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331" r:id="rId3"/>
    <p:sldId id="336"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290" r:id="rId18"/>
    <p:sldId id="295" r:id="rId19"/>
    <p:sldId id="299" r:id="rId20"/>
    <p:sldId id="332" r:id="rId21"/>
    <p:sldId id="333" r:id="rId22"/>
    <p:sldId id="334" r:id="rId23"/>
    <p:sldId id="293"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36"/>
            <p14:sldId id="338"/>
            <p14:sldId id="339"/>
            <p14:sldId id="340"/>
            <p14:sldId id="341"/>
            <p14:sldId id="342"/>
            <p14:sldId id="343"/>
            <p14:sldId id="344"/>
            <p14:sldId id="345"/>
            <p14:sldId id="346"/>
            <p14:sldId id="347"/>
            <p14:sldId id="348"/>
            <p14:sldId id="349"/>
            <p14:sldId id="350"/>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13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Γραμμή</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2837CD4-3629-4801-91BF-5A6931CFF2D6}" type="datetimeFigureOut">
              <a:rPr lang="el-GR" smtClean="0"/>
              <a:t>19/12/2016</a:t>
            </a:fld>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1F9B51-FE9F-4753-A14B-12DD6C381EC7}" type="slidenum">
              <a:rPr lang="el-GR" smtClean="0"/>
              <a:t>‹#›</a:t>
            </a:fld>
            <a:endParaRPr lang="el-GR"/>
          </a:p>
        </p:txBody>
      </p:sp>
    </p:spTree>
    <p:extLst>
      <p:ext uri="{BB962C8B-B14F-4D97-AF65-F5344CB8AC3E}">
        <p14:creationId xmlns:p14="http://schemas.microsoft.com/office/powerpoint/2010/main" val="2228566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Γραμμή</a:t>
            </a: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Γραμμή</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Γραμμή</a:t>
            </a: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Γραμμή</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Γραμμή</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Γραμμή</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iblionet.gr/book/191172/Jeffers,_Oliver/%CE%A0%CF%8E%CF%82_%CE%BD%CE%B1_%CF%80%CE%B9%CE%AC%CF%83%CE%B5%CE%B9%CF%82_%CE%AD%CE%BD%CE%B1_%CE%B1%CF%83%CF%84%CE%AD%CF%81%CE%B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mmons.wikimedia.org/wiki/File:Cygnus_constellation_map-2.sv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7.</a:t>
            </a:r>
            <a:r>
              <a:rPr lang="el-GR" sz="2800" dirty="0">
                <a:solidFill>
                  <a:srgbClr val="5075BC"/>
                </a:solidFill>
                <a:latin typeface="+mj-lt"/>
                <a:ea typeface="+mj-ea"/>
                <a:cs typeface="+mj-cs"/>
              </a:rPr>
              <a:t>4</a:t>
            </a:r>
            <a:r>
              <a:rPr lang="el-GR" sz="2800" smtClean="0">
                <a:solidFill>
                  <a:srgbClr val="5075BC"/>
                </a:solidFill>
                <a:latin typeface="+mj-lt"/>
                <a:ea typeface="+mj-ea"/>
                <a:cs typeface="+mj-cs"/>
              </a:rPr>
              <a:t>: </a:t>
            </a:r>
            <a:r>
              <a:rPr lang="el-GR" sz="2800" dirty="0"/>
              <a:t>Γραμμή</a:t>
            </a:r>
          </a:p>
          <a:p>
            <a:pPr fontAlgn="auto">
              <a:spcAft>
                <a:spcPts val="0"/>
              </a:spcAft>
              <a:defRPr/>
            </a:pPr>
            <a:endParaRPr lang="en-GB"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Φτιάχνοντας ένα αστέρι (4/4)</a:t>
            </a:r>
          </a:p>
        </p:txBody>
      </p:sp>
      <p:pic>
        <p:nvPicPr>
          <p:cNvPr id="7" name="Content Placeholder 6" descr="δημιουργίες των παιδιών"/>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7053" y="1825625"/>
            <a:ext cx="3149395" cy="4351338"/>
          </a:xfrm>
        </p:spPr>
      </p:pic>
      <p:pic>
        <p:nvPicPr>
          <p:cNvPr id="8" name="Content Placeholder 7" descr="δημιουργίες των παιδιών"/>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247964" y="1808820"/>
            <a:ext cx="4320480" cy="4392488"/>
          </a:xfrm>
        </p:spPr>
      </p:pic>
    </p:spTree>
    <p:extLst>
      <p:ext uri="{BB962C8B-B14F-4D97-AF65-F5344CB8AC3E}">
        <p14:creationId xmlns:p14="http://schemas.microsoft.com/office/powerpoint/2010/main" val="2755308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άλλες γραμμές (1/5)</a:t>
            </a:r>
          </a:p>
        </p:txBody>
      </p:sp>
      <p:sp>
        <p:nvSpPr>
          <p:cNvPr id="6" name="Content Placeholder 5"/>
          <p:cNvSpPr>
            <a:spLocks noGrp="1"/>
          </p:cNvSpPr>
          <p:nvPr>
            <p:ph sz="half" idx="1"/>
          </p:nvPr>
        </p:nvSpPr>
        <p:spPr>
          <a:xfrm>
            <a:off x="457200" y="1600200"/>
            <a:ext cx="4546848" cy="4525963"/>
          </a:xfrm>
        </p:spPr>
        <p:txBody>
          <a:bodyPr>
            <a:noAutofit/>
          </a:bodyPr>
          <a:lstStyle/>
          <a:p>
            <a:pPr marL="0" indent="0">
              <a:buNone/>
            </a:pPr>
            <a:r>
              <a:rPr lang="el-GR" sz="2400" dirty="0" smtClean="0"/>
              <a:t>Δημιουργούμε γραμμές και με άλλους τρόπους:</a:t>
            </a:r>
          </a:p>
          <a:p>
            <a:r>
              <a:rPr lang="el-GR" sz="2400" b="1" dirty="0" smtClean="0"/>
              <a:t>Με </a:t>
            </a:r>
            <a:r>
              <a:rPr lang="el-GR" sz="2400" b="1" dirty="0"/>
              <a:t>κολλητικές </a:t>
            </a:r>
            <a:r>
              <a:rPr lang="el-GR" sz="2400" b="1" dirty="0" smtClean="0"/>
              <a:t>ταινίες</a:t>
            </a:r>
            <a:r>
              <a:rPr lang="el-GR" sz="2400" dirty="0" smtClean="0"/>
              <a:t>. Δόθηκαν </a:t>
            </a:r>
            <a:r>
              <a:rPr lang="el-GR" sz="2400" dirty="0"/>
              <a:t>στα παιδιά </a:t>
            </a:r>
            <a:r>
              <a:rPr lang="el-GR" sz="2400" dirty="0" smtClean="0"/>
              <a:t>ταινίες, τις </a:t>
            </a:r>
            <a:r>
              <a:rPr lang="el-GR" sz="2400" dirty="0"/>
              <a:t>οποίες κόλλησαν </a:t>
            </a:r>
            <a:r>
              <a:rPr lang="el-GR" sz="2400" dirty="0" smtClean="0"/>
              <a:t>στο </a:t>
            </a:r>
            <a:r>
              <a:rPr lang="el-GR" sz="2400" dirty="0"/>
              <a:t>χαρτί </a:t>
            </a:r>
            <a:r>
              <a:rPr lang="el-GR" sz="2400" dirty="0" smtClean="0"/>
              <a:t>τους όπως </a:t>
            </a:r>
            <a:r>
              <a:rPr lang="el-GR" sz="2400" dirty="0"/>
              <a:t>ήθελαν</a:t>
            </a:r>
            <a:r>
              <a:rPr lang="el-GR" sz="2400" dirty="0" smtClean="0"/>
              <a:t>. Έπειτα χρωμάτισαν ολόκληρο το χαρτί τους, συμπεριλαμβανομένων και των ταινιών. Όταν εκείνες αφαιρέθηκαν, φαίνονταν ευδιάκριτες οι γραμμές </a:t>
            </a:r>
            <a:r>
              <a:rPr lang="el-GR" sz="2400" dirty="0"/>
              <a:t>στα έργα τους.</a:t>
            </a:r>
          </a:p>
        </p:txBody>
      </p:sp>
      <p:pic>
        <p:nvPicPr>
          <p:cNvPr id="7" name="Content Placeholder 4" descr="[DECORATIV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5771" r="6659"/>
          <a:stretch/>
        </p:blipFill>
        <p:spPr>
          <a:xfrm>
            <a:off x="5211887" y="1772816"/>
            <a:ext cx="3536577" cy="3028950"/>
          </a:xfrm>
        </p:spPr>
      </p:pic>
    </p:spTree>
    <p:extLst>
      <p:ext uri="{BB962C8B-B14F-4D97-AF65-F5344CB8AC3E}">
        <p14:creationId xmlns:p14="http://schemas.microsoft.com/office/powerpoint/2010/main" val="289274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Και άλλες γραμμές (2/5)</a:t>
            </a:r>
          </a:p>
        </p:txBody>
      </p:sp>
      <p:pic>
        <p:nvPicPr>
          <p:cNvPr id="10" name="Content Placeholder 9" descr="δημιουργίες των παιδιών"/>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7697" b="3902"/>
          <a:stretch/>
        </p:blipFill>
        <p:spPr>
          <a:xfrm rot="5400000">
            <a:off x="438888" y="2017495"/>
            <a:ext cx="4449798" cy="3672409"/>
          </a:xfrm>
          <a:prstGeom prst="rect">
            <a:avLst/>
          </a:prstGeom>
        </p:spPr>
      </p:pic>
      <p:pic>
        <p:nvPicPr>
          <p:cNvPr id="11" name="Content Placeholder 10" descr="δημιουργίες των παιδιών"/>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211959" y="1988843"/>
            <a:ext cx="4464497" cy="3744416"/>
          </a:xfrm>
          <a:prstGeom prst="rect">
            <a:avLst/>
          </a:prstGeom>
        </p:spPr>
      </p:pic>
    </p:spTree>
    <p:extLst>
      <p:ext uri="{BB962C8B-B14F-4D97-AF65-F5344CB8AC3E}">
        <p14:creationId xmlns:p14="http://schemas.microsoft.com/office/powerpoint/2010/main" val="4051048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άλλες γραμμές (3/5)</a:t>
            </a:r>
          </a:p>
        </p:txBody>
      </p:sp>
      <p:sp>
        <p:nvSpPr>
          <p:cNvPr id="3" name="Content Placeholder 2"/>
          <p:cNvSpPr>
            <a:spLocks noGrp="1"/>
          </p:cNvSpPr>
          <p:nvPr>
            <p:ph sz="half" idx="1"/>
          </p:nvPr>
        </p:nvSpPr>
        <p:spPr>
          <a:xfrm>
            <a:off x="457200" y="1600200"/>
            <a:ext cx="4546848" cy="4525963"/>
          </a:xfrm>
        </p:spPr>
        <p:txBody>
          <a:bodyPr/>
          <a:lstStyle/>
          <a:p>
            <a:r>
              <a:rPr lang="el-GR" b="1" dirty="0" smtClean="0"/>
              <a:t>Με </a:t>
            </a:r>
            <a:r>
              <a:rPr lang="el-GR" b="1" dirty="0" err="1" smtClean="0"/>
              <a:t>λαδοπαστέλ</a:t>
            </a:r>
            <a:r>
              <a:rPr lang="el-GR" b="1" dirty="0" smtClean="0"/>
              <a:t>. </a:t>
            </a:r>
            <a:r>
              <a:rPr lang="el-GR" dirty="0" smtClean="0"/>
              <a:t>Τα παιδιά χρωμάτισαν  το χαρτί τους και από πάνω πέρασαν μαύρο λαδοπαστέλ.Έπειτα με οδοντογλυφίδες χάραξαν διάφορα σχέδια και γραμμές.</a:t>
            </a:r>
            <a:endParaRPr lang="el-GR" dirty="0"/>
          </a:p>
        </p:txBody>
      </p:sp>
      <p:pic>
        <p:nvPicPr>
          <p:cNvPr id="8" name="Content Placeholder 5" descr="δημιουργίες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859968" y="2132920"/>
            <a:ext cx="4038600" cy="3030361"/>
          </a:xfrm>
        </p:spPr>
      </p:pic>
    </p:spTree>
    <p:extLst>
      <p:ext uri="{BB962C8B-B14F-4D97-AF65-F5344CB8AC3E}">
        <p14:creationId xmlns:p14="http://schemas.microsoft.com/office/powerpoint/2010/main" val="364556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άλλες γραμμές (4/5)</a:t>
            </a:r>
          </a:p>
        </p:txBody>
      </p:sp>
      <p:sp>
        <p:nvSpPr>
          <p:cNvPr id="6" name="Content Placeholder 5"/>
          <p:cNvSpPr>
            <a:spLocks noGrp="1"/>
          </p:cNvSpPr>
          <p:nvPr>
            <p:ph sz="half" idx="1"/>
          </p:nvPr>
        </p:nvSpPr>
        <p:spPr>
          <a:xfrm>
            <a:off x="457200" y="1600200"/>
            <a:ext cx="4906888" cy="4525963"/>
          </a:xfrm>
        </p:spPr>
        <p:txBody>
          <a:bodyPr>
            <a:normAutofit/>
          </a:bodyPr>
          <a:lstStyle/>
          <a:p>
            <a:r>
              <a:rPr lang="el-GR" b="1" dirty="0" smtClean="0"/>
              <a:t>Με κόλλα</a:t>
            </a:r>
            <a:r>
              <a:rPr lang="el-GR" dirty="0" smtClean="0"/>
              <a:t>. Τα παιδιά δημιούργησαν γραμμές με κόλλα. Όταν εκείνη στέγνωσε πέρασαν το έργο τους με νερομπογιές.  Όλο το έργο βάφτηκε, εκτός από τις γραμμές. </a:t>
            </a:r>
            <a:endParaRPr lang="el-GR" dirty="0"/>
          </a:p>
        </p:txBody>
      </p:sp>
      <p:pic>
        <p:nvPicPr>
          <p:cNvPr id="8" name="Content Placeholder 4" descr="δημιουργίες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003279" y="2205633"/>
            <a:ext cx="4038600" cy="3028950"/>
          </a:xfrm>
        </p:spPr>
      </p:pic>
    </p:spTree>
    <p:extLst>
      <p:ext uri="{BB962C8B-B14F-4D97-AF65-F5344CB8AC3E}">
        <p14:creationId xmlns:p14="http://schemas.microsoft.com/office/powerpoint/2010/main" val="209574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άλλες γραμμές (5/5)</a:t>
            </a:r>
          </a:p>
        </p:txBody>
      </p:sp>
      <p:pic>
        <p:nvPicPr>
          <p:cNvPr id="9" name="Content Placeholder 8" descr="δημιουργίες των παιδιών"/>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0800000">
            <a:off x="971600" y="1484784"/>
            <a:ext cx="3232707" cy="4660778"/>
          </a:xfrm>
        </p:spPr>
      </p:pic>
      <p:pic>
        <p:nvPicPr>
          <p:cNvPr id="10" name="Content Placeholder 9" descr="δημιουργίες των παιδιών"/>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32041" y="1581180"/>
            <a:ext cx="2952328" cy="4544019"/>
          </a:xfrm>
        </p:spPr>
      </p:pic>
    </p:spTree>
    <p:extLst>
      <p:ext uri="{BB962C8B-B14F-4D97-AF65-F5344CB8AC3E}">
        <p14:creationId xmlns:p14="http://schemas.microsoft.com/office/powerpoint/2010/main" val="1568670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l-GR" altLang="en-US" dirty="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a:t>. </a:t>
            </a:r>
            <a:r>
              <a:rPr lang="en-US" sz="2000" dirty="0"/>
              <a:t>E</a:t>
            </a:r>
            <a:r>
              <a:rPr lang="el-GR" sz="2000" dirty="0" err="1"/>
              <a:t>υγενία</a:t>
            </a:r>
            <a:r>
              <a:rPr lang="el-GR" sz="2000" dirty="0"/>
              <a:t> Γρυπάρη</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Εικόνα</a:t>
            </a:r>
            <a:r>
              <a:rPr lang="el-GR" sz="2000" dirty="0"/>
              <a:t>. </a:t>
            </a:r>
            <a:r>
              <a:rPr lang="el-GR" sz="2000" dirty="0" smtClean="0"/>
              <a:t>Γραμμή. </a:t>
            </a:r>
            <a:r>
              <a:rPr lang="el-GR" sz="2000" dirty="0"/>
              <a:t>Πώς να πιάσεις ένα </a:t>
            </a:r>
            <a:r>
              <a:rPr lang="el-GR" sz="2000" dirty="0" smtClean="0"/>
              <a:t>αστέρι». Έκδοση: 1.0. Αθήνα 201</a:t>
            </a:r>
            <a:r>
              <a:rPr lang="en-GB" sz="2000" dirty="0" smtClean="0"/>
              <a:t>6</a:t>
            </a:r>
            <a:r>
              <a:rPr lang="el-GR" sz="2000" dirty="0" smtClean="0"/>
              <a:t>. Διαθέσιμο από τη δικτυακή διεύθυνση:</a:t>
            </a:r>
            <a:r>
              <a:rPr lang="en-GB" sz="2000" dirty="0" smtClean="0"/>
              <a:t>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Διδακτική Πρακτική</a:t>
            </a:r>
            <a:r>
              <a:rPr lang="en-GB" dirty="0"/>
              <a:t> (1/2)</a:t>
            </a:r>
            <a:endParaRPr lang="el-GR" dirty="0"/>
          </a:p>
        </p:txBody>
      </p:sp>
      <p:sp>
        <p:nvSpPr>
          <p:cNvPr id="5" name="Content Placeholder 4"/>
          <p:cNvSpPr>
            <a:spLocks noGrp="1"/>
          </p:cNvSpPr>
          <p:nvPr>
            <p:ph sz="half" idx="1"/>
          </p:nvPr>
        </p:nvSpPr>
        <p:spPr/>
        <p:txBody>
          <a:bodyPr>
            <a:noAutofit/>
          </a:bodyPr>
          <a:lstStyle/>
          <a:p>
            <a:pPr marL="0" indent="0">
              <a:spcBef>
                <a:spcPts val="600"/>
              </a:spcBef>
              <a:spcAft>
                <a:spcPts val="600"/>
              </a:spcAft>
              <a:buNone/>
            </a:pPr>
            <a:r>
              <a:rPr lang="el-GR" b="1" dirty="0" smtClean="0"/>
              <a:t>Διδακτική πρακτική:</a:t>
            </a:r>
            <a:br>
              <a:rPr lang="el-GR" b="1" dirty="0" smtClean="0"/>
            </a:br>
            <a:r>
              <a:rPr lang="en-US" dirty="0" smtClean="0"/>
              <a:t>E</a:t>
            </a:r>
            <a:r>
              <a:rPr lang="el-GR" dirty="0" err="1"/>
              <a:t>υγενία</a:t>
            </a:r>
            <a:r>
              <a:rPr lang="el-GR" dirty="0"/>
              <a:t> </a:t>
            </a:r>
            <a:r>
              <a:rPr lang="el-GR" dirty="0" smtClean="0"/>
              <a:t>Γρυπάρη.</a:t>
            </a:r>
            <a:endParaRPr lang="en-US" dirty="0" smtClean="0"/>
          </a:p>
          <a:p>
            <a:pPr marL="0" indent="0">
              <a:spcBef>
                <a:spcPts val="600"/>
              </a:spcBef>
              <a:spcAft>
                <a:spcPts val="600"/>
              </a:spcAft>
              <a:buNone/>
            </a:pPr>
            <a:r>
              <a:rPr lang="en-US" b="1" dirty="0" smtClean="0"/>
              <a:t>B</a:t>
            </a:r>
            <a:r>
              <a:rPr lang="el-GR" b="1" dirty="0" err="1" smtClean="0"/>
              <a:t>ιβλίο</a:t>
            </a:r>
            <a:r>
              <a:rPr lang="en-US" b="1" dirty="0" smtClean="0"/>
              <a:t>:</a:t>
            </a:r>
            <a:r>
              <a:rPr lang="el-GR" b="1" dirty="0" smtClean="0"/>
              <a:t> </a:t>
            </a:r>
            <a:r>
              <a:rPr lang="en-US" dirty="0"/>
              <a:t>J</a:t>
            </a:r>
            <a:r>
              <a:rPr lang="en-US" dirty="0" smtClean="0"/>
              <a:t>effers</a:t>
            </a:r>
            <a:r>
              <a:rPr lang="en-US" dirty="0"/>
              <a:t>, Oliver. </a:t>
            </a:r>
            <a:r>
              <a:rPr lang="el-GR" b="1" dirty="0"/>
              <a:t>Πώς να πιάσεις ένα αστέρι </a:t>
            </a:r>
            <a:r>
              <a:rPr lang="el-GR" dirty="0"/>
              <a:t>/ </a:t>
            </a:r>
            <a:r>
              <a:rPr lang="en-US" dirty="0"/>
              <a:t>Oliver Jeffers · </a:t>
            </a:r>
            <a:r>
              <a:rPr lang="el-GR" dirty="0"/>
              <a:t>μετάφραση Φίλιππος </a:t>
            </a:r>
            <a:r>
              <a:rPr lang="el-GR" dirty="0" err="1"/>
              <a:t>Μανδηλαράς</a:t>
            </a:r>
            <a:r>
              <a:rPr lang="el-GR" dirty="0"/>
              <a:t> · εικονογράφηση </a:t>
            </a:r>
            <a:r>
              <a:rPr lang="en-US" dirty="0"/>
              <a:t>Oliver Jeffers. - 1</a:t>
            </a:r>
            <a:r>
              <a:rPr lang="el-GR" dirty="0"/>
              <a:t>η </a:t>
            </a:r>
            <a:r>
              <a:rPr lang="el-GR" dirty="0" err="1"/>
              <a:t>έκδ</a:t>
            </a:r>
            <a:r>
              <a:rPr lang="el-GR" dirty="0"/>
              <a:t>. - Αθήνα : Ίκαρος, 2013. </a:t>
            </a:r>
          </a:p>
        </p:txBody>
      </p:sp>
      <p:sp>
        <p:nvSpPr>
          <p:cNvPr id="6" name="TextBox 5"/>
          <p:cNvSpPr txBox="1"/>
          <p:nvPr/>
        </p:nvSpPr>
        <p:spPr>
          <a:xfrm>
            <a:off x="4140168" y="5341585"/>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11" name="Content Placeholder 4" descr="Εξώφυλλο"/>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90453" y="1844824"/>
            <a:ext cx="3748275" cy="3816424"/>
          </a:xfrm>
        </p:spPr>
      </p:pic>
    </p:spTree>
    <p:custDataLst>
      <p:tags r:id="rId1"/>
    </p:custDataLst>
    <p:extLst>
      <p:ext uri="{BB962C8B-B14F-4D97-AF65-F5344CB8AC3E}">
        <p14:creationId xmlns:p14="http://schemas.microsoft.com/office/powerpoint/2010/main" val="260412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dirty="0"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a:t>
            </a:r>
            <a:r>
              <a:rPr lang="el-GR" sz="2000" dirty="0"/>
              <a:t>Εξώφυλλο του βιβλίου «</a:t>
            </a:r>
            <a:r>
              <a:rPr lang="el-GR" sz="2000" dirty="0">
                <a:hlinkClick r:id="rId3"/>
              </a:rPr>
              <a:t>Πώς να πιάσεις ένα </a:t>
            </a:r>
            <a:r>
              <a:rPr lang="el-GR" sz="2000" dirty="0" smtClean="0">
                <a:hlinkClick r:id="rId3"/>
              </a:rPr>
              <a:t>αστέρι</a:t>
            </a:r>
            <a:r>
              <a:rPr lang="el-GR" sz="2000" dirty="0" smtClean="0"/>
              <a:t>» </a:t>
            </a:r>
            <a:r>
              <a:rPr lang="el-GR" sz="2000" dirty="0"/>
              <a:t>/ </a:t>
            </a:r>
            <a:r>
              <a:rPr lang="el-GR" sz="2000" dirty="0" err="1"/>
              <a:t>Oliver</a:t>
            </a:r>
            <a:r>
              <a:rPr lang="el-GR" sz="2000" dirty="0"/>
              <a:t> </a:t>
            </a:r>
            <a:r>
              <a:rPr lang="el-GR" sz="2000" dirty="0" err="1"/>
              <a:t>Jeffers</a:t>
            </a:r>
            <a:r>
              <a:rPr lang="el-GR" sz="2000" dirty="0"/>
              <a:t> · μετάφραση Φίλιππος </a:t>
            </a:r>
            <a:r>
              <a:rPr lang="el-GR" sz="2000" dirty="0" err="1"/>
              <a:t>Μανδηλαράς</a:t>
            </a:r>
            <a:r>
              <a:rPr lang="el-GR" sz="2000" dirty="0"/>
              <a:t> · εικονογράφηση </a:t>
            </a:r>
            <a:r>
              <a:rPr lang="el-GR" sz="2000" dirty="0" err="1"/>
              <a:t>Oliver</a:t>
            </a:r>
            <a:r>
              <a:rPr lang="el-GR" sz="2000" dirty="0"/>
              <a:t> </a:t>
            </a:r>
            <a:r>
              <a:rPr lang="el-GR" sz="2000" dirty="0" err="1"/>
              <a:t>Jeffers</a:t>
            </a:r>
            <a:r>
              <a:rPr lang="el-GR" sz="2000" dirty="0"/>
              <a:t>. - 1η </a:t>
            </a:r>
            <a:r>
              <a:rPr lang="el-GR" sz="2000" dirty="0" err="1"/>
              <a:t>έκδ</a:t>
            </a:r>
            <a:r>
              <a:rPr lang="el-GR" sz="2000" dirty="0"/>
              <a:t>. - Αθήνα : Ίκαρος, 2013. </a:t>
            </a:r>
            <a:endParaRPr lang="en-GB" sz="2000" dirty="0" smtClean="0"/>
          </a:p>
          <a:p>
            <a:pPr marL="0" indent="0">
              <a:buNone/>
            </a:pPr>
            <a:r>
              <a:rPr lang="el-GR" sz="2000" dirty="0" smtClean="0"/>
              <a:t>Εικόνα 2: </a:t>
            </a:r>
            <a:r>
              <a:rPr lang="en-US" sz="2000" dirty="0"/>
              <a:t> </a:t>
            </a:r>
            <a:r>
              <a:rPr lang="el-GR" sz="2000" dirty="0" smtClean="0">
                <a:hlinkClick r:id="rId4"/>
              </a:rPr>
              <a:t>Αστερισμοί</a:t>
            </a:r>
            <a:r>
              <a:rPr lang="el-GR" sz="2000" dirty="0" smtClean="0"/>
              <a:t>, </a:t>
            </a:r>
            <a:r>
              <a:rPr lang="en-US" sz="2000" dirty="0" err="1" smtClean="0"/>
              <a:t>Stanlekub</a:t>
            </a:r>
            <a:r>
              <a:rPr lang="el-GR" sz="2000" dirty="0" smtClean="0"/>
              <a:t>, </a:t>
            </a:r>
            <a:r>
              <a:rPr lang="en-US" sz="2000" dirty="0"/>
              <a:t>Creative Commons Attribution-Share Alike 3.0 </a:t>
            </a:r>
            <a:r>
              <a:rPr lang="en-US" sz="2000" dirty="0" err="1" smtClean="0"/>
              <a:t>Unported</a:t>
            </a:r>
            <a:r>
              <a:rPr lang="el-GR" sz="2000" dirty="0" smtClean="0"/>
              <a:t>, </a:t>
            </a:r>
            <a:r>
              <a:rPr lang="en-GB" sz="2000" dirty="0" smtClean="0"/>
              <a:t>Wikimedia Commons.</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Λίγα λόγια για το βιβλίο</a:t>
            </a:r>
          </a:p>
        </p:txBody>
      </p:sp>
      <p:sp>
        <p:nvSpPr>
          <p:cNvPr id="5" name="Content Placeholder 4"/>
          <p:cNvSpPr>
            <a:spLocks noGrp="1"/>
          </p:cNvSpPr>
          <p:nvPr>
            <p:ph idx="1"/>
          </p:nvPr>
        </p:nvSpPr>
        <p:spPr/>
        <p:txBody>
          <a:bodyPr>
            <a:noAutofit/>
          </a:bodyPr>
          <a:lstStyle/>
          <a:p>
            <a:pPr marL="0" indent="0">
              <a:buNone/>
            </a:pPr>
            <a:r>
              <a:rPr lang="el-GR" sz="2800" dirty="0" smtClean="0"/>
              <a:t>Το αγοράκι της ιστορίας κάθε βράδυ κοιτούσε τον ουρανό από το παράθυρό του κι ευχόταν να είχε ένα δικό του αστέρι. Ονειρευόταν πώς θα ήταν η ζωή μαζί του, τα παιχνίδια που θα έπαιζαν, τους περιπάτους που θα έκαναν. Αποφάσισε, λοιπόν, ότι θα προσπαθούσε να πιάσει μόνος του ένα αστέρι, μόνο που έπρεπε πρώτα να καταστρώσει ένα σχέδιο.</a:t>
            </a:r>
            <a:r>
              <a:rPr lang="en-GB" sz="2800" dirty="0" smtClean="0"/>
              <a:t> </a:t>
            </a:r>
            <a:r>
              <a:rPr lang="el-GR" sz="2800" dirty="0" smtClean="0"/>
              <a:t>Μια μαγική ιστορία από τον συγγραφέα και εικονογράφο Oliver Jeffers, που μιλάει για το πώς μπορούμε να πραγματοποιήσουμε τα πιο τρελά μας όνειρα.</a:t>
            </a:r>
            <a:endParaRPr lang="el-GR" sz="2800" dirty="0"/>
          </a:p>
        </p:txBody>
      </p:sp>
    </p:spTree>
    <p:extLst>
      <p:ext uri="{BB962C8B-B14F-4D97-AF65-F5344CB8AC3E}">
        <p14:creationId xmlns:p14="http://schemas.microsoft.com/office/powerpoint/2010/main" val="1757386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Λίγα λόγια για το θέμα</a:t>
            </a:r>
          </a:p>
        </p:txBody>
      </p:sp>
      <p:sp>
        <p:nvSpPr>
          <p:cNvPr id="4" name="Content Placeholder 3"/>
          <p:cNvSpPr>
            <a:spLocks noGrp="1"/>
          </p:cNvSpPr>
          <p:nvPr>
            <p:ph sz="half" idx="1"/>
          </p:nvPr>
        </p:nvSpPr>
        <p:spPr/>
        <p:txBody>
          <a:bodyPr>
            <a:noAutofit/>
          </a:bodyPr>
          <a:lstStyle/>
          <a:p>
            <a:pPr marL="0" indent="0">
              <a:buNone/>
            </a:pPr>
            <a:r>
              <a:rPr lang="el-GR" sz="2200" dirty="0" smtClean="0"/>
              <a:t>Οι αστερισμοί και η μελέτη του νυχτερινού ουρανού αποτελούν αρχαία ανθρώπινη ενασχόληση. Ο τρόπος με τον οποίο τα αστέρια ορίζονται και διαχωρίζονται σε ομάδες ώστε να δημιουργήσουν αστερισμούς, είναι με γραμμές. </a:t>
            </a:r>
          </a:p>
          <a:p>
            <a:pPr marL="0" indent="0">
              <a:buNone/>
            </a:pPr>
            <a:r>
              <a:rPr lang="el-GR" sz="2200" dirty="0" smtClean="0"/>
              <a:t>Τα παιδιά είδαν έναν χάρτη ουρανού με όλους τους αστερισμούς. Πολλά από τα ονόματά τους προέρχονται από τη μυθολογία.</a:t>
            </a:r>
            <a:endParaRPr lang="el-GR" sz="2200" dirty="0"/>
          </a:p>
        </p:txBody>
      </p:sp>
      <p:pic>
        <p:nvPicPr>
          <p:cNvPr id="1026" name="Picture 2" descr="Αστερισμοί"/>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00808"/>
            <a:ext cx="4038600" cy="33681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16416" y="5161565"/>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2300902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Ανάγνωση βιβλίου</a:t>
            </a:r>
          </a:p>
        </p:txBody>
      </p:sp>
      <p:sp>
        <p:nvSpPr>
          <p:cNvPr id="4" name="Content Placeholder 3"/>
          <p:cNvSpPr>
            <a:spLocks noGrp="1"/>
          </p:cNvSpPr>
          <p:nvPr>
            <p:ph sz="half" idx="1"/>
          </p:nvPr>
        </p:nvSpPr>
        <p:spPr/>
        <p:txBody>
          <a:bodyPr/>
          <a:lstStyle/>
          <a:p>
            <a:pPr marL="0" indent="0">
              <a:buNone/>
            </a:pPr>
            <a:r>
              <a:rPr lang="el-GR" dirty="0" smtClean="0"/>
              <a:t>Διαβάζουμε το βιβλίο «Πώς να πιάσεις ένα αστέρι».</a:t>
            </a:r>
            <a:endParaRPr lang="el-GR" dirty="0"/>
          </a:p>
        </p:txBody>
      </p:sp>
      <p:pic>
        <p:nvPicPr>
          <p:cNvPr id="5" name="Content Placeholder 4"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a:off x="4971152" y="1600200"/>
            <a:ext cx="3392695" cy="4525963"/>
          </a:xfrm>
        </p:spPr>
      </p:pic>
    </p:spTree>
    <p:extLst>
      <p:ext uri="{BB962C8B-B14F-4D97-AF65-F5344CB8AC3E}">
        <p14:creationId xmlns:p14="http://schemas.microsoft.com/office/powerpoint/2010/main" val="241466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Ενασχόληση με χάρτη ουρανού</a:t>
            </a:r>
          </a:p>
        </p:txBody>
      </p:sp>
      <p:sp>
        <p:nvSpPr>
          <p:cNvPr id="3" name="Content Placeholder 2"/>
          <p:cNvSpPr>
            <a:spLocks noGrp="1"/>
          </p:cNvSpPr>
          <p:nvPr>
            <p:ph sz="half" idx="1"/>
          </p:nvPr>
        </p:nvSpPr>
        <p:spPr/>
        <p:txBody>
          <a:bodyPr>
            <a:normAutofit/>
          </a:bodyPr>
          <a:lstStyle/>
          <a:p>
            <a:pPr marL="0" indent="0">
              <a:buNone/>
            </a:pPr>
            <a:r>
              <a:rPr lang="el-GR" dirty="0" smtClean="0"/>
              <a:t>Τα παιδιά εξετάζουν τον χάρτη και έπειτα διαλέγουν με κλειστά μάτια ένα αστέρι από το χάρτη. Προσπαθούν να πιάσουν και αυτά το δικό τους αστέρι.</a:t>
            </a:r>
            <a:endParaRPr lang="el-GR" dirty="0"/>
          </a:p>
        </p:txBody>
      </p:sp>
      <p:pic>
        <p:nvPicPr>
          <p:cNvPr id="5" name="Content Placeholder 4" descr="[DECORATIV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75921"/>
            <a:ext cx="4038600" cy="4374520"/>
          </a:xfrm>
        </p:spPr>
      </p:pic>
    </p:spTree>
    <p:extLst>
      <p:ext uri="{BB962C8B-B14F-4D97-AF65-F5344CB8AC3E}">
        <p14:creationId xmlns:p14="http://schemas.microsoft.com/office/powerpoint/2010/main" val="2140509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Φτιάχνοντας ένα αστέρι (1/4)</a:t>
            </a:r>
          </a:p>
        </p:txBody>
      </p:sp>
      <p:sp>
        <p:nvSpPr>
          <p:cNvPr id="3" name="Content Placeholder 2"/>
          <p:cNvSpPr>
            <a:spLocks noGrp="1"/>
          </p:cNvSpPr>
          <p:nvPr>
            <p:ph sz="half" idx="1"/>
          </p:nvPr>
        </p:nvSpPr>
        <p:spPr>
          <a:xfrm>
            <a:off x="457200" y="1600200"/>
            <a:ext cx="4834880" cy="4525963"/>
          </a:xfrm>
        </p:spPr>
        <p:txBody>
          <a:bodyPr>
            <a:normAutofit/>
          </a:bodyPr>
          <a:lstStyle/>
          <a:p>
            <a:pPr marL="0" indent="0">
              <a:buNone/>
            </a:pPr>
            <a:r>
              <a:rPr lang="el-GR" dirty="0" smtClean="0"/>
              <a:t>Σε ένα ορθογώνιο κομμάτι φελιζόλ τοποθετούμε πινέζες ή οδοντογλυφίδες.Με μπλε νήμα τα παιδιά αποτυπώνουν το περίγραμμα του αστερισμού που διάλεξαν τυχαία. Στην ουσία δουλέυουν με τις γραμμές του ουρανού.</a:t>
            </a:r>
          </a:p>
          <a:p>
            <a:pPr marL="0" indent="0">
              <a:buNone/>
            </a:pPr>
            <a:r>
              <a:rPr lang="el-GR" dirty="0" smtClean="0"/>
              <a:t>Φτιάχνουν το περίγραμμα των αστεριών.</a:t>
            </a:r>
            <a:endParaRPr lang="el-GR" dirty="0"/>
          </a:p>
        </p:txBody>
      </p:sp>
      <p:pic>
        <p:nvPicPr>
          <p:cNvPr id="6" name="Content Placeholder 5" descr="[DECORATIV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930460" y="2278452"/>
            <a:ext cx="4038600" cy="3027329"/>
          </a:xfrm>
        </p:spPr>
      </p:pic>
    </p:spTree>
    <p:extLst>
      <p:ext uri="{BB962C8B-B14F-4D97-AF65-F5344CB8AC3E}">
        <p14:creationId xmlns:p14="http://schemas.microsoft.com/office/powerpoint/2010/main" val="1913675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Φτιάχνοντας ένα αστέρι (2/4)</a:t>
            </a:r>
          </a:p>
        </p:txBody>
      </p:sp>
      <p:sp>
        <p:nvSpPr>
          <p:cNvPr id="9" name="Text Placeholder 8"/>
          <p:cNvSpPr>
            <a:spLocks noGrp="1"/>
          </p:cNvSpPr>
          <p:nvPr>
            <p:ph type="body" idx="1"/>
          </p:nvPr>
        </p:nvSpPr>
        <p:spPr>
          <a:xfrm>
            <a:off x="457200" y="1574254"/>
            <a:ext cx="4186808" cy="639762"/>
          </a:xfrm>
        </p:spPr>
        <p:txBody>
          <a:bodyPr>
            <a:noAutofit/>
          </a:bodyPr>
          <a:lstStyle/>
          <a:p>
            <a:r>
              <a:rPr lang="el-GR" b="0" dirty="0" smtClean="0"/>
              <a:t>Ο αστερισμός της </a:t>
            </a:r>
            <a:r>
              <a:rPr lang="el-GR" b="0" dirty="0" err="1" smtClean="0"/>
              <a:t>Κασσιόπειας</a:t>
            </a:r>
            <a:r>
              <a:rPr lang="en-GB" b="0" dirty="0" smtClean="0"/>
              <a:t>.</a:t>
            </a:r>
            <a:r>
              <a:rPr lang="el-GR" b="0" dirty="0" smtClean="0"/>
              <a:t> </a:t>
            </a:r>
            <a:endParaRPr lang="el-GR" b="0" dirty="0"/>
          </a:p>
        </p:txBody>
      </p:sp>
      <p:pic>
        <p:nvPicPr>
          <p:cNvPr id="5" name="Content Placeholder 4" descr="δημιουργίες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720732" y="2505075"/>
            <a:ext cx="3686560" cy="3684588"/>
          </a:xfrm>
        </p:spPr>
      </p:pic>
      <p:sp>
        <p:nvSpPr>
          <p:cNvPr id="10" name="Text Placeholder 9"/>
          <p:cNvSpPr>
            <a:spLocks noGrp="1"/>
          </p:cNvSpPr>
          <p:nvPr>
            <p:ph type="body" sz="quarter" idx="3"/>
          </p:nvPr>
        </p:nvSpPr>
        <p:spPr/>
        <p:txBody>
          <a:bodyPr/>
          <a:lstStyle/>
          <a:p>
            <a:r>
              <a:rPr lang="el-GR" b="0" dirty="0" smtClean="0"/>
              <a:t>Ο αστερισμός του Κύκνου</a:t>
            </a:r>
            <a:r>
              <a:rPr lang="en-GB" b="0" dirty="0" smtClean="0"/>
              <a:t>.</a:t>
            </a:r>
            <a:endParaRPr lang="el-GR" b="0" dirty="0"/>
          </a:p>
        </p:txBody>
      </p:sp>
      <p:pic>
        <p:nvPicPr>
          <p:cNvPr id="8" name="Content Placeholder 7" descr="δημιουργίες των παιδιών"/>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729566" y="2505075"/>
            <a:ext cx="3686560" cy="3684588"/>
          </a:xfrm>
        </p:spPr>
      </p:pic>
    </p:spTree>
    <p:extLst>
      <p:ext uri="{BB962C8B-B14F-4D97-AF65-F5344CB8AC3E}">
        <p14:creationId xmlns:p14="http://schemas.microsoft.com/office/powerpoint/2010/main" val="1914578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Φτιάχνοντας ένα </a:t>
            </a:r>
            <a:r>
              <a:rPr lang="el-GR" dirty="0" smtClean="0"/>
              <a:t>αστέρι</a:t>
            </a:r>
            <a:r>
              <a:rPr lang="el-GR" dirty="0"/>
              <a:t> </a:t>
            </a:r>
            <a:r>
              <a:rPr lang="el-GR" dirty="0" smtClean="0"/>
              <a:t>(</a:t>
            </a:r>
            <a:r>
              <a:rPr lang="el-GR" dirty="0"/>
              <a:t>3/4)</a:t>
            </a:r>
          </a:p>
        </p:txBody>
      </p:sp>
      <p:sp>
        <p:nvSpPr>
          <p:cNvPr id="3" name="Content Placeholder 2"/>
          <p:cNvSpPr>
            <a:spLocks noGrp="1"/>
          </p:cNvSpPr>
          <p:nvPr>
            <p:ph sz="half" idx="1"/>
          </p:nvPr>
        </p:nvSpPr>
        <p:spPr>
          <a:xfrm>
            <a:off x="457200" y="1600200"/>
            <a:ext cx="4906888" cy="4525963"/>
          </a:xfrm>
        </p:spPr>
        <p:txBody>
          <a:bodyPr>
            <a:normAutofit/>
          </a:bodyPr>
          <a:lstStyle/>
          <a:p>
            <a:pPr marL="0" indent="0">
              <a:buNone/>
            </a:pPr>
            <a:r>
              <a:rPr lang="el-GR" dirty="0" smtClean="0"/>
              <a:t>Δοκιμάζουμε να μεταφέρουμε το δημιούργημα μας στο χαρτί. Τα παιδιά τοποθετούν τα νήματα έτσι ώστε να μοιάζουν όσο πιο πολύ γίνεται στον αστερισμό που επέλεξαν. Τα νήματα στερεώνονται με κόλλα.</a:t>
            </a:r>
          </a:p>
          <a:p>
            <a:pPr marL="0" indent="0">
              <a:buNone/>
            </a:pPr>
            <a:r>
              <a:rPr lang="el-GR" dirty="0" smtClean="0"/>
              <a:t>Έπειτα τα παιδιά προτείνουν να διακοσμήσουν τα έργα τους με αστεράκια.</a:t>
            </a:r>
            <a:endParaRPr lang="el-GR" dirty="0"/>
          </a:p>
        </p:txBody>
      </p:sp>
      <p:pic>
        <p:nvPicPr>
          <p:cNvPr id="8" name="Content Placeholder 7" descr="δημιουργίες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074383" y="2350553"/>
            <a:ext cx="4038600" cy="3027143"/>
          </a:xfrm>
        </p:spPr>
      </p:pic>
    </p:spTree>
    <p:extLst>
      <p:ext uri="{BB962C8B-B14F-4D97-AF65-F5344CB8AC3E}">
        <p14:creationId xmlns:p14="http://schemas.microsoft.com/office/powerpoint/2010/main" val="36292882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9/12/2016 3:42:44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5,6,1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4,1026,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4F0F147-1566-4933-AEC2-D59E3CF8CB1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2662</TotalTime>
  <Words>842</Words>
  <Application>Microsoft Office PowerPoint</Application>
  <PresentationFormat>On-screen Show (4:3)</PresentationFormat>
  <Paragraphs>76</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Θέμα του Office</vt:lpstr>
      <vt:lpstr>Το Εικονογραφημένο Βιβλίο στην Προσχολική Εκπαίδευση</vt:lpstr>
      <vt:lpstr>Διδακτική Πρακτική (1/2)</vt:lpstr>
      <vt:lpstr>Λίγα λόγια για το βιβλίο</vt:lpstr>
      <vt:lpstr>Λίγα λόγια για το θέμα</vt:lpstr>
      <vt:lpstr>Ανάγνωση βιβλίου</vt:lpstr>
      <vt:lpstr>Ενασχόληση με χάρτη ουρανού</vt:lpstr>
      <vt:lpstr>Φτιάχνοντας ένα αστέρι (1/4)</vt:lpstr>
      <vt:lpstr> Φτιάχνοντας ένα αστέρι (2/4)</vt:lpstr>
      <vt:lpstr> Φτιάχνοντας ένα αστέρι (3/4)</vt:lpstr>
      <vt:lpstr> Φτιάχνοντας ένα αστέρι (4/4)</vt:lpstr>
      <vt:lpstr>Και άλλες γραμμές (1/5)</vt:lpstr>
      <vt:lpstr>Και άλλες γραμμές (2/5)</vt:lpstr>
      <vt:lpstr>Και άλλες γραμμές (3/5)</vt:lpstr>
      <vt:lpstr>Και άλλες γραμμές (4/5)</vt:lpstr>
      <vt:lpstr>Και άλλες γραμμές (5/5)</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Σχέσεις λέξεων-εικόνων - Όλιβερ</dc:title>
  <dc:subject>Το Εικονογραφημένο Βιβλίο στην Προσχολική Εκπαίδευση</dc:subject>
  <dc:creator>Αγγελική Γιαννικοπούλου</dc:creator>
  <cp:lastModifiedBy>takis81 mark</cp:lastModifiedBy>
  <cp:revision>275</cp:revision>
  <dcterms:created xsi:type="dcterms:W3CDTF">2012-09-06T09:03:05Z</dcterms:created>
  <dcterms:modified xsi:type="dcterms:W3CDTF">2016-12-19T13:46:36Z</dcterms:modified>
</cp:coreProperties>
</file>