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9"/>
  </p:notesMasterIdLst>
  <p:sldIdLst>
    <p:sldId id="256" r:id="rId2"/>
    <p:sldId id="266" r:id="rId3"/>
    <p:sldId id="265" r:id="rId4"/>
    <p:sldId id="274" r:id="rId5"/>
    <p:sldId id="296" r:id="rId6"/>
    <p:sldId id="297" r:id="rId7"/>
    <p:sldId id="298" r:id="rId8"/>
    <p:sldId id="299" r:id="rId9"/>
    <p:sldId id="300" r:id="rId10"/>
    <p:sldId id="301" r:id="rId11"/>
    <p:sldId id="302" r:id="rId12"/>
    <p:sldId id="303" r:id="rId13"/>
    <p:sldId id="304" r:id="rId14"/>
    <p:sldId id="305" r:id="rId15"/>
    <p:sldId id="306" r:id="rId16"/>
    <p:sldId id="307" r:id="rId17"/>
    <p:sldId id="308" r:id="rId18"/>
    <p:sldId id="309" r:id="rId19"/>
    <p:sldId id="358" r:id="rId20"/>
    <p:sldId id="359" r:id="rId21"/>
    <p:sldId id="360" r:id="rId22"/>
    <p:sldId id="361" r:id="rId23"/>
    <p:sldId id="362" r:id="rId24"/>
    <p:sldId id="363" r:id="rId25"/>
    <p:sldId id="364" r:id="rId26"/>
    <p:sldId id="365" r:id="rId27"/>
    <p:sldId id="366" r:id="rId28"/>
    <p:sldId id="367" r:id="rId29"/>
    <p:sldId id="368" r:id="rId30"/>
    <p:sldId id="369" r:id="rId31"/>
    <p:sldId id="370" r:id="rId32"/>
    <p:sldId id="371" r:id="rId33"/>
    <p:sldId id="372" r:id="rId34"/>
    <p:sldId id="373" r:id="rId35"/>
    <p:sldId id="310" r:id="rId36"/>
    <p:sldId id="311" r:id="rId37"/>
    <p:sldId id="312" r:id="rId38"/>
    <p:sldId id="313" r:id="rId39"/>
    <p:sldId id="314" r:id="rId40"/>
    <p:sldId id="315" r:id="rId41"/>
    <p:sldId id="316" r:id="rId42"/>
    <p:sldId id="317" r:id="rId43"/>
    <p:sldId id="318" r:id="rId44"/>
    <p:sldId id="319" r:id="rId45"/>
    <p:sldId id="320" r:id="rId46"/>
    <p:sldId id="321" r:id="rId47"/>
    <p:sldId id="322" r:id="rId48"/>
    <p:sldId id="323" r:id="rId49"/>
    <p:sldId id="324" r:id="rId50"/>
    <p:sldId id="325" r:id="rId51"/>
    <p:sldId id="326" r:id="rId52"/>
    <p:sldId id="327" r:id="rId53"/>
    <p:sldId id="328" r:id="rId54"/>
    <p:sldId id="329" r:id="rId55"/>
    <p:sldId id="330" r:id="rId56"/>
    <p:sldId id="331" r:id="rId57"/>
    <p:sldId id="332" r:id="rId58"/>
    <p:sldId id="333" r:id="rId59"/>
    <p:sldId id="334" r:id="rId60"/>
    <p:sldId id="335" r:id="rId61"/>
    <p:sldId id="336" r:id="rId62"/>
    <p:sldId id="337" r:id="rId63"/>
    <p:sldId id="338" r:id="rId64"/>
    <p:sldId id="339" r:id="rId65"/>
    <p:sldId id="340" r:id="rId66"/>
    <p:sldId id="341" r:id="rId67"/>
    <p:sldId id="342" r:id="rId68"/>
    <p:sldId id="343" r:id="rId69"/>
    <p:sldId id="344" r:id="rId70"/>
    <p:sldId id="345" r:id="rId71"/>
    <p:sldId id="346" r:id="rId72"/>
    <p:sldId id="347" r:id="rId73"/>
    <p:sldId id="348" r:id="rId74"/>
    <p:sldId id="349" r:id="rId75"/>
    <p:sldId id="350" r:id="rId76"/>
    <p:sldId id="351" r:id="rId77"/>
    <p:sldId id="352" r:id="rId78"/>
    <p:sldId id="353" r:id="rId79"/>
    <p:sldId id="354" r:id="rId80"/>
    <p:sldId id="355" r:id="rId81"/>
    <p:sldId id="356" r:id="rId82"/>
    <p:sldId id="280" r:id="rId83"/>
    <p:sldId id="290" r:id="rId84"/>
    <p:sldId id="295" r:id="rId85"/>
    <p:sldId id="292" r:id="rId86"/>
    <p:sldId id="291" r:id="rId87"/>
    <p:sldId id="294" r:id="rId88"/>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512F115-2FCC-49EE-8759-A71F26F5819E}">
          <p14:sldIdLst>
            <p14:sldId id="256"/>
            <p14:sldId id="266"/>
            <p14:sldId id="265"/>
            <p14:sldId id="274"/>
            <p14:sldId id="296"/>
            <p14:sldId id="297"/>
            <p14:sldId id="298"/>
            <p14:sldId id="299"/>
            <p14:sldId id="300"/>
            <p14:sldId id="301"/>
            <p14:sldId id="302"/>
            <p14:sldId id="303"/>
            <p14:sldId id="304"/>
            <p14:sldId id="305"/>
            <p14:sldId id="306"/>
            <p14:sldId id="307"/>
            <p14:sldId id="308"/>
            <p14:sldId id="309"/>
            <p14:sldId id="358"/>
            <p14:sldId id="359"/>
            <p14:sldId id="360"/>
            <p14:sldId id="361"/>
            <p14:sldId id="362"/>
            <p14:sldId id="363"/>
            <p14:sldId id="364"/>
            <p14:sldId id="365"/>
            <p14:sldId id="366"/>
            <p14:sldId id="367"/>
            <p14:sldId id="368"/>
            <p14:sldId id="369"/>
            <p14:sldId id="370"/>
            <p14:sldId id="371"/>
            <p14:sldId id="372"/>
            <p14:sldId id="373"/>
            <p14:sldId id="310"/>
            <p14:sldId id="311"/>
            <p14:sldId id="312"/>
            <p14:sldId id="313"/>
            <p14:sldId id="314"/>
            <p14:sldId id="315"/>
            <p14:sldId id="316"/>
            <p14:sldId id="317"/>
            <p14:sldId id="318"/>
            <p14:sldId id="319"/>
            <p14:sldId id="320"/>
            <p14:sldId id="321"/>
            <p14:sldId id="322"/>
            <p14:sldId id="323"/>
            <p14:sldId id="324"/>
            <p14:sldId id="325"/>
            <p14:sldId id="326"/>
            <p14:sldId id="327"/>
            <p14:sldId id="328"/>
            <p14:sldId id="329"/>
            <p14:sldId id="330"/>
            <p14:sldId id="331"/>
            <p14:sldId id="332"/>
            <p14:sldId id="333"/>
            <p14:sldId id="334"/>
            <p14:sldId id="335"/>
            <p14:sldId id="336"/>
            <p14:sldId id="337"/>
            <p14:sldId id="338"/>
            <p14:sldId id="339"/>
            <p14:sldId id="340"/>
            <p14:sldId id="341"/>
            <p14:sldId id="342"/>
            <p14:sldId id="343"/>
            <p14:sldId id="344"/>
            <p14:sldId id="345"/>
            <p14:sldId id="346"/>
            <p14:sldId id="347"/>
            <p14:sldId id="348"/>
            <p14:sldId id="349"/>
            <p14:sldId id="350"/>
            <p14:sldId id="351"/>
            <p14:sldId id="352"/>
            <p14:sldId id="353"/>
            <p14:sldId id="354"/>
            <p14:sldId id="355"/>
            <p14:sldId id="356"/>
            <p14:sldId id="280"/>
            <p14:sldId id="290"/>
            <p14:sldId id="295"/>
            <p14:sldId id="292"/>
            <p14:sldId id="291"/>
            <p14:sldId id="294"/>
          </p14:sldIdLst>
        </p14:section>
        <p14:section name="Untitled Section" id="{0F1CB131-A6BD-43D0-B8D4-1F27CEF7A05E}">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75BC"/>
    <a:srgbClr val="4F81BD"/>
    <a:srgbClr val="50ABB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77" autoAdjust="0"/>
    <p:restoredTop sz="99309" autoAdjust="0"/>
  </p:normalViewPr>
  <p:slideViewPr>
    <p:cSldViewPr>
      <p:cViewPr varScale="1">
        <p:scale>
          <a:sx n="71" d="100"/>
          <a:sy n="71" d="100"/>
        </p:scale>
        <p:origin x="72" y="83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commentAuthors" Target="commentAuthor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17A379C-B41D-45E1-80CB-01FC82FDADA9}" type="datetimeFigureOut">
              <a:rPr lang="el-GR" smtClean="0"/>
              <a:t>6/7/2015</a:t>
            </a:fld>
            <a:endParaRPr lang="el-GR"/>
          </a:p>
        </p:txBody>
      </p:sp>
      <p:sp>
        <p:nvSpPr>
          <p:cNvPr id="4" name="Θέση εικόνας διαφάνειας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BA60D4E-153C-481E-9C52-31B1E4926C1F}" type="slidenum">
              <a:rPr lang="el-GR" smtClean="0"/>
              <a:t>‹#›</a:t>
            </a:fld>
            <a:endParaRPr lang="el-GR"/>
          </a:p>
        </p:txBody>
      </p:sp>
    </p:spTree>
    <p:extLst>
      <p:ext uri="{BB962C8B-B14F-4D97-AF65-F5344CB8AC3E}">
        <p14:creationId xmlns:p14="http://schemas.microsoft.com/office/powerpoint/2010/main" val="39553540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solidFill>
                <a:srgbClr val="FF0000"/>
              </a:solidFill>
            </a:endParaRPr>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a:t>
            </a:fld>
            <a:endParaRPr lang="el-GR"/>
          </a:p>
        </p:txBody>
      </p:sp>
    </p:spTree>
    <p:extLst>
      <p:ext uri="{BB962C8B-B14F-4D97-AF65-F5344CB8AC3E}">
        <p14:creationId xmlns:p14="http://schemas.microsoft.com/office/powerpoint/2010/main" val="39928127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10</a:t>
            </a:fld>
            <a:endParaRPr lang="el-GR"/>
          </a:p>
        </p:txBody>
      </p:sp>
    </p:spTree>
    <p:extLst>
      <p:ext uri="{BB962C8B-B14F-4D97-AF65-F5344CB8AC3E}">
        <p14:creationId xmlns:p14="http://schemas.microsoft.com/office/powerpoint/2010/main" val="29433775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11</a:t>
            </a:fld>
            <a:endParaRPr lang="el-GR"/>
          </a:p>
        </p:txBody>
      </p:sp>
    </p:spTree>
    <p:extLst>
      <p:ext uri="{BB962C8B-B14F-4D97-AF65-F5344CB8AC3E}">
        <p14:creationId xmlns:p14="http://schemas.microsoft.com/office/powerpoint/2010/main" val="4140466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12</a:t>
            </a:fld>
            <a:endParaRPr lang="el-GR"/>
          </a:p>
        </p:txBody>
      </p:sp>
    </p:spTree>
    <p:extLst>
      <p:ext uri="{BB962C8B-B14F-4D97-AF65-F5344CB8AC3E}">
        <p14:creationId xmlns:p14="http://schemas.microsoft.com/office/powerpoint/2010/main" val="20244912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13</a:t>
            </a:fld>
            <a:endParaRPr lang="el-GR"/>
          </a:p>
        </p:txBody>
      </p:sp>
    </p:spTree>
    <p:extLst>
      <p:ext uri="{BB962C8B-B14F-4D97-AF65-F5344CB8AC3E}">
        <p14:creationId xmlns:p14="http://schemas.microsoft.com/office/powerpoint/2010/main" val="69836458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14</a:t>
            </a:fld>
            <a:endParaRPr lang="el-GR"/>
          </a:p>
        </p:txBody>
      </p:sp>
    </p:spTree>
    <p:extLst>
      <p:ext uri="{BB962C8B-B14F-4D97-AF65-F5344CB8AC3E}">
        <p14:creationId xmlns:p14="http://schemas.microsoft.com/office/powerpoint/2010/main" val="38321173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15</a:t>
            </a:fld>
            <a:endParaRPr lang="el-GR"/>
          </a:p>
        </p:txBody>
      </p:sp>
    </p:spTree>
    <p:extLst>
      <p:ext uri="{BB962C8B-B14F-4D97-AF65-F5344CB8AC3E}">
        <p14:creationId xmlns:p14="http://schemas.microsoft.com/office/powerpoint/2010/main" val="404545658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16</a:t>
            </a:fld>
            <a:endParaRPr lang="el-GR"/>
          </a:p>
        </p:txBody>
      </p:sp>
    </p:spTree>
    <p:extLst>
      <p:ext uri="{BB962C8B-B14F-4D97-AF65-F5344CB8AC3E}">
        <p14:creationId xmlns:p14="http://schemas.microsoft.com/office/powerpoint/2010/main" val="282491220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17</a:t>
            </a:fld>
            <a:endParaRPr lang="el-GR"/>
          </a:p>
        </p:txBody>
      </p:sp>
    </p:spTree>
    <p:extLst>
      <p:ext uri="{BB962C8B-B14F-4D97-AF65-F5344CB8AC3E}">
        <p14:creationId xmlns:p14="http://schemas.microsoft.com/office/powerpoint/2010/main" val="40120738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18</a:t>
            </a:fld>
            <a:endParaRPr lang="el-GR"/>
          </a:p>
        </p:txBody>
      </p:sp>
    </p:spTree>
    <p:extLst>
      <p:ext uri="{BB962C8B-B14F-4D97-AF65-F5344CB8AC3E}">
        <p14:creationId xmlns:p14="http://schemas.microsoft.com/office/powerpoint/2010/main" val="32509643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19</a:t>
            </a:fld>
            <a:endParaRPr lang="el-GR"/>
          </a:p>
        </p:txBody>
      </p:sp>
    </p:spTree>
    <p:extLst>
      <p:ext uri="{BB962C8B-B14F-4D97-AF65-F5344CB8AC3E}">
        <p14:creationId xmlns:p14="http://schemas.microsoft.com/office/powerpoint/2010/main" val="29278223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a:t>
            </a:fld>
            <a:endParaRPr lang="el-GR"/>
          </a:p>
        </p:txBody>
      </p:sp>
    </p:spTree>
    <p:extLst>
      <p:ext uri="{BB962C8B-B14F-4D97-AF65-F5344CB8AC3E}">
        <p14:creationId xmlns:p14="http://schemas.microsoft.com/office/powerpoint/2010/main" val="362996820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20</a:t>
            </a:fld>
            <a:endParaRPr lang="el-GR"/>
          </a:p>
        </p:txBody>
      </p:sp>
    </p:spTree>
    <p:extLst>
      <p:ext uri="{BB962C8B-B14F-4D97-AF65-F5344CB8AC3E}">
        <p14:creationId xmlns:p14="http://schemas.microsoft.com/office/powerpoint/2010/main" val="38623628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21</a:t>
            </a:fld>
            <a:endParaRPr lang="el-GR"/>
          </a:p>
        </p:txBody>
      </p:sp>
    </p:spTree>
    <p:extLst>
      <p:ext uri="{BB962C8B-B14F-4D97-AF65-F5344CB8AC3E}">
        <p14:creationId xmlns:p14="http://schemas.microsoft.com/office/powerpoint/2010/main" val="126539262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22</a:t>
            </a:fld>
            <a:endParaRPr lang="el-GR"/>
          </a:p>
        </p:txBody>
      </p:sp>
    </p:spTree>
    <p:extLst>
      <p:ext uri="{BB962C8B-B14F-4D97-AF65-F5344CB8AC3E}">
        <p14:creationId xmlns:p14="http://schemas.microsoft.com/office/powerpoint/2010/main" val="145037498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23</a:t>
            </a:fld>
            <a:endParaRPr lang="el-GR"/>
          </a:p>
        </p:txBody>
      </p:sp>
    </p:spTree>
    <p:extLst>
      <p:ext uri="{BB962C8B-B14F-4D97-AF65-F5344CB8AC3E}">
        <p14:creationId xmlns:p14="http://schemas.microsoft.com/office/powerpoint/2010/main" val="1494780051"/>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24</a:t>
            </a:fld>
            <a:endParaRPr lang="el-GR"/>
          </a:p>
        </p:txBody>
      </p:sp>
    </p:spTree>
    <p:extLst>
      <p:ext uri="{BB962C8B-B14F-4D97-AF65-F5344CB8AC3E}">
        <p14:creationId xmlns:p14="http://schemas.microsoft.com/office/powerpoint/2010/main" val="287717077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25</a:t>
            </a:fld>
            <a:endParaRPr lang="el-GR"/>
          </a:p>
        </p:txBody>
      </p:sp>
    </p:spTree>
    <p:extLst>
      <p:ext uri="{BB962C8B-B14F-4D97-AF65-F5344CB8AC3E}">
        <p14:creationId xmlns:p14="http://schemas.microsoft.com/office/powerpoint/2010/main" val="367349722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26</a:t>
            </a:fld>
            <a:endParaRPr lang="el-GR"/>
          </a:p>
        </p:txBody>
      </p:sp>
    </p:spTree>
    <p:extLst>
      <p:ext uri="{BB962C8B-B14F-4D97-AF65-F5344CB8AC3E}">
        <p14:creationId xmlns:p14="http://schemas.microsoft.com/office/powerpoint/2010/main" val="390353573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27</a:t>
            </a:fld>
            <a:endParaRPr lang="el-GR"/>
          </a:p>
        </p:txBody>
      </p:sp>
    </p:spTree>
    <p:extLst>
      <p:ext uri="{BB962C8B-B14F-4D97-AF65-F5344CB8AC3E}">
        <p14:creationId xmlns:p14="http://schemas.microsoft.com/office/powerpoint/2010/main" val="34629902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28</a:t>
            </a:fld>
            <a:endParaRPr lang="el-GR"/>
          </a:p>
        </p:txBody>
      </p:sp>
    </p:spTree>
    <p:extLst>
      <p:ext uri="{BB962C8B-B14F-4D97-AF65-F5344CB8AC3E}">
        <p14:creationId xmlns:p14="http://schemas.microsoft.com/office/powerpoint/2010/main" val="185799802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29</a:t>
            </a:fld>
            <a:endParaRPr lang="el-GR"/>
          </a:p>
        </p:txBody>
      </p:sp>
    </p:spTree>
    <p:extLst>
      <p:ext uri="{BB962C8B-B14F-4D97-AF65-F5344CB8AC3E}">
        <p14:creationId xmlns:p14="http://schemas.microsoft.com/office/powerpoint/2010/main" val="18640770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a:t>
            </a:fld>
            <a:endParaRPr lang="el-GR"/>
          </a:p>
        </p:txBody>
      </p:sp>
    </p:spTree>
    <p:extLst>
      <p:ext uri="{BB962C8B-B14F-4D97-AF65-F5344CB8AC3E}">
        <p14:creationId xmlns:p14="http://schemas.microsoft.com/office/powerpoint/2010/main" val="29471385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30</a:t>
            </a:fld>
            <a:endParaRPr lang="el-GR"/>
          </a:p>
        </p:txBody>
      </p:sp>
    </p:spTree>
    <p:extLst>
      <p:ext uri="{BB962C8B-B14F-4D97-AF65-F5344CB8AC3E}">
        <p14:creationId xmlns:p14="http://schemas.microsoft.com/office/powerpoint/2010/main" val="347252179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31</a:t>
            </a:fld>
            <a:endParaRPr lang="el-GR"/>
          </a:p>
        </p:txBody>
      </p:sp>
    </p:spTree>
    <p:extLst>
      <p:ext uri="{BB962C8B-B14F-4D97-AF65-F5344CB8AC3E}">
        <p14:creationId xmlns:p14="http://schemas.microsoft.com/office/powerpoint/2010/main" val="26724249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32</a:t>
            </a:fld>
            <a:endParaRPr lang="el-GR"/>
          </a:p>
        </p:txBody>
      </p:sp>
    </p:spTree>
    <p:extLst>
      <p:ext uri="{BB962C8B-B14F-4D97-AF65-F5344CB8AC3E}">
        <p14:creationId xmlns:p14="http://schemas.microsoft.com/office/powerpoint/2010/main" val="22159660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33</a:t>
            </a:fld>
            <a:endParaRPr lang="el-GR"/>
          </a:p>
        </p:txBody>
      </p:sp>
    </p:spTree>
    <p:extLst>
      <p:ext uri="{BB962C8B-B14F-4D97-AF65-F5344CB8AC3E}">
        <p14:creationId xmlns:p14="http://schemas.microsoft.com/office/powerpoint/2010/main" val="87333861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34</a:t>
            </a:fld>
            <a:endParaRPr lang="el-GR"/>
          </a:p>
        </p:txBody>
      </p:sp>
    </p:spTree>
    <p:extLst>
      <p:ext uri="{BB962C8B-B14F-4D97-AF65-F5344CB8AC3E}">
        <p14:creationId xmlns:p14="http://schemas.microsoft.com/office/powerpoint/2010/main" val="255644766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35</a:t>
            </a:fld>
            <a:endParaRPr lang="el-GR"/>
          </a:p>
        </p:txBody>
      </p:sp>
    </p:spTree>
    <p:extLst>
      <p:ext uri="{BB962C8B-B14F-4D97-AF65-F5344CB8AC3E}">
        <p14:creationId xmlns:p14="http://schemas.microsoft.com/office/powerpoint/2010/main" val="191466371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36</a:t>
            </a:fld>
            <a:endParaRPr lang="el-GR"/>
          </a:p>
        </p:txBody>
      </p:sp>
    </p:spTree>
    <p:extLst>
      <p:ext uri="{BB962C8B-B14F-4D97-AF65-F5344CB8AC3E}">
        <p14:creationId xmlns:p14="http://schemas.microsoft.com/office/powerpoint/2010/main" val="270902140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37</a:t>
            </a:fld>
            <a:endParaRPr lang="el-GR"/>
          </a:p>
        </p:txBody>
      </p:sp>
    </p:spTree>
    <p:extLst>
      <p:ext uri="{BB962C8B-B14F-4D97-AF65-F5344CB8AC3E}">
        <p14:creationId xmlns:p14="http://schemas.microsoft.com/office/powerpoint/2010/main" val="328881145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38</a:t>
            </a:fld>
            <a:endParaRPr lang="el-GR"/>
          </a:p>
        </p:txBody>
      </p:sp>
    </p:spTree>
    <p:extLst>
      <p:ext uri="{BB962C8B-B14F-4D97-AF65-F5344CB8AC3E}">
        <p14:creationId xmlns:p14="http://schemas.microsoft.com/office/powerpoint/2010/main" val="230365713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39</a:t>
            </a:fld>
            <a:endParaRPr lang="el-GR"/>
          </a:p>
        </p:txBody>
      </p:sp>
    </p:spTree>
    <p:extLst>
      <p:ext uri="{BB962C8B-B14F-4D97-AF65-F5344CB8AC3E}">
        <p14:creationId xmlns:p14="http://schemas.microsoft.com/office/powerpoint/2010/main" val="7672051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a:t>
            </a:fld>
            <a:endParaRPr lang="el-GR"/>
          </a:p>
        </p:txBody>
      </p:sp>
    </p:spTree>
    <p:extLst>
      <p:ext uri="{BB962C8B-B14F-4D97-AF65-F5344CB8AC3E}">
        <p14:creationId xmlns:p14="http://schemas.microsoft.com/office/powerpoint/2010/main" val="9817244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40</a:t>
            </a:fld>
            <a:endParaRPr lang="el-GR"/>
          </a:p>
        </p:txBody>
      </p:sp>
    </p:spTree>
    <p:extLst>
      <p:ext uri="{BB962C8B-B14F-4D97-AF65-F5344CB8AC3E}">
        <p14:creationId xmlns:p14="http://schemas.microsoft.com/office/powerpoint/2010/main" val="353442883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41</a:t>
            </a:fld>
            <a:endParaRPr lang="el-GR"/>
          </a:p>
        </p:txBody>
      </p:sp>
    </p:spTree>
    <p:extLst>
      <p:ext uri="{BB962C8B-B14F-4D97-AF65-F5344CB8AC3E}">
        <p14:creationId xmlns:p14="http://schemas.microsoft.com/office/powerpoint/2010/main" val="312599505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42</a:t>
            </a:fld>
            <a:endParaRPr lang="el-GR"/>
          </a:p>
        </p:txBody>
      </p:sp>
    </p:spTree>
    <p:extLst>
      <p:ext uri="{BB962C8B-B14F-4D97-AF65-F5344CB8AC3E}">
        <p14:creationId xmlns:p14="http://schemas.microsoft.com/office/powerpoint/2010/main" val="379630934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43</a:t>
            </a:fld>
            <a:endParaRPr lang="el-GR"/>
          </a:p>
        </p:txBody>
      </p:sp>
    </p:spTree>
    <p:extLst>
      <p:ext uri="{BB962C8B-B14F-4D97-AF65-F5344CB8AC3E}">
        <p14:creationId xmlns:p14="http://schemas.microsoft.com/office/powerpoint/2010/main" val="2153572345"/>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44</a:t>
            </a:fld>
            <a:endParaRPr lang="el-GR"/>
          </a:p>
        </p:txBody>
      </p:sp>
    </p:spTree>
    <p:extLst>
      <p:ext uri="{BB962C8B-B14F-4D97-AF65-F5344CB8AC3E}">
        <p14:creationId xmlns:p14="http://schemas.microsoft.com/office/powerpoint/2010/main" val="25982890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45</a:t>
            </a:fld>
            <a:endParaRPr lang="el-GR"/>
          </a:p>
        </p:txBody>
      </p:sp>
    </p:spTree>
    <p:extLst>
      <p:ext uri="{BB962C8B-B14F-4D97-AF65-F5344CB8AC3E}">
        <p14:creationId xmlns:p14="http://schemas.microsoft.com/office/powerpoint/2010/main" val="209572008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46</a:t>
            </a:fld>
            <a:endParaRPr lang="el-GR"/>
          </a:p>
        </p:txBody>
      </p:sp>
    </p:spTree>
    <p:extLst>
      <p:ext uri="{BB962C8B-B14F-4D97-AF65-F5344CB8AC3E}">
        <p14:creationId xmlns:p14="http://schemas.microsoft.com/office/powerpoint/2010/main" val="370449188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47</a:t>
            </a:fld>
            <a:endParaRPr lang="el-GR"/>
          </a:p>
        </p:txBody>
      </p:sp>
    </p:spTree>
    <p:extLst>
      <p:ext uri="{BB962C8B-B14F-4D97-AF65-F5344CB8AC3E}">
        <p14:creationId xmlns:p14="http://schemas.microsoft.com/office/powerpoint/2010/main" val="2914405641"/>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48</a:t>
            </a:fld>
            <a:endParaRPr lang="el-GR"/>
          </a:p>
        </p:txBody>
      </p:sp>
    </p:spTree>
    <p:extLst>
      <p:ext uri="{BB962C8B-B14F-4D97-AF65-F5344CB8AC3E}">
        <p14:creationId xmlns:p14="http://schemas.microsoft.com/office/powerpoint/2010/main" val="258347741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49</a:t>
            </a:fld>
            <a:endParaRPr lang="el-GR"/>
          </a:p>
        </p:txBody>
      </p:sp>
    </p:spTree>
    <p:extLst>
      <p:ext uri="{BB962C8B-B14F-4D97-AF65-F5344CB8AC3E}">
        <p14:creationId xmlns:p14="http://schemas.microsoft.com/office/powerpoint/2010/main" val="20468945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a:t>
            </a:fld>
            <a:endParaRPr lang="el-GR"/>
          </a:p>
        </p:txBody>
      </p:sp>
    </p:spTree>
    <p:extLst>
      <p:ext uri="{BB962C8B-B14F-4D97-AF65-F5344CB8AC3E}">
        <p14:creationId xmlns:p14="http://schemas.microsoft.com/office/powerpoint/2010/main" val="182867127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50</a:t>
            </a:fld>
            <a:endParaRPr lang="el-GR"/>
          </a:p>
        </p:txBody>
      </p:sp>
    </p:spTree>
    <p:extLst>
      <p:ext uri="{BB962C8B-B14F-4D97-AF65-F5344CB8AC3E}">
        <p14:creationId xmlns:p14="http://schemas.microsoft.com/office/powerpoint/2010/main" val="2525776908"/>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51</a:t>
            </a:fld>
            <a:endParaRPr lang="el-GR"/>
          </a:p>
        </p:txBody>
      </p:sp>
    </p:spTree>
    <p:extLst>
      <p:ext uri="{BB962C8B-B14F-4D97-AF65-F5344CB8AC3E}">
        <p14:creationId xmlns:p14="http://schemas.microsoft.com/office/powerpoint/2010/main" val="215875513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52</a:t>
            </a:fld>
            <a:endParaRPr lang="el-GR"/>
          </a:p>
        </p:txBody>
      </p:sp>
    </p:spTree>
    <p:extLst>
      <p:ext uri="{BB962C8B-B14F-4D97-AF65-F5344CB8AC3E}">
        <p14:creationId xmlns:p14="http://schemas.microsoft.com/office/powerpoint/2010/main" val="839821214"/>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53</a:t>
            </a:fld>
            <a:endParaRPr lang="el-GR"/>
          </a:p>
        </p:txBody>
      </p:sp>
    </p:spTree>
    <p:extLst>
      <p:ext uri="{BB962C8B-B14F-4D97-AF65-F5344CB8AC3E}">
        <p14:creationId xmlns:p14="http://schemas.microsoft.com/office/powerpoint/2010/main" val="82697274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54</a:t>
            </a:fld>
            <a:endParaRPr lang="el-GR"/>
          </a:p>
        </p:txBody>
      </p:sp>
    </p:spTree>
    <p:extLst>
      <p:ext uri="{BB962C8B-B14F-4D97-AF65-F5344CB8AC3E}">
        <p14:creationId xmlns:p14="http://schemas.microsoft.com/office/powerpoint/2010/main" val="1620146382"/>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55</a:t>
            </a:fld>
            <a:endParaRPr lang="el-GR"/>
          </a:p>
        </p:txBody>
      </p:sp>
    </p:spTree>
    <p:extLst>
      <p:ext uri="{BB962C8B-B14F-4D97-AF65-F5344CB8AC3E}">
        <p14:creationId xmlns:p14="http://schemas.microsoft.com/office/powerpoint/2010/main" val="165106756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56</a:t>
            </a:fld>
            <a:endParaRPr lang="el-GR"/>
          </a:p>
        </p:txBody>
      </p:sp>
    </p:spTree>
    <p:extLst>
      <p:ext uri="{BB962C8B-B14F-4D97-AF65-F5344CB8AC3E}">
        <p14:creationId xmlns:p14="http://schemas.microsoft.com/office/powerpoint/2010/main" val="299299195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57</a:t>
            </a:fld>
            <a:endParaRPr lang="el-GR"/>
          </a:p>
        </p:txBody>
      </p:sp>
    </p:spTree>
    <p:extLst>
      <p:ext uri="{BB962C8B-B14F-4D97-AF65-F5344CB8AC3E}">
        <p14:creationId xmlns:p14="http://schemas.microsoft.com/office/powerpoint/2010/main" val="115174658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58</a:t>
            </a:fld>
            <a:endParaRPr lang="el-GR"/>
          </a:p>
        </p:txBody>
      </p:sp>
    </p:spTree>
    <p:extLst>
      <p:ext uri="{BB962C8B-B14F-4D97-AF65-F5344CB8AC3E}">
        <p14:creationId xmlns:p14="http://schemas.microsoft.com/office/powerpoint/2010/main" val="28539468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59</a:t>
            </a:fld>
            <a:endParaRPr lang="el-GR"/>
          </a:p>
        </p:txBody>
      </p:sp>
    </p:spTree>
    <p:extLst>
      <p:ext uri="{BB962C8B-B14F-4D97-AF65-F5344CB8AC3E}">
        <p14:creationId xmlns:p14="http://schemas.microsoft.com/office/powerpoint/2010/main" val="29533871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a:t>
            </a:fld>
            <a:endParaRPr lang="el-GR"/>
          </a:p>
        </p:txBody>
      </p:sp>
    </p:spTree>
    <p:extLst>
      <p:ext uri="{BB962C8B-B14F-4D97-AF65-F5344CB8AC3E}">
        <p14:creationId xmlns:p14="http://schemas.microsoft.com/office/powerpoint/2010/main" val="1145445961"/>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60</a:t>
            </a:fld>
            <a:endParaRPr lang="el-GR"/>
          </a:p>
        </p:txBody>
      </p:sp>
    </p:spTree>
    <p:extLst>
      <p:ext uri="{BB962C8B-B14F-4D97-AF65-F5344CB8AC3E}">
        <p14:creationId xmlns:p14="http://schemas.microsoft.com/office/powerpoint/2010/main" val="89578200"/>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61</a:t>
            </a:fld>
            <a:endParaRPr lang="el-GR"/>
          </a:p>
        </p:txBody>
      </p:sp>
    </p:spTree>
    <p:extLst>
      <p:ext uri="{BB962C8B-B14F-4D97-AF65-F5344CB8AC3E}">
        <p14:creationId xmlns:p14="http://schemas.microsoft.com/office/powerpoint/2010/main" val="2056666341"/>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62</a:t>
            </a:fld>
            <a:endParaRPr lang="el-GR"/>
          </a:p>
        </p:txBody>
      </p:sp>
    </p:spTree>
    <p:extLst>
      <p:ext uri="{BB962C8B-B14F-4D97-AF65-F5344CB8AC3E}">
        <p14:creationId xmlns:p14="http://schemas.microsoft.com/office/powerpoint/2010/main" val="2562997511"/>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63</a:t>
            </a:fld>
            <a:endParaRPr lang="el-GR"/>
          </a:p>
        </p:txBody>
      </p:sp>
    </p:spTree>
    <p:extLst>
      <p:ext uri="{BB962C8B-B14F-4D97-AF65-F5344CB8AC3E}">
        <p14:creationId xmlns:p14="http://schemas.microsoft.com/office/powerpoint/2010/main" val="2835954238"/>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64</a:t>
            </a:fld>
            <a:endParaRPr lang="el-GR"/>
          </a:p>
        </p:txBody>
      </p:sp>
    </p:spTree>
    <p:extLst>
      <p:ext uri="{BB962C8B-B14F-4D97-AF65-F5344CB8AC3E}">
        <p14:creationId xmlns:p14="http://schemas.microsoft.com/office/powerpoint/2010/main" val="3333776753"/>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65</a:t>
            </a:fld>
            <a:endParaRPr lang="el-GR"/>
          </a:p>
        </p:txBody>
      </p:sp>
    </p:spTree>
    <p:extLst>
      <p:ext uri="{BB962C8B-B14F-4D97-AF65-F5344CB8AC3E}">
        <p14:creationId xmlns:p14="http://schemas.microsoft.com/office/powerpoint/2010/main" val="417414506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66</a:t>
            </a:fld>
            <a:endParaRPr lang="el-GR"/>
          </a:p>
        </p:txBody>
      </p:sp>
    </p:spTree>
    <p:extLst>
      <p:ext uri="{BB962C8B-B14F-4D97-AF65-F5344CB8AC3E}">
        <p14:creationId xmlns:p14="http://schemas.microsoft.com/office/powerpoint/2010/main" val="295783140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67</a:t>
            </a:fld>
            <a:endParaRPr lang="el-GR"/>
          </a:p>
        </p:txBody>
      </p:sp>
    </p:spTree>
    <p:extLst>
      <p:ext uri="{BB962C8B-B14F-4D97-AF65-F5344CB8AC3E}">
        <p14:creationId xmlns:p14="http://schemas.microsoft.com/office/powerpoint/2010/main" val="1154948792"/>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68</a:t>
            </a:fld>
            <a:endParaRPr lang="el-GR"/>
          </a:p>
        </p:txBody>
      </p:sp>
    </p:spTree>
    <p:extLst>
      <p:ext uri="{BB962C8B-B14F-4D97-AF65-F5344CB8AC3E}">
        <p14:creationId xmlns:p14="http://schemas.microsoft.com/office/powerpoint/2010/main" val="64685303"/>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69</a:t>
            </a:fld>
            <a:endParaRPr lang="el-GR"/>
          </a:p>
        </p:txBody>
      </p:sp>
    </p:spTree>
    <p:extLst>
      <p:ext uri="{BB962C8B-B14F-4D97-AF65-F5344CB8AC3E}">
        <p14:creationId xmlns:p14="http://schemas.microsoft.com/office/powerpoint/2010/main" val="28744736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a:t>
            </a:fld>
            <a:endParaRPr lang="el-GR"/>
          </a:p>
        </p:txBody>
      </p:sp>
    </p:spTree>
    <p:extLst>
      <p:ext uri="{BB962C8B-B14F-4D97-AF65-F5344CB8AC3E}">
        <p14:creationId xmlns:p14="http://schemas.microsoft.com/office/powerpoint/2010/main" val="4146431449"/>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70</a:t>
            </a:fld>
            <a:endParaRPr lang="el-GR"/>
          </a:p>
        </p:txBody>
      </p:sp>
    </p:spTree>
    <p:extLst>
      <p:ext uri="{BB962C8B-B14F-4D97-AF65-F5344CB8AC3E}">
        <p14:creationId xmlns:p14="http://schemas.microsoft.com/office/powerpoint/2010/main" val="2142837297"/>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71</a:t>
            </a:fld>
            <a:endParaRPr lang="el-GR"/>
          </a:p>
        </p:txBody>
      </p:sp>
    </p:spTree>
    <p:extLst>
      <p:ext uri="{BB962C8B-B14F-4D97-AF65-F5344CB8AC3E}">
        <p14:creationId xmlns:p14="http://schemas.microsoft.com/office/powerpoint/2010/main" val="138578300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72</a:t>
            </a:fld>
            <a:endParaRPr lang="el-GR"/>
          </a:p>
        </p:txBody>
      </p:sp>
    </p:spTree>
    <p:extLst>
      <p:ext uri="{BB962C8B-B14F-4D97-AF65-F5344CB8AC3E}">
        <p14:creationId xmlns:p14="http://schemas.microsoft.com/office/powerpoint/2010/main" val="138494457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73</a:t>
            </a:fld>
            <a:endParaRPr lang="el-GR"/>
          </a:p>
        </p:txBody>
      </p:sp>
    </p:spTree>
    <p:extLst>
      <p:ext uri="{BB962C8B-B14F-4D97-AF65-F5344CB8AC3E}">
        <p14:creationId xmlns:p14="http://schemas.microsoft.com/office/powerpoint/2010/main" val="2108324048"/>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74</a:t>
            </a:fld>
            <a:endParaRPr lang="el-GR"/>
          </a:p>
        </p:txBody>
      </p:sp>
    </p:spTree>
    <p:extLst>
      <p:ext uri="{BB962C8B-B14F-4D97-AF65-F5344CB8AC3E}">
        <p14:creationId xmlns:p14="http://schemas.microsoft.com/office/powerpoint/2010/main" val="1177187229"/>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75</a:t>
            </a:fld>
            <a:endParaRPr lang="el-GR"/>
          </a:p>
        </p:txBody>
      </p:sp>
    </p:spTree>
    <p:extLst>
      <p:ext uri="{BB962C8B-B14F-4D97-AF65-F5344CB8AC3E}">
        <p14:creationId xmlns:p14="http://schemas.microsoft.com/office/powerpoint/2010/main" val="1898937764"/>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76</a:t>
            </a:fld>
            <a:endParaRPr lang="el-GR"/>
          </a:p>
        </p:txBody>
      </p:sp>
    </p:spTree>
    <p:extLst>
      <p:ext uri="{BB962C8B-B14F-4D97-AF65-F5344CB8AC3E}">
        <p14:creationId xmlns:p14="http://schemas.microsoft.com/office/powerpoint/2010/main" val="3599781698"/>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77</a:t>
            </a:fld>
            <a:endParaRPr lang="el-GR"/>
          </a:p>
        </p:txBody>
      </p:sp>
    </p:spTree>
    <p:extLst>
      <p:ext uri="{BB962C8B-B14F-4D97-AF65-F5344CB8AC3E}">
        <p14:creationId xmlns:p14="http://schemas.microsoft.com/office/powerpoint/2010/main" val="3656178197"/>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78</a:t>
            </a:fld>
            <a:endParaRPr lang="el-GR"/>
          </a:p>
        </p:txBody>
      </p:sp>
    </p:spTree>
    <p:extLst>
      <p:ext uri="{BB962C8B-B14F-4D97-AF65-F5344CB8AC3E}">
        <p14:creationId xmlns:p14="http://schemas.microsoft.com/office/powerpoint/2010/main" val="2240442748"/>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79</a:t>
            </a:fld>
            <a:endParaRPr lang="el-GR"/>
          </a:p>
        </p:txBody>
      </p:sp>
    </p:spTree>
    <p:extLst>
      <p:ext uri="{BB962C8B-B14F-4D97-AF65-F5344CB8AC3E}">
        <p14:creationId xmlns:p14="http://schemas.microsoft.com/office/powerpoint/2010/main" val="17193997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a:t>
            </a:fld>
            <a:endParaRPr lang="el-GR"/>
          </a:p>
        </p:txBody>
      </p:sp>
    </p:spTree>
    <p:extLst>
      <p:ext uri="{BB962C8B-B14F-4D97-AF65-F5344CB8AC3E}">
        <p14:creationId xmlns:p14="http://schemas.microsoft.com/office/powerpoint/2010/main" val="3411059180"/>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80</a:t>
            </a:fld>
            <a:endParaRPr lang="el-GR"/>
          </a:p>
        </p:txBody>
      </p:sp>
    </p:spTree>
    <p:extLst>
      <p:ext uri="{BB962C8B-B14F-4D97-AF65-F5344CB8AC3E}">
        <p14:creationId xmlns:p14="http://schemas.microsoft.com/office/powerpoint/2010/main" val="2175280280"/>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81</a:t>
            </a:fld>
            <a:endParaRPr lang="el-GR"/>
          </a:p>
        </p:txBody>
      </p:sp>
    </p:spTree>
    <p:extLst>
      <p:ext uri="{BB962C8B-B14F-4D97-AF65-F5344CB8AC3E}">
        <p14:creationId xmlns:p14="http://schemas.microsoft.com/office/powerpoint/2010/main" val="4095696778"/>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82</a:t>
            </a:fld>
            <a:endParaRPr lang="el-GR"/>
          </a:p>
        </p:txBody>
      </p:sp>
    </p:spTree>
    <p:extLst>
      <p:ext uri="{BB962C8B-B14F-4D97-AF65-F5344CB8AC3E}">
        <p14:creationId xmlns:p14="http://schemas.microsoft.com/office/powerpoint/2010/main" val="301794002"/>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83</a:t>
            </a:fld>
            <a:endParaRPr lang="el-GR"/>
          </a:p>
        </p:txBody>
      </p:sp>
    </p:spTree>
    <p:extLst>
      <p:ext uri="{BB962C8B-B14F-4D97-AF65-F5344CB8AC3E}">
        <p14:creationId xmlns:p14="http://schemas.microsoft.com/office/powerpoint/2010/main" val="244598466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84</a:t>
            </a:fld>
            <a:endParaRPr lang="el-GR"/>
          </a:p>
        </p:txBody>
      </p:sp>
    </p:spTree>
    <p:extLst>
      <p:ext uri="{BB962C8B-B14F-4D97-AF65-F5344CB8AC3E}">
        <p14:creationId xmlns:p14="http://schemas.microsoft.com/office/powerpoint/2010/main" val="2749721137"/>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85</a:t>
            </a:fld>
            <a:endParaRPr lang="el-GR"/>
          </a:p>
        </p:txBody>
      </p:sp>
    </p:spTree>
    <p:extLst>
      <p:ext uri="{BB962C8B-B14F-4D97-AF65-F5344CB8AC3E}">
        <p14:creationId xmlns:p14="http://schemas.microsoft.com/office/powerpoint/2010/main" val="1537509716"/>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86</a:t>
            </a:fld>
            <a:endParaRPr lang="el-GR"/>
          </a:p>
        </p:txBody>
      </p:sp>
    </p:spTree>
    <p:extLst>
      <p:ext uri="{BB962C8B-B14F-4D97-AF65-F5344CB8AC3E}">
        <p14:creationId xmlns:p14="http://schemas.microsoft.com/office/powerpoint/2010/main" val="3310165918"/>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t>87</a:t>
            </a:fld>
            <a:endParaRPr lang="el-GR"/>
          </a:p>
        </p:txBody>
      </p:sp>
    </p:spTree>
    <p:extLst>
      <p:ext uri="{BB962C8B-B14F-4D97-AF65-F5344CB8AC3E}">
        <p14:creationId xmlns:p14="http://schemas.microsoft.com/office/powerpoint/2010/main" val="4075370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r>
              <a:rPr lang="el-GR" dirty="0" smtClean="0"/>
              <a:t>  </a:t>
            </a: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t>9</a:t>
            </a:fld>
            <a:endParaRPr lang="el-GR"/>
          </a:p>
        </p:txBody>
      </p:sp>
    </p:spTree>
    <p:extLst>
      <p:ext uri="{BB962C8B-B14F-4D97-AF65-F5344CB8AC3E}">
        <p14:creationId xmlns:p14="http://schemas.microsoft.com/office/powerpoint/2010/main" val="777104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dirty="0"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dirty="0" smtClean="0"/>
              <a:t>Στυλ κύριου υπότιτλου</a:t>
            </a:r>
            <a:endParaRPr lang="el-GR" dirty="0"/>
          </a:p>
        </p:txBody>
      </p:sp>
    </p:spTree>
    <p:extLst>
      <p:ext uri="{BB962C8B-B14F-4D97-AF65-F5344CB8AC3E}">
        <p14:creationId xmlns:p14="http://schemas.microsoft.com/office/powerpoint/2010/main" val="42452477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245861566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dirty="0"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423861268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dirty="0" smtClean="0"/>
              <a:t>Στυλ υποδείγματος κειμένου</a:t>
            </a:r>
          </a:p>
          <a:p>
            <a:pPr lvl="1"/>
            <a:r>
              <a:rPr lang="el-GR" dirty="0" smtClean="0"/>
              <a:t>Δεύτερου επιπέδου</a:t>
            </a:r>
          </a:p>
          <a:p>
            <a:pPr lvl="2"/>
            <a:r>
              <a:rPr lang="el-GR" dirty="0" smtClean="0"/>
              <a:t>Τρίτου επιπέδου</a:t>
            </a:r>
          </a:p>
          <a:p>
            <a:pPr lvl="3"/>
            <a:r>
              <a:rPr lang="el-GR" dirty="0" smtClean="0"/>
              <a:t>Τέταρτου επιπέδου</a:t>
            </a:r>
          </a:p>
          <a:p>
            <a:pPr lvl="4"/>
            <a:r>
              <a:rPr lang="el-GR" dirty="0" smtClean="0"/>
              <a:t>Πέμπτου επιπέδου</a:t>
            </a:r>
            <a:endParaRPr lang="el-GR" dirty="0"/>
          </a:p>
        </p:txBody>
      </p:sp>
      <p:sp>
        <p:nvSpPr>
          <p:cNvPr id="4"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5"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Αναλυτικά προγράμματα και διδακτικά εγχειρίδια</a:t>
            </a:r>
            <a:endParaRPr lang="en-US" sz="1000" dirty="0">
              <a:solidFill>
                <a:srgbClr val="5075BC"/>
              </a:solidFill>
              <a:ea typeface="ＭＳ Ｐゴシック" pitchFamily="34" charset="-128"/>
              <a:cs typeface="+mn-cs"/>
            </a:endParaRPr>
          </a:p>
        </p:txBody>
      </p:sp>
      <p:pic>
        <p:nvPicPr>
          <p:cNvPr id="6" name="Picture 5"/>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63751880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dirty="0" smtClean="0"/>
              <a:t>Στυλ υποδείγματος κειμένου</a:t>
            </a:r>
          </a:p>
        </p:txBody>
      </p:sp>
    </p:spTree>
    <p:extLst>
      <p:ext uri="{BB962C8B-B14F-4D97-AF65-F5344CB8AC3E}">
        <p14:creationId xmlns:p14="http://schemas.microsoft.com/office/powerpoint/2010/main" val="121208612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dirty="0"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28325092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8"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9" name="Picture 8"/>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07611275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dirty="0" smtClean="0"/>
              <a:t>Στυλ κύριου τίτλου</a:t>
            </a:r>
            <a:endParaRPr lang="el-GR" dirty="0"/>
          </a:p>
        </p:txBody>
      </p:sp>
      <p:sp>
        <p:nvSpPr>
          <p:cNvPr id="3"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4"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5" name="Picture 4"/>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1315794605"/>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962021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7"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8" name="Picture 7"/>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342317152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dirty="0"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dirty="0" smtClean="0"/>
              <a:t>Στυλ κύριου τίτλου</a:t>
            </a:r>
            <a:endParaRPr lang="el-GR" dirty="0"/>
          </a:p>
        </p:txBody>
      </p:sp>
      <p:sp>
        <p:nvSpPr>
          <p:cNvPr id="5" name="Θέση αριθμού διαφάνειας 5"/>
          <p:cNvSpPr txBox="1">
            <a:spLocks/>
          </p:cNvSpPr>
          <p:nvPr userDrawn="1"/>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sp>
        <p:nvSpPr>
          <p:cNvPr id="6" name="2 - Θέση υποσέλιδου"/>
          <p:cNvSpPr txBox="1">
            <a:spLocks/>
          </p:cNvSpPr>
          <p:nvPr userDrawn="1"/>
        </p:nvSpPr>
        <p:spPr bwMode="auto">
          <a:xfrm>
            <a:off x="539552" y="6441600"/>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rPr>
              <a:t>Τίτλος Ενότητας</a:t>
            </a:r>
            <a:endParaRPr lang="en-US" sz="1000" dirty="0">
              <a:solidFill>
                <a:srgbClr val="5075BC"/>
              </a:solidFill>
              <a:ea typeface="ＭＳ Ｐゴシック" pitchFamily="34" charset="-128"/>
              <a:cs typeface="+mn-cs"/>
            </a:endParaRPr>
          </a:p>
        </p:txBody>
      </p:sp>
      <p:pic>
        <p:nvPicPr>
          <p:cNvPr id="7" name="Picture 6"/>
          <p:cNvPicPr>
            <a:picLocks noChangeAspect="1"/>
          </p:cNvPicPr>
          <p:nvPr userDrawn="1"/>
        </p:nvPicPr>
        <p:blipFill>
          <a:blip r:embed="rId2"/>
          <a:stretch>
            <a:fillRect/>
          </a:stretch>
        </p:blipFill>
        <p:spPr>
          <a:xfrm>
            <a:off x="58723" y="6255465"/>
            <a:ext cx="431834" cy="570020"/>
          </a:xfrm>
          <a:prstGeom prst="rect">
            <a:avLst/>
          </a:prstGeom>
        </p:spPr>
      </p:pic>
    </p:spTree>
    <p:extLst>
      <p:ext uri="{BB962C8B-B14F-4D97-AF65-F5344CB8AC3E}">
        <p14:creationId xmlns:p14="http://schemas.microsoft.com/office/powerpoint/2010/main" val="4105077603"/>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9838095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60" r:id="rId8"/>
    <p:sldLayoutId id="2147483661"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1.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6.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82.xml"/><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3.xml"/></Relationships>
</file>

<file path=ppt/slides/_rels/slide85.xml.rels><?xml version="1.0" encoding="UTF-8" standalone="yes"?>
<Relationships xmlns="http://schemas.openxmlformats.org/package/2006/relationships"><Relationship Id="rId2" Type="http://schemas.openxmlformats.org/officeDocument/2006/relationships/notesSlide" Target="../notesSlides/notesSlide85.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86.xml"/><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Λογότυπο Εθνικόν και Καποδιστριακόν Πανεπιστήμιον Αθηνών"/>
          <p:cNvPicPr>
            <a:picLocks noChangeAspect="1"/>
          </p:cNvPicPr>
          <p:nvPr/>
        </p:nvPicPr>
        <p:blipFill>
          <a:blip r:embed="rId3"/>
          <a:stretch>
            <a:fillRect/>
          </a:stretch>
        </p:blipFill>
        <p:spPr>
          <a:xfrm>
            <a:off x="179512" y="404664"/>
            <a:ext cx="4147938" cy="817388"/>
          </a:xfrm>
          <a:prstGeom prst="rect">
            <a:avLst/>
          </a:prstGeom>
        </p:spPr>
      </p:pic>
      <p:sp>
        <p:nvSpPr>
          <p:cNvPr id="2" name="Τίτλος 1"/>
          <p:cNvSpPr>
            <a:spLocks noGrp="1"/>
          </p:cNvSpPr>
          <p:nvPr>
            <p:ph type="ctrTitle"/>
          </p:nvPr>
        </p:nvSpPr>
        <p:spPr>
          <a:xfrm>
            <a:off x="685800" y="2006575"/>
            <a:ext cx="7772400" cy="1470025"/>
          </a:xfrm>
        </p:spPr>
        <p:txBody>
          <a:bodyPr/>
          <a:lstStyle/>
          <a:p>
            <a:r>
              <a:rPr lang="el-GR" altLang="el-GR" dirty="0"/>
              <a:t>Διδακτική Μαθηματικών ΙΙ</a:t>
            </a:r>
            <a:endParaRPr lang="el-GR" dirty="0">
              <a:solidFill>
                <a:srgbClr val="5075BC"/>
              </a:solidFill>
            </a:endParaRPr>
          </a:p>
        </p:txBody>
      </p:sp>
      <p:sp>
        <p:nvSpPr>
          <p:cNvPr id="3" name="Υπότιτλος 2"/>
          <p:cNvSpPr>
            <a:spLocks noGrp="1"/>
          </p:cNvSpPr>
          <p:nvPr>
            <p:ph type="subTitle" idx="1"/>
          </p:nvPr>
        </p:nvSpPr>
        <p:spPr>
          <a:xfrm>
            <a:off x="683568" y="3384823"/>
            <a:ext cx="7776864" cy="1752600"/>
          </a:xfrm>
        </p:spPr>
        <p:txBody>
          <a:bodyPr>
            <a:noAutofit/>
          </a:bodyPr>
          <a:lstStyle/>
          <a:p>
            <a:r>
              <a:rPr lang="el-GR" sz="2800" dirty="0">
                <a:solidFill>
                  <a:srgbClr val="5075BC"/>
                </a:solidFill>
                <a:latin typeface="+mj-lt"/>
                <a:ea typeface="+mj-ea"/>
                <a:cs typeface="+mj-cs"/>
              </a:rPr>
              <a:t>Ενότητα </a:t>
            </a:r>
            <a:r>
              <a:rPr lang="en-US" sz="2800" dirty="0">
                <a:solidFill>
                  <a:srgbClr val="5075BC"/>
                </a:solidFill>
                <a:latin typeface="+mj-lt"/>
                <a:ea typeface="+mj-ea"/>
                <a:cs typeface="+mj-cs"/>
              </a:rPr>
              <a:t>2</a:t>
            </a:r>
            <a:r>
              <a:rPr lang="el-GR" sz="2800" dirty="0" smtClean="0">
                <a:solidFill>
                  <a:srgbClr val="5075BC"/>
                </a:solidFill>
                <a:latin typeface="+mj-lt"/>
                <a:ea typeface="+mj-ea"/>
                <a:cs typeface="+mj-cs"/>
              </a:rPr>
              <a:t>:</a:t>
            </a:r>
            <a:r>
              <a:rPr lang="en-US" sz="2800" dirty="0" smtClean="0">
                <a:solidFill>
                  <a:srgbClr val="5075BC"/>
                </a:solidFill>
                <a:latin typeface="+mj-lt"/>
                <a:ea typeface="+mj-ea"/>
                <a:cs typeface="+mj-cs"/>
              </a:rPr>
              <a:t> </a:t>
            </a:r>
            <a:r>
              <a:rPr lang="el-GR" altLang="el-GR" sz="2800" dirty="0"/>
              <a:t>Αναλυτικά Προγράμματα και </a:t>
            </a:r>
            <a:endParaRPr lang="en-US" altLang="el-GR" sz="2800" dirty="0" smtClean="0"/>
          </a:p>
          <a:p>
            <a:r>
              <a:rPr lang="el-GR" altLang="el-GR" sz="2800" dirty="0" smtClean="0"/>
              <a:t>Διδακτικά </a:t>
            </a:r>
            <a:r>
              <a:rPr lang="el-GR" altLang="el-GR" sz="2800" dirty="0"/>
              <a:t>Εγχειρίδια</a:t>
            </a:r>
            <a:r>
              <a:rPr lang="en-US" altLang="el-GR" sz="2800" dirty="0"/>
              <a:t> </a:t>
            </a:r>
            <a:endParaRPr lang="en-US" altLang="el-GR" sz="2800" dirty="0" smtClean="0"/>
          </a:p>
          <a:p>
            <a:endParaRPr lang="en-US" sz="2800" dirty="0" smtClean="0"/>
          </a:p>
          <a:p>
            <a:r>
              <a:rPr lang="el-GR" altLang="el-GR" sz="2800" dirty="0"/>
              <a:t>Δέσποινα </a:t>
            </a:r>
            <a:r>
              <a:rPr lang="el-GR" altLang="el-GR" sz="2800" dirty="0" err="1"/>
              <a:t>Πόταρη</a:t>
            </a:r>
            <a:endParaRPr lang="el-GR" altLang="el-GR" sz="2800" dirty="0"/>
          </a:p>
          <a:p>
            <a:r>
              <a:rPr lang="el-GR" sz="2800" dirty="0"/>
              <a:t>Σχολή Θετικών επιστημών</a:t>
            </a:r>
          </a:p>
          <a:p>
            <a:r>
              <a:rPr lang="el-GR" sz="2800" dirty="0"/>
              <a:t>Τμήμα Μαθηματικό</a:t>
            </a:r>
            <a:endParaRPr lang="en-US" sz="2800" dirty="0"/>
          </a:p>
          <a:p>
            <a:endParaRPr lang="el-GR" sz="2800" dirty="0" smtClean="0"/>
          </a:p>
        </p:txBody>
      </p:sp>
    </p:spTree>
    <p:extLst>
      <p:ext uri="{BB962C8B-B14F-4D97-AF65-F5344CB8AC3E}">
        <p14:creationId xmlns:p14="http://schemas.microsoft.com/office/powerpoint/2010/main" val="34281954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 ρόλος της απόδειξης </a:t>
            </a:r>
            <a:r>
              <a:rPr lang="el-GR" dirty="0" smtClean="0"/>
              <a:t>(</a:t>
            </a:r>
            <a:r>
              <a:rPr lang="en-US" dirty="0" smtClean="0"/>
              <a:t>2</a:t>
            </a:r>
            <a:r>
              <a:rPr lang="el-GR" dirty="0" smtClean="0"/>
              <a:t>/2</a:t>
            </a:r>
            <a:r>
              <a:rPr lang="el-GR" dirty="0"/>
              <a:t>)</a:t>
            </a:r>
          </a:p>
        </p:txBody>
      </p:sp>
      <p:sp>
        <p:nvSpPr>
          <p:cNvPr id="3" name="Θέση περιεχομένου 2"/>
          <p:cNvSpPr>
            <a:spLocks noGrp="1"/>
          </p:cNvSpPr>
          <p:nvPr>
            <p:ph idx="1"/>
          </p:nvPr>
        </p:nvSpPr>
        <p:spPr/>
        <p:txBody>
          <a:bodyPr>
            <a:normAutofit fontScale="92500"/>
          </a:bodyPr>
          <a:lstStyle/>
          <a:p>
            <a:pPr>
              <a:lnSpc>
                <a:spcPct val="90000"/>
              </a:lnSpc>
            </a:pPr>
            <a:r>
              <a:rPr lang="el-GR" altLang="el-GR" sz="2800" dirty="0"/>
              <a:t>Γιατί οι μαθητές δεν αντιλαμβάνονται την σημασία της</a:t>
            </a:r>
          </a:p>
          <a:p>
            <a:pPr lvl="1">
              <a:lnSpc>
                <a:spcPct val="90000"/>
              </a:lnSpc>
            </a:pPr>
            <a:r>
              <a:rPr lang="el-GR" altLang="el-GR" sz="2400" dirty="0"/>
              <a:t>κάτι είναι φανερό διαισθητικά </a:t>
            </a:r>
          </a:p>
          <a:p>
            <a:pPr lvl="1">
              <a:lnSpc>
                <a:spcPct val="90000"/>
              </a:lnSpc>
            </a:pPr>
            <a:r>
              <a:rPr lang="el-GR" altLang="el-GR" sz="2400" dirty="0"/>
              <a:t>είναι κάτι που έχει ήδη αποδειχθεί από άλλους</a:t>
            </a:r>
          </a:p>
          <a:p>
            <a:pPr lvl="1">
              <a:lnSpc>
                <a:spcPct val="90000"/>
              </a:lnSpc>
            </a:pPr>
            <a:r>
              <a:rPr lang="el-GR" altLang="el-GR" sz="2400" dirty="0"/>
              <a:t>έμφαση στη μορφή και όχι στην ουσία</a:t>
            </a:r>
          </a:p>
          <a:p>
            <a:pPr lvl="1">
              <a:lnSpc>
                <a:spcPct val="90000"/>
              </a:lnSpc>
            </a:pPr>
            <a:r>
              <a:rPr lang="el-GR" altLang="el-GR" sz="2400" dirty="0"/>
              <a:t>η απόδειξη είναι συνδεδεμένη τόσο με το αποτέλεσμα όσο και με τη διαδικασία</a:t>
            </a:r>
          </a:p>
          <a:p>
            <a:pPr>
              <a:lnSpc>
                <a:spcPct val="90000"/>
              </a:lnSpc>
            </a:pPr>
            <a:r>
              <a:rPr lang="el-GR" altLang="el-GR" sz="2800" dirty="0"/>
              <a:t>Η μετακίνηση από την διαίσθηση στην απόδειξη</a:t>
            </a:r>
          </a:p>
          <a:p>
            <a:pPr lvl="1">
              <a:lnSpc>
                <a:spcPct val="90000"/>
              </a:lnSpc>
            </a:pPr>
            <a:r>
              <a:rPr lang="el-GR" altLang="el-GR" sz="2400" dirty="0"/>
              <a:t>Πείσε τον εαυτό σου</a:t>
            </a:r>
          </a:p>
          <a:p>
            <a:pPr lvl="1">
              <a:lnSpc>
                <a:spcPct val="90000"/>
              </a:lnSpc>
            </a:pPr>
            <a:r>
              <a:rPr lang="el-GR" altLang="el-GR" sz="2400" dirty="0"/>
              <a:t>Πείσε ένα φίλο σου</a:t>
            </a:r>
          </a:p>
          <a:p>
            <a:pPr lvl="1">
              <a:lnSpc>
                <a:spcPct val="90000"/>
              </a:lnSpc>
            </a:pPr>
            <a:r>
              <a:rPr lang="el-GR" altLang="el-GR" sz="2400" dirty="0"/>
              <a:t>Πείσε τον εχθρό σου</a:t>
            </a:r>
          </a:p>
        </p:txBody>
      </p:sp>
    </p:spTree>
    <p:extLst>
      <p:ext uri="{BB962C8B-B14F-4D97-AF65-F5344CB8AC3E}">
        <p14:creationId xmlns:p14="http://schemas.microsoft.com/office/powerpoint/2010/main" val="29148884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Σχεδιάζοντας αναλυτικά προγράμματα βασιζόμενα σε γενικές μαθηματικές ικανότητες</a:t>
            </a:r>
            <a:endParaRPr lang="el-GR" sz="3200" dirty="0"/>
          </a:p>
        </p:txBody>
      </p:sp>
      <p:sp>
        <p:nvSpPr>
          <p:cNvPr id="5" name="Θέση περιεχομένου 4"/>
          <p:cNvSpPr>
            <a:spLocks noGrp="1"/>
          </p:cNvSpPr>
          <p:nvPr>
            <p:ph idx="1"/>
          </p:nvPr>
        </p:nvSpPr>
        <p:spPr/>
        <p:txBody>
          <a:bodyPr>
            <a:noAutofit/>
          </a:bodyPr>
          <a:lstStyle/>
          <a:p>
            <a:r>
              <a:rPr lang="el-GR" altLang="el-GR" sz="2400" dirty="0"/>
              <a:t>Η ικανότητα εφαρμόζεται σε πολλές καταστάσεις και είναι αρκετά γενική για να είναι χρήσιμη</a:t>
            </a:r>
          </a:p>
          <a:p>
            <a:r>
              <a:rPr lang="el-GR" altLang="el-GR" sz="2400" dirty="0"/>
              <a:t>Οργανώνει ένα σώμα απαραίτητης μαθηματικής γνώσης (έννοιες – δεξιότητες –μοντέλα)</a:t>
            </a:r>
          </a:p>
          <a:p>
            <a:r>
              <a:rPr lang="el-GR" altLang="el-GR" sz="2400" dirty="0"/>
              <a:t>Δίνει έμφαση στα μαθηματικά μοντέλα που απαιτούνται για αντιμετώπιση μιας κατάστασης και σε </a:t>
            </a:r>
            <a:r>
              <a:rPr lang="el-GR" altLang="el-GR" sz="2400" dirty="0" err="1"/>
              <a:t>μεταγνωστικές</a:t>
            </a:r>
            <a:r>
              <a:rPr lang="el-GR" altLang="el-GR" sz="2400" dirty="0"/>
              <a:t> διαδικασίες</a:t>
            </a:r>
          </a:p>
          <a:p>
            <a:pPr>
              <a:buNone/>
            </a:pPr>
            <a:endParaRPr lang="el-GR" altLang="el-GR" sz="2400" dirty="0"/>
          </a:p>
        </p:txBody>
      </p:sp>
    </p:spTree>
    <p:extLst>
      <p:ext uri="{BB962C8B-B14F-4D97-AF65-F5344CB8AC3E}">
        <p14:creationId xmlns:p14="http://schemas.microsoft.com/office/powerpoint/2010/main" val="146969930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Παραδείγματα γενικών ικανοτήτων</a:t>
            </a:r>
            <a:endParaRPr lang="el-GR" dirty="0"/>
          </a:p>
        </p:txBody>
      </p:sp>
      <p:sp>
        <p:nvSpPr>
          <p:cNvPr id="3" name="Θέση περιεχομένου 2"/>
          <p:cNvSpPr>
            <a:spLocks noGrp="1"/>
          </p:cNvSpPr>
          <p:nvPr>
            <p:ph idx="1"/>
          </p:nvPr>
        </p:nvSpPr>
        <p:spPr/>
        <p:txBody>
          <a:bodyPr>
            <a:normAutofit/>
          </a:bodyPr>
          <a:lstStyle/>
          <a:p>
            <a:r>
              <a:rPr lang="el-GR" altLang="el-GR" dirty="0"/>
              <a:t>Χειρισμός πειραματικών δεδομένων γραφικά</a:t>
            </a:r>
          </a:p>
          <a:p>
            <a:pPr lvl="1"/>
            <a:r>
              <a:rPr lang="el-GR" altLang="el-GR" dirty="0"/>
              <a:t>Γραμμικές συναρτήσεις</a:t>
            </a:r>
          </a:p>
          <a:p>
            <a:pPr lvl="1"/>
            <a:r>
              <a:rPr lang="el-GR" altLang="el-GR" dirty="0"/>
              <a:t>Κλίμακα</a:t>
            </a:r>
          </a:p>
          <a:p>
            <a:pPr lvl="1"/>
            <a:r>
              <a:rPr lang="el-GR" altLang="el-GR" dirty="0"/>
              <a:t>Καρτεσιανό επίπεδο – σχεδιασμός</a:t>
            </a:r>
          </a:p>
          <a:p>
            <a:pPr lvl="1"/>
            <a:r>
              <a:rPr lang="el-GR" altLang="el-GR" dirty="0"/>
              <a:t>Υπολογισμός και ερμηνεία κλίσης</a:t>
            </a:r>
          </a:p>
        </p:txBody>
      </p:sp>
    </p:spTree>
    <p:extLst>
      <p:ext uri="{BB962C8B-B14F-4D97-AF65-F5344CB8AC3E}">
        <p14:creationId xmlns:p14="http://schemas.microsoft.com/office/powerpoint/2010/main" val="304264808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Το παράδειγμα των </a:t>
            </a:r>
            <a:r>
              <a:rPr lang="en-US" altLang="el-GR" dirty="0"/>
              <a:t>NCTM </a:t>
            </a:r>
            <a:r>
              <a:rPr lang="el-GR" altLang="el-GR" dirty="0"/>
              <a:t>επιπέδων</a:t>
            </a:r>
            <a:endParaRPr lang="el-GR" dirty="0"/>
          </a:p>
        </p:txBody>
      </p:sp>
      <p:sp>
        <p:nvSpPr>
          <p:cNvPr id="5" name="Θέση περιεχομένου 4"/>
          <p:cNvSpPr>
            <a:spLocks noGrp="1"/>
          </p:cNvSpPr>
          <p:nvPr>
            <p:ph idx="1"/>
          </p:nvPr>
        </p:nvSpPr>
        <p:spPr/>
        <p:txBody>
          <a:bodyPr>
            <a:noAutofit/>
          </a:bodyPr>
          <a:lstStyle/>
          <a:p>
            <a:pPr>
              <a:lnSpc>
                <a:spcPct val="80000"/>
              </a:lnSpc>
            </a:pPr>
            <a:r>
              <a:rPr lang="el-GR" altLang="el-GR" sz="2400" dirty="0"/>
              <a:t>Αριθμοί και πράξεις</a:t>
            </a:r>
          </a:p>
          <a:p>
            <a:pPr>
              <a:lnSpc>
                <a:spcPct val="80000"/>
              </a:lnSpc>
            </a:pPr>
            <a:r>
              <a:rPr lang="el-GR" altLang="el-GR" sz="2400" dirty="0"/>
              <a:t>Άλγεβρα</a:t>
            </a:r>
          </a:p>
          <a:p>
            <a:pPr>
              <a:lnSpc>
                <a:spcPct val="80000"/>
              </a:lnSpc>
            </a:pPr>
            <a:r>
              <a:rPr lang="el-GR" altLang="el-GR" sz="2400" dirty="0"/>
              <a:t>Γεωμετρία</a:t>
            </a:r>
          </a:p>
          <a:p>
            <a:pPr>
              <a:lnSpc>
                <a:spcPct val="80000"/>
              </a:lnSpc>
            </a:pPr>
            <a:r>
              <a:rPr lang="el-GR" altLang="el-GR" sz="2400" dirty="0"/>
              <a:t>Ανάλυση Δεδομένων και πιθανότητες</a:t>
            </a:r>
          </a:p>
          <a:p>
            <a:pPr>
              <a:lnSpc>
                <a:spcPct val="80000"/>
              </a:lnSpc>
            </a:pPr>
            <a:r>
              <a:rPr lang="el-GR" altLang="el-GR" sz="2400" dirty="0"/>
              <a:t>Επίπεδα διαδικασιών</a:t>
            </a:r>
          </a:p>
          <a:p>
            <a:pPr>
              <a:lnSpc>
                <a:spcPct val="80000"/>
              </a:lnSpc>
            </a:pPr>
            <a:r>
              <a:rPr lang="el-GR" altLang="el-GR" sz="2400" dirty="0"/>
              <a:t>Επίλυση προβλήματος</a:t>
            </a:r>
          </a:p>
          <a:p>
            <a:pPr>
              <a:lnSpc>
                <a:spcPct val="80000"/>
              </a:lnSpc>
            </a:pPr>
            <a:r>
              <a:rPr lang="el-GR" altLang="el-GR" sz="2400" dirty="0"/>
              <a:t>Συλλογισμός και απόδειξη</a:t>
            </a:r>
          </a:p>
          <a:p>
            <a:pPr>
              <a:lnSpc>
                <a:spcPct val="80000"/>
              </a:lnSpc>
            </a:pPr>
            <a:r>
              <a:rPr lang="el-GR" altLang="el-GR" sz="2400" dirty="0"/>
              <a:t>Επικοινωνία</a:t>
            </a:r>
          </a:p>
          <a:p>
            <a:pPr>
              <a:lnSpc>
                <a:spcPct val="80000"/>
              </a:lnSpc>
            </a:pPr>
            <a:r>
              <a:rPr lang="el-GR" altLang="el-GR" sz="2400" dirty="0"/>
              <a:t>Συνδέσεις</a:t>
            </a:r>
          </a:p>
          <a:p>
            <a:pPr>
              <a:lnSpc>
                <a:spcPct val="80000"/>
              </a:lnSpc>
            </a:pPr>
            <a:r>
              <a:rPr lang="el-GR" altLang="el-GR" sz="2400" dirty="0"/>
              <a:t>Αναπαραστάσεις</a:t>
            </a:r>
          </a:p>
        </p:txBody>
      </p:sp>
    </p:spTree>
    <p:extLst>
      <p:ext uri="{BB962C8B-B14F-4D97-AF65-F5344CB8AC3E}">
        <p14:creationId xmlns:p14="http://schemas.microsoft.com/office/powerpoint/2010/main" val="31850989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Μαθηματικές ικανότητες στις ηλικίες 14-18 </a:t>
            </a:r>
            <a:r>
              <a:rPr lang="el-GR" altLang="el-GR" dirty="0" smtClean="0"/>
              <a:t>(1/4)</a:t>
            </a:r>
            <a:endParaRPr lang="el-GR" dirty="0"/>
          </a:p>
        </p:txBody>
      </p:sp>
      <p:sp>
        <p:nvSpPr>
          <p:cNvPr id="3" name="Θέση περιεχομένου 2"/>
          <p:cNvSpPr>
            <a:spLocks noGrp="1"/>
          </p:cNvSpPr>
          <p:nvPr>
            <p:ph idx="1"/>
          </p:nvPr>
        </p:nvSpPr>
        <p:spPr/>
        <p:txBody>
          <a:bodyPr>
            <a:normAutofit/>
          </a:bodyPr>
          <a:lstStyle/>
          <a:p>
            <a:r>
              <a:rPr lang="el-GR" altLang="el-GR" sz="2800" dirty="0"/>
              <a:t>Αριθμοί και πράξεις</a:t>
            </a:r>
          </a:p>
          <a:p>
            <a:pPr lvl="1"/>
            <a:r>
              <a:rPr lang="el-GR" altLang="el-GR" sz="2400" dirty="0"/>
              <a:t>Θεωρία αριθμών</a:t>
            </a:r>
          </a:p>
          <a:p>
            <a:pPr lvl="1"/>
            <a:r>
              <a:rPr lang="el-GR" altLang="el-GR" sz="2400" dirty="0"/>
              <a:t>Διανύσματα και πίνακες ως συστήματα με ιδιότητες ανάλογες με τα συστήματα αριθμών</a:t>
            </a:r>
          </a:p>
          <a:p>
            <a:pPr lvl="1"/>
            <a:r>
              <a:rPr lang="el-GR" altLang="el-GR" sz="2400" dirty="0"/>
              <a:t>Ιδιότητες αριθμών </a:t>
            </a:r>
          </a:p>
          <a:p>
            <a:pPr lvl="1"/>
            <a:r>
              <a:rPr lang="el-GR" altLang="el-GR" sz="2400" dirty="0"/>
              <a:t>Η επίδραση των πράξεων στο μέγεθος των ποσοτήτων</a:t>
            </a:r>
          </a:p>
          <a:p>
            <a:pPr lvl="1"/>
            <a:r>
              <a:rPr lang="el-GR" altLang="el-GR" sz="2400" dirty="0"/>
              <a:t>Πράξεις διανυσμάτων και πινάκων</a:t>
            </a:r>
          </a:p>
          <a:p>
            <a:pPr lvl="1"/>
            <a:r>
              <a:rPr lang="el-GR" altLang="el-GR" sz="2400" dirty="0"/>
              <a:t>Συνδυασμοί</a:t>
            </a:r>
          </a:p>
          <a:p>
            <a:pPr lvl="1"/>
            <a:r>
              <a:rPr lang="el-GR" altLang="el-GR" sz="2400" dirty="0"/>
              <a:t>Ικανότητα να κρίνουν την ορθότητα των υπολογισμών</a:t>
            </a:r>
          </a:p>
        </p:txBody>
      </p:sp>
    </p:spTree>
    <p:extLst>
      <p:ext uri="{BB962C8B-B14F-4D97-AF65-F5344CB8AC3E}">
        <p14:creationId xmlns:p14="http://schemas.microsoft.com/office/powerpoint/2010/main" val="22388385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Μαθηματικές ικανότητες στις ηλικίες 14-18 </a:t>
            </a:r>
            <a:r>
              <a:rPr lang="el-GR" altLang="el-GR" dirty="0" smtClean="0"/>
              <a:t>(2/4</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dirty="0"/>
              <a:t>Άλγεβρα</a:t>
            </a:r>
          </a:p>
          <a:p>
            <a:pPr lvl="1"/>
            <a:r>
              <a:rPr lang="el-GR" altLang="el-GR" dirty="0"/>
              <a:t>Μοτίβα – σχέσεις – συναρτήσεις  (γενίκευση, σχέσεις, ρυθμοί μεταβολής, μετασχηματισμοί, ερμηνεία αναπαραστάσεων)</a:t>
            </a:r>
          </a:p>
          <a:p>
            <a:pPr lvl="1"/>
            <a:r>
              <a:rPr lang="el-GR" altLang="el-GR" dirty="0"/>
              <a:t>Αναπαράσταση και ανάλυση μαθηματικών καταστάσεων και δομών μέσα από τη χρήση αλγεβρικών συμβόλων</a:t>
            </a:r>
          </a:p>
          <a:p>
            <a:pPr lvl="1"/>
            <a:r>
              <a:rPr lang="el-GR" altLang="el-GR" dirty="0"/>
              <a:t>Ισοδύναμες μορφές – Επίλυση εξισώσεων</a:t>
            </a:r>
          </a:p>
          <a:p>
            <a:pPr lvl="1"/>
            <a:r>
              <a:rPr lang="el-GR" altLang="el-GR" dirty="0"/>
              <a:t>Μοντελοποίηση</a:t>
            </a:r>
          </a:p>
        </p:txBody>
      </p:sp>
    </p:spTree>
    <p:extLst>
      <p:ext uri="{BB962C8B-B14F-4D97-AF65-F5344CB8AC3E}">
        <p14:creationId xmlns:p14="http://schemas.microsoft.com/office/powerpoint/2010/main" val="37019463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Μαθηματικές ικανότητες στις ηλικίες 14-18 </a:t>
            </a:r>
            <a:r>
              <a:rPr lang="el-GR" altLang="el-GR" dirty="0" smtClean="0"/>
              <a:t>(3/4</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sz="2800" dirty="0"/>
              <a:t>Γεωμετρία</a:t>
            </a:r>
          </a:p>
          <a:p>
            <a:pPr lvl="1">
              <a:lnSpc>
                <a:spcPct val="90000"/>
              </a:lnSpc>
            </a:pPr>
            <a:r>
              <a:rPr lang="el-GR" altLang="el-GR" sz="2400" dirty="0"/>
              <a:t>Ιδιότητες γεωμετρικών αντικειμένων</a:t>
            </a:r>
          </a:p>
          <a:p>
            <a:pPr lvl="1">
              <a:lnSpc>
                <a:spcPct val="90000"/>
              </a:lnSpc>
            </a:pPr>
            <a:r>
              <a:rPr lang="el-GR" altLang="el-GR" sz="2400" dirty="0"/>
              <a:t>Ισότητα – ομοιότητα</a:t>
            </a:r>
          </a:p>
          <a:p>
            <a:pPr lvl="1">
              <a:lnSpc>
                <a:spcPct val="90000"/>
              </a:lnSpc>
            </a:pPr>
            <a:r>
              <a:rPr lang="el-GR" altLang="el-GR" sz="2400" dirty="0"/>
              <a:t>Απόδειξη</a:t>
            </a:r>
          </a:p>
          <a:p>
            <a:pPr lvl="1">
              <a:lnSpc>
                <a:spcPct val="90000"/>
              </a:lnSpc>
            </a:pPr>
            <a:r>
              <a:rPr lang="el-GR" altLang="el-GR" sz="2400" dirty="0"/>
              <a:t>Τριγωνομετρικές σχέσεις</a:t>
            </a:r>
          </a:p>
          <a:p>
            <a:pPr lvl="1">
              <a:lnSpc>
                <a:spcPct val="90000"/>
              </a:lnSpc>
            </a:pPr>
            <a:r>
              <a:rPr lang="el-GR" altLang="el-GR" sz="2400" dirty="0"/>
              <a:t>Καρτεσιανές συντεταγμένες</a:t>
            </a:r>
          </a:p>
          <a:p>
            <a:pPr lvl="1">
              <a:lnSpc>
                <a:spcPct val="90000"/>
              </a:lnSpc>
            </a:pPr>
            <a:r>
              <a:rPr lang="el-GR" altLang="el-GR" sz="2400" dirty="0"/>
              <a:t>Μετασχηματισμοί</a:t>
            </a:r>
          </a:p>
          <a:p>
            <a:pPr lvl="1">
              <a:lnSpc>
                <a:spcPct val="90000"/>
              </a:lnSpc>
            </a:pPr>
            <a:r>
              <a:rPr lang="el-GR" altLang="el-GR" sz="2400" dirty="0" err="1"/>
              <a:t>Οπτικοποίηση</a:t>
            </a:r>
            <a:r>
              <a:rPr lang="el-GR" altLang="el-GR" sz="2400" dirty="0"/>
              <a:t>, χωρικοί συλλογισμοί, γεωμετρική μοντελοποίηση (τομές, κατασκευές, σύνδεση με άλλες περιοχές των μαθηματικών, σύνδεση με άλλες επιστήμες)</a:t>
            </a:r>
          </a:p>
        </p:txBody>
      </p:sp>
    </p:spTree>
    <p:extLst>
      <p:ext uri="{BB962C8B-B14F-4D97-AF65-F5344CB8AC3E}">
        <p14:creationId xmlns:p14="http://schemas.microsoft.com/office/powerpoint/2010/main" val="191929932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Μαθηματικές ικανότητες στις ηλικίες 14-18 </a:t>
            </a:r>
            <a:r>
              <a:rPr lang="el-GR" altLang="el-GR" dirty="0" smtClean="0"/>
              <a:t>(4/4</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Σχεδιάζοντας ένα Πρόγραμμα σπουδών της υποχρεωτικής εκπαίδευσης στην Ελλάδα</a:t>
            </a:r>
          </a:p>
        </p:txBody>
      </p:sp>
    </p:spTree>
    <p:extLst>
      <p:ext uri="{BB962C8B-B14F-4D97-AF65-F5344CB8AC3E}">
        <p14:creationId xmlns:p14="http://schemas.microsoft.com/office/powerpoint/2010/main" val="30370809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Γενικότεροι στόχοι του </a:t>
            </a:r>
            <a:r>
              <a:rPr lang="el-GR" altLang="el-GR" dirty="0" smtClean="0"/>
              <a:t>ΠΣ (1/4)</a:t>
            </a:r>
            <a:endParaRPr lang="el-GR" dirty="0"/>
          </a:p>
        </p:txBody>
      </p:sp>
      <p:sp>
        <p:nvSpPr>
          <p:cNvPr id="3" name="Θέση περιεχομένου 2"/>
          <p:cNvSpPr>
            <a:spLocks noGrp="1"/>
          </p:cNvSpPr>
          <p:nvPr>
            <p:ph idx="1"/>
          </p:nvPr>
        </p:nvSpPr>
        <p:spPr/>
        <p:txBody>
          <a:bodyPr>
            <a:normAutofit fontScale="92500" lnSpcReduction="20000"/>
          </a:bodyPr>
          <a:lstStyle/>
          <a:p>
            <a:pPr>
              <a:defRPr/>
            </a:pPr>
            <a:r>
              <a:rPr lang="el-GR" dirty="0"/>
              <a:t>Μύηση σε ερευνητικές διαδικασίες και διεργασίες. Οι μαθητές μαθαίνουν:</a:t>
            </a:r>
          </a:p>
          <a:p>
            <a:pPr lvl="1">
              <a:defRPr/>
            </a:pPr>
            <a:r>
              <a:rPr lang="el-GR" dirty="0"/>
              <a:t>να διατυπώνουν ερωτήματα,</a:t>
            </a:r>
          </a:p>
          <a:p>
            <a:pPr lvl="1">
              <a:defRPr/>
            </a:pPr>
            <a:r>
              <a:rPr lang="el-GR" dirty="0"/>
              <a:t>να προσδιορίζουν προβλήματα,</a:t>
            </a:r>
          </a:p>
          <a:p>
            <a:pPr lvl="1">
              <a:defRPr/>
            </a:pPr>
            <a:r>
              <a:rPr lang="el-GR" dirty="0"/>
              <a:t>να σχεδιάζουν και να μεθοδεύουν διερευνήσεις,</a:t>
            </a:r>
          </a:p>
          <a:p>
            <a:pPr lvl="1">
              <a:defRPr/>
            </a:pPr>
            <a:r>
              <a:rPr lang="el-GR" dirty="0"/>
              <a:t>να αναζητούν απαντήσεις στα προβλήματα που έχουν τεθεί,</a:t>
            </a:r>
          </a:p>
          <a:p>
            <a:pPr lvl="1">
              <a:defRPr/>
            </a:pPr>
            <a:r>
              <a:rPr lang="el-GR" dirty="0"/>
              <a:t>να αναζητούν και να αξιοποιούν ερευνητικά εργαλεία,</a:t>
            </a:r>
          </a:p>
          <a:p>
            <a:pPr lvl="1">
              <a:defRPr/>
            </a:pPr>
            <a:r>
              <a:rPr lang="el-GR" dirty="0"/>
              <a:t>να αναλύουν και να συνθέτουν δεδομένα.</a:t>
            </a:r>
          </a:p>
        </p:txBody>
      </p:sp>
    </p:spTree>
    <p:extLst>
      <p:ext uri="{BB962C8B-B14F-4D97-AF65-F5344CB8AC3E}">
        <p14:creationId xmlns:p14="http://schemas.microsoft.com/office/powerpoint/2010/main" val="225335985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Γενικότεροι στόχοι του ΠΣ </a:t>
            </a:r>
            <a:r>
              <a:rPr lang="el-GR" altLang="el-GR" dirty="0" smtClean="0"/>
              <a:t>(2/4</a:t>
            </a:r>
            <a:r>
              <a:rPr lang="el-GR" altLang="el-GR" dirty="0"/>
              <a:t>)</a:t>
            </a:r>
            <a:endParaRPr lang="el-GR" dirty="0"/>
          </a:p>
        </p:txBody>
      </p:sp>
      <p:sp>
        <p:nvSpPr>
          <p:cNvPr id="5" name="Θέση περιεχομένου 4"/>
          <p:cNvSpPr>
            <a:spLocks noGrp="1"/>
          </p:cNvSpPr>
          <p:nvPr>
            <p:ph idx="1"/>
          </p:nvPr>
        </p:nvSpPr>
        <p:spPr/>
        <p:txBody>
          <a:bodyPr>
            <a:noAutofit/>
          </a:bodyPr>
          <a:lstStyle/>
          <a:p>
            <a:pPr>
              <a:defRPr/>
            </a:pPr>
            <a:r>
              <a:rPr lang="el-GR" sz="2000" dirty="0"/>
              <a:t>Κατανόηση βασικών εννοιών, διαδικασιών και γεγονότων. Οι μαθητές μαθαίνουν:</a:t>
            </a:r>
          </a:p>
          <a:p>
            <a:pPr lvl="1">
              <a:defRPr/>
            </a:pPr>
            <a:r>
              <a:rPr lang="el-GR" sz="2000" dirty="0"/>
              <a:t>να αναγνωρίζουν τα σημαντικά χαρακτηριστικά εννοιών και διαδικασιών,</a:t>
            </a:r>
          </a:p>
          <a:p>
            <a:pPr lvl="1">
              <a:defRPr/>
            </a:pPr>
            <a:r>
              <a:rPr lang="el-GR" sz="2000" dirty="0"/>
              <a:t>να συνδέουν </a:t>
            </a:r>
            <a:r>
              <a:rPr lang="el-GR" sz="2000" dirty="0" err="1"/>
              <a:t>μιαν</a:t>
            </a:r>
            <a:r>
              <a:rPr lang="el-GR" sz="2000" dirty="0"/>
              <a:t> έννοια – ιδέα με άλλες συναφείς, μέσα από τη σύγκριση και τον εντοπισμό ομοιοτήτων και διαφορών,</a:t>
            </a:r>
          </a:p>
          <a:p>
            <a:pPr lvl="1">
              <a:defRPr/>
            </a:pPr>
            <a:r>
              <a:rPr lang="el-GR" sz="2000" dirty="0"/>
              <a:t>να μπορούν να δώσουν παραδείγματα που να αναφέρονται σε συγκεκριμένες έννοιες, </a:t>
            </a:r>
          </a:p>
          <a:p>
            <a:pPr lvl="1">
              <a:defRPr/>
            </a:pPr>
            <a:r>
              <a:rPr lang="el-GR" sz="2000" dirty="0"/>
              <a:t>να μπορούν να κατανοούν και να περιγράφουν γεγονότα,</a:t>
            </a:r>
          </a:p>
          <a:p>
            <a:pPr lvl="1">
              <a:defRPr/>
            </a:pPr>
            <a:r>
              <a:rPr lang="el-GR" sz="2000" dirty="0"/>
              <a:t>να μπορούν να κατανοούν και να αξιοποιούν διαδικασίες,</a:t>
            </a:r>
          </a:p>
          <a:p>
            <a:pPr lvl="1">
              <a:defRPr/>
            </a:pPr>
            <a:r>
              <a:rPr lang="el-GR" sz="2000" dirty="0"/>
              <a:t>να επιλύουν προβλήματα.</a:t>
            </a:r>
          </a:p>
        </p:txBody>
      </p:sp>
    </p:spTree>
    <p:extLst>
      <p:ext uri="{BB962C8B-B14F-4D97-AF65-F5344CB8AC3E}">
        <p14:creationId xmlns:p14="http://schemas.microsoft.com/office/powerpoint/2010/main" val="26703488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ctrTitle"/>
          </p:nvPr>
        </p:nvSpPr>
        <p:spPr/>
        <p:txBody>
          <a:bodyPr/>
          <a:lstStyle/>
          <a:p>
            <a:r>
              <a:rPr lang="el-GR" altLang="el-GR" dirty="0"/>
              <a:t>Διδακτική Μαθηματικών ΙΙ</a:t>
            </a:r>
            <a:endParaRPr lang="el-GR" dirty="0"/>
          </a:p>
        </p:txBody>
      </p:sp>
      <p:sp>
        <p:nvSpPr>
          <p:cNvPr id="5" name="Υπότιτλος 4"/>
          <p:cNvSpPr>
            <a:spLocks noGrp="1"/>
          </p:cNvSpPr>
          <p:nvPr>
            <p:ph type="subTitle" idx="1"/>
          </p:nvPr>
        </p:nvSpPr>
        <p:spPr/>
        <p:txBody>
          <a:bodyPr/>
          <a:lstStyle/>
          <a:p>
            <a:r>
              <a:rPr lang="el-GR" altLang="el-GR" dirty="0"/>
              <a:t>Δέσποινα </a:t>
            </a:r>
            <a:r>
              <a:rPr lang="el-GR" altLang="el-GR" dirty="0" err="1"/>
              <a:t>Πόταρη</a:t>
            </a:r>
            <a:endParaRPr lang="el-GR" altLang="el-GR" dirty="0"/>
          </a:p>
        </p:txBody>
      </p:sp>
    </p:spTree>
    <p:extLst>
      <p:ext uri="{BB962C8B-B14F-4D97-AF65-F5344CB8AC3E}">
        <p14:creationId xmlns:p14="http://schemas.microsoft.com/office/powerpoint/2010/main" val="446662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Γενικότεροι στόχοι του ΠΣ </a:t>
            </a:r>
            <a:r>
              <a:rPr lang="el-GR" altLang="el-GR" dirty="0" smtClean="0"/>
              <a:t>(3/4</a:t>
            </a:r>
            <a:r>
              <a:rPr lang="el-GR" altLang="el-GR" dirty="0"/>
              <a:t>)</a:t>
            </a:r>
            <a:endParaRPr lang="el-GR" dirty="0"/>
          </a:p>
        </p:txBody>
      </p:sp>
      <p:sp>
        <p:nvSpPr>
          <p:cNvPr id="3" name="Θέση περιεχομένου 2"/>
          <p:cNvSpPr>
            <a:spLocks noGrp="1"/>
          </p:cNvSpPr>
          <p:nvPr>
            <p:ph idx="1"/>
          </p:nvPr>
        </p:nvSpPr>
        <p:spPr/>
        <p:txBody>
          <a:bodyPr>
            <a:normAutofit fontScale="85000" lnSpcReduction="10000"/>
          </a:bodyPr>
          <a:lstStyle/>
          <a:p>
            <a:pPr>
              <a:defRPr/>
            </a:pPr>
            <a:r>
              <a:rPr lang="el-GR" dirty="0"/>
              <a:t>Επικοινωνία και συνεργασία. Οι μαθητές μαθαίνουν:</a:t>
            </a:r>
          </a:p>
          <a:p>
            <a:pPr lvl="1">
              <a:defRPr/>
            </a:pPr>
            <a:r>
              <a:rPr lang="el-GR" dirty="0"/>
              <a:t>να επικοινωνούν και να μοιράζονται ιδέες, σκέψεις και συναισθήματα,</a:t>
            </a:r>
          </a:p>
          <a:p>
            <a:pPr lvl="1">
              <a:defRPr/>
            </a:pPr>
            <a:r>
              <a:rPr lang="el-GR" dirty="0"/>
              <a:t>να επικοινωνούν προκειμένου να διερευνούν ατομικά επιχειρήματα και ισχυρισμούς ή να διασαφηνίζουν ιδέες και απόψεις,</a:t>
            </a:r>
          </a:p>
          <a:p>
            <a:pPr lvl="1">
              <a:defRPr/>
            </a:pPr>
            <a:r>
              <a:rPr lang="el-GR" dirty="0"/>
              <a:t>να συνεργάζονται προκειμένου να αναπτύσσουν συλλογικά επιχειρήματα, να κατανοούν έννοιες, ιδέες ή διαδικασίες, να τεκμηριώνουν θέσεις, να επιλύουν προβλήματα </a:t>
            </a:r>
            <a:r>
              <a:rPr lang="el-GR" dirty="0" err="1"/>
              <a:t>κλπ</a:t>
            </a:r>
            <a:r>
              <a:rPr lang="el-GR" dirty="0"/>
              <a:t>,</a:t>
            </a:r>
          </a:p>
          <a:p>
            <a:pPr lvl="1">
              <a:defRPr/>
            </a:pPr>
            <a:r>
              <a:rPr lang="el-GR" dirty="0"/>
              <a:t>να συνεργάζονται προκειμένου να παράγουν έργα.</a:t>
            </a:r>
            <a:endParaRPr lang="el-GR" sz="2800" dirty="0"/>
          </a:p>
        </p:txBody>
      </p:sp>
    </p:spTree>
    <p:extLst>
      <p:ext uri="{BB962C8B-B14F-4D97-AF65-F5344CB8AC3E}">
        <p14:creationId xmlns:p14="http://schemas.microsoft.com/office/powerpoint/2010/main" val="154216969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Γενικότεροι στόχοι του ΠΣ </a:t>
            </a:r>
            <a:r>
              <a:rPr lang="el-GR" altLang="el-GR" dirty="0" smtClean="0"/>
              <a:t>(4/4</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sz="2400" dirty="0"/>
              <a:t>Σύνδεση με τις τοπικές κοινότητες: Παραγωγή και </a:t>
            </a:r>
            <a:r>
              <a:rPr lang="el-GR" sz="2400" dirty="0" smtClean="0"/>
              <a:t>δημιουργία/ </a:t>
            </a:r>
            <a:r>
              <a:rPr lang="el-GR" sz="2400" dirty="0"/>
              <a:t>έξοδος στην κοινότητα: Οι μαθητές μαθαίνουν:</a:t>
            </a:r>
          </a:p>
          <a:p>
            <a:pPr lvl="1"/>
            <a:r>
              <a:rPr lang="el-GR" sz="2000" dirty="0"/>
              <a:t>να συνδέουν με τις κοινότητες, την τεχνολογία, το περιβάλλον, τον πολιτισμό</a:t>
            </a:r>
          </a:p>
          <a:p>
            <a:pPr lvl="1"/>
            <a:r>
              <a:rPr lang="el-GR" sz="2000" dirty="0"/>
              <a:t>ολοκληρώνοντας τις ερευνητικές τους προσπάθειες, να καταλήγουν σε συμπεράσματα και προτάσεις,</a:t>
            </a:r>
          </a:p>
          <a:p>
            <a:pPr lvl="1"/>
            <a:r>
              <a:rPr lang="el-GR" sz="2000" dirty="0"/>
              <a:t>να παράγουν έργα (ερευνητικά, καλλιτεχνικά, κατασκευαστικά </a:t>
            </a:r>
            <a:r>
              <a:rPr lang="el-GR" sz="2000" dirty="0" err="1"/>
              <a:t>κλπ</a:t>
            </a:r>
            <a:r>
              <a:rPr lang="el-GR" sz="2000" dirty="0"/>
              <a:t>),</a:t>
            </a:r>
          </a:p>
          <a:p>
            <a:pPr lvl="1"/>
            <a:r>
              <a:rPr lang="el-GR" sz="2000" dirty="0"/>
              <a:t>να δημοσιοποιούν τις παραγωγές τους στην κοινότητα και να δέχονται την κριτική της.</a:t>
            </a:r>
          </a:p>
        </p:txBody>
      </p:sp>
    </p:spTree>
    <p:extLst>
      <p:ext uri="{BB962C8B-B14F-4D97-AF65-F5344CB8AC3E}">
        <p14:creationId xmlns:p14="http://schemas.microsoft.com/office/powerpoint/2010/main" val="13236428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Φιλοσοφία του ΠΣ στα </a:t>
            </a:r>
            <a:r>
              <a:rPr lang="el-GR" dirty="0" smtClean="0"/>
              <a:t>Μαθηματικά (1/2)</a:t>
            </a:r>
            <a:endParaRPr lang="el-GR" dirty="0"/>
          </a:p>
        </p:txBody>
      </p:sp>
      <p:sp>
        <p:nvSpPr>
          <p:cNvPr id="3" name="Θέση περιεχομένου 2"/>
          <p:cNvSpPr>
            <a:spLocks noGrp="1"/>
          </p:cNvSpPr>
          <p:nvPr>
            <p:ph idx="1"/>
          </p:nvPr>
        </p:nvSpPr>
        <p:spPr/>
        <p:txBody>
          <a:bodyPr>
            <a:normAutofit/>
          </a:bodyPr>
          <a:lstStyle/>
          <a:p>
            <a:r>
              <a:rPr lang="el-GR" altLang="el-GR" sz="2400" dirty="0"/>
              <a:t>Η συνύπαρξη μαθηματικού </a:t>
            </a:r>
            <a:r>
              <a:rPr lang="el-GR" altLang="el-GR" sz="2400" dirty="0" err="1"/>
              <a:t>γραμματισμού</a:t>
            </a:r>
            <a:r>
              <a:rPr lang="el-GR" altLang="el-GR" sz="2400" dirty="0"/>
              <a:t> και μαθηματικών</a:t>
            </a:r>
          </a:p>
          <a:p>
            <a:pPr lvl="1"/>
            <a:r>
              <a:rPr lang="el-GR" altLang="el-GR" sz="2400" b="1" i="1" dirty="0"/>
              <a:t>Μαθηματικός </a:t>
            </a:r>
            <a:r>
              <a:rPr lang="el-GR" altLang="el-GR" sz="2400" b="1" i="1" dirty="0" err="1"/>
              <a:t>Γραμματισμός</a:t>
            </a:r>
            <a:r>
              <a:rPr lang="el-GR" altLang="el-GR" sz="2400" b="1" i="1" dirty="0"/>
              <a:t> είναι</a:t>
            </a:r>
            <a:r>
              <a:rPr lang="el-GR" altLang="el-GR" sz="2400" i="1" dirty="0"/>
              <a:t> η ικανότητα κάποιου να αναλύει, να ερμηνεύει και να επεμβαίνει στο κοινωνικό του περιβάλλον, χρησιμοποιώντας ως εργαλείο τα Μαθηματικά. Είναι επίσης η ικανότητα κάποιου να αναλύει και ερμηνεύει τον τρόπο που χρησιμοποιούνται τα Μαθηματικά για τη λήψη αποφάσεων σε κοινωνικό πλαίσιο (στην πολιτική, την οικονομία, το περιβάλλον, την τεχνολογία κ.λπ.).</a:t>
            </a:r>
            <a:endParaRPr lang="el-GR" sz="2800" dirty="0"/>
          </a:p>
        </p:txBody>
      </p:sp>
    </p:spTree>
    <p:extLst>
      <p:ext uri="{BB962C8B-B14F-4D97-AF65-F5344CB8AC3E}">
        <p14:creationId xmlns:p14="http://schemas.microsoft.com/office/powerpoint/2010/main" val="179374936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Φιλοσοφία του ΠΣ στα Μαθηματικά </a:t>
            </a:r>
            <a:r>
              <a:rPr lang="el-GR" dirty="0" smtClean="0"/>
              <a:t>(2/2</a:t>
            </a:r>
            <a:r>
              <a:rPr lang="el-GR" dirty="0"/>
              <a:t>)</a:t>
            </a:r>
          </a:p>
        </p:txBody>
      </p:sp>
      <p:sp>
        <p:nvSpPr>
          <p:cNvPr id="5" name="Θέση περιεχομένου 4"/>
          <p:cNvSpPr>
            <a:spLocks noGrp="1"/>
          </p:cNvSpPr>
          <p:nvPr>
            <p:ph idx="1"/>
          </p:nvPr>
        </p:nvSpPr>
        <p:spPr/>
        <p:txBody>
          <a:bodyPr>
            <a:noAutofit/>
          </a:bodyPr>
          <a:lstStyle/>
          <a:p>
            <a:r>
              <a:rPr lang="el-GR" altLang="el-GR" dirty="0"/>
              <a:t>Τα μαθηματικά χαρακτηρίζονται από</a:t>
            </a:r>
          </a:p>
          <a:p>
            <a:pPr lvl="1"/>
            <a:r>
              <a:rPr lang="el-GR" altLang="el-GR" dirty="0"/>
              <a:t>γενίκευση (εντοπισμός αναλογιών, ταξινόμηση, δόμηση)</a:t>
            </a:r>
          </a:p>
          <a:p>
            <a:pPr lvl="1"/>
            <a:r>
              <a:rPr lang="el-GR" altLang="el-GR" dirty="0"/>
              <a:t>βεβαιότητα (αιτιολόγηση, απόδειξη),</a:t>
            </a:r>
          </a:p>
          <a:p>
            <a:pPr lvl="1"/>
            <a:r>
              <a:rPr lang="el-GR" altLang="el-GR" dirty="0"/>
              <a:t>ακρίβεια (συμβολισμός, ορισμός)</a:t>
            </a:r>
          </a:p>
          <a:p>
            <a:pPr lvl="1"/>
            <a:r>
              <a:rPr lang="el-GR" altLang="el-GR" dirty="0"/>
              <a:t>συντομία (μοντελοποίηση, σχηματοποίηση).</a:t>
            </a:r>
          </a:p>
        </p:txBody>
      </p:sp>
    </p:spTree>
    <p:extLst>
      <p:ext uri="{BB962C8B-B14F-4D97-AF65-F5344CB8AC3E}">
        <p14:creationId xmlns:p14="http://schemas.microsoft.com/office/powerpoint/2010/main" val="277018653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Βασικός στόχος του ΠΣ στα Μαθηματικά</a:t>
            </a:r>
          </a:p>
        </p:txBody>
      </p:sp>
      <p:sp>
        <p:nvSpPr>
          <p:cNvPr id="3" name="Θέση περιεχομένου 2"/>
          <p:cNvSpPr>
            <a:spLocks noGrp="1"/>
          </p:cNvSpPr>
          <p:nvPr>
            <p:ph idx="1"/>
          </p:nvPr>
        </p:nvSpPr>
        <p:spPr/>
        <p:txBody>
          <a:bodyPr>
            <a:normAutofit/>
          </a:bodyPr>
          <a:lstStyle/>
          <a:p>
            <a:r>
              <a:rPr lang="el-GR" altLang="el-GR" sz="2800" dirty="0"/>
              <a:t>Να</a:t>
            </a:r>
            <a:r>
              <a:rPr lang="en-US" altLang="el-GR" sz="2800" dirty="0"/>
              <a:t> </a:t>
            </a:r>
            <a:r>
              <a:rPr lang="el-GR" altLang="el-GR" sz="2800" dirty="0"/>
              <a:t>αναπτύξουν οι μαθητές  </a:t>
            </a:r>
            <a:r>
              <a:rPr lang="el-GR" altLang="el-GR" sz="2800" i="1" dirty="0"/>
              <a:t>μαθηματικές ικανότητες, </a:t>
            </a:r>
            <a:r>
              <a:rPr lang="el-GR" altLang="el-GR" sz="2800" dirty="0"/>
              <a:t>στάσεις και πεποιθήσεις που θα τους βοηθήσουν να αντιμετωπίσουν με αποτελεσματικό τρόπο προβλήματα ΜΕΣΑ στα μαθηματικά και ΜΕΣΩ των μαθηματικών. </a:t>
            </a:r>
          </a:p>
          <a:p>
            <a:r>
              <a:rPr lang="el-GR" altLang="el-GR" sz="2800" dirty="0"/>
              <a:t>Η ικανότητα αυτή θα αναπτυχθεί μέσα από τέσσερεις βασικές διεργασίες</a:t>
            </a:r>
          </a:p>
        </p:txBody>
      </p:sp>
    </p:spTree>
    <p:extLst>
      <p:ext uri="{BB962C8B-B14F-4D97-AF65-F5344CB8AC3E}">
        <p14:creationId xmlns:p14="http://schemas.microsoft.com/office/powerpoint/2010/main" val="31086362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Βασικές </a:t>
            </a:r>
            <a:r>
              <a:rPr lang="el-GR" altLang="el-GR" dirty="0" smtClean="0"/>
              <a:t>διεργασίες (1/2)</a:t>
            </a:r>
            <a:endParaRPr lang="el-GR" dirty="0"/>
          </a:p>
        </p:txBody>
      </p:sp>
      <p:sp>
        <p:nvSpPr>
          <p:cNvPr id="5" name="Θέση περιεχομένου 4"/>
          <p:cNvSpPr>
            <a:spLocks noGrp="1"/>
          </p:cNvSpPr>
          <p:nvPr>
            <p:ph idx="1"/>
          </p:nvPr>
        </p:nvSpPr>
        <p:spPr/>
        <p:txBody>
          <a:bodyPr>
            <a:noAutofit/>
          </a:bodyPr>
          <a:lstStyle/>
          <a:p>
            <a:r>
              <a:rPr lang="el-GR" altLang="el-GR" sz="2400" dirty="0"/>
              <a:t>Μαθηματικού Συλλογισμού και Επιχειρηματολογίας</a:t>
            </a:r>
          </a:p>
          <a:p>
            <a:r>
              <a:rPr lang="el-GR" altLang="el-GR" sz="2400" dirty="0"/>
              <a:t>Δημιουργίας Συνδέσεων/Δεσμών</a:t>
            </a:r>
          </a:p>
          <a:p>
            <a:r>
              <a:rPr lang="el-GR" altLang="el-GR" sz="2400" dirty="0"/>
              <a:t>Επικοινωνίας μέσω της χρήσης εργαλείων, (γλώσσα, αναπαραστάσεις, εργαλεία τεχνολογίας)</a:t>
            </a:r>
          </a:p>
          <a:p>
            <a:r>
              <a:rPr lang="el-GR" altLang="el-GR" sz="2400" dirty="0" err="1"/>
              <a:t>Μεταγνωστικής</a:t>
            </a:r>
            <a:r>
              <a:rPr lang="el-GR" altLang="el-GR" sz="2400" dirty="0"/>
              <a:t> ενημερότητας</a:t>
            </a:r>
          </a:p>
        </p:txBody>
      </p:sp>
    </p:spTree>
    <p:extLst>
      <p:ext uri="{BB962C8B-B14F-4D97-AF65-F5344CB8AC3E}">
        <p14:creationId xmlns:p14="http://schemas.microsoft.com/office/powerpoint/2010/main" val="408636348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Βασικές διεργασίες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marL="171450" indent="-171450">
              <a:spcBef>
                <a:spcPts val="0"/>
              </a:spcBef>
              <a:tabLst>
                <a:tab pos="95250" algn="l"/>
              </a:tabLst>
              <a:defRPr/>
            </a:pPr>
            <a:r>
              <a:rPr lang="el-GR" sz="2800" dirty="0"/>
              <a:t>Αποθαρρύνεται η </a:t>
            </a:r>
            <a:r>
              <a:rPr lang="el-GR" sz="2800" i="1" dirty="0"/>
              <a:t>απλή γνώση και εφαρμογή εννοιών</a:t>
            </a:r>
            <a:r>
              <a:rPr lang="el-GR" sz="2800" dirty="0"/>
              <a:t> και </a:t>
            </a:r>
            <a:r>
              <a:rPr lang="el-GR" sz="2800" dirty="0" smtClean="0"/>
              <a:t>διαδικασιών</a:t>
            </a:r>
            <a:endParaRPr lang="el-GR" sz="2800" dirty="0"/>
          </a:p>
          <a:p>
            <a:pPr marL="171450" indent="-171450">
              <a:spcBef>
                <a:spcPts val="0"/>
              </a:spcBef>
              <a:defRPr/>
            </a:pPr>
            <a:r>
              <a:rPr lang="el-GR" sz="2800" dirty="0" smtClean="0"/>
              <a:t>Ενθαρρύνεται </a:t>
            </a:r>
            <a:r>
              <a:rPr lang="el-GR" sz="2800" dirty="0"/>
              <a:t>η ανάπτυξη </a:t>
            </a:r>
            <a:r>
              <a:rPr lang="el-GR" sz="2800" i="1" dirty="0"/>
              <a:t>μαθηματικών ικανοτήτων, στάσεων και πεποιθήσεων</a:t>
            </a:r>
            <a:r>
              <a:rPr lang="el-GR" sz="2800" dirty="0"/>
              <a:t> για την αντιμετώπιση προβλημάτων μέσα στα Μαθηματικά και μέσω των Μαθηματικών.</a:t>
            </a:r>
          </a:p>
          <a:p>
            <a:pPr marL="171450" indent="-171450">
              <a:spcBef>
                <a:spcPts val="0"/>
              </a:spcBef>
              <a:defRPr/>
            </a:pPr>
            <a:r>
              <a:rPr lang="el-GR" sz="2800" dirty="0" smtClean="0"/>
              <a:t>Ενθαρρύνεται </a:t>
            </a:r>
            <a:r>
              <a:rPr lang="el-GR" sz="2800" dirty="0"/>
              <a:t>η </a:t>
            </a:r>
            <a:r>
              <a:rPr lang="el-GR" sz="2800" i="1" dirty="0"/>
              <a:t>μελέτη των συνδέσεων</a:t>
            </a:r>
            <a:r>
              <a:rPr lang="el-GR" sz="2800" dirty="0"/>
              <a:t> μεταξύ των εννοιών και των διαδικασιών και η ανάπτυξη </a:t>
            </a:r>
            <a:r>
              <a:rPr lang="el-GR" sz="2800" i="1" dirty="0"/>
              <a:t>μαθηματικής σκέψης</a:t>
            </a:r>
            <a:r>
              <a:rPr lang="el-GR" sz="2800" dirty="0"/>
              <a:t>.</a:t>
            </a:r>
            <a:endParaRPr kumimoji="1" lang="el-GR" sz="2800" kern="0" dirty="0"/>
          </a:p>
        </p:txBody>
      </p:sp>
    </p:spTree>
    <p:extLst>
      <p:ext uri="{BB962C8B-B14F-4D97-AF65-F5344CB8AC3E}">
        <p14:creationId xmlns:p14="http://schemas.microsoft.com/office/powerpoint/2010/main" val="6292577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Βασικές </a:t>
            </a:r>
            <a:r>
              <a:rPr lang="el-GR" altLang="el-GR" dirty="0" smtClean="0"/>
              <a:t>κατευθύνσεις (1/2)</a:t>
            </a:r>
            <a:endParaRPr lang="el-GR" dirty="0"/>
          </a:p>
        </p:txBody>
      </p:sp>
      <p:sp>
        <p:nvSpPr>
          <p:cNvPr id="5" name="Θέση περιεχομένου 4"/>
          <p:cNvSpPr>
            <a:spLocks noGrp="1"/>
          </p:cNvSpPr>
          <p:nvPr>
            <p:ph idx="1"/>
          </p:nvPr>
        </p:nvSpPr>
        <p:spPr/>
        <p:txBody>
          <a:bodyPr>
            <a:noAutofit/>
          </a:bodyPr>
          <a:lstStyle/>
          <a:p>
            <a:r>
              <a:rPr lang="el-GR" altLang="el-GR" sz="2400" dirty="0"/>
              <a:t>Ανάπτυξη του περιεχομένου με βάση την έννοια της «τροχιάς μάθησης και διδασκαλίας » </a:t>
            </a:r>
            <a:br>
              <a:rPr lang="el-GR" altLang="el-GR" sz="2400" dirty="0"/>
            </a:br>
            <a:r>
              <a:rPr lang="el-GR" altLang="el-GR" sz="2400" dirty="0" smtClean="0"/>
              <a:t>Τρεις </a:t>
            </a:r>
            <a:r>
              <a:rPr lang="el-GR" altLang="el-GR" sz="2400" dirty="0"/>
              <a:t>ηλικιακοί κύκλοι (Α΄, Β΄ και Γ΄)</a:t>
            </a:r>
          </a:p>
          <a:p>
            <a:r>
              <a:rPr lang="el-GR" altLang="el-GR" sz="2400" dirty="0"/>
              <a:t>Επιλογή και χρήση </a:t>
            </a:r>
            <a:r>
              <a:rPr lang="el-GR" altLang="el-GR" sz="2400" dirty="0" err="1"/>
              <a:t>χειραπτικών</a:t>
            </a:r>
            <a:r>
              <a:rPr lang="el-GR" altLang="el-GR" sz="2400" dirty="0"/>
              <a:t> και ψηφιακών εργαλείων ως μέσων διερεύνησης μαθηματικών ιδεών, ανάπτυξης στρατηγικών και επίλυσης προβλημάτων.</a:t>
            </a:r>
          </a:p>
        </p:txBody>
      </p:sp>
    </p:spTree>
    <p:extLst>
      <p:ext uri="{BB962C8B-B14F-4D97-AF65-F5344CB8AC3E}">
        <p14:creationId xmlns:p14="http://schemas.microsoft.com/office/powerpoint/2010/main" val="424202991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Βασικές κατευθύνσεις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Ανάδειξη της «μαθηματικής δραστηριότητας» ως τη βάση ανάπτυξης των γενικών και ειδικών ικανοτήτων και διεργασιών.</a:t>
            </a:r>
          </a:p>
          <a:p>
            <a:r>
              <a:rPr lang="el-GR" altLang="el-GR" sz="2800" dirty="0"/>
              <a:t>Εισαγωγή της «συνθετικής εργασίας» ως ένα μέσο οριζόντιας διασύνδεσης των μαθηματικών με άλλα μαθησιακά διδακτικά αντικείμενα.</a:t>
            </a:r>
          </a:p>
          <a:p>
            <a:r>
              <a:rPr lang="el-GR" altLang="el-GR" sz="2800" dirty="0"/>
              <a:t>Σχεδιασμός της αξιολόγησης δίνοντας έμφαση στο διαμορφωτικό της χαρακτήρα και τη σύνδεση της με τη διδασκαλία.  </a:t>
            </a:r>
          </a:p>
        </p:txBody>
      </p:sp>
    </p:spTree>
    <p:extLst>
      <p:ext uri="{BB962C8B-B14F-4D97-AF65-F5344CB8AC3E}">
        <p14:creationId xmlns:p14="http://schemas.microsoft.com/office/powerpoint/2010/main" val="26182198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Τροχιά μάθησης και διδασκαλίας</a:t>
            </a:r>
            <a:endParaRPr lang="el-GR" dirty="0"/>
          </a:p>
        </p:txBody>
      </p:sp>
      <p:sp>
        <p:nvSpPr>
          <p:cNvPr id="5" name="Θέση περιεχομένου 4"/>
          <p:cNvSpPr>
            <a:spLocks noGrp="1"/>
          </p:cNvSpPr>
          <p:nvPr>
            <p:ph idx="1"/>
          </p:nvPr>
        </p:nvSpPr>
        <p:spPr/>
        <p:txBody>
          <a:bodyPr>
            <a:noAutofit/>
          </a:bodyPr>
          <a:lstStyle/>
          <a:p>
            <a:r>
              <a:rPr lang="el-GR" altLang="el-GR" sz="2800" dirty="0"/>
              <a:t>Μια τροχιά μάθησης και διδασκαλίας αποτελείται από τρία μέρη:</a:t>
            </a:r>
          </a:p>
          <a:p>
            <a:pPr lvl="1"/>
            <a:r>
              <a:rPr lang="el-GR" altLang="el-GR" sz="2400" dirty="0"/>
              <a:t>Ένα μαθηματικό σκοπό (μια μαθηματική ιδέα)</a:t>
            </a:r>
          </a:p>
          <a:p>
            <a:pPr lvl="1"/>
            <a:r>
              <a:rPr lang="el-GR" altLang="el-GR" sz="2400" dirty="0"/>
              <a:t>Ορισμένα επίπεδα σκέψης, καθένα πιο εκλεπτυσμένο από το αμέσως προηγούμενο, που οδηγούν στην επίτευξη του μαθηματικού σκοπού. </a:t>
            </a:r>
          </a:p>
          <a:p>
            <a:pPr lvl="1"/>
            <a:r>
              <a:rPr lang="el-GR" altLang="el-GR" sz="2400" dirty="0"/>
              <a:t> Ένα σύνολο εκπαιδευτικών ενεργειών (δραστηριοτήτων) που αντιστοιχούν σε κάθε ένα από τα επίπεδα σκέψης της αναπτυξιακής προόδου. </a:t>
            </a:r>
          </a:p>
        </p:txBody>
      </p:sp>
    </p:spTree>
    <p:extLst>
      <p:ext uri="{BB962C8B-B14F-4D97-AF65-F5344CB8AC3E}">
        <p14:creationId xmlns:p14="http://schemas.microsoft.com/office/powerpoint/2010/main" val="24108456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Θέματα αναφορικά με τα αναλυτικά προγράμματα</a:t>
            </a:r>
          </a:p>
        </p:txBody>
      </p:sp>
      <p:sp>
        <p:nvSpPr>
          <p:cNvPr id="5" name="Θέση περιεχομένου 4"/>
          <p:cNvSpPr>
            <a:spLocks noGrp="1"/>
          </p:cNvSpPr>
          <p:nvPr>
            <p:ph idx="1"/>
          </p:nvPr>
        </p:nvSpPr>
        <p:spPr/>
        <p:txBody>
          <a:bodyPr>
            <a:noAutofit/>
          </a:bodyPr>
          <a:lstStyle/>
          <a:p>
            <a:r>
              <a:rPr lang="el-GR" altLang="el-GR" sz="2400" dirty="0"/>
              <a:t>Θέματα που αφορούν στο περιεχόμενο</a:t>
            </a:r>
          </a:p>
          <a:p>
            <a:r>
              <a:rPr lang="el-GR" altLang="el-GR" sz="2400" dirty="0"/>
              <a:t>Ομαδοποίηση κατά ικανότητα</a:t>
            </a:r>
          </a:p>
          <a:p>
            <a:r>
              <a:rPr lang="el-GR" altLang="el-GR" sz="2400" dirty="0"/>
              <a:t>αναλυτικά προγράμματα βασισμένα σε προβλήματα</a:t>
            </a:r>
          </a:p>
          <a:p>
            <a:r>
              <a:rPr lang="el-GR" altLang="el-GR" sz="2400" dirty="0"/>
              <a:t>ο ρόλος της απόδειξης</a:t>
            </a:r>
          </a:p>
        </p:txBody>
      </p:sp>
    </p:spTree>
    <p:extLst>
      <p:ext uri="{BB962C8B-B14F-4D97-AF65-F5344CB8AC3E}">
        <p14:creationId xmlns:p14="http://schemas.microsoft.com/office/powerpoint/2010/main" val="49995502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Αριθμοί -Άλγεβρα</a:t>
            </a:r>
            <a:endParaRPr lang="el-GR" dirty="0"/>
          </a:p>
        </p:txBody>
      </p:sp>
      <p:grpSp>
        <p:nvGrpSpPr>
          <p:cNvPr id="4" name="Group 5"/>
          <p:cNvGrpSpPr>
            <a:grpSpLocks noChangeAspect="1"/>
          </p:cNvGrpSpPr>
          <p:nvPr/>
        </p:nvGrpSpPr>
        <p:grpSpPr bwMode="auto">
          <a:xfrm>
            <a:off x="1331640" y="1916832"/>
            <a:ext cx="5903913" cy="2752412"/>
            <a:chOff x="2277" y="5005"/>
            <a:chExt cx="7289" cy="2161"/>
          </a:xfrm>
        </p:grpSpPr>
        <p:sp>
          <p:nvSpPr>
            <p:cNvPr id="5" name="AutoShape 6"/>
            <p:cNvSpPr>
              <a:spLocks noChangeAspect="1" noChangeArrowheads="1"/>
            </p:cNvSpPr>
            <p:nvPr/>
          </p:nvSpPr>
          <p:spPr bwMode="auto">
            <a:xfrm>
              <a:off x="2277" y="5006"/>
              <a:ext cx="7200" cy="21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en-US" altLang="el-GR" sz="1800"/>
            </a:p>
          </p:txBody>
        </p:sp>
        <p:sp>
          <p:nvSpPr>
            <p:cNvPr id="6" name="Line 7"/>
            <p:cNvSpPr>
              <a:spLocks noChangeShapeType="1"/>
            </p:cNvSpPr>
            <p:nvPr/>
          </p:nvSpPr>
          <p:spPr bwMode="auto">
            <a:xfrm>
              <a:off x="4115" y="5778"/>
              <a:ext cx="0" cy="3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nvGrpSpPr>
            <p:cNvPr id="7" name="Group 8"/>
            <p:cNvGrpSpPr>
              <a:grpSpLocks/>
            </p:cNvGrpSpPr>
            <p:nvPr/>
          </p:nvGrpSpPr>
          <p:grpSpPr bwMode="auto">
            <a:xfrm>
              <a:off x="2430" y="5005"/>
              <a:ext cx="7136" cy="2008"/>
              <a:chOff x="2430" y="5005"/>
              <a:chExt cx="7136" cy="2008"/>
            </a:xfrm>
          </p:grpSpPr>
          <p:sp>
            <p:nvSpPr>
              <p:cNvPr id="8" name="Line 9"/>
              <p:cNvSpPr>
                <a:spLocks noChangeShapeType="1"/>
              </p:cNvSpPr>
              <p:nvPr/>
            </p:nvSpPr>
            <p:spPr bwMode="auto">
              <a:xfrm flipH="1">
                <a:off x="2890" y="5778"/>
                <a:ext cx="1225" cy="9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9" name="Line 10"/>
              <p:cNvSpPr>
                <a:spLocks noChangeShapeType="1"/>
              </p:cNvSpPr>
              <p:nvPr/>
            </p:nvSpPr>
            <p:spPr bwMode="auto">
              <a:xfrm>
                <a:off x="4115" y="5778"/>
                <a:ext cx="1226" cy="9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0" name="Line 11"/>
              <p:cNvSpPr>
                <a:spLocks noChangeShapeType="1"/>
              </p:cNvSpPr>
              <p:nvPr/>
            </p:nvSpPr>
            <p:spPr bwMode="auto">
              <a:xfrm>
                <a:off x="4115" y="5778"/>
                <a:ext cx="460" cy="9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1" name="Text Box 12"/>
              <p:cNvSpPr txBox="1">
                <a:spLocks noChangeArrowheads="1"/>
              </p:cNvSpPr>
              <p:nvPr/>
            </p:nvSpPr>
            <p:spPr bwMode="auto">
              <a:xfrm>
                <a:off x="5503" y="5005"/>
                <a:ext cx="1685" cy="309"/>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dirty="0">
                    <a:latin typeface="Calibri" panose="020F0502020204030204" pitchFamily="34" charset="0"/>
                  </a:rPr>
                  <a:t>Αριθμοί - Άλγεβρα</a:t>
                </a:r>
                <a:endParaRPr lang="el-GR" altLang="el-GR" sz="1200" b="1" dirty="0"/>
              </a:p>
            </p:txBody>
          </p:sp>
          <p:sp>
            <p:nvSpPr>
              <p:cNvPr id="12" name="Text Box 13"/>
              <p:cNvSpPr txBox="1">
                <a:spLocks noChangeArrowheads="1"/>
              </p:cNvSpPr>
              <p:nvPr/>
            </p:nvSpPr>
            <p:spPr bwMode="auto">
              <a:xfrm>
                <a:off x="3809" y="5469"/>
                <a:ext cx="919" cy="309"/>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Αριθμοί</a:t>
                </a:r>
                <a:endParaRPr lang="el-GR" altLang="el-GR" sz="1200" b="1"/>
              </a:p>
            </p:txBody>
          </p:sp>
          <p:sp>
            <p:nvSpPr>
              <p:cNvPr id="13" name="Text Box 14"/>
              <p:cNvSpPr txBox="1">
                <a:spLocks noChangeArrowheads="1"/>
              </p:cNvSpPr>
              <p:nvPr/>
            </p:nvSpPr>
            <p:spPr bwMode="auto">
              <a:xfrm>
                <a:off x="7639" y="5469"/>
                <a:ext cx="918" cy="309"/>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Άλγεβρα</a:t>
                </a:r>
                <a:endParaRPr lang="el-GR" altLang="el-GR" sz="1200" b="1"/>
              </a:p>
            </p:txBody>
          </p:sp>
          <p:sp>
            <p:nvSpPr>
              <p:cNvPr id="14" name="Text Box 15"/>
              <p:cNvSpPr txBox="1">
                <a:spLocks noChangeArrowheads="1"/>
              </p:cNvSpPr>
              <p:nvPr/>
            </p:nvSpPr>
            <p:spPr bwMode="auto">
              <a:xfrm>
                <a:off x="2430" y="6086"/>
                <a:ext cx="919" cy="309"/>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Φυσικοί</a:t>
                </a:r>
                <a:endParaRPr lang="el-GR" altLang="el-GR" sz="1200" b="1"/>
              </a:p>
            </p:txBody>
          </p:sp>
          <p:sp>
            <p:nvSpPr>
              <p:cNvPr id="15" name="Text Box 16"/>
              <p:cNvSpPr txBox="1">
                <a:spLocks noChangeArrowheads="1"/>
              </p:cNvSpPr>
              <p:nvPr/>
            </p:nvSpPr>
            <p:spPr bwMode="auto">
              <a:xfrm>
                <a:off x="8251" y="5932"/>
                <a:ext cx="1315" cy="61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Αλγεβρικές Παραστάσεις</a:t>
                </a:r>
                <a:endParaRPr lang="el-GR" altLang="el-GR" sz="1200" b="1"/>
              </a:p>
            </p:txBody>
          </p:sp>
          <p:sp>
            <p:nvSpPr>
              <p:cNvPr id="16" name="Text Box 17"/>
              <p:cNvSpPr txBox="1">
                <a:spLocks noChangeArrowheads="1"/>
              </p:cNvSpPr>
              <p:nvPr/>
            </p:nvSpPr>
            <p:spPr bwMode="auto">
              <a:xfrm>
                <a:off x="7332" y="6703"/>
                <a:ext cx="1685" cy="310"/>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Ισότητα- Ανισότητα</a:t>
                </a:r>
                <a:endParaRPr lang="el-GR" altLang="el-GR" sz="1200" b="1"/>
              </a:p>
            </p:txBody>
          </p:sp>
          <p:sp>
            <p:nvSpPr>
              <p:cNvPr id="17" name="Text Box 18"/>
              <p:cNvSpPr txBox="1">
                <a:spLocks noChangeArrowheads="1"/>
              </p:cNvSpPr>
              <p:nvPr/>
            </p:nvSpPr>
            <p:spPr bwMode="auto">
              <a:xfrm>
                <a:off x="6413" y="5932"/>
                <a:ext cx="1380" cy="618"/>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Κανονικότητες - Συναρτήσεις</a:t>
                </a:r>
                <a:endParaRPr lang="el-GR" altLang="el-GR" sz="1200" b="1"/>
              </a:p>
            </p:txBody>
          </p:sp>
          <p:sp>
            <p:nvSpPr>
              <p:cNvPr id="18" name="Text Box 19"/>
              <p:cNvSpPr txBox="1">
                <a:spLocks noChangeArrowheads="1"/>
              </p:cNvSpPr>
              <p:nvPr/>
            </p:nvSpPr>
            <p:spPr bwMode="auto">
              <a:xfrm>
                <a:off x="4881" y="6086"/>
                <a:ext cx="1041" cy="310"/>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Δεκαδικοί</a:t>
                </a:r>
                <a:endParaRPr lang="el-GR" altLang="el-GR" sz="1200" b="1"/>
              </a:p>
            </p:txBody>
          </p:sp>
          <p:sp>
            <p:nvSpPr>
              <p:cNvPr id="19" name="Text Box 20"/>
              <p:cNvSpPr txBox="1">
                <a:spLocks noChangeArrowheads="1"/>
              </p:cNvSpPr>
              <p:nvPr/>
            </p:nvSpPr>
            <p:spPr bwMode="auto">
              <a:xfrm>
                <a:off x="3502" y="6086"/>
                <a:ext cx="1226" cy="309"/>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Κλασματικοί</a:t>
                </a:r>
                <a:endParaRPr lang="el-GR" altLang="el-GR" sz="1200" b="1"/>
              </a:p>
            </p:txBody>
          </p:sp>
          <p:sp>
            <p:nvSpPr>
              <p:cNvPr id="20" name="Text Box 21"/>
              <p:cNvSpPr txBox="1">
                <a:spLocks noChangeArrowheads="1"/>
              </p:cNvSpPr>
              <p:nvPr/>
            </p:nvSpPr>
            <p:spPr bwMode="auto">
              <a:xfrm>
                <a:off x="2544" y="6703"/>
                <a:ext cx="1111" cy="310"/>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Ακέραιοι</a:t>
                </a:r>
                <a:endParaRPr lang="el-GR" altLang="el-GR" sz="1200" b="1"/>
              </a:p>
            </p:txBody>
          </p:sp>
          <p:sp>
            <p:nvSpPr>
              <p:cNvPr id="21" name="Text Box 22"/>
              <p:cNvSpPr txBox="1">
                <a:spLocks noChangeArrowheads="1"/>
              </p:cNvSpPr>
              <p:nvPr/>
            </p:nvSpPr>
            <p:spPr bwMode="auto">
              <a:xfrm>
                <a:off x="3809" y="6703"/>
                <a:ext cx="918" cy="310"/>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Ρητοί</a:t>
                </a:r>
                <a:endParaRPr lang="el-GR" altLang="el-GR" sz="1200" b="1"/>
              </a:p>
            </p:txBody>
          </p:sp>
          <p:sp>
            <p:nvSpPr>
              <p:cNvPr id="22" name="Text Box 23"/>
              <p:cNvSpPr txBox="1">
                <a:spLocks noChangeArrowheads="1"/>
              </p:cNvSpPr>
              <p:nvPr/>
            </p:nvSpPr>
            <p:spPr bwMode="auto">
              <a:xfrm>
                <a:off x="4881" y="6703"/>
                <a:ext cx="1685" cy="310"/>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Άρρητοι- Πραγματικοί</a:t>
                </a:r>
                <a:endParaRPr lang="el-GR" altLang="el-GR" sz="1200" b="1"/>
              </a:p>
            </p:txBody>
          </p:sp>
          <p:sp>
            <p:nvSpPr>
              <p:cNvPr id="23" name="Line 24"/>
              <p:cNvSpPr>
                <a:spLocks noChangeShapeType="1"/>
              </p:cNvSpPr>
              <p:nvPr/>
            </p:nvSpPr>
            <p:spPr bwMode="auto">
              <a:xfrm flipH="1">
                <a:off x="4728" y="5315"/>
                <a:ext cx="1532" cy="3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4" name="Line 25"/>
              <p:cNvSpPr>
                <a:spLocks noChangeShapeType="1"/>
              </p:cNvSpPr>
              <p:nvPr/>
            </p:nvSpPr>
            <p:spPr bwMode="auto">
              <a:xfrm>
                <a:off x="6260" y="5315"/>
                <a:ext cx="1379" cy="3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5" name="Line 26"/>
              <p:cNvSpPr>
                <a:spLocks noChangeShapeType="1"/>
              </p:cNvSpPr>
              <p:nvPr/>
            </p:nvSpPr>
            <p:spPr bwMode="auto">
              <a:xfrm flipH="1">
                <a:off x="2890" y="5778"/>
                <a:ext cx="1225" cy="3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6" name="Line 27"/>
              <p:cNvSpPr>
                <a:spLocks noChangeShapeType="1"/>
              </p:cNvSpPr>
              <p:nvPr/>
            </p:nvSpPr>
            <p:spPr bwMode="auto">
              <a:xfrm>
                <a:off x="4115" y="5778"/>
                <a:ext cx="1226" cy="3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7" name="Line 28"/>
              <p:cNvSpPr>
                <a:spLocks noChangeShapeType="1"/>
              </p:cNvSpPr>
              <p:nvPr/>
            </p:nvSpPr>
            <p:spPr bwMode="auto">
              <a:xfrm>
                <a:off x="8098" y="5778"/>
                <a:ext cx="1" cy="925"/>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 name="Line 29"/>
              <p:cNvSpPr>
                <a:spLocks noChangeShapeType="1"/>
              </p:cNvSpPr>
              <p:nvPr/>
            </p:nvSpPr>
            <p:spPr bwMode="auto">
              <a:xfrm flipH="1">
                <a:off x="7792" y="5778"/>
                <a:ext cx="306" cy="308"/>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9" name="Line 30"/>
              <p:cNvSpPr>
                <a:spLocks noChangeShapeType="1"/>
              </p:cNvSpPr>
              <p:nvPr/>
            </p:nvSpPr>
            <p:spPr bwMode="auto">
              <a:xfrm>
                <a:off x="8098" y="5778"/>
                <a:ext cx="460" cy="1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grpSp>
    </p:spTree>
    <p:extLst>
      <p:ext uri="{BB962C8B-B14F-4D97-AF65-F5344CB8AC3E}">
        <p14:creationId xmlns:p14="http://schemas.microsoft.com/office/powerpoint/2010/main" val="195541292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Γεωμετρία -Μέτρηση</a:t>
            </a:r>
            <a:endParaRPr lang="el-GR" dirty="0"/>
          </a:p>
        </p:txBody>
      </p:sp>
      <p:grpSp>
        <p:nvGrpSpPr>
          <p:cNvPr id="6" name="Group 30"/>
          <p:cNvGrpSpPr>
            <a:grpSpLocks/>
          </p:cNvGrpSpPr>
          <p:nvPr/>
        </p:nvGrpSpPr>
        <p:grpSpPr bwMode="auto">
          <a:xfrm>
            <a:off x="1763713" y="1844675"/>
            <a:ext cx="5184775" cy="3313113"/>
            <a:chOff x="2737" y="8232"/>
            <a:chExt cx="6128" cy="2970"/>
          </a:xfrm>
        </p:grpSpPr>
        <p:sp>
          <p:nvSpPr>
            <p:cNvPr id="7" name="Text Box 31"/>
            <p:cNvSpPr txBox="1">
              <a:spLocks noChangeArrowheads="1"/>
            </p:cNvSpPr>
            <p:nvPr/>
          </p:nvSpPr>
          <p:spPr bwMode="auto">
            <a:xfrm>
              <a:off x="6107" y="9441"/>
              <a:ext cx="2452" cy="30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Μέτρηση γωνίας</a:t>
              </a:r>
              <a:endParaRPr lang="el-GR" altLang="el-GR" sz="1200" b="1"/>
            </a:p>
          </p:txBody>
        </p:sp>
        <p:sp>
          <p:nvSpPr>
            <p:cNvPr id="8" name="Text Box 32"/>
            <p:cNvSpPr txBox="1">
              <a:spLocks noChangeArrowheads="1"/>
            </p:cNvSpPr>
            <p:nvPr/>
          </p:nvSpPr>
          <p:spPr bwMode="auto">
            <a:xfrm>
              <a:off x="3196" y="8824"/>
              <a:ext cx="1684" cy="37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Χώρος και Γεωμετρία </a:t>
              </a:r>
              <a:endParaRPr lang="el-GR" altLang="el-GR" sz="1200" b="1"/>
            </a:p>
          </p:txBody>
        </p:sp>
        <p:sp>
          <p:nvSpPr>
            <p:cNvPr id="9" name="Text Box 33"/>
            <p:cNvSpPr txBox="1">
              <a:spLocks noChangeArrowheads="1"/>
            </p:cNvSpPr>
            <p:nvPr/>
          </p:nvSpPr>
          <p:spPr bwMode="auto">
            <a:xfrm>
              <a:off x="7179" y="8824"/>
              <a:ext cx="920" cy="308"/>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Μέτρηση</a:t>
              </a:r>
              <a:endParaRPr lang="el-GR" altLang="el-GR" sz="1200" b="1"/>
            </a:p>
          </p:txBody>
        </p:sp>
        <p:sp>
          <p:nvSpPr>
            <p:cNvPr id="10" name="Text Box 34"/>
            <p:cNvSpPr txBox="1">
              <a:spLocks noChangeArrowheads="1"/>
            </p:cNvSpPr>
            <p:nvPr/>
          </p:nvSpPr>
          <p:spPr bwMode="auto">
            <a:xfrm>
              <a:off x="3043" y="9441"/>
              <a:ext cx="2298" cy="340"/>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Προσανατολισμός στο χώρο</a:t>
              </a:r>
              <a:endParaRPr lang="el-GR" altLang="el-GR" sz="1200" b="1"/>
            </a:p>
          </p:txBody>
        </p:sp>
        <p:sp>
          <p:nvSpPr>
            <p:cNvPr id="11" name="Text Box 35"/>
            <p:cNvSpPr txBox="1">
              <a:spLocks noChangeArrowheads="1"/>
            </p:cNvSpPr>
            <p:nvPr/>
          </p:nvSpPr>
          <p:spPr bwMode="auto">
            <a:xfrm>
              <a:off x="4881" y="8232"/>
              <a:ext cx="2452" cy="43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dirty="0">
                  <a:latin typeface="Calibri" panose="020F0502020204030204" pitchFamily="34" charset="0"/>
                </a:rPr>
                <a:t>Χώρος και Γεωμετρία - Μέτρηση</a:t>
              </a:r>
              <a:endParaRPr lang="el-GR" altLang="el-GR" sz="1200" b="1" dirty="0"/>
            </a:p>
          </p:txBody>
        </p:sp>
        <p:sp>
          <p:nvSpPr>
            <p:cNvPr id="12" name="Text Box 36"/>
            <p:cNvSpPr txBox="1">
              <a:spLocks noChangeArrowheads="1"/>
            </p:cNvSpPr>
            <p:nvPr/>
          </p:nvSpPr>
          <p:spPr bwMode="auto">
            <a:xfrm>
              <a:off x="3043" y="9904"/>
              <a:ext cx="1651" cy="394"/>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Γεωμετρικά σχήματα</a:t>
              </a:r>
              <a:endParaRPr lang="el-GR" altLang="el-GR" sz="1200" b="1"/>
            </a:p>
          </p:txBody>
        </p:sp>
        <p:sp>
          <p:nvSpPr>
            <p:cNvPr id="13" name="Text Box 37"/>
            <p:cNvSpPr txBox="1">
              <a:spLocks noChangeArrowheads="1"/>
            </p:cNvSpPr>
            <p:nvPr/>
          </p:nvSpPr>
          <p:spPr bwMode="auto">
            <a:xfrm>
              <a:off x="7179" y="9846"/>
              <a:ext cx="1380" cy="36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Μέτρηση μήκους</a:t>
              </a:r>
              <a:endParaRPr lang="el-GR" altLang="el-GR" sz="1200" b="1"/>
            </a:p>
          </p:txBody>
        </p:sp>
        <p:sp>
          <p:nvSpPr>
            <p:cNvPr id="14" name="Text Box 38"/>
            <p:cNvSpPr txBox="1">
              <a:spLocks noChangeArrowheads="1"/>
            </p:cNvSpPr>
            <p:nvPr/>
          </p:nvSpPr>
          <p:spPr bwMode="auto">
            <a:xfrm>
              <a:off x="6873" y="10367"/>
              <a:ext cx="1686" cy="383"/>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Μέτρηση επιφάνειας</a:t>
              </a:r>
              <a:endParaRPr lang="el-GR" altLang="el-GR" sz="1200" b="1"/>
            </a:p>
          </p:txBody>
        </p:sp>
        <p:sp>
          <p:nvSpPr>
            <p:cNvPr id="15" name="Text Box 39"/>
            <p:cNvSpPr txBox="1">
              <a:spLocks noChangeArrowheads="1"/>
            </p:cNvSpPr>
            <p:nvPr/>
          </p:nvSpPr>
          <p:spPr bwMode="auto">
            <a:xfrm>
              <a:off x="3043" y="10367"/>
              <a:ext cx="1651" cy="30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Μετασχηματισμοί</a:t>
              </a:r>
              <a:endParaRPr lang="el-GR" altLang="el-GR" sz="1200" b="1"/>
            </a:p>
          </p:txBody>
        </p:sp>
        <p:sp>
          <p:nvSpPr>
            <p:cNvPr id="16" name="Text Box 40"/>
            <p:cNvSpPr txBox="1">
              <a:spLocks noChangeArrowheads="1"/>
            </p:cNvSpPr>
            <p:nvPr/>
          </p:nvSpPr>
          <p:spPr bwMode="auto">
            <a:xfrm>
              <a:off x="3043" y="10829"/>
              <a:ext cx="1311" cy="308"/>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Οπτικοποίηση</a:t>
              </a:r>
              <a:endParaRPr lang="el-GR" altLang="el-GR" sz="1200" b="1"/>
            </a:p>
          </p:txBody>
        </p:sp>
        <p:sp>
          <p:nvSpPr>
            <p:cNvPr id="17" name="Line 41"/>
            <p:cNvSpPr>
              <a:spLocks noChangeShapeType="1"/>
            </p:cNvSpPr>
            <p:nvPr/>
          </p:nvSpPr>
          <p:spPr bwMode="auto">
            <a:xfrm flipH="1">
              <a:off x="2737" y="8978"/>
              <a:ext cx="459"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8" name="Line 42"/>
            <p:cNvSpPr>
              <a:spLocks noChangeShapeType="1"/>
            </p:cNvSpPr>
            <p:nvPr/>
          </p:nvSpPr>
          <p:spPr bwMode="auto">
            <a:xfrm>
              <a:off x="2737" y="8978"/>
              <a:ext cx="0" cy="20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19" name="Line 43"/>
            <p:cNvSpPr>
              <a:spLocks noChangeShapeType="1"/>
            </p:cNvSpPr>
            <p:nvPr/>
          </p:nvSpPr>
          <p:spPr bwMode="auto">
            <a:xfrm>
              <a:off x="2737" y="10984"/>
              <a:ext cx="30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0" name="Line 44"/>
            <p:cNvSpPr>
              <a:spLocks noChangeShapeType="1"/>
            </p:cNvSpPr>
            <p:nvPr/>
          </p:nvSpPr>
          <p:spPr bwMode="auto">
            <a:xfrm>
              <a:off x="2737" y="10521"/>
              <a:ext cx="30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1" name="Line 45"/>
            <p:cNvSpPr>
              <a:spLocks noChangeShapeType="1"/>
            </p:cNvSpPr>
            <p:nvPr/>
          </p:nvSpPr>
          <p:spPr bwMode="auto">
            <a:xfrm>
              <a:off x="2737" y="10058"/>
              <a:ext cx="30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2" name="Line 46"/>
            <p:cNvSpPr>
              <a:spLocks noChangeShapeType="1"/>
            </p:cNvSpPr>
            <p:nvPr/>
          </p:nvSpPr>
          <p:spPr bwMode="auto">
            <a:xfrm>
              <a:off x="2737" y="9595"/>
              <a:ext cx="30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3" name="Text Box 47"/>
            <p:cNvSpPr txBox="1">
              <a:spLocks noChangeArrowheads="1"/>
            </p:cNvSpPr>
            <p:nvPr/>
          </p:nvSpPr>
          <p:spPr bwMode="auto">
            <a:xfrm>
              <a:off x="5801" y="10829"/>
              <a:ext cx="2758" cy="373"/>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Μέτρηση όγκου και χωρητικότητας</a:t>
              </a:r>
              <a:endParaRPr lang="el-GR" altLang="el-GR" sz="1200" b="1"/>
            </a:p>
          </p:txBody>
        </p:sp>
        <p:sp>
          <p:nvSpPr>
            <p:cNvPr id="24" name="Line 48"/>
            <p:cNvSpPr>
              <a:spLocks noChangeShapeType="1"/>
            </p:cNvSpPr>
            <p:nvPr/>
          </p:nvSpPr>
          <p:spPr bwMode="auto">
            <a:xfrm>
              <a:off x="8099" y="8978"/>
              <a:ext cx="766" cy="0"/>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5" name="Line 49"/>
            <p:cNvSpPr>
              <a:spLocks noChangeShapeType="1"/>
            </p:cNvSpPr>
            <p:nvPr/>
          </p:nvSpPr>
          <p:spPr bwMode="auto">
            <a:xfrm>
              <a:off x="8865" y="8978"/>
              <a:ext cx="0" cy="2006"/>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l-GR"/>
            </a:p>
          </p:txBody>
        </p:sp>
        <p:sp>
          <p:nvSpPr>
            <p:cNvPr id="26" name="Line 50"/>
            <p:cNvSpPr>
              <a:spLocks noChangeShapeType="1"/>
            </p:cNvSpPr>
            <p:nvPr/>
          </p:nvSpPr>
          <p:spPr bwMode="auto">
            <a:xfrm flipH="1">
              <a:off x="8558" y="10984"/>
              <a:ext cx="307"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7" name="Line 51"/>
            <p:cNvSpPr>
              <a:spLocks noChangeShapeType="1"/>
            </p:cNvSpPr>
            <p:nvPr/>
          </p:nvSpPr>
          <p:spPr bwMode="auto">
            <a:xfrm flipH="1">
              <a:off x="8558" y="10521"/>
              <a:ext cx="307"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8" name="Line 52"/>
            <p:cNvSpPr>
              <a:spLocks noChangeShapeType="1"/>
            </p:cNvSpPr>
            <p:nvPr/>
          </p:nvSpPr>
          <p:spPr bwMode="auto">
            <a:xfrm flipH="1">
              <a:off x="8525" y="10061"/>
              <a:ext cx="306"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9" name="Line 53"/>
            <p:cNvSpPr>
              <a:spLocks noChangeShapeType="1"/>
            </p:cNvSpPr>
            <p:nvPr/>
          </p:nvSpPr>
          <p:spPr bwMode="auto">
            <a:xfrm flipH="1">
              <a:off x="8558" y="9595"/>
              <a:ext cx="307"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0" name="Line 54"/>
            <p:cNvSpPr>
              <a:spLocks noChangeShapeType="1"/>
            </p:cNvSpPr>
            <p:nvPr/>
          </p:nvSpPr>
          <p:spPr bwMode="auto">
            <a:xfrm flipH="1">
              <a:off x="4881" y="8669"/>
              <a:ext cx="1226"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1" name="Line 55"/>
            <p:cNvSpPr>
              <a:spLocks noChangeShapeType="1"/>
            </p:cNvSpPr>
            <p:nvPr/>
          </p:nvSpPr>
          <p:spPr bwMode="auto">
            <a:xfrm>
              <a:off x="6107" y="8669"/>
              <a:ext cx="1072"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spTree>
    <p:extLst>
      <p:ext uri="{BB962C8B-B14F-4D97-AF65-F5344CB8AC3E}">
        <p14:creationId xmlns:p14="http://schemas.microsoft.com/office/powerpoint/2010/main" val="362705934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Στοχαστικά Μαθηματικά</a:t>
            </a:r>
            <a:endParaRPr lang="el-GR" dirty="0"/>
          </a:p>
        </p:txBody>
      </p:sp>
      <p:grpSp>
        <p:nvGrpSpPr>
          <p:cNvPr id="5" name="Group 6"/>
          <p:cNvGrpSpPr>
            <a:grpSpLocks/>
          </p:cNvGrpSpPr>
          <p:nvPr/>
        </p:nvGrpSpPr>
        <p:grpSpPr bwMode="auto">
          <a:xfrm>
            <a:off x="1475581" y="2348880"/>
            <a:ext cx="6192838" cy="2160588"/>
            <a:chOff x="2103" y="-459"/>
            <a:chExt cx="7482" cy="1446"/>
          </a:xfrm>
        </p:grpSpPr>
        <p:sp>
          <p:nvSpPr>
            <p:cNvPr id="6" name="Text Box 7"/>
            <p:cNvSpPr txBox="1">
              <a:spLocks noChangeArrowheads="1"/>
            </p:cNvSpPr>
            <p:nvPr/>
          </p:nvSpPr>
          <p:spPr bwMode="auto">
            <a:xfrm>
              <a:off x="4728" y="-459"/>
              <a:ext cx="1992" cy="308"/>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400" b="1" dirty="0">
                  <a:latin typeface="Calibri" panose="020F0502020204030204" pitchFamily="34" charset="0"/>
                </a:rPr>
                <a:t>Στοχαστικά Μαθηματικά</a:t>
              </a:r>
              <a:endParaRPr lang="el-GR" altLang="el-GR" sz="1400" b="1" dirty="0"/>
            </a:p>
          </p:txBody>
        </p:sp>
        <p:sp>
          <p:nvSpPr>
            <p:cNvPr id="7" name="Text Box 8"/>
            <p:cNvSpPr txBox="1">
              <a:spLocks noChangeArrowheads="1"/>
            </p:cNvSpPr>
            <p:nvPr/>
          </p:nvSpPr>
          <p:spPr bwMode="auto">
            <a:xfrm>
              <a:off x="3321" y="3"/>
              <a:ext cx="1254" cy="308"/>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400" b="1">
                  <a:latin typeface="Calibri" panose="020F0502020204030204" pitchFamily="34" charset="0"/>
                </a:rPr>
                <a:t>Στατιστική</a:t>
              </a:r>
              <a:endParaRPr lang="el-GR" altLang="el-GR" sz="1400" b="1"/>
            </a:p>
          </p:txBody>
        </p:sp>
        <p:sp>
          <p:nvSpPr>
            <p:cNvPr id="8" name="Text Box 9"/>
            <p:cNvSpPr txBox="1">
              <a:spLocks noChangeArrowheads="1"/>
            </p:cNvSpPr>
            <p:nvPr/>
          </p:nvSpPr>
          <p:spPr bwMode="auto">
            <a:xfrm>
              <a:off x="7332" y="4"/>
              <a:ext cx="1470" cy="308"/>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400" b="1">
                  <a:latin typeface="Calibri" panose="020F0502020204030204" pitchFamily="34" charset="0"/>
                </a:rPr>
                <a:t>Πιθανότητες</a:t>
              </a:r>
              <a:endParaRPr lang="el-GR" altLang="el-GR" sz="1400" b="1"/>
            </a:p>
          </p:txBody>
        </p:sp>
        <p:sp>
          <p:nvSpPr>
            <p:cNvPr id="9" name="Text Box 10"/>
            <p:cNvSpPr txBox="1">
              <a:spLocks noChangeArrowheads="1"/>
            </p:cNvSpPr>
            <p:nvPr/>
          </p:nvSpPr>
          <p:spPr bwMode="auto">
            <a:xfrm>
              <a:off x="2103" y="621"/>
              <a:ext cx="1094" cy="30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Δεδομένα</a:t>
              </a:r>
              <a:endParaRPr lang="el-GR" altLang="el-GR" sz="1200" b="1"/>
            </a:p>
          </p:txBody>
        </p:sp>
        <p:sp>
          <p:nvSpPr>
            <p:cNvPr id="10" name="Text Box 11"/>
            <p:cNvSpPr txBox="1">
              <a:spLocks noChangeArrowheads="1"/>
            </p:cNvSpPr>
            <p:nvPr/>
          </p:nvSpPr>
          <p:spPr bwMode="auto">
            <a:xfrm>
              <a:off x="6413" y="466"/>
              <a:ext cx="1532" cy="473"/>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Πείραμα τύχης –</a:t>
              </a:r>
            </a:p>
            <a:p>
              <a:pPr eaLnBrk="1" hangingPunct="1">
                <a:spcBef>
                  <a:spcPct val="0"/>
                </a:spcBef>
                <a:buFontTx/>
                <a:buNone/>
              </a:pPr>
              <a:r>
                <a:rPr lang="el-GR" altLang="el-GR" sz="1200" b="1">
                  <a:latin typeface="Calibri" panose="020F0502020204030204" pitchFamily="34" charset="0"/>
                </a:rPr>
                <a:t>Δειγματικός Χώρος</a:t>
              </a:r>
              <a:endParaRPr lang="el-GR" altLang="el-GR" sz="1200" b="1"/>
            </a:p>
          </p:txBody>
        </p:sp>
        <p:sp>
          <p:nvSpPr>
            <p:cNvPr id="11" name="Text Box 12"/>
            <p:cNvSpPr txBox="1">
              <a:spLocks noChangeArrowheads="1"/>
            </p:cNvSpPr>
            <p:nvPr/>
          </p:nvSpPr>
          <p:spPr bwMode="auto">
            <a:xfrm>
              <a:off x="8098" y="466"/>
              <a:ext cx="1487" cy="473"/>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Πιθανότητα Ενδεχομένου</a:t>
              </a:r>
              <a:endParaRPr lang="el-GR" altLang="el-GR" sz="1200" b="1"/>
            </a:p>
          </p:txBody>
        </p:sp>
        <p:sp>
          <p:nvSpPr>
            <p:cNvPr id="12" name="Text Box 13"/>
            <p:cNvSpPr txBox="1">
              <a:spLocks noChangeArrowheads="1"/>
            </p:cNvSpPr>
            <p:nvPr/>
          </p:nvSpPr>
          <p:spPr bwMode="auto">
            <a:xfrm>
              <a:off x="3349" y="621"/>
              <a:ext cx="1225" cy="307"/>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Μέτρα θέσης</a:t>
              </a:r>
              <a:endParaRPr lang="el-GR" altLang="el-GR" sz="1200" b="1"/>
            </a:p>
          </p:txBody>
        </p:sp>
        <p:sp>
          <p:nvSpPr>
            <p:cNvPr id="13" name="Text Box 14"/>
            <p:cNvSpPr txBox="1">
              <a:spLocks noChangeArrowheads="1"/>
            </p:cNvSpPr>
            <p:nvPr/>
          </p:nvSpPr>
          <p:spPr bwMode="auto">
            <a:xfrm>
              <a:off x="4728" y="621"/>
              <a:ext cx="1464" cy="366"/>
            </a:xfrm>
            <a:prstGeom prst="rect">
              <a:avLst/>
            </a:prstGeom>
            <a:solidFill>
              <a:srgbClr val="FFFFFF"/>
            </a:solidFill>
            <a:ln w="9525">
              <a:solidFill>
                <a:srgbClr val="000000"/>
              </a:solidFill>
              <a:miter lim="800000"/>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l-GR" altLang="el-GR" sz="1200" b="1">
                  <a:latin typeface="Calibri" panose="020F0502020204030204" pitchFamily="34" charset="0"/>
                </a:rPr>
                <a:t>Μεταβλητότητα</a:t>
              </a:r>
              <a:endParaRPr lang="el-GR" altLang="el-GR" sz="1200" b="1"/>
            </a:p>
          </p:txBody>
        </p:sp>
        <p:sp>
          <p:nvSpPr>
            <p:cNvPr id="14" name="Line 15"/>
            <p:cNvSpPr>
              <a:spLocks noChangeShapeType="1"/>
            </p:cNvSpPr>
            <p:nvPr/>
          </p:nvSpPr>
          <p:spPr bwMode="auto">
            <a:xfrm flipH="1">
              <a:off x="2737" y="312"/>
              <a:ext cx="1378"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5" name="Line 16"/>
            <p:cNvSpPr>
              <a:spLocks noChangeShapeType="1"/>
            </p:cNvSpPr>
            <p:nvPr/>
          </p:nvSpPr>
          <p:spPr bwMode="auto">
            <a:xfrm>
              <a:off x="4115" y="312"/>
              <a:ext cx="0"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6" name="Line 17"/>
            <p:cNvSpPr>
              <a:spLocks noChangeShapeType="1"/>
            </p:cNvSpPr>
            <p:nvPr/>
          </p:nvSpPr>
          <p:spPr bwMode="auto">
            <a:xfrm>
              <a:off x="4115" y="312"/>
              <a:ext cx="1226"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7" name="Line 18"/>
            <p:cNvSpPr>
              <a:spLocks noChangeShapeType="1"/>
            </p:cNvSpPr>
            <p:nvPr/>
          </p:nvSpPr>
          <p:spPr bwMode="auto">
            <a:xfrm flipH="1">
              <a:off x="4575" y="-151"/>
              <a:ext cx="1072"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8" name="Line 19"/>
            <p:cNvSpPr>
              <a:spLocks noChangeShapeType="1"/>
            </p:cNvSpPr>
            <p:nvPr/>
          </p:nvSpPr>
          <p:spPr bwMode="auto">
            <a:xfrm>
              <a:off x="5647" y="-151"/>
              <a:ext cx="1685" cy="309"/>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9" name="Line 20"/>
            <p:cNvSpPr>
              <a:spLocks noChangeShapeType="1"/>
            </p:cNvSpPr>
            <p:nvPr/>
          </p:nvSpPr>
          <p:spPr bwMode="auto">
            <a:xfrm flipH="1">
              <a:off x="7179" y="312"/>
              <a:ext cx="766" cy="1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20" name="Line 21"/>
            <p:cNvSpPr>
              <a:spLocks noChangeShapeType="1"/>
            </p:cNvSpPr>
            <p:nvPr/>
          </p:nvSpPr>
          <p:spPr bwMode="auto">
            <a:xfrm>
              <a:off x="7945" y="312"/>
              <a:ext cx="766" cy="154"/>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spTree>
    <p:extLst>
      <p:ext uri="{BB962C8B-B14F-4D97-AF65-F5344CB8AC3E}">
        <p14:creationId xmlns:p14="http://schemas.microsoft.com/office/powerpoint/2010/main" val="381476320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Παράδειγμα </a:t>
            </a:r>
            <a:r>
              <a:rPr lang="el-GR" altLang="el-GR" sz="3200" dirty="0" smtClean="0"/>
              <a:t>τροχιάς: Ακέραιοι </a:t>
            </a:r>
            <a:r>
              <a:rPr lang="el-GR" altLang="el-GR" sz="3200" dirty="0"/>
              <a:t>αριθμοί</a:t>
            </a:r>
            <a:endParaRPr lang="el-GR" sz="3200" dirty="0"/>
          </a:p>
        </p:txBody>
      </p:sp>
      <p:pic>
        <p:nvPicPr>
          <p:cNvPr id="6"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971550" y="1340768"/>
            <a:ext cx="6985000" cy="5267325"/>
          </a:xfrm>
          <a:noFill/>
        </p:spPr>
      </p:pic>
    </p:spTree>
    <p:extLst>
      <p:ext uri="{BB962C8B-B14F-4D97-AF65-F5344CB8AC3E}">
        <p14:creationId xmlns:p14="http://schemas.microsoft.com/office/powerpoint/2010/main" val="272623579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Εξέλιξη της τροχιάς ανά ηλικιακό κύκλο</a:t>
            </a:r>
          </a:p>
        </p:txBody>
      </p:sp>
      <p:sp>
        <p:nvSpPr>
          <p:cNvPr id="3" name="Θέση περιεχομένου 2"/>
          <p:cNvSpPr>
            <a:spLocks noGrp="1"/>
          </p:cNvSpPr>
          <p:nvPr>
            <p:ph idx="1"/>
          </p:nvPr>
        </p:nvSpPr>
        <p:spPr/>
        <p:txBody>
          <a:bodyPr>
            <a:normAutofit/>
          </a:bodyPr>
          <a:lstStyle/>
          <a:p>
            <a:r>
              <a:rPr lang="el-GR" altLang="el-GR" dirty="0"/>
              <a:t>Α</a:t>
            </a:r>
            <a:r>
              <a:rPr lang="el-GR" altLang="el-GR" dirty="0" smtClean="0"/>
              <a:t>΄ κύκλος</a:t>
            </a:r>
            <a:r>
              <a:rPr lang="el-GR" altLang="el-GR" dirty="0"/>
              <a:t>: Δεν εισάγονται</a:t>
            </a:r>
          </a:p>
          <a:p>
            <a:r>
              <a:rPr lang="el-GR" altLang="el-GR" dirty="0"/>
              <a:t>Β΄ κύκλος: πρώτη αισθητοποίηση</a:t>
            </a:r>
          </a:p>
          <a:p>
            <a:pPr lvl="1"/>
            <a:r>
              <a:rPr lang="el-GR" altLang="el-GR" dirty="0"/>
              <a:t>διαισθητική αντιμετώπιση μέσα από καθημερινές καταστάσεις, </a:t>
            </a:r>
          </a:p>
          <a:p>
            <a:pPr lvl="1"/>
            <a:r>
              <a:rPr lang="el-GR" altLang="el-GR" dirty="0"/>
              <a:t>ανάγκη επέκτασης της </a:t>
            </a:r>
            <a:r>
              <a:rPr lang="el-GR" altLang="el-GR" dirty="0" err="1"/>
              <a:t>αριθμογραμμής</a:t>
            </a:r>
            <a:endParaRPr lang="el-GR" altLang="el-GR" dirty="0"/>
          </a:p>
          <a:p>
            <a:pPr lvl="1"/>
            <a:r>
              <a:rPr lang="el-GR" altLang="el-GR" dirty="0"/>
              <a:t>διάταξη ακέραιων στην </a:t>
            </a:r>
            <a:r>
              <a:rPr lang="el-GR" altLang="el-GR" dirty="0" err="1"/>
              <a:t>αριθμογραμμή</a:t>
            </a:r>
            <a:r>
              <a:rPr lang="el-GR" altLang="el-GR" dirty="0"/>
              <a:t> </a:t>
            </a:r>
          </a:p>
          <a:p>
            <a:pPr lvl="1"/>
            <a:r>
              <a:rPr lang="el-GR" altLang="el-GR" dirty="0"/>
              <a:t>Διαισθητική αντιμετώπιση απλών προσθέσεων και αφαιρέσεων</a:t>
            </a:r>
            <a:endParaRPr lang="en-US" altLang="el-GR" dirty="0"/>
          </a:p>
        </p:txBody>
      </p:sp>
    </p:spTree>
    <p:extLst>
      <p:ext uri="{BB962C8B-B14F-4D97-AF65-F5344CB8AC3E}">
        <p14:creationId xmlns:p14="http://schemas.microsoft.com/office/powerpoint/2010/main" val="323727509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err="1"/>
              <a:t>Γ΄κύκλος</a:t>
            </a:r>
            <a:r>
              <a:rPr lang="el-GR" altLang="el-GR" dirty="0"/>
              <a:t> (ακέραιοι</a:t>
            </a:r>
            <a:r>
              <a:rPr lang="el-GR" altLang="el-GR" dirty="0" smtClean="0"/>
              <a:t>) (1/2)</a:t>
            </a:r>
            <a:endParaRPr lang="el-GR" dirty="0"/>
          </a:p>
        </p:txBody>
      </p:sp>
      <p:sp>
        <p:nvSpPr>
          <p:cNvPr id="5" name="Θέση περιεχομένου 4"/>
          <p:cNvSpPr>
            <a:spLocks noGrp="1"/>
          </p:cNvSpPr>
          <p:nvPr>
            <p:ph idx="1"/>
          </p:nvPr>
        </p:nvSpPr>
        <p:spPr/>
        <p:txBody>
          <a:bodyPr>
            <a:noAutofit/>
          </a:bodyPr>
          <a:lstStyle/>
          <a:p>
            <a:r>
              <a:rPr lang="el-GR" altLang="el-GR" dirty="0"/>
              <a:t>Πλήρης ανάπτυξη της σχετικής έννοιας</a:t>
            </a:r>
          </a:p>
          <a:p>
            <a:pPr lvl="1"/>
            <a:r>
              <a:rPr lang="el-GR" altLang="el-GR" dirty="0"/>
              <a:t>Αναγνώριση και αναπαράσταση ακεραίων σε διαφορετικά πλαίσια, </a:t>
            </a:r>
          </a:p>
          <a:p>
            <a:pPr lvl="1"/>
            <a:r>
              <a:rPr lang="el-GR" altLang="el-GR" dirty="0"/>
              <a:t>Διερεύνηση της σχέσης διάταξης στο σύνολο των ακεραίων (κάθε ακέραιος έχει επόμενο) </a:t>
            </a:r>
          </a:p>
          <a:p>
            <a:pPr lvl="1"/>
            <a:r>
              <a:rPr lang="el-GR" altLang="el-GR" dirty="0"/>
              <a:t>Διερεύνηση της σχέσης του συνόλου των ακεραίων με το σύνολο των φυσικών αριθμών</a:t>
            </a:r>
          </a:p>
          <a:p>
            <a:pPr lvl="1"/>
            <a:r>
              <a:rPr lang="el-GR" altLang="el-GR" dirty="0"/>
              <a:t>Αναγνώριση της απόλυτης τιμής ως απόσταση</a:t>
            </a:r>
          </a:p>
        </p:txBody>
      </p:sp>
    </p:spTree>
    <p:extLst>
      <p:ext uri="{BB962C8B-B14F-4D97-AF65-F5344CB8AC3E}">
        <p14:creationId xmlns:p14="http://schemas.microsoft.com/office/powerpoint/2010/main" val="2884910248"/>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err="1"/>
              <a:t>Γ΄κύκλος</a:t>
            </a:r>
            <a:r>
              <a:rPr lang="el-GR" altLang="el-GR" dirty="0"/>
              <a:t> (ακέραιοι)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lvl="1"/>
            <a:r>
              <a:rPr lang="el-GR" altLang="el-GR" dirty="0"/>
              <a:t>Κατανόηση της έννοιας των πράξεων με ακεραίους και τις ιδιότητες τους</a:t>
            </a:r>
          </a:p>
          <a:p>
            <a:pPr lvl="1"/>
            <a:r>
              <a:rPr lang="el-GR" altLang="el-GR" dirty="0"/>
              <a:t>Αναγνώριση, αναπαράσταση και εκτέλεση πράξεων για επίλυση μαθηματικών προβλημάτων (αριθμητικός λογισμός παραστάσεων) αλλά και καθημερινές καταστάσεις (π.χ</a:t>
            </a:r>
            <a:r>
              <a:rPr lang="el-GR" altLang="el-GR" dirty="0" smtClean="0"/>
              <a:t>. </a:t>
            </a:r>
            <a:r>
              <a:rPr lang="el-GR" altLang="el-GR" dirty="0"/>
              <a:t>μοντελοποίηση). </a:t>
            </a:r>
            <a:endParaRPr lang="en-US" altLang="el-GR" dirty="0"/>
          </a:p>
        </p:txBody>
      </p:sp>
    </p:spTree>
    <p:extLst>
      <p:ext uri="{BB962C8B-B14F-4D97-AF65-F5344CB8AC3E}">
        <p14:creationId xmlns:p14="http://schemas.microsoft.com/office/powerpoint/2010/main" val="1597065811"/>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smtClean="0"/>
              <a:t>Μοτίβα (1/4)</a:t>
            </a:r>
            <a:endParaRPr lang="el-GR" dirty="0"/>
          </a:p>
        </p:txBody>
      </p:sp>
      <p:sp>
        <p:nvSpPr>
          <p:cNvPr id="5" name="Θέση περιεχομένου 4"/>
          <p:cNvSpPr>
            <a:spLocks noGrp="1"/>
          </p:cNvSpPr>
          <p:nvPr>
            <p:ph idx="1"/>
          </p:nvPr>
        </p:nvSpPr>
        <p:spPr/>
        <p:txBody>
          <a:bodyPr>
            <a:noAutofit/>
          </a:bodyPr>
          <a:lstStyle/>
          <a:p>
            <a:pPr marL="0" indent="0">
              <a:buNone/>
            </a:pPr>
            <a:r>
              <a:rPr lang="el-GR" altLang="el-GR" sz="2800" b="1" dirty="0"/>
              <a:t>Α. Αναγνώριση, </a:t>
            </a:r>
            <a:r>
              <a:rPr lang="el-GR" altLang="el-GR" sz="2800" b="1" i="1" dirty="0"/>
              <a:t>συμπλήρωση</a:t>
            </a:r>
            <a:r>
              <a:rPr lang="el-GR" altLang="el-GR" sz="2800" b="1" dirty="0"/>
              <a:t>, περιγραφή/εξήγηση του μοτίβου και της διαδικασίας του</a:t>
            </a:r>
            <a:r>
              <a:rPr lang="el-GR" altLang="el-GR" sz="2800" b="1" i="1" dirty="0"/>
              <a:t>, </a:t>
            </a:r>
            <a:r>
              <a:rPr lang="el-GR" altLang="el-GR" sz="2800" b="1" i="1" dirty="0" smtClean="0"/>
              <a:t>κατασκευή μοτίβων</a:t>
            </a:r>
            <a:endParaRPr lang="el-GR" altLang="el-GR" sz="2800" b="1" dirty="0"/>
          </a:p>
          <a:p>
            <a:pPr marL="0" indent="0">
              <a:buNone/>
            </a:pPr>
            <a:r>
              <a:rPr lang="el-GR" altLang="el-GR" sz="2800" dirty="0" smtClean="0"/>
              <a:t>α</a:t>
            </a:r>
            <a:r>
              <a:rPr lang="el-GR" altLang="el-GR" sz="2800" dirty="0"/>
              <a:t>) Επαναλαμβανόμενα μοτίβα.</a:t>
            </a:r>
          </a:p>
          <a:p>
            <a:pPr marL="0" indent="0">
              <a:buNone/>
            </a:pPr>
            <a:r>
              <a:rPr lang="el-GR" altLang="el-GR" sz="2800" dirty="0" smtClean="0"/>
              <a:t>β</a:t>
            </a:r>
            <a:r>
              <a:rPr lang="el-GR" altLang="el-GR" sz="2800" dirty="0"/>
              <a:t>) Μεταβαλλόμενα μοτίβα (γραμμικά και μη γραμμικά).</a:t>
            </a:r>
          </a:p>
          <a:p>
            <a:pPr marL="0" indent="0">
              <a:buNone/>
            </a:pPr>
            <a:r>
              <a:rPr lang="el-GR" altLang="el-GR" sz="2800" dirty="0" smtClean="0"/>
              <a:t>γ</a:t>
            </a:r>
            <a:r>
              <a:rPr lang="el-GR" altLang="el-GR" sz="2800" dirty="0"/>
              <a:t>) Αναδρομικά μοτίβα.</a:t>
            </a:r>
          </a:p>
        </p:txBody>
      </p:sp>
    </p:spTree>
    <p:extLst>
      <p:ext uri="{BB962C8B-B14F-4D97-AF65-F5344CB8AC3E}">
        <p14:creationId xmlns:p14="http://schemas.microsoft.com/office/powerpoint/2010/main" val="2831023316"/>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Μοτίβα </a:t>
            </a:r>
            <a:r>
              <a:rPr lang="el-GR" altLang="el-GR" dirty="0" smtClean="0"/>
              <a:t>(2/4</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marL="0" indent="0">
              <a:buNone/>
            </a:pPr>
            <a:r>
              <a:rPr lang="el-GR" altLang="el-GR" sz="2800" b="1" dirty="0" smtClean="0"/>
              <a:t>Β. Διαφορετικές </a:t>
            </a:r>
            <a:r>
              <a:rPr lang="el-GR" altLang="el-GR" sz="2800" b="1" dirty="0"/>
              <a:t>αναπαραστάσεις μοτίβων. Μετατροπή από μιας μορφής αναπαράστασης σε άλλη. </a:t>
            </a:r>
            <a:endParaRPr lang="el-GR" altLang="el-GR" sz="2800" b="1" dirty="0" smtClean="0"/>
          </a:p>
          <a:p>
            <a:pPr marL="0" indent="0">
              <a:buNone/>
            </a:pPr>
            <a:r>
              <a:rPr lang="el-GR" altLang="el-GR" sz="2800" dirty="0" smtClean="0"/>
              <a:t>α</a:t>
            </a:r>
            <a:r>
              <a:rPr lang="el-GR" altLang="el-GR" sz="2800" dirty="0"/>
              <a:t>) Μετατροπή εικονικών-γεωμετρικών-γραφικών μοτίβων σε αριθμητικά.</a:t>
            </a:r>
          </a:p>
          <a:p>
            <a:pPr marL="0" indent="0">
              <a:buNone/>
            </a:pPr>
            <a:r>
              <a:rPr lang="el-GR" altLang="el-GR" sz="2800" dirty="0" smtClean="0"/>
              <a:t>β</a:t>
            </a:r>
            <a:r>
              <a:rPr lang="el-GR" altLang="el-GR" sz="2800" dirty="0"/>
              <a:t>) Μετατροπή αριθμητικών μοτίβων σε εικονικά-γεωμετρικά-γραφικά μοτίβα.</a:t>
            </a:r>
            <a:endParaRPr lang="el-GR" sz="2800" dirty="0"/>
          </a:p>
        </p:txBody>
      </p:sp>
    </p:spTree>
    <p:extLst>
      <p:ext uri="{BB962C8B-B14F-4D97-AF65-F5344CB8AC3E}">
        <p14:creationId xmlns:p14="http://schemas.microsoft.com/office/powerpoint/2010/main" val="7983821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Μοτίβα </a:t>
            </a:r>
            <a:r>
              <a:rPr lang="el-GR" altLang="el-GR" dirty="0" smtClean="0"/>
              <a:t>(3/4</a:t>
            </a:r>
            <a:r>
              <a:rPr lang="el-GR" altLang="el-GR" dirty="0"/>
              <a:t>)</a:t>
            </a:r>
            <a:endParaRPr lang="el-GR" dirty="0"/>
          </a:p>
        </p:txBody>
      </p:sp>
      <p:sp>
        <p:nvSpPr>
          <p:cNvPr id="5" name="Θέση περιεχομένου 4"/>
          <p:cNvSpPr>
            <a:spLocks noGrp="1"/>
          </p:cNvSpPr>
          <p:nvPr>
            <p:ph idx="1"/>
          </p:nvPr>
        </p:nvSpPr>
        <p:spPr/>
        <p:txBody>
          <a:bodyPr>
            <a:noAutofit/>
          </a:bodyPr>
          <a:lstStyle/>
          <a:p>
            <a:pPr marL="0" indent="0">
              <a:buNone/>
            </a:pPr>
            <a:r>
              <a:rPr lang="el-GR" altLang="el-GR" sz="2800" b="1" dirty="0"/>
              <a:t>Γ. Εύρεση του γενικού όρου του μοτίβου και συμβολική διατύπωση του.</a:t>
            </a:r>
          </a:p>
          <a:p>
            <a:pPr marL="0" indent="0">
              <a:buNone/>
            </a:pPr>
            <a:r>
              <a:rPr lang="el-GR" altLang="el-GR" sz="2800" dirty="0" smtClean="0"/>
              <a:t>α</a:t>
            </a:r>
            <a:r>
              <a:rPr lang="el-GR" altLang="el-GR" sz="2800" dirty="0"/>
              <a:t>) Κατασκευή μοτίβου με βάση τη λεκτική περιγραφή του γενικού όρου του και αντίστροφα.</a:t>
            </a:r>
          </a:p>
          <a:p>
            <a:pPr marL="0" indent="0">
              <a:buNone/>
            </a:pPr>
            <a:r>
              <a:rPr lang="el-GR" altLang="el-GR" sz="2800" dirty="0" smtClean="0"/>
              <a:t>β</a:t>
            </a:r>
            <a:r>
              <a:rPr lang="el-GR" altLang="el-GR" sz="2800" dirty="0"/>
              <a:t>) Συμβολική διατύπωση του κανόνα που διέπει το μοτίβο.</a:t>
            </a:r>
          </a:p>
        </p:txBody>
      </p:sp>
    </p:spTree>
    <p:extLst>
      <p:ext uri="{BB962C8B-B14F-4D97-AF65-F5344CB8AC3E}">
        <p14:creationId xmlns:p14="http://schemas.microsoft.com/office/powerpoint/2010/main" val="17627007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Μαθηματικό περιεχόμενο</a:t>
            </a:r>
          </a:p>
        </p:txBody>
      </p:sp>
      <p:sp>
        <p:nvSpPr>
          <p:cNvPr id="3" name="Θέση περιεχομένου 2"/>
          <p:cNvSpPr>
            <a:spLocks noGrp="1"/>
          </p:cNvSpPr>
          <p:nvPr>
            <p:ph idx="1"/>
          </p:nvPr>
        </p:nvSpPr>
        <p:spPr/>
        <p:txBody>
          <a:bodyPr>
            <a:normAutofit/>
          </a:bodyPr>
          <a:lstStyle/>
          <a:p>
            <a:pPr>
              <a:lnSpc>
                <a:spcPct val="90000"/>
              </a:lnSpc>
            </a:pPr>
            <a:r>
              <a:rPr lang="el-GR" altLang="el-GR" sz="2400" dirty="0"/>
              <a:t>εξαρτάται από τη θεώρηση που έχει κανείς για το τι ορίζει ως «μαθηματικό περιεχόμενο»</a:t>
            </a:r>
          </a:p>
          <a:p>
            <a:pPr>
              <a:lnSpc>
                <a:spcPct val="90000"/>
              </a:lnSpc>
            </a:pPr>
            <a:r>
              <a:rPr lang="el-GR" altLang="el-GR" sz="2400" dirty="0"/>
              <a:t>παραδοσιακή θεώρηση του περιεχομένου (περιορισμοί)</a:t>
            </a:r>
          </a:p>
          <a:p>
            <a:pPr lvl="1">
              <a:lnSpc>
                <a:spcPct val="90000"/>
              </a:lnSpc>
            </a:pPr>
            <a:r>
              <a:rPr lang="el-GR" altLang="el-GR" sz="2000" dirty="0"/>
              <a:t>δεν </a:t>
            </a:r>
            <a:r>
              <a:rPr lang="el-GR" altLang="el-GR" sz="2000" dirty="0" err="1"/>
              <a:t>εκτιμείται</a:t>
            </a:r>
            <a:r>
              <a:rPr lang="el-GR" altLang="el-GR" sz="2000" dirty="0"/>
              <a:t> η μαθηματική σκέψη</a:t>
            </a:r>
          </a:p>
          <a:p>
            <a:pPr lvl="1">
              <a:lnSpc>
                <a:spcPct val="90000"/>
              </a:lnSpc>
            </a:pPr>
            <a:r>
              <a:rPr lang="el-GR" altLang="el-GR" sz="2000" dirty="0"/>
              <a:t>δίνεται έμφαση στο τι κάποιος «ξέρει» και όχι στο τι «κάνει» ή «χρησιμοποιεί»</a:t>
            </a:r>
          </a:p>
          <a:p>
            <a:pPr>
              <a:lnSpc>
                <a:spcPct val="90000"/>
              </a:lnSpc>
            </a:pPr>
            <a:r>
              <a:rPr lang="el-GR" altLang="el-GR" sz="2400" dirty="0"/>
              <a:t>Ποιος είναι ο ρόλος του περιεχομένου και της διαδικασίας στο σχεδιασμό αναλυτικού προγράμματος;</a:t>
            </a:r>
          </a:p>
          <a:p>
            <a:pPr>
              <a:lnSpc>
                <a:spcPct val="90000"/>
              </a:lnSpc>
            </a:pPr>
            <a:r>
              <a:rPr lang="el-GR" altLang="el-GR" sz="2400" dirty="0"/>
              <a:t>Ποιος βαθμός ικανότητας απαιτείται στις δεξιότητες και τι συμβαίνει αν οι μαθητές δεν τις έχουν;</a:t>
            </a:r>
          </a:p>
        </p:txBody>
      </p:sp>
    </p:spTree>
    <p:extLst>
      <p:ext uri="{BB962C8B-B14F-4D97-AF65-F5344CB8AC3E}">
        <p14:creationId xmlns:p14="http://schemas.microsoft.com/office/powerpoint/2010/main" val="379877080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Μοτίβα </a:t>
            </a:r>
            <a:r>
              <a:rPr lang="el-GR" altLang="el-GR" dirty="0" smtClean="0"/>
              <a:t>(4/4</a:t>
            </a:r>
            <a:r>
              <a:rPr lang="el-GR" altLang="el-GR" dirty="0"/>
              <a:t>)</a:t>
            </a:r>
            <a:endParaRPr lang="el-GR" dirty="0"/>
          </a:p>
        </p:txBody>
      </p:sp>
      <p:sp>
        <p:nvSpPr>
          <p:cNvPr id="3" name="Θέση περιεχομένου 2"/>
          <p:cNvSpPr>
            <a:spLocks noGrp="1"/>
          </p:cNvSpPr>
          <p:nvPr>
            <p:ph idx="1"/>
          </p:nvPr>
        </p:nvSpPr>
        <p:spPr>
          <a:xfrm>
            <a:off x="457200" y="1556792"/>
            <a:ext cx="8229600" cy="4525963"/>
          </a:xfrm>
        </p:spPr>
        <p:txBody>
          <a:bodyPr>
            <a:normAutofit/>
          </a:bodyPr>
          <a:lstStyle/>
          <a:p>
            <a:pPr marL="0" indent="0">
              <a:buNone/>
            </a:pPr>
            <a:r>
              <a:rPr lang="el-GR" altLang="el-GR" sz="2800" b="1" dirty="0"/>
              <a:t>Δ. Μοντελοποίηση  μέσω μοτίβων.</a:t>
            </a:r>
          </a:p>
          <a:p>
            <a:pPr marL="0" indent="0">
              <a:buNone/>
            </a:pPr>
            <a:r>
              <a:rPr lang="el-GR" altLang="el-GR" sz="2800" dirty="0" smtClean="0"/>
              <a:t>α</a:t>
            </a:r>
            <a:r>
              <a:rPr lang="el-GR" altLang="el-GR" sz="2800" dirty="0"/>
              <a:t>) Μοντελοποίηση καταστάσεων με τη χρήση μοτίβων.</a:t>
            </a:r>
          </a:p>
          <a:p>
            <a:pPr marL="0" indent="0">
              <a:buNone/>
            </a:pPr>
            <a:r>
              <a:rPr lang="el-GR" altLang="el-GR" sz="2800" dirty="0" smtClean="0"/>
              <a:t>β</a:t>
            </a:r>
            <a:r>
              <a:rPr lang="el-GR" altLang="el-GR" sz="2800" dirty="0"/>
              <a:t>) Μελέτη της κατάστασης με τη βοήθεια της κατάλληλης αναπαράστασης του αντίστοιχου μοτίβου</a:t>
            </a:r>
            <a:endParaRPr lang="el-GR" sz="2800" dirty="0"/>
          </a:p>
        </p:txBody>
      </p:sp>
    </p:spTree>
    <p:extLst>
      <p:ext uri="{BB962C8B-B14F-4D97-AF65-F5344CB8AC3E}">
        <p14:creationId xmlns:p14="http://schemas.microsoft.com/office/powerpoint/2010/main" val="181331184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Δομή του ΠΣ</a:t>
            </a:r>
            <a:endParaRPr lang="el-GR" dirty="0"/>
          </a:p>
        </p:txBody>
      </p:sp>
      <p:sp>
        <p:nvSpPr>
          <p:cNvPr id="5" name="Θέση περιεχομένου 4"/>
          <p:cNvSpPr>
            <a:spLocks noGrp="1"/>
          </p:cNvSpPr>
          <p:nvPr>
            <p:ph idx="1"/>
          </p:nvPr>
        </p:nvSpPr>
        <p:spPr/>
        <p:txBody>
          <a:bodyPr>
            <a:noAutofit/>
          </a:bodyPr>
          <a:lstStyle/>
          <a:p>
            <a:pPr lvl="1"/>
            <a:r>
              <a:rPr lang="el-GR" altLang="el-GR" dirty="0"/>
              <a:t>Προσδοκώμενα μαθησιακά αποτελέσματα</a:t>
            </a:r>
          </a:p>
          <a:p>
            <a:pPr lvl="1"/>
            <a:r>
              <a:rPr lang="el-GR" altLang="el-GR" dirty="0"/>
              <a:t>Βασικές μαθηματικές ιδέες</a:t>
            </a:r>
          </a:p>
          <a:p>
            <a:pPr lvl="1"/>
            <a:r>
              <a:rPr lang="el-GR" altLang="el-GR" dirty="0"/>
              <a:t>Ενδεικτικές δραστηριότητες</a:t>
            </a:r>
          </a:p>
          <a:p>
            <a:pPr lvl="1"/>
            <a:r>
              <a:rPr lang="el-GR" altLang="el-GR" dirty="0"/>
              <a:t>Εκπαιδευτικό υλικό</a:t>
            </a:r>
          </a:p>
          <a:p>
            <a:pPr lvl="1"/>
            <a:r>
              <a:rPr lang="el-GR" altLang="el-GR" dirty="0"/>
              <a:t>Συνθετικές εργασίες</a:t>
            </a:r>
          </a:p>
        </p:txBody>
      </p:sp>
    </p:spTree>
    <p:extLst>
      <p:ext uri="{BB962C8B-B14F-4D97-AF65-F5344CB8AC3E}">
        <p14:creationId xmlns:p14="http://schemas.microsoft.com/office/powerpoint/2010/main" val="36681482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67544" y="260648"/>
            <a:ext cx="8229600" cy="1143000"/>
          </a:xfrm>
        </p:spPr>
        <p:txBody>
          <a:bodyPr>
            <a:normAutofit/>
          </a:bodyPr>
          <a:lstStyle/>
          <a:p>
            <a:r>
              <a:rPr lang="el-GR" sz="3200" dirty="0"/>
              <a:t>Θεματική ενότητα: Στοχαστικά Μαθηματικά</a:t>
            </a:r>
            <a:br>
              <a:rPr lang="el-GR" sz="3200" dirty="0"/>
            </a:br>
            <a:r>
              <a:rPr lang="el-GR" sz="3200" dirty="0"/>
              <a:t>Ενδεικτικές διδακτικές ώρες:  14</a:t>
            </a:r>
          </a:p>
        </p:txBody>
      </p:sp>
      <p:graphicFrame>
        <p:nvGraphicFramePr>
          <p:cNvPr id="5" name="Table 2"/>
          <p:cNvGraphicFramePr>
            <a:graphicFrameLocks noGrp="1"/>
          </p:cNvGraphicFramePr>
          <p:nvPr>
            <p:extLst>
              <p:ext uri="{D42A27DB-BD31-4B8C-83A1-F6EECF244321}">
                <p14:modId xmlns:p14="http://schemas.microsoft.com/office/powerpoint/2010/main" val="168655677"/>
              </p:ext>
            </p:extLst>
          </p:nvPr>
        </p:nvGraphicFramePr>
        <p:xfrm>
          <a:off x="1043608" y="1916832"/>
          <a:ext cx="7129464" cy="3774001"/>
        </p:xfrm>
        <a:graphic>
          <a:graphicData uri="http://schemas.openxmlformats.org/drawingml/2006/table">
            <a:tbl>
              <a:tblPr firstRow="1" bandRow="1">
                <a:tableStyleId>{5C22544A-7EE6-4342-B048-85BDC9FD1C3A}</a:tableStyleId>
              </a:tblPr>
              <a:tblGrid>
                <a:gridCol w="1782366"/>
                <a:gridCol w="1782366"/>
                <a:gridCol w="1782366"/>
                <a:gridCol w="1782366"/>
              </a:tblGrid>
              <a:tr h="664524">
                <a:tc>
                  <a:txBody>
                    <a:bodyPr/>
                    <a:lstStyle/>
                    <a:p>
                      <a:r>
                        <a:rPr lang="el-GR" sz="1800" dirty="0" smtClean="0"/>
                        <a:t>ΠΜΑ</a:t>
                      </a:r>
                      <a:endParaRPr lang="en-US" sz="1800" dirty="0"/>
                    </a:p>
                  </a:txBody>
                  <a:tcPr marL="91449" marR="91449" marT="45728" marB="45728"/>
                </a:tc>
                <a:tc>
                  <a:txBody>
                    <a:bodyPr/>
                    <a:lstStyle/>
                    <a:p>
                      <a:r>
                        <a:rPr lang="el-GR" sz="1800" dirty="0" smtClean="0"/>
                        <a:t>Βασικά Θέματα</a:t>
                      </a:r>
                      <a:endParaRPr lang="en-US" sz="1800" dirty="0"/>
                    </a:p>
                  </a:txBody>
                  <a:tcPr marL="91449" marR="91449" marT="45728" marB="45728"/>
                </a:tc>
                <a:tc>
                  <a:txBody>
                    <a:bodyPr/>
                    <a:lstStyle/>
                    <a:p>
                      <a:r>
                        <a:rPr lang="el-GR" sz="1800" dirty="0" smtClean="0"/>
                        <a:t>Δραστηριότητες</a:t>
                      </a:r>
                      <a:endParaRPr lang="en-US" sz="1800" dirty="0"/>
                    </a:p>
                  </a:txBody>
                  <a:tcPr marL="91449" marR="91449" marT="45728" marB="45728"/>
                </a:tc>
                <a:tc>
                  <a:txBody>
                    <a:bodyPr/>
                    <a:lstStyle/>
                    <a:p>
                      <a:r>
                        <a:rPr lang="el-GR" sz="1800" dirty="0" smtClean="0"/>
                        <a:t>Εκπαιδευτικό υλικό</a:t>
                      </a:r>
                      <a:endParaRPr lang="en-US" sz="1800" dirty="0"/>
                    </a:p>
                  </a:txBody>
                  <a:tcPr marL="91449" marR="91449" marT="45728" marB="45728"/>
                </a:tc>
              </a:tr>
              <a:tr h="3109477">
                <a:tc>
                  <a:txBody>
                    <a:bodyPr/>
                    <a:lstStyle/>
                    <a:p>
                      <a:pPr lvl="0"/>
                      <a:r>
                        <a:rPr lang="el-GR" sz="1800" kern="1200" dirty="0" smtClean="0">
                          <a:solidFill>
                            <a:schemeClr val="dk1"/>
                          </a:solidFill>
                          <a:latin typeface="+mn-lt"/>
                          <a:ea typeface="+mn-ea"/>
                          <a:cs typeface="+mn-cs"/>
                        </a:rPr>
                        <a:t>Διατυπώνουν ερωτήματα που  μπορούν να απαντηθούν με δεδομένα και αφορούν </a:t>
                      </a:r>
                      <a:br>
                        <a:rPr lang="el-GR" sz="1800" kern="1200" dirty="0" smtClean="0">
                          <a:solidFill>
                            <a:schemeClr val="dk1"/>
                          </a:solidFill>
                          <a:latin typeface="+mn-lt"/>
                          <a:ea typeface="+mn-ea"/>
                          <a:cs typeface="+mn-cs"/>
                        </a:rPr>
                      </a:br>
                      <a:r>
                        <a:rPr lang="el-GR" sz="1800" kern="1200" dirty="0" smtClean="0">
                          <a:solidFill>
                            <a:schemeClr val="dk1"/>
                          </a:solidFill>
                          <a:latin typeface="+mn-lt"/>
                          <a:ea typeface="+mn-ea"/>
                          <a:cs typeface="+mn-cs"/>
                        </a:rPr>
                        <a:t>διαφορετικά χαρακτηριστικά της περίπτωσης που εξετάζεται.</a:t>
                      </a:r>
                      <a:endParaRPr lang="en-US" sz="1800" kern="1200" dirty="0">
                        <a:solidFill>
                          <a:schemeClr val="dk1"/>
                        </a:solidFill>
                        <a:latin typeface="+mn-lt"/>
                        <a:ea typeface="+mn-ea"/>
                        <a:cs typeface="+mn-cs"/>
                      </a:endParaRPr>
                    </a:p>
                  </a:txBody>
                  <a:tcPr marL="91449" marR="91449" marT="45728" marB="45728"/>
                </a:tc>
                <a:tc>
                  <a:txBody>
                    <a:bodyPr/>
                    <a:lstStyle/>
                    <a:p>
                      <a:r>
                        <a:rPr lang="el-GR" sz="1800" b="0" i="1" kern="1200" dirty="0" smtClean="0">
                          <a:solidFill>
                            <a:schemeClr val="dk1"/>
                          </a:solidFill>
                          <a:latin typeface="+mn-lt"/>
                          <a:ea typeface="+mn-ea"/>
                          <a:cs typeface="+mn-cs"/>
                        </a:rPr>
                        <a:t>Δεδομένα</a:t>
                      </a:r>
                      <a:endParaRPr lang="en-US" sz="1800" b="0" kern="1200" dirty="0" smtClean="0">
                        <a:solidFill>
                          <a:schemeClr val="dk1"/>
                        </a:solidFill>
                        <a:latin typeface="+mn-lt"/>
                        <a:ea typeface="+mn-ea"/>
                        <a:cs typeface="+mn-cs"/>
                      </a:endParaRPr>
                    </a:p>
                    <a:p>
                      <a:pPr lvl="0"/>
                      <a:r>
                        <a:rPr lang="el-GR" sz="1800" kern="1200" dirty="0" smtClean="0">
                          <a:solidFill>
                            <a:schemeClr val="dk1"/>
                          </a:solidFill>
                          <a:latin typeface="+mn-lt"/>
                          <a:ea typeface="+mn-ea"/>
                          <a:cs typeface="+mn-cs"/>
                        </a:rPr>
                        <a:t>συλλογή, αναπαράστασηκαι ερμηνεία δεδομένων</a:t>
                      </a:r>
                      <a:endParaRPr lang="en-US" sz="1800" kern="1200" dirty="0" smtClean="0">
                        <a:solidFill>
                          <a:schemeClr val="dk1"/>
                        </a:solidFill>
                        <a:latin typeface="+mn-lt"/>
                        <a:ea typeface="+mn-ea"/>
                        <a:cs typeface="+mn-cs"/>
                      </a:endParaRPr>
                    </a:p>
                    <a:p>
                      <a:r>
                        <a:rPr lang="el-GR" sz="1800" i="1" kern="1200" dirty="0" smtClean="0">
                          <a:solidFill>
                            <a:schemeClr val="dk1"/>
                          </a:solidFill>
                          <a:latin typeface="+mn-lt"/>
                          <a:ea typeface="+mn-ea"/>
                          <a:cs typeface="+mn-cs"/>
                        </a:rPr>
                        <a:t>(5 ώρες)</a:t>
                      </a:r>
                      <a:endParaRPr lang="en-US" sz="1800" kern="1200" dirty="0" smtClean="0">
                        <a:solidFill>
                          <a:schemeClr val="dk1"/>
                        </a:solidFill>
                        <a:latin typeface="+mn-lt"/>
                        <a:ea typeface="+mn-ea"/>
                        <a:cs typeface="+mn-cs"/>
                      </a:endParaRPr>
                    </a:p>
                    <a:p>
                      <a:endParaRPr lang="en-US" sz="1800" dirty="0"/>
                    </a:p>
                  </a:txBody>
                  <a:tcPr marL="91449" marR="91449" marT="45728" marB="45728"/>
                </a:tc>
                <a:tc>
                  <a:txBody>
                    <a:bodyPr/>
                    <a:lstStyle/>
                    <a:p>
                      <a:r>
                        <a:rPr lang="el-GR" sz="1800" kern="1200" dirty="0" smtClean="0">
                          <a:solidFill>
                            <a:schemeClr val="dk1"/>
                          </a:solidFill>
                          <a:latin typeface="+mn-lt"/>
                          <a:ea typeface="+mn-ea"/>
                          <a:cs typeface="+mn-cs"/>
                        </a:rPr>
                        <a:t>(Διδακτικό σχόλιο) </a:t>
                      </a:r>
                    </a:p>
                    <a:p>
                      <a:endParaRPr lang="el-GR" sz="1800" kern="1200" dirty="0" smtClean="0">
                        <a:solidFill>
                          <a:schemeClr val="dk1"/>
                        </a:solidFill>
                        <a:latin typeface="+mn-lt"/>
                        <a:ea typeface="+mn-ea"/>
                        <a:cs typeface="+mn-cs"/>
                      </a:endParaRPr>
                    </a:p>
                    <a:p>
                      <a:r>
                        <a:rPr lang="el-GR" sz="1800" kern="1200" dirty="0" smtClean="0">
                          <a:solidFill>
                            <a:schemeClr val="dk1"/>
                          </a:solidFill>
                          <a:latin typeface="+mn-lt"/>
                          <a:ea typeface="+mn-ea"/>
                          <a:cs typeface="+mn-cs"/>
                        </a:rPr>
                        <a:t>Ενδεικτική δραστηριότητα ΣΔ1</a:t>
                      </a:r>
                      <a:endParaRPr lang="en-US" sz="1800" dirty="0"/>
                    </a:p>
                  </a:txBody>
                  <a:tcPr marL="91449" marR="91449" marT="45728" marB="45728"/>
                </a:tc>
                <a:tc>
                  <a:txBody>
                    <a:bodyPr/>
                    <a:lstStyle/>
                    <a:p>
                      <a:r>
                        <a:rPr lang="el-GR" sz="1800" dirty="0" smtClean="0"/>
                        <a:t>(σχολικό βιβλίο)</a:t>
                      </a:r>
                    </a:p>
                    <a:p>
                      <a:r>
                        <a:rPr lang="el-GR" sz="1800" dirty="0" smtClean="0"/>
                        <a:t>ιστοσελίδες</a:t>
                      </a:r>
                      <a:endParaRPr lang="en-US" sz="1800" dirty="0"/>
                    </a:p>
                  </a:txBody>
                  <a:tcPr marL="91449" marR="91449" marT="45728" marB="45728"/>
                </a:tc>
              </a:tr>
            </a:tbl>
          </a:graphicData>
        </a:graphic>
      </p:graphicFrame>
    </p:spTree>
    <p:extLst>
      <p:ext uri="{BB962C8B-B14F-4D97-AF65-F5344CB8AC3E}">
        <p14:creationId xmlns:p14="http://schemas.microsoft.com/office/powerpoint/2010/main" val="35998387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Προτεινόμενα εργαλεία</a:t>
            </a:r>
            <a:endParaRPr lang="el-GR" dirty="0"/>
          </a:p>
        </p:txBody>
      </p:sp>
      <p:sp>
        <p:nvSpPr>
          <p:cNvPr id="5" name="Θέση περιεχομένου 4"/>
          <p:cNvSpPr>
            <a:spLocks noGrp="1"/>
          </p:cNvSpPr>
          <p:nvPr>
            <p:ph idx="1"/>
          </p:nvPr>
        </p:nvSpPr>
        <p:spPr/>
        <p:txBody>
          <a:bodyPr>
            <a:noAutofit/>
          </a:bodyPr>
          <a:lstStyle/>
          <a:p>
            <a:pPr marL="320040" indent="-320040">
              <a:buNone/>
              <a:defRPr/>
            </a:pPr>
            <a:r>
              <a:rPr lang="el-GR" sz="2400" dirty="0"/>
              <a:t>Τα εργαλεία είναι:</a:t>
            </a:r>
          </a:p>
          <a:p>
            <a:pPr>
              <a:defRPr/>
            </a:pPr>
            <a:r>
              <a:rPr lang="el-GR" sz="2400" b="1" dirty="0" err="1"/>
              <a:t>χειραπτικά</a:t>
            </a:r>
            <a:endParaRPr lang="el-GR" sz="2400" b="1" dirty="0"/>
          </a:p>
          <a:p>
            <a:pPr marL="360363" indent="0">
              <a:buNone/>
              <a:defRPr/>
            </a:pPr>
            <a:r>
              <a:rPr lang="el-GR" sz="2400" dirty="0"/>
              <a:t>(συγκεκριμένα υλικά, εικόνες, διαγράμματα, γραφήματα, πίνακες, σύμβολα, γεωμετρικά όργανα ...)</a:t>
            </a:r>
          </a:p>
          <a:p>
            <a:pPr>
              <a:defRPr/>
            </a:pPr>
            <a:r>
              <a:rPr lang="el-GR" sz="2400" b="1" dirty="0"/>
              <a:t>ψηφιακά εργαλεία </a:t>
            </a:r>
            <a:endParaRPr lang="en-US" sz="2400" dirty="0"/>
          </a:p>
        </p:txBody>
      </p:sp>
    </p:spTree>
    <p:extLst>
      <p:ext uri="{BB962C8B-B14F-4D97-AF65-F5344CB8AC3E}">
        <p14:creationId xmlns:p14="http://schemas.microsoft.com/office/powerpoint/2010/main" val="418421217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Ψηφιακά εργαλεία</a:t>
            </a:r>
          </a:p>
        </p:txBody>
      </p:sp>
      <p:sp>
        <p:nvSpPr>
          <p:cNvPr id="3" name="Θέση περιεχομένου 2"/>
          <p:cNvSpPr>
            <a:spLocks noGrp="1"/>
          </p:cNvSpPr>
          <p:nvPr>
            <p:ph idx="1"/>
          </p:nvPr>
        </p:nvSpPr>
        <p:spPr/>
        <p:txBody>
          <a:bodyPr>
            <a:normAutofit/>
          </a:bodyPr>
          <a:lstStyle/>
          <a:p>
            <a:r>
              <a:rPr lang="el-GR" altLang="el-GR" sz="2800" dirty="0"/>
              <a:t>Μαθηματική έκφραση μέσω προγραμματισμού</a:t>
            </a:r>
          </a:p>
          <a:p>
            <a:r>
              <a:rPr lang="el-GR" altLang="el-GR" sz="2800" dirty="0"/>
              <a:t>Δυναμικός χειρισμός γεωμετρικών αντικειμένων και σχέσεων</a:t>
            </a:r>
          </a:p>
          <a:p>
            <a:r>
              <a:rPr lang="el-GR" altLang="el-GR" sz="2800" dirty="0"/>
              <a:t>Αλγεβρική διερεύνηση με αντίστοιχα συστήματα </a:t>
            </a:r>
          </a:p>
          <a:p>
            <a:r>
              <a:rPr lang="el-GR" altLang="el-GR" sz="2800" dirty="0"/>
              <a:t>Διερεύνηση, πειραματισμός και επεξεργασία δεδομένων για στατιστική και πιθανότητες</a:t>
            </a:r>
          </a:p>
          <a:p>
            <a:r>
              <a:rPr lang="el-GR" altLang="el-GR" sz="2800" dirty="0"/>
              <a:t>Πειραματισμός με ψηφιακά μοντέλα</a:t>
            </a:r>
            <a:endParaRPr lang="en-US" altLang="el-GR" sz="2800" dirty="0"/>
          </a:p>
        </p:txBody>
      </p:sp>
    </p:spTree>
    <p:extLst>
      <p:ext uri="{BB962C8B-B14F-4D97-AF65-F5344CB8AC3E}">
        <p14:creationId xmlns:p14="http://schemas.microsoft.com/office/powerpoint/2010/main" val="361155472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Δραστηριότητες</a:t>
            </a:r>
            <a:endParaRPr lang="el-GR" dirty="0"/>
          </a:p>
        </p:txBody>
      </p:sp>
      <p:sp>
        <p:nvSpPr>
          <p:cNvPr id="5" name="Θέση περιεχομένου 4"/>
          <p:cNvSpPr>
            <a:spLocks noGrp="1"/>
          </p:cNvSpPr>
          <p:nvPr>
            <p:ph idx="1"/>
          </p:nvPr>
        </p:nvSpPr>
        <p:spPr/>
        <p:txBody>
          <a:bodyPr>
            <a:noAutofit/>
          </a:bodyPr>
          <a:lstStyle/>
          <a:p>
            <a:r>
              <a:rPr lang="el-GR" altLang="el-GR" dirty="0"/>
              <a:t>Στόχος η εμπλοκή των μαθητών στις βασικές διεργασίες του ΠΣ</a:t>
            </a:r>
          </a:p>
          <a:p>
            <a:r>
              <a:rPr lang="el-GR" altLang="el-GR" dirty="0"/>
              <a:t>Έμφαση στη: </a:t>
            </a:r>
          </a:p>
          <a:p>
            <a:pPr lvl="1"/>
            <a:r>
              <a:rPr lang="el-GR" altLang="el-GR" dirty="0"/>
              <a:t>μοντελοποίηση μιας πραγματικής κατάστασης</a:t>
            </a:r>
          </a:p>
          <a:p>
            <a:pPr lvl="1"/>
            <a:r>
              <a:rPr lang="el-GR" altLang="el-GR" dirty="0"/>
              <a:t>πραγματοποίηση ενός παιχνιδιού</a:t>
            </a:r>
          </a:p>
          <a:p>
            <a:pPr lvl="1"/>
            <a:r>
              <a:rPr lang="el-GR" altLang="el-GR" dirty="0"/>
              <a:t>μαθηματική διερεύνηση μέσα από τη χρήση εργαλείων και πηγών </a:t>
            </a:r>
          </a:p>
        </p:txBody>
      </p:sp>
    </p:spTree>
    <p:extLst>
      <p:ext uri="{BB962C8B-B14F-4D97-AF65-F5344CB8AC3E}">
        <p14:creationId xmlns:p14="http://schemas.microsoft.com/office/powerpoint/2010/main" val="2175274455"/>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Συνθετική εργασία</a:t>
            </a:r>
            <a:endParaRPr lang="el-GR" dirty="0"/>
          </a:p>
        </p:txBody>
      </p:sp>
      <p:sp>
        <p:nvSpPr>
          <p:cNvPr id="3" name="Θέση περιεχομένου 2"/>
          <p:cNvSpPr>
            <a:spLocks noGrp="1"/>
          </p:cNvSpPr>
          <p:nvPr>
            <p:ph idx="1"/>
          </p:nvPr>
        </p:nvSpPr>
        <p:spPr/>
        <p:txBody>
          <a:bodyPr>
            <a:normAutofit/>
          </a:bodyPr>
          <a:lstStyle/>
          <a:p>
            <a:r>
              <a:rPr lang="el-GR" altLang="el-GR" sz="2800" dirty="0"/>
              <a:t>Η </a:t>
            </a:r>
            <a:r>
              <a:rPr lang="el-GR" altLang="el-GR" sz="2800" i="1" dirty="0"/>
              <a:t>συνθετική εργασία</a:t>
            </a:r>
            <a:r>
              <a:rPr lang="el-GR" altLang="el-GR" sz="2800" dirty="0"/>
              <a:t> ορίζεται ως μια δραστηριότητα που μπορεί να εφαρμοστεί από τον εκπαιδευτικό για ένα σύνολο διδακτικών ωρών και δίνει έμφαση στην ανάδειξη των διασυνδέσεων των μαθηματικών με άλλες επιστήμες και γνωστικές περιοχές και στην παιδαγωγική αξιοποίηση της ψηφιακής τεχνολογίας</a:t>
            </a:r>
            <a:r>
              <a:rPr lang="el-GR" altLang="el-GR" sz="2400" dirty="0"/>
              <a:t>.</a:t>
            </a:r>
          </a:p>
          <a:p>
            <a:r>
              <a:rPr lang="el-GR" altLang="el-GR" sz="2400" dirty="0"/>
              <a:t>Προτεινόμενος χρόνος: 10 διδακτικές ώρες το χρόνο</a:t>
            </a:r>
            <a:endParaRPr lang="en-US" altLang="el-GR" sz="2800" dirty="0"/>
          </a:p>
        </p:txBody>
      </p:sp>
    </p:spTree>
    <p:extLst>
      <p:ext uri="{BB962C8B-B14F-4D97-AF65-F5344CB8AC3E}">
        <p14:creationId xmlns:p14="http://schemas.microsoft.com/office/powerpoint/2010/main" val="245176705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Παράδειγμα</a:t>
            </a:r>
            <a:endParaRPr lang="el-GR" dirty="0"/>
          </a:p>
        </p:txBody>
      </p:sp>
      <p:pic>
        <p:nvPicPr>
          <p:cNvPr id="6" name="Picture 2"/>
          <p:cNvPicPr>
            <a:picLocks noGrp="1" noChangeAspect="1" noChangeArrowheads="1"/>
          </p:cNvPicPr>
          <p:nvPr>
            <p:ph sz="quarter" idx="1"/>
          </p:nvPr>
        </p:nvPicPr>
        <p:blipFill>
          <a:blip r:embed="rId3">
            <a:extLst>
              <a:ext uri="{28A0092B-C50C-407E-A947-70E740481C1C}">
                <a14:useLocalDpi xmlns:a14="http://schemas.microsoft.com/office/drawing/2010/main" val="0"/>
              </a:ext>
            </a:extLst>
          </a:blip>
          <a:srcRect/>
          <a:stretch>
            <a:fillRect/>
          </a:stretch>
        </p:blipFill>
        <p:spPr>
          <a:xfrm>
            <a:off x="876300" y="1300163"/>
            <a:ext cx="7296150" cy="4694237"/>
          </a:xfrm>
          <a:noFill/>
        </p:spPr>
      </p:pic>
    </p:spTree>
    <p:extLst>
      <p:ext uri="{BB962C8B-B14F-4D97-AF65-F5344CB8AC3E}">
        <p14:creationId xmlns:p14="http://schemas.microsoft.com/office/powerpoint/2010/main" val="2662810576"/>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2800" dirty="0"/>
              <a:t>Ένα απόσπασμα από το έργο του </a:t>
            </a:r>
            <a:r>
              <a:rPr lang="el-GR" sz="2800" dirty="0" err="1"/>
              <a:t>Πρόκλου</a:t>
            </a:r>
            <a:r>
              <a:rPr lang="el-GR" sz="2800" dirty="0"/>
              <a:t/>
            </a:r>
            <a:br>
              <a:rPr lang="el-GR" sz="2800" dirty="0"/>
            </a:br>
            <a:r>
              <a:rPr lang="el-GR" sz="2800" dirty="0"/>
              <a:t>Σχόλια στο α΄ βιβλίο των Στοιχείων του </a:t>
            </a:r>
            <a:r>
              <a:rPr lang="el-GR" sz="2800" dirty="0" smtClean="0"/>
              <a:t>Ευκλείδη (1/2)</a:t>
            </a:r>
            <a:endParaRPr lang="el-GR" sz="2800" dirty="0"/>
          </a:p>
        </p:txBody>
      </p:sp>
      <p:sp>
        <p:nvSpPr>
          <p:cNvPr id="3" name="Θέση περιεχομένου 2"/>
          <p:cNvSpPr>
            <a:spLocks noGrp="1"/>
          </p:cNvSpPr>
          <p:nvPr>
            <p:ph idx="1"/>
          </p:nvPr>
        </p:nvSpPr>
        <p:spPr/>
        <p:txBody>
          <a:bodyPr>
            <a:normAutofit fontScale="85000" lnSpcReduction="20000"/>
          </a:bodyPr>
          <a:lstStyle/>
          <a:p>
            <a:r>
              <a:rPr lang="el-GR" altLang="el-GR" sz="2800" dirty="0"/>
              <a:t>Προκαλούσε πλήρη αμηχανία σε όλους εκείνους που αγνοούσαν την επιστήμη της Γεωμετρίας το γεγονός ότι τα παραλληλόγραμμα που έχουν την ίδια βάση και βρίσκονται ανάμεσα στις ίδιες παράλληλες, πρέπει να είναι ισοδύναμα μεταξύ τους. Διότι πώς είναι δυνατόν να παραμένει η ισότητα των εμβαδών, όταν τα μήκη των δύο άλλων πλευρών αυξάνονται επ’ άπειρον; (αφού μπορούμε – προεκτείνοντας τις δύο παράλληλες – να αυξήσουμε όσο θέλουμε τα μήκη τους). Εύλογα θα μπορούσε να αναρωτηθεί κανείς γιατί να παραμένει η ισότητα των εμβαδών όταν συμβαίνει αυτό. Διότι όταν το πλάτος είναι ίδιο (αφού η βάση είναι κοινή) και το μήκος μεγαλώνει, πώς γίνεται να μη μεγαλώνει και το εμβαδό; Αυτό το θεώρημα λοιπόν, και το αντίστοιχο για τα τρίγωνα, ανήκουν στα λεγόμενα “παράδοξα θεωρήματα” των Μαθηματικών….</a:t>
            </a:r>
            <a:endParaRPr lang="en-US" altLang="el-GR" sz="2800" dirty="0"/>
          </a:p>
        </p:txBody>
      </p:sp>
    </p:spTree>
    <p:extLst>
      <p:ext uri="{BB962C8B-B14F-4D97-AF65-F5344CB8AC3E}">
        <p14:creationId xmlns:p14="http://schemas.microsoft.com/office/powerpoint/2010/main" val="1043107475"/>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2800" dirty="0"/>
              <a:t>Ένα απόσπασμα από το έργο του </a:t>
            </a:r>
            <a:r>
              <a:rPr lang="el-GR" sz="2800" dirty="0" err="1"/>
              <a:t>Πρόκλου</a:t>
            </a:r>
            <a:r>
              <a:rPr lang="el-GR" sz="2800" dirty="0"/>
              <a:t/>
            </a:r>
            <a:br>
              <a:rPr lang="el-GR" sz="2800" dirty="0"/>
            </a:br>
            <a:r>
              <a:rPr lang="el-GR" sz="2800" dirty="0"/>
              <a:t>Σχόλια στο α΄ βιβλίο των Στοιχείων του Ευκλείδη </a:t>
            </a:r>
            <a:r>
              <a:rPr lang="el-GR" sz="2800" dirty="0" smtClean="0"/>
              <a:t>(2/2</a:t>
            </a:r>
            <a:r>
              <a:rPr lang="el-GR" sz="2800" dirty="0"/>
              <a:t>)</a:t>
            </a:r>
          </a:p>
        </p:txBody>
      </p:sp>
      <p:sp>
        <p:nvSpPr>
          <p:cNvPr id="5" name="Θέση περιεχομένου 4"/>
          <p:cNvSpPr>
            <a:spLocks noGrp="1"/>
          </p:cNvSpPr>
          <p:nvPr>
            <p:ph idx="1"/>
          </p:nvPr>
        </p:nvSpPr>
        <p:spPr/>
        <p:txBody>
          <a:bodyPr>
            <a:noAutofit/>
          </a:bodyPr>
          <a:lstStyle/>
          <a:p>
            <a:pPr marL="0" indent="0">
              <a:buNone/>
            </a:pPr>
            <a:r>
              <a:rPr lang="el-GR" altLang="el-GR" sz="2000" dirty="0"/>
              <a:t>Μένουν έκπληκτοι λοιπόν οι περισσότεροι όταν μαθαίνουν ότι ο πολλαπλασιασμός του μήκους των πλευρών δεν ανατρέπει την ισότητα των εμβαδών. Η αλήθεια είναι όμως ότι ο σημαντικότερος παράγοντας για την αύξηση ή ελάττωση του εμβαδού είναι η ισότητα ή ανισότητα των γωνιών. Διότι όσο πιο άνισες κάνουμε τις γωνίες, τόσο περισσότερο ελαττώνουμε το εμβαδό όταν διατηρούμε σταθερό το μήκος και το πλάτος· έτσι λοιπόν, για να διατηρήσουμε την ισότητα των εμβαδών, πρέπει να αυξήσουμε την πλευρά.</a:t>
            </a:r>
            <a:endParaRPr lang="en-US" altLang="el-GR" sz="2000" dirty="0"/>
          </a:p>
          <a:p>
            <a:pPr marL="0" indent="0">
              <a:buNone/>
            </a:pPr>
            <a:r>
              <a:rPr lang="el-GR" altLang="el-GR" sz="2000" dirty="0"/>
              <a:t>1) Θεωρείτε δικαιολογημένη την αμηχανία και την έκπληξη αυτών που αντιμετώπιζαν το συγκεκριμένο πρόβλημα;</a:t>
            </a:r>
            <a:endParaRPr lang="en-US" altLang="el-GR" sz="2000" dirty="0"/>
          </a:p>
          <a:p>
            <a:pPr marL="0" indent="0">
              <a:buNone/>
            </a:pPr>
            <a:r>
              <a:rPr lang="el-GR" altLang="el-GR" sz="2000" dirty="0"/>
              <a:t>2) Διαπιστώνετε ότι στο πρόβλημα αυτό εμφανίζεται κάποια αντίφαση ανάμεσα στην εποπτεία και τα αποτελέσματα των Μαθηματικών;</a:t>
            </a:r>
            <a:endParaRPr lang="en-US" altLang="el-GR" sz="2000" dirty="0"/>
          </a:p>
        </p:txBody>
      </p:sp>
    </p:spTree>
    <p:extLst>
      <p:ext uri="{BB962C8B-B14F-4D97-AF65-F5344CB8AC3E}">
        <p14:creationId xmlns:p14="http://schemas.microsoft.com/office/powerpoint/2010/main" val="22706771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Απόψεις που δεν υποστηρίζουν τη συνεχή εξάσκηση</a:t>
            </a:r>
          </a:p>
        </p:txBody>
      </p:sp>
      <p:sp>
        <p:nvSpPr>
          <p:cNvPr id="5" name="Θέση περιεχομένου 4"/>
          <p:cNvSpPr>
            <a:spLocks noGrp="1"/>
          </p:cNvSpPr>
          <p:nvPr>
            <p:ph idx="1"/>
          </p:nvPr>
        </p:nvSpPr>
        <p:spPr/>
        <p:txBody>
          <a:bodyPr>
            <a:noAutofit/>
          </a:bodyPr>
          <a:lstStyle/>
          <a:p>
            <a:r>
              <a:rPr lang="el-GR" sz="2400" dirty="0"/>
              <a:t>η τεχνολογία θα επιφέρει αλλαγές</a:t>
            </a:r>
          </a:p>
          <a:p>
            <a:r>
              <a:rPr lang="el-GR" sz="2400" dirty="0"/>
              <a:t>οι δεξιότητες που χρειάζονται θα αναπτυχθούν φυσικά όταν χρειάζονται</a:t>
            </a:r>
          </a:p>
          <a:p>
            <a:r>
              <a:rPr lang="el-GR" sz="2400" dirty="0"/>
              <a:t>οι μαθητές χάνουν το ενδιαφέρον τους</a:t>
            </a:r>
          </a:p>
          <a:p>
            <a:r>
              <a:rPr lang="el-GR" sz="2400" dirty="0"/>
              <a:t>ποιες δεξιότητες είναι απαραίτητες, σε ποιο βαθμό, τι προβλήματα θα έχουν οι μαθητές που δεν τις έχουν;</a:t>
            </a:r>
          </a:p>
          <a:p>
            <a:r>
              <a:rPr lang="el-GR" sz="2400" dirty="0"/>
              <a:t>τι είδος διαισθητικής εμπειρίας χρειάζεται ο μαθητής για να αποκτήσει μια αίσθηση των μαθηματικών αντικειμένων με τα οποία δουλεύει;</a:t>
            </a:r>
          </a:p>
        </p:txBody>
      </p:sp>
    </p:spTree>
    <p:extLst>
      <p:ext uri="{BB962C8B-B14F-4D97-AF65-F5344CB8AC3E}">
        <p14:creationId xmlns:p14="http://schemas.microsoft.com/office/powerpoint/2010/main" val="18411179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Ενδεικτικές φάσεις </a:t>
            </a:r>
            <a:r>
              <a:rPr lang="el-GR" altLang="el-GR" dirty="0" smtClean="0"/>
              <a:t>εφαρμογής (1/2)</a:t>
            </a:r>
            <a:endParaRPr lang="el-GR" dirty="0"/>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altLang="el-GR" sz="2800" b="1" dirty="0" err="1"/>
              <a:t>Α΄φάση</a:t>
            </a:r>
            <a:r>
              <a:rPr lang="el-GR" altLang="el-GR" sz="2800" dirty="0" err="1"/>
              <a:t>:Οι</a:t>
            </a:r>
            <a:r>
              <a:rPr lang="el-GR" altLang="el-GR" sz="2800" dirty="0"/>
              <a:t> μαθητές </a:t>
            </a:r>
            <a:r>
              <a:rPr lang="el-GR" altLang="el-GR" sz="2800" b="1" dirty="0"/>
              <a:t>διερευνούν το γεωμετρικό πρόβλημα και χρησιμοποιούν διάφορα μέσα </a:t>
            </a:r>
            <a:r>
              <a:rPr lang="el-GR" altLang="el-GR" sz="2800" dirty="0"/>
              <a:t>(μετρήσεις, υπολογισμούς, συλλογισμούς, </a:t>
            </a:r>
            <a:r>
              <a:rPr lang="el-GR" altLang="el-GR" sz="2800" dirty="0" err="1"/>
              <a:t>κλπ</a:t>
            </a:r>
            <a:r>
              <a:rPr lang="el-GR" altLang="el-GR" sz="2800" dirty="0"/>
              <a:t>) για να το λύσουν. Η δυνατότητα </a:t>
            </a:r>
            <a:r>
              <a:rPr lang="el-GR" altLang="el-GR" sz="2800" b="1" dirty="0"/>
              <a:t>χρήσης εργαλείων δυναμικής γεωμετρίας</a:t>
            </a:r>
            <a:r>
              <a:rPr lang="el-GR" altLang="el-GR" sz="2800" dirty="0"/>
              <a:t> από τους μαθητές για την κατασκευή και χειρισμό των σχημάτων του αρχαίου κειμένου αναμένεται να εμπλουτίσει τον πειραματισμό των μαθητών καθώς θα τους επιτρέψει να ενεργοποιήσουν τις νοερές κινήσεις (στροφή και μετατόπιση αντίστοιχα) που περιγράφονται στις κατασκευές των σχημάτων αυτών. Στη συνέχεια οι μαθητές </a:t>
            </a:r>
            <a:r>
              <a:rPr lang="el-GR" altLang="el-GR" sz="2800" b="1" dirty="0"/>
              <a:t>μελετούν το ιστορικό κείμενο και απαντούν στα ερωτήματα που το συνοδεύουν</a:t>
            </a:r>
            <a:r>
              <a:rPr lang="el-GR" altLang="el-GR" sz="2800" dirty="0"/>
              <a:t>.</a:t>
            </a:r>
            <a:endParaRPr lang="en-US" altLang="el-GR" sz="2800" dirty="0"/>
          </a:p>
        </p:txBody>
      </p:sp>
    </p:spTree>
    <p:extLst>
      <p:ext uri="{BB962C8B-B14F-4D97-AF65-F5344CB8AC3E}">
        <p14:creationId xmlns:p14="http://schemas.microsoft.com/office/powerpoint/2010/main" val="1164065527"/>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Ενδεικτικές φάσεις εφαρμογής </a:t>
            </a:r>
            <a:r>
              <a:rPr lang="el-GR" altLang="el-GR" dirty="0" smtClean="0"/>
              <a:t>(2/2</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err="1"/>
              <a:t>Β΄φάση</a:t>
            </a:r>
            <a:r>
              <a:rPr lang="el-GR" altLang="el-GR" sz="2400" dirty="0"/>
              <a:t>: Οι </a:t>
            </a:r>
            <a:r>
              <a:rPr lang="el-GR" altLang="el-GR" sz="2400" b="1" dirty="0"/>
              <a:t>μαθητές παρουσιάζουν στην τάξη </a:t>
            </a:r>
            <a:r>
              <a:rPr lang="el-GR" altLang="el-GR" sz="2400" dirty="0"/>
              <a:t>τα αποτελέσματα της εργασίας τους, </a:t>
            </a:r>
            <a:r>
              <a:rPr lang="el-GR" altLang="el-GR" sz="2400" dirty="0" err="1"/>
              <a:t>ανταλλάσουν</a:t>
            </a:r>
            <a:r>
              <a:rPr lang="el-GR" altLang="el-GR" sz="2400" dirty="0"/>
              <a:t> ιδέες και </a:t>
            </a:r>
            <a:r>
              <a:rPr lang="el-GR" altLang="el-GR" sz="2400" b="1" dirty="0"/>
              <a:t>καταλήγουν σε ορισμένα συμπεράσματα </a:t>
            </a:r>
            <a:r>
              <a:rPr lang="el-GR" altLang="el-GR" sz="2400" dirty="0"/>
              <a:t>για τη σχέση ανάμεσα σε ένα συμπέρασμα που φαίνεται διαισθητικά προφανές και στο συμπέρασμα που προκύπτει ως αποτέλεσμα της </a:t>
            </a:r>
            <a:r>
              <a:rPr lang="el-GR" altLang="el-GR" sz="2400" b="1" dirty="0"/>
              <a:t>αιτιολόγησης</a:t>
            </a:r>
            <a:r>
              <a:rPr lang="el-GR" altLang="el-GR" sz="2400" dirty="0"/>
              <a:t> των ιδιοτήτων των γεωμετρικών σχημάτων.</a:t>
            </a:r>
            <a:endParaRPr lang="en-US" altLang="el-GR" sz="2400" dirty="0"/>
          </a:p>
        </p:txBody>
      </p:sp>
    </p:spTree>
    <p:extLst>
      <p:ext uri="{BB962C8B-B14F-4D97-AF65-F5344CB8AC3E}">
        <p14:creationId xmlns:p14="http://schemas.microsoft.com/office/powerpoint/2010/main" val="1506332131"/>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Οδηγός του Εκπαιδευτικού: Φιλοσοφία</a:t>
            </a:r>
          </a:p>
        </p:txBody>
      </p:sp>
      <p:sp>
        <p:nvSpPr>
          <p:cNvPr id="3" name="Θέση περιεχομένου 2"/>
          <p:cNvSpPr>
            <a:spLocks noGrp="1"/>
          </p:cNvSpPr>
          <p:nvPr>
            <p:ph idx="1"/>
          </p:nvPr>
        </p:nvSpPr>
        <p:spPr/>
        <p:txBody>
          <a:bodyPr>
            <a:normAutofit/>
          </a:bodyPr>
          <a:lstStyle/>
          <a:p>
            <a:r>
              <a:rPr lang="el-GR" altLang="el-GR" sz="2800" dirty="0"/>
              <a:t>Δεν είναι μια σειρά διδακτικών οδηγιών που ο εκπαιδευτικός ακολουθεί τυφλά</a:t>
            </a:r>
          </a:p>
          <a:p>
            <a:r>
              <a:rPr lang="el-GR" altLang="el-GR" sz="2800" dirty="0"/>
              <a:t>Βλέπει τον εκπαιδευτικό ως σχεδιαστή της διδασκαλίας του μέσα από συνειδητές επιλογές που κάνει.</a:t>
            </a:r>
            <a:endParaRPr lang="en-US" altLang="el-GR" sz="2800" dirty="0"/>
          </a:p>
        </p:txBody>
      </p:sp>
    </p:spTree>
    <p:extLst>
      <p:ext uri="{BB962C8B-B14F-4D97-AF65-F5344CB8AC3E}">
        <p14:creationId xmlns:p14="http://schemas.microsoft.com/office/powerpoint/2010/main" val="281221342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Οδηγός Εκπαιδευτικού: Στόχοι</a:t>
            </a:r>
            <a:endParaRPr lang="el-GR" dirty="0"/>
          </a:p>
        </p:txBody>
      </p:sp>
      <p:sp>
        <p:nvSpPr>
          <p:cNvPr id="5" name="Θέση περιεχομένου 4"/>
          <p:cNvSpPr>
            <a:spLocks noGrp="1"/>
          </p:cNvSpPr>
          <p:nvPr>
            <p:ph idx="1"/>
          </p:nvPr>
        </p:nvSpPr>
        <p:spPr/>
        <p:txBody>
          <a:bodyPr>
            <a:noAutofit/>
          </a:bodyPr>
          <a:lstStyle/>
          <a:p>
            <a:r>
              <a:rPr lang="el-GR" altLang="el-GR" sz="2400" dirty="0"/>
              <a:t>Κατανόηση του εκπαιδευτικού προσανατολισμού του νέου ΠΣ</a:t>
            </a:r>
          </a:p>
          <a:p>
            <a:r>
              <a:rPr lang="el-GR" altLang="el-GR" sz="2400" dirty="0"/>
              <a:t>σχεδιασμός διδασκαλιών </a:t>
            </a:r>
          </a:p>
          <a:p>
            <a:r>
              <a:rPr lang="el-GR" altLang="el-GR" sz="2400" dirty="0"/>
              <a:t>παρακολούθηση της μαθηματικής ανάπτυξης των μαθητών </a:t>
            </a:r>
          </a:p>
          <a:p>
            <a:r>
              <a:rPr lang="el-GR" altLang="el-GR" sz="2400" dirty="0"/>
              <a:t>παρακολούθηση των ΠΜΑ και σύνδεση με προηγούμενες και επόμενες τάξεις.</a:t>
            </a:r>
          </a:p>
          <a:p>
            <a:r>
              <a:rPr lang="el-GR" altLang="el-GR" sz="2400" dirty="0"/>
              <a:t>πειραματισμός με νέες διδακτικές προσεγγίσεις με παραδείγματα διαχείρισης.</a:t>
            </a:r>
          </a:p>
        </p:txBody>
      </p:sp>
    </p:spTree>
    <p:extLst>
      <p:ext uri="{BB962C8B-B14F-4D97-AF65-F5344CB8AC3E}">
        <p14:creationId xmlns:p14="http://schemas.microsoft.com/office/powerpoint/2010/main" val="377050602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Οδηγός του εκπαιδευτικού</a:t>
            </a:r>
            <a:r>
              <a:rPr lang="el-GR" altLang="el-GR" dirty="0" smtClean="0"/>
              <a:t>: Δομή (1/2)</a:t>
            </a:r>
            <a:endParaRPr lang="el-GR" dirty="0"/>
          </a:p>
        </p:txBody>
      </p:sp>
      <p:sp>
        <p:nvSpPr>
          <p:cNvPr id="3" name="Θέση περιεχομένου 2"/>
          <p:cNvSpPr>
            <a:spLocks noGrp="1"/>
          </p:cNvSpPr>
          <p:nvPr>
            <p:ph idx="1"/>
          </p:nvPr>
        </p:nvSpPr>
        <p:spPr/>
        <p:txBody>
          <a:bodyPr>
            <a:normAutofit/>
          </a:bodyPr>
          <a:lstStyle/>
          <a:p>
            <a:pPr marL="0" indent="0">
              <a:buNone/>
              <a:defRPr/>
            </a:pPr>
            <a:r>
              <a:rPr lang="el-GR" sz="2800" dirty="0"/>
              <a:t>Γενικό μέρος</a:t>
            </a:r>
          </a:p>
          <a:p>
            <a:pPr marL="355600" indent="-355600">
              <a:defRPr/>
            </a:pPr>
            <a:r>
              <a:rPr lang="el-GR" sz="2800" dirty="0"/>
              <a:t>Βασικές αρχές μάθησης και διδασκαλίας των Μαθηματικών </a:t>
            </a:r>
          </a:p>
          <a:p>
            <a:pPr marL="355600" indent="-355600">
              <a:defRPr/>
            </a:pPr>
            <a:r>
              <a:rPr lang="el-GR" sz="2800" dirty="0"/>
              <a:t>Δομή του μαθηματικού περιεχομένου σύμφωνα με τις τροχιές </a:t>
            </a:r>
          </a:p>
          <a:p>
            <a:pPr marL="355600" indent="-355600">
              <a:defRPr/>
            </a:pPr>
            <a:r>
              <a:rPr lang="el-GR" sz="2800" dirty="0"/>
              <a:t>Εργαλεία – παραδείγματα αξιολόγησης</a:t>
            </a:r>
          </a:p>
        </p:txBody>
      </p:sp>
    </p:spTree>
    <p:extLst>
      <p:ext uri="{BB962C8B-B14F-4D97-AF65-F5344CB8AC3E}">
        <p14:creationId xmlns:p14="http://schemas.microsoft.com/office/powerpoint/2010/main" val="478493406"/>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Οδηγός του εκπαιδευτικού: Δομή </a:t>
            </a:r>
            <a:r>
              <a:rPr lang="el-GR" altLang="el-GR" dirty="0" smtClean="0"/>
              <a:t>(2/2</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dirty="0"/>
              <a:t>Ειδικό μέρος</a:t>
            </a:r>
          </a:p>
          <a:p>
            <a:pPr lvl="1"/>
            <a:r>
              <a:rPr lang="el-GR" altLang="el-GR" sz="2400" dirty="0"/>
              <a:t>Η σημασία της ενότητας</a:t>
            </a:r>
          </a:p>
          <a:p>
            <a:pPr lvl="1"/>
            <a:r>
              <a:rPr lang="el-GR" altLang="el-GR" sz="2400" dirty="0"/>
              <a:t>Η προηγούμενη και επόμενη γνώση των μαθητών</a:t>
            </a:r>
          </a:p>
          <a:p>
            <a:pPr lvl="1"/>
            <a:r>
              <a:rPr lang="el-GR" altLang="el-GR" sz="2400" dirty="0"/>
              <a:t>Δυσκολίες των μαθητών</a:t>
            </a:r>
          </a:p>
          <a:p>
            <a:pPr lvl="1"/>
            <a:r>
              <a:rPr lang="el-GR" altLang="el-GR" sz="2400" dirty="0"/>
              <a:t>Προτάσεις διδακτικής </a:t>
            </a:r>
            <a:r>
              <a:rPr lang="el-GR" altLang="el-GR" sz="2400" dirty="0" err="1"/>
              <a:t>διαχείρησης</a:t>
            </a:r>
            <a:endParaRPr lang="el-GR" altLang="el-GR" sz="2400" dirty="0"/>
          </a:p>
          <a:p>
            <a:pPr lvl="1"/>
            <a:r>
              <a:rPr lang="el-GR" altLang="el-GR" sz="2400" dirty="0"/>
              <a:t>Προτάσεις δραστηριοτήτων και διαχείρισης τους</a:t>
            </a:r>
          </a:p>
          <a:p>
            <a:pPr lvl="1"/>
            <a:r>
              <a:rPr lang="el-GR" altLang="el-GR" sz="2400" dirty="0"/>
              <a:t>Άλλες δραστηριότητες</a:t>
            </a:r>
          </a:p>
          <a:p>
            <a:pPr lvl="1"/>
            <a:r>
              <a:rPr lang="el-GR" altLang="el-GR" sz="2400" dirty="0"/>
              <a:t>Προτεινόμενο εκπαιδευτικό υλικό</a:t>
            </a:r>
            <a:endParaRPr lang="el-GR" altLang="el-GR" dirty="0"/>
          </a:p>
        </p:txBody>
      </p:sp>
    </p:spTree>
    <p:extLst>
      <p:ext uri="{BB962C8B-B14F-4D97-AF65-F5344CB8AC3E}">
        <p14:creationId xmlns:p14="http://schemas.microsoft.com/office/powerpoint/2010/main" val="240223759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Σημασία των γεωμετρικών μετασχηματισμών</a:t>
            </a:r>
            <a:endParaRPr lang="el-GR" dirty="0"/>
          </a:p>
        </p:txBody>
      </p:sp>
      <p:sp>
        <p:nvSpPr>
          <p:cNvPr id="3" name="Θέση περιεχομένου 2"/>
          <p:cNvSpPr>
            <a:spLocks noGrp="1"/>
          </p:cNvSpPr>
          <p:nvPr>
            <p:ph idx="1"/>
          </p:nvPr>
        </p:nvSpPr>
        <p:spPr/>
        <p:txBody>
          <a:bodyPr>
            <a:normAutofit fontScale="92500" lnSpcReduction="10000"/>
          </a:bodyPr>
          <a:lstStyle/>
          <a:p>
            <a:pPr>
              <a:lnSpc>
                <a:spcPct val="80000"/>
              </a:lnSpc>
            </a:pPr>
            <a:r>
              <a:rPr lang="el-GR" altLang="el-GR" sz="2800" dirty="0"/>
              <a:t>Η ισότητα και η ομοιότητα των γεωμετρικών σχημάτων, εντάσσονται σε ένα ευρύτερο εννοιολογικό πλαίσιο</a:t>
            </a:r>
          </a:p>
          <a:p>
            <a:pPr>
              <a:lnSpc>
                <a:spcPct val="80000"/>
              </a:lnSpc>
            </a:pPr>
            <a:r>
              <a:rPr lang="el-GR" altLang="el-GR" sz="2800" dirty="0"/>
              <a:t>Οι ισομετρίες (μεταφορά, στροφή, ανάκλαση) και η </a:t>
            </a:r>
            <a:r>
              <a:rPr lang="el-GR" altLang="el-GR" sz="2800" dirty="0" err="1"/>
              <a:t>ομοιοθεσία</a:t>
            </a:r>
            <a:r>
              <a:rPr lang="el-GR" altLang="el-GR" sz="2800" dirty="0"/>
              <a:t> δείχνουν ότι η ισότητα και η ομοιότητα </a:t>
            </a:r>
            <a:r>
              <a:rPr lang="el-GR" altLang="el-GR" sz="2800" dirty="0" err="1"/>
              <a:t>υπακούουν</a:t>
            </a:r>
            <a:r>
              <a:rPr lang="el-GR" altLang="el-GR" sz="2800" dirty="0"/>
              <a:t> σε συγκεκριμένες ιδιότητες των μετασχηματισμών (διατήρηση γωνιών και αποστάσεων, διατήρηση γωνιών και λόγων αποστάσεων αντίστοιχα) και δεν εξαρτώνται από την θέση ή τον προσανατολισμό των σχημάτων. </a:t>
            </a:r>
          </a:p>
          <a:p>
            <a:pPr>
              <a:lnSpc>
                <a:spcPct val="80000"/>
              </a:lnSpc>
            </a:pPr>
            <a:r>
              <a:rPr lang="el-GR" altLang="el-GR" sz="2800" dirty="0"/>
              <a:t>Στόχος είναι</a:t>
            </a:r>
            <a:r>
              <a:rPr lang="en-US" altLang="el-GR" sz="2800" dirty="0"/>
              <a:t> </a:t>
            </a:r>
            <a:r>
              <a:rPr lang="el-GR" altLang="el-GR" sz="2800" dirty="0"/>
              <a:t>να αποκτήσουν οι μαθητές, μέσω των μετασχηματισμών, μια ευελιξία στον τρόπο της γεωμετρικής τους σκέψης  και να τους χρησιμοποιούν ως εργαλείο για την μελέτη και αιτιολόγηση ιδιοτήτων των γεωμετρικών σχημάτων.</a:t>
            </a:r>
          </a:p>
        </p:txBody>
      </p:sp>
    </p:spTree>
    <p:extLst>
      <p:ext uri="{BB962C8B-B14F-4D97-AF65-F5344CB8AC3E}">
        <p14:creationId xmlns:p14="http://schemas.microsoft.com/office/powerpoint/2010/main" val="2405238434"/>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Προηγούμενη και επόμενη </a:t>
            </a:r>
            <a:r>
              <a:rPr lang="el-GR" altLang="el-GR" dirty="0" smtClean="0"/>
              <a:t>γνώση (1/2)</a:t>
            </a:r>
            <a:endParaRPr lang="el-GR" dirty="0"/>
          </a:p>
        </p:txBody>
      </p:sp>
      <p:sp>
        <p:nvSpPr>
          <p:cNvPr id="5" name="Θέση περιεχομένου 4"/>
          <p:cNvSpPr>
            <a:spLocks noGrp="1"/>
          </p:cNvSpPr>
          <p:nvPr>
            <p:ph idx="1"/>
          </p:nvPr>
        </p:nvSpPr>
        <p:spPr/>
        <p:txBody>
          <a:bodyPr>
            <a:noAutofit/>
          </a:bodyPr>
          <a:lstStyle/>
          <a:p>
            <a:pPr>
              <a:lnSpc>
                <a:spcPct val="80000"/>
              </a:lnSpc>
            </a:pPr>
            <a:r>
              <a:rPr lang="el-GR" altLang="el-GR" sz="2000" dirty="0"/>
              <a:t>Καθημερινές – άτυπες εμπειρίες</a:t>
            </a:r>
          </a:p>
          <a:p>
            <a:pPr>
              <a:lnSpc>
                <a:spcPct val="80000"/>
              </a:lnSpc>
            </a:pPr>
            <a:r>
              <a:rPr lang="el-GR" altLang="el-GR" sz="2000" dirty="0"/>
              <a:t>Στο Δημοτικό έχουν συναντήσει πτυχές των μετασχηματισμών όπως αναφέρθηκαν στο προηγούμενο παράδειγμα</a:t>
            </a:r>
          </a:p>
          <a:p>
            <a:pPr>
              <a:lnSpc>
                <a:spcPct val="80000"/>
              </a:lnSpc>
            </a:pPr>
            <a:r>
              <a:rPr lang="el-GR" altLang="el-GR" sz="2000" dirty="0"/>
              <a:t>Στην Β΄ Γυμνασίου θα εμπλακούν </a:t>
            </a:r>
          </a:p>
          <a:p>
            <a:pPr lvl="1">
              <a:lnSpc>
                <a:spcPct val="80000"/>
              </a:lnSpc>
            </a:pPr>
            <a:r>
              <a:rPr lang="el-GR" altLang="el-GR" sz="1800" dirty="0"/>
              <a:t>με τη μεταφορά σχημάτων, τη στροφή τους ως προς σημείο υπό συγκεκριμένη γωνία (και ως ειδική περίπτωση την κεντρική συμμετρία) και την ανάκλαση τους ως προς ευθεία, (αξονική συμμετρία). </a:t>
            </a:r>
          </a:p>
          <a:p>
            <a:pPr lvl="1">
              <a:lnSpc>
                <a:spcPct val="80000"/>
              </a:lnSpc>
            </a:pPr>
            <a:r>
              <a:rPr lang="el-GR" altLang="el-GR" sz="1800" dirty="0"/>
              <a:t>Μέσω των συμμετριών (αξονικής και κεντρικής) θα μελετήσουν και θα αιτιολογήσουν ιδιότητες των σχημάτων. </a:t>
            </a:r>
          </a:p>
          <a:p>
            <a:pPr>
              <a:lnSpc>
                <a:spcPct val="80000"/>
              </a:lnSpc>
            </a:pPr>
            <a:r>
              <a:rPr lang="el-GR" altLang="el-GR" sz="2000" dirty="0"/>
              <a:t>Στην Γ΄ τάξη οι μαθητές θα εμπλακούν </a:t>
            </a:r>
          </a:p>
          <a:p>
            <a:pPr lvl="1">
              <a:lnSpc>
                <a:spcPct val="80000"/>
              </a:lnSpc>
            </a:pPr>
            <a:r>
              <a:rPr lang="el-GR" altLang="el-GR" sz="1800" dirty="0"/>
              <a:t>με την </a:t>
            </a:r>
            <a:r>
              <a:rPr lang="el-GR" altLang="el-GR" sz="1800" dirty="0" err="1"/>
              <a:t>ομοιοθεσία</a:t>
            </a:r>
            <a:r>
              <a:rPr lang="el-GR" altLang="el-GR" sz="1800" dirty="0"/>
              <a:t> και θα την συνδέσουν με την ομοιότητα των σχημάτων. </a:t>
            </a:r>
          </a:p>
          <a:p>
            <a:pPr lvl="1">
              <a:lnSpc>
                <a:spcPct val="80000"/>
              </a:lnSpc>
            </a:pPr>
            <a:r>
              <a:rPr lang="el-GR" altLang="el-GR" sz="1800" dirty="0"/>
              <a:t>Θα εξετάσουν χαρακτηριστικά του συνόλου των μετασχηματισμών καθώς και συνθέσεις μετασχηματισμών και θα εμπλακούν με τα κριτήρια ισότητας και ομοιότητας τριγώνων. </a:t>
            </a:r>
          </a:p>
        </p:txBody>
      </p:sp>
    </p:spTree>
    <p:extLst>
      <p:ext uri="{BB962C8B-B14F-4D97-AF65-F5344CB8AC3E}">
        <p14:creationId xmlns:p14="http://schemas.microsoft.com/office/powerpoint/2010/main" val="981945681"/>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Προηγούμενη και επόμενη γνώση </a:t>
            </a:r>
            <a:r>
              <a:rPr lang="el-GR" altLang="el-GR" dirty="0" smtClean="0"/>
              <a:t>(2/2</a:t>
            </a:r>
            <a:r>
              <a:rPr lang="el-GR" altLang="el-GR" dirty="0"/>
              <a:t>)</a:t>
            </a:r>
            <a:endParaRPr lang="el-GR" dirty="0"/>
          </a:p>
        </p:txBody>
      </p:sp>
      <p:sp>
        <p:nvSpPr>
          <p:cNvPr id="3" name="Θέση περιεχομένου 2"/>
          <p:cNvSpPr>
            <a:spLocks noGrp="1"/>
          </p:cNvSpPr>
          <p:nvPr>
            <p:ph idx="1"/>
          </p:nvPr>
        </p:nvSpPr>
        <p:spPr/>
        <p:txBody>
          <a:bodyPr>
            <a:normAutofit fontScale="70000" lnSpcReduction="20000"/>
          </a:bodyPr>
          <a:lstStyle/>
          <a:p>
            <a:pPr marL="0" indent="0">
              <a:buNone/>
            </a:pPr>
            <a:r>
              <a:rPr lang="el-GR" sz="2800" dirty="0"/>
              <a:t>Η αναγνώριση των συμμετρικών σχημάτων ως προς άξονα ή σχημάτων με άξονα συμμετρίας δυσκολεύει όταν ο άξονας είναι πλάγιος ή οι πλευρές του σχήματος δεν είναι παράλληλες προς τον άξονα. </a:t>
            </a:r>
          </a:p>
          <a:p>
            <a:pPr marL="0" indent="0">
              <a:buNone/>
            </a:pPr>
            <a:r>
              <a:rPr lang="el-GR" sz="2800" dirty="0"/>
              <a:t>Ως προς την κατασκευή του συμμετρικού ως προς άξονα σχήματος, συνήθως κάνουν μεταφορά αντί για ανάκλαση. </a:t>
            </a:r>
          </a:p>
          <a:p>
            <a:pPr marL="0" indent="0">
              <a:buNone/>
            </a:pPr>
            <a:r>
              <a:rPr lang="el-GR" sz="2800" dirty="0"/>
              <a:t>Οι μαθητές είναι πιθανό να μην έχουν ασκηθεί σε νοερούς μετασχηματισμούς οι οποίοι είναι απαραίτητοι στη στροφή σχήματος ή στην κεντρική συμμετρία και για αυτό το λόγο ένα μέρος των δραστηριοτήτων πρέπει να περιλαμβάνει πρακτικές περιστροφές, δηλαδή περιστροφές σχημάτων από χαρτόνι ή περιστροφή σχεδίου σε διαφανές χαρτί πάνω από το πρωτότυπο κ.λπ.</a:t>
            </a:r>
          </a:p>
          <a:p>
            <a:pPr marL="0" indent="0">
              <a:buNone/>
            </a:pPr>
            <a:r>
              <a:rPr lang="el-GR" sz="2800" dirty="0"/>
              <a:t>Στον μετασχηματισμό της στροφής ως προς κέντρο και υπό συγκεκριμένη γωνία, διαφορετική των 180°, οι μαθητές ενδέχεται να δυσκολεύονται με τα χαρακτηριστικά του μετασχηματισμού όπως: η φορά (που κατά σύμβαση είναι η αριστερόστροφη) ή η 1-1 αντιστοιχία των σημείων του σχήματος και της εικόνας του.</a:t>
            </a:r>
          </a:p>
        </p:txBody>
      </p:sp>
    </p:spTree>
    <p:extLst>
      <p:ext uri="{BB962C8B-B14F-4D97-AF65-F5344CB8AC3E}">
        <p14:creationId xmlns:p14="http://schemas.microsoft.com/office/powerpoint/2010/main" val="1954941410"/>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Διδακτική </a:t>
            </a:r>
            <a:r>
              <a:rPr lang="el-GR" altLang="el-GR" dirty="0" smtClean="0"/>
              <a:t>διαχείριση (1/6)</a:t>
            </a:r>
            <a:endParaRPr lang="el-GR" dirty="0"/>
          </a:p>
        </p:txBody>
      </p:sp>
      <p:sp>
        <p:nvSpPr>
          <p:cNvPr id="5" name="Θέση περιεχομένου 4"/>
          <p:cNvSpPr>
            <a:spLocks noGrp="1"/>
          </p:cNvSpPr>
          <p:nvPr>
            <p:ph idx="1"/>
          </p:nvPr>
        </p:nvSpPr>
        <p:spPr/>
        <p:txBody>
          <a:bodyPr>
            <a:noAutofit/>
          </a:bodyPr>
          <a:lstStyle/>
          <a:p>
            <a:pPr>
              <a:lnSpc>
                <a:spcPct val="90000"/>
              </a:lnSpc>
            </a:pPr>
            <a:r>
              <a:rPr lang="el-GR" altLang="el-GR" sz="2400" b="1" dirty="0"/>
              <a:t>Μεταφορά</a:t>
            </a:r>
          </a:p>
          <a:p>
            <a:pPr>
              <a:lnSpc>
                <a:spcPct val="90000"/>
              </a:lnSpc>
            </a:pPr>
            <a:r>
              <a:rPr lang="el-GR" altLang="el-GR" sz="2400" dirty="0"/>
              <a:t>Η εισαγωγή μπορεί να γίνει με αναφορά σε οικίες γεωμετρικές καταστάσεις, στις οποίες έχει χρησιμοποιηθεί έμμεσα η κίνηση των σχημάτων, όπως είναι η γνωστή κατασκευή της παράλληλης προς δοθείσα ευθεία με την μετατόπιση του γνώμονα. </a:t>
            </a:r>
          </a:p>
          <a:p>
            <a:pPr>
              <a:lnSpc>
                <a:spcPct val="90000"/>
              </a:lnSpc>
            </a:pPr>
            <a:r>
              <a:rPr lang="el-GR" altLang="el-GR" sz="2400" dirty="0"/>
              <a:t>Η μεταφορά συνδέεται με την έννοια του διανύσματος</a:t>
            </a:r>
          </a:p>
          <a:p>
            <a:pPr>
              <a:lnSpc>
                <a:spcPct val="90000"/>
              </a:lnSpc>
            </a:pPr>
            <a:r>
              <a:rPr lang="el-GR" altLang="el-GR" sz="2400" dirty="0"/>
              <a:t>Η μεταφορά ευθείας είναι ευθεία παράλληλη με την αρχική</a:t>
            </a:r>
          </a:p>
          <a:p>
            <a:pPr>
              <a:lnSpc>
                <a:spcPct val="90000"/>
              </a:lnSpc>
            </a:pPr>
            <a:r>
              <a:rPr lang="el-GR" altLang="el-GR" sz="2400" dirty="0"/>
              <a:t>Η μεταφορά γωνίας είναι γωνία ίση με την αρχική</a:t>
            </a:r>
            <a:endParaRPr lang="el-GR" sz="2400" dirty="0"/>
          </a:p>
        </p:txBody>
      </p:sp>
    </p:spTree>
    <p:extLst>
      <p:ext uri="{BB962C8B-B14F-4D97-AF65-F5344CB8AC3E}">
        <p14:creationId xmlns:p14="http://schemas.microsoft.com/office/powerpoint/2010/main" val="16418418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Προβλήματα σε μακροσκοπικό επίπεδο</a:t>
            </a:r>
          </a:p>
        </p:txBody>
      </p:sp>
      <p:sp>
        <p:nvSpPr>
          <p:cNvPr id="3" name="Θέση περιεχομένου 2"/>
          <p:cNvSpPr>
            <a:spLocks noGrp="1"/>
          </p:cNvSpPr>
          <p:nvPr>
            <p:ph idx="1"/>
          </p:nvPr>
        </p:nvSpPr>
        <p:spPr/>
        <p:txBody>
          <a:bodyPr>
            <a:normAutofit/>
          </a:bodyPr>
          <a:lstStyle/>
          <a:p>
            <a:r>
              <a:rPr lang="el-GR" altLang="el-GR" sz="2800" dirty="0"/>
              <a:t>Χωρισμός σε αντικείμενα (</a:t>
            </a:r>
            <a:r>
              <a:rPr lang="el-GR" altLang="el-GR" sz="2800" dirty="0" err="1" smtClean="0"/>
              <a:t>π.χ</a:t>
            </a:r>
            <a:r>
              <a:rPr lang="en-US" altLang="el-GR" sz="2800" dirty="0" smtClean="0"/>
              <a:t>.</a:t>
            </a:r>
            <a:r>
              <a:rPr lang="el-GR" altLang="el-GR" sz="2800" dirty="0" smtClean="0"/>
              <a:t> </a:t>
            </a:r>
            <a:r>
              <a:rPr lang="el-GR" altLang="el-GR" sz="2800" dirty="0"/>
              <a:t>Άλγεβρα, Γεωμετρία)</a:t>
            </a:r>
          </a:p>
          <a:p>
            <a:r>
              <a:rPr lang="el-GR" altLang="el-GR" sz="2800" dirty="0"/>
              <a:t>Ολοκληρωμένα (</a:t>
            </a:r>
            <a:r>
              <a:rPr lang="en-US" altLang="el-GR" sz="2800" dirty="0"/>
              <a:t>integrated</a:t>
            </a:r>
            <a:r>
              <a:rPr lang="el-GR" altLang="el-GR" sz="2800" dirty="0"/>
              <a:t>) αναλυτικά προγράμματα</a:t>
            </a:r>
          </a:p>
          <a:p>
            <a:r>
              <a:rPr lang="el-GR" altLang="el-GR" sz="2800" dirty="0"/>
              <a:t>Πως γίνονται οι συνδέσεις;</a:t>
            </a:r>
          </a:p>
          <a:p>
            <a:r>
              <a:rPr lang="el-GR" altLang="el-GR" sz="2800" dirty="0"/>
              <a:t>Η αλλαγή προϋποθέτει εντιμότητα στο να δούμε τι δουλεύει και τι όχι, κριτική και ενθάρρυνση</a:t>
            </a:r>
          </a:p>
        </p:txBody>
      </p:sp>
    </p:spTree>
    <p:extLst>
      <p:ext uri="{BB962C8B-B14F-4D97-AF65-F5344CB8AC3E}">
        <p14:creationId xmlns:p14="http://schemas.microsoft.com/office/powerpoint/2010/main" val="3456223175"/>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Διδακτική διαχείριση </a:t>
            </a:r>
            <a:r>
              <a:rPr lang="el-GR" altLang="el-GR" dirty="0" smtClean="0"/>
              <a:t>(2/6</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b="1" dirty="0"/>
              <a:t>Στροφή</a:t>
            </a:r>
          </a:p>
          <a:p>
            <a:r>
              <a:rPr lang="el-GR" altLang="el-GR" sz="2800" dirty="0"/>
              <a:t>Η στροφή (ή περιστροφή) ενός σχήματος ως προς κάποιο σημείο, με γωνία φ, καθορίζεται από το σημείο ως προς το οποίο γίνεται η περιστροφή (κέντρο στροφής ή περιστροφής) και από τη γωνία στροφής, της οποίας την φορά την θεωρούμε συμβατικά  αντίστροφη της φοράς κίνησης των δεικτών του ρολογιού.</a:t>
            </a:r>
          </a:p>
        </p:txBody>
      </p:sp>
    </p:spTree>
    <p:extLst>
      <p:ext uri="{BB962C8B-B14F-4D97-AF65-F5344CB8AC3E}">
        <p14:creationId xmlns:p14="http://schemas.microsoft.com/office/powerpoint/2010/main" val="2512717283"/>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Διδακτική διαχείριση </a:t>
            </a:r>
            <a:r>
              <a:rPr lang="el-GR" altLang="el-GR" dirty="0" smtClean="0"/>
              <a:t>(3/6</a:t>
            </a:r>
            <a:r>
              <a:rPr lang="el-GR" altLang="el-GR" dirty="0"/>
              <a:t>)</a:t>
            </a:r>
            <a:endParaRPr lang="el-GR" dirty="0"/>
          </a:p>
        </p:txBody>
      </p:sp>
      <p:pic>
        <p:nvPicPr>
          <p:cNvPr id="6" name="Εικόνα 87"/>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54203" y="1844824"/>
            <a:ext cx="3514725" cy="3248025"/>
          </a:xfrm>
          <a:noFill/>
        </p:spPr>
      </p:pic>
      <p:pic>
        <p:nvPicPr>
          <p:cNvPr id="7" name="Εικόνα 8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51515" y="1760686"/>
            <a:ext cx="4419600" cy="3989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95310474"/>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Διδακτική διαχείριση </a:t>
            </a:r>
            <a:r>
              <a:rPr lang="el-GR" altLang="el-GR" dirty="0" smtClean="0"/>
              <a:t>(4/6</a:t>
            </a:r>
            <a:r>
              <a:rPr lang="el-GR" altLang="el-GR" dirty="0"/>
              <a:t>)</a:t>
            </a:r>
            <a:endParaRPr lang="el-GR" dirty="0"/>
          </a:p>
        </p:txBody>
      </p:sp>
      <p:sp>
        <p:nvSpPr>
          <p:cNvPr id="3" name="Θέση περιεχομένου 2"/>
          <p:cNvSpPr>
            <a:spLocks noGrp="1"/>
          </p:cNvSpPr>
          <p:nvPr>
            <p:ph idx="1"/>
          </p:nvPr>
        </p:nvSpPr>
        <p:spPr/>
        <p:txBody>
          <a:bodyPr>
            <a:normAutofit/>
          </a:bodyPr>
          <a:lstStyle/>
          <a:p>
            <a:r>
              <a:rPr lang="el-GR" altLang="el-GR" sz="2800" dirty="0"/>
              <a:t>Δραστηριότητες αναγνώρισης και επιβεβαίωσης του μετασχηματισμού που έχει γίνει σε ένα σχήμα διευκολύνουν την ανάδειξη ιδιοτήτων, όπως ισότητες και αναλογίες. </a:t>
            </a:r>
          </a:p>
          <a:p>
            <a:r>
              <a:rPr lang="el-GR" altLang="el-GR" sz="2800" dirty="0"/>
              <a:t>Οι συγκρίσεις βοηθούν του μαθητές να εντοπίσουν μόνοι τους αυτές τις ιδιότητες</a:t>
            </a:r>
            <a:endParaRPr lang="en-US" altLang="el-GR" sz="2800" dirty="0"/>
          </a:p>
        </p:txBody>
      </p:sp>
    </p:spTree>
    <p:extLst>
      <p:ext uri="{BB962C8B-B14F-4D97-AF65-F5344CB8AC3E}">
        <p14:creationId xmlns:p14="http://schemas.microsoft.com/office/powerpoint/2010/main" val="4204700949"/>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Διδακτική διαχείριση </a:t>
            </a:r>
            <a:r>
              <a:rPr lang="el-GR" altLang="el-GR" dirty="0" smtClean="0"/>
              <a:t>(5/6</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Οι  κατασκευές σχημάτων συμμετρικών ως προς κέντρο με στροφή 180° είναι πιο απλές αν οι μαθητές έχουν εξοικειωθεί να περιστρέφουν τα σχήματα. </a:t>
            </a:r>
          </a:p>
          <a:p>
            <a:r>
              <a:rPr lang="el-GR" altLang="el-GR" sz="2400" dirty="0"/>
              <a:t>Η αναγνώριση ιδιοτήτων που έχουν τα σχήματα λόγω κεντρικής συμμετρίας (π.χ. παραλληλόγραμμα) </a:t>
            </a:r>
            <a:r>
              <a:rPr lang="el-GR" altLang="el-GR" sz="2400" dirty="0" err="1"/>
              <a:t>βοηθείται</a:t>
            </a:r>
            <a:r>
              <a:rPr lang="el-GR" altLang="el-GR" sz="2400" dirty="0"/>
              <a:t> σημαντικά από την αντιγραφή του σχήματος σε  διαφανές χαρτί και την περιστροφή του πάνω από το πρωτότυπο ως προς το κέντρο συμμετρίας.</a:t>
            </a:r>
            <a:endParaRPr lang="el-GR" sz="2400" dirty="0"/>
          </a:p>
        </p:txBody>
      </p:sp>
    </p:spTree>
    <p:extLst>
      <p:ext uri="{BB962C8B-B14F-4D97-AF65-F5344CB8AC3E}">
        <p14:creationId xmlns:p14="http://schemas.microsoft.com/office/powerpoint/2010/main" val="4209324321"/>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Διδακτική διαχείριση </a:t>
            </a:r>
            <a:r>
              <a:rPr lang="el-GR" altLang="el-GR" dirty="0" smtClean="0"/>
              <a:t>(6/6</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a:lnSpc>
                <a:spcPct val="90000"/>
              </a:lnSpc>
            </a:pPr>
            <a:r>
              <a:rPr lang="el-GR" altLang="el-GR" sz="2800" dirty="0"/>
              <a:t>Το τετραγωνισμένο χαρτί διευκολύνει τις μετρήσεις και τις κατασκευές συμμετρικών  και </a:t>
            </a:r>
            <a:r>
              <a:rPr lang="el-GR" altLang="el-GR" sz="2800" dirty="0" err="1"/>
              <a:t>ομοιόθετων</a:t>
            </a:r>
            <a:r>
              <a:rPr lang="el-GR" altLang="el-GR" sz="2800" dirty="0"/>
              <a:t> σχημάτων. </a:t>
            </a:r>
          </a:p>
          <a:p>
            <a:pPr>
              <a:lnSpc>
                <a:spcPct val="90000"/>
              </a:lnSpc>
            </a:pPr>
            <a:r>
              <a:rPr lang="el-GR" altLang="el-GR" sz="2800" dirty="0"/>
              <a:t>Οι κατασκευές συμμετρικών σχημάτων ως προς άξονα σε διαφανές χαρτί και ο έλεγχος με δίπλωση επιτρέπουν στους μαθητές να διαπιστώσουν και να διορθώσουν πιθανά λάθη αλλά και να αναγνωρίσουν ισότητες τμημάτων και γωνιών.</a:t>
            </a:r>
            <a:endParaRPr lang="el-GR" sz="2800" dirty="0"/>
          </a:p>
        </p:txBody>
      </p:sp>
    </p:spTree>
    <p:extLst>
      <p:ext uri="{BB962C8B-B14F-4D97-AF65-F5344CB8AC3E}">
        <p14:creationId xmlns:p14="http://schemas.microsoft.com/office/powerpoint/2010/main" val="1068153466"/>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Ενδεικτικές </a:t>
            </a:r>
            <a:r>
              <a:rPr lang="el-GR" altLang="el-GR" dirty="0" smtClean="0"/>
              <a:t>δραστηριότητες (1/4)</a:t>
            </a:r>
            <a:endParaRPr lang="el-GR" dirty="0"/>
          </a:p>
        </p:txBody>
      </p:sp>
      <p:sp>
        <p:nvSpPr>
          <p:cNvPr id="5" name="Θέση περιεχομένου 4"/>
          <p:cNvSpPr>
            <a:spLocks noGrp="1"/>
          </p:cNvSpPr>
          <p:nvPr>
            <p:ph idx="1"/>
          </p:nvPr>
        </p:nvSpPr>
        <p:spPr/>
        <p:txBody>
          <a:bodyPr>
            <a:noAutofit/>
          </a:bodyPr>
          <a:lstStyle/>
          <a:p>
            <a:pPr>
              <a:lnSpc>
                <a:spcPct val="90000"/>
              </a:lnSpc>
            </a:pPr>
            <a:r>
              <a:rPr lang="el-GR" altLang="el-GR" sz="2400" dirty="0"/>
              <a:t>Αναλύουν τη γνωστή από την προηγούμενη τάξη κατασκευή της </a:t>
            </a:r>
            <a:r>
              <a:rPr lang="el-GR" altLang="el-GR" sz="2400" dirty="0" err="1"/>
              <a:t>μεσοκαθέτου</a:t>
            </a:r>
            <a:r>
              <a:rPr lang="el-GR" altLang="el-GR" sz="2400" dirty="0"/>
              <a:t> ε ενός ευθύγραμμου τμήματος ΑΒ και εξετάζουν τη σχέση των σημείων Α και Β ως προς την ε (“αξονική συμμετρία ή ανάκλαση”).</a:t>
            </a:r>
          </a:p>
          <a:p>
            <a:pPr>
              <a:lnSpc>
                <a:spcPct val="90000"/>
              </a:lnSpc>
            </a:pPr>
            <a:r>
              <a:rPr lang="el-GR" altLang="el-GR" sz="2400" dirty="0"/>
              <a:t>Για να αναδειχθεί η σχέση ανάμεσα σε </a:t>
            </a:r>
            <a:r>
              <a:rPr lang="el-GR" altLang="el-GR" sz="2400" dirty="0" err="1"/>
              <a:t>μεσοκάθετο</a:t>
            </a:r>
            <a:r>
              <a:rPr lang="el-GR" altLang="el-GR" sz="2400" dirty="0"/>
              <a:t> ευθύγραμμου τμήματος και τον άξονα συμμετρίας μιας ανάκλασης χρησιμοποιείται το πρόβλημα: «Τα δυο τρίγωνα είναι συμμετρικά ως προς άξονα. Να προτείνετε έναν γεωμετρικό τρόπο ώστε να σχεδιάσετε τον άξονα συμμετρίας» </a:t>
            </a:r>
          </a:p>
        </p:txBody>
      </p:sp>
      <p:pic>
        <p:nvPicPr>
          <p:cNvPr id="6" name="Εικόνα 24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64288" y="4509120"/>
            <a:ext cx="1647623" cy="17127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0235186"/>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Ενδεικτικές δραστηριότητες </a:t>
            </a:r>
            <a:r>
              <a:rPr lang="el-GR" altLang="el-GR" dirty="0" smtClean="0"/>
              <a:t>(2/4</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marL="609600" indent="-609600">
              <a:lnSpc>
                <a:spcPct val="80000"/>
              </a:lnSpc>
              <a:defRPr/>
            </a:pPr>
            <a:r>
              <a:rPr lang="el-GR" sz="2800" dirty="0"/>
              <a:t>Οι μαθητές σχεδιάζουν το σχήμα που προκύπτει από τη στροφή ενός τριγώνου ΑΒΓ κατά 90° ως προς το σημείο Β και εξηγούν τη μέθοδο που ακολούθησαν.</a:t>
            </a:r>
          </a:p>
          <a:p>
            <a:pPr marL="609600" indent="-609600">
              <a:lnSpc>
                <a:spcPct val="80000"/>
              </a:lnSpc>
              <a:defRPr/>
            </a:pPr>
            <a:r>
              <a:rPr lang="el-GR" sz="2800" dirty="0"/>
              <a:t>Ο διδάσκων δίνει στους μαθητές διάφορα είδη πολυγώνων (κυρτά, μη κυρτά, κανονικά και μη, τραπέζια, διάφορα είδη παραλληλογράμμων κ.λπ.). Οι μαθητές τα κατατάσσουν ως προς τον αριθμό αξόνων συμμετρίας και με βάση κριτήρια όπως: «το πολύ ένας άξονας …», «τουλάχιστον ένας…», «μόνον ένας…», «άρτιο και μη μηδενικό πλήθος αξόνων…», «περιττό πλήθος ..» κ.λπ.</a:t>
            </a:r>
          </a:p>
        </p:txBody>
      </p:sp>
    </p:spTree>
    <p:extLst>
      <p:ext uri="{BB962C8B-B14F-4D97-AF65-F5344CB8AC3E}">
        <p14:creationId xmlns:p14="http://schemas.microsoft.com/office/powerpoint/2010/main" val="4085176147"/>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altLang="el-GR" dirty="0"/>
              <a:t>Ενδεικτικές δραστηριότητες </a:t>
            </a:r>
            <a:r>
              <a:rPr lang="el-GR" altLang="el-GR" dirty="0" smtClean="0"/>
              <a:t>(3/4</a:t>
            </a:r>
            <a:r>
              <a:rPr lang="el-GR" altLang="el-GR" dirty="0"/>
              <a:t>)</a:t>
            </a:r>
            <a:endParaRPr lang="el-GR" dirty="0"/>
          </a:p>
        </p:txBody>
      </p:sp>
      <p:sp>
        <p:nvSpPr>
          <p:cNvPr id="5" name="Θέση περιεχομένου 4"/>
          <p:cNvSpPr>
            <a:spLocks noGrp="1"/>
          </p:cNvSpPr>
          <p:nvPr>
            <p:ph idx="1"/>
          </p:nvPr>
        </p:nvSpPr>
        <p:spPr/>
        <p:txBody>
          <a:bodyPr>
            <a:noAutofit/>
          </a:bodyPr>
          <a:lstStyle/>
          <a:p>
            <a:r>
              <a:rPr lang="el-GR" altLang="el-GR" sz="2400" dirty="0"/>
              <a:t>Οι μαθητές σχεδιάζουν πολύγωνα με βάση τα παρακάτω κριτήρια. Αν δεν είναι δυνατόν να υπάρχει τέτοιο πολύγωνο, εξηγούν γιατί συμβαίνει αυτό.</a:t>
            </a:r>
            <a:br>
              <a:rPr lang="el-GR" altLang="el-GR" sz="2400" dirty="0"/>
            </a:br>
            <a:r>
              <a:rPr lang="el-GR" altLang="el-GR" sz="2400" dirty="0"/>
              <a:t>α) Τρίγωνο με ένα μόνον άξονα συμμετρίας	</a:t>
            </a:r>
            <a:br>
              <a:rPr lang="el-GR" altLang="el-GR" sz="2400" dirty="0"/>
            </a:br>
            <a:r>
              <a:rPr lang="el-GR" altLang="el-GR" sz="2400" dirty="0"/>
              <a:t>β) Τρίγωνο με δύο μόνον άξονες συμμετρίας	</a:t>
            </a:r>
            <a:br>
              <a:rPr lang="el-GR" altLang="el-GR" sz="2400" dirty="0"/>
            </a:br>
            <a:r>
              <a:rPr lang="el-GR" altLang="el-GR" sz="2400" dirty="0"/>
              <a:t>γ) Τετράπλευρο με ένα μόνον άξονα συμμετρίας και το οποίο δεν έχει κάποιο ζευγάρι απέναντι πλευρών παράλληλες	 </a:t>
            </a:r>
            <a:br>
              <a:rPr lang="el-GR" altLang="el-GR" sz="2400" dirty="0"/>
            </a:br>
            <a:r>
              <a:rPr lang="el-GR" altLang="el-GR" sz="2400" dirty="0"/>
              <a:t>δ) Τετράπλευρο με δύο μόνον άξονες συμμετρίας	</a:t>
            </a:r>
            <a:br>
              <a:rPr lang="el-GR" altLang="el-GR" sz="2400" dirty="0"/>
            </a:br>
            <a:r>
              <a:rPr lang="el-GR" altLang="el-GR" sz="2400" dirty="0"/>
              <a:t>ε) Τετράπλευρο με τρεις τουλάχιστον άξονες συμμετρίας</a:t>
            </a:r>
            <a:br>
              <a:rPr lang="el-GR" altLang="el-GR" sz="2400" dirty="0"/>
            </a:br>
            <a:r>
              <a:rPr lang="el-GR" altLang="el-GR" sz="2400" dirty="0" err="1"/>
              <a:t>στ</a:t>
            </a:r>
            <a:r>
              <a:rPr lang="el-GR" altLang="el-GR" sz="2400" dirty="0"/>
              <a:t>) Κυρτό πεντάγωνο με ένα μόνον άξονα </a:t>
            </a:r>
            <a:r>
              <a:rPr lang="el-GR" altLang="el-GR" sz="2400" dirty="0" err="1"/>
              <a:t>συμμετρί</a:t>
            </a:r>
            <a:r>
              <a:rPr lang="el-GR" altLang="el-GR" sz="2400" dirty="0"/>
              <a:t>	</a:t>
            </a:r>
            <a:br>
              <a:rPr lang="el-GR" altLang="el-GR" sz="2400" dirty="0"/>
            </a:br>
            <a:r>
              <a:rPr lang="el-GR" altLang="el-GR" sz="2400" dirty="0"/>
              <a:t>ζ) Μη κυρτό πεντάγωνο με ίσες πλευρές και ένα μόνον άξονα συμμετρίας</a:t>
            </a:r>
          </a:p>
        </p:txBody>
      </p:sp>
    </p:spTree>
    <p:extLst>
      <p:ext uri="{BB962C8B-B14F-4D97-AF65-F5344CB8AC3E}">
        <p14:creationId xmlns:p14="http://schemas.microsoft.com/office/powerpoint/2010/main" val="36641331"/>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altLang="el-GR" dirty="0"/>
              <a:t>Ενδεικτικές δραστηριότητες </a:t>
            </a:r>
            <a:r>
              <a:rPr lang="el-GR" altLang="el-GR" dirty="0" smtClean="0"/>
              <a:t>(4/4</a:t>
            </a:r>
            <a:r>
              <a:rPr lang="el-GR" altLang="el-GR" dirty="0"/>
              <a:t>)</a:t>
            </a:r>
            <a:endParaRPr lang="el-GR" dirty="0"/>
          </a:p>
        </p:txBody>
      </p:sp>
      <p:sp>
        <p:nvSpPr>
          <p:cNvPr id="3" name="Θέση περιεχομένου 2"/>
          <p:cNvSpPr>
            <a:spLocks noGrp="1"/>
          </p:cNvSpPr>
          <p:nvPr>
            <p:ph idx="1"/>
          </p:nvPr>
        </p:nvSpPr>
        <p:spPr/>
        <p:txBody>
          <a:bodyPr>
            <a:normAutofit/>
          </a:bodyPr>
          <a:lstStyle/>
          <a:p>
            <a:pPr marL="609600" indent="-609600"/>
            <a:r>
              <a:rPr lang="el-GR" altLang="el-GR" sz="2800" dirty="0"/>
              <a:t>Τα δύο παρακάτω σχήματα είναι συμμετρικά ως προς άξονα. 	</a:t>
            </a:r>
            <a:br>
              <a:rPr lang="el-GR" altLang="el-GR" sz="2800" dirty="0"/>
            </a:br>
            <a:r>
              <a:rPr lang="el-GR" altLang="el-GR" sz="2800" dirty="0"/>
              <a:t>Εξηγήστε πώς θα σχεδιάζατε τον άξονα συμμετρίας με χρήση μόνο του κανόνα. Δικαιολογήστε γιατί ο τρόπος που θα προτείνετε θα δώσει το επιθυμητό αποτέλεσμα. </a:t>
            </a:r>
          </a:p>
        </p:txBody>
      </p:sp>
      <p:pic>
        <p:nvPicPr>
          <p:cNvPr id="4" name="Εικόνα 5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23146" y="4293096"/>
            <a:ext cx="2511619" cy="2088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570045256"/>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Autofit/>
          </a:bodyPr>
          <a:lstStyle/>
          <a:p>
            <a:r>
              <a:rPr lang="el-GR" sz="2500" dirty="0"/>
              <a:t>Τι προσφέρει στον εκπαιδευτικό το καινούριο πρόγραμμα σπουδών και ο οδηγός για τον </a:t>
            </a:r>
            <a:r>
              <a:rPr lang="el-GR" sz="2500" dirty="0" smtClean="0"/>
              <a:t>εκπαιδευτικό (1/3)</a:t>
            </a:r>
            <a:endParaRPr lang="el-GR" sz="2500" dirty="0"/>
          </a:p>
        </p:txBody>
      </p:sp>
      <p:sp>
        <p:nvSpPr>
          <p:cNvPr id="5" name="Θέση περιεχομένου 4"/>
          <p:cNvSpPr>
            <a:spLocks noGrp="1"/>
          </p:cNvSpPr>
          <p:nvPr>
            <p:ph idx="1"/>
          </p:nvPr>
        </p:nvSpPr>
        <p:spPr/>
        <p:txBody>
          <a:bodyPr>
            <a:noAutofit/>
          </a:bodyPr>
          <a:lstStyle/>
          <a:p>
            <a:r>
              <a:rPr lang="el-GR" altLang="el-GR" dirty="0"/>
              <a:t>Μέσα από την τροχιά μάθησης και διδασκαλίας</a:t>
            </a:r>
          </a:p>
          <a:p>
            <a:pPr lvl="1"/>
            <a:r>
              <a:rPr lang="el-GR" altLang="el-GR" dirty="0"/>
              <a:t>Εννοιολογική συνέχεια – Διάκριση των σημαντικών διαστάσεων μιας έννοιας – Δημιουργία συνδέσεων</a:t>
            </a:r>
          </a:p>
          <a:p>
            <a:pPr lvl="1"/>
            <a:r>
              <a:rPr lang="el-GR" altLang="el-GR" dirty="0"/>
              <a:t>Συνειδητοποίηση των αναπτυξιακών σταδίων των μαθητών και των σημαντικών «μεταβάσεων»</a:t>
            </a:r>
          </a:p>
        </p:txBody>
      </p:sp>
    </p:spTree>
    <p:extLst>
      <p:ext uri="{BB962C8B-B14F-4D97-AF65-F5344CB8AC3E}">
        <p14:creationId xmlns:p14="http://schemas.microsoft.com/office/powerpoint/2010/main" val="6962661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Ο χωρισμός τάξεων σύμφωνα με τις ικανότητες των μαθητών</a:t>
            </a:r>
          </a:p>
        </p:txBody>
      </p:sp>
      <p:sp>
        <p:nvSpPr>
          <p:cNvPr id="5" name="Θέση περιεχομένου 4"/>
          <p:cNvSpPr>
            <a:spLocks noGrp="1"/>
          </p:cNvSpPr>
          <p:nvPr>
            <p:ph idx="1"/>
          </p:nvPr>
        </p:nvSpPr>
        <p:spPr/>
        <p:txBody>
          <a:bodyPr>
            <a:noAutofit/>
          </a:bodyPr>
          <a:lstStyle/>
          <a:p>
            <a:r>
              <a:rPr lang="el-GR" altLang="el-GR" sz="2400" dirty="0"/>
              <a:t>δεν υπάρχει έρευνα που υποστηρίζει ότι ο χωρισμός αυτός βοηθά τους μαθητές</a:t>
            </a:r>
          </a:p>
          <a:p>
            <a:r>
              <a:rPr lang="el-GR" altLang="el-GR" sz="2400" dirty="0"/>
              <a:t>δεν ξέρουμε τα μακροχρόνια αποτελέσματα των πειραματισμών</a:t>
            </a:r>
          </a:p>
          <a:p>
            <a:r>
              <a:rPr lang="el-GR" altLang="el-GR" sz="2400" dirty="0"/>
              <a:t>διαφορετικές προσεγγίσεις στο μη χωρισμό (μαθηματικά για όλους- επιπλέον διδασκαλία – απαιτητικό</a:t>
            </a:r>
          </a:p>
        </p:txBody>
      </p:sp>
    </p:spTree>
    <p:extLst>
      <p:ext uri="{BB962C8B-B14F-4D97-AF65-F5344CB8AC3E}">
        <p14:creationId xmlns:p14="http://schemas.microsoft.com/office/powerpoint/2010/main" val="375785931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sz="2800" dirty="0"/>
              <a:t>Τι προσφέρει στον εκπαιδευτικό το καινούριο πρόγραμμα σπουδών και ο οδηγός για τον εκπαιδευτικό </a:t>
            </a:r>
            <a:r>
              <a:rPr lang="el-GR" sz="2800" dirty="0" smtClean="0"/>
              <a:t>(2/3</a:t>
            </a:r>
            <a:r>
              <a:rPr lang="el-GR" sz="2800" dirty="0"/>
              <a:t>)</a:t>
            </a:r>
            <a:endParaRPr lang="el-GR" dirty="0"/>
          </a:p>
        </p:txBody>
      </p:sp>
      <p:sp>
        <p:nvSpPr>
          <p:cNvPr id="3" name="Θέση περιεχομένου 2"/>
          <p:cNvSpPr>
            <a:spLocks noGrp="1"/>
          </p:cNvSpPr>
          <p:nvPr>
            <p:ph idx="1"/>
          </p:nvPr>
        </p:nvSpPr>
        <p:spPr/>
        <p:txBody>
          <a:bodyPr>
            <a:normAutofit/>
          </a:bodyPr>
          <a:lstStyle/>
          <a:p>
            <a:r>
              <a:rPr lang="el-GR" altLang="el-GR" dirty="0"/>
              <a:t>Μέσα από την περιγραφή των κύριων ερευνητικών αποτελεσμάτων αναφορικά με τις τρεις θεματικές περιοχές </a:t>
            </a:r>
          </a:p>
          <a:p>
            <a:pPr lvl="1"/>
            <a:r>
              <a:rPr lang="el-GR" altLang="el-GR" dirty="0"/>
              <a:t>βαθύτερη κατανόηση των δυσκολιών που αντιμετωπίζουν οι μαθητές και των σύγχρονων διδακτικών προσεγγίσεων </a:t>
            </a:r>
          </a:p>
          <a:p>
            <a:pPr lvl="1"/>
            <a:r>
              <a:rPr lang="el-GR" altLang="el-GR" dirty="0"/>
              <a:t> εξέλιξη και συνειδητοποίηση των διδακτικών του επιλογών </a:t>
            </a:r>
          </a:p>
        </p:txBody>
      </p:sp>
    </p:spTree>
    <p:extLst>
      <p:ext uri="{BB962C8B-B14F-4D97-AF65-F5344CB8AC3E}">
        <p14:creationId xmlns:p14="http://schemas.microsoft.com/office/powerpoint/2010/main" val="2676471390"/>
      </p:ext>
    </p:extLst>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sz="2800" dirty="0"/>
              <a:t>Τι προσφέρει στον εκπαιδευτικό το καινούριο πρόγραμμα σπουδών και ο οδηγός για τον εκπαιδευτικό </a:t>
            </a:r>
            <a:r>
              <a:rPr lang="el-GR" sz="2800" dirty="0" smtClean="0"/>
              <a:t>(3/3</a:t>
            </a:r>
            <a:r>
              <a:rPr lang="el-GR" sz="2800" dirty="0"/>
              <a:t>)</a:t>
            </a:r>
            <a:endParaRPr lang="el-GR" dirty="0"/>
          </a:p>
        </p:txBody>
      </p:sp>
      <p:sp>
        <p:nvSpPr>
          <p:cNvPr id="5" name="Θέση περιεχομένου 4"/>
          <p:cNvSpPr>
            <a:spLocks noGrp="1"/>
          </p:cNvSpPr>
          <p:nvPr>
            <p:ph idx="1"/>
          </p:nvPr>
        </p:nvSpPr>
        <p:spPr/>
        <p:txBody>
          <a:bodyPr>
            <a:noAutofit/>
          </a:bodyPr>
          <a:lstStyle/>
          <a:p>
            <a:r>
              <a:rPr lang="el-GR" altLang="el-GR" dirty="0"/>
              <a:t>Μέσα από τις δραστηριότητες – συνθετικές εργασίες, τα προτεινόμενα ψηφιακά  εργαλεία, το εκπαιδευτικό υλικό </a:t>
            </a:r>
          </a:p>
          <a:p>
            <a:pPr lvl="1"/>
            <a:r>
              <a:rPr lang="el-GR" altLang="el-GR" dirty="0"/>
              <a:t>Διδακτικές πηγές που θα μπορεί να αξιοποιήσει, να επεκτείνει, να τροποποιήσει ή και να σχεδιάσει καινούριες που να ανταποκρίνονται στα προσδοκώμενα μαθησιακά αποτελέσματα </a:t>
            </a:r>
          </a:p>
        </p:txBody>
      </p:sp>
    </p:spTree>
    <p:extLst>
      <p:ext uri="{BB962C8B-B14F-4D97-AF65-F5344CB8AC3E}">
        <p14:creationId xmlns:p14="http://schemas.microsoft.com/office/powerpoint/2010/main" val="2284540757"/>
      </p:ext>
    </p:extLst>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Εργασία</a:t>
            </a:r>
          </a:p>
        </p:txBody>
      </p:sp>
      <p:sp>
        <p:nvSpPr>
          <p:cNvPr id="3" name="Θέση περιεχομένου 2"/>
          <p:cNvSpPr>
            <a:spLocks noGrp="1"/>
          </p:cNvSpPr>
          <p:nvPr>
            <p:ph idx="1"/>
          </p:nvPr>
        </p:nvSpPr>
        <p:spPr/>
        <p:txBody>
          <a:bodyPr>
            <a:normAutofit/>
          </a:bodyPr>
          <a:lstStyle/>
          <a:p>
            <a:r>
              <a:rPr lang="el-GR" altLang="el-GR" sz="2800" dirty="0"/>
              <a:t>Να βρείτε στο Διαδίκτυο ή στην </a:t>
            </a:r>
            <a:r>
              <a:rPr lang="en-US" altLang="el-GR" sz="2800" dirty="0"/>
              <a:t>e</a:t>
            </a:r>
            <a:r>
              <a:rPr lang="el-GR" altLang="el-GR" sz="2800" dirty="0"/>
              <a:t>-</a:t>
            </a:r>
            <a:r>
              <a:rPr lang="en-US" altLang="el-GR" sz="2800" dirty="0"/>
              <a:t>class (</a:t>
            </a:r>
            <a:r>
              <a:rPr lang="el-GR" altLang="el-GR" sz="2800" dirty="0"/>
              <a:t>στα υλικά) δύο διαφορετικά προγράμματα σπουδών.</a:t>
            </a:r>
          </a:p>
          <a:p>
            <a:r>
              <a:rPr lang="el-GR" altLang="el-GR" sz="2800" dirty="0"/>
              <a:t>Εντοπίστε ομοιότητες και διαφορές ως προς</a:t>
            </a:r>
          </a:p>
          <a:p>
            <a:pPr lvl="1"/>
            <a:r>
              <a:rPr lang="el-GR" altLang="el-GR" sz="2400" dirty="0"/>
              <a:t>Το περιεχόμενο και τη δομή τους</a:t>
            </a:r>
          </a:p>
          <a:p>
            <a:pPr lvl="1"/>
            <a:r>
              <a:rPr lang="el-GR" altLang="el-GR" sz="2400" dirty="0"/>
              <a:t>Τις γενικές μαθηματικές διεργασίες</a:t>
            </a:r>
          </a:p>
          <a:p>
            <a:pPr lvl="1"/>
            <a:r>
              <a:rPr lang="el-GR" altLang="el-GR" sz="2400" dirty="0"/>
              <a:t>Τις διδακτικές προσεγγίσεις που υποστηρίζουν</a:t>
            </a:r>
          </a:p>
          <a:p>
            <a:pPr lvl="1"/>
            <a:r>
              <a:rPr lang="el-GR" altLang="el-GR" sz="2400" dirty="0"/>
              <a:t>Τη διαδικασία αξιολόγησης</a:t>
            </a:r>
          </a:p>
          <a:p>
            <a:pPr lvl="1">
              <a:buNone/>
            </a:pPr>
            <a:r>
              <a:rPr lang="el-GR" altLang="el-GR" sz="2400" dirty="0"/>
              <a:t>Συγκεκριμενοποιήστε μέσα από ένα συγκεκριμένο μαθηματικό θέμα.</a:t>
            </a:r>
          </a:p>
        </p:txBody>
      </p:sp>
    </p:spTree>
    <p:extLst>
      <p:ext uri="{BB962C8B-B14F-4D97-AF65-F5344CB8AC3E}">
        <p14:creationId xmlns:p14="http://schemas.microsoft.com/office/powerpoint/2010/main" val="3516033065"/>
      </p:ext>
    </p:extLst>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Στοιχεία του αναλυτικού </a:t>
            </a:r>
            <a:r>
              <a:rPr lang="el-GR" dirty="0" smtClean="0"/>
              <a:t>προγράμματος (1/4)</a:t>
            </a:r>
            <a:endParaRPr lang="el-GR" dirty="0"/>
          </a:p>
        </p:txBody>
      </p:sp>
      <p:sp>
        <p:nvSpPr>
          <p:cNvPr id="5" name="Θέση περιεχομένου 4"/>
          <p:cNvSpPr>
            <a:spLocks noGrp="1"/>
          </p:cNvSpPr>
          <p:nvPr>
            <p:ph idx="1"/>
          </p:nvPr>
        </p:nvSpPr>
        <p:spPr/>
        <p:txBody>
          <a:bodyPr>
            <a:noAutofit/>
          </a:bodyPr>
          <a:lstStyle/>
          <a:p>
            <a:r>
              <a:rPr lang="el-GR" altLang="el-GR" sz="2400" dirty="0"/>
              <a:t>Συμβολικό στοιχείο</a:t>
            </a:r>
          </a:p>
          <a:p>
            <a:r>
              <a:rPr lang="el-GR" altLang="el-GR" sz="2400" dirty="0"/>
              <a:t>Κοινωνικό στοιχείο</a:t>
            </a:r>
          </a:p>
          <a:p>
            <a:r>
              <a:rPr lang="el-GR" altLang="el-GR" sz="2400" dirty="0"/>
              <a:t>Πολιτισμικό στοιχείο</a:t>
            </a:r>
          </a:p>
        </p:txBody>
      </p:sp>
    </p:spTree>
    <p:extLst>
      <p:ext uri="{BB962C8B-B14F-4D97-AF65-F5344CB8AC3E}">
        <p14:creationId xmlns:p14="http://schemas.microsoft.com/office/powerpoint/2010/main" val="1129729823"/>
      </p:ext>
    </p:extLst>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Στοιχεία του αναλυτικού προγράμματος </a:t>
            </a:r>
            <a:r>
              <a:rPr lang="el-GR" dirty="0" smtClean="0"/>
              <a:t>(2/4</a:t>
            </a:r>
            <a:r>
              <a:rPr lang="el-GR" dirty="0"/>
              <a:t>)</a:t>
            </a:r>
          </a:p>
        </p:txBody>
      </p:sp>
      <p:sp>
        <p:nvSpPr>
          <p:cNvPr id="3" name="Θέση περιεχομένου 2"/>
          <p:cNvSpPr>
            <a:spLocks noGrp="1"/>
          </p:cNvSpPr>
          <p:nvPr>
            <p:ph idx="1"/>
          </p:nvPr>
        </p:nvSpPr>
        <p:spPr/>
        <p:txBody>
          <a:bodyPr>
            <a:normAutofit/>
          </a:bodyPr>
          <a:lstStyle/>
          <a:p>
            <a:r>
              <a:rPr lang="el-GR" altLang="el-GR" dirty="0"/>
              <a:t>Συμβολικό στοιχείο</a:t>
            </a:r>
          </a:p>
          <a:p>
            <a:pPr lvl="1"/>
            <a:r>
              <a:rPr lang="el-GR" altLang="el-GR" dirty="0"/>
              <a:t>Μαθηματικό περιεχόμενο</a:t>
            </a:r>
          </a:p>
          <a:p>
            <a:pPr lvl="1"/>
            <a:r>
              <a:rPr lang="el-GR" altLang="el-GR" dirty="0" err="1"/>
              <a:t>Εννοιες</a:t>
            </a:r>
            <a:r>
              <a:rPr lang="el-GR" altLang="el-GR" dirty="0"/>
              <a:t> μέσα από δραστηριότητες</a:t>
            </a:r>
          </a:p>
          <a:p>
            <a:pPr lvl="1"/>
            <a:r>
              <a:rPr lang="el-GR" altLang="el-GR" dirty="0"/>
              <a:t>Συνδέσεις ανάμεσα σε έννοιες</a:t>
            </a:r>
          </a:p>
        </p:txBody>
      </p:sp>
    </p:spTree>
    <p:extLst>
      <p:ext uri="{BB962C8B-B14F-4D97-AF65-F5344CB8AC3E}">
        <p14:creationId xmlns:p14="http://schemas.microsoft.com/office/powerpoint/2010/main" val="1474608955"/>
      </p:ext>
    </p:extLst>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dirty="0"/>
              <a:t>Στοιχεία του αναλυτικού προγράμματος </a:t>
            </a:r>
            <a:r>
              <a:rPr lang="el-GR" dirty="0" smtClean="0"/>
              <a:t>(3/4</a:t>
            </a:r>
            <a:r>
              <a:rPr lang="el-GR" dirty="0"/>
              <a:t>)</a:t>
            </a:r>
          </a:p>
        </p:txBody>
      </p:sp>
      <p:sp>
        <p:nvSpPr>
          <p:cNvPr id="5" name="Θέση περιεχομένου 4"/>
          <p:cNvSpPr>
            <a:spLocks noGrp="1"/>
          </p:cNvSpPr>
          <p:nvPr>
            <p:ph idx="1"/>
          </p:nvPr>
        </p:nvSpPr>
        <p:spPr/>
        <p:txBody>
          <a:bodyPr>
            <a:noAutofit/>
          </a:bodyPr>
          <a:lstStyle/>
          <a:p>
            <a:r>
              <a:rPr lang="el-GR" altLang="el-GR" dirty="0"/>
              <a:t>Κοινωνικό στοιχείο</a:t>
            </a:r>
          </a:p>
          <a:p>
            <a:pPr>
              <a:buNone/>
            </a:pPr>
            <a:r>
              <a:rPr lang="el-GR" altLang="el-GR" dirty="0"/>
              <a:t>		(</a:t>
            </a:r>
            <a:r>
              <a:rPr lang="en-US" altLang="el-GR" dirty="0"/>
              <a:t>project</a:t>
            </a:r>
            <a:r>
              <a:rPr lang="el-GR" altLang="el-GR" dirty="0"/>
              <a:t>)</a:t>
            </a:r>
          </a:p>
          <a:p>
            <a:pPr lvl="1"/>
            <a:r>
              <a:rPr lang="el-GR" altLang="el-GR" dirty="0"/>
              <a:t>Προσωπική ενασχόληση</a:t>
            </a:r>
          </a:p>
          <a:p>
            <a:pPr lvl="1"/>
            <a:r>
              <a:rPr lang="el-GR" altLang="el-GR" dirty="0"/>
              <a:t>ποικιλία πηγών</a:t>
            </a:r>
          </a:p>
          <a:p>
            <a:pPr lvl="1"/>
            <a:r>
              <a:rPr lang="el-GR" altLang="el-GR" dirty="0"/>
              <a:t>στοχασμός, κριτική ανάλυση</a:t>
            </a:r>
          </a:p>
          <a:p>
            <a:pPr>
              <a:buNone/>
            </a:pPr>
            <a:r>
              <a:rPr lang="el-GR" altLang="el-GR" dirty="0"/>
              <a:t>Κοινωνία στο παρελθόν, στο παρόν, στο μέλλον</a:t>
            </a:r>
          </a:p>
        </p:txBody>
      </p:sp>
    </p:spTree>
    <p:extLst>
      <p:ext uri="{BB962C8B-B14F-4D97-AF65-F5344CB8AC3E}">
        <p14:creationId xmlns:p14="http://schemas.microsoft.com/office/powerpoint/2010/main" val="3107691924"/>
      </p:ext>
    </p:extLst>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Στοιχεία του αναλυτικού προγράμματος </a:t>
            </a:r>
            <a:r>
              <a:rPr lang="el-GR" dirty="0" smtClean="0"/>
              <a:t>(4/4</a:t>
            </a:r>
            <a:r>
              <a:rPr lang="el-GR" dirty="0"/>
              <a:t>)</a:t>
            </a:r>
          </a:p>
        </p:txBody>
      </p:sp>
      <p:sp>
        <p:nvSpPr>
          <p:cNvPr id="3" name="Θέση περιεχομένου 2"/>
          <p:cNvSpPr>
            <a:spLocks noGrp="1"/>
          </p:cNvSpPr>
          <p:nvPr>
            <p:ph idx="1"/>
          </p:nvPr>
        </p:nvSpPr>
        <p:spPr/>
        <p:txBody>
          <a:bodyPr>
            <a:normAutofit/>
          </a:bodyPr>
          <a:lstStyle/>
          <a:p>
            <a:r>
              <a:rPr lang="el-GR" altLang="el-GR" dirty="0"/>
              <a:t>Πολιτισμικό στοιχείο</a:t>
            </a:r>
          </a:p>
          <a:p>
            <a:pPr lvl="1"/>
            <a:r>
              <a:rPr lang="el-GR" altLang="el-GR" dirty="0"/>
              <a:t>πως οι ιδέες δημιουργούνται </a:t>
            </a:r>
          </a:p>
          <a:p>
            <a:pPr lvl="1"/>
            <a:r>
              <a:rPr lang="el-GR" altLang="el-GR" dirty="0"/>
              <a:t>η φύση του μαθηματικού πολιτισμού (αφαιρετική ικανότητα, </a:t>
            </a:r>
            <a:r>
              <a:rPr lang="el-GR" altLang="el-GR" dirty="0" err="1"/>
              <a:t>ανοικτότητα</a:t>
            </a:r>
            <a:r>
              <a:rPr lang="el-GR" altLang="el-GR" dirty="0"/>
              <a:t>, εσωτερικά κριτήρια)</a:t>
            </a:r>
          </a:p>
          <a:p>
            <a:pPr lvl="1"/>
            <a:r>
              <a:rPr lang="el-GR" altLang="el-GR" dirty="0"/>
              <a:t>διερευνήσεις</a:t>
            </a:r>
          </a:p>
        </p:txBody>
      </p:sp>
    </p:spTree>
    <p:extLst>
      <p:ext uri="{BB962C8B-B14F-4D97-AF65-F5344CB8AC3E}">
        <p14:creationId xmlns:p14="http://schemas.microsoft.com/office/powerpoint/2010/main" val="3866509272"/>
      </p:ext>
    </p:extLst>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altLang="el-GR" sz="3200" dirty="0"/>
              <a:t>Αρχές για τη δημιουργία ενός αναλυτικού προγράμματος βασισμένου στον πολιτισμό</a:t>
            </a:r>
            <a:endParaRPr lang="el-GR" sz="3200" dirty="0"/>
          </a:p>
        </p:txBody>
      </p:sp>
      <p:sp>
        <p:nvSpPr>
          <p:cNvPr id="5" name="Θέση περιεχομένου 4"/>
          <p:cNvSpPr>
            <a:spLocks noGrp="1"/>
          </p:cNvSpPr>
          <p:nvPr>
            <p:ph idx="1"/>
          </p:nvPr>
        </p:nvSpPr>
        <p:spPr/>
        <p:txBody>
          <a:bodyPr>
            <a:noAutofit/>
          </a:bodyPr>
          <a:lstStyle/>
          <a:p>
            <a:r>
              <a:rPr lang="el-GR" altLang="el-GR" dirty="0"/>
              <a:t>Παγκόσμιες δραστηριότητες</a:t>
            </a:r>
          </a:p>
          <a:p>
            <a:pPr lvl="1"/>
            <a:r>
              <a:rPr lang="el-GR" altLang="el-GR" dirty="0"/>
              <a:t>Αρίθμηση</a:t>
            </a:r>
          </a:p>
          <a:p>
            <a:pPr lvl="1"/>
            <a:r>
              <a:rPr lang="el-GR" altLang="el-GR" dirty="0"/>
              <a:t>Προσδιορισμός θέσης (φυσικός – </a:t>
            </a:r>
            <a:r>
              <a:rPr lang="el-GR" altLang="el-GR" dirty="0" err="1"/>
              <a:t>κοινωνιογραφικός</a:t>
            </a:r>
            <a:r>
              <a:rPr lang="el-GR" altLang="el-GR" dirty="0"/>
              <a:t> – κοσμολογικός χώρος)</a:t>
            </a:r>
          </a:p>
          <a:p>
            <a:pPr lvl="1"/>
            <a:r>
              <a:rPr lang="el-GR" altLang="el-GR" dirty="0"/>
              <a:t>Μέτρηση</a:t>
            </a:r>
          </a:p>
          <a:p>
            <a:pPr lvl="1"/>
            <a:r>
              <a:rPr lang="el-GR" altLang="el-GR" dirty="0"/>
              <a:t>Σχεδιασμός</a:t>
            </a:r>
          </a:p>
          <a:p>
            <a:pPr lvl="1"/>
            <a:r>
              <a:rPr lang="el-GR" altLang="el-GR" dirty="0"/>
              <a:t>Παιχνίδι</a:t>
            </a:r>
          </a:p>
          <a:p>
            <a:pPr lvl="1"/>
            <a:r>
              <a:rPr lang="el-GR" altLang="el-GR" dirty="0"/>
              <a:t>Επεξήγηση</a:t>
            </a:r>
          </a:p>
        </p:txBody>
      </p:sp>
    </p:spTree>
    <p:extLst>
      <p:ext uri="{BB962C8B-B14F-4D97-AF65-F5344CB8AC3E}">
        <p14:creationId xmlns:p14="http://schemas.microsoft.com/office/powerpoint/2010/main" val="866546292"/>
      </p:ext>
    </p:extLst>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Σχεδιασμός αναλυτικού προγράμματος: Η θεώρηση του </a:t>
            </a:r>
            <a:r>
              <a:rPr lang="el-GR" sz="3200" dirty="0" smtClean="0"/>
              <a:t>κονστρουκτιβισμού (1/2)</a:t>
            </a:r>
            <a:endParaRPr lang="el-GR" sz="3200" dirty="0"/>
          </a:p>
        </p:txBody>
      </p:sp>
      <p:sp>
        <p:nvSpPr>
          <p:cNvPr id="3" name="Θέση περιεχομένου 2"/>
          <p:cNvSpPr>
            <a:spLocks noGrp="1"/>
          </p:cNvSpPr>
          <p:nvPr>
            <p:ph idx="1"/>
          </p:nvPr>
        </p:nvSpPr>
        <p:spPr/>
        <p:txBody>
          <a:bodyPr>
            <a:normAutofit lnSpcReduction="10000"/>
          </a:bodyPr>
          <a:lstStyle/>
          <a:p>
            <a:pPr>
              <a:lnSpc>
                <a:spcPct val="80000"/>
              </a:lnSpc>
            </a:pPr>
            <a:r>
              <a:rPr lang="el-GR" altLang="el-GR" sz="2800" dirty="0"/>
              <a:t>Σε μια </a:t>
            </a:r>
            <a:r>
              <a:rPr lang="el-GR" altLang="el-GR" sz="2800" dirty="0" err="1"/>
              <a:t>σχετιστικιστική</a:t>
            </a:r>
            <a:r>
              <a:rPr lang="el-GR" altLang="el-GR" sz="2800" dirty="0"/>
              <a:t> αντίληψη για τη γνώση διάφορα πλαίσια αναφοράς χρειάζεται να παίρνουμε υπόψη μας (μαθηματικά δασκάλου, μαθηματικά μαθητή, γνώση του δασκάλου για τα μαθηματικά του μαθητή)</a:t>
            </a:r>
          </a:p>
          <a:p>
            <a:pPr>
              <a:lnSpc>
                <a:spcPct val="80000"/>
              </a:lnSpc>
            </a:pPr>
            <a:r>
              <a:rPr lang="el-GR" altLang="el-GR" sz="2800" dirty="0"/>
              <a:t>Το μαθηματικό περιβάλλον μάθησης είναι αποτέλεσμα της μαθηματικής κατάστασης και της μαθηματικής γνώσης των συμμετεχόντων στο περιβάλλον</a:t>
            </a:r>
          </a:p>
          <a:p>
            <a:pPr>
              <a:lnSpc>
                <a:spcPct val="80000"/>
              </a:lnSpc>
            </a:pPr>
            <a:r>
              <a:rPr lang="el-GR" altLang="el-GR" sz="2800" dirty="0"/>
              <a:t>Δημιουργία πιθανόν περιβαλλόντων μάθησης (ζώνης πιθανής ανάπτυξης)</a:t>
            </a:r>
          </a:p>
          <a:p>
            <a:pPr>
              <a:lnSpc>
                <a:spcPct val="80000"/>
              </a:lnSpc>
            </a:pPr>
            <a:r>
              <a:rPr lang="el-GR" altLang="el-GR" sz="2800" dirty="0"/>
              <a:t>Ενεργή μάθηση των μαθητών</a:t>
            </a:r>
          </a:p>
        </p:txBody>
      </p:sp>
    </p:spTree>
    <p:extLst>
      <p:ext uri="{BB962C8B-B14F-4D97-AF65-F5344CB8AC3E}">
        <p14:creationId xmlns:p14="http://schemas.microsoft.com/office/powerpoint/2010/main" val="2680130854"/>
      </p:ext>
    </p:extLst>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a:bodyPr>
          <a:lstStyle/>
          <a:p>
            <a:r>
              <a:rPr lang="el-GR" sz="3200" dirty="0"/>
              <a:t>Σχεδιασμός αναλυτικού προγράμματος: Η θεώρηση του κονστρουκτιβισμού </a:t>
            </a:r>
            <a:r>
              <a:rPr lang="el-GR" sz="3200" dirty="0" smtClean="0"/>
              <a:t>(2/2</a:t>
            </a:r>
            <a:r>
              <a:rPr lang="el-GR" sz="3200" dirty="0"/>
              <a:t>)</a:t>
            </a:r>
          </a:p>
        </p:txBody>
      </p:sp>
      <p:sp>
        <p:nvSpPr>
          <p:cNvPr id="5" name="Θέση περιεχομένου 4"/>
          <p:cNvSpPr>
            <a:spLocks noGrp="1"/>
          </p:cNvSpPr>
          <p:nvPr>
            <p:ph idx="1"/>
          </p:nvPr>
        </p:nvSpPr>
        <p:spPr/>
        <p:txBody>
          <a:bodyPr>
            <a:noAutofit/>
          </a:bodyPr>
          <a:lstStyle/>
          <a:p>
            <a:pPr>
              <a:lnSpc>
                <a:spcPct val="80000"/>
              </a:lnSpc>
            </a:pPr>
            <a:r>
              <a:rPr lang="el-GR" altLang="el-GR" sz="2400" dirty="0"/>
              <a:t>Η διδασκαλία των μαθηματικών είναι μια επικοινωνία των μαθηματικών των δασκάλων και των μαθηματικών των μαθητών</a:t>
            </a:r>
          </a:p>
          <a:p>
            <a:pPr>
              <a:lnSpc>
                <a:spcPct val="80000"/>
              </a:lnSpc>
            </a:pPr>
            <a:r>
              <a:rPr lang="el-GR" altLang="el-GR" sz="2400" dirty="0"/>
              <a:t>Το μαθηματικό περιβάλλον μάθησης εξελίσσεται μέσα από την αλληλεπίδραση των συμμετεχόντων</a:t>
            </a:r>
          </a:p>
          <a:p>
            <a:pPr>
              <a:lnSpc>
                <a:spcPct val="80000"/>
              </a:lnSpc>
            </a:pPr>
            <a:r>
              <a:rPr lang="el-GR" altLang="el-GR" sz="2400" dirty="0"/>
              <a:t>Οι αποφάσεις των δασκάλων είναι ένα βασικό σημείο της διδασκαλίας και είναι μέρος του αναλυτικού προγράμματος</a:t>
            </a:r>
          </a:p>
          <a:p>
            <a:pPr>
              <a:lnSpc>
                <a:spcPct val="80000"/>
              </a:lnSpc>
            </a:pPr>
            <a:r>
              <a:rPr lang="el-GR" altLang="el-GR" sz="2400" dirty="0"/>
              <a:t>Αντικατάσταση του «ιδανικού» αναλυτικού προγράμματος με το «αφαιρετικό» (προσδιορισμός πιθανόν περιόδων μάθησης, μαθηματικές έννοιες των μαθητών, καταστάσεις προβλήματα, κριτικές αποφάσεις, δείγματα αλληλεπιδράσεων</a:t>
            </a:r>
          </a:p>
          <a:p>
            <a:pPr>
              <a:lnSpc>
                <a:spcPct val="80000"/>
              </a:lnSpc>
            </a:pPr>
            <a:r>
              <a:rPr lang="el-GR" altLang="el-GR" sz="2400" dirty="0"/>
              <a:t>επικοινωνία ανάμεσα σε εκπαιδευτικούς</a:t>
            </a:r>
          </a:p>
        </p:txBody>
      </p:sp>
    </p:spTree>
    <p:extLst>
      <p:ext uri="{BB962C8B-B14F-4D97-AF65-F5344CB8AC3E}">
        <p14:creationId xmlns:p14="http://schemas.microsoft.com/office/powerpoint/2010/main" val="326760870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sz="3200" dirty="0"/>
              <a:t>Αναλυτικά προγράμματα που στηρίζονται στην επίλυση προβλημάτων</a:t>
            </a:r>
          </a:p>
        </p:txBody>
      </p:sp>
      <p:sp>
        <p:nvSpPr>
          <p:cNvPr id="3" name="Θέση περιεχομένου 2"/>
          <p:cNvSpPr>
            <a:spLocks noGrp="1"/>
          </p:cNvSpPr>
          <p:nvPr>
            <p:ph idx="1"/>
          </p:nvPr>
        </p:nvSpPr>
        <p:spPr/>
        <p:txBody>
          <a:bodyPr>
            <a:normAutofit fontScale="85000" lnSpcReduction="20000"/>
          </a:bodyPr>
          <a:lstStyle/>
          <a:p>
            <a:pPr>
              <a:lnSpc>
                <a:spcPct val="80000"/>
              </a:lnSpc>
            </a:pPr>
            <a:r>
              <a:rPr lang="el-GR" altLang="el-GR" sz="2800" dirty="0"/>
              <a:t>τα προβλήματα αποτελούν τη βάση του σχεδιασμού, εισάγουν θέματα και οι λύσεις τους μεταφέρουν το βάρος του αναλυτικού προγράμματος</a:t>
            </a:r>
          </a:p>
          <a:p>
            <a:pPr>
              <a:lnSpc>
                <a:spcPct val="80000"/>
              </a:lnSpc>
            </a:pPr>
            <a:r>
              <a:rPr lang="el-GR" altLang="el-GR" sz="2800" dirty="0"/>
              <a:t>το περιεχόμενο ίσως να μην είναι εύκολα προσδιοριζόμενο</a:t>
            </a:r>
          </a:p>
          <a:p>
            <a:pPr>
              <a:lnSpc>
                <a:spcPct val="80000"/>
              </a:lnSpc>
            </a:pPr>
            <a:r>
              <a:rPr lang="el-GR" altLang="el-GR" sz="2800" dirty="0"/>
              <a:t>Ρεαλιστικά μαθηματικά, δεν πηγαίνουμε στη τυπική παρουσίαση των μαθηματικών</a:t>
            </a:r>
          </a:p>
          <a:p>
            <a:pPr>
              <a:lnSpc>
                <a:spcPct val="80000"/>
              </a:lnSpc>
            </a:pPr>
            <a:r>
              <a:rPr lang="el-GR" altLang="el-GR" sz="2800" dirty="0"/>
              <a:t>Ερωτήσεις σχετικά με τα αναλυτικά προγράμματα αυτής της μορφής</a:t>
            </a:r>
          </a:p>
          <a:p>
            <a:pPr>
              <a:lnSpc>
                <a:spcPct val="80000"/>
              </a:lnSpc>
            </a:pPr>
            <a:r>
              <a:rPr lang="el-GR" altLang="el-GR" sz="2800" dirty="0"/>
              <a:t>ο ρόλος των προβλημάτων και οι χρήσεις τους (εύκολα να κατανοηθούν, διαφορετικοί τρόποι προσέγγισης, εισαγωγή βασικών μαθηματικών ιδεών, ανοικτά προβλήματα, πότε παρεμβαίνεις;)</a:t>
            </a:r>
          </a:p>
          <a:p>
            <a:pPr>
              <a:lnSpc>
                <a:spcPct val="80000"/>
              </a:lnSpc>
            </a:pPr>
            <a:r>
              <a:rPr lang="el-GR" altLang="el-GR" sz="2800" dirty="0"/>
              <a:t>περιεχόμενο (ποιος το καθορίζει, τι αντιλήψεις έχει)</a:t>
            </a:r>
          </a:p>
          <a:p>
            <a:pPr>
              <a:lnSpc>
                <a:spcPct val="80000"/>
              </a:lnSpc>
            </a:pPr>
            <a:r>
              <a:rPr lang="el-GR" altLang="el-GR" sz="2800" dirty="0"/>
              <a:t>μεταφορά της γνώσης σε άλλες καταστάσεις (μπορούν να κάνουν οι μαθητές αφαιρετικές σκέψεις; </a:t>
            </a:r>
          </a:p>
        </p:txBody>
      </p:sp>
    </p:spTree>
    <p:extLst>
      <p:ext uri="{BB962C8B-B14F-4D97-AF65-F5344CB8AC3E}">
        <p14:creationId xmlns:p14="http://schemas.microsoft.com/office/powerpoint/2010/main" val="122781139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altLang="el-GR" dirty="0"/>
              <a:t>Διαφορετικές διαστάσεις του αναλυτικού </a:t>
            </a:r>
            <a:r>
              <a:rPr lang="el-GR" altLang="el-GR" dirty="0" smtClean="0"/>
              <a:t>προγράμματος (1/2)</a:t>
            </a:r>
            <a:endParaRPr lang="el-GR" dirty="0"/>
          </a:p>
        </p:txBody>
      </p:sp>
      <p:sp>
        <p:nvSpPr>
          <p:cNvPr id="3" name="Θέση περιεχομένου 2"/>
          <p:cNvSpPr>
            <a:spLocks noGrp="1"/>
          </p:cNvSpPr>
          <p:nvPr>
            <p:ph idx="1"/>
          </p:nvPr>
        </p:nvSpPr>
        <p:spPr/>
        <p:txBody>
          <a:bodyPr>
            <a:normAutofit/>
          </a:bodyPr>
          <a:lstStyle/>
          <a:p>
            <a:r>
              <a:rPr lang="el-GR" altLang="el-GR" sz="2800" dirty="0"/>
              <a:t>Το επιθυμητό (το περιεχόμενο – στόχοι)</a:t>
            </a:r>
          </a:p>
          <a:p>
            <a:r>
              <a:rPr lang="el-GR" altLang="el-GR" sz="2800" dirty="0"/>
              <a:t>Το εφαρμόσιμο (διδακτικά εγχειρίδια, διδακτέα ύλη)</a:t>
            </a:r>
          </a:p>
          <a:p>
            <a:r>
              <a:rPr lang="el-GR" altLang="el-GR" sz="2800" dirty="0"/>
              <a:t>Το κρυφό (οι αλληλεπιδράσεις στη σχολική τάξη)</a:t>
            </a:r>
          </a:p>
        </p:txBody>
      </p:sp>
    </p:spTree>
    <p:extLst>
      <p:ext uri="{BB962C8B-B14F-4D97-AF65-F5344CB8AC3E}">
        <p14:creationId xmlns:p14="http://schemas.microsoft.com/office/powerpoint/2010/main" val="1704957639"/>
      </p:ext>
    </p:extLst>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normAutofit fontScale="90000"/>
          </a:bodyPr>
          <a:lstStyle/>
          <a:p>
            <a:r>
              <a:rPr lang="el-GR" altLang="el-GR" dirty="0"/>
              <a:t>Διαφορετικές διαστάσεις του αναλυτικού προγράμματος </a:t>
            </a:r>
            <a:r>
              <a:rPr lang="el-GR" altLang="el-GR" dirty="0" smtClean="0"/>
              <a:t>(2/2)</a:t>
            </a:r>
            <a:endParaRPr lang="el-GR" dirty="0"/>
          </a:p>
        </p:txBody>
      </p:sp>
      <p:sp>
        <p:nvSpPr>
          <p:cNvPr id="5" name="Θέση περιεχομένου 4"/>
          <p:cNvSpPr>
            <a:spLocks noGrp="1"/>
          </p:cNvSpPr>
          <p:nvPr>
            <p:ph idx="1"/>
          </p:nvPr>
        </p:nvSpPr>
        <p:spPr/>
        <p:txBody>
          <a:bodyPr>
            <a:noAutofit/>
          </a:bodyPr>
          <a:lstStyle/>
          <a:p>
            <a:r>
              <a:rPr lang="el-GR" altLang="el-GR" sz="2400" dirty="0"/>
              <a:t>Πώς μελετάμε τις παραπάνω διαστάσεις;</a:t>
            </a:r>
          </a:p>
          <a:p>
            <a:r>
              <a:rPr lang="el-GR" altLang="el-GR" sz="2400" dirty="0"/>
              <a:t>Τι συμβαίνει στο ελληνικό αναλυτικό πρόγραμμα</a:t>
            </a:r>
          </a:p>
          <a:p>
            <a:r>
              <a:rPr lang="el-GR" altLang="el-GR" sz="2400" dirty="0"/>
              <a:t>Σε ποιες αρχές στηρίζεται; Υπάρχει μια ενιαία φιλοσοφία;</a:t>
            </a:r>
          </a:p>
          <a:p>
            <a:r>
              <a:rPr lang="el-GR" altLang="el-GR" sz="2400" dirty="0"/>
              <a:t>Τι είδους ικανότητες υποστηρίζονται;</a:t>
            </a:r>
          </a:p>
        </p:txBody>
      </p:sp>
    </p:spTree>
    <p:extLst>
      <p:ext uri="{BB962C8B-B14F-4D97-AF65-F5344CB8AC3E}">
        <p14:creationId xmlns:p14="http://schemas.microsoft.com/office/powerpoint/2010/main" val="2340881849"/>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Τίτλος 6"/>
          <p:cNvSpPr>
            <a:spLocks noGrp="1"/>
          </p:cNvSpPr>
          <p:nvPr>
            <p:ph type="ctrTitle"/>
          </p:nvPr>
        </p:nvSpPr>
        <p:spPr/>
        <p:txBody>
          <a:bodyPr/>
          <a:lstStyle/>
          <a:p>
            <a:r>
              <a:rPr lang="el-GR" dirty="0" smtClean="0"/>
              <a:t>Τέλος Ενότητας</a:t>
            </a:r>
            <a:endParaRPr lang="el-GR" dirty="0"/>
          </a:p>
        </p:txBody>
      </p:sp>
    </p:spTree>
    <p:extLst>
      <p:ext uri="{BB962C8B-B14F-4D97-AF65-F5344CB8AC3E}">
        <p14:creationId xmlns:p14="http://schemas.microsoft.com/office/powerpoint/2010/main" val="21280202"/>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457200" y="1340768"/>
            <a:ext cx="8229600" cy="4525963"/>
          </a:xfrm>
        </p:spPr>
        <p:txBody>
          <a:bodyPr>
            <a:normAutofit/>
          </a:bodyPr>
          <a:lstStyle/>
          <a:p>
            <a:r>
              <a:rPr lang="el-GR" sz="2000" dirty="0" smtClean="0"/>
              <a:t>Το παρόν εκπαιδευτικό υλικό έχει αναπτυχθεί </a:t>
            </a:r>
            <a:r>
              <a:rPr lang="el-GR" sz="2000" dirty="0" err="1" smtClean="0"/>
              <a:t>στ</a:t>
            </a:r>
            <a:r>
              <a:rPr lang="en-US" sz="2000" dirty="0" smtClean="0"/>
              <a:t>o</a:t>
            </a:r>
            <a:r>
              <a:rPr lang="el-GR" sz="2000" dirty="0" smtClean="0"/>
              <a:t> </a:t>
            </a:r>
            <a:r>
              <a:rPr lang="el-GR" sz="2000" dirty="0" err="1" smtClean="0"/>
              <a:t>πλαίσι</a:t>
            </a:r>
            <a:r>
              <a:rPr lang="en-US" sz="2000" dirty="0" smtClean="0"/>
              <a:t>o</a:t>
            </a:r>
            <a:r>
              <a:rPr lang="el-GR" sz="2000" dirty="0" smtClean="0"/>
              <a:t> του εκπαιδευτικού έργου του διδάσκοντα.</a:t>
            </a:r>
            <a:endParaRPr lang="en-US" sz="2000" dirty="0" smtClean="0"/>
          </a:p>
          <a:p>
            <a:r>
              <a:rPr lang="el-GR" sz="2000" dirty="0" smtClean="0"/>
              <a:t>Το έργο «</a:t>
            </a:r>
            <a:r>
              <a:rPr lang="el-GR" sz="2000" b="1" dirty="0" smtClean="0"/>
              <a:t>Ανοικτά Ακαδημαϊκά Μαθήματα στο Πανεπιστήμιο Αθηνών</a:t>
            </a:r>
            <a:r>
              <a:rPr lang="el-GR" sz="2000" dirty="0" smtClean="0"/>
              <a:t>» έχει χρηματοδοτήσει μόνο την αναδιαμόρφωση του εκπαιδευτικού υλικού. </a:t>
            </a:r>
            <a:endParaRPr lang="en-US" sz="2000" dirty="0" smtClean="0"/>
          </a:p>
          <a:p>
            <a:r>
              <a:rPr lang="el-GR" sz="2000" dirty="0" smtClean="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19672" y="4653136"/>
            <a:ext cx="5501640" cy="1386840"/>
          </a:xfrm>
          <a:prstGeom prst="rect">
            <a:avLst/>
          </a:prstGeom>
        </p:spPr>
      </p:pic>
    </p:spTree>
    <p:extLst>
      <p:ext uri="{BB962C8B-B14F-4D97-AF65-F5344CB8AC3E}">
        <p14:creationId xmlns:p14="http://schemas.microsoft.com/office/powerpoint/2010/main" val="3806458455"/>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4400" dirty="0" smtClean="0"/>
              <a:t>Σημειώματα</a:t>
            </a:r>
            <a:endParaRPr lang="el-GR" sz="4400" dirty="0"/>
          </a:p>
        </p:txBody>
      </p:sp>
    </p:spTree>
    <p:extLst>
      <p:ext uri="{BB962C8B-B14F-4D97-AF65-F5344CB8AC3E}">
        <p14:creationId xmlns:p14="http://schemas.microsoft.com/office/powerpoint/2010/main" val="2248574790"/>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r>
              <a:rPr lang="el-GR" sz="2000" dirty="0" smtClean="0"/>
              <a:t>Copyright </a:t>
            </a:r>
            <a:r>
              <a:rPr lang="el-GR" sz="2000" dirty="0" err="1" smtClean="0"/>
              <a:t>Εθνικόν</a:t>
            </a:r>
            <a:r>
              <a:rPr lang="el-GR" sz="2000" dirty="0" smtClean="0"/>
              <a:t> και </a:t>
            </a:r>
            <a:r>
              <a:rPr lang="el-GR" sz="2000" dirty="0" err="1" smtClean="0"/>
              <a:t>Καποδιστριακόν</a:t>
            </a:r>
            <a:r>
              <a:rPr lang="el-GR" sz="2000" dirty="0" smtClean="0"/>
              <a:t> </a:t>
            </a:r>
            <a:r>
              <a:rPr lang="el-GR" sz="2000" dirty="0" err="1" smtClean="0"/>
              <a:t>Πανεπιστήμιον</a:t>
            </a:r>
            <a:r>
              <a:rPr lang="el-GR" sz="2000" dirty="0" smtClean="0"/>
              <a:t> Αθηνών</a:t>
            </a:r>
            <a:r>
              <a:rPr lang="en-US" sz="2000" dirty="0" smtClean="0"/>
              <a:t>, </a:t>
            </a:r>
            <a:r>
              <a:rPr lang="el-GR" altLang="el-GR" sz="2000" dirty="0"/>
              <a:t>Δέσποινα </a:t>
            </a:r>
            <a:r>
              <a:rPr lang="el-GR" altLang="el-GR" sz="2000" dirty="0" err="1" smtClean="0"/>
              <a:t>Πόταρη</a:t>
            </a:r>
            <a:r>
              <a:rPr lang="el-GR" sz="2000" dirty="0" smtClean="0"/>
              <a:t> 2015. </a:t>
            </a:r>
            <a:r>
              <a:rPr lang="el-GR" altLang="el-GR" sz="2000" dirty="0"/>
              <a:t>Δέσποινα </a:t>
            </a:r>
            <a:r>
              <a:rPr lang="el-GR" altLang="el-GR" sz="2000" dirty="0" err="1" smtClean="0"/>
              <a:t>Πόταρη</a:t>
            </a:r>
            <a:r>
              <a:rPr lang="el-GR" sz="2000" dirty="0" smtClean="0"/>
              <a:t>. «</a:t>
            </a:r>
            <a:r>
              <a:rPr lang="el-GR" altLang="el-GR" sz="2000" dirty="0"/>
              <a:t>Διδακτική Μαθηματικών ΙΙ</a:t>
            </a:r>
            <a:r>
              <a:rPr lang="el-GR" sz="2000" dirty="0" smtClean="0"/>
              <a:t>. </a:t>
            </a:r>
            <a:r>
              <a:rPr lang="el-GR" altLang="el-GR" sz="2000" dirty="0"/>
              <a:t>Αναλυτικά Προγράμματα και </a:t>
            </a:r>
            <a:r>
              <a:rPr lang="el-GR" altLang="el-GR" sz="2000" dirty="0" smtClean="0"/>
              <a:t>Διδακτικά Εγχειρίδια</a:t>
            </a:r>
            <a:r>
              <a:rPr lang="el-GR" sz="2000" dirty="0" smtClean="0"/>
              <a:t>». </a:t>
            </a:r>
            <a:r>
              <a:rPr lang="el-GR" sz="2000" dirty="0"/>
              <a:t>Έκδοση: </a:t>
            </a:r>
            <a:r>
              <a:rPr lang="el-GR" sz="2000" dirty="0" smtClean="0"/>
              <a:t>1.0</a:t>
            </a:r>
            <a:r>
              <a:rPr lang="el-GR" sz="2000" dirty="0"/>
              <a:t>. Αθήνα </a:t>
            </a:r>
            <a:r>
              <a:rPr lang="el-GR" sz="2000" dirty="0" smtClean="0"/>
              <a:t>2015. </a:t>
            </a:r>
            <a:r>
              <a:rPr lang="el-GR" sz="2000" dirty="0"/>
              <a:t>Διαθέσιμο από τη δικτυακή </a:t>
            </a:r>
            <a:r>
              <a:rPr lang="el-GR" sz="2000" dirty="0" smtClean="0"/>
              <a:t>διεύθυνση:</a:t>
            </a:r>
            <a:r>
              <a:rPr lang="en-US" sz="2000" dirty="0" smtClean="0"/>
              <a:t> </a:t>
            </a:r>
            <a:r>
              <a:rPr lang="en-US" sz="2000" dirty="0" smtClean="0"/>
              <a:t>http</a:t>
            </a:r>
            <a:r>
              <a:rPr lang="en-US" sz="2000" dirty="0"/>
              <a:t>://opencourses.uoa.gr/courses/ MATH220</a:t>
            </a:r>
            <a:r>
              <a:rPr lang="el-GR" sz="2000" dirty="0" smtClean="0"/>
              <a:t>.</a:t>
            </a:r>
            <a:endParaRPr lang="el-GR" sz="2000" dirty="0"/>
          </a:p>
          <a:p>
            <a:endParaRPr lang="el-GR" sz="2000" dirty="0"/>
          </a:p>
        </p:txBody>
      </p:sp>
    </p:spTree>
    <p:extLst>
      <p:ext uri="{BB962C8B-B14F-4D97-AF65-F5344CB8AC3E}">
        <p14:creationId xmlns:p14="http://schemas.microsoft.com/office/powerpoint/2010/main" val="1208253019"/>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62272"/>
            <a:ext cx="8229600" cy="114300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07504" y="764704"/>
            <a:ext cx="8928992" cy="1440159"/>
          </a:xfrm>
        </p:spPr>
        <p:txBody>
          <a:bodyPr>
            <a:noAutofit/>
          </a:bodyPr>
          <a:lstStyle/>
          <a:p>
            <a:pPr marL="0" indent="0">
              <a:buNone/>
            </a:pPr>
            <a:r>
              <a:rPr lang="el-GR" sz="2000" dirty="0" smtClean="0"/>
              <a:t>Το </a:t>
            </a:r>
            <a:r>
              <a:rPr lang="el-GR" sz="2000" dirty="0"/>
              <a:t>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2000" dirty="0" err="1"/>
              <a:t>κ.λ.π</a:t>
            </a:r>
            <a:r>
              <a:rPr lang="el-GR" sz="2000" dirty="0"/>
              <a:t>.,  τα οποία εμπεριέχονται σε αυτό και τα οποία αναφέρονται μαζί με τους όρους χρήσης τους στο «Σημείωμα Χρήσης Έργων Τρίτων</a:t>
            </a:r>
            <a:r>
              <a:rPr lang="el-GR" sz="2000" dirty="0" smtClean="0"/>
              <a:t>».                     </a:t>
            </a:r>
          </a:p>
          <a:p>
            <a:pPr marL="0" indent="0">
              <a:buNone/>
            </a:pPr>
            <a:endParaRPr lang="el-GR" sz="20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747670" y="2420888"/>
            <a:ext cx="1648660" cy="576064"/>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07504" y="2924944"/>
            <a:ext cx="9036496" cy="3456384"/>
          </a:xfrm>
          <a:prstGeom prst="rect">
            <a:avLst/>
          </a:prstGeom>
        </p:spPr>
        <p:txBody>
          <a:bodyPr vert="horz" wrap="square" lIns="91440" tIns="45720" rIns="91440" bIns="45720" rtlCol="0" anchor="ctr">
            <a:normAutofit/>
          </a:bodyPr>
          <a:lstStyle/>
          <a:p>
            <a:r>
              <a:rPr lang="el-GR" dirty="0"/>
              <a:t>[1] http://creativecommons.org/licenses/by-nc-sa/4.0/ </a:t>
            </a:r>
            <a:endParaRPr lang="en-US" smtClean="0"/>
          </a:p>
          <a:p>
            <a:endParaRPr lang="el-GR" dirty="0"/>
          </a:p>
          <a:p>
            <a:r>
              <a:rPr lang="el-GR" dirty="0"/>
              <a:t>Ως </a:t>
            </a:r>
            <a:r>
              <a:rPr lang="el-GR" b="1" dirty="0"/>
              <a:t>Μη Εμπορική</a:t>
            </a:r>
            <a:r>
              <a:rPr lang="el-GR" dirty="0"/>
              <a:t> ορίζεται η χρήση:</a:t>
            </a:r>
          </a:p>
          <a:p>
            <a:pPr marL="342900" lvl="0" indent="-342900">
              <a:buFont typeface="Arial" panose="020B0604020202020204" pitchFamily="34" charset="0"/>
              <a:buChar char="•"/>
            </a:pPr>
            <a:r>
              <a:rPr lang="el-GR" dirty="0"/>
              <a:t>που δεν περιλαμβάνει άμεσο ή έμμεσο οικονομικό όφελος από την χρήση του έργου, για το διανομέα του έργου και </a:t>
            </a:r>
            <a:r>
              <a:rPr lang="el-GR" dirty="0" err="1"/>
              <a:t>αδειοδόχο</a:t>
            </a:r>
            <a:endParaRPr lang="el-GR" dirty="0"/>
          </a:p>
          <a:p>
            <a:pPr marL="342900" lvl="0" indent="-342900">
              <a:buFont typeface="Arial" panose="020B0604020202020204" pitchFamily="34" charset="0"/>
              <a:buChar char="•"/>
            </a:pPr>
            <a:r>
              <a:rPr lang="el-GR" dirty="0"/>
              <a:t>που</a:t>
            </a:r>
            <a:r>
              <a:rPr lang="en-GB" dirty="0"/>
              <a:t> </a:t>
            </a:r>
            <a:r>
              <a:rPr lang="el-GR" dirty="0"/>
              <a:t>δεν περιλαμβάνει οικονομική συναλλαγή ως προϋπόθεση για τη χρήση ή πρόσβαση στο έργο</a:t>
            </a:r>
          </a:p>
          <a:p>
            <a:pPr marL="342900" lvl="0" indent="-342900">
              <a:buFont typeface="Arial" panose="020B0604020202020204" pitchFamily="34" charset="0"/>
              <a:buChar char="•"/>
            </a:pPr>
            <a:r>
              <a:rPr lang="el-GR" dirty="0"/>
              <a:t>που</a:t>
            </a:r>
            <a:r>
              <a:rPr lang="en-GB" dirty="0"/>
              <a:t> </a:t>
            </a:r>
            <a:r>
              <a:rPr lang="el-GR" dirty="0"/>
              <a:t>δεν προσπορίζει στο διανομέα του έργου και</a:t>
            </a:r>
            <a:r>
              <a:rPr lang="en-GB" dirty="0"/>
              <a:t> </a:t>
            </a:r>
            <a:r>
              <a:rPr lang="el-GR" dirty="0" err="1"/>
              <a:t>αδειοδόχο</a:t>
            </a:r>
            <a:r>
              <a:rPr lang="en-GB" dirty="0"/>
              <a:t> </a:t>
            </a:r>
            <a:r>
              <a:rPr lang="el-GR" dirty="0"/>
              <a:t>έμμεσο οικονομικό όφελος (π.χ. διαφημίσεις) από την προβολή του έργου σε διαδικτυακό </a:t>
            </a:r>
            <a:r>
              <a:rPr lang="el-GR" dirty="0" smtClean="0"/>
              <a:t>τόπο</a:t>
            </a:r>
            <a:endParaRPr lang="en-US" dirty="0" smtClean="0"/>
          </a:p>
          <a:p>
            <a:pPr marL="342900" lvl="0" indent="-342900">
              <a:buFont typeface="Arial" panose="020B0604020202020204" pitchFamily="34" charset="0"/>
              <a:buChar char="•"/>
            </a:pPr>
            <a:endParaRPr lang="el-GR" dirty="0"/>
          </a:p>
          <a:p>
            <a:r>
              <a:rPr lang="el-GR" dirty="0" smtClean="0"/>
              <a:t>Ο </a:t>
            </a:r>
            <a:r>
              <a:rPr lang="el-GR" dirty="0"/>
              <a:t>δικαιούχος μπορεί να παρέχει στον </a:t>
            </a:r>
            <a:r>
              <a:rPr lang="el-GR" dirty="0" err="1"/>
              <a:t>αδειοδόχο</a:t>
            </a:r>
            <a:r>
              <a:rPr lang="el-GR" dirty="0"/>
              <a:t> ξεχωριστή άδεια να χρησιμοποιεί το έργο για εμπορική χρήση, εφόσον αυτό του ζητηθεί</a:t>
            </a:r>
            <a:r>
              <a:rPr lang="el-GR" dirty="0" smtClean="0"/>
              <a:t>.</a:t>
            </a:r>
            <a:endParaRPr lang="el-GR" dirty="0"/>
          </a:p>
        </p:txBody>
      </p:sp>
    </p:spTree>
    <p:extLst>
      <p:ext uri="{BB962C8B-B14F-4D97-AF65-F5344CB8AC3E}">
        <p14:creationId xmlns:p14="http://schemas.microsoft.com/office/powerpoint/2010/main" val="2623648333"/>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Διατήρηση </a:t>
            </a:r>
            <a:r>
              <a:rPr lang="el-GR" dirty="0" smtClean="0"/>
              <a:t>Σημειωμάτων</a:t>
            </a:r>
            <a:endParaRPr lang="el-GR" dirty="0"/>
          </a:p>
        </p:txBody>
      </p:sp>
      <p:sp>
        <p:nvSpPr>
          <p:cNvPr id="3" name="Content Placeholder 2"/>
          <p:cNvSpPr>
            <a:spLocks noGrp="1"/>
          </p:cNvSpPr>
          <p:nvPr>
            <p:ph idx="1"/>
          </p:nvPr>
        </p:nvSpPr>
        <p:spPr/>
        <p:txBody>
          <a:bodyPr>
            <a:normAutofit/>
          </a:bodyPr>
          <a:lstStyle/>
          <a:p>
            <a:pPr marL="0" indent="0">
              <a:buNone/>
            </a:pPr>
            <a:r>
              <a:rPr lang="el-GR" sz="2400" dirty="0" smtClean="0"/>
              <a:t>Οποιαδήποτε </a:t>
            </a:r>
            <a:r>
              <a:rPr lang="el-GR" sz="2400" dirty="0"/>
              <a:t>αναπαραγωγή ή διασκευή του υλικού θα πρέπει να συμπεριλαμβάνει:</a:t>
            </a:r>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Αναφοράς</a:t>
            </a:r>
            <a:endParaRPr lang="el-GR" sz="2000" dirty="0"/>
          </a:p>
          <a:p>
            <a:pPr lvl="1">
              <a:buFont typeface="Wingdings" panose="05000000000000000000" pitchFamily="2" charset="2"/>
              <a:buChar char="§"/>
            </a:pPr>
            <a:r>
              <a:rPr lang="el-GR" sz="2000" dirty="0" err="1"/>
              <a:t>τ</a:t>
            </a:r>
            <a:r>
              <a:rPr lang="en-US" sz="2000" dirty="0" smtClean="0"/>
              <a:t>ο </a:t>
            </a:r>
            <a:r>
              <a:rPr lang="en-US" sz="2000" dirty="0" err="1"/>
              <a:t>Σημείωμ</a:t>
            </a:r>
            <a:r>
              <a:rPr lang="en-US" sz="2000" dirty="0"/>
              <a:t>α Αδειοδότησης</a:t>
            </a:r>
            <a:endParaRPr lang="el-GR" sz="2000" dirty="0"/>
          </a:p>
          <a:p>
            <a:pPr lvl="1">
              <a:buFont typeface="Wingdings" panose="05000000000000000000" pitchFamily="2" charset="2"/>
              <a:buChar char="§"/>
            </a:pPr>
            <a:r>
              <a:rPr lang="el-GR" sz="2000" dirty="0" err="1"/>
              <a:t>τ</a:t>
            </a:r>
            <a:r>
              <a:rPr lang="en-US" sz="2000" dirty="0" smtClean="0"/>
              <a:t>η </a:t>
            </a:r>
            <a:r>
              <a:rPr lang="en-US" sz="2000" dirty="0" err="1"/>
              <a:t>δήλωση</a:t>
            </a:r>
            <a:r>
              <a:rPr lang="en-US" sz="2000" dirty="0"/>
              <a:t> </a:t>
            </a:r>
            <a:r>
              <a:rPr lang="el-GR" sz="2000" dirty="0" err="1"/>
              <a:t>Δ</a:t>
            </a:r>
            <a:r>
              <a:rPr lang="en-US" sz="2000" dirty="0" smtClean="0"/>
              <a:t>ια</a:t>
            </a:r>
            <a:r>
              <a:rPr lang="en-US" sz="2000" dirty="0" err="1" smtClean="0"/>
              <a:t>τήρησης</a:t>
            </a:r>
            <a:r>
              <a:rPr lang="en-US" sz="2000" dirty="0" smtClean="0"/>
              <a:t> </a:t>
            </a:r>
            <a:r>
              <a:rPr lang="en-US" sz="2000" dirty="0"/>
              <a:t>Σημειωμάτων</a:t>
            </a:r>
            <a:endParaRPr lang="el-GR" sz="2000" dirty="0"/>
          </a:p>
          <a:p>
            <a:pPr lvl="1">
              <a:buFont typeface="Wingdings" panose="05000000000000000000" pitchFamily="2" charset="2"/>
              <a:buChar char="§"/>
            </a:pPr>
            <a:r>
              <a:rPr lang="el-GR" sz="2000" dirty="0"/>
              <a:t>τ</a:t>
            </a:r>
            <a:r>
              <a:rPr lang="el-GR" sz="2000" dirty="0" smtClean="0"/>
              <a:t>ο Σημείωμα Χρήσης Έργων Τρίτων </a:t>
            </a:r>
            <a:r>
              <a:rPr lang="el-GR" sz="2000" dirty="0"/>
              <a:t>(εφόσον υπάρχει)</a:t>
            </a:r>
          </a:p>
          <a:p>
            <a:pPr marL="0" indent="0">
              <a:buNone/>
            </a:pPr>
            <a:r>
              <a:rPr lang="el-GR" sz="2400" dirty="0"/>
              <a:t>μαζί με τους συνοδευόμενους </a:t>
            </a:r>
            <a:r>
              <a:rPr lang="el-GR" sz="2400" dirty="0" err="1"/>
              <a:t>υπερσυνδέσμους</a:t>
            </a:r>
            <a:r>
              <a:rPr lang="el-GR" sz="2400" dirty="0"/>
              <a:t>.</a:t>
            </a:r>
          </a:p>
          <a:p>
            <a:endParaRPr lang="el-GR" sz="2000" dirty="0"/>
          </a:p>
        </p:txBody>
      </p:sp>
    </p:spTree>
    <p:extLst>
      <p:ext uri="{BB962C8B-B14F-4D97-AF65-F5344CB8AC3E}">
        <p14:creationId xmlns:p14="http://schemas.microsoft.com/office/powerpoint/2010/main" val="424751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p:cNvSpPr>
            <a:spLocks noGrp="1"/>
          </p:cNvSpPr>
          <p:nvPr>
            <p:ph type="title"/>
          </p:nvPr>
        </p:nvSpPr>
        <p:spPr/>
        <p:txBody>
          <a:bodyPr/>
          <a:lstStyle/>
          <a:p>
            <a:r>
              <a:rPr lang="el-GR" dirty="0"/>
              <a:t>Ο ρόλος της </a:t>
            </a:r>
            <a:r>
              <a:rPr lang="el-GR" dirty="0" smtClean="0"/>
              <a:t>απόδειξης</a:t>
            </a:r>
            <a:r>
              <a:rPr lang="en-US" dirty="0" smtClean="0"/>
              <a:t> (1/2)</a:t>
            </a:r>
            <a:endParaRPr lang="el-GR" dirty="0"/>
          </a:p>
        </p:txBody>
      </p:sp>
      <p:sp>
        <p:nvSpPr>
          <p:cNvPr id="5" name="Θέση περιεχομένου 4"/>
          <p:cNvSpPr>
            <a:spLocks noGrp="1"/>
          </p:cNvSpPr>
          <p:nvPr>
            <p:ph idx="1"/>
          </p:nvPr>
        </p:nvSpPr>
        <p:spPr/>
        <p:txBody>
          <a:bodyPr>
            <a:noAutofit/>
          </a:bodyPr>
          <a:lstStyle/>
          <a:p>
            <a:r>
              <a:rPr lang="el-GR" sz="2400" dirty="0"/>
              <a:t>είναι απαραίτητο για την ανάπτυξη μαθηματικών επιχειρημάτων </a:t>
            </a:r>
          </a:p>
          <a:p>
            <a:r>
              <a:rPr lang="el-GR" sz="2400" dirty="0"/>
              <a:t>είναι μέσο επικοινωνίας</a:t>
            </a:r>
          </a:p>
          <a:p>
            <a:r>
              <a:rPr lang="el-GR" sz="2400" dirty="0"/>
              <a:t>είναι ένας τρόπος σκέψης, διερεύνησης, κατανόησης</a:t>
            </a:r>
          </a:p>
        </p:txBody>
      </p:sp>
    </p:spTree>
    <p:extLst>
      <p:ext uri="{BB962C8B-B14F-4D97-AF65-F5344CB8AC3E}">
        <p14:creationId xmlns:p14="http://schemas.microsoft.com/office/powerpoint/2010/main" val="1520507330"/>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1798</TotalTime>
  <Words>4385</Words>
  <Application>Microsoft Office PowerPoint</Application>
  <PresentationFormat>Προβολή στην οθόνη (4:3)</PresentationFormat>
  <Paragraphs>616</Paragraphs>
  <Slides>87</Slides>
  <Notes>87</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87</vt:i4>
      </vt:variant>
    </vt:vector>
  </HeadingPairs>
  <TitlesOfParts>
    <vt:vector size="92" baseType="lpstr">
      <vt:lpstr>ＭＳ Ｐゴシック</vt:lpstr>
      <vt:lpstr>Arial</vt:lpstr>
      <vt:lpstr>Calibri</vt:lpstr>
      <vt:lpstr>Wingdings</vt:lpstr>
      <vt:lpstr>Θέμα του Office</vt:lpstr>
      <vt:lpstr>Διδακτική Μαθηματικών ΙΙ</vt:lpstr>
      <vt:lpstr>Διδακτική Μαθηματικών ΙΙ</vt:lpstr>
      <vt:lpstr>Θέματα αναφορικά με τα αναλυτικά προγράμματα</vt:lpstr>
      <vt:lpstr>Μαθηματικό περιεχόμενο</vt:lpstr>
      <vt:lpstr>Απόψεις που δεν υποστηρίζουν τη συνεχή εξάσκηση</vt:lpstr>
      <vt:lpstr>Προβλήματα σε μακροσκοπικό επίπεδο</vt:lpstr>
      <vt:lpstr>Ο χωρισμός τάξεων σύμφωνα με τις ικανότητες των μαθητών</vt:lpstr>
      <vt:lpstr>Αναλυτικά προγράμματα που στηρίζονται στην επίλυση προβλημάτων</vt:lpstr>
      <vt:lpstr>Ο ρόλος της απόδειξης (1/2)</vt:lpstr>
      <vt:lpstr>Ο ρόλος της απόδειξης (2/2)</vt:lpstr>
      <vt:lpstr>Σχεδιάζοντας αναλυτικά προγράμματα βασιζόμενα σε γενικές μαθηματικές ικανότητες</vt:lpstr>
      <vt:lpstr>Παραδείγματα γενικών ικανοτήτων</vt:lpstr>
      <vt:lpstr>Το παράδειγμα των NCTM επιπέδων</vt:lpstr>
      <vt:lpstr>Μαθηματικές ικανότητες στις ηλικίες 14-18 (1/4)</vt:lpstr>
      <vt:lpstr>Μαθηματικές ικανότητες στις ηλικίες 14-18 (2/4)</vt:lpstr>
      <vt:lpstr>Μαθηματικές ικανότητες στις ηλικίες 14-18 (3/4)</vt:lpstr>
      <vt:lpstr>Μαθηματικές ικανότητες στις ηλικίες 14-18 (4/4)</vt:lpstr>
      <vt:lpstr>Γενικότεροι στόχοι του ΠΣ (1/4)</vt:lpstr>
      <vt:lpstr>Γενικότεροι στόχοι του ΠΣ (2/4)</vt:lpstr>
      <vt:lpstr>Γενικότεροι στόχοι του ΠΣ (3/4)</vt:lpstr>
      <vt:lpstr>Γενικότεροι στόχοι του ΠΣ (4/4)</vt:lpstr>
      <vt:lpstr>Φιλοσοφία του ΠΣ στα Μαθηματικά (1/2)</vt:lpstr>
      <vt:lpstr>Φιλοσοφία του ΠΣ στα Μαθηματικά (2/2)</vt:lpstr>
      <vt:lpstr>Βασικός στόχος του ΠΣ στα Μαθηματικά</vt:lpstr>
      <vt:lpstr>Βασικές διεργασίες (1/2)</vt:lpstr>
      <vt:lpstr>Βασικές διεργασίες (2/2)</vt:lpstr>
      <vt:lpstr>Βασικές κατευθύνσεις (1/2)</vt:lpstr>
      <vt:lpstr>Βασικές κατευθύνσεις (2/2)</vt:lpstr>
      <vt:lpstr>Τροχιά μάθησης και διδασκαλίας</vt:lpstr>
      <vt:lpstr>Αριθμοί -Άλγεβρα</vt:lpstr>
      <vt:lpstr>Γεωμετρία -Μέτρηση</vt:lpstr>
      <vt:lpstr>Στοχαστικά Μαθηματικά</vt:lpstr>
      <vt:lpstr>Παράδειγμα τροχιάς: Ακέραιοι αριθμοί</vt:lpstr>
      <vt:lpstr>Εξέλιξη της τροχιάς ανά ηλικιακό κύκλο</vt:lpstr>
      <vt:lpstr>Γ΄κύκλος (ακέραιοι) (1/2)</vt:lpstr>
      <vt:lpstr>Γ΄κύκλος (ακέραιοι) (2/2)</vt:lpstr>
      <vt:lpstr>Μοτίβα (1/4)</vt:lpstr>
      <vt:lpstr>Μοτίβα (2/4)</vt:lpstr>
      <vt:lpstr>Μοτίβα (3/4)</vt:lpstr>
      <vt:lpstr>Μοτίβα (4/4)</vt:lpstr>
      <vt:lpstr>Δομή του ΠΣ</vt:lpstr>
      <vt:lpstr>Θεματική ενότητα: Στοχαστικά Μαθηματικά Ενδεικτικές διδακτικές ώρες:  14</vt:lpstr>
      <vt:lpstr>Προτεινόμενα εργαλεία</vt:lpstr>
      <vt:lpstr>Ψηφιακά εργαλεία</vt:lpstr>
      <vt:lpstr>Δραστηριότητες</vt:lpstr>
      <vt:lpstr>Συνθετική εργασία</vt:lpstr>
      <vt:lpstr>Παράδειγμα</vt:lpstr>
      <vt:lpstr>Ένα απόσπασμα από το έργο του Πρόκλου Σχόλια στο α΄ βιβλίο των Στοιχείων του Ευκλείδη (1/2)</vt:lpstr>
      <vt:lpstr>Ένα απόσπασμα από το έργο του Πρόκλου Σχόλια στο α΄ βιβλίο των Στοιχείων του Ευκλείδη (2/2)</vt:lpstr>
      <vt:lpstr>Ενδεικτικές φάσεις εφαρμογής (1/2)</vt:lpstr>
      <vt:lpstr>Ενδεικτικές φάσεις εφαρμογής (2/2)</vt:lpstr>
      <vt:lpstr>Οδηγός του Εκπαιδευτικού: Φιλοσοφία</vt:lpstr>
      <vt:lpstr>Οδηγός Εκπαιδευτικού: Στόχοι</vt:lpstr>
      <vt:lpstr>Οδηγός του εκπαιδευτικού: Δομή (1/2)</vt:lpstr>
      <vt:lpstr>Οδηγός του εκπαιδευτικού: Δομή (2/2)</vt:lpstr>
      <vt:lpstr>Σημασία των γεωμετρικών μετασχηματισμών</vt:lpstr>
      <vt:lpstr>Προηγούμενη και επόμενη γνώση (1/2)</vt:lpstr>
      <vt:lpstr>Προηγούμενη και επόμενη γνώση (2/2)</vt:lpstr>
      <vt:lpstr>Διδακτική διαχείριση (1/6)</vt:lpstr>
      <vt:lpstr>Διδακτική διαχείριση (2/6)</vt:lpstr>
      <vt:lpstr>Διδακτική διαχείριση (3/6)</vt:lpstr>
      <vt:lpstr>Διδακτική διαχείριση (4/6)</vt:lpstr>
      <vt:lpstr>Διδακτική διαχείριση (5/6)</vt:lpstr>
      <vt:lpstr>Διδακτική διαχείριση (6/6)</vt:lpstr>
      <vt:lpstr>Ενδεικτικές δραστηριότητες (1/4)</vt:lpstr>
      <vt:lpstr>Ενδεικτικές δραστηριότητες (2/4)</vt:lpstr>
      <vt:lpstr>Ενδεικτικές δραστηριότητες (3/4)</vt:lpstr>
      <vt:lpstr>Ενδεικτικές δραστηριότητες (4/4)</vt:lpstr>
      <vt:lpstr>Τι προσφέρει στον εκπαιδευτικό το καινούριο πρόγραμμα σπουδών και ο οδηγός για τον εκπαιδευτικό (1/3)</vt:lpstr>
      <vt:lpstr>Τι προσφέρει στον εκπαιδευτικό το καινούριο πρόγραμμα σπουδών και ο οδηγός για τον εκπαιδευτικό (2/3)</vt:lpstr>
      <vt:lpstr>Τι προσφέρει στον εκπαιδευτικό το καινούριο πρόγραμμα σπουδών και ο οδηγός για τον εκπαιδευτικό (3/3)</vt:lpstr>
      <vt:lpstr>Εργασία</vt:lpstr>
      <vt:lpstr>Στοιχεία του αναλυτικού προγράμματος (1/4)</vt:lpstr>
      <vt:lpstr>Στοιχεία του αναλυτικού προγράμματος (2/4)</vt:lpstr>
      <vt:lpstr>Στοιχεία του αναλυτικού προγράμματος (3/4)</vt:lpstr>
      <vt:lpstr>Στοιχεία του αναλυτικού προγράμματος (4/4)</vt:lpstr>
      <vt:lpstr>Αρχές για τη δημιουργία ενός αναλυτικού προγράμματος βασισμένου στον πολιτισμό</vt:lpstr>
      <vt:lpstr>Σχεδιασμός αναλυτικού προγράμματος: Η θεώρηση του κονστρουκτιβισμού (1/2)</vt:lpstr>
      <vt:lpstr>Σχεδιασμός αναλυτικού προγράμματος: Η θεώρηση του κονστρουκτιβισμού (2/2)</vt:lpstr>
      <vt:lpstr>Διαφορετικές διαστάσεις του αναλυτικού προγράμματος (1/2)</vt:lpstr>
      <vt:lpstr>Διαφορετικές διαστάσεις του αναλυτικού προγράμματος (2/2)</vt:lpstr>
      <vt:lpstr>Τέλος Ενότητας</vt:lpstr>
      <vt:lpstr>Χρηματοδότηση</vt:lpstr>
      <vt:lpstr>Σημειώματα</vt:lpstr>
      <vt:lpstr>Σημείωμα Αναφοράς</vt:lpstr>
      <vt:lpstr>Σημείωμα Αδειοδότησης</vt:lpstr>
      <vt:lpstr>Διατήρηση Σημειωμάτων</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Stevy</dc:creator>
  <cp:lastModifiedBy>Aggeliki Zoupa</cp:lastModifiedBy>
  <cp:revision>199</cp:revision>
  <dcterms:created xsi:type="dcterms:W3CDTF">2012-09-06T09:03:05Z</dcterms:created>
  <dcterms:modified xsi:type="dcterms:W3CDTF">2015-07-06T00:23:50Z</dcterms:modified>
</cp:coreProperties>
</file>