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61" r:id="rId3"/>
    <p:sldId id="302" r:id="rId4"/>
    <p:sldId id="303" r:id="rId5"/>
    <p:sldId id="304" r:id="rId6"/>
    <p:sldId id="322" r:id="rId7"/>
    <p:sldId id="305" r:id="rId8"/>
    <p:sldId id="306" r:id="rId9"/>
    <p:sldId id="307" r:id="rId10"/>
    <p:sldId id="308" r:id="rId11"/>
    <p:sldId id="309" r:id="rId12"/>
    <p:sldId id="310" r:id="rId13"/>
    <p:sldId id="323" r:id="rId14"/>
    <p:sldId id="311" r:id="rId15"/>
    <p:sldId id="312" r:id="rId16"/>
    <p:sldId id="313" r:id="rId17"/>
    <p:sldId id="314" r:id="rId18"/>
    <p:sldId id="324" r:id="rId19"/>
    <p:sldId id="290" r:id="rId20"/>
    <p:sldId id="315" r:id="rId21"/>
    <p:sldId id="325" r:id="rId22"/>
    <p:sldId id="326" r:id="rId23"/>
    <p:sldId id="318" r:id="rId24"/>
    <p:sldId id="319" r:id="rId25"/>
    <p:sldId id="320" r:id="rId26"/>
    <p:sldId id="321"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22"/>
            <p14:sldId id="305"/>
            <p14:sldId id="306"/>
            <p14:sldId id="307"/>
            <p14:sldId id="308"/>
            <p14:sldId id="309"/>
            <p14:sldId id="310"/>
            <p14:sldId id="323"/>
            <p14:sldId id="311"/>
            <p14:sldId id="312"/>
            <p14:sldId id="313"/>
            <p14:sldId id="314"/>
            <p14:sldId id="324"/>
            <p14:sldId id="290"/>
            <p14:sldId id="315"/>
            <p14:sldId id="325"/>
            <p14:sldId id="326"/>
            <p14:sldId id="318"/>
            <p14:sldId id="319"/>
            <p14:sldId id="320"/>
            <p14:sldId id="321"/>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4452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75443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30306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9519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154088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249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086944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483088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184087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97335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51759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137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I</a:t>
            </a:r>
            <a:r>
              <a:rPr lang="el-GR" sz="1000" dirty="0" err="1" smtClean="0">
                <a:solidFill>
                  <a:srgbClr val="5075BC"/>
                </a:solidFill>
              </a:rPr>
              <a:t>στορικός</a:t>
            </a:r>
            <a:r>
              <a:rPr lang="el-GR" sz="1000" dirty="0" smtClean="0">
                <a:solidFill>
                  <a:srgbClr val="5075BC"/>
                </a:solidFill>
              </a:rPr>
              <a:t> χρόνος. </a:t>
            </a:r>
            <a:r>
              <a:rPr lang="el-GR" sz="1000" dirty="0" err="1" smtClean="0">
                <a:solidFill>
                  <a:srgbClr val="5075BC"/>
                </a:solidFill>
              </a:rPr>
              <a:t>Περιοδολογήσεις</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smtClean="0">
                <a:solidFill>
                  <a:srgbClr val="5075BC"/>
                </a:solidFill>
              </a:rPr>
              <a:t>2</a:t>
            </a:r>
            <a:r>
              <a:rPr lang="en-US"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err="1" smtClean="0"/>
              <a:t>Iστορικός</a:t>
            </a:r>
            <a:r>
              <a:rPr lang="el-GR" sz="2800" dirty="0" smtClean="0"/>
              <a:t> </a:t>
            </a:r>
            <a:r>
              <a:rPr lang="el-GR" sz="2800" dirty="0"/>
              <a:t>χρόνος. </a:t>
            </a:r>
            <a:r>
              <a:rPr lang="el-GR" sz="2800" dirty="0" err="1" smtClean="0"/>
              <a:t>Περιοδολογήσεις</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Μικρή διάρκεια</a:t>
            </a:r>
          </a:p>
        </p:txBody>
      </p:sp>
      <p:sp>
        <p:nvSpPr>
          <p:cNvPr id="3" name="Content Placeholder 2"/>
          <p:cNvSpPr>
            <a:spLocks noGrp="1"/>
          </p:cNvSpPr>
          <p:nvPr>
            <p:ph idx="1"/>
          </p:nvPr>
        </p:nvSpPr>
        <p:spPr>
          <a:xfrm>
            <a:off x="464156" y="1783357"/>
            <a:ext cx="8229600" cy="4525963"/>
          </a:xfrm>
        </p:spPr>
        <p:txBody>
          <a:bodyPr>
            <a:normAutofit/>
          </a:bodyPr>
          <a:lstStyle/>
          <a:p>
            <a:pPr marL="0">
              <a:lnSpc>
                <a:spcPct val="110000"/>
              </a:lnSpc>
            </a:pPr>
            <a:r>
              <a:rPr lang="el-GR" sz="2400" dirty="0" smtClean="0"/>
              <a:t>Τέλος, </a:t>
            </a:r>
            <a:r>
              <a:rPr lang="el-GR" sz="2400" dirty="0"/>
              <a:t>το τρίτο μέρος είναι εκείνο που αφορά την παραδοσιακή ιστορία, όχι στο επίπεδο του </a:t>
            </a:r>
            <a:r>
              <a:rPr lang="el-GR" sz="2400" dirty="0" smtClean="0"/>
              <a:t>ανθρώπου, </a:t>
            </a:r>
            <a:r>
              <a:rPr lang="el-GR" sz="2400" dirty="0"/>
              <a:t>αλλά σε εκείνο του ατόμου. Την ιστορία των γεγονότων… Μια επιφανειακή ταραχή. Τα κύματα που ξεσηκώνουν οι </a:t>
            </a:r>
            <a:r>
              <a:rPr lang="el-GR" sz="2400" dirty="0" err="1"/>
              <a:t>αμπώτιδες</a:t>
            </a:r>
            <a:r>
              <a:rPr lang="el-GR" sz="2400" dirty="0"/>
              <a:t> και οι παλίρροιες στη δυνατή κίνησή τους. Μια ιστορία με σύντομες, γρήγορες και νευρικές ταλαντώσεις, υπερευαίσθητη από τη φύση της, που κάθε βήμα της ενεργοποιεί όλες τις παραμέτρους των μηχανισμών </a:t>
            </a:r>
            <a:r>
              <a:rPr lang="el-GR" sz="2400" dirty="0" smtClean="0"/>
              <a:t>της...</a:t>
            </a:r>
            <a:endParaRPr lang="el-GR" sz="2400" dirty="0"/>
          </a:p>
          <a:p>
            <a:pPr marL="0"/>
            <a:endParaRPr lang="el-GR" sz="2400"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εγγραφή των φαινομένων στο χρόνο.</a:t>
            </a:r>
          </a:p>
        </p:txBody>
      </p:sp>
      <p:sp>
        <p:nvSpPr>
          <p:cNvPr id="3" name="Content Placeholder 2"/>
          <p:cNvSpPr>
            <a:spLocks noGrp="1"/>
          </p:cNvSpPr>
          <p:nvPr>
            <p:ph idx="1"/>
          </p:nvPr>
        </p:nvSpPr>
        <p:spPr>
          <a:xfrm>
            <a:off x="464156" y="2215405"/>
            <a:ext cx="8229600" cy="4525963"/>
          </a:xfrm>
        </p:spPr>
        <p:txBody>
          <a:bodyPr>
            <a:normAutofit/>
          </a:bodyPr>
          <a:lstStyle/>
          <a:p>
            <a:pPr marL="0"/>
            <a:r>
              <a:rPr lang="el-GR" sz="2400" dirty="0"/>
              <a:t>Κάθε φαινόμενο και η δομή του χρόνου που το διέπει. Η εγγραφή σε περισσότερο της μιας δομές χρόνου. Τα φαινόμενα έχουν τον ιδιαίτερο χρόνο τους.</a:t>
            </a:r>
          </a:p>
          <a:p>
            <a:pPr marL="0"/>
            <a:endParaRPr lang="el-GR" sz="2800"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err="1" smtClean="0"/>
              <a:t>περιοδολόγηση</a:t>
            </a:r>
            <a:r>
              <a:rPr lang="el-GR" dirty="0" smtClean="0"/>
              <a:t> 1</a:t>
            </a:r>
            <a:endParaRPr lang="el-GR" dirty="0"/>
          </a:p>
        </p:txBody>
      </p:sp>
      <p:sp>
        <p:nvSpPr>
          <p:cNvPr id="3" name="Content Placeholder 2"/>
          <p:cNvSpPr>
            <a:spLocks noGrp="1"/>
          </p:cNvSpPr>
          <p:nvPr>
            <p:ph idx="1"/>
          </p:nvPr>
        </p:nvSpPr>
        <p:spPr>
          <a:xfrm>
            <a:off x="457200" y="1844824"/>
            <a:ext cx="8229600" cy="2376263"/>
          </a:xfrm>
        </p:spPr>
        <p:txBody>
          <a:bodyPr>
            <a:normAutofit fontScale="77500" lnSpcReduction="20000"/>
          </a:bodyPr>
          <a:lstStyle/>
          <a:p>
            <a:pPr marL="0">
              <a:lnSpc>
                <a:spcPct val="120000"/>
              </a:lnSpc>
            </a:pPr>
            <a:r>
              <a:rPr lang="el-GR" sz="3100" dirty="0" err="1"/>
              <a:t>Bruno</a:t>
            </a:r>
            <a:r>
              <a:rPr lang="el-GR" sz="3100" dirty="0"/>
              <a:t> </a:t>
            </a:r>
            <a:r>
              <a:rPr lang="el-GR" sz="3100" dirty="0" err="1"/>
              <a:t>Latour</a:t>
            </a:r>
            <a:r>
              <a:rPr lang="el-GR" sz="3100" dirty="0" smtClean="0"/>
              <a:t>, «Έχουμε </a:t>
            </a:r>
            <a:r>
              <a:rPr lang="el-GR" sz="3100" dirty="0"/>
              <a:t>μια προδιάθεση να κατανοούμε το χρόνο που περνά σαν να καταργεί πράγματι το παρελθόν πίσω του». Θεωρώντας ότι έχουμε αποκοπεί ριζικά από το παρελθόν, οδηγούμαστε στο «να βιώνουμε το χρόνο σαν μια επανάσταση που πρέπει πάντα να αρχίζει ξανά και ξανά». </a:t>
            </a:r>
            <a:endParaRPr lang="en-US" sz="3100" dirty="0" smtClean="0"/>
          </a:p>
          <a:p>
            <a:pPr marL="0"/>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err="1" smtClean="0"/>
              <a:t>περιοδολόγηση</a:t>
            </a:r>
            <a:r>
              <a:rPr lang="el-GR" dirty="0" smtClean="0"/>
              <a:t> 2</a:t>
            </a:r>
            <a:endParaRPr lang="el-GR" dirty="0"/>
          </a:p>
        </p:txBody>
      </p:sp>
      <p:sp>
        <p:nvSpPr>
          <p:cNvPr id="3" name="Content Placeholder 2"/>
          <p:cNvSpPr>
            <a:spLocks noGrp="1"/>
          </p:cNvSpPr>
          <p:nvPr>
            <p:ph idx="1"/>
          </p:nvPr>
        </p:nvSpPr>
        <p:spPr>
          <a:xfrm>
            <a:off x="471216" y="1772816"/>
            <a:ext cx="8229600" cy="3312367"/>
          </a:xfrm>
        </p:spPr>
        <p:txBody>
          <a:bodyPr>
            <a:normAutofit fontScale="85000" lnSpcReduction="10000"/>
          </a:bodyPr>
          <a:lstStyle/>
          <a:p>
            <a:pPr marL="0">
              <a:lnSpc>
                <a:spcPct val="120000"/>
              </a:lnSpc>
            </a:pPr>
            <a:r>
              <a:rPr lang="el-GR" sz="2800" dirty="0" smtClean="0"/>
              <a:t>Μία </a:t>
            </a:r>
            <a:r>
              <a:rPr lang="el-GR" sz="2800" dirty="0"/>
              <a:t>από τις βασικότερες συνέπειες αυτού του τρόπου σκέψης για τον χρόνο και την ιστορία είναι ότι συνδέουμε οργανικά τα διάφορα στοιχεία που συνθέτουν τον καθημερινό μας κόσμο, δημιουργώντας μέσα από αυτήν τη συστηματική συνοχή τους μια αυτόνομη, ξεχωριστή οντότητα – όπως, λόγου χάριν, την εποχή, την ιστορική περίοδο – την οποία ακολούθως τοποθετούμε μέσα σ’ αυτήν τη συνεχή και διατεταγμένη ροή από το παρελθόν στο μέλλον. </a:t>
            </a:r>
          </a:p>
          <a:p>
            <a:pPr marL="0"/>
            <a:endParaRPr lang="el-GR" dirty="0"/>
          </a:p>
        </p:txBody>
      </p:sp>
    </p:spTree>
    <p:extLst>
      <p:ext uri="{BB962C8B-B14F-4D97-AF65-F5344CB8AC3E}">
        <p14:creationId xmlns:p14="http://schemas.microsoft.com/office/powerpoint/2010/main" val="240301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κατασκευή της </a:t>
            </a:r>
            <a:r>
              <a:rPr lang="el-GR" dirty="0" err="1"/>
              <a:t>περιοδολόγησης</a:t>
            </a:r>
            <a:endParaRPr lang="el-GR" dirty="0"/>
          </a:p>
        </p:txBody>
      </p:sp>
      <p:sp>
        <p:nvSpPr>
          <p:cNvPr id="3" name="Content Placeholder 2"/>
          <p:cNvSpPr>
            <a:spLocks noGrp="1"/>
          </p:cNvSpPr>
          <p:nvPr>
            <p:ph idx="1"/>
          </p:nvPr>
        </p:nvSpPr>
        <p:spPr>
          <a:xfrm>
            <a:off x="457200" y="1772816"/>
            <a:ext cx="8229600" cy="3744416"/>
          </a:xfrm>
        </p:spPr>
        <p:txBody>
          <a:bodyPr>
            <a:normAutofit fontScale="77500" lnSpcReduction="20000"/>
          </a:bodyPr>
          <a:lstStyle/>
          <a:p>
            <a:pPr marL="0">
              <a:lnSpc>
                <a:spcPct val="120000"/>
              </a:lnSpc>
            </a:pPr>
            <a:r>
              <a:rPr lang="el-GR" sz="3100" dirty="0"/>
              <a:t>Η επινόηση του σχήματος </a:t>
            </a:r>
            <a:r>
              <a:rPr lang="el-GR" sz="3100" dirty="0" smtClean="0"/>
              <a:t>αρχαιότητα-μεσαίωνας </a:t>
            </a:r>
            <a:r>
              <a:rPr lang="el-GR" sz="3100" dirty="0"/>
              <a:t>-</a:t>
            </a:r>
            <a:r>
              <a:rPr lang="el-GR" sz="3100" dirty="0" err="1"/>
              <a:t>νεώτερη</a:t>
            </a:r>
            <a:r>
              <a:rPr lang="el-GR" sz="3100" dirty="0"/>
              <a:t> και σύγχρονη εποχή. Μικρές και μεγάλες </a:t>
            </a:r>
            <a:r>
              <a:rPr lang="el-GR" sz="3100" dirty="0" err="1"/>
              <a:t>περιοδολογήσεις</a:t>
            </a:r>
            <a:r>
              <a:rPr lang="el-GR" sz="3100" dirty="0"/>
              <a:t>. H εμφάνιση νέων περιόδων: </a:t>
            </a:r>
            <a:r>
              <a:rPr lang="el-GR" sz="3100" dirty="0" smtClean="0"/>
              <a:t>Ύστερη </a:t>
            </a:r>
            <a:r>
              <a:rPr lang="el-GR" sz="3100" dirty="0"/>
              <a:t>α</a:t>
            </a:r>
            <a:r>
              <a:rPr lang="el-GR" sz="3100" dirty="0" smtClean="0"/>
              <a:t>ρχαιότητα</a:t>
            </a:r>
            <a:r>
              <a:rPr lang="el-GR" sz="3100" dirty="0"/>
              <a:t>, </a:t>
            </a:r>
            <a:r>
              <a:rPr lang="el-GR" sz="3100" dirty="0" err="1" smtClean="0"/>
              <a:t>νεώτερη</a:t>
            </a:r>
            <a:r>
              <a:rPr lang="el-GR" sz="3100" dirty="0" smtClean="0"/>
              <a:t>-πρώιμη </a:t>
            </a:r>
            <a:r>
              <a:rPr lang="el-GR" sz="3100" dirty="0"/>
              <a:t>εποχή.  Η αξιολόγηση μέσω της </a:t>
            </a:r>
            <a:r>
              <a:rPr lang="el-GR" sz="3100" dirty="0" err="1"/>
              <a:t>περιοδολόγησης</a:t>
            </a:r>
            <a:r>
              <a:rPr lang="el-GR" sz="3100" dirty="0"/>
              <a:t>. Ο </a:t>
            </a:r>
            <a:r>
              <a:rPr lang="el-GR" sz="3100" dirty="0" err="1"/>
              <a:t>δυτικοκεντρικός</a:t>
            </a:r>
            <a:r>
              <a:rPr lang="el-GR" sz="3100" dirty="0"/>
              <a:t> χαρακτήρας της </a:t>
            </a:r>
            <a:r>
              <a:rPr lang="el-GR" sz="3100" dirty="0" err="1"/>
              <a:t>περιοδολόγησης</a:t>
            </a:r>
            <a:r>
              <a:rPr lang="el-GR" sz="3100" dirty="0"/>
              <a:t> (το παράδειγμα της Γαλλικής Επανάστασης στη διάκριση </a:t>
            </a:r>
            <a:r>
              <a:rPr lang="el-GR" sz="3100" dirty="0" err="1"/>
              <a:t>ν</a:t>
            </a:r>
            <a:r>
              <a:rPr lang="el-GR" sz="3100" dirty="0" err="1" smtClean="0"/>
              <a:t>εώτερης</a:t>
            </a:r>
            <a:r>
              <a:rPr lang="el-GR" sz="3100" dirty="0" smtClean="0"/>
              <a:t> </a:t>
            </a:r>
            <a:r>
              <a:rPr lang="el-GR" sz="3100" dirty="0"/>
              <a:t>και </a:t>
            </a:r>
            <a:r>
              <a:rPr lang="el-GR" sz="3100" dirty="0" smtClean="0"/>
              <a:t>σύγχρονης </a:t>
            </a:r>
            <a:r>
              <a:rPr lang="el-GR" sz="3100" dirty="0"/>
              <a:t>εποχής. Ισχύει το </a:t>
            </a:r>
            <a:r>
              <a:rPr lang="el-GR" sz="3100" dirty="0" err="1"/>
              <a:t>δυτικοκεντρικό</a:t>
            </a:r>
            <a:r>
              <a:rPr lang="el-GR" sz="3100" dirty="0"/>
              <a:t> παράδειγμα για την </a:t>
            </a:r>
            <a:r>
              <a:rPr lang="el-GR" sz="3100" dirty="0" err="1"/>
              <a:t>περιοδολόγηση</a:t>
            </a:r>
            <a:r>
              <a:rPr lang="el-GR" sz="3100" dirty="0"/>
              <a:t> της ιστορίας άλλων πολιτισμών π.χ. Ινδικός, Κινεζικός κλπ.;) Η έννοια της συνέχειας και της τομής.</a:t>
            </a:r>
          </a:p>
          <a:p>
            <a:pPr marL="0"/>
            <a:endParaRPr lang="el-GR" dirty="0"/>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πολιτική σημασία της </a:t>
            </a:r>
            <a:r>
              <a:rPr lang="el-GR" dirty="0" err="1"/>
              <a:t>περιοδολόγησης</a:t>
            </a:r>
            <a:endParaRPr lang="el-GR" dirty="0"/>
          </a:p>
        </p:txBody>
      </p:sp>
      <p:sp>
        <p:nvSpPr>
          <p:cNvPr id="3" name="Content Placeholder 2"/>
          <p:cNvSpPr>
            <a:spLocks noGrp="1"/>
          </p:cNvSpPr>
          <p:nvPr>
            <p:ph idx="1"/>
          </p:nvPr>
        </p:nvSpPr>
        <p:spPr>
          <a:xfrm>
            <a:off x="464156" y="2071389"/>
            <a:ext cx="8229600" cy="4525963"/>
          </a:xfrm>
        </p:spPr>
        <p:txBody>
          <a:bodyPr>
            <a:noAutofit/>
          </a:bodyPr>
          <a:lstStyle/>
          <a:p>
            <a:pPr marL="0"/>
            <a:r>
              <a:rPr lang="el-GR" sz="2400" dirty="0"/>
              <a:t>Κατοχή και εμφύλιος στην Ελλάδα</a:t>
            </a:r>
          </a:p>
          <a:p>
            <a:pPr marL="0"/>
            <a:r>
              <a:rPr lang="el-GR" sz="2400" dirty="0"/>
              <a:t>Ανάλυση του ερωτήματος «Πότε αρχίζει ο εμφύλιος πόλεμος στην Ελλάδα;»</a:t>
            </a:r>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Ιστορικότητα</a:t>
            </a:r>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a:t>Ο ιστορικός και το πλεονέκτημα της συνείδησης του χρόνου. Η ιστορικότητα των φαινομένων. Η έννοια της ιστορικότητας και της κατασκευής. Αδράνειες και μεταβολές. Οι επιβιώσεις και το καινούργιο.</a:t>
            </a:r>
          </a:p>
          <a:p>
            <a:pPr marL="0"/>
            <a:r>
              <a:rPr lang="el-GR" sz="2400" dirty="0"/>
              <a:t>Ιστορία και ιστορικότητα: </a:t>
            </a:r>
            <a:r>
              <a:rPr lang="el-GR" sz="2400" dirty="0" smtClean="0"/>
              <a:t>Εννοιολογικές διαφορές</a:t>
            </a:r>
            <a:r>
              <a:rPr lang="en-US" sz="2400" dirty="0" smtClean="0"/>
              <a:t>.</a:t>
            </a:r>
            <a:endParaRPr lang="el-GR" sz="2400" dirty="0"/>
          </a:p>
          <a:p>
            <a:pPr marL="0"/>
            <a:endParaRPr lang="el-GR" sz="2000"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Παράδοση</a:t>
            </a:r>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a:t>Παράδοση και παράδοση. </a:t>
            </a:r>
          </a:p>
          <a:p>
            <a:pPr marL="0"/>
            <a:r>
              <a:rPr lang="el-GR" sz="2400" dirty="0"/>
              <a:t>Η παράδοση ως τρόπος λειτουργίας της κοινωνίας.  </a:t>
            </a:r>
          </a:p>
          <a:p>
            <a:pPr marL="0"/>
            <a:r>
              <a:rPr lang="el-GR" sz="2400" dirty="0"/>
              <a:t>Παράδοση και </a:t>
            </a:r>
            <a:r>
              <a:rPr lang="el-GR" sz="2400" dirty="0" err="1" smtClean="0"/>
              <a:t>νεωτερικότητα</a:t>
            </a:r>
            <a:r>
              <a:rPr lang="en-US" sz="2400" dirty="0" smtClean="0"/>
              <a:t>.</a:t>
            </a:r>
            <a:endParaRPr lang="el-GR" sz="2400" dirty="0"/>
          </a:p>
          <a:p>
            <a:pPr marL="0"/>
            <a:r>
              <a:rPr lang="el-GR" sz="2400" dirty="0"/>
              <a:t>Η επινόηση της </a:t>
            </a:r>
            <a:r>
              <a:rPr lang="el-GR" sz="2400" dirty="0" smtClean="0"/>
              <a:t>παράδοσης</a:t>
            </a:r>
            <a:r>
              <a:rPr lang="en-US" sz="2400" dirty="0" smtClean="0"/>
              <a:t>.</a:t>
            </a:r>
            <a:endParaRPr lang="el-GR" sz="2400" dirty="0"/>
          </a:p>
          <a:p>
            <a:pPr marL="0"/>
            <a:r>
              <a:rPr lang="el-GR" sz="2400" dirty="0"/>
              <a:t>Η επιλεκτικότητα της </a:t>
            </a:r>
            <a:r>
              <a:rPr lang="el-GR" sz="2400" dirty="0" smtClean="0"/>
              <a:t>παράδοσης</a:t>
            </a:r>
            <a:r>
              <a:rPr lang="en-US" sz="2400" dirty="0" smtClean="0"/>
              <a:t>.</a:t>
            </a:r>
            <a:r>
              <a:rPr lang="el-GR" sz="2400" dirty="0" smtClean="0"/>
              <a:t>  </a:t>
            </a:r>
            <a:endParaRPr lang="el-GR" sz="2400" dirty="0"/>
          </a:p>
          <a:p>
            <a:pPr marL="0"/>
            <a:r>
              <a:rPr lang="el-GR" sz="2400" dirty="0"/>
              <a:t>Η </a:t>
            </a:r>
            <a:r>
              <a:rPr lang="el-GR" sz="2400" dirty="0" err="1"/>
              <a:t>παραδοσιολατρεία</a:t>
            </a:r>
            <a:r>
              <a:rPr lang="el-GR" sz="2400" dirty="0"/>
              <a:t>: παραδοσιακή ή νεωτερική; </a:t>
            </a:r>
          </a:p>
          <a:p>
            <a:pPr marL="0"/>
            <a:endParaRPr lang="el-GR" sz="2400" dirty="0"/>
          </a:p>
        </p:txBody>
      </p:sp>
    </p:spTree>
    <p:extLst>
      <p:ext uri="{BB962C8B-B14F-4D97-AF65-F5344CB8AC3E}">
        <p14:creationId xmlns:p14="http://schemas.microsoft.com/office/powerpoint/2010/main" val="292461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386144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a:t>
            </a:r>
            <a:r>
              <a:rPr lang="fr-FR" dirty="0" smtClean="0"/>
              <a:t>.</a:t>
            </a:r>
            <a:r>
              <a:rPr lang="el-GR" dirty="0" smtClean="0"/>
              <a:t> </a:t>
            </a:r>
            <a:r>
              <a:rPr lang="fr-FR" dirty="0" smtClean="0"/>
              <a:t>O </a:t>
            </a:r>
            <a:r>
              <a:rPr lang="el-GR" dirty="0"/>
              <a:t>μετρήσιμος χρόνος</a:t>
            </a:r>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a:t>Η έννοια του χρόνου, αποτέλεσμα κοινωνικής ανάπτυξης. Συγκεκριμένος και αφηρημένος χρόνος. Η απόσπαση του χρόνου από τα φυσικά φαινόμενα. Διαδοχή και </a:t>
            </a:r>
            <a:r>
              <a:rPr lang="el-GR" sz="2400" dirty="0" err="1"/>
              <a:t>μετρησιμότητα</a:t>
            </a:r>
            <a:r>
              <a:rPr lang="el-GR" sz="2400" dirty="0"/>
              <a:t> του χρόνου. Κοσμικός χρόνος και χρονολογία. Χριστιανισμός   και </a:t>
            </a:r>
            <a:r>
              <a:rPr lang="el-GR" sz="2400" dirty="0" err="1"/>
              <a:t>σημασιοδότηση</a:t>
            </a:r>
            <a:r>
              <a:rPr lang="el-GR" sz="2400" dirty="0"/>
              <a:t> του χρόνου. Βιομηχανική επανάσταση και η βασιλεία του ρολογιού. Καπιταλισμός και "ο χρόνος είναι χρήμα".</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751733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84584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n-GB" sz="2000" dirty="0"/>
              <a:t>I</a:t>
            </a:r>
            <a:r>
              <a:rPr lang="el-GR" sz="2000" dirty="0" err="1"/>
              <a:t>στορικός</a:t>
            </a:r>
            <a:r>
              <a:rPr lang="el-GR" sz="2000" dirty="0"/>
              <a:t> χρόνος. </a:t>
            </a:r>
            <a:r>
              <a:rPr lang="el-GR" sz="2000" dirty="0" err="1"/>
              <a:t>Περιοδολογήσεις</a:t>
            </a:r>
            <a:r>
              <a:rPr lang="el-GR" sz="2000" dirty="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3825012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387115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385565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226377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299330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 Ο </a:t>
            </a:r>
            <a:r>
              <a:rPr lang="el-GR" dirty="0" err="1"/>
              <a:t>εσωτερικευμένος</a:t>
            </a:r>
            <a:r>
              <a:rPr lang="el-GR" dirty="0"/>
              <a:t> χρόνος</a:t>
            </a:r>
          </a:p>
        </p:txBody>
      </p:sp>
      <p:sp>
        <p:nvSpPr>
          <p:cNvPr id="3" name="Content Placeholder 2"/>
          <p:cNvSpPr>
            <a:spLocks noGrp="1"/>
          </p:cNvSpPr>
          <p:nvPr>
            <p:ph idx="1"/>
          </p:nvPr>
        </p:nvSpPr>
        <p:spPr>
          <a:xfrm>
            <a:off x="464156" y="1783357"/>
            <a:ext cx="8229600" cy="4525963"/>
          </a:xfrm>
        </p:spPr>
        <p:txBody>
          <a:bodyPr>
            <a:noAutofit/>
          </a:bodyPr>
          <a:lstStyle/>
          <a:p>
            <a:pPr marL="0"/>
            <a:r>
              <a:rPr lang="el-GR" sz="2400" dirty="0"/>
              <a:t>Αυγουστίνος: </a:t>
            </a:r>
            <a:endParaRPr lang="el-GR" sz="2400" dirty="0" smtClean="0"/>
          </a:p>
          <a:p>
            <a:pPr marL="0" indent="0">
              <a:buNone/>
            </a:pPr>
            <a:r>
              <a:rPr lang="el-GR" sz="2400" dirty="0" smtClean="0"/>
              <a:t>Το </a:t>
            </a:r>
            <a:r>
              <a:rPr lang="el-GR" sz="2400" dirty="0"/>
              <a:t>παρόν-παρόν</a:t>
            </a:r>
          </a:p>
          <a:p>
            <a:pPr marL="0" indent="0">
              <a:buNone/>
            </a:pPr>
            <a:r>
              <a:rPr lang="el-GR" sz="2400" dirty="0" smtClean="0"/>
              <a:t>Το </a:t>
            </a:r>
            <a:r>
              <a:rPr lang="el-GR" sz="2400" dirty="0"/>
              <a:t>παρόν- </a:t>
            </a:r>
            <a:r>
              <a:rPr lang="el-GR" sz="2400" dirty="0" smtClean="0"/>
              <a:t>παρελθόν</a:t>
            </a:r>
          </a:p>
          <a:p>
            <a:pPr marL="0" indent="0">
              <a:buNone/>
            </a:pPr>
            <a:r>
              <a:rPr lang="el-GR" sz="2400" dirty="0" smtClean="0"/>
              <a:t>Το παρόν-μέλλον</a:t>
            </a:r>
          </a:p>
          <a:p>
            <a:pPr marL="0"/>
            <a:r>
              <a:rPr lang="el-GR" sz="2400" dirty="0" smtClean="0"/>
              <a:t>Ο </a:t>
            </a:r>
            <a:r>
              <a:rPr lang="el-GR" sz="2400" dirty="0"/>
              <a:t>χρόνος είναι μια υποκειμενική εμπειρία. Ως υποκειμενική εμπειρία (ατομική και συλλογική) άλλοτε είναι πυκνότερος και άλλοτε αραιότερος.</a:t>
            </a:r>
          </a:p>
          <a:p>
            <a:pPr marL="0"/>
            <a:endParaRPr lang="el-GR" sz="2000"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3</a:t>
            </a:r>
            <a:r>
              <a:rPr lang="el-GR" dirty="0" smtClean="0"/>
              <a:t>. Φυσικός </a:t>
            </a:r>
            <a:r>
              <a:rPr lang="el-GR" dirty="0"/>
              <a:t>χρόνος και ιστορικός χρόνος</a:t>
            </a:r>
          </a:p>
        </p:txBody>
      </p:sp>
      <p:sp>
        <p:nvSpPr>
          <p:cNvPr id="3" name="Content Placeholder 2"/>
          <p:cNvSpPr>
            <a:spLocks noGrp="1"/>
          </p:cNvSpPr>
          <p:nvPr>
            <p:ph idx="1"/>
          </p:nvPr>
        </p:nvSpPr>
        <p:spPr>
          <a:xfrm>
            <a:off x="464156" y="1855365"/>
            <a:ext cx="8229600" cy="4525963"/>
          </a:xfrm>
        </p:spPr>
        <p:txBody>
          <a:bodyPr>
            <a:noAutofit/>
          </a:bodyPr>
          <a:lstStyle/>
          <a:p>
            <a:pPr marL="0" indent="0">
              <a:buNone/>
            </a:pPr>
            <a:r>
              <a:rPr lang="el-GR" sz="2400" b="1" dirty="0"/>
              <a:t>α) Οι διαφορές.</a:t>
            </a:r>
            <a:r>
              <a:rPr lang="el-GR" sz="2400" dirty="0"/>
              <a:t> Αν στο φυσικό χρόνο υπάρχει μια διαδοχή στιγμών από το παρελθόν προς το παρόν, στον ιστορικό χρόνο η πορεία είναι από το παρόν (η στιγμή της ιστορικής δραστηριότητας) προς το παρελθόν (η στιγμή των γεγονότων). Η αντιστροφή αυτή σημαίνει ότι το παρόν οργανώνει νοηματικά το παρελθόν. (Το παράδειγμα του ονειρικού χρόνου). </a:t>
            </a:r>
            <a:endParaRPr lang="el-GR" sz="2400" dirty="0" smtClean="0"/>
          </a:p>
          <a:p>
            <a:pPr marL="0" indent="0">
              <a:buNone/>
            </a:pPr>
            <a:r>
              <a:rPr lang="el-GR" sz="2400" b="1" dirty="0" smtClean="0"/>
              <a:t>β</a:t>
            </a:r>
            <a:r>
              <a:rPr lang="el-GR" sz="2400" b="1" dirty="0"/>
              <a:t>) Ο συνδυασμός. </a:t>
            </a:r>
            <a:r>
              <a:rPr lang="el-GR" sz="2400" dirty="0"/>
              <a:t>Το παρελθόν διαμορφώνει το παρόν (φυσική πορεία του χρόνου</a:t>
            </a:r>
            <a:r>
              <a:rPr lang="el-GR" sz="2400" dirty="0" smtClean="0"/>
              <a:t>), </a:t>
            </a:r>
            <a:r>
              <a:rPr lang="el-GR" sz="2400" dirty="0"/>
              <a:t>το οποίο με τη σειρά του αντιλαμβάνεται και </a:t>
            </a:r>
            <a:r>
              <a:rPr lang="el-GR" sz="2400" dirty="0" err="1"/>
              <a:t>σημασιοδοτεί</a:t>
            </a:r>
            <a:r>
              <a:rPr lang="el-GR" sz="2400" dirty="0"/>
              <a:t> το παρελθόν. Κίνηση προς δύο κατευθύνσεις. Τα ίχνη του παρελθόντος στο παρόν, το παρόν ως παρατηρητήριο </a:t>
            </a:r>
            <a:r>
              <a:rPr lang="el-GR" sz="2400" dirty="0" smtClean="0"/>
              <a:t>απ’ όπου </a:t>
            </a:r>
            <a:r>
              <a:rPr lang="el-GR" sz="2400" dirty="0"/>
              <a:t>ατενίζουμε το παρελθόν. </a:t>
            </a:r>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a:t>
            </a:r>
            <a:r>
              <a:rPr lang="el-GR" dirty="0" err="1"/>
              <a:t>μφίδρομες</a:t>
            </a:r>
            <a:r>
              <a:rPr lang="el-GR" dirty="0"/>
              <a:t> </a:t>
            </a:r>
            <a:r>
              <a:rPr lang="el-GR" dirty="0" smtClean="0"/>
              <a:t>διαδρομές 1</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a:t>Συλλαμβάνουμε το παρελθόν μέσα από τα </a:t>
            </a:r>
            <a:r>
              <a:rPr lang="el-GR" sz="2400" dirty="0" smtClean="0"/>
              <a:t>αντιληπτικά </a:t>
            </a:r>
            <a:r>
              <a:rPr lang="el-GR" sz="2400" dirty="0"/>
              <a:t>σχήματα του παρόντος, δηλαδή μέσα από τα νοητικά εργαλεία και τις πολιτισμικές έννοιες που έχουν διαμορφωθεί από την κοινωνία στην οποία ζούμε. Επομένως δεν αντιλαμβανόμαστε γυμνά τα γεγονότα του παρελθόντος ως κάτι που υπήρξε, αλλά με τα νοητικά εργαλεία που έχουμε διαμορφώσει. </a:t>
            </a:r>
            <a:endParaRPr lang="el-GR" sz="2400" dirty="0" smtClean="0"/>
          </a:p>
          <a:p>
            <a:pPr marL="0"/>
            <a:r>
              <a:rPr lang="el-GR" sz="2400" dirty="0" smtClean="0"/>
              <a:t>Όταν </a:t>
            </a:r>
            <a:r>
              <a:rPr lang="el-GR" sz="2400" dirty="0"/>
              <a:t>διαβάζουμε ένα κείμενο ιστορίας, χρειάζεται να συνειδητοποιούμε ότι δεν διαβάζουμε τον χρόνο από το παρελθόν προς το παρόν, αλλά αντίστροφα: </a:t>
            </a:r>
            <a:r>
              <a:rPr lang="el-GR" sz="2400" dirty="0" smtClean="0"/>
              <a:t>Πώς </a:t>
            </a:r>
            <a:r>
              <a:rPr lang="el-GR" sz="2400" dirty="0"/>
              <a:t>ο συγγραφέας αντιλαμβάνεται το παρελθόν μέσα από τη χρονική στιγμή που γράφει για το παρελθόν. </a:t>
            </a:r>
            <a:endParaRPr lang="el-GR" sz="2400" dirty="0" smtClean="0"/>
          </a:p>
          <a:p>
            <a:pPr marL="0"/>
            <a:endParaRPr lang="el-GR" sz="2800"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a:t>A</a:t>
            </a:r>
            <a:r>
              <a:rPr lang="el-GR" dirty="0" err="1"/>
              <a:t>μφίδρομες</a:t>
            </a:r>
            <a:r>
              <a:rPr lang="el-GR" dirty="0"/>
              <a:t> </a:t>
            </a:r>
            <a:r>
              <a:rPr lang="el-GR" dirty="0" smtClean="0"/>
              <a:t>διαδρομές 2</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smtClean="0"/>
              <a:t>Αυτή </a:t>
            </a:r>
            <a:r>
              <a:rPr lang="el-GR" sz="2400" dirty="0"/>
              <a:t>η "στιγμή" αντανακλά τις πραγματικότητες (κοινωνικές,  πολιτικές, πολιτισμικές) της εποχής του. Τα αντιληπτικά σχήματα αποτελούν εσωτερίκευση αυτών των πραγματικοτήτων. </a:t>
            </a:r>
            <a:endParaRPr lang="el-GR" sz="2400" dirty="0" smtClean="0"/>
          </a:p>
          <a:p>
            <a:pPr marL="0"/>
            <a:r>
              <a:rPr lang="el-GR" sz="2400" dirty="0" smtClean="0"/>
              <a:t>Ο </a:t>
            </a:r>
            <a:r>
              <a:rPr lang="el-GR" sz="2400" dirty="0"/>
              <a:t>ρόλος της επιστημονικής ιστορίας δεν είναι η κατάφαση αυτής της αντίστροφης ανάγνωσης, αλλά η συνειδητοποίηση των αμφίδρομων διαδρομών.</a:t>
            </a:r>
          </a:p>
          <a:p>
            <a:pPr marL="0"/>
            <a:endParaRPr lang="el-GR" sz="2400" dirty="0"/>
          </a:p>
        </p:txBody>
      </p:sp>
    </p:spTree>
    <p:extLst>
      <p:ext uri="{BB962C8B-B14F-4D97-AF65-F5344CB8AC3E}">
        <p14:creationId xmlns:p14="http://schemas.microsoft.com/office/powerpoint/2010/main" val="65915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διάρκειες </a:t>
            </a:r>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a:t>Ο χρόνος της Μεγάλης Διάρκειας. Ο χρόνος της Μέσης Διάρκειας (ή συγκυρίας). Ο χρόνος της Μικρής Διάρκειας (</a:t>
            </a:r>
            <a:r>
              <a:rPr lang="el-GR" sz="2400" dirty="0" err="1"/>
              <a:t>συμβεβηκότα</a:t>
            </a:r>
            <a:r>
              <a:rPr lang="el-GR" sz="2400" dirty="0"/>
              <a:t>, γεγονότα).  </a:t>
            </a:r>
          </a:p>
          <a:p>
            <a:pPr marL="0"/>
            <a:r>
              <a:rPr lang="el-GR" sz="2400" dirty="0"/>
              <a:t>Παράδειγμα μελέτης το βιβλίο του Φ. </a:t>
            </a:r>
            <a:r>
              <a:rPr lang="el-GR" sz="2400" dirty="0" err="1"/>
              <a:t>Μπροντέλ</a:t>
            </a:r>
            <a:r>
              <a:rPr lang="el-GR" sz="2400" dirty="0"/>
              <a:t> "Μεσόγειος".</a:t>
            </a:r>
          </a:p>
          <a:p>
            <a:pPr marL="0"/>
            <a:endParaRPr lang="el-GR" sz="24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Μεγάλη </a:t>
            </a:r>
            <a:r>
              <a:rPr lang="el-GR" dirty="0" smtClean="0"/>
              <a:t>διάρκεια </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indent="0">
              <a:lnSpc>
                <a:spcPct val="110000"/>
              </a:lnSpc>
              <a:buNone/>
            </a:pPr>
            <a:r>
              <a:rPr lang="el-GR" sz="2400" dirty="0" smtClean="0"/>
              <a:t>"</a:t>
            </a:r>
            <a:r>
              <a:rPr lang="el-GR" sz="2400" dirty="0"/>
              <a:t>Το πρώτο μέρος εξετάζει μια τελείως στάσιμη ιστορία, αυτή δηλαδή του ανθρώπου μέσα από τις σχέσεις που δημιουργεί με το περιβάλλον του. Μια ιστορία με αργή πορεία, με αργές μεταβολές, συχνά κατασκευασμένη από επίμονες επαναφορές, από κύκλους που επαναλαμβάνονται ατελείωτα. Δεν θέλησα να παραμελήσω αυτή την ιστορία, δηλαδή την ιστορία που βρίσκεται σχεδόν έξω από το χρόνο, εκείνη που αφορά τα άψυχα </a:t>
            </a:r>
            <a:r>
              <a:rPr lang="el-GR" sz="2400" dirty="0" smtClean="0"/>
              <a:t>πράγματα"</a:t>
            </a:r>
            <a:endParaRPr lang="el-GR" sz="2400" dirty="0"/>
          </a:p>
          <a:p>
            <a:pPr marL="0"/>
            <a:endParaRPr lang="el-GR" sz="2800"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Μέση </a:t>
            </a:r>
            <a:r>
              <a:rPr lang="el-GR" dirty="0" smtClean="0"/>
              <a:t>διάρκεια </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indent="0">
              <a:buNone/>
            </a:pPr>
            <a:r>
              <a:rPr lang="el-GR" sz="2400" dirty="0"/>
              <a:t>"Πάνω" σ' αυτή την ακίνητη ιστορία διακρίνει κανείς μια ιστορία με αργούς ρυθμούς. Θα λέγαμε μια κοινωνική ιστορία. Αυτή των ομίλων και των ομάδων. Πώς αυτά τα </a:t>
            </a:r>
            <a:r>
              <a:rPr lang="el-GR" sz="2400" dirty="0" err="1"/>
              <a:t>βαθειά</a:t>
            </a:r>
            <a:r>
              <a:rPr lang="el-GR" sz="2400" dirty="0"/>
              <a:t> κύματα ξεσήκωναν το σύνολο της μεσογειακής ζωής; Αυτό αναρωτηθήκαμε μελετώντας διαδοχικά τις οικονομίες, τα κράτη, τις κοινωνίες, τους πολιτισμούς, προσπαθώντας τελικά να δείξω πώς όλες αυτές οι  "</a:t>
            </a:r>
            <a:r>
              <a:rPr lang="el-GR" sz="2400" dirty="0" err="1"/>
              <a:t>βαθειές</a:t>
            </a:r>
            <a:r>
              <a:rPr lang="el-GR" sz="2400" dirty="0"/>
              <a:t> δυνάμεις" ενεργοποιούνται στο πολυσύνθετο πεδίο του πολέμου, επειδή όλοι ξέρουμε ότι ο πόλεμος δεν αποτελεί "</a:t>
            </a:r>
            <a:r>
              <a:rPr lang="el-GR" sz="2400" dirty="0" smtClean="0"/>
              <a:t>ιδιοκτησία" </a:t>
            </a:r>
            <a:r>
              <a:rPr lang="el-GR" sz="2400" dirty="0"/>
              <a:t>των ατομικών </a:t>
            </a:r>
            <a:r>
              <a:rPr lang="el-GR" sz="2400" dirty="0" err="1"/>
              <a:t>υπευθυνοτήτων</a:t>
            </a:r>
            <a:r>
              <a:rPr lang="el-GR" sz="2400" dirty="0"/>
              <a:t>.</a:t>
            </a:r>
          </a:p>
          <a:p>
            <a:pPr marL="0"/>
            <a:endParaRPr lang="el-GR" sz="2800"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1381</Words>
  <Application>Microsoft Office PowerPoint</Application>
  <PresentationFormat>On-screen Show (4:3)</PresentationFormat>
  <Paragraphs>130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Θέμα του Office</vt:lpstr>
      <vt:lpstr>II29 Θεωρία της Ιστορίας</vt:lpstr>
      <vt:lpstr>1. O μετρήσιμος χρόνος</vt:lpstr>
      <vt:lpstr>2. Ο εσωτερικευμένος χρόνος</vt:lpstr>
      <vt:lpstr>3. Φυσικός χρόνος και ιστορικός χρόνος</vt:lpstr>
      <vt:lpstr>Aμφίδρομες διαδρομές 1</vt:lpstr>
      <vt:lpstr>Aμφίδρομες διαδρομές 2</vt:lpstr>
      <vt:lpstr>Οι διάρκειες </vt:lpstr>
      <vt:lpstr>Μεγάλη διάρκεια </vt:lpstr>
      <vt:lpstr>Μέση διάρκεια </vt:lpstr>
      <vt:lpstr>Μικρή διάρκεια</vt:lpstr>
      <vt:lpstr>Η εγγραφή των φαινομένων στο χρόνο.</vt:lpstr>
      <vt:lpstr>Η περιοδολόγηση 1</vt:lpstr>
      <vt:lpstr>Η περιοδολόγηση 2</vt:lpstr>
      <vt:lpstr>Η κατασκευή της περιοδολόγησης</vt:lpstr>
      <vt:lpstr>Η πολιτική σημασία της περιοδολόγησης</vt:lpstr>
      <vt:lpstr>Ιστορικότητα</vt:lpstr>
      <vt:lpstr>Παράδοση</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202</cp:revision>
  <dcterms:created xsi:type="dcterms:W3CDTF">2012-09-06T09:03:05Z</dcterms:created>
  <dcterms:modified xsi:type="dcterms:W3CDTF">2015-01-21T14:15:56Z</dcterms:modified>
</cp:coreProperties>
</file>