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301" r:id="rId2"/>
    <p:sldId id="261" r:id="rId3"/>
    <p:sldId id="326" r:id="rId4"/>
    <p:sldId id="302" r:id="rId5"/>
    <p:sldId id="303" r:id="rId6"/>
    <p:sldId id="304" r:id="rId7"/>
    <p:sldId id="305" r:id="rId8"/>
    <p:sldId id="306" r:id="rId9"/>
    <p:sldId id="307" r:id="rId10"/>
    <p:sldId id="308" r:id="rId11"/>
    <p:sldId id="309" r:id="rId12"/>
    <p:sldId id="310" r:id="rId13"/>
    <p:sldId id="311" r:id="rId14"/>
    <p:sldId id="312" r:id="rId15"/>
    <p:sldId id="313" r:id="rId16"/>
    <p:sldId id="327" r:id="rId17"/>
    <p:sldId id="290" r:id="rId18"/>
    <p:sldId id="315" r:id="rId19"/>
    <p:sldId id="328" r:id="rId20"/>
    <p:sldId id="329" r:id="rId21"/>
    <p:sldId id="318" r:id="rId22"/>
    <p:sldId id="319" r:id="rId23"/>
    <p:sldId id="320" r:id="rId24"/>
    <p:sldId id="321" r:id="rId25"/>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512F115-2FCC-49EE-8759-A71F26F5819E}">
          <p14:sldIdLst>
            <p14:sldId id="301"/>
            <p14:sldId id="261"/>
            <p14:sldId id="326"/>
            <p14:sldId id="302"/>
            <p14:sldId id="303"/>
            <p14:sldId id="304"/>
            <p14:sldId id="305"/>
            <p14:sldId id="306"/>
            <p14:sldId id="307"/>
            <p14:sldId id="308"/>
            <p14:sldId id="309"/>
            <p14:sldId id="310"/>
            <p14:sldId id="311"/>
            <p14:sldId id="312"/>
            <p14:sldId id="313"/>
            <p14:sldId id="327"/>
            <p14:sldId id="290"/>
            <p14:sldId id="315"/>
            <p14:sldId id="328"/>
            <p14:sldId id="329"/>
            <p14:sldId id="318"/>
            <p14:sldId id="319"/>
            <p14:sldId id="320"/>
            <p14:sldId id="321"/>
          </p14:sldIdLst>
        </p14:section>
        <p14:section name="Untitled Section" id="{0F1CB131-A6BD-43D0-B8D4-1F27CEF7A05E}">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75BC"/>
    <a:srgbClr val="4F81BD"/>
    <a:srgbClr val="50AB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77" autoAdjust="0"/>
    <p:restoredTop sz="99309" autoAdjust="0"/>
  </p:normalViewPr>
  <p:slideViewPr>
    <p:cSldViewPr>
      <p:cViewPr varScale="1">
        <p:scale>
          <a:sx n="88" d="100"/>
          <a:sy n="88" d="100"/>
        </p:scale>
        <p:origin x="1122"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21/1/2015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1</a:t>
            </a:fld>
            <a:endParaRPr lang="el-GR">
              <a:solidFill>
                <a:prstClr val="black"/>
              </a:solidFill>
            </a:endParaRPr>
          </a:p>
        </p:txBody>
      </p:sp>
    </p:spTree>
    <p:extLst>
      <p:ext uri="{BB962C8B-B14F-4D97-AF65-F5344CB8AC3E}">
        <p14:creationId xmlns:p14="http://schemas.microsoft.com/office/powerpoint/2010/main" val="36938342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10</a:t>
            </a:fld>
            <a:endParaRPr lang="el-GR"/>
          </a:p>
        </p:txBody>
      </p:sp>
    </p:spTree>
    <p:extLst>
      <p:ext uri="{BB962C8B-B14F-4D97-AF65-F5344CB8AC3E}">
        <p14:creationId xmlns:p14="http://schemas.microsoft.com/office/powerpoint/2010/main" val="27020036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11</a:t>
            </a:fld>
            <a:endParaRPr lang="el-GR"/>
          </a:p>
        </p:txBody>
      </p:sp>
    </p:spTree>
    <p:extLst>
      <p:ext uri="{BB962C8B-B14F-4D97-AF65-F5344CB8AC3E}">
        <p14:creationId xmlns:p14="http://schemas.microsoft.com/office/powerpoint/2010/main" val="32128858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12</a:t>
            </a:fld>
            <a:endParaRPr lang="el-GR"/>
          </a:p>
        </p:txBody>
      </p:sp>
    </p:spTree>
    <p:extLst>
      <p:ext uri="{BB962C8B-B14F-4D97-AF65-F5344CB8AC3E}">
        <p14:creationId xmlns:p14="http://schemas.microsoft.com/office/powerpoint/2010/main" val="42016440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13</a:t>
            </a:fld>
            <a:endParaRPr lang="el-GR"/>
          </a:p>
        </p:txBody>
      </p:sp>
    </p:spTree>
    <p:extLst>
      <p:ext uri="{BB962C8B-B14F-4D97-AF65-F5344CB8AC3E}">
        <p14:creationId xmlns:p14="http://schemas.microsoft.com/office/powerpoint/2010/main" val="42705954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14</a:t>
            </a:fld>
            <a:endParaRPr lang="el-GR"/>
          </a:p>
        </p:txBody>
      </p:sp>
    </p:spTree>
    <p:extLst>
      <p:ext uri="{BB962C8B-B14F-4D97-AF65-F5344CB8AC3E}">
        <p14:creationId xmlns:p14="http://schemas.microsoft.com/office/powerpoint/2010/main" val="1602072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15</a:t>
            </a:fld>
            <a:endParaRPr lang="el-GR"/>
          </a:p>
        </p:txBody>
      </p:sp>
    </p:spTree>
    <p:extLst>
      <p:ext uri="{BB962C8B-B14F-4D97-AF65-F5344CB8AC3E}">
        <p14:creationId xmlns:p14="http://schemas.microsoft.com/office/powerpoint/2010/main" val="27658426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16</a:t>
            </a:fld>
            <a:endParaRPr lang="el-GR"/>
          </a:p>
        </p:txBody>
      </p:sp>
    </p:spTree>
    <p:extLst>
      <p:ext uri="{BB962C8B-B14F-4D97-AF65-F5344CB8AC3E}">
        <p14:creationId xmlns:p14="http://schemas.microsoft.com/office/powerpoint/2010/main" val="36015820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17</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18</a:t>
            </a:fld>
            <a:endParaRPr lang="el-GR">
              <a:solidFill>
                <a:prstClr val="black"/>
              </a:solidFill>
            </a:endParaRPr>
          </a:p>
        </p:txBody>
      </p:sp>
    </p:spTree>
    <p:extLst>
      <p:ext uri="{BB962C8B-B14F-4D97-AF65-F5344CB8AC3E}">
        <p14:creationId xmlns:p14="http://schemas.microsoft.com/office/powerpoint/2010/main" val="15541770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19</a:t>
            </a:fld>
            <a:endParaRPr lang="el-GR">
              <a:solidFill>
                <a:prstClr val="black"/>
              </a:solidFill>
            </a:endParaRPr>
          </a:p>
        </p:txBody>
      </p:sp>
    </p:spTree>
    <p:extLst>
      <p:ext uri="{BB962C8B-B14F-4D97-AF65-F5344CB8AC3E}">
        <p14:creationId xmlns:p14="http://schemas.microsoft.com/office/powerpoint/2010/main" val="40451083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a:t>
            </a:fld>
            <a:endParaRPr lang="el-GR"/>
          </a:p>
        </p:txBody>
      </p:sp>
    </p:spTree>
    <p:extLst>
      <p:ext uri="{BB962C8B-B14F-4D97-AF65-F5344CB8AC3E}">
        <p14:creationId xmlns:p14="http://schemas.microsoft.com/office/powerpoint/2010/main" val="41568307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20</a:t>
            </a:fld>
            <a:endParaRPr lang="el-GR">
              <a:solidFill>
                <a:prstClr val="black"/>
              </a:solidFill>
            </a:endParaRPr>
          </a:p>
        </p:txBody>
      </p:sp>
    </p:spTree>
    <p:extLst>
      <p:ext uri="{BB962C8B-B14F-4D97-AF65-F5344CB8AC3E}">
        <p14:creationId xmlns:p14="http://schemas.microsoft.com/office/powerpoint/2010/main" val="27286178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21</a:t>
            </a:fld>
            <a:endParaRPr lang="el-GR">
              <a:solidFill>
                <a:prstClr val="black"/>
              </a:solidFill>
            </a:endParaRPr>
          </a:p>
        </p:txBody>
      </p:sp>
    </p:spTree>
    <p:extLst>
      <p:ext uri="{BB962C8B-B14F-4D97-AF65-F5344CB8AC3E}">
        <p14:creationId xmlns:p14="http://schemas.microsoft.com/office/powerpoint/2010/main" val="23678357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22</a:t>
            </a:fld>
            <a:endParaRPr lang="el-GR">
              <a:solidFill>
                <a:prstClr val="black"/>
              </a:solidFill>
            </a:endParaRPr>
          </a:p>
        </p:txBody>
      </p:sp>
    </p:spTree>
    <p:extLst>
      <p:ext uri="{BB962C8B-B14F-4D97-AF65-F5344CB8AC3E}">
        <p14:creationId xmlns:p14="http://schemas.microsoft.com/office/powerpoint/2010/main" val="7056762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23</a:t>
            </a:fld>
            <a:endParaRPr lang="el-GR">
              <a:solidFill>
                <a:prstClr val="black"/>
              </a:solidFill>
            </a:endParaRPr>
          </a:p>
        </p:txBody>
      </p:sp>
    </p:spTree>
    <p:extLst>
      <p:ext uri="{BB962C8B-B14F-4D97-AF65-F5344CB8AC3E}">
        <p14:creationId xmlns:p14="http://schemas.microsoft.com/office/powerpoint/2010/main" val="7693810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24</a:t>
            </a:fld>
            <a:endParaRPr lang="el-GR">
              <a:solidFill>
                <a:prstClr val="black"/>
              </a:solidFill>
            </a:endParaRPr>
          </a:p>
        </p:txBody>
      </p:sp>
    </p:spTree>
    <p:extLst>
      <p:ext uri="{BB962C8B-B14F-4D97-AF65-F5344CB8AC3E}">
        <p14:creationId xmlns:p14="http://schemas.microsoft.com/office/powerpoint/2010/main" val="25447410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a:t>
            </a:fld>
            <a:endParaRPr lang="el-GR"/>
          </a:p>
        </p:txBody>
      </p:sp>
    </p:spTree>
    <p:extLst>
      <p:ext uri="{BB962C8B-B14F-4D97-AF65-F5344CB8AC3E}">
        <p14:creationId xmlns:p14="http://schemas.microsoft.com/office/powerpoint/2010/main" val="14870022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a:t>
            </a:fld>
            <a:endParaRPr lang="el-GR"/>
          </a:p>
        </p:txBody>
      </p:sp>
    </p:spTree>
    <p:extLst>
      <p:ext uri="{BB962C8B-B14F-4D97-AF65-F5344CB8AC3E}">
        <p14:creationId xmlns:p14="http://schemas.microsoft.com/office/powerpoint/2010/main" val="10883068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a:t>
            </a:fld>
            <a:endParaRPr lang="el-GR"/>
          </a:p>
        </p:txBody>
      </p:sp>
    </p:spTree>
    <p:extLst>
      <p:ext uri="{BB962C8B-B14F-4D97-AF65-F5344CB8AC3E}">
        <p14:creationId xmlns:p14="http://schemas.microsoft.com/office/powerpoint/2010/main" val="41262479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a:t>
            </a:fld>
            <a:endParaRPr lang="el-GR"/>
          </a:p>
        </p:txBody>
      </p:sp>
    </p:spTree>
    <p:extLst>
      <p:ext uri="{BB962C8B-B14F-4D97-AF65-F5344CB8AC3E}">
        <p14:creationId xmlns:p14="http://schemas.microsoft.com/office/powerpoint/2010/main" val="19855912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7</a:t>
            </a:fld>
            <a:endParaRPr lang="el-GR"/>
          </a:p>
        </p:txBody>
      </p:sp>
    </p:spTree>
    <p:extLst>
      <p:ext uri="{BB962C8B-B14F-4D97-AF65-F5344CB8AC3E}">
        <p14:creationId xmlns:p14="http://schemas.microsoft.com/office/powerpoint/2010/main" val="1054483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8</a:t>
            </a:fld>
            <a:endParaRPr lang="el-GR"/>
          </a:p>
        </p:txBody>
      </p:sp>
    </p:spTree>
    <p:extLst>
      <p:ext uri="{BB962C8B-B14F-4D97-AF65-F5344CB8AC3E}">
        <p14:creationId xmlns:p14="http://schemas.microsoft.com/office/powerpoint/2010/main" val="21473543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9</a:t>
            </a:fld>
            <a:endParaRPr lang="el-GR"/>
          </a:p>
        </p:txBody>
      </p:sp>
    </p:spTree>
    <p:extLst>
      <p:ext uri="{BB962C8B-B14F-4D97-AF65-F5344CB8AC3E}">
        <p14:creationId xmlns:p14="http://schemas.microsoft.com/office/powerpoint/2010/main" val="2441378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chemeClr val="accent1"/>
                </a:solidFill>
              </a:defRPr>
            </a:lvl1pPr>
          </a:lstStyle>
          <a:p>
            <a:r>
              <a:rPr lang="el-GR" dirty="0"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smtClean="0"/>
              <a:t>Στυλ κύριου υπότιτλου</a:t>
            </a:r>
            <a:endParaRPr lang="el-GR" dirty="0"/>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Εισαγωγή ΙΙ</a:t>
            </a:r>
            <a:endParaRPr lang="en-US" sz="1000" dirty="0">
              <a:solidFill>
                <a:srgbClr val="5075BC"/>
              </a:solidFill>
              <a:ea typeface="ＭＳ Ｐゴシック" pitchFamily="34" charset="-128"/>
              <a:cs typeface="+mn-cs"/>
            </a:endParaRPr>
          </a:p>
        </p:txBody>
      </p:sp>
      <p:pic>
        <p:nvPicPr>
          <p:cNvPr id="6" name="Picture 5"/>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lvl1pPr>
              <a:defRPr b="0">
                <a:solidFill>
                  <a:srgbClr val="5075BC"/>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423861268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idx="1"/>
          </p:nvPr>
        </p:nvSpPr>
        <p:spPr>
          <a:xfrm>
            <a:off x="464156" y="1556792"/>
            <a:ext cx="82296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Εισαγωγή ΙΙ</a:t>
            </a:r>
            <a:endParaRPr lang="en-US" sz="1000" dirty="0">
              <a:solidFill>
                <a:srgbClr val="5075BC"/>
              </a:solidFill>
              <a:ea typeface="ＭＳ Ｐゴシック" pitchFamily="34" charset="-128"/>
              <a:cs typeface="+mn-cs"/>
            </a:endParaRPr>
          </a:p>
        </p:txBody>
      </p:sp>
      <p:pic>
        <p:nvPicPr>
          <p:cNvPr id="6" name="Picture 5"/>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0" cap="none" baseline="0">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Εισαγωγή ΙΙ</a:t>
            </a:r>
            <a:endParaRPr lang="en-US" sz="1000" dirty="0">
              <a:solidFill>
                <a:srgbClr val="5075BC"/>
              </a:solidFill>
              <a:ea typeface="ＭＳ Ｐゴシック" pitchFamily="34" charset="-128"/>
              <a:cs typeface="+mn-cs"/>
            </a:endParaRPr>
          </a:p>
        </p:txBody>
      </p:sp>
      <p:pic>
        <p:nvPicPr>
          <p:cNvPr id="7" name="Picture 6"/>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8"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Εισαγωγή ΙΙ</a:t>
            </a:r>
            <a:endParaRPr lang="en-US" sz="1000" dirty="0">
              <a:solidFill>
                <a:srgbClr val="5075BC"/>
              </a:solidFill>
              <a:ea typeface="ＭＳ Ｐゴシック" pitchFamily="34" charset="-128"/>
              <a:cs typeface="+mn-cs"/>
            </a:endParaRPr>
          </a:p>
        </p:txBody>
      </p:sp>
      <p:pic>
        <p:nvPicPr>
          <p:cNvPr id="9" name="Picture 8"/>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4"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Εισαγωγή ΙΙ</a:t>
            </a:r>
            <a:endParaRPr lang="en-US" sz="1000" dirty="0">
              <a:solidFill>
                <a:srgbClr val="5075BC"/>
              </a:solidFill>
              <a:ea typeface="ＭＳ Ｐゴシック" pitchFamily="34" charset="-128"/>
              <a:cs typeface="+mn-cs"/>
            </a:endParaRPr>
          </a:p>
        </p:txBody>
      </p:sp>
      <p:pic>
        <p:nvPicPr>
          <p:cNvPr id="5" name="Picture 4"/>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7"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Εισαγωγή ΙΙ</a:t>
            </a:r>
            <a:endParaRPr lang="en-US" sz="1000" dirty="0">
              <a:solidFill>
                <a:srgbClr val="5075BC"/>
              </a:solidFill>
              <a:ea typeface="ＭＳ Ｐゴシック" pitchFamily="34" charset="-128"/>
              <a:cs typeface="+mn-cs"/>
            </a:endParaRPr>
          </a:p>
        </p:txBody>
      </p:sp>
      <p:pic>
        <p:nvPicPr>
          <p:cNvPr id="8" name="Picture 7"/>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Εισαγωγή ΙΙ</a:t>
            </a:r>
            <a:endParaRPr lang="en-US" sz="1000" dirty="0">
              <a:solidFill>
                <a:srgbClr val="5075BC"/>
              </a:solidFill>
              <a:ea typeface="ＭＳ Ｐゴシック" pitchFamily="34" charset="-128"/>
              <a:cs typeface="+mn-cs"/>
            </a:endParaRPr>
          </a:p>
        </p:txBody>
      </p:sp>
      <p:pic>
        <p:nvPicPr>
          <p:cNvPr id="7" name="Picture 6"/>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eclass.uoa.gr/courses/ARCH240"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opencourses.uoa.gr/courses/ARCH9"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Λογότυπο Εθνικόν και Καποδιστριακόν Πανεπιστήμιον Αθηνών"/>
          <p:cNvPicPr>
            <a:picLocks noChangeAspect="1"/>
          </p:cNvPicPr>
          <p:nvPr/>
        </p:nvPicPr>
        <p:blipFill>
          <a:blip r:embed="rId3"/>
          <a:stretch>
            <a:fillRect/>
          </a:stretch>
        </p:blipFill>
        <p:spPr>
          <a:xfrm>
            <a:off x="179512" y="404664"/>
            <a:ext cx="4147938" cy="817388"/>
          </a:xfrm>
          <a:prstGeom prst="rect">
            <a:avLst/>
          </a:prstGeom>
        </p:spPr>
      </p:pic>
      <p:sp>
        <p:nvSpPr>
          <p:cNvPr id="2" name="Τίτλος 1"/>
          <p:cNvSpPr>
            <a:spLocks noGrp="1"/>
          </p:cNvSpPr>
          <p:nvPr>
            <p:ph type="ctrTitle"/>
          </p:nvPr>
        </p:nvSpPr>
        <p:spPr>
          <a:xfrm>
            <a:off x="467544" y="2006575"/>
            <a:ext cx="8278688" cy="1470025"/>
          </a:xfrm>
        </p:spPr>
        <p:txBody>
          <a:bodyPr/>
          <a:lstStyle/>
          <a:p>
            <a:r>
              <a:rPr lang="en-US" dirty="0" smtClean="0">
                <a:solidFill>
                  <a:srgbClr val="5075BC"/>
                </a:solidFill>
              </a:rPr>
              <a:t>II</a:t>
            </a:r>
            <a:r>
              <a:rPr lang="el-GR" dirty="0" smtClean="0">
                <a:solidFill>
                  <a:srgbClr val="5075BC"/>
                </a:solidFill>
              </a:rPr>
              <a:t>2</a:t>
            </a:r>
            <a:r>
              <a:rPr lang="en-US" dirty="0" smtClean="0">
                <a:solidFill>
                  <a:srgbClr val="5075BC"/>
                </a:solidFill>
              </a:rPr>
              <a:t>9</a:t>
            </a:r>
            <a:r>
              <a:rPr lang="fr-FR" dirty="0" smtClean="0">
                <a:solidFill>
                  <a:srgbClr val="5075BC"/>
                </a:solidFill>
              </a:rPr>
              <a:t> </a:t>
            </a:r>
            <a:r>
              <a:rPr lang="el-GR" dirty="0" smtClean="0">
                <a:solidFill>
                  <a:srgbClr val="5075BC"/>
                </a:solidFill>
              </a:rPr>
              <a:t>Θεωρία της Ιστορίας</a:t>
            </a:r>
            <a:endParaRPr lang="el-GR" dirty="0">
              <a:solidFill>
                <a:srgbClr val="5075BC"/>
              </a:solidFill>
            </a:endParaRPr>
          </a:p>
        </p:txBody>
      </p:sp>
      <p:sp>
        <p:nvSpPr>
          <p:cNvPr id="3" name="Υπότιτλος 2"/>
          <p:cNvSpPr>
            <a:spLocks noGrp="1"/>
          </p:cNvSpPr>
          <p:nvPr>
            <p:ph type="subTitle" idx="1"/>
          </p:nvPr>
        </p:nvSpPr>
        <p:spPr>
          <a:xfrm>
            <a:off x="683568" y="3384823"/>
            <a:ext cx="7776864" cy="1752600"/>
          </a:xfrm>
        </p:spPr>
        <p:txBody>
          <a:bodyPr>
            <a:noAutofit/>
          </a:bodyPr>
          <a:lstStyle/>
          <a:p>
            <a:r>
              <a:rPr lang="el-GR" sz="2800" dirty="0">
                <a:solidFill>
                  <a:srgbClr val="5075BC"/>
                </a:solidFill>
                <a:latin typeface="+mj-lt"/>
                <a:ea typeface="+mj-ea"/>
                <a:cs typeface="+mj-cs"/>
              </a:rPr>
              <a:t>Ενότητα </a:t>
            </a:r>
            <a:r>
              <a:rPr lang="el-GR" sz="2800" dirty="0" smtClean="0">
                <a:solidFill>
                  <a:srgbClr val="5075BC"/>
                </a:solidFill>
                <a:latin typeface="+mj-lt"/>
                <a:ea typeface="+mj-ea"/>
                <a:cs typeface="+mj-cs"/>
              </a:rPr>
              <a:t>2:</a:t>
            </a:r>
            <a:r>
              <a:rPr lang="en-US" sz="2800" dirty="0" smtClean="0">
                <a:solidFill>
                  <a:srgbClr val="5075BC"/>
                </a:solidFill>
                <a:latin typeface="+mj-lt"/>
                <a:ea typeface="+mj-ea"/>
                <a:cs typeface="+mj-cs"/>
              </a:rPr>
              <a:t> </a:t>
            </a:r>
            <a:r>
              <a:rPr lang="el-GR" sz="2800" dirty="0" smtClean="0"/>
              <a:t>Εισαγωγή ΙΙ</a:t>
            </a:r>
            <a:endParaRPr lang="el-GR" sz="2800" dirty="0"/>
          </a:p>
          <a:p>
            <a:endParaRPr lang="en-US" sz="2800" dirty="0" smtClean="0"/>
          </a:p>
          <a:p>
            <a:r>
              <a:rPr lang="el-GR" sz="2800" dirty="0" smtClean="0"/>
              <a:t>Αντώνης Λιάκος</a:t>
            </a:r>
          </a:p>
          <a:p>
            <a:r>
              <a:rPr lang="el-GR" sz="2800" dirty="0" smtClean="0"/>
              <a:t>Φιλοσοφική Σχολή</a:t>
            </a:r>
          </a:p>
          <a:p>
            <a:r>
              <a:rPr lang="el-GR" sz="2800" dirty="0" smtClean="0"/>
              <a:t>Τμήμα Ιστορίας - Αρχαιολογίας</a:t>
            </a:r>
            <a:endParaRPr lang="en-US" sz="2800" dirty="0" smtClean="0"/>
          </a:p>
          <a:p>
            <a:endParaRPr lang="el-GR" sz="2800" dirty="0" smtClean="0"/>
          </a:p>
        </p:txBody>
      </p:sp>
    </p:spTree>
    <p:extLst>
      <p:ext uri="{BB962C8B-B14F-4D97-AF65-F5344CB8AC3E}">
        <p14:creationId xmlns:p14="http://schemas.microsoft.com/office/powerpoint/2010/main" val="36398888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Πεδίο εμπειριών και ορίζοντας προσδοκιών</a:t>
            </a:r>
          </a:p>
        </p:txBody>
      </p:sp>
      <p:sp>
        <p:nvSpPr>
          <p:cNvPr id="3" name="Content Placeholder 2"/>
          <p:cNvSpPr>
            <a:spLocks noGrp="1"/>
          </p:cNvSpPr>
          <p:nvPr>
            <p:ph idx="1"/>
          </p:nvPr>
        </p:nvSpPr>
        <p:spPr>
          <a:xfrm>
            <a:off x="464156" y="1855365"/>
            <a:ext cx="8229600" cy="4525963"/>
          </a:xfrm>
        </p:spPr>
        <p:txBody>
          <a:bodyPr>
            <a:normAutofit fontScale="32500" lnSpcReduction="20000"/>
          </a:bodyPr>
          <a:lstStyle/>
          <a:p>
            <a:pPr marL="0">
              <a:lnSpc>
                <a:spcPct val="120000"/>
              </a:lnSpc>
            </a:pPr>
            <a:r>
              <a:rPr lang="el-GR" sz="7400" dirty="0"/>
              <a:t>Η παραδειγματική ιστορία σημαίνει ότι μπορεί να παραδειγματιστεί κανείς για την ιστορία επειδή τίποτε δεν αλλάζει ουσιωδώς.</a:t>
            </a:r>
          </a:p>
          <a:p>
            <a:pPr marL="0">
              <a:lnSpc>
                <a:spcPct val="120000"/>
              </a:lnSpc>
            </a:pPr>
            <a:r>
              <a:rPr lang="el-GR" sz="7400" dirty="0" smtClean="0"/>
              <a:t>Π.χ. ο </a:t>
            </a:r>
            <a:r>
              <a:rPr lang="el-GR" sz="7400" dirty="0"/>
              <a:t>Ναός του Ολυμπίου Διός άρχισε να χτίζεται το δεύτερο αιώνα </a:t>
            </a:r>
            <a:r>
              <a:rPr lang="el-GR" sz="7400" dirty="0" smtClean="0"/>
              <a:t>π.Χ. </a:t>
            </a:r>
            <a:r>
              <a:rPr lang="el-GR" sz="7400" dirty="0"/>
              <a:t>και ολοκληρώθηκε τον δεύτερο αιώνα μ.Χ., 400 ολόκληρα χρόνια!</a:t>
            </a:r>
          </a:p>
          <a:p>
            <a:pPr marL="0">
              <a:lnSpc>
                <a:spcPct val="120000"/>
              </a:lnSpc>
            </a:pPr>
            <a:r>
              <a:rPr lang="el-GR" sz="7400" dirty="0"/>
              <a:t>Το πεδίο εμπειριών άλλαζε με πολύ αργούς ρυθμούς έως τη </a:t>
            </a:r>
            <a:r>
              <a:rPr lang="el-GR" sz="7400" dirty="0" err="1"/>
              <a:t>νεωτερικότητα</a:t>
            </a:r>
            <a:r>
              <a:rPr lang="el-GR" sz="7400" dirty="0" smtClean="0"/>
              <a:t>.</a:t>
            </a:r>
          </a:p>
          <a:p>
            <a:pPr marL="0">
              <a:lnSpc>
                <a:spcPct val="120000"/>
              </a:lnSpc>
            </a:pPr>
            <a:r>
              <a:rPr lang="el-GR" sz="7400" dirty="0" smtClean="0"/>
              <a:t>Άρα, η ιστορία μπορούσε να λειτουργία παραδειγματικά.</a:t>
            </a:r>
            <a:endParaRPr lang="el-GR" sz="7400" dirty="0"/>
          </a:p>
          <a:p>
            <a:pPr marL="0"/>
            <a:endParaRPr lang="el-GR" dirty="0"/>
          </a:p>
        </p:txBody>
      </p:sp>
    </p:spTree>
    <p:extLst>
      <p:ext uri="{BB962C8B-B14F-4D97-AF65-F5344CB8AC3E}">
        <p14:creationId xmlns:p14="http://schemas.microsoft.com/office/powerpoint/2010/main" val="21873067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Απογείωση </a:t>
            </a:r>
            <a:r>
              <a:rPr lang="el-GR" dirty="0" smtClean="0"/>
              <a:t>- αποδέσμευση</a:t>
            </a:r>
            <a:endParaRPr lang="el-GR" dirty="0"/>
          </a:p>
        </p:txBody>
      </p:sp>
      <p:sp>
        <p:nvSpPr>
          <p:cNvPr id="3" name="Content Placeholder 2"/>
          <p:cNvSpPr>
            <a:spLocks noGrp="1"/>
          </p:cNvSpPr>
          <p:nvPr>
            <p:ph idx="1"/>
          </p:nvPr>
        </p:nvSpPr>
        <p:spPr>
          <a:xfrm>
            <a:off x="464156" y="1783357"/>
            <a:ext cx="8229600" cy="4525963"/>
          </a:xfrm>
        </p:spPr>
        <p:txBody>
          <a:bodyPr>
            <a:noAutofit/>
          </a:bodyPr>
          <a:lstStyle/>
          <a:p>
            <a:pPr marL="0"/>
            <a:r>
              <a:rPr lang="el-GR" sz="2400" dirty="0"/>
              <a:t>Όταν το πεδίο εμπειριών αλλάζει γρήγορα, και οι προσδοκίες δεν εξαρτώνται από τις εμπειρίες, τότε η ιστορία παύει να έχει παραδειγματικό χαρακτήρα. Αποδεσμεύεται από το φάντασμα της επανάληψης, γίνεται περισσότερο κριτική.</a:t>
            </a:r>
          </a:p>
          <a:p>
            <a:pPr marL="0"/>
            <a:r>
              <a:rPr lang="el-GR" sz="2400" dirty="0"/>
              <a:t>Αντιμετωπίζει το παρελθόν όχι ως πρακτικό, αλλά ως ιστορικό </a:t>
            </a:r>
            <a:r>
              <a:rPr lang="el-GR" sz="2400" dirty="0" smtClean="0"/>
              <a:t>παρελθόν.</a:t>
            </a:r>
            <a:endParaRPr lang="el-GR" sz="2400" dirty="0"/>
          </a:p>
        </p:txBody>
      </p:sp>
    </p:spTree>
    <p:extLst>
      <p:ext uri="{BB962C8B-B14F-4D97-AF65-F5344CB8AC3E}">
        <p14:creationId xmlns:p14="http://schemas.microsoft.com/office/powerpoint/2010/main" val="2241410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Ιστορία ως ταυτότητα</a:t>
            </a:r>
          </a:p>
        </p:txBody>
      </p:sp>
      <p:sp>
        <p:nvSpPr>
          <p:cNvPr id="3" name="Content Placeholder 2"/>
          <p:cNvSpPr>
            <a:spLocks noGrp="1"/>
          </p:cNvSpPr>
          <p:nvPr>
            <p:ph idx="1"/>
          </p:nvPr>
        </p:nvSpPr>
        <p:spPr>
          <a:xfrm>
            <a:off x="464156" y="1556792"/>
            <a:ext cx="8229600" cy="4525963"/>
          </a:xfrm>
        </p:spPr>
        <p:txBody>
          <a:bodyPr>
            <a:noAutofit/>
          </a:bodyPr>
          <a:lstStyle/>
          <a:p>
            <a:pPr marL="0">
              <a:lnSpc>
                <a:spcPct val="120000"/>
              </a:lnSpc>
            </a:pPr>
            <a:r>
              <a:rPr lang="el-GR" sz="2400" dirty="0"/>
              <a:t>Μαθαίνουν οι ιστορία γιατί θέλουν να ενισχύσουν την αυτοπεποίθησή τους, να </a:t>
            </a:r>
            <a:r>
              <a:rPr lang="el-GR" sz="2400" dirty="0" err="1" smtClean="0"/>
              <a:t>αυτο</a:t>
            </a:r>
            <a:r>
              <a:rPr lang="el-GR" sz="2400" dirty="0" smtClean="0"/>
              <a:t>-επιβεβαιωθούν.</a:t>
            </a:r>
          </a:p>
          <a:p>
            <a:pPr marL="0">
              <a:lnSpc>
                <a:spcPct val="120000"/>
              </a:lnSpc>
            </a:pPr>
            <a:r>
              <a:rPr lang="el-GR" sz="2400" dirty="0" smtClean="0"/>
              <a:t> </a:t>
            </a:r>
            <a:r>
              <a:rPr lang="el-GR" sz="2400" dirty="0"/>
              <a:t>Η ιστορία λειτουργεί ως καθρέφτης μέσα από την οποία μια χώρα, όχι μόνο απολαμβάνει τον εαυτό της για τα επιτεύγματά </a:t>
            </a:r>
            <a:r>
              <a:rPr lang="el-GR" sz="2400" dirty="0" smtClean="0"/>
              <a:t>της, </a:t>
            </a:r>
            <a:r>
              <a:rPr lang="el-GR" sz="2400" dirty="0"/>
              <a:t>αλλά προωθεί την κοινωνική συνοχή καθρεφτίζοντας τα διάσπαρτα και διαφορετικά μέλη της στον ίδιο καθρέφτη, διαδίδει  </a:t>
            </a:r>
            <a:r>
              <a:rPr lang="el-GR" sz="2400" dirty="0" smtClean="0"/>
              <a:t>βασικές ιδέες </a:t>
            </a:r>
            <a:r>
              <a:rPr lang="el-GR" sz="2400" dirty="0"/>
              <a:t>και κανόνες συμβίωσης, δημιουργεί, αλλάζει ή ενισχύει την ταυτότητά της.</a:t>
            </a:r>
          </a:p>
          <a:p>
            <a:pPr marL="0">
              <a:lnSpc>
                <a:spcPct val="120000"/>
              </a:lnSpc>
            </a:pPr>
            <a:r>
              <a:rPr lang="el-GR" sz="2400" dirty="0"/>
              <a:t>Αντίλογος: Αποσιώπηση πολυφωνίας, διαφορετικότητας, βίαιη επιβολή </a:t>
            </a:r>
            <a:r>
              <a:rPr lang="el-GR" sz="2400" dirty="0" smtClean="0"/>
              <a:t>ομοιομορφίας. </a:t>
            </a:r>
            <a:endParaRPr lang="el-GR" sz="2400" dirty="0"/>
          </a:p>
        </p:txBody>
      </p:sp>
    </p:spTree>
    <p:extLst>
      <p:ext uri="{BB962C8B-B14F-4D97-AF65-F5344CB8AC3E}">
        <p14:creationId xmlns:p14="http://schemas.microsoft.com/office/powerpoint/2010/main" val="14908095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Ιστορία και ετερότητα</a:t>
            </a:r>
          </a:p>
        </p:txBody>
      </p:sp>
      <p:sp>
        <p:nvSpPr>
          <p:cNvPr id="3" name="Content Placeholder 2"/>
          <p:cNvSpPr>
            <a:spLocks noGrp="1"/>
          </p:cNvSpPr>
          <p:nvPr>
            <p:ph idx="1"/>
          </p:nvPr>
        </p:nvSpPr>
        <p:spPr/>
        <p:txBody>
          <a:bodyPr>
            <a:normAutofit/>
          </a:bodyPr>
          <a:lstStyle/>
          <a:p>
            <a:pPr marL="0"/>
            <a:r>
              <a:rPr lang="el-GR" sz="2400" dirty="0"/>
              <a:t>Η </a:t>
            </a:r>
            <a:r>
              <a:rPr lang="el-GR" sz="2400" dirty="0" smtClean="0"/>
              <a:t>ιστορία </a:t>
            </a:r>
            <a:r>
              <a:rPr lang="el-GR" sz="2400" dirty="0"/>
              <a:t>ως γνώση της «ετερότητας». Αν η γνώση του παρελθόντος είναι μια εκπαίδευση στο να σκεφτόμαστε κοινωνίες και πολιτισμούς διαφορετικούς από τους σημερινούς, μας καθιστά περισσότερο ευαίσθητους και ικανότερους στο να κατανοούμε το διαφορετικό, στη σύγχρονη κοινωνία. Να </a:t>
            </a:r>
            <a:r>
              <a:rPr lang="el-GR" sz="2400" dirty="0" smtClean="0"/>
              <a:t>κατανοούμε, δηλαδή </a:t>
            </a:r>
            <a:r>
              <a:rPr lang="el-GR" sz="2400" dirty="0"/>
              <a:t>λαούς και κοινωνικές ομάδες διαφορετικές από τις δικές μας.</a:t>
            </a:r>
          </a:p>
        </p:txBody>
      </p:sp>
    </p:spTree>
    <p:extLst>
      <p:ext uri="{BB962C8B-B14F-4D97-AF65-F5344CB8AC3E}">
        <p14:creationId xmlns:p14="http://schemas.microsoft.com/office/powerpoint/2010/main" val="32564511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Ιστορία εναντίον στερεοτύπων</a:t>
            </a:r>
          </a:p>
        </p:txBody>
      </p:sp>
      <p:sp>
        <p:nvSpPr>
          <p:cNvPr id="3" name="Content Placeholder 2"/>
          <p:cNvSpPr>
            <a:spLocks noGrp="1"/>
          </p:cNvSpPr>
          <p:nvPr>
            <p:ph idx="1"/>
          </p:nvPr>
        </p:nvSpPr>
        <p:spPr/>
        <p:txBody>
          <a:bodyPr>
            <a:normAutofit/>
          </a:bodyPr>
          <a:lstStyle/>
          <a:p>
            <a:pPr marL="0"/>
            <a:r>
              <a:rPr lang="el-GR" sz="2400" dirty="0"/>
              <a:t>Η ιστορία ως καταπολέμηση των στερεοτύπων. Μια κοινωνία συσσωρεύει μύθους και στερεότυπα για το παρελθόν το δικό της και των άλλων, τα οποία τα θεωρεί ως αυτονόητες ιδέες. Η ιστορική γνώση μας δείχνει πώς αυτές οι ιδέες δεν ανταποκρίνονται στα πράγματα. </a:t>
            </a:r>
          </a:p>
          <a:p>
            <a:pPr marL="0"/>
            <a:endParaRPr lang="el-GR" dirty="0"/>
          </a:p>
        </p:txBody>
      </p:sp>
    </p:spTree>
    <p:extLst>
      <p:ext uri="{BB962C8B-B14F-4D97-AF65-F5344CB8AC3E}">
        <p14:creationId xmlns:p14="http://schemas.microsoft.com/office/powerpoint/2010/main" val="23395902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Η ιστορικότητα της ιστορίας</a:t>
            </a:r>
          </a:p>
        </p:txBody>
      </p:sp>
      <p:sp>
        <p:nvSpPr>
          <p:cNvPr id="3" name="Content Placeholder 2"/>
          <p:cNvSpPr>
            <a:spLocks noGrp="1"/>
          </p:cNvSpPr>
          <p:nvPr>
            <p:ph idx="1"/>
          </p:nvPr>
        </p:nvSpPr>
        <p:spPr/>
        <p:txBody>
          <a:bodyPr>
            <a:normAutofit/>
          </a:bodyPr>
          <a:lstStyle/>
          <a:p>
            <a:pPr marL="0"/>
            <a:r>
              <a:rPr lang="el-GR" sz="2400" dirty="0"/>
              <a:t>Οι άνθρωποι σε κάθε εποχή, αλλά και στην ίδια εποχή, δίνουν διαφορετικό νόημα στην ιστορία. Την αντιλαμβάνονται μέσα από τον πολιτισμό τους, τις νοοτροπίες τους, την κουλτούρα τους </a:t>
            </a:r>
            <a:r>
              <a:rPr lang="el-GR" sz="2400" dirty="0" smtClean="0"/>
              <a:t>κ.λπ.</a:t>
            </a:r>
            <a:endParaRPr lang="el-GR" sz="2400" dirty="0"/>
          </a:p>
          <a:p>
            <a:pPr marL="0"/>
            <a:r>
              <a:rPr lang="el-GR" sz="2400" dirty="0"/>
              <a:t>Να αντιλαμβανόμαστε την ιστορία ιστορικά. </a:t>
            </a:r>
          </a:p>
          <a:p>
            <a:pPr marL="0"/>
            <a:endParaRPr lang="el-GR" dirty="0"/>
          </a:p>
        </p:txBody>
      </p:sp>
    </p:spTree>
    <p:extLst>
      <p:ext uri="{BB962C8B-B14F-4D97-AF65-F5344CB8AC3E}">
        <p14:creationId xmlns:p14="http://schemas.microsoft.com/office/powerpoint/2010/main" val="10190131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20413473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38064584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sz="4400" dirty="0" smtClean="0"/>
              <a:t>Σημειώματα</a:t>
            </a:r>
            <a:endParaRPr lang="el-GR" sz="4400" dirty="0"/>
          </a:p>
        </p:txBody>
      </p:sp>
    </p:spTree>
    <p:extLst>
      <p:ext uri="{BB962C8B-B14F-4D97-AF65-F5344CB8AC3E}">
        <p14:creationId xmlns:p14="http://schemas.microsoft.com/office/powerpoint/2010/main" val="28873425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9144000" cy="1143000"/>
          </a:xfrm>
        </p:spPr>
        <p:txBody>
          <a:bodyPr>
            <a:noAutofit/>
          </a:bodyPr>
          <a:lstStyle/>
          <a:p>
            <a:r>
              <a:rPr lang="el-GR" dirty="0"/>
              <a:t>Σημείωμα Ιστορικού </a:t>
            </a:r>
            <a:r>
              <a:rPr lang="el-GR" dirty="0" smtClean="0"/>
              <a:t>Εκδόσεων</a:t>
            </a:r>
            <a:r>
              <a:rPr lang="en-US" dirty="0" smtClean="0"/>
              <a:t> </a:t>
            </a:r>
            <a:r>
              <a:rPr lang="el-GR" dirty="0" smtClean="0"/>
              <a:t>Έργου</a:t>
            </a:r>
            <a:endParaRPr lang="el-GR" dirty="0"/>
          </a:p>
        </p:txBody>
      </p:sp>
      <p:sp>
        <p:nvSpPr>
          <p:cNvPr id="5" name="Content Placeholder 4"/>
          <p:cNvSpPr>
            <a:spLocks noGrp="1"/>
          </p:cNvSpPr>
          <p:nvPr>
            <p:ph idx="1"/>
          </p:nvPr>
        </p:nvSpPr>
        <p:spPr>
          <a:xfrm>
            <a:off x="234220" y="1556792"/>
            <a:ext cx="8586252" cy="4525963"/>
          </a:xfrm>
        </p:spPr>
        <p:txBody>
          <a:bodyPr>
            <a:normAutofit/>
          </a:bodyPr>
          <a:lstStyle/>
          <a:p>
            <a:pPr marL="0" indent="0">
              <a:buNone/>
            </a:pPr>
            <a:r>
              <a:rPr lang="el-GR" sz="2000" dirty="0"/>
              <a:t>Το παρόν έργο αποτελεί την έκδοση </a:t>
            </a:r>
            <a:r>
              <a:rPr lang="en-US" sz="2000" dirty="0"/>
              <a:t>1.0</a:t>
            </a:r>
            <a:r>
              <a:rPr lang="el-GR" sz="2000" dirty="0"/>
              <a:t>. </a:t>
            </a:r>
            <a:endParaRPr lang="en-US" sz="2000" dirty="0"/>
          </a:p>
          <a:p>
            <a:pPr marL="0" indent="0">
              <a:buNone/>
            </a:pPr>
            <a:r>
              <a:rPr lang="el-GR" sz="2000" dirty="0"/>
              <a:t>Έχουν προηγηθεί οι κάτωθι εκδόσεις:</a:t>
            </a:r>
          </a:p>
          <a:p>
            <a:pPr lvl="0"/>
            <a:r>
              <a:rPr lang="el-GR" sz="2000" dirty="0"/>
              <a:t>Έκδοση </a:t>
            </a:r>
            <a:r>
              <a:rPr lang="el-GR" sz="2000" dirty="0" smtClean="0"/>
              <a:t>διαθέσιμη </a:t>
            </a:r>
            <a:r>
              <a:rPr lang="el-GR" sz="2000" dirty="0"/>
              <a:t>εδώ. </a:t>
            </a:r>
            <a:r>
              <a:rPr lang="fr-FR" sz="2000" dirty="0">
                <a:solidFill>
                  <a:prstClr val="black"/>
                </a:solidFill>
                <a:hlinkClick r:id="rId3"/>
              </a:rPr>
              <a:t>http://eclass.uoa.gr/courses/ARCH</a:t>
            </a:r>
            <a:r>
              <a:rPr lang="el-GR" sz="2000" dirty="0">
                <a:solidFill>
                  <a:prstClr val="black"/>
                </a:solidFill>
                <a:hlinkClick r:id="rId3"/>
              </a:rPr>
              <a:t>240</a:t>
            </a:r>
            <a:r>
              <a:rPr lang="el-GR" sz="2000" dirty="0" smtClean="0">
                <a:solidFill>
                  <a:srgbClr val="92D050"/>
                </a:solidFill>
              </a:rPr>
              <a:t> </a:t>
            </a:r>
            <a:endParaRPr lang="el-GR" sz="2000" dirty="0">
              <a:solidFill>
                <a:srgbClr val="92D050"/>
              </a:solidFill>
            </a:endParaRPr>
          </a:p>
          <a:p>
            <a:endParaRPr lang="el-GR" sz="2000" dirty="0"/>
          </a:p>
        </p:txBody>
      </p:sp>
    </p:spTree>
    <p:extLst>
      <p:ext uri="{BB962C8B-B14F-4D97-AF65-F5344CB8AC3E}">
        <p14:creationId xmlns:p14="http://schemas.microsoft.com/office/powerpoint/2010/main" val="18051863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r>
              <a:rPr lang="el-GR" dirty="0" smtClean="0"/>
              <a:t>Ερωτήσεις Μαθήματος 1</a:t>
            </a:r>
            <a:endParaRPr lang="el-GR" dirty="0"/>
          </a:p>
        </p:txBody>
      </p:sp>
      <p:sp>
        <p:nvSpPr>
          <p:cNvPr id="3" name="Content Placeholder 2"/>
          <p:cNvSpPr>
            <a:spLocks noGrp="1"/>
          </p:cNvSpPr>
          <p:nvPr>
            <p:ph idx="1"/>
          </p:nvPr>
        </p:nvSpPr>
        <p:spPr>
          <a:xfrm>
            <a:off x="464156" y="1783357"/>
            <a:ext cx="8229600" cy="4525963"/>
          </a:xfrm>
        </p:spPr>
        <p:txBody>
          <a:bodyPr>
            <a:normAutofit/>
          </a:bodyPr>
          <a:lstStyle/>
          <a:p>
            <a:pPr marL="0" indent="0">
              <a:lnSpc>
                <a:spcPct val="120000"/>
              </a:lnSpc>
              <a:buNone/>
            </a:pPr>
            <a:r>
              <a:rPr lang="en-US" sz="2400" dirty="0" smtClean="0"/>
              <a:t>“</a:t>
            </a:r>
            <a:r>
              <a:rPr lang="el-GR" sz="2400" dirty="0" smtClean="0"/>
              <a:t>Ιστορία </a:t>
            </a:r>
            <a:r>
              <a:rPr lang="el-GR" sz="2400" dirty="0"/>
              <a:t>μου, αμαρτία μου, λάθος μου μεγάλο</a:t>
            </a:r>
            <a:br>
              <a:rPr lang="el-GR" sz="2400" dirty="0"/>
            </a:br>
            <a:r>
              <a:rPr lang="el-GR" sz="2400" dirty="0"/>
              <a:t>Είσαι αρρώστια μου, στενοχώρια μου, και πώς να σε βγάλω</a:t>
            </a:r>
            <a:r>
              <a:rPr lang="el-GR" sz="2400" dirty="0" smtClean="0"/>
              <a:t>;</a:t>
            </a:r>
            <a:r>
              <a:rPr lang="en-US" sz="2400" dirty="0" smtClean="0"/>
              <a:t>”</a:t>
            </a:r>
            <a:endParaRPr lang="el-GR" sz="2400" dirty="0" smtClean="0"/>
          </a:p>
          <a:p>
            <a:pPr>
              <a:lnSpc>
                <a:spcPct val="120000"/>
              </a:lnSpc>
            </a:pPr>
            <a:r>
              <a:rPr lang="el-GR" sz="2400" dirty="0" smtClean="0"/>
              <a:t> Τί </a:t>
            </a:r>
            <a:r>
              <a:rPr lang="el-GR" sz="2400" dirty="0"/>
              <a:t>είναι τέλος πάντων η ιστορία; </a:t>
            </a:r>
          </a:p>
          <a:p>
            <a:pPr marL="0">
              <a:lnSpc>
                <a:spcPct val="120000"/>
              </a:lnSpc>
            </a:pPr>
            <a:r>
              <a:rPr lang="el-GR" sz="2400" dirty="0" smtClean="0"/>
              <a:t>Τί </a:t>
            </a:r>
            <a:r>
              <a:rPr lang="el-GR" sz="2400" dirty="0"/>
              <a:t>ήταν ιστορία σε διάφορες εποχές;</a:t>
            </a:r>
          </a:p>
          <a:p>
            <a:pPr marL="0">
              <a:lnSpc>
                <a:spcPct val="120000"/>
              </a:lnSpc>
            </a:pPr>
            <a:r>
              <a:rPr lang="el-GR" sz="2400" dirty="0" smtClean="0"/>
              <a:t>Τί </a:t>
            </a:r>
            <a:r>
              <a:rPr lang="el-GR" sz="2400" dirty="0"/>
              <a:t>ήταν ιστορία σε διάφορες χώρες</a:t>
            </a:r>
            <a:r>
              <a:rPr lang="el-GR" sz="2400" dirty="0" smtClean="0"/>
              <a:t>;</a:t>
            </a:r>
            <a:endParaRPr lang="el-GR" sz="2400" dirty="0"/>
          </a:p>
        </p:txBody>
      </p:sp>
    </p:spTree>
    <p:extLst>
      <p:ext uri="{BB962C8B-B14F-4D97-AF65-F5344CB8AC3E}">
        <p14:creationId xmlns:p14="http://schemas.microsoft.com/office/powerpoint/2010/main" val="20614974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a:t>
            </a:r>
            <a:r>
              <a:rPr lang="el-GR" sz="2000" dirty="0" err="1" smtClean="0"/>
              <a:t>Εθνικόν</a:t>
            </a:r>
            <a:r>
              <a:rPr lang="el-GR" sz="2000" dirty="0" smtClean="0"/>
              <a:t> και </a:t>
            </a:r>
            <a:r>
              <a:rPr lang="el-GR" sz="2000" dirty="0" err="1" smtClean="0"/>
              <a:t>Καποδιστριακόν</a:t>
            </a:r>
            <a:r>
              <a:rPr lang="el-GR" sz="2000" dirty="0" smtClean="0"/>
              <a:t> </a:t>
            </a:r>
            <a:r>
              <a:rPr lang="el-GR" sz="2000" dirty="0" err="1" smtClean="0"/>
              <a:t>Πανεπιστήμιον</a:t>
            </a:r>
            <a:r>
              <a:rPr lang="el-GR" sz="2000" dirty="0" smtClean="0"/>
              <a:t> Αθηνών 2014. Κώστας </a:t>
            </a:r>
            <a:r>
              <a:rPr lang="el-GR" sz="2000" dirty="0" err="1" smtClean="0"/>
              <a:t>Γαγανάκης</a:t>
            </a:r>
            <a:r>
              <a:rPr lang="el-GR" sz="2000" dirty="0"/>
              <a:t>. «Μάθημα: II29 Θεωρία της Ιστορίας. Ενότητα: Εισαγωγή ΙΙ». 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fr-FR" sz="2000" dirty="0">
                <a:hlinkClick r:id="rId3"/>
              </a:rPr>
              <a:t>http://</a:t>
            </a:r>
            <a:r>
              <a:rPr lang="fr-FR" sz="2000" dirty="0" smtClean="0">
                <a:hlinkClick r:id="rId3"/>
              </a:rPr>
              <a:t>opencourses.uoa.gr/courses/ARCH9</a:t>
            </a:r>
            <a:r>
              <a:rPr lang="fr-FR" sz="2000" dirty="0" smtClean="0"/>
              <a:t>  </a:t>
            </a:r>
            <a:endParaRPr lang="el-GR" sz="2000" dirty="0" smtClean="0"/>
          </a:p>
          <a:p>
            <a:pPr marL="0" indent="0">
              <a:buNone/>
            </a:pPr>
            <a:endParaRPr lang="el-GR" sz="2000" dirty="0"/>
          </a:p>
          <a:p>
            <a:endParaRPr lang="el-GR" sz="2000" dirty="0"/>
          </a:p>
        </p:txBody>
      </p:sp>
    </p:spTree>
    <p:extLst>
      <p:ext uri="{BB962C8B-B14F-4D97-AF65-F5344CB8AC3E}">
        <p14:creationId xmlns:p14="http://schemas.microsoft.com/office/powerpoint/2010/main" val="21086784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107504" y="764704"/>
            <a:ext cx="8928992" cy="1440159"/>
          </a:xfrm>
        </p:spPr>
        <p:txBody>
          <a:bodyPr>
            <a:noAutofit/>
          </a:bodyPr>
          <a:lstStyle/>
          <a:p>
            <a:pPr marL="0" indent="0">
              <a:buNone/>
            </a:pPr>
            <a:r>
              <a:rPr lang="el-GR" sz="2000" dirty="0" smtClean="0"/>
              <a:t>Το </a:t>
            </a:r>
            <a:r>
              <a:rPr lang="el-GR" sz="20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2000" dirty="0" err="1"/>
              <a:t>κ.λ.π</a:t>
            </a:r>
            <a:r>
              <a:rPr lang="el-GR" sz="2000" dirty="0"/>
              <a:t>.,  τα οποία εμπεριέχονται σε αυτό και τα οποία αναφέρονται μαζί με τους όρους χρήσης τους στο «Σημείωμα Χρήσης Έργων Τρίτων</a:t>
            </a:r>
            <a:r>
              <a:rPr lang="el-GR" sz="2000" dirty="0" smtClean="0"/>
              <a:t>».                     </a:t>
            </a:r>
          </a:p>
          <a:p>
            <a:pPr marL="0" indent="0">
              <a:buNone/>
            </a:pPr>
            <a:endParaRPr lang="el-GR" sz="20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7670" y="2420888"/>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7504" y="2924944"/>
            <a:ext cx="9036496" cy="3456384"/>
          </a:xfrm>
          <a:prstGeom prst="rect">
            <a:avLst/>
          </a:prstGeom>
        </p:spPr>
        <p:txBody>
          <a:bodyPr vert="horz" wrap="square" lIns="91440" tIns="45720" rIns="91440" bIns="45720" rtlCol="0" anchor="ctr">
            <a:normAutofit/>
          </a:bodyPr>
          <a:lstStyle/>
          <a:p>
            <a:r>
              <a:rPr lang="el-GR" dirty="0">
                <a:solidFill>
                  <a:prstClr val="black"/>
                </a:solidFill>
              </a:rPr>
              <a:t>[1] http://creativecommons.org/licenses/by-nc-sa/4.0/ </a:t>
            </a:r>
            <a:endParaRPr lang="en-US" smtClean="0">
              <a:solidFill>
                <a:prstClr val="black"/>
              </a:solidFill>
            </a:endParaRPr>
          </a:p>
          <a:p>
            <a:endParaRPr lang="el-GR" dirty="0">
              <a:solidFill>
                <a:prstClr val="black"/>
              </a:solidFill>
            </a:endParaRPr>
          </a:p>
          <a:p>
            <a:r>
              <a:rPr lang="el-GR" dirty="0">
                <a:solidFill>
                  <a:prstClr val="black"/>
                </a:solidFill>
              </a:rPr>
              <a:t>Ως </a:t>
            </a:r>
            <a:r>
              <a:rPr lang="el-GR" b="1" dirty="0">
                <a:solidFill>
                  <a:prstClr val="black"/>
                </a:solidFill>
              </a:rPr>
              <a:t>Μη Εμπορική</a:t>
            </a:r>
            <a:r>
              <a:rPr lang="el-GR" dirty="0">
                <a:solidFill>
                  <a:prstClr val="black"/>
                </a:solidFill>
              </a:rPr>
              <a:t> ορίζεται η χρήση:</a:t>
            </a:r>
          </a:p>
          <a:p>
            <a:pPr marL="342900" indent="-342900">
              <a:buFont typeface="Arial" panose="020B0604020202020204" pitchFamily="34" charset="0"/>
              <a:buChar char="•"/>
            </a:pPr>
            <a:r>
              <a:rPr lang="el-GR" dirty="0">
                <a:solidFill>
                  <a:prstClr val="black"/>
                </a:solidFill>
              </a:rPr>
              <a:t>που δεν περιλαμβάνει άμεσο ή έμμεσο οικονομικό όφελος από την χρήση του έργου, για το διανομέα του έργου και </a:t>
            </a:r>
            <a:r>
              <a:rPr lang="el-GR" dirty="0" err="1">
                <a:solidFill>
                  <a:prstClr val="black"/>
                </a:solidFill>
              </a:rPr>
              <a:t>αδειοδόχο</a:t>
            </a:r>
            <a:endParaRPr lang="el-GR" dirty="0">
              <a:solidFill>
                <a:prstClr val="black"/>
              </a:solidFill>
            </a:endParaRPr>
          </a:p>
          <a:p>
            <a:pPr marL="342900" indent="-342900">
              <a:buFont typeface="Arial" panose="020B0604020202020204" pitchFamily="34" charset="0"/>
              <a:buChar char="•"/>
            </a:pPr>
            <a:r>
              <a:rPr lang="el-GR" dirty="0">
                <a:solidFill>
                  <a:prstClr val="black"/>
                </a:solidFill>
              </a:rPr>
              <a:t>που</a:t>
            </a:r>
            <a:r>
              <a:rPr lang="en-GB" dirty="0">
                <a:solidFill>
                  <a:prstClr val="black"/>
                </a:solidFill>
              </a:rPr>
              <a:t> </a:t>
            </a:r>
            <a:r>
              <a:rPr lang="el-GR" dirty="0">
                <a:solidFill>
                  <a:prstClr val="black"/>
                </a:solidFill>
              </a:rPr>
              <a:t>δεν περιλαμβάνει οικονομική συναλλαγή ως προϋπόθεση για τη χρήση ή πρόσβαση στο έργο</a:t>
            </a:r>
          </a:p>
          <a:p>
            <a:pPr marL="342900" indent="-342900">
              <a:buFont typeface="Arial" panose="020B0604020202020204" pitchFamily="34" charset="0"/>
              <a:buChar char="•"/>
            </a:pPr>
            <a:r>
              <a:rPr lang="el-GR" dirty="0">
                <a:solidFill>
                  <a:prstClr val="black"/>
                </a:solidFill>
              </a:rPr>
              <a:t>που</a:t>
            </a:r>
            <a:r>
              <a:rPr lang="en-GB" dirty="0">
                <a:solidFill>
                  <a:prstClr val="black"/>
                </a:solidFill>
              </a:rPr>
              <a:t> </a:t>
            </a:r>
            <a:r>
              <a:rPr lang="el-GR" dirty="0">
                <a:solidFill>
                  <a:prstClr val="black"/>
                </a:solidFill>
              </a:rPr>
              <a:t>δεν προσπορίζει στο διανομέα του έργου και</a:t>
            </a:r>
            <a:r>
              <a:rPr lang="en-GB" dirty="0">
                <a:solidFill>
                  <a:prstClr val="black"/>
                </a:solidFill>
              </a:rPr>
              <a:t> </a:t>
            </a:r>
            <a:r>
              <a:rPr lang="el-GR" dirty="0" err="1">
                <a:solidFill>
                  <a:prstClr val="black"/>
                </a:solidFill>
              </a:rPr>
              <a:t>αδειοδόχο</a:t>
            </a:r>
            <a:r>
              <a:rPr lang="en-GB" dirty="0">
                <a:solidFill>
                  <a:prstClr val="black"/>
                </a:solidFill>
              </a:rPr>
              <a:t> </a:t>
            </a:r>
            <a:r>
              <a:rPr lang="el-GR" dirty="0">
                <a:solidFill>
                  <a:prstClr val="black"/>
                </a:solidFill>
              </a:rPr>
              <a:t>έμμεσο οικονομικό όφελος (π.χ. διαφημίσεις) από την προβολή του έργου σε διαδικτυακό </a:t>
            </a:r>
            <a:r>
              <a:rPr lang="el-GR" dirty="0" smtClean="0">
                <a:solidFill>
                  <a:prstClr val="black"/>
                </a:solidFill>
              </a:rPr>
              <a:t>τόπο</a:t>
            </a:r>
            <a:endParaRPr lang="en-US" dirty="0" smtClean="0">
              <a:solidFill>
                <a:prstClr val="black"/>
              </a:solidFill>
            </a:endParaRPr>
          </a:p>
          <a:p>
            <a:pPr marL="342900" indent="-342900">
              <a:buFont typeface="Arial" panose="020B0604020202020204" pitchFamily="34" charset="0"/>
              <a:buChar char="•"/>
            </a:pPr>
            <a:endParaRPr lang="el-GR" dirty="0">
              <a:solidFill>
                <a:prstClr val="black"/>
              </a:solidFill>
            </a:endParaRPr>
          </a:p>
          <a:p>
            <a:r>
              <a:rPr lang="el-GR" dirty="0" smtClean="0">
                <a:solidFill>
                  <a:prstClr val="black"/>
                </a:solidFill>
              </a:rPr>
              <a:t>Ο </a:t>
            </a:r>
            <a:r>
              <a:rPr lang="el-GR" dirty="0">
                <a:solidFill>
                  <a:prstClr val="black"/>
                </a:solidFill>
              </a:rPr>
              <a:t>δικαιούχος μπορεί να παρέχει στον </a:t>
            </a:r>
            <a:r>
              <a:rPr lang="el-GR" dirty="0" err="1">
                <a:solidFill>
                  <a:prstClr val="black"/>
                </a:solidFill>
              </a:rPr>
              <a:t>αδειοδόχο</a:t>
            </a:r>
            <a:r>
              <a:rPr lang="el-GR" dirty="0">
                <a:solidFill>
                  <a:prstClr val="black"/>
                </a:solidFill>
              </a:rPr>
              <a:t> ξεχωριστή άδεια να χρησιμοποιεί το έργο για εμπορική χρήση, εφόσον αυτό του ζητηθεί</a:t>
            </a:r>
            <a:r>
              <a:rPr lang="el-GR" dirty="0" smtClean="0">
                <a:solidFill>
                  <a:prstClr val="black"/>
                </a:solidFill>
              </a:rPr>
              <a:t>.</a:t>
            </a:r>
            <a:endParaRPr lang="el-GR" dirty="0">
              <a:solidFill>
                <a:prstClr val="black"/>
              </a:solidFill>
            </a:endParaRPr>
          </a:p>
        </p:txBody>
      </p:sp>
    </p:spTree>
    <p:extLst>
      <p:ext uri="{BB962C8B-B14F-4D97-AF65-F5344CB8AC3E}">
        <p14:creationId xmlns:p14="http://schemas.microsoft.com/office/powerpoint/2010/main" val="7340020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27664419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392"/>
            <a:ext cx="9144000" cy="1143000"/>
          </a:xfrm>
        </p:spPr>
        <p:txBody>
          <a:bodyPr>
            <a:noAutofit/>
          </a:bodyPr>
          <a:lstStyle/>
          <a:p>
            <a:r>
              <a:rPr lang="el-GR" dirty="0"/>
              <a:t>Σημείωμα Χρήσης Έργων </a:t>
            </a:r>
            <a:r>
              <a:rPr lang="el-GR" dirty="0" smtClean="0"/>
              <a:t>Τρίτων</a:t>
            </a:r>
            <a:r>
              <a:rPr lang="en-US" dirty="0" smtClean="0"/>
              <a:t> (1/2)</a:t>
            </a:r>
            <a:endParaRPr lang="el-GR" dirty="0"/>
          </a:p>
        </p:txBody>
      </p:sp>
      <p:sp>
        <p:nvSpPr>
          <p:cNvPr id="3" name="Content Placeholder 2"/>
          <p:cNvSpPr>
            <a:spLocks noGrp="1"/>
          </p:cNvSpPr>
          <p:nvPr>
            <p:ph idx="1"/>
          </p:nvPr>
        </p:nvSpPr>
        <p:spPr>
          <a:xfrm>
            <a:off x="179512" y="1556792"/>
            <a:ext cx="8856984" cy="4525963"/>
          </a:xfrm>
        </p:spPr>
        <p:txBody>
          <a:bodyPr>
            <a:noAutofit/>
          </a:bodyPr>
          <a:lstStyle/>
          <a:p>
            <a:pPr marL="0" indent="0">
              <a:buNone/>
            </a:pPr>
            <a:r>
              <a:rPr lang="el-GR" sz="2000" dirty="0" smtClean="0"/>
              <a:t>Το </a:t>
            </a:r>
            <a:r>
              <a:rPr lang="el-GR" sz="2000" dirty="0"/>
              <a:t>Έργο αυτό κάνει χρήση των ακόλουθων έργων:</a:t>
            </a:r>
          </a:p>
          <a:p>
            <a:pPr marL="0" indent="0">
              <a:buNone/>
            </a:pPr>
            <a:r>
              <a:rPr lang="el-GR" sz="2000" b="1" dirty="0" smtClean="0"/>
              <a:t>Εικόνες/Σχήματα/Διαγράμματα</a:t>
            </a:r>
            <a:r>
              <a:rPr lang="en-US" sz="2000" b="1" dirty="0" smtClean="0"/>
              <a:t>/</a:t>
            </a:r>
            <a:r>
              <a:rPr lang="el-GR" sz="2000" b="1" dirty="0" smtClean="0"/>
              <a:t>Φωτογραφίες</a:t>
            </a:r>
          </a:p>
        </p:txBody>
      </p:sp>
    </p:spTree>
    <p:extLst>
      <p:ext uri="{BB962C8B-B14F-4D97-AF65-F5344CB8AC3E}">
        <p14:creationId xmlns:p14="http://schemas.microsoft.com/office/powerpoint/2010/main" val="44494604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60648"/>
            <a:ext cx="8856984" cy="1143000"/>
          </a:xfrm>
        </p:spPr>
        <p:txBody>
          <a:bodyPr>
            <a:noAutofit/>
          </a:bodyPr>
          <a:lstStyle/>
          <a:p>
            <a:r>
              <a:rPr lang="el-GR" dirty="0"/>
              <a:t>Σημείωμα Χρήσης Έργων </a:t>
            </a:r>
            <a:r>
              <a:rPr lang="el-GR" dirty="0" smtClean="0"/>
              <a:t>Τρίτων</a:t>
            </a:r>
            <a:r>
              <a:rPr lang="en-US" dirty="0" smtClean="0"/>
              <a:t> (2/2)</a:t>
            </a:r>
            <a:r>
              <a:rPr lang="el-GR" dirty="0" smtClean="0"/>
              <a:t> </a:t>
            </a:r>
            <a:endParaRPr lang="el-GR" dirty="0"/>
          </a:p>
        </p:txBody>
      </p:sp>
      <p:sp>
        <p:nvSpPr>
          <p:cNvPr id="3" name="Content Placeholder 2"/>
          <p:cNvSpPr>
            <a:spLocks noGrp="1"/>
          </p:cNvSpPr>
          <p:nvPr>
            <p:ph idx="1"/>
          </p:nvPr>
        </p:nvSpPr>
        <p:spPr>
          <a:xfrm>
            <a:off x="179512" y="1556792"/>
            <a:ext cx="8712968" cy="4525963"/>
          </a:xfrm>
        </p:spPr>
        <p:txBody>
          <a:bodyPr>
            <a:normAutofit/>
          </a:bodyPr>
          <a:lstStyle/>
          <a:p>
            <a:pPr marL="0" indent="0">
              <a:buNone/>
            </a:pPr>
            <a:r>
              <a:rPr lang="el-GR" sz="2000" dirty="0" smtClean="0"/>
              <a:t>Το </a:t>
            </a:r>
            <a:r>
              <a:rPr lang="el-GR" sz="2000" dirty="0"/>
              <a:t>Έργο αυτό κάνει χρήση των ακόλουθων έργων:</a:t>
            </a:r>
          </a:p>
          <a:p>
            <a:pPr marL="0" indent="0">
              <a:buNone/>
            </a:pPr>
            <a:r>
              <a:rPr lang="el-GR" sz="2000" b="1" smtClean="0"/>
              <a:t>Πίνακες</a:t>
            </a:r>
            <a:endParaRPr lang="el-GR" sz="2000" b="1" dirty="0" smtClean="0"/>
          </a:p>
        </p:txBody>
      </p:sp>
    </p:spTree>
    <p:extLst>
      <p:ext uri="{BB962C8B-B14F-4D97-AF65-F5344CB8AC3E}">
        <p14:creationId xmlns:p14="http://schemas.microsoft.com/office/powerpoint/2010/main" val="24719598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r>
              <a:rPr lang="el-GR" smtClean="0"/>
              <a:t>Ερωτήσεις Μαθήματος 2</a:t>
            </a:r>
            <a:endParaRPr lang="el-GR" dirty="0"/>
          </a:p>
        </p:txBody>
      </p:sp>
      <p:sp>
        <p:nvSpPr>
          <p:cNvPr id="3" name="Content Placeholder 2"/>
          <p:cNvSpPr>
            <a:spLocks noGrp="1"/>
          </p:cNvSpPr>
          <p:nvPr>
            <p:ph idx="1"/>
          </p:nvPr>
        </p:nvSpPr>
        <p:spPr>
          <a:xfrm>
            <a:off x="464156" y="1783357"/>
            <a:ext cx="8229600" cy="4525963"/>
          </a:xfrm>
        </p:spPr>
        <p:txBody>
          <a:bodyPr>
            <a:normAutofit/>
          </a:bodyPr>
          <a:lstStyle/>
          <a:p>
            <a:pPr marL="0">
              <a:lnSpc>
                <a:spcPct val="120000"/>
              </a:lnSpc>
            </a:pPr>
            <a:r>
              <a:rPr lang="el-GR" sz="2400" dirty="0" smtClean="0"/>
              <a:t>Πότε </a:t>
            </a:r>
            <a:r>
              <a:rPr lang="el-GR" sz="2400" dirty="0"/>
              <a:t>αποκτήσαμε μια αντίληψη της ιστορίας όμοια με τη σημερινή</a:t>
            </a:r>
            <a:r>
              <a:rPr lang="el-GR" sz="2400" dirty="0" smtClean="0"/>
              <a:t>;</a:t>
            </a:r>
          </a:p>
          <a:p>
            <a:pPr marL="0">
              <a:lnSpc>
                <a:spcPct val="120000"/>
              </a:lnSpc>
            </a:pPr>
            <a:r>
              <a:rPr lang="el-GR" sz="2400" dirty="0" smtClean="0"/>
              <a:t>Τί είναι η επιστημονική ή ακαδημαϊκή ιστορία;</a:t>
            </a:r>
          </a:p>
          <a:p>
            <a:pPr marL="0">
              <a:lnSpc>
                <a:spcPct val="120000"/>
              </a:lnSpc>
            </a:pPr>
            <a:r>
              <a:rPr lang="el-GR" sz="2400" dirty="0" smtClean="0"/>
              <a:t> Οι ευρύτερες αντιλήψεις για την ιστορία;</a:t>
            </a:r>
          </a:p>
          <a:p>
            <a:pPr marL="0">
              <a:lnSpc>
                <a:spcPct val="120000"/>
              </a:lnSpc>
            </a:pPr>
            <a:r>
              <a:rPr lang="el-GR" sz="2400" dirty="0" smtClean="0"/>
              <a:t>Δημόσια Ιστορία, Μνήμη και Ιστορική κουλτούρα.</a:t>
            </a:r>
            <a:endParaRPr lang="el-GR" sz="2600" dirty="0"/>
          </a:p>
        </p:txBody>
      </p:sp>
    </p:spTree>
    <p:extLst>
      <p:ext uri="{BB962C8B-B14F-4D97-AF65-F5344CB8AC3E}">
        <p14:creationId xmlns:p14="http://schemas.microsoft.com/office/powerpoint/2010/main" val="29728743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smtClean="0"/>
              <a:t>Έχει νόημα η ιστορία;</a:t>
            </a:r>
            <a:endParaRPr lang="el-GR" dirty="0"/>
          </a:p>
        </p:txBody>
      </p:sp>
      <p:sp>
        <p:nvSpPr>
          <p:cNvPr id="3" name="Content Placeholder 2"/>
          <p:cNvSpPr>
            <a:spLocks noGrp="1"/>
          </p:cNvSpPr>
          <p:nvPr>
            <p:ph idx="1"/>
          </p:nvPr>
        </p:nvSpPr>
        <p:spPr>
          <a:xfrm>
            <a:off x="464156" y="1783357"/>
            <a:ext cx="8229600" cy="4525963"/>
          </a:xfrm>
        </p:spPr>
        <p:txBody>
          <a:bodyPr>
            <a:noAutofit/>
          </a:bodyPr>
          <a:lstStyle/>
          <a:p>
            <a:pPr marL="0">
              <a:lnSpc>
                <a:spcPct val="120000"/>
              </a:lnSpc>
            </a:pPr>
            <a:r>
              <a:rPr lang="el-GR" sz="2400" dirty="0"/>
              <a:t>Πώς εξελίσσεται ο κόσμος; Πηγαίνει από το καλό στο καλύτερο; Υπάρχει πρόοδος; </a:t>
            </a:r>
          </a:p>
          <a:p>
            <a:pPr marL="0">
              <a:lnSpc>
                <a:spcPct val="120000"/>
              </a:lnSpc>
            </a:pPr>
            <a:r>
              <a:rPr lang="el-GR" sz="2400" dirty="0"/>
              <a:t>Οι παλιές καλές μέρες. Από το κακό στο </a:t>
            </a:r>
            <a:r>
              <a:rPr lang="el-GR" sz="2400" dirty="0" smtClean="0"/>
              <a:t>χειρότερο.</a:t>
            </a:r>
            <a:endParaRPr lang="el-GR" sz="2400" dirty="0"/>
          </a:p>
          <a:p>
            <a:pPr marL="0">
              <a:lnSpc>
                <a:spcPct val="120000"/>
              </a:lnSpc>
            </a:pPr>
            <a:r>
              <a:rPr lang="el-GR" sz="2400" dirty="0"/>
              <a:t>Καλές και κακές εποχές. Η εναλλαγή </a:t>
            </a:r>
            <a:r>
              <a:rPr lang="el-GR" sz="2400" dirty="0" smtClean="0"/>
              <a:t>τους.</a:t>
            </a:r>
            <a:endParaRPr lang="el-GR" sz="2400" dirty="0"/>
          </a:p>
          <a:p>
            <a:pPr marL="0">
              <a:lnSpc>
                <a:spcPct val="120000"/>
              </a:lnSpc>
            </a:pPr>
            <a:r>
              <a:rPr lang="el-GR" sz="2400" dirty="0"/>
              <a:t>Γιατί αλλάζει ο κόσμος; </a:t>
            </a:r>
            <a:r>
              <a:rPr lang="el-GR" sz="2400" dirty="0" smtClean="0"/>
              <a:t>Τί </a:t>
            </a:r>
            <a:r>
              <a:rPr lang="el-GR" sz="2400" dirty="0"/>
              <a:t>τον κάνει να αλλάζει; </a:t>
            </a:r>
          </a:p>
          <a:p>
            <a:pPr marL="0">
              <a:lnSpc>
                <a:spcPct val="120000"/>
              </a:lnSpc>
            </a:pPr>
            <a:r>
              <a:rPr lang="el-GR" sz="2400" dirty="0"/>
              <a:t>Οι μεγάλες εποχές της </a:t>
            </a:r>
            <a:r>
              <a:rPr lang="el-GR" sz="2400" dirty="0" smtClean="0"/>
              <a:t>ιστορίας.</a:t>
            </a:r>
            <a:endParaRPr lang="el-GR" sz="2400" dirty="0"/>
          </a:p>
        </p:txBody>
      </p:sp>
    </p:spTree>
    <p:extLst>
      <p:ext uri="{BB962C8B-B14F-4D97-AF65-F5344CB8AC3E}">
        <p14:creationId xmlns:p14="http://schemas.microsoft.com/office/powerpoint/2010/main" val="42732074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smtClean="0"/>
              <a:t>Ζητήματα θεωρίας </a:t>
            </a:r>
            <a:r>
              <a:rPr lang="el-GR" dirty="0"/>
              <a:t>της </a:t>
            </a:r>
            <a:r>
              <a:rPr lang="el-GR" dirty="0" smtClean="0"/>
              <a:t>Ιστορίας</a:t>
            </a:r>
            <a:endParaRPr lang="el-GR" dirty="0"/>
          </a:p>
        </p:txBody>
      </p:sp>
      <p:sp>
        <p:nvSpPr>
          <p:cNvPr id="3" name="Content Placeholder 2"/>
          <p:cNvSpPr>
            <a:spLocks noGrp="1"/>
          </p:cNvSpPr>
          <p:nvPr>
            <p:ph idx="1"/>
          </p:nvPr>
        </p:nvSpPr>
        <p:spPr>
          <a:xfrm>
            <a:off x="464156" y="1783357"/>
            <a:ext cx="8229600" cy="4525963"/>
          </a:xfrm>
        </p:spPr>
        <p:txBody>
          <a:bodyPr>
            <a:normAutofit/>
          </a:bodyPr>
          <a:lstStyle/>
          <a:p>
            <a:pPr marL="0"/>
            <a:r>
              <a:rPr lang="el-GR" sz="2400" dirty="0" smtClean="0"/>
              <a:t>Τί </a:t>
            </a:r>
            <a:r>
              <a:rPr lang="el-GR" sz="2400" dirty="0"/>
              <a:t>κάνουμε, όταν λέμε ότι κάνουμε ιστορία; </a:t>
            </a:r>
          </a:p>
          <a:p>
            <a:pPr marL="0"/>
            <a:r>
              <a:rPr lang="el-GR" sz="2400" dirty="0" smtClean="0"/>
              <a:t>Πώς </a:t>
            </a:r>
            <a:r>
              <a:rPr lang="el-GR" sz="2400" dirty="0"/>
              <a:t>αναπαριστούμε το παρελθόν;</a:t>
            </a:r>
          </a:p>
          <a:p>
            <a:pPr marL="0"/>
            <a:r>
              <a:rPr lang="el-GR" sz="2400" dirty="0"/>
              <a:t>Ιστορία και </a:t>
            </a:r>
            <a:r>
              <a:rPr lang="el-GR" sz="2400" dirty="0" smtClean="0"/>
              <a:t>αλήθεια.</a:t>
            </a:r>
            <a:endParaRPr lang="el-GR" sz="2400" dirty="0"/>
          </a:p>
          <a:p>
            <a:pPr marL="0"/>
            <a:r>
              <a:rPr lang="el-GR" sz="2400" dirty="0"/>
              <a:t>Οι πρακτικές της </a:t>
            </a:r>
            <a:r>
              <a:rPr lang="el-GR" sz="2400" dirty="0" smtClean="0"/>
              <a:t>ιστορίας.</a:t>
            </a:r>
          </a:p>
          <a:p>
            <a:pPr marL="0"/>
            <a:r>
              <a:rPr lang="el-GR" sz="2400" dirty="0" smtClean="0"/>
              <a:t>Οι μέθοδοι και τα εργαλεία της ιστορίας.</a:t>
            </a:r>
          </a:p>
          <a:p>
            <a:pPr marL="0"/>
            <a:r>
              <a:rPr lang="el-GR" sz="2400" dirty="0" smtClean="0"/>
              <a:t>Τα εργαλεία των ιστορικών.</a:t>
            </a:r>
          </a:p>
          <a:p>
            <a:pPr marL="0"/>
            <a:r>
              <a:rPr lang="el-GR" sz="2400" dirty="0" smtClean="0"/>
              <a:t>Ιστορία και παρελθόν.</a:t>
            </a:r>
            <a:endParaRPr lang="el-GR" dirty="0"/>
          </a:p>
        </p:txBody>
      </p:sp>
    </p:spTree>
    <p:extLst>
      <p:ext uri="{BB962C8B-B14F-4D97-AF65-F5344CB8AC3E}">
        <p14:creationId xmlns:p14="http://schemas.microsoft.com/office/powerpoint/2010/main" val="7035971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l-GR" dirty="0"/>
              <a:t>Γιατί οι άνθρωποι ενδιαφέρονται για την ιστορία; </a:t>
            </a:r>
            <a:r>
              <a:rPr lang="el-GR" dirty="0" smtClean="0"/>
              <a:t>Τί </a:t>
            </a:r>
            <a:r>
              <a:rPr lang="el-GR" dirty="0"/>
              <a:t>θέλουν να μάθουν; </a:t>
            </a:r>
          </a:p>
        </p:txBody>
      </p:sp>
      <p:sp>
        <p:nvSpPr>
          <p:cNvPr id="3" name="Content Placeholder 2"/>
          <p:cNvSpPr>
            <a:spLocks noGrp="1"/>
          </p:cNvSpPr>
          <p:nvPr>
            <p:ph idx="1"/>
          </p:nvPr>
        </p:nvSpPr>
        <p:spPr>
          <a:xfrm>
            <a:off x="464156" y="1927373"/>
            <a:ext cx="8229600" cy="4525963"/>
          </a:xfrm>
        </p:spPr>
        <p:txBody>
          <a:bodyPr>
            <a:normAutofit/>
          </a:bodyPr>
          <a:lstStyle/>
          <a:p>
            <a:pPr marL="0"/>
            <a:r>
              <a:rPr lang="el-GR" sz="2400" dirty="0"/>
              <a:t>Θέλουν να μάθουν για το παρόν τους, για τα πρακτικά ζητήματα που τους </a:t>
            </a:r>
            <a:r>
              <a:rPr lang="el-GR" sz="2400" dirty="0" smtClean="0"/>
              <a:t>απασχολούν.</a:t>
            </a:r>
            <a:endParaRPr lang="el-GR" sz="2400" dirty="0"/>
          </a:p>
          <a:p>
            <a:pPr marL="0"/>
            <a:r>
              <a:rPr lang="el-GR" sz="2400" dirty="0"/>
              <a:t>Το παρόν μας δημιουργήθηκε μέσα στο χρόνο. Ζούμε επομένως τις συνέπειες των παρελθόντων πράξεών μας, αλλά και των πράξεων των άλλων.</a:t>
            </a:r>
          </a:p>
          <a:p>
            <a:pPr marL="0"/>
            <a:r>
              <a:rPr lang="el-GR" sz="2400" b="1" dirty="0"/>
              <a:t>Ερώτηση: </a:t>
            </a:r>
            <a:r>
              <a:rPr lang="el-GR" sz="2400" dirty="0" err="1" smtClean="0"/>
              <a:t>Ποι</a:t>
            </a:r>
            <a:r>
              <a:rPr lang="el-GR" sz="2400" dirty="0" err="1"/>
              <a:t>ά</a:t>
            </a:r>
            <a:r>
              <a:rPr lang="el-GR" sz="2400" dirty="0" smtClean="0"/>
              <a:t> </a:t>
            </a:r>
            <a:r>
              <a:rPr lang="el-GR" sz="2400" dirty="0"/>
              <a:t>χρονική εμβέλεια έχουν αυτές οι συνέπειες</a:t>
            </a:r>
            <a:r>
              <a:rPr lang="el-GR" sz="2400" dirty="0" smtClean="0"/>
              <a:t>? Να </a:t>
            </a:r>
            <a:r>
              <a:rPr lang="el-GR" sz="2400" dirty="0"/>
              <a:t>συζητήσουμε τη διεθνοποίηση της </a:t>
            </a:r>
            <a:r>
              <a:rPr lang="el-GR" sz="2400" dirty="0" smtClean="0"/>
              <a:t>ιστορίας. Παράδειγμα, </a:t>
            </a:r>
            <a:r>
              <a:rPr lang="el-GR" sz="2400" dirty="0"/>
              <a:t>η σημερινή </a:t>
            </a:r>
            <a:r>
              <a:rPr lang="el-GR" sz="2400" dirty="0" smtClean="0"/>
              <a:t>κρίση.</a:t>
            </a:r>
            <a:endParaRPr lang="el-GR" sz="2400" dirty="0"/>
          </a:p>
          <a:p>
            <a:pPr marL="0"/>
            <a:endParaRPr lang="el-GR" sz="2400" dirty="0"/>
          </a:p>
        </p:txBody>
      </p:sp>
    </p:spTree>
    <p:extLst>
      <p:ext uri="{BB962C8B-B14F-4D97-AF65-F5344CB8AC3E}">
        <p14:creationId xmlns:p14="http://schemas.microsoft.com/office/powerpoint/2010/main" val="6278991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Το </a:t>
            </a:r>
            <a:r>
              <a:rPr lang="el-GR" dirty="0" smtClean="0"/>
              <a:t>«πρακτικό» </a:t>
            </a:r>
            <a:r>
              <a:rPr lang="el-GR" dirty="0"/>
              <a:t>παρελθόν</a:t>
            </a:r>
          </a:p>
        </p:txBody>
      </p:sp>
      <p:sp>
        <p:nvSpPr>
          <p:cNvPr id="3" name="Content Placeholder 2"/>
          <p:cNvSpPr>
            <a:spLocks noGrp="1"/>
          </p:cNvSpPr>
          <p:nvPr>
            <p:ph idx="1"/>
          </p:nvPr>
        </p:nvSpPr>
        <p:spPr>
          <a:xfrm>
            <a:off x="464156" y="1783357"/>
            <a:ext cx="8229600" cy="4525963"/>
          </a:xfrm>
        </p:spPr>
        <p:txBody>
          <a:bodyPr>
            <a:noAutofit/>
          </a:bodyPr>
          <a:lstStyle/>
          <a:p>
            <a:pPr marL="0"/>
            <a:r>
              <a:rPr lang="el-GR" sz="2400" dirty="0"/>
              <a:t>Το </a:t>
            </a:r>
            <a:r>
              <a:rPr lang="el-GR" sz="2400" b="1" dirty="0"/>
              <a:t>πρακτικό</a:t>
            </a:r>
            <a:r>
              <a:rPr lang="el-GR" sz="2400" dirty="0"/>
              <a:t> παρελθόν συσχετίζεται άμεσα με το παρόν και το μέλλον μας. Επηρεάζει τη ζωή μας. Αφορά το ερώτημα «</a:t>
            </a:r>
            <a:r>
              <a:rPr lang="el-GR" sz="2400" dirty="0" smtClean="0"/>
              <a:t>τί </a:t>
            </a:r>
            <a:r>
              <a:rPr lang="el-GR" sz="2400" dirty="0"/>
              <a:t>να κάνω</a:t>
            </a:r>
            <a:r>
              <a:rPr lang="el-GR" sz="2400" dirty="0" smtClean="0"/>
              <a:t>»;</a:t>
            </a:r>
            <a:endParaRPr lang="el-GR" sz="2400" dirty="0"/>
          </a:p>
          <a:p>
            <a:pPr marL="0"/>
            <a:r>
              <a:rPr lang="el-GR" sz="2400" dirty="0" smtClean="0"/>
              <a:t>Το </a:t>
            </a:r>
            <a:r>
              <a:rPr lang="el-GR" sz="2400" b="1" dirty="0"/>
              <a:t>ιστορικό</a:t>
            </a:r>
            <a:r>
              <a:rPr lang="el-GR" sz="2400" dirty="0"/>
              <a:t> παρελθόν δεν συσχετίζεται άμεσα με το παρόν. Το ενδιαφέρον μας δεν προσδιορίζεται από πρακτικούς λόγους, δεν έχουμε άμεσο συμφέρον στην εξερεύνησή του. </a:t>
            </a:r>
          </a:p>
          <a:p>
            <a:pPr marL="0"/>
            <a:r>
              <a:rPr lang="el-GR" sz="2400" dirty="0" smtClean="0"/>
              <a:t>Το </a:t>
            </a:r>
            <a:r>
              <a:rPr lang="el-GR" sz="2400" dirty="0"/>
              <a:t>ζήτημα της απόστασης. Χρονική απόσταση, συναισθηματική απόσταση, πρακτική </a:t>
            </a:r>
            <a:r>
              <a:rPr lang="el-GR" sz="2400" dirty="0" smtClean="0"/>
              <a:t>απόσταση. </a:t>
            </a:r>
            <a:endParaRPr lang="el-GR" sz="2400" dirty="0"/>
          </a:p>
          <a:p>
            <a:pPr marL="0" indent="0">
              <a:buNone/>
            </a:pPr>
            <a:r>
              <a:rPr lang="el-GR" sz="2400" dirty="0" smtClean="0"/>
              <a:t>M</a:t>
            </a:r>
            <a:r>
              <a:rPr lang="el-GR" sz="2400" dirty="0"/>
              <a:t>. J. </a:t>
            </a:r>
            <a:r>
              <a:rPr lang="el-GR" sz="2400" dirty="0" err="1"/>
              <a:t>Oakeshott</a:t>
            </a:r>
            <a:r>
              <a:rPr lang="el-GR" sz="2400" dirty="0"/>
              <a:t> </a:t>
            </a:r>
            <a:r>
              <a:rPr lang="el-GR" sz="2400" dirty="0" smtClean="0"/>
              <a:t>(1901 </a:t>
            </a:r>
            <a:r>
              <a:rPr lang="el-GR" sz="2400" dirty="0"/>
              <a:t>– </a:t>
            </a:r>
            <a:r>
              <a:rPr lang="el-GR" sz="2400" dirty="0" smtClean="0"/>
              <a:t>1990). </a:t>
            </a:r>
            <a:endParaRPr lang="el-GR" sz="2400" dirty="0"/>
          </a:p>
          <a:p>
            <a:pPr marL="0"/>
            <a:endParaRPr lang="el-GR" sz="2400" dirty="0"/>
          </a:p>
        </p:txBody>
      </p:sp>
    </p:spTree>
    <p:extLst>
      <p:ext uri="{BB962C8B-B14F-4D97-AF65-F5344CB8AC3E}">
        <p14:creationId xmlns:p14="http://schemas.microsoft.com/office/powerpoint/2010/main" val="15781601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Ιστορία δασκάλα </a:t>
            </a:r>
            <a:r>
              <a:rPr lang="el-GR" dirty="0"/>
              <a:t>της ζωής</a:t>
            </a:r>
          </a:p>
        </p:txBody>
      </p:sp>
      <p:sp>
        <p:nvSpPr>
          <p:cNvPr id="3" name="Content Placeholder 2"/>
          <p:cNvSpPr>
            <a:spLocks noGrp="1"/>
          </p:cNvSpPr>
          <p:nvPr>
            <p:ph idx="1"/>
          </p:nvPr>
        </p:nvSpPr>
        <p:spPr>
          <a:xfrm>
            <a:off x="464156" y="1783357"/>
            <a:ext cx="8229600" cy="4525963"/>
          </a:xfrm>
        </p:spPr>
        <p:txBody>
          <a:bodyPr>
            <a:noAutofit/>
          </a:bodyPr>
          <a:lstStyle/>
          <a:p>
            <a:pPr marL="0"/>
            <a:r>
              <a:rPr lang="el-GR" sz="2400" dirty="0"/>
              <a:t>Η ιστορία ως παράδειγμα. Ο παιδαγωγικός χαρακτήρας της ιστορίας. </a:t>
            </a:r>
          </a:p>
          <a:p>
            <a:pPr marL="0"/>
            <a:r>
              <a:rPr lang="el-GR" sz="2400" dirty="0"/>
              <a:t>Η "παραδειγματική ιστορία" (</a:t>
            </a:r>
            <a:r>
              <a:rPr lang="el-GR" sz="2400" dirty="0" err="1"/>
              <a:t>Κικέρων</a:t>
            </a:r>
            <a:r>
              <a:rPr lang="el-GR" sz="2400" dirty="0"/>
              <a:t>: </a:t>
            </a:r>
            <a:r>
              <a:rPr lang="el-GR" sz="2400" dirty="0" err="1"/>
              <a:t>Historia</a:t>
            </a:r>
            <a:r>
              <a:rPr lang="el-GR" sz="2400" dirty="0"/>
              <a:t> </a:t>
            </a:r>
            <a:r>
              <a:rPr lang="el-GR" sz="2400" dirty="0" err="1"/>
              <a:t>magistra</a:t>
            </a:r>
            <a:r>
              <a:rPr lang="el-GR" sz="2400" dirty="0"/>
              <a:t> </a:t>
            </a:r>
            <a:r>
              <a:rPr lang="el-GR" sz="2400" dirty="0" err="1"/>
              <a:t>vitae</a:t>
            </a:r>
            <a:r>
              <a:rPr lang="el-GR" sz="2400" dirty="0"/>
              <a:t>, </a:t>
            </a:r>
            <a:r>
              <a:rPr lang="el-GR" sz="2400" dirty="0" smtClean="0"/>
              <a:t>δηλαδή </a:t>
            </a:r>
            <a:r>
              <a:rPr lang="el-GR" sz="2400" dirty="0"/>
              <a:t>η </a:t>
            </a:r>
            <a:r>
              <a:rPr lang="el-GR" sz="2400" dirty="0" smtClean="0"/>
              <a:t>ιστορία δασκάλα </a:t>
            </a:r>
            <a:r>
              <a:rPr lang="el-GR" sz="2400" dirty="0"/>
              <a:t>της ζωής) παρουσιάζοντας την εμπειρία των προγενεστέρων φιλοδοξεί να παίξει ιδιαίτερο παιδευτικό ρόλο στην ιδιωτική ζωή και στη δημόσια σφαίρα. </a:t>
            </a:r>
          </a:p>
          <a:p>
            <a:pPr marL="0"/>
            <a:r>
              <a:rPr lang="el-GR" sz="2400" dirty="0"/>
              <a:t>Ο Διόδωρος Σικελιώτης έγραψε ότι η ιστορία είναι  φιλοσοφία η οποία  διδάσκει με </a:t>
            </a:r>
            <a:r>
              <a:rPr lang="el-GR" sz="2400" dirty="0" smtClean="0"/>
              <a:t>παραδείγματα (</a:t>
            </a:r>
            <a:r>
              <a:rPr lang="el-GR" sz="2400" dirty="0"/>
              <a:t>Φιλοσοφία σημαίνει αγωγή του βίου</a:t>
            </a:r>
            <a:r>
              <a:rPr lang="el-GR" sz="2400" dirty="0" smtClean="0"/>
              <a:t>).</a:t>
            </a:r>
            <a:endParaRPr lang="el-GR" sz="2400" dirty="0"/>
          </a:p>
        </p:txBody>
      </p:sp>
    </p:spTree>
    <p:extLst>
      <p:ext uri="{BB962C8B-B14F-4D97-AF65-F5344CB8AC3E}">
        <p14:creationId xmlns:p14="http://schemas.microsoft.com/office/powerpoint/2010/main" val="1282292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Αντίλογος</a:t>
            </a:r>
          </a:p>
        </p:txBody>
      </p:sp>
      <p:sp>
        <p:nvSpPr>
          <p:cNvPr id="3" name="Content Placeholder 2"/>
          <p:cNvSpPr>
            <a:spLocks noGrp="1"/>
          </p:cNvSpPr>
          <p:nvPr>
            <p:ph idx="1"/>
          </p:nvPr>
        </p:nvSpPr>
        <p:spPr>
          <a:xfrm>
            <a:off x="464156" y="1927373"/>
            <a:ext cx="8229600" cy="4525963"/>
          </a:xfrm>
        </p:spPr>
        <p:txBody>
          <a:bodyPr>
            <a:normAutofit/>
          </a:bodyPr>
          <a:lstStyle/>
          <a:p>
            <a:pPr marL="0"/>
            <a:r>
              <a:rPr lang="el-GR" sz="2400" dirty="0"/>
              <a:t>Νίτσε: </a:t>
            </a:r>
            <a:r>
              <a:rPr lang="el-GR" sz="2400" dirty="0" smtClean="0"/>
              <a:t>«Όποιος </a:t>
            </a:r>
            <a:r>
              <a:rPr lang="el-GR" sz="2400" dirty="0"/>
              <a:t>δεν έχει πια εμπιστοσύνη στον εαυτό </a:t>
            </a:r>
            <a:r>
              <a:rPr lang="el-GR" sz="2400" dirty="0" smtClean="0"/>
              <a:t>του,  </a:t>
            </a:r>
            <a:r>
              <a:rPr lang="el-GR" sz="2400" dirty="0"/>
              <a:t>αλλά ζητάει συμβουλή από την ιστορία για τα δικά του αισθήματα και τη ρωτάει «πώς πρέπει να αισθανθώ στην περίπτωση αυτή;» σιγά-σιγά μεταβάλλεται εξαιτίας της δειλίας του σε ηθοποιό που παίζει ένα </a:t>
            </a:r>
            <a:r>
              <a:rPr lang="el-GR" sz="2400" dirty="0" smtClean="0"/>
              <a:t>ρόλο».</a:t>
            </a:r>
            <a:endParaRPr lang="el-GR" sz="2400" dirty="0"/>
          </a:p>
          <a:p>
            <a:pPr marL="0"/>
            <a:endParaRPr lang="el-GR" sz="2800" dirty="0"/>
          </a:p>
        </p:txBody>
      </p:sp>
    </p:spTree>
    <p:extLst>
      <p:ext uri="{BB962C8B-B14F-4D97-AF65-F5344CB8AC3E}">
        <p14:creationId xmlns:p14="http://schemas.microsoft.com/office/powerpoint/2010/main" val="571710933"/>
      </p:ext>
    </p:extLst>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1698</TotalTime>
  <Words>1165</Words>
  <Application>Microsoft Office PowerPoint</Application>
  <PresentationFormat>On-screen Show (4:3)</PresentationFormat>
  <Paragraphs>137</Paragraphs>
  <Slides>24</Slides>
  <Notes>24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ＭＳ Ｐゴシック</vt:lpstr>
      <vt:lpstr>Arial</vt:lpstr>
      <vt:lpstr>Calibri</vt:lpstr>
      <vt:lpstr>Wingdings</vt:lpstr>
      <vt:lpstr>Θέμα του Office</vt:lpstr>
      <vt:lpstr>II29 Θεωρία της Ιστορίας</vt:lpstr>
      <vt:lpstr>Ερωτήσεις Μαθήματος 1</vt:lpstr>
      <vt:lpstr>Ερωτήσεις Μαθήματος 2</vt:lpstr>
      <vt:lpstr>Έχει νόημα η ιστορία;</vt:lpstr>
      <vt:lpstr>Ζητήματα θεωρίας της Ιστορίας</vt:lpstr>
      <vt:lpstr>Γιατί οι άνθρωποι ενδιαφέρονται για την ιστορία; Τί θέλουν να μάθουν; </vt:lpstr>
      <vt:lpstr>Το «πρακτικό» παρελθόν</vt:lpstr>
      <vt:lpstr>Ιστορία δασκάλα της ζωής</vt:lpstr>
      <vt:lpstr>Αντίλογος</vt:lpstr>
      <vt:lpstr>Πεδίο εμπειριών και ορίζοντας προσδοκιών</vt:lpstr>
      <vt:lpstr>Απογείωση - αποδέσμευση</vt:lpstr>
      <vt:lpstr>Ιστορία ως ταυτότητα</vt:lpstr>
      <vt:lpstr>Ιστορία και ετερότητα</vt:lpstr>
      <vt:lpstr>Ιστορία εναντίον στερεοτύπων</vt:lpstr>
      <vt:lpstr>Η ιστορικότητα της ιστορίας</vt:lpstr>
      <vt:lpstr>Τέλος Ενότητας</vt:lpstr>
      <vt:lpstr>Χρηματοδότηση</vt:lpstr>
      <vt:lpstr>Σημειώματα</vt:lpstr>
      <vt:lpstr>Σημείωμα Ιστορικού Εκδόσεων Έργου</vt:lpstr>
      <vt:lpstr>Σημείωμα Αναφοράς</vt:lpstr>
      <vt:lpstr>Σημείωμα Αδειοδότησης</vt:lpstr>
      <vt:lpstr>Διατήρηση Σημειωμάτων</vt:lpstr>
      <vt:lpstr>Σημείωμα Χρήσης Έργων Τρίτων (1/2)</vt:lpstr>
      <vt:lpstr>Σημείωμα Χρήσης Έργων Τρίτων (2/2)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ΕΞΑΡΧΟΥ</dc:creator>
  <cp:lastModifiedBy>Costas</cp:lastModifiedBy>
  <cp:revision>233</cp:revision>
  <dcterms:created xsi:type="dcterms:W3CDTF">2012-09-06T09:03:05Z</dcterms:created>
  <dcterms:modified xsi:type="dcterms:W3CDTF">2015-01-21T14:01:03Z</dcterms:modified>
</cp:coreProperties>
</file>