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6" r:id="rId3"/>
    <p:sldId id="300" r:id="rId4"/>
    <p:sldId id="301" r:id="rId5"/>
    <p:sldId id="302" r:id="rId6"/>
    <p:sldId id="303" r:id="rId7"/>
    <p:sldId id="304" r:id="rId8"/>
    <p:sldId id="305" r:id="rId9"/>
    <p:sldId id="307" r:id="rId10"/>
    <p:sldId id="306" r:id="rId11"/>
    <p:sldId id="308" r:id="rId12"/>
    <p:sldId id="309" r:id="rId13"/>
    <p:sldId id="311" r:id="rId14"/>
    <p:sldId id="312" r:id="rId15"/>
    <p:sldId id="313" r:id="rId16"/>
    <p:sldId id="314" r:id="rId17"/>
    <p:sldId id="315" r:id="rId18"/>
    <p:sldId id="316" r:id="rId19"/>
    <p:sldId id="317" r:id="rId20"/>
    <p:sldId id="318" r:id="rId21"/>
    <p:sldId id="319" r:id="rId22"/>
    <p:sldId id="320" r:id="rId23"/>
    <p:sldId id="280" r:id="rId24"/>
    <p:sldId id="290" r:id="rId25"/>
    <p:sldId id="295" r:id="rId26"/>
    <p:sldId id="299" r:id="rId27"/>
    <p:sldId id="292" r:id="rId28"/>
    <p:sldId id="291" r:id="rId29"/>
    <p:sldId id="294" r:id="rId30"/>
    <p:sldId id="293"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1"/>
            <p14:sldId id="302"/>
            <p14:sldId id="303"/>
            <p14:sldId id="304"/>
            <p14:sldId id="305"/>
            <p14:sldId id="307"/>
            <p14:sldId id="306"/>
            <p14:sldId id="308"/>
            <p14:sldId id="309"/>
            <p14:sldId id="311"/>
            <p14:sldId id="312"/>
            <p14:sldId id="313"/>
            <p14:sldId id="314"/>
            <p14:sldId id="315"/>
            <p14:sldId id="316"/>
            <p14:sldId id="317"/>
            <p14:sldId id="318"/>
            <p14:sldId id="319"/>
            <p14:sldId id="320"/>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99309" autoAdjust="0"/>
  </p:normalViewPr>
  <p:slideViewPr>
    <p:cSldViewPr>
      <p:cViewPr varScale="1">
        <p:scale>
          <a:sx n="74" d="100"/>
          <a:sy n="74" d="100"/>
        </p:scale>
        <p:origin x="11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Ποιοτική μεθοδολογία έρευνας στη Διδακτική των Μαθηματικών</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2</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Η εξέλιξη της έρευνας και η πρόσφατη </a:t>
            </a:r>
            <a:r>
              <a:rPr lang="el-GR" sz="2800" dirty="0" smtClean="0"/>
              <a:t>στροφή</a:t>
            </a:r>
            <a:endParaRPr lang="en-US" sz="2800" dirty="0" smtClean="0"/>
          </a:p>
          <a:p>
            <a:endParaRPr lang="en-US" sz="2800" dirty="0"/>
          </a:p>
          <a:p>
            <a:r>
              <a:rPr lang="el-GR" sz="2800" dirty="0" err="1"/>
              <a:t>Πόταρη</a:t>
            </a:r>
            <a:r>
              <a:rPr lang="el-GR" sz="2800" dirty="0"/>
              <a:t> Δέσποινα, </a:t>
            </a:r>
            <a:r>
              <a:rPr lang="el-GR" sz="2800" dirty="0" err="1"/>
              <a:t>Σακονίδης</a:t>
            </a:r>
            <a:r>
              <a:rPr lang="el-GR" sz="2800"/>
              <a:t> Χαράλαμπος</a:t>
            </a:r>
          </a:p>
          <a:p>
            <a:r>
              <a:rPr lang="el-GR" sz="2800" smtClean="0"/>
              <a:t>Σχολή </a:t>
            </a:r>
            <a:r>
              <a:rPr lang="el-GR" sz="2800" dirty="0" smtClean="0"/>
              <a:t>Θετικών επιστημών</a:t>
            </a:r>
          </a:p>
          <a:p>
            <a:r>
              <a:rPr lang="el-GR" sz="2800" dirty="0" smtClean="0"/>
              <a:t>Τμήμα Μαθηματικών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(3)</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Δεκαετία του 1970</a:t>
            </a:r>
          </a:p>
          <a:p>
            <a:r>
              <a:rPr lang="el-GR" dirty="0"/>
              <a:t>Μελέτη της επίδοσης των μαθητών σε συγκεκριμένες περιοχές του Αναλυτικού Προγράμματος των σχολικών μαθηματικών (προσφορά «στιγμιότυπων» της μαθησιακής διαδικασίας και λιγότερο σε βάθος περιγραφών της - η γνώση θεωρείται ιδιοκτησία του ατόμου</a:t>
            </a:r>
            <a:r>
              <a:rPr lang="el-GR" dirty="0" smtClean="0"/>
              <a:t>).</a:t>
            </a:r>
            <a:endParaRPr lang="el-GR" dirty="0"/>
          </a:p>
          <a:p>
            <a:pPr marL="0" indent="0">
              <a:buNone/>
            </a:pPr>
            <a:r>
              <a:rPr lang="el-GR" dirty="0"/>
              <a:t>Τέλος της δεκαετίας του 1970 - δεκαετία του 1980</a:t>
            </a:r>
          </a:p>
          <a:p>
            <a:r>
              <a:rPr lang="el-GR" dirty="0"/>
              <a:t>Αποκλειστική, σχεδόν, προσφυγή στην ψυχολογία και στη μαθηματική επιστήμη για τη διερεύνηση των φαινομένων μάθησης και διδασκαλίας των μαθηματικών.  </a:t>
            </a:r>
          </a:p>
          <a:p>
            <a:r>
              <a:rPr lang="el-GR" dirty="0"/>
              <a:t>Η μελέτη της ανάπτυξης της μαθηματικής γνώσης αντιμετωπίζεται ως οικοδόμηση εννοιών ανώτερης τάξης με βάση την ανάλυσή τους σε στοιχειώδεις έννοιες ( συμπεριφοριστικό πλαίσιο) </a:t>
            </a:r>
          </a:p>
        </p:txBody>
      </p:sp>
    </p:spTree>
    <p:extLst>
      <p:ext uri="{BB962C8B-B14F-4D97-AF65-F5344CB8AC3E}">
        <p14:creationId xmlns:p14="http://schemas.microsoft.com/office/powerpoint/2010/main" val="99675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(4)</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Η </a:t>
            </a:r>
            <a:r>
              <a:rPr lang="el-GR" dirty="0" err="1"/>
              <a:t>Πιαζετιανή</a:t>
            </a:r>
            <a:r>
              <a:rPr lang="el-GR" dirty="0"/>
              <a:t> οπτική και, ειδικότερα, η θεώρηση του ατόμου ως ενεργού ερμηνευτή  της σχέσης μεταξύ ερεθίσματος και απάντησης προσφέρουν το έδαφος για την ανάπτυξη τριών οπτικών διερεύνησης της διαδικασίας μάθησης και διδασκαλίας των μαθηματικών:</a:t>
            </a:r>
          </a:p>
          <a:p>
            <a:r>
              <a:rPr lang="el-GR" dirty="0"/>
              <a:t>Κονστρουκτιβισμός: η διαδικασία ανάπτυξης είναι μια διαδικασία προσωπικής, ενεργούς οικοδόμησης της γνώσης </a:t>
            </a:r>
          </a:p>
          <a:p>
            <a:r>
              <a:rPr lang="el-GR" dirty="0"/>
              <a:t>Ριζοσπαστικούς κονστρουκτιβισμός: οι αλληλεπιδράσεις του ατόμου με το κοινωνικό περιβάλλον αποτελούν τις βασικότερες πηγές διατάραξης των εννοιολογικών του δομών και μπορούν να οδηγήσουν σε εννοιολογική ανάπτυξη.   </a:t>
            </a:r>
          </a:p>
          <a:p>
            <a:r>
              <a:rPr lang="el-GR" dirty="0"/>
              <a:t>Κοινωνικούς κονστρουκτιβισμός: η διαπραγμάτευση του νοήματος στο πλαίσιο κοινωνικών αλληλεπιδράσεων είναι τόσο σημαντική όσο και η προσωπική οικοδόμηση της γνώσης από το μαθητευόμενο. </a:t>
            </a:r>
          </a:p>
          <a:p>
            <a:endParaRPr lang="el-GR" dirty="0"/>
          </a:p>
        </p:txBody>
      </p:sp>
    </p:spTree>
    <p:extLst>
      <p:ext uri="{BB962C8B-B14F-4D97-AF65-F5344CB8AC3E}">
        <p14:creationId xmlns:p14="http://schemas.microsoft.com/office/powerpoint/2010/main" val="298787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(5)</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dirty="0"/>
              <a:t>Δεκαετία του 1990 </a:t>
            </a:r>
          </a:p>
          <a:p>
            <a:r>
              <a:rPr lang="el-GR" dirty="0"/>
              <a:t>Στροφή στο χώρο της κοινωνιολογίας - το νόημα, η σκέψη και ο συλλογισμός αποτελούν προϊόντα κοινωνικής δραστηριότητας.  </a:t>
            </a:r>
          </a:p>
          <a:p>
            <a:pPr marL="0" indent="0">
              <a:buNone/>
            </a:pPr>
            <a:r>
              <a:rPr lang="el-GR" dirty="0"/>
              <a:t>Βασικές έννοιες και θέσεις της </a:t>
            </a:r>
            <a:r>
              <a:rPr lang="el-GR" dirty="0" err="1"/>
              <a:t>κοινωνικο</a:t>
            </a:r>
            <a:r>
              <a:rPr lang="el-GR" dirty="0"/>
              <a:t>-πολιτισμικής προσέγγισης (</a:t>
            </a:r>
            <a:r>
              <a:rPr lang="el-GR" dirty="0" err="1"/>
              <a:t>Vygotsky</a:t>
            </a:r>
            <a:r>
              <a:rPr lang="el-GR" dirty="0"/>
              <a:t>):</a:t>
            </a:r>
          </a:p>
          <a:p>
            <a:r>
              <a:rPr lang="el-GR" dirty="0"/>
              <a:t>Το γνωστικό υποκείμενο είναι από την αρχή της ανάπτυξής του κοινωνικό.</a:t>
            </a:r>
          </a:p>
          <a:p>
            <a:r>
              <a:rPr lang="el-GR" dirty="0"/>
              <a:t>Το άτομο γεννιέται και ωριμάζει σε συγκεκριμένο χρόνο και τόπο και αυτά που έχει να του προσφέρει η κοινωνία στην οποία αναπτύσσεται (γνώση, συνήθειες, τελετουργίες, </a:t>
            </a:r>
            <a:r>
              <a:rPr lang="el-GR" dirty="0" smtClean="0"/>
              <a:t>κτλ.) </a:t>
            </a:r>
            <a:r>
              <a:rPr lang="el-GR" dirty="0"/>
              <a:t>συγκροτούν το περιβάλλον του.</a:t>
            </a:r>
          </a:p>
          <a:p>
            <a:r>
              <a:rPr lang="el-GR" dirty="0"/>
              <a:t>Η λειτουργία συγκεκριμένων πολιτισμικών εργαλείων, ιδιαίτερα της γλώσσας και η διαδικασία κατάκτησής τους από το παιδί είναι καθοριστικής σημασίας για την ανάπτυξή του. </a:t>
            </a:r>
          </a:p>
          <a:p>
            <a:endParaRPr lang="el-GR" dirty="0"/>
          </a:p>
        </p:txBody>
      </p:sp>
    </p:spTree>
    <p:extLst>
      <p:ext uri="{BB962C8B-B14F-4D97-AF65-F5344CB8AC3E}">
        <p14:creationId xmlns:p14="http://schemas.microsoft.com/office/powerpoint/2010/main" val="416860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(6)</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Η ατομικότητα αναδύεται μέσα στις κοινωνικές πρακτικές, το σύνολο της μάθησης είναι προϊόν της αλληλεπίδρασης με τους άλλους και κατά συνέπεια τα νοήματα που κατασκευάζει το άτομο αποδίδουν τον κόσμο με τον τρόπο που ορίζουν οι συγκεκριμένες </a:t>
            </a:r>
            <a:r>
              <a:rPr lang="el-GR" dirty="0" err="1"/>
              <a:t>κοινωνικο</a:t>
            </a:r>
            <a:r>
              <a:rPr lang="el-GR" dirty="0"/>
              <a:t>-πολιτισμικές πρακτικές</a:t>
            </a:r>
            <a:r>
              <a:rPr lang="el-GR" dirty="0" smtClean="0"/>
              <a:t>.</a:t>
            </a:r>
            <a:endParaRPr lang="el-GR" dirty="0"/>
          </a:p>
          <a:p>
            <a:r>
              <a:rPr lang="el-GR" dirty="0"/>
              <a:t>Η παραπάνω προσέγγιση επιτρέπει την ταυτόχρονη θεώρηση της μάθησης και της διδασκαλίας των μαθηματικών ως μιας κοινωνικής δραστηριότητας. </a:t>
            </a:r>
          </a:p>
        </p:txBody>
      </p:sp>
    </p:spTree>
    <p:extLst>
      <p:ext uri="{BB962C8B-B14F-4D97-AF65-F5344CB8AC3E}">
        <p14:creationId xmlns:p14="http://schemas.microsoft.com/office/powerpoint/2010/main" val="231626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(7)</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dirty="0"/>
              <a:t>Τέλος της δεκαετίας του 1990 – σήμερα</a:t>
            </a:r>
          </a:p>
          <a:p>
            <a:r>
              <a:rPr lang="el-GR" dirty="0"/>
              <a:t> Αναζήτηση νέων πλαισίων σκέψης, πιο «φιλικών» προς τις κοινωνικές και πολιτισμικές παραμέτρους που εμπλέκονται στη μάθηση και στη διδασκαλία των μαθηματικών σε σχέση με τις προηγούμενες.</a:t>
            </a:r>
          </a:p>
          <a:p>
            <a:r>
              <a:rPr lang="el-GR" dirty="0"/>
              <a:t>Διατύπωση βασικών ερωτημάτων σχετικά με τις πρακτικές μάθησης (και διδασκαλίας) των μαθηματικών τόσο μέσα στο σχολείο όσο και έξω από αυτό.   </a:t>
            </a:r>
          </a:p>
          <a:p>
            <a:pPr marL="0" indent="0">
              <a:buNone/>
            </a:pPr>
            <a:r>
              <a:rPr lang="el-GR" dirty="0"/>
              <a:t>Η </a:t>
            </a:r>
            <a:r>
              <a:rPr lang="el-GR" dirty="0" err="1"/>
              <a:t>Lave</a:t>
            </a:r>
            <a:r>
              <a:rPr lang="el-GR" dirty="0"/>
              <a:t> (π.χ., 1988) ισχυρίστηκε ότι οι στρατηγικές και οι διαδικασίες λήψης αποφάσεων που ακολουθούνται σε καθημερινές ασχολίες και καταστάσεις:</a:t>
            </a:r>
          </a:p>
          <a:p>
            <a:r>
              <a:rPr lang="el-GR" dirty="0" smtClean="0"/>
              <a:t>είναι </a:t>
            </a:r>
            <a:r>
              <a:rPr lang="el-GR" dirty="0"/>
              <a:t>αναγκαίο να αντιμετωπιστούν τόσο ως «εγκαταστημένες» (</a:t>
            </a:r>
            <a:r>
              <a:rPr lang="el-GR" dirty="0" err="1"/>
              <a:t>situated</a:t>
            </a:r>
            <a:r>
              <a:rPr lang="el-GR" dirty="0"/>
              <a:t>) μέσα σε αυτές τις καταστάσεις όσο και ως προϊόν τους.  </a:t>
            </a:r>
          </a:p>
          <a:p>
            <a:r>
              <a:rPr lang="el-GR" dirty="0" smtClean="0"/>
              <a:t>η </a:t>
            </a:r>
            <a:r>
              <a:rPr lang="el-GR" dirty="0"/>
              <a:t>μάθησή τους χρειάζεται να γίνει αντιληπτή ως μέρος της διαδικασίας «του γίγνεσθαι» του ατόμου μέσα στη συγκεκριμένη πρακτική. </a:t>
            </a:r>
          </a:p>
        </p:txBody>
      </p:sp>
    </p:spTree>
    <p:extLst>
      <p:ext uri="{BB962C8B-B14F-4D97-AF65-F5344CB8AC3E}">
        <p14:creationId xmlns:p14="http://schemas.microsoft.com/office/powerpoint/2010/main" val="242600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(8)</a:t>
            </a:r>
            <a:endParaRPr lang="el-GR" dirty="0"/>
          </a:p>
        </p:txBody>
      </p:sp>
      <p:sp>
        <p:nvSpPr>
          <p:cNvPr id="3" name="Θέση περιεχομένου 2"/>
          <p:cNvSpPr>
            <a:spLocks noGrp="1"/>
          </p:cNvSpPr>
          <p:nvPr>
            <p:ph idx="1"/>
          </p:nvPr>
        </p:nvSpPr>
        <p:spPr/>
        <p:txBody>
          <a:bodyPr>
            <a:normAutofit fontScale="85000" lnSpcReduction="20000"/>
          </a:bodyPr>
          <a:lstStyle/>
          <a:p>
            <a:pPr>
              <a:defRPr/>
            </a:pPr>
            <a:r>
              <a:rPr lang="el-GR" dirty="0">
                <a:cs typeface="Times New Roman" pitchFamily="18" charset="0"/>
              </a:rPr>
              <a:t>Η </a:t>
            </a:r>
            <a:r>
              <a:rPr lang="el-GR" dirty="0" err="1">
                <a:cs typeface="Times New Roman" pitchFamily="18" charset="0"/>
              </a:rPr>
              <a:t>Walkerdine</a:t>
            </a:r>
            <a:r>
              <a:rPr lang="el-GR" dirty="0">
                <a:cs typeface="Times New Roman" pitchFamily="18" charset="0"/>
              </a:rPr>
              <a:t> (π.χ., 1988) εντόπισε μαθηματικά νοήματα σε συγκεκριμένες καθημερινές πρακτικές, θέτοντας έτσι βασικά ερωτήματα σε σχέση με θέματα εξουσίας και κοινωνικής κατασκευής της ταυτότητας του ατόμου και του μαθηματικού νοήματος.  </a:t>
            </a:r>
          </a:p>
          <a:p>
            <a:pPr>
              <a:defRPr/>
            </a:pPr>
            <a:r>
              <a:rPr lang="el-GR" dirty="0">
                <a:cs typeface="Times New Roman" pitchFamily="18" charset="0"/>
              </a:rPr>
              <a:t>Ο </a:t>
            </a:r>
            <a:r>
              <a:rPr lang="el-GR" dirty="0" err="1">
                <a:cs typeface="Times New Roman" pitchFamily="18" charset="0"/>
              </a:rPr>
              <a:t>Bishop</a:t>
            </a:r>
            <a:r>
              <a:rPr lang="el-GR" dirty="0">
                <a:cs typeface="Times New Roman" pitchFamily="18" charset="0"/>
              </a:rPr>
              <a:t> (1988) πρόσφερε μια διαπολιτισμική προοπτική των μαθηματικών πρακτικών και εντόπισε κάποιες παγκόσμιες παραμέτρους ανάλυσής τους.  </a:t>
            </a:r>
          </a:p>
          <a:p>
            <a:pPr>
              <a:defRPr/>
            </a:pPr>
            <a:r>
              <a:rPr lang="el-GR" dirty="0">
                <a:cs typeface="Times New Roman" pitchFamily="18" charset="0"/>
              </a:rPr>
              <a:t>Ο D’ </a:t>
            </a:r>
            <a:r>
              <a:rPr lang="el-GR" dirty="0" err="1">
                <a:cs typeface="Times New Roman" pitchFamily="18" charset="0"/>
              </a:rPr>
              <a:t>Ambrosio</a:t>
            </a:r>
            <a:r>
              <a:rPr lang="el-GR" dirty="0">
                <a:cs typeface="Times New Roman" pitchFamily="18" charset="0"/>
              </a:rPr>
              <a:t> (1984), με τα </a:t>
            </a:r>
            <a:r>
              <a:rPr lang="el-GR" dirty="0" err="1">
                <a:cs typeface="Times New Roman" pitchFamily="18" charset="0"/>
              </a:rPr>
              <a:t>εθνομαθηματικά</a:t>
            </a:r>
            <a:r>
              <a:rPr lang="el-GR" dirty="0">
                <a:cs typeface="Times New Roman" pitchFamily="18" charset="0"/>
              </a:rPr>
              <a:t>, έδωσε έμφαση στις μαθηματικές πρακτικές των διαφόρων πολιτισμών και κοινωνιών και στην αξία και σημασία τους για τη μαθηματική εκπαίδευση των μαθητών. </a:t>
            </a:r>
          </a:p>
        </p:txBody>
      </p:sp>
    </p:spTree>
    <p:extLst>
      <p:ext uri="{BB962C8B-B14F-4D97-AF65-F5344CB8AC3E}">
        <p14:creationId xmlns:p14="http://schemas.microsoft.com/office/powerpoint/2010/main" val="572599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(9)</a:t>
            </a:r>
            <a:endParaRPr lang="el-GR" dirty="0"/>
          </a:p>
        </p:txBody>
      </p:sp>
      <p:sp>
        <p:nvSpPr>
          <p:cNvPr id="3" name="Θέση περιεχομένου 2"/>
          <p:cNvSpPr>
            <a:spLocks noGrp="1"/>
          </p:cNvSpPr>
          <p:nvPr>
            <p:ph idx="1"/>
          </p:nvPr>
        </p:nvSpPr>
        <p:spPr/>
        <p:txBody>
          <a:bodyPr>
            <a:normAutofit fontScale="70000" lnSpcReduction="20000"/>
          </a:bodyPr>
          <a:lstStyle/>
          <a:p>
            <a:pPr>
              <a:defRPr/>
            </a:pPr>
            <a:r>
              <a:rPr lang="el-GR" dirty="0">
                <a:cs typeface="Times New Roman" pitchFamily="18" charset="0"/>
              </a:rPr>
              <a:t>Τα παραπάνω ανέδειξαν την αναγκαιότητα θεώρησης του ατόμου που δρα σε κοινωνικές πρακτικές και όχι του ατόμου ή της γνώσης που λειτουργούν ανεξάρτητα από αυτές, υποδεικνύοντας έτσι την υιοθέτηση θεωριών «εγκαταστημένης» μάθησης.  </a:t>
            </a:r>
          </a:p>
          <a:p>
            <a:pPr marL="0" indent="0">
              <a:buNone/>
              <a:defRPr/>
            </a:pPr>
            <a:r>
              <a:rPr lang="el-GR" dirty="0">
                <a:cs typeface="Times New Roman" pitchFamily="18" charset="0"/>
              </a:rPr>
              <a:t>Στο πλαίσιο αυτών των θεωριών:</a:t>
            </a:r>
          </a:p>
          <a:p>
            <a:pPr>
              <a:defRPr/>
            </a:pPr>
            <a:r>
              <a:rPr lang="el-GR" dirty="0">
                <a:cs typeface="Times New Roman" pitchFamily="18" charset="0"/>
              </a:rPr>
              <a:t>Η γνώση γίνεται κατανοητή με σχεσιακό τρόπο, ως κάτι που κατανέμεται μεταξύ ανθρώπων και των δραστηριοτήτων, καθώς και των συστημάτων του περιβάλλοντός τους και όχι ως κάποιο σταθερό, ατομικό χαρακτηριστικό.  </a:t>
            </a:r>
          </a:p>
          <a:p>
            <a:pPr>
              <a:defRPr/>
            </a:pPr>
            <a:r>
              <a:rPr lang="el-GR" dirty="0">
                <a:cs typeface="Times New Roman" pitchFamily="18" charset="0"/>
              </a:rPr>
              <a:t>Η μάθηση συνίσταται σε μια διαδικασία αλλαγής συμμετοχής σε κοινότητες πρακτικής (</a:t>
            </a:r>
            <a:r>
              <a:rPr lang="el-GR" dirty="0" err="1">
                <a:cs typeface="Times New Roman" pitchFamily="18" charset="0"/>
              </a:rPr>
              <a:t>communities</a:t>
            </a:r>
            <a:r>
              <a:rPr lang="el-GR" dirty="0">
                <a:cs typeface="Times New Roman" pitchFamily="18" charset="0"/>
              </a:rPr>
              <a:t> of </a:t>
            </a:r>
            <a:r>
              <a:rPr lang="el-GR" dirty="0" err="1">
                <a:cs typeface="Times New Roman" pitchFamily="18" charset="0"/>
              </a:rPr>
              <a:t>practice</a:t>
            </a:r>
            <a:r>
              <a:rPr lang="el-GR" dirty="0">
                <a:cs typeface="Times New Roman" pitchFamily="18" charset="0"/>
              </a:rPr>
              <a:t>) που μεταβάλλονται (</a:t>
            </a:r>
            <a:r>
              <a:rPr lang="el-GR" dirty="0" err="1">
                <a:cs typeface="Times New Roman" pitchFamily="18" charset="0"/>
              </a:rPr>
              <a:t>Lave</a:t>
            </a:r>
            <a:r>
              <a:rPr lang="el-GR" dirty="0">
                <a:cs typeface="Times New Roman" pitchFamily="18" charset="0"/>
              </a:rPr>
              <a:t> και </a:t>
            </a:r>
            <a:r>
              <a:rPr lang="el-GR" dirty="0" err="1">
                <a:cs typeface="Times New Roman" pitchFamily="18" charset="0"/>
              </a:rPr>
              <a:t>Wenger</a:t>
            </a:r>
            <a:r>
              <a:rPr lang="el-GR" dirty="0">
                <a:cs typeface="Times New Roman" pitchFamily="18" charset="0"/>
              </a:rPr>
              <a:t>, 1991), ενώ η ικανότητα ενός ατόμου για απόκτηση γνώσης θεωρείται ως μια λειτουργία των περιβαλλόντων στα οποία δρα. </a:t>
            </a:r>
          </a:p>
        </p:txBody>
      </p:sp>
    </p:spTree>
    <p:extLst>
      <p:ext uri="{BB962C8B-B14F-4D97-AF65-F5344CB8AC3E}">
        <p14:creationId xmlns:p14="http://schemas.microsoft.com/office/powerpoint/2010/main" val="1985131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(10)</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70000" lnSpcReduction="20000"/>
          </a:bodyPr>
          <a:lstStyle/>
          <a:p>
            <a:pPr>
              <a:defRPr/>
            </a:pPr>
            <a:r>
              <a:rPr lang="el-GR" dirty="0">
                <a:cs typeface="Times New Roman" pitchFamily="18" charset="0"/>
              </a:rPr>
              <a:t>Στη μαθηματική εκπαίδευση, η κοινότητα της τάξης, μαζί με τις ρητές και άρρητες νόρμες και πρακτικές της και τις σχέσεις που συγκροτούνται μεταξύ των μελών της, αποκτά ιδιαίτερη σημασία, όχι ως μέσο μάθησης αλλά ως ένα εγγενές χαρακτηριστικό της γνώσης που παράγεται και αξιοποιείται μέσα σε αυτήν.  </a:t>
            </a:r>
          </a:p>
          <a:p>
            <a:pPr>
              <a:defRPr/>
            </a:pPr>
            <a:r>
              <a:rPr lang="el-GR" dirty="0">
                <a:cs typeface="Times New Roman" pitchFamily="18" charset="0"/>
              </a:rPr>
              <a:t>Σύμφωνα με την παραπάνω θεώρηση, η ανάλυση των φαινομένων της μάθησης και της διδασκαλίας θα πρέπει </a:t>
            </a:r>
            <a:r>
              <a:rPr lang="el-GR" dirty="0" smtClean="0">
                <a:cs typeface="Times New Roman" pitchFamily="18" charset="0"/>
              </a:rPr>
              <a:t>να</a:t>
            </a:r>
          </a:p>
          <a:p>
            <a:pPr lvl="1">
              <a:defRPr/>
            </a:pPr>
            <a:r>
              <a:rPr lang="el-GR" dirty="0" smtClean="0">
                <a:cs typeface="Times New Roman" pitchFamily="18" charset="0"/>
              </a:rPr>
              <a:t>αναγνωρίσει </a:t>
            </a:r>
            <a:r>
              <a:rPr lang="el-GR" dirty="0">
                <a:cs typeface="Times New Roman" pitchFamily="18" charset="0"/>
              </a:rPr>
              <a:t>ότι οι μαθητευόμενοι λειτουργούν σε ευρύτερα συστήματα </a:t>
            </a:r>
            <a:r>
              <a:rPr lang="el-GR" dirty="0" smtClean="0">
                <a:cs typeface="Times New Roman" pitchFamily="18" charset="0"/>
              </a:rPr>
              <a:t>/ περιβάλλοντα </a:t>
            </a:r>
            <a:r>
              <a:rPr lang="el-GR" dirty="0">
                <a:cs typeface="Times New Roman" pitchFamily="18" charset="0"/>
              </a:rPr>
              <a:t>που συγκροτούνται κοινωνικά και </a:t>
            </a:r>
            <a:r>
              <a:rPr lang="el-GR" dirty="0" smtClean="0">
                <a:cs typeface="Times New Roman" pitchFamily="18" charset="0"/>
              </a:rPr>
              <a:t>πολιτισμικά,</a:t>
            </a:r>
          </a:p>
          <a:p>
            <a:pPr lvl="1">
              <a:defRPr/>
            </a:pPr>
            <a:r>
              <a:rPr lang="el-GR" dirty="0" smtClean="0">
                <a:cs typeface="Times New Roman" pitchFamily="18" charset="0"/>
              </a:rPr>
              <a:t>έχουν </a:t>
            </a:r>
            <a:r>
              <a:rPr lang="el-GR" dirty="0">
                <a:cs typeface="Times New Roman" pitchFamily="18" charset="0"/>
              </a:rPr>
              <a:t>δεσμούς που διασταυρώνονται με ταυτότητες φύλου, εθνικότητας, κ.ά</a:t>
            </a:r>
            <a:r>
              <a:rPr lang="el-GR" dirty="0" smtClean="0">
                <a:cs typeface="Times New Roman" pitchFamily="18" charset="0"/>
              </a:rPr>
              <a:t>.,</a:t>
            </a:r>
          </a:p>
          <a:p>
            <a:pPr lvl="1">
              <a:defRPr/>
            </a:pPr>
            <a:r>
              <a:rPr lang="el-GR" dirty="0" smtClean="0">
                <a:cs typeface="Times New Roman" pitchFamily="18" charset="0"/>
              </a:rPr>
              <a:t>βρίσκονται </a:t>
            </a:r>
            <a:r>
              <a:rPr lang="el-GR" dirty="0">
                <a:cs typeface="Times New Roman" pitchFamily="18" charset="0"/>
              </a:rPr>
              <a:t>μέσα σε τάξεις, σχολεία και κοινότητες και </a:t>
            </a:r>
            <a:r>
              <a:rPr lang="el-GR" dirty="0" smtClean="0">
                <a:cs typeface="Times New Roman" pitchFamily="18" charset="0"/>
              </a:rPr>
              <a:t>ότι</a:t>
            </a:r>
          </a:p>
          <a:p>
            <a:pPr lvl="1">
              <a:defRPr/>
            </a:pPr>
            <a:r>
              <a:rPr lang="el-GR" dirty="0" smtClean="0">
                <a:cs typeface="Times New Roman" pitchFamily="18" charset="0"/>
              </a:rPr>
              <a:t>οι </a:t>
            </a:r>
            <a:r>
              <a:rPr lang="el-GR" dirty="0">
                <a:cs typeface="Times New Roman" pitchFamily="18" charset="0"/>
              </a:rPr>
              <a:t>πρακτικές σε αυτά τα περιβάλλοντα συν-καθορίζουν τη γνώση τους. </a:t>
            </a:r>
          </a:p>
        </p:txBody>
      </p:sp>
    </p:spTree>
    <p:extLst>
      <p:ext uri="{BB962C8B-B14F-4D97-AF65-F5344CB8AC3E}">
        <p14:creationId xmlns:p14="http://schemas.microsoft.com/office/powerpoint/2010/main" val="2338513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 </a:t>
            </a:r>
            <a:r>
              <a:rPr lang="el-GR" dirty="0" smtClean="0"/>
              <a:t>(11)</a:t>
            </a:r>
            <a:endParaRPr lang="el-GR" dirty="0"/>
          </a:p>
        </p:txBody>
      </p:sp>
      <p:sp>
        <p:nvSpPr>
          <p:cNvPr id="3" name="Θέση περιεχομένου 2"/>
          <p:cNvSpPr>
            <a:spLocks noGrp="1"/>
          </p:cNvSpPr>
          <p:nvPr>
            <p:ph idx="1"/>
          </p:nvPr>
        </p:nvSpPr>
        <p:spPr/>
        <p:txBody>
          <a:bodyPr>
            <a:normAutofit fontScale="70000" lnSpcReduction="20000"/>
          </a:bodyPr>
          <a:lstStyle/>
          <a:p>
            <a:pPr>
              <a:defRPr/>
            </a:pPr>
            <a:r>
              <a:rPr lang="el-GR" dirty="0">
                <a:cs typeface="Times New Roman" pitchFamily="18" charset="0"/>
              </a:rPr>
              <a:t>Έτσι, όταν ένας μαθητής μαθαίνει, για παράδειγμα, αλγορίθμους μέσα από το χειρισμό αφηρημένων διαδικασιών, μαθαίνει ταυτόχρονα και ένα συγκεκριμένο σύνολο πρακτικών και πεποιθήσεων, οι οποίες τις συνοδεύουν.  </a:t>
            </a:r>
          </a:p>
          <a:p>
            <a:pPr>
              <a:defRPr/>
            </a:pPr>
            <a:r>
              <a:rPr lang="el-GR" dirty="0">
                <a:cs typeface="Times New Roman" pitchFamily="18" charset="0"/>
              </a:rPr>
              <a:t>Σε αυτό λοιπόν το πλαίσιο, τα μαθηματικά αντιμετωπίζονται ως πρακτικές οι οποίες είναι «ριζωμένες» σε κοινωνικά οργανωμένες δραστηριότητες και συστήματα νοημάτων μέσα σε μια κοινότητα. </a:t>
            </a:r>
          </a:p>
          <a:p>
            <a:pPr>
              <a:defRPr/>
            </a:pPr>
            <a:r>
              <a:rPr lang="el-GR" dirty="0">
                <a:cs typeface="Times New Roman" pitchFamily="18" charset="0"/>
              </a:rPr>
              <a:t>Κατά συνέπεια, η έρευνα στη μαθηματική εκπαίδευση και κατ’ επέκταση η εργασία μέσα στην τάξη των μαθηματικών οφείλει να στρέψει την προσοχή της στο υπόβαθρο των πρακτικών της τάξης και, αντλώντας από τις προσεγγίσεις που </a:t>
            </a:r>
            <a:r>
              <a:rPr lang="el-GR" dirty="0" err="1">
                <a:cs typeface="Times New Roman" pitchFamily="18" charset="0"/>
              </a:rPr>
              <a:t>περιγράφηκαν</a:t>
            </a:r>
            <a:r>
              <a:rPr lang="el-GR" dirty="0">
                <a:cs typeface="Times New Roman" pitchFamily="18" charset="0"/>
              </a:rPr>
              <a:t>, να εξετάσει τις σχολικές μαθηματικές ταυτότητες που παράγονται μέσα σε αυτήν. </a:t>
            </a:r>
          </a:p>
        </p:txBody>
      </p:sp>
    </p:spTree>
    <p:extLst>
      <p:ext uri="{BB962C8B-B14F-4D97-AF65-F5344CB8AC3E}">
        <p14:creationId xmlns:p14="http://schemas.microsoft.com/office/powerpoint/2010/main" val="929592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τάξη των μαθηματικών ως πεδίο έρευνας</a:t>
            </a:r>
          </a:p>
        </p:txBody>
      </p:sp>
      <p:sp>
        <p:nvSpPr>
          <p:cNvPr id="3" name="Θέση περιεχομένου 2"/>
          <p:cNvSpPr>
            <a:spLocks noGrp="1"/>
          </p:cNvSpPr>
          <p:nvPr>
            <p:ph idx="1"/>
          </p:nvPr>
        </p:nvSpPr>
        <p:spPr/>
        <p:txBody>
          <a:bodyPr>
            <a:normAutofit fontScale="70000" lnSpcReduction="20000"/>
          </a:bodyPr>
          <a:lstStyle/>
          <a:p>
            <a:pPr marL="0" indent="0">
              <a:buNone/>
              <a:defRPr/>
            </a:pPr>
            <a:r>
              <a:rPr lang="el-GR" dirty="0">
                <a:cs typeface="Times New Roman" pitchFamily="18" charset="0"/>
              </a:rPr>
              <a:t>Είναι προφανές ότι η σχέση που προσελκύει πλέον το ερευνητικό ενδιαφέρον στο χώρο της μαθηματικής εκπαίδευσης είναι αυτή μεταξύ του τι κάνουν οι εκπαιδευτικοί (πρακτικές διδασκαλίας?) και τι και πως συγκροτούν οι μαθητές τα μαθηματικά νοήματα (διαδικασίες μάθησης</a:t>
            </a:r>
            <a:r>
              <a:rPr lang="el-GR" dirty="0" smtClean="0">
                <a:cs typeface="Times New Roman" pitchFamily="18" charset="0"/>
              </a:rPr>
              <a:t>).</a:t>
            </a:r>
          </a:p>
          <a:p>
            <a:pPr marL="0" indent="0">
              <a:buNone/>
              <a:defRPr/>
            </a:pPr>
            <a:r>
              <a:rPr lang="el-GR" dirty="0" smtClean="0">
                <a:cs typeface="Times New Roman" pitchFamily="18" charset="0"/>
              </a:rPr>
              <a:t>Πού </a:t>
            </a:r>
            <a:r>
              <a:rPr lang="el-GR" dirty="0">
                <a:cs typeface="Times New Roman" pitchFamily="18" charset="0"/>
              </a:rPr>
              <a:t>οδηγεί αυτό σε ό,τι </a:t>
            </a:r>
            <a:r>
              <a:rPr lang="el-GR" dirty="0" smtClean="0">
                <a:cs typeface="Times New Roman" pitchFamily="18" charset="0"/>
              </a:rPr>
              <a:t>αφορά:</a:t>
            </a:r>
          </a:p>
          <a:p>
            <a:pPr>
              <a:defRPr/>
            </a:pPr>
            <a:r>
              <a:rPr lang="el-GR" dirty="0" smtClean="0">
                <a:cs typeface="Times New Roman" pitchFamily="18" charset="0"/>
              </a:rPr>
              <a:t>Τα </a:t>
            </a:r>
            <a:r>
              <a:rPr lang="el-GR" dirty="0">
                <a:cs typeface="Times New Roman" pitchFamily="18" charset="0"/>
              </a:rPr>
              <a:t>θεωρητικά πλαίσια που αξιοποιούνται</a:t>
            </a:r>
          </a:p>
          <a:p>
            <a:pPr lvl="1">
              <a:defRPr/>
            </a:pPr>
            <a:r>
              <a:rPr lang="el-GR" dirty="0">
                <a:cs typeface="Times New Roman" pitchFamily="18" charset="0"/>
              </a:rPr>
              <a:t>Κοινωνικός κονστρουκτιβισμός</a:t>
            </a:r>
          </a:p>
          <a:p>
            <a:pPr lvl="1">
              <a:defRPr/>
            </a:pPr>
            <a:r>
              <a:rPr lang="el-GR" dirty="0" err="1">
                <a:cs typeface="Times New Roman" pitchFamily="18" charset="0"/>
              </a:rPr>
              <a:t>Κοινωνικο</a:t>
            </a:r>
            <a:r>
              <a:rPr lang="el-GR" dirty="0">
                <a:cs typeface="Times New Roman" pitchFamily="18" charset="0"/>
              </a:rPr>
              <a:t>-πολιτισμική </a:t>
            </a:r>
            <a:r>
              <a:rPr lang="el-GR" dirty="0" smtClean="0">
                <a:cs typeface="Times New Roman" pitchFamily="18" charset="0"/>
              </a:rPr>
              <a:t>προσέγγιση</a:t>
            </a:r>
            <a:endParaRPr lang="el-GR" dirty="0">
              <a:cs typeface="Times New Roman" pitchFamily="18" charset="0"/>
            </a:endParaRPr>
          </a:p>
          <a:p>
            <a:pPr>
              <a:defRPr/>
            </a:pPr>
            <a:r>
              <a:rPr lang="el-GR" dirty="0">
                <a:cs typeface="Times New Roman" pitchFamily="18" charset="0"/>
              </a:rPr>
              <a:t>Τις ερευνητικές μεθόδους που επιστρατεύονται</a:t>
            </a:r>
          </a:p>
          <a:p>
            <a:pPr lvl="1">
              <a:defRPr/>
            </a:pPr>
            <a:r>
              <a:rPr lang="el-GR" dirty="0">
                <a:cs typeface="Times New Roman" pitchFamily="18" charset="0"/>
              </a:rPr>
              <a:t>Έρευνα δράση</a:t>
            </a:r>
          </a:p>
          <a:p>
            <a:pPr lvl="1">
              <a:defRPr/>
            </a:pPr>
            <a:r>
              <a:rPr lang="el-GR" dirty="0" smtClean="0">
                <a:cs typeface="Times New Roman" pitchFamily="18" charset="0"/>
              </a:rPr>
              <a:t>Εθνογραφική </a:t>
            </a:r>
            <a:endParaRPr lang="el-GR" dirty="0">
              <a:cs typeface="Times New Roman" pitchFamily="18" charset="0"/>
            </a:endParaRPr>
          </a:p>
        </p:txBody>
      </p:sp>
    </p:spTree>
    <p:extLst>
      <p:ext uri="{BB962C8B-B14F-4D97-AF65-F5344CB8AC3E}">
        <p14:creationId xmlns:p14="http://schemas.microsoft.com/office/powerpoint/2010/main" val="24568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dirty="0" smtClean="0"/>
              <a:t>Στροφή </a:t>
            </a:r>
            <a:r>
              <a:rPr lang="el-GR" dirty="0"/>
              <a:t>στην έρευνα στη </a:t>
            </a:r>
            <a:r>
              <a:rPr lang="el-GR" dirty="0" smtClean="0"/>
              <a:t>Διδακτική των Μαθηματικών</a:t>
            </a:r>
            <a:endParaRPr lang="el-GR" dirty="0"/>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τάξη των μαθηματικών ως πεδίο </a:t>
            </a:r>
            <a:r>
              <a:rPr lang="el-GR" dirty="0" smtClean="0"/>
              <a:t>έρευνας (2)</a:t>
            </a:r>
            <a:endParaRPr lang="el-GR" dirty="0"/>
          </a:p>
        </p:txBody>
      </p:sp>
      <p:sp>
        <p:nvSpPr>
          <p:cNvPr id="3" name="Θέση περιεχομένου 2"/>
          <p:cNvSpPr>
            <a:spLocks noGrp="1"/>
          </p:cNvSpPr>
          <p:nvPr>
            <p:ph idx="1"/>
          </p:nvPr>
        </p:nvSpPr>
        <p:spPr/>
        <p:txBody>
          <a:bodyPr>
            <a:normAutofit/>
          </a:bodyPr>
          <a:lstStyle/>
          <a:p>
            <a:r>
              <a:rPr lang="el-GR" dirty="0"/>
              <a:t>Τα ερευνητικά εργαλεία που κατασκευάζονται για τη συλλογή δεδομένων</a:t>
            </a:r>
          </a:p>
          <a:p>
            <a:pPr lvl="1"/>
            <a:r>
              <a:rPr lang="el-GR" dirty="0"/>
              <a:t>Παρατήρηση</a:t>
            </a:r>
          </a:p>
          <a:p>
            <a:pPr lvl="1"/>
            <a:r>
              <a:rPr lang="el-GR" dirty="0"/>
              <a:t>Κλινική </a:t>
            </a:r>
            <a:r>
              <a:rPr lang="el-GR" dirty="0" smtClean="0"/>
              <a:t>συνέντευξη</a:t>
            </a:r>
            <a:endParaRPr lang="el-GR" dirty="0"/>
          </a:p>
          <a:p>
            <a:r>
              <a:rPr lang="el-GR" dirty="0"/>
              <a:t>Τα δεδομένα που συλλέγονται</a:t>
            </a:r>
          </a:p>
          <a:p>
            <a:pPr lvl="1"/>
            <a:r>
              <a:rPr lang="el-GR" dirty="0"/>
              <a:t>Έμφαση στην αλληλεπίδραση και στην επικοινωνία στην </a:t>
            </a:r>
            <a:r>
              <a:rPr lang="el-GR" dirty="0" smtClean="0"/>
              <a:t>τάξη</a:t>
            </a:r>
            <a:endParaRPr lang="el-GR" dirty="0"/>
          </a:p>
        </p:txBody>
      </p:sp>
    </p:spTree>
    <p:extLst>
      <p:ext uri="{BB962C8B-B14F-4D97-AF65-F5344CB8AC3E}">
        <p14:creationId xmlns:p14="http://schemas.microsoft.com/office/powerpoint/2010/main" val="7623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τάξη των μαθηματικών ως πεδίο </a:t>
            </a:r>
            <a:r>
              <a:rPr lang="el-GR" dirty="0" smtClean="0"/>
              <a:t>έρευνας (3)</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dirty="0"/>
              <a:t>Σημειώσεις πεδίου σχετικά με:</a:t>
            </a:r>
          </a:p>
          <a:p>
            <a:r>
              <a:rPr lang="el-GR" dirty="0"/>
              <a:t>Κρίσιμα γεγονότα, καταστάσεις, στιγμές</a:t>
            </a:r>
          </a:p>
          <a:p>
            <a:r>
              <a:rPr lang="el-GR" dirty="0"/>
              <a:t>Διαχείριση παρεμβάσεων</a:t>
            </a:r>
          </a:p>
          <a:p>
            <a:r>
              <a:rPr lang="el-GR" dirty="0"/>
              <a:t>Διαχείριση λαθών</a:t>
            </a:r>
          </a:p>
          <a:p>
            <a:r>
              <a:rPr lang="el-GR" dirty="0"/>
              <a:t>Διδακτικές πρακτικές </a:t>
            </a:r>
          </a:p>
          <a:p>
            <a:r>
              <a:rPr lang="el-GR" dirty="0"/>
              <a:t>Διαχείριση της μαθηματικής γνώσης – επιστημολογικά στοιχεία</a:t>
            </a:r>
          </a:p>
          <a:p>
            <a:r>
              <a:rPr lang="el-GR" dirty="0"/>
              <a:t>Διάλογος</a:t>
            </a:r>
          </a:p>
          <a:p>
            <a:r>
              <a:rPr lang="el-GR" dirty="0"/>
              <a:t>Επιχειρηματολογία</a:t>
            </a:r>
          </a:p>
          <a:p>
            <a:r>
              <a:rPr lang="el-GR" dirty="0"/>
              <a:t>Διαχείριση διδακτικών διλημμάτων</a:t>
            </a:r>
          </a:p>
          <a:p>
            <a:r>
              <a:rPr lang="el-GR" dirty="0"/>
              <a:t>Διαχείριση ιδιαίτερων καταστάσεων: </a:t>
            </a:r>
            <a:r>
              <a:rPr lang="el-GR" dirty="0" err="1"/>
              <a:t>silencing</a:t>
            </a:r>
            <a:endParaRPr lang="el-GR" dirty="0"/>
          </a:p>
          <a:p>
            <a:r>
              <a:rPr lang="el-GR" dirty="0" err="1" smtClean="0"/>
              <a:t>Αναστοχασμός</a:t>
            </a:r>
            <a:endParaRPr lang="el-GR" dirty="0"/>
          </a:p>
        </p:txBody>
      </p:sp>
    </p:spTree>
    <p:extLst>
      <p:ext uri="{BB962C8B-B14F-4D97-AF65-F5344CB8AC3E}">
        <p14:creationId xmlns:p14="http://schemas.microsoft.com/office/powerpoint/2010/main" val="359144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τάξη των μαθηματικών ως πεδίο </a:t>
            </a:r>
            <a:r>
              <a:rPr lang="el-GR" dirty="0" smtClean="0"/>
              <a:t>έρευνας (4)</a:t>
            </a:r>
            <a:endParaRPr lang="el-GR" dirty="0"/>
          </a:p>
        </p:txBody>
      </p:sp>
      <p:sp>
        <p:nvSpPr>
          <p:cNvPr id="3" name="Θέση περιεχομένου 2"/>
          <p:cNvSpPr>
            <a:spLocks noGrp="1"/>
          </p:cNvSpPr>
          <p:nvPr>
            <p:ph idx="1"/>
          </p:nvPr>
        </p:nvSpPr>
        <p:spPr/>
        <p:txBody>
          <a:bodyPr>
            <a:normAutofit/>
          </a:bodyPr>
          <a:lstStyle/>
          <a:p>
            <a:r>
              <a:rPr lang="el-GR" dirty="0"/>
              <a:t>Ανάλυση δεδομένων </a:t>
            </a:r>
          </a:p>
          <a:p>
            <a:pPr lvl="1"/>
            <a:r>
              <a:rPr lang="el-GR" dirty="0"/>
              <a:t>Αναδυόμενη</a:t>
            </a:r>
          </a:p>
          <a:p>
            <a:pPr lvl="1"/>
            <a:r>
              <a:rPr lang="el-GR" dirty="0" smtClean="0"/>
              <a:t>Επιβαλλόμενη</a:t>
            </a:r>
            <a:endParaRPr lang="el-GR" dirty="0"/>
          </a:p>
          <a:p>
            <a:r>
              <a:rPr lang="el-GR" dirty="0"/>
              <a:t>Ερμηνεία?</a:t>
            </a:r>
          </a:p>
        </p:txBody>
      </p:sp>
    </p:spTree>
    <p:extLst>
      <p:ext uri="{BB962C8B-B14F-4D97-AF65-F5344CB8AC3E}">
        <p14:creationId xmlns:p14="http://schemas.microsoft.com/office/powerpoint/2010/main" val="124825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dirty="0"/>
              <a:t>Στροφή στην έρευνα στη Διδακτική των Μαθηματικών</a:t>
            </a:r>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a:t>Πόταρη</a:t>
            </a:r>
            <a:r>
              <a:rPr lang="el-GR" sz="2000" dirty="0"/>
              <a:t> Δέσποινα, </a:t>
            </a:r>
            <a:r>
              <a:rPr lang="el-GR" sz="2000" dirty="0" err="1"/>
              <a:t>Σακονίδης</a:t>
            </a:r>
            <a:r>
              <a:rPr lang="el-GR" sz="2000" dirty="0"/>
              <a:t> Χαράλαμπος. «Ποιοτική μεθοδολογία έρευνας στη Διδακτική των Μαθηματικών, </a:t>
            </a:r>
            <a:r>
              <a:rPr lang="el-GR" sz="2000" dirty="0" smtClean="0"/>
              <a:t>Η εξέλιξη της έρευνας και η πρόσφατη στροφή». Έκδοση: 1.0. Αθήνα 2015. Διαθέσιμο από τη δικτυακή διεύθυνση: </a:t>
            </a:r>
            <a:r>
              <a:rPr lang="en-US" sz="2000" dirty="0" smtClean="0"/>
              <a:t>http://opencourses.uoa.gr/courses/MATH17/</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1</a:t>
            </a:r>
            <a:r>
              <a:rPr lang="el-GR" baseline="30000" dirty="0" smtClean="0"/>
              <a:t>η</a:t>
            </a:r>
            <a:r>
              <a:rPr lang="el-GR" dirty="0" smtClean="0"/>
              <a:t> επισήμανση</a:t>
            </a:r>
            <a:endParaRPr lang="el-GR" dirty="0"/>
          </a:p>
          <a:p>
            <a:r>
              <a:rPr lang="el-GR" dirty="0"/>
              <a:t>Παρά τη σημαντική πρόοδο που έχει επιτευχθεί, ορισμένα από τα πλέον κρίσιμα ερευνητικά ερωτήματα του χώρου παραμένουν </a:t>
            </a:r>
            <a:r>
              <a:rPr lang="el-GR" dirty="0" smtClean="0"/>
              <a:t>αναπάντητα</a:t>
            </a:r>
          </a:p>
          <a:p>
            <a:r>
              <a:rPr lang="el-GR" dirty="0" smtClean="0"/>
              <a:t>ή </a:t>
            </a:r>
            <a:r>
              <a:rPr lang="el-GR" dirty="0"/>
              <a:t>δεν τίθενται καν, γιατί οι ερευνητές καταφεύγουν, ιδιαιτέρως τα τελευταία χρόνια, σε «απλή αλλαγή των συνταγών</a:t>
            </a:r>
            <a:r>
              <a:rPr lang="el-GR" dirty="0" smtClean="0"/>
              <a:t>»,</a:t>
            </a:r>
          </a:p>
          <a:p>
            <a:r>
              <a:rPr lang="el-GR" dirty="0" smtClean="0"/>
              <a:t>καθώς </a:t>
            </a:r>
            <a:r>
              <a:rPr lang="el-GR" dirty="0"/>
              <a:t>«πολύ συχνά, η επιλογή μιας ερευνητικής ατζέντας ακολουθεί υπάρχοντα μοντέλα, εύκολα </a:t>
            </a:r>
            <a:r>
              <a:rPr lang="el-GR" dirty="0" err="1"/>
              <a:t>προσβάσιμες</a:t>
            </a:r>
            <a:r>
              <a:rPr lang="el-GR" dirty="0"/>
              <a:t> μεθόδους και τοπικού χαρακτήρα προτιμήσεις αντί της εμπλοκής σε κρίσιμα (ερευνητικά) προβλήματα, τα οποία, ωστόσο, μπορεί να απαιτούν δυσάρεστες, επίπονες και χρονοβόρες διερευνήσεις» (</a:t>
            </a:r>
            <a:r>
              <a:rPr lang="el-GR" dirty="0" err="1"/>
              <a:t>Bauersfeld</a:t>
            </a:r>
            <a:r>
              <a:rPr lang="el-GR" dirty="0"/>
              <a:t>, 1997, όπως αναφέρεται στην </a:t>
            </a:r>
            <a:r>
              <a:rPr lang="el-GR" dirty="0" err="1"/>
              <a:t>English</a:t>
            </a:r>
            <a:r>
              <a:rPr lang="el-GR" dirty="0"/>
              <a:t>, 2002). </a:t>
            </a:r>
          </a:p>
          <a:p>
            <a:endParaRPr lang="el-GR" dirty="0"/>
          </a:p>
        </p:txBody>
      </p:sp>
    </p:spTree>
    <p:extLst>
      <p:ext uri="{BB962C8B-B14F-4D97-AF65-F5344CB8AC3E}">
        <p14:creationId xmlns:p14="http://schemas.microsoft.com/office/powerpoint/2010/main" val="4270177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(2)</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lnSpc>
                <a:spcPct val="80000"/>
              </a:lnSpc>
              <a:buNone/>
              <a:defRPr/>
            </a:pPr>
            <a:r>
              <a:rPr lang="el-GR" dirty="0" smtClean="0">
                <a:cs typeface="Times New Roman" pitchFamily="18" charset="0"/>
              </a:rPr>
              <a:t>2</a:t>
            </a:r>
            <a:r>
              <a:rPr lang="el-GR" baseline="30000" dirty="0" smtClean="0">
                <a:cs typeface="Times New Roman" pitchFamily="18" charset="0"/>
              </a:rPr>
              <a:t>η</a:t>
            </a:r>
            <a:r>
              <a:rPr lang="el-GR" dirty="0" smtClean="0">
                <a:cs typeface="Times New Roman" pitchFamily="18" charset="0"/>
              </a:rPr>
              <a:t> </a:t>
            </a:r>
            <a:r>
              <a:rPr lang="el-GR" dirty="0">
                <a:cs typeface="Times New Roman" pitchFamily="18" charset="0"/>
              </a:rPr>
              <a:t>επισήμανση</a:t>
            </a:r>
          </a:p>
          <a:p>
            <a:pPr>
              <a:defRPr/>
            </a:pPr>
            <a:r>
              <a:rPr lang="el-GR" dirty="0">
                <a:cs typeface="Times New Roman" pitchFamily="18" charset="0"/>
              </a:rPr>
              <a:t>Οι αλλαγές στην έρευνα στο χώρο της μαθηματικής </a:t>
            </a:r>
            <a:r>
              <a:rPr lang="el-GR" dirty="0" smtClean="0">
                <a:cs typeface="Times New Roman" pitchFamily="18" charset="0"/>
              </a:rPr>
              <a:t>εκπαίδευσης υπήρξαν </a:t>
            </a:r>
            <a:r>
              <a:rPr lang="el-GR" dirty="0">
                <a:cs typeface="Times New Roman" pitchFamily="18" charset="0"/>
              </a:rPr>
              <a:t>θεματικές τα τελευταία χρόνια, τόσο σε θεωρητικό όσο και σε επίπεδο μεθοδολογιών:</a:t>
            </a:r>
          </a:p>
          <a:p>
            <a:pPr>
              <a:defRPr/>
            </a:pPr>
            <a:r>
              <a:rPr lang="el-GR" dirty="0">
                <a:cs typeface="Times New Roman" pitchFamily="18" charset="0"/>
              </a:rPr>
              <a:t>Συμπεριφορισμός </a:t>
            </a:r>
            <a:r>
              <a:rPr lang="el-GR" dirty="0" smtClean="0">
                <a:cs typeface="Times New Roman" pitchFamily="18" charset="0"/>
              </a:rPr>
              <a:t>– γνωστική ψυχολογία</a:t>
            </a:r>
            <a:endParaRPr lang="el-GR" dirty="0">
              <a:cs typeface="Times New Roman" pitchFamily="18" charset="0"/>
            </a:endParaRPr>
          </a:p>
          <a:p>
            <a:pPr>
              <a:defRPr/>
            </a:pPr>
            <a:r>
              <a:rPr lang="el-GR" dirty="0">
                <a:cs typeface="Times New Roman" pitchFamily="18" charset="0"/>
              </a:rPr>
              <a:t>Ποσοτικές (κατεξοχήν πειραματικές) –</a:t>
            </a:r>
            <a:r>
              <a:rPr lang="el-GR" dirty="0" smtClean="0">
                <a:cs typeface="Times New Roman" pitchFamily="18" charset="0"/>
              </a:rPr>
              <a:t> </a:t>
            </a:r>
            <a:r>
              <a:rPr lang="el-GR" dirty="0">
                <a:cs typeface="Times New Roman" pitchFamily="18" charset="0"/>
              </a:rPr>
              <a:t>ποιοτικές (νόρμα: ανάλυση μαθηματικής σκέψης  και μάθησης σε σύνθετα κοινωνικά περιβάλλοντα</a:t>
            </a:r>
            <a:r>
              <a:rPr lang="el-GR" dirty="0" smtClean="0">
                <a:cs typeface="Times New Roman" pitchFamily="18" charset="0"/>
              </a:rPr>
              <a:t>)</a:t>
            </a:r>
            <a:endParaRPr lang="el-GR" dirty="0">
              <a:cs typeface="Times New Roman" pitchFamily="18" charset="0"/>
            </a:endParaRPr>
          </a:p>
          <a:p>
            <a:pPr algn="just">
              <a:defRPr/>
            </a:pPr>
            <a:r>
              <a:rPr lang="el-GR" dirty="0">
                <a:cs typeface="Times New Roman" pitchFamily="18" charset="0"/>
              </a:rPr>
              <a:t>Τα παραπάνω οδήγησαν σε μια πληθώρα από άλλοτε ελκυστικές και άλλοτε προκλητικές ερμηνείες των φαινομένων μάθησης και διδασκαλίας των μαθηματικών, που, όμως, φανερώνουν μια χαοτική ανάπτυξη των ερευνητικών μεθοδολογιών.  </a:t>
            </a:r>
          </a:p>
          <a:p>
            <a:endParaRPr lang="el-GR" dirty="0"/>
          </a:p>
        </p:txBody>
      </p:sp>
    </p:spTree>
    <p:extLst>
      <p:ext uri="{BB962C8B-B14F-4D97-AF65-F5344CB8AC3E}">
        <p14:creationId xmlns:p14="http://schemas.microsoft.com/office/powerpoint/2010/main" val="407962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(3)</a:t>
            </a:r>
            <a:endParaRPr lang="el-GR" dirty="0"/>
          </a:p>
        </p:txBody>
      </p:sp>
      <p:sp>
        <p:nvSpPr>
          <p:cNvPr id="3" name="Θέση περιεχομένου 2"/>
          <p:cNvSpPr>
            <a:spLocks noGrp="1"/>
          </p:cNvSpPr>
          <p:nvPr>
            <p:ph idx="1"/>
          </p:nvPr>
        </p:nvSpPr>
        <p:spPr/>
        <p:txBody>
          <a:bodyPr>
            <a:normAutofit fontScale="55000" lnSpcReduction="20000"/>
          </a:bodyPr>
          <a:lstStyle/>
          <a:p>
            <a:pPr>
              <a:defRPr/>
            </a:pPr>
            <a:r>
              <a:rPr lang="el-GR" sz="3600" dirty="0">
                <a:cs typeface="Times New Roman" pitchFamily="18" charset="0"/>
              </a:rPr>
              <a:t>Αυτό καθιστά επιτακτική την ανάγκη κριτικής θεώρησης των βασικών υποθέσεων, των μεθόδων διερεύνησης των διαφόρων εμπειρικών φαινομένων και  των τρόπων με τους οποίους προσφέρουμε εγγυήσεις για τους ισχυρισμούς που διατυπώνουμε.</a:t>
            </a:r>
            <a:endParaRPr lang="el-GR" dirty="0">
              <a:cs typeface="Times New Roman" pitchFamily="18" charset="0"/>
            </a:endParaRPr>
          </a:p>
          <a:p>
            <a:pPr>
              <a:lnSpc>
                <a:spcPct val="120000"/>
              </a:lnSpc>
              <a:spcBef>
                <a:spcPct val="100000"/>
              </a:spcBef>
              <a:defRPr/>
            </a:pPr>
            <a:r>
              <a:rPr lang="el-GR" i="1" dirty="0">
                <a:cs typeface="Times New Roman" pitchFamily="18" charset="0"/>
              </a:rPr>
              <a:t>«Όπως συμβαίνει με όλα τα πεδία που γνωρίζουν γρήγορη ανάπτυξη, αρκετή από την αρχική έρευνα αποδεικνύεται σοβαρά </a:t>
            </a:r>
            <a:r>
              <a:rPr lang="el-GR" i="1" dirty="0" smtClean="0">
                <a:cs typeface="Times New Roman" pitchFamily="18" charset="0"/>
              </a:rPr>
              <a:t>προβληματική…Άρρητα </a:t>
            </a:r>
            <a:r>
              <a:rPr lang="el-GR" i="1" dirty="0">
                <a:cs typeface="Times New Roman" pitchFamily="18" charset="0"/>
              </a:rPr>
              <a:t>θεωρητικά πλαίσια και μη λαμβανόμενες σοβαρά υπόψη μεθοδολογικές δυσκολίες κλονίζουν την εμπιστοσύνη σε εργασίες που φαίνονταν απόλυτα λογικές κατά την πραγματοποίησή τους.  Αυτό δεν θα έπρεπε να προκαλεί </a:t>
            </a:r>
            <a:r>
              <a:rPr lang="el-GR" i="1" dirty="0" smtClean="0">
                <a:cs typeface="Times New Roman" pitchFamily="18" charset="0"/>
              </a:rPr>
              <a:t>μούδιασμα…αλλά </a:t>
            </a:r>
            <a:r>
              <a:rPr lang="el-GR" i="1" dirty="0">
                <a:cs typeface="Times New Roman" pitchFamily="18" charset="0"/>
              </a:rPr>
              <a:t>να αξιοποιηθεί ως ερέθισμα για την απόδοση αυξημένης προσοχής σε θέματα θεωρίας και μεθόδου.  Καθώς το πεδίο ωριμάζει, θα πρέπει να αναπτύξει και να επιβάλλει υψηλότερα </a:t>
            </a:r>
            <a:r>
              <a:rPr lang="el-GR" i="1" dirty="0" err="1">
                <a:cs typeface="Times New Roman" pitchFamily="18" charset="0"/>
              </a:rPr>
              <a:t>στάνταρτς</a:t>
            </a:r>
            <a:r>
              <a:rPr lang="el-GR" i="1" dirty="0">
                <a:cs typeface="Times New Roman" pitchFamily="18" charset="0"/>
              </a:rPr>
              <a:t> στον τρόπο λειτουργίας του» (</a:t>
            </a:r>
            <a:r>
              <a:rPr lang="en-US" i="1" dirty="0" err="1">
                <a:cs typeface="Times New Roman" pitchFamily="18" charset="0"/>
              </a:rPr>
              <a:t>Schoenfeld</a:t>
            </a:r>
            <a:r>
              <a:rPr lang="el-GR" i="1" dirty="0">
                <a:cs typeface="Times New Roman" pitchFamily="18" charset="0"/>
              </a:rPr>
              <a:t>, 2002</a:t>
            </a:r>
            <a:r>
              <a:rPr lang="el-GR" i="1" dirty="0" smtClean="0">
                <a:cs typeface="Times New Roman" pitchFamily="18" charset="0"/>
              </a:rPr>
              <a:t>).</a:t>
            </a:r>
            <a:endParaRPr lang="el-GR" i="1" dirty="0">
              <a:cs typeface="Times New Roman" pitchFamily="18" charset="0"/>
            </a:endParaRPr>
          </a:p>
        </p:txBody>
      </p:sp>
    </p:spTree>
    <p:extLst>
      <p:ext uri="{BB962C8B-B14F-4D97-AF65-F5344CB8AC3E}">
        <p14:creationId xmlns:p14="http://schemas.microsoft.com/office/powerpoint/2010/main" val="336498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(4)</a:t>
            </a:r>
            <a:endParaRPr lang="el-GR" dirty="0"/>
          </a:p>
        </p:txBody>
      </p:sp>
      <p:sp>
        <p:nvSpPr>
          <p:cNvPr id="3" name="Θέση περιεχομένου 2"/>
          <p:cNvSpPr>
            <a:spLocks noGrp="1"/>
          </p:cNvSpPr>
          <p:nvPr>
            <p:ph idx="1"/>
          </p:nvPr>
        </p:nvSpPr>
        <p:spPr/>
        <p:txBody>
          <a:bodyPr>
            <a:normAutofit/>
          </a:bodyPr>
          <a:lstStyle/>
          <a:p>
            <a:pPr marL="0" indent="0" algn="just">
              <a:lnSpc>
                <a:spcPct val="90000"/>
              </a:lnSpc>
              <a:buNone/>
              <a:defRPr/>
            </a:pPr>
            <a:r>
              <a:rPr lang="el-GR" sz="3600" dirty="0" smtClean="0">
                <a:cs typeface="Times New Roman" pitchFamily="18" charset="0"/>
              </a:rPr>
              <a:t>3</a:t>
            </a:r>
            <a:r>
              <a:rPr lang="el-GR" sz="3600" baseline="30000" dirty="0" smtClean="0">
                <a:cs typeface="Times New Roman" pitchFamily="18" charset="0"/>
              </a:rPr>
              <a:t>η</a:t>
            </a:r>
            <a:r>
              <a:rPr lang="el-GR" sz="3600" dirty="0" smtClean="0">
                <a:cs typeface="Times New Roman" pitchFamily="18" charset="0"/>
              </a:rPr>
              <a:t> επισήμανση</a:t>
            </a:r>
            <a:endParaRPr lang="el-GR" sz="3600" dirty="0">
              <a:cs typeface="Times New Roman" pitchFamily="18" charset="0"/>
            </a:endParaRPr>
          </a:p>
          <a:p>
            <a:pPr>
              <a:lnSpc>
                <a:spcPct val="90000"/>
              </a:lnSpc>
              <a:defRPr/>
            </a:pPr>
            <a:r>
              <a:rPr lang="el-GR" sz="3600" dirty="0">
                <a:cs typeface="Times New Roman" pitchFamily="18" charset="0"/>
              </a:rPr>
              <a:t>Η έρευνα δρομολογείται από την ερευνητική κοινότητα και όχι από τις ανάγκες της εκπαιδευτικής πραγματικότητας.</a:t>
            </a:r>
          </a:p>
          <a:p>
            <a:pPr>
              <a:lnSpc>
                <a:spcPct val="90000"/>
              </a:lnSpc>
              <a:defRPr/>
            </a:pPr>
            <a:r>
              <a:rPr lang="el-GR" sz="3600" dirty="0">
                <a:cs typeface="Times New Roman" pitchFamily="18" charset="0"/>
              </a:rPr>
              <a:t>Οι ερευνητές δεν επικεντρώνονται στην διαμόρφωση της πρακτικής, αλλά στην πρακτική ως αντικείμενο μελέτης.</a:t>
            </a:r>
          </a:p>
        </p:txBody>
      </p:sp>
    </p:spTree>
    <p:extLst>
      <p:ext uri="{BB962C8B-B14F-4D97-AF65-F5344CB8AC3E}">
        <p14:creationId xmlns:p14="http://schemas.microsoft.com/office/powerpoint/2010/main" val="3089087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(5)</a:t>
            </a:r>
            <a:endParaRPr lang="el-GR" dirty="0"/>
          </a:p>
        </p:txBody>
      </p:sp>
      <p:sp>
        <p:nvSpPr>
          <p:cNvPr id="3" name="Θέση περιεχομένου 2"/>
          <p:cNvSpPr>
            <a:spLocks noGrp="1"/>
          </p:cNvSpPr>
          <p:nvPr>
            <p:ph idx="1"/>
          </p:nvPr>
        </p:nvSpPr>
        <p:spPr/>
        <p:txBody>
          <a:bodyPr>
            <a:normAutofit/>
          </a:bodyPr>
          <a:lstStyle/>
          <a:p>
            <a:pPr>
              <a:defRPr/>
            </a:pPr>
            <a:r>
              <a:rPr lang="el-GR" sz="3600" dirty="0">
                <a:cs typeface="Times New Roman" pitchFamily="18" charset="0"/>
              </a:rPr>
              <a:t>Σε τι οφείλεται η στροφή του ερευνητικού ενδιαφέροντος, που παρατηρείται τα τελευταία χρόνια, προς την τάξη των μαθηματικών?</a:t>
            </a:r>
          </a:p>
          <a:p>
            <a:pPr>
              <a:defRPr/>
            </a:pPr>
            <a:r>
              <a:rPr lang="el-GR" sz="3600" dirty="0">
                <a:cs typeface="Times New Roman" pitchFamily="18" charset="0"/>
              </a:rPr>
              <a:t>Οι ανάγκες της εκπαιδευτικής κοινότητας</a:t>
            </a:r>
          </a:p>
          <a:p>
            <a:pPr>
              <a:defRPr/>
            </a:pPr>
            <a:r>
              <a:rPr lang="el-GR" sz="3600" dirty="0">
                <a:cs typeface="Times New Roman" pitchFamily="18" charset="0"/>
              </a:rPr>
              <a:t>Οι εξελίξεις σε διαθέσιμα θεωρητικά πλαίσια και μεθοδολογίες έρευνας</a:t>
            </a:r>
            <a:endParaRPr lang="en-US" sz="3600" dirty="0">
              <a:cs typeface="Times New Roman" pitchFamily="18" charset="0"/>
            </a:endParaRPr>
          </a:p>
        </p:txBody>
      </p:sp>
    </p:spTree>
    <p:extLst>
      <p:ext uri="{BB962C8B-B14F-4D97-AF65-F5344CB8AC3E}">
        <p14:creationId xmlns:p14="http://schemas.microsoft.com/office/powerpoint/2010/main" val="435577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θεωρητικών πλαισίων</a:t>
            </a:r>
          </a:p>
        </p:txBody>
      </p:sp>
      <p:sp>
        <p:nvSpPr>
          <p:cNvPr id="3" name="Θέση περιεχομένου 2"/>
          <p:cNvSpPr>
            <a:spLocks noGrp="1"/>
          </p:cNvSpPr>
          <p:nvPr>
            <p:ph idx="1"/>
          </p:nvPr>
        </p:nvSpPr>
        <p:spPr/>
        <p:txBody>
          <a:bodyPr>
            <a:normAutofit fontScale="77500" lnSpcReduction="20000"/>
          </a:bodyPr>
          <a:lstStyle/>
          <a:p>
            <a:r>
              <a:rPr lang="el-GR" dirty="0"/>
              <a:t>Η εξέλιξη στον τρόπο κατανόησης και κατά συνέπεια διερεύνησης των διαδικασιών μάθησης και διδασκαλίας των μαθηματικών:</a:t>
            </a:r>
          </a:p>
          <a:p>
            <a:pPr lvl="1"/>
            <a:r>
              <a:rPr lang="el-GR" dirty="0"/>
              <a:t>Επικέντρωση στο μαθηματικό περιεχόμενο και στις αλληλεπιδράσεις μεταξύ του περιεχομένου και του μαθητή ή του εκπαιδευτικού ή και των δύο.  </a:t>
            </a:r>
          </a:p>
          <a:p>
            <a:pPr lvl="1"/>
            <a:r>
              <a:rPr lang="el-GR" dirty="0"/>
              <a:t>Εστίαση στο ευρύτερο πλαίσιο μέσα στο οποίο διαδραματίζεται η πράξη της μάθησης και διδασκαλίας και συγκεκριμένα στις κοινωνικές και πολιτισμικές διαστάσεις της μαθηματικής εκπαίδευσης.  </a:t>
            </a:r>
          </a:p>
          <a:p>
            <a:pPr lvl="1"/>
            <a:r>
              <a:rPr lang="el-GR" dirty="0"/>
              <a:t>Κατανόηση των σχολικών μαθηματικών ως μέρους ενός μαθησιακού περιβάλλοντος πολλαπλώς πλαισιωμένου, το οποίο διαθέτει μια ποικιλία από </a:t>
            </a:r>
            <a:r>
              <a:rPr lang="el-GR" dirty="0" err="1"/>
              <a:t>κοινωνικο</a:t>
            </a:r>
            <a:r>
              <a:rPr lang="el-GR" dirty="0"/>
              <a:t>-πολιτισμικές όσο και προσωπικού χαρακτήρα προοπτικές. </a:t>
            </a:r>
          </a:p>
        </p:txBody>
      </p:sp>
    </p:spTree>
    <p:extLst>
      <p:ext uri="{BB962C8B-B14F-4D97-AF65-F5344CB8AC3E}">
        <p14:creationId xmlns:p14="http://schemas.microsoft.com/office/powerpoint/2010/main" val="285502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Εξέλιξη θεωρητικών πλαισίων (2)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Επιπτώσεις:</a:t>
            </a:r>
          </a:p>
          <a:p>
            <a:r>
              <a:rPr lang="el-GR" dirty="0"/>
              <a:t>Στο πεδίο υλοποίησης της μαθηματικής εκπαίδευσης </a:t>
            </a:r>
          </a:p>
          <a:p>
            <a:r>
              <a:rPr lang="el-GR" dirty="0"/>
              <a:t>Στην αποτελεσματικότητά της </a:t>
            </a:r>
          </a:p>
          <a:p>
            <a:r>
              <a:rPr lang="el-GR" dirty="0"/>
              <a:t>Στην κατανόηση της διαδικασίας μάθησης των σχολικών μαθηματικών </a:t>
            </a:r>
          </a:p>
        </p:txBody>
      </p:sp>
    </p:spTree>
    <p:extLst>
      <p:ext uri="{BB962C8B-B14F-4D97-AF65-F5344CB8AC3E}">
        <p14:creationId xmlns:p14="http://schemas.microsoft.com/office/powerpoint/2010/main" val="30652119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2011</Words>
  <Application>Microsoft Office PowerPoint</Application>
  <PresentationFormat>Προβολή στην οθόνη (4:3)</PresentationFormat>
  <Paragraphs>161</Paragraphs>
  <Slides>30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30</vt:i4>
      </vt:variant>
    </vt:vector>
  </HeadingPairs>
  <TitlesOfParts>
    <vt:vector size="35" baseType="lpstr">
      <vt:lpstr>Arial</vt:lpstr>
      <vt:lpstr>Calibri</vt:lpstr>
      <vt:lpstr>Times New Roman</vt:lpstr>
      <vt:lpstr>Wingdings</vt:lpstr>
      <vt:lpstr>Θέμα του Office</vt:lpstr>
      <vt:lpstr>Ποιοτική μεθοδολογία έρευνας στη Διδακτική των Μαθηματικών</vt:lpstr>
      <vt:lpstr>Στροφή στην έρευνα στη Διδακτική των Μαθηματικών</vt:lpstr>
      <vt:lpstr>Εισαγωγή</vt:lpstr>
      <vt:lpstr>Εισαγωγή (2)</vt:lpstr>
      <vt:lpstr>Εισαγωγή (3)</vt:lpstr>
      <vt:lpstr>Εισαγωγή (4)</vt:lpstr>
      <vt:lpstr>Εισαγωγή (5)</vt:lpstr>
      <vt:lpstr>Εξέλιξη θεωρητικών πλαισίων</vt:lpstr>
      <vt:lpstr>Εξέλιξη θεωρητικών πλαισίων (2)</vt:lpstr>
      <vt:lpstr>Εξέλιξη θεωρητικών πλαισίων (3)</vt:lpstr>
      <vt:lpstr>Εξέλιξη θεωρητικών πλαισίων (4)</vt:lpstr>
      <vt:lpstr>Εξέλιξη θεωρητικών πλαισίων (5)</vt:lpstr>
      <vt:lpstr>Εξέλιξη θεωρητικών πλαισίων (6)</vt:lpstr>
      <vt:lpstr>Εξέλιξη θεωρητικών πλαισίων (7)</vt:lpstr>
      <vt:lpstr>Εξέλιξη θεωρητικών πλαισίων (8)</vt:lpstr>
      <vt:lpstr>Εξέλιξη θεωρητικών πλαισίων (9)</vt:lpstr>
      <vt:lpstr>Εξέλιξη θεωρητικών πλαισίων (10)</vt:lpstr>
      <vt:lpstr>Εξέλιξη θεωρητικών πλαισίων (11)</vt:lpstr>
      <vt:lpstr>Η τάξη των μαθηματικών ως πεδίο έρευνας</vt:lpstr>
      <vt:lpstr>Η τάξη των μαθηματικών ως πεδίο έρευνας (2)</vt:lpstr>
      <vt:lpstr>Η τάξη των μαθηματικών ως πεδίο έρευνας (3)</vt:lpstr>
      <vt:lpstr>Η τάξη των μαθηματικών ως πεδίο έρευνας (4)</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191</cp:revision>
  <dcterms:created xsi:type="dcterms:W3CDTF">2012-09-06T09:03:05Z</dcterms:created>
  <dcterms:modified xsi:type="dcterms:W3CDTF">2015-11-30T14:44:30Z</dcterms:modified>
</cp:coreProperties>
</file>