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02" r:id="rId3"/>
    <p:sldId id="303" r:id="rId4"/>
    <p:sldId id="305" r:id="rId5"/>
    <p:sldId id="306" r:id="rId6"/>
    <p:sldId id="307" r:id="rId7"/>
    <p:sldId id="340" r:id="rId8"/>
    <p:sldId id="309" r:id="rId9"/>
    <p:sldId id="308" r:id="rId10"/>
    <p:sldId id="358" r:id="rId11"/>
    <p:sldId id="341" r:id="rId12"/>
    <p:sldId id="342" r:id="rId13"/>
    <p:sldId id="343" r:id="rId14"/>
    <p:sldId id="344" r:id="rId15"/>
    <p:sldId id="310" r:id="rId16"/>
    <p:sldId id="311" r:id="rId17"/>
    <p:sldId id="359" r:id="rId18"/>
    <p:sldId id="346" r:id="rId19"/>
    <p:sldId id="361" r:id="rId20"/>
    <p:sldId id="336" r:id="rId21"/>
    <p:sldId id="314" r:id="rId22"/>
    <p:sldId id="347" r:id="rId23"/>
    <p:sldId id="348" r:id="rId24"/>
    <p:sldId id="349" r:id="rId25"/>
    <p:sldId id="317" r:id="rId26"/>
    <p:sldId id="356" r:id="rId27"/>
    <p:sldId id="357" r:id="rId28"/>
    <p:sldId id="362" r:id="rId29"/>
    <p:sldId id="363" r:id="rId30"/>
    <p:sldId id="318" r:id="rId31"/>
    <p:sldId id="364" r:id="rId32"/>
    <p:sldId id="319" r:id="rId33"/>
    <p:sldId id="350" r:id="rId34"/>
    <p:sldId id="321" r:id="rId35"/>
    <p:sldId id="322" r:id="rId36"/>
    <p:sldId id="323" r:id="rId37"/>
    <p:sldId id="326" r:id="rId38"/>
    <p:sldId id="324" r:id="rId39"/>
    <p:sldId id="352" r:id="rId40"/>
    <p:sldId id="354" r:id="rId41"/>
    <p:sldId id="355" r:id="rId42"/>
    <p:sldId id="365" r:id="rId43"/>
    <p:sldId id="353" r:id="rId44"/>
    <p:sldId id="332" r:id="rId45"/>
    <p:sldId id="335" r:id="rId46"/>
    <p:sldId id="280" r:id="rId47"/>
    <p:sldId id="290" r:id="rId48"/>
    <p:sldId id="295" r:id="rId49"/>
    <p:sldId id="366" r:id="rId50"/>
    <p:sldId id="367" r:id="rId51"/>
    <p:sldId id="291" r:id="rId52"/>
    <p:sldId id="294" r:id="rId53"/>
    <p:sldId id="368" r:id="rId54"/>
    <p:sldId id="370"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2"/>
            <p14:sldId id="303"/>
            <p14:sldId id="305"/>
            <p14:sldId id="306"/>
            <p14:sldId id="307"/>
            <p14:sldId id="340"/>
            <p14:sldId id="309"/>
            <p14:sldId id="308"/>
            <p14:sldId id="358"/>
            <p14:sldId id="341"/>
            <p14:sldId id="342"/>
            <p14:sldId id="343"/>
            <p14:sldId id="344"/>
            <p14:sldId id="310"/>
            <p14:sldId id="311"/>
            <p14:sldId id="359"/>
            <p14:sldId id="346"/>
            <p14:sldId id="361"/>
            <p14:sldId id="336"/>
            <p14:sldId id="314"/>
            <p14:sldId id="347"/>
            <p14:sldId id="348"/>
            <p14:sldId id="349"/>
            <p14:sldId id="317"/>
            <p14:sldId id="356"/>
            <p14:sldId id="357"/>
            <p14:sldId id="362"/>
            <p14:sldId id="363"/>
            <p14:sldId id="318"/>
            <p14:sldId id="364"/>
            <p14:sldId id="319"/>
            <p14:sldId id="350"/>
            <p14:sldId id="321"/>
            <p14:sldId id="322"/>
            <p14:sldId id="323"/>
            <p14:sldId id="326"/>
            <p14:sldId id="324"/>
            <p14:sldId id="352"/>
            <p14:sldId id="354"/>
            <p14:sldId id="355"/>
            <p14:sldId id="365"/>
            <p14:sldId id="353"/>
            <p14:sldId id="332"/>
            <p14:sldId id="335"/>
            <p14:sldId id="280"/>
            <p14:sldId id="290"/>
            <p14:sldId id="295"/>
            <p14:sldId id="366"/>
            <p14:sldId id="367"/>
            <p14:sldId id="291"/>
            <p14:sldId id="294"/>
            <p14:sldId id="368"/>
            <p14:sldId id="370"/>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960">
          <p15:clr>
            <a:srgbClr val="A4A3A4"/>
          </p15:clr>
        </p15:guide>
        <p15:guide id="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Polina"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4" autoAdjust="0"/>
    <p:restoredTop sz="99372" autoAdjust="0"/>
  </p:normalViewPr>
  <p:slideViewPr>
    <p:cSldViewPr>
      <p:cViewPr varScale="1">
        <p:scale>
          <a:sx n="88" d="100"/>
          <a:sy n="88" d="100"/>
        </p:scale>
        <p:origin x="1536" y="96"/>
      </p:cViewPr>
      <p:guideLst>
        <p:guide orient="horz" pos="2160"/>
        <p:guide pos="2880"/>
        <p:guide orient="horz" pos="960"/>
        <p:guide/>
      </p:guideLst>
    </p:cSldViewPr>
  </p:slideViewPr>
  <p:outlineViewPr>
    <p:cViewPr>
      <p:scale>
        <a:sx n="33" d="100"/>
        <a:sy n="33" d="100"/>
      </p:scale>
      <p:origin x="0" y="296"/>
    </p:cViewPr>
  </p:outlineViewPr>
  <p:notesTextViewPr>
    <p:cViewPr>
      <p:scale>
        <a:sx n="1" d="1"/>
        <a:sy n="1" d="1"/>
      </p:scale>
      <p:origin x="0" y="0"/>
    </p:cViewPr>
  </p:notesTextViewPr>
  <p:notesViewPr>
    <p:cSldViewPr snapToGrid="0" snapToObjects="1" showGuides="1">
      <p:cViewPr varScale="1">
        <p:scale>
          <a:sx n="72" d="100"/>
          <a:sy n="72" d="100"/>
        </p:scale>
        <p:origin x="-51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19/1/2015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45885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95090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42085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995E4E-4805-4545-9FBA-F08BF22C739A}" type="slidenum">
              <a:rPr lang="el-GR" altLang="el-GR" sz="1200"/>
              <a:pPr/>
              <a:t>53</a:t>
            </a:fld>
            <a:endParaRPr lang="el-GR" altLang="el-GR" sz="1200"/>
          </a:p>
        </p:txBody>
      </p:sp>
    </p:spTree>
    <p:extLst>
      <p:ext uri="{BB962C8B-B14F-4D97-AF65-F5344CB8AC3E}">
        <p14:creationId xmlns:p14="http://schemas.microsoft.com/office/powerpoint/2010/main" val="382276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200" dirty="0" err="1" smtClean="0">
                <a:solidFill>
                  <a:srgbClr val="5075BC"/>
                </a:solidFill>
                <a:latin typeface="+mn-lt"/>
                <a:ea typeface="+mn-ea"/>
                <a:cs typeface="+mn-cs"/>
              </a:rPr>
              <a:t>Multilinguale</a:t>
            </a:r>
            <a:r>
              <a:rPr lang="en-US" sz="1000" kern="1200" dirty="0" smtClean="0">
                <a:solidFill>
                  <a:srgbClr val="5075BC"/>
                </a:solidFill>
                <a:latin typeface="+mn-lt"/>
                <a:ea typeface="+mn-ea"/>
                <a:cs typeface="+mn-cs"/>
              </a:rPr>
              <a:t> Mensch-</a:t>
            </a:r>
            <a:r>
              <a:rPr lang="en-US" sz="1000" kern="1200" dirty="0" err="1" smtClean="0">
                <a:solidFill>
                  <a:srgbClr val="5075BC"/>
                </a:solidFill>
                <a:latin typeface="+mn-lt"/>
                <a:ea typeface="+mn-ea"/>
                <a:cs typeface="+mn-cs"/>
              </a:rPr>
              <a:t>Maschine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Kommunikation</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Linguistische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Aspekte</a:t>
            </a:r>
            <a:r>
              <a:rPr lang="en-US" sz="1000" kern="1200" dirty="0" smtClean="0">
                <a:solidFill>
                  <a:srgbClr val="5075BC"/>
                </a:solidFill>
                <a:latin typeface="+mn-lt"/>
                <a:ea typeface="+mn-ea"/>
                <a:cs typeface="+mn-cs"/>
              </a:rPr>
              <a:t> und Anwendungen-2</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200" dirty="0" err="1" smtClean="0">
                <a:solidFill>
                  <a:srgbClr val="5075BC"/>
                </a:solidFill>
                <a:latin typeface="+mn-lt"/>
                <a:ea typeface="+mn-ea"/>
                <a:cs typeface="+mn-cs"/>
              </a:rPr>
              <a:t>Multilinguale</a:t>
            </a:r>
            <a:r>
              <a:rPr lang="en-US" sz="1000" kern="1200" dirty="0" smtClean="0">
                <a:solidFill>
                  <a:srgbClr val="5075BC"/>
                </a:solidFill>
                <a:latin typeface="+mn-lt"/>
                <a:ea typeface="+mn-ea"/>
                <a:cs typeface="+mn-cs"/>
              </a:rPr>
              <a:t> Mensch-</a:t>
            </a:r>
            <a:r>
              <a:rPr lang="en-US" sz="1000" kern="1200" dirty="0" err="1" smtClean="0">
                <a:solidFill>
                  <a:srgbClr val="5075BC"/>
                </a:solidFill>
                <a:latin typeface="+mn-lt"/>
                <a:ea typeface="+mn-ea"/>
                <a:cs typeface="+mn-cs"/>
              </a:rPr>
              <a:t>Maschine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Kommunikation</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Linguistische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Aspekte</a:t>
            </a:r>
            <a:r>
              <a:rPr lang="en-US" sz="1000" kern="1200" dirty="0" smtClean="0">
                <a:solidFill>
                  <a:srgbClr val="5075BC"/>
                </a:solidFill>
                <a:latin typeface="+mn-lt"/>
                <a:ea typeface="+mn-ea"/>
                <a:cs typeface="+mn-cs"/>
              </a:rPr>
              <a:t> und </a:t>
            </a:r>
            <a:r>
              <a:rPr lang="en-US" sz="1000" kern="1200" dirty="0" smtClean="0">
                <a:solidFill>
                  <a:srgbClr val="5075BC"/>
                </a:solidFill>
                <a:latin typeface="+mn-lt"/>
                <a:ea typeface="+mn-ea"/>
                <a:cs typeface="+mn-cs"/>
              </a:rPr>
              <a:t>Anwendungen-1</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200" dirty="0" err="1" smtClean="0">
                <a:solidFill>
                  <a:srgbClr val="5075BC"/>
                </a:solidFill>
                <a:latin typeface="+mn-lt"/>
                <a:ea typeface="+mn-ea"/>
                <a:cs typeface="+mn-cs"/>
              </a:rPr>
              <a:t>Multilinguale</a:t>
            </a:r>
            <a:r>
              <a:rPr lang="en-US" sz="1000" kern="1200" dirty="0" smtClean="0">
                <a:solidFill>
                  <a:srgbClr val="5075BC"/>
                </a:solidFill>
                <a:latin typeface="+mn-lt"/>
                <a:ea typeface="+mn-ea"/>
                <a:cs typeface="+mn-cs"/>
              </a:rPr>
              <a:t> Mensch-</a:t>
            </a:r>
            <a:r>
              <a:rPr lang="en-US" sz="1000" kern="1200" dirty="0" err="1" smtClean="0">
                <a:solidFill>
                  <a:srgbClr val="5075BC"/>
                </a:solidFill>
                <a:latin typeface="+mn-lt"/>
                <a:ea typeface="+mn-ea"/>
                <a:cs typeface="+mn-cs"/>
              </a:rPr>
              <a:t>Maschine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Kommunikation</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Linguistische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Aspekte</a:t>
            </a:r>
            <a:r>
              <a:rPr lang="en-US" sz="1000" kern="1200" dirty="0" smtClean="0">
                <a:solidFill>
                  <a:srgbClr val="5075BC"/>
                </a:solidFill>
                <a:latin typeface="+mn-lt"/>
                <a:ea typeface="+mn-ea"/>
                <a:cs typeface="+mn-cs"/>
              </a:rPr>
              <a:t> und Anwendungen-2</a:t>
            </a:r>
            <a:endParaRPr lang="en-US" sz="1000" kern="1200" dirty="0">
              <a:solidFill>
                <a:srgbClr val="5075BC"/>
              </a:solidFill>
              <a:latin typeface="+mn-lt"/>
              <a:ea typeface="+mn-ea"/>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t>Multilinguale Mensch-Maschine Kommunikation: Linguistische Aspekte und Anwendungen-2</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200" dirty="0" err="1" smtClean="0">
                <a:solidFill>
                  <a:srgbClr val="5075BC"/>
                </a:solidFill>
                <a:latin typeface="+mn-lt"/>
                <a:ea typeface="+mn-ea"/>
                <a:cs typeface="+mn-cs"/>
              </a:rPr>
              <a:t>Multilinguale</a:t>
            </a:r>
            <a:r>
              <a:rPr lang="en-US" sz="1000" kern="1200" dirty="0" smtClean="0">
                <a:solidFill>
                  <a:srgbClr val="5075BC"/>
                </a:solidFill>
                <a:latin typeface="+mn-lt"/>
                <a:ea typeface="+mn-ea"/>
                <a:cs typeface="+mn-cs"/>
              </a:rPr>
              <a:t> Mensch-</a:t>
            </a:r>
            <a:r>
              <a:rPr lang="en-US" sz="1000" kern="1200" dirty="0" err="1" smtClean="0">
                <a:solidFill>
                  <a:srgbClr val="5075BC"/>
                </a:solidFill>
                <a:latin typeface="+mn-lt"/>
                <a:ea typeface="+mn-ea"/>
                <a:cs typeface="+mn-cs"/>
              </a:rPr>
              <a:t>Maschine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Kommunikation</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Linguistische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Aspekte</a:t>
            </a:r>
            <a:r>
              <a:rPr lang="en-US" sz="1000" kern="1200" dirty="0" smtClean="0">
                <a:solidFill>
                  <a:srgbClr val="5075BC"/>
                </a:solidFill>
                <a:latin typeface="+mn-lt"/>
                <a:ea typeface="+mn-ea"/>
                <a:cs typeface="+mn-cs"/>
              </a:rPr>
              <a:t> und Anwendungen-2</a:t>
            </a:r>
            <a:endParaRPr lang="en-US" sz="1000" kern="1200" dirty="0">
              <a:solidFill>
                <a:srgbClr val="5075BC"/>
              </a:solidFill>
              <a:latin typeface="+mn-lt"/>
              <a:ea typeface="+mn-ea"/>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200" dirty="0" err="1" smtClean="0">
                <a:solidFill>
                  <a:srgbClr val="5075BC"/>
                </a:solidFill>
                <a:latin typeface="+mn-lt"/>
                <a:ea typeface="+mn-ea"/>
                <a:cs typeface="+mn-cs"/>
              </a:rPr>
              <a:t>Multilinguale</a:t>
            </a:r>
            <a:r>
              <a:rPr lang="en-US" sz="1000" kern="1200" dirty="0" smtClean="0">
                <a:solidFill>
                  <a:srgbClr val="5075BC"/>
                </a:solidFill>
                <a:latin typeface="+mn-lt"/>
                <a:ea typeface="+mn-ea"/>
                <a:cs typeface="+mn-cs"/>
              </a:rPr>
              <a:t> Mensch-</a:t>
            </a:r>
            <a:r>
              <a:rPr lang="en-US" sz="1000" kern="1200" dirty="0" err="1" smtClean="0">
                <a:solidFill>
                  <a:srgbClr val="5075BC"/>
                </a:solidFill>
                <a:latin typeface="+mn-lt"/>
                <a:ea typeface="+mn-ea"/>
                <a:cs typeface="+mn-cs"/>
              </a:rPr>
              <a:t>Maschine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Kommunikation</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Linguistische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Aspekte</a:t>
            </a:r>
            <a:r>
              <a:rPr lang="en-US" sz="1000" kern="1200" dirty="0" smtClean="0">
                <a:solidFill>
                  <a:srgbClr val="5075BC"/>
                </a:solidFill>
                <a:latin typeface="+mn-lt"/>
                <a:ea typeface="+mn-ea"/>
                <a:cs typeface="+mn-cs"/>
              </a:rPr>
              <a:t> und Anwendungen-2</a:t>
            </a:r>
            <a:endParaRPr lang="en-US" sz="1000" kern="1200" dirty="0">
              <a:solidFill>
                <a:srgbClr val="5075BC"/>
              </a:solidFill>
              <a:latin typeface="+mn-lt"/>
              <a:ea typeface="+mn-ea"/>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200" dirty="0" err="1" smtClean="0">
                <a:solidFill>
                  <a:srgbClr val="5075BC"/>
                </a:solidFill>
                <a:latin typeface="+mn-lt"/>
                <a:ea typeface="+mn-ea"/>
                <a:cs typeface="+mn-cs"/>
              </a:rPr>
              <a:t>Multilinguale</a:t>
            </a:r>
            <a:r>
              <a:rPr lang="en-US" sz="1000" kern="1200" dirty="0" smtClean="0">
                <a:solidFill>
                  <a:srgbClr val="5075BC"/>
                </a:solidFill>
                <a:latin typeface="+mn-lt"/>
                <a:ea typeface="+mn-ea"/>
                <a:cs typeface="+mn-cs"/>
              </a:rPr>
              <a:t> Mensch-</a:t>
            </a:r>
            <a:r>
              <a:rPr lang="en-US" sz="1000" kern="1200" dirty="0" err="1" smtClean="0">
                <a:solidFill>
                  <a:srgbClr val="5075BC"/>
                </a:solidFill>
                <a:latin typeface="+mn-lt"/>
                <a:ea typeface="+mn-ea"/>
                <a:cs typeface="+mn-cs"/>
              </a:rPr>
              <a:t>Maschine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Kommunikation</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Linguistische</a:t>
            </a:r>
            <a:r>
              <a:rPr lang="en-US" sz="1000" kern="1200" dirty="0" smtClean="0">
                <a:solidFill>
                  <a:srgbClr val="5075BC"/>
                </a:solidFill>
                <a:latin typeface="+mn-lt"/>
                <a:ea typeface="+mn-ea"/>
                <a:cs typeface="+mn-cs"/>
              </a:rPr>
              <a:t> </a:t>
            </a:r>
            <a:r>
              <a:rPr lang="en-US" sz="1000" kern="1200" dirty="0" err="1" smtClean="0">
                <a:solidFill>
                  <a:srgbClr val="5075BC"/>
                </a:solidFill>
                <a:latin typeface="+mn-lt"/>
                <a:ea typeface="+mn-ea"/>
                <a:cs typeface="+mn-cs"/>
              </a:rPr>
              <a:t>Aspekte</a:t>
            </a:r>
            <a:r>
              <a:rPr lang="en-US" sz="1000" kern="1200" dirty="0" smtClean="0">
                <a:solidFill>
                  <a:srgbClr val="5075BC"/>
                </a:solidFill>
                <a:latin typeface="+mn-lt"/>
                <a:ea typeface="+mn-ea"/>
                <a:cs typeface="+mn-cs"/>
              </a:rPr>
              <a:t> und Anwendungen-2</a:t>
            </a:r>
            <a:endParaRPr lang="en-US" sz="1000" kern="1200" dirty="0">
              <a:solidFill>
                <a:srgbClr val="5075BC"/>
              </a:solidFill>
              <a:latin typeface="+mn-lt"/>
              <a:ea typeface="+mn-ea"/>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polias.gr"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verbmobil.dfki.d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eclass.uoa.gr/courses/GS15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3568" y="1700808"/>
            <a:ext cx="7772400" cy="1470025"/>
          </a:xfrm>
        </p:spPr>
        <p:txBody>
          <a:bodyPr/>
          <a:lstStyle/>
          <a:p>
            <a:r>
              <a:rPr lang="en-US" b="1" dirty="0"/>
              <a:t>Computerlinguistik </a:t>
            </a:r>
            <a:endParaRPr lang="el-GR" dirty="0">
              <a:solidFill>
                <a:srgbClr val="5075BC"/>
              </a:solidFill>
            </a:endParaRPr>
          </a:p>
        </p:txBody>
      </p:sp>
      <p:sp>
        <p:nvSpPr>
          <p:cNvPr id="3" name="Υπότιτλος 2"/>
          <p:cNvSpPr>
            <a:spLocks noGrp="1"/>
          </p:cNvSpPr>
          <p:nvPr>
            <p:ph type="subTitle" idx="1"/>
          </p:nvPr>
        </p:nvSpPr>
        <p:spPr>
          <a:xfrm>
            <a:off x="683568" y="2996952"/>
            <a:ext cx="7776864" cy="1752600"/>
          </a:xfrm>
        </p:spPr>
        <p:txBody>
          <a:bodyPr>
            <a:noAutofit/>
          </a:bodyPr>
          <a:lstStyle/>
          <a:p>
            <a:r>
              <a:rPr lang="en-US" sz="2800" dirty="0" smtClean="0">
                <a:solidFill>
                  <a:srgbClr val="5075BC"/>
                </a:solidFill>
              </a:rPr>
              <a:t>Lehreinheit 3-4</a:t>
            </a:r>
            <a:r>
              <a:rPr lang="el-GR" sz="2800" dirty="0" smtClean="0">
                <a:solidFill>
                  <a:srgbClr val="5075BC"/>
                </a:solidFill>
              </a:rPr>
              <a:t>:</a:t>
            </a:r>
            <a:r>
              <a:rPr lang="en-US" sz="2800" dirty="0" smtClean="0">
                <a:solidFill>
                  <a:srgbClr val="5075BC"/>
                </a:solidFill>
              </a:rPr>
              <a:t> </a:t>
            </a:r>
            <a:r>
              <a:rPr lang="en-US" sz="2800" dirty="0"/>
              <a:t>Multilinguale Mensch-Maschine Kommunikation: Linguistische Aspekte und </a:t>
            </a:r>
            <a:r>
              <a:rPr lang="en-US" sz="2800" dirty="0" smtClean="0"/>
              <a:t>Anwendungen-</a:t>
            </a:r>
            <a:r>
              <a:rPr lang="en-US" sz="2800" dirty="0"/>
              <a:t>1</a:t>
            </a:r>
            <a:endParaRPr lang="en-US" sz="2800" dirty="0" smtClean="0"/>
          </a:p>
          <a:p>
            <a:endParaRPr lang="en-US" sz="2800" dirty="0" smtClean="0"/>
          </a:p>
          <a:p>
            <a:r>
              <a:rPr lang="en-US" sz="2800" dirty="0" smtClean="0"/>
              <a:t>Dr. Christina </a:t>
            </a:r>
            <a:r>
              <a:rPr lang="en-US" sz="2800" dirty="0"/>
              <a:t>Alexandris </a:t>
            </a:r>
            <a:endParaRPr lang="el-GR" sz="2800" dirty="0"/>
          </a:p>
          <a:p>
            <a:pPr>
              <a:defRPr/>
            </a:pPr>
            <a:r>
              <a:rPr lang="en-US" sz="2800" dirty="0"/>
              <a:t>Nationale Universität Athen</a:t>
            </a:r>
          </a:p>
          <a:p>
            <a:r>
              <a:rPr lang="en-US" sz="2800" dirty="0"/>
              <a:t>Deutsche Sprache und Literatur</a:t>
            </a:r>
            <a:endParaRPr lang="el-GR"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smtClean="0"/>
              <a:t>Unifikationsgrammatiken-Merkmalstrukturen</a:t>
            </a:r>
            <a:endParaRPr lang="en-GB" dirty="0"/>
          </a:p>
        </p:txBody>
      </p:sp>
      <p:sp>
        <p:nvSpPr>
          <p:cNvPr id="3" name="Content Placeholder 2"/>
          <p:cNvSpPr>
            <a:spLocks noGrp="1"/>
          </p:cNvSpPr>
          <p:nvPr>
            <p:ph idx="1"/>
          </p:nvPr>
        </p:nvSpPr>
        <p:spPr>
          <a:xfrm>
            <a:off x="464156" y="1556792"/>
            <a:ext cx="8229600" cy="4767808"/>
          </a:xfrm>
        </p:spPr>
        <p:txBody>
          <a:bodyPr>
            <a:normAutofit fontScale="85000" lnSpcReduction="10000"/>
          </a:bodyPr>
          <a:lstStyle/>
          <a:p>
            <a:pPr algn="just">
              <a:lnSpc>
                <a:spcPct val="110000"/>
              </a:lnSpc>
            </a:pPr>
            <a:r>
              <a:rPr lang="de-DE" dirty="0"/>
              <a:t>Wenn z.B. zwei grammatische Kategorien den </a:t>
            </a:r>
            <a:r>
              <a:rPr lang="de-DE" b="1" dirty="0"/>
              <a:t>gleichen Wert </a:t>
            </a:r>
            <a:r>
              <a:rPr lang="de-DE" dirty="0"/>
              <a:t>für die </a:t>
            </a:r>
            <a:r>
              <a:rPr lang="de-DE" b="1" dirty="0"/>
              <a:t>Merkmalstrukturen</a:t>
            </a:r>
            <a:r>
              <a:rPr lang="de-DE" dirty="0"/>
              <a:t> Kasus, Numerus und Genus haben, dann sind sie </a:t>
            </a:r>
            <a:r>
              <a:rPr lang="de-DE" b="1" dirty="0"/>
              <a:t>unifizierbar</a:t>
            </a:r>
            <a:r>
              <a:rPr lang="de-DE" dirty="0"/>
              <a:t> und können kombiniert werden, um eine Konstituente wie, zum Beispiel, eine Phrase, zu bilden. </a:t>
            </a:r>
          </a:p>
          <a:p>
            <a:pPr algn="just">
              <a:lnSpc>
                <a:spcPct val="110000"/>
              </a:lnSpc>
            </a:pPr>
            <a:r>
              <a:rPr lang="de-DE" dirty="0"/>
              <a:t>Oft werden diese Merkmalstrukturen nicht in einer analytischen Form, sondern in einer generellen aber zugleich kompakten Form repräsentiert. Diese Repräsentationsform wird als "Unterspezifikation der </a:t>
            </a:r>
            <a:r>
              <a:rPr lang="de-DE" b="1" dirty="0"/>
              <a:t>Merkmalstrukturen</a:t>
            </a:r>
            <a:r>
              <a:rPr lang="de-DE" dirty="0"/>
              <a:t>" bezeichnet.</a:t>
            </a:r>
          </a:p>
          <a:p>
            <a:endParaRPr lang="en-GB" dirty="0"/>
          </a:p>
        </p:txBody>
      </p:sp>
    </p:spTree>
    <p:extLst>
      <p:ext uri="{BB962C8B-B14F-4D97-AF65-F5344CB8AC3E}">
        <p14:creationId xmlns:p14="http://schemas.microsoft.com/office/powerpoint/2010/main" val="177509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de-DE" sz="4000" b="1" dirty="0"/>
              <a:t>Unifikationsgrammatiken</a:t>
            </a:r>
            <a:endParaRPr lang="en-GB" sz="4000" b="1" dirty="0"/>
          </a:p>
        </p:txBody>
      </p:sp>
      <p:sp>
        <p:nvSpPr>
          <p:cNvPr id="3" name="Content Placeholder 2"/>
          <p:cNvSpPr>
            <a:spLocks noGrp="1"/>
          </p:cNvSpPr>
          <p:nvPr>
            <p:ph idx="1"/>
          </p:nvPr>
        </p:nvSpPr>
        <p:spPr>
          <a:xfrm>
            <a:off x="464156" y="1340768"/>
            <a:ext cx="8229600" cy="4983832"/>
          </a:xfrm>
        </p:spPr>
        <p:txBody>
          <a:bodyPr>
            <a:noAutofit/>
          </a:bodyPr>
          <a:lstStyle/>
          <a:p>
            <a:pPr marL="0" indent="0">
              <a:buNone/>
            </a:pPr>
            <a:r>
              <a:rPr lang="de-DE" sz="2800" dirty="0"/>
              <a:t>Die wichtigsten Vertreter </a:t>
            </a:r>
            <a:r>
              <a:rPr lang="de-DE" sz="2800" dirty="0" smtClean="0"/>
              <a:t>der Unifikationsgrammatiken sind:</a:t>
            </a:r>
            <a:endParaRPr lang="de-DE" sz="2800" dirty="0"/>
          </a:p>
          <a:p>
            <a:pPr marL="0" indent="0">
              <a:lnSpc>
                <a:spcPct val="120000"/>
              </a:lnSpc>
              <a:buNone/>
            </a:pPr>
            <a:r>
              <a:rPr lang="en-GB" sz="2800" dirty="0"/>
              <a:t>(1) die </a:t>
            </a:r>
            <a:r>
              <a:rPr lang="en-GB" sz="2800" b="1" dirty="0"/>
              <a:t>Generalized Phrase Structure Grammar </a:t>
            </a:r>
            <a:r>
              <a:rPr lang="en-GB" sz="2800" dirty="0"/>
              <a:t>(</a:t>
            </a:r>
            <a:r>
              <a:rPr lang="en-GB" sz="2800" b="1" dirty="0"/>
              <a:t>GPSG, </a:t>
            </a:r>
            <a:r>
              <a:rPr lang="en-GB" sz="2800" dirty="0" smtClean="0"/>
              <a:t>Gazdar</a:t>
            </a:r>
            <a:r>
              <a:rPr lang="en-GB" sz="2800" dirty="0"/>
              <a:t> </a:t>
            </a:r>
            <a:r>
              <a:rPr lang="en-GB" sz="2800" dirty="0" smtClean="0"/>
              <a:t>et </a:t>
            </a:r>
            <a:r>
              <a:rPr lang="en-GB" sz="2800" dirty="0"/>
              <a:t>al., 1985),</a:t>
            </a:r>
          </a:p>
          <a:p>
            <a:pPr marL="0" indent="0">
              <a:lnSpc>
                <a:spcPct val="120000"/>
              </a:lnSpc>
              <a:buNone/>
            </a:pPr>
            <a:r>
              <a:rPr lang="en-GB" sz="2800" dirty="0"/>
              <a:t>(2) die </a:t>
            </a:r>
            <a:r>
              <a:rPr lang="en-GB" sz="2800" b="1" dirty="0"/>
              <a:t>Lexical Functional Grammar </a:t>
            </a:r>
            <a:r>
              <a:rPr lang="en-GB" sz="2800" dirty="0"/>
              <a:t>(</a:t>
            </a:r>
            <a:r>
              <a:rPr lang="en-GB" sz="2800" b="1" dirty="0"/>
              <a:t>LFG</a:t>
            </a:r>
            <a:r>
              <a:rPr lang="en-GB" sz="2800" dirty="0"/>
              <a:t>, Bresnan, 1982),</a:t>
            </a:r>
          </a:p>
          <a:p>
            <a:pPr marL="0" indent="0">
              <a:lnSpc>
                <a:spcPct val="120000"/>
              </a:lnSpc>
              <a:buNone/>
            </a:pPr>
            <a:r>
              <a:rPr lang="en-GB" sz="2800" dirty="0"/>
              <a:t>(3) </a:t>
            </a:r>
            <a:r>
              <a:rPr lang="en-GB" sz="2800" b="1" dirty="0"/>
              <a:t>PATRII </a:t>
            </a:r>
            <a:r>
              <a:rPr lang="en-GB" sz="2800" dirty="0"/>
              <a:t>(Shieber, 1986),</a:t>
            </a:r>
          </a:p>
          <a:p>
            <a:pPr marL="0" indent="0">
              <a:lnSpc>
                <a:spcPct val="120000"/>
              </a:lnSpc>
              <a:buNone/>
            </a:pPr>
            <a:r>
              <a:rPr lang="en-GB" sz="2800" dirty="0"/>
              <a:t>(4) die </a:t>
            </a:r>
            <a:r>
              <a:rPr lang="en-GB" sz="2800" b="1" dirty="0"/>
              <a:t>Head-Driven Phrase Structure Grammar </a:t>
            </a:r>
            <a:r>
              <a:rPr lang="en-GB" sz="2800" dirty="0"/>
              <a:t>(</a:t>
            </a:r>
            <a:r>
              <a:rPr lang="en-GB" sz="2800" b="1" dirty="0"/>
              <a:t>HPSG</a:t>
            </a:r>
            <a:r>
              <a:rPr lang="en-GB" sz="2800" dirty="0"/>
              <a:t>, </a:t>
            </a:r>
            <a:r>
              <a:rPr lang="en-GB" sz="2800" dirty="0" smtClean="0"/>
              <a:t>Pollard und </a:t>
            </a:r>
            <a:r>
              <a:rPr lang="en-GB" sz="2800" dirty="0"/>
              <a:t>Sag, 1994).</a:t>
            </a:r>
          </a:p>
        </p:txBody>
      </p:sp>
    </p:spTree>
    <p:extLst>
      <p:ext uri="{BB962C8B-B14F-4D97-AF65-F5344CB8AC3E}">
        <p14:creationId xmlns:p14="http://schemas.microsoft.com/office/powerpoint/2010/main" val="336118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r>
              <a:rPr lang="de-DE" b="1" dirty="0"/>
              <a:t>Head-Driven Phrase Structure </a:t>
            </a:r>
            <a:r>
              <a:rPr lang="de-DE" b="1" dirty="0" smtClean="0"/>
              <a:t>Grammar-HPSG</a:t>
            </a:r>
            <a:endParaRPr lang="en-GB" b="1" dirty="0"/>
          </a:p>
        </p:txBody>
      </p:sp>
      <p:sp>
        <p:nvSpPr>
          <p:cNvPr id="3" name="Content Placeholder 2"/>
          <p:cNvSpPr>
            <a:spLocks noGrp="1"/>
          </p:cNvSpPr>
          <p:nvPr>
            <p:ph idx="1"/>
          </p:nvPr>
        </p:nvSpPr>
        <p:spPr>
          <a:xfrm>
            <a:off x="464156" y="1556792"/>
            <a:ext cx="8229600" cy="4844008"/>
          </a:xfrm>
        </p:spPr>
        <p:txBody>
          <a:bodyPr>
            <a:normAutofit fontScale="85000" lnSpcReduction="20000"/>
          </a:bodyPr>
          <a:lstStyle/>
          <a:p>
            <a:pPr marL="0" indent="0" algn="just">
              <a:lnSpc>
                <a:spcPct val="120000"/>
              </a:lnSpc>
              <a:buNone/>
            </a:pPr>
            <a:r>
              <a:rPr lang="de-DE" dirty="0"/>
              <a:t>In der Head-Driven Phrase Structure Grammar (HPSG) werden </a:t>
            </a:r>
            <a:r>
              <a:rPr lang="de-DE" dirty="0" smtClean="0"/>
              <a:t>sowohl:</a:t>
            </a:r>
            <a:endParaRPr lang="de-DE" dirty="0"/>
          </a:p>
          <a:p>
            <a:pPr algn="just">
              <a:lnSpc>
                <a:spcPct val="120000"/>
              </a:lnSpc>
            </a:pPr>
            <a:r>
              <a:rPr lang="de-DE" dirty="0"/>
              <a:t>die syntaktischen als auch </a:t>
            </a:r>
            <a:endParaRPr lang="de-DE" dirty="0" smtClean="0"/>
          </a:p>
          <a:p>
            <a:pPr algn="just">
              <a:lnSpc>
                <a:spcPct val="120000"/>
              </a:lnSpc>
            </a:pPr>
            <a:r>
              <a:rPr lang="de-DE" dirty="0" smtClean="0"/>
              <a:t>die </a:t>
            </a:r>
            <a:r>
              <a:rPr lang="de-DE" dirty="0"/>
              <a:t>semantischen Eigenschaften </a:t>
            </a:r>
            <a:r>
              <a:rPr lang="de-DE" dirty="0" smtClean="0"/>
              <a:t>eines Wortes</a:t>
            </a:r>
            <a:r>
              <a:rPr lang="de-DE" dirty="0"/>
              <a:t>, bzw. lexikalischen Zeichens durch die Merkmalstruktur </a:t>
            </a:r>
            <a:r>
              <a:rPr lang="de-DE" dirty="0" smtClean="0"/>
              <a:t>SYNSEM repräsentiert</a:t>
            </a:r>
            <a:r>
              <a:rPr lang="de-DE" dirty="0"/>
              <a:t>. </a:t>
            </a:r>
            <a:endParaRPr lang="de-DE" dirty="0" smtClean="0"/>
          </a:p>
          <a:p>
            <a:pPr algn="just">
              <a:lnSpc>
                <a:spcPct val="120000"/>
              </a:lnSpc>
            </a:pPr>
            <a:r>
              <a:rPr lang="de-DE" dirty="0" smtClean="0"/>
              <a:t>Die </a:t>
            </a:r>
            <a:r>
              <a:rPr lang="de-DE" dirty="0"/>
              <a:t>transitiven Verben, die </a:t>
            </a:r>
            <a:r>
              <a:rPr lang="de-DE" dirty="0" smtClean="0"/>
              <a:t>eine Subkategorisierung </a:t>
            </a:r>
            <a:r>
              <a:rPr lang="de-DE" dirty="0"/>
              <a:t>(</a:t>
            </a:r>
            <a:r>
              <a:rPr lang="de-DE" dirty="0" smtClean="0"/>
              <a:t>wie Objekte</a:t>
            </a:r>
            <a:r>
              <a:rPr lang="de-DE" dirty="0"/>
              <a:t>, Subjekt) haben, enthalten im Gegensatz zu den </a:t>
            </a:r>
            <a:r>
              <a:rPr lang="de-DE" dirty="0" smtClean="0"/>
              <a:t>intransitiven </a:t>
            </a:r>
            <a:r>
              <a:rPr lang="en-GB" dirty="0" smtClean="0"/>
              <a:t>Verben </a:t>
            </a:r>
            <a:r>
              <a:rPr lang="en-GB" dirty="0"/>
              <a:t>die Merkmalstruktur SUBCAT.</a:t>
            </a:r>
          </a:p>
        </p:txBody>
      </p:sp>
    </p:spTree>
    <p:extLst>
      <p:ext uri="{BB962C8B-B14F-4D97-AF65-F5344CB8AC3E}">
        <p14:creationId xmlns:p14="http://schemas.microsoft.com/office/powerpoint/2010/main" val="402820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lstStyle/>
          <a:p>
            <a:r>
              <a:rPr lang="en-US" b="1" dirty="0" smtClean="0"/>
              <a:t>Beispiel</a:t>
            </a:r>
            <a:endParaRPr lang="en-GB" b="1" dirty="0"/>
          </a:p>
        </p:txBody>
      </p:sp>
      <p:pic>
        <p:nvPicPr>
          <p:cNvPr id="1026" name="Picture 2" descr="Phrase: Ich liebe Berlin. " title="Struktur aus Jurafsky and Martin, 2008"/>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444" y="990600"/>
            <a:ext cx="8973678" cy="5247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33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4400" b="1" dirty="0"/>
              <a:t>LFG Grammatiken</a:t>
            </a:r>
            <a:r>
              <a:rPr lang="en-GB" b="1" i="1" dirty="0"/>
              <a:t/>
            </a:r>
            <a:br>
              <a:rPr lang="en-GB" b="1" i="1" dirty="0"/>
            </a:br>
            <a:endParaRPr lang="en-GB" dirty="0"/>
          </a:p>
        </p:txBody>
      </p:sp>
      <p:sp>
        <p:nvSpPr>
          <p:cNvPr id="4" name="Content Placeholder 3"/>
          <p:cNvSpPr>
            <a:spLocks noGrp="1"/>
          </p:cNvSpPr>
          <p:nvPr>
            <p:ph idx="1"/>
          </p:nvPr>
        </p:nvSpPr>
        <p:spPr>
          <a:xfrm>
            <a:off x="464156" y="1052736"/>
            <a:ext cx="8229600" cy="5030019"/>
          </a:xfrm>
        </p:spPr>
        <p:txBody>
          <a:bodyPr>
            <a:normAutofit fontScale="92500"/>
          </a:bodyPr>
          <a:lstStyle/>
          <a:p>
            <a:pPr marL="0" indent="0" algn="just">
              <a:buNone/>
            </a:pPr>
            <a:r>
              <a:rPr lang="de-DE" dirty="0" smtClean="0"/>
              <a:t>Im </a:t>
            </a:r>
            <a:r>
              <a:rPr lang="de-DE" dirty="0"/>
              <a:t>Gegensatz zu HPSG (und GPSG und PATR II), in der es nur eine </a:t>
            </a:r>
            <a:r>
              <a:rPr lang="de-DE" dirty="0" smtClean="0"/>
              <a:t>Beschreibungsebene gibt</a:t>
            </a:r>
            <a:r>
              <a:rPr lang="de-DE" dirty="0"/>
              <a:t>, enthält die LFG Grammatik zwei Beschreibungsebenen:</a:t>
            </a:r>
          </a:p>
          <a:p>
            <a:pPr marL="0" indent="0" algn="just">
              <a:buNone/>
            </a:pPr>
            <a:r>
              <a:rPr lang="de-DE" b="1" dirty="0"/>
              <a:t>(1) </a:t>
            </a:r>
            <a:r>
              <a:rPr lang="de-DE" dirty="0"/>
              <a:t>die C-Struktur -im Wesentlichen eine </a:t>
            </a:r>
            <a:r>
              <a:rPr lang="de-DE" b="1" dirty="0" smtClean="0"/>
              <a:t>Konstituentenstruktur</a:t>
            </a:r>
            <a:r>
              <a:rPr lang="de-DE" dirty="0" smtClean="0"/>
              <a:t>, die </a:t>
            </a:r>
            <a:r>
              <a:rPr lang="de-DE" dirty="0"/>
              <a:t>durch grammatische Regeln (eine kontextfreie Grammatik) </a:t>
            </a:r>
            <a:r>
              <a:rPr lang="de-DE" dirty="0" smtClean="0"/>
              <a:t>beschrieben wird</a:t>
            </a:r>
            <a:r>
              <a:rPr lang="de-DE" dirty="0"/>
              <a:t>, (dabei werden auch Elemente des X’ Modells verwendet) und</a:t>
            </a:r>
          </a:p>
          <a:p>
            <a:pPr marL="0" indent="0" algn="just">
              <a:buNone/>
            </a:pPr>
            <a:r>
              <a:rPr lang="de-DE" b="1" dirty="0"/>
              <a:t>(2) </a:t>
            </a:r>
            <a:r>
              <a:rPr lang="de-DE" dirty="0"/>
              <a:t>die F-Struktur, die </a:t>
            </a:r>
            <a:r>
              <a:rPr lang="de-DE" b="1" dirty="0"/>
              <a:t>syntaktische Funktionen</a:t>
            </a:r>
            <a:r>
              <a:rPr lang="de-DE" dirty="0"/>
              <a:t>, wie Subjekt, </a:t>
            </a:r>
            <a:r>
              <a:rPr lang="de-DE" dirty="0" smtClean="0"/>
              <a:t>Prädikat </a:t>
            </a:r>
            <a:r>
              <a:rPr lang="en-GB" dirty="0" smtClean="0"/>
              <a:t>und </a:t>
            </a:r>
            <a:r>
              <a:rPr lang="en-GB" dirty="0"/>
              <a:t>Attribut enthält.</a:t>
            </a:r>
          </a:p>
        </p:txBody>
      </p:sp>
    </p:spTree>
    <p:extLst>
      <p:ext uri="{BB962C8B-B14F-4D97-AF65-F5344CB8AC3E}">
        <p14:creationId xmlns:p14="http://schemas.microsoft.com/office/powerpoint/2010/main" val="150953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91001"/>
            <a:ext cx="7772400" cy="1219200"/>
          </a:xfrm>
        </p:spPr>
        <p:txBody>
          <a:bodyPr>
            <a:normAutofit/>
          </a:bodyPr>
          <a:lstStyle/>
          <a:p>
            <a:r>
              <a:rPr lang="en-US" dirty="0"/>
              <a:t>Maschinelle Übersetzung</a:t>
            </a:r>
          </a:p>
        </p:txBody>
      </p:sp>
      <p:sp>
        <p:nvSpPr>
          <p:cNvPr id="3" name="Text Placeholder 2"/>
          <p:cNvSpPr>
            <a:spLocks noGrp="1"/>
          </p:cNvSpPr>
          <p:nvPr>
            <p:ph type="body" idx="1"/>
          </p:nvPr>
        </p:nvSpPr>
        <p:spPr>
          <a:xfrm>
            <a:off x="685800" y="2895600"/>
            <a:ext cx="7772400" cy="903287"/>
          </a:xfrm>
        </p:spPr>
        <p:txBody>
          <a:bodyPr>
            <a:normAutofit/>
          </a:bodyPr>
          <a:lstStyle/>
          <a:p>
            <a:r>
              <a:rPr lang="en-US" sz="2400" dirty="0" smtClean="0"/>
              <a:t>Einführung- </a:t>
            </a:r>
            <a:r>
              <a:rPr lang="de-DE" sz="2400" dirty="0"/>
              <a:t>Voraussetzungen</a:t>
            </a:r>
            <a:endParaRPr lang="en-US" sz="2400" dirty="0"/>
          </a:p>
        </p:txBody>
      </p:sp>
    </p:spTree>
    <p:extLst>
      <p:ext uri="{BB962C8B-B14F-4D97-AF65-F5344CB8AC3E}">
        <p14:creationId xmlns:p14="http://schemas.microsoft.com/office/powerpoint/2010/main" val="412322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de-DE" b="1" dirty="0" smtClean="0"/>
              <a:t>Voraussetzungen </a:t>
            </a:r>
            <a:r>
              <a:rPr lang="de-DE" b="1" dirty="0"/>
              <a:t>für die maschinelle </a:t>
            </a:r>
            <a:r>
              <a:rPr lang="de-DE" b="1" dirty="0" smtClean="0"/>
              <a:t>Übersetzung-1</a:t>
            </a:r>
            <a:endParaRPr lang="en-US" b="1" dirty="0"/>
          </a:p>
        </p:txBody>
      </p:sp>
      <p:sp>
        <p:nvSpPr>
          <p:cNvPr id="3" name="Content Placeholder 2"/>
          <p:cNvSpPr>
            <a:spLocks noGrp="1"/>
          </p:cNvSpPr>
          <p:nvPr>
            <p:ph idx="1"/>
          </p:nvPr>
        </p:nvSpPr>
        <p:spPr>
          <a:xfrm>
            <a:off x="464156" y="1524000"/>
            <a:ext cx="8229600" cy="4857328"/>
          </a:xfrm>
        </p:spPr>
        <p:txBody>
          <a:bodyPr>
            <a:noAutofit/>
          </a:bodyPr>
          <a:lstStyle/>
          <a:p>
            <a:pPr marL="0" indent="0" algn="just">
              <a:lnSpc>
                <a:spcPct val="110000"/>
              </a:lnSpc>
              <a:buNone/>
            </a:pPr>
            <a:r>
              <a:rPr lang="de-DE" sz="2200" dirty="0" smtClean="0"/>
              <a:t>Grundvoraussetzung </a:t>
            </a:r>
            <a:r>
              <a:rPr lang="de-DE" sz="2200" dirty="0"/>
              <a:t>für die maschinelle Übersetzung eines </a:t>
            </a:r>
            <a:r>
              <a:rPr lang="de-DE" sz="2200" dirty="0" smtClean="0"/>
              <a:t>geschriebenen oder </a:t>
            </a:r>
            <a:r>
              <a:rPr lang="de-DE" sz="2200" dirty="0"/>
              <a:t>eines gesprochenen Textes ist, dass es in das System </a:t>
            </a:r>
            <a:r>
              <a:rPr lang="de-DE" sz="2200" dirty="0" smtClean="0"/>
              <a:t>in </a:t>
            </a:r>
            <a:r>
              <a:rPr lang="de-DE" sz="2200" b="1" dirty="0" smtClean="0"/>
              <a:t>geschriebener</a:t>
            </a:r>
            <a:r>
              <a:rPr lang="de-DE" sz="2200" dirty="0" smtClean="0"/>
              <a:t> </a:t>
            </a:r>
            <a:r>
              <a:rPr lang="de-DE" sz="2200" dirty="0"/>
              <a:t>(elektronischer) Form eingegeben wird. </a:t>
            </a:r>
            <a:endParaRPr lang="de-DE" sz="2200" dirty="0" smtClean="0"/>
          </a:p>
          <a:p>
            <a:pPr marL="0" indent="0" algn="just">
              <a:lnSpc>
                <a:spcPct val="110000"/>
              </a:lnSpc>
              <a:buNone/>
            </a:pPr>
            <a:r>
              <a:rPr lang="de-DE" sz="2200" dirty="0" smtClean="0"/>
              <a:t>Das bedeutet, dass </a:t>
            </a:r>
            <a:r>
              <a:rPr lang="de-DE" sz="2200" dirty="0"/>
              <a:t>Texte, die in gedruckter Form erscheinen, wie ein Text einer </a:t>
            </a:r>
            <a:r>
              <a:rPr lang="de-DE" sz="2200" dirty="0" smtClean="0"/>
              <a:t>Tageszeitung, zuerst </a:t>
            </a:r>
            <a:r>
              <a:rPr lang="de-DE" sz="2200" dirty="0"/>
              <a:t>in eine </a:t>
            </a:r>
            <a:r>
              <a:rPr lang="de-DE" sz="2200" b="1" dirty="0"/>
              <a:t>geschriebene</a:t>
            </a:r>
            <a:r>
              <a:rPr lang="de-DE" sz="2200" dirty="0"/>
              <a:t> (elektronische) Form </a:t>
            </a:r>
            <a:r>
              <a:rPr lang="de-DE" sz="2200" dirty="0" smtClean="0"/>
              <a:t>umgewandelt werden </a:t>
            </a:r>
            <a:r>
              <a:rPr lang="de-DE" sz="2200" dirty="0"/>
              <a:t>sollen, zum Beispiel mit Hilfe eines Scanners. </a:t>
            </a:r>
            <a:endParaRPr lang="de-DE" sz="2200" dirty="0" smtClean="0"/>
          </a:p>
          <a:p>
            <a:pPr marL="0" indent="0" algn="just">
              <a:lnSpc>
                <a:spcPct val="110000"/>
              </a:lnSpc>
              <a:buNone/>
            </a:pPr>
            <a:r>
              <a:rPr lang="de-DE" sz="2200" dirty="0" smtClean="0"/>
              <a:t>Die </a:t>
            </a:r>
            <a:r>
              <a:rPr lang="de-DE" sz="2200" dirty="0"/>
              <a:t>Texte </a:t>
            </a:r>
            <a:r>
              <a:rPr lang="de-DE" sz="2200" dirty="0" smtClean="0"/>
              <a:t>gesprochener Sprache </a:t>
            </a:r>
            <a:r>
              <a:rPr lang="de-DE" sz="2200" dirty="0"/>
              <a:t>werden von speziellen Systemen </a:t>
            </a:r>
            <a:r>
              <a:rPr lang="de-DE" sz="2200" b="1" dirty="0" smtClean="0"/>
              <a:t>Spracherkennung</a:t>
            </a:r>
            <a:r>
              <a:rPr lang="de-DE" sz="2200" dirty="0" smtClean="0"/>
              <a:t> (ASR</a:t>
            </a:r>
            <a:r>
              <a:rPr lang="de-DE" sz="2200" dirty="0"/>
              <a:t>, "Speech Recognition" </a:t>
            </a:r>
            <a:r>
              <a:rPr lang="de-DE" sz="2200" dirty="0" smtClean="0"/>
              <a:t>systems) </a:t>
            </a:r>
            <a:r>
              <a:rPr lang="de-DE" sz="2200" dirty="0"/>
              <a:t>bearbeitet, durch die Signale </a:t>
            </a:r>
            <a:r>
              <a:rPr lang="de-DE" sz="2200" dirty="0" smtClean="0"/>
              <a:t>der gesprochenen </a:t>
            </a:r>
            <a:r>
              <a:rPr lang="de-DE" sz="2200" dirty="0"/>
              <a:t>Sprache als Phoneme erkannt und mit Hilfe </a:t>
            </a:r>
            <a:r>
              <a:rPr lang="de-DE" sz="2200" dirty="0" smtClean="0"/>
              <a:t>phonologischer Regeln </a:t>
            </a:r>
            <a:r>
              <a:rPr lang="de-DE" sz="2200" dirty="0"/>
              <a:t>in Buchstaben (Graphemen) und </a:t>
            </a:r>
            <a:r>
              <a:rPr lang="de-DE" sz="2200" dirty="0" err="1"/>
              <a:t>schlie</a:t>
            </a:r>
            <a:r>
              <a:rPr lang="de-DE" sz="2200" dirty="0"/>
              <a:t>βlich in Wörter </a:t>
            </a:r>
            <a:r>
              <a:rPr lang="de-DE" sz="2200" dirty="0" smtClean="0"/>
              <a:t>eines geschriebenen </a:t>
            </a:r>
            <a:r>
              <a:rPr lang="de-DE" sz="2200" dirty="0"/>
              <a:t>Textes umgeformt werden. </a:t>
            </a:r>
            <a:endParaRPr lang="de-DE" sz="2200" dirty="0" smtClean="0"/>
          </a:p>
        </p:txBody>
      </p:sp>
    </p:spTree>
    <p:extLst>
      <p:ext uri="{BB962C8B-B14F-4D97-AF65-F5344CB8AC3E}">
        <p14:creationId xmlns:p14="http://schemas.microsoft.com/office/powerpoint/2010/main" val="404186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Autofit/>
          </a:bodyPr>
          <a:lstStyle/>
          <a:p>
            <a:r>
              <a:rPr lang="de-DE" b="1" dirty="0"/>
              <a:t>Voraussetzungen für die maschinelle </a:t>
            </a:r>
            <a:r>
              <a:rPr lang="de-DE" b="1" dirty="0" smtClean="0"/>
              <a:t>Übersetzung-2</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de-DE" dirty="0"/>
              <a:t>Eine weitere Grundvoraussetzung ist, dass der Text, der maschinell übersetzt werden soll, möglichst "sauber" sein muss. </a:t>
            </a:r>
          </a:p>
          <a:p>
            <a:pPr marL="0" indent="0">
              <a:buNone/>
            </a:pPr>
            <a:r>
              <a:rPr lang="de-DE" dirty="0"/>
              <a:t>Das bedeutet, dass der Text keine Fehler bezüglich der Orthographie oder Interpunktion enthalten soll. </a:t>
            </a:r>
          </a:p>
          <a:p>
            <a:pPr marL="0" indent="0">
              <a:buNone/>
            </a:pPr>
            <a:r>
              <a:rPr lang="de-DE" dirty="0"/>
              <a:t>Der Text muss also für den Vorgang der maschinellen Übersetzung vorbereitet sein. </a:t>
            </a:r>
            <a:endParaRPr lang="de-DE" dirty="0" smtClean="0"/>
          </a:p>
          <a:p>
            <a:pPr marL="0" indent="0">
              <a:buNone/>
            </a:pPr>
            <a:r>
              <a:rPr lang="de-DE" dirty="0" smtClean="0"/>
              <a:t>Die </a:t>
            </a:r>
            <a:r>
              <a:rPr lang="de-DE" dirty="0"/>
              <a:t>automatische Vorbereitung des Textes kann von Pre-Editing Systemen </a:t>
            </a:r>
            <a:r>
              <a:rPr lang="en-GB" dirty="0"/>
              <a:t>durchgeführt werden.</a:t>
            </a:r>
            <a:endParaRPr lang="en-US" dirty="0"/>
          </a:p>
          <a:p>
            <a:endParaRPr lang="en-GB" dirty="0"/>
          </a:p>
        </p:txBody>
      </p:sp>
    </p:spTree>
    <p:extLst>
      <p:ext uri="{BB962C8B-B14F-4D97-AF65-F5344CB8AC3E}">
        <p14:creationId xmlns:p14="http://schemas.microsoft.com/office/powerpoint/2010/main" val="73735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Weitere Voraussetzungen für die maschinelle </a:t>
            </a:r>
            <a:r>
              <a:rPr lang="de-DE" b="1" dirty="0" smtClean="0"/>
              <a:t>Übersetzung-1</a:t>
            </a:r>
            <a:endParaRPr lang="en-GB" b="1" dirty="0"/>
          </a:p>
        </p:txBody>
      </p:sp>
      <p:sp>
        <p:nvSpPr>
          <p:cNvPr id="3" name="Content Placeholder 2"/>
          <p:cNvSpPr>
            <a:spLocks noGrp="1"/>
          </p:cNvSpPr>
          <p:nvPr>
            <p:ph idx="1"/>
          </p:nvPr>
        </p:nvSpPr>
        <p:spPr/>
        <p:txBody>
          <a:bodyPr>
            <a:normAutofit/>
          </a:bodyPr>
          <a:lstStyle/>
          <a:p>
            <a:pPr marL="0" indent="0">
              <a:buNone/>
            </a:pPr>
            <a:r>
              <a:rPr lang="de-DE" sz="2400" dirty="0" smtClean="0"/>
              <a:t>eines geschriebenen oder </a:t>
            </a:r>
            <a:r>
              <a:rPr lang="de-DE" sz="2400" dirty="0"/>
              <a:t>eines gesprochenen Textes hängen von der Art </a:t>
            </a:r>
            <a:r>
              <a:rPr lang="de-DE" sz="2400" dirty="0" smtClean="0"/>
              <a:t>der maschinellen </a:t>
            </a:r>
            <a:r>
              <a:rPr lang="de-DE" sz="2400" dirty="0"/>
              <a:t>Übersetzung ab. </a:t>
            </a:r>
            <a:endParaRPr lang="de-DE" sz="2400" dirty="0" smtClean="0"/>
          </a:p>
          <a:p>
            <a:r>
              <a:rPr lang="de-DE" sz="2400" dirty="0" smtClean="0"/>
              <a:t>Der </a:t>
            </a:r>
            <a:r>
              <a:rPr lang="de-DE" sz="2400" dirty="0"/>
              <a:t>ideale Text für eine gelungene </a:t>
            </a:r>
            <a:r>
              <a:rPr lang="de-DE" sz="2400" dirty="0" smtClean="0"/>
              <a:t>maschinelle Übersetzung </a:t>
            </a:r>
            <a:r>
              <a:rPr lang="de-DE" sz="2400" dirty="0"/>
              <a:t>soll </a:t>
            </a:r>
            <a:r>
              <a:rPr lang="de-DE" sz="2400" b="1" dirty="0"/>
              <a:t>einfache Formen </a:t>
            </a:r>
            <a:r>
              <a:rPr lang="de-DE" sz="2400" dirty="0"/>
              <a:t>und </a:t>
            </a:r>
            <a:r>
              <a:rPr lang="de-DE" sz="2400" b="1" dirty="0"/>
              <a:t>eindeutige </a:t>
            </a:r>
            <a:r>
              <a:rPr lang="de-DE" sz="2400" b="1" dirty="0" smtClean="0"/>
              <a:t>Strukturen</a:t>
            </a:r>
            <a:r>
              <a:rPr lang="de-DE" sz="2400" dirty="0" smtClean="0"/>
              <a:t> bezüglich </a:t>
            </a:r>
            <a:r>
              <a:rPr lang="de-DE" sz="2400" dirty="0"/>
              <a:t>der morphosyntaktischen Ebene haben, er soll durch </a:t>
            </a:r>
            <a:r>
              <a:rPr lang="de-DE" sz="2400" dirty="0" smtClean="0"/>
              <a:t>eine </a:t>
            </a:r>
            <a:r>
              <a:rPr lang="de-DE" sz="2400" b="1" dirty="0" smtClean="0"/>
              <a:t>deutliche </a:t>
            </a:r>
            <a:r>
              <a:rPr lang="de-DE" sz="2400" b="1" dirty="0"/>
              <a:t>pragmatische Struktur</a:t>
            </a:r>
            <a:r>
              <a:rPr lang="de-DE" sz="2400" dirty="0"/>
              <a:t> charakterisiert sein und sich </a:t>
            </a:r>
            <a:r>
              <a:rPr lang="de-DE" sz="2400" dirty="0" smtClean="0"/>
              <a:t>bezüglich der </a:t>
            </a:r>
            <a:r>
              <a:rPr lang="de-DE" sz="2400" dirty="0"/>
              <a:t>Semantik auf einen </a:t>
            </a:r>
            <a:r>
              <a:rPr lang="de-DE" sz="2400" b="1" dirty="0"/>
              <a:t>bestimmten</a:t>
            </a:r>
            <a:r>
              <a:rPr lang="de-DE" sz="2400" dirty="0"/>
              <a:t> Bereich (Domäne) bzw. "Welt" beschränken.</a:t>
            </a:r>
          </a:p>
          <a:p>
            <a:r>
              <a:rPr lang="de-DE" sz="2400" dirty="0"/>
              <a:t>Oft werden Texte (Korpora) aus einem bestimmten </a:t>
            </a:r>
            <a:r>
              <a:rPr lang="de-DE" sz="2400" dirty="0" smtClean="0"/>
              <a:t>Bereich (Domäne</a:t>
            </a:r>
            <a:r>
              <a:rPr lang="de-DE" sz="2400" dirty="0"/>
              <a:t>) verwendet, in denen das System maschineller </a:t>
            </a:r>
            <a:r>
              <a:rPr lang="de-DE" sz="2400" dirty="0" smtClean="0"/>
              <a:t>Übersetzung "arbeiten</a:t>
            </a:r>
            <a:r>
              <a:rPr lang="de-DE" sz="2400" dirty="0"/>
              <a:t>" soll. </a:t>
            </a:r>
            <a:endParaRPr lang="de-DE" sz="2400" dirty="0" smtClean="0"/>
          </a:p>
        </p:txBody>
      </p:sp>
    </p:spTree>
    <p:extLst>
      <p:ext uri="{BB962C8B-B14F-4D97-AF65-F5344CB8AC3E}">
        <p14:creationId xmlns:p14="http://schemas.microsoft.com/office/powerpoint/2010/main" val="868170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Weitere Voraussetzungen für die maschinelle </a:t>
            </a:r>
            <a:r>
              <a:rPr lang="de-DE" b="1" dirty="0" smtClean="0"/>
              <a:t>Übersetzung-2</a:t>
            </a:r>
            <a:endParaRPr lang="en-GB" dirty="0"/>
          </a:p>
        </p:txBody>
      </p:sp>
      <p:sp>
        <p:nvSpPr>
          <p:cNvPr id="3" name="Content Placeholder 2"/>
          <p:cNvSpPr>
            <a:spLocks noGrp="1"/>
          </p:cNvSpPr>
          <p:nvPr>
            <p:ph idx="1"/>
          </p:nvPr>
        </p:nvSpPr>
        <p:spPr>
          <a:xfrm>
            <a:off x="464156" y="1556792"/>
            <a:ext cx="8229600" cy="4691608"/>
          </a:xfrm>
        </p:spPr>
        <p:txBody>
          <a:bodyPr>
            <a:normAutofit fontScale="85000" lnSpcReduction="10000"/>
          </a:bodyPr>
          <a:lstStyle/>
          <a:p>
            <a:pPr>
              <a:lnSpc>
                <a:spcPct val="110000"/>
              </a:lnSpc>
            </a:pPr>
            <a:r>
              <a:rPr lang="de-DE" dirty="0"/>
              <a:t>Diese idealen Bedingungen werden in den etwas strengeren Voraussetzungen für die maschinelle Übersetzung von v. Hahn (2001) ausgedrückt, nach denen der Text "schriftlich, domänenabhängig, einfach, stark strukturiert ist und wenn man dazu einen Korpus hat„ (v. Hahn, 2001). </a:t>
            </a:r>
          </a:p>
          <a:p>
            <a:pPr>
              <a:lnSpc>
                <a:spcPct val="110000"/>
              </a:lnSpc>
            </a:pPr>
            <a:r>
              <a:rPr lang="de-DE" dirty="0"/>
              <a:t>Viele Systeme maschineller Übersetzung können auch Texte behandeln, die nicht als "ideale Texte" bezeichnet werden und nicht allen dieser vorher beschriebenen Voraussetzungen </a:t>
            </a:r>
            <a:r>
              <a:rPr lang="en-GB" dirty="0" err="1"/>
              <a:t>entsprechen</a:t>
            </a:r>
            <a:r>
              <a:rPr lang="en-GB" dirty="0"/>
              <a:t>.</a:t>
            </a:r>
          </a:p>
          <a:p>
            <a:endParaRPr lang="en-GB" dirty="0"/>
          </a:p>
        </p:txBody>
      </p:sp>
    </p:spTree>
    <p:extLst>
      <p:ext uri="{BB962C8B-B14F-4D97-AF65-F5344CB8AC3E}">
        <p14:creationId xmlns:p14="http://schemas.microsoft.com/office/powerpoint/2010/main" val="340669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14800"/>
            <a:ext cx="7772400" cy="1752600"/>
          </a:xfrm>
        </p:spPr>
        <p:txBody>
          <a:bodyPr>
            <a:noAutofit/>
          </a:bodyPr>
          <a:lstStyle/>
          <a:p>
            <a:r>
              <a:rPr lang="de-DE" dirty="0" smtClean="0"/>
              <a:t>Wie „versteht“ der Computer die Sprache? </a:t>
            </a:r>
            <a:endParaRPr lang="en-US" dirty="0"/>
          </a:p>
        </p:txBody>
      </p:sp>
      <p:sp>
        <p:nvSpPr>
          <p:cNvPr id="3" name="Text Placeholder 2"/>
          <p:cNvSpPr>
            <a:spLocks noGrp="1"/>
          </p:cNvSpPr>
          <p:nvPr>
            <p:ph type="body" idx="1"/>
          </p:nvPr>
        </p:nvSpPr>
        <p:spPr>
          <a:xfrm>
            <a:off x="722313" y="2362201"/>
            <a:ext cx="7772400" cy="1447799"/>
          </a:xfrm>
        </p:spPr>
        <p:txBody>
          <a:bodyPr>
            <a:normAutofit/>
          </a:bodyPr>
          <a:lstStyle/>
          <a:p>
            <a:r>
              <a:rPr lang="en-GB" sz="2400" dirty="0"/>
              <a:t>Anwendungen der Semantik</a:t>
            </a:r>
            <a:endParaRPr lang="en-US" sz="2400" dirty="0"/>
          </a:p>
        </p:txBody>
      </p:sp>
    </p:spTree>
    <p:extLst>
      <p:ext uri="{BB962C8B-B14F-4D97-AF65-F5344CB8AC3E}">
        <p14:creationId xmlns:p14="http://schemas.microsoft.com/office/powerpoint/2010/main" val="413528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Voraussetzungen für die maschinelle Übersetzung</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6564309"/>
              </p:ext>
            </p:extLst>
          </p:nvPr>
        </p:nvGraphicFramePr>
        <p:xfrm>
          <a:off x="457200" y="1676400"/>
          <a:ext cx="8222314" cy="4114800"/>
        </p:xfrm>
        <a:graphic>
          <a:graphicData uri="http://schemas.openxmlformats.org/drawingml/2006/table">
            <a:tbl>
              <a:tblPr/>
              <a:tblGrid>
                <a:gridCol w="8222314"/>
              </a:tblGrid>
              <a:tr h="4114800">
                <a:tc>
                  <a:txBody>
                    <a:bodyPr/>
                    <a:lstStyle/>
                    <a:p>
                      <a:pPr>
                        <a:lnSpc>
                          <a:spcPct val="120000"/>
                        </a:lnSpc>
                      </a:pPr>
                      <a:r>
                        <a:rPr lang="en-US" sz="2400" dirty="0" smtClean="0"/>
                        <a:t>Maschinell kann man übersetzen, wenn der Text</a:t>
                      </a:r>
                    </a:p>
                    <a:p>
                      <a:pPr>
                        <a:lnSpc>
                          <a:spcPct val="120000"/>
                        </a:lnSpc>
                      </a:pPr>
                      <a:r>
                        <a:rPr lang="en-US" sz="2400" dirty="0" smtClean="0"/>
                        <a:t>schriftlich</a:t>
                      </a:r>
                    </a:p>
                    <a:p>
                      <a:pPr>
                        <a:lnSpc>
                          <a:spcPct val="120000"/>
                        </a:lnSpc>
                      </a:pPr>
                      <a:r>
                        <a:rPr lang="en-US" sz="2400" dirty="0" smtClean="0"/>
                        <a:t>domänenabhängig</a:t>
                      </a:r>
                    </a:p>
                    <a:p>
                      <a:pPr>
                        <a:lnSpc>
                          <a:spcPct val="120000"/>
                        </a:lnSpc>
                      </a:pPr>
                      <a:r>
                        <a:rPr lang="en-US" sz="2400" dirty="0" smtClean="0"/>
                        <a:t>einfach</a:t>
                      </a:r>
                    </a:p>
                    <a:p>
                      <a:pPr>
                        <a:lnSpc>
                          <a:spcPct val="120000"/>
                        </a:lnSpc>
                      </a:pPr>
                      <a:r>
                        <a:rPr lang="en-US" sz="2400" dirty="0" smtClean="0"/>
                        <a:t>stark strukturiert ist</a:t>
                      </a:r>
                    </a:p>
                    <a:p>
                      <a:pPr>
                        <a:lnSpc>
                          <a:spcPct val="120000"/>
                        </a:lnSpc>
                      </a:pPr>
                      <a:r>
                        <a:rPr lang="en-US" sz="2400" dirty="0" smtClean="0"/>
                        <a:t>und wenn man dazu einen Korpus hat</a:t>
                      </a:r>
                    </a:p>
                    <a:p>
                      <a:pPr>
                        <a:lnSpc>
                          <a:spcPct val="120000"/>
                        </a:lnSpc>
                      </a:pPr>
                      <a:endParaRPr lang="en-US" sz="2400" dirty="0" smtClean="0"/>
                    </a:p>
                    <a:p>
                      <a:pPr>
                        <a:lnSpc>
                          <a:spcPct val="120000"/>
                        </a:lnSpc>
                      </a:pPr>
                      <a:r>
                        <a:rPr lang="en-US" sz="2400" dirty="0" smtClean="0"/>
                        <a:t>(v. Hahn, 2001)</a:t>
                      </a:r>
                      <a:endParaRPr lang="en-US" sz="2400" dirty="0"/>
                    </a:p>
                  </a:txBody>
                  <a:tcPr>
                    <a:lnL w="3175" cmpd="sng">
                      <a:solidFill>
                        <a:prstClr val="black"/>
                      </a:solidFill>
                      <a:prstDash val="solid"/>
                    </a:lnL>
                    <a:lnR w="3175" cmpd="sng">
                      <a:solidFill>
                        <a:prstClr val="black"/>
                      </a:solidFill>
                      <a:prstDash val="solid"/>
                    </a:lnR>
                    <a:lnT w="3175" cmpd="sng">
                      <a:solidFill>
                        <a:prstClr val="black"/>
                      </a:solidFill>
                      <a:prstDash val="solid"/>
                    </a:lnT>
                    <a:lnB w="3175" cmpd="sng">
                      <a:solidFill>
                        <a:prstClr val="black"/>
                      </a:solidFill>
                      <a:prstDash val="solid"/>
                    </a:lnB>
                  </a:tcPr>
                </a:tc>
              </a:tr>
            </a:tbl>
          </a:graphicData>
        </a:graphic>
      </p:graphicFrame>
    </p:spTree>
    <p:extLst>
      <p:ext uri="{BB962C8B-B14F-4D97-AF65-F5344CB8AC3E}">
        <p14:creationId xmlns:p14="http://schemas.microsoft.com/office/powerpoint/2010/main" val="125872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Grundstruktur eines Systems maschineller </a:t>
            </a:r>
            <a:r>
              <a:rPr lang="de-DE" b="1" dirty="0" smtClean="0"/>
              <a:t>Übersetzung-1</a:t>
            </a:r>
            <a:endParaRPr lang="en-US" b="1" dirty="0"/>
          </a:p>
        </p:txBody>
      </p:sp>
      <p:sp>
        <p:nvSpPr>
          <p:cNvPr id="3" name="Content Placeholder 2"/>
          <p:cNvSpPr>
            <a:spLocks noGrp="1"/>
          </p:cNvSpPr>
          <p:nvPr>
            <p:ph idx="1"/>
          </p:nvPr>
        </p:nvSpPr>
        <p:spPr>
          <a:xfrm>
            <a:off x="464156" y="1556792"/>
            <a:ext cx="8229600" cy="4996408"/>
          </a:xfrm>
        </p:spPr>
        <p:txBody>
          <a:bodyPr>
            <a:normAutofit fontScale="77500" lnSpcReduction="20000"/>
          </a:bodyPr>
          <a:lstStyle/>
          <a:p>
            <a:pPr algn="just">
              <a:lnSpc>
                <a:spcPct val="110000"/>
              </a:lnSpc>
            </a:pPr>
            <a:r>
              <a:rPr lang="de-DE" sz="2600" dirty="0" smtClean="0"/>
              <a:t>In </a:t>
            </a:r>
            <a:r>
              <a:rPr lang="de-DE" sz="2600" dirty="0"/>
              <a:t>einem System maschineller Übersetzung wird der </a:t>
            </a:r>
            <a:r>
              <a:rPr lang="de-DE" sz="2600" dirty="0" smtClean="0"/>
              <a:t>Ausgangssprachliche Text </a:t>
            </a:r>
            <a:r>
              <a:rPr lang="de-DE" sz="2600" dirty="0"/>
              <a:t>(Quellsprache) in kleineren Einheiten analysiert (</a:t>
            </a:r>
            <a:r>
              <a:rPr lang="de-DE" sz="2600" b="1" dirty="0"/>
              <a:t>Analyse</a:t>
            </a:r>
            <a:r>
              <a:rPr lang="de-DE" sz="2600" dirty="0"/>
              <a:t>), </a:t>
            </a:r>
            <a:r>
              <a:rPr lang="de-DE" sz="2600" dirty="0" smtClean="0"/>
              <a:t>die mit </a:t>
            </a:r>
            <a:r>
              <a:rPr lang="de-DE" sz="2600" dirty="0"/>
              <a:t>äquivalenten Einheiten der Zielsprache (mapping) verknüpft </a:t>
            </a:r>
            <a:r>
              <a:rPr lang="de-DE" sz="2600" dirty="0" smtClean="0"/>
              <a:t>werden (</a:t>
            </a:r>
            <a:r>
              <a:rPr lang="de-DE" sz="2600" b="1" dirty="0" smtClean="0"/>
              <a:t>Transfer</a:t>
            </a:r>
            <a:r>
              <a:rPr lang="de-DE" sz="2600" dirty="0"/>
              <a:t>). </a:t>
            </a:r>
            <a:endParaRPr lang="de-DE" sz="2600" dirty="0" smtClean="0"/>
          </a:p>
          <a:p>
            <a:pPr algn="just">
              <a:lnSpc>
                <a:spcPct val="110000"/>
              </a:lnSpc>
            </a:pPr>
            <a:r>
              <a:rPr lang="de-DE" sz="2600" dirty="0" smtClean="0"/>
              <a:t>Anschlieβend </a:t>
            </a:r>
            <a:r>
              <a:rPr lang="de-DE" sz="2600" dirty="0"/>
              <a:t>wird aus den Einheiten der Zielsprache </a:t>
            </a:r>
            <a:r>
              <a:rPr lang="de-DE" sz="2600" dirty="0" smtClean="0"/>
              <a:t>ein Zielsprachlicher </a:t>
            </a:r>
            <a:r>
              <a:rPr lang="de-DE" sz="2600" dirty="0"/>
              <a:t>Text konstruiert und erzeugt (</a:t>
            </a:r>
            <a:r>
              <a:rPr lang="de-DE" sz="2600" b="1" dirty="0"/>
              <a:t>Generierung</a:t>
            </a:r>
            <a:r>
              <a:rPr lang="de-DE" sz="2600" dirty="0"/>
              <a:t>) </a:t>
            </a:r>
            <a:endParaRPr lang="en-GB" sz="2600" dirty="0"/>
          </a:p>
          <a:p>
            <a:pPr algn="just">
              <a:lnSpc>
                <a:spcPct val="110000"/>
              </a:lnSpc>
            </a:pPr>
            <a:r>
              <a:rPr lang="de-DE" sz="2600" dirty="0"/>
              <a:t>Die Vorgänge der Analyse, des Transfers und der Generierung </a:t>
            </a:r>
            <a:r>
              <a:rPr lang="de-DE" sz="2600" dirty="0" smtClean="0"/>
              <a:t>bilden die </a:t>
            </a:r>
            <a:r>
              <a:rPr lang="de-DE" sz="2600" dirty="0"/>
              <a:t>drei </a:t>
            </a:r>
            <a:r>
              <a:rPr lang="de-DE" sz="2600" b="1" dirty="0"/>
              <a:t>Grundphasen</a:t>
            </a:r>
            <a:r>
              <a:rPr lang="de-DE" sz="2600" dirty="0"/>
              <a:t> in jedem automatischen Übersetzungsprozess </a:t>
            </a:r>
            <a:r>
              <a:rPr lang="de-DE" sz="2600" dirty="0" smtClean="0"/>
              <a:t>und sind </a:t>
            </a:r>
            <a:r>
              <a:rPr lang="de-DE" sz="2600" dirty="0"/>
              <a:t>in der Grundstruktur jedes Systems maschineller Übersetzung </a:t>
            </a:r>
            <a:r>
              <a:rPr lang="de-DE" sz="2600" dirty="0" smtClean="0"/>
              <a:t>zu finden</a:t>
            </a:r>
            <a:r>
              <a:rPr lang="de-DE" sz="2600" dirty="0"/>
              <a:t>. </a:t>
            </a:r>
            <a:endParaRPr lang="de-DE" sz="2600" dirty="0" smtClean="0"/>
          </a:p>
          <a:p>
            <a:pPr algn="just">
              <a:lnSpc>
                <a:spcPct val="110000"/>
              </a:lnSpc>
            </a:pPr>
            <a:r>
              <a:rPr lang="de-DE" sz="2600" dirty="0" smtClean="0"/>
              <a:t>Die </a:t>
            </a:r>
            <a:r>
              <a:rPr lang="de-DE" sz="2600" dirty="0"/>
              <a:t>Analyse des ausgangsprachlichen Texts in </a:t>
            </a:r>
            <a:r>
              <a:rPr lang="de-DE" sz="2600" b="1" dirty="0"/>
              <a:t>kleineren </a:t>
            </a:r>
            <a:r>
              <a:rPr lang="de-DE" sz="2600" b="1" dirty="0" smtClean="0"/>
              <a:t>Einheiten </a:t>
            </a:r>
            <a:r>
              <a:rPr lang="de-DE" sz="2600" dirty="0" smtClean="0"/>
              <a:t>betrifft </a:t>
            </a:r>
            <a:r>
              <a:rPr lang="de-DE" sz="2600" dirty="0"/>
              <a:t>vor allem die morphosyntaktische Ebene der </a:t>
            </a:r>
            <a:r>
              <a:rPr lang="de-DE" sz="2600" dirty="0" smtClean="0"/>
              <a:t>Ausgangssprache</a:t>
            </a:r>
            <a:r>
              <a:rPr lang="de-DE" sz="2600" dirty="0"/>
              <a:t> in sehr vielen Systemen wird aber auch die semantische </a:t>
            </a:r>
            <a:r>
              <a:rPr lang="de-DE" sz="2600" dirty="0" smtClean="0"/>
              <a:t>Ebene im </a:t>
            </a:r>
            <a:r>
              <a:rPr lang="de-DE" sz="2600" dirty="0"/>
              <a:t>Zusammenhang mit </a:t>
            </a:r>
            <a:r>
              <a:rPr lang="de-DE" sz="2600" dirty="0" smtClean="0"/>
              <a:t>der morphosyntaktischen </a:t>
            </a:r>
            <a:r>
              <a:rPr lang="de-DE" sz="2600" dirty="0"/>
              <a:t>Ebene behandelt. </a:t>
            </a:r>
          </a:p>
          <a:p>
            <a:pPr>
              <a:lnSpc>
                <a:spcPct val="110000"/>
              </a:lnSpc>
            </a:pPr>
            <a:endParaRPr lang="el-GR" dirty="0"/>
          </a:p>
        </p:txBody>
      </p:sp>
    </p:spTree>
    <p:extLst>
      <p:ext uri="{BB962C8B-B14F-4D97-AF65-F5344CB8AC3E}">
        <p14:creationId xmlns:p14="http://schemas.microsoft.com/office/powerpoint/2010/main" val="379782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Grundstruktur eines Systems maschineller </a:t>
            </a:r>
            <a:r>
              <a:rPr lang="de-DE" b="1" dirty="0" smtClean="0"/>
              <a:t>Übersetzung-2</a:t>
            </a:r>
            <a:endParaRPr lang="en-GB" dirty="0"/>
          </a:p>
        </p:txBody>
      </p:sp>
      <p:sp>
        <p:nvSpPr>
          <p:cNvPr id="3" name="Content Placeholder 2"/>
          <p:cNvSpPr>
            <a:spLocks noGrp="1"/>
          </p:cNvSpPr>
          <p:nvPr>
            <p:ph idx="1"/>
          </p:nvPr>
        </p:nvSpPr>
        <p:spPr>
          <a:xfrm>
            <a:off x="464156" y="1556792"/>
            <a:ext cx="8229600" cy="4691608"/>
          </a:xfrm>
        </p:spPr>
        <p:txBody>
          <a:bodyPr>
            <a:normAutofit fontScale="62500" lnSpcReduction="20000"/>
          </a:bodyPr>
          <a:lstStyle/>
          <a:p>
            <a:pPr algn="just"/>
            <a:r>
              <a:rPr lang="de-DE" sz="3400" dirty="0" smtClean="0"/>
              <a:t>In manchen </a:t>
            </a:r>
            <a:r>
              <a:rPr lang="de-DE" sz="3400" dirty="0"/>
              <a:t>Systemen wird der ausgangssprachliche Text auch in </a:t>
            </a:r>
            <a:r>
              <a:rPr lang="de-DE" sz="3400" b="1" dirty="0" smtClean="0"/>
              <a:t>pragmatischen Einheiten </a:t>
            </a:r>
            <a:r>
              <a:rPr lang="de-DE" sz="3400" dirty="0"/>
              <a:t>analysiert. </a:t>
            </a:r>
            <a:endParaRPr lang="de-DE" sz="3400" dirty="0" smtClean="0"/>
          </a:p>
          <a:p>
            <a:pPr algn="just"/>
            <a:r>
              <a:rPr lang="de-DE" sz="3400" dirty="0" smtClean="0"/>
              <a:t>Der </a:t>
            </a:r>
            <a:r>
              <a:rPr lang="de-DE" sz="3400" b="1" dirty="0"/>
              <a:t>Grad der Analyse </a:t>
            </a:r>
            <a:r>
              <a:rPr lang="de-DE" sz="3400" dirty="0"/>
              <a:t>sowie die Art </a:t>
            </a:r>
            <a:r>
              <a:rPr lang="de-DE" sz="3400" dirty="0" smtClean="0"/>
              <a:t>und Weise </a:t>
            </a:r>
            <a:r>
              <a:rPr lang="de-DE" sz="3400" dirty="0"/>
              <a:t>der Analyse hängt von der Struktur des Systems und von </a:t>
            </a:r>
            <a:r>
              <a:rPr lang="de-DE" sz="3400" dirty="0" smtClean="0"/>
              <a:t>dem Ansatz </a:t>
            </a:r>
            <a:r>
              <a:rPr lang="de-DE" sz="3400" dirty="0"/>
              <a:t>(d.h der Methode) ab, der für die maschinelle Übersetzung </a:t>
            </a:r>
            <a:r>
              <a:rPr lang="de-DE" sz="3400" dirty="0" smtClean="0"/>
              <a:t>benutzt </a:t>
            </a:r>
            <a:r>
              <a:rPr lang="en-GB" sz="3400" dirty="0" smtClean="0"/>
              <a:t>wird</a:t>
            </a:r>
            <a:r>
              <a:rPr lang="en-GB" sz="3400" dirty="0"/>
              <a:t>.</a:t>
            </a:r>
          </a:p>
          <a:p>
            <a:pPr algn="just"/>
            <a:r>
              <a:rPr lang="de-DE" sz="3400" dirty="0"/>
              <a:t>In der Phase des </a:t>
            </a:r>
            <a:r>
              <a:rPr lang="de-DE" sz="3400" b="1" dirty="0"/>
              <a:t>Transfers</a:t>
            </a:r>
            <a:r>
              <a:rPr lang="de-DE" sz="3400" dirty="0"/>
              <a:t> werden die morphosyntaktischen </a:t>
            </a:r>
            <a:r>
              <a:rPr lang="de-DE" sz="3400" dirty="0" smtClean="0"/>
              <a:t>und semantischen </a:t>
            </a:r>
            <a:r>
              <a:rPr lang="de-DE" sz="3400" dirty="0"/>
              <a:t>(eventuell auch die pragmatischen) Einheiten der </a:t>
            </a:r>
            <a:r>
              <a:rPr lang="de-DE" sz="3400" dirty="0" smtClean="0"/>
              <a:t>Ausgangsprache mit </a:t>
            </a:r>
            <a:r>
              <a:rPr lang="de-DE" sz="3400" dirty="0"/>
              <a:t>den äquivalenten Einheiten der Zielsprache </a:t>
            </a:r>
            <a:r>
              <a:rPr lang="de-DE" sz="3400" dirty="0" smtClean="0"/>
              <a:t>verknüpft (mapping</a:t>
            </a:r>
            <a:r>
              <a:rPr lang="de-DE" sz="3400" dirty="0"/>
              <a:t>). </a:t>
            </a:r>
            <a:endParaRPr lang="de-DE" sz="3400" dirty="0" smtClean="0"/>
          </a:p>
          <a:p>
            <a:pPr algn="just"/>
            <a:r>
              <a:rPr lang="de-DE" sz="3400" dirty="0" smtClean="0"/>
              <a:t>Aus </a:t>
            </a:r>
            <a:r>
              <a:rPr lang="de-DE" sz="3400" dirty="0"/>
              <a:t>den morphosyntaktischen und semantischen (oder </a:t>
            </a:r>
            <a:r>
              <a:rPr lang="de-DE" sz="3400" dirty="0" smtClean="0"/>
              <a:t>auch pragmatischen</a:t>
            </a:r>
            <a:r>
              <a:rPr lang="de-DE" sz="3400" dirty="0"/>
              <a:t>) Einheiten der Zielsprache werden in der </a:t>
            </a:r>
            <a:r>
              <a:rPr lang="de-DE" sz="3400" b="1" dirty="0" smtClean="0"/>
              <a:t>Generierungsphase</a:t>
            </a:r>
            <a:r>
              <a:rPr lang="de-DE" sz="3400" dirty="0" smtClean="0"/>
              <a:t> Sätze </a:t>
            </a:r>
            <a:r>
              <a:rPr lang="de-DE" sz="3400" dirty="0"/>
              <a:t>oder auch Texte gebildet. </a:t>
            </a:r>
            <a:endParaRPr lang="de-DE" sz="3400" dirty="0" smtClean="0"/>
          </a:p>
          <a:p>
            <a:pPr algn="just"/>
            <a:r>
              <a:rPr lang="de-DE" sz="3400" dirty="0" smtClean="0"/>
              <a:t>Der </a:t>
            </a:r>
            <a:r>
              <a:rPr lang="de-DE" sz="3400" dirty="0"/>
              <a:t>von dem System </a:t>
            </a:r>
            <a:r>
              <a:rPr lang="de-DE" sz="3400" dirty="0" smtClean="0"/>
              <a:t>generierte Text </a:t>
            </a:r>
            <a:r>
              <a:rPr lang="de-DE" sz="3400" dirty="0"/>
              <a:t>kann anschlieβend </a:t>
            </a:r>
            <a:r>
              <a:rPr lang="de-DE" sz="3400" b="1" dirty="0"/>
              <a:t>vom Übersetzer verbessert</a:t>
            </a:r>
            <a:r>
              <a:rPr lang="de-DE" sz="3400" dirty="0"/>
              <a:t> oder von </a:t>
            </a:r>
            <a:r>
              <a:rPr lang="de-DE" sz="3400" dirty="0" smtClean="0"/>
              <a:t>einem </a:t>
            </a:r>
            <a:r>
              <a:rPr lang="de-DE" sz="3400" b="1" dirty="0" smtClean="0"/>
              <a:t>Post-Editing </a:t>
            </a:r>
            <a:r>
              <a:rPr lang="de-DE" sz="3400" b="1" dirty="0"/>
              <a:t>System </a:t>
            </a:r>
            <a:r>
              <a:rPr lang="de-DE" sz="3400" dirty="0"/>
              <a:t>automatisch korrigiert werden.</a:t>
            </a:r>
            <a:endParaRPr lang="en-US" sz="3400" dirty="0"/>
          </a:p>
          <a:p>
            <a:endParaRPr lang="en-GB" dirty="0"/>
          </a:p>
        </p:txBody>
      </p:sp>
    </p:spTree>
    <p:extLst>
      <p:ext uri="{BB962C8B-B14F-4D97-AF65-F5344CB8AC3E}">
        <p14:creationId xmlns:p14="http://schemas.microsoft.com/office/powerpoint/2010/main" val="392015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t>Systeme</a:t>
            </a:r>
            <a:r>
              <a:rPr lang="en-US" dirty="0" smtClean="0"/>
              <a:t> </a:t>
            </a:r>
            <a:r>
              <a:rPr lang="de-DE" b="1" dirty="0"/>
              <a:t>maschineller </a:t>
            </a:r>
            <a:r>
              <a:rPr lang="de-DE" b="1" dirty="0" smtClean="0"/>
              <a:t>Übersetzung-Aufteilungen-1</a:t>
            </a:r>
            <a:r>
              <a:rPr lang="en-US" dirty="0" smtClean="0"/>
              <a:t> </a:t>
            </a:r>
            <a:endParaRPr lang="en-GB" dirty="0"/>
          </a:p>
        </p:txBody>
      </p:sp>
      <p:sp>
        <p:nvSpPr>
          <p:cNvPr id="2" name="TextBox 1"/>
          <p:cNvSpPr txBox="1"/>
          <p:nvPr/>
        </p:nvSpPr>
        <p:spPr>
          <a:xfrm>
            <a:off x="609600" y="1447800"/>
            <a:ext cx="8077200" cy="4876800"/>
          </a:xfrm>
          <a:prstGeom prst="rect">
            <a:avLst/>
          </a:prstGeom>
        </p:spPr>
        <p:txBody>
          <a:bodyPr vert="horz" wrap="none" lIns="91440" tIns="45720" rIns="91440" bIns="45720" rtlCol="0" anchor="ctr">
            <a:normAutofit/>
          </a:bodyPr>
          <a:lstStyle/>
          <a:p>
            <a:pPr>
              <a:lnSpc>
                <a:spcPct val="110000"/>
              </a:lnSpc>
            </a:pPr>
            <a:r>
              <a:rPr lang="en-US" sz="2000" b="1" dirty="0" smtClean="0"/>
              <a:t>Systeme maschineller und computergestützter Übersetzung</a:t>
            </a:r>
          </a:p>
          <a:p>
            <a:pPr>
              <a:lnSpc>
                <a:spcPct val="110000"/>
              </a:lnSpc>
            </a:pPr>
            <a:endParaRPr lang="en-US" sz="2000" dirty="0"/>
          </a:p>
          <a:p>
            <a:pPr marL="285750" indent="-285750">
              <a:lnSpc>
                <a:spcPct val="110000"/>
              </a:lnSpc>
              <a:buFont typeface="Arial"/>
              <a:buChar char="•"/>
            </a:pPr>
            <a:r>
              <a:rPr lang="en-US" sz="2000" b="1" dirty="0" smtClean="0"/>
              <a:t>MT = Full Machine Translation</a:t>
            </a:r>
          </a:p>
          <a:p>
            <a:pPr>
              <a:lnSpc>
                <a:spcPct val="110000"/>
              </a:lnSpc>
            </a:pPr>
            <a:r>
              <a:rPr lang="en-US" sz="2000" dirty="0"/>
              <a:t>	</a:t>
            </a:r>
            <a:r>
              <a:rPr lang="en-US" sz="2000" dirty="0" smtClean="0"/>
              <a:t>Der ganze Übersetzungsprozess wird völlig und nur von </a:t>
            </a:r>
          </a:p>
          <a:p>
            <a:pPr>
              <a:lnSpc>
                <a:spcPct val="110000"/>
              </a:lnSpc>
            </a:pPr>
            <a:r>
              <a:rPr lang="en-US" sz="2000" dirty="0" smtClean="0"/>
              <a:t>	einem System maschineller Übersetzung durchgeführt</a:t>
            </a:r>
          </a:p>
          <a:p>
            <a:pPr>
              <a:lnSpc>
                <a:spcPct val="110000"/>
              </a:lnSpc>
            </a:pPr>
            <a:endParaRPr lang="en-US" sz="2000" dirty="0"/>
          </a:p>
          <a:p>
            <a:pPr marL="285750" indent="-285750">
              <a:lnSpc>
                <a:spcPct val="110000"/>
              </a:lnSpc>
              <a:buFont typeface="Arial"/>
              <a:buChar char="•"/>
            </a:pPr>
            <a:r>
              <a:rPr lang="en-US" sz="2000" b="1" dirty="0" smtClean="0"/>
              <a:t>MAT =  Machine Aided Translation</a:t>
            </a:r>
          </a:p>
          <a:p>
            <a:pPr>
              <a:lnSpc>
                <a:spcPct val="110000"/>
              </a:lnSpc>
            </a:pPr>
            <a:r>
              <a:rPr lang="en-US" sz="2000" dirty="0" smtClean="0"/>
              <a:t>	Der Übersetzungsprozess wird teilweise von einem System </a:t>
            </a:r>
          </a:p>
          <a:p>
            <a:pPr>
              <a:lnSpc>
                <a:spcPct val="110000"/>
              </a:lnSpc>
            </a:pPr>
            <a:r>
              <a:rPr lang="en-US" sz="2000" dirty="0"/>
              <a:t>	</a:t>
            </a:r>
            <a:r>
              <a:rPr lang="en-US" sz="2000" dirty="0" smtClean="0"/>
              <a:t>maschineller Übersetzung durchgefuhrt</a:t>
            </a:r>
          </a:p>
          <a:p>
            <a:pPr>
              <a:lnSpc>
                <a:spcPct val="110000"/>
              </a:lnSpc>
            </a:pPr>
            <a:r>
              <a:rPr lang="en-US" sz="2000" dirty="0"/>
              <a:t>	</a:t>
            </a:r>
            <a:r>
              <a:rPr lang="en-US" sz="2000" dirty="0" smtClean="0"/>
              <a:t>- HAMT = Human-Aided Machine Translation (überwiegend </a:t>
            </a:r>
          </a:p>
          <a:p>
            <a:pPr>
              <a:lnSpc>
                <a:spcPct val="110000"/>
              </a:lnSpc>
            </a:pPr>
            <a:r>
              <a:rPr lang="en-US" sz="2000" dirty="0"/>
              <a:t>	</a:t>
            </a:r>
            <a:r>
              <a:rPr lang="en-US" sz="2000" dirty="0" smtClean="0"/>
              <a:t>von System maschineller Übersetzung durchgeführt)</a:t>
            </a:r>
          </a:p>
          <a:p>
            <a:pPr>
              <a:lnSpc>
                <a:spcPct val="110000"/>
              </a:lnSpc>
            </a:pPr>
            <a:r>
              <a:rPr lang="en-US" sz="2000" dirty="0"/>
              <a:t>	</a:t>
            </a:r>
            <a:r>
              <a:rPr lang="en-US" sz="2000" dirty="0" smtClean="0"/>
              <a:t>-MAMT = Machine-Aided Human Translation (uberwiegend </a:t>
            </a:r>
          </a:p>
          <a:p>
            <a:pPr>
              <a:lnSpc>
                <a:spcPct val="110000"/>
              </a:lnSpc>
            </a:pPr>
            <a:r>
              <a:rPr lang="en-US" sz="2000" dirty="0"/>
              <a:t>	</a:t>
            </a:r>
            <a:r>
              <a:rPr lang="en-US" sz="2000" dirty="0" smtClean="0"/>
              <a:t>von Übersetzer durchgeführt, das System spielt eine helfende</a:t>
            </a:r>
            <a:r>
              <a:rPr lang="en-US" sz="2000" dirty="0"/>
              <a:t> </a:t>
            </a:r>
            <a:endParaRPr lang="en-US" sz="2000" dirty="0" smtClean="0"/>
          </a:p>
          <a:p>
            <a:pPr>
              <a:lnSpc>
                <a:spcPct val="110000"/>
              </a:lnSpc>
            </a:pPr>
            <a:r>
              <a:rPr lang="en-US" sz="2000" dirty="0"/>
              <a:t>	</a:t>
            </a:r>
            <a:r>
              <a:rPr lang="en-US" sz="2000" dirty="0" smtClean="0"/>
              <a:t>Rolle)</a:t>
            </a:r>
            <a:endParaRPr lang="en-US" sz="2000" dirty="0"/>
          </a:p>
        </p:txBody>
      </p:sp>
      <p:sp>
        <p:nvSpPr>
          <p:cNvPr id="5" name="Right Arrow 4"/>
          <p:cNvSpPr/>
          <p:nvPr/>
        </p:nvSpPr>
        <p:spPr>
          <a:xfrm>
            <a:off x="762000" y="2667000"/>
            <a:ext cx="381000" cy="188719"/>
          </a:xfrm>
          <a:prstGeom prst="rightArrow">
            <a:avLst/>
          </a:prstGeom>
          <a:solidFill>
            <a:srgbClr val="D9D9D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762000" y="3962400"/>
            <a:ext cx="381000" cy="188719"/>
          </a:xfrm>
          <a:prstGeom prst="rightArrow">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28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Systeme</a:t>
            </a:r>
            <a:r>
              <a:rPr lang="en-US" dirty="0"/>
              <a:t> </a:t>
            </a:r>
            <a:r>
              <a:rPr lang="de-DE" b="1" dirty="0"/>
              <a:t>maschineller </a:t>
            </a:r>
            <a:r>
              <a:rPr lang="de-DE" b="1" dirty="0" smtClean="0"/>
              <a:t>Übersetzung-Aufteilungen-2</a:t>
            </a:r>
            <a:endParaRPr lang="en-GB" dirty="0"/>
          </a:p>
        </p:txBody>
      </p:sp>
      <p:sp>
        <p:nvSpPr>
          <p:cNvPr id="4" name="Content Placeholder 3"/>
          <p:cNvSpPr>
            <a:spLocks noGrp="1"/>
          </p:cNvSpPr>
          <p:nvPr>
            <p:ph idx="1"/>
          </p:nvPr>
        </p:nvSpPr>
        <p:spPr>
          <a:xfrm>
            <a:off x="464156" y="1556792"/>
            <a:ext cx="8229600" cy="5529808"/>
          </a:xfrm>
        </p:spPr>
        <p:txBody>
          <a:bodyPr>
            <a:normAutofit fontScale="55000" lnSpcReduction="20000"/>
          </a:bodyPr>
          <a:lstStyle/>
          <a:p>
            <a:pPr marL="0" indent="0">
              <a:lnSpc>
                <a:spcPct val="110000"/>
              </a:lnSpc>
              <a:buNone/>
            </a:pPr>
            <a:r>
              <a:rPr lang="en-US" sz="3800" b="1" dirty="0" smtClean="0"/>
              <a:t>Weitere Aufteilungen:</a:t>
            </a:r>
          </a:p>
          <a:p>
            <a:pPr marL="0" indent="0">
              <a:lnSpc>
                <a:spcPct val="110000"/>
              </a:lnSpc>
              <a:buNone/>
            </a:pPr>
            <a:r>
              <a:rPr lang="en-US" sz="3800" b="1" dirty="0" smtClean="0"/>
              <a:t>(1)	 Bilinguale</a:t>
            </a:r>
            <a:r>
              <a:rPr lang="en-US" sz="3800" dirty="0" smtClean="0"/>
              <a:t> Systeme maschineller Übersetzung :</a:t>
            </a:r>
          </a:p>
          <a:p>
            <a:pPr marL="0" indent="0">
              <a:lnSpc>
                <a:spcPct val="110000"/>
              </a:lnSpc>
              <a:buNone/>
            </a:pPr>
            <a:r>
              <a:rPr lang="en-US" sz="3800" dirty="0" smtClean="0"/>
              <a:t>	-Unidirektionale Systeme maschineller Übersetzung</a:t>
            </a:r>
            <a:endParaRPr lang="en-US" sz="3800" dirty="0"/>
          </a:p>
          <a:p>
            <a:pPr marL="0" indent="0">
              <a:lnSpc>
                <a:spcPct val="110000"/>
              </a:lnSpc>
              <a:buNone/>
            </a:pPr>
            <a:r>
              <a:rPr lang="en-US" sz="3800" dirty="0" smtClean="0"/>
              <a:t>	-Bidirektionale Systeme maschineller Übersetzung </a:t>
            </a:r>
            <a:endParaRPr lang="en-US" sz="3800" dirty="0"/>
          </a:p>
          <a:p>
            <a:pPr marL="0" indent="0">
              <a:lnSpc>
                <a:spcPct val="110000"/>
              </a:lnSpc>
              <a:buNone/>
            </a:pPr>
            <a:r>
              <a:rPr lang="en-US" sz="3800" dirty="0" smtClean="0"/>
              <a:t>	(Übersetzung ist für beide Rictungen vorgesehen)</a:t>
            </a:r>
          </a:p>
          <a:p>
            <a:pPr marL="0" indent="0">
              <a:lnSpc>
                <a:spcPct val="110000"/>
              </a:lnSpc>
              <a:buNone/>
            </a:pPr>
            <a:r>
              <a:rPr lang="en-US" sz="3800" b="1" dirty="0" smtClean="0"/>
              <a:t>Multilinguale </a:t>
            </a:r>
            <a:r>
              <a:rPr lang="en-US" sz="3800" dirty="0" smtClean="0"/>
              <a:t>Systeme maschineller Übersetzung</a:t>
            </a:r>
          </a:p>
          <a:p>
            <a:pPr marL="896938" indent="-896938">
              <a:lnSpc>
                <a:spcPct val="110000"/>
              </a:lnSpc>
              <a:buAutoNum type="arabicParenBoth" startAt="2"/>
            </a:pPr>
            <a:r>
              <a:rPr lang="en-US" sz="3800" b="1" dirty="0"/>
              <a:t> </a:t>
            </a:r>
            <a:r>
              <a:rPr lang="en-US" sz="3800" b="1" dirty="0" smtClean="0"/>
              <a:t>Batch-Systeme</a:t>
            </a:r>
            <a:r>
              <a:rPr lang="en-US" sz="3800" b="1" dirty="0"/>
              <a:t> </a:t>
            </a:r>
            <a:r>
              <a:rPr lang="en-US" sz="3800" dirty="0" smtClean="0"/>
              <a:t>(</a:t>
            </a:r>
            <a:r>
              <a:rPr lang="en-US" sz="3800" b="1" dirty="0" smtClean="0"/>
              <a:t>keine Interaktion </a:t>
            </a:r>
            <a:r>
              <a:rPr lang="en-US" sz="3800" dirty="0" smtClean="0"/>
              <a:t>während der Übersetzung,    Vor- und Nachbearbeitung vorgesehen)</a:t>
            </a:r>
          </a:p>
          <a:p>
            <a:pPr marL="0" indent="0">
              <a:lnSpc>
                <a:spcPct val="110000"/>
              </a:lnSpc>
              <a:buNone/>
            </a:pPr>
            <a:r>
              <a:rPr lang="en-US" sz="3800" dirty="0"/>
              <a:t>	</a:t>
            </a:r>
            <a:r>
              <a:rPr lang="en-US" sz="3800" b="1" dirty="0" smtClean="0"/>
              <a:t>Interaktive Systeme</a:t>
            </a:r>
            <a:r>
              <a:rPr lang="en-US" sz="3800" b="1" dirty="0"/>
              <a:t> </a:t>
            </a:r>
            <a:r>
              <a:rPr lang="en-US" sz="3800" dirty="0" smtClean="0"/>
              <a:t>(erlauben die interaktive Auflösung der 	Ambiguitäten/ eine Auswahl von Übersetzungsalternativen)</a:t>
            </a:r>
          </a:p>
          <a:p>
            <a:pPr marL="0" indent="0">
              <a:lnSpc>
                <a:spcPct val="110000"/>
              </a:lnSpc>
              <a:buNone/>
            </a:pPr>
            <a:r>
              <a:rPr lang="en-US" sz="3800" dirty="0" smtClean="0"/>
              <a:t>Ein interaktives System kann Vorschäge machen/stellt Fragen an den Benutzer, um so das dem System fehlende Weltwissen zu kompensieren.</a:t>
            </a:r>
          </a:p>
          <a:p>
            <a:pPr marL="0" indent="0">
              <a:buNone/>
            </a:pPr>
            <a:r>
              <a:rPr lang="en-US" sz="3800" dirty="0" smtClean="0"/>
              <a:t>	</a:t>
            </a:r>
          </a:p>
          <a:p>
            <a:pPr marL="0" indent="0">
              <a:buNone/>
            </a:pPr>
            <a:endParaRPr lang="en-US" dirty="0" smtClean="0"/>
          </a:p>
        </p:txBody>
      </p:sp>
    </p:spTree>
    <p:extLst>
      <p:ext uri="{BB962C8B-B14F-4D97-AF65-F5344CB8AC3E}">
        <p14:creationId xmlns:p14="http://schemas.microsoft.com/office/powerpoint/2010/main" val="1315320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91000"/>
            <a:ext cx="7772400" cy="1577975"/>
          </a:xfrm>
        </p:spPr>
        <p:txBody>
          <a:bodyPr>
            <a:normAutofit/>
          </a:bodyPr>
          <a:lstStyle/>
          <a:p>
            <a:r>
              <a:rPr lang="de-DE" dirty="0" smtClean="0"/>
              <a:t>Übersetzungsschwierigkeiten</a:t>
            </a:r>
            <a:endParaRPr lang="en-US" dirty="0"/>
          </a:p>
        </p:txBody>
      </p:sp>
      <p:sp>
        <p:nvSpPr>
          <p:cNvPr id="3" name="Text Placeholder 2"/>
          <p:cNvSpPr>
            <a:spLocks noGrp="1"/>
          </p:cNvSpPr>
          <p:nvPr>
            <p:ph type="body" idx="1"/>
          </p:nvPr>
        </p:nvSpPr>
        <p:spPr>
          <a:xfrm>
            <a:off x="304799" y="2906713"/>
            <a:ext cx="8189913" cy="1284287"/>
          </a:xfrm>
        </p:spPr>
        <p:txBody>
          <a:bodyPr/>
          <a:lstStyle/>
          <a:p>
            <a:pPr lvl="1"/>
            <a:r>
              <a:rPr lang="en-US" sz="2400" dirty="0" smtClean="0">
                <a:solidFill>
                  <a:schemeClr val="tx1"/>
                </a:solidFill>
              </a:rPr>
              <a:t>Divergenzen</a:t>
            </a:r>
            <a:r>
              <a:rPr lang="en-US" sz="2400" dirty="0">
                <a:solidFill>
                  <a:schemeClr val="tx1"/>
                </a:solidFill>
              </a:rPr>
              <a:t> </a:t>
            </a:r>
            <a:r>
              <a:rPr lang="en-US" sz="2400" dirty="0" smtClean="0">
                <a:solidFill>
                  <a:schemeClr val="tx1"/>
                </a:solidFill>
              </a:rPr>
              <a:t>Lexikalische </a:t>
            </a:r>
            <a:r>
              <a:rPr lang="en-US" sz="2400" dirty="0">
                <a:solidFill>
                  <a:schemeClr val="tx1"/>
                </a:solidFill>
              </a:rPr>
              <a:t>Lücken</a:t>
            </a:r>
          </a:p>
          <a:p>
            <a:endParaRPr lang="en-US" dirty="0"/>
          </a:p>
        </p:txBody>
      </p:sp>
    </p:spTree>
    <p:extLst>
      <p:ext uri="{BB962C8B-B14F-4D97-AF65-F5344CB8AC3E}">
        <p14:creationId xmlns:p14="http://schemas.microsoft.com/office/powerpoint/2010/main" val="328079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249362"/>
          </a:xfrm>
        </p:spPr>
        <p:txBody>
          <a:bodyPr>
            <a:noAutofit/>
          </a:bodyPr>
          <a:lstStyle/>
          <a:p>
            <a:r>
              <a:rPr lang="en-GB" b="1" dirty="0"/>
              <a:t>Übersetzungsschwierigkeiten</a:t>
            </a:r>
            <a:br>
              <a:rPr lang="en-GB" b="1" dirty="0"/>
            </a:br>
            <a:endParaRPr lang="en-GB" dirty="0"/>
          </a:p>
        </p:txBody>
      </p:sp>
      <p:sp>
        <p:nvSpPr>
          <p:cNvPr id="5" name="Content Placeholder 4"/>
          <p:cNvSpPr>
            <a:spLocks noGrp="1"/>
          </p:cNvSpPr>
          <p:nvPr>
            <p:ph idx="1"/>
          </p:nvPr>
        </p:nvSpPr>
        <p:spPr/>
        <p:txBody>
          <a:bodyPr>
            <a:normAutofit/>
          </a:bodyPr>
          <a:lstStyle/>
          <a:p>
            <a:pPr marL="0" indent="0" algn="just">
              <a:lnSpc>
                <a:spcPct val="110000"/>
              </a:lnSpc>
              <a:buNone/>
            </a:pPr>
            <a:r>
              <a:rPr lang="de-DE" sz="2400" dirty="0" smtClean="0"/>
              <a:t>Zu </a:t>
            </a:r>
            <a:r>
              <a:rPr lang="de-DE" sz="2400" dirty="0"/>
              <a:t>den wichtigsten Kategorien </a:t>
            </a:r>
            <a:r>
              <a:rPr lang="de-DE" sz="2400" dirty="0" smtClean="0"/>
              <a:t>der Übersetzungsschwierigkeiten gehören: </a:t>
            </a:r>
          </a:p>
          <a:p>
            <a:pPr algn="just">
              <a:lnSpc>
                <a:spcPct val="110000"/>
              </a:lnSpc>
            </a:pPr>
            <a:r>
              <a:rPr lang="de-DE" sz="2400" dirty="0" smtClean="0"/>
              <a:t>die </a:t>
            </a:r>
            <a:r>
              <a:rPr lang="de-DE" sz="2400" b="1" dirty="0"/>
              <a:t>Divergenzen</a:t>
            </a:r>
            <a:r>
              <a:rPr lang="de-DE" sz="2400" dirty="0"/>
              <a:t>, die als Unterschiede zwischen zwei Sprachen </a:t>
            </a:r>
            <a:r>
              <a:rPr lang="de-DE" sz="2400" dirty="0" smtClean="0"/>
              <a:t>in den </a:t>
            </a:r>
            <a:r>
              <a:rPr lang="de-DE" sz="2400" dirty="0"/>
              <a:t>syntaktischen Strukturen </a:t>
            </a:r>
            <a:r>
              <a:rPr lang="de-DE" sz="2400" dirty="0" smtClean="0"/>
              <a:t>definiert </a:t>
            </a:r>
            <a:r>
              <a:rPr lang="de-DE" sz="2400" dirty="0"/>
              <a:t>werden können (</a:t>
            </a:r>
            <a:r>
              <a:rPr lang="de-DE" sz="2400" dirty="0" err="1"/>
              <a:t>Dorna</a:t>
            </a:r>
            <a:r>
              <a:rPr lang="de-DE" sz="2400" dirty="0"/>
              <a:t> und </a:t>
            </a:r>
            <a:r>
              <a:rPr lang="de-DE" sz="2400" dirty="0" err="1" smtClean="0"/>
              <a:t>Jekat</a:t>
            </a:r>
            <a:r>
              <a:rPr lang="de-DE" sz="2400" dirty="0" smtClean="0"/>
              <a:t>, 2004</a:t>
            </a:r>
            <a:r>
              <a:rPr lang="de-DE" sz="2400" dirty="0"/>
              <a:t>) und </a:t>
            </a:r>
            <a:endParaRPr lang="de-DE" sz="2400" dirty="0" smtClean="0"/>
          </a:p>
          <a:p>
            <a:pPr algn="just">
              <a:lnSpc>
                <a:spcPct val="110000"/>
              </a:lnSpc>
            </a:pPr>
            <a:r>
              <a:rPr lang="de-DE" sz="2400" dirty="0" smtClean="0"/>
              <a:t>die </a:t>
            </a:r>
            <a:r>
              <a:rPr lang="de-DE" sz="2400" b="1" dirty="0"/>
              <a:t>Lexikalischen Lücken </a:t>
            </a:r>
            <a:r>
              <a:rPr lang="de-DE" sz="2400" dirty="0"/>
              <a:t>(</a:t>
            </a:r>
            <a:r>
              <a:rPr lang="de-DE" sz="2400" dirty="0" err="1"/>
              <a:t>gaps</a:t>
            </a:r>
            <a:r>
              <a:rPr lang="de-DE" sz="2400" dirty="0"/>
              <a:t>) oder </a:t>
            </a:r>
            <a:r>
              <a:rPr lang="de-DE" sz="2400" b="1" dirty="0" smtClean="0"/>
              <a:t>Nichtentsprechungen </a:t>
            </a:r>
            <a:r>
              <a:rPr lang="de-DE" sz="2400" dirty="0" smtClean="0"/>
              <a:t>(</a:t>
            </a:r>
            <a:r>
              <a:rPr lang="de-DE" sz="2400" dirty="0" err="1" smtClean="0"/>
              <a:t>mismatches</a:t>
            </a:r>
            <a:r>
              <a:rPr lang="de-DE" sz="2400" dirty="0"/>
              <a:t>), die als versprachlichte Konzepte </a:t>
            </a:r>
            <a:r>
              <a:rPr lang="de-DE" sz="2400" dirty="0" smtClean="0"/>
              <a:t>definiert werden können</a:t>
            </a:r>
            <a:r>
              <a:rPr lang="de-DE" sz="2400" dirty="0"/>
              <a:t>, die nicht in der gleichen Form in zwei Sprachen </a:t>
            </a:r>
            <a:r>
              <a:rPr lang="de-DE" sz="2400" dirty="0" smtClean="0"/>
              <a:t>existieren </a:t>
            </a:r>
            <a:r>
              <a:rPr lang="en-GB" sz="2400" dirty="0" smtClean="0"/>
              <a:t>(</a:t>
            </a:r>
            <a:r>
              <a:rPr lang="en-GB" sz="2400" dirty="0" err="1" smtClean="0"/>
              <a:t>Dorna</a:t>
            </a:r>
            <a:r>
              <a:rPr lang="en-GB" sz="2400" dirty="0" smtClean="0"/>
              <a:t> </a:t>
            </a:r>
            <a:r>
              <a:rPr lang="en-GB" sz="2400" dirty="0"/>
              <a:t>und </a:t>
            </a:r>
            <a:r>
              <a:rPr lang="en-GB" sz="2400" dirty="0" err="1"/>
              <a:t>Jekat</a:t>
            </a:r>
            <a:r>
              <a:rPr lang="en-GB" sz="2400" dirty="0"/>
              <a:t>, 2004).</a:t>
            </a:r>
          </a:p>
        </p:txBody>
      </p:sp>
    </p:spTree>
    <p:extLst>
      <p:ext uri="{BB962C8B-B14F-4D97-AF65-F5344CB8AC3E}">
        <p14:creationId xmlns:p14="http://schemas.microsoft.com/office/powerpoint/2010/main" val="4102834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de-DE" b="1" dirty="0"/>
              <a:t>Divergenzen</a:t>
            </a:r>
            <a:endParaRPr lang="en-GB" dirty="0"/>
          </a:p>
        </p:txBody>
      </p:sp>
      <p:sp>
        <p:nvSpPr>
          <p:cNvPr id="3" name="Content Placeholder 2"/>
          <p:cNvSpPr>
            <a:spLocks noGrp="1"/>
          </p:cNvSpPr>
          <p:nvPr>
            <p:ph idx="1"/>
          </p:nvPr>
        </p:nvSpPr>
        <p:spPr>
          <a:xfrm>
            <a:off x="464156" y="1295400"/>
            <a:ext cx="8229600" cy="5029200"/>
          </a:xfrm>
        </p:spPr>
        <p:txBody>
          <a:bodyPr>
            <a:noAutofit/>
          </a:bodyPr>
          <a:lstStyle/>
          <a:p>
            <a:pPr algn="just"/>
            <a:r>
              <a:rPr lang="de-DE" sz="2200" dirty="0"/>
              <a:t>Das Partizip "auszutauschende" in der deutschen Phrase "Der </a:t>
            </a:r>
            <a:r>
              <a:rPr lang="de-DE" sz="2200" dirty="0" smtClean="0"/>
              <a:t>auszutauschende Filter </a:t>
            </a:r>
            <a:r>
              <a:rPr lang="de-DE" sz="2200" dirty="0"/>
              <a:t>muss gesondert entsorgt werden" kann im </a:t>
            </a:r>
            <a:r>
              <a:rPr lang="de-DE" sz="2200" dirty="0" smtClean="0"/>
              <a:t>Griechischen in </a:t>
            </a:r>
            <a:r>
              <a:rPr lang="de-DE" sz="2200" dirty="0"/>
              <a:t>verschiedenen Weisen anerkannt und verarbeitet werden. </a:t>
            </a:r>
            <a:endParaRPr lang="de-DE" sz="2200" dirty="0" smtClean="0"/>
          </a:p>
          <a:p>
            <a:pPr algn="just"/>
            <a:r>
              <a:rPr lang="de-DE" sz="2200" dirty="0" smtClean="0"/>
              <a:t>Somit</a:t>
            </a:r>
            <a:r>
              <a:rPr lang="de-DE" sz="2200" dirty="0"/>
              <a:t> </a:t>
            </a:r>
            <a:r>
              <a:rPr lang="de-DE" sz="2200" dirty="0" smtClean="0"/>
              <a:t>besteht </a:t>
            </a:r>
            <a:r>
              <a:rPr lang="de-DE" sz="2200" dirty="0"/>
              <a:t>die Möglichkeit, dass zwei oder mehrere äquivalente </a:t>
            </a:r>
            <a:r>
              <a:rPr lang="de-DE" sz="2200" dirty="0" smtClean="0"/>
              <a:t>Sätze erzeugt </a:t>
            </a:r>
            <a:r>
              <a:rPr lang="de-DE" sz="2200" dirty="0"/>
              <a:t>werden können, wie zum Beispiel der Satz: "</a:t>
            </a:r>
            <a:r>
              <a:rPr lang="de-DE" sz="2200" dirty="0" err="1"/>
              <a:t>Το</a:t>
            </a:r>
            <a:r>
              <a:rPr lang="de-DE" sz="2200" dirty="0"/>
              <a:t> π</a:t>
            </a:r>
            <a:r>
              <a:rPr lang="de-DE" sz="2200" dirty="0" err="1"/>
              <a:t>ρος</a:t>
            </a:r>
            <a:r>
              <a:rPr lang="de-DE" sz="2200" dirty="0"/>
              <a:t> </a:t>
            </a:r>
            <a:r>
              <a:rPr lang="de-DE" sz="2200" dirty="0" smtClean="0"/>
              <a:t>α</a:t>
            </a:r>
            <a:r>
              <a:rPr lang="de-DE" sz="2200" dirty="0" err="1" smtClean="0"/>
              <a:t>ντικ</a:t>
            </a:r>
            <a:r>
              <a:rPr lang="de-DE" sz="2200" dirty="0" smtClean="0"/>
              <a:t>ατά</a:t>
            </a:r>
            <a:r>
              <a:rPr lang="el-GR" sz="2200" dirty="0" err="1" smtClean="0"/>
              <a:t>σταση</a:t>
            </a:r>
            <a:r>
              <a:rPr lang="el-GR" sz="2200" dirty="0" smtClean="0"/>
              <a:t> </a:t>
            </a:r>
            <a:r>
              <a:rPr lang="el-GR" sz="2200" dirty="0"/>
              <a:t>φίλτρο πρέπει να </a:t>
            </a:r>
            <a:r>
              <a:rPr lang="el-GR" sz="2200" dirty="0" smtClean="0"/>
              <a:t>πεταχ</a:t>
            </a:r>
            <a:r>
              <a:rPr lang="el-GR" sz="2200" dirty="0"/>
              <a:t>τ</a:t>
            </a:r>
            <a:r>
              <a:rPr lang="el-GR" sz="2200" dirty="0" smtClean="0"/>
              <a:t>εί </a:t>
            </a:r>
            <a:r>
              <a:rPr lang="el-GR" sz="2200" dirty="0"/>
              <a:t>ξεχωριστά" </a:t>
            </a:r>
            <a:r>
              <a:rPr lang="el-GR" sz="2200" dirty="0" err="1"/>
              <a:t>und</a:t>
            </a:r>
            <a:r>
              <a:rPr lang="el-GR" sz="2200" dirty="0"/>
              <a:t> </a:t>
            </a:r>
            <a:r>
              <a:rPr lang="el-GR" sz="2200" dirty="0" err="1"/>
              <a:t>der</a:t>
            </a:r>
            <a:r>
              <a:rPr lang="el-GR" sz="2200" dirty="0"/>
              <a:t> </a:t>
            </a:r>
            <a:r>
              <a:rPr lang="el-GR" sz="2200" dirty="0" err="1"/>
              <a:t>Satz</a:t>
            </a:r>
            <a:r>
              <a:rPr lang="el-GR" sz="2200" dirty="0"/>
              <a:t>: "Το </a:t>
            </a:r>
            <a:r>
              <a:rPr lang="el-GR" sz="2200" dirty="0" smtClean="0"/>
              <a:t>φίλτρο</a:t>
            </a:r>
            <a:r>
              <a:rPr lang="en-US" sz="2200" dirty="0" smtClean="0"/>
              <a:t> </a:t>
            </a:r>
            <a:r>
              <a:rPr lang="el-GR" sz="2200" dirty="0" smtClean="0"/>
              <a:t>που </a:t>
            </a:r>
            <a:r>
              <a:rPr lang="el-GR" sz="2200" dirty="0"/>
              <a:t>πρέπει να αντικατασταθεί πρέπει να </a:t>
            </a:r>
            <a:r>
              <a:rPr lang="el-GR" sz="2200" dirty="0" smtClean="0"/>
              <a:t>πεταχτεί </a:t>
            </a:r>
            <a:r>
              <a:rPr lang="el-GR" sz="2200" dirty="0"/>
              <a:t>ξεχωριστά</a:t>
            </a:r>
            <a:r>
              <a:rPr lang="el-GR" sz="2200" dirty="0" smtClean="0"/>
              <a:t>"</a:t>
            </a:r>
            <a:r>
              <a:rPr lang="de-DE" sz="2200" dirty="0" smtClean="0"/>
              <a:t>. </a:t>
            </a:r>
          </a:p>
          <a:p>
            <a:pPr algn="just"/>
            <a:r>
              <a:rPr lang="de-DE" sz="2200" dirty="0" smtClean="0"/>
              <a:t>Ein </a:t>
            </a:r>
            <a:r>
              <a:rPr lang="de-DE" sz="2200" b="1" dirty="0"/>
              <a:t>weiteres Beispiel </a:t>
            </a:r>
            <a:r>
              <a:rPr lang="de-DE" sz="2200" dirty="0"/>
              <a:t>ist der Satz: "Ein unter Druck </a:t>
            </a:r>
            <a:r>
              <a:rPr lang="de-DE" sz="2200" dirty="0" smtClean="0"/>
              <a:t>geratenes Ventil </a:t>
            </a:r>
            <a:r>
              <a:rPr lang="de-DE" sz="2200" dirty="0"/>
              <a:t>nicht öffnen", der im Griechischen sowohl mit dem Satz "</a:t>
            </a:r>
            <a:r>
              <a:rPr lang="de-DE" sz="2200" dirty="0" err="1" smtClean="0"/>
              <a:t>Μην</a:t>
            </a:r>
            <a:r>
              <a:rPr lang="de-DE" sz="2200" dirty="0"/>
              <a:t> </a:t>
            </a:r>
            <a:r>
              <a:rPr lang="el-GR" sz="2200" dirty="0" smtClean="0"/>
              <a:t>ανοίγετε </a:t>
            </a:r>
            <a:r>
              <a:rPr lang="el-GR" sz="2200" dirty="0"/>
              <a:t>μια υπό πίεση ευρισκομένη βαλβίδα" </a:t>
            </a:r>
            <a:r>
              <a:rPr lang="el-GR" sz="2200" dirty="0" err="1"/>
              <a:t>als</a:t>
            </a:r>
            <a:r>
              <a:rPr lang="el-GR" sz="2200" dirty="0"/>
              <a:t> </a:t>
            </a:r>
            <a:r>
              <a:rPr lang="el-GR" sz="2200" dirty="0" err="1"/>
              <a:t>auch</a:t>
            </a:r>
            <a:r>
              <a:rPr lang="el-GR" sz="2200" dirty="0"/>
              <a:t> </a:t>
            </a:r>
            <a:r>
              <a:rPr lang="el-GR" sz="2200" dirty="0" err="1"/>
              <a:t>mit</a:t>
            </a:r>
            <a:r>
              <a:rPr lang="el-GR" sz="2200" dirty="0"/>
              <a:t> </a:t>
            </a:r>
            <a:r>
              <a:rPr lang="el-GR" sz="2200" dirty="0" err="1"/>
              <a:t>dem</a:t>
            </a:r>
            <a:r>
              <a:rPr lang="el-GR" sz="2200" dirty="0"/>
              <a:t> </a:t>
            </a:r>
            <a:r>
              <a:rPr lang="el-GR" sz="2200" dirty="0" err="1" smtClean="0"/>
              <a:t>Satz</a:t>
            </a:r>
            <a:r>
              <a:rPr lang="en-US" sz="2200" dirty="0"/>
              <a:t> </a:t>
            </a:r>
            <a:r>
              <a:rPr lang="el-GR" sz="2200" dirty="0" smtClean="0"/>
              <a:t>"Μην </a:t>
            </a:r>
            <a:r>
              <a:rPr lang="el-GR" sz="2200" dirty="0"/>
              <a:t>ανοίγετε μια βαλβίδα που βρίσκεται υπό πίεση" übersetzt </a:t>
            </a:r>
            <a:r>
              <a:rPr lang="el-GR" sz="2200" dirty="0" smtClean="0"/>
              <a:t>werden</a:t>
            </a:r>
            <a:r>
              <a:rPr lang="en-US" sz="2200" dirty="0"/>
              <a:t> </a:t>
            </a:r>
            <a:r>
              <a:rPr lang="en-GB" sz="2200" dirty="0" err="1" smtClean="0"/>
              <a:t>kann</a:t>
            </a:r>
            <a:r>
              <a:rPr lang="en-GB" sz="2200" dirty="0" smtClean="0"/>
              <a:t>.</a:t>
            </a:r>
            <a:endParaRPr lang="en-GB" sz="2200" dirty="0"/>
          </a:p>
        </p:txBody>
      </p:sp>
    </p:spTree>
    <p:extLst>
      <p:ext uri="{BB962C8B-B14F-4D97-AF65-F5344CB8AC3E}">
        <p14:creationId xmlns:p14="http://schemas.microsoft.com/office/powerpoint/2010/main" val="37701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GB" sz="4000" b="1" dirty="0" err="1"/>
              <a:t>Lexikalische</a:t>
            </a:r>
            <a:r>
              <a:rPr lang="en-GB" sz="4000" b="1" dirty="0"/>
              <a:t> </a:t>
            </a:r>
            <a:r>
              <a:rPr lang="en-GB" sz="4000" b="1" dirty="0" smtClean="0"/>
              <a:t>Lücken-1</a:t>
            </a:r>
            <a:endParaRPr lang="en-GB" sz="4000" dirty="0"/>
          </a:p>
        </p:txBody>
      </p:sp>
      <p:sp>
        <p:nvSpPr>
          <p:cNvPr id="3" name="Content Placeholder 2"/>
          <p:cNvSpPr>
            <a:spLocks noGrp="1"/>
          </p:cNvSpPr>
          <p:nvPr>
            <p:ph idx="1"/>
          </p:nvPr>
        </p:nvSpPr>
        <p:spPr/>
        <p:txBody>
          <a:bodyPr>
            <a:normAutofit fontScale="85000" lnSpcReduction="20000"/>
          </a:bodyPr>
          <a:lstStyle/>
          <a:p>
            <a:pPr>
              <a:lnSpc>
                <a:spcPct val="120000"/>
              </a:lnSpc>
            </a:pPr>
            <a:r>
              <a:rPr lang="de-DE" dirty="0" smtClean="0"/>
              <a:t>Typische </a:t>
            </a:r>
            <a:r>
              <a:rPr lang="de-DE" dirty="0"/>
              <a:t>Beispiele von </a:t>
            </a:r>
            <a:r>
              <a:rPr lang="de-DE" dirty="0" err="1"/>
              <a:t>Nichtenstprechungen</a:t>
            </a:r>
            <a:r>
              <a:rPr lang="de-DE" dirty="0"/>
              <a:t> oder "Lexikalischen </a:t>
            </a:r>
            <a:r>
              <a:rPr lang="de-DE" dirty="0" smtClean="0"/>
              <a:t>Lücken„ bezüglich </a:t>
            </a:r>
            <a:r>
              <a:rPr lang="de-DE" dirty="0"/>
              <a:t>des Sprachpaars Deutsch-Griechisch sind die </a:t>
            </a:r>
            <a:r>
              <a:rPr lang="de-DE" dirty="0" smtClean="0"/>
              <a:t>Wendungen "Muster</a:t>
            </a:r>
            <a:r>
              <a:rPr lang="de-DE" dirty="0"/>
              <a:t>", "</a:t>
            </a:r>
            <a:r>
              <a:rPr lang="de-DE" dirty="0" smtClean="0"/>
              <a:t>Gewalt„ und </a:t>
            </a:r>
            <a:r>
              <a:rPr lang="de-DE" dirty="0"/>
              <a:t>"Zeit</a:t>
            </a:r>
            <a:r>
              <a:rPr lang="de-DE" dirty="0" smtClean="0"/>
              <a:t>". </a:t>
            </a:r>
          </a:p>
          <a:p>
            <a:pPr>
              <a:lnSpc>
                <a:spcPct val="120000"/>
              </a:lnSpc>
            </a:pPr>
            <a:r>
              <a:rPr lang="de-DE" dirty="0" smtClean="0"/>
              <a:t>Die </a:t>
            </a:r>
            <a:r>
              <a:rPr lang="de-DE" dirty="0"/>
              <a:t>Wendung "</a:t>
            </a:r>
            <a:r>
              <a:rPr lang="de-DE" b="1" dirty="0"/>
              <a:t>Muster</a:t>
            </a:r>
            <a:r>
              <a:rPr lang="de-DE" dirty="0"/>
              <a:t>" </a:t>
            </a:r>
            <a:r>
              <a:rPr lang="de-DE" dirty="0" smtClean="0"/>
              <a:t>kann im </a:t>
            </a:r>
            <a:r>
              <a:rPr lang="de-DE" dirty="0"/>
              <a:t>Griechischen als "</a:t>
            </a:r>
            <a:r>
              <a:rPr lang="de-DE" dirty="0" err="1"/>
              <a:t>σχέδιο</a:t>
            </a:r>
            <a:r>
              <a:rPr lang="de-DE" dirty="0"/>
              <a:t>", als "</a:t>
            </a:r>
            <a:r>
              <a:rPr lang="de-DE" dirty="0" err="1"/>
              <a:t>δείγμ</a:t>
            </a:r>
            <a:r>
              <a:rPr lang="de-DE" dirty="0"/>
              <a:t>α" sowie auch als "</a:t>
            </a:r>
            <a:r>
              <a:rPr lang="de-DE" dirty="0" smtClean="0"/>
              <a:t>πρότυπο„ interpretiert </a:t>
            </a:r>
            <a:r>
              <a:rPr lang="de-DE" dirty="0"/>
              <a:t>werden. </a:t>
            </a:r>
            <a:endParaRPr lang="de-DE" dirty="0" smtClean="0"/>
          </a:p>
          <a:p>
            <a:pPr>
              <a:lnSpc>
                <a:spcPct val="120000"/>
              </a:lnSpc>
            </a:pPr>
            <a:r>
              <a:rPr lang="de-DE" dirty="0" smtClean="0"/>
              <a:t>Das </a:t>
            </a:r>
            <a:r>
              <a:rPr lang="de-DE" dirty="0"/>
              <a:t>Wort "</a:t>
            </a:r>
            <a:r>
              <a:rPr lang="de-DE" b="1" dirty="0"/>
              <a:t>Gewalt</a:t>
            </a:r>
            <a:r>
              <a:rPr lang="de-DE" dirty="0"/>
              <a:t>" </a:t>
            </a:r>
            <a:r>
              <a:rPr lang="de-DE" dirty="0" smtClean="0"/>
              <a:t>kann </a:t>
            </a:r>
            <a:r>
              <a:rPr lang="de-DE" dirty="0"/>
              <a:t>im </a:t>
            </a:r>
            <a:r>
              <a:rPr lang="de-DE" dirty="0" smtClean="0"/>
              <a:t>Griechischen </a:t>
            </a:r>
            <a:r>
              <a:rPr lang="el-GR" dirty="0" smtClean="0"/>
              <a:t>"εξουσία</a:t>
            </a:r>
            <a:r>
              <a:rPr lang="el-GR" dirty="0"/>
              <a:t>" (</a:t>
            </a:r>
            <a:r>
              <a:rPr lang="en-GB" dirty="0" err="1"/>
              <a:t>Macht</a:t>
            </a:r>
            <a:r>
              <a:rPr lang="en-GB" dirty="0"/>
              <a:t>), "</a:t>
            </a:r>
            <a:r>
              <a:rPr lang="el-GR" dirty="0"/>
              <a:t>δύναμη" (</a:t>
            </a:r>
            <a:r>
              <a:rPr lang="en-GB" dirty="0"/>
              <a:t>Kraft), "</a:t>
            </a:r>
            <a:r>
              <a:rPr lang="el-GR" dirty="0"/>
              <a:t>έλεγχος" (</a:t>
            </a:r>
            <a:r>
              <a:rPr lang="en-GB" dirty="0" err="1"/>
              <a:t>Kontrolle</a:t>
            </a:r>
            <a:r>
              <a:rPr lang="en-GB" dirty="0"/>
              <a:t>) </a:t>
            </a:r>
            <a:r>
              <a:rPr lang="en-GB" dirty="0" err="1" smtClean="0"/>
              <a:t>oder</a:t>
            </a:r>
            <a:r>
              <a:rPr lang="en-GB" dirty="0"/>
              <a:t> </a:t>
            </a:r>
            <a:r>
              <a:rPr lang="de-DE" dirty="0" smtClean="0"/>
              <a:t>auch </a:t>
            </a:r>
            <a:r>
              <a:rPr lang="de-DE" dirty="0"/>
              <a:t>"βία" (Gewalttätigkeit) bedeuten. </a:t>
            </a:r>
            <a:endParaRPr lang="de-DE" dirty="0" smtClean="0"/>
          </a:p>
        </p:txBody>
      </p:sp>
    </p:spTree>
    <p:extLst>
      <p:ext uri="{BB962C8B-B14F-4D97-AF65-F5344CB8AC3E}">
        <p14:creationId xmlns:p14="http://schemas.microsoft.com/office/powerpoint/2010/main" val="33205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GB" sz="4000" b="1" dirty="0" err="1"/>
              <a:t>Lexikalische</a:t>
            </a:r>
            <a:r>
              <a:rPr lang="en-GB" sz="4000" b="1" dirty="0"/>
              <a:t> </a:t>
            </a:r>
            <a:r>
              <a:rPr lang="en-GB" sz="4000" b="1" dirty="0" smtClean="0"/>
              <a:t>Lücken-2</a:t>
            </a:r>
            <a:endParaRPr lang="en-GB" sz="4000" dirty="0"/>
          </a:p>
        </p:txBody>
      </p:sp>
      <p:sp>
        <p:nvSpPr>
          <p:cNvPr id="3" name="Content Placeholder 2"/>
          <p:cNvSpPr>
            <a:spLocks noGrp="1"/>
          </p:cNvSpPr>
          <p:nvPr>
            <p:ph idx="1"/>
          </p:nvPr>
        </p:nvSpPr>
        <p:spPr>
          <a:xfrm>
            <a:off x="464156" y="1556792"/>
            <a:ext cx="8229600" cy="4996408"/>
          </a:xfrm>
        </p:spPr>
        <p:txBody>
          <a:bodyPr>
            <a:normAutofit fontScale="70000" lnSpcReduction="20000"/>
          </a:bodyPr>
          <a:lstStyle/>
          <a:p>
            <a:pPr algn="just">
              <a:lnSpc>
                <a:spcPct val="120000"/>
              </a:lnSpc>
            </a:pPr>
            <a:r>
              <a:rPr lang="de-DE" sz="3400" dirty="0"/>
              <a:t>Im Falle einer Übersetzung vom Griechischen in die deutsche Sprache muss daher das zur Unterscheidung notwendige Wissen (</a:t>
            </a:r>
            <a:r>
              <a:rPr lang="de-DE" sz="3400" dirty="0" err="1"/>
              <a:t>Dorna</a:t>
            </a:r>
            <a:r>
              <a:rPr lang="de-DE" sz="3400" dirty="0"/>
              <a:t> und </a:t>
            </a:r>
            <a:r>
              <a:rPr lang="de-DE" sz="3400" dirty="0" err="1"/>
              <a:t>Jekat</a:t>
            </a:r>
            <a:r>
              <a:rPr lang="de-DE" sz="3400" dirty="0"/>
              <a:t>, 2004) aus dem Kontext erschlossen werden. </a:t>
            </a:r>
            <a:endParaRPr lang="de-DE" sz="3400" dirty="0" smtClean="0"/>
          </a:p>
          <a:p>
            <a:pPr algn="just">
              <a:lnSpc>
                <a:spcPct val="120000"/>
              </a:lnSpc>
            </a:pPr>
            <a:r>
              <a:rPr lang="de-DE" sz="3400" dirty="0" smtClean="0"/>
              <a:t>Die </a:t>
            </a:r>
            <a:r>
              <a:rPr lang="de-DE" sz="3400" dirty="0"/>
              <a:t>Wendung "Zeit"  ist ein weiteres Beispiel lexikalischer Lücken. Es handelt sich um ein polysemes Wort, das </a:t>
            </a:r>
            <a:r>
              <a:rPr lang="en-GB" sz="3400" dirty="0" err="1"/>
              <a:t>im</a:t>
            </a:r>
            <a:r>
              <a:rPr lang="en-GB" sz="3400" dirty="0"/>
              <a:t> </a:t>
            </a:r>
            <a:r>
              <a:rPr lang="en-GB" sz="3400" dirty="0" err="1"/>
              <a:t>Griechischen</a:t>
            </a:r>
            <a:r>
              <a:rPr lang="en-GB" sz="3400" dirty="0"/>
              <a:t> </a:t>
            </a:r>
            <a:r>
              <a:rPr lang="en-GB" sz="3400" dirty="0" err="1"/>
              <a:t>als</a:t>
            </a:r>
            <a:r>
              <a:rPr lang="en-GB" sz="3400" dirty="0"/>
              <a:t> "</a:t>
            </a:r>
            <a:r>
              <a:rPr lang="el-GR" sz="3400" dirty="0"/>
              <a:t>καιρός, χρόνος", </a:t>
            </a:r>
            <a:r>
              <a:rPr lang="en-GB" sz="3400" dirty="0" err="1"/>
              <a:t>als</a:t>
            </a:r>
            <a:r>
              <a:rPr lang="en-GB" sz="3400" dirty="0"/>
              <a:t> "</a:t>
            </a:r>
            <a:r>
              <a:rPr lang="el-GR" sz="3400" dirty="0"/>
              <a:t>καιρός, ώρα", </a:t>
            </a:r>
            <a:r>
              <a:rPr lang="en-GB" sz="3400" dirty="0" err="1"/>
              <a:t>als</a:t>
            </a:r>
            <a:r>
              <a:rPr lang="en-GB" sz="3400" dirty="0"/>
              <a:t> "</a:t>
            </a:r>
            <a:r>
              <a:rPr lang="el-GR" sz="3400" dirty="0"/>
              <a:t>εποχή“</a:t>
            </a:r>
            <a:r>
              <a:rPr lang="en-US" sz="3400" dirty="0"/>
              <a:t> </a:t>
            </a:r>
            <a:r>
              <a:rPr lang="de-DE" sz="3400" dirty="0"/>
              <a:t>oder als "</a:t>
            </a:r>
            <a:r>
              <a:rPr lang="de-DE" sz="3400" dirty="0" err="1"/>
              <a:t>χρόνος</a:t>
            </a:r>
            <a:r>
              <a:rPr lang="de-DE" sz="3400" dirty="0"/>
              <a:t>" interpretiert werden kann. </a:t>
            </a:r>
            <a:endParaRPr lang="de-DE" sz="3400" dirty="0" smtClean="0"/>
          </a:p>
          <a:p>
            <a:pPr algn="just">
              <a:lnSpc>
                <a:spcPct val="120000"/>
              </a:lnSpc>
            </a:pPr>
            <a:r>
              <a:rPr lang="de-DE" sz="3400" dirty="0" smtClean="0"/>
              <a:t>Die </a:t>
            </a:r>
            <a:r>
              <a:rPr lang="de-DE" sz="3400" dirty="0"/>
              <a:t>Probleme, die aus den Nichtentsprechungen entstehen können, werden komplexer, wenn beide Wendungen in der gleichen Subsprache, d.h. im gleichen Kontext </a:t>
            </a:r>
            <a:r>
              <a:rPr lang="en-GB" sz="3400" dirty="0" err="1"/>
              <a:t>erscheinen</a:t>
            </a:r>
            <a:r>
              <a:rPr lang="en-GB" sz="3400" dirty="0"/>
              <a:t> </a:t>
            </a:r>
            <a:r>
              <a:rPr lang="en-GB" sz="3400" dirty="0" err="1"/>
              <a:t>können</a:t>
            </a:r>
            <a:r>
              <a:rPr lang="en-GB" sz="3400" dirty="0"/>
              <a:t>.</a:t>
            </a:r>
          </a:p>
          <a:p>
            <a:endParaRPr lang="en-GB" dirty="0"/>
          </a:p>
        </p:txBody>
      </p:sp>
    </p:spTree>
    <p:extLst>
      <p:ext uri="{BB962C8B-B14F-4D97-AF65-F5344CB8AC3E}">
        <p14:creationId xmlns:p14="http://schemas.microsoft.com/office/powerpoint/2010/main" val="191395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GB" b="1" dirty="0" smtClean="0"/>
              <a:t/>
            </a:r>
            <a:br>
              <a:rPr lang="en-GB" b="1" dirty="0" smtClean="0"/>
            </a:br>
            <a:r>
              <a:rPr lang="en-GB" b="1" dirty="0"/>
              <a:t/>
            </a:r>
            <a:br>
              <a:rPr lang="en-GB" b="1" dirty="0"/>
            </a:br>
            <a:r>
              <a:rPr lang="en-GB" sz="4000" b="1" dirty="0" smtClean="0"/>
              <a:t>Anwendungen </a:t>
            </a:r>
            <a:r>
              <a:rPr lang="en-GB" sz="4000" b="1" dirty="0"/>
              <a:t>der </a:t>
            </a:r>
            <a:r>
              <a:rPr lang="en-GB" sz="4000" b="1" dirty="0" smtClean="0"/>
              <a:t>Semantik-</a:t>
            </a:r>
            <a:r>
              <a:rPr lang="en-GB" sz="4000" b="1" dirty="0"/>
              <a:t>Einführung</a:t>
            </a:r>
            <a:r>
              <a:rPr lang="en-GB" sz="4000" b="1" i="1" dirty="0"/>
              <a:t/>
            </a:r>
            <a:br>
              <a:rPr lang="en-GB" sz="4000" b="1" i="1" dirty="0"/>
            </a:br>
            <a:r>
              <a:rPr lang="en-GB" b="1" dirty="0"/>
              <a:t/>
            </a:r>
            <a:br>
              <a:rPr lang="en-GB" b="1" dirty="0"/>
            </a:br>
            <a:endParaRPr lang="en-US" b="1" dirty="0"/>
          </a:p>
        </p:txBody>
      </p:sp>
      <p:sp>
        <p:nvSpPr>
          <p:cNvPr id="3" name="Content Placeholder 2"/>
          <p:cNvSpPr>
            <a:spLocks noGrp="1"/>
          </p:cNvSpPr>
          <p:nvPr>
            <p:ph idx="1"/>
          </p:nvPr>
        </p:nvSpPr>
        <p:spPr>
          <a:xfrm>
            <a:off x="467544" y="1703388"/>
            <a:ext cx="8229600" cy="4773612"/>
          </a:xfrm>
        </p:spPr>
        <p:txBody>
          <a:bodyPr>
            <a:normAutofit fontScale="70000" lnSpcReduction="20000"/>
          </a:bodyPr>
          <a:lstStyle/>
          <a:p>
            <a:pPr algn="just">
              <a:lnSpc>
                <a:spcPct val="120000"/>
              </a:lnSpc>
            </a:pPr>
            <a:r>
              <a:rPr lang="de-DE" dirty="0" smtClean="0"/>
              <a:t>In </a:t>
            </a:r>
            <a:r>
              <a:rPr lang="de-DE" dirty="0"/>
              <a:t>den meisten Systemen der Verarbeitung der natürlichen Sprache </a:t>
            </a:r>
            <a:r>
              <a:rPr lang="de-DE" dirty="0" smtClean="0"/>
              <a:t>folgt auf </a:t>
            </a:r>
            <a:r>
              <a:rPr lang="de-DE" dirty="0"/>
              <a:t>die Analyse der syntaktischen Struktur der Eingaben die </a:t>
            </a:r>
            <a:r>
              <a:rPr lang="de-DE" dirty="0" smtClean="0"/>
              <a:t>semantische Analyse</a:t>
            </a:r>
            <a:r>
              <a:rPr lang="de-DE" dirty="0"/>
              <a:t>. </a:t>
            </a:r>
            <a:endParaRPr lang="de-DE" dirty="0" smtClean="0"/>
          </a:p>
          <a:p>
            <a:pPr algn="just">
              <a:lnSpc>
                <a:spcPct val="120000"/>
              </a:lnSpc>
            </a:pPr>
            <a:r>
              <a:rPr lang="de-DE" dirty="0" smtClean="0"/>
              <a:t>Das </a:t>
            </a:r>
            <a:r>
              <a:rPr lang="de-DE" dirty="0"/>
              <a:t>bedeutet, dass der Satz als Eingabe natürlicher </a:t>
            </a:r>
            <a:r>
              <a:rPr lang="de-DE" dirty="0" smtClean="0"/>
              <a:t>Sprache zuerst </a:t>
            </a:r>
            <a:r>
              <a:rPr lang="de-DE" dirty="0"/>
              <a:t>auf der </a:t>
            </a:r>
            <a:r>
              <a:rPr lang="de-DE" b="1" dirty="0"/>
              <a:t>lexikalischen Ebene </a:t>
            </a:r>
            <a:r>
              <a:rPr lang="de-DE" dirty="0"/>
              <a:t>mit Hilfe eines </a:t>
            </a:r>
            <a:r>
              <a:rPr lang="de-DE" b="1" dirty="0"/>
              <a:t>Taggers</a:t>
            </a:r>
            <a:r>
              <a:rPr lang="de-DE" dirty="0"/>
              <a:t>, und </a:t>
            </a:r>
            <a:r>
              <a:rPr lang="de-DE" dirty="0" smtClean="0"/>
              <a:t>auf der </a:t>
            </a:r>
            <a:r>
              <a:rPr lang="de-DE" b="1" dirty="0"/>
              <a:t>morphosyntaktischen Ebene </a:t>
            </a:r>
            <a:r>
              <a:rPr lang="de-DE" dirty="0"/>
              <a:t>mit Hilfe eines </a:t>
            </a:r>
            <a:r>
              <a:rPr lang="de-DE" b="1" dirty="0"/>
              <a:t>Parsers</a:t>
            </a:r>
            <a:r>
              <a:rPr lang="de-DE" dirty="0"/>
              <a:t> analysiert wird.</a:t>
            </a:r>
          </a:p>
          <a:p>
            <a:pPr algn="just">
              <a:lnSpc>
                <a:spcPct val="120000"/>
              </a:lnSpc>
            </a:pPr>
            <a:r>
              <a:rPr lang="de-DE" dirty="0"/>
              <a:t>Anschlieβend folgt die </a:t>
            </a:r>
            <a:r>
              <a:rPr lang="de-DE" b="1" dirty="0" smtClean="0"/>
              <a:t>semantische</a:t>
            </a:r>
            <a:r>
              <a:rPr lang="de-DE" dirty="0" smtClean="0"/>
              <a:t> </a:t>
            </a:r>
            <a:r>
              <a:rPr lang="de-DE" dirty="0"/>
              <a:t>Analyse (Schneider, 2002). </a:t>
            </a:r>
            <a:r>
              <a:rPr lang="de-DE" dirty="0" smtClean="0"/>
              <a:t>Dabei wird </a:t>
            </a:r>
            <a:r>
              <a:rPr lang="de-DE" dirty="0"/>
              <a:t>die semantische Struktur des Satzes analysiert </a:t>
            </a:r>
            <a:r>
              <a:rPr lang="de-DE" dirty="0" smtClean="0"/>
              <a:t>. </a:t>
            </a:r>
          </a:p>
          <a:p>
            <a:pPr algn="just">
              <a:lnSpc>
                <a:spcPct val="120000"/>
              </a:lnSpc>
            </a:pPr>
            <a:r>
              <a:rPr lang="de-DE" dirty="0" smtClean="0"/>
              <a:t>Allerdings kann </a:t>
            </a:r>
            <a:r>
              <a:rPr lang="de-DE" dirty="0"/>
              <a:t>in vielen Systemen die Analyse auf der </a:t>
            </a:r>
            <a:r>
              <a:rPr lang="de-DE" dirty="0" smtClean="0"/>
              <a:t>morphosyntaktischen</a:t>
            </a:r>
            <a:r>
              <a:rPr lang="de-DE" dirty="0"/>
              <a:t> </a:t>
            </a:r>
            <a:r>
              <a:rPr lang="de-DE" dirty="0" smtClean="0"/>
              <a:t>und </a:t>
            </a:r>
            <a:r>
              <a:rPr lang="de-DE" dirty="0"/>
              <a:t>auf der semantischen Ebene gleichzeitig </a:t>
            </a:r>
            <a:r>
              <a:rPr lang="de-DE" dirty="0" smtClean="0"/>
              <a:t>stattfinden</a:t>
            </a:r>
            <a:r>
              <a:rPr lang="de-DE" dirty="0"/>
              <a:t>.</a:t>
            </a:r>
            <a:endParaRPr lang="en-US" dirty="0"/>
          </a:p>
        </p:txBody>
      </p:sp>
    </p:spTree>
    <p:extLst>
      <p:ext uri="{BB962C8B-B14F-4D97-AF65-F5344CB8AC3E}">
        <p14:creationId xmlns:p14="http://schemas.microsoft.com/office/powerpoint/2010/main" val="962543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smtClean="0"/>
              <a:t/>
            </a:r>
            <a:br>
              <a:rPr lang="de-DE" b="1" dirty="0" smtClean="0"/>
            </a:br>
            <a:r>
              <a:rPr lang="de-DE" sz="4000" b="1" dirty="0" smtClean="0"/>
              <a:t>Subsprachen </a:t>
            </a:r>
            <a:r>
              <a:rPr lang="de-DE" sz="4000" b="1" dirty="0"/>
              <a:t>und kontrollierte Sprachen</a:t>
            </a:r>
            <a:r>
              <a:rPr lang="de-DE" b="1" dirty="0"/>
              <a:t/>
            </a:r>
            <a:br>
              <a:rPr lang="de-DE" b="1" dirty="0"/>
            </a:br>
            <a:endParaRPr lang="en-US" b="1" dirty="0"/>
          </a:p>
        </p:txBody>
      </p:sp>
      <p:sp>
        <p:nvSpPr>
          <p:cNvPr id="3" name="Content Placeholder 2"/>
          <p:cNvSpPr>
            <a:spLocks noGrp="1"/>
          </p:cNvSpPr>
          <p:nvPr>
            <p:ph idx="1"/>
          </p:nvPr>
        </p:nvSpPr>
        <p:spPr>
          <a:xfrm>
            <a:off x="464156" y="1556792"/>
            <a:ext cx="8229600" cy="5072608"/>
          </a:xfrm>
        </p:spPr>
        <p:txBody>
          <a:bodyPr>
            <a:normAutofit fontScale="85000" lnSpcReduction="20000"/>
          </a:bodyPr>
          <a:lstStyle/>
          <a:p>
            <a:pPr algn="just">
              <a:lnSpc>
                <a:spcPct val="120000"/>
              </a:lnSpc>
            </a:pPr>
            <a:r>
              <a:rPr lang="de-DE" dirty="0" smtClean="0"/>
              <a:t>Misslungene </a:t>
            </a:r>
            <a:r>
              <a:rPr lang="de-DE" dirty="0"/>
              <a:t>Übersetzungen können zu einem relativ hohen Grad </a:t>
            </a:r>
            <a:r>
              <a:rPr lang="de-DE" dirty="0" smtClean="0"/>
              <a:t>vermieden werden</a:t>
            </a:r>
            <a:r>
              <a:rPr lang="de-DE" dirty="0"/>
              <a:t>, wenn das Anwendungsgebiet der maschinellen </a:t>
            </a:r>
            <a:r>
              <a:rPr lang="de-DE" dirty="0" smtClean="0"/>
              <a:t>Übersetzung eingegrenzt </a:t>
            </a:r>
            <a:r>
              <a:rPr lang="de-DE" dirty="0"/>
              <a:t>wird. </a:t>
            </a:r>
            <a:endParaRPr lang="de-DE" dirty="0" smtClean="0"/>
          </a:p>
          <a:p>
            <a:pPr algn="just">
              <a:lnSpc>
                <a:spcPct val="120000"/>
              </a:lnSpc>
            </a:pPr>
            <a:r>
              <a:rPr lang="de-DE" dirty="0" smtClean="0"/>
              <a:t>Je </a:t>
            </a:r>
            <a:r>
              <a:rPr lang="de-DE" dirty="0"/>
              <a:t>beschränkter (und spezialisierter) die </a:t>
            </a:r>
            <a:r>
              <a:rPr lang="de-DE" dirty="0" smtClean="0"/>
              <a:t>Domäne bzw</a:t>
            </a:r>
            <a:r>
              <a:rPr lang="de-DE" dirty="0"/>
              <a:t>. das Anwendungsgebiet des Systems sprachlicher </a:t>
            </a:r>
            <a:r>
              <a:rPr lang="de-DE" dirty="0" smtClean="0"/>
              <a:t>Verarbeitung ist</a:t>
            </a:r>
            <a:r>
              <a:rPr lang="de-DE" dirty="0"/>
              <a:t>, desto </a:t>
            </a:r>
            <a:r>
              <a:rPr lang="de-DE" dirty="0" err="1"/>
              <a:t>wenigere</a:t>
            </a:r>
            <a:r>
              <a:rPr lang="de-DE" dirty="0"/>
              <a:t> und einfachere Regeln hat es, und desto </a:t>
            </a:r>
            <a:r>
              <a:rPr lang="de-DE" dirty="0" smtClean="0"/>
              <a:t>geringer sind </a:t>
            </a:r>
            <a:r>
              <a:rPr lang="de-DE" dirty="0"/>
              <a:t>die Chancen, misslungene Übersetzungen zu erzeugen. </a:t>
            </a:r>
            <a:endParaRPr lang="de-DE" dirty="0" smtClean="0"/>
          </a:p>
          <a:p>
            <a:pPr algn="just">
              <a:lnSpc>
                <a:spcPct val="120000"/>
              </a:lnSpc>
            </a:pPr>
            <a:r>
              <a:rPr lang="de-DE" dirty="0" smtClean="0"/>
              <a:t>Die</a:t>
            </a:r>
            <a:r>
              <a:rPr lang="de-DE" dirty="0"/>
              <a:t> </a:t>
            </a:r>
            <a:r>
              <a:rPr lang="de-DE" dirty="0" smtClean="0"/>
              <a:t>spezialisierte </a:t>
            </a:r>
            <a:r>
              <a:rPr lang="de-DE" dirty="0"/>
              <a:t>und/oder beschränkte Sprache der Domäne wird </a:t>
            </a:r>
            <a:r>
              <a:rPr lang="de-DE" dirty="0" smtClean="0"/>
              <a:t>auch </a:t>
            </a:r>
            <a:r>
              <a:rPr lang="en-GB" b="1" dirty="0" err="1" smtClean="0"/>
              <a:t>Subsprache</a:t>
            </a:r>
            <a:r>
              <a:rPr lang="en-GB" dirty="0" smtClean="0"/>
              <a:t> </a:t>
            </a:r>
            <a:r>
              <a:rPr lang="en-GB" dirty="0" err="1"/>
              <a:t>genannt</a:t>
            </a:r>
            <a:r>
              <a:rPr lang="en-GB" dirty="0" smtClean="0"/>
              <a:t>.</a:t>
            </a:r>
            <a:endParaRPr lang="en-GB" dirty="0"/>
          </a:p>
        </p:txBody>
      </p:sp>
    </p:spTree>
    <p:extLst>
      <p:ext uri="{BB962C8B-B14F-4D97-AF65-F5344CB8AC3E}">
        <p14:creationId xmlns:p14="http://schemas.microsoft.com/office/powerpoint/2010/main" val="623493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lstStyle/>
          <a:p>
            <a:r>
              <a:rPr lang="de-DE" b="1" dirty="0" smtClean="0"/>
              <a:t>Kontrollierte </a:t>
            </a:r>
            <a:r>
              <a:rPr lang="de-DE" b="1" dirty="0"/>
              <a:t>Sprachen</a:t>
            </a:r>
            <a:endParaRPr lang="en-GB"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de-DE" dirty="0"/>
              <a:t>Um die Domäne auch linguistisch zu beschränken, werden </a:t>
            </a:r>
            <a:r>
              <a:rPr lang="de-DE" b="1" dirty="0"/>
              <a:t>kontrollierte Sprachen </a:t>
            </a:r>
            <a:r>
              <a:rPr lang="de-DE" dirty="0"/>
              <a:t>benutzt. </a:t>
            </a:r>
          </a:p>
          <a:p>
            <a:pPr>
              <a:lnSpc>
                <a:spcPct val="120000"/>
              </a:lnSpc>
            </a:pPr>
            <a:r>
              <a:rPr lang="de-DE" dirty="0"/>
              <a:t>Kontrollierte Sprachen werden durch eine Menge lexikalischer, semantischer, </a:t>
            </a:r>
            <a:r>
              <a:rPr lang="de-DE" dirty="0" err="1"/>
              <a:t>morphosyntaktischer</a:t>
            </a:r>
            <a:r>
              <a:rPr lang="de-DE" dirty="0"/>
              <a:t> und pragmatischer Regeln bestimmt. </a:t>
            </a:r>
            <a:endParaRPr lang="de-DE" dirty="0" smtClean="0"/>
          </a:p>
          <a:p>
            <a:pPr>
              <a:lnSpc>
                <a:spcPct val="120000"/>
              </a:lnSpc>
            </a:pPr>
            <a:r>
              <a:rPr lang="de-DE" dirty="0" smtClean="0"/>
              <a:t>Die </a:t>
            </a:r>
            <a:r>
              <a:rPr lang="de-DE" dirty="0"/>
              <a:t>ersten kontrollierten Sprachen wurden für die </a:t>
            </a:r>
            <a:r>
              <a:rPr lang="de-DE" dirty="0" smtClean="0"/>
              <a:t>Verfassung und </a:t>
            </a:r>
            <a:r>
              <a:rPr lang="de-DE" dirty="0"/>
              <a:t>Übersetzung von Texten der Luft- und </a:t>
            </a:r>
            <a:r>
              <a:rPr lang="de-DE" dirty="0" smtClean="0"/>
              <a:t>Raumfahrtindustrie (Boeing </a:t>
            </a:r>
            <a:r>
              <a:rPr lang="de-DE" dirty="0"/>
              <a:t>und </a:t>
            </a:r>
            <a:r>
              <a:rPr lang="de-DE" dirty="0" err="1"/>
              <a:t>Aerospatialle</a:t>
            </a:r>
            <a:r>
              <a:rPr lang="de-DE" dirty="0"/>
              <a:t>) geschaffen. </a:t>
            </a:r>
            <a:endParaRPr lang="de-DE" dirty="0" smtClean="0"/>
          </a:p>
          <a:p>
            <a:pPr>
              <a:lnSpc>
                <a:spcPct val="120000"/>
              </a:lnSpc>
            </a:pPr>
            <a:r>
              <a:rPr lang="de-DE" dirty="0" smtClean="0"/>
              <a:t>Kontrolliertes </a:t>
            </a:r>
            <a:r>
              <a:rPr lang="de-DE" dirty="0"/>
              <a:t>Deutsch wird </a:t>
            </a:r>
            <a:r>
              <a:rPr lang="de-DE" dirty="0" smtClean="0"/>
              <a:t>z.B. in </a:t>
            </a:r>
            <a:r>
              <a:rPr lang="de-DE" dirty="0"/>
              <a:t>der technischen Dokumentation benutzt (</a:t>
            </a:r>
            <a:r>
              <a:rPr lang="de-DE" dirty="0" err="1"/>
              <a:t>Lehrndorfer</a:t>
            </a:r>
            <a:r>
              <a:rPr lang="de-DE" dirty="0"/>
              <a:t>, 1996).</a:t>
            </a:r>
            <a:endParaRPr lang="en-US" dirty="0"/>
          </a:p>
          <a:p>
            <a:endParaRPr lang="en-GB" dirty="0"/>
          </a:p>
        </p:txBody>
      </p:sp>
    </p:spTree>
    <p:extLst>
      <p:ext uri="{BB962C8B-B14F-4D97-AF65-F5344CB8AC3E}">
        <p14:creationId xmlns:p14="http://schemas.microsoft.com/office/powerpoint/2010/main" val="462162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4000" b="1" dirty="0"/>
              <a:t>Typische lexikalische </a:t>
            </a:r>
            <a:r>
              <a:rPr lang="de-DE" sz="4000" b="1" dirty="0" smtClean="0"/>
              <a:t>und syntaktische Beschränkungen-1</a:t>
            </a:r>
            <a:endParaRPr lang="en-US" sz="4000" b="1" dirty="0"/>
          </a:p>
        </p:txBody>
      </p:sp>
      <p:sp>
        <p:nvSpPr>
          <p:cNvPr id="3" name="Content Placeholder 2"/>
          <p:cNvSpPr>
            <a:spLocks noGrp="1"/>
          </p:cNvSpPr>
          <p:nvPr>
            <p:ph idx="1"/>
          </p:nvPr>
        </p:nvSpPr>
        <p:spPr>
          <a:xfrm>
            <a:off x="467544" y="1556792"/>
            <a:ext cx="8229600" cy="5072608"/>
          </a:xfrm>
        </p:spPr>
        <p:txBody>
          <a:bodyPr>
            <a:normAutofit fontScale="77500" lnSpcReduction="20000"/>
          </a:bodyPr>
          <a:lstStyle/>
          <a:p>
            <a:pPr marL="0" indent="0">
              <a:lnSpc>
                <a:spcPct val="110000"/>
              </a:lnSpc>
              <a:buNone/>
            </a:pPr>
            <a:r>
              <a:rPr lang="de-DE" dirty="0" smtClean="0"/>
              <a:t>für deutsche </a:t>
            </a:r>
            <a:r>
              <a:rPr lang="en-GB" b="1" dirty="0" err="1" smtClean="0"/>
              <a:t>kontrollierte</a:t>
            </a:r>
            <a:r>
              <a:rPr lang="en-GB" b="1" dirty="0" smtClean="0"/>
              <a:t> </a:t>
            </a:r>
            <a:r>
              <a:rPr lang="en-GB" b="1" dirty="0" err="1" smtClean="0"/>
              <a:t>Sprachen</a:t>
            </a:r>
            <a:r>
              <a:rPr lang="en-GB" dirty="0" smtClean="0"/>
              <a:t>:</a:t>
            </a:r>
          </a:p>
          <a:p>
            <a:pPr marL="0" indent="0">
              <a:lnSpc>
                <a:spcPct val="110000"/>
              </a:lnSpc>
              <a:buNone/>
            </a:pPr>
            <a:r>
              <a:rPr lang="de-DE" dirty="0" smtClean="0"/>
              <a:t>Typische </a:t>
            </a:r>
            <a:r>
              <a:rPr lang="de-DE" dirty="0"/>
              <a:t>Beispiele für allgemeine </a:t>
            </a:r>
            <a:r>
              <a:rPr lang="de-DE" dirty="0" smtClean="0"/>
              <a:t>Richtlinien </a:t>
            </a:r>
            <a:r>
              <a:rPr lang="en-GB" dirty="0" smtClean="0"/>
              <a:t>(</a:t>
            </a:r>
            <a:r>
              <a:rPr lang="en-GB" dirty="0" err="1" smtClean="0"/>
              <a:t>nach</a:t>
            </a:r>
            <a:r>
              <a:rPr lang="en-GB" dirty="0" smtClean="0"/>
              <a:t> </a:t>
            </a:r>
            <a:r>
              <a:rPr lang="en-GB" dirty="0" err="1"/>
              <a:t>Lehrndorfer</a:t>
            </a:r>
            <a:r>
              <a:rPr lang="en-GB" dirty="0"/>
              <a:t>, 1996):</a:t>
            </a:r>
          </a:p>
          <a:p>
            <a:pPr marL="0" indent="0">
              <a:lnSpc>
                <a:spcPct val="110000"/>
              </a:lnSpc>
              <a:buNone/>
            </a:pPr>
            <a:r>
              <a:rPr lang="en-GB" dirty="0"/>
              <a:t>1. WORTSCHATZ</a:t>
            </a:r>
          </a:p>
          <a:p>
            <a:pPr marL="0" indent="0">
              <a:lnSpc>
                <a:spcPct val="110000"/>
              </a:lnSpc>
              <a:buNone/>
            </a:pPr>
            <a:r>
              <a:rPr lang="en-GB" dirty="0"/>
              <a:t>1.1. TERMINOLOGIE </a:t>
            </a:r>
          </a:p>
          <a:p>
            <a:pPr marL="0" indent="0">
              <a:lnSpc>
                <a:spcPct val="110000"/>
              </a:lnSpc>
              <a:buNone/>
            </a:pPr>
            <a:r>
              <a:rPr lang="en-GB" dirty="0" err="1" smtClean="0"/>
              <a:t>Nur</a:t>
            </a:r>
            <a:r>
              <a:rPr lang="en-GB" dirty="0" smtClean="0"/>
              <a:t> </a:t>
            </a:r>
            <a:r>
              <a:rPr lang="en-GB" dirty="0" err="1"/>
              <a:t>Terminologie</a:t>
            </a:r>
            <a:r>
              <a:rPr lang="en-GB" dirty="0"/>
              <a:t> des </a:t>
            </a:r>
            <a:r>
              <a:rPr lang="en-GB" dirty="0" err="1" smtClean="0"/>
              <a:t>definierten</a:t>
            </a:r>
            <a:r>
              <a:rPr lang="en-GB" dirty="0"/>
              <a:t> </a:t>
            </a:r>
            <a:r>
              <a:rPr lang="en-GB" dirty="0" err="1" smtClean="0"/>
              <a:t>Fachbereichs</a:t>
            </a:r>
            <a:r>
              <a:rPr lang="en-GB" dirty="0" smtClean="0"/>
              <a:t> </a:t>
            </a:r>
            <a:r>
              <a:rPr lang="en-GB" dirty="0" err="1"/>
              <a:t>verwenden</a:t>
            </a:r>
            <a:endParaRPr lang="en-GB" dirty="0"/>
          </a:p>
          <a:p>
            <a:pPr marL="0" indent="0">
              <a:lnSpc>
                <a:spcPct val="110000"/>
              </a:lnSpc>
              <a:buNone/>
            </a:pPr>
            <a:r>
              <a:rPr lang="en-GB" dirty="0"/>
              <a:t>1.2. ALLGEMEINER</a:t>
            </a:r>
          </a:p>
          <a:p>
            <a:pPr marL="0" indent="0">
              <a:lnSpc>
                <a:spcPct val="110000"/>
              </a:lnSpc>
              <a:buNone/>
            </a:pPr>
            <a:r>
              <a:rPr lang="en-GB" dirty="0"/>
              <a:t>WORTSCHATZ</a:t>
            </a:r>
          </a:p>
          <a:p>
            <a:pPr marL="0" indent="0">
              <a:lnSpc>
                <a:spcPct val="110000"/>
              </a:lnSpc>
              <a:buNone/>
            </a:pPr>
            <a:r>
              <a:rPr lang="en-GB" dirty="0" err="1" smtClean="0"/>
              <a:t>Wortschatz</a:t>
            </a:r>
            <a:r>
              <a:rPr lang="en-GB" dirty="0" smtClean="0"/>
              <a:t> </a:t>
            </a:r>
            <a:r>
              <a:rPr lang="en-GB" dirty="0"/>
              <a:t>der </a:t>
            </a:r>
            <a:r>
              <a:rPr lang="en-GB" dirty="0" err="1"/>
              <a:t>Sprache</a:t>
            </a:r>
            <a:r>
              <a:rPr lang="en-GB" dirty="0"/>
              <a:t> </a:t>
            </a:r>
            <a:r>
              <a:rPr lang="en-GB" dirty="0" smtClean="0"/>
              <a:t>des </a:t>
            </a:r>
            <a:r>
              <a:rPr lang="en-GB" dirty="0" err="1" smtClean="0"/>
              <a:t>definierten</a:t>
            </a:r>
            <a:r>
              <a:rPr lang="en-GB" dirty="0" smtClean="0"/>
              <a:t> </a:t>
            </a:r>
            <a:r>
              <a:rPr lang="en-GB" dirty="0" err="1"/>
              <a:t>Fachbereichs</a:t>
            </a:r>
            <a:r>
              <a:rPr lang="en-GB" dirty="0"/>
              <a:t> </a:t>
            </a:r>
            <a:r>
              <a:rPr lang="en-GB" dirty="0" err="1" smtClean="0"/>
              <a:t>verwenden</a:t>
            </a:r>
            <a:r>
              <a:rPr lang="en-GB" dirty="0"/>
              <a:t> </a:t>
            </a:r>
            <a:r>
              <a:rPr lang="de-DE" dirty="0" smtClean="0"/>
              <a:t>Polysemie </a:t>
            </a:r>
            <a:r>
              <a:rPr lang="de-DE" dirty="0"/>
              <a:t>bezüglich der Wörter </a:t>
            </a:r>
            <a:r>
              <a:rPr lang="de-DE" dirty="0" smtClean="0"/>
              <a:t>und </a:t>
            </a:r>
            <a:r>
              <a:rPr lang="en-GB" dirty="0" err="1" smtClean="0"/>
              <a:t>Wendungen</a:t>
            </a:r>
            <a:r>
              <a:rPr lang="en-GB" dirty="0" smtClean="0"/>
              <a:t> </a:t>
            </a:r>
            <a:r>
              <a:rPr lang="en-GB" dirty="0" err="1" smtClean="0"/>
              <a:t>vermeiden</a:t>
            </a:r>
            <a:endParaRPr lang="en-GB" dirty="0"/>
          </a:p>
        </p:txBody>
      </p:sp>
    </p:spTree>
    <p:extLst>
      <p:ext uri="{BB962C8B-B14F-4D97-AF65-F5344CB8AC3E}">
        <p14:creationId xmlns:p14="http://schemas.microsoft.com/office/powerpoint/2010/main" val="484710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Typische lexikalische und syntaktische </a:t>
            </a:r>
            <a:r>
              <a:rPr lang="de-DE" b="1" dirty="0" smtClean="0"/>
              <a:t>Beschränkungen-2</a:t>
            </a:r>
            <a:endParaRPr lang="en-GB" dirty="0"/>
          </a:p>
        </p:txBody>
      </p:sp>
      <p:sp>
        <p:nvSpPr>
          <p:cNvPr id="3" name="Content Placeholder 2"/>
          <p:cNvSpPr>
            <a:spLocks noGrp="1"/>
          </p:cNvSpPr>
          <p:nvPr>
            <p:ph idx="1"/>
          </p:nvPr>
        </p:nvSpPr>
        <p:spPr>
          <a:xfrm>
            <a:off x="464156" y="1556792"/>
            <a:ext cx="8229600" cy="4844008"/>
          </a:xfrm>
        </p:spPr>
        <p:txBody>
          <a:bodyPr>
            <a:normAutofit fontScale="85000" lnSpcReduction="20000"/>
          </a:bodyPr>
          <a:lstStyle/>
          <a:p>
            <a:pPr marL="0" indent="0">
              <a:lnSpc>
                <a:spcPct val="120000"/>
              </a:lnSpc>
              <a:buNone/>
            </a:pPr>
            <a:r>
              <a:rPr lang="en-GB" sz="3000" dirty="0"/>
              <a:t>2. SYNTAX</a:t>
            </a:r>
          </a:p>
          <a:p>
            <a:pPr marL="0" indent="0">
              <a:lnSpc>
                <a:spcPct val="120000"/>
              </a:lnSpc>
              <a:buNone/>
            </a:pPr>
            <a:r>
              <a:rPr lang="de-DE" sz="3000" dirty="0"/>
              <a:t>2.1. SATZSTRUKTUR </a:t>
            </a:r>
            <a:r>
              <a:rPr lang="de-DE" sz="3000" dirty="0" smtClean="0"/>
              <a:t>Kurze </a:t>
            </a:r>
            <a:r>
              <a:rPr lang="de-DE" sz="3000" dirty="0"/>
              <a:t>Sätze konstruieren</a:t>
            </a:r>
          </a:p>
          <a:p>
            <a:pPr marL="0" indent="0">
              <a:lnSpc>
                <a:spcPct val="120000"/>
              </a:lnSpc>
              <a:buNone/>
            </a:pPr>
            <a:r>
              <a:rPr lang="de-DE" sz="3000" dirty="0" smtClean="0"/>
              <a:t>Elliptische </a:t>
            </a:r>
            <a:r>
              <a:rPr lang="de-DE" sz="3000" dirty="0"/>
              <a:t>Sätze und elliptische </a:t>
            </a:r>
            <a:r>
              <a:rPr lang="de-DE" sz="3000" dirty="0" smtClean="0"/>
              <a:t>Phrasen </a:t>
            </a:r>
            <a:r>
              <a:rPr lang="en-GB" sz="3000" dirty="0" err="1" smtClean="0"/>
              <a:t>verwenden</a:t>
            </a:r>
            <a:endParaRPr lang="en-GB" sz="3000" dirty="0"/>
          </a:p>
          <a:p>
            <a:pPr marL="0" indent="0">
              <a:lnSpc>
                <a:spcPct val="120000"/>
              </a:lnSpc>
              <a:buNone/>
            </a:pPr>
            <a:r>
              <a:rPr lang="en-GB" sz="3000" dirty="0"/>
              <a:t>2.2. </a:t>
            </a:r>
            <a:r>
              <a:rPr lang="en-GB" sz="3000" dirty="0" smtClean="0"/>
              <a:t>GRAMMATISCHE KATEGORIEN</a:t>
            </a:r>
            <a:endParaRPr lang="en-GB" sz="3000" dirty="0"/>
          </a:p>
          <a:p>
            <a:pPr marL="0" indent="0">
              <a:lnSpc>
                <a:spcPct val="120000"/>
              </a:lnSpc>
              <a:buNone/>
            </a:pPr>
            <a:r>
              <a:rPr lang="en-GB" sz="3000" dirty="0" err="1" smtClean="0"/>
              <a:t>Polysemie</a:t>
            </a:r>
            <a:r>
              <a:rPr lang="en-GB" sz="3000" dirty="0" smtClean="0"/>
              <a:t> </a:t>
            </a:r>
            <a:r>
              <a:rPr lang="en-GB" sz="3000" dirty="0" err="1"/>
              <a:t>bezüglich</a:t>
            </a:r>
            <a:r>
              <a:rPr lang="en-GB" sz="3000" dirty="0"/>
              <a:t> der </a:t>
            </a:r>
            <a:r>
              <a:rPr lang="en-GB" sz="3000" dirty="0" err="1" smtClean="0"/>
              <a:t>Negationen</a:t>
            </a:r>
            <a:r>
              <a:rPr lang="en-GB" sz="3000" dirty="0" smtClean="0"/>
              <a:t> </a:t>
            </a:r>
            <a:r>
              <a:rPr lang="en-GB" sz="3000" dirty="0" err="1" smtClean="0"/>
              <a:t>vermeiden</a:t>
            </a:r>
            <a:endParaRPr lang="en-GB" sz="3000" dirty="0"/>
          </a:p>
          <a:p>
            <a:pPr marL="0" indent="0">
              <a:lnSpc>
                <a:spcPct val="120000"/>
              </a:lnSpc>
              <a:buNone/>
            </a:pPr>
            <a:r>
              <a:rPr lang="en-GB" sz="3000" dirty="0" err="1" smtClean="0"/>
              <a:t>Partizipialkonstruktionen</a:t>
            </a:r>
            <a:r>
              <a:rPr lang="en-GB" sz="3000" dirty="0" smtClean="0"/>
              <a:t> </a:t>
            </a:r>
            <a:r>
              <a:rPr lang="en-GB" sz="3000" dirty="0" err="1"/>
              <a:t>vermeiden</a:t>
            </a:r>
            <a:endParaRPr lang="en-GB" sz="3000" dirty="0"/>
          </a:p>
          <a:p>
            <a:pPr marL="0" indent="0">
              <a:lnSpc>
                <a:spcPct val="120000"/>
              </a:lnSpc>
              <a:buNone/>
            </a:pPr>
            <a:r>
              <a:rPr lang="en-GB" sz="3000" dirty="0" smtClean="0"/>
              <a:t>Ambiguitäten </a:t>
            </a:r>
            <a:r>
              <a:rPr lang="en-GB" sz="3000" dirty="0" err="1"/>
              <a:t>bezüglich</a:t>
            </a:r>
            <a:r>
              <a:rPr lang="en-GB" sz="3000" dirty="0"/>
              <a:t> des </a:t>
            </a:r>
            <a:r>
              <a:rPr lang="en-GB" sz="3000" dirty="0" err="1" smtClean="0"/>
              <a:t>Zustandsund</a:t>
            </a:r>
            <a:r>
              <a:rPr lang="en-GB" sz="3000" dirty="0" smtClean="0"/>
              <a:t> des </a:t>
            </a:r>
            <a:r>
              <a:rPr lang="en-GB" sz="3000" dirty="0" err="1"/>
              <a:t>Vorgangspassivs</a:t>
            </a:r>
            <a:r>
              <a:rPr lang="en-GB" sz="3000" dirty="0"/>
              <a:t> </a:t>
            </a:r>
            <a:r>
              <a:rPr lang="en-GB" sz="3000" dirty="0" err="1"/>
              <a:t>vermeiden</a:t>
            </a:r>
            <a:endParaRPr lang="en-GB" sz="3000" dirty="0"/>
          </a:p>
          <a:p>
            <a:pPr marL="0" indent="0">
              <a:lnSpc>
                <a:spcPct val="120000"/>
              </a:lnSpc>
              <a:buNone/>
            </a:pPr>
            <a:r>
              <a:rPr lang="en-GB" sz="3000" dirty="0" err="1" smtClean="0"/>
              <a:t>Imperativischen</a:t>
            </a:r>
            <a:r>
              <a:rPr lang="en-GB" sz="3000" dirty="0" smtClean="0"/>
              <a:t> </a:t>
            </a:r>
            <a:r>
              <a:rPr lang="en-GB" sz="3000" dirty="0" err="1" smtClean="0"/>
              <a:t>Infinitiv</a:t>
            </a:r>
            <a:r>
              <a:rPr lang="en-GB" sz="3000" dirty="0" smtClean="0"/>
              <a:t> </a:t>
            </a:r>
            <a:r>
              <a:rPr lang="en-GB" sz="3000" dirty="0" err="1"/>
              <a:t>verwenden</a:t>
            </a:r>
            <a:endParaRPr lang="en-US" sz="3000" dirty="0"/>
          </a:p>
          <a:p>
            <a:endParaRPr lang="en-GB" dirty="0"/>
          </a:p>
        </p:txBody>
      </p:sp>
    </p:spTree>
    <p:extLst>
      <p:ext uri="{BB962C8B-B14F-4D97-AF65-F5344CB8AC3E}">
        <p14:creationId xmlns:p14="http://schemas.microsoft.com/office/powerpoint/2010/main" val="2859618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Autofit/>
          </a:bodyPr>
          <a:lstStyle/>
          <a:p>
            <a:r>
              <a:rPr lang="en-GB" sz="4000" b="1" dirty="0"/>
              <a:t>Was </a:t>
            </a:r>
            <a:r>
              <a:rPr lang="en-GB" sz="4000" b="1" dirty="0" err="1"/>
              <a:t>sind</a:t>
            </a:r>
            <a:r>
              <a:rPr lang="en-GB" sz="4000" b="1" dirty="0"/>
              <a:t> </a:t>
            </a:r>
            <a:r>
              <a:rPr lang="en-GB" sz="4000" b="1" dirty="0" err="1"/>
              <a:t>Dialogsysteme</a:t>
            </a:r>
            <a:r>
              <a:rPr lang="en-GB" sz="4000" b="1" dirty="0"/>
              <a:t>?</a:t>
            </a:r>
            <a:br>
              <a:rPr lang="en-GB" sz="4000" b="1" dirty="0"/>
            </a:br>
            <a:endParaRPr lang="en-US" sz="4000" b="1" dirty="0"/>
          </a:p>
        </p:txBody>
      </p:sp>
      <p:sp>
        <p:nvSpPr>
          <p:cNvPr id="3" name="Content Placeholder 2"/>
          <p:cNvSpPr>
            <a:spLocks noGrp="1"/>
          </p:cNvSpPr>
          <p:nvPr>
            <p:ph idx="1"/>
          </p:nvPr>
        </p:nvSpPr>
        <p:spPr>
          <a:xfrm>
            <a:off x="464156" y="1600200"/>
            <a:ext cx="8229600" cy="4482555"/>
          </a:xfrm>
        </p:spPr>
        <p:txBody>
          <a:bodyPr>
            <a:noAutofit/>
          </a:bodyPr>
          <a:lstStyle/>
          <a:p>
            <a:pPr algn="just"/>
            <a:r>
              <a:rPr lang="de-DE" sz="2400" dirty="0" err="1" smtClean="0"/>
              <a:t>Natürlichsprachliche</a:t>
            </a:r>
            <a:r>
              <a:rPr lang="de-DE" sz="2400" dirty="0" smtClean="0"/>
              <a:t> </a:t>
            </a:r>
            <a:r>
              <a:rPr lang="de-DE" sz="2400" dirty="0"/>
              <a:t>Dialogsysteme erlauben es einem </a:t>
            </a:r>
            <a:r>
              <a:rPr lang="de-DE" sz="2400" dirty="0" smtClean="0"/>
              <a:t>menschlichen Benutzer </a:t>
            </a:r>
            <a:r>
              <a:rPr lang="de-DE" sz="2400" dirty="0"/>
              <a:t>mit einer Maschine mittels sprachlicher Ein-und Ausgabe </a:t>
            </a:r>
            <a:r>
              <a:rPr lang="de-DE" sz="2400" dirty="0" smtClean="0"/>
              <a:t>zu kommunizieren </a:t>
            </a:r>
            <a:r>
              <a:rPr lang="de-DE" sz="2400" dirty="0"/>
              <a:t>(Kellner, 2004). </a:t>
            </a:r>
            <a:endParaRPr lang="de-DE" sz="2400" dirty="0" smtClean="0"/>
          </a:p>
          <a:p>
            <a:pPr algn="just"/>
            <a:r>
              <a:rPr lang="de-DE" sz="2400" dirty="0" smtClean="0"/>
              <a:t>Üblicherweise </a:t>
            </a:r>
            <a:r>
              <a:rPr lang="de-DE" sz="2400" dirty="0"/>
              <a:t>ist mit der Wendung "</a:t>
            </a:r>
            <a:r>
              <a:rPr lang="de-DE" sz="2400" dirty="0" smtClean="0"/>
              <a:t>Dialogsystem„ ein </a:t>
            </a:r>
            <a:r>
              <a:rPr lang="de-DE" sz="2400" dirty="0"/>
              <a:t>System zur Verarbeitung gesprochener Sprache </a:t>
            </a:r>
            <a:r>
              <a:rPr lang="de-DE" sz="2400" dirty="0" smtClean="0"/>
              <a:t>gemeint, mit </a:t>
            </a:r>
            <a:r>
              <a:rPr lang="de-DE" sz="2400" dirty="0"/>
              <a:t>dem der Benutzer mündlich kommuniziert und von dem System </a:t>
            </a:r>
            <a:r>
              <a:rPr lang="de-DE" sz="2400" dirty="0" smtClean="0"/>
              <a:t>Antworten oder </a:t>
            </a:r>
            <a:r>
              <a:rPr lang="de-DE" sz="2400" dirty="0"/>
              <a:t>Reaktionen in der Form gesprochener Sprache bekommt.</a:t>
            </a:r>
            <a:endParaRPr lang="en-US" sz="2400" dirty="0"/>
          </a:p>
        </p:txBody>
      </p:sp>
    </p:spTree>
    <p:extLst>
      <p:ext uri="{BB962C8B-B14F-4D97-AF65-F5344CB8AC3E}">
        <p14:creationId xmlns:p14="http://schemas.microsoft.com/office/powerpoint/2010/main" val="3553628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err="1"/>
              <a:t>Grundkomponenten</a:t>
            </a:r>
            <a:r>
              <a:rPr lang="en-GB" b="1" dirty="0"/>
              <a:t> </a:t>
            </a:r>
            <a:r>
              <a:rPr lang="en-GB" b="1" dirty="0" smtClean="0"/>
              <a:t/>
            </a:r>
            <a:br>
              <a:rPr lang="en-GB" b="1" dirty="0" smtClean="0"/>
            </a:br>
            <a:r>
              <a:rPr lang="en-GB" b="1" dirty="0" err="1" smtClean="0"/>
              <a:t>eines</a:t>
            </a:r>
            <a:r>
              <a:rPr lang="en-GB" b="1" dirty="0" smtClean="0"/>
              <a:t> </a:t>
            </a:r>
            <a:r>
              <a:rPr lang="en-GB" b="1" dirty="0" err="1"/>
              <a:t>Dialogsystems</a:t>
            </a:r>
            <a:endParaRPr lang="en-US" b="1" dirty="0"/>
          </a:p>
        </p:txBody>
      </p:sp>
      <p:sp>
        <p:nvSpPr>
          <p:cNvPr id="3" name="Content Placeholder 2"/>
          <p:cNvSpPr>
            <a:spLocks noGrp="1"/>
          </p:cNvSpPr>
          <p:nvPr>
            <p:ph idx="1"/>
          </p:nvPr>
        </p:nvSpPr>
        <p:spPr/>
        <p:txBody>
          <a:bodyPr>
            <a:normAutofit/>
          </a:bodyPr>
          <a:lstStyle/>
          <a:p>
            <a:r>
              <a:rPr lang="de-DE" dirty="0" smtClean="0"/>
              <a:t>Die </a:t>
            </a:r>
            <a:r>
              <a:rPr lang="de-DE" dirty="0"/>
              <a:t>meisten Dialogsysteme enthalten drei Grundkomponenten für </a:t>
            </a:r>
            <a:r>
              <a:rPr lang="de-DE" dirty="0" smtClean="0"/>
              <a:t>die Verarbeitung </a:t>
            </a:r>
            <a:r>
              <a:rPr lang="de-DE" dirty="0"/>
              <a:t>der gesprochenen Sprache: </a:t>
            </a:r>
            <a:endParaRPr lang="de-DE" dirty="0" smtClean="0"/>
          </a:p>
          <a:p>
            <a:pPr marL="0" indent="0">
              <a:buNone/>
            </a:pPr>
            <a:r>
              <a:rPr lang="de-DE" dirty="0" smtClean="0"/>
              <a:t>	(</a:t>
            </a:r>
            <a:r>
              <a:rPr lang="de-DE" dirty="0"/>
              <a:t>1) die </a:t>
            </a:r>
            <a:r>
              <a:rPr lang="de-DE" dirty="0" err="1" smtClean="0"/>
              <a:t>Spracherkennungs</a:t>
            </a:r>
            <a:r>
              <a:rPr lang="de-DE" dirty="0" smtClean="0"/>
              <a:t> und</a:t>
            </a:r>
            <a:r>
              <a:rPr lang="de-DE" dirty="0"/>
              <a:t> </a:t>
            </a:r>
            <a:r>
              <a:rPr lang="de-DE" dirty="0" smtClean="0"/>
              <a:t>		</a:t>
            </a:r>
            <a:r>
              <a:rPr lang="de-DE" dirty="0" err="1" smtClean="0"/>
              <a:t>Sprachverstehenskomponente</a:t>
            </a:r>
            <a:r>
              <a:rPr lang="de-DE" dirty="0"/>
              <a:t>, </a:t>
            </a:r>
            <a:endParaRPr lang="de-DE" dirty="0" smtClean="0"/>
          </a:p>
          <a:p>
            <a:pPr marL="0" indent="0">
              <a:buNone/>
            </a:pPr>
            <a:r>
              <a:rPr lang="de-DE" dirty="0" smtClean="0"/>
              <a:t>	(</a:t>
            </a:r>
            <a:r>
              <a:rPr lang="de-DE" dirty="0"/>
              <a:t>2)  </a:t>
            </a:r>
            <a:r>
              <a:rPr lang="de-DE" dirty="0" smtClean="0"/>
              <a:t>die </a:t>
            </a:r>
            <a:r>
              <a:rPr lang="de-DE" dirty="0"/>
              <a:t>Dialogsteuerung und </a:t>
            </a:r>
            <a:endParaRPr lang="de-DE" dirty="0" smtClean="0"/>
          </a:p>
          <a:p>
            <a:pPr marL="0" indent="0">
              <a:buNone/>
            </a:pPr>
            <a:r>
              <a:rPr lang="de-DE" dirty="0" smtClean="0"/>
              <a:t>	(</a:t>
            </a:r>
            <a:r>
              <a:rPr lang="de-DE" dirty="0"/>
              <a:t>3) </a:t>
            </a:r>
            <a:r>
              <a:rPr lang="de-DE" dirty="0" smtClean="0"/>
              <a:t>das </a:t>
            </a:r>
            <a:r>
              <a:rPr lang="en-GB" dirty="0" err="1" smtClean="0"/>
              <a:t>Sprachgenerierungsmodul</a:t>
            </a:r>
            <a:r>
              <a:rPr lang="en-GB" dirty="0"/>
              <a:t>.</a:t>
            </a:r>
            <a:endParaRPr lang="en-US" dirty="0"/>
          </a:p>
        </p:txBody>
      </p:sp>
    </p:spTree>
    <p:extLst>
      <p:ext uri="{BB962C8B-B14F-4D97-AF65-F5344CB8AC3E}">
        <p14:creationId xmlns:p14="http://schemas.microsoft.com/office/powerpoint/2010/main" val="2273688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Spracherkennung und –verstehen (1)</a:t>
            </a:r>
            <a:br>
              <a:rPr lang="de-DE" b="1" dirty="0"/>
            </a:br>
            <a:endParaRPr lang="en-US" b="1" dirty="0"/>
          </a:p>
        </p:txBody>
      </p:sp>
      <p:sp>
        <p:nvSpPr>
          <p:cNvPr id="3" name="Content Placeholder 2"/>
          <p:cNvSpPr>
            <a:spLocks noGrp="1"/>
          </p:cNvSpPr>
          <p:nvPr>
            <p:ph idx="1"/>
          </p:nvPr>
        </p:nvSpPr>
        <p:spPr>
          <a:xfrm>
            <a:off x="464156" y="1371600"/>
            <a:ext cx="8229600" cy="4711155"/>
          </a:xfrm>
        </p:spPr>
        <p:txBody>
          <a:bodyPr>
            <a:normAutofit fontScale="85000" lnSpcReduction="10000"/>
          </a:bodyPr>
          <a:lstStyle/>
          <a:p>
            <a:r>
              <a:rPr lang="de-DE" dirty="0" smtClean="0"/>
              <a:t>Über </a:t>
            </a:r>
            <a:r>
              <a:rPr lang="de-DE" dirty="0"/>
              <a:t>die Spracherkennungs- und </a:t>
            </a:r>
            <a:r>
              <a:rPr lang="de-DE" dirty="0" err="1"/>
              <a:t>Sprachverstehenskomponente</a:t>
            </a:r>
            <a:r>
              <a:rPr lang="de-DE" dirty="0"/>
              <a:t> </a:t>
            </a:r>
            <a:r>
              <a:rPr lang="de-DE" dirty="0" smtClean="0"/>
              <a:t>findet</a:t>
            </a:r>
            <a:r>
              <a:rPr lang="de-DE" dirty="0"/>
              <a:t> </a:t>
            </a:r>
            <a:r>
              <a:rPr lang="de-DE" dirty="0" smtClean="0"/>
              <a:t>die </a:t>
            </a:r>
            <a:r>
              <a:rPr lang="de-DE" b="1" dirty="0"/>
              <a:t>Analyse</a:t>
            </a:r>
            <a:r>
              <a:rPr lang="de-DE" dirty="0"/>
              <a:t> der eingehenden </a:t>
            </a:r>
            <a:r>
              <a:rPr lang="de-DE" dirty="0" err="1"/>
              <a:t>Benutzeräu</a:t>
            </a:r>
            <a:r>
              <a:rPr lang="de-DE" dirty="0"/>
              <a:t>βerungen statt. </a:t>
            </a:r>
            <a:endParaRPr lang="de-DE" dirty="0" smtClean="0"/>
          </a:p>
          <a:p>
            <a:r>
              <a:rPr lang="de-DE" dirty="0" smtClean="0"/>
              <a:t>Die</a:t>
            </a:r>
            <a:r>
              <a:rPr lang="de-DE" dirty="0"/>
              <a:t> </a:t>
            </a:r>
            <a:r>
              <a:rPr lang="de-DE" dirty="0" err="1" smtClean="0"/>
              <a:t>Benutzeräu</a:t>
            </a:r>
            <a:r>
              <a:rPr lang="de-DE" dirty="0" smtClean="0"/>
              <a:t>βerungen </a:t>
            </a:r>
            <a:r>
              <a:rPr lang="de-DE" dirty="0"/>
              <a:t>werden anschlieβend in eine </a:t>
            </a:r>
            <a:r>
              <a:rPr lang="de-DE" b="1" dirty="0"/>
              <a:t>semantische </a:t>
            </a:r>
            <a:r>
              <a:rPr lang="de-DE" b="1" dirty="0" smtClean="0"/>
              <a:t>Darstellung </a:t>
            </a:r>
            <a:r>
              <a:rPr lang="de-DE" dirty="0" smtClean="0"/>
              <a:t>überführt </a:t>
            </a:r>
            <a:r>
              <a:rPr lang="de-DE" dirty="0"/>
              <a:t>(Kellner, 2004). </a:t>
            </a:r>
            <a:endParaRPr lang="de-DE" dirty="0" smtClean="0"/>
          </a:p>
          <a:p>
            <a:r>
              <a:rPr lang="de-DE" dirty="0" smtClean="0"/>
              <a:t>Die </a:t>
            </a:r>
            <a:r>
              <a:rPr lang="de-DE" dirty="0"/>
              <a:t>Spracherkennungs- und </a:t>
            </a:r>
            <a:r>
              <a:rPr lang="de-DE" dirty="0" err="1" smtClean="0"/>
              <a:t>Sprachverstehenskomponente</a:t>
            </a:r>
            <a:r>
              <a:rPr lang="de-DE" dirty="0"/>
              <a:t> </a:t>
            </a:r>
            <a:r>
              <a:rPr lang="de-DE" dirty="0" smtClean="0"/>
              <a:t>soll </a:t>
            </a:r>
            <a:r>
              <a:rPr lang="de-DE" dirty="0"/>
              <a:t>die Stimmen und Aussprachen von mehr </a:t>
            </a:r>
            <a:r>
              <a:rPr lang="de-DE" dirty="0" smtClean="0"/>
              <a:t>als einem </a:t>
            </a:r>
            <a:r>
              <a:rPr lang="de-DE" dirty="0"/>
              <a:t>Benutzer erkennen, also </a:t>
            </a:r>
            <a:r>
              <a:rPr lang="de-DE" b="1" dirty="0"/>
              <a:t>sprecherunabhängig </a:t>
            </a:r>
            <a:r>
              <a:rPr lang="de-DE" dirty="0"/>
              <a:t>sein ("user-independent</a:t>
            </a:r>
            <a:r>
              <a:rPr lang="de-DE" dirty="0" smtClean="0"/>
              <a:t>"), und </a:t>
            </a:r>
            <a:r>
              <a:rPr lang="de-DE" dirty="0"/>
              <a:t>zwar ohne, dass der Benutzer das Dialogsystem in </a:t>
            </a:r>
            <a:r>
              <a:rPr lang="de-DE" dirty="0" smtClean="0"/>
              <a:t>Bezug auf </a:t>
            </a:r>
            <a:r>
              <a:rPr lang="de-DE" dirty="0"/>
              <a:t>seine Stimme trainiert hat.</a:t>
            </a:r>
            <a:endParaRPr lang="en-US" dirty="0"/>
          </a:p>
        </p:txBody>
      </p:sp>
    </p:spTree>
    <p:extLst>
      <p:ext uri="{BB962C8B-B14F-4D97-AF65-F5344CB8AC3E}">
        <p14:creationId xmlns:p14="http://schemas.microsoft.com/office/powerpoint/2010/main" val="276502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GB" sz="4000" b="1" dirty="0" err="1"/>
              <a:t>Dialogsteuerung</a:t>
            </a:r>
            <a:r>
              <a:rPr lang="en-GB" sz="4000" b="1" dirty="0"/>
              <a:t> (2)</a:t>
            </a:r>
            <a:endParaRPr lang="en-US" sz="4000" b="1" dirty="0"/>
          </a:p>
        </p:txBody>
      </p:sp>
      <p:sp>
        <p:nvSpPr>
          <p:cNvPr id="3" name="Content Placeholder 2"/>
          <p:cNvSpPr>
            <a:spLocks noGrp="1"/>
          </p:cNvSpPr>
          <p:nvPr>
            <p:ph idx="1"/>
          </p:nvPr>
        </p:nvSpPr>
        <p:spPr/>
        <p:txBody>
          <a:bodyPr>
            <a:normAutofit lnSpcReduction="10000"/>
          </a:bodyPr>
          <a:lstStyle/>
          <a:p>
            <a:pPr marL="0" indent="0">
              <a:buNone/>
            </a:pPr>
            <a:r>
              <a:rPr lang="en-GB" b="1" dirty="0" err="1" smtClean="0"/>
              <a:t>Dialogsteuerung</a:t>
            </a:r>
            <a:r>
              <a:rPr lang="en-GB" b="1" dirty="0" smtClean="0"/>
              <a:t> </a:t>
            </a:r>
            <a:r>
              <a:rPr lang="en-GB" b="1" dirty="0"/>
              <a:t>und </a:t>
            </a:r>
            <a:r>
              <a:rPr lang="en-GB" b="1" dirty="0" err="1"/>
              <a:t>pragmatische</a:t>
            </a:r>
            <a:r>
              <a:rPr lang="en-GB" b="1" dirty="0"/>
              <a:t> </a:t>
            </a:r>
            <a:r>
              <a:rPr lang="en-GB" b="1" dirty="0" err="1"/>
              <a:t>Regeln</a:t>
            </a:r>
            <a:endParaRPr lang="en-GB" b="1" dirty="0"/>
          </a:p>
          <a:p>
            <a:pPr algn="just"/>
            <a:r>
              <a:rPr lang="de-DE" dirty="0"/>
              <a:t>Bei komplizierten und/oder multimodalen Systemen sprachlicher </a:t>
            </a:r>
            <a:r>
              <a:rPr lang="de-DE" dirty="0" smtClean="0"/>
              <a:t>Verarbeitung wie </a:t>
            </a:r>
            <a:r>
              <a:rPr lang="de-DE" dirty="0"/>
              <a:t>den Dialogsystemen werden auch pragmatische </a:t>
            </a:r>
            <a:r>
              <a:rPr lang="de-DE" dirty="0" smtClean="0"/>
              <a:t>Regeln benutzt</a:t>
            </a:r>
            <a:r>
              <a:rPr lang="de-DE" dirty="0"/>
              <a:t>. </a:t>
            </a:r>
            <a:endParaRPr lang="de-DE" dirty="0" smtClean="0"/>
          </a:p>
          <a:p>
            <a:pPr algn="just"/>
            <a:r>
              <a:rPr lang="de-DE" dirty="0" smtClean="0"/>
              <a:t>Programme </a:t>
            </a:r>
            <a:r>
              <a:rPr lang="de-DE" dirty="0"/>
              <a:t>die pragmatische Regeln aktivieren, gehören </a:t>
            </a:r>
            <a:r>
              <a:rPr lang="de-DE" dirty="0" smtClean="0"/>
              <a:t>zu den </a:t>
            </a:r>
            <a:r>
              <a:rPr lang="de-DE" dirty="0"/>
              <a:t>schwierigsten und anspruchsvollsten Anwendungsgebieten der </a:t>
            </a:r>
            <a:r>
              <a:rPr lang="de-DE" dirty="0" smtClean="0"/>
              <a:t>Informatik </a:t>
            </a:r>
            <a:r>
              <a:rPr lang="en-GB" dirty="0" smtClean="0"/>
              <a:t>und </a:t>
            </a:r>
            <a:r>
              <a:rPr lang="en-GB" dirty="0"/>
              <a:t>der </a:t>
            </a:r>
            <a:r>
              <a:rPr lang="en-GB" dirty="0" err="1"/>
              <a:t>künstlichen</a:t>
            </a:r>
            <a:r>
              <a:rPr lang="en-GB" dirty="0"/>
              <a:t> </a:t>
            </a:r>
            <a:r>
              <a:rPr lang="en-GB" dirty="0" err="1"/>
              <a:t>Intelligenz</a:t>
            </a:r>
            <a:r>
              <a:rPr lang="en-GB" dirty="0"/>
              <a:t>.</a:t>
            </a:r>
            <a:endParaRPr lang="en-US" dirty="0"/>
          </a:p>
        </p:txBody>
      </p:sp>
    </p:spTree>
    <p:extLst>
      <p:ext uri="{BB962C8B-B14F-4D97-AF65-F5344CB8AC3E}">
        <p14:creationId xmlns:p14="http://schemas.microsoft.com/office/powerpoint/2010/main" val="2789241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Die pragmatischen Regeln kontrollieren die </a:t>
            </a:r>
            <a:r>
              <a:rPr lang="de-DE" b="1" dirty="0" smtClean="0"/>
              <a:t>Sprechakte,</a:t>
            </a:r>
            <a:endParaRPr lang="en-US" b="1" dirty="0"/>
          </a:p>
        </p:txBody>
      </p:sp>
      <p:sp>
        <p:nvSpPr>
          <p:cNvPr id="3" name="Content Placeholder 2"/>
          <p:cNvSpPr>
            <a:spLocks noGrp="1"/>
          </p:cNvSpPr>
          <p:nvPr>
            <p:ph idx="1"/>
          </p:nvPr>
        </p:nvSpPr>
        <p:spPr>
          <a:xfrm>
            <a:off x="464156" y="1556792"/>
            <a:ext cx="8229600" cy="5072608"/>
          </a:xfrm>
        </p:spPr>
        <p:txBody>
          <a:bodyPr>
            <a:normAutofit fontScale="70000" lnSpcReduction="20000"/>
          </a:bodyPr>
          <a:lstStyle/>
          <a:p>
            <a:pPr algn="just">
              <a:lnSpc>
                <a:spcPct val="110000"/>
              </a:lnSpc>
            </a:pPr>
            <a:r>
              <a:rPr lang="de-DE" dirty="0" smtClean="0"/>
              <a:t>sind meistens von </a:t>
            </a:r>
            <a:r>
              <a:rPr lang="de-DE" dirty="0"/>
              <a:t>den Grammatiken unabhängig und haben die Form von Algorithmen.</a:t>
            </a:r>
          </a:p>
          <a:p>
            <a:pPr algn="just">
              <a:lnSpc>
                <a:spcPct val="110000"/>
              </a:lnSpc>
            </a:pPr>
            <a:r>
              <a:rPr lang="de-DE" dirty="0"/>
              <a:t>Diese arbeiten mit Programmen die den ganzen Text bzw. </a:t>
            </a:r>
            <a:r>
              <a:rPr lang="de-DE" dirty="0" smtClean="0"/>
              <a:t>Dialog </a:t>
            </a:r>
            <a:r>
              <a:rPr lang="en-GB" dirty="0" err="1" smtClean="0"/>
              <a:t>behandeln</a:t>
            </a:r>
            <a:r>
              <a:rPr lang="en-GB" dirty="0" smtClean="0"/>
              <a:t> </a:t>
            </a:r>
            <a:r>
              <a:rPr lang="en-GB" dirty="0"/>
              <a:t>(Dialog Manager, </a:t>
            </a:r>
            <a:r>
              <a:rPr lang="en-GB" dirty="0" err="1"/>
              <a:t>Shriberg</a:t>
            </a:r>
            <a:r>
              <a:rPr lang="en-GB" dirty="0"/>
              <a:t> et al., 2002 (NASA-SRI)). </a:t>
            </a:r>
            <a:endParaRPr lang="en-GB" dirty="0" smtClean="0"/>
          </a:p>
          <a:p>
            <a:pPr algn="just">
              <a:lnSpc>
                <a:spcPct val="110000"/>
              </a:lnSpc>
            </a:pPr>
            <a:r>
              <a:rPr lang="en-GB" dirty="0" err="1" smtClean="0"/>
              <a:t>Diese</a:t>
            </a:r>
            <a:r>
              <a:rPr lang="en-GB" dirty="0"/>
              <a:t> </a:t>
            </a:r>
            <a:r>
              <a:rPr lang="de-DE" dirty="0" smtClean="0"/>
              <a:t>Programme </a:t>
            </a:r>
            <a:r>
              <a:rPr lang="de-DE" dirty="0"/>
              <a:t>spielen die Rolle des "Schiedsrichters" oder "</a:t>
            </a:r>
            <a:r>
              <a:rPr lang="de-DE" dirty="0" smtClean="0"/>
              <a:t>Verkehrspolizisten„ in </a:t>
            </a:r>
            <a:r>
              <a:rPr lang="de-DE" dirty="0"/>
              <a:t>dem vom System zu verarbeitenden Text. </a:t>
            </a:r>
            <a:endParaRPr lang="de-DE" dirty="0" smtClean="0"/>
          </a:p>
          <a:p>
            <a:pPr algn="just">
              <a:lnSpc>
                <a:spcPct val="110000"/>
              </a:lnSpc>
            </a:pPr>
            <a:r>
              <a:rPr lang="de-DE" dirty="0" smtClean="0"/>
              <a:t>Dieser </a:t>
            </a:r>
            <a:r>
              <a:rPr lang="de-DE" dirty="0"/>
              <a:t>Prozess </a:t>
            </a:r>
            <a:r>
              <a:rPr lang="de-DE" dirty="0" smtClean="0"/>
              <a:t>wird auch </a:t>
            </a:r>
            <a:r>
              <a:rPr lang="de-DE" dirty="0"/>
              <a:t>"Dialogsteuerung" ("</a:t>
            </a:r>
            <a:r>
              <a:rPr lang="de-DE" dirty="0" err="1"/>
              <a:t>dialog</a:t>
            </a:r>
            <a:r>
              <a:rPr lang="de-DE" dirty="0"/>
              <a:t>–</a:t>
            </a:r>
            <a:r>
              <a:rPr lang="de-DE" dirty="0" err="1"/>
              <a:t>management</a:t>
            </a:r>
            <a:r>
              <a:rPr lang="de-DE" dirty="0"/>
              <a:t>") genannt. </a:t>
            </a:r>
            <a:endParaRPr lang="de-DE" dirty="0" smtClean="0"/>
          </a:p>
          <a:p>
            <a:pPr algn="just">
              <a:lnSpc>
                <a:spcPct val="110000"/>
              </a:lnSpc>
            </a:pPr>
            <a:r>
              <a:rPr lang="de-DE" dirty="0" smtClean="0"/>
              <a:t>Die Dialogsteuerung </a:t>
            </a:r>
            <a:r>
              <a:rPr lang="de-DE" dirty="0"/>
              <a:t>gibt die </a:t>
            </a:r>
            <a:r>
              <a:rPr lang="de-DE" dirty="0" err="1"/>
              <a:t>Systemäu</a:t>
            </a:r>
            <a:r>
              <a:rPr lang="de-DE" dirty="0"/>
              <a:t>βerungen nur in abstrakter </a:t>
            </a:r>
            <a:r>
              <a:rPr lang="de-DE" dirty="0" smtClean="0"/>
              <a:t>semantischer Form </a:t>
            </a:r>
            <a:r>
              <a:rPr lang="de-DE" dirty="0"/>
              <a:t>vor. Die Umsetzung der von </a:t>
            </a:r>
            <a:r>
              <a:rPr lang="de-DE" dirty="0" smtClean="0"/>
              <a:t>der Dialogsteuerung </a:t>
            </a:r>
            <a:r>
              <a:rPr lang="de-DE" dirty="0"/>
              <a:t>in </a:t>
            </a:r>
            <a:r>
              <a:rPr lang="de-DE" dirty="0" smtClean="0"/>
              <a:t>abstrakter semantischer </a:t>
            </a:r>
            <a:r>
              <a:rPr lang="de-DE" dirty="0"/>
              <a:t>Form vorgegebener </a:t>
            </a:r>
            <a:r>
              <a:rPr lang="de-DE" dirty="0" err="1"/>
              <a:t>Systemäu</a:t>
            </a:r>
            <a:r>
              <a:rPr lang="de-DE" dirty="0"/>
              <a:t>βerungen </a:t>
            </a:r>
            <a:r>
              <a:rPr lang="de-DE" dirty="0" smtClean="0"/>
              <a:t>findet </a:t>
            </a:r>
            <a:r>
              <a:rPr lang="de-DE" dirty="0"/>
              <a:t>in </a:t>
            </a:r>
            <a:r>
              <a:rPr lang="de-DE" dirty="0" smtClean="0"/>
              <a:t>dem </a:t>
            </a:r>
            <a:r>
              <a:rPr lang="en-GB" dirty="0" err="1" smtClean="0"/>
              <a:t>Sprachgenerierungsmodul</a:t>
            </a:r>
            <a:r>
              <a:rPr lang="en-GB" dirty="0" smtClean="0"/>
              <a:t> </a:t>
            </a:r>
            <a:r>
              <a:rPr lang="en-GB" dirty="0" err="1"/>
              <a:t>statt</a:t>
            </a:r>
            <a:r>
              <a:rPr lang="en-GB" dirty="0"/>
              <a:t>.</a:t>
            </a:r>
            <a:endParaRPr lang="en-US" dirty="0"/>
          </a:p>
        </p:txBody>
      </p:sp>
    </p:spTree>
    <p:extLst>
      <p:ext uri="{BB962C8B-B14F-4D97-AF65-F5344CB8AC3E}">
        <p14:creationId xmlns:p14="http://schemas.microsoft.com/office/powerpoint/2010/main" val="485948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a:t>Sprachgenerierung und –</a:t>
            </a:r>
            <a:r>
              <a:rPr lang="de-DE" b="1" dirty="0" err="1"/>
              <a:t>synthese</a:t>
            </a:r>
            <a:r>
              <a:rPr lang="de-DE" b="1" dirty="0"/>
              <a:t> (3)</a:t>
            </a:r>
            <a:br>
              <a:rPr lang="de-DE" b="1" dirty="0"/>
            </a:br>
            <a:endParaRPr lang="en-GB"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de-DE" dirty="0" smtClean="0"/>
              <a:t>Das </a:t>
            </a:r>
            <a:r>
              <a:rPr lang="de-DE" dirty="0"/>
              <a:t>Sprachgenerierungsmodul setzt die von der Dialogsteuerung </a:t>
            </a:r>
            <a:r>
              <a:rPr lang="de-DE" dirty="0" smtClean="0"/>
              <a:t>in </a:t>
            </a:r>
            <a:r>
              <a:rPr lang="de-DE" b="1" dirty="0" smtClean="0"/>
              <a:t>abstrakter </a:t>
            </a:r>
            <a:r>
              <a:rPr lang="de-DE" b="1" dirty="0"/>
              <a:t>semantischer Form </a:t>
            </a:r>
            <a:r>
              <a:rPr lang="de-DE" dirty="0"/>
              <a:t>vorgegebenen </a:t>
            </a:r>
            <a:r>
              <a:rPr lang="de-DE" dirty="0" err="1"/>
              <a:t>Systemäu</a:t>
            </a:r>
            <a:r>
              <a:rPr lang="de-DE" dirty="0"/>
              <a:t>βerungen </a:t>
            </a:r>
            <a:r>
              <a:rPr lang="de-DE" dirty="0" smtClean="0"/>
              <a:t>in</a:t>
            </a:r>
            <a:r>
              <a:rPr lang="de-DE" dirty="0"/>
              <a:t>eine textuelle Repräsentation um. </a:t>
            </a:r>
            <a:endParaRPr lang="de-DE" dirty="0" smtClean="0"/>
          </a:p>
          <a:p>
            <a:pPr>
              <a:lnSpc>
                <a:spcPct val="110000"/>
              </a:lnSpc>
            </a:pPr>
            <a:r>
              <a:rPr lang="de-DE" dirty="0" smtClean="0"/>
              <a:t>Die </a:t>
            </a:r>
            <a:r>
              <a:rPr lang="de-DE" dirty="0"/>
              <a:t>textuelle Repräsentation </a:t>
            </a:r>
            <a:r>
              <a:rPr lang="de-DE" dirty="0" smtClean="0"/>
              <a:t>der </a:t>
            </a:r>
            <a:r>
              <a:rPr lang="de-DE" dirty="0" err="1" smtClean="0"/>
              <a:t>Systemäu</a:t>
            </a:r>
            <a:r>
              <a:rPr lang="de-DE" dirty="0" smtClean="0"/>
              <a:t>βerungen </a:t>
            </a:r>
            <a:r>
              <a:rPr lang="de-DE" dirty="0"/>
              <a:t>wird dann mit Hilfe eines </a:t>
            </a:r>
            <a:r>
              <a:rPr lang="de-DE" b="1" dirty="0" smtClean="0"/>
              <a:t>Sprachsynthesesystem</a:t>
            </a:r>
            <a:r>
              <a:rPr lang="de-DE" dirty="0" smtClean="0"/>
              <a:t>s in </a:t>
            </a:r>
            <a:r>
              <a:rPr lang="de-DE" dirty="0"/>
              <a:t>gesprochene Sprache umgesetzt und an den Benutzer ausgegeben.</a:t>
            </a:r>
          </a:p>
          <a:p>
            <a:pPr>
              <a:lnSpc>
                <a:spcPct val="110000"/>
              </a:lnSpc>
            </a:pPr>
            <a:r>
              <a:rPr lang="de-DE" dirty="0"/>
              <a:t>Oft wird die Qualität der Ausgabe des Systems durch zusätzliche </a:t>
            </a:r>
            <a:r>
              <a:rPr lang="de-DE" dirty="0" smtClean="0"/>
              <a:t>Mittel verbessert</a:t>
            </a:r>
            <a:r>
              <a:rPr lang="de-DE" dirty="0"/>
              <a:t>, zum Beispiel in Form von prosodischer Modellierung (wie </a:t>
            </a:r>
            <a:r>
              <a:rPr lang="de-DE" dirty="0" smtClean="0"/>
              <a:t>die </a:t>
            </a:r>
            <a:r>
              <a:rPr lang="en-GB" dirty="0" err="1" smtClean="0"/>
              <a:t>Verwendung</a:t>
            </a:r>
            <a:r>
              <a:rPr lang="en-GB" dirty="0" smtClean="0"/>
              <a:t> </a:t>
            </a:r>
            <a:r>
              <a:rPr lang="en-GB" dirty="0"/>
              <a:t>von </a:t>
            </a:r>
            <a:r>
              <a:rPr lang="en-GB" dirty="0" err="1"/>
              <a:t>Prosodiemarkern</a:t>
            </a:r>
            <a:r>
              <a:rPr lang="en-GB" dirty="0"/>
              <a:t>).</a:t>
            </a:r>
          </a:p>
        </p:txBody>
      </p:sp>
    </p:spTree>
    <p:extLst>
      <p:ext uri="{BB962C8B-B14F-4D97-AF65-F5344CB8AC3E}">
        <p14:creationId xmlns:p14="http://schemas.microsoft.com/office/powerpoint/2010/main" val="14300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de-DE" sz="4000" b="1" dirty="0" smtClean="0"/>
              <a:t>Im </a:t>
            </a:r>
            <a:r>
              <a:rPr lang="de-DE" sz="4000" b="1" dirty="0"/>
              <a:t>Gegensatz zur </a:t>
            </a:r>
            <a:r>
              <a:rPr lang="de-DE" sz="4000" b="1" dirty="0" smtClean="0"/>
              <a:t>Syntax,</a:t>
            </a:r>
            <a:endParaRPr lang="en-US" sz="4000" b="1" dirty="0"/>
          </a:p>
        </p:txBody>
      </p:sp>
      <p:sp>
        <p:nvSpPr>
          <p:cNvPr id="3" name="Content Placeholder 2"/>
          <p:cNvSpPr>
            <a:spLocks noGrp="1"/>
          </p:cNvSpPr>
          <p:nvPr>
            <p:ph idx="1"/>
          </p:nvPr>
        </p:nvSpPr>
        <p:spPr>
          <a:xfrm>
            <a:off x="467544" y="1219200"/>
            <a:ext cx="8229600" cy="5234136"/>
          </a:xfrm>
        </p:spPr>
        <p:txBody>
          <a:bodyPr>
            <a:normAutofit fontScale="85000" lnSpcReduction="20000"/>
          </a:bodyPr>
          <a:lstStyle/>
          <a:p>
            <a:pPr algn="just">
              <a:lnSpc>
                <a:spcPct val="120000"/>
              </a:lnSpc>
            </a:pPr>
            <a:r>
              <a:rPr lang="de-DE" dirty="0" smtClean="0"/>
              <a:t>die </a:t>
            </a:r>
            <a:r>
              <a:rPr lang="de-DE" dirty="0"/>
              <a:t>als die formale (nicht inhaltliche) </a:t>
            </a:r>
            <a:r>
              <a:rPr lang="de-DE" dirty="0" smtClean="0"/>
              <a:t>Struktur der </a:t>
            </a:r>
            <a:r>
              <a:rPr lang="de-DE" dirty="0"/>
              <a:t>Ausdrücke einer Sprache </a:t>
            </a:r>
            <a:r>
              <a:rPr lang="de-DE" dirty="0" smtClean="0"/>
              <a:t>definiert </a:t>
            </a:r>
            <a:r>
              <a:rPr lang="de-DE" dirty="0"/>
              <a:t>werden kann, bezieht sich </a:t>
            </a:r>
            <a:r>
              <a:rPr lang="de-DE" dirty="0" smtClean="0"/>
              <a:t>die Semantik </a:t>
            </a:r>
            <a:r>
              <a:rPr lang="de-DE" dirty="0"/>
              <a:t>auf die inhaltliche (Bedeutungs-) Struktur der Ausdrücke </a:t>
            </a:r>
            <a:r>
              <a:rPr lang="de-DE" dirty="0" smtClean="0"/>
              <a:t>einer Sprache </a:t>
            </a:r>
            <a:r>
              <a:rPr lang="de-DE" dirty="0"/>
              <a:t>(Schneider, 2002</a:t>
            </a:r>
            <a:r>
              <a:rPr lang="de-DE" dirty="0" smtClean="0"/>
              <a:t>). </a:t>
            </a:r>
          </a:p>
          <a:p>
            <a:pPr algn="just">
              <a:lnSpc>
                <a:spcPct val="120000"/>
              </a:lnSpc>
            </a:pPr>
            <a:r>
              <a:rPr lang="de-DE" dirty="0" smtClean="0"/>
              <a:t>Für </a:t>
            </a:r>
            <a:r>
              <a:rPr lang="de-DE" dirty="0"/>
              <a:t>die Analyse der </a:t>
            </a:r>
            <a:r>
              <a:rPr lang="de-DE" dirty="0" smtClean="0"/>
              <a:t>semantischen Ebene </a:t>
            </a:r>
            <a:r>
              <a:rPr lang="de-DE" dirty="0"/>
              <a:t>von Eingaben natürlicher Sprache (z.B. Wörter, </a:t>
            </a:r>
            <a:r>
              <a:rPr lang="de-DE" dirty="0" smtClean="0"/>
              <a:t>Phrasen und </a:t>
            </a:r>
            <a:r>
              <a:rPr lang="de-DE" dirty="0"/>
              <a:t>Sätze) werden </a:t>
            </a:r>
            <a:r>
              <a:rPr lang="de-DE" b="1" dirty="0"/>
              <a:t>verschiedene theoretische Modelle und </a:t>
            </a:r>
            <a:r>
              <a:rPr lang="de-DE" b="1" dirty="0" smtClean="0"/>
              <a:t>Verarbeitungsmethoden</a:t>
            </a:r>
            <a:r>
              <a:rPr lang="de-DE" dirty="0" smtClean="0"/>
              <a:t> verwendet</a:t>
            </a:r>
            <a:r>
              <a:rPr lang="de-DE" dirty="0"/>
              <a:t>. </a:t>
            </a:r>
            <a:endParaRPr lang="de-DE" dirty="0" smtClean="0"/>
          </a:p>
          <a:p>
            <a:pPr algn="just">
              <a:lnSpc>
                <a:spcPct val="120000"/>
              </a:lnSpc>
            </a:pPr>
            <a:r>
              <a:rPr lang="de-DE" dirty="0" smtClean="0"/>
              <a:t>Diese </a:t>
            </a:r>
            <a:r>
              <a:rPr lang="de-DE" dirty="0"/>
              <a:t>Ansätze, die hier nicht </a:t>
            </a:r>
            <a:r>
              <a:rPr lang="de-DE" dirty="0" smtClean="0"/>
              <a:t>beschrieben werden</a:t>
            </a:r>
            <a:r>
              <a:rPr lang="de-DE" dirty="0"/>
              <a:t>, reichen von relativ einfach bis sehr komplex.</a:t>
            </a:r>
            <a:endParaRPr lang="en-US" dirty="0"/>
          </a:p>
        </p:txBody>
      </p:sp>
    </p:spTree>
    <p:extLst>
      <p:ext uri="{BB962C8B-B14F-4D97-AF65-F5344CB8AC3E}">
        <p14:creationId xmlns:p14="http://schemas.microsoft.com/office/powerpoint/2010/main" val="143003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in Dialog zwischen dem Benutzer und dem Computer&#10;BENUTZER: Wie ist das Wetter in Bayern?&#10;COMPUTER (SYSTEM) Im Alpengebiet Schnee, Temperatur minus zwei Grad, Muenchen bewoelkt, leichter Regen, Temperatur fuenf Grad, Nuernberg heiter bis wolkig, Temperatur sieben Grad, leichter Wind.&#10;BENUTZER: Wie ist das Wetter in Muenchen?&#10;COMPUTER (SYSTEM): Das Wetter heute in Muenchen ist bewoelkt, leichter Regen, Temperatur fuenf Grad, abends zwei Grad.&#10;BENUTZER: Wie ist das Wetter in Garmisch-Partenkirchner?&#10;COMPUTER (SYSTEM): Das Wetter heute im Alpengebiet Schnee, im Bereich der Zugspitze Schneeschauer, Temperatur minus zwei Grad, abends minus fuenf Grad, im Bereich der Zugspitze, leichter Wind.&#10;BENUTZER: Wie wird das Wetter morgen in Muenchen sein?&#10;COMPUTER (SYSTEM): Das Wetter fuer morgen in Muenchen ist heiter bis wolkig, Temperatur fuenf bis sieben Grad, leichter Wind." title="Ein Beispiel von Alexandris (2010)"/>
          <p:cNvPicPr>
            <a:picLocks noChangeAspect="1" noChangeArrowheads="1"/>
          </p:cNvPicPr>
          <p:nvPr/>
        </p:nvPicPr>
        <p:blipFill>
          <a:blip r:embed="rId2">
            <a:alphaModFix/>
            <a:extLst>
              <a:ext uri="{BEBA8EAE-BF5A-486C-A8C5-ECC9F3942E4B}">
                <a14:imgProps xmlns:a14="http://schemas.microsoft.com/office/drawing/2010/main">
                  <a14:imgLayer r:embed="rId3">
                    <a14:imgEffect>
                      <a14:sharpenSoften amount="87000"/>
                    </a14:imgEffect>
                    <a14:imgEffect>
                      <a14:colorTemperature colorTemp="4652"/>
                    </a14:imgEffect>
                    <a14:imgEffect>
                      <a14:saturation sat="0"/>
                    </a14:imgEffect>
                    <a14:imgEffect>
                      <a14:brightnessContrast contrast="-15000"/>
                    </a14:imgEffect>
                  </a14:imgLayer>
                </a14:imgProps>
              </a:ext>
              <a:ext uri="{28A0092B-C50C-407E-A947-70E740481C1C}">
                <a14:useLocalDpi xmlns:a14="http://schemas.microsoft.com/office/drawing/2010/main" val="0"/>
              </a:ext>
            </a:extLst>
          </a:blip>
          <a:srcRect/>
          <a:stretch>
            <a:fillRect/>
          </a:stretch>
        </p:blipFill>
        <p:spPr bwMode="auto">
          <a:xfrm>
            <a:off x="611560" y="1340768"/>
            <a:ext cx="7992888" cy="5040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76200"/>
            <a:ext cx="8229600" cy="914400"/>
          </a:xfrm>
        </p:spPr>
        <p:txBody>
          <a:bodyPr>
            <a:normAutofit/>
          </a:bodyPr>
          <a:lstStyle/>
          <a:p>
            <a:r>
              <a:rPr lang="en-US" sz="4000" b="1" dirty="0" smtClean="0"/>
              <a:t>Beispiel (Alexandris, 2010)</a:t>
            </a:r>
            <a:endParaRPr lang="en-GB" sz="4000" b="1" dirty="0"/>
          </a:p>
        </p:txBody>
      </p:sp>
    </p:spTree>
    <p:extLst>
      <p:ext uri="{BB962C8B-B14F-4D97-AF65-F5344CB8AC3E}">
        <p14:creationId xmlns:p14="http://schemas.microsoft.com/office/powerpoint/2010/main" val="3088127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85"/>
            <a:ext cx="8229600" cy="1143000"/>
          </a:xfrm>
        </p:spPr>
        <p:txBody>
          <a:bodyPr>
            <a:normAutofit/>
          </a:bodyPr>
          <a:lstStyle/>
          <a:p>
            <a:r>
              <a:rPr lang="en-US" sz="4000" b="1" dirty="0"/>
              <a:t>Beispiel (Alexandris, 2010</a:t>
            </a:r>
            <a:r>
              <a:rPr lang="en-US" sz="4000" b="1" dirty="0" smtClean="0"/>
              <a:t>)-2</a:t>
            </a:r>
            <a:endParaRPr lang="en-GB" sz="4000" b="1" dirty="0"/>
          </a:p>
        </p:txBody>
      </p:sp>
      <p:sp>
        <p:nvSpPr>
          <p:cNvPr id="3" name="Content Placeholder 2"/>
          <p:cNvSpPr>
            <a:spLocks noGrp="1"/>
          </p:cNvSpPr>
          <p:nvPr>
            <p:ph idx="1"/>
          </p:nvPr>
        </p:nvSpPr>
        <p:spPr>
          <a:xfrm>
            <a:off x="457200" y="990600"/>
            <a:ext cx="4419600" cy="4953001"/>
          </a:xfrm>
        </p:spPr>
        <p:txBody>
          <a:bodyPr>
            <a:noAutofit/>
          </a:bodyPr>
          <a:lstStyle/>
          <a:p>
            <a:pPr marL="0" indent="0">
              <a:lnSpc>
                <a:spcPct val="70000"/>
              </a:lnSpc>
              <a:buNone/>
            </a:pPr>
            <a:r>
              <a:rPr lang="en-US" sz="2000" dirty="0" smtClean="0"/>
              <a:t>(a)</a:t>
            </a:r>
          </a:p>
          <a:p>
            <a:pPr marL="0" indent="0">
              <a:lnSpc>
                <a:spcPct val="70000"/>
              </a:lnSpc>
              <a:buNone/>
            </a:pPr>
            <a:r>
              <a:rPr lang="en-US" sz="2000" dirty="0" smtClean="0"/>
              <a:t>GEBIET: Bayern</a:t>
            </a:r>
          </a:p>
          <a:p>
            <a:pPr marL="0" indent="0">
              <a:lnSpc>
                <a:spcPct val="50000"/>
              </a:lnSpc>
              <a:buNone/>
            </a:pPr>
            <a:r>
              <a:rPr lang="en-US" sz="2000" dirty="0" smtClean="0"/>
              <a:t>Ort: </a:t>
            </a:r>
            <a:r>
              <a:rPr lang="en-US" sz="2000" dirty="0" err="1" smtClean="0"/>
              <a:t>München</a:t>
            </a:r>
            <a:r>
              <a:rPr lang="en-US" sz="2000" dirty="0" smtClean="0"/>
              <a:t>:</a:t>
            </a:r>
          </a:p>
          <a:p>
            <a:pPr marL="0" indent="0">
              <a:lnSpc>
                <a:spcPct val="50000"/>
              </a:lnSpc>
              <a:buNone/>
            </a:pPr>
            <a:r>
              <a:rPr lang="en-US" sz="2000" dirty="0" smtClean="0"/>
              <a:t>RELATIVE-ZEIT: </a:t>
            </a:r>
            <a:r>
              <a:rPr lang="en-US" sz="2000" dirty="0" err="1" smtClean="0"/>
              <a:t>heute</a:t>
            </a:r>
            <a:endParaRPr lang="en-US" sz="2000" dirty="0" smtClean="0"/>
          </a:p>
          <a:p>
            <a:pPr marL="457200" lvl="1" indent="0">
              <a:lnSpc>
                <a:spcPct val="50000"/>
              </a:lnSpc>
              <a:buNone/>
            </a:pPr>
            <a:r>
              <a:rPr lang="en-US" sz="2000" dirty="0" smtClean="0"/>
              <a:t>   TAGESZEIT: (</a:t>
            </a:r>
            <a:r>
              <a:rPr lang="en-US" sz="2000" dirty="0" err="1" smtClean="0"/>
              <a:t>jetzt</a:t>
            </a:r>
            <a:r>
              <a:rPr lang="en-US" sz="2000" dirty="0" smtClean="0"/>
              <a:t>):</a:t>
            </a:r>
          </a:p>
          <a:p>
            <a:pPr marL="457200" lvl="1" indent="0">
              <a:lnSpc>
                <a:spcPct val="50000"/>
              </a:lnSpc>
              <a:buNone/>
            </a:pPr>
            <a:r>
              <a:rPr lang="en-US" sz="2000" dirty="0" smtClean="0"/>
              <a:t>   WETTER:</a:t>
            </a:r>
          </a:p>
          <a:p>
            <a:pPr marL="914400" lvl="2" indent="0">
              <a:lnSpc>
                <a:spcPct val="50000"/>
              </a:lnSpc>
              <a:buNone/>
            </a:pPr>
            <a:r>
              <a:rPr lang="en-US" sz="2000" dirty="0" err="1" smtClean="0"/>
              <a:t>Himmel</a:t>
            </a:r>
            <a:r>
              <a:rPr lang="en-US" sz="2000" dirty="0" smtClean="0"/>
              <a:t>: </a:t>
            </a:r>
            <a:r>
              <a:rPr lang="en-US" sz="2000" dirty="0" err="1" smtClean="0"/>
              <a:t>bewölkt</a:t>
            </a:r>
            <a:endParaRPr lang="en-US" sz="2000" dirty="0" smtClean="0"/>
          </a:p>
          <a:p>
            <a:pPr marL="914400" lvl="2" indent="0">
              <a:lnSpc>
                <a:spcPct val="50000"/>
              </a:lnSpc>
              <a:buNone/>
            </a:pPr>
            <a:r>
              <a:rPr lang="en-US" sz="2000" dirty="0" err="1" smtClean="0"/>
              <a:t>Niederschläge</a:t>
            </a:r>
            <a:r>
              <a:rPr lang="en-US" sz="2000" dirty="0" smtClean="0"/>
              <a:t>: </a:t>
            </a:r>
            <a:r>
              <a:rPr lang="en-US" sz="2000" dirty="0" err="1" smtClean="0"/>
              <a:t>leichter</a:t>
            </a:r>
            <a:r>
              <a:rPr lang="en-US" sz="2000" dirty="0" smtClean="0"/>
              <a:t> </a:t>
            </a:r>
            <a:r>
              <a:rPr lang="en-US" sz="2000" dirty="0" err="1" smtClean="0"/>
              <a:t>Regen</a:t>
            </a:r>
            <a:endParaRPr lang="en-US" sz="2000" dirty="0" smtClean="0"/>
          </a:p>
          <a:p>
            <a:pPr marL="914400" lvl="2" indent="0">
              <a:lnSpc>
                <a:spcPct val="50000"/>
              </a:lnSpc>
              <a:buNone/>
            </a:pPr>
            <a:r>
              <a:rPr lang="en-US" sz="2000" dirty="0" err="1" smtClean="0"/>
              <a:t>Temperatur</a:t>
            </a:r>
            <a:r>
              <a:rPr lang="en-US" sz="2000" dirty="0" smtClean="0"/>
              <a:t>: </a:t>
            </a:r>
            <a:r>
              <a:rPr lang="en-US" sz="2000" dirty="0" err="1" smtClean="0"/>
              <a:t>fünf</a:t>
            </a:r>
            <a:r>
              <a:rPr lang="en-US" sz="2000" dirty="0" smtClean="0"/>
              <a:t> Grad</a:t>
            </a:r>
          </a:p>
          <a:p>
            <a:pPr marL="439738" lvl="2" indent="0">
              <a:lnSpc>
                <a:spcPct val="50000"/>
              </a:lnSpc>
              <a:buNone/>
            </a:pPr>
            <a:r>
              <a:rPr lang="en-US" sz="2000" dirty="0" smtClean="0"/>
              <a:t>   TAGESZEIT: </a:t>
            </a:r>
            <a:r>
              <a:rPr lang="en-US" sz="2000" dirty="0" err="1" smtClean="0"/>
              <a:t>abends</a:t>
            </a:r>
            <a:endParaRPr lang="en-US" sz="2000" dirty="0" smtClean="0"/>
          </a:p>
          <a:p>
            <a:pPr marL="439738" lvl="2" indent="0">
              <a:lnSpc>
                <a:spcPct val="50000"/>
              </a:lnSpc>
              <a:buNone/>
            </a:pPr>
            <a:r>
              <a:rPr lang="en-US" sz="2000" dirty="0" smtClean="0"/>
              <a:t>   </a:t>
            </a:r>
            <a:r>
              <a:rPr lang="en-US" sz="2000" dirty="0" err="1" smtClean="0"/>
              <a:t>Temperatur</a:t>
            </a:r>
            <a:r>
              <a:rPr lang="en-US" sz="2000" dirty="0" smtClean="0"/>
              <a:t>: </a:t>
            </a:r>
            <a:r>
              <a:rPr lang="en-US" sz="2000" dirty="0" err="1" smtClean="0"/>
              <a:t>zwei</a:t>
            </a:r>
            <a:r>
              <a:rPr lang="en-US" sz="2000" dirty="0" smtClean="0"/>
              <a:t> Grad</a:t>
            </a:r>
            <a:endParaRPr lang="en-US" sz="2000" dirty="0"/>
          </a:p>
          <a:p>
            <a:pPr marL="268288" lvl="2" indent="93663">
              <a:lnSpc>
                <a:spcPct val="50000"/>
              </a:lnSpc>
              <a:buNone/>
            </a:pPr>
            <a:r>
              <a:rPr lang="en-US" sz="2000" dirty="0" smtClean="0"/>
              <a:t>RELATIVE-ZEIT: </a:t>
            </a:r>
            <a:r>
              <a:rPr lang="en-US" sz="2000" dirty="0" err="1" smtClean="0"/>
              <a:t>morgen</a:t>
            </a:r>
            <a:endParaRPr lang="en-US" sz="2000" dirty="0" smtClean="0"/>
          </a:p>
          <a:p>
            <a:pPr marL="268288" lvl="2" indent="93663">
              <a:lnSpc>
                <a:spcPct val="50000"/>
              </a:lnSpc>
              <a:buNone/>
            </a:pPr>
            <a:r>
              <a:rPr lang="en-US" sz="2000" dirty="0" smtClean="0"/>
              <a:t>    TAGESZEIT (</a:t>
            </a:r>
            <a:r>
              <a:rPr lang="en-US" sz="2000" dirty="0" err="1" smtClean="0"/>
              <a:t>unbestimmt</a:t>
            </a:r>
            <a:r>
              <a:rPr lang="en-US" sz="2000" dirty="0" smtClean="0"/>
              <a:t>):</a:t>
            </a:r>
          </a:p>
          <a:p>
            <a:pPr marL="268288" lvl="2" indent="93663">
              <a:lnSpc>
                <a:spcPct val="50000"/>
              </a:lnSpc>
              <a:buNone/>
            </a:pPr>
            <a:r>
              <a:rPr lang="en-US" sz="2000" dirty="0" smtClean="0"/>
              <a:t>    WETTER:</a:t>
            </a:r>
          </a:p>
          <a:p>
            <a:pPr marL="268288" lvl="2" indent="93663">
              <a:lnSpc>
                <a:spcPct val="50000"/>
              </a:lnSpc>
              <a:buNone/>
            </a:pPr>
            <a:r>
              <a:rPr lang="en-US" sz="2000" dirty="0" smtClean="0"/>
              <a:t>    </a:t>
            </a:r>
            <a:r>
              <a:rPr lang="en-US" sz="2000" dirty="0" err="1" smtClean="0"/>
              <a:t>Himmel</a:t>
            </a:r>
            <a:r>
              <a:rPr lang="en-US" sz="2000" dirty="0" smtClean="0"/>
              <a:t>: </a:t>
            </a:r>
            <a:r>
              <a:rPr lang="en-US" sz="2000" dirty="0" err="1" smtClean="0"/>
              <a:t>heiter</a:t>
            </a:r>
            <a:r>
              <a:rPr lang="en-US" sz="2000" dirty="0" smtClean="0"/>
              <a:t> </a:t>
            </a:r>
            <a:r>
              <a:rPr lang="en-US" sz="2000" dirty="0" err="1" smtClean="0"/>
              <a:t>bis</a:t>
            </a:r>
            <a:r>
              <a:rPr lang="en-US" sz="2000" dirty="0" smtClean="0"/>
              <a:t> </a:t>
            </a:r>
            <a:r>
              <a:rPr lang="en-US" sz="2000" dirty="0" err="1" smtClean="0"/>
              <a:t>wolkig</a:t>
            </a:r>
            <a:endParaRPr lang="en-US" sz="2000" dirty="0" smtClean="0"/>
          </a:p>
          <a:p>
            <a:pPr marL="268288" lvl="2" indent="93663">
              <a:lnSpc>
                <a:spcPct val="50000"/>
              </a:lnSpc>
              <a:buNone/>
            </a:pPr>
            <a:r>
              <a:rPr lang="en-US" sz="2000" dirty="0" smtClean="0"/>
              <a:t>    </a:t>
            </a:r>
            <a:r>
              <a:rPr lang="en-US" sz="2000" dirty="0" err="1" smtClean="0"/>
              <a:t>Temperatur</a:t>
            </a:r>
            <a:r>
              <a:rPr lang="en-US" sz="2000" dirty="0" smtClean="0"/>
              <a:t>: </a:t>
            </a:r>
            <a:r>
              <a:rPr lang="en-US" sz="2000" dirty="0" err="1" smtClean="0"/>
              <a:t>fünf</a:t>
            </a:r>
            <a:r>
              <a:rPr lang="en-US" sz="2000" dirty="0" smtClean="0"/>
              <a:t> </a:t>
            </a:r>
            <a:r>
              <a:rPr lang="en-US" sz="2000" dirty="0" err="1" smtClean="0"/>
              <a:t>bis</a:t>
            </a:r>
            <a:r>
              <a:rPr lang="en-US" sz="2000" dirty="0" smtClean="0"/>
              <a:t> </a:t>
            </a:r>
            <a:r>
              <a:rPr lang="en-US" sz="2000" dirty="0" err="1" smtClean="0"/>
              <a:t>sieben</a:t>
            </a:r>
            <a:r>
              <a:rPr lang="en-US" sz="2000" dirty="0" smtClean="0"/>
              <a:t> Grad</a:t>
            </a:r>
          </a:p>
          <a:p>
            <a:pPr marL="268288" lvl="2" indent="93663">
              <a:lnSpc>
                <a:spcPct val="50000"/>
              </a:lnSpc>
              <a:buNone/>
            </a:pPr>
            <a:r>
              <a:rPr lang="en-US" sz="2000" dirty="0" smtClean="0"/>
              <a:t>    Wind: </a:t>
            </a:r>
            <a:r>
              <a:rPr lang="en-US" sz="2000" dirty="0" err="1" smtClean="0"/>
              <a:t>leichter</a:t>
            </a:r>
            <a:r>
              <a:rPr lang="en-US" sz="2000" dirty="0" smtClean="0"/>
              <a:t> Wind</a:t>
            </a:r>
          </a:p>
        </p:txBody>
      </p:sp>
      <p:sp>
        <p:nvSpPr>
          <p:cNvPr id="5" name="Content Placeholder 2"/>
          <p:cNvSpPr txBox="1">
            <a:spLocks/>
          </p:cNvSpPr>
          <p:nvPr/>
        </p:nvSpPr>
        <p:spPr>
          <a:xfrm>
            <a:off x="4953000" y="914400"/>
            <a:ext cx="3657600" cy="55165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(b)</a:t>
            </a:r>
          </a:p>
          <a:p>
            <a:pPr marL="0" indent="0">
              <a:buNone/>
            </a:pPr>
            <a:r>
              <a:rPr lang="en-US" sz="2000" dirty="0" err="1" smtClean="0"/>
              <a:t>Wetterbericht</a:t>
            </a:r>
            <a:r>
              <a:rPr lang="en-US" sz="2000" dirty="0" smtClean="0"/>
              <a:t> fur: </a:t>
            </a:r>
            <a:r>
              <a:rPr lang="en-US" sz="2000" dirty="0" err="1" smtClean="0"/>
              <a:t>München</a:t>
            </a:r>
            <a:r>
              <a:rPr lang="en-US" sz="2000" dirty="0" smtClean="0"/>
              <a:t>, Bayern</a:t>
            </a:r>
          </a:p>
          <a:p>
            <a:pPr marL="0" indent="0">
              <a:buNone/>
            </a:pPr>
            <a:r>
              <a:rPr lang="en-US" sz="2000" dirty="0" err="1" smtClean="0"/>
              <a:t>Heute</a:t>
            </a:r>
            <a:r>
              <a:rPr lang="en-US" sz="2000" dirty="0" smtClean="0"/>
              <a:t>: </a:t>
            </a:r>
            <a:r>
              <a:rPr lang="en-US" sz="2000" dirty="0" err="1" smtClean="0"/>
              <a:t>bewölkt</a:t>
            </a:r>
            <a:r>
              <a:rPr lang="en-US" sz="2000" dirty="0" smtClean="0"/>
              <a:t>, </a:t>
            </a:r>
            <a:r>
              <a:rPr lang="en-US" sz="2000" dirty="0" err="1" smtClean="0"/>
              <a:t>leichter</a:t>
            </a:r>
            <a:r>
              <a:rPr lang="en-US" sz="2000" dirty="0" smtClean="0"/>
              <a:t> </a:t>
            </a:r>
            <a:r>
              <a:rPr lang="en-US" sz="2000" dirty="0" err="1" smtClean="0"/>
              <a:t>Regen</a:t>
            </a:r>
            <a:endParaRPr lang="en-US" sz="2000" dirty="0" smtClean="0"/>
          </a:p>
          <a:p>
            <a:pPr marL="0" indent="0">
              <a:buNone/>
            </a:pPr>
            <a:r>
              <a:rPr lang="en-US" sz="2000" dirty="0" smtClean="0"/>
              <a:t>	</a:t>
            </a:r>
            <a:r>
              <a:rPr lang="en-US" sz="2000" dirty="0" err="1" smtClean="0"/>
              <a:t>Temperatur</a:t>
            </a:r>
            <a:r>
              <a:rPr lang="en-US" sz="2000" dirty="0" smtClean="0"/>
              <a:t>: </a:t>
            </a:r>
            <a:r>
              <a:rPr lang="en-US" sz="2000" dirty="0" err="1" smtClean="0"/>
              <a:t>fünf</a:t>
            </a:r>
            <a:r>
              <a:rPr lang="en-US" sz="2000" dirty="0" smtClean="0"/>
              <a:t> Grad</a:t>
            </a:r>
          </a:p>
          <a:p>
            <a:pPr marL="0" indent="0">
              <a:buNone/>
            </a:pPr>
            <a:r>
              <a:rPr lang="en-US" sz="2000" dirty="0" err="1"/>
              <a:t>a</a:t>
            </a:r>
            <a:r>
              <a:rPr lang="en-US" sz="2000" dirty="0" err="1" smtClean="0"/>
              <a:t>bends</a:t>
            </a:r>
            <a:r>
              <a:rPr lang="en-US" sz="2000" dirty="0" smtClean="0"/>
              <a:t>: </a:t>
            </a:r>
            <a:r>
              <a:rPr lang="en-US" sz="2000" dirty="0" err="1" smtClean="0"/>
              <a:t>Temperatur</a:t>
            </a:r>
            <a:r>
              <a:rPr lang="en-US" sz="2000" dirty="0" smtClean="0"/>
              <a:t>: </a:t>
            </a:r>
            <a:r>
              <a:rPr lang="en-US" sz="2000" dirty="0" err="1" smtClean="0"/>
              <a:t>zwei</a:t>
            </a:r>
            <a:r>
              <a:rPr lang="en-US" sz="2000" dirty="0" smtClean="0"/>
              <a:t> Grad</a:t>
            </a:r>
          </a:p>
          <a:p>
            <a:pPr marL="0" indent="0">
              <a:buNone/>
            </a:pPr>
            <a:r>
              <a:rPr lang="en-US" sz="2000" dirty="0" err="1"/>
              <a:t>m</a:t>
            </a:r>
            <a:r>
              <a:rPr lang="en-US" sz="2000" dirty="0" err="1" smtClean="0"/>
              <a:t>orgen</a:t>
            </a:r>
            <a:r>
              <a:rPr lang="en-US" sz="2000" dirty="0" smtClean="0"/>
              <a:t>: </a:t>
            </a:r>
            <a:r>
              <a:rPr lang="en-US" sz="2000" dirty="0" err="1" smtClean="0"/>
              <a:t>heiter</a:t>
            </a:r>
            <a:r>
              <a:rPr lang="en-US" sz="2000" dirty="0" smtClean="0"/>
              <a:t> </a:t>
            </a:r>
            <a:r>
              <a:rPr lang="en-US" sz="2000" dirty="0" err="1" smtClean="0"/>
              <a:t>bis</a:t>
            </a:r>
            <a:r>
              <a:rPr lang="en-US" sz="2000" dirty="0" smtClean="0"/>
              <a:t> </a:t>
            </a:r>
            <a:r>
              <a:rPr lang="en-US" sz="2000" dirty="0" err="1" smtClean="0"/>
              <a:t>wolkig</a:t>
            </a:r>
            <a:r>
              <a:rPr lang="en-US" sz="2000" dirty="0" smtClean="0"/>
              <a:t>, </a:t>
            </a:r>
            <a:r>
              <a:rPr lang="en-US" sz="2000" dirty="0" err="1" smtClean="0"/>
              <a:t>leichter</a:t>
            </a:r>
            <a:r>
              <a:rPr lang="en-US" sz="2000" dirty="0" smtClean="0"/>
              <a:t> Wind</a:t>
            </a:r>
          </a:p>
          <a:p>
            <a:pPr marL="0" indent="0">
              <a:buNone/>
            </a:pPr>
            <a:r>
              <a:rPr lang="en-US" sz="2000" dirty="0" smtClean="0"/>
              <a:t>	</a:t>
            </a:r>
            <a:r>
              <a:rPr lang="en-US" sz="2000" dirty="0" err="1" smtClean="0"/>
              <a:t>Temperatur</a:t>
            </a:r>
            <a:r>
              <a:rPr lang="en-US" sz="2000" dirty="0" smtClean="0"/>
              <a:t>: </a:t>
            </a:r>
            <a:r>
              <a:rPr lang="en-US" sz="2000" dirty="0" err="1" smtClean="0"/>
              <a:t>fünf</a:t>
            </a:r>
            <a:r>
              <a:rPr lang="en-US" sz="2000" dirty="0" smtClean="0"/>
              <a:t> </a:t>
            </a:r>
            <a:r>
              <a:rPr lang="en-US" sz="2000" dirty="0" err="1" smtClean="0"/>
              <a:t>bis</a:t>
            </a:r>
            <a:r>
              <a:rPr lang="en-US" sz="2000" dirty="0" smtClean="0"/>
              <a:t> 	</a:t>
            </a:r>
            <a:r>
              <a:rPr lang="en-US" sz="2000" dirty="0" err="1" smtClean="0"/>
              <a:t>sieben</a:t>
            </a:r>
            <a:r>
              <a:rPr lang="en-US" sz="2000" dirty="0" smtClean="0"/>
              <a:t> Grad</a:t>
            </a:r>
          </a:p>
        </p:txBody>
      </p:sp>
    </p:spTree>
    <p:extLst>
      <p:ext uri="{BB962C8B-B14F-4D97-AF65-F5344CB8AC3E}">
        <p14:creationId xmlns:p14="http://schemas.microsoft.com/office/powerpoint/2010/main" val="100008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4294188"/>
            <a:ext cx="7772400" cy="1725612"/>
          </a:xfrm>
        </p:spPr>
        <p:txBody>
          <a:bodyPr/>
          <a:lstStyle/>
          <a:p>
            <a:r>
              <a:rPr lang="en-US" dirty="0" smtClean="0"/>
              <a:t>Beispiel (</a:t>
            </a:r>
            <a:r>
              <a:rPr lang="en-US" dirty="0" err="1" smtClean="0"/>
              <a:t>Dialogsystem-Griechisch</a:t>
            </a:r>
            <a:r>
              <a:rPr lang="en-US" dirty="0" smtClean="0"/>
              <a:t>)</a:t>
            </a:r>
            <a:endParaRPr lang="en-GB" dirty="0"/>
          </a:p>
        </p:txBody>
      </p:sp>
      <p:sp>
        <p:nvSpPr>
          <p:cNvPr id="4" name="Text Placeholder 3"/>
          <p:cNvSpPr>
            <a:spLocks noGrp="1"/>
          </p:cNvSpPr>
          <p:nvPr>
            <p:ph type="body" idx="1"/>
          </p:nvPr>
        </p:nvSpPr>
        <p:spPr>
          <a:xfrm>
            <a:off x="722313" y="2514601"/>
            <a:ext cx="7772400" cy="1447799"/>
          </a:xfrm>
        </p:spPr>
        <p:txBody>
          <a:bodyPr>
            <a:normAutofit/>
          </a:bodyPr>
          <a:lstStyle/>
          <a:p>
            <a:r>
              <a:rPr lang="en-US" sz="2400" dirty="0"/>
              <a:t>Greece: </a:t>
            </a:r>
            <a:r>
              <a:rPr lang="en-US" sz="2400" dirty="0" err="1"/>
              <a:t>CitizenShield</a:t>
            </a:r>
            <a:r>
              <a:rPr lang="en-US" sz="2400" dirty="0"/>
              <a:t> Project </a:t>
            </a:r>
            <a:endParaRPr lang="en-US" sz="2400" dirty="0" smtClean="0"/>
          </a:p>
          <a:p>
            <a:r>
              <a:rPr lang="en-US" sz="2400" dirty="0" smtClean="0">
                <a:hlinkClick r:id="rId2"/>
              </a:rPr>
              <a:t>www</a:t>
            </a:r>
            <a:r>
              <a:rPr lang="el-GR" sz="2400" dirty="0" smtClean="0">
                <a:hlinkClick r:id="rId2"/>
              </a:rPr>
              <a:t>.</a:t>
            </a:r>
            <a:r>
              <a:rPr lang="en-US" sz="2400" dirty="0" smtClean="0">
                <a:hlinkClick r:id="rId2"/>
              </a:rPr>
              <a:t>polias</a:t>
            </a:r>
            <a:r>
              <a:rPr lang="el-GR" sz="2400" dirty="0" smtClean="0">
                <a:hlinkClick r:id="rId2"/>
              </a:rPr>
              <a:t>.</a:t>
            </a:r>
            <a:r>
              <a:rPr lang="en-US" sz="2400" dirty="0" smtClean="0">
                <a:hlinkClick r:id="rId2"/>
              </a:rPr>
              <a:t>gr</a:t>
            </a:r>
            <a:r>
              <a:rPr lang="en-US" sz="2400" dirty="0"/>
              <a:t> </a:t>
            </a:r>
            <a:r>
              <a:rPr lang="en-US" sz="2400" dirty="0" smtClean="0"/>
              <a:t>(</a:t>
            </a:r>
            <a:r>
              <a:rPr lang="en-US" sz="2400" dirty="0" err="1" smtClean="0"/>
              <a:t>Nottas</a:t>
            </a:r>
            <a:r>
              <a:rPr lang="en-US" sz="2400" dirty="0" smtClean="0"/>
              <a:t> </a:t>
            </a:r>
            <a:r>
              <a:rPr lang="en-US" sz="2400" dirty="0"/>
              <a:t>et al, </a:t>
            </a:r>
            <a:r>
              <a:rPr lang="en-US" sz="2400" dirty="0" smtClean="0"/>
              <a:t>2007)</a:t>
            </a:r>
            <a:endParaRPr lang="en-GB" sz="2400" dirty="0"/>
          </a:p>
        </p:txBody>
      </p:sp>
    </p:spTree>
    <p:extLst>
      <p:ext uri="{BB962C8B-B14F-4D97-AF65-F5344CB8AC3E}">
        <p14:creationId xmlns:p14="http://schemas.microsoft.com/office/powerpoint/2010/main" val="526216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407988"/>
            <a:ext cx="8077200" cy="1116012"/>
          </a:xfrm>
          <a:prstGeom prst="rect">
            <a:avLst/>
          </a:prstGeom>
          <a:solidFill>
            <a:srgbClr val="DCE6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33400" y="5257800"/>
            <a:ext cx="8077200" cy="762000"/>
          </a:xfrm>
          <a:prstGeom prst="rect">
            <a:avLst/>
          </a:prstGeom>
          <a:solidFill>
            <a:srgbClr val="DCE6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33400" y="4114800"/>
            <a:ext cx="8077200" cy="990600"/>
          </a:xfrm>
          <a:prstGeom prst="rect">
            <a:avLst/>
          </a:prstGeom>
          <a:solidFill>
            <a:srgbClr val="DCE6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3400" y="3048000"/>
            <a:ext cx="8077200" cy="914400"/>
          </a:xfrm>
          <a:prstGeom prst="rect">
            <a:avLst/>
          </a:prstGeom>
          <a:solidFill>
            <a:srgbClr val="DCE6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33400" y="2057400"/>
            <a:ext cx="8077200" cy="914400"/>
          </a:xfrm>
          <a:prstGeom prst="rect">
            <a:avLst/>
          </a:prstGeom>
          <a:solidFill>
            <a:srgbClr val="DCE6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64156" y="381000"/>
            <a:ext cx="8229600" cy="5701755"/>
          </a:xfrm>
          <a:effectLst/>
        </p:spPr>
        <p:txBody>
          <a:bodyPr>
            <a:normAutofit fontScale="25000" lnSpcReduction="20000"/>
          </a:bodyPr>
          <a:lstStyle/>
          <a:p>
            <a:pPr marL="0" indent="0">
              <a:buNone/>
            </a:pPr>
            <a:r>
              <a:rPr lang="en-US" sz="7200" dirty="0" smtClean="0"/>
              <a:t>[7]: INTERACTION 7: SYSTEM: </a:t>
            </a:r>
            <a:r>
              <a:rPr lang="el-GR" sz="7200" dirty="0" smtClean="0"/>
              <a:t>Το προϊόν το αγοράσατε από </a:t>
            </a:r>
            <a:r>
              <a:rPr lang="el-GR" sz="7200" b="1" dirty="0" smtClean="0"/>
              <a:t>σούπερμάρκετ</a:t>
            </a:r>
            <a:r>
              <a:rPr lang="el-GR" sz="7200" dirty="0" smtClean="0"/>
              <a:t>, από </a:t>
            </a:r>
            <a:r>
              <a:rPr lang="el-GR" sz="7200" b="1" dirty="0" smtClean="0"/>
              <a:t>μικρό κατάστημα</a:t>
            </a:r>
            <a:r>
              <a:rPr lang="el-GR" sz="7200" dirty="0" smtClean="0"/>
              <a:t>, από </a:t>
            </a:r>
            <a:r>
              <a:rPr lang="el-GR" sz="7200" b="1" dirty="0" smtClean="0"/>
              <a:t>λαϊκή αγορά</a:t>
            </a:r>
            <a:r>
              <a:rPr lang="el-GR" sz="7200" dirty="0" smtClean="0"/>
              <a:t>, από </a:t>
            </a:r>
            <a:r>
              <a:rPr lang="el-GR" sz="7200" b="1" dirty="0" smtClean="0"/>
              <a:t>περίπτερο</a:t>
            </a:r>
            <a:r>
              <a:rPr lang="el-GR" sz="7200" dirty="0" smtClean="0"/>
              <a:t> ή από </a:t>
            </a:r>
            <a:r>
              <a:rPr lang="el-GR" sz="7200" b="1" dirty="0" smtClean="0"/>
              <a:t>κυλικείο</a:t>
            </a:r>
            <a:r>
              <a:rPr lang="el-GR" sz="7200" dirty="0" smtClean="0"/>
              <a:t>;</a:t>
            </a:r>
          </a:p>
          <a:p>
            <a:pPr marL="0" indent="0">
              <a:buNone/>
            </a:pPr>
            <a:r>
              <a:rPr lang="en-US" sz="7200" i="1" dirty="0" smtClean="0"/>
              <a:t>BENUTZER: </a:t>
            </a:r>
            <a:r>
              <a:rPr lang="el-GR" sz="7200" i="1" dirty="0" smtClean="0"/>
              <a:t>«ΚΑΤΑΣΤΗΜΑ»</a:t>
            </a:r>
          </a:p>
          <a:p>
            <a:pPr marL="0" indent="0">
              <a:buNone/>
            </a:pPr>
            <a:endParaRPr lang="el-GR" sz="1800" dirty="0"/>
          </a:p>
          <a:p>
            <a:pPr marL="0" indent="0">
              <a:buNone/>
            </a:pPr>
            <a:endParaRPr lang="en-US" sz="1800" dirty="0" smtClean="0"/>
          </a:p>
          <a:p>
            <a:pPr marL="0" indent="0">
              <a:buNone/>
            </a:pPr>
            <a:endParaRPr lang="en-US" sz="1800" dirty="0" smtClean="0"/>
          </a:p>
          <a:p>
            <a:pPr marL="0" indent="0">
              <a:buNone/>
            </a:pPr>
            <a:endParaRPr lang="en-US" sz="7200" dirty="0"/>
          </a:p>
          <a:p>
            <a:pPr marL="0" indent="0">
              <a:buNone/>
            </a:pPr>
            <a:r>
              <a:rPr lang="el-GR" sz="7200" dirty="0" smtClean="0"/>
              <a:t>[8.1]: </a:t>
            </a:r>
            <a:r>
              <a:rPr lang="en-US" sz="7200" dirty="0" smtClean="0"/>
              <a:t>INTERACTION 8: SYSTEM: </a:t>
            </a:r>
            <a:r>
              <a:rPr lang="el-GR" sz="7200" dirty="0" smtClean="0"/>
              <a:t>Το είδος σας </a:t>
            </a:r>
            <a:r>
              <a:rPr lang="el-GR" sz="7200" b="1" dirty="0" smtClean="0"/>
              <a:t>εστάλη</a:t>
            </a:r>
            <a:r>
              <a:rPr lang="el-GR" sz="7200" dirty="0" smtClean="0"/>
              <a:t> από το κατάστημα;</a:t>
            </a:r>
          </a:p>
          <a:p>
            <a:pPr marL="0" indent="0">
              <a:buNone/>
            </a:pPr>
            <a:r>
              <a:rPr lang="en-US" sz="7200" i="1" dirty="0" smtClean="0"/>
              <a:t>BENUTZER: </a:t>
            </a:r>
            <a:r>
              <a:rPr lang="el-GR" sz="7200" i="1" dirty="0" smtClean="0"/>
              <a:t>«ΟΧΙ»</a:t>
            </a:r>
          </a:p>
          <a:p>
            <a:pPr marL="0" indent="0">
              <a:buNone/>
            </a:pPr>
            <a:r>
              <a:rPr lang="el-GR" sz="6400" dirty="0" smtClean="0"/>
              <a:t>[8.2]: </a:t>
            </a:r>
            <a:r>
              <a:rPr lang="en-US" sz="6400" dirty="0" smtClean="0"/>
              <a:t>INTERACTION 8: SYSTEM: </a:t>
            </a:r>
            <a:r>
              <a:rPr lang="el-GR" sz="6400" dirty="0" smtClean="0"/>
              <a:t>Πώς </a:t>
            </a:r>
            <a:r>
              <a:rPr lang="el-GR" sz="6400" b="1" dirty="0" smtClean="0"/>
              <a:t>ονομάζεται</a:t>
            </a:r>
            <a:r>
              <a:rPr lang="el-GR" sz="6400" dirty="0" smtClean="0"/>
              <a:t> το κατάστημα και σε </a:t>
            </a:r>
            <a:r>
              <a:rPr lang="el-GR" sz="6400" b="1" dirty="0" smtClean="0"/>
              <a:t>ποια</a:t>
            </a:r>
            <a:r>
              <a:rPr lang="el-GR" sz="6400" dirty="0" smtClean="0"/>
              <a:t> περιοχή έγινε η αγορά;</a:t>
            </a:r>
            <a:endParaRPr lang="en-US" sz="6400" dirty="0" smtClean="0"/>
          </a:p>
          <a:p>
            <a:pPr marL="0" indent="0">
              <a:buNone/>
            </a:pPr>
            <a:r>
              <a:rPr lang="en-US" sz="6400" i="1" dirty="0" smtClean="0"/>
              <a:t>BENUTZER: NAME-ORT</a:t>
            </a:r>
          </a:p>
          <a:p>
            <a:pPr marL="0" indent="0">
              <a:buNone/>
            </a:pPr>
            <a:endParaRPr lang="en-US" sz="1800" dirty="0" smtClean="0"/>
          </a:p>
          <a:p>
            <a:pPr marL="0" indent="0">
              <a:buNone/>
            </a:pPr>
            <a:r>
              <a:rPr lang="el-GR" sz="7200" dirty="0" smtClean="0"/>
              <a:t>[8.3]: </a:t>
            </a:r>
            <a:r>
              <a:rPr lang="en-US" sz="7200" dirty="0" smtClean="0"/>
              <a:t>INTERACTION 8: SYSTEM: </a:t>
            </a:r>
            <a:r>
              <a:rPr lang="el-GR" sz="7200" dirty="0" smtClean="0"/>
              <a:t>Πείτε μας, αν ξέρετε, τη </a:t>
            </a:r>
            <a:r>
              <a:rPr lang="el-GR" sz="7200" b="1" dirty="0" smtClean="0"/>
              <a:t>διέυθυνση</a:t>
            </a:r>
            <a:r>
              <a:rPr lang="el-GR" sz="7200" dirty="0" smtClean="0"/>
              <a:t> του σημείου αγοράς;</a:t>
            </a:r>
          </a:p>
          <a:p>
            <a:pPr marL="0" indent="0">
              <a:buNone/>
            </a:pPr>
            <a:r>
              <a:rPr lang="en-US" sz="7200" i="1" dirty="0" smtClean="0"/>
              <a:t>BENUTZER: ADRESSE</a:t>
            </a:r>
          </a:p>
          <a:p>
            <a:pPr marL="0" indent="0">
              <a:buNone/>
            </a:pPr>
            <a:endParaRPr lang="en-US" sz="1800" dirty="0" smtClean="0"/>
          </a:p>
          <a:p>
            <a:pPr marL="0" indent="0">
              <a:buNone/>
            </a:pPr>
            <a:r>
              <a:rPr lang="en-US" sz="7200" dirty="0" smtClean="0"/>
              <a:t>[9]: INTERACTION 9: SYSTEM: </a:t>
            </a:r>
            <a:r>
              <a:rPr lang="el-GR" sz="7200" dirty="0" smtClean="0"/>
              <a:t>Πείτε μα αν θυμάστε, ποια </a:t>
            </a:r>
            <a:r>
              <a:rPr lang="el-GR" sz="7200" b="1" dirty="0" smtClean="0"/>
              <a:t>ημερομηνία</a:t>
            </a:r>
            <a:r>
              <a:rPr lang="el-GR" sz="7200" dirty="0" smtClean="0"/>
              <a:t> έγινε η αγορά;</a:t>
            </a:r>
          </a:p>
          <a:p>
            <a:pPr marL="0" indent="0">
              <a:buNone/>
            </a:pPr>
            <a:r>
              <a:rPr lang="en-US" sz="7200" i="1" dirty="0" smtClean="0"/>
              <a:t>BENUTZER: DATUM</a:t>
            </a:r>
            <a:endParaRPr lang="en-US" sz="7200" i="1" dirty="0"/>
          </a:p>
        </p:txBody>
      </p:sp>
      <p:sp>
        <p:nvSpPr>
          <p:cNvPr id="16" name="Down Arrow 15"/>
          <p:cNvSpPr/>
          <p:nvPr/>
        </p:nvSpPr>
        <p:spPr>
          <a:xfrm>
            <a:off x="4800600" y="990600"/>
            <a:ext cx="4572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6324600" y="990600"/>
            <a:ext cx="4572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800600" y="1828800"/>
            <a:ext cx="4572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800600" y="2667000"/>
            <a:ext cx="4572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6324600" y="2667000"/>
            <a:ext cx="4572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a:off x="4800600" y="3657600"/>
            <a:ext cx="4572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4800600" y="4800600"/>
            <a:ext cx="4572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4800600" y="5867400"/>
            <a:ext cx="457200"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962400" y="1371600"/>
            <a:ext cx="5105400" cy="533400"/>
          </a:xfrm>
          <a:prstGeom prst="rect">
            <a:avLst/>
          </a:prstGeom>
        </p:spPr>
        <p:txBody>
          <a:bodyPr vert="horz" wrap="square" lIns="91440" tIns="45720" rIns="91440" bIns="45720" rtlCol="0" anchor="ctr">
            <a:normAutofit/>
          </a:bodyPr>
          <a:lstStyle/>
          <a:p>
            <a:r>
              <a:rPr lang="el-GR" dirty="0" smtClean="0"/>
              <a:t>«ΚΑΤΑΣΤΗΜΑ» [8.1] (</a:t>
            </a:r>
            <a:r>
              <a:rPr lang="el-GR" dirty="0" smtClean="0">
                <a:latin typeface="+mj-lt"/>
                <a:ea typeface="Zapf Dingbats"/>
                <a:cs typeface="Zapf Dingbats"/>
                <a:sym typeface="Zapf Dingbats"/>
              </a:rPr>
              <a:t>* για άλλες επιλογές)</a:t>
            </a:r>
            <a:endParaRPr lang="en-US" dirty="0" smtClean="0"/>
          </a:p>
        </p:txBody>
      </p:sp>
    </p:spTree>
    <p:extLst>
      <p:ext uri="{BB962C8B-B14F-4D97-AF65-F5344CB8AC3E}">
        <p14:creationId xmlns:p14="http://schemas.microsoft.com/office/powerpoint/2010/main" val="1551131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Literaturverzeichnis</a:t>
            </a:r>
            <a:endParaRPr lang="en-US" b="1" dirty="0"/>
          </a:p>
        </p:txBody>
      </p:sp>
      <p:sp>
        <p:nvSpPr>
          <p:cNvPr id="3" name="Content Placeholder 2"/>
          <p:cNvSpPr>
            <a:spLocks noGrp="1"/>
          </p:cNvSpPr>
          <p:nvPr>
            <p:ph idx="1"/>
          </p:nvPr>
        </p:nvSpPr>
        <p:spPr>
          <a:xfrm>
            <a:off x="467544" y="1124744"/>
            <a:ext cx="8229600" cy="4896544"/>
          </a:xfrm>
        </p:spPr>
        <p:txBody>
          <a:bodyPr>
            <a:normAutofit fontScale="25000" lnSpcReduction="20000"/>
          </a:bodyPr>
          <a:lstStyle/>
          <a:p>
            <a:pPr>
              <a:buFont typeface="Wingdings" charset="2"/>
              <a:buChar char="§"/>
              <a:defRPr/>
            </a:pPr>
            <a:endParaRPr lang="en-GB" sz="4900" dirty="0" smtClean="0"/>
          </a:p>
          <a:p>
            <a:pPr>
              <a:buFont typeface="Wingdings" charset="2"/>
              <a:buChar char="§"/>
              <a:defRPr/>
            </a:pPr>
            <a:r>
              <a:rPr lang="de-DE" sz="4800" dirty="0" err="1"/>
              <a:t>Alexandris</a:t>
            </a:r>
            <a:r>
              <a:rPr lang="de-DE" sz="4800" dirty="0"/>
              <a:t>, C. (2010): Linguistik und ihre Anwendungen in der Computerlinguistik: Ein Arbeitsbuch, Athens, </a:t>
            </a:r>
            <a:r>
              <a:rPr lang="de-DE" sz="4800" dirty="0" err="1"/>
              <a:t>Papasotiriou</a:t>
            </a:r>
            <a:r>
              <a:rPr lang="de-DE" sz="4800" dirty="0"/>
              <a:t>. (</a:t>
            </a:r>
            <a:r>
              <a:rPr lang="de-DE" sz="4800" dirty="0" err="1"/>
              <a:t>Students</a:t>
            </a:r>
            <a:r>
              <a:rPr lang="de-DE" sz="4800" dirty="0"/>
              <a:t> </a:t>
            </a:r>
            <a:r>
              <a:rPr lang="de-DE" sz="4800" dirty="0" err="1"/>
              <a:t>book</a:t>
            </a:r>
            <a:r>
              <a:rPr lang="de-DE" sz="4800" dirty="0"/>
              <a:t>, in German)</a:t>
            </a:r>
            <a:br>
              <a:rPr lang="de-DE" sz="4800" dirty="0"/>
            </a:br>
            <a:endParaRPr lang="en-GB" sz="4800" dirty="0"/>
          </a:p>
          <a:p>
            <a:pPr>
              <a:buFont typeface="Wingdings" charset="2"/>
              <a:buChar char="§"/>
              <a:defRPr/>
            </a:pPr>
            <a:r>
              <a:rPr lang="en-GB" sz="4900" dirty="0" err="1" smtClean="0"/>
              <a:t>Alexandris</a:t>
            </a:r>
            <a:r>
              <a:rPr lang="en-GB" sz="4900" dirty="0"/>
              <a:t>, C., </a:t>
            </a:r>
            <a:r>
              <a:rPr lang="en-GB" sz="4900" dirty="0" err="1"/>
              <a:t>Fotinea</a:t>
            </a:r>
            <a:r>
              <a:rPr lang="en-GB" sz="4900" dirty="0"/>
              <a:t>, S-E and </a:t>
            </a:r>
            <a:r>
              <a:rPr lang="en-GB" sz="4900" dirty="0" err="1"/>
              <a:t>Efthimiou</a:t>
            </a:r>
            <a:r>
              <a:rPr lang="en-GB" sz="4900" dirty="0"/>
              <a:t>, E. (2005). Emphasis as an Extra-Linguistic Marker for Resolving Spatial and Temporal Ambiguities in Machine Translation for a Speech-to-Speech System involving Greek. In: </a:t>
            </a:r>
            <a:r>
              <a:rPr lang="en-GB" sz="4900" i="1" dirty="0"/>
              <a:t>Proceedings of the 3rd International Conference on Universal Access in Human-Computer Interaction</a:t>
            </a:r>
            <a:r>
              <a:rPr lang="en-GB" sz="4900" dirty="0"/>
              <a:t> (UAHCI 2005), 22-27 July 2005, Las Vegas, Nevada, USA.</a:t>
            </a:r>
            <a:r>
              <a:rPr lang="el-GR" sz="4900" dirty="0"/>
              <a:t> </a:t>
            </a:r>
            <a:endParaRPr lang="en-GB" sz="4900" dirty="0"/>
          </a:p>
          <a:p>
            <a:pPr>
              <a:buFont typeface="Wingdings" charset="2"/>
              <a:buChar char="§"/>
              <a:defRPr/>
            </a:pPr>
            <a:r>
              <a:rPr lang="en-GB" sz="4900" dirty="0" err="1"/>
              <a:t>Alexandris</a:t>
            </a:r>
            <a:r>
              <a:rPr lang="en-US" sz="4900" dirty="0"/>
              <a:t>, </a:t>
            </a:r>
            <a:r>
              <a:rPr lang="en-GB" sz="4900" dirty="0"/>
              <a:t>C</a:t>
            </a:r>
            <a:r>
              <a:rPr lang="en-US" sz="4900" dirty="0"/>
              <a:t>. (2003). Translational Issues in the Sublanguage of Written and Spoken Journalistic Texts</a:t>
            </a:r>
            <a:r>
              <a:rPr lang="en-GB" sz="4900" dirty="0"/>
              <a:t> in Modern Greek. </a:t>
            </a:r>
            <a:r>
              <a:rPr lang="en-US" sz="4900" dirty="0"/>
              <a:t>In: </a:t>
            </a:r>
            <a:r>
              <a:rPr lang="en-US" sz="4900" i="1" dirty="0"/>
              <a:t>Proceedings of the International Conference on Choice and Difference in Translation, </a:t>
            </a:r>
            <a:r>
              <a:rPr lang="en-US" sz="4900" dirty="0"/>
              <a:t>Athens 2003, 287-307.</a:t>
            </a:r>
            <a:endParaRPr lang="de-DE" sz="4900" dirty="0"/>
          </a:p>
          <a:p>
            <a:pPr>
              <a:buFont typeface="Wingdings" charset="2"/>
              <a:buChar char="§"/>
              <a:defRPr/>
            </a:pPr>
            <a:r>
              <a:rPr lang="de-DE" sz="4900" dirty="0" err="1"/>
              <a:t>Bateman</a:t>
            </a:r>
            <a:r>
              <a:rPr lang="de-DE" sz="4900" dirty="0"/>
              <a:t>, J, Paris, C. (2004). </a:t>
            </a:r>
            <a:r>
              <a:rPr lang="de-DE" sz="4900" dirty="0" err="1"/>
              <a:t>Benützermodellierung</a:t>
            </a:r>
            <a:r>
              <a:rPr lang="de-DE" sz="4900" dirty="0"/>
              <a:t>. </a:t>
            </a:r>
            <a:r>
              <a:rPr lang="de-DE" sz="4900" dirty="0" err="1"/>
              <a:t>In:</a:t>
            </a:r>
            <a:r>
              <a:rPr lang="de-DE" sz="4900" i="1" dirty="0" err="1"/>
              <a:t>Computerlinguistik</a:t>
            </a:r>
            <a:r>
              <a:rPr lang="de-DE" sz="4900" i="1" dirty="0"/>
              <a:t> und Sprachtechnologie, Eine Einführung</a:t>
            </a:r>
            <a:r>
              <a:rPr lang="de-DE" sz="4900" dirty="0"/>
              <a:t>, Carstensen, K.U., Ebert, C., </a:t>
            </a:r>
            <a:r>
              <a:rPr lang="de-DE" sz="4900" dirty="0" err="1"/>
              <a:t>Endriss</a:t>
            </a:r>
            <a:r>
              <a:rPr lang="de-DE" sz="4900" dirty="0"/>
              <a:t>, C., </a:t>
            </a:r>
            <a:r>
              <a:rPr lang="de-DE" sz="4900" dirty="0" err="1"/>
              <a:t>Jekat</a:t>
            </a:r>
            <a:r>
              <a:rPr lang="de-DE" sz="4900" dirty="0"/>
              <a:t>, S., Klabunde, R., Langer, H. (Hrsg.), 2te überarbeitete und erweiterte Auflage, München: Spektrum Akademischer Verlag. </a:t>
            </a:r>
          </a:p>
          <a:p>
            <a:pPr>
              <a:buFont typeface="Wingdings" charset="2"/>
              <a:buChar char="§"/>
              <a:defRPr/>
            </a:pPr>
            <a:r>
              <a:rPr lang="en-US" sz="4900" dirty="0"/>
              <a:t>Cohen, P., Johnston, M., McGee, D., </a:t>
            </a:r>
            <a:r>
              <a:rPr lang="en-US" sz="4900" dirty="0" err="1"/>
              <a:t>Oviatt</a:t>
            </a:r>
            <a:r>
              <a:rPr lang="en-US" sz="4900" dirty="0"/>
              <a:t>, S., Pittman, J., Smith, I., Chen, L., and </a:t>
            </a:r>
            <a:r>
              <a:rPr lang="en-US" sz="4900" dirty="0" err="1"/>
              <a:t>Clow</a:t>
            </a:r>
            <a:r>
              <a:rPr lang="en-US" sz="4900" dirty="0"/>
              <a:t>, J. (1997). Quickset: Multimodal interaction for distributed applications. </a:t>
            </a:r>
            <a:r>
              <a:rPr lang="en-US" sz="4900" dirty="0" err="1"/>
              <a:t>In¨</a:t>
            </a:r>
            <a:r>
              <a:rPr lang="en-US" sz="4900" i="1" dirty="0" err="1"/>
              <a:t>Proceedings</a:t>
            </a:r>
            <a:r>
              <a:rPr lang="en-US" sz="4900" i="1" dirty="0"/>
              <a:t> of the 5th ACM International Multimedia Conference</a:t>
            </a:r>
            <a:r>
              <a:rPr lang="en-US" sz="4900" dirty="0"/>
              <a:t>, pages 31-40.</a:t>
            </a:r>
            <a:endParaRPr lang="de-DE" sz="4900" dirty="0"/>
          </a:p>
          <a:p>
            <a:pPr>
              <a:buFont typeface="Wingdings" charset="2"/>
              <a:buChar char="§"/>
              <a:defRPr/>
            </a:pPr>
            <a:r>
              <a:rPr lang="de-DE" sz="4900" dirty="0" err="1"/>
              <a:t>Dorna</a:t>
            </a:r>
            <a:r>
              <a:rPr lang="de-DE" sz="4900" dirty="0"/>
              <a:t>, M., </a:t>
            </a:r>
            <a:r>
              <a:rPr lang="de-DE" sz="4900" dirty="0" err="1"/>
              <a:t>Jekat</a:t>
            </a:r>
            <a:r>
              <a:rPr lang="de-DE" sz="4900" dirty="0"/>
              <a:t>, S. (2004). Maschinelle und computergestützte Übersetzung. </a:t>
            </a:r>
            <a:r>
              <a:rPr lang="de-DE" sz="4900" dirty="0" err="1"/>
              <a:t>In:</a:t>
            </a:r>
            <a:r>
              <a:rPr lang="de-DE" sz="4900" i="1" dirty="0" err="1"/>
              <a:t>Computerlinguistik</a:t>
            </a:r>
            <a:r>
              <a:rPr lang="de-DE" sz="4900" i="1" dirty="0"/>
              <a:t> und Sprachtechnologie, Eine Einführung</a:t>
            </a:r>
            <a:r>
              <a:rPr lang="de-DE" sz="4900" dirty="0"/>
              <a:t>, Carstensen, K.U., Ebert, C., </a:t>
            </a:r>
            <a:r>
              <a:rPr lang="de-DE" sz="4900" dirty="0" err="1"/>
              <a:t>Endriss</a:t>
            </a:r>
            <a:r>
              <a:rPr lang="de-DE" sz="4900" dirty="0"/>
              <a:t>, C., </a:t>
            </a:r>
            <a:r>
              <a:rPr lang="de-DE" sz="4900" dirty="0" err="1"/>
              <a:t>Jekat</a:t>
            </a:r>
            <a:r>
              <a:rPr lang="de-DE" sz="4900" dirty="0"/>
              <a:t>, S., Klabunde, R., Langer, H. (Hrsg.), 2te überarbeitete und erweiterte Auflage, München: Spektrum Akademischer Verlag. </a:t>
            </a:r>
          </a:p>
          <a:p>
            <a:pPr>
              <a:buFont typeface="Wingdings" charset="2"/>
              <a:buChar char="§"/>
              <a:defRPr/>
            </a:pPr>
            <a:r>
              <a:rPr lang="en-GB" sz="4900" dirty="0" smtClean="0"/>
              <a:t>Forrester</a:t>
            </a:r>
            <a:r>
              <a:rPr lang="en-GB" sz="4900" dirty="0"/>
              <a:t>, M. (1996). </a:t>
            </a:r>
            <a:r>
              <a:rPr lang="en-GB" sz="4900" i="1" dirty="0"/>
              <a:t>Psychology of Language. </a:t>
            </a:r>
            <a:r>
              <a:rPr lang="en-GB" sz="4900" dirty="0"/>
              <a:t>SAGE Publications, Thousand Oaks, CA, USA.</a:t>
            </a:r>
          </a:p>
          <a:p>
            <a:pPr>
              <a:buFont typeface="Wingdings" charset="2"/>
              <a:buChar char="§"/>
              <a:defRPr/>
            </a:pPr>
            <a:r>
              <a:rPr lang="en-GB" sz="4900" dirty="0" err="1"/>
              <a:t>Hatim</a:t>
            </a:r>
            <a:r>
              <a:rPr lang="en-GB" sz="4900" dirty="0"/>
              <a:t>, B. (1997). </a:t>
            </a:r>
            <a:r>
              <a:rPr lang="en-GB" sz="4900" i="1" dirty="0"/>
              <a:t>Communication Across Cultures: Translation Theory and Contrastive Text Linguistics</a:t>
            </a:r>
            <a:r>
              <a:rPr lang="en-GB" sz="4900" dirty="0"/>
              <a:t>, University of Exeter Press.</a:t>
            </a:r>
            <a:endParaRPr lang="de-DE" sz="4900" dirty="0"/>
          </a:p>
          <a:p>
            <a:pPr>
              <a:buFont typeface="Wingdings" charset="2"/>
              <a:buChar char="§"/>
              <a:defRPr/>
            </a:pPr>
            <a:r>
              <a:rPr lang="en-GB" sz="4900" dirty="0" err="1"/>
              <a:t>Jurafsky</a:t>
            </a:r>
            <a:r>
              <a:rPr lang="en-GB" sz="4900" dirty="0"/>
              <a:t>, D., Martin, J. (2008). </a:t>
            </a:r>
            <a:r>
              <a:rPr lang="en-GB" sz="4900" i="1" dirty="0"/>
              <a:t>Speech and Language Processing, an Introduction to Natural Language Processing, Computational Linguistics and Speech Recognition</a:t>
            </a:r>
            <a:r>
              <a:rPr lang="en-GB" sz="4900" dirty="0"/>
              <a:t>, 2nd edition, Prentice Hall series in Artificial Intelligence, Pearson Education, Upper Saddle River, NJ, USA. </a:t>
            </a:r>
            <a:endParaRPr lang="de-DE" sz="4900" dirty="0"/>
          </a:p>
          <a:p>
            <a:pPr marL="609600" indent="-609600">
              <a:lnSpc>
                <a:spcPct val="70000"/>
              </a:lnSpc>
              <a:buFont typeface="Wingdings 2"/>
              <a:buChar char=""/>
              <a:defRPr/>
            </a:pPr>
            <a:endParaRPr lang="en-US" dirty="0" smtClean="0"/>
          </a:p>
          <a:p>
            <a:pPr>
              <a:lnSpc>
                <a:spcPct val="70000"/>
              </a:lnSpc>
            </a:pPr>
            <a:endParaRPr lang="en-US" dirty="0"/>
          </a:p>
        </p:txBody>
      </p:sp>
    </p:spTree>
    <p:extLst>
      <p:ext uri="{BB962C8B-B14F-4D97-AF65-F5344CB8AC3E}">
        <p14:creationId xmlns:p14="http://schemas.microsoft.com/office/powerpoint/2010/main" val="3090518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Literaturverzeichnis</a:t>
            </a:r>
            <a:endParaRPr lang="en-US" dirty="0"/>
          </a:p>
        </p:txBody>
      </p:sp>
      <p:sp>
        <p:nvSpPr>
          <p:cNvPr id="3" name="Content Placeholder 2"/>
          <p:cNvSpPr>
            <a:spLocks noGrp="1"/>
          </p:cNvSpPr>
          <p:nvPr>
            <p:ph idx="1"/>
          </p:nvPr>
        </p:nvSpPr>
        <p:spPr>
          <a:xfrm>
            <a:off x="467544" y="1311574"/>
            <a:ext cx="8229600" cy="5301208"/>
          </a:xfrm>
        </p:spPr>
        <p:txBody>
          <a:bodyPr>
            <a:normAutofit fontScale="40000" lnSpcReduction="20000"/>
          </a:bodyPr>
          <a:lstStyle/>
          <a:p>
            <a:pPr>
              <a:buFont typeface="Wingdings" charset="2"/>
              <a:buChar char="§"/>
              <a:defRPr/>
            </a:pPr>
            <a:r>
              <a:rPr lang="de-DE" dirty="0"/>
              <a:t>Kellner, A. (2004). Dialogsysteme. In: </a:t>
            </a:r>
            <a:r>
              <a:rPr lang="de-DE" i="1" dirty="0"/>
              <a:t>Computerlinguistik und Sprachtechnologie, Eine Einführung</a:t>
            </a:r>
            <a:r>
              <a:rPr lang="de-DE" dirty="0"/>
              <a:t>, Carstensen, K.U., Ebert, C., </a:t>
            </a:r>
            <a:r>
              <a:rPr lang="de-DE" dirty="0" err="1"/>
              <a:t>Endriss</a:t>
            </a:r>
            <a:r>
              <a:rPr lang="de-DE" dirty="0"/>
              <a:t>, C., </a:t>
            </a:r>
            <a:r>
              <a:rPr lang="de-DE" dirty="0" err="1"/>
              <a:t>Jekat</a:t>
            </a:r>
            <a:r>
              <a:rPr lang="de-DE" dirty="0"/>
              <a:t>, S., Klabunde, R., Langer, H. (Hrsg.), 2te überarbeitete und erweiterte Auflage, München: Spektrum Akademischer Verlag. </a:t>
            </a:r>
          </a:p>
          <a:p>
            <a:pPr>
              <a:buFont typeface="Wingdings" charset="2"/>
              <a:buChar char="§"/>
              <a:defRPr/>
            </a:pPr>
            <a:r>
              <a:rPr lang="de-DE" dirty="0" err="1" smtClean="0"/>
              <a:t>Lehrndorfer</a:t>
            </a:r>
            <a:r>
              <a:rPr lang="de-DE" dirty="0" smtClean="0"/>
              <a:t> </a:t>
            </a:r>
            <a:r>
              <a:rPr lang="de-DE" dirty="0"/>
              <a:t>A. (1996). </a:t>
            </a:r>
            <a:r>
              <a:rPr lang="de-DE" i="1" dirty="0"/>
              <a:t>Kontrolliertes Deutsch: Linguistische und Sprachpsychologische Leitlinien für eine (</a:t>
            </a:r>
            <a:r>
              <a:rPr lang="de-DE" i="1" dirty="0" err="1"/>
              <a:t>maschniell</a:t>
            </a:r>
            <a:r>
              <a:rPr lang="de-DE" i="1" dirty="0"/>
              <a:t>) kontrollierte Sprache in der technischen Dokumentation</a:t>
            </a:r>
            <a:r>
              <a:rPr lang="de-DE" dirty="0"/>
              <a:t>, Tübingen: Narr.</a:t>
            </a:r>
          </a:p>
          <a:p>
            <a:pPr>
              <a:buFont typeface="Wingdings" charset="2"/>
              <a:buChar char="§"/>
              <a:defRPr/>
            </a:pPr>
            <a:r>
              <a:rPr lang="de-DE" dirty="0" err="1"/>
              <a:t>Moegele</a:t>
            </a:r>
            <a:r>
              <a:rPr lang="de-DE" dirty="0"/>
              <a:t>, H., Moritz Kaiser, M., </a:t>
            </a:r>
            <a:r>
              <a:rPr lang="de-DE" dirty="0" err="1"/>
              <a:t>Schiely</a:t>
            </a:r>
            <a:r>
              <a:rPr lang="de-DE" dirty="0"/>
              <a:t>, F. (2006). </a:t>
            </a:r>
            <a:r>
              <a:rPr lang="en-GB" dirty="0" err="1"/>
              <a:t>SmartWeb</a:t>
            </a:r>
            <a:r>
              <a:rPr lang="en-GB" dirty="0"/>
              <a:t> UMTS Speech Data Collection, The </a:t>
            </a:r>
            <a:r>
              <a:rPr lang="en-GB" dirty="0" err="1"/>
              <a:t>SmartWeb</a:t>
            </a:r>
            <a:r>
              <a:rPr lang="en-GB" dirty="0"/>
              <a:t> Handheld Corpus. In: </a:t>
            </a:r>
            <a:r>
              <a:rPr lang="en-GB" i="1" dirty="0"/>
              <a:t>Proceedings of </a:t>
            </a:r>
            <a:r>
              <a:rPr lang="en-US" i="1" dirty="0"/>
              <a:t> LREC 2006</a:t>
            </a:r>
            <a:r>
              <a:rPr lang="en-US" dirty="0"/>
              <a:t>,</a:t>
            </a:r>
            <a:r>
              <a:rPr lang="el-GR" dirty="0"/>
              <a:t> Genova, Italy, pp. 2106-2111.</a:t>
            </a:r>
            <a:endParaRPr lang="en-US" dirty="0"/>
          </a:p>
          <a:p>
            <a:pPr>
              <a:buFont typeface="Wingdings" charset="2"/>
              <a:buChar char="§"/>
              <a:defRPr/>
            </a:pPr>
            <a:r>
              <a:rPr lang="de-DE" dirty="0"/>
              <a:t>Müller, S. (1998):  Babel 1.50, Web-Interface, Universität Bremen.</a:t>
            </a:r>
          </a:p>
          <a:p>
            <a:pPr>
              <a:buFont typeface="Wingdings" charset="2"/>
              <a:buChar char="§"/>
              <a:defRPr/>
            </a:pPr>
            <a:r>
              <a:rPr lang="de-DE" dirty="0"/>
              <a:t>v. Hahn, W. (2001). Maschinelle Übersetzung,  Proseminar der Fakultät für Informatik, Universität Hamburg.</a:t>
            </a:r>
          </a:p>
          <a:p>
            <a:pPr>
              <a:buFont typeface="Wingdings" charset="2"/>
              <a:buChar char="§"/>
              <a:defRPr/>
            </a:pPr>
            <a:r>
              <a:rPr lang="de-DE" dirty="0" err="1"/>
              <a:t>Hanneforth</a:t>
            </a:r>
            <a:r>
              <a:rPr lang="de-DE" dirty="0"/>
              <a:t>, T. (2001). Was ist Computerlinguistik?, Übersicht des </a:t>
            </a:r>
            <a:r>
              <a:rPr lang="de-DE" dirty="0" err="1"/>
              <a:t>Computerlinguistikprograms</a:t>
            </a:r>
            <a:r>
              <a:rPr lang="de-DE" dirty="0"/>
              <a:t>, Institut für Linguistik, Universität Potsdam.</a:t>
            </a:r>
          </a:p>
          <a:p>
            <a:pPr>
              <a:buFont typeface="Wingdings" charset="2"/>
              <a:buChar char="§"/>
              <a:defRPr/>
            </a:pPr>
            <a:r>
              <a:rPr lang="en-GB" dirty="0" err="1"/>
              <a:t>Shriberg</a:t>
            </a:r>
            <a:r>
              <a:rPr lang="en-GB" dirty="0"/>
              <a:t>, E, </a:t>
            </a:r>
            <a:r>
              <a:rPr lang="en-GB" dirty="0" err="1"/>
              <a:t>Stolcke</a:t>
            </a:r>
            <a:r>
              <a:rPr lang="en-GB" dirty="0"/>
              <a:t>, A., Stone, L., </a:t>
            </a:r>
            <a:r>
              <a:rPr lang="en-GB" dirty="0" err="1"/>
              <a:t>Bratt</a:t>
            </a:r>
            <a:r>
              <a:rPr lang="en-GB" dirty="0"/>
              <a:t>, H., </a:t>
            </a:r>
            <a:r>
              <a:rPr lang="en-GB" dirty="0" err="1"/>
              <a:t>Ferrer</a:t>
            </a:r>
            <a:r>
              <a:rPr lang="en-GB" dirty="0"/>
              <a:t>, L. and </a:t>
            </a:r>
            <a:r>
              <a:rPr lang="en-GB" dirty="0" err="1"/>
              <a:t>Sömnez</a:t>
            </a:r>
            <a:r>
              <a:rPr lang="en-GB" dirty="0"/>
              <a:t>, K. (2003). Harnessing Speech Prosody for Robust Human-Computer Interaction, Active Research Task, Intelligent Systems Project, CICT, SRI-International, NASA-Ames Research </a:t>
            </a:r>
            <a:r>
              <a:rPr lang="en-GB" dirty="0" err="1"/>
              <a:t>Center</a:t>
            </a:r>
            <a:r>
              <a:rPr lang="en-GB" dirty="0"/>
              <a:t>.</a:t>
            </a:r>
            <a:endParaRPr lang="it-IT" dirty="0"/>
          </a:p>
          <a:p>
            <a:pPr>
              <a:buFont typeface="Wingdings" charset="2"/>
              <a:buChar char="§"/>
              <a:defRPr/>
            </a:pPr>
            <a:r>
              <a:rPr lang="it-IT" dirty="0" err="1"/>
              <a:t>Tomita</a:t>
            </a:r>
            <a:r>
              <a:rPr lang="it-IT" dirty="0"/>
              <a:t>, M., </a:t>
            </a:r>
            <a:r>
              <a:rPr lang="it-IT" dirty="0" err="1"/>
              <a:t>Mitamura</a:t>
            </a:r>
            <a:r>
              <a:rPr lang="it-IT" dirty="0"/>
              <a:t>, T., </a:t>
            </a:r>
            <a:r>
              <a:rPr lang="it-IT" dirty="0" err="1"/>
              <a:t>Musha</a:t>
            </a:r>
            <a:r>
              <a:rPr lang="it-IT" dirty="0"/>
              <a:t>, H. and </a:t>
            </a:r>
            <a:r>
              <a:rPr lang="it-IT" dirty="0" err="1"/>
              <a:t>Kee</a:t>
            </a:r>
            <a:r>
              <a:rPr lang="it-IT" dirty="0"/>
              <a:t>, M. (1988). </a:t>
            </a:r>
            <a:r>
              <a:rPr lang="en-GB" dirty="0"/>
              <a:t>The Generalized LR Parser/Complier Version 8.1,Center For Machine Translation, Carnegie Mellon University, Pittsburgh, PA, USA</a:t>
            </a:r>
            <a:r>
              <a:rPr lang="el-GR" dirty="0"/>
              <a:t> </a:t>
            </a:r>
            <a:endParaRPr lang="en-US" dirty="0"/>
          </a:p>
          <a:p>
            <a:pPr>
              <a:buFont typeface="Wingdings" charset="2"/>
              <a:buChar char="§"/>
              <a:defRPr/>
            </a:pPr>
            <a:r>
              <a:rPr lang="en-GB" dirty="0" err="1"/>
              <a:t>Wardhaugh</a:t>
            </a:r>
            <a:r>
              <a:rPr lang="en-GB" dirty="0"/>
              <a:t>, R. (1992). </a:t>
            </a:r>
            <a:r>
              <a:rPr lang="en-GB" i="1" dirty="0"/>
              <a:t>Introduction to Sociolinguistics</a:t>
            </a:r>
            <a:r>
              <a:rPr lang="en-GB" dirty="0"/>
              <a:t>. Oxford, Blackwell.</a:t>
            </a:r>
          </a:p>
          <a:p>
            <a:pPr>
              <a:buFont typeface="Wingdings" charset="2"/>
              <a:buChar char="§"/>
              <a:defRPr/>
            </a:pPr>
            <a:r>
              <a:rPr lang="en-GB" dirty="0" err="1"/>
              <a:t>Wodack</a:t>
            </a:r>
            <a:r>
              <a:rPr lang="en-GB" dirty="0"/>
              <a:t>, R (1996). </a:t>
            </a:r>
            <a:r>
              <a:rPr lang="en-GB" i="1" dirty="0"/>
              <a:t>Disorders of Discourse</a:t>
            </a:r>
            <a:r>
              <a:rPr lang="en-GB" dirty="0"/>
              <a:t>. Longman, New York.</a:t>
            </a:r>
            <a:endParaRPr lang="en-US" dirty="0"/>
          </a:p>
          <a:p>
            <a:pPr>
              <a:buFont typeface="Wingdings" charset="2"/>
              <a:buChar char="§"/>
              <a:defRPr/>
            </a:pPr>
            <a:r>
              <a:rPr lang="de-DE" dirty="0"/>
              <a:t>Vertan, C. (2001). Einführung in Grundprobleme der Maschinellen Übersetzung,  Seminar der Fakultät für Informatik, Universität Hamburg</a:t>
            </a:r>
            <a:r>
              <a:rPr lang="de-DE" dirty="0" smtClean="0"/>
              <a:t>.</a:t>
            </a:r>
            <a:endParaRPr lang="el-GR" dirty="0" smtClean="0"/>
          </a:p>
          <a:p>
            <a:pPr>
              <a:buFont typeface="Wingdings" charset="2"/>
              <a:buChar char="§"/>
              <a:defRPr/>
            </a:pPr>
            <a:r>
              <a:rPr lang="de-DE" dirty="0" smtClean="0"/>
              <a:t> </a:t>
            </a:r>
            <a:r>
              <a:rPr lang="el-GR" dirty="0" smtClean="0"/>
              <a:t>Έργο διαλογικού συστήματος </a:t>
            </a:r>
            <a:r>
              <a:rPr lang="en-US" dirty="0" err="1" smtClean="0"/>
              <a:t>Verbmobil</a:t>
            </a:r>
            <a:r>
              <a:rPr lang="en-US" dirty="0" smtClean="0"/>
              <a:t> (</a:t>
            </a:r>
            <a:r>
              <a:rPr lang="el-GR" dirty="0" smtClean="0"/>
              <a:t>Γερμανία)</a:t>
            </a:r>
            <a:r>
              <a:rPr lang="el-GR" dirty="0"/>
              <a:t> </a:t>
            </a:r>
            <a:r>
              <a:rPr lang="de-DE" dirty="0" smtClean="0">
                <a:hlinkClick r:id="rId2"/>
              </a:rPr>
              <a:t>http</a:t>
            </a:r>
            <a:r>
              <a:rPr lang="de-DE" dirty="0">
                <a:hlinkClick r:id="rId2"/>
              </a:rPr>
              <a:t>://verbmobil.dfki.de/</a:t>
            </a:r>
            <a:r>
              <a:rPr lang="de-DE" dirty="0"/>
              <a:t> </a:t>
            </a:r>
            <a:endParaRPr lang="el-GR" dirty="0"/>
          </a:p>
          <a:p>
            <a:endParaRPr lang="en-US" dirty="0"/>
          </a:p>
        </p:txBody>
      </p:sp>
    </p:spTree>
    <p:extLst>
      <p:ext uri="{BB962C8B-B14F-4D97-AF65-F5344CB8AC3E}">
        <p14:creationId xmlns:p14="http://schemas.microsoft.com/office/powerpoint/2010/main" val="304969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solidFill>
                  <a:srgbClr val="000000"/>
                </a:solidFill>
              </a:rPr>
              <a:t>1</a:t>
            </a:r>
            <a:r>
              <a:rPr lang="el-GR" sz="2000" dirty="0" smtClean="0">
                <a:solidFill>
                  <a:srgbClr val="000000"/>
                </a:solidFill>
              </a:rPr>
              <a:t>.</a:t>
            </a:r>
            <a:r>
              <a:rPr lang="en-US" sz="2000" dirty="0" smtClean="0">
                <a:solidFill>
                  <a:srgbClr val="000000"/>
                </a:solidFill>
              </a:rPr>
              <a:t>0</a:t>
            </a:r>
            <a:r>
              <a:rPr lang="el-GR" sz="2000" dirty="0" smtClean="0">
                <a:solidFill>
                  <a:srgbClr val="000000"/>
                </a:solidFill>
              </a:rPr>
              <a:t>.  </a:t>
            </a:r>
            <a:endParaRPr lang="el-GR" sz="2000" dirty="0">
              <a:solidFill>
                <a:srgbClr val="000000"/>
              </a:solidFill>
            </a:endParaRPr>
          </a:p>
          <a:p>
            <a:pPr marL="0" indent="0">
              <a:buNone/>
            </a:pPr>
            <a:r>
              <a:rPr lang="el-GR" sz="2000" dirty="0"/>
              <a:t>Έχουν προηγηθεί οι κάτωθι εκδόσεις:</a:t>
            </a:r>
          </a:p>
          <a:p>
            <a:pPr lvl="0"/>
            <a:r>
              <a:rPr lang="el-GR" sz="2000" dirty="0"/>
              <a:t>Έκδοση διαθέσιμη εδώ. </a:t>
            </a:r>
            <a:r>
              <a:rPr lang="en-US" sz="2000" dirty="0">
                <a:ea typeface="Century Gothic"/>
                <a:cs typeface="Century Gothic"/>
                <a:hlinkClick r:id="rId3"/>
              </a:rPr>
              <a:t>http://eclass.uoa.gr/courses/GS158/</a:t>
            </a:r>
            <a:endParaRPr lang="el-GR" sz="2000" dirty="0">
              <a:solidFill>
                <a:srgbClr val="92D050"/>
              </a:solidFill>
            </a:endParaRPr>
          </a:p>
          <a:p>
            <a:pPr marL="0" indent="0">
              <a:buNone/>
            </a:pPr>
            <a:endParaRPr lang="el-GR" sz="2000" dirty="0"/>
          </a:p>
        </p:txBody>
      </p:sp>
    </p:spTree>
    <p:extLst>
      <p:ext uri="{BB962C8B-B14F-4D97-AF65-F5344CB8AC3E}">
        <p14:creationId xmlns:p14="http://schemas.microsoft.com/office/powerpoint/2010/main" val="278942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7988"/>
            <a:ext cx="8229600" cy="1497012"/>
          </a:xfrm>
        </p:spPr>
        <p:txBody>
          <a:bodyPr>
            <a:noAutofit/>
          </a:bodyPr>
          <a:lstStyle/>
          <a:p>
            <a:r>
              <a:rPr lang="de-DE" sz="4000" b="1" dirty="0" smtClean="0"/>
              <a:t>Die </a:t>
            </a:r>
            <a:r>
              <a:rPr lang="de-DE" sz="4000" b="1" dirty="0"/>
              <a:t>Bedeutung natürlichsprachlicher </a:t>
            </a:r>
            <a:r>
              <a:rPr lang="de-DE" sz="4000" b="1" dirty="0" smtClean="0"/>
              <a:t>Ausdrücke</a:t>
            </a:r>
            <a:r>
              <a:rPr lang="de-DE" sz="4000" dirty="0"/>
              <a:t> </a:t>
            </a:r>
            <a:r>
              <a:rPr lang="de-DE" sz="4000" b="1" dirty="0" smtClean="0"/>
              <a:t>(Wörter</a:t>
            </a:r>
            <a:r>
              <a:rPr lang="de-DE" sz="4000" b="1" dirty="0"/>
              <a:t>, Sätze oder Texte)</a:t>
            </a:r>
            <a:r>
              <a:rPr lang="de-DE" sz="4000" dirty="0"/>
              <a:t> </a:t>
            </a:r>
            <a:r>
              <a:rPr lang="el-GR" sz="4000" b="1" dirty="0" smtClean="0"/>
              <a:t/>
            </a:r>
            <a:br>
              <a:rPr lang="el-GR" sz="4000" b="1" dirty="0" smtClean="0"/>
            </a:br>
            <a:endParaRPr lang="en-US" sz="4000" b="1" dirty="0"/>
          </a:p>
        </p:txBody>
      </p:sp>
      <p:sp>
        <p:nvSpPr>
          <p:cNvPr id="3" name="Content Placeholder 2"/>
          <p:cNvSpPr>
            <a:spLocks noGrp="1"/>
          </p:cNvSpPr>
          <p:nvPr>
            <p:ph idx="1"/>
          </p:nvPr>
        </p:nvSpPr>
        <p:spPr>
          <a:xfrm>
            <a:off x="385763" y="2060848"/>
            <a:ext cx="8229600" cy="5040560"/>
          </a:xfrm>
        </p:spPr>
        <p:txBody>
          <a:bodyPr>
            <a:noAutofit/>
          </a:bodyPr>
          <a:lstStyle/>
          <a:p>
            <a:pPr algn="just"/>
            <a:r>
              <a:rPr lang="de-DE" sz="2400" dirty="0" smtClean="0"/>
              <a:t>wird </a:t>
            </a:r>
            <a:r>
              <a:rPr lang="de-DE" sz="2400" dirty="0"/>
              <a:t>von der </a:t>
            </a:r>
            <a:r>
              <a:rPr lang="de-DE" sz="2400" b="1" dirty="0"/>
              <a:t>Computersemantik </a:t>
            </a:r>
            <a:r>
              <a:rPr lang="de-DE" sz="2400" dirty="0"/>
              <a:t>in entsprechende </a:t>
            </a:r>
            <a:r>
              <a:rPr lang="de-DE" sz="2400" dirty="0" smtClean="0"/>
              <a:t>Algorithmen und </a:t>
            </a:r>
            <a:r>
              <a:rPr lang="de-DE" sz="2400" dirty="0"/>
              <a:t>Programme umgesetzt, damit sie von dem System "</a:t>
            </a:r>
            <a:r>
              <a:rPr lang="de-DE" sz="2400" dirty="0" smtClean="0"/>
              <a:t>verstanden„ werden </a:t>
            </a:r>
            <a:r>
              <a:rPr lang="de-DE" sz="2400" dirty="0"/>
              <a:t>können (</a:t>
            </a:r>
            <a:r>
              <a:rPr lang="de-DE" sz="2400" b="1" dirty="0"/>
              <a:t>maschinelle Bedeutungsbestimmung</a:t>
            </a:r>
            <a:r>
              <a:rPr lang="de-DE" sz="2400" dirty="0"/>
              <a:t>) (</a:t>
            </a:r>
            <a:r>
              <a:rPr lang="de-DE" sz="2400" dirty="0" smtClean="0"/>
              <a:t>Schielen und </a:t>
            </a:r>
            <a:r>
              <a:rPr lang="de-DE" sz="2400" dirty="0"/>
              <a:t>Klabunde, 2004). </a:t>
            </a:r>
            <a:endParaRPr lang="de-DE" sz="2400" dirty="0" smtClean="0"/>
          </a:p>
          <a:p>
            <a:pPr algn="just"/>
            <a:r>
              <a:rPr lang="de-DE" sz="2400" dirty="0" smtClean="0"/>
              <a:t>Ein </a:t>
            </a:r>
            <a:r>
              <a:rPr lang="de-DE" sz="2400" dirty="0"/>
              <a:t>bedeutender Teil der Computersemantik </a:t>
            </a:r>
            <a:r>
              <a:rPr lang="de-DE" sz="2400" dirty="0" smtClean="0"/>
              <a:t>basiert auf </a:t>
            </a:r>
            <a:r>
              <a:rPr lang="de-DE" sz="2400" dirty="0"/>
              <a:t>den traditionellen, formalen Semantiktheorien und </a:t>
            </a:r>
            <a:r>
              <a:rPr lang="de-DE" sz="2400" dirty="0" smtClean="0"/>
              <a:t>beschäftigt sich </a:t>
            </a:r>
            <a:r>
              <a:rPr lang="de-DE" sz="2400" dirty="0"/>
              <a:t>unter anderem auch mit der Analyse der sprachlichen </a:t>
            </a:r>
            <a:r>
              <a:rPr lang="de-DE" sz="2400" b="1" dirty="0" smtClean="0"/>
              <a:t>Ambiguitäten </a:t>
            </a:r>
            <a:r>
              <a:rPr lang="de-DE" sz="2400" dirty="0"/>
              <a:t>die auf verschiedenen Ebenen von Sprache zu </a:t>
            </a:r>
            <a:r>
              <a:rPr lang="de-DE" sz="2400" dirty="0" smtClean="0"/>
              <a:t>finden </a:t>
            </a:r>
            <a:r>
              <a:rPr lang="de-DE" sz="2400" dirty="0"/>
              <a:t>sind. </a:t>
            </a:r>
            <a:endParaRPr lang="en-US" sz="2400" dirty="0"/>
          </a:p>
        </p:txBody>
      </p:sp>
    </p:spTree>
    <p:extLst>
      <p:ext uri="{BB962C8B-B14F-4D97-AF65-F5344CB8AC3E}">
        <p14:creationId xmlns:p14="http://schemas.microsoft.com/office/powerpoint/2010/main" val="1140530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56990"/>
          </a:xfrm>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Χριστίνα Αλεξανδρή. «Υπολογιστική Γλωσσολογία</a:t>
            </a:r>
            <a:r>
              <a:rPr lang="en-US" sz="2000" dirty="0" smtClean="0"/>
              <a:t>. </a:t>
            </a:r>
            <a:r>
              <a:rPr lang="de-DE" sz="2000" dirty="0"/>
              <a:t>Multilinguale Mensch-Maschine Kommunikation: Linguistische Aspekte </a:t>
            </a:r>
            <a:r>
              <a:rPr lang="de-DE" sz="2000"/>
              <a:t>und </a:t>
            </a:r>
            <a:r>
              <a:rPr lang="de-DE" sz="2000" smtClean="0"/>
              <a:t>Anwendungen-1</a:t>
            </a:r>
            <a:r>
              <a:rPr lang="el-GR" sz="200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ea typeface="Century Gothic"/>
                <a:cs typeface="Century Gothic"/>
                <a:hlinkClick r:id="rId3"/>
              </a:rPr>
              <a:t>http</a:t>
            </a:r>
            <a:r>
              <a:rPr lang="en-US" sz="2000" dirty="0">
                <a:ea typeface="Century Gothic"/>
                <a:cs typeface="Century Gothic"/>
                <a:hlinkClick r:id="rId3"/>
              </a:rPr>
              <a:t>://</a:t>
            </a:r>
            <a:r>
              <a:rPr lang="en-US" sz="2000" dirty="0" smtClean="0">
                <a:ea typeface="Century Gothic"/>
                <a:cs typeface="Century Gothic"/>
                <a:hlinkClick r:id="rId3"/>
              </a:rPr>
              <a:t>opencourses.uoa.gr</a:t>
            </a:r>
            <a:r>
              <a:rPr lang="en-US" sz="2000" dirty="0">
                <a:ea typeface="Century Gothic"/>
                <a:cs typeface="Century Gothic"/>
              </a:rPr>
              <a:t> </a:t>
            </a:r>
            <a:endParaRPr lang="el-GR" sz="2000" dirty="0"/>
          </a:p>
          <a:p>
            <a:pPr marL="0" indent="0">
              <a:buNone/>
            </a:pPr>
            <a:endParaRPr lang="el-GR" sz="2000" dirty="0"/>
          </a:p>
        </p:txBody>
      </p:sp>
    </p:spTree>
    <p:extLst>
      <p:ext uri="{BB962C8B-B14F-4D97-AF65-F5344CB8AC3E}">
        <p14:creationId xmlns:p14="http://schemas.microsoft.com/office/powerpoint/2010/main" val="3286898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0" y="269775"/>
            <a:ext cx="9144000" cy="1143001"/>
          </a:xfrm>
        </p:spPr>
        <p:txBody>
          <a:bodyPr/>
          <a:lstStyle/>
          <a:p>
            <a:pPr eaLnBrk="1" hangingPunct="1"/>
            <a:r>
              <a:rPr lang="el-GR" dirty="0"/>
              <a:t>Σημείωμα Χρήσης Έργων Τρίτων</a:t>
            </a:r>
            <a:r>
              <a:rPr lang="en-US" dirty="0"/>
              <a:t> </a:t>
            </a:r>
            <a:r>
              <a:rPr lang="en-US" dirty="0" smtClean="0"/>
              <a:t>(1/2)</a:t>
            </a:r>
            <a:r>
              <a:rPr lang="el-GR" dirty="0" smtClean="0"/>
              <a:t> </a:t>
            </a:r>
            <a:endParaRPr lang="el-GR" altLang="el-GR" dirty="0" smtClean="0"/>
          </a:p>
        </p:txBody>
      </p:sp>
      <p:sp>
        <p:nvSpPr>
          <p:cNvPr id="62466" name="Content Placeholder 2"/>
          <p:cNvSpPr>
            <a:spLocks noGrp="1"/>
          </p:cNvSpPr>
          <p:nvPr>
            <p:ph idx="1"/>
          </p:nvPr>
        </p:nvSpPr>
        <p:spPr>
          <a:xfrm>
            <a:off x="179388" y="1484784"/>
            <a:ext cx="8856662" cy="4896544"/>
          </a:xfrm>
        </p:spPr>
        <p:txBody>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smtClean="0"/>
              <a:t>Φωτογραφίες</a:t>
            </a:r>
            <a:endParaRPr lang="el-GR" sz="2000" b="1" dirty="0"/>
          </a:p>
        </p:txBody>
      </p:sp>
    </p:spTree>
    <p:extLst>
      <p:ext uri="{BB962C8B-B14F-4D97-AF65-F5344CB8AC3E}">
        <p14:creationId xmlns:p14="http://schemas.microsoft.com/office/powerpoint/2010/main" val="39423460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484784"/>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p:txBody>
      </p:sp>
    </p:spTree>
    <p:extLst>
      <p:ext uri="{BB962C8B-B14F-4D97-AF65-F5344CB8AC3E}">
        <p14:creationId xmlns:p14="http://schemas.microsoft.com/office/powerpoint/2010/main" val="999166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b="1" dirty="0" smtClean="0"/>
              <a:t>Ebenen</a:t>
            </a:r>
            <a:r>
              <a:rPr lang="de-DE" b="1" dirty="0"/>
              <a:t/>
            </a:r>
            <a:br>
              <a:rPr lang="de-DE" b="1" dirty="0"/>
            </a:br>
            <a:r>
              <a:rPr lang="de-DE" b="1" dirty="0"/>
              <a:t>sprachlicher </a:t>
            </a:r>
            <a:r>
              <a:rPr lang="de-DE" b="1" dirty="0" smtClean="0"/>
              <a:t>Ambiguitäten</a:t>
            </a:r>
            <a:endParaRPr lang="en-US" b="1" dirty="0"/>
          </a:p>
        </p:txBody>
      </p:sp>
      <p:sp>
        <p:nvSpPr>
          <p:cNvPr id="3" name="Content Placeholder 2"/>
          <p:cNvSpPr>
            <a:spLocks noGrp="1"/>
          </p:cNvSpPr>
          <p:nvPr>
            <p:ph idx="1"/>
          </p:nvPr>
        </p:nvSpPr>
        <p:spPr>
          <a:xfrm>
            <a:off x="464156" y="1844824"/>
            <a:ext cx="8229600" cy="4237931"/>
          </a:xfrm>
        </p:spPr>
        <p:txBody>
          <a:bodyPr>
            <a:normAutofit/>
          </a:bodyPr>
          <a:lstStyle/>
          <a:p>
            <a:pPr marL="0" indent="0">
              <a:buNone/>
            </a:pPr>
            <a:r>
              <a:rPr lang="de-DE" dirty="0" smtClean="0"/>
              <a:t>Ebenen sprachlicher </a:t>
            </a:r>
            <a:r>
              <a:rPr lang="de-DE" b="1" dirty="0"/>
              <a:t>Ambiguitäten </a:t>
            </a:r>
            <a:r>
              <a:rPr lang="de-DE" dirty="0"/>
              <a:t>(Schielen und Klabunde, 2004) </a:t>
            </a:r>
            <a:r>
              <a:rPr lang="de-DE" dirty="0" smtClean="0"/>
              <a:t>sind: </a:t>
            </a:r>
          </a:p>
          <a:p>
            <a:pPr marL="0" indent="0">
              <a:buNone/>
            </a:pPr>
            <a:r>
              <a:rPr lang="de-DE" dirty="0" smtClean="0"/>
              <a:t>(</a:t>
            </a:r>
            <a:r>
              <a:rPr lang="de-DE" dirty="0"/>
              <a:t>a) </a:t>
            </a:r>
            <a:r>
              <a:rPr lang="de-DE" dirty="0" smtClean="0"/>
              <a:t>lexikalische Ambiguitäten</a:t>
            </a:r>
            <a:r>
              <a:rPr lang="de-DE" dirty="0"/>
              <a:t>, </a:t>
            </a:r>
            <a:endParaRPr lang="de-DE" dirty="0" smtClean="0"/>
          </a:p>
          <a:p>
            <a:pPr marL="0" indent="0">
              <a:buNone/>
            </a:pPr>
            <a:r>
              <a:rPr lang="de-DE" dirty="0" smtClean="0"/>
              <a:t>(</a:t>
            </a:r>
            <a:r>
              <a:rPr lang="de-DE" dirty="0"/>
              <a:t>b) syntaktische Ambiguitäten und </a:t>
            </a:r>
            <a:endParaRPr lang="de-DE" dirty="0" smtClean="0"/>
          </a:p>
          <a:p>
            <a:pPr marL="0" indent="0">
              <a:buNone/>
            </a:pPr>
            <a:r>
              <a:rPr lang="de-DE" dirty="0" smtClean="0"/>
              <a:t>(</a:t>
            </a:r>
            <a:r>
              <a:rPr lang="de-DE" dirty="0"/>
              <a:t>c) </a:t>
            </a:r>
            <a:r>
              <a:rPr lang="de-DE" dirty="0" smtClean="0"/>
              <a:t>semantische </a:t>
            </a:r>
            <a:r>
              <a:rPr lang="en-GB" dirty="0" smtClean="0"/>
              <a:t>Ambiguitäten.</a:t>
            </a:r>
            <a:endParaRPr lang="en-US" dirty="0"/>
          </a:p>
          <a:p>
            <a:endParaRPr lang="en-US" dirty="0"/>
          </a:p>
        </p:txBody>
      </p:sp>
    </p:spTree>
    <p:extLst>
      <p:ext uri="{BB962C8B-B14F-4D97-AF65-F5344CB8AC3E}">
        <p14:creationId xmlns:p14="http://schemas.microsoft.com/office/powerpoint/2010/main" val="358511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GB" b="1" dirty="0" smtClean="0"/>
              <a:t>Beispiele</a:t>
            </a:r>
            <a:endParaRPr lang="en-GB" dirty="0"/>
          </a:p>
        </p:txBody>
      </p:sp>
      <p:sp>
        <p:nvSpPr>
          <p:cNvPr id="3" name="Content Placeholder 2"/>
          <p:cNvSpPr>
            <a:spLocks noGrp="1"/>
          </p:cNvSpPr>
          <p:nvPr>
            <p:ph idx="1"/>
          </p:nvPr>
        </p:nvSpPr>
        <p:spPr/>
        <p:txBody>
          <a:bodyPr/>
          <a:lstStyle/>
          <a:p>
            <a:pPr marL="0" indent="0">
              <a:buNone/>
            </a:pPr>
            <a:r>
              <a:rPr lang="de-DE" dirty="0" smtClean="0"/>
              <a:t>Beispiele </a:t>
            </a:r>
            <a:r>
              <a:rPr lang="de-DE" dirty="0"/>
              <a:t>(Schielen und Klabunde, 2004</a:t>
            </a:r>
            <a:r>
              <a:rPr lang="de-DE" dirty="0" smtClean="0"/>
              <a:t>):</a:t>
            </a:r>
            <a:endParaRPr lang="de-DE" dirty="0"/>
          </a:p>
          <a:p>
            <a:pPr marL="0" indent="0">
              <a:lnSpc>
                <a:spcPct val="120000"/>
              </a:lnSpc>
              <a:buNone/>
            </a:pPr>
            <a:r>
              <a:rPr lang="de-DE" dirty="0"/>
              <a:t>(a) Auf meinem Schreibtisch ist eine Maus!</a:t>
            </a:r>
          </a:p>
          <a:p>
            <a:pPr marL="534988" indent="-534988">
              <a:lnSpc>
                <a:spcPct val="120000"/>
              </a:lnSpc>
              <a:buNone/>
            </a:pPr>
            <a:r>
              <a:rPr lang="de-DE" dirty="0"/>
              <a:t>(b) Die Touristen sahen die Störche auf ihrem </a:t>
            </a:r>
            <a:r>
              <a:rPr lang="de-DE" dirty="0" smtClean="0"/>
              <a:t>Flug </a:t>
            </a:r>
            <a:r>
              <a:rPr lang="de-DE" dirty="0"/>
              <a:t>nach Afrika.</a:t>
            </a:r>
          </a:p>
          <a:p>
            <a:pPr marL="0" indent="0">
              <a:lnSpc>
                <a:spcPct val="120000"/>
              </a:lnSpc>
              <a:buNone/>
            </a:pPr>
            <a:r>
              <a:rPr lang="de-DE" dirty="0"/>
              <a:t>(c) Ein Buch hat jeder gelesen.</a:t>
            </a:r>
            <a:endParaRPr lang="en-GB" dirty="0"/>
          </a:p>
        </p:txBody>
      </p:sp>
    </p:spTree>
    <p:extLst>
      <p:ext uri="{BB962C8B-B14F-4D97-AF65-F5344CB8AC3E}">
        <p14:creationId xmlns:p14="http://schemas.microsoft.com/office/powerpoint/2010/main" val="216588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14800"/>
            <a:ext cx="7772400" cy="1654175"/>
          </a:xfrm>
        </p:spPr>
        <p:txBody>
          <a:bodyPr>
            <a:noAutofit/>
          </a:bodyPr>
          <a:lstStyle/>
          <a:p>
            <a:r>
              <a:rPr lang="en-US" sz="3600" dirty="0"/>
              <a:t>Multilinguale Mensch-Maschine Kommunikation: </a:t>
            </a:r>
            <a:r>
              <a:rPr lang="en-US" sz="3600" dirty="0" smtClean="0"/>
              <a:t>Linguistische </a:t>
            </a:r>
            <a:r>
              <a:rPr lang="en-US" sz="3600" dirty="0"/>
              <a:t>Aspekte und Anwendungen</a:t>
            </a:r>
          </a:p>
        </p:txBody>
      </p:sp>
      <p:sp>
        <p:nvSpPr>
          <p:cNvPr id="3" name="Text Placeholder 2"/>
          <p:cNvSpPr>
            <a:spLocks noGrp="1"/>
          </p:cNvSpPr>
          <p:nvPr>
            <p:ph type="body" idx="1"/>
          </p:nvPr>
        </p:nvSpPr>
        <p:spPr>
          <a:xfrm>
            <a:off x="685800" y="2617788"/>
            <a:ext cx="7772400" cy="1523999"/>
          </a:xfrm>
        </p:spPr>
        <p:txBody>
          <a:bodyPr/>
          <a:lstStyle/>
          <a:p>
            <a:endParaRPr lang="en-US" sz="2400" dirty="0" smtClean="0"/>
          </a:p>
          <a:p>
            <a:endParaRPr lang="en-US" sz="2400" dirty="0"/>
          </a:p>
          <a:p>
            <a:r>
              <a:rPr lang="en-US" sz="2400" dirty="0" smtClean="0"/>
              <a:t>Anwendungen  und </a:t>
            </a:r>
            <a:r>
              <a:rPr lang="en-US" sz="2400" dirty="0"/>
              <a:t>P</a:t>
            </a:r>
            <a:r>
              <a:rPr lang="en-US" sz="2400" dirty="0" smtClean="0"/>
              <a:t>robleme</a:t>
            </a:r>
          </a:p>
          <a:p>
            <a:endParaRPr lang="en-US" dirty="0"/>
          </a:p>
        </p:txBody>
      </p:sp>
    </p:spTree>
    <p:extLst>
      <p:ext uri="{BB962C8B-B14F-4D97-AF65-F5344CB8AC3E}">
        <p14:creationId xmlns:p14="http://schemas.microsoft.com/office/powerpoint/2010/main" val="138195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66800"/>
          </a:xfrm>
        </p:spPr>
        <p:txBody>
          <a:bodyPr>
            <a:noAutofit/>
          </a:bodyPr>
          <a:lstStyle/>
          <a:p>
            <a:r>
              <a:rPr lang="de-DE" sz="4000" b="1" dirty="0" smtClean="0"/>
              <a:t>Unifikationsgrammatiken</a:t>
            </a:r>
            <a:endParaRPr lang="en-US" sz="4000" b="1" dirty="0"/>
          </a:p>
        </p:txBody>
      </p:sp>
      <p:sp>
        <p:nvSpPr>
          <p:cNvPr id="3" name="Content Placeholder 2"/>
          <p:cNvSpPr>
            <a:spLocks noGrp="1"/>
          </p:cNvSpPr>
          <p:nvPr>
            <p:ph idx="1"/>
          </p:nvPr>
        </p:nvSpPr>
        <p:spPr>
          <a:xfrm>
            <a:off x="464156" y="1340768"/>
            <a:ext cx="8229600" cy="4741987"/>
          </a:xfrm>
        </p:spPr>
        <p:txBody>
          <a:bodyPr>
            <a:normAutofit fontScale="85000" lnSpcReduction="10000"/>
          </a:bodyPr>
          <a:lstStyle/>
          <a:p>
            <a:pPr algn="just"/>
            <a:r>
              <a:rPr lang="de-DE" dirty="0"/>
              <a:t>Auf der syntaktischen Ebene wird versucht lexikalische, </a:t>
            </a:r>
            <a:r>
              <a:rPr lang="de-DE" dirty="0" smtClean="0"/>
              <a:t>syntaktische und </a:t>
            </a:r>
            <a:r>
              <a:rPr lang="de-DE" dirty="0"/>
              <a:t>semantische Ambiguitäten mit Hilfe von </a:t>
            </a:r>
            <a:r>
              <a:rPr lang="de-DE" dirty="0" smtClean="0"/>
              <a:t>Unifikationsgrammatiken zu reduzieren </a:t>
            </a:r>
            <a:r>
              <a:rPr lang="de-DE" dirty="0"/>
              <a:t>(</a:t>
            </a:r>
            <a:r>
              <a:rPr lang="de-DE" dirty="0" err="1"/>
              <a:t>Wasow</a:t>
            </a:r>
            <a:r>
              <a:rPr lang="de-DE" dirty="0"/>
              <a:t> et al, 2005</a:t>
            </a:r>
            <a:r>
              <a:rPr lang="de-DE" dirty="0" smtClean="0"/>
              <a:t>). </a:t>
            </a:r>
          </a:p>
          <a:p>
            <a:pPr algn="just"/>
            <a:r>
              <a:rPr lang="de-DE" dirty="0" smtClean="0"/>
              <a:t>Unifikationsgrammatiken </a:t>
            </a:r>
            <a:r>
              <a:rPr lang="de-DE" dirty="0"/>
              <a:t>sind </a:t>
            </a:r>
            <a:r>
              <a:rPr lang="de-DE" dirty="0" smtClean="0"/>
              <a:t>Grammatiktypen, in </a:t>
            </a:r>
            <a:r>
              <a:rPr lang="de-DE" dirty="0"/>
              <a:t>denen Merkmalstrukturen eine zentrale Rolle </a:t>
            </a:r>
            <a:r>
              <a:rPr lang="de-DE" dirty="0" smtClean="0"/>
              <a:t>spielen, d.h</a:t>
            </a:r>
            <a:r>
              <a:rPr lang="de-DE" dirty="0"/>
              <a:t>. die syntaktischen Kategorien werden nicht als einzelne (</a:t>
            </a:r>
            <a:r>
              <a:rPr lang="de-DE" dirty="0" smtClean="0"/>
              <a:t>atomare) Symbole </a:t>
            </a:r>
            <a:r>
              <a:rPr lang="de-DE" dirty="0"/>
              <a:t>konzipiert, sondern als </a:t>
            </a:r>
            <a:r>
              <a:rPr lang="de-DE" b="1" dirty="0"/>
              <a:t>Merkmalstrukturen</a:t>
            </a:r>
            <a:r>
              <a:rPr lang="de-DE" dirty="0"/>
              <a:t>. </a:t>
            </a:r>
            <a:endParaRPr lang="de-DE" dirty="0" smtClean="0"/>
          </a:p>
          <a:p>
            <a:pPr algn="just"/>
            <a:r>
              <a:rPr lang="de-DE" dirty="0" smtClean="0"/>
              <a:t>Diese Merkmalsstrukturen werden </a:t>
            </a:r>
            <a:r>
              <a:rPr lang="de-DE" dirty="0"/>
              <a:t>mit Hilfe der "</a:t>
            </a:r>
            <a:r>
              <a:rPr lang="de-DE" b="1" dirty="0" smtClean="0"/>
              <a:t>Unifikationsoperation</a:t>
            </a:r>
            <a:r>
              <a:rPr lang="de-DE" dirty="0"/>
              <a:t>" </a:t>
            </a:r>
            <a:r>
              <a:rPr lang="de-DE" dirty="0" smtClean="0"/>
              <a:t>miteinander verknüpft</a:t>
            </a:r>
            <a:r>
              <a:rPr lang="de-DE" dirty="0"/>
              <a:t>. </a:t>
            </a:r>
            <a:endParaRPr lang="de-DE" dirty="0" smtClean="0"/>
          </a:p>
        </p:txBody>
      </p:sp>
    </p:spTree>
    <p:extLst>
      <p:ext uri="{BB962C8B-B14F-4D97-AF65-F5344CB8AC3E}">
        <p14:creationId xmlns:p14="http://schemas.microsoft.com/office/powerpoint/2010/main" val="323155101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3351</Words>
  <Application>Microsoft Office PowerPoint</Application>
  <PresentationFormat>On-screen Show (4:3)</PresentationFormat>
  <Paragraphs>307</Paragraphs>
  <Slides>54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MS PGothic</vt:lpstr>
      <vt:lpstr>MS PGothic</vt:lpstr>
      <vt:lpstr>Arial</vt:lpstr>
      <vt:lpstr>Calibri</vt:lpstr>
      <vt:lpstr>Century Gothic</vt:lpstr>
      <vt:lpstr>Wingdings</vt:lpstr>
      <vt:lpstr>Wingdings 2</vt:lpstr>
      <vt:lpstr>Zapf Dingbats</vt:lpstr>
      <vt:lpstr>Θέμα του Office</vt:lpstr>
      <vt:lpstr>Computerlinguistik </vt:lpstr>
      <vt:lpstr>Wie „versteht“ der Computer die Sprache? </vt:lpstr>
      <vt:lpstr>  Anwendungen der Semantik-Einführung  </vt:lpstr>
      <vt:lpstr>Im Gegensatz zur Syntax,</vt:lpstr>
      <vt:lpstr>Die Bedeutung natürlichsprachlicher Ausdrücke (Wörter, Sätze oder Texte)  </vt:lpstr>
      <vt:lpstr>Ebenen sprachlicher Ambiguitäten</vt:lpstr>
      <vt:lpstr>Beispiele</vt:lpstr>
      <vt:lpstr>Multilinguale Mensch-Maschine Kommunikation: Linguistische Aspekte und Anwendungen</vt:lpstr>
      <vt:lpstr>Unifikationsgrammatiken</vt:lpstr>
      <vt:lpstr>Unifikationsgrammatiken-Merkmalstrukturen</vt:lpstr>
      <vt:lpstr>Unifikationsgrammatiken</vt:lpstr>
      <vt:lpstr>Head-Driven Phrase Structure Grammar-HPSG</vt:lpstr>
      <vt:lpstr>Beispiel</vt:lpstr>
      <vt:lpstr>LFG Grammatiken </vt:lpstr>
      <vt:lpstr>Maschinelle Übersetzung</vt:lpstr>
      <vt:lpstr>Voraussetzungen für die maschinelle Übersetzung-1</vt:lpstr>
      <vt:lpstr>Voraussetzungen für die maschinelle Übersetzung-2</vt:lpstr>
      <vt:lpstr>Weitere Voraussetzungen für die maschinelle Übersetzung-1</vt:lpstr>
      <vt:lpstr>Weitere Voraussetzungen für die maschinelle Übersetzung-2</vt:lpstr>
      <vt:lpstr>Voraussetzungen für die maschinelle Übersetzung</vt:lpstr>
      <vt:lpstr>Grundstruktur eines Systems maschineller Übersetzung-1</vt:lpstr>
      <vt:lpstr>Grundstruktur eines Systems maschineller Übersetzung-2</vt:lpstr>
      <vt:lpstr>Systeme maschineller Übersetzung-Aufteilungen-1 </vt:lpstr>
      <vt:lpstr>Systeme maschineller Übersetzung-Aufteilungen-2</vt:lpstr>
      <vt:lpstr>Übersetzungsschwierigkeiten</vt:lpstr>
      <vt:lpstr>Übersetzungsschwierigkeiten </vt:lpstr>
      <vt:lpstr>Divergenzen</vt:lpstr>
      <vt:lpstr>Lexikalische Lücken-1</vt:lpstr>
      <vt:lpstr>Lexikalische Lücken-2</vt:lpstr>
      <vt:lpstr> Subsprachen und kontrollierte Sprachen </vt:lpstr>
      <vt:lpstr>Kontrollierte Sprachen</vt:lpstr>
      <vt:lpstr>Typische lexikalische und syntaktische Beschränkungen-1</vt:lpstr>
      <vt:lpstr>Typische lexikalische und syntaktische Beschränkungen-2</vt:lpstr>
      <vt:lpstr>Was sind Dialogsysteme? </vt:lpstr>
      <vt:lpstr>Grundkomponenten  eines Dialogsystems</vt:lpstr>
      <vt:lpstr>Spracherkennung und –verstehen (1) </vt:lpstr>
      <vt:lpstr>Dialogsteuerung (2)</vt:lpstr>
      <vt:lpstr>Die pragmatischen Regeln kontrollieren die Sprechakte,</vt:lpstr>
      <vt:lpstr>Sprachgenerierung und –synthese (3) </vt:lpstr>
      <vt:lpstr>Beispiel (Alexandris, 2010)</vt:lpstr>
      <vt:lpstr>Beispiel (Alexandris, 2010)-2</vt:lpstr>
      <vt:lpstr>Beispiel (Dialogsystem-Griechisch)</vt:lpstr>
      <vt:lpstr>PowerPoint Presentation</vt:lpstr>
      <vt:lpstr>Literaturverzeichnis</vt:lpstr>
      <vt:lpstr>Literaturverzeichnis</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Costas</cp:lastModifiedBy>
  <cp:revision>395</cp:revision>
  <cp:lastPrinted>2014-12-21T10:07:20Z</cp:lastPrinted>
  <dcterms:created xsi:type="dcterms:W3CDTF">2012-09-06T09:03:05Z</dcterms:created>
  <dcterms:modified xsi:type="dcterms:W3CDTF">2015-01-19T21:10:59Z</dcterms:modified>
</cp:coreProperties>
</file>