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0"/>
  </p:notesMasterIdLst>
  <p:sldIdLst>
    <p:sldId id="359" r:id="rId3"/>
    <p:sldId id="365" r:id="rId4"/>
    <p:sldId id="366" r:id="rId5"/>
    <p:sldId id="367" r:id="rId6"/>
    <p:sldId id="368" r:id="rId7"/>
    <p:sldId id="369" r:id="rId8"/>
    <p:sldId id="370" r:id="rId9"/>
    <p:sldId id="371" r:id="rId10"/>
    <p:sldId id="372" r:id="rId11"/>
    <p:sldId id="373" r:id="rId12"/>
    <p:sldId id="360" r:id="rId13"/>
    <p:sldId id="361" r:id="rId14"/>
    <p:sldId id="362" r:id="rId15"/>
    <p:sldId id="363" r:id="rId16"/>
    <p:sldId id="364" r:id="rId17"/>
    <p:sldId id="374" r:id="rId18"/>
    <p:sldId id="293" r:id="rId19"/>
  </p:sldIdLst>
  <p:sldSz cx="9144000" cy="6858000" type="screen4x3"/>
  <p:notesSz cx="6858000" cy="9144000"/>
  <p:custDataLst>
    <p:tags r:id="rId2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9"/>
            <p14:sldId id="365"/>
            <p14:sldId id="366"/>
            <p14:sldId id="367"/>
            <p14:sldId id="368"/>
            <p14:sldId id="369"/>
            <p14:sldId id="370"/>
            <p14:sldId id="371"/>
            <p14:sldId id="372"/>
            <p14:sldId id="373"/>
            <p14:sldId id="360"/>
            <p14:sldId id="361"/>
            <p14:sldId id="362"/>
            <p14:sldId id="363"/>
            <p14:sldId id="364"/>
            <p14:sldId id="374"/>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57" d="100"/>
          <a:sy n="57" d="100"/>
        </p:scale>
        <p:origin x="-321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14</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15</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6" name="Picture 5"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9" name="Picture 8"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8" name="Picture 7"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4.png"/><Relationship Id="rId4" Type="http://schemas.openxmlformats.org/officeDocument/2006/relationships/hyperlink" Target="%5b1%5d%20http:/creativecommons.org/licenses/by-nc-sa/4.0/"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biblionet.gr/book/86690/%CE%A3%CE%AD%CF%81%CE%B2%CE%B7,_%CE%9A%CE%B1%CF%84%CE%B5%CF%81%CE%AF%CE%BD%CE%B1/%CE%99%CE%AC%CF%83%CE%BF%CE%BD%CE%B1%CF%8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biblionet.gr/book/385/Goscinny,_Ren%C3%A9,_1926-1977/%CE%91%CF%83%CF%84%CE%B5%CF%81%CE%AF%CE%BA%CE%B9%CE%BF%CF%82_%CE%BA%CE%B1%CE%B9_%CE%9A%CE%BB%CE%B5%CE%BF%CF%80%CE%AC%CF%84%CF%81%CE%B1" TargetMode="External"/><Relationship Id="rId5" Type="http://schemas.openxmlformats.org/officeDocument/2006/relationships/hyperlink" Target="http://www.biblionet.gr/book/86688/%CE%A3%CE%AD%CF%81%CE%B2%CE%B7,_%CE%9A%CE%B1%CF%84%CE%B5%CF%81%CE%AF%CE%BD%CE%B1/%CE%98%CE%B7%CF%83%CE%AD%CE%B1%CF%82" TargetMode="External"/><Relationship Id="rId4" Type="http://schemas.openxmlformats.org/officeDocument/2006/relationships/hyperlink" Target="http://www.biblionet.gr/book/86689/%CE%A3%CE%AD%CF%81%CE%B2%CE%B7,_%CE%9A%CE%B1%CF%84%CE%B5%CF%81%CE%AF%CE%BD%CE%B1/%CE%9F%CE%B4%CF%85%CF%83%CF%83%CE%AD%CE%B1%CF%8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l-GR" sz="2800" dirty="0">
                <a:solidFill>
                  <a:srgbClr val="5075BC"/>
                </a:solidFill>
                <a:latin typeface="+mj-lt"/>
                <a:ea typeface="+mj-ea"/>
                <a:cs typeface="+mj-cs"/>
              </a:rPr>
              <a:t>3</a:t>
            </a:r>
            <a:r>
              <a:rPr lang="en-US" sz="2800" dirty="0" smtClean="0">
                <a:solidFill>
                  <a:srgbClr val="5075BC"/>
                </a:solidFill>
                <a:latin typeface="+mj-lt"/>
                <a:ea typeface="+mj-ea"/>
                <a:cs typeface="+mj-cs"/>
              </a:rPr>
              <a:t>.1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Μορφή Γραπτού Κειμένου</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271467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Τα έργα των παιδιών</a:t>
            </a:r>
            <a:endParaRPr lang="el-GR" dirty="0"/>
          </a:p>
        </p:txBody>
      </p:sp>
      <p:pic>
        <p:nvPicPr>
          <p:cNvPr id="7" name="Picture 2" descr="Τα ονόματα των παιδιών με αρχαιοελληνική γραμματοσειρά."/>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1559801" y="1557338"/>
            <a:ext cx="6037097" cy="4525962"/>
          </a:xfrm>
        </p:spPr>
      </p:pic>
    </p:spTree>
    <p:extLst>
      <p:ext uri="{BB962C8B-B14F-4D97-AF65-F5344CB8AC3E}">
        <p14:creationId xmlns:p14="http://schemas.microsoft.com/office/powerpoint/2010/main" val="3889682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685058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859652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99369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defRPr/>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Αγγελική </a:t>
            </a:r>
            <a:r>
              <a:rPr lang="el-GR" sz="2000" dirty="0" err="1" smtClean="0"/>
              <a:t>Γιαννικοπούλου</a:t>
            </a:r>
            <a:r>
              <a:rPr lang="el-GR" sz="2000" dirty="0" smtClean="0"/>
              <a:t> 2015. </a:t>
            </a:r>
            <a:r>
              <a:rPr lang="el-GR" sz="2000" dirty="0"/>
              <a:t>Ελένη </a:t>
            </a:r>
            <a:r>
              <a:rPr lang="el-GR" sz="2000" dirty="0" err="1" smtClean="0"/>
              <a:t>Κλέντου</a:t>
            </a:r>
            <a:r>
              <a:rPr lang="el-GR" sz="2000" smtClean="0"/>
              <a:t>, Αγγελική </a:t>
            </a:r>
            <a:r>
              <a:rPr lang="el-GR" sz="2000" dirty="0" err="1" smtClean="0"/>
              <a:t>Γιαννικοπούλου</a:t>
            </a:r>
            <a:r>
              <a:rPr lang="el-GR" sz="2000" dirty="0"/>
              <a:t>. «Το Εικονογραφημένο Βιβλίο στην Προσχολική </a:t>
            </a:r>
            <a:r>
              <a:rPr lang="el-GR" sz="2000" dirty="0" smtClean="0"/>
              <a:t>Εκπαίδευση. </a:t>
            </a:r>
            <a:r>
              <a:rPr lang="el-GR" sz="2000" dirty="0"/>
              <a:t>Μορφή Γραπτού </a:t>
            </a:r>
            <a:r>
              <a:rPr lang="el-GR" sz="2000" dirty="0" smtClean="0"/>
              <a:t>Κειμένου</a:t>
            </a:r>
            <a:r>
              <a:rPr lang="el-GR" sz="2000" dirty="0"/>
              <a:t>. Ιάσονας: Η αργοναυτική </a:t>
            </a:r>
            <a:r>
              <a:rPr lang="el-GR" sz="2000" dirty="0" smtClean="0"/>
              <a:t>εκστρατεία». </a:t>
            </a:r>
            <a:r>
              <a:rPr lang="el-GR" sz="2000" dirty="0"/>
              <a:t>Έκδοση: </a:t>
            </a:r>
            <a:r>
              <a:rPr lang="el-GR" sz="2000" dirty="0" smtClean="0"/>
              <a:t>1.0</a:t>
            </a:r>
            <a:r>
              <a:rPr lang="el-GR" sz="2000" dirty="0"/>
              <a:t>. Αθήνα </a:t>
            </a:r>
            <a:r>
              <a:rPr lang="el-GR" sz="2000" dirty="0" smtClean="0"/>
              <a:t>2015. </a:t>
            </a:r>
            <a:r>
              <a:rPr lang="el-GR" sz="2000" dirty="0"/>
              <a:t>Διαθέσιμο από τη δικτυακή </a:t>
            </a:r>
            <a:r>
              <a:rPr lang="el-GR" sz="2000" dirty="0" smtClean="0"/>
              <a:t>διεύθυνση: </a:t>
            </a:r>
            <a:r>
              <a:rPr lang="en-GB" sz="2000" dirty="0" smtClean="0">
                <a:hlinkClick r:id="rId3" tooltip="Ανοιχτό Μάθημα: Το Εικονογραφημένο Βιβλίο στην Προσχολική Εκπαίδευση"/>
              </a:rPr>
              <a:t>http</a:t>
            </a:r>
            <a:r>
              <a:rPr lang="en-GB" sz="2000" dirty="0">
                <a:hlinkClick r:id="rId3" tooltip="Ανοιχτό Μάθημα: Το Εικονογραφημένο Βιβλίο στην Προσχολική Εκπαίδευση"/>
              </a:rPr>
              <a:t>://opencourses.uoa.gr/courses/ECD5/</a:t>
            </a:r>
            <a:r>
              <a:rPr lang="el-GR" sz="2000" dirty="0" smtClean="0"/>
              <a:t>.</a:t>
            </a:r>
            <a:endParaRPr lang="el-GR" sz="2000" dirty="0"/>
          </a:p>
          <a:p>
            <a:pPr fontAlgn="auto">
              <a:spcAft>
                <a:spcPts val="0"/>
              </a:spcAft>
              <a:defRPr/>
            </a:pPr>
            <a:endParaRPr lang="el-GR" sz="2000" dirty="0"/>
          </a:p>
        </p:txBody>
      </p:sp>
    </p:spTree>
    <p:extLst>
      <p:ext uri="{BB962C8B-B14F-4D97-AF65-F5344CB8AC3E}">
        <p14:creationId xmlns:p14="http://schemas.microsoft.com/office/powerpoint/2010/main" val="102922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808697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smtClean="0"/>
              <a:t>το Σημείωμα Αν</a:t>
            </a:r>
            <a:r>
              <a:rPr lang="en-US" sz="2000" dirty="0" smtClean="0"/>
              <a:t>α</a:t>
            </a:r>
            <a:r>
              <a:rPr lang="el-GR" sz="2000" dirty="0" smtClean="0"/>
              <a:t>φοράς,</a:t>
            </a:r>
            <a:endParaRPr lang="el-GR" sz="2000" dirty="0"/>
          </a:p>
          <a:p>
            <a:pPr lvl="1">
              <a:buFont typeface="Wingdings" panose="05000000000000000000" pitchFamily="2" charset="2"/>
              <a:buChar cha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a:buFont typeface="Wingdings" panose="05000000000000000000" pitchFamily="2" charset="2"/>
              <a:buChar char="§"/>
            </a:pPr>
            <a:r>
              <a:rPr lang="el-GR" sz="2000" dirty="0" smtClean="0"/>
              <a:t>τη δήλωση Διατήρησης 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a:buNone/>
            </a:pPr>
            <a:r>
              <a:rPr lang="el-GR" sz="2400" dirty="0"/>
              <a:t>μαζί με τους </a:t>
            </a:r>
            <a:r>
              <a:rPr lang="el-GR" sz="2400" dirty="0" smtClean="0"/>
              <a:t>συνοδευτικούς </a:t>
            </a:r>
            <a:r>
              <a:rPr lang="el-GR" sz="2400" dirty="0" err="1" smtClean="0"/>
              <a:t>υπερσυνδέσμους</a:t>
            </a:r>
            <a:r>
              <a:rPr lang="el-GR" sz="2400" dirty="0"/>
              <a:t>.</a:t>
            </a:r>
          </a:p>
          <a:p>
            <a:endParaRPr lang="el-GR" sz="2000" dirty="0"/>
          </a:p>
        </p:txBody>
      </p:sp>
    </p:spTree>
    <p:extLst>
      <p:ext uri="{BB962C8B-B14F-4D97-AF65-F5344CB8AC3E}">
        <p14:creationId xmlns:p14="http://schemas.microsoft.com/office/powerpoint/2010/main" val="1641845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464156" y="1556792"/>
            <a:ext cx="8229600" cy="4608512"/>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a:t>Εικόνα </a:t>
            </a:r>
            <a:r>
              <a:rPr lang="el-GR" sz="2000" dirty="0" smtClean="0"/>
              <a:t>1: </a:t>
            </a:r>
            <a:r>
              <a:rPr lang="el-GR" sz="2000" dirty="0"/>
              <a:t>Εξώφυλλο </a:t>
            </a:r>
            <a:r>
              <a:rPr lang="el-GR" sz="2000" dirty="0" smtClean="0"/>
              <a:t>του </a:t>
            </a:r>
            <a:r>
              <a:rPr lang="el-GR" sz="2000" dirty="0"/>
              <a:t>βιβλίου </a:t>
            </a:r>
            <a:r>
              <a:rPr lang="el-GR" sz="2000" dirty="0" smtClean="0"/>
              <a:t>«</a:t>
            </a:r>
            <a:r>
              <a:rPr lang="el-GR" altLang="en-US" sz="2000" dirty="0">
                <a:hlinkClick r:id="rId3"/>
              </a:rPr>
              <a:t>Ιάσονας: Η αργοναυτική </a:t>
            </a:r>
            <a:r>
              <a:rPr lang="el-GR" altLang="en-US" sz="2000" dirty="0" smtClean="0">
                <a:hlinkClick r:id="rId3"/>
              </a:rPr>
              <a:t>εκστρατεία</a:t>
            </a:r>
            <a:r>
              <a:rPr lang="el-GR" altLang="en-US" sz="2000" dirty="0" smtClean="0"/>
              <a:t>» </a:t>
            </a:r>
            <a:r>
              <a:rPr lang="el-GR" altLang="en-US" sz="2000" dirty="0"/>
              <a:t>/ Κατερίνα </a:t>
            </a:r>
            <a:r>
              <a:rPr lang="el-GR" altLang="en-US" sz="2000" dirty="0" err="1"/>
              <a:t>Σέρβη</a:t>
            </a:r>
            <a:r>
              <a:rPr lang="el-GR" altLang="en-US" sz="2000" dirty="0"/>
              <a:t> · εικονογράφηση Σπύρος Κόντης. - 1η </a:t>
            </a:r>
            <a:r>
              <a:rPr lang="el-GR" altLang="en-US" sz="2000" dirty="0" err="1"/>
              <a:t>έκδ</a:t>
            </a:r>
            <a:r>
              <a:rPr lang="el-GR" altLang="en-US" sz="2000" dirty="0"/>
              <a:t>. - </a:t>
            </a:r>
            <a:r>
              <a:rPr lang="el-GR" altLang="en-US" sz="2000" dirty="0" smtClean="0"/>
              <a:t>Αθήνα: </a:t>
            </a:r>
            <a:r>
              <a:rPr lang="el-GR" altLang="en-US" sz="2000" dirty="0"/>
              <a:t>Εκδόσεις Πατάκη, 2004</a:t>
            </a:r>
            <a:r>
              <a:rPr lang="el-GR" altLang="en-US" sz="2000" dirty="0" smtClean="0"/>
              <a:t>. </a:t>
            </a:r>
            <a:r>
              <a:rPr lang="en-GB" altLang="en-US" sz="2000" dirty="0" err="1" smtClean="0"/>
              <a:t>Biblionet</a:t>
            </a:r>
            <a:r>
              <a:rPr lang="en-GB" altLang="en-US" sz="2000" dirty="0" smtClean="0"/>
              <a:t>.</a:t>
            </a:r>
            <a:endParaRPr lang="el-GR" altLang="en-US" sz="2000" dirty="0" smtClean="0"/>
          </a:p>
          <a:p>
            <a:pPr marL="0" indent="0">
              <a:buNone/>
            </a:pPr>
            <a:r>
              <a:rPr lang="el-GR" sz="2000" dirty="0"/>
              <a:t>Εικόνα </a:t>
            </a:r>
            <a:r>
              <a:rPr lang="el-GR" sz="2000" dirty="0" smtClean="0"/>
              <a:t>2: </a:t>
            </a:r>
            <a:r>
              <a:rPr lang="el-GR" sz="2000" dirty="0"/>
              <a:t>Εξώφυλλο του </a:t>
            </a:r>
            <a:r>
              <a:rPr lang="el-GR" sz="2000" dirty="0" smtClean="0"/>
              <a:t>βιβλίου «</a:t>
            </a:r>
            <a:r>
              <a:rPr lang="el-GR" altLang="en-US" sz="2000" dirty="0" smtClean="0">
                <a:hlinkClick r:id="rId4"/>
              </a:rPr>
              <a:t>Οδυσσέας </a:t>
            </a:r>
            <a:r>
              <a:rPr lang="el-GR" altLang="en-US" sz="2000" dirty="0">
                <a:hlinkClick r:id="rId4"/>
              </a:rPr>
              <a:t>: Από την Τροία στην </a:t>
            </a:r>
            <a:r>
              <a:rPr lang="el-GR" altLang="en-US" sz="2000" dirty="0" smtClean="0">
                <a:hlinkClick r:id="rId4"/>
              </a:rPr>
              <a:t>Ιθάκη</a:t>
            </a:r>
            <a:r>
              <a:rPr lang="el-GR" altLang="en-US" sz="2000" dirty="0" smtClean="0"/>
              <a:t>» </a:t>
            </a:r>
            <a:r>
              <a:rPr lang="el-GR" altLang="en-US" sz="2000" dirty="0"/>
              <a:t>/ Κατερίνα </a:t>
            </a:r>
            <a:r>
              <a:rPr lang="el-GR" altLang="en-US" sz="2000" dirty="0" err="1"/>
              <a:t>Σέρβη</a:t>
            </a:r>
            <a:r>
              <a:rPr lang="el-GR" altLang="en-US" sz="2000" dirty="0"/>
              <a:t> · εικονογράφηση Σπύρος Κόντης. - 1η </a:t>
            </a:r>
            <a:r>
              <a:rPr lang="el-GR" altLang="en-US" sz="2000" dirty="0" err="1"/>
              <a:t>έκδ</a:t>
            </a:r>
            <a:r>
              <a:rPr lang="el-GR" altLang="en-US" sz="2000" dirty="0"/>
              <a:t>. - Αθήνα : Εκδόσεις Πατάκη, 2004. </a:t>
            </a:r>
            <a:r>
              <a:rPr lang="en-GB" altLang="en-US" sz="2000" dirty="0" err="1"/>
              <a:t>Biblionet</a:t>
            </a:r>
            <a:r>
              <a:rPr lang="en-GB" altLang="en-US" sz="2000" dirty="0"/>
              <a:t>.</a:t>
            </a:r>
            <a:endParaRPr lang="el-GR" altLang="en-US" sz="2000" dirty="0"/>
          </a:p>
          <a:p>
            <a:pPr marL="0" indent="0">
              <a:buNone/>
            </a:pPr>
            <a:r>
              <a:rPr lang="el-GR" altLang="en-US" sz="2000" dirty="0" smtClean="0"/>
              <a:t>Εικόνα 3</a:t>
            </a:r>
            <a:r>
              <a:rPr lang="en-GB" altLang="en-US" sz="2000" dirty="0" smtClean="0"/>
              <a:t>: </a:t>
            </a:r>
            <a:r>
              <a:rPr lang="el-GR" sz="2000" dirty="0"/>
              <a:t>Εξώφυλλο του βιβλίου </a:t>
            </a:r>
            <a:r>
              <a:rPr lang="el-GR" sz="2000" dirty="0" smtClean="0"/>
              <a:t>«</a:t>
            </a:r>
            <a:r>
              <a:rPr lang="el-GR" altLang="en-US" sz="2000" dirty="0" smtClean="0">
                <a:hlinkClick r:id="rId5"/>
              </a:rPr>
              <a:t>Θησέας </a:t>
            </a:r>
            <a:r>
              <a:rPr lang="el-GR" altLang="en-US" sz="2000" dirty="0">
                <a:hlinkClick r:id="rId5"/>
              </a:rPr>
              <a:t>: Ο Μινώταυρος και άλλες </a:t>
            </a:r>
            <a:r>
              <a:rPr lang="el-GR" altLang="en-US" sz="2000" dirty="0" smtClean="0">
                <a:hlinkClick r:id="rId5"/>
              </a:rPr>
              <a:t>περιπέτειες</a:t>
            </a:r>
            <a:r>
              <a:rPr lang="el-GR" altLang="en-US" sz="2000" dirty="0" smtClean="0"/>
              <a:t>» </a:t>
            </a:r>
            <a:r>
              <a:rPr lang="el-GR" altLang="en-US" sz="2000" dirty="0"/>
              <a:t>/ Κατερίνα </a:t>
            </a:r>
            <a:r>
              <a:rPr lang="el-GR" altLang="en-US" sz="2000" dirty="0" err="1"/>
              <a:t>Σέρβη</a:t>
            </a:r>
            <a:r>
              <a:rPr lang="el-GR" altLang="en-US" sz="2000" dirty="0"/>
              <a:t> · εικονογράφηση Σπύρος Κόντης. - 1η </a:t>
            </a:r>
            <a:r>
              <a:rPr lang="el-GR" altLang="en-US" sz="2000" dirty="0" err="1"/>
              <a:t>έκδ</a:t>
            </a:r>
            <a:r>
              <a:rPr lang="el-GR" altLang="en-US" sz="2000" dirty="0"/>
              <a:t>. - Αθήνα : Εκδόσεις Πατάκη, 2004</a:t>
            </a:r>
            <a:r>
              <a:rPr lang="el-GR" altLang="en-US" sz="2000" dirty="0" smtClean="0"/>
              <a:t>. </a:t>
            </a:r>
            <a:r>
              <a:rPr lang="en-GB" altLang="en-US" sz="2000" dirty="0" err="1"/>
              <a:t>Biblionet</a:t>
            </a:r>
            <a:r>
              <a:rPr lang="en-GB" altLang="en-US" sz="2000" dirty="0" smtClean="0"/>
              <a:t>.</a:t>
            </a:r>
            <a:endParaRPr lang="el-GR" altLang="en-US" sz="2000" dirty="0" smtClean="0"/>
          </a:p>
          <a:p>
            <a:pPr marL="0" indent="0">
              <a:buNone/>
            </a:pPr>
            <a:r>
              <a:rPr lang="el-GR" altLang="en-US" sz="2000" dirty="0"/>
              <a:t>Εικόνα </a:t>
            </a:r>
            <a:r>
              <a:rPr lang="el-GR" altLang="en-US" sz="2000" dirty="0" smtClean="0"/>
              <a:t>4</a:t>
            </a:r>
            <a:r>
              <a:rPr lang="en-GB" altLang="en-US" sz="2000" dirty="0" smtClean="0"/>
              <a:t>: </a:t>
            </a:r>
            <a:r>
              <a:rPr lang="el-GR" sz="2000" dirty="0"/>
              <a:t>Εξώφυλλο του βιβλίου </a:t>
            </a:r>
            <a:r>
              <a:rPr lang="el-GR" sz="2000" dirty="0" smtClean="0"/>
              <a:t>«</a:t>
            </a:r>
            <a:r>
              <a:rPr lang="el-GR" altLang="en-US" sz="2000" dirty="0" smtClean="0">
                <a:hlinkClick r:id="rId6"/>
              </a:rPr>
              <a:t>Αστερίκιος </a:t>
            </a:r>
            <a:r>
              <a:rPr lang="el-GR" altLang="en-US" sz="2000" dirty="0">
                <a:hlinkClick r:id="rId6"/>
              </a:rPr>
              <a:t>και Κλεοπάτρα : </a:t>
            </a:r>
            <a:r>
              <a:rPr lang="el-GR" altLang="en-US" sz="2000" dirty="0" err="1">
                <a:hlinkClick r:id="rId6"/>
              </a:rPr>
              <a:t>Αστερικίου</a:t>
            </a:r>
            <a:r>
              <a:rPr lang="el-GR" altLang="en-US" sz="2000" dirty="0">
                <a:hlinkClick r:id="rId6"/>
              </a:rPr>
              <a:t> του </a:t>
            </a:r>
            <a:r>
              <a:rPr lang="el-GR" altLang="en-US" sz="2000" dirty="0" err="1">
                <a:hlinkClick r:id="rId6"/>
              </a:rPr>
              <a:t>Γαλάτου</a:t>
            </a:r>
            <a:r>
              <a:rPr lang="el-GR" altLang="en-US" sz="2000" dirty="0">
                <a:hlinkClick r:id="rId6"/>
              </a:rPr>
              <a:t> </a:t>
            </a:r>
            <a:r>
              <a:rPr lang="el-GR" altLang="en-US" sz="2000" dirty="0" smtClean="0">
                <a:hlinkClick r:id="rId6"/>
              </a:rPr>
              <a:t>περιπέτεια</a:t>
            </a:r>
            <a:r>
              <a:rPr lang="el-GR" altLang="en-US" sz="2000" dirty="0" smtClean="0"/>
              <a:t>» </a:t>
            </a:r>
            <a:r>
              <a:rPr lang="el-GR" altLang="en-US" sz="2000" dirty="0"/>
              <a:t>/ </a:t>
            </a:r>
            <a:r>
              <a:rPr lang="el-GR" altLang="en-US" sz="2000" dirty="0" err="1"/>
              <a:t>Γοσκίνιος</a:t>
            </a:r>
            <a:r>
              <a:rPr lang="el-GR" altLang="en-US" sz="2000" dirty="0"/>
              <a:t> · μετάφραση Φάνης Ι. Κακριδής · εικονογράφηση </a:t>
            </a:r>
            <a:r>
              <a:rPr lang="el-GR" altLang="en-US" sz="2000" dirty="0" err="1"/>
              <a:t>Υδέρζιος</a:t>
            </a:r>
            <a:r>
              <a:rPr lang="el-GR" altLang="en-US" sz="2000" dirty="0"/>
              <a:t>. - Αθήνα : Μαμούθ </a:t>
            </a:r>
            <a:r>
              <a:rPr lang="el-GR" altLang="en-US" sz="2000" dirty="0" err="1"/>
              <a:t>Comix</a:t>
            </a:r>
            <a:r>
              <a:rPr lang="el-GR" altLang="en-US" sz="2000" dirty="0"/>
              <a:t>, </a:t>
            </a:r>
            <a:r>
              <a:rPr lang="el-GR" altLang="en-US" sz="2000" dirty="0" smtClean="0"/>
              <a:t>1998. </a:t>
            </a:r>
            <a:r>
              <a:rPr lang="en-GB" altLang="en-US" sz="2000" dirty="0" err="1"/>
              <a:t>Biblionet</a:t>
            </a:r>
            <a:r>
              <a:rPr lang="en-GB" altLang="en-US" sz="2000" dirty="0"/>
              <a:t>.</a:t>
            </a:r>
            <a:endParaRPr lang="el-GR" altLang="en-US" sz="2000" dirty="0"/>
          </a:p>
          <a:p>
            <a:pPr marL="0" indent="0">
              <a:buNone/>
            </a:pPr>
            <a:endParaRPr lang="el-GR" altLang="en-US" sz="2000" dirty="0"/>
          </a:p>
          <a:p>
            <a:pPr marL="0" indent="0">
              <a:buNone/>
            </a:pPr>
            <a:endParaRPr lang="el-GR" altLang="en-US"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Διδακτική Πρακτική</a:t>
            </a:r>
            <a:endParaRPr lang="en-GB" dirty="0"/>
          </a:p>
        </p:txBody>
      </p:sp>
      <p:sp>
        <p:nvSpPr>
          <p:cNvPr id="7" name="Θέση περιεχομένου 6"/>
          <p:cNvSpPr>
            <a:spLocks noGrp="1"/>
          </p:cNvSpPr>
          <p:nvPr>
            <p:ph sz="half" idx="1"/>
          </p:nvPr>
        </p:nvSpPr>
        <p:spPr/>
        <p:txBody>
          <a:bodyPr>
            <a:noAutofit/>
          </a:bodyPr>
          <a:lstStyle/>
          <a:p>
            <a:pPr marL="0" indent="0">
              <a:buNone/>
            </a:pPr>
            <a:r>
              <a:rPr lang="el-GR" sz="2400" b="1" dirty="0"/>
              <a:t>Διδακτική </a:t>
            </a:r>
            <a:r>
              <a:rPr lang="el-GR" sz="2400" b="1" dirty="0" smtClean="0"/>
              <a:t>πρακτική</a:t>
            </a:r>
            <a:r>
              <a:rPr lang="en-GB" sz="2400" dirty="0" smtClean="0"/>
              <a:t>:</a:t>
            </a:r>
            <a:r>
              <a:rPr lang="el-GR" sz="2400" dirty="0" smtClean="0"/>
              <a:t> </a:t>
            </a:r>
          </a:p>
          <a:p>
            <a:pPr marL="0" indent="0">
              <a:spcBef>
                <a:spcPts val="0"/>
              </a:spcBef>
              <a:buNone/>
            </a:pPr>
            <a:r>
              <a:rPr lang="el-GR" sz="2400" dirty="0" smtClean="0"/>
              <a:t>Ελένη </a:t>
            </a:r>
            <a:r>
              <a:rPr lang="el-GR" sz="2400" dirty="0" err="1" smtClean="0"/>
              <a:t>Κλέντου</a:t>
            </a:r>
            <a:r>
              <a:rPr lang="el-GR" sz="2400" dirty="0" smtClean="0"/>
              <a:t>.</a:t>
            </a:r>
          </a:p>
          <a:p>
            <a:pPr marL="0" indent="0">
              <a:spcBef>
                <a:spcPts val="1200"/>
              </a:spcBef>
              <a:buNone/>
            </a:pPr>
            <a:r>
              <a:rPr lang="el-GR" altLang="en-US" sz="2400" b="1" dirty="0" smtClean="0"/>
              <a:t>Βιβλίο</a:t>
            </a:r>
            <a:r>
              <a:rPr lang="el-GR" altLang="en-US" sz="2400" dirty="0" smtClean="0"/>
              <a:t>: </a:t>
            </a:r>
            <a:r>
              <a:rPr lang="el-GR" sz="2400" dirty="0" err="1"/>
              <a:t>Σέρβη</a:t>
            </a:r>
            <a:r>
              <a:rPr lang="el-GR" sz="2400" dirty="0"/>
              <a:t>, Κατερίνα. </a:t>
            </a:r>
            <a:r>
              <a:rPr lang="el-GR" sz="2400" b="1" dirty="0" err="1" smtClean="0"/>
              <a:t>Ιάσονας</a:t>
            </a:r>
            <a:r>
              <a:rPr lang="el-GR" sz="2400" dirty="0" smtClean="0"/>
              <a:t>: </a:t>
            </a:r>
            <a:r>
              <a:rPr lang="el-GR" sz="2400" b="1" dirty="0"/>
              <a:t>Η αργοναυτική εκστρατεία </a:t>
            </a:r>
            <a:r>
              <a:rPr lang="el-GR" sz="2400" dirty="0"/>
              <a:t>/ Κατερίνα </a:t>
            </a:r>
            <a:r>
              <a:rPr lang="el-GR" sz="2400" dirty="0" err="1"/>
              <a:t>Σέρβη</a:t>
            </a:r>
            <a:r>
              <a:rPr lang="el-GR" sz="2400" dirty="0"/>
              <a:t> · εικονογράφηση Σπύρος Κόντης. - 1η </a:t>
            </a:r>
            <a:r>
              <a:rPr lang="el-GR" sz="2400" dirty="0" err="1"/>
              <a:t>έκδ</a:t>
            </a:r>
            <a:r>
              <a:rPr lang="el-GR" sz="2400" dirty="0"/>
              <a:t>. - Αθήνα : Εκδόσεις Πατάκη, 2004.</a:t>
            </a:r>
            <a:endParaRPr lang="en-GB" sz="2400" dirty="0"/>
          </a:p>
        </p:txBody>
      </p:sp>
      <p:pic>
        <p:nvPicPr>
          <p:cNvPr id="6" name="Picture 4" descr="Εξώφυλλο του βιβλίου"/>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5004048" y="1772816"/>
            <a:ext cx="3236976" cy="2962656"/>
          </a:xfrm>
          <a:prstGeom prst="rect">
            <a:avLst/>
          </a:prstGeom>
          <a:noFill/>
          <a:ln w="9525">
            <a:noFill/>
            <a:miter lim="800000"/>
            <a:headEnd/>
            <a:tailEnd/>
          </a:ln>
        </p:spPr>
      </p:pic>
      <p:sp>
        <p:nvSpPr>
          <p:cNvPr id="5" name="TextBox 4"/>
          <p:cNvSpPr txBox="1"/>
          <p:nvPr/>
        </p:nvSpPr>
        <p:spPr>
          <a:xfrm>
            <a:off x="7844243" y="4869160"/>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788617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Λίγα λόγια για </a:t>
            </a:r>
            <a:r>
              <a:rPr lang="el-GR" dirty="0" smtClean="0"/>
              <a:t>τη </a:t>
            </a:r>
            <a:r>
              <a:rPr lang="el-GR" dirty="0"/>
              <a:t>δραστηριότητα</a:t>
            </a:r>
          </a:p>
        </p:txBody>
      </p:sp>
      <p:sp>
        <p:nvSpPr>
          <p:cNvPr id="5" name="Θέση περιεχομένου 4"/>
          <p:cNvSpPr>
            <a:spLocks noGrp="1"/>
          </p:cNvSpPr>
          <p:nvPr>
            <p:ph idx="1"/>
          </p:nvPr>
        </p:nvSpPr>
        <p:spPr/>
        <p:txBody>
          <a:bodyPr>
            <a:noAutofit/>
          </a:bodyPr>
          <a:lstStyle/>
          <a:p>
            <a:r>
              <a:rPr lang="el-GR" dirty="0"/>
              <a:t>Ανάγνωση του βιβλίου </a:t>
            </a:r>
            <a:r>
              <a:rPr lang="el-GR" dirty="0" smtClean="0"/>
              <a:t>και </a:t>
            </a:r>
            <a:r>
              <a:rPr lang="el-GR" dirty="0"/>
              <a:t>σχολιασμός του τρόπου γραφής του </a:t>
            </a:r>
            <a:r>
              <a:rPr lang="el-GR" dirty="0" smtClean="0"/>
              <a:t>τίτλου.</a:t>
            </a:r>
            <a:endParaRPr lang="el-GR" dirty="0"/>
          </a:p>
          <a:p>
            <a:r>
              <a:rPr lang="el-GR" dirty="0"/>
              <a:t>Γνωριμία των παιδιών με την αρχαία ελληνική γραμματοσειρά μέσα από επιπλέον </a:t>
            </a:r>
            <a:r>
              <a:rPr lang="el-GR" dirty="0" smtClean="0"/>
              <a:t>υλικό.</a:t>
            </a:r>
            <a:endParaRPr lang="el-GR" dirty="0"/>
          </a:p>
          <a:p>
            <a:pPr marL="0" indent="0">
              <a:spcBef>
                <a:spcPts val="600"/>
              </a:spcBef>
              <a:buNone/>
            </a:pPr>
            <a:endParaRPr lang="el-GR" dirty="0"/>
          </a:p>
          <a:p>
            <a:pPr>
              <a:spcBef>
                <a:spcPts val="600"/>
              </a:spcBef>
            </a:pPr>
            <a:endParaRPr lang="el-GR" dirty="0"/>
          </a:p>
        </p:txBody>
      </p:sp>
    </p:spTree>
    <p:extLst>
      <p:ext uri="{BB962C8B-B14F-4D97-AF65-F5344CB8AC3E}">
        <p14:creationId xmlns:p14="http://schemas.microsoft.com/office/powerpoint/2010/main" val="2095962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Ανάγνωση του βιβλίου</a:t>
            </a:r>
            <a:endParaRPr lang="el-GR" dirty="0"/>
          </a:p>
        </p:txBody>
      </p:sp>
      <p:pic>
        <p:nvPicPr>
          <p:cNvPr id="4" name="Θέση περιεχομένου 3" descr="Η νηπιαγωγός διαβάζει το βιβλίο."/>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61902" y="1557338"/>
            <a:ext cx="6032895" cy="4525962"/>
          </a:xfrm>
          <a:prstGeom prst="rect">
            <a:avLst/>
          </a:prstGeom>
        </p:spPr>
      </p:pic>
    </p:spTree>
    <p:extLst>
      <p:ext uri="{BB962C8B-B14F-4D97-AF65-F5344CB8AC3E}">
        <p14:creationId xmlns:p14="http://schemas.microsoft.com/office/powerpoint/2010/main" val="2099485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Μετά την </a:t>
            </a:r>
            <a:r>
              <a:rPr lang="el-GR" dirty="0" smtClean="0"/>
              <a:t>ανάγνωση (1/3)</a:t>
            </a:r>
            <a:endParaRPr lang="el-GR" dirty="0"/>
          </a:p>
        </p:txBody>
      </p:sp>
      <p:sp>
        <p:nvSpPr>
          <p:cNvPr id="6" name="Θέση περιεχομένου 5"/>
          <p:cNvSpPr>
            <a:spLocks noGrp="1"/>
          </p:cNvSpPr>
          <p:nvPr>
            <p:ph sz="half" idx="2"/>
          </p:nvPr>
        </p:nvSpPr>
        <p:spPr/>
        <p:txBody>
          <a:bodyPr>
            <a:normAutofit/>
          </a:bodyPr>
          <a:lstStyle/>
          <a:p>
            <a:pPr marL="0" indent="0">
              <a:buNone/>
            </a:pPr>
            <a:r>
              <a:rPr lang="el-GR" dirty="0"/>
              <a:t>Μετά την ανάγνωση επιστρέψαμε στον τίτλο και ρώτησα τα παιδιά αν παρατηρούν κάτι. Τότε ο Α. είπε: «Αυτό μοιάζει με 4», δείχνοντας το «Α» και ο Θ είπε: «Αυτό εκεί το γράμμα», και σηκώθηκε και έδειξε το Ο, «Μοιάζει με ρόμβο».</a:t>
            </a:r>
          </a:p>
          <a:p>
            <a:endParaRPr lang="el-GR" dirty="0"/>
          </a:p>
        </p:txBody>
      </p:sp>
      <p:pic>
        <p:nvPicPr>
          <p:cNvPr id="7" name="Picture 2" descr="Η νηπιαγωγός εστιάζει στα γράμματα του τίτλου."/>
          <p:cNvPicPr>
            <a:picLocks noGrp="1" noChangeAspect="1" noChangeArrowheads="1"/>
          </p:cNvPicPr>
          <p:nvPr>
            <p:ph sz="half" idx="1"/>
          </p:nvPr>
        </p:nvPicPr>
        <p:blipFill rotWithShape="1">
          <a:blip r:embed="rId2" cstate="screen">
            <a:extLst>
              <a:ext uri="{28A0092B-C50C-407E-A947-70E740481C1C}">
                <a14:useLocalDpi xmlns:a14="http://schemas.microsoft.com/office/drawing/2010/main"/>
              </a:ext>
            </a:extLst>
          </a:blip>
          <a:srcRect/>
          <a:stretch/>
        </p:blipFill>
        <p:spPr bwMode="auto">
          <a:xfrm>
            <a:off x="524480" y="1757775"/>
            <a:ext cx="3904040" cy="4210812"/>
          </a:xfrm>
          <a:prstGeom prst="rect">
            <a:avLst/>
          </a:prstGeom>
          <a:noFill/>
          <a:ln w="9525">
            <a:noFill/>
            <a:miter lim="800000"/>
            <a:headEnd/>
            <a:tailEnd/>
          </a:ln>
        </p:spPr>
      </p:pic>
    </p:spTree>
    <p:extLst>
      <p:ext uri="{BB962C8B-B14F-4D97-AF65-F5344CB8AC3E}">
        <p14:creationId xmlns:p14="http://schemas.microsoft.com/office/powerpoint/2010/main" val="2936697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8"/>
          <p:cNvSpPr>
            <a:spLocks noGrp="1"/>
          </p:cNvSpPr>
          <p:nvPr>
            <p:ph type="title"/>
          </p:nvPr>
        </p:nvSpPr>
        <p:spPr/>
        <p:txBody>
          <a:bodyPr/>
          <a:lstStyle/>
          <a:p>
            <a:r>
              <a:rPr lang="el-GR" dirty="0"/>
              <a:t>Μετά την ανάγνωση </a:t>
            </a:r>
            <a:r>
              <a:rPr lang="el-GR" dirty="0" smtClean="0"/>
              <a:t>(2/3</a:t>
            </a:r>
            <a:r>
              <a:rPr lang="el-GR" dirty="0"/>
              <a:t>)</a:t>
            </a:r>
          </a:p>
        </p:txBody>
      </p:sp>
      <p:sp>
        <p:nvSpPr>
          <p:cNvPr id="3" name="Θέση περιεχομένου 2"/>
          <p:cNvSpPr>
            <a:spLocks noGrp="1"/>
          </p:cNvSpPr>
          <p:nvPr>
            <p:ph sz="half" idx="1"/>
          </p:nvPr>
        </p:nvSpPr>
        <p:spPr>
          <a:xfrm>
            <a:off x="457200" y="1600201"/>
            <a:ext cx="4690864" cy="2620888"/>
          </a:xfrm>
        </p:spPr>
        <p:txBody>
          <a:bodyPr>
            <a:normAutofit/>
          </a:bodyPr>
          <a:lstStyle/>
          <a:p>
            <a:pPr marL="0" indent="0">
              <a:buNone/>
            </a:pPr>
            <a:r>
              <a:rPr lang="el-GR" sz="2600" dirty="0" smtClean="0"/>
              <a:t>Τους </a:t>
            </a:r>
            <a:r>
              <a:rPr lang="el-GR" sz="2600" dirty="0"/>
              <a:t>έδειξα τα επιπλέον εξώφυλλα και με τις συγκρίσεις βρήκαμε ότι ο ρόμβος είναι τελικά το όμικρον. Ακόμα, συνειδητοποίησαν πως το 4 που είχαν αναφέρει είναι το άλφα.</a:t>
            </a:r>
          </a:p>
          <a:p>
            <a:endParaRPr lang="el-GR" sz="2600" dirty="0"/>
          </a:p>
        </p:txBody>
      </p:sp>
      <p:pic>
        <p:nvPicPr>
          <p:cNvPr id="8" name="Picture 2" descr="Εξώφυλλο άλλου βιβλίου"/>
          <p:cNvPicPr>
            <a:picLocks noChangeAspect="1" noChangeArrowheads="1"/>
          </p:cNvPicPr>
          <p:nvPr/>
        </p:nvPicPr>
        <p:blipFill>
          <a:blip r:embed="rId3"/>
          <a:srcRect/>
          <a:stretch>
            <a:fillRect/>
          </a:stretch>
        </p:blipFill>
        <p:spPr bwMode="auto">
          <a:xfrm>
            <a:off x="611228" y="4319849"/>
            <a:ext cx="1944216" cy="1800475"/>
          </a:xfrm>
          <a:prstGeom prst="rect">
            <a:avLst/>
          </a:prstGeom>
          <a:noFill/>
          <a:ln w="9525">
            <a:noFill/>
            <a:miter lim="800000"/>
            <a:headEnd/>
            <a:tailEnd/>
          </a:ln>
        </p:spPr>
      </p:pic>
      <p:pic>
        <p:nvPicPr>
          <p:cNvPr id="11" name="Picture 6" descr="Εξώφυλλο άλλου βιβλίου"/>
          <p:cNvPicPr>
            <a:picLocks noGrp="1" noChangeAspect="1" noChangeArrowheads="1"/>
          </p:cNvPicPr>
          <p:nvPr>
            <p:ph sz="half" idx="2"/>
          </p:nvPr>
        </p:nvPicPr>
        <p:blipFill>
          <a:blip r:embed="rId4"/>
          <a:srcRect/>
          <a:stretch>
            <a:fillRect/>
          </a:stretch>
        </p:blipFill>
        <p:spPr bwMode="auto">
          <a:xfrm>
            <a:off x="5292081" y="1735039"/>
            <a:ext cx="3394720" cy="4385284"/>
          </a:xfrm>
          <a:prstGeom prst="rect">
            <a:avLst/>
          </a:prstGeom>
          <a:noFill/>
          <a:ln w="9525">
            <a:noFill/>
            <a:miter lim="800000"/>
            <a:headEnd/>
            <a:tailEnd/>
          </a:ln>
        </p:spPr>
      </p:pic>
      <p:pic>
        <p:nvPicPr>
          <p:cNvPr id="12" name="Picture 4" descr="Εξώφυλλο άλλου βιβλίου"/>
          <p:cNvPicPr>
            <a:picLocks noChangeAspect="1" noChangeArrowheads="1"/>
          </p:cNvPicPr>
          <p:nvPr/>
        </p:nvPicPr>
        <p:blipFill>
          <a:blip r:embed="rId5"/>
          <a:srcRect/>
          <a:stretch>
            <a:fillRect/>
          </a:stretch>
        </p:blipFill>
        <p:spPr bwMode="auto">
          <a:xfrm>
            <a:off x="2699792" y="4319848"/>
            <a:ext cx="1926670" cy="1800475"/>
          </a:xfrm>
          <a:prstGeom prst="rect">
            <a:avLst/>
          </a:prstGeom>
          <a:noFill/>
          <a:ln w="9525">
            <a:noFill/>
            <a:miter lim="800000"/>
            <a:headEnd/>
            <a:tailEnd/>
          </a:ln>
        </p:spPr>
      </p:pic>
      <p:sp>
        <p:nvSpPr>
          <p:cNvPr id="7" name="TextBox 6"/>
          <p:cNvSpPr txBox="1"/>
          <p:nvPr/>
        </p:nvSpPr>
        <p:spPr>
          <a:xfrm>
            <a:off x="4891915" y="5734731"/>
            <a:ext cx="472173" cy="360040"/>
          </a:xfrm>
          <a:prstGeom prst="rect">
            <a:avLst/>
          </a:prstGeom>
        </p:spPr>
        <p:txBody>
          <a:bodyPr vert="horz" wrap="square" lIns="91440" tIns="45720" rIns="91440" bIns="45720" rtlCol="0" anchor="ctr">
            <a:noAutofit/>
          </a:bodyPr>
          <a:lstStyle/>
          <a:p>
            <a:r>
              <a:rPr lang="el-GR" b="1" dirty="0" smtClean="0">
                <a:latin typeface="+mj-lt"/>
              </a:rPr>
              <a:t>[4]</a:t>
            </a:r>
          </a:p>
        </p:txBody>
      </p:sp>
      <p:sp>
        <p:nvSpPr>
          <p:cNvPr id="10" name="TextBox 9"/>
          <p:cNvSpPr txBox="1"/>
          <p:nvPr/>
        </p:nvSpPr>
        <p:spPr>
          <a:xfrm>
            <a:off x="4572000" y="4336908"/>
            <a:ext cx="472173" cy="360040"/>
          </a:xfrm>
          <a:prstGeom prst="rect">
            <a:avLst/>
          </a:prstGeom>
        </p:spPr>
        <p:txBody>
          <a:bodyPr vert="horz" wrap="square" lIns="91440" tIns="45720" rIns="91440" bIns="45720" rtlCol="0" anchor="ctr">
            <a:noAutofit/>
          </a:bodyPr>
          <a:lstStyle/>
          <a:p>
            <a:r>
              <a:rPr lang="el-GR" b="1" dirty="0" smtClean="0">
                <a:latin typeface="+mj-lt"/>
              </a:rPr>
              <a:t>[3]</a:t>
            </a:r>
          </a:p>
        </p:txBody>
      </p:sp>
      <p:sp>
        <p:nvSpPr>
          <p:cNvPr id="13" name="TextBox 12"/>
          <p:cNvSpPr txBox="1"/>
          <p:nvPr/>
        </p:nvSpPr>
        <p:spPr>
          <a:xfrm>
            <a:off x="139055" y="5734731"/>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Tree>
    <p:custDataLst>
      <p:tags r:id="rId1"/>
    </p:custDataLst>
    <p:extLst>
      <p:ext uri="{BB962C8B-B14F-4D97-AF65-F5344CB8AC3E}">
        <p14:creationId xmlns:p14="http://schemas.microsoft.com/office/powerpoint/2010/main" val="602863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Μετά την ανάγνωση </a:t>
            </a:r>
            <a:r>
              <a:rPr lang="el-GR" dirty="0" smtClean="0"/>
              <a:t>(3/3</a:t>
            </a:r>
            <a:r>
              <a:rPr lang="el-GR" dirty="0"/>
              <a:t>)</a:t>
            </a:r>
          </a:p>
        </p:txBody>
      </p:sp>
      <p:sp>
        <p:nvSpPr>
          <p:cNvPr id="3" name="Θέση περιεχομένου 2"/>
          <p:cNvSpPr>
            <a:spLocks noGrp="1"/>
          </p:cNvSpPr>
          <p:nvPr>
            <p:ph sz="half" idx="1"/>
          </p:nvPr>
        </p:nvSpPr>
        <p:spPr>
          <a:xfrm>
            <a:off x="457200" y="1600200"/>
            <a:ext cx="3898776" cy="4525963"/>
          </a:xfrm>
        </p:spPr>
        <p:txBody>
          <a:bodyPr>
            <a:noAutofit/>
          </a:bodyPr>
          <a:lstStyle/>
          <a:p>
            <a:pPr marL="0" indent="0">
              <a:buNone/>
            </a:pPr>
            <a:r>
              <a:rPr lang="el-GR" sz="2600" dirty="0"/>
              <a:t>Προβληματιστήκαμε γιατί ο </a:t>
            </a:r>
            <a:r>
              <a:rPr lang="el-GR" sz="2600" dirty="0" err="1"/>
              <a:t>Ιάσονας</a:t>
            </a:r>
            <a:r>
              <a:rPr lang="el-GR" sz="2600" dirty="0"/>
              <a:t> γράφεται με αρχαία ελληνικά γράμματα και είπαμε ότι είναι μια ιστορία της αρχαίας Ελλάδας</a:t>
            </a:r>
            <a:r>
              <a:rPr lang="el-GR" sz="2600" dirty="0" smtClean="0"/>
              <a:t>.</a:t>
            </a:r>
          </a:p>
          <a:p>
            <a:pPr marL="0" indent="0">
              <a:buNone/>
            </a:pPr>
            <a:r>
              <a:rPr lang="el-GR" sz="2600" dirty="0"/>
              <a:t>Προσέξαμε καλύτερα τα γράμματα και είδαμε ποια από τα ‘περίεργα’ υπάρχουν στο όνομά τους. </a:t>
            </a:r>
          </a:p>
          <a:p>
            <a:pPr marL="0" indent="0">
              <a:buNone/>
            </a:pPr>
            <a:endParaRPr lang="el-GR" sz="2600" dirty="0"/>
          </a:p>
          <a:p>
            <a:endParaRPr lang="el-GR" sz="2600" dirty="0"/>
          </a:p>
        </p:txBody>
      </p:sp>
      <p:pic>
        <p:nvPicPr>
          <p:cNvPr id="5" name="Θέση περιεχομένου 4" descr="Τα παιδιά παρατηρούν τα γράμματα"/>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l="14160"/>
          <a:stretch/>
        </p:blipFill>
        <p:spPr>
          <a:xfrm>
            <a:off x="4644008" y="1844823"/>
            <a:ext cx="4042792" cy="3966056"/>
          </a:xfrm>
          <a:prstGeom prst="rect">
            <a:avLst/>
          </a:prstGeom>
        </p:spPr>
      </p:pic>
    </p:spTree>
    <p:extLst>
      <p:ext uri="{BB962C8B-B14F-4D97-AF65-F5344CB8AC3E}">
        <p14:creationId xmlns:p14="http://schemas.microsoft.com/office/powerpoint/2010/main" val="586355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 ονόματά μας σαν Αρχαίοι </a:t>
            </a:r>
            <a:r>
              <a:rPr lang="el-GR" dirty="0" smtClean="0"/>
              <a:t>Έλληνες (1/2)</a:t>
            </a:r>
            <a:endParaRPr lang="el-GR" dirty="0"/>
          </a:p>
        </p:txBody>
      </p:sp>
      <p:sp>
        <p:nvSpPr>
          <p:cNvPr id="3" name="Θέση περιεχομένου 2"/>
          <p:cNvSpPr>
            <a:spLocks noGrp="1"/>
          </p:cNvSpPr>
          <p:nvPr>
            <p:ph sz="half" idx="1"/>
          </p:nvPr>
        </p:nvSpPr>
        <p:spPr>
          <a:xfrm>
            <a:off x="457200" y="1600200"/>
            <a:ext cx="3898776" cy="4525963"/>
          </a:xfrm>
        </p:spPr>
        <p:txBody>
          <a:bodyPr/>
          <a:lstStyle/>
          <a:p>
            <a:pPr marL="0" indent="0">
              <a:buNone/>
            </a:pPr>
            <a:r>
              <a:rPr lang="el-GR" dirty="0" smtClean="0"/>
              <a:t>Κατόπιν</a:t>
            </a:r>
            <a:r>
              <a:rPr lang="el-GR" dirty="0"/>
              <a:t>, μοίρασα στα παιδιά χρωματιστά χαρτόνια, κόλλες και σπίρτα και τους ζήτησα να σχηματίσουν το όνομά τους σαν αρχαίοι. Με αυτόν τον τρόπο διασφαλίζαμε ότι θα αποφεύγαμε τις καμπύλες. </a:t>
            </a:r>
          </a:p>
          <a:p>
            <a:endParaRPr lang="el-GR" dirty="0"/>
          </a:p>
        </p:txBody>
      </p:sp>
      <p:pic>
        <p:nvPicPr>
          <p:cNvPr id="5" name="Picture 6" descr="Παιδάκι γράφει το όνομά του σαν αρχαίος Έλληνας."/>
          <p:cNvPicPr>
            <a:picLocks noGrp="1" noChangeAspect="1" noChangeArrowheads="1"/>
          </p:cNvPicPr>
          <p:nvPr>
            <p:ph sz="half" idx="2"/>
          </p:nvPr>
        </p:nvPicPr>
        <p:blipFill rotWithShape="1">
          <a:blip r:embed="rId2" cstate="screen">
            <a:extLst>
              <a:ext uri="{28A0092B-C50C-407E-A947-70E740481C1C}">
                <a14:useLocalDpi xmlns:a14="http://schemas.microsoft.com/office/drawing/2010/main"/>
              </a:ext>
            </a:extLst>
          </a:blip>
          <a:srcRect/>
          <a:stretch/>
        </p:blipFill>
        <p:spPr bwMode="auto">
          <a:xfrm>
            <a:off x="4427984" y="1772816"/>
            <a:ext cx="4258816" cy="3399688"/>
          </a:xfrm>
          <a:prstGeom prst="rect">
            <a:avLst/>
          </a:prstGeom>
          <a:noFill/>
          <a:ln w="9525">
            <a:noFill/>
            <a:miter lim="800000"/>
            <a:headEnd/>
            <a:tailEnd/>
          </a:ln>
        </p:spPr>
      </p:pic>
    </p:spTree>
    <p:extLst>
      <p:ext uri="{BB962C8B-B14F-4D97-AF65-F5344CB8AC3E}">
        <p14:creationId xmlns:p14="http://schemas.microsoft.com/office/powerpoint/2010/main" val="2605503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Τα ονόματά μας σαν Αρχαίοι Έλληνες </a:t>
            </a:r>
            <a:r>
              <a:rPr lang="el-GR" dirty="0" smtClean="0"/>
              <a:t>(2/2</a:t>
            </a:r>
            <a:r>
              <a:rPr lang="el-GR" dirty="0"/>
              <a:t>)</a:t>
            </a:r>
          </a:p>
        </p:txBody>
      </p:sp>
      <p:sp>
        <p:nvSpPr>
          <p:cNvPr id="5" name="Θέση περιεχομένου 4"/>
          <p:cNvSpPr>
            <a:spLocks noGrp="1"/>
          </p:cNvSpPr>
          <p:nvPr>
            <p:ph sz="half" idx="1"/>
          </p:nvPr>
        </p:nvSpPr>
        <p:spPr/>
        <p:txBody>
          <a:bodyPr/>
          <a:lstStyle/>
          <a:p>
            <a:pPr marL="0" indent="0">
              <a:buNone/>
            </a:pPr>
            <a:r>
              <a:rPr lang="el-GR" dirty="0"/>
              <a:t>Αρκετά παιδιά, όταν είδαν πως το όνομά τους δεν χωρούσε στο χαρτόνι όπως το είχαν σχηματίσει, συνέχισαν και στην από πάνω σειρά όπως ο Γιάννης και ο Κωνσταντίνος…</a:t>
            </a:r>
          </a:p>
          <a:p>
            <a:endParaRPr lang="el-GR" dirty="0"/>
          </a:p>
        </p:txBody>
      </p:sp>
      <p:pic>
        <p:nvPicPr>
          <p:cNvPr id="9" name="Θέση περιεχομένου 8" descr="Ονόματα γραμμένα όπως έγραφαν οι Αρχαίοι Έλληνες."/>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4648200" y="1772816"/>
            <a:ext cx="4038600" cy="3469918"/>
          </a:xfrm>
        </p:spPr>
      </p:pic>
    </p:spTree>
    <p:extLst>
      <p:ext uri="{BB962C8B-B14F-4D97-AF65-F5344CB8AC3E}">
        <p14:creationId xmlns:p14="http://schemas.microsoft.com/office/powerpoint/2010/main" val="5993990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6"/>
  <p:tag name="ZHAW.ACCESSIBILITYADDIN.CHECKTIMEDATE" val="10/29/2015 12:54:41 AM"/>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6,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9,3,8,11,12,7,10,13,"/>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99E5874C-47B7-4358-82E3-0D4AE4097622}">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2292</TotalTime>
  <Words>779</Words>
  <Application>Microsoft Office PowerPoint</Application>
  <PresentationFormat>On-screen Show (4:3)</PresentationFormat>
  <Paragraphs>69</Paragraphs>
  <Slides>17</Slides>
  <Notes>8</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Θέμα του Office</vt:lpstr>
      <vt:lpstr>Το Εικονογραφημένο Βιβλίο στην Προσχολική Εκπαίδευση</vt:lpstr>
      <vt:lpstr>Διδακτική Πρακτική</vt:lpstr>
      <vt:lpstr>Λίγα λόγια για τη δραστηριότητα</vt:lpstr>
      <vt:lpstr>Ανάγνωση του βιβλίου</vt:lpstr>
      <vt:lpstr>Μετά την ανάγνωση (1/3)</vt:lpstr>
      <vt:lpstr>Μετά την ανάγνωση (2/3)</vt:lpstr>
      <vt:lpstr>Μετά την ανάγνωση (3/3)</vt:lpstr>
      <vt:lpstr>Τα ονόματά μας σαν Αρχαίοι Έλληνες (1/2)</vt:lpstr>
      <vt:lpstr>Τα ονόματά μας σαν Αρχαίοι Έλληνες (2/2)</vt:lpstr>
      <vt:lpstr>Τα έργα των παιδιών</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Ιάσονας: Η αργοναυτική εκστρατεία </dc:title>
  <dc:subject>Το Εικονογραφημένο Βιβλίο στην Προσχολική Εκπαίδευση</dc:subject>
  <dc:creator> Αγγελική Γιαννικοπούλου</dc:creator>
  <cp:lastModifiedBy>Smaragda Papadopoulou</cp:lastModifiedBy>
  <cp:revision>252</cp:revision>
  <dcterms:created xsi:type="dcterms:W3CDTF">2012-09-06T09:03:05Z</dcterms:created>
  <dcterms:modified xsi:type="dcterms:W3CDTF">2015-10-28T22:54:56Z</dcterms:modified>
  <cp:category>Μορφή Γραπτού Κειμένου</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