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7" r:id="rId1"/>
  </p:sldMasterIdLst>
  <p:notesMasterIdLst>
    <p:notesMasterId r:id="rId101"/>
  </p:notesMasterIdLst>
  <p:sldIdLst>
    <p:sldId id="496" r:id="rId2"/>
    <p:sldId id="497" r:id="rId3"/>
    <p:sldId id="498" r:id="rId4"/>
    <p:sldId id="598" r:id="rId5"/>
    <p:sldId id="599" r:id="rId6"/>
    <p:sldId id="501" r:id="rId7"/>
    <p:sldId id="503" r:id="rId8"/>
    <p:sldId id="504" r:id="rId9"/>
    <p:sldId id="505" r:id="rId10"/>
    <p:sldId id="507" r:id="rId11"/>
    <p:sldId id="508" r:id="rId12"/>
    <p:sldId id="509" r:id="rId13"/>
    <p:sldId id="600" r:id="rId14"/>
    <p:sldId id="511" r:id="rId15"/>
    <p:sldId id="512" r:id="rId16"/>
    <p:sldId id="513" r:id="rId17"/>
    <p:sldId id="514" r:id="rId18"/>
    <p:sldId id="515" r:id="rId19"/>
    <p:sldId id="516" r:id="rId20"/>
    <p:sldId id="517" r:id="rId21"/>
    <p:sldId id="518" r:id="rId22"/>
    <p:sldId id="519" r:id="rId23"/>
    <p:sldId id="520" r:id="rId24"/>
    <p:sldId id="521" r:id="rId25"/>
    <p:sldId id="522" r:id="rId26"/>
    <p:sldId id="523" r:id="rId27"/>
    <p:sldId id="524" r:id="rId28"/>
    <p:sldId id="525" r:id="rId29"/>
    <p:sldId id="526" r:id="rId30"/>
    <p:sldId id="527" r:id="rId31"/>
    <p:sldId id="528" r:id="rId32"/>
    <p:sldId id="529" r:id="rId33"/>
    <p:sldId id="530" r:id="rId34"/>
    <p:sldId id="601" r:id="rId35"/>
    <p:sldId id="532" r:id="rId36"/>
    <p:sldId id="533" r:id="rId37"/>
    <p:sldId id="534" r:id="rId38"/>
    <p:sldId id="535" r:id="rId39"/>
    <p:sldId id="536" r:id="rId40"/>
    <p:sldId id="537" r:id="rId41"/>
    <p:sldId id="538" r:id="rId42"/>
    <p:sldId id="539" r:id="rId43"/>
    <p:sldId id="540" r:id="rId44"/>
    <p:sldId id="541" r:id="rId45"/>
    <p:sldId id="542" r:id="rId46"/>
    <p:sldId id="543" r:id="rId47"/>
    <p:sldId id="544" r:id="rId48"/>
    <p:sldId id="545" r:id="rId49"/>
    <p:sldId id="546" r:id="rId50"/>
    <p:sldId id="547" r:id="rId51"/>
    <p:sldId id="548" r:id="rId52"/>
    <p:sldId id="549" r:id="rId53"/>
    <p:sldId id="550" r:id="rId54"/>
    <p:sldId id="551" r:id="rId55"/>
    <p:sldId id="552" r:id="rId56"/>
    <p:sldId id="553" r:id="rId57"/>
    <p:sldId id="554" r:id="rId58"/>
    <p:sldId id="555" r:id="rId59"/>
    <p:sldId id="556" r:id="rId60"/>
    <p:sldId id="557" r:id="rId61"/>
    <p:sldId id="558" r:id="rId62"/>
    <p:sldId id="559" r:id="rId63"/>
    <p:sldId id="560" r:id="rId64"/>
    <p:sldId id="561" r:id="rId65"/>
    <p:sldId id="562" r:id="rId66"/>
    <p:sldId id="563" r:id="rId67"/>
    <p:sldId id="564" r:id="rId68"/>
    <p:sldId id="565" r:id="rId69"/>
    <p:sldId id="566" r:id="rId70"/>
    <p:sldId id="567" r:id="rId71"/>
    <p:sldId id="568" r:id="rId72"/>
    <p:sldId id="602" r:id="rId73"/>
    <p:sldId id="570" r:id="rId74"/>
    <p:sldId id="571" r:id="rId75"/>
    <p:sldId id="572" r:id="rId76"/>
    <p:sldId id="573" r:id="rId77"/>
    <p:sldId id="574" r:id="rId78"/>
    <p:sldId id="575" r:id="rId79"/>
    <p:sldId id="576" r:id="rId80"/>
    <p:sldId id="578" r:id="rId81"/>
    <p:sldId id="579" r:id="rId82"/>
    <p:sldId id="580" r:id="rId83"/>
    <p:sldId id="581" r:id="rId84"/>
    <p:sldId id="582" r:id="rId85"/>
    <p:sldId id="583" r:id="rId86"/>
    <p:sldId id="584" r:id="rId87"/>
    <p:sldId id="585" r:id="rId88"/>
    <p:sldId id="586" r:id="rId89"/>
    <p:sldId id="587" r:id="rId90"/>
    <p:sldId id="588" r:id="rId91"/>
    <p:sldId id="589" r:id="rId92"/>
    <p:sldId id="590" r:id="rId93"/>
    <p:sldId id="591" r:id="rId94"/>
    <p:sldId id="592" r:id="rId95"/>
    <p:sldId id="593" r:id="rId96"/>
    <p:sldId id="594" r:id="rId97"/>
    <p:sldId id="595" r:id="rId98"/>
    <p:sldId id="596" r:id="rId99"/>
    <p:sldId id="597" r:id="rId10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DF4"/>
    <a:srgbClr val="E16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09" autoAdjust="0"/>
    <p:restoredTop sz="82109" autoAdjust="0"/>
  </p:normalViewPr>
  <p:slideViewPr>
    <p:cSldViewPr snapToObjects="1">
      <p:cViewPr varScale="1">
        <p:scale>
          <a:sx n="61" d="100"/>
          <a:sy n="61" d="100"/>
        </p:scale>
        <p:origin x="360" y="66"/>
      </p:cViewPr>
      <p:guideLst>
        <p:guide orient="horz" pos="2112"/>
        <p:guide pos="2880"/>
      </p:guideLst>
    </p:cSldViewPr>
  </p:slideViewPr>
  <p:outlineViewPr>
    <p:cViewPr>
      <p:scale>
        <a:sx n="33" d="100"/>
        <a:sy n="33" d="100"/>
      </p:scale>
      <p:origin x="0" y="-84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0A92049D-2B2C-4D4C-96EA-E2F56AC856A4}" type="datetime1">
              <a:rPr lang="en-US" altLang="en-US"/>
              <a:pPr>
                <a:defRPr/>
              </a:pPr>
              <a:t>10/18/2015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5B118A-F363-4714-9DEE-09766220CF83}" type="slidenum">
              <a:rPr lang="en-US" altLang="en-US"/>
              <a:pPr>
                <a:defRPr/>
              </a:pPr>
              <a:t>‹#›</a:t>
            </a:fld>
            <a:endParaRPr lang="en-US" altLang="en-US"/>
          </a:p>
        </p:txBody>
      </p:sp>
    </p:spTree>
    <p:extLst>
      <p:ext uri="{BB962C8B-B14F-4D97-AF65-F5344CB8AC3E}">
        <p14:creationId xmlns:p14="http://schemas.microsoft.com/office/powerpoint/2010/main" val="20121300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51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5CA6B48-EC93-473C-B35B-425F28C908CC}" type="slidenum">
              <a:rPr lang="en-US" altLang="el-GR" smtClean="0"/>
              <a:pPr/>
              <a:t>1</a:t>
            </a:fld>
            <a:endParaRPr lang="en-US" altLang="el-GR" smtClean="0"/>
          </a:p>
        </p:txBody>
      </p:sp>
    </p:spTree>
    <p:extLst>
      <p:ext uri="{BB962C8B-B14F-4D97-AF65-F5344CB8AC3E}">
        <p14:creationId xmlns:p14="http://schemas.microsoft.com/office/powerpoint/2010/main" val="3974356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FFBB871-BCA7-4A7A-B173-80F7AB20A575}" type="slidenum">
              <a:rPr lang="en-US" altLang="en-US" smtClean="0"/>
              <a:pPr/>
              <a:t>19</a:t>
            </a:fld>
            <a:endParaRPr lang="en-US" altLang="en-US" smtClean="0"/>
          </a:p>
        </p:txBody>
      </p:sp>
    </p:spTree>
    <p:extLst>
      <p:ext uri="{BB962C8B-B14F-4D97-AF65-F5344CB8AC3E}">
        <p14:creationId xmlns:p14="http://schemas.microsoft.com/office/powerpoint/2010/main" val="3944780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83ECBF3-F148-4CA3-A4C5-3DD06591950E}" type="slidenum">
              <a:rPr lang="en-US" altLang="en-US" smtClean="0"/>
              <a:pPr/>
              <a:t>21</a:t>
            </a:fld>
            <a:endParaRPr lang="en-US" altLang="en-US" smtClean="0"/>
          </a:p>
        </p:txBody>
      </p:sp>
    </p:spTree>
    <p:extLst>
      <p:ext uri="{BB962C8B-B14F-4D97-AF65-F5344CB8AC3E}">
        <p14:creationId xmlns:p14="http://schemas.microsoft.com/office/powerpoint/2010/main" val="3405901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5B118A-F363-4714-9DEE-09766220CF83}" type="slidenum">
              <a:rPr lang="en-US" altLang="en-US" smtClean="0"/>
              <a:pPr>
                <a:defRPr/>
              </a:pPr>
              <a:t>24</a:t>
            </a:fld>
            <a:endParaRPr lang="en-US" altLang="en-US"/>
          </a:p>
        </p:txBody>
      </p:sp>
    </p:spTree>
    <p:extLst>
      <p:ext uri="{BB962C8B-B14F-4D97-AF65-F5344CB8AC3E}">
        <p14:creationId xmlns:p14="http://schemas.microsoft.com/office/powerpoint/2010/main" val="1380224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26</a:t>
            </a:fld>
            <a:endParaRPr lang="en-US" altLang="en-US"/>
          </a:p>
        </p:txBody>
      </p:sp>
    </p:spTree>
    <p:extLst>
      <p:ext uri="{BB962C8B-B14F-4D97-AF65-F5344CB8AC3E}">
        <p14:creationId xmlns:p14="http://schemas.microsoft.com/office/powerpoint/2010/main" val="1259153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l-GR" altLang="en-US" dirty="0"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847EF69-0DD8-44D2-879D-E40C6D53394C}" type="slidenum">
              <a:rPr lang="en-US" altLang="en-US" smtClean="0"/>
              <a:pPr/>
              <a:t>28</a:t>
            </a:fld>
            <a:endParaRPr lang="en-US" altLang="en-US" smtClean="0"/>
          </a:p>
        </p:txBody>
      </p:sp>
    </p:spTree>
    <p:extLst>
      <p:ext uri="{BB962C8B-B14F-4D97-AF65-F5344CB8AC3E}">
        <p14:creationId xmlns:p14="http://schemas.microsoft.com/office/powerpoint/2010/main" val="2973357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smtClean="0"/>
          </a:p>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31</a:t>
            </a:fld>
            <a:endParaRPr lang="en-US" altLang="en-US"/>
          </a:p>
        </p:txBody>
      </p:sp>
    </p:spTree>
    <p:extLst>
      <p:ext uri="{BB962C8B-B14F-4D97-AF65-F5344CB8AC3E}">
        <p14:creationId xmlns:p14="http://schemas.microsoft.com/office/powerpoint/2010/main" val="1750322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33</a:t>
            </a:fld>
            <a:endParaRPr lang="en-US" altLang="en-US"/>
          </a:p>
        </p:txBody>
      </p:sp>
    </p:spTree>
    <p:extLst>
      <p:ext uri="{BB962C8B-B14F-4D97-AF65-F5344CB8AC3E}">
        <p14:creationId xmlns:p14="http://schemas.microsoft.com/office/powerpoint/2010/main" val="2862366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35</a:t>
            </a:fld>
            <a:endParaRPr lang="en-US" altLang="en-US"/>
          </a:p>
        </p:txBody>
      </p:sp>
    </p:spTree>
    <p:extLst>
      <p:ext uri="{BB962C8B-B14F-4D97-AF65-F5344CB8AC3E}">
        <p14:creationId xmlns:p14="http://schemas.microsoft.com/office/powerpoint/2010/main" val="2464059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37</a:t>
            </a:fld>
            <a:endParaRPr lang="en-US" altLang="en-US"/>
          </a:p>
        </p:txBody>
      </p:sp>
    </p:spTree>
    <p:extLst>
      <p:ext uri="{BB962C8B-B14F-4D97-AF65-F5344CB8AC3E}">
        <p14:creationId xmlns:p14="http://schemas.microsoft.com/office/powerpoint/2010/main" val="3078760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39</a:t>
            </a:fld>
            <a:endParaRPr lang="en-US" altLang="en-US"/>
          </a:p>
        </p:txBody>
      </p:sp>
    </p:spTree>
    <p:extLst>
      <p:ext uri="{BB962C8B-B14F-4D97-AF65-F5344CB8AC3E}">
        <p14:creationId xmlns:p14="http://schemas.microsoft.com/office/powerpoint/2010/main" val="808426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smtClean="0"/>
              <a:t> </a:t>
            </a:r>
          </a:p>
        </p:txBody>
      </p:sp>
      <p:sp>
        <p:nvSpPr>
          <p:cNvPr id="71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B7C191F-4726-4E24-B89E-FAAC6A377D64}" type="slidenum">
              <a:rPr lang="el-GR" altLang="el-GR" smtClean="0"/>
              <a:pPr/>
              <a:t>2</a:t>
            </a:fld>
            <a:endParaRPr lang="el-GR" altLang="el-GR" smtClean="0"/>
          </a:p>
        </p:txBody>
      </p:sp>
    </p:spTree>
    <p:extLst>
      <p:ext uri="{BB962C8B-B14F-4D97-AF65-F5344CB8AC3E}">
        <p14:creationId xmlns:p14="http://schemas.microsoft.com/office/powerpoint/2010/main" val="3324773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41</a:t>
            </a:fld>
            <a:endParaRPr lang="en-US" altLang="en-US"/>
          </a:p>
        </p:txBody>
      </p:sp>
    </p:spTree>
    <p:extLst>
      <p:ext uri="{BB962C8B-B14F-4D97-AF65-F5344CB8AC3E}">
        <p14:creationId xmlns:p14="http://schemas.microsoft.com/office/powerpoint/2010/main" val="1499389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l-GR" altLang="en-US"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BF85528-A340-44BC-B6C8-5B49BFD196E3}" type="slidenum">
              <a:rPr lang="en-US" altLang="en-US" smtClean="0"/>
              <a:pPr/>
              <a:t>43</a:t>
            </a:fld>
            <a:endParaRPr lang="en-US" altLang="en-US" smtClean="0"/>
          </a:p>
        </p:txBody>
      </p:sp>
    </p:spTree>
    <p:extLst>
      <p:ext uri="{BB962C8B-B14F-4D97-AF65-F5344CB8AC3E}">
        <p14:creationId xmlns:p14="http://schemas.microsoft.com/office/powerpoint/2010/main" val="43307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26B5AD5-D652-42E8-ADF8-7D3BB6185F28}" type="slidenum">
              <a:rPr lang="en-US" altLang="en-US" smtClean="0"/>
              <a:pPr/>
              <a:t>45</a:t>
            </a:fld>
            <a:endParaRPr lang="en-US" altLang="en-US" smtClean="0"/>
          </a:p>
        </p:txBody>
      </p:sp>
    </p:spTree>
    <p:extLst>
      <p:ext uri="{BB962C8B-B14F-4D97-AF65-F5344CB8AC3E}">
        <p14:creationId xmlns:p14="http://schemas.microsoft.com/office/powerpoint/2010/main" val="1580304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47</a:t>
            </a:fld>
            <a:endParaRPr lang="en-US" altLang="en-US"/>
          </a:p>
        </p:txBody>
      </p:sp>
    </p:spTree>
    <p:extLst>
      <p:ext uri="{BB962C8B-B14F-4D97-AF65-F5344CB8AC3E}">
        <p14:creationId xmlns:p14="http://schemas.microsoft.com/office/powerpoint/2010/main" val="2242582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49</a:t>
            </a:fld>
            <a:endParaRPr lang="en-US" altLang="en-US"/>
          </a:p>
        </p:txBody>
      </p:sp>
    </p:spTree>
    <p:extLst>
      <p:ext uri="{BB962C8B-B14F-4D97-AF65-F5344CB8AC3E}">
        <p14:creationId xmlns:p14="http://schemas.microsoft.com/office/powerpoint/2010/main" val="3942462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A872B18-5ED1-48D1-A617-FE39561C1EBD}" type="slidenum">
              <a:rPr lang="en-US" altLang="en-US" smtClean="0"/>
              <a:pPr/>
              <a:t>51</a:t>
            </a:fld>
            <a:endParaRPr lang="en-US" altLang="en-US" smtClean="0"/>
          </a:p>
        </p:txBody>
      </p:sp>
    </p:spTree>
    <p:extLst>
      <p:ext uri="{BB962C8B-B14F-4D97-AF65-F5344CB8AC3E}">
        <p14:creationId xmlns:p14="http://schemas.microsoft.com/office/powerpoint/2010/main" val="512321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53</a:t>
            </a:fld>
            <a:endParaRPr lang="en-US" altLang="en-US"/>
          </a:p>
        </p:txBody>
      </p:sp>
    </p:spTree>
    <p:extLst>
      <p:ext uri="{BB962C8B-B14F-4D97-AF65-F5344CB8AC3E}">
        <p14:creationId xmlns:p14="http://schemas.microsoft.com/office/powerpoint/2010/main" val="33678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55</a:t>
            </a:fld>
            <a:endParaRPr lang="en-US" altLang="en-US"/>
          </a:p>
        </p:txBody>
      </p:sp>
    </p:spTree>
    <p:extLst>
      <p:ext uri="{BB962C8B-B14F-4D97-AF65-F5344CB8AC3E}">
        <p14:creationId xmlns:p14="http://schemas.microsoft.com/office/powerpoint/2010/main" val="4269414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57</a:t>
            </a:fld>
            <a:endParaRPr lang="en-US" altLang="en-US"/>
          </a:p>
        </p:txBody>
      </p:sp>
    </p:spTree>
    <p:extLst>
      <p:ext uri="{BB962C8B-B14F-4D97-AF65-F5344CB8AC3E}">
        <p14:creationId xmlns:p14="http://schemas.microsoft.com/office/powerpoint/2010/main" val="3102039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F1974D0-E8D5-4825-976E-F28A3689852F}" type="slidenum">
              <a:rPr lang="en-US" altLang="en-US" smtClean="0"/>
              <a:pPr/>
              <a:t>59</a:t>
            </a:fld>
            <a:endParaRPr lang="en-US" altLang="en-US" smtClean="0"/>
          </a:p>
        </p:txBody>
      </p:sp>
    </p:spTree>
    <p:extLst>
      <p:ext uri="{BB962C8B-B14F-4D97-AF65-F5344CB8AC3E}">
        <p14:creationId xmlns:p14="http://schemas.microsoft.com/office/powerpoint/2010/main" val="3283551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45D7350-6E23-4694-A1A1-457BF3BDB7A1}" type="slidenum">
              <a:rPr lang="en-US" altLang="en-US" smtClean="0"/>
              <a:pPr/>
              <a:t>3</a:t>
            </a:fld>
            <a:endParaRPr lang="en-US" altLang="en-US" smtClean="0"/>
          </a:p>
        </p:txBody>
      </p:sp>
    </p:spTree>
    <p:extLst>
      <p:ext uri="{BB962C8B-B14F-4D97-AF65-F5344CB8AC3E}">
        <p14:creationId xmlns:p14="http://schemas.microsoft.com/office/powerpoint/2010/main" val="2929012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7B3FB8A-EE76-4D9B-8F43-CDC3B92A8AE3}" type="slidenum">
              <a:rPr lang="en-US" altLang="en-US" smtClean="0"/>
              <a:pPr/>
              <a:t>61</a:t>
            </a:fld>
            <a:endParaRPr lang="en-US" altLang="en-US" smtClean="0"/>
          </a:p>
        </p:txBody>
      </p:sp>
    </p:spTree>
    <p:extLst>
      <p:ext uri="{BB962C8B-B14F-4D97-AF65-F5344CB8AC3E}">
        <p14:creationId xmlns:p14="http://schemas.microsoft.com/office/powerpoint/2010/main" val="2662189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63</a:t>
            </a:fld>
            <a:endParaRPr lang="en-US" altLang="en-US"/>
          </a:p>
        </p:txBody>
      </p:sp>
    </p:spTree>
    <p:extLst>
      <p:ext uri="{BB962C8B-B14F-4D97-AF65-F5344CB8AC3E}">
        <p14:creationId xmlns:p14="http://schemas.microsoft.com/office/powerpoint/2010/main" val="1503421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l-GR" dirty="0" smtClean="0"/>
          </a:p>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65</a:t>
            </a:fld>
            <a:endParaRPr lang="en-US" altLang="en-US"/>
          </a:p>
        </p:txBody>
      </p:sp>
    </p:spTree>
    <p:extLst>
      <p:ext uri="{BB962C8B-B14F-4D97-AF65-F5344CB8AC3E}">
        <p14:creationId xmlns:p14="http://schemas.microsoft.com/office/powerpoint/2010/main" val="2321532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l-GR" altLang="en-US" dirty="0"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49517EF-34CB-43D0-AAF3-DBC96841B3DE}" type="slidenum">
              <a:rPr lang="en-US" altLang="en-US" smtClean="0"/>
              <a:pPr/>
              <a:t>67</a:t>
            </a:fld>
            <a:endParaRPr lang="en-US" altLang="en-US" smtClean="0"/>
          </a:p>
        </p:txBody>
      </p:sp>
    </p:spTree>
    <p:extLst>
      <p:ext uri="{BB962C8B-B14F-4D97-AF65-F5344CB8AC3E}">
        <p14:creationId xmlns:p14="http://schemas.microsoft.com/office/powerpoint/2010/main" val="1202589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84C8494-2263-4E82-9396-574CFEB90D4D}" type="slidenum">
              <a:rPr lang="en-US" altLang="en-US" smtClean="0"/>
              <a:pPr/>
              <a:t>69</a:t>
            </a:fld>
            <a:endParaRPr lang="en-US" altLang="en-US" smtClean="0"/>
          </a:p>
        </p:txBody>
      </p:sp>
    </p:spTree>
    <p:extLst>
      <p:ext uri="{BB962C8B-B14F-4D97-AF65-F5344CB8AC3E}">
        <p14:creationId xmlns:p14="http://schemas.microsoft.com/office/powerpoint/2010/main" val="1790803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71</a:t>
            </a:fld>
            <a:endParaRPr lang="en-US" altLang="en-US"/>
          </a:p>
        </p:txBody>
      </p:sp>
    </p:spTree>
    <p:extLst>
      <p:ext uri="{BB962C8B-B14F-4D97-AF65-F5344CB8AC3E}">
        <p14:creationId xmlns:p14="http://schemas.microsoft.com/office/powerpoint/2010/main" val="324268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73</a:t>
            </a:fld>
            <a:endParaRPr lang="en-US" altLang="en-US"/>
          </a:p>
        </p:txBody>
      </p:sp>
    </p:spTree>
    <p:extLst>
      <p:ext uri="{BB962C8B-B14F-4D97-AF65-F5344CB8AC3E}">
        <p14:creationId xmlns:p14="http://schemas.microsoft.com/office/powerpoint/2010/main" val="2956069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DCE566B-8F36-4006-A134-89500C2FDB5E}" type="slidenum">
              <a:rPr lang="en-US" altLang="en-US" smtClean="0"/>
              <a:pPr/>
              <a:t>75</a:t>
            </a:fld>
            <a:endParaRPr lang="en-US" altLang="en-US" smtClean="0"/>
          </a:p>
        </p:txBody>
      </p:sp>
    </p:spTree>
    <p:extLst>
      <p:ext uri="{BB962C8B-B14F-4D97-AF65-F5344CB8AC3E}">
        <p14:creationId xmlns:p14="http://schemas.microsoft.com/office/powerpoint/2010/main" val="601748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77</a:t>
            </a:fld>
            <a:endParaRPr lang="en-US" altLang="en-US"/>
          </a:p>
        </p:txBody>
      </p:sp>
    </p:spTree>
    <p:extLst>
      <p:ext uri="{BB962C8B-B14F-4D97-AF65-F5344CB8AC3E}">
        <p14:creationId xmlns:p14="http://schemas.microsoft.com/office/powerpoint/2010/main" val="3308176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79</a:t>
            </a:fld>
            <a:endParaRPr lang="en-US" altLang="en-US"/>
          </a:p>
        </p:txBody>
      </p:sp>
    </p:spTree>
    <p:extLst>
      <p:ext uri="{BB962C8B-B14F-4D97-AF65-F5344CB8AC3E}">
        <p14:creationId xmlns:p14="http://schemas.microsoft.com/office/powerpoint/2010/main" val="1925670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3B12E59-6B1C-47E9-8F44-22320D91892C}" type="slidenum">
              <a:rPr lang="en-US" altLang="en-US" smtClean="0"/>
              <a:pPr/>
              <a:t>6</a:t>
            </a:fld>
            <a:endParaRPr lang="en-US" altLang="en-US" smtClean="0"/>
          </a:p>
        </p:txBody>
      </p:sp>
    </p:spTree>
    <p:extLst>
      <p:ext uri="{BB962C8B-B14F-4D97-AF65-F5344CB8AC3E}">
        <p14:creationId xmlns:p14="http://schemas.microsoft.com/office/powerpoint/2010/main" val="3942164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80</a:t>
            </a:fld>
            <a:endParaRPr lang="en-US" altLang="en-US"/>
          </a:p>
        </p:txBody>
      </p:sp>
    </p:spTree>
    <p:extLst>
      <p:ext uri="{BB962C8B-B14F-4D97-AF65-F5344CB8AC3E}">
        <p14:creationId xmlns:p14="http://schemas.microsoft.com/office/powerpoint/2010/main" val="2872795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t>Εικόνα 39: </a:t>
            </a:r>
            <a:endParaRPr lang="en-US" altLang="en-US" smtClean="0"/>
          </a:p>
        </p:txBody>
      </p:sp>
      <p:sp>
        <p:nvSpPr>
          <p:cNvPr id="1075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36B2900-3A0A-4CC4-8F1E-04DD0F8B2583}" type="slidenum">
              <a:rPr lang="en-US" altLang="en-US" smtClean="0"/>
              <a:pPr/>
              <a:t>81</a:t>
            </a:fld>
            <a:endParaRPr lang="en-US" altLang="en-US" smtClean="0"/>
          </a:p>
        </p:txBody>
      </p:sp>
    </p:spTree>
    <p:extLst>
      <p:ext uri="{BB962C8B-B14F-4D97-AF65-F5344CB8AC3E}">
        <p14:creationId xmlns:p14="http://schemas.microsoft.com/office/powerpoint/2010/main" val="32712105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99</a:t>
            </a:fld>
            <a:endParaRPr lang="en-US" altLang="en-US"/>
          </a:p>
        </p:txBody>
      </p:sp>
    </p:spTree>
    <p:extLst>
      <p:ext uri="{BB962C8B-B14F-4D97-AF65-F5344CB8AC3E}">
        <p14:creationId xmlns:p14="http://schemas.microsoft.com/office/powerpoint/2010/main" val="422283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l-GR" altLang="en-US" dirty="0"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97B0165-C234-43A5-83CD-447B37FD4226}" type="slidenum">
              <a:rPr lang="en-US" altLang="en-US" smtClean="0"/>
              <a:pPr/>
              <a:t>8</a:t>
            </a:fld>
            <a:endParaRPr lang="en-US" altLang="en-US" smtClean="0"/>
          </a:p>
        </p:txBody>
      </p:sp>
    </p:spTree>
    <p:extLst>
      <p:ext uri="{BB962C8B-B14F-4D97-AF65-F5344CB8AC3E}">
        <p14:creationId xmlns:p14="http://schemas.microsoft.com/office/powerpoint/2010/main" val="3027186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91751DF-6629-42FE-B673-4294A37EB0F3}" type="slidenum">
              <a:rPr lang="en-US" altLang="en-US" smtClean="0"/>
              <a:pPr/>
              <a:t>10</a:t>
            </a:fld>
            <a:endParaRPr lang="en-US" altLang="en-US" smtClean="0"/>
          </a:p>
        </p:txBody>
      </p:sp>
    </p:spTree>
    <p:extLst>
      <p:ext uri="{BB962C8B-B14F-4D97-AF65-F5344CB8AC3E}">
        <p14:creationId xmlns:p14="http://schemas.microsoft.com/office/powerpoint/2010/main" val="196272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EDE8CCF-79E0-4C41-B0E2-61DD7010E42B}" type="slidenum">
              <a:rPr lang="en-US" altLang="en-US" smtClean="0"/>
              <a:pPr/>
              <a:t>12</a:t>
            </a:fld>
            <a:endParaRPr lang="en-US" altLang="en-US" smtClean="0"/>
          </a:p>
        </p:txBody>
      </p:sp>
    </p:spTree>
    <p:extLst>
      <p:ext uri="{BB962C8B-B14F-4D97-AF65-F5344CB8AC3E}">
        <p14:creationId xmlns:p14="http://schemas.microsoft.com/office/powerpoint/2010/main" val="521933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altLang="en-US"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DDE0498-DBA2-4875-948A-64F7F73D5E26}" type="slidenum">
              <a:rPr lang="en-US" altLang="en-US" smtClean="0"/>
              <a:pPr/>
              <a:t>14</a:t>
            </a:fld>
            <a:endParaRPr lang="en-US" altLang="en-US" smtClean="0"/>
          </a:p>
        </p:txBody>
      </p:sp>
    </p:spTree>
    <p:extLst>
      <p:ext uri="{BB962C8B-B14F-4D97-AF65-F5344CB8AC3E}">
        <p14:creationId xmlns:p14="http://schemas.microsoft.com/office/powerpoint/2010/main" val="3481743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2F5B118A-F363-4714-9DEE-09766220CF83}" type="slidenum">
              <a:rPr lang="en-US" altLang="en-US" smtClean="0"/>
              <a:pPr>
                <a:defRPr/>
              </a:pPr>
              <a:t>16</a:t>
            </a:fld>
            <a:endParaRPr lang="en-US" altLang="en-US"/>
          </a:p>
        </p:txBody>
      </p:sp>
    </p:spTree>
    <p:extLst>
      <p:ext uri="{BB962C8B-B14F-4D97-AF65-F5344CB8AC3E}">
        <p14:creationId xmlns:p14="http://schemas.microsoft.com/office/powerpoint/2010/main" val="2687416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p:spTree>
      <p:nvGrpSpPr>
        <p:cNvPr id="1" name=""/>
        <p:cNvGrpSpPr/>
        <p:nvPr/>
      </p:nvGrpSpPr>
      <p:grpSpPr>
        <a:xfrm>
          <a:off x="0" y="0"/>
          <a:ext cx="0" cy="0"/>
          <a:chOff x="0" y="0"/>
          <a:chExt cx="0" cy="0"/>
        </a:xfrm>
      </p:grpSpPr>
      <p:pic>
        <p:nvPicPr>
          <p:cNvPr id="4" name="Picture 7" descr="Λογότυπο Εθνικόν και Καποδιστριακόν Πανεπιστήμιον Αθηνών"/>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22300"/>
            <a:ext cx="41481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20688"/>
            <a:ext cx="4591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450" y="433388"/>
            <a:ext cx="4591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51819"/>
            <a:ext cx="7772400" cy="1415846"/>
          </a:xfrm>
        </p:spPr>
        <p:txBody>
          <a:bodyPr anchor="b"/>
          <a:lstStyle>
            <a:lvl1pPr algn="ctr">
              <a:defRPr sz="4400"/>
            </a:lvl1pPr>
          </a:lstStyle>
          <a:p>
            <a:r>
              <a:rPr lang="el-GR" smtClean="0"/>
              <a:t>Στυλ κύριου τίτλου</a:t>
            </a:r>
            <a:endParaRPr lang="en-US" dirty="0"/>
          </a:p>
        </p:txBody>
      </p:sp>
      <p:sp>
        <p:nvSpPr>
          <p:cNvPr id="5" name="Θέση κειμένου 4"/>
          <p:cNvSpPr>
            <a:spLocks noGrp="1"/>
          </p:cNvSpPr>
          <p:nvPr>
            <p:ph type="body" sz="quarter" idx="10"/>
          </p:nvPr>
        </p:nvSpPr>
        <p:spPr>
          <a:xfrm>
            <a:off x="971551" y="3573463"/>
            <a:ext cx="7272338" cy="2087562"/>
          </a:xfrm>
        </p:spPr>
        <p:txBody>
          <a:bodyPr>
            <a:noAutofit/>
          </a:bodyPr>
          <a:lstStyle>
            <a:lvl1pPr marL="0" indent="0" algn="ctr">
              <a:buFont typeface="Arial" panose="020B0604020202020204" pitchFamily="34" charset="0"/>
              <a:buNone/>
              <a:defRPr sz="2800" baseline="0"/>
            </a:lvl1pPr>
            <a:lvl2pPr marL="457200" indent="0">
              <a:buNone/>
              <a:defRPr/>
            </a:lvl2pPr>
            <a:lvl3pPr marL="914400" indent="0">
              <a:buNone/>
              <a:defRPr/>
            </a:lvl3pPr>
            <a:lvl4pPr marL="1371600" indent="0">
              <a:buNone/>
              <a:defRPr/>
            </a:lvl4pPr>
            <a:lvl5pPr marL="1828800" indent="0">
              <a:buNone/>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4241778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εριεχομένου 5"/>
          <p:cNvSpPr>
            <a:spLocks noGrp="1"/>
          </p:cNvSpPr>
          <p:nvPr>
            <p:ph sz="quarter" idx="12"/>
          </p:nvPr>
        </p:nvSpPr>
        <p:spPr>
          <a:xfrm>
            <a:off x="3790950" y="1828802"/>
            <a:ext cx="4724400" cy="43799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κειμένου 7"/>
          <p:cNvSpPr>
            <a:spLocks noGrp="1"/>
          </p:cNvSpPr>
          <p:nvPr>
            <p:ph type="body" sz="quarter" idx="13"/>
          </p:nvPr>
        </p:nvSpPr>
        <p:spPr>
          <a:xfrm>
            <a:off x="628651" y="1798638"/>
            <a:ext cx="3101975" cy="44100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7" name="Slide Number Placeholder 5"/>
          <p:cNvSpPr>
            <a:spLocks noGrp="1"/>
          </p:cNvSpPr>
          <p:nvPr>
            <p:ph type="sldNum" sz="quarter" idx="15"/>
          </p:nvPr>
        </p:nvSpPr>
        <p:spPr/>
        <p:txBody>
          <a:bodyPr/>
          <a:lstStyle>
            <a:lvl1pPr>
              <a:defRPr/>
            </a:lvl1pPr>
          </a:lstStyle>
          <a:p>
            <a:pPr>
              <a:defRPr/>
            </a:pPr>
            <a:fld id="{AA5C90E4-325A-4686-BFC2-22C4BCD7AA86}" type="slidenum">
              <a:rPr lang="en-US" altLang="en-US"/>
              <a:pPr>
                <a:defRPr/>
              </a:pPr>
              <a:t>‹#›</a:t>
            </a:fld>
            <a:endParaRPr lang="en-US" altLang="en-US"/>
          </a:p>
        </p:txBody>
      </p:sp>
    </p:spTree>
    <p:extLst>
      <p:ext uri="{BB962C8B-B14F-4D97-AF65-F5344CB8AC3E}">
        <p14:creationId xmlns:p14="http://schemas.microsoft.com/office/powerpoint/2010/main" val="55779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6" name="Θέση εικόνας 5"/>
          <p:cNvSpPr>
            <a:spLocks noGrp="1"/>
          </p:cNvSpPr>
          <p:nvPr>
            <p:ph type="pic" sz="quarter" idx="12"/>
          </p:nvPr>
        </p:nvSpPr>
        <p:spPr>
          <a:xfrm>
            <a:off x="827088" y="2060575"/>
            <a:ext cx="2232025" cy="2376488"/>
          </a:xfrm>
        </p:spPr>
        <p:txBody>
          <a:bodyPr/>
          <a:lstStyle/>
          <a:p>
            <a:pPr lvl="0"/>
            <a:r>
              <a:rPr lang="el-GR" noProof="0" smtClean="0"/>
              <a:t>Κάντε κλικ στο εικονίδιο για να προσθέσετε εικόνα</a:t>
            </a:r>
            <a:endParaRPr lang="en-US" noProof="0"/>
          </a:p>
        </p:txBody>
      </p:sp>
      <p:sp>
        <p:nvSpPr>
          <p:cNvPr id="8" name="Θέση εικόνας 7"/>
          <p:cNvSpPr>
            <a:spLocks noGrp="1"/>
          </p:cNvSpPr>
          <p:nvPr>
            <p:ph type="pic" sz="quarter" idx="13"/>
          </p:nvPr>
        </p:nvSpPr>
        <p:spPr>
          <a:xfrm>
            <a:off x="3419475" y="2060575"/>
            <a:ext cx="2232025" cy="2376488"/>
          </a:xfrm>
        </p:spPr>
        <p:txBody>
          <a:bodyPr/>
          <a:lstStyle/>
          <a:p>
            <a:pPr lvl="0"/>
            <a:r>
              <a:rPr lang="el-GR" noProof="0" smtClean="0"/>
              <a:t>Κάντε κλικ στο εικονίδιο για να προσθέσετε εικόνα</a:t>
            </a:r>
            <a:endParaRPr lang="en-US" noProof="0"/>
          </a:p>
        </p:txBody>
      </p:sp>
      <p:sp>
        <p:nvSpPr>
          <p:cNvPr id="10" name="Θέση εικόνας 9"/>
          <p:cNvSpPr>
            <a:spLocks noGrp="1"/>
          </p:cNvSpPr>
          <p:nvPr>
            <p:ph type="pic" sz="quarter" idx="14"/>
          </p:nvPr>
        </p:nvSpPr>
        <p:spPr>
          <a:xfrm>
            <a:off x="6011863" y="2060575"/>
            <a:ext cx="2305050" cy="2376488"/>
          </a:xfrm>
        </p:spPr>
        <p:txBody>
          <a:bodyPr/>
          <a:lstStyle/>
          <a:p>
            <a:pPr lvl="0"/>
            <a:r>
              <a:rPr lang="el-GR" noProof="0" smtClean="0"/>
              <a:t>Κάντε κλικ στο εικονίδιο για να προσθέσετε εικόνα</a:t>
            </a:r>
            <a:endParaRPr lang="en-US" noProof="0"/>
          </a:p>
        </p:txBody>
      </p:sp>
      <p:sp>
        <p:nvSpPr>
          <p:cNvPr id="12" name="Θέση κειμένου 11"/>
          <p:cNvSpPr>
            <a:spLocks noGrp="1"/>
          </p:cNvSpPr>
          <p:nvPr>
            <p:ph type="body" sz="quarter" idx="15"/>
          </p:nvPr>
        </p:nvSpPr>
        <p:spPr>
          <a:xfrm>
            <a:off x="827088" y="4581525"/>
            <a:ext cx="2232025" cy="431800"/>
          </a:xfrm>
        </p:spPr>
        <p:txBody>
          <a:bodyPr/>
          <a:lstStyle>
            <a:lvl1pPr>
              <a:defRPr sz="2000"/>
            </a:lvl1pPr>
          </a:lstStyle>
          <a:p>
            <a:pPr lvl="0"/>
            <a:r>
              <a:rPr lang="el-GR" smtClean="0"/>
              <a:t>Στυλ υποδείγματος κειμένου</a:t>
            </a:r>
          </a:p>
        </p:txBody>
      </p:sp>
      <p:sp>
        <p:nvSpPr>
          <p:cNvPr id="14" name="Θέση κειμένου 13"/>
          <p:cNvSpPr>
            <a:spLocks noGrp="1"/>
          </p:cNvSpPr>
          <p:nvPr>
            <p:ph type="body" sz="quarter" idx="16"/>
          </p:nvPr>
        </p:nvSpPr>
        <p:spPr>
          <a:xfrm>
            <a:off x="3419475" y="4581525"/>
            <a:ext cx="2232025" cy="431800"/>
          </a:xfrm>
        </p:spPr>
        <p:txBody>
          <a:bodyPr/>
          <a:lstStyle>
            <a:lvl1pPr>
              <a:defRPr sz="2000"/>
            </a:lvl1pPr>
          </a:lstStyle>
          <a:p>
            <a:pPr lvl="0"/>
            <a:r>
              <a:rPr lang="el-GR" smtClean="0"/>
              <a:t>Στυλ υποδείγματος κειμένου</a:t>
            </a:r>
          </a:p>
        </p:txBody>
      </p:sp>
      <p:sp>
        <p:nvSpPr>
          <p:cNvPr id="16" name="Θέση κειμένου 15"/>
          <p:cNvSpPr>
            <a:spLocks noGrp="1"/>
          </p:cNvSpPr>
          <p:nvPr>
            <p:ph type="body" sz="quarter" idx="17"/>
          </p:nvPr>
        </p:nvSpPr>
        <p:spPr>
          <a:xfrm>
            <a:off x="6011863" y="4581525"/>
            <a:ext cx="2305050" cy="431800"/>
          </a:xfrm>
        </p:spPr>
        <p:txBody>
          <a:bodyPr/>
          <a:lstStyle>
            <a:lvl1pPr>
              <a:defRPr sz="2000"/>
            </a:lvl1pPr>
          </a:lstStyle>
          <a:p>
            <a:pPr lvl="0"/>
            <a:r>
              <a:rPr lang="el-GR" smtClean="0"/>
              <a:t>Στυλ υποδείγματος κειμένου</a:t>
            </a: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11" name="Slide Number Placeholder 5"/>
          <p:cNvSpPr>
            <a:spLocks noGrp="1"/>
          </p:cNvSpPr>
          <p:nvPr>
            <p:ph type="sldNum" sz="quarter" idx="19"/>
          </p:nvPr>
        </p:nvSpPr>
        <p:spPr/>
        <p:txBody>
          <a:bodyPr/>
          <a:lstStyle>
            <a:lvl1pPr>
              <a:defRPr/>
            </a:lvl1pPr>
          </a:lstStyle>
          <a:p>
            <a:pPr>
              <a:defRPr/>
            </a:pPr>
            <a:fld id="{EC3234DF-5305-4245-9CB6-1D06AB6E2B20}" type="slidenum">
              <a:rPr lang="en-US" altLang="en-US"/>
              <a:pPr>
                <a:defRPr/>
              </a:pPr>
              <a:t>‹#›</a:t>
            </a:fld>
            <a:endParaRPr lang="en-US" altLang="en-US"/>
          </a:p>
        </p:txBody>
      </p:sp>
    </p:spTree>
    <p:extLst>
      <p:ext uri="{BB962C8B-B14F-4D97-AF65-F5344CB8AC3E}">
        <p14:creationId xmlns:p14="http://schemas.microsoft.com/office/powerpoint/2010/main" val="4130895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4" name="Slide Number Placeholder 5"/>
          <p:cNvSpPr>
            <a:spLocks noGrp="1"/>
          </p:cNvSpPr>
          <p:nvPr>
            <p:ph type="sldNum" sz="quarter" idx="11"/>
          </p:nvPr>
        </p:nvSpPr>
        <p:spPr/>
        <p:txBody>
          <a:bodyPr/>
          <a:lstStyle>
            <a:lvl1pPr>
              <a:defRPr/>
            </a:lvl1pPr>
          </a:lstStyle>
          <a:p>
            <a:pPr>
              <a:defRPr/>
            </a:pPr>
            <a:fld id="{F91845C8-48A5-4929-980A-41490EDC442B}" type="slidenum">
              <a:rPr lang="en-US" altLang="en-US"/>
              <a:pPr>
                <a:defRPr/>
              </a:pPr>
              <a:t>‹#›</a:t>
            </a:fld>
            <a:endParaRPr lang="en-US" altLang="en-US"/>
          </a:p>
        </p:txBody>
      </p:sp>
    </p:spTree>
    <p:extLst>
      <p:ext uri="{BB962C8B-B14F-4D97-AF65-F5344CB8AC3E}">
        <p14:creationId xmlns:p14="http://schemas.microsoft.com/office/powerpoint/2010/main" val="3511879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3" name="Slide Number Placeholder 5"/>
          <p:cNvSpPr>
            <a:spLocks noGrp="1"/>
          </p:cNvSpPr>
          <p:nvPr>
            <p:ph type="sldNum" sz="quarter" idx="11"/>
          </p:nvPr>
        </p:nvSpPr>
        <p:spPr/>
        <p:txBody>
          <a:bodyPr/>
          <a:lstStyle>
            <a:lvl1pPr>
              <a:defRPr/>
            </a:lvl1pPr>
          </a:lstStyle>
          <a:p>
            <a:pPr>
              <a:defRPr/>
            </a:pPr>
            <a:fld id="{5033F6C5-0A13-478C-A594-49A6EE6255B6}" type="slidenum">
              <a:rPr lang="en-US" altLang="en-US"/>
              <a:pPr>
                <a:defRPr/>
              </a:pPr>
              <a:t>‹#›</a:t>
            </a:fld>
            <a:endParaRPr lang="en-US" altLang="en-US"/>
          </a:p>
        </p:txBody>
      </p:sp>
    </p:spTree>
    <p:extLst>
      <p:ext uri="{BB962C8B-B14F-4D97-AF65-F5344CB8AC3E}">
        <p14:creationId xmlns:p14="http://schemas.microsoft.com/office/powerpoint/2010/main" val="2849910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6" name="Slide Number Placeholder 5"/>
          <p:cNvSpPr>
            <a:spLocks noGrp="1"/>
          </p:cNvSpPr>
          <p:nvPr>
            <p:ph type="sldNum" sz="quarter" idx="11"/>
          </p:nvPr>
        </p:nvSpPr>
        <p:spPr/>
        <p:txBody>
          <a:bodyPr/>
          <a:lstStyle>
            <a:lvl1pPr>
              <a:defRPr/>
            </a:lvl1pPr>
          </a:lstStyle>
          <a:p>
            <a:pPr>
              <a:defRPr/>
            </a:pPr>
            <a:fld id="{5E054870-5EC2-4F5D-AAB3-8AE5F72BC39A}" type="slidenum">
              <a:rPr lang="en-US" altLang="en-US"/>
              <a:pPr>
                <a:defRPr/>
              </a:pPr>
              <a:t>‹#›</a:t>
            </a:fld>
            <a:endParaRPr lang="en-US" altLang="en-US"/>
          </a:p>
        </p:txBody>
      </p:sp>
    </p:spTree>
    <p:extLst>
      <p:ext uri="{BB962C8B-B14F-4D97-AF65-F5344CB8AC3E}">
        <p14:creationId xmlns:p14="http://schemas.microsoft.com/office/powerpoint/2010/main" val="272693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6" name="Slide Number Placeholder 5"/>
          <p:cNvSpPr>
            <a:spLocks noGrp="1"/>
          </p:cNvSpPr>
          <p:nvPr>
            <p:ph type="sldNum" sz="quarter" idx="11"/>
          </p:nvPr>
        </p:nvSpPr>
        <p:spPr/>
        <p:txBody>
          <a:bodyPr/>
          <a:lstStyle>
            <a:lvl1pPr>
              <a:defRPr/>
            </a:lvl1pPr>
          </a:lstStyle>
          <a:p>
            <a:pPr>
              <a:defRPr/>
            </a:pPr>
            <a:fld id="{219CA27C-B6AB-45B2-9AFF-2F568DF540E4}" type="slidenum">
              <a:rPr lang="en-US" altLang="en-US"/>
              <a:pPr>
                <a:defRPr/>
              </a:pPr>
              <a:t>‹#›</a:t>
            </a:fld>
            <a:endParaRPr lang="en-US" altLang="en-US"/>
          </a:p>
        </p:txBody>
      </p:sp>
    </p:spTree>
    <p:extLst>
      <p:ext uri="{BB962C8B-B14F-4D97-AF65-F5344CB8AC3E}">
        <p14:creationId xmlns:p14="http://schemas.microsoft.com/office/powerpoint/2010/main" val="243698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8" name="Slide Number Placeholder 5"/>
          <p:cNvSpPr>
            <a:spLocks noGrp="1"/>
          </p:cNvSpPr>
          <p:nvPr>
            <p:ph type="sldNum" sz="quarter" idx="11"/>
          </p:nvPr>
        </p:nvSpPr>
        <p:spPr/>
        <p:txBody>
          <a:bodyPr/>
          <a:lstStyle>
            <a:lvl1pPr>
              <a:defRPr/>
            </a:lvl1pPr>
          </a:lstStyle>
          <a:p>
            <a:pPr>
              <a:defRPr/>
            </a:pPr>
            <a:fld id="{783E2C26-667F-429F-BF7E-52DA21B29245}" type="slidenum">
              <a:rPr lang="en-US" altLang="en-US"/>
              <a:pPr>
                <a:defRPr/>
              </a:pPr>
              <a:t>‹#›</a:t>
            </a:fld>
            <a:endParaRPr lang="en-US" altLang="en-US"/>
          </a:p>
        </p:txBody>
      </p:sp>
    </p:spTree>
    <p:extLst>
      <p:ext uri="{BB962C8B-B14F-4D97-AF65-F5344CB8AC3E}">
        <p14:creationId xmlns:p14="http://schemas.microsoft.com/office/powerpoint/2010/main" val="3772848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cSld name="Τίτλος και 2 Αντικείμενα επάνω από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7" name="Slide Number Placeholder 5"/>
          <p:cNvSpPr>
            <a:spLocks noGrp="1"/>
          </p:cNvSpPr>
          <p:nvPr>
            <p:ph type="sldNum" sz="quarter" idx="11"/>
          </p:nvPr>
        </p:nvSpPr>
        <p:spPr/>
        <p:txBody>
          <a:bodyPr/>
          <a:lstStyle>
            <a:lvl1pPr>
              <a:defRPr/>
            </a:lvl1pPr>
          </a:lstStyle>
          <a:p>
            <a:pPr>
              <a:defRPr/>
            </a:pPr>
            <a:fld id="{059B196E-C4DD-4193-81EA-DB94788CDE06}" type="slidenum">
              <a:rPr lang="en-US" altLang="en-US"/>
              <a:pPr>
                <a:defRPr/>
              </a:pPr>
              <a:t>‹#›</a:t>
            </a:fld>
            <a:endParaRPr lang="en-US" altLang="en-US"/>
          </a:p>
        </p:txBody>
      </p:sp>
    </p:spTree>
    <p:extLst>
      <p:ext uri="{BB962C8B-B14F-4D97-AF65-F5344CB8AC3E}">
        <p14:creationId xmlns:p14="http://schemas.microsoft.com/office/powerpoint/2010/main" val="3049257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3_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4" name="Slide Number Placeholder 5"/>
          <p:cNvSpPr>
            <a:spLocks noGrp="1"/>
          </p:cNvSpPr>
          <p:nvPr>
            <p:ph type="sldNum" sz="quarter" idx="11"/>
          </p:nvPr>
        </p:nvSpPr>
        <p:spPr/>
        <p:txBody>
          <a:bodyPr/>
          <a:lstStyle>
            <a:lvl1pPr>
              <a:defRPr/>
            </a:lvl1pPr>
          </a:lstStyle>
          <a:p>
            <a:pPr>
              <a:defRPr/>
            </a:pPr>
            <a:fld id="{2523C656-BA95-4EF7-80D8-BDF80211CD2A}" type="slidenum">
              <a:rPr lang="en-US" altLang="en-US"/>
              <a:pPr>
                <a:defRPr/>
              </a:pPr>
              <a:t>‹#›</a:t>
            </a:fld>
            <a:endParaRPr lang="en-US" altLang="en-US"/>
          </a:p>
        </p:txBody>
      </p:sp>
    </p:spTree>
    <p:extLst>
      <p:ext uri="{BB962C8B-B14F-4D97-AF65-F5344CB8AC3E}">
        <p14:creationId xmlns:p14="http://schemas.microsoft.com/office/powerpoint/2010/main" val="1890517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6" name="Slide Number Placeholder 5"/>
          <p:cNvSpPr>
            <a:spLocks noGrp="1"/>
          </p:cNvSpPr>
          <p:nvPr>
            <p:ph type="sldNum" sz="quarter" idx="11"/>
          </p:nvPr>
        </p:nvSpPr>
        <p:spPr/>
        <p:txBody>
          <a:bodyPr/>
          <a:lstStyle>
            <a:lvl1pPr>
              <a:defRPr/>
            </a:lvl1pPr>
          </a:lstStyle>
          <a:p>
            <a:pPr>
              <a:defRPr/>
            </a:pPr>
            <a:fld id="{0D0D42CD-7BE9-407D-8F14-E737EB5AB7D8}" type="slidenum">
              <a:rPr lang="en-US" altLang="en-US"/>
              <a:pPr>
                <a:defRPr/>
              </a:pPr>
              <a:t>‹#›</a:t>
            </a:fld>
            <a:endParaRPr lang="en-US" altLang="en-US"/>
          </a:p>
        </p:txBody>
      </p:sp>
    </p:spTree>
    <p:extLst>
      <p:ext uri="{BB962C8B-B14F-4D97-AF65-F5344CB8AC3E}">
        <p14:creationId xmlns:p14="http://schemas.microsoft.com/office/powerpoint/2010/main" val="101814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11" name="Slide Number Placeholder 5"/>
          <p:cNvSpPr>
            <a:spLocks noGrp="1"/>
          </p:cNvSpPr>
          <p:nvPr>
            <p:ph type="sldNum" sz="quarter" idx="19"/>
          </p:nvPr>
        </p:nvSpPr>
        <p:spPr/>
        <p:txBody>
          <a:bodyPr/>
          <a:lstStyle>
            <a:lvl1pPr>
              <a:defRPr/>
            </a:lvl1pPr>
          </a:lstStyle>
          <a:p>
            <a:pPr>
              <a:defRPr/>
            </a:pPr>
            <a:fld id="{0F6B5F73-704C-4C80-A19C-E0C888746D04}" type="slidenum">
              <a:rPr lang="en-US" altLang="en-US"/>
              <a:pPr>
                <a:defRPr/>
              </a:pPr>
              <a:t>‹#›</a:t>
            </a:fld>
            <a:endParaRPr lang="en-US" altLang="en-US"/>
          </a:p>
        </p:txBody>
      </p:sp>
    </p:spTree>
    <p:extLst>
      <p:ext uri="{BB962C8B-B14F-4D97-AF65-F5344CB8AC3E}">
        <p14:creationId xmlns:p14="http://schemas.microsoft.com/office/powerpoint/2010/main" val="3426608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11" name="Slide Number Placeholder 5"/>
          <p:cNvSpPr>
            <a:spLocks noGrp="1"/>
          </p:cNvSpPr>
          <p:nvPr>
            <p:ph type="sldNum" sz="quarter" idx="19"/>
          </p:nvPr>
        </p:nvSpPr>
        <p:spPr/>
        <p:txBody>
          <a:bodyPr/>
          <a:lstStyle>
            <a:lvl1pPr>
              <a:defRPr/>
            </a:lvl1pPr>
          </a:lstStyle>
          <a:p>
            <a:pPr>
              <a:defRPr/>
            </a:pPr>
            <a:fld id="{3F8195FA-D2F9-46E0-B11A-5E8BB46C1E3A}" type="slidenum">
              <a:rPr lang="en-US" altLang="en-US"/>
              <a:pPr>
                <a:defRPr/>
              </a:pPr>
              <a:t>‹#›</a:t>
            </a:fld>
            <a:endParaRPr lang="en-US" altLang="en-US"/>
          </a:p>
        </p:txBody>
      </p:sp>
    </p:spTree>
    <p:extLst>
      <p:ext uri="{BB962C8B-B14F-4D97-AF65-F5344CB8AC3E}">
        <p14:creationId xmlns:p14="http://schemas.microsoft.com/office/powerpoint/2010/main" val="532429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dirty="0"/>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dirty="0"/>
          </a:p>
        </p:txBody>
      </p:sp>
      <p:sp>
        <p:nvSpPr>
          <p:cNvPr id="8" name="Θέση κειμένου 7"/>
          <p:cNvSpPr>
            <a:spLocks noGrp="1"/>
          </p:cNvSpPr>
          <p:nvPr>
            <p:ph type="body" sz="quarter" idx="13"/>
          </p:nvPr>
        </p:nvSpPr>
        <p:spPr>
          <a:xfrm>
            <a:off x="628650" y="5659440"/>
            <a:ext cx="7600950" cy="5556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7" name="Slide Number Placeholder 5"/>
          <p:cNvSpPr>
            <a:spLocks noGrp="1"/>
          </p:cNvSpPr>
          <p:nvPr>
            <p:ph type="sldNum" sz="quarter" idx="15"/>
          </p:nvPr>
        </p:nvSpPr>
        <p:spPr/>
        <p:txBody>
          <a:bodyPr/>
          <a:lstStyle>
            <a:lvl1pPr>
              <a:defRPr/>
            </a:lvl1pPr>
          </a:lstStyle>
          <a:p>
            <a:pPr>
              <a:defRPr/>
            </a:pPr>
            <a:fld id="{9A049CC7-7316-4D26-9870-3B3A3A2DDE4E}" type="slidenum">
              <a:rPr lang="en-US" altLang="en-US"/>
              <a:pPr>
                <a:defRPr/>
              </a:pPr>
              <a:t>‹#›</a:t>
            </a:fld>
            <a:endParaRPr lang="en-US" altLang="en-US"/>
          </a:p>
        </p:txBody>
      </p:sp>
    </p:spTree>
    <p:extLst>
      <p:ext uri="{BB962C8B-B14F-4D97-AF65-F5344CB8AC3E}">
        <p14:creationId xmlns:p14="http://schemas.microsoft.com/office/powerpoint/2010/main" val="2600042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11" name="Slide Number Placeholder 5"/>
          <p:cNvSpPr>
            <a:spLocks noGrp="1"/>
          </p:cNvSpPr>
          <p:nvPr>
            <p:ph type="sldNum" sz="quarter" idx="19"/>
          </p:nvPr>
        </p:nvSpPr>
        <p:spPr/>
        <p:txBody>
          <a:bodyPr/>
          <a:lstStyle>
            <a:lvl1pPr>
              <a:defRPr/>
            </a:lvl1pPr>
          </a:lstStyle>
          <a:p>
            <a:pPr>
              <a:defRPr/>
            </a:pPr>
            <a:fld id="{A62B1736-6988-4A05-93D9-6B5386D8DCE9}" type="slidenum">
              <a:rPr lang="en-US" altLang="en-US"/>
              <a:pPr>
                <a:defRPr/>
              </a:pPr>
              <a:t>‹#›</a:t>
            </a:fld>
            <a:endParaRPr lang="en-US" altLang="en-US"/>
          </a:p>
        </p:txBody>
      </p:sp>
    </p:spTree>
    <p:extLst>
      <p:ext uri="{BB962C8B-B14F-4D97-AF65-F5344CB8AC3E}">
        <p14:creationId xmlns:p14="http://schemas.microsoft.com/office/powerpoint/2010/main" val="1579529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11" name="Slide Number Placeholder 5"/>
          <p:cNvSpPr>
            <a:spLocks noGrp="1"/>
          </p:cNvSpPr>
          <p:nvPr>
            <p:ph type="sldNum" sz="quarter" idx="19"/>
          </p:nvPr>
        </p:nvSpPr>
        <p:spPr/>
        <p:txBody>
          <a:bodyPr/>
          <a:lstStyle>
            <a:lvl1pPr>
              <a:defRPr/>
            </a:lvl1pPr>
          </a:lstStyle>
          <a:p>
            <a:pPr>
              <a:defRPr/>
            </a:pPr>
            <a:fld id="{9E9515F8-1726-4B2C-9B4E-8AC070ED05AD}" type="slidenum">
              <a:rPr lang="en-US" altLang="en-US"/>
              <a:pPr>
                <a:defRPr/>
              </a:pPr>
              <a:t>‹#›</a:t>
            </a:fld>
            <a:endParaRPr lang="en-US" altLang="en-US"/>
          </a:p>
        </p:txBody>
      </p:sp>
    </p:spTree>
    <p:extLst>
      <p:ext uri="{BB962C8B-B14F-4D97-AF65-F5344CB8AC3E}">
        <p14:creationId xmlns:p14="http://schemas.microsoft.com/office/powerpoint/2010/main" val="1104420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a:p>
        </p:txBody>
      </p:sp>
      <p:sp>
        <p:nvSpPr>
          <p:cNvPr id="8" name="Θέση κειμένου 7"/>
          <p:cNvSpPr>
            <a:spLocks noGrp="1"/>
          </p:cNvSpPr>
          <p:nvPr>
            <p:ph type="body" sz="quarter" idx="13"/>
          </p:nvPr>
        </p:nvSpPr>
        <p:spPr>
          <a:xfrm>
            <a:off x="628650" y="5659440"/>
            <a:ext cx="7600950" cy="555625"/>
          </a:xfrm>
        </p:spPr>
        <p:txBody>
          <a:bodyPr/>
          <a:lstStyle>
            <a:lvl1pPr marL="0" indent="0">
              <a:buNone/>
              <a:defRPr sz="1600"/>
            </a:lvl1pPr>
          </a:lstStyle>
          <a:p>
            <a:pPr lvl="0"/>
            <a:r>
              <a:rPr lang="el-GR" smtClean="0"/>
              <a:t>Στυλ υποδείγματος κειμένου</a:t>
            </a:r>
          </a:p>
          <a:p>
            <a:pPr lvl="1"/>
            <a:r>
              <a:rPr lang="el-GR" smtClean="0"/>
              <a:t>Δεύτερου επιπέδου</a:t>
            </a: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7" name="Slide Number Placeholder 5"/>
          <p:cNvSpPr>
            <a:spLocks noGrp="1"/>
          </p:cNvSpPr>
          <p:nvPr>
            <p:ph type="sldNum" sz="quarter" idx="15"/>
          </p:nvPr>
        </p:nvSpPr>
        <p:spPr/>
        <p:txBody>
          <a:bodyPr/>
          <a:lstStyle>
            <a:lvl1pPr>
              <a:defRPr/>
            </a:lvl1pPr>
          </a:lstStyle>
          <a:p>
            <a:pPr>
              <a:defRPr/>
            </a:pPr>
            <a:fld id="{96C5D3D1-8513-4965-9153-8F86AD93C0E7}" type="slidenum">
              <a:rPr lang="en-US" altLang="en-US"/>
              <a:pPr>
                <a:defRPr/>
              </a:pPr>
              <a:t>‹#›</a:t>
            </a:fld>
            <a:endParaRPr lang="en-US" altLang="en-US"/>
          </a:p>
        </p:txBody>
      </p:sp>
    </p:spTree>
    <p:extLst>
      <p:ext uri="{BB962C8B-B14F-4D97-AF65-F5344CB8AC3E}">
        <p14:creationId xmlns:p14="http://schemas.microsoft.com/office/powerpoint/2010/main" val="2733412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11" name="Slide Number Placeholder 5"/>
          <p:cNvSpPr>
            <a:spLocks noGrp="1"/>
          </p:cNvSpPr>
          <p:nvPr>
            <p:ph type="sldNum" sz="quarter" idx="19"/>
          </p:nvPr>
        </p:nvSpPr>
        <p:spPr/>
        <p:txBody>
          <a:bodyPr/>
          <a:lstStyle>
            <a:lvl1pPr>
              <a:defRPr/>
            </a:lvl1pPr>
          </a:lstStyle>
          <a:p>
            <a:pPr>
              <a:defRPr/>
            </a:pPr>
            <a:fld id="{542FDE75-C09B-4612-8949-3F24F14315CA}" type="slidenum">
              <a:rPr lang="en-US" altLang="en-US"/>
              <a:pPr>
                <a:defRPr/>
              </a:pPr>
              <a:t>‹#›</a:t>
            </a:fld>
            <a:endParaRPr lang="en-US" altLang="en-US"/>
          </a:p>
        </p:txBody>
      </p:sp>
    </p:spTree>
    <p:extLst>
      <p:ext uri="{BB962C8B-B14F-4D97-AF65-F5344CB8AC3E}">
        <p14:creationId xmlns:p14="http://schemas.microsoft.com/office/powerpoint/2010/main" val="3967613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6" name="Slide Number Placeholder 5"/>
          <p:cNvSpPr>
            <a:spLocks noGrp="1"/>
          </p:cNvSpPr>
          <p:nvPr>
            <p:ph type="sldNum" sz="quarter" idx="11"/>
          </p:nvPr>
        </p:nvSpPr>
        <p:spPr/>
        <p:txBody>
          <a:bodyPr/>
          <a:lstStyle>
            <a:lvl1pPr>
              <a:defRPr/>
            </a:lvl1pPr>
          </a:lstStyle>
          <a:p>
            <a:pPr>
              <a:defRPr/>
            </a:pPr>
            <a:fld id="{EFAE85D5-4010-45CB-848A-7AFE7CC4BEC1}" type="slidenum">
              <a:rPr lang="en-US" altLang="en-US"/>
              <a:pPr>
                <a:defRPr/>
              </a:pPr>
              <a:t>‹#›</a:t>
            </a:fld>
            <a:endParaRPr lang="en-US" altLang="en-US"/>
          </a:p>
        </p:txBody>
      </p:sp>
    </p:spTree>
    <p:extLst>
      <p:ext uri="{BB962C8B-B14F-4D97-AF65-F5344CB8AC3E}">
        <p14:creationId xmlns:p14="http://schemas.microsoft.com/office/powerpoint/2010/main" val="2197559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Chart Placeholder 2"/>
          <p:cNvSpPr>
            <a:spLocks noGrp="1"/>
          </p:cNvSpPr>
          <p:nvPr>
            <p:ph type="chart" idx="1"/>
          </p:nvPr>
        </p:nvSpPr>
        <p:spPr>
          <a:xfrm>
            <a:off x="685800" y="1981200"/>
            <a:ext cx="7772400" cy="4114800"/>
          </a:xfrm>
        </p:spPr>
        <p:txBody>
          <a:bodyPr rtlCol="0">
            <a:normAutofit/>
          </a:bodyPr>
          <a:lstStyle/>
          <a:p>
            <a:pPr lvl="0"/>
            <a:r>
              <a:rPr lang="el-GR" noProof="0" smtClean="0"/>
              <a:t>Κάντε κλικ στο εικονίδιο για να προσθέσετε ένα γράφημα</a:t>
            </a:r>
          </a:p>
        </p:txBody>
      </p:sp>
      <p:sp>
        <p:nvSpPr>
          <p:cNvPr id="4"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5" name="Slide Number Placeholder 5"/>
          <p:cNvSpPr>
            <a:spLocks noGrp="1"/>
          </p:cNvSpPr>
          <p:nvPr>
            <p:ph type="sldNum" sz="quarter" idx="11"/>
          </p:nvPr>
        </p:nvSpPr>
        <p:spPr/>
        <p:txBody>
          <a:bodyPr/>
          <a:lstStyle>
            <a:lvl1pPr>
              <a:defRPr/>
            </a:lvl1pPr>
          </a:lstStyle>
          <a:p>
            <a:pPr>
              <a:defRPr/>
            </a:pPr>
            <a:fld id="{0D2DBE1F-CFD0-43A5-A3E1-BFF1F4151702}" type="slidenum">
              <a:rPr lang="en-US" altLang="en-US"/>
              <a:pPr>
                <a:defRPr/>
              </a:pPr>
              <a:t>‹#›</a:t>
            </a:fld>
            <a:endParaRPr lang="en-US" altLang="en-US"/>
          </a:p>
        </p:txBody>
      </p:sp>
    </p:spTree>
    <p:extLst>
      <p:ext uri="{BB962C8B-B14F-4D97-AF65-F5344CB8AC3E}">
        <p14:creationId xmlns:p14="http://schemas.microsoft.com/office/powerpoint/2010/main" val="1789947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smtClean="0"/>
              <a:t>Στυλ κύριου τίτλου</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a:p>
        </p:txBody>
      </p:sp>
      <p:sp>
        <p:nvSpPr>
          <p:cNvPr id="4"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5" name="Slide Number Placeholder 5"/>
          <p:cNvSpPr>
            <a:spLocks noGrp="1"/>
          </p:cNvSpPr>
          <p:nvPr>
            <p:ph type="sldNum" sz="quarter" idx="11"/>
          </p:nvPr>
        </p:nvSpPr>
        <p:spPr/>
        <p:txBody>
          <a:bodyPr/>
          <a:lstStyle>
            <a:lvl1pPr>
              <a:defRPr/>
            </a:lvl1pPr>
          </a:lstStyle>
          <a:p>
            <a:pPr>
              <a:defRPr/>
            </a:pPr>
            <a:fld id="{FD9CAFE0-E304-4EAF-B83E-5A88F4D4E9D3}" type="slidenum">
              <a:rPr lang="en-US" altLang="en-US"/>
              <a:pPr>
                <a:defRPr/>
              </a:pPr>
              <a:t>‹#›</a:t>
            </a:fld>
            <a:endParaRPr lang="en-US" altLang="en-US"/>
          </a:p>
        </p:txBody>
      </p:sp>
    </p:spTree>
    <p:extLst>
      <p:ext uri="{BB962C8B-B14F-4D97-AF65-F5344CB8AC3E}">
        <p14:creationId xmlns:p14="http://schemas.microsoft.com/office/powerpoint/2010/main" val="1138219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13" name="Θέση εικόνας 6"/>
          <p:cNvSpPr>
            <a:spLocks noGrp="1"/>
          </p:cNvSpPr>
          <p:nvPr>
            <p:ph type="pic" sz="quarter" idx="17"/>
          </p:nvPr>
        </p:nvSpPr>
        <p:spPr>
          <a:xfrm>
            <a:off x="6136200" y="2770470"/>
            <a:ext cx="986495" cy="702377"/>
          </a:xfrm>
        </p:spPr>
        <p:txBody>
          <a:bodyPr/>
          <a:lstStyle/>
          <a:p>
            <a:pPr lvl="0"/>
            <a:r>
              <a:rPr lang="el-GR" noProof="0" smtClean="0"/>
              <a:t>Κάντε κλικ στο εικονίδιο για να προσθέσετε εικόνα</a:t>
            </a:r>
            <a:endParaRPr lang="en-US" noProof="0" dirty="0"/>
          </a:p>
        </p:txBody>
      </p:sp>
      <p:sp>
        <p:nvSpPr>
          <p:cNvPr id="14" name="Θέση εικόνας 6"/>
          <p:cNvSpPr>
            <a:spLocks noGrp="1"/>
          </p:cNvSpPr>
          <p:nvPr>
            <p:ph type="pic" sz="quarter" idx="18"/>
          </p:nvPr>
        </p:nvSpPr>
        <p:spPr>
          <a:xfrm>
            <a:off x="6136200" y="3683110"/>
            <a:ext cx="986495" cy="717979"/>
          </a:xfrm>
        </p:spPr>
        <p:txBody>
          <a:bodyPr/>
          <a:lstStyle/>
          <a:p>
            <a:pPr lvl="0"/>
            <a:r>
              <a:rPr lang="el-GR" noProof="0" smtClean="0"/>
              <a:t>Κάντε κλικ στο εικονίδιο για να προσθέσετε εικόνα</a:t>
            </a:r>
            <a:endParaRPr lang="en-US" noProof="0" dirty="0"/>
          </a:p>
        </p:txBody>
      </p:sp>
      <p:sp>
        <p:nvSpPr>
          <p:cNvPr id="15" name="Θέση εικόνας 6"/>
          <p:cNvSpPr>
            <a:spLocks noGrp="1"/>
          </p:cNvSpPr>
          <p:nvPr>
            <p:ph type="pic" sz="quarter" idx="19"/>
          </p:nvPr>
        </p:nvSpPr>
        <p:spPr>
          <a:xfrm>
            <a:off x="6136200" y="4609203"/>
            <a:ext cx="986495" cy="691189"/>
          </a:xfrm>
        </p:spPr>
        <p:txBody>
          <a:bodyPr/>
          <a:lstStyle/>
          <a:p>
            <a:pPr lvl="0"/>
            <a:r>
              <a:rPr lang="el-GR" noProof="0" smtClean="0"/>
              <a:t>Κάντε κλικ στο εικονίδιο για να προσθέσετε εικόνα</a:t>
            </a:r>
            <a:endParaRPr lang="en-US" noProof="0" dirty="0"/>
          </a:p>
        </p:txBody>
      </p:sp>
      <p:sp>
        <p:nvSpPr>
          <p:cNvPr id="21" name="Θέση εικόνας 6"/>
          <p:cNvSpPr>
            <a:spLocks noGrp="1"/>
          </p:cNvSpPr>
          <p:nvPr>
            <p:ph type="pic" sz="quarter" idx="23"/>
          </p:nvPr>
        </p:nvSpPr>
        <p:spPr>
          <a:xfrm>
            <a:off x="6136199" y="1834471"/>
            <a:ext cx="986496" cy="720436"/>
          </a:xfrm>
        </p:spPr>
        <p:txBody>
          <a:bodyPr/>
          <a:lstStyle/>
          <a:p>
            <a:pPr lvl="0"/>
            <a:r>
              <a:rPr lang="el-GR" noProof="0" smtClean="0"/>
              <a:t>Κάντε κλικ στο εικονίδιο για να προσθέσετε εικόνα</a:t>
            </a:r>
            <a:endParaRPr lang="en-US" noProof="0" dirty="0"/>
          </a:p>
        </p:txBody>
      </p:sp>
      <p:sp>
        <p:nvSpPr>
          <p:cNvPr id="22" name="Θέση εικόνας 6"/>
          <p:cNvSpPr>
            <a:spLocks noGrp="1"/>
          </p:cNvSpPr>
          <p:nvPr>
            <p:ph type="pic" sz="quarter" idx="24"/>
          </p:nvPr>
        </p:nvSpPr>
        <p:spPr>
          <a:xfrm>
            <a:off x="6155452" y="5519826"/>
            <a:ext cx="967244" cy="647700"/>
          </a:xfrm>
        </p:spPr>
        <p:txBody>
          <a:bodyPr/>
          <a:lstStyle/>
          <a:p>
            <a:pPr lvl="0"/>
            <a:r>
              <a:rPr lang="el-GR" noProof="0" smtClean="0"/>
              <a:t>Κάντε κλικ στο εικονίδιο για να προσθέσετε εικόνα</a:t>
            </a:r>
            <a:endParaRPr lang="en-US" noProof="0" dirty="0"/>
          </a:p>
        </p:txBody>
      </p:sp>
      <p:sp>
        <p:nvSpPr>
          <p:cNvPr id="23" name="Θέση κειμένου 17"/>
          <p:cNvSpPr>
            <a:spLocks noGrp="1"/>
          </p:cNvSpPr>
          <p:nvPr>
            <p:ph type="body" sz="quarter" idx="25"/>
          </p:nvPr>
        </p:nvSpPr>
        <p:spPr>
          <a:xfrm>
            <a:off x="1146429" y="2749301"/>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4" name="Θέση κειμένου 17"/>
          <p:cNvSpPr>
            <a:spLocks noGrp="1"/>
          </p:cNvSpPr>
          <p:nvPr>
            <p:ph type="body" sz="quarter" idx="26"/>
          </p:nvPr>
        </p:nvSpPr>
        <p:spPr>
          <a:xfrm>
            <a:off x="1146429" y="3679252"/>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5" name="Θέση κειμένου 17"/>
          <p:cNvSpPr>
            <a:spLocks noGrp="1"/>
          </p:cNvSpPr>
          <p:nvPr>
            <p:ph type="body" sz="quarter" idx="27"/>
          </p:nvPr>
        </p:nvSpPr>
        <p:spPr>
          <a:xfrm>
            <a:off x="1146429" y="4618374"/>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6" name="Θέση κειμένου 17"/>
          <p:cNvSpPr>
            <a:spLocks noGrp="1"/>
          </p:cNvSpPr>
          <p:nvPr>
            <p:ph type="body" sz="quarter" idx="28"/>
          </p:nvPr>
        </p:nvSpPr>
        <p:spPr>
          <a:xfrm>
            <a:off x="1133886" y="5519826"/>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7" name="Θέση κειμένου 17"/>
          <p:cNvSpPr>
            <a:spLocks noGrp="1"/>
          </p:cNvSpPr>
          <p:nvPr>
            <p:ph type="body" sz="quarter" idx="29"/>
          </p:nvPr>
        </p:nvSpPr>
        <p:spPr>
          <a:xfrm>
            <a:off x="1146429" y="1810179"/>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6" name="Footer Placeholder 4"/>
          <p:cNvSpPr>
            <a:spLocks noGrp="1"/>
          </p:cNvSpPr>
          <p:nvPr>
            <p:ph type="ftr" sz="quarter" idx="3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17" name="Slide Number Placeholder 5"/>
          <p:cNvSpPr>
            <a:spLocks noGrp="1"/>
          </p:cNvSpPr>
          <p:nvPr>
            <p:ph type="sldNum" sz="quarter" idx="31"/>
          </p:nvPr>
        </p:nvSpPr>
        <p:spPr/>
        <p:txBody>
          <a:bodyPr/>
          <a:lstStyle>
            <a:lvl1pPr>
              <a:defRPr/>
            </a:lvl1pPr>
          </a:lstStyle>
          <a:p>
            <a:pPr>
              <a:defRPr/>
            </a:pPr>
            <a:fld id="{6699F845-76CC-4138-9F4D-3D5AFCE1B4D8}" type="slidenum">
              <a:rPr lang="en-US" altLang="en-US"/>
              <a:pPr>
                <a:defRPr/>
              </a:pPr>
              <a:t>‹#›</a:t>
            </a:fld>
            <a:endParaRPr lang="en-US" altLang="en-US"/>
          </a:p>
        </p:txBody>
      </p:sp>
    </p:spTree>
    <p:extLst>
      <p:ext uri="{BB962C8B-B14F-4D97-AF65-F5344CB8AC3E}">
        <p14:creationId xmlns:p14="http://schemas.microsoft.com/office/powerpoint/2010/main" val="4131376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5" name="Slide Number Placeholder 5"/>
          <p:cNvSpPr>
            <a:spLocks noGrp="1"/>
          </p:cNvSpPr>
          <p:nvPr>
            <p:ph type="sldNum" sz="quarter" idx="11"/>
          </p:nvPr>
        </p:nvSpPr>
        <p:spPr/>
        <p:txBody>
          <a:bodyPr/>
          <a:lstStyle>
            <a:lvl1pPr>
              <a:defRPr/>
            </a:lvl1pPr>
          </a:lstStyle>
          <a:p>
            <a:pPr>
              <a:defRPr/>
            </a:pPr>
            <a:fld id="{9178F463-3FE2-4BED-8FD6-1783D5EA77E1}" type="slidenum">
              <a:rPr lang="en-US" altLang="en-US"/>
              <a:pPr>
                <a:defRPr/>
              </a:pPr>
              <a:t>‹#›</a:t>
            </a:fld>
            <a:endParaRPr lang="en-US" altLang="en-US"/>
          </a:p>
        </p:txBody>
      </p:sp>
    </p:spTree>
    <p:extLst>
      <p:ext uri="{BB962C8B-B14F-4D97-AF65-F5344CB8AC3E}">
        <p14:creationId xmlns:p14="http://schemas.microsoft.com/office/powerpoint/2010/main" val="3246217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7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6" name="Θέση εικόνας 5"/>
          <p:cNvSpPr>
            <a:spLocks noGrp="1"/>
          </p:cNvSpPr>
          <p:nvPr>
            <p:ph type="pic" sz="quarter" idx="12"/>
          </p:nvPr>
        </p:nvSpPr>
        <p:spPr>
          <a:xfrm>
            <a:off x="628650" y="1847850"/>
            <a:ext cx="7886700" cy="2224088"/>
          </a:xfrm>
        </p:spPr>
        <p:txBody>
          <a:bodyPr/>
          <a:lstStyle/>
          <a:p>
            <a:pPr lvl="0"/>
            <a:r>
              <a:rPr lang="el-GR" noProof="0" smtClean="0"/>
              <a:t>Κάντε κλικ στο εικονίδιο για να προσθέσετε εικόνα</a:t>
            </a:r>
            <a:endParaRPr lang="en-US" noProof="0"/>
          </a:p>
        </p:txBody>
      </p:sp>
      <p:sp>
        <p:nvSpPr>
          <p:cNvPr id="8" name="Θέση κειμένου 7"/>
          <p:cNvSpPr>
            <a:spLocks noGrp="1"/>
          </p:cNvSpPr>
          <p:nvPr>
            <p:ph type="body" sz="quarter" idx="13"/>
          </p:nvPr>
        </p:nvSpPr>
        <p:spPr>
          <a:xfrm>
            <a:off x="628650" y="4186238"/>
            <a:ext cx="7886700" cy="1963737"/>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Footer Placeholder 4"/>
          <p:cNvSpPr>
            <a:spLocks noGrp="1"/>
          </p:cNvSpPr>
          <p:nvPr>
            <p:ph type="ftr" sz="quarter" idx="14"/>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7" name="Slide Number Placeholder 5"/>
          <p:cNvSpPr>
            <a:spLocks noGrp="1"/>
          </p:cNvSpPr>
          <p:nvPr>
            <p:ph type="sldNum" sz="quarter" idx="15"/>
          </p:nvPr>
        </p:nvSpPr>
        <p:spPr/>
        <p:txBody>
          <a:bodyPr/>
          <a:lstStyle>
            <a:lvl1pPr>
              <a:defRPr/>
            </a:lvl1pPr>
          </a:lstStyle>
          <a:p>
            <a:pPr>
              <a:defRPr/>
            </a:pPr>
            <a:fld id="{1376242E-B5E2-4BB8-BAA5-2726B1633E03}" type="slidenum">
              <a:rPr lang="en-US" altLang="en-US"/>
              <a:pPr>
                <a:defRPr/>
              </a:pPr>
              <a:t>‹#›</a:t>
            </a:fld>
            <a:endParaRPr lang="en-US" altLang="en-US"/>
          </a:p>
        </p:txBody>
      </p:sp>
    </p:spTree>
    <p:extLst>
      <p:ext uri="{BB962C8B-B14F-4D97-AF65-F5344CB8AC3E}">
        <p14:creationId xmlns:p14="http://schemas.microsoft.com/office/powerpoint/2010/main" val="191173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8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6" name="Θέση εικόνας 5"/>
          <p:cNvSpPr>
            <a:spLocks noGrp="1"/>
          </p:cNvSpPr>
          <p:nvPr>
            <p:ph type="pic" sz="quarter" idx="12"/>
          </p:nvPr>
        </p:nvSpPr>
        <p:spPr>
          <a:xfrm>
            <a:off x="628650" y="1847850"/>
            <a:ext cx="7886700" cy="2224088"/>
          </a:xfrm>
        </p:spPr>
        <p:txBody>
          <a:bodyPr/>
          <a:lstStyle/>
          <a:p>
            <a:pPr lvl="0"/>
            <a:r>
              <a:rPr lang="el-GR" noProof="0" smtClean="0"/>
              <a:t>Κάντε κλικ στο εικονίδιο για να προσθέσετε εικόνα</a:t>
            </a:r>
            <a:endParaRPr lang="en-US" noProof="0"/>
          </a:p>
        </p:txBody>
      </p:sp>
      <p:sp>
        <p:nvSpPr>
          <p:cNvPr id="8" name="Θέση κειμένου 7"/>
          <p:cNvSpPr>
            <a:spLocks noGrp="1"/>
          </p:cNvSpPr>
          <p:nvPr>
            <p:ph type="body" sz="quarter" idx="13"/>
          </p:nvPr>
        </p:nvSpPr>
        <p:spPr>
          <a:xfrm>
            <a:off x="628650" y="4186238"/>
            <a:ext cx="7886700" cy="1963737"/>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Footer Placeholder 4"/>
          <p:cNvSpPr>
            <a:spLocks noGrp="1"/>
          </p:cNvSpPr>
          <p:nvPr>
            <p:ph type="ftr" sz="quarter" idx="14"/>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7" name="Slide Number Placeholder 5"/>
          <p:cNvSpPr>
            <a:spLocks noGrp="1"/>
          </p:cNvSpPr>
          <p:nvPr>
            <p:ph type="sldNum" sz="quarter" idx="15"/>
          </p:nvPr>
        </p:nvSpPr>
        <p:spPr/>
        <p:txBody>
          <a:bodyPr/>
          <a:lstStyle>
            <a:lvl1pPr>
              <a:defRPr/>
            </a:lvl1pPr>
          </a:lstStyle>
          <a:p>
            <a:pPr>
              <a:defRPr/>
            </a:pPr>
            <a:fld id="{6D936E7A-5110-4C4D-896B-0C61559A4105}" type="slidenum">
              <a:rPr lang="en-US" altLang="en-US"/>
              <a:pPr>
                <a:defRPr/>
              </a:pPr>
              <a:t>‹#›</a:t>
            </a:fld>
            <a:endParaRPr lang="en-US" altLang="en-US"/>
          </a:p>
        </p:txBody>
      </p:sp>
    </p:spTree>
    <p:extLst>
      <p:ext uri="{BB962C8B-B14F-4D97-AF65-F5344CB8AC3E}">
        <p14:creationId xmlns:p14="http://schemas.microsoft.com/office/powerpoint/2010/main" val="1736363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9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6" name="Θέση εικόνας 5"/>
          <p:cNvSpPr>
            <a:spLocks noGrp="1"/>
          </p:cNvSpPr>
          <p:nvPr>
            <p:ph type="pic" sz="quarter" idx="12"/>
          </p:nvPr>
        </p:nvSpPr>
        <p:spPr>
          <a:xfrm>
            <a:off x="628650" y="1847850"/>
            <a:ext cx="7886700" cy="2224088"/>
          </a:xfrm>
        </p:spPr>
        <p:txBody>
          <a:bodyPr/>
          <a:lstStyle/>
          <a:p>
            <a:pPr lvl="0"/>
            <a:r>
              <a:rPr lang="el-GR" noProof="0" smtClean="0"/>
              <a:t>Κάντε κλικ στο εικονίδιο για να προσθέσετε εικόνα</a:t>
            </a:r>
            <a:endParaRPr lang="en-US" noProof="0"/>
          </a:p>
        </p:txBody>
      </p:sp>
      <p:sp>
        <p:nvSpPr>
          <p:cNvPr id="8" name="Θέση κειμένου 7"/>
          <p:cNvSpPr>
            <a:spLocks noGrp="1"/>
          </p:cNvSpPr>
          <p:nvPr>
            <p:ph type="body" sz="quarter" idx="13"/>
          </p:nvPr>
        </p:nvSpPr>
        <p:spPr>
          <a:xfrm>
            <a:off x="628650" y="4186238"/>
            <a:ext cx="7886700" cy="1963737"/>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Footer Placeholder 4"/>
          <p:cNvSpPr>
            <a:spLocks noGrp="1"/>
          </p:cNvSpPr>
          <p:nvPr>
            <p:ph type="ftr" sz="quarter" idx="14"/>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7" name="Slide Number Placeholder 5"/>
          <p:cNvSpPr>
            <a:spLocks noGrp="1"/>
          </p:cNvSpPr>
          <p:nvPr>
            <p:ph type="sldNum" sz="quarter" idx="15"/>
          </p:nvPr>
        </p:nvSpPr>
        <p:spPr/>
        <p:txBody>
          <a:bodyPr/>
          <a:lstStyle>
            <a:lvl1pPr>
              <a:defRPr/>
            </a:lvl1pPr>
          </a:lstStyle>
          <a:p>
            <a:pPr>
              <a:defRPr/>
            </a:pPr>
            <a:fld id="{E2F43292-BC9D-4D1A-9D20-55DF329FDE4B}" type="slidenum">
              <a:rPr lang="en-US" altLang="en-US"/>
              <a:pPr>
                <a:defRPr/>
              </a:pPr>
              <a:t>‹#›</a:t>
            </a:fld>
            <a:endParaRPr lang="en-US" altLang="en-US"/>
          </a:p>
        </p:txBody>
      </p:sp>
    </p:spTree>
    <p:extLst>
      <p:ext uri="{BB962C8B-B14F-4D97-AF65-F5344CB8AC3E}">
        <p14:creationId xmlns:p14="http://schemas.microsoft.com/office/powerpoint/2010/main" val="599629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0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13" name="Θέση εικόνας 6"/>
          <p:cNvSpPr>
            <a:spLocks noGrp="1"/>
          </p:cNvSpPr>
          <p:nvPr>
            <p:ph type="pic" sz="quarter" idx="17"/>
          </p:nvPr>
        </p:nvSpPr>
        <p:spPr>
          <a:xfrm>
            <a:off x="6136200" y="2770470"/>
            <a:ext cx="986495" cy="702377"/>
          </a:xfrm>
        </p:spPr>
        <p:txBody>
          <a:bodyPr/>
          <a:lstStyle/>
          <a:p>
            <a:pPr lvl="0"/>
            <a:r>
              <a:rPr lang="el-GR" noProof="0" smtClean="0"/>
              <a:t>Κάντε κλικ στο εικονίδιο για να προσθέσετε εικόνα</a:t>
            </a:r>
            <a:endParaRPr lang="en-US" noProof="0" dirty="0"/>
          </a:p>
        </p:txBody>
      </p:sp>
      <p:sp>
        <p:nvSpPr>
          <p:cNvPr id="14" name="Θέση εικόνας 6"/>
          <p:cNvSpPr>
            <a:spLocks noGrp="1"/>
          </p:cNvSpPr>
          <p:nvPr>
            <p:ph type="pic" sz="quarter" idx="18"/>
          </p:nvPr>
        </p:nvSpPr>
        <p:spPr>
          <a:xfrm>
            <a:off x="6136200" y="3683110"/>
            <a:ext cx="986495" cy="717979"/>
          </a:xfrm>
        </p:spPr>
        <p:txBody>
          <a:bodyPr/>
          <a:lstStyle/>
          <a:p>
            <a:pPr lvl="0"/>
            <a:r>
              <a:rPr lang="el-GR" noProof="0" smtClean="0"/>
              <a:t>Κάντε κλικ στο εικονίδιο για να προσθέσετε εικόνα</a:t>
            </a:r>
            <a:endParaRPr lang="en-US" noProof="0" dirty="0"/>
          </a:p>
        </p:txBody>
      </p:sp>
      <p:sp>
        <p:nvSpPr>
          <p:cNvPr id="15" name="Θέση εικόνας 6"/>
          <p:cNvSpPr>
            <a:spLocks noGrp="1"/>
          </p:cNvSpPr>
          <p:nvPr>
            <p:ph type="pic" sz="quarter" idx="19"/>
          </p:nvPr>
        </p:nvSpPr>
        <p:spPr>
          <a:xfrm>
            <a:off x="6136200" y="4609203"/>
            <a:ext cx="986495" cy="691189"/>
          </a:xfrm>
        </p:spPr>
        <p:txBody>
          <a:bodyPr/>
          <a:lstStyle/>
          <a:p>
            <a:pPr lvl="0"/>
            <a:r>
              <a:rPr lang="el-GR" noProof="0" smtClean="0"/>
              <a:t>Κάντε κλικ στο εικονίδιο για να προσθέσετε εικόνα</a:t>
            </a:r>
            <a:endParaRPr lang="en-US" noProof="0" dirty="0"/>
          </a:p>
        </p:txBody>
      </p:sp>
      <p:sp>
        <p:nvSpPr>
          <p:cNvPr id="21" name="Θέση εικόνας 6"/>
          <p:cNvSpPr>
            <a:spLocks noGrp="1"/>
          </p:cNvSpPr>
          <p:nvPr>
            <p:ph type="pic" sz="quarter" idx="23"/>
          </p:nvPr>
        </p:nvSpPr>
        <p:spPr>
          <a:xfrm>
            <a:off x="6136199" y="1834471"/>
            <a:ext cx="986496" cy="720436"/>
          </a:xfrm>
        </p:spPr>
        <p:txBody>
          <a:bodyPr/>
          <a:lstStyle/>
          <a:p>
            <a:pPr lvl="0"/>
            <a:r>
              <a:rPr lang="el-GR" noProof="0" smtClean="0"/>
              <a:t>Κάντε κλικ στο εικονίδιο για να προσθέσετε εικόνα</a:t>
            </a:r>
            <a:endParaRPr lang="en-US" noProof="0" dirty="0"/>
          </a:p>
        </p:txBody>
      </p:sp>
      <p:sp>
        <p:nvSpPr>
          <p:cNvPr id="22" name="Θέση εικόνας 6"/>
          <p:cNvSpPr>
            <a:spLocks noGrp="1"/>
          </p:cNvSpPr>
          <p:nvPr>
            <p:ph type="pic" sz="quarter" idx="24"/>
          </p:nvPr>
        </p:nvSpPr>
        <p:spPr>
          <a:xfrm>
            <a:off x="6155452" y="5519826"/>
            <a:ext cx="967244" cy="647700"/>
          </a:xfrm>
        </p:spPr>
        <p:txBody>
          <a:bodyPr/>
          <a:lstStyle/>
          <a:p>
            <a:pPr lvl="0"/>
            <a:r>
              <a:rPr lang="el-GR" noProof="0" smtClean="0"/>
              <a:t>Κάντε κλικ στο εικονίδιο για να προσθέσετε εικόνα</a:t>
            </a:r>
            <a:endParaRPr lang="en-US" noProof="0" dirty="0"/>
          </a:p>
        </p:txBody>
      </p:sp>
      <p:sp>
        <p:nvSpPr>
          <p:cNvPr id="23" name="Θέση κειμένου 17"/>
          <p:cNvSpPr>
            <a:spLocks noGrp="1"/>
          </p:cNvSpPr>
          <p:nvPr>
            <p:ph type="body" sz="quarter" idx="25"/>
          </p:nvPr>
        </p:nvSpPr>
        <p:spPr>
          <a:xfrm>
            <a:off x="1146429" y="2749301"/>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4" name="Θέση κειμένου 17"/>
          <p:cNvSpPr>
            <a:spLocks noGrp="1"/>
          </p:cNvSpPr>
          <p:nvPr>
            <p:ph type="body" sz="quarter" idx="26"/>
          </p:nvPr>
        </p:nvSpPr>
        <p:spPr>
          <a:xfrm>
            <a:off x="1146429" y="3679252"/>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5" name="Θέση κειμένου 17"/>
          <p:cNvSpPr>
            <a:spLocks noGrp="1"/>
          </p:cNvSpPr>
          <p:nvPr>
            <p:ph type="body" sz="quarter" idx="27"/>
          </p:nvPr>
        </p:nvSpPr>
        <p:spPr>
          <a:xfrm>
            <a:off x="1146429" y="4618374"/>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6" name="Θέση κειμένου 17"/>
          <p:cNvSpPr>
            <a:spLocks noGrp="1"/>
          </p:cNvSpPr>
          <p:nvPr>
            <p:ph type="body" sz="quarter" idx="28"/>
          </p:nvPr>
        </p:nvSpPr>
        <p:spPr>
          <a:xfrm>
            <a:off x="1133886" y="5519826"/>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27" name="Θέση κειμένου 17"/>
          <p:cNvSpPr>
            <a:spLocks noGrp="1"/>
          </p:cNvSpPr>
          <p:nvPr>
            <p:ph type="body" sz="quarter" idx="29"/>
          </p:nvPr>
        </p:nvSpPr>
        <p:spPr>
          <a:xfrm>
            <a:off x="1146429" y="1810179"/>
            <a:ext cx="4770498" cy="714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6" name="Footer Placeholder 4"/>
          <p:cNvSpPr>
            <a:spLocks noGrp="1"/>
          </p:cNvSpPr>
          <p:nvPr>
            <p:ph type="ftr" sz="quarter" idx="3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17" name="Slide Number Placeholder 5"/>
          <p:cNvSpPr>
            <a:spLocks noGrp="1"/>
          </p:cNvSpPr>
          <p:nvPr>
            <p:ph type="sldNum" sz="quarter" idx="31"/>
          </p:nvPr>
        </p:nvSpPr>
        <p:spPr/>
        <p:txBody>
          <a:bodyPr/>
          <a:lstStyle>
            <a:lvl1pPr>
              <a:defRPr/>
            </a:lvl1pPr>
          </a:lstStyle>
          <a:p>
            <a:pPr>
              <a:defRPr/>
            </a:pPr>
            <a:fld id="{5DE80551-7838-48D0-A649-B5DF0A0C80D5}" type="slidenum">
              <a:rPr lang="en-US" altLang="en-US"/>
              <a:pPr>
                <a:defRPr/>
              </a:pPr>
              <a:t>‹#›</a:t>
            </a:fld>
            <a:endParaRPr lang="en-US" altLang="en-US"/>
          </a:p>
        </p:txBody>
      </p:sp>
    </p:spTree>
    <p:extLst>
      <p:ext uri="{BB962C8B-B14F-4D97-AF65-F5344CB8AC3E}">
        <p14:creationId xmlns:p14="http://schemas.microsoft.com/office/powerpoint/2010/main" val="1700744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normAutofit/>
          </a:bodyPr>
          <a:lstStyle>
            <a:lvl1pPr>
              <a:defRPr sz="4400"/>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5" name="Slide Number Placeholder 5"/>
          <p:cNvSpPr>
            <a:spLocks noGrp="1"/>
          </p:cNvSpPr>
          <p:nvPr>
            <p:ph type="sldNum" sz="quarter" idx="11"/>
          </p:nvPr>
        </p:nvSpPr>
        <p:spPr/>
        <p:txBody>
          <a:bodyPr/>
          <a:lstStyle>
            <a:lvl1pPr>
              <a:defRPr/>
            </a:lvl1pPr>
          </a:lstStyle>
          <a:p>
            <a:pPr>
              <a:defRPr/>
            </a:pPr>
            <a:fld id="{2CB2248B-2711-44BD-8191-25DE9B5E40FF}" type="slidenum">
              <a:rPr lang="en-US" altLang="en-US"/>
              <a:pPr>
                <a:defRPr/>
              </a:pPr>
              <a:t>‹#›</a:t>
            </a:fld>
            <a:endParaRPr lang="en-US" altLang="en-US"/>
          </a:p>
        </p:txBody>
      </p:sp>
    </p:spTree>
    <p:extLst>
      <p:ext uri="{BB962C8B-B14F-4D97-AF65-F5344CB8AC3E}">
        <p14:creationId xmlns:p14="http://schemas.microsoft.com/office/powerpoint/2010/main" val="1625981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6" name="Slide Number Placeholder 5"/>
          <p:cNvSpPr>
            <a:spLocks noGrp="1"/>
          </p:cNvSpPr>
          <p:nvPr>
            <p:ph type="sldNum" sz="quarter" idx="11"/>
          </p:nvPr>
        </p:nvSpPr>
        <p:spPr/>
        <p:txBody>
          <a:bodyPr/>
          <a:lstStyle>
            <a:lvl1pPr>
              <a:defRPr/>
            </a:lvl1pPr>
          </a:lstStyle>
          <a:p>
            <a:pPr>
              <a:defRPr/>
            </a:pPr>
            <a:fld id="{98C4755E-B1B4-4004-864F-02947A3EDF96}" type="slidenum">
              <a:rPr lang="en-US" altLang="en-US"/>
              <a:pPr>
                <a:defRPr/>
              </a:pPr>
              <a:t>‹#›</a:t>
            </a:fld>
            <a:endParaRPr lang="en-US" altLang="en-US"/>
          </a:p>
        </p:txBody>
      </p:sp>
    </p:spTree>
    <p:extLst>
      <p:ext uri="{BB962C8B-B14F-4D97-AF65-F5344CB8AC3E}">
        <p14:creationId xmlns:p14="http://schemas.microsoft.com/office/powerpoint/2010/main" val="1176289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29151" y="2505075"/>
            <a:ext cx="3887391"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8" name="Slide Number Placeholder 5"/>
          <p:cNvSpPr>
            <a:spLocks noGrp="1"/>
          </p:cNvSpPr>
          <p:nvPr>
            <p:ph type="sldNum" sz="quarter" idx="11"/>
          </p:nvPr>
        </p:nvSpPr>
        <p:spPr/>
        <p:txBody>
          <a:bodyPr/>
          <a:lstStyle>
            <a:lvl1pPr>
              <a:defRPr/>
            </a:lvl1pPr>
          </a:lstStyle>
          <a:p>
            <a:pPr>
              <a:defRPr/>
            </a:pPr>
            <a:fld id="{D108EEB3-1A4A-4A5E-B53E-457DD81C9B23}" type="slidenum">
              <a:rPr lang="en-US" altLang="en-US"/>
              <a:pPr>
                <a:defRPr/>
              </a:pPr>
              <a:t>‹#›</a:t>
            </a:fld>
            <a:endParaRPr lang="en-US" altLang="en-US"/>
          </a:p>
        </p:txBody>
      </p:sp>
    </p:spTree>
    <p:extLst>
      <p:ext uri="{BB962C8B-B14F-4D97-AF65-F5344CB8AC3E}">
        <p14:creationId xmlns:p14="http://schemas.microsoft.com/office/powerpoint/2010/main" val="792163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Θέση εικόνας 6"/>
          <p:cNvSpPr>
            <a:spLocks noGrp="1"/>
          </p:cNvSpPr>
          <p:nvPr>
            <p:ph type="pic" sz="quarter" idx="13"/>
          </p:nvPr>
        </p:nvSpPr>
        <p:spPr>
          <a:xfrm>
            <a:off x="628652" y="1794696"/>
            <a:ext cx="7886699" cy="3836937"/>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9" name="Θέση κειμένου 8"/>
          <p:cNvSpPr>
            <a:spLocks noGrp="1"/>
          </p:cNvSpPr>
          <p:nvPr>
            <p:ph type="body" sz="quarter" idx="14"/>
          </p:nvPr>
        </p:nvSpPr>
        <p:spPr>
          <a:xfrm>
            <a:off x="628651" y="5735638"/>
            <a:ext cx="7940675" cy="4857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Footer Placeholder 4"/>
          <p:cNvSpPr>
            <a:spLocks noGrp="1"/>
          </p:cNvSpPr>
          <p:nvPr>
            <p:ph type="ftr" sz="quarter" idx="15"/>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6" name="Slide Number Placeholder 5"/>
          <p:cNvSpPr>
            <a:spLocks noGrp="1"/>
          </p:cNvSpPr>
          <p:nvPr>
            <p:ph type="sldNum" sz="quarter" idx="16"/>
          </p:nvPr>
        </p:nvSpPr>
        <p:spPr/>
        <p:txBody>
          <a:bodyPr/>
          <a:lstStyle>
            <a:lvl1pPr>
              <a:defRPr/>
            </a:lvl1pPr>
          </a:lstStyle>
          <a:p>
            <a:pPr>
              <a:defRPr/>
            </a:pPr>
            <a:fld id="{A3377676-058E-4149-857F-102D3AF22550}" type="slidenum">
              <a:rPr lang="en-US" altLang="en-US"/>
              <a:pPr>
                <a:defRPr/>
              </a:pPr>
              <a:t>‹#›</a:t>
            </a:fld>
            <a:endParaRPr lang="en-US" altLang="en-US"/>
          </a:p>
        </p:txBody>
      </p:sp>
    </p:spTree>
    <p:extLst>
      <p:ext uri="{BB962C8B-B14F-4D97-AF65-F5344CB8AC3E}">
        <p14:creationId xmlns:p14="http://schemas.microsoft.com/office/powerpoint/2010/main" val="783418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SmartArt 5"/>
          <p:cNvSpPr>
            <a:spLocks noGrp="1"/>
          </p:cNvSpPr>
          <p:nvPr>
            <p:ph type="dgm" sz="quarter" idx="12"/>
          </p:nvPr>
        </p:nvSpPr>
        <p:spPr>
          <a:xfrm>
            <a:off x="628650" y="1858963"/>
            <a:ext cx="7886700" cy="4261618"/>
          </a:xfrm>
        </p:spPr>
        <p:txBody>
          <a:bodyPr rtlCol="0">
            <a:normAutofit/>
          </a:bodyPr>
          <a:lstStyle/>
          <a:p>
            <a:pPr lvl="0"/>
            <a:r>
              <a:rPr lang="el-GR" noProof="0" smtClean="0"/>
              <a:t>Κάντε κλικ στο εικονίδιο για να προσθέσετε ένα γραφικό SmartArt</a:t>
            </a:r>
            <a:endParaRPr lang="el-GR" noProof="0"/>
          </a:p>
        </p:txBody>
      </p:sp>
      <p:sp>
        <p:nvSpPr>
          <p:cNvPr id="4" name="Footer Placeholder 4"/>
          <p:cNvSpPr>
            <a:spLocks noGrp="1"/>
          </p:cNvSpPr>
          <p:nvPr>
            <p:ph type="ftr" sz="quarter" idx="13"/>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5" name="Slide Number Placeholder 5"/>
          <p:cNvSpPr>
            <a:spLocks noGrp="1"/>
          </p:cNvSpPr>
          <p:nvPr>
            <p:ph type="sldNum" sz="quarter" idx="14"/>
          </p:nvPr>
        </p:nvSpPr>
        <p:spPr/>
        <p:txBody>
          <a:bodyPr/>
          <a:lstStyle>
            <a:lvl1pPr>
              <a:defRPr/>
            </a:lvl1pPr>
          </a:lstStyle>
          <a:p>
            <a:pPr>
              <a:defRPr/>
            </a:pPr>
            <a:fld id="{752C83DE-4E54-473B-B33E-B8EACAC76082}" type="slidenum">
              <a:rPr lang="en-US" altLang="en-US"/>
              <a:pPr>
                <a:defRPr/>
              </a:pPr>
              <a:t>‹#›</a:t>
            </a:fld>
            <a:endParaRPr lang="en-US" altLang="en-US"/>
          </a:p>
        </p:txBody>
      </p:sp>
    </p:spTree>
    <p:extLst>
      <p:ext uri="{BB962C8B-B14F-4D97-AF65-F5344CB8AC3E}">
        <p14:creationId xmlns:p14="http://schemas.microsoft.com/office/powerpoint/2010/main" val="285216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628651" y="1843090"/>
            <a:ext cx="5300663" cy="426243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κειμένου 7"/>
          <p:cNvSpPr>
            <a:spLocks noGrp="1"/>
          </p:cNvSpPr>
          <p:nvPr>
            <p:ph type="body" sz="quarter" idx="13"/>
          </p:nvPr>
        </p:nvSpPr>
        <p:spPr>
          <a:xfrm>
            <a:off x="6091239" y="1843088"/>
            <a:ext cx="2595562" cy="42338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smtClean="0"/>
              <a:t>Ενότητα 12. Γναθοφόρα και Ελάσσονα Λοφοτροχόζωα</a:t>
            </a:r>
            <a:endParaRPr lang="en-US"/>
          </a:p>
        </p:txBody>
      </p:sp>
      <p:sp>
        <p:nvSpPr>
          <p:cNvPr id="7" name="Slide Number Placeholder 5"/>
          <p:cNvSpPr>
            <a:spLocks noGrp="1"/>
          </p:cNvSpPr>
          <p:nvPr>
            <p:ph type="sldNum" sz="quarter" idx="15"/>
          </p:nvPr>
        </p:nvSpPr>
        <p:spPr/>
        <p:txBody>
          <a:bodyPr/>
          <a:lstStyle>
            <a:lvl1pPr>
              <a:defRPr/>
            </a:lvl1pPr>
          </a:lstStyle>
          <a:p>
            <a:pPr>
              <a:defRPr/>
            </a:pPr>
            <a:fld id="{75D37117-642E-4AE1-BD8A-A4F62BD47B55}" type="slidenum">
              <a:rPr lang="en-US" altLang="en-US"/>
              <a:pPr>
                <a:defRPr/>
              </a:pPr>
              <a:t>‹#›</a:t>
            </a:fld>
            <a:endParaRPr lang="en-US" altLang="en-US"/>
          </a:p>
        </p:txBody>
      </p:sp>
    </p:spTree>
    <p:extLst>
      <p:ext uri="{BB962C8B-B14F-4D97-AF65-F5344CB8AC3E}">
        <p14:creationId xmlns:p14="http://schemas.microsoft.com/office/powerpoint/2010/main" val="3069392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endParaRPr lang="en-US" altLang="el-GR"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5" name="Footer Placeholder 4"/>
          <p:cNvSpPr>
            <a:spLocks noGrp="1"/>
          </p:cNvSpPr>
          <p:nvPr>
            <p:ph type="ftr" sz="quarter" idx="3"/>
          </p:nvPr>
        </p:nvSpPr>
        <p:spPr>
          <a:xfrm>
            <a:off x="1133475" y="6326188"/>
            <a:ext cx="6831013" cy="279400"/>
          </a:xfrm>
          <a:prstGeom prst="rect">
            <a:avLst/>
          </a:prstGeom>
          <a:solidFill>
            <a:schemeClr val="bg1">
              <a:lumMod val="95000"/>
            </a:schemeClr>
          </a:solidFill>
        </p:spPr>
        <p:txBody>
          <a:bodyPr vert="horz" lIns="91440" tIns="45720" rIns="91440" bIns="45720" rtlCol="0" anchor="ctr"/>
          <a:lstStyle>
            <a:lvl1pPr algn="l" eaLnBrk="1" hangingPunct="1">
              <a:defRPr sz="1200">
                <a:solidFill>
                  <a:schemeClr val="tx1">
                    <a:tint val="75000"/>
                  </a:schemeClr>
                </a:solidFill>
                <a:latin typeface="+mj-lt"/>
              </a:defRPr>
            </a:lvl1pPr>
          </a:lstStyle>
          <a:p>
            <a:pPr>
              <a:defRPr/>
            </a:pPr>
            <a:r>
              <a:rPr lang="el-GR" smtClean="0"/>
              <a:t>Ενότητα 12. Γναθοφόρα και Ελάσσονα Λοφοτροχόζωα</a:t>
            </a:r>
            <a:endParaRPr lang="en-US"/>
          </a:p>
        </p:txBody>
      </p:sp>
      <p:sp>
        <p:nvSpPr>
          <p:cNvPr id="6" name="Slide Number Placeholder 5"/>
          <p:cNvSpPr>
            <a:spLocks noGrp="1"/>
          </p:cNvSpPr>
          <p:nvPr>
            <p:ph type="sldNum" sz="quarter" idx="4"/>
          </p:nvPr>
        </p:nvSpPr>
        <p:spPr>
          <a:xfrm>
            <a:off x="8097838" y="6326188"/>
            <a:ext cx="417512" cy="279400"/>
          </a:xfrm>
          <a:prstGeom prst="rect">
            <a:avLst/>
          </a:prstGeom>
          <a:solidFill>
            <a:schemeClr val="bg1">
              <a:lumMod val="95000"/>
            </a:schemeClr>
          </a:solidFill>
        </p:spPr>
        <p:txBody>
          <a:bodyPr vert="horz" lIns="91440" tIns="45720" rIns="91440" bIns="45720" rtlCol="0" anchor="ctr"/>
          <a:lstStyle>
            <a:lvl1pPr algn="r" eaLnBrk="1" hangingPunct="1">
              <a:defRPr sz="1200">
                <a:solidFill>
                  <a:schemeClr val="tx1">
                    <a:tint val="75000"/>
                  </a:schemeClr>
                </a:solidFill>
                <a:latin typeface="+mj-lt"/>
              </a:defRPr>
            </a:lvl1pPr>
          </a:lstStyle>
          <a:p>
            <a:pPr>
              <a:defRPr/>
            </a:pPr>
            <a:fld id="{E250CAD3-A507-4C4E-81B1-B200EE3140A5}" type="slidenum">
              <a:rPr lang="en-US" altLang="en-US"/>
              <a:pPr>
                <a:defRPr/>
              </a:pPr>
              <a:t>‹#›</a:t>
            </a:fld>
            <a:endParaRPr lang="en-US" altLang="en-US"/>
          </a:p>
        </p:txBody>
      </p:sp>
      <p:pic>
        <p:nvPicPr>
          <p:cNvPr id="1030" name="Picture 6" descr="Λογότυπο Εθνικόν και Καποδιστριακόν Πανεπιστήμιον Αθηνών"/>
          <p:cNvPicPr>
            <a:picLocks noChangeAspect="1"/>
          </p:cNvPicPr>
          <p:nvPr/>
        </p:nvPicPr>
        <p:blipFill>
          <a:blip r:embed="rId36">
            <a:extLst>
              <a:ext uri="{28A0092B-C50C-407E-A947-70E740481C1C}">
                <a14:useLocalDpi xmlns:a14="http://schemas.microsoft.com/office/drawing/2010/main" val="0"/>
              </a:ext>
            </a:extLst>
          </a:blip>
          <a:srcRect l="2" r="85167"/>
          <a:stretch>
            <a:fillRect/>
          </a:stretch>
        </p:blipFill>
        <p:spPr bwMode="auto">
          <a:xfrm>
            <a:off x="692150" y="6235700"/>
            <a:ext cx="376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44"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 id="2147484227" r:id="rId17"/>
    <p:sldLayoutId id="2147484228" r:id="rId18"/>
    <p:sldLayoutId id="2147484229" r:id="rId19"/>
    <p:sldLayoutId id="2147484230" r:id="rId20"/>
    <p:sldLayoutId id="2147484231" r:id="rId21"/>
    <p:sldLayoutId id="2147484232" r:id="rId22"/>
    <p:sldLayoutId id="2147484233" r:id="rId23"/>
    <p:sldLayoutId id="2147484234" r:id="rId24"/>
    <p:sldLayoutId id="2147484235" r:id="rId25"/>
    <p:sldLayoutId id="2147484236" r:id="rId26"/>
    <p:sldLayoutId id="2147484237" r:id="rId27"/>
    <p:sldLayoutId id="2147484238" r:id="rId28"/>
    <p:sldLayoutId id="2147484239" r:id="rId29"/>
    <p:sldLayoutId id="2147484240" r:id="rId30"/>
    <p:sldLayoutId id="2147484241" r:id="rId31"/>
    <p:sldLayoutId id="2147484242" r:id="rId32"/>
    <p:sldLayoutId id="2147484243" r:id="rId33"/>
  </p:sldLayoutIdLst>
  <p:timing>
    <p:tnLst>
      <p:par>
        <p:cTn id="1" dur="indefinite" restart="never" nodeType="tmRoot"/>
      </p:par>
    </p:tnLst>
  </p:timing>
  <p:hf hdr="0" dt="0"/>
  <p:txStyles>
    <p:titleStyle>
      <a:lvl1pPr algn="ctr" rtl="0" eaLnBrk="0" fontAlgn="base" hangingPunct="0">
        <a:lnSpc>
          <a:spcPct val="90000"/>
        </a:lnSpc>
        <a:spcBef>
          <a:spcPct val="0"/>
        </a:spcBef>
        <a:spcAft>
          <a:spcPct val="0"/>
        </a:spcAft>
        <a:defRPr sz="4400" b="1" kern="1200">
          <a:solidFill>
            <a:srgbClr val="2E75B6"/>
          </a:solidFill>
          <a:latin typeface="+mj-lt"/>
          <a:ea typeface="Tahoma" panose="020B0604030504040204" pitchFamily="34" charset="0"/>
          <a:cs typeface="Tahoma" panose="020B0604030504040204" pitchFamily="34" charset="0"/>
        </a:defRPr>
      </a:lvl1pPr>
      <a:lvl2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2pPr>
      <a:lvl3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3pPr>
      <a:lvl4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4pPr>
      <a:lvl5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5pPr>
      <a:lvl6pPr marL="4572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6pPr>
      <a:lvl7pPr marL="9144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7pPr>
      <a:lvl8pPr marL="13716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8pPr>
      <a:lvl9pPr marL="18288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9.jp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52.jpg"/><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58.jpg"/><Relationship Id="rId4" Type="http://schemas.openxmlformats.org/officeDocument/2006/relationships/image" Target="../media/image5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5b1%5d%20http:/creativecommons.org/licenses/by-nc-sa/4.0/" TargetMode="Externa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ctrTitle"/>
          </p:nvPr>
        </p:nvSpPr>
        <p:spPr>
          <a:xfrm>
            <a:off x="685800" y="2006600"/>
            <a:ext cx="7772400" cy="947738"/>
          </a:xfrm>
        </p:spPr>
        <p:txBody>
          <a:bodyPr/>
          <a:lstStyle/>
          <a:p>
            <a:pPr eaLnBrk="1" hangingPunct="1"/>
            <a:r>
              <a:rPr lang="el-GR" altLang="el-GR" smtClean="0">
                <a:solidFill>
                  <a:srgbClr val="0070C0"/>
                </a:solidFill>
              </a:rPr>
              <a:t>Ζωολογία Ι</a:t>
            </a:r>
          </a:p>
        </p:txBody>
      </p:sp>
      <p:sp>
        <p:nvSpPr>
          <p:cNvPr id="4099" name="Υπότιτλος 2"/>
          <p:cNvSpPr>
            <a:spLocks noGrp="1"/>
          </p:cNvSpPr>
          <p:nvPr>
            <p:ph type="body" sz="quarter" idx="10"/>
          </p:nvPr>
        </p:nvSpPr>
        <p:spPr>
          <a:xfrm>
            <a:off x="684213" y="3384550"/>
            <a:ext cx="8208962" cy="1752600"/>
          </a:xfrm>
        </p:spPr>
        <p:txBody>
          <a:bodyPr/>
          <a:lstStyle/>
          <a:p>
            <a:pPr algn="l" eaLnBrk="1" hangingPunct="1"/>
            <a:r>
              <a:rPr lang="el-GR" altLang="el-GR" b="1" dirty="0" smtClean="0">
                <a:solidFill>
                  <a:srgbClr val="0070C0"/>
                </a:solidFill>
              </a:rPr>
              <a:t>Ενότητα </a:t>
            </a:r>
            <a:r>
              <a:rPr lang="en-US" altLang="el-GR" b="1" dirty="0" smtClean="0">
                <a:solidFill>
                  <a:srgbClr val="0070C0"/>
                </a:solidFill>
              </a:rPr>
              <a:t>12</a:t>
            </a:r>
            <a:r>
              <a:rPr lang="el-GR" altLang="el-GR" dirty="0" smtClean="0">
                <a:solidFill>
                  <a:srgbClr val="0070C0"/>
                </a:solidFill>
              </a:rPr>
              <a:t>:</a:t>
            </a:r>
            <a:r>
              <a:rPr lang="en-US" altLang="el-GR" dirty="0" smtClean="0">
                <a:solidFill>
                  <a:srgbClr val="5075BC"/>
                </a:solidFill>
              </a:rPr>
              <a:t> </a:t>
            </a:r>
            <a:r>
              <a:rPr lang="el-GR" altLang="el-GR" dirty="0" err="1" smtClean="0"/>
              <a:t>Γναθοφόρα</a:t>
            </a:r>
            <a:r>
              <a:rPr lang="el-GR" altLang="el-GR" dirty="0" smtClean="0"/>
              <a:t> και Ελάσσονα </a:t>
            </a:r>
            <a:r>
              <a:rPr lang="el-GR" altLang="el-GR" dirty="0" err="1" smtClean="0"/>
              <a:t>Λοφοτροχόζωα</a:t>
            </a:r>
            <a:endParaRPr lang="el-GR" altLang="el-GR" dirty="0" smtClean="0"/>
          </a:p>
          <a:p>
            <a:pPr eaLnBrk="1" hangingPunct="1"/>
            <a:endParaRPr lang="en-US" altLang="el-GR" dirty="0" smtClean="0"/>
          </a:p>
          <a:p>
            <a:pPr eaLnBrk="1" hangingPunct="1"/>
            <a:r>
              <a:rPr lang="el-GR" altLang="el-GR" dirty="0" smtClean="0"/>
              <a:t>Σκαρλάτος </a:t>
            </a:r>
            <a:r>
              <a:rPr lang="el-GR" altLang="el-GR" dirty="0" err="1" smtClean="0"/>
              <a:t>Ντέντος</a:t>
            </a:r>
            <a:r>
              <a:rPr lang="el-GR" altLang="el-GR" dirty="0" smtClean="0"/>
              <a:t>, </a:t>
            </a:r>
            <a:r>
              <a:rPr lang="el-GR" altLang="el-GR" dirty="0" err="1" smtClean="0"/>
              <a:t>Επικ</a:t>
            </a:r>
            <a:r>
              <a:rPr lang="el-GR" altLang="el-GR" dirty="0" smtClean="0"/>
              <a:t>. Καθηγητής</a:t>
            </a:r>
          </a:p>
          <a:p>
            <a:pPr eaLnBrk="1" hangingPunct="1"/>
            <a:r>
              <a:rPr lang="el-GR" altLang="el-GR" dirty="0" smtClean="0"/>
              <a:t>Σχολή Θετικών Επιστημών</a:t>
            </a:r>
          </a:p>
          <a:p>
            <a:pPr eaLnBrk="1" hangingPunct="1"/>
            <a:r>
              <a:rPr lang="el-GR" altLang="el-GR" dirty="0" smtClean="0"/>
              <a:t>Τμήμα Βιολογίας</a:t>
            </a:r>
            <a:endParaRPr lang="en-US" altLang="el-GR" dirty="0" smtClean="0"/>
          </a:p>
          <a:p>
            <a:pPr eaLnBrk="1" hangingPunct="1"/>
            <a:endParaRPr lang="el-GR" altLang="el-GR"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p:cNvSpPr>
            <a:spLocks noGrp="1"/>
          </p:cNvSpPr>
          <p:nvPr>
            <p:ph type="title"/>
          </p:nvPr>
        </p:nvSpPr>
        <p:spPr/>
        <p:txBody>
          <a:bodyPr/>
          <a:lstStyle/>
          <a:p>
            <a:r>
              <a:rPr lang="el-GR" altLang="el-GR" dirty="0" smtClean="0"/>
              <a:t>Φύλο: </a:t>
            </a:r>
            <a:r>
              <a:rPr lang="el-GR" altLang="el-GR" dirty="0" err="1" smtClean="0"/>
              <a:t>Γναθοστομουλίδια</a:t>
            </a:r>
            <a:r>
              <a:rPr lang="en-US" altLang="el-GR" dirty="0" smtClean="0"/>
              <a:t> </a:t>
            </a:r>
            <a:r>
              <a:rPr lang="en-US" altLang="el-GR" dirty="0" smtClean="0"/>
              <a:t>6/6</a:t>
            </a:r>
            <a:endParaRPr lang="en-US" altLang="el-GR" dirty="0" smtClean="0"/>
          </a:p>
        </p:txBody>
      </p:sp>
      <p:pic>
        <p:nvPicPr>
          <p:cNvPr id="19459" name="Θέση περιεχομένου 6"/>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6230"/>
          <a:stretch>
            <a:fillRect/>
          </a:stretch>
        </p:blipFill>
        <p:spPr>
          <a:xfrm>
            <a:off x="366216" y="1804864"/>
            <a:ext cx="5667375" cy="3409925"/>
          </a:xfrm>
        </p:spPr>
      </p:pic>
      <p:pic>
        <p:nvPicPr>
          <p:cNvPr id="19460" name="Θέση περιεχομένου 7"/>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105384" y="1466850"/>
            <a:ext cx="2165350" cy="4722813"/>
          </a:xfrm>
        </p:spPr>
      </p:pic>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BC5A251D-3B02-43E9-BAAF-26F084856E01}" type="slidenum">
              <a:rPr lang="en-US" altLang="en-US" smtClean="0"/>
              <a:pPr>
                <a:defRPr/>
              </a:pPr>
              <a:t>10</a:t>
            </a:fld>
            <a:endParaRPr lang="en-US" altLang="en-US"/>
          </a:p>
        </p:txBody>
      </p:sp>
      <p:sp>
        <p:nvSpPr>
          <p:cNvPr id="7" name="TextBox 6"/>
          <p:cNvSpPr txBox="1"/>
          <p:nvPr/>
        </p:nvSpPr>
        <p:spPr>
          <a:xfrm>
            <a:off x="5597243" y="5214789"/>
            <a:ext cx="263525" cy="276225"/>
          </a:xfrm>
          <a:prstGeom prst="rect">
            <a:avLst/>
          </a:prstGeom>
          <a:noFill/>
        </p:spPr>
        <p:txBody>
          <a:bodyPr wrap="none">
            <a:spAutoFit/>
          </a:bodyPr>
          <a:lstStyle/>
          <a:p>
            <a:pPr>
              <a:defRPr/>
            </a:pPr>
            <a:r>
              <a:rPr lang="en-US" sz="1200" b="1" dirty="0">
                <a:latin typeface="+mj-lt"/>
              </a:rPr>
              <a:t>8</a:t>
            </a:r>
            <a:endParaRPr lang="el-GR" sz="1200" b="1" dirty="0">
              <a:latin typeface="+mj-lt"/>
            </a:endParaRPr>
          </a:p>
        </p:txBody>
      </p:sp>
      <p:sp>
        <p:nvSpPr>
          <p:cNvPr id="8" name="TextBox 7"/>
          <p:cNvSpPr txBox="1"/>
          <p:nvPr/>
        </p:nvSpPr>
        <p:spPr>
          <a:xfrm>
            <a:off x="7935416" y="2541588"/>
            <a:ext cx="263525" cy="277812"/>
          </a:xfrm>
          <a:prstGeom prst="rect">
            <a:avLst/>
          </a:prstGeom>
          <a:noFill/>
        </p:spPr>
        <p:txBody>
          <a:bodyPr wrap="none">
            <a:spAutoFit/>
          </a:bodyPr>
          <a:lstStyle/>
          <a:p>
            <a:pPr>
              <a:defRPr/>
            </a:pPr>
            <a:r>
              <a:rPr lang="en-US" sz="1200" b="1" dirty="0">
                <a:solidFill>
                  <a:schemeClr val="bg1"/>
                </a:solidFill>
                <a:latin typeface="+mj-lt"/>
              </a:rPr>
              <a:t>9</a:t>
            </a:r>
            <a:endParaRPr lang="el-GR" sz="1200" b="1" dirty="0">
              <a:solidFill>
                <a:schemeClr val="bg1"/>
              </a:solidFill>
              <a:latin typeface="+mj-lt"/>
            </a:endParaRPr>
          </a:p>
        </p:txBody>
      </p:sp>
      <p:sp>
        <p:nvSpPr>
          <p:cNvPr id="9" name="TextBox 8"/>
          <p:cNvSpPr txBox="1"/>
          <p:nvPr/>
        </p:nvSpPr>
        <p:spPr>
          <a:xfrm>
            <a:off x="7935416" y="4227513"/>
            <a:ext cx="342900" cy="276225"/>
          </a:xfrm>
          <a:prstGeom prst="rect">
            <a:avLst/>
          </a:prstGeom>
          <a:noFill/>
        </p:spPr>
        <p:txBody>
          <a:bodyPr wrap="none">
            <a:spAutoFit/>
          </a:bodyPr>
          <a:lstStyle/>
          <a:p>
            <a:pPr>
              <a:defRPr/>
            </a:pPr>
            <a:r>
              <a:rPr lang="en-US" sz="1200" b="1" dirty="0">
                <a:solidFill>
                  <a:schemeClr val="bg1"/>
                </a:solidFill>
                <a:latin typeface="+mj-lt"/>
              </a:rPr>
              <a:t>10</a:t>
            </a:r>
            <a:endParaRPr lang="el-GR" sz="1200" b="1" dirty="0">
              <a:solidFill>
                <a:schemeClr val="bg1"/>
              </a:solidFill>
              <a:latin typeface="+mj-lt"/>
            </a:endParaRPr>
          </a:p>
        </p:txBody>
      </p:sp>
      <p:sp>
        <p:nvSpPr>
          <p:cNvPr id="10" name="TextBox 9"/>
          <p:cNvSpPr txBox="1"/>
          <p:nvPr/>
        </p:nvSpPr>
        <p:spPr>
          <a:xfrm>
            <a:off x="7975104" y="5729288"/>
            <a:ext cx="341312" cy="276225"/>
          </a:xfrm>
          <a:prstGeom prst="rect">
            <a:avLst/>
          </a:prstGeom>
          <a:noFill/>
        </p:spPr>
        <p:txBody>
          <a:bodyPr wrap="none">
            <a:spAutoFit/>
          </a:bodyPr>
          <a:lstStyle/>
          <a:p>
            <a:pPr>
              <a:defRPr/>
            </a:pPr>
            <a:r>
              <a:rPr lang="en-US" sz="1200" b="1" dirty="0">
                <a:solidFill>
                  <a:schemeClr val="bg1"/>
                </a:solidFill>
                <a:latin typeface="+mj-lt"/>
              </a:rPr>
              <a:t>11</a:t>
            </a:r>
            <a:endParaRPr lang="el-GR" sz="1200" b="1" dirty="0">
              <a:solidFill>
                <a:schemeClr val="bg1"/>
              </a:solidFill>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1"/>
          <p:cNvSpPr>
            <a:spLocks noGrp="1"/>
          </p:cNvSpPr>
          <p:nvPr>
            <p:ph type="title"/>
          </p:nvPr>
        </p:nvSpPr>
        <p:spPr/>
        <p:txBody>
          <a:bodyPr/>
          <a:lstStyle/>
          <a:p>
            <a:r>
              <a:rPr lang="el-GR" altLang="el-GR" dirty="0" smtClean="0"/>
              <a:t>Φύλο: </a:t>
            </a:r>
            <a:r>
              <a:rPr lang="el-GR" altLang="el-GR" dirty="0" err="1" smtClean="0"/>
              <a:t>Μικρογναθόζωα</a:t>
            </a:r>
            <a:r>
              <a:rPr lang="en-US" altLang="el-GR" dirty="0" smtClean="0"/>
              <a:t> </a:t>
            </a:r>
            <a:r>
              <a:rPr lang="en-US" altLang="el-GR" dirty="0" smtClean="0"/>
              <a:t>1/4</a:t>
            </a:r>
            <a:endParaRPr lang="en-US" altLang="el-GR" dirty="0" smtClean="0"/>
          </a:p>
        </p:txBody>
      </p:sp>
      <p:sp>
        <p:nvSpPr>
          <p:cNvPr id="21507" name="Θέση περιεχομένου 2"/>
          <p:cNvSpPr>
            <a:spLocks noGrp="1"/>
          </p:cNvSpPr>
          <p:nvPr>
            <p:ph idx="1"/>
          </p:nvPr>
        </p:nvSpPr>
        <p:spPr>
          <a:xfrm>
            <a:off x="412750" y="1832769"/>
            <a:ext cx="8424863" cy="4351337"/>
          </a:xfrm>
        </p:spPr>
        <p:txBody>
          <a:bodyPr/>
          <a:lstStyle/>
          <a:p>
            <a:pPr marL="182563" indent="0" eaLnBrk="1" hangingPunct="1">
              <a:lnSpc>
                <a:spcPct val="100000"/>
              </a:lnSpc>
              <a:spcBef>
                <a:spcPct val="0"/>
              </a:spcBef>
              <a:buFontTx/>
              <a:buNone/>
            </a:pPr>
            <a:r>
              <a:rPr lang="el-GR" altLang="en-US" sz="2400" dirty="0" smtClean="0">
                <a:cs typeface="Times New Roman" panose="02020603050405020304" pitchFamily="18" charset="0"/>
              </a:rPr>
              <a:t>Ταξινόμηση: </a:t>
            </a:r>
            <a:r>
              <a:rPr lang="el-GR" altLang="en-US" sz="2400" dirty="0" smtClean="0">
                <a:cs typeface="Times New Roman" panose="02020603050405020304" pitchFamily="18" charset="0"/>
              </a:rPr>
              <a:t>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Μικρογναθόζωα</a:t>
            </a:r>
            <a:endParaRPr lang="el-GR" altLang="en-US" sz="2400" b="1" dirty="0" smtClean="0">
              <a:cs typeface="Times New Roman" panose="02020603050405020304" pitchFamily="18" charset="0"/>
            </a:endParaRPr>
          </a:p>
          <a:p>
            <a:pPr marL="182563" indent="0" eaLnBrk="1" hangingPunct="1">
              <a:lnSpc>
                <a:spcPct val="100000"/>
              </a:lnSpc>
              <a:spcBef>
                <a:spcPct val="0"/>
              </a:spcBef>
              <a:buFontTx/>
              <a:buNone/>
            </a:pPr>
            <a:r>
              <a:rPr lang="el-GR" altLang="en-US" sz="2400" dirty="0" smtClean="0">
                <a:cs typeface="Times New Roman" panose="02020603050405020304" pitchFamily="18" charset="0"/>
              </a:rPr>
              <a:t>			Είδος: </a:t>
            </a:r>
            <a:r>
              <a:rPr lang="en-GB" altLang="en-US" sz="2400" b="1" dirty="0" err="1" smtClean="0">
                <a:cs typeface="Times New Roman" panose="02020603050405020304" pitchFamily="18" charset="0"/>
              </a:rPr>
              <a:t>Limnognathia</a:t>
            </a:r>
            <a:r>
              <a:rPr lang="en-GB" altLang="en-US" sz="2400" b="1" dirty="0" smtClean="0">
                <a:cs typeface="Times New Roman" panose="02020603050405020304" pitchFamily="18" charset="0"/>
              </a:rPr>
              <a:t> </a:t>
            </a:r>
            <a:r>
              <a:rPr lang="en-GB" altLang="en-US" sz="2400" b="1" dirty="0" err="1" smtClean="0">
                <a:cs typeface="Times New Roman" panose="02020603050405020304" pitchFamily="18" charset="0"/>
              </a:rPr>
              <a:t>maerski</a:t>
            </a:r>
            <a:endParaRPr lang="en-GB" altLang="en-US" sz="2400" b="1" dirty="0" smtClean="0">
              <a:cs typeface="Times New Roman" panose="02020603050405020304" pitchFamily="18" charset="0"/>
            </a:endParaRPr>
          </a:p>
          <a:p>
            <a:pPr marL="639763" indent="-457200" eaLnBrk="1" hangingPunct="1">
              <a:lnSpc>
                <a:spcPct val="100000"/>
              </a:lnSpc>
              <a:spcBef>
                <a:spcPts val="1200"/>
              </a:spcBef>
            </a:pPr>
            <a:r>
              <a:rPr lang="el-GR" altLang="en-US" sz="2400" dirty="0" smtClean="0">
                <a:cs typeface="Times New Roman" panose="02020603050405020304" pitchFamily="18" charset="0"/>
              </a:rPr>
              <a:t>Το </a:t>
            </a:r>
            <a:r>
              <a:rPr lang="el-GR" altLang="en-US" sz="2400" b="1" dirty="0" smtClean="0">
                <a:cs typeface="Times New Roman" panose="02020603050405020304" pitchFamily="18" charset="0"/>
              </a:rPr>
              <a:t>μοναδικό είδος αυτού του φύλου </a:t>
            </a:r>
            <a:r>
              <a:rPr lang="el-GR" altLang="en-US" sz="2400" b="1" dirty="0" err="1" smtClean="0">
                <a:cs typeface="Times New Roman" panose="02020603050405020304" pitchFamily="18" charset="0"/>
              </a:rPr>
              <a:t>περιγράφηκε</a:t>
            </a:r>
            <a:r>
              <a:rPr lang="el-GR" altLang="en-US" sz="2400" b="1" dirty="0" smtClean="0">
                <a:cs typeface="Times New Roman" panose="02020603050405020304" pitchFamily="18" charset="0"/>
              </a:rPr>
              <a:t> για πρώτη φορά το έτος 2000.</a:t>
            </a:r>
            <a:r>
              <a:rPr lang="el-GR" altLang="en-US" sz="2400" dirty="0" smtClean="0">
                <a:cs typeface="Times New Roman" panose="02020603050405020304" pitchFamily="18" charset="0"/>
              </a:rPr>
              <a:t>  Συλλέχθηκε στη Γροιλανδία. </a:t>
            </a:r>
            <a:r>
              <a:rPr lang="el-GR" altLang="en-US" sz="2400" dirty="0" err="1" smtClean="0">
                <a:cs typeface="Times New Roman" panose="02020603050405020304" pitchFamily="18" charset="0"/>
              </a:rPr>
              <a:t>Πρόκεται</a:t>
            </a:r>
            <a:r>
              <a:rPr lang="el-GR" altLang="en-US" sz="2400" dirty="0" smtClean="0">
                <a:cs typeface="Times New Roman" panose="02020603050405020304" pitchFamily="18" charset="0"/>
              </a:rPr>
              <a:t> για </a:t>
            </a:r>
            <a:r>
              <a:rPr lang="el-GR" altLang="en-US" sz="2400" b="1" dirty="0" smtClean="0">
                <a:cs typeface="Times New Roman" panose="02020603050405020304" pitchFamily="18" charset="0"/>
              </a:rPr>
              <a:t>μικροσκοπικό (142 μ</a:t>
            </a:r>
            <a:r>
              <a:rPr lang="en-GB" altLang="en-US" sz="2400" b="1" dirty="0" smtClean="0">
                <a:cs typeface="Times New Roman" panose="02020603050405020304" pitchFamily="18" charset="0"/>
              </a:rPr>
              <a:t>m) </a:t>
            </a:r>
            <a:r>
              <a:rPr lang="el-GR" altLang="en-US" sz="2400" b="1" dirty="0" err="1" smtClean="0">
                <a:cs typeface="Times New Roman" panose="02020603050405020304" pitchFamily="18" charset="0"/>
              </a:rPr>
              <a:t>ενδοψαμμιτικό</a:t>
            </a:r>
            <a:r>
              <a:rPr lang="el-GR" altLang="en-US" sz="2400" b="1" dirty="0" smtClean="0">
                <a:cs typeface="Times New Roman" panose="02020603050405020304" pitchFamily="18" charset="0"/>
              </a:rPr>
              <a:t> οργανισμό </a:t>
            </a:r>
            <a:r>
              <a:rPr lang="el-GR" altLang="en-US" sz="2400" dirty="0" smtClean="0">
                <a:cs typeface="Times New Roman" panose="02020603050405020304" pitchFamily="18" charset="0"/>
              </a:rPr>
              <a:t>με σώμα που φέρει κεφάλι, θώρακα, κοιλιά και κοντή ουρά. Το σώμα του ζώου φέρει ραχιαίες πλάκες και κινείται με τη βοήθεια βλεφαρίδων. </a:t>
            </a:r>
          </a:p>
          <a:p>
            <a:pPr marL="639763" indent="-457200" eaLnBrk="1" hangingPunct="1">
              <a:lnSpc>
                <a:spcPct val="100000"/>
              </a:lnSpc>
              <a:spcBef>
                <a:spcPts val="600"/>
              </a:spcBef>
            </a:pPr>
            <a:r>
              <a:rPr lang="el-GR" altLang="en-US" sz="2400" dirty="0" smtClean="0">
                <a:cs typeface="Times New Roman" panose="02020603050405020304" pitchFamily="18" charset="0"/>
              </a:rPr>
              <a:t>Θεωρείται </a:t>
            </a:r>
            <a:r>
              <a:rPr lang="el-GR" altLang="en-US" sz="2400" b="1" dirty="0" smtClean="0">
                <a:cs typeface="Times New Roman" panose="02020603050405020304" pitchFamily="18" charset="0"/>
              </a:rPr>
              <a:t>συγγενικό φύλο με τα </a:t>
            </a:r>
            <a:r>
              <a:rPr lang="el-GR" altLang="en-US" sz="2400" b="1" dirty="0" err="1" smtClean="0">
                <a:cs typeface="Times New Roman" panose="02020603050405020304" pitchFamily="18" charset="0"/>
              </a:rPr>
              <a:t>Γναθοστομουλίδια</a:t>
            </a:r>
            <a:r>
              <a:rPr lang="el-GR" altLang="en-US" sz="2400" b="1" dirty="0" smtClean="0">
                <a:cs typeface="Times New Roman" panose="02020603050405020304" pitchFamily="18" charset="0"/>
              </a:rPr>
              <a:t>, τα </a:t>
            </a:r>
            <a:r>
              <a:rPr lang="el-GR" altLang="en-US" sz="2400" b="1" dirty="0" err="1" smtClean="0">
                <a:cs typeface="Times New Roman" panose="02020603050405020304" pitchFamily="18" charset="0"/>
              </a:rPr>
              <a:t>Ακανθοκέφαλα</a:t>
            </a:r>
            <a:r>
              <a:rPr lang="el-GR" altLang="en-US" sz="2400" b="1" dirty="0" smtClean="0">
                <a:cs typeface="Times New Roman" panose="02020603050405020304" pitchFamily="18" charset="0"/>
              </a:rPr>
              <a:t> και τα Τροχοφόρα. </a:t>
            </a:r>
          </a:p>
          <a:p>
            <a:pPr marL="182563" indent="0"/>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78986460-BF97-4937-9B43-B43F28D0461C}" type="slidenum">
              <a:rPr lang="en-US" altLang="en-US" smtClean="0"/>
              <a:pPr>
                <a:defRPr/>
              </a:pPr>
              <a:t>11</a:t>
            </a:fld>
            <a:endParaRPr lang="en-US" altLang="en-US"/>
          </a:p>
        </p:txBody>
      </p:sp>
      <p:cxnSp>
        <p:nvCxnSpPr>
          <p:cNvPr id="6" name="Elbow Connector 6"/>
          <p:cNvCxnSpPr>
            <a:cxnSpLocks noChangeShapeType="1"/>
          </p:cNvCxnSpPr>
          <p:nvPr/>
        </p:nvCxnSpPr>
        <p:spPr bwMode="auto">
          <a:xfrm>
            <a:off x="2843213" y="1955800"/>
            <a:ext cx="304800" cy="228600"/>
          </a:xfrm>
          <a:prstGeom prst="bentConnector3">
            <a:avLst>
              <a:gd name="adj1" fmla="val -2778"/>
            </a:avLst>
          </a:prstGeom>
          <a:ln>
            <a:headEnd/>
            <a:tailEnd type="arrow" w="med" len="med"/>
          </a:ln>
          <a:extLst/>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1"/>
          <p:cNvSpPr>
            <a:spLocks noGrp="1"/>
          </p:cNvSpPr>
          <p:nvPr>
            <p:ph type="title"/>
          </p:nvPr>
        </p:nvSpPr>
        <p:spPr/>
        <p:txBody>
          <a:bodyPr/>
          <a:lstStyle/>
          <a:p>
            <a:r>
              <a:rPr lang="el-GR" altLang="el-GR" dirty="0" smtClean="0"/>
              <a:t>Φύλο: </a:t>
            </a:r>
            <a:r>
              <a:rPr lang="el-GR" altLang="el-GR" dirty="0" err="1" smtClean="0"/>
              <a:t>Μικρογναθόζωα</a:t>
            </a:r>
            <a:r>
              <a:rPr lang="en-US" altLang="el-GR" dirty="0" smtClean="0"/>
              <a:t> </a:t>
            </a:r>
            <a:r>
              <a:rPr lang="en-US" altLang="el-GR" dirty="0" smtClean="0"/>
              <a:t>2/4</a:t>
            </a:r>
            <a:endParaRPr lang="en-US" altLang="el-GR" dirty="0" smtClean="0"/>
          </a:p>
        </p:txBody>
      </p:sp>
      <p:sp>
        <p:nvSpPr>
          <p:cNvPr id="4" name="Θέση υποσέλιδου 3"/>
          <p:cNvSpPr>
            <a:spLocks noGrp="1"/>
          </p:cNvSpPr>
          <p:nvPr>
            <p:ph type="ftr" sz="quarter" idx="18"/>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9"/>
          </p:nvPr>
        </p:nvSpPr>
        <p:spPr/>
        <p:txBody>
          <a:bodyPr/>
          <a:lstStyle/>
          <a:p>
            <a:pPr>
              <a:defRPr/>
            </a:pPr>
            <a:fld id="{1063B1CD-5262-40E7-9C6E-64D997C54B14}" type="slidenum">
              <a:rPr lang="en-US" altLang="en-US" smtClean="0"/>
              <a:pPr>
                <a:defRPr/>
              </a:pPr>
              <a:t>12</a:t>
            </a:fld>
            <a:endParaRPr lang="en-US" altLang="en-US"/>
          </a:p>
        </p:txBody>
      </p:sp>
      <p:pic>
        <p:nvPicPr>
          <p:cNvPr id="22533" name="Θέση εικόνας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644" t="-14973" r="-2644" b="-14973"/>
          <a:stretch>
            <a:fillRect/>
          </a:stretch>
        </p:blipFill>
        <p:spPr>
          <a:xfrm>
            <a:off x="484188" y="1989138"/>
            <a:ext cx="2935287" cy="2376487"/>
          </a:xfrm>
        </p:spPr>
      </p:pic>
      <p:pic>
        <p:nvPicPr>
          <p:cNvPr id="22534" name="Θέση εικόνας 13"/>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584" t="-111" r="-21584" b="-111"/>
          <a:stretch>
            <a:fillRect/>
          </a:stretch>
        </p:blipFill>
        <p:spPr>
          <a:xfrm>
            <a:off x="3419475" y="2074863"/>
            <a:ext cx="2592388" cy="2722562"/>
          </a:xfrm>
        </p:spPr>
      </p:pic>
      <p:pic>
        <p:nvPicPr>
          <p:cNvPr id="22535" name="Θέση εικόνας 15"/>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2795" t="-9067" r="2795" b="-9067"/>
          <a:stretch>
            <a:fillRect/>
          </a:stretch>
        </p:blipFill>
        <p:spPr>
          <a:xfrm>
            <a:off x="5994400" y="3651251"/>
            <a:ext cx="2503487" cy="2376487"/>
          </a:xfrm>
        </p:spPr>
      </p:pic>
      <p:sp>
        <p:nvSpPr>
          <p:cNvPr id="11" name="TextBox 10"/>
          <p:cNvSpPr txBox="1"/>
          <p:nvPr/>
        </p:nvSpPr>
        <p:spPr>
          <a:xfrm>
            <a:off x="3059113" y="3732213"/>
            <a:ext cx="341312" cy="277812"/>
          </a:xfrm>
          <a:prstGeom prst="rect">
            <a:avLst/>
          </a:prstGeom>
          <a:noFill/>
        </p:spPr>
        <p:txBody>
          <a:bodyPr wrap="none">
            <a:spAutoFit/>
          </a:bodyPr>
          <a:lstStyle/>
          <a:p>
            <a:pPr>
              <a:defRPr/>
            </a:pPr>
            <a:r>
              <a:rPr lang="en-US" sz="1200" b="1" dirty="0">
                <a:latin typeface="+mj-lt"/>
              </a:rPr>
              <a:t>12</a:t>
            </a:r>
            <a:endParaRPr lang="el-GR" sz="1200" b="1" dirty="0">
              <a:latin typeface="+mj-lt"/>
            </a:endParaRPr>
          </a:p>
        </p:txBody>
      </p:sp>
      <p:sp>
        <p:nvSpPr>
          <p:cNvPr id="12" name="TextBox 11"/>
          <p:cNvSpPr txBox="1"/>
          <p:nvPr/>
        </p:nvSpPr>
        <p:spPr>
          <a:xfrm>
            <a:off x="5235575" y="4503738"/>
            <a:ext cx="341313" cy="276225"/>
          </a:xfrm>
          <a:prstGeom prst="rect">
            <a:avLst/>
          </a:prstGeom>
          <a:noFill/>
        </p:spPr>
        <p:txBody>
          <a:bodyPr wrap="none">
            <a:spAutoFit/>
          </a:bodyPr>
          <a:lstStyle/>
          <a:p>
            <a:pPr>
              <a:defRPr/>
            </a:pPr>
            <a:r>
              <a:rPr lang="en-US" sz="1200" b="1" dirty="0">
                <a:latin typeface="+mj-lt"/>
              </a:rPr>
              <a:t>13</a:t>
            </a:r>
            <a:endParaRPr lang="el-GR" sz="1200" b="1" dirty="0">
              <a:latin typeface="+mj-lt"/>
            </a:endParaRPr>
          </a:p>
        </p:txBody>
      </p:sp>
      <p:sp>
        <p:nvSpPr>
          <p:cNvPr id="13" name="TextBox 12"/>
          <p:cNvSpPr txBox="1"/>
          <p:nvPr/>
        </p:nvSpPr>
        <p:spPr>
          <a:xfrm>
            <a:off x="8174038" y="5517232"/>
            <a:ext cx="341312" cy="277813"/>
          </a:xfrm>
          <a:prstGeom prst="rect">
            <a:avLst/>
          </a:prstGeom>
          <a:noFill/>
        </p:spPr>
        <p:txBody>
          <a:bodyPr wrap="none">
            <a:spAutoFit/>
          </a:bodyPr>
          <a:lstStyle/>
          <a:p>
            <a:pPr>
              <a:defRPr/>
            </a:pPr>
            <a:r>
              <a:rPr lang="en-US" sz="1200" b="1" dirty="0">
                <a:latin typeface="+mj-lt"/>
              </a:rPr>
              <a:t>14</a:t>
            </a:r>
            <a:endParaRPr lang="el-GR" sz="1200" b="1" dirty="0">
              <a:latin typeface="+mj-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1"/>
          <p:cNvSpPr>
            <a:spLocks noGrp="1"/>
          </p:cNvSpPr>
          <p:nvPr>
            <p:ph type="title"/>
          </p:nvPr>
        </p:nvSpPr>
        <p:spPr/>
        <p:txBody>
          <a:bodyPr/>
          <a:lstStyle/>
          <a:p>
            <a:r>
              <a:rPr lang="el-GR" altLang="el-GR" dirty="0" smtClean="0"/>
              <a:t>Φύλο: </a:t>
            </a:r>
            <a:r>
              <a:rPr lang="el-GR" altLang="el-GR" dirty="0" err="1" smtClean="0"/>
              <a:t>Μικρογναθόζωα</a:t>
            </a:r>
            <a:r>
              <a:rPr lang="en-US" altLang="el-GR" dirty="0" smtClean="0"/>
              <a:t> </a:t>
            </a:r>
            <a:r>
              <a:rPr lang="en-US" altLang="el-GR" dirty="0" smtClean="0"/>
              <a:t>3/4</a:t>
            </a:r>
            <a:endParaRPr lang="en-US" altLang="el-GR" dirty="0" smtClean="0"/>
          </a:p>
        </p:txBody>
      </p:sp>
      <p:sp>
        <p:nvSpPr>
          <p:cNvPr id="15363" name="Θέση περιεχομένου 2"/>
          <p:cNvSpPr>
            <a:spLocks noGrp="1"/>
          </p:cNvSpPr>
          <p:nvPr>
            <p:ph idx="1"/>
          </p:nvPr>
        </p:nvSpPr>
        <p:spPr>
          <a:xfrm>
            <a:off x="359568" y="1974851"/>
            <a:ext cx="8424863" cy="4351337"/>
          </a:xfrm>
        </p:spPr>
        <p:txBody>
          <a:bodyPr/>
          <a:lstStyle/>
          <a:p>
            <a:pPr marL="0" indent="0">
              <a:buFont typeface="Arial" panose="020B0604020202020204" pitchFamily="34" charset="0"/>
              <a:buNone/>
            </a:pPr>
            <a:r>
              <a:rPr lang="el-GR" altLang="el-GR" sz="2400" b="1" dirty="0" smtClean="0"/>
              <a:t>Χαρακτηριστικά</a:t>
            </a:r>
          </a:p>
          <a:p>
            <a:r>
              <a:rPr lang="el-GR" altLang="en-US" sz="2400" dirty="0" smtClean="0">
                <a:cs typeface="Times New Roman" panose="02020603050405020304" pitchFamily="18" charset="0"/>
              </a:rPr>
              <a:t>Είναι χαρακτηριστική η ιδιαίτερα πολύπλοκη ανατομική κατασκευή της γνάθου με </a:t>
            </a:r>
            <a:r>
              <a:rPr lang="el-GR" altLang="en-US" sz="2400" b="1" dirty="0" smtClean="0">
                <a:cs typeface="Times New Roman" panose="02020603050405020304" pitchFamily="18" charset="0"/>
              </a:rPr>
              <a:t>3 ζεύγη σιαγόνων</a:t>
            </a:r>
            <a:r>
              <a:rPr lang="el-GR" altLang="en-US" sz="2400" dirty="0" smtClean="0">
                <a:cs typeface="Times New Roman" panose="02020603050405020304" pitchFamily="18" charset="0"/>
              </a:rPr>
              <a:t>. </a:t>
            </a:r>
          </a:p>
          <a:p>
            <a:r>
              <a:rPr lang="el-GR" altLang="en-US" sz="2400" dirty="0" smtClean="0">
                <a:cs typeface="Times New Roman" panose="02020603050405020304" pitchFamily="18" charset="0"/>
              </a:rPr>
              <a:t>Τα ζώα φέρουν ένα </a:t>
            </a:r>
            <a:r>
              <a:rPr lang="el-GR" altLang="en-US" sz="2400" b="1" dirty="0" smtClean="0">
                <a:cs typeface="Times New Roman" panose="02020603050405020304" pitchFamily="18" charset="0"/>
              </a:rPr>
              <a:t>βλεφαριδωτό </a:t>
            </a:r>
            <a:r>
              <a:rPr lang="en-GB" altLang="en-US" sz="2400" b="1" dirty="0" smtClean="0">
                <a:cs typeface="Times New Roman" panose="02020603050405020304" pitchFamily="18" charset="0"/>
              </a:rPr>
              <a:t>“</a:t>
            </a:r>
            <a:r>
              <a:rPr lang="el-GR" altLang="ja-JP" sz="2400" b="1" dirty="0" smtClean="0">
                <a:cs typeface="Times New Roman" panose="02020603050405020304" pitchFamily="18" charset="0"/>
              </a:rPr>
              <a:t>μαξιλαράκι προσκόλλησης</a:t>
            </a:r>
            <a:r>
              <a:rPr lang="en-GB" altLang="en-US" sz="2400" b="1" dirty="0" smtClean="0">
                <a:cs typeface="Times New Roman" panose="02020603050405020304" pitchFamily="18" charset="0"/>
              </a:rPr>
              <a:t>”</a:t>
            </a:r>
            <a:r>
              <a:rPr lang="el-GR" altLang="ja-JP" sz="2400" b="1" dirty="0" smtClean="0">
                <a:cs typeface="Times New Roman" panose="02020603050405020304" pitchFamily="18" charset="0"/>
              </a:rPr>
              <a:t> </a:t>
            </a:r>
            <a:r>
              <a:rPr lang="el-GR" altLang="ja-JP" sz="2400" dirty="0" smtClean="0">
                <a:cs typeface="Times New Roman" panose="02020603050405020304" pitchFamily="18" charset="0"/>
              </a:rPr>
              <a:t>στην ουρά τους. </a:t>
            </a:r>
          </a:p>
          <a:p>
            <a:r>
              <a:rPr lang="el-GR" altLang="en-US" sz="2400" dirty="0" smtClean="0">
                <a:cs typeface="Times New Roman" panose="02020603050405020304" pitchFamily="18" charset="0"/>
              </a:rPr>
              <a:t>Το αναπαραγωγικό τους σύστημα δεν είναι καλά μελετημένο. Δεν έχουν βρεθεί αρσενικά άτομα και έτσι είναι πιθανόν να αναπαράγονται </a:t>
            </a:r>
            <a:r>
              <a:rPr lang="el-GR" altLang="en-US" sz="2400" b="1" dirty="0" err="1" smtClean="0">
                <a:cs typeface="Times New Roman" panose="02020603050405020304" pitchFamily="18" charset="0"/>
              </a:rPr>
              <a:t>παρθενογενετικά</a:t>
            </a:r>
            <a:r>
              <a:rPr lang="el-GR" altLang="en-US" sz="2400" b="1" dirty="0" smtClean="0">
                <a:cs typeface="Times New Roman" panose="02020603050405020304" pitchFamily="18" charset="0"/>
              </a:rPr>
              <a:t>.</a:t>
            </a:r>
          </a:p>
          <a:p>
            <a:pPr marL="0" indent="0"/>
            <a:endParaRPr lang="en-US" altLang="el-GR" dirty="0" smtClean="0"/>
          </a:p>
        </p:txBody>
      </p:sp>
      <p:sp>
        <p:nvSpPr>
          <p:cNvPr id="4" name="Θέση υποσέλιδου 3"/>
          <p:cNvSpPr>
            <a:spLocks noGrp="1"/>
          </p:cNvSpPr>
          <p:nvPr>
            <p:ph type="ftr" sz="quarter" idx="10"/>
          </p:nvPr>
        </p:nvSpPr>
        <p:spPr/>
        <p:txBody>
          <a:bodyPr/>
          <a:lstStyle/>
          <a:p>
            <a:pPr>
              <a:defRPr/>
            </a:pPr>
            <a:r>
              <a:rPr lang="el-GR" dirty="0" err="1"/>
              <a:t>Γναθοφόρα</a:t>
            </a:r>
            <a:r>
              <a:rPr lang="el-GR" dirty="0"/>
              <a:t> και Ελάσσονα </a:t>
            </a:r>
            <a:r>
              <a:rPr lang="el-GR" dirty="0" err="1"/>
              <a:t>Λοφοτροχόζωα</a:t>
            </a:r>
            <a:endParaRPr lang="en-US" dirty="0"/>
          </a:p>
        </p:txBody>
      </p:sp>
      <p:sp>
        <p:nvSpPr>
          <p:cNvPr id="5" name="Θέση αριθμού διαφάνειας 4"/>
          <p:cNvSpPr>
            <a:spLocks noGrp="1"/>
          </p:cNvSpPr>
          <p:nvPr>
            <p:ph type="sldNum" sz="quarter" idx="11"/>
          </p:nvPr>
        </p:nvSpPr>
        <p:spPr/>
        <p:txBody>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fld id="{06AD45E3-66B0-4ECA-BB2B-CE676670C445}" type="slidenum">
              <a:rPr lang="en-US" altLang="en-US">
                <a:solidFill>
                  <a:srgbClr val="898989"/>
                </a:solidFill>
                <a:latin typeface="Calibri" panose="020F0502020204030204" pitchFamily="34" charset="0"/>
              </a:rPr>
              <a:pPr/>
              <a:t>13</a:t>
            </a:fld>
            <a:endParaRPr lang="en-US" altLang="en-US">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Τίτλος 1"/>
          <p:cNvSpPr>
            <a:spLocks noGrp="1"/>
          </p:cNvSpPr>
          <p:nvPr>
            <p:ph type="title"/>
          </p:nvPr>
        </p:nvSpPr>
        <p:spPr/>
        <p:txBody>
          <a:bodyPr/>
          <a:lstStyle/>
          <a:p>
            <a:r>
              <a:rPr lang="el-GR" altLang="el-GR" dirty="0" smtClean="0"/>
              <a:t>Φύλο: </a:t>
            </a:r>
            <a:r>
              <a:rPr lang="el-GR" altLang="el-GR" dirty="0" err="1" smtClean="0"/>
              <a:t>Μικρογναθόζωα</a:t>
            </a:r>
            <a:r>
              <a:rPr lang="en-US" altLang="el-GR" dirty="0" smtClean="0"/>
              <a:t> </a:t>
            </a:r>
            <a:r>
              <a:rPr lang="en-US" altLang="el-GR" dirty="0" smtClean="0"/>
              <a:t>4/4</a:t>
            </a:r>
            <a:endParaRPr lang="en-US" altLang="el-GR" dirty="0" smtClean="0"/>
          </a:p>
        </p:txBody>
      </p:sp>
      <p:pic>
        <p:nvPicPr>
          <p:cNvPr id="25603" name="Θέση περιεχομένου 5"/>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1128713" y="1590675"/>
            <a:ext cx="7056437" cy="4735513"/>
          </a:xfrm>
        </p:spPr>
      </p:pic>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D48ABA1E-4A73-4A98-8F6A-4CCDB628B041}" type="slidenum">
              <a:rPr lang="en-US" altLang="en-US" smtClean="0"/>
              <a:pPr>
                <a:defRPr/>
              </a:pPr>
              <a:t>14</a:t>
            </a:fld>
            <a:endParaRPr lang="en-US" altLang="en-US"/>
          </a:p>
        </p:txBody>
      </p:sp>
      <p:sp>
        <p:nvSpPr>
          <p:cNvPr id="6" name="TextBox 5"/>
          <p:cNvSpPr txBox="1"/>
          <p:nvPr/>
        </p:nvSpPr>
        <p:spPr>
          <a:xfrm>
            <a:off x="7712075" y="5897563"/>
            <a:ext cx="341313" cy="279400"/>
          </a:xfrm>
          <a:prstGeom prst="rect">
            <a:avLst/>
          </a:prstGeom>
          <a:noFill/>
        </p:spPr>
        <p:txBody>
          <a:bodyPr wrap="none">
            <a:spAutoFit/>
          </a:bodyPr>
          <a:lstStyle/>
          <a:p>
            <a:pPr>
              <a:defRPr/>
            </a:pPr>
            <a:r>
              <a:rPr lang="en-US" sz="1200" b="1" dirty="0">
                <a:latin typeface="+mj-lt"/>
              </a:rPr>
              <a:t>15</a:t>
            </a:r>
            <a:endParaRPr lang="el-GR" sz="1200" b="1" dirty="0">
              <a:latin typeface="+mj-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Τίτλος 1"/>
          <p:cNvSpPr>
            <a:spLocks noGrp="1"/>
          </p:cNvSpPr>
          <p:nvPr>
            <p:ph type="title"/>
          </p:nvPr>
        </p:nvSpPr>
        <p:spPr/>
        <p:txBody>
          <a:bodyPr/>
          <a:lstStyle/>
          <a:p>
            <a:r>
              <a:rPr lang="el-GR" altLang="el-GR" dirty="0" smtClean="0"/>
              <a:t>Φύλο: </a:t>
            </a:r>
            <a:r>
              <a:rPr lang="el-GR" altLang="el-GR" dirty="0" err="1" smtClean="0"/>
              <a:t>Τροχόζωα</a:t>
            </a:r>
            <a:r>
              <a:rPr lang="el-GR" altLang="el-GR" dirty="0" smtClean="0"/>
              <a:t> (</a:t>
            </a:r>
            <a:r>
              <a:rPr lang="en-US" altLang="el-GR" dirty="0" smtClean="0"/>
              <a:t>Rotifers) </a:t>
            </a:r>
            <a:r>
              <a:rPr lang="en-US" altLang="el-GR" dirty="0" smtClean="0"/>
              <a:t>1/2</a:t>
            </a:r>
            <a:endParaRPr lang="en-US" altLang="el-GR" dirty="0" smtClean="0"/>
          </a:p>
        </p:txBody>
      </p:sp>
      <p:sp>
        <p:nvSpPr>
          <p:cNvPr id="27651" name="Θέση περιεχομένου 2"/>
          <p:cNvSpPr>
            <a:spLocks noGrp="1"/>
          </p:cNvSpPr>
          <p:nvPr>
            <p:ph idx="1"/>
          </p:nvPr>
        </p:nvSpPr>
        <p:spPr>
          <a:xfrm>
            <a:off x="250825" y="1484313"/>
            <a:ext cx="8713788" cy="4351337"/>
          </a:xfrm>
        </p:spPr>
        <p:txBody>
          <a:bodyPr/>
          <a:lstStyle/>
          <a:p>
            <a:pPr eaLnBrk="1" hangingPunct="1">
              <a:lnSpc>
                <a:spcPct val="100000"/>
              </a:lnSpc>
              <a:spcBef>
                <a:spcPct val="0"/>
              </a:spcBef>
              <a:buFontTx/>
              <a:buNone/>
            </a:pPr>
            <a:r>
              <a:rPr lang="el-GR" altLang="en-US" sz="2400" dirty="0" smtClean="0">
                <a:cs typeface="Times New Roman" panose="02020603050405020304" pitchFamily="18" charset="0"/>
              </a:rPr>
              <a:t>Ταξινόμηση: </a:t>
            </a:r>
            <a:r>
              <a:rPr lang="el-GR" altLang="en-US" sz="2400" dirty="0" smtClean="0">
                <a:cs typeface="Times New Roman" panose="02020603050405020304" pitchFamily="18" charset="0"/>
              </a:rPr>
              <a:t>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Τροχοφόρα</a:t>
            </a:r>
          </a:p>
          <a:p>
            <a:pPr eaLnBrk="1" hangingPunct="1">
              <a:lnSpc>
                <a:spcPct val="100000"/>
              </a:lnSpc>
              <a:spcBef>
                <a:spcPct val="0"/>
              </a:spcBef>
              <a:buFontTx/>
              <a:buNone/>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Ομοταξία: </a:t>
            </a:r>
            <a:r>
              <a:rPr lang="el-GR" altLang="en-US" sz="2400" b="1" dirty="0" err="1" smtClean="0">
                <a:cs typeface="Times New Roman" panose="02020603050405020304" pitchFamily="18" charset="0"/>
              </a:rPr>
              <a:t>Σεισονίδες</a:t>
            </a:r>
            <a:r>
              <a:rPr lang="el-GR" altLang="en-US" sz="2400" dirty="0" smtClean="0">
                <a:cs typeface="Times New Roman" panose="02020603050405020304" pitchFamily="18" charset="0"/>
              </a:rPr>
              <a:t> (</a:t>
            </a:r>
            <a:r>
              <a:rPr lang="en-GB" altLang="en-US" sz="2400" dirty="0" err="1" smtClean="0">
                <a:cs typeface="Times New Roman" panose="02020603050405020304" pitchFamily="18" charset="0"/>
              </a:rPr>
              <a:t>Seisonidea</a:t>
            </a:r>
            <a:r>
              <a:rPr lang="en-GB" altLang="en-US" sz="2400" dirty="0" smtClean="0">
                <a:cs typeface="Times New Roman" panose="02020603050405020304" pitchFamily="18" charset="0"/>
              </a:rPr>
              <a:t>), 1 </a:t>
            </a:r>
            <a:r>
              <a:rPr lang="el-GR" altLang="en-US" sz="2400" dirty="0" smtClean="0">
                <a:cs typeface="Times New Roman" panose="02020603050405020304" pitchFamily="18" charset="0"/>
              </a:rPr>
              <a:t>γένος, 2 είδη</a:t>
            </a:r>
            <a:endParaRPr lang="en-GB" altLang="en-US" sz="2400" dirty="0" smtClean="0">
              <a:cs typeface="Times New Roman" panose="02020603050405020304" pitchFamily="18" charset="0"/>
            </a:endParaRPr>
          </a:p>
          <a:p>
            <a:pPr eaLnBrk="1" hangingPunct="1">
              <a:lnSpc>
                <a:spcPct val="100000"/>
              </a:lnSpc>
              <a:spcBef>
                <a:spcPct val="0"/>
              </a:spcBef>
              <a:buFontTx/>
              <a:buNone/>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     O</a:t>
            </a:r>
            <a:r>
              <a:rPr lang="el-GR" altLang="en-US" sz="2400" dirty="0" err="1" smtClean="0">
                <a:cs typeface="Times New Roman" panose="02020603050405020304" pitchFamily="18" charset="0"/>
              </a:rPr>
              <a:t>μοταξία</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Μονογόναδα</a:t>
            </a:r>
            <a:r>
              <a:rPr lang="el-GR" altLang="en-US" sz="2400" dirty="0" smtClean="0">
                <a:cs typeface="Times New Roman" panose="02020603050405020304" pitchFamily="18" charset="0"/>
              </a:rPr>
              <a:t> </a:t>
            </a:r>
            <a:r>
              <a:rPr lang="en-GB" altLang="en-US" sz="2400" dirty="0" smtClean="0">
                <a:cs typeface="Times New Roman" panose="02020603050405020304" pitchFamily="18" charset="0"/>
              </a:rPr>
              <a:t>(</a:t>
            </a:r>
            <a:r>
              <a:rPr lang="en-GB" altLang="en-US" sz="2400" dirty="0" err="1" smtClean="0">
                <a:cs typeface="Times New Roman" panose="02020603050405020304" pitchFamily="18" charset="0"/>
              </a:rPr>
              <a:t>Monogononta</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p>
          <a:p>
            <a:pPr eaLnBrk="1" hangingPunct="1">
              <a:lnSpc>
                <a:spcPct val="100000"/>
              </a:lnSpc>
              <a:spcBef>
                <a:spcPct val="0"/>
              </a:spcBef>
              <a:buFontTx/>
              <a:buNone/>
            </a:pP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Τάξη: 2 τάξεις</a:t>
            </a:r>
          </a:p>
          <a:p>
            <a:pPr eaLnBrk="1" hangingPunct="1">
              <a:lnSpc>
                <a:spcPct val="100000"/>
              </a:lnSpc>
              <a:spcBef>
                <a:spcPct val="0"/>
              </a:spcBef>
              <a:buFontTx/>
              <a:buNone/>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Ομοταξία: </a:t>
            </a:r>
            <a:r>
              <a:rPr lang="el-GR" altLang="en-US" sz="2400" b="1" dirty="0" err="1" smtClean="0">
                <a:cs typeface="Times New Roman" panose="02020603050405020304" pitchFamily="18" charset="0"/>
              </a:rPr>
              <a:t>Βδελλοειδή</a:t>
            </a:r>
            <a:r>
              <a:rPr lang="el-GR" altLang="en-US" sz="2400" b="1" dirty="0" smtClean="0">
                <a:cs typeface="Times New Roman" panose="02020603050405020304" pitchFamily="18" charset="0"/>
              </a:rPr>
              <a:t> </a:t>
            </a:r>
            <a:r>
              <a:rPr lang="en-GB" altLang="en-US" sz="2400" dirty="0" smtClean="0">
                <a:cs typeface="Times New Roman" panose="02020603050405020304" pitchFamily="18" charset="0"/>
              </a:rPr>
              <a:t>(</a:t>
            </a:r>
            <a:r>
              <a:rPr lang="en-GB" altLang="en-US" sz="2400" dirty="0" err="1" smtClean="0">
                <a:cs typeface="Times New Roman" panose="02020603050405020304" pitchFamily="18" charset="0"/>
              </a:rPr>
              <a:t>Bdelloidea</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p>
          <a:p>
            <a:pPr eaLnBrk="1" hangingPunct="1">
              <a:lnSpc>
                <a:spcPct val="100000"/>
              </a:lnSpc>
              <a:spcBef>
                <a:spcPct val="0"/>
              </a:spcBef>
              <a:buFontTx/>
              <a:buNone/>
            </a:pP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Τάξη: </a:t>
            </a:r>
            <a:r>
              <a:rPr lang="en-GB" altLang="en-US" sz="2400" dirty="0" smtClean="0">
                <a:cs typeface="Times New Roman" panose="02020603050405020304" pitchFamily="18" charset="0"/>
              </a:rPr>
              <a:t>4</a:t>
            </a:r>
            <a:r>
              <a:rPr lang="el-GR" altLang="en-US" sz="2400" dirty="0" smtClean="0">
                <a:cs typeface="Times New Roman" panose="02020603050405020304" pitchFamily="18" charset="0"/>
              </a:rPr>
              <a:t> τάξεις</a:t>
            </a:r>
            <a:endParaRPr lang="en-US" altLang="en-US" sz="2400" dirty="0" smtClean="0">
              <a:cs typeface="Times New Roman" panose="02020603050405020304" pitchFamily="18" charset="0"/>
            </a:endParaRPr>
          </a:p>
          <a:p>
            <a:pPr eaLnBrk="1" hangingPunct="1">
              <a:lnSpc>
                <a:spcPct val="100000"/>
              </a:lnSpc>
              <a:spcBef>
                <a:spcPts val="600"/>
              </a:spcBef>
            </a:pPr>
            <a:r>
              <a:rPr lang="el-GR" altLang="en-US" sz="2600" dirty="0" smtClean="0">
                <a:cs typeface="Times New Roman" panose="02020603050405020304" pitchFamily="18" charset="0"/>
              </a:rPr>
              <a:t>Το φύλο περιλαμβάνει ≈</a:t>
            </a:r>
            <a:r>
              <a:rPr lang="en-GB" altLang="en-US" sz="2600" b="1" dirty="0" smtClean="0">
                <a:cs typeface="Times New Roman" panose="02020603050405020304" pitchFamily="18" charset="0"/>
              </a:rPr>
              <a:t>2000</a:t>
            </a:r>
            <a:r>
              <a:rPr lang="el-GR" altLang="en-US" sz="2600" b="1" dirty="0" smtClean="0">
                <a:cs typeface="Times New Roman" panose="02020603050405020304" pitchFamily="18" charset="0"/>
              </a:rPr>
              <a:t> είδη μικροσκοπικών (&lt;</a:t>
            </a:r>
            <a:r>
              <a:rPr lang="en-GB" altLang="en-US" sz="2600" b="1" dirty="0" smtClean="0">
                <a:cs typeface="Times New Roman" panose="02020603050405020304" pitchFamily="18" charset="0"/>
              </a:rPr>
              <a:t>3</a:t>
            </a:r>
            <a:r>
              <a:rPr lang="el-GR" altLang="en-US" sz="2600" b="1" dirty="0" smtClean="0">
                <a:cs typeface="Times New Roman" panose="02020603050405020304" pitchFamily="18" charset="0"/>
              </a:rPr>
              <a:t> </a:t>
            </a:r>
            <a:r>
              <a:rPr lang="en-GB" altLang="en-US" sz="2600" b="1" dirty="0" smtClean="0">
                <a:cs typeface="Times New Roman" panose="02020603050405020304" pitchFamily="18" charset="0"/>
              </a:rPr>
              <a:t>mm) </a:t>
            </a:r>
            <a:r>
              <a:rPr lang="el-GR" altLang="en-US" sz="2600" dirty="0" smtClean="0">
                <a:cs typeface="Times New Roman" panose="02020603050405020304" pitchFamily="18" charset="0"/>
              </a:rPr>
              <a:t>οργανισμών με ποικίλο σχήμα σώματος ανάλογα με το περιβάλλον διαβίωσης. Παίρνουν το όνομά τους από τη χαρακτηριστική στεφάνη βλεφαρίδων, </a:t>
            </a:r>
            <a:r>
              <a:rPr lang="el-GR" altLang="en-US" sz="2600" b="1" dirty="0" smtClean="0">
                <a:cs typeface="Times New Roman" panose="02020603050405020304" pitchFamily="18" charset="0"/>
              </a:rPr>
              <a:t>το στέμμα. </a:t>
            </a:r>
            <a:r>
              <a:rPr lang="el-GR" altLang="en-US" sz="2600" dirty="0" smtClean="0">
                <a:cs typeface="Times New Roman" panose="02020603050405020304" pitchFamily="18" charset="0"/>
              </a:rPr>
              <a:t>Διαβιούν σε υδάτινα περιβάλλοντα και </a:t>
            </a:r>
            <a:r>
              <a:rPr lang="el-GR" altLang="en-US" sz="2600" b="1" dirty="0" smtClean="0">
                <a:cs typeface="Times New Roman" panose="02020603050405020304" pitchFamily="18" charset="0"/>
              </a:rPr>
              <a:t>τα περισσότερα είδη είναι </a:t>
            </a:r>
            <a:r>
              <a:rPr lang="el-GR" altLang="en-US" sz="2600" b="1" dirty="0" err="1" smtClean="0">
                <a:cs typeface="Times New Roman" panose="02020603050405020304" pitchFamily="18" charset="0"/>
              </a:rPr>
              <a:t>βενθικά</a:t>
            </a:r>
            <a:r>
              <a:rPr lang="el-GR" altLang="en-US" sz="2600" b="1" dirty="0" smtClean="0">
                <a:cs typeface="Times New Roman" panose="02020603050405020304" pitchFamily="18" charset="0"/>
              </a:rPr>
              <a:t>.</a:t>
            </a: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9CCE13EF-89BB-4952-B4F3-D547DFF94E0B}" type="slidenum">
              <a:rPr lang="en-US" altLang="en-US" smtClean="0"/>
              <a:pPr>
                <a:defRPr/>
              </a:pPr>
              <a:t>15</a:t>
            </a:fld>
            <a:endParaRPr lang="en-US" altLang="en-US"/>
          </a:p>
        </p:txBody>
      </p:sp>
      <p:cxnSp>
        <p:nvCxnSpPr>
          <p:cNvPr id="6" name="Elbow Connector 6"/>
          <p:cNvCxnSpPr>
            <a:cxnSpLocks noChangeShapeType="1"/>
          </p:cNvCxnSpPr>
          <p:nvPr/>
        </p:nvCxnSpPr>
        <p:spPr bwMode="auto">
          <a:xfrm>
            <a:off x="2209800" y="1955800"/>
            <a:ext cx="304800" cy="228600"/>
          </a:xfrm>
          <a:prstGeom prst="bentConnector3">
            <a:avLst>
              <a:gd name="adj1" fmla="val -2778"/>
            </a:avLst>
          </a:prstGeom>
          <a:ln>
            <a:headEnd/>
            <a:tailEnd type="arrow" w="med" len="med"/>
          </a:ln>
          <a:extLst/>
        </p:spPr>
        <p:style>
          <a:lnRef idx="1">
            <a:schemeClr val="dk1"/>
          </a:lnRef>
          <a:fillRef idx="0">
            <a:schemeClr val="dk1"/>
          </a:fillRef>
          <a:effectRef idx="0">
            <a:schemeClr val="dk1"/>
          </a:effectRef>
          <a:fontRef idx="minor">
            <a:schemeClr val="tx1"/>
          </a:fontRef>
        </p:style>
      </p:cxnSp>
      <p:cxnSp>
        <p:nvCxnSpPr>
          <p:cNvPr id="7" name="Elbow Connector 7"/>
          <p:cNvCxnSpPr>
            <a:cxnSpLocks noChangeShapeType="1"/>
          </p:cNvCxnSpPr>
          <p:nvPr/>
        </p:nvCxnSpPr>
        <p:spPr bwMode="auto">
          <a:xfrm rot="16200000" flipH="1">
            <a:off x="2133600" y="2184400"/>
            <a:ext cx="457200" cy="304800"/>
          </a:xfrm>
          <a:prstGeom prst="bentConnector3">
            <a:avLst>
              <a:gd name="adj1" fmla="val 100000"/>
            </a:avLst>
          </a:prstGeom>
          <a:ln>
            <a:headEnd/>
            <a:tailEnd type="arrow" w="med" len="med"/>
          </a:ln>
          <a:extLst/>
        </p:spPr>
        <p:style>
          <a:lnRef idx="1">
            <a:schemeClr val="dk1"/>
          </a:lnRef>
          <a:fillRef idx="0">
            <a:schemeClr val="dk1"/>
          </a:fillRef>
          <a:effectRef idx="0">
            <a:schemeClr val="dk1"/>
          </a:effectRef>
          <a:fontRef idx="minor">
            <a:schemeClr val="tx1"/>
          </a:fontRef>
        </p:style>
      </p:cxnSp>
      <p:cxnSp>
        <p:nvCxnSpPr>
          <p:cNvPr id="8" name="Elbow Connector 12"/>
          <p:cNvCxnSpPr>
            <a:cxnSpLocks noChangeShapeType="1"/>
          </p:cNvCxnSpPr>
          <p:nvPr/>
        </p:nvCxnSpPr>
        <p:spPr bwMode="auto">
          <a:xfrm rot="16200000" flipH="1">
            <a:off x="1981200" y="2794000"/>
            <a:ext cx="762000" cy="304800"/>
          </a:xfrm>
          <a:prstGeom prst="bentConnector3">
            <a:avLst>
              <a:gd name="adj1" fmla="val 101667"/>
            </a:avLst>
          </a:prstGeom>
          <a:ln>
            <a:headEnd/>
            <a:tailEnd type="arrow" w="med" len="med"/>
          </a:ln>
          <a:extLst/>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Τίτλος 1"/>
          <p:cNvSpPr>
            <a:spLocks noGrp="1"/>
          </p:cNvSpPr>
          <p:nvPr>
            <p:ph type="title"/>
          </p:nvPr>
        </p:nvSpPr>
        <p:spPr/>
        <p:txBody>
          <a:bodyPr/>
          <a:lstStyle/>
          <a:p>
            <a:r>
              <a:rPr lang="el-GR" altLang="el-GR" dirty="0" smtClean="0"/>
              <a:t>Φύλο: </a:t>
            </a:r>
            <a:r>
              <a:rPr lang="el-GR" altLang="el-GR" dirty="0" err="1" smtClean="0"/>
              <a:t>Τροχόζωα</a:t>
            </a:r>
            <a:r>
              <a:rPr lang="el-GR" altLang="el-GR" dirty="0" smtClean="0"/>
              <a:t> (</a:t>
            </a:r>
            <a:r>
              <a:rPr lang="en-US" altLang="el-GR" dirty="0" smtClean="0"/>
              <a:t>Rotifers) </a:t>
            </a:r>
            <a:r>
              <a:rPr lang="en-US" altLang="el-GR" dirty="0" smtClean="0"/>
              <a:t>2/2</a:t>
            </a:r>
            <a:endParaRPr lang="en-US" altLang="el-GR" dirty="0" smtClean="0"/>
          </a:p>
        </p:txBody>
      </p:sp>
      <p:sp>
        <p:nvSpPr>
          <p:cNvPr id="4" name="Θέση υποσέλιδου 3"/>
          <p:cNvSpPr>
            <a:spLocks noGrp="1"/>
          </p:cNvSpPr>
          <p:nvPr>
            <p:ph type="ftr" sz="quarter" idx="18"/>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9"/>
          </p:nvPr>
        </p:nvSpPr>
        <p:spPr/>
        <p:txBody>
          <a:bodyPr/>
          <a:lstStyle/>
          <a:p>
            <a:pPr>
              <a:defRPr/>
            </a:pPr>
            <a:fld id="{8C0158AF-5AEC-4763-B13B-E1537214F795}" type="slidenum">
              <a:rPr lang="en-US" altLang="en-US" smtClean="0"/>
              <a:pPr>
                <a:defRPr/>
              </a:pPr>
              <a:t>16</a:t>
            </a:fld>
            <a:endParaRPr lang="en-US" altLang="en-US"/>
          </a:p>
        </p:txBody>
      </p:sp>
      <p:pic>
        <p:nvPicPr>
          <p:cNvPr id="28677" name="Θέση εικόνας 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07" t="-2802" r="407" b="-2802"/>
          <a:stretch>
            <a:fillRect/>
          </a:stretch>
        </p:blipFill>
        <p:spPr>
          <a:xfrm>
            <a:off x="684213" y="1830388"/>
            <a:ext cx="2447925" cy="2606675"/>
          </a:xfrm>
        </p:spPr>
      </p:pic>
      <p:pic>
        <p:nvPicPr>
          <p:cNvPr id="28679" name="Θέση εικόνας 14"/>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215" t="-4834" r="-1215" b="-4834"/>
          <a:stretch>
            <a:fillRect/>
          </a:stretch>
        </p:blipFill>
        <p:spPr>
          <a:xfrm>
            <a:off x="5938837" y="3579813"/>
            <a:ext cx="2528887" cy="2606675"/>
          </a:xfrm>
        </p:spPr>
      </p:pic>
      <p:sp>
        <p:nvSpPr>
          <p:cNvPr id="11" name="TextBox 10"/>
          <p:cNvSpPr txBox="1"/>
          <p:nvPr/>
        </p:nvSpPr>
        <p:spPr>
          <a:xfrm>
            <a:off x="2719388" y="4076700"/>
            <a:ext cx="341312" cy="276225"/>
          </a:xfrm>
          <a:prstGeom prst="rect">
            <a:avLst/>
          </a:prstGeom>
          <a:noFill/>
        </p:spPr>
        <p:txBody>
          <a:bodyPr wrap="none">
            <a:spAutoFit/>
          </a:bodyPr>
          <a:lstStyle/>
          <a:p>
            <a:pPr>
              <a:defRPr/>
            </a:pPr>
            <a:r>
              <a:rPr lang="en-US" sz="1200" b="1" dirty="0">
                <a:latin typeface="+mj-lt"/>
              </a:rPr>
              <a:t>16</a:t>
            </a:r>
            <a:endParaRPr lang="el-GR" sz="1200" b="1" dirty="0">
              <a:latin typeface="+mj-lt"/>
            </a:endParaRPr>
          </a:p>
        </p:txBody>
      </p:sp>
      <p:pic>
        <p:nvPicPr>
          <p:cNvPr id="3" name="Picture Placeholder 2"/>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4780" r="14780"/>
          <a:stretch>
            <a:fillRect/>
          </a:stretch>
        </p:blipFill>
        <p:spPr>
          <a:xfrm>
            <a:off x="3419475" y="2820194"/>
            <a:ext cx="2232025" cy="2376488"/>
          </a:xfrm>
        </p:spPr>
      </p:pic>
      <p:sp>
        <p:nvSpPr>
          <p:cNvPr id="12" name="TextBox 11"/>
          <p:cNvSpPr txBox="1"/>
          <p:nvPr/>
        </p:nvSpPr>
        <p:spPr>
          <a:xfrm>
            <a:off x="5310188" y="4964906"/>
            <a:ext cx="341312" cy="277813"/>
          </a:xfrm>
          <a:prstGeom prst="rect">
            <a:avLst/>
          </a:prstGeom>
          <a:noFill/>
        </p:spPr>
        <p:txBody>
          <a:bodyPr wrap="none">
            <a:spAutoFit/>
          </a:bodyPr>
          <a:lstStyle/>
          <a:p>
            <a:pPr>
              <a:defRPr/>
            </a:pPr>
            <a:r>
              <a:rPr lang="en-US" sz="1200" b="1" dirty="0">
                <a:latin typeface="+mj-lt"/>
              </a:rPr>
              <a:t>17</a:t>
            </a:r>
            <a:endParaRPr lang="el-GR" sz="1200" b="1" dirty="0">
              <a:latin typeface="+mj-lt"/>
            </a:endParaRPr>
          </a:p>
        </p:txBody>
      </p:sp>
      <p:sp>
        <p:nvSpPr>
          <p:cNvPr id="13" name="TextBox 12"/>
          <p:cNvSpPr txBox="1"/>
          <p:nvPr/>
        </p:nvSpPr>
        <p:spPr>
          <a:xfrm>
            <a:off x="8097838" y="5805264"/>
            <a:ext cx="341312" cy="276225"/>
          </a:xfrm>
          <a:prstGeom prst="rect">
            <a:avLst/>
          </a:prstGeom>
          <a:noFill/>
        </p:spPr>
        <p:txBody>
          <a:bodyPr wrap="none">
            <a:spAutoFit/>
          </a:bodyPr>
          <a:lstStyle/>
          <a:p>
            <a:pPr>
              <a:defRPr/>
            </a:pPr>
            <a:r>
              <a:rPr lang="en-US" sz="1200" b="1" dirty="0">
                <a:latin typeface="+mj-lt"/>
              </a:rPr>
              <a:t>18</a:t>
            </a:r>
            <a:endParaRPr lang="el-GR" sz="1200" b="1" dirty="0">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Τίτλος 1"/>
          <p:cNvSpPr>
            <a:spLocks noGrp="1"/>
          </p:cNvSpPr>
          <p:nvPr>
            <p:ph type="title"/>
          </p:nvPr>
        </p:nvSpPr>
        <p:spPr/>
        <p:txBody>
          <a:bodyPr/>
          <a:lstStyle/>
          <a:p>
            <a:r>
              <a:rPr lang="el-GR" altLang="el-GR" dirty="0" smtClean="0"/>
              <a:t>Φύλο: </a:t>
            </a:r>
            <a:r>
              <a:rPr lang="el-GR" altLang="el-GR" dirty="0" err="1" smtClean="0"/>
              <a:t>Τροχ</a:t>
            </a:r>
            <a:r>
              <a:rPr lang="en-US" altLang="el-GR" dirty="0" smtClean="0"/>
              <a:t>o</a:t>
            </a:r>
            <a:r>
              <a:rPr lang="el-GR" altLang="el-GR" dirty="0" smtClean="0"/>
              <a:t>φόρα</a:t>
            </a:r>
            <a:r>
              <a:rPr lang="en-US" altLang="el-GR" dirty="0" smtClean="0"/>
              <a:t> </a:t>
            </a:r>
            <a:r>
              <a:rPr lang="en-US" altLang="el-GR" dirty="0" smtClean="0"/>
              <a:t>1/8</a:t>
            </a:r>
            <a:endParaRPr lang="en-US" altLang="el-GR" dirty="0" smtClean="0"/>
          </a:p>
        </p:txBody>
      </p:sp>
      <p:sp>
        <p:nvSpPr>
          <p:cNvPr id="29699" name="Θέση περιεχομένου 2"/>
          <p:cNvSpPr>
            <a:spLocks noGrp="1"/>
          </p:cNvSpPr>
          <p:nvPr>
            <p:ph idx="1"/>
          </p:nvPr>
        </p:nvSpPr>
        <p:spPr>
          <a:xfrm>
            <a:off x="466725" y="1832769"/>
            <a:ext cx="8164513" cy="4351337"/>
          </a:xfrm>
        </p:spPr>
        <p:txBody>
          <a:bodyPr/>
          <a:lstStyle/>
          <a:p>
            <a:pPr eaLnBrk="1" hangingPunct="1">
              <a:lnSpc>
                <a:spcPct val="100000"/>
              </a:lnSpc>
              <a:spcBef>
                <a:spcPct val="0"/>
              </a:spcBef>
              <a:buFontTx/>
              <a:buNone/>
            </a:pPr>
            <a:r>
              <a:rPr lang="el-GR" altLang="en-US" sz="2600" b="1" dirty="0" smtClean="0">
                <a:cs typeface="Times New Roman" panose="02020603050405020304" pitchFamily="18" charset="0"/>
              </a:rPr>
              <a:t>Χαρακτηριστικά</a:t>
            </a:r>
            <a:endParaRPr lang="en-US" altLang="en-US" sz="2600" b="1" dirty="0" smtClean="0">
              <a:cs typeface="Times New Roman" panose="02020603050405020304" pitchFamily="18" charset="0"/>
            </a:endParaRPr>
          </a:p>
          <a:p>
            <a:pPr algn="just" eaLnBrk="1" hangingPunct="1">
              <a:lnSpc>
                <a:spcPct val="100000"/>
              </a:lnSpc>
              <a:spcBef>
                <a:spcPts val="600"/>
              </a:spcBef>
            </a:pPr>
            <a:r>
              <a:rPr lang="el-GR" altLang="en-US" sz="2600" b="1" dirty="0" smtClean="0">
                <a:cs typeface="Times New Roman" panose="02020603050405020304" pitchFamily="18" charset="0"/>
              </a:rPr>
              <a:t>Το </a:t>
            </a:r>
            <a:r>
              <a:rPr lang="el-GR" altLang="en-US" sz="2600" b="1" dirty="0" smtClean="0">
                <a:cs typeface="Times New Roman" panose="02020603050405020304" pitchFamily="18" charset="0"/>
              </a:rPr>
              <a:t>σώμα τους φέρει βλεφαρίδες στο στέμμα. Το στόμα βρίσκεται ανάμεσα στους σχηματισμούς του στέμματος </a:t>
            </a:r>
            <a:r>
              <a:rPr lang="el-GR" altLang="en-US" sz="2600" dirty="0" smtClean="0">
                <a:cs typeface="Times New Roman" panose="02020603050405020304" pitchFamily="18" charset="0"/>
              </a:rPr>
              <a:t>που χρησιμεύουν για να προωθείται η τροφή στο στόμα, αλλά και για κίνηση. </a:t>
            </a:r>
          </a:p>
          <a:p>
            <a:pPr algn="just" eaLnBrk="1" hangingPunct="1">
              <a:lnSpc>
                <a:spcPct val="100000"/>
              </a:lnSpc>
              <a:spcBef>
                <a:spcPts val="600"/>
              </a:spcBef>
            </a:pPr>
            <a:r>
              <a:rPr lang="el-GR" altLang="en-US" sz="2600" dirty="0" smtClean="0">
                <a:cs typeface="Times New Roman" panose="02020603050405020304" pitchFamily="18" charset="0"/>
              </a:rPr>
              <a:t>Έχουν </a:t>
            </a:r>
            <a:r>
              <a:rPr lang="el-GR" altLang="en-US" sz="2600" b="1" dirty="0" smtClean="0">
                <a:cs typeface="Times New Roman" panose="02020603050405020304" pitchFamily="18" charset="0"/>
              </a:rPr>
              <a:t>ινώδες στρώμα </a:t>
            </a:r>
            <a:r>
              <a:rPr lang="el-GR" altLang="en-US" sz="2600" dirty="0" smtClean="0">
                <a:cs typeface="Times New Roman" panose="02020603050405020304" pitchFamily="18" charset="0"/>
              </a:rPr>
              <a:t>στην επιδερμίδα τους που έχει τη </a:t>
            </a:r>
            <a:r>
              <a:rPr lang="el-GR" altLang="en-US" sz="2600" b="1" dirty="0" smtClean="0">
                <a:cs typeface="Times New Roman" panose="02020603050405020304" pitchFamily="18" charset="0"/>
              </a:rPr>
              <a:t>μορφή θώρακα</a:t>
            </a:r>
            <a:r>
              <a:rPr lang="el-GR" altLang="en-US" sz="2600" dirty="0" smtClean="0">
                <a:cs typeface="Times New Roman" panose="02020603050405020304" pitchFamily="18" charset="0"/>
              </a:rPr>
              <a:t>.  </a:t>
            </a:r>
          </a:p>
          <a:p>
            <a:pPr algn="just" eaLnBrk="1" hangingPunct="1">
              <a:lnSpc>
                <a:spcPct val="100000"/>
              </a:lnSpc>
              <a:spcBef>
                <a:spcPts val="600"/>
              </a:spcBef>
            </a:pPr>
            <a:r>
              <a:rPr lang="el-GR" altLang="en-US" sz="2600" dirty="0" smtClean="0">
                <a:cs typeface="Times New Roman" panose="02020603050405020304" pitchFamily="18" charset="0"/>
              </a:rPr>
              <a:t>Το σώμα καταλήγει στο </a:t>
            </a:r>
            <a:r>
              <a:rPr lang="el-GR" altLang="en-US" sz="2600" b="1" dirty="0" smtClean="0">
                <a:cs typeface="Times New Roman" panose="02020603050405020304" pitchFamily="18" charset="0"/>
              </a:rPr>
              <a:t>πόδι</a:t>
            </a:r>
            <a:r>
              <a:rPr lang="el-GR" altLang="en-US" sz="2600" dirty="0" smtClean="0">
                <a:cs typeface="Times New Roman" panose="02020603050405020304" pitchFamily="18" charset="0"/>
              </a:rPr>
              <a:t> που </a:t>
            </a:r>
            <a:r>
              <a:rPr lang="el-GR" altLang="en-US" sz="2600" b="1" dirty="0" smtClean="0">
                <a:cs typeface="Times New Roman" panose="02020603050405020304" pitchFamily="18" charset="0"/>
              </a:rPr>
              <a:t>φέρει </a:t>
            </a:r>
            <a:r>
              <a:rPr lang="el-GR" altLang="en-US" sz="2600" dirty="0" smtClean="0">
                <a:cs typeface="Times New Roman" panose="02020603050405020304" pitchFamily="18" charset="0"/>
              </a:rPr>
              <a:t>1-4 δάκτυλα και </a:t>
            </a:r>
            <a:r>
              <a:rPr lang="el-GR" altLang="en-US" sz="2600" b="1" dirty="0" err="1" smtClean="0">
                <a:cs typeface="Times New Roman" panose="02020603050405020304" pitchFamily="18" charset="0"/>
              </a:rPr>
              <a:t>δακτύλιους</a:t>
            </a:r>
            <a:r>
              <a:rPr lang="el-GR" altLang="en-US" sz="2600" b="1" dirty="0" smtClean="0">
                <a:cs typeface="Times New Roman" panose="02020603050405020304" pitchFamily="18" charset="0"/>
              </a:rPr>
              <a:t> </a:t>
            </a:r>
            <a:r>
              <a:rPr lang="el-GR" altLang="en-US" sz="2600" b="1" dirty="0" err="1" smtClean="0">
                <a:cs typeface="Times New Roman" panose="02020603050405020304" pitchFamily="18" charset="0"/>
              </a:rPr>
              <a:t>σύμπτηξης</a:t>
            </a:r>
            <a:r>
              <a:rPr lang="el-GR" altLang="en-US" sz="2600" b="1" dirty="0" smtClean="0">
                <a:cs typeface="Times New Roman" panose="02020603050405020304" pitchFamily="18" charset="0"/>
              </a:rPr>
              <a:t>. </a:t>
            </a: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D3A93268-0365-4D48-A5A9-4CD6930BDD7B}" type="slidenum">
              <a:rPr lang="en-US" altLang="en-US" smtClean="0"/>
              <a:pPr>
                <a:defRPr/>
              </a:pPr>
              <a:t>17</a:t>
            </a:fld>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Τίτλος 1"/>
          <p:cNvSpPr>
            <a:spLocks noGrp="1"/>
          </p:cNvSpPr>
          <p:nvPr>
            <p:ph type="title"/>
          </p:nvPr>
        </p:nvSpPr>
        <p:spPr/>
        <p:txBody>
          <a:bodyPr/>
          <a:lstStyle/>
          <a:p>
            <a:r>
              <a:rPr lang="el-GR" altLang="el-GR" dirty="0" smtClean="0"/>
              <a:t>Φύλο: </a:t>
            </a:r>
            <a:r>
              <a:rPr lang="el-GR" altLang="el-GR" dirty="0" err="1" smtClean="0"/>
              <a:t>Τροχ</a:t>
            </a:r>
            <a:r>
              <a:rPr lang="en-US" altLang="el-GR" dirty="0" smtClean="0"/>
              <a:t>o</a:t>
            </a:r>
            <a:r>
              <a:rPr lang="el-GR" altLang="el-GR" dirty="0" smtClean="0"/>
              <a:t>φόρα</a:t>
            </a:r>
            <a:r>
              <a:rPr lang="en-US" altLang="el-GR" dirty="0" smtClean="0"/>
              <a:t> </a:t>
            </a:r>
            <a:r>
              <a:rPr lang="en-US" altLang="el-GR" dirty="0" smtClean="0"/>
              <a:t>2/8</a:t>
            </a:r>
            <a:endParaRPr lang="en-US" altLang="el-GR" dirty="0" smtClean="0"/>
          </a:p>
        </p:txBody>
      </p:sp>
      <p:sp>
        <p:nvSpPr>
          <p:cNvPr id="30723" name="Θέση περιεχομένου 2"/>
          <p:cNvSpPr>
            <a:spLocks noGrp="1"/>
          </p:cNvSpPr>
          <p:nvPr>
            <p:ph idx="1"/>
          </p:nvPr>
        </p:nvSpPr>
        <p:spPr>
          <a:xfrm>
            <a:off x="465931" y="1832769"/>
            <a:ext cx="8166100" cy="4351337"/>
          </a:xfrm>
        </p:spPr>
        <p:txBody>
          <a:bodyPr/>
          <a:lstStyle/>
          <a:p>
            <a:pPr eaLnBrk="1" hangingPunct="1">
              <a:lnSpc>
                <a:spcPct val="100000"/>
              </a:lnSpc>
              <a:spcBef>
                <a:spcPct val="0"/>
              </a:spcBef>
              <a:buFontTx/>
              <a:buNone/>
            </a:pPr>
            <a:r>
              <a:rPr lang="el-GR" altLang="en-US" sz="2600" b="1" dirty="0" smtClean="0">
                <a:cs typeface="Times New Roman" panose="02020603050405020304" pitchFamily="18" charset="0"/>
              </a:rPr>
              <a:t>Χαρακτηριστικά</a:t>
            </a:r>
            <a:endParaRPr lang="en-US" altLang="en-US" sz="2600" b="1" dirty="0" smtClean="0">
              <a:cs typeface="Times New Roman" panose="02020603050405020304" pitchFamily="18" charset="0"/>
            </a:endParaRPr>
          </a:p>
          <a:p>
            <a:pPr algn="just" eaLnBrk="1" hangingPunct="1">
              <a:lnSpc>
                <a:spcPct val="100000"/>
              </a:lnSpc>
              <a:spcBef>
                <a:spcPts val="600"/>
              </a:spcBef>
            </a:pPr>
            <a:r>
              <a:rPr lang="el-GR" altLang="en-US" sz="2600" dirty="0" smtClean="0">
                <a:cs typeface="Times New Roman" panose="02020603050405020304" pitchFamily="18" charset="0"/>
              </a:rPr>
              <a:t>Έχουν </a:t>
            </a:r>
            <a:r>
              <a:rPr lang="el-GR" altLang="en-US" sz="2600" b="1" dirty="0" smtClean="0">
                <a:cs typeface="Times New Roman" panose="02020603050405020304" pitchFamily="18" charset="0"/>
              </a:rPr>
              <a:t>πλήρες πεπτικό σύστημα </a:t>
            </a:r>
            <a:r>
              <a:rPr lang="el-GR" altLang="en-US" sz="2600" dirty="0" smtClean="0">
                <a:cs typeface="Times New Roman" panose="02020603050405020304" pitchFamily="18" charset="0"/>
              </a:rPr>
              <a:t>με χαρακτηριστικό </a:t>
            </a:r>
            <a:r>
              <a:rPr lang="el-GR" altLang="en-US" sz="2600" b="1" dirty="0" smtClean="0">
                <a:cs typeface="Times New Roman" panose="02020603050405020304" pitchFamily="18" charset="0"/>
              </a:rPr>
              <a:t>φάρυγγα (</a:t>
            </a:r>
            <a:r>
              <a:rPr lang="el-GR" altLang="en-US" sz="2600" b="1" dirty="0" err="1" smtClean="0">
                <a:cs typeface="Times New Roman" panose="02020603050405020304" pitchFamily="18" charset="0"/>
              </a:rPr>
              <a:t>Μάσταξ</a:t>
            </a:r>
            <a:r>
              <a:rPr lang="el-GR" altLang="en-US" sz="2600" b="1" dirty="0" smtClean="0">
                <a:cs typeface="Times New Roman" panose="02020603050405020304" pitchFamily="18" charset="0"/>
              </a:rPr>
              <a:t>).</a:t>
            </a:r>
          </a:p>
          <a:p>
            <a:pPr algn="just" eaLnBrk="1" hangingPunct="1">
              <a:lnSpc>
                <a:spcPct val="100000"/>
              </a:lnSpc>
              <a:spcBef>
                <a:spcPts val="600"/>
              </a:spcBef>
            </a:pPr>
            <a:r>
              <a:rPr lang="el-GR" altLang="en-US" sz="2600" dirty="0" smtClean="0">
                <a:cs typeface="Times New Roman" panose="02020603050405020304" pitchFamily="18" charset="0"/>
              </a:rPr>
              <a:t>Απεκκριτικό σύστημα </a:t>
            </a:r>
            <a:r>
              <a:rPr lang="el-GR" altLang="en-US" sz="2600" b="1" dirty="0" smtClean="0">
                <a:cs typeface="Times New Roman" panose="02020603050405020304" pitchFamily="18" charset="0"/>
              </a:rPr>
              <a:t>με ζεύγος </a:t>
            </a:r>
            <a:r>
              <a:rPr lang="el-GR" altLang="en-US" sz="2600" b="1" dirty="0" err="1" smtClean="0">
                <a:cs typeface="Times New Roman" panose="02020603050405020304" pitchFamily="18" charset="0"/>
              </a:rPr>
              <a:t>πρωτονεφριδιακών</a:t>
            </a:r>
            <a:r>
              <a:rPr lang="el-GR" altLang="en-US" sz="2600" b="1" dirty="0" smtClean="0">
                <a:cs typeface="Times New Roman" panose="02020603050405020304" pitchFamily="18" charset="0"/>
              </a:rPr>
              <a:t> σωληνίσκων, με αρκετά </a:t>
            </a:r>
            <a:r>
              <a:rPr lang="el-GR" altLang="en-US" sz="2600" b="1" dirty="0" err="1" smtClean="0">
                <a:cs typeface="Times New Roman" panose="02020603050405020304" pitchFamily="18" charset="0"/>
              </a:rPr>
              <a:t>φλογοκύτταρα</a:t>
            </a:r>
            <a:r>
              <a:rPr lang="el-GR" altLang="en-US" sz="2600" b="1" dirty="0" smtClean="0">
                <a:cs typeface="Times New Roman" panose="02020603050405020304" pitchFamily="18" charset="0"/>
              </a:rPr>
              <a:t> και παρουσία αμάρας.</a:t>
            </a:r>
          </a:p>
          <a:p>
            <a:pPr algn="just" eaLnBrk="1" hangingPunct="1">
              <a:lnSpc>
                <a:spcPct val="100000"/>
              </a:lnSpc>
              <a:spcBef>
                <a:spcPts val="600"/>
              </a:spcBef>
            </a:pPr>
            <a:r>
              <a:rPr lang="el-GR" altLang="en-US" sz="2600" dirty="0" smtClean="0">
                <a:cs typeface="Times New Roman" panose="02020603050405020304" pitchFamily="18" charset="0"/>
              </a:rPr>
              <a:t>Νευρικό σύστημα με </a:t>
            </a:r>
            <a:r>
              <a:rPr lang="el-GR" altLang="en-US" sz="2600" b="1" dirty="0" smtClean="0">
                <a:cs typeface="Times New Roman" panose="02020603050405020304" pitchFamily="18" charset="0"/>
              </a:rPr>
              <a:t>δίλοβο εγκέφαλο και αισθητήριες βλεφαρίδες. </a:t>
            </a:r>
          </a:p>
          <a:p>
            <a:pPr eaLnBrk="1" hangingPunct="1">
              <a:lnSpc>
                <a:spcPct val="100000"/>
              </a:lnSpc>
              <a:spcBef>
                <a:spcPct val="0"/>
              </a:spcBef>
              <a:buFontTx/>
              <a:buNone/>
            </a:pPr>
            <a:endParaRPr lang="el-GR" altLang="en-US" sz="28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227761CA-A4FB-44AA-8BA7-1B914F4179A3}" type="slidenum">
              <a:rPr lang="en-US" altLang="en-US" smtClean="0"/>
              <a:pPr>
                <a:defRPr/>
              </a:pPr>
              <a:t>18</a:t>
            </a:fld>
            <a:endParaRPr lang="en-US"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Τίτλος 1"/>
          <p:cNvSpPr>
            <a:spLocks noGrp="1"/>
          </p:cNvSpPr>
          <p:nvPr>
            <p:ph type="title"/>
          </p:nvPr>
        </p:nvSpPr>
        <p:spPr/>
        <p:txBody>
          <a:bodyPr/>
          <a:lstStyle/>
          <a:p>
            <a:r>
              <a:rPr lang="el-GR" altLang="el-GR" dirty="0" smtClean="0"/>
              <a:t>Φύλο: </a:t>
            </a:r>
            <a:r>
              <a:rPr lang="el-GR" altLang="el-GR" dirty="0" err="1" smtClean="0"/>
              <a:t>Τροχ</a:t>
            </a:r>
            <a:r>
              <a:rPr lang="en-US" altLang="el-GR" dirty="0" smtClean="0"/>
              <a:t>o</a:t>
            </a:r>
            <a:r>
              <a:rPr lang="el-GR" altLang="el-GR" dirty="0" smtClean="0"/>
              <a:t>φόρα</a:t>
            </a:r>
            <a:r>
              <a:rPr lang="en-US" altLang="el-GR" dirty="0" smtClean="0"/>
              <a:t> </a:t>
            </a:r>
            <a:r>
              <a:rPr lang="en-US" altLang="el-GR" dirty="0" smtClean="0"/>
              <a:t>3/8</a:t>
            </a:r>
            <a:endParaRPr lang="en-US" altLang="el-GR" dirty="0" smtClean="0"/>
          </a:p>
        </p:txBody>
      </p:sp>
      <p:pic>
        <p:nvPicPr>
          <p:cNvPr id="31747"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83793" y="1598612"/>
            <a:ext cx="3576414" cy="4589463"/>
          </a:xfrm>
        </p:spPr>
      </p:pic>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52C9B4C6-C400-4A21-BFAB-52C8443987F8}" type="slidenum">
              <a:rPr lang="en-US" altLang="en-US" smtClean="0"/>
              <a:pPr>
                <a:defRPr/>
              </a:pPr>
              <a:t>19</a:t>
            </a:fld>
            <a:endParaRPr lang="en-US" altLang="en-US"/>
          </a:p>
        </p:txBody>
      </p:sp>
      <p:sp>
        <p:nvSpPr>
          <p:cNvPr id="6" name="TextBox 5"/>
          <p:cNvSpPr txBox="1"/>
          <p:nvPr/>
        </p:nvSpPr>
        <p:spPr>
          <a:xfrm>
            <a:off x="6015282" y="5910969"/>
            <a:ext cx="341312" cy="276225"/>
          </a:xfrm>
          <a:prstGeom prst="rect">
            <a:avLst/>
          </a:prstGeom>
          <a:noFill/>
        </p:spPr>
        <p:txBody>
          <a:bodyPr wrap="none">
            <a:spAutoFit/>
          </a:bodyPr>
          <a:lstStyle/>
          <a:p>
            <a:pPr>
              <a:defRPr/>
            </a:pPr>
            <a:r>
              <a:rPr lang="en-US" sz="1200" b="1" dirty="0">
                <a:latin typeface="+mj-lt"/>
              </a:rPr>
              <a:t>19</a:t>
            </a:r>
            <a:endParaRPr lang="el-GR" sz="1200" b="1" dirty="0">
              <a:latin typeface="+mj-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l-GR" altLang="el-GR" smtClean="0">
                <a:solidFill>
                  <a:srgbClr val="0070C0"/>
                </a:solidFill>
              </a:rPr>
              <a:t>Περιεχόμενα ενότητας</a:t>
            </a:r>
          </a:p>
        </p:txBody>
      </p:sp>
      <p:sp>
        <p:nvSpPr>
          <p:cNvPr id="6147" name="Content Placeholder 2"/>
          <p:cNvSpPr>
            <a:spLocks noGrp="1"/>
          </p:cNvSpPr>
          <p:nvPr>
            <p:ph idx="1"/>
          </p:nvPr>
        </p:nvSpPr>
        <p:spPr/>
        <p:txBody>
          <a:bodyPr/>
          <a:lstStyle/>
          <a:p>
            <a:pPr marL="0" indent="0" algn="ctr" eaLnBrk="1" hangingPunct="1">
              <a:lnSpc>
                <a:spcPct val="70000"/>
              </a:lnSpc>
              <a:buFont typeface="Arial" panose="020B0604020202020204" pitchFamily="34" charset="0"/>
              <a:buNone/>
            </a:pPr>
            <a:r>
              <a:rPr lang="el-GR" altLang="en-US" sz="2800" smtClean="0">
                <a:cs typeface="Times New Roman" panose="02020603050405020304" pitchFamily="18" charset="0"/>
              </a:rPr>
              <a:t>Θα αναπτυχθούν τα εξής θέματα:</a:t>
            </a:r>
            <a:endParaRPr lang="en-GB" altLang="en-US" sz="2800" smtClean="0">
              <a:cs typeface="Times New Roman" panose="02020603050405020304" pitchFamily="18" charset="0"/>
            </a:endParaRPr>
          </a:p>
          <a:p>
            <a:pPr marL="0" indent="0" algn="ctr" eaLnBrk="1" hangingPunct="1">
              <a:lnSpc>
                <a:spcPct val="70000"/>
              </a:lnSpc>
            </a:pPr>
            <a:endParaRPr lang="el-GR" altLang="en-US" sz="2600" smtClean="0">
              <a:cs typeface="Times New Roman" panose="02020603050405020304" pitchFamily="18" charset="0"/>
            </a:endParaRPr>
          </a:p>
          <a:p>
            <a:pPr marL="0" indent="0" eaLnBrk="1" hangingPunct="1">
              <a:lnSpc>
                <a:spcPct val="100000"/>
              </a:lnSpc>
            </a:pPr>
            <a:r>
              <a:rPr lang="el-GR" altLang="en-US" sz="2800" smtClean="0">
                <a:cs typeface="Times New Roman" panose="02020603050405020304" pitchFamily="18" charset="0"/>
              </a:rPr>
              <a:t>Παρουσίαση των φύλων.</a:t>
            </a:r>
            <a:endParaRPr lang="en-GB" altLang="en-US" sz="2800" smtClean="0">
              <a:cs typeface="Times New Roman" panose="02020603050405020304" pitchFamily="18" charset="0"/>
            </a:endParaRPr>
          </a:p>
          <a:p>
            <a:pPr marL="0" indent="0" eaLnBrk="1" hangingPunct="1">
              <a:lnSpc>
                <a:spcPct val="100000"/>
              </a:lnSpc>
            </a:pPr>
            <a:r>
              <a:rPr lang="el-GR" altLang="en-US" sz="2800" smtClean="0">
                <a:cs typeface="Times New Roman" panose="02020603050405020304" pitchFamily="18" charset="0"/>
              </a:rPr>
              <a:t>Μορφολογικά Χαρακτηριστικά - Φυλογένεση.</a:t>
            </a:r>
          </a:p>
          <a:p>
            <a:pPr marL="0" indent="0" algn="ctr" eaLnBrk="1" hangingPunct="1">
              <a:lnSpc>
                <a:spcPct val="70000"/>
              </a:lnSpc>
              <a:buFont typeface="Arial" panose="020B0604020202020204" pitchFamily="34" charset="0"/>
              <a:buNone/>
            </a:pPr>
            <a:endParaRPr lang="el-GR" altLang="en-US" sz="2600" smtClean="0">
              <a:cs typeface="Times New Roman" panose="02020603050405020304" pitchFamily="18" charset="0"/>
            </a:endParaRPr>
          </a:p>
          <a:p>
            <a:pPr marL="0" indent="0" algn="ctr" eaLnBrk="1" hangingPunct="1">
              <a:lnSpc>
                <a:spcPct val="70000"/>
              </a:lnSpc>
              <a:buFont typeface="Arial" panose="020B0604020202020204" pitchFamily="34" charset="0"/>
              <a:buNone/>
            </a:pPr>
            <a:endParaRPr lang="el-GR" altLang="en-US" sz="2600" smtClean="0">
              <a:cs typeface="Times New Roman" panose="02020603050405020304" pitchFamily="18" charset="0"/>
            </a:endParaRPr>
          </a:p>
          <a:p>
            <a:pPr marL="0" indent="0" algn="ctr" eaLnBrk="1" hangingPunct="1">
              <a:lnSpc>
                <a:spcPct val="70000"/>
              </a:lnSpc>
              <a:buFont typeface="Arial" panose="020B0604020202020204" pitchFamily="34" charset="0"/>
              <a:buNone/>
            </a:pPr>
            <a:endParaRPr lang="el-GR" altLang="en-US" sz="2600" smtClean="0">
              <a:cs typeface="Times New Roman" panose="02020603050405020304" pitchFamily="18" charset="0"/>
            </a:endParaRPr>
          </a:p>
          <a:p>
            <a:pPr marL="0" indent="0" algn="ctr" eaLnBrk="1" hangingPunct="1">
              <a:lnSpc>
                <a:spcPct val="70000"/>
              </a:lnSpc>
              <a:buFont typeface="Arial" panose="020B0604020202020204" pitchFamily="34" charset="0"/>
              <a:buNone/>
            </a:pPr>
            <a:endParaRPr lang="el-GR" altLang="en-US" sz="1300" smtClean="0">
              <a:cs typeface="Times New Roman" panose="02020603050405020304" pitchFamily="18" charset="0"/>
            </a:endParaRPr>
          </a:p>
          <a:p>
            <a:pPr marL="0" indent="0" algn="ctr" eaLnBrk="1" hangingPunct="1">
              <a:lnSpc>
                <a:spcPct val="70000"/>
              </a:lnSpc>
              <a:buFont typeface="Arial" panose="020B0604020202020204" pitchFamily="34" charset="0"/>
              <a:buNone/>
            </a:pPr>
            <a:r>
              <a:rPr lang="el-GR" altLang="en-US" sz="2500" smtClean="0">
                <a:cs typeface="Times New Roman" panose="02020603050405020304" pitchFamily="18" charset="0"/>
              </a:rPr>
              <a:t> Σκαρλάτος Ντέντος</a:t>
            </a:r>
          </a:p>
          <a:p>
            <a:pPr marL="0" indent="0" algn="ctr" eaLnBrk="1" hangingPunct="1">
              <a:lnSpc>
                <a:spcPct val="70000"/>
              </a:lnSpc>
              <a:buFont typeface="Arial" panose="020B0604020202020204" pitchFamily="34" charset="0"/>
              <a:buNone/>
            </a:pPr>
            <a:r>
              <a:rPr lang="en-GB" altLang="en-US" sz="2500" smtClean="0">
                <a:cs typeface="Times New Roman" panose="02020603050405020304" pitchFamily="18" charset="0"/>
              </a:rPr>
              <a:t> sdedos@biol.uoa.gr</a:t>
            </a:r>
          </a:p>
          <a:p>
            <a:pPr marL="0" indent="0" eaLnBrk="1" hangingPunct="1">
              <a:lnSpc>
                <a:spcPct val="70000"/>
              </a:lnSpc>
            </a:pPr>
            <a:endParaRPr lang="el-GR" altLang="en-US" sz="1400" smtClean="0">
              <a:solidFill>
                <a:schemeClr val="bg1"/>
              </a:solidFill>
              <a:cs typeface="Times New Roman" panose="02020603050405020304" pitchFamily="18" charset="0"/>
            </a:endParaRPr>
          </a:p>
          <a:p>
            <a:pPr marL="0" indent="0" eaLnBrk="1" hangingPunct="1">
              <a:lnSpc>
                <a:spcPct val="70000"/>
              </a:lnSpc>
            </a:pPr>
            <a:endParaRPr lang="el-GR" altLang="el-GR" sz="1300" smtClean="0"/>
          </a:p>
        </p:txBody>
      </p:sp>
      <p:sp>
        <p:nvSpPr>
          <p:cNvPr id="7" name="Θέση υποσέλιδου 6"/>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8" name="Θέση αριθμού διαφάνειας 7"/>
          <p:cNvSpPr>
            <a:spLocks noGrp="1"/>
          </p:cNvSpPr>
          <p:nvPr>
            <p:ph type="sldNum" sz="quarter" idx="11"/>
          </p:nvPr>
        </p:nvSpPr>
        <p:spPr/>
        <p:txBody>
          <a:bodyPr/>
          <a:lstStyle/>
          <a:p>
            <a:pPr>
              <a:defRPr/>
            </a:pPr>
            <a:fld id="{143FFBAD-2930-4092-81B5-1E589283ED32}"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Τίτλος 1"/>
          <p:cNvSpPr>
            <a:spLocks noGrp="1"/>
          </p:cNvSpPr>
          <p:nvPr>
            <p:ph type="title"/>
          </p:nvPr>
        </p:nvSpPr>
        <p:spPr/>
        <p:txBody>
          <a:bodyPr/>
          <a:lstStyle/>
          <a:p>
            <a:r>
              <a:rPr lang="el-GR" altLang="el-GR" dirty="0" smtClean="0"/>
              <a:t>Φύλο: </a:t>
            </a:r>
            <a:r>
              <a:rPr lang="el-GR" altLang="el-GR" dirty="0" err="1" smtClean="0"/>
              <a:t>Τροχ</a:t>
            </a:r>
            <a:r>
              <a:rPr lang="en-US" altLang="el-GR" dirty="0" smtClean="0"/>
              <a:t>o</a:t>
            </a:r>
            <a:r>
              <a:rPr lang="el-GR" altLang="el-GR" dirty="0" smtClean="0"/>
              <a:t>φόρα</a:t>
            </a:r>
            <a:r>
              <a:rPr lang="en-US" altLang="el-GR" dirty="0" smtClean="0"/>
              <a:t> </a:t>
            </a:r>
            <a:r>
              <a:rPr lang="en-US" altLang="el-GR" dirty="0" smtClean="0"/>
              <a:t>4/8</a:t>
            </a:r>
            <a:endParaRPr lang="en-US" altLang="el-GR" dirty="0" smtClean="0"/>
          </a:p>
        </p:txBody>
      </p:sp>
      <p:sp>
        <p:nvSpPr>
          <p:cNvPr id="33795" name="Θέση περιεχομένου 2"/>
          <p:cNvSpPr>
            <a:spLocks noGrp="1"/>
          </p:cNvSpPr>
          <p:nvPr>
            <p:ph idx="1"/>
          </p:nvPr>
        </p:nvSpPr>
        <p:spPr>
          <a:xfrm>
            <a:off x="466725" y="1412875"/>
            <a:ext cx="8164513" cy="4824413"/>
          </a:xfrm>
        </p:spPr>
        <p:txBody>
          <a:bodyPr/>
          <a:lstStyle/>
          <a:p>
            <a:pPr eaLnBrk="1" hangingPunct="1">
              <a:lnSpc>
                <a:spcPct val="100000"/>
              </a:lnSpc>
              <a:spcBef>
                <a:spcPct val="0"/>
              </a:spcBef>
              <a:buFontTx/>
              <a:buNone/>
            </a:pPr>
            <a:r>
              <a:rPr lang="el-GR" altLang="en-US" sz="2400" b="1" dirty="0" smtClean="0">
                <a:cs typeface="Times New Roman" panose="02020603050405020304" pitchFamily="18" charset="0"/>
              </a:rPr>
              <a:t>Χαρακτηριστικά (Αναπαραγωγή)</a:t>
            </a:r>
          </a:p>
          <a:p>
            <a:pPr eaLnBrk="1" hangingPunct="1">
              <a:lnSpc>
                <a:spcPct val="100000"/>
              </a:lnSpc>
              <a:spcBef>
                <a:spcPts val="1200"/>
              </a:spcBef>
            </a:pPr>
            <a:r>
              <a:rPr lang="el-GR" altLang="en-US" sz="2200" dirty="0" smtClean="0">
                <a:cs typeface="Times New Roman" panose="02020603050405020304" pitchFamily="18" charset="0"/>
              </a:rPr>
              <a:t>Ιδιαίτερα </a:t>
            </a:r>
            <a:r>
              <a:rPr lang="el-GR" altLang="en-US" sz="2200" b="1" dirty="0" smtClean="0">
                <a:cs typeface="Times New Roman" panose="02020603050405020304" pitchFamily="18" charset="0"/>
              </a:rPr>
              <a:t>περίπλοκοι αναπαραγωγικοί κύκλοι </a:t>
            </a:r>
            <a:r>
              <a:rPr lang="el-GR" altLang="en-US" sz="2200" dirty="0" smtClean="0">
                <a:cs typeface="Times New Roman" panose="02020603050405020304" pitchFamily="18" charset="0"/>
              </a:rPr>
              <a:t>που διαφέρουν στις διάφορες ομοταξίες. </a:t>
            </a:r>
            <a:r>
              <a:rPr lang="el-GR" altLang="en-US" sz="2200" b="1" dirty="0" smtClean="0">
                <a:cs typeface="Times New Roman" panose="02020603050405020304" pitchFamily="18" charset="0"/>
              </a:rPr>
              <a:t>(Στη φωτογραφία παρουσιάζεται η Ομοταξία </a:t>
            </a:r>
            <a:r>
              <a:rPr lang="el-GR" altLang="en-US" sz="2200" b="1" dirty="0" err="1" smtClean="0">
                <a:cs typeface="Times New Roman" panose="02020603050405020304" pitchFamily="18" charset="0"/>
              </a:rPr>
              <a:t>Μονογόναδα</a:t>
            </a:r>
            <a:r>
              <a:rPr lang="el-GR" altLang="en-US" sz="2200" b="1" dirty="0" smtClean="0">
                <a:cs typeface="Times New Roman" panose="02020603050405020304" pitchFamily="18" charset="0"/>
              </a:rPr>
              <a:t>). (</a:t>
            </a:r>
            <a:r>
              <a:rPr lang="el-GR" altLang="en-US" sz="2200" b="1" dirty="0" err="1" smtClean="0">
                <a:cs typeface="Times New Roman" panose="02020603050405020304" pitchFamily="18" charset="0"/>
              </a:rPr>
              <a:t>Μικτικό</a:t>
            </a:r>
            <a:r>
              <a:rPr lang="el-GR" altLang="en-US" sz="2200" b="1" dirty="0" smtClean="0">
                <a:cs typeface="Times New Roman" panose="02020603050405020304" pitchFamily="18" charset="0"/>
              </a:rPr>
              <a:t> αυγό: </a:t>
            </a:r>
            <a:r>
              <a:rPr lang="el-GR" altLang="en-US" sz="2200" dirty="0" smtClean="0">
                <a:cs typeface="Times New Roman" panose="02020603050405020304" pitchFamily="18" charset="0"/>
              </a:rPr>
              <a:t>Απλοειδές αυγό που γονιμοποιείται από σπερματοζωάριο και δίνει </a:t>
            </a:r>
            <a:r>
              <a:rPr lang="el-GR" altLang="en-US" sz="2200" dirty="0" err="1" smtClean="0">
                <a:cs typeface="Times New Roman" panose="02020603050405020304" pitchFamily="18" charset="0"/>
              </a:rPr>
              <a:t>διπλοειδές</a:t>
            </a:r>
            <a:r>
              <a:rPr lang="el-GR" altLang="en-US" sz="2200" dirty="0" smtClean="0">
                <a:cs typeface="Times New Roman" panose="02020603050405020304" pitchFamily="18" charset="0"/>
              </a:rPr>
              <a:t> έμβρυο.) </a:t>
            </a:r>
          </a:p>
          <a:p>
            <a:pPr eaLnBrk="1" hangingPunct="1">
              <a:lnSpc>
                <a:spcPct val="100000"/>
              </a:lnSpc>
              <a:spcBef>
                <a:spcPts val="1200"/>
              </a:spcBef>
            </a:pPr>
            <a:r>
              <a:rPr lang="el-GR" altLang="en-US" sz="2200" dirty="0" smtClean="0">
                <a:cs typeface="Times New Roman" panose="02020603050405020304" pitchFamily="18" charset="0"/>
              </a:rPr>
              <a:t>Στα </a:t>
            </a:r>
            <a:r>
              <a:rPr lang="el-GR" altLang="en-US" sz="2200" b="1" dirty="0" err="1" smtClean="0">
                <a:cs typeface="Times New Roman" panose="02020603050405020304" pitchFamily="18" charset="0"/>
              </a:rPr>
              <a:t>Μονογόναδα</a:t>
            </a:r>
            <a:r>
              <a:rPr lang="el-GR" altLang="en-US" sz="2200" b="1" dirty="0" smtClean="0">
                <a:cs typeface="Times New Roman" panose="02020603050405020304" pitchFamily="18" charset="0"/>
              </a:rPr>
              <a:t> ανάλογα με τις συνθήκες </a:t>
            </a:r>
            <a:r>
              <a:rPr lang="el-GR" altLang="en-US" sz="2200" dirty="0" smtClean="0">
                <a:cs typeface="Times New Roman" panose="02020603050405020304" pitchFamily="18" charset="0"/>
              </a:rPr>
              <a:t>προκύπτουν αρσενικά ή θηλυκά άτομα.</a:t>
            </a:r>
          </a:p>
          <a:p>
            <a:pPr eaLnBrk="1" hangingPunct="1">
              <a:lnSpc>
                <a:spcPct val="100000"/>
              </a:lnSpc>
              <a:spcBef>
                <a:spcPts val="1200"/>
              </a:spcBef>
            </a:pPr>
            <a:r>
              <a:rPr lang="el-GR" altLang="en-US" sz="2200" dirty="0" smtClean="0">
                <a:cs typeface="Times New Roman" panose="02020603050405020304" pitchFamily="18" charset="0"/>
              </a:rPr>
              <a:t>Το αρσενικό αναπαραγωγικό σύστημα φέρει ένα </a:t>
            </a:r>
            <a:r>
              <a:rPr lang="el-GR" altLang="en-US" sz="2200" dirty="0" err="1" smtClean="0">
                <a:cs typeface="Times New Roman" panose="02020603050405020304" pitchFamily="18" charset="0"/>
              </a:rPr>
              <a:t>όρχι</a:t>
            </a:r>
            <a:r>
              <a:rPr lang="el-GR" altLang="en-US" sz="2200" dirty="0" smtClean="0">
                <a:cs typeface="Times New Roman" panose="02020603050405020304" pitchFamily="18" charset="0"/>
              </a:rPr>
              <a:t>, ένα βλεφαριδοφόρο σπερματαγωγό που καταλήγει σε όργανο σύζευξης (χωρίς αμάρα). Το πέος διεισδύει σε οποιοδήποτε μέρος του τοιχώματος του σώματος του θηλυκού.</a:t>
            </a:r>
          </a:p>
          <a:p>
            <a:pPr eaLnBrk="1" hangingPunct="1">
              <a:lnSpc>
                <a:spcPct val="100000"/>
              </a:lnSpc>
              <a:spcBef>
                <a:spcPts val="1200"/>
              </a:spcBef>
            </a:pPr>
            <a:r>
              <a:rPr lang="el-GR" altLang="en-US" sz="2200" dirty="0" smtClean="0">
                <a:cs typeface="Times New Roman" panose="02020603050405020304" pitchFamily="18" charset="0"/>
              </a:rPr>
              <a:t>Όταν τα νεαρά άτομα εκκολάπτονται είναι </a:t>
            </a:r>
            <a:r>
              <a:rPr lang="el-GR" altLang="en-US" sz="2200" b="1" dirty="0" smtClean="0">
                <a:cs typeface="Times New Roman" panose="02020603050405020304" pitchFamily="18" charset="0"/>
              </a:rPr>
              <a:t>γεννητικά ώριμα. </a:t>
            </a: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33031DF3-D0F2-44E7-B4B6-7BF1653AFBB6}" type="slidenum">
              <a:rPr lang="en-US" altLang="en-US" smtClean="0"/>
              <a:pPr>
                <a:defRPr/>
              </a:pPr>
              <a:t>20</a:t>
            </a:fld>
            <a:endParaRPr lang="en-US"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Τίτλος 1"/>
          <p:cNvSpPr>
            <a:spLocks noGrp="1"/>
          </p:cNvSpPr>
          <p:nvPr>
            <p:ph type="title"/>
          </p:nvPr>
        </p:nvSpPr>
        <p:spPr>
          <a:xfrm>
            <a:off x="179388" y="457200"/>
            <a:ext cx="3960812" cy="1600200"/>
          </a:xfrm>
        </p:spPr>
        <p:txBody>
          <a:bodyPr/>
          <a:lstStyle/>
          <a:p>
            <a:r>
              <a:rPr lang="el-GR" altLang="el-GR" sz="4000" dirty="0" smtClean="0"/>
              <a:t>Φύλο: </a:t>
            </a:r>
            <a:r>
              <a:rPr lang="el-GR" altLang="el-GR" sz="4000" dirty="0" err="1" smtClean="0"/>
              <a:t>Τροχ</a:t>
            </a:r>
            <a:r>
              <a:rPr lang="en-US" altLang="el-GR" sz="4000" dirty="0" smtClean="0"/>
              <a:t>o</a:t>
            </a:r>
            <a:r>
              <a:rPr lang="el-GR" altLang="el-GR" sz="4000" dirty="0" smtClean="0"/>
              <a:t>φόρα</a:t>
            </a:r>
            <a:r>
              <a:rPr lang="en-US" altLang="el-GR" sz="4000" dirty="0" smtClean="0"/>
              <a:t> </a:t>
            </a:r>
            <a:r>
              <a:rPr lang="en-US" altLang="el-GR" sz="4000" dirty="0" smtClean="0"/>
              <a:t>5/8</a:t>
            </a:r>
            <a:endParaRPr lang="en-US" altLang="el-GR" sz="4000" dirty="0" smtClean="0"/>
          </a:p>
        </p:txBody>
      </p:sp>
      <p:pic>
        <p:nvPicPr>
          <p:cNvPr id="34819"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140200" y="44450"/>
            <a:ext cx="4752975" cy="6281738"/>
          </a:xfrm>
        </p:spPr>
      </p:pic>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C293DAAD-A007-4511-8504-965F7F064EAF}" type="slidenum">
              <a:rPr lang="en-US" altLang="en-US" smtClean="0"/>
              <a:pPr>
                <a:defRPr/>
              </a:pPr>
              <a:t>21</a:t>
            </a:fld>
            <a:endParaRPr lang="en-US" altLang="en-US"/>
          </a:p>
        </p:txBody>
      </p:sp>
      <p:sp>
        <p:nvSpPr>
          <p:cNvPr id="7" name="TextBox 6"/>
          <p:cNvSpPr txBox="1"/>
          <p:nvPr/>
        </p:nvSpPr>
        <p:spPr>
          <a:xfrm>
            <a:off x="8174038" y="5915025"/>
            <a:ext cx="341312" cy="277813"/>
          </a:xfrm>
          <a:prstGeom prst="rect">
            <a:avLst/>
          </a:prstGeom>
          <a:noFill/>
        </p:spPr>
        <p:txBody>
          <a:bodyPr wrap="none">
            <a:spAutoFit/>
          </a:bodyPr>
          <a:lstStyle/>
          <a:p>
            <a:pPr>
              <a:defRPr/>
            </a:pPr>
            <a:r>
              <a:rPr lang="en-US" sz="1200" b="1" dirty="0">
                <a:latin typeface="+mj-lt"/>
              </a:rPr>
              <a:t>20</a:t>
            </a:r>
            <a:endParaRPr lang="el-GR" sz="1200" b="1" dirty="0">
              <a:latin typeface="+mj-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Τίτλος 1"/>
          <p:cNvSpPr>
            <a:spLocks noGrp="1"/>
          </p:cNvSpPr>
          <p:nvPr>
            <p:ph type="title"/>
          </p:nvPr>
        </p:nvSpPr>
        <p:spPr/>
        <p:txBody>
          <a:bodyPr/>
          <a:lstStyle/>
          <a:p>
            <a:r>
              <a:rPr lang="el-GR" altLang="el-GR" dirty="0" smtClean="0"/>
              <a:t>Φύλο: </a:t>
            </a:r>
            <a:r>
              <a:rPr lang="el-GR" altLang="el-GR" dirty="0" err="1" smtClean="0"/>
              <a:t>Τροχ</a:t>
            </a:r>
            <a:r>
              <a:rPr lang="en-US" altLang="el-GR" dirty="0" smtClean="0"/>
              <a:t>o</a:t>
            </a:r>
            <a:r>
              <a:rPr lang="el-GR" altLang="el-GR" dirty="0" smtClean="0"/>
              <a:t>φόρα</a:t>
            </a:r>
            <a:r>
              <a:rPr lang="en-US" altLang="el-GR" dirty="0" smtClean="0"/>
              <a:t> </a:t>
            </a:r>
            <a:r>
              <a:rPr lang="en-US" altLang="el-GR" dirty="0" smtClean="0"/>
              <a:t>6/8</a:t>
            </a:r>
            <a:endParaRPr lang="en-US" altLang="el-GR" dirty="0" smtClean="0"/>
          </a:p>
        </p:txBody>
      </p:sp>
      <p:sp>
        <p:nvSpPr>
          <p:cNvPr id="36867" name="Θέση περιεχομένου 2"/>
          <p:cNvSpPr>
            <a:spLocks noGrp="1"/>
          </p:cNvSpPr>
          <p:nvPr>
            <p:ph idx="1"/>
          </p:nvPr>
        </p:nvSpPr>
        <p:spPr>
          <a:xfrm>
            <a:off x="466725" y="1412875"/>
            <a:ext cx="8164513" cy="4824413"/>
          </a:xfrm>
        </p:spPr>
        <p:txBody>
          <a:bodyPr/>
          <a:lstStyle/>
          <a:p>
            <a:pPr eaLnBrk="1" hangingPunct="1">
              <a:lnSpc>
                <a:spcPct val="100000"/>
              </a:lnSpc>
              <a:spcBef>
                <a:spcPct val="0"/>
              </a:spcBef>
              <a:buFontTx/>
              <a:buNone/>
            </a:pPr>
            <a:r>
              <a:rPr lang="el-GR" altLang="en-US" sz="2400" b="1" dirty="0" smtClean="0">
                <a:cs typeface="Times New Roman" panose="02020603050405020304" pitchFamily="18" charset="0"/>
              </a:rPr>
              <a:t>Χαρακτηριστικά (Αναπαραγωγή)</a:t>
            </a:r>
          </a:p>
          <a:p>
            <a:pPr eaLnBrk="1" hangingPunct="1">
              <a:lnSpc>
                <a:spcPct val="100000"/>
              </a:lnSpc>
              <a:spcBef>
                <a:spcPts val="1200"/>
              </a:spcBef>
            </a:pPr>
            <a:r>
              <a:rPr lang="el-GR" altLang="en-US" sz="2200" dirty="0" smtClean="0">
                <a:cs typeface="Times New Roman" panose="02020603050405020304" pitchFamily="18" charset="0"/>
              </a:rPr>
              <a:t>Ιδιαίτερα </a:t>
            </a:r>
            <a:r>
              <a:rPr lang="el-GR" altLang="en-US" sz="2200" b="1" dirty="0" smtClean="0">
                <a:cs typeface="Times New Roman" panose="02020603050405020304" pitchFamily="18" charset="0"/>
              </a:rPr>
              <a:t>περίπλοκοι αναπαραγωγικοί κύκλοι </a:t>
            </a:r>
            <a:r>
              <a:rPr lang="el-GR" altLang="en-US" sz="2200" dirty="0" smtClean="0">
                <a:cs typeface="Times New Roman" panose="02020603050405020304" pitchFamily="18" charset="0"/>
              </a:rPr>
              <a:t>που διαφέρουν στις διάφορες ομοταξίες. </a:t>
            </a:r>
            <a:r>
              <a:rPr lang="el-GR" altLang="en-US" sz="2200" b="1" dirty="0" smtClean="0">
                <a:cs typeface="Times New Roman" panose="02020603050405020304" pitchFamily="18" charset="0"/>
              </a:rPr>
              <a:t>(Στη φωτογραφία παρουσιάζεται η Ομοταξία </a:t>
            </a:r>
            <a:r>
              <a:rPr lang="el-GR" altLang="en-US" sz="2200" b="1" dirty="0" err="1" smtClean="0">
                <a:cs typeface="Times New Roman" panose="02020603050405020304" pitchFamily="18" charset="0"/>
              </a:rPr>
              <a:t>Μονογόναδα</a:t>
            </a:r>
            <a:r>
              <a:rPr lang="el-GR" altLang="en-US" sz="2200" b="1" dirty="0" smtClean="0">
                <a:cs typeface="Times New Roman" panose="02020603050405020304" pitchFamily="18" charset="0"/>
              </a:rPr>
              <a:t>). (</a:t>
            </a:r>
            <a:r>
              <a:rPr lang="el-GR" altLang="en-US" sz="2200" b="1" dirty="0" err="1" smtClean="0">
                <a:cs typeface="Times New Roman" panose="02020603050405020304" pitchFamily="18" charset="0"/>
              </a:rPr>
              <a:t>Μικτικό</a:t>
            </a:r>
            <a:r>
              <a:rPr lang="el-GR" altLang="en-US" sz="2200" b="1" dirty="0" smtClean="0">
                <a:cs typeface="Times New Roman" panose="02020603050405020304" pitchFamily="18" charset="0"/>
              </a:rPr>
              <a:t> αυγό: </a:t>
            </a:r>
            <a:r>
              <a:rPr lang="el-GR" altLang="en-US" sz="2200" dirty="0" smtClean="0">
                <a:cs typeface="Times New Roman" panose="02020603050405020304" pitchFamily="18" charset="0"/>
              </a:rPr>
              <a:t>Απλοειδές αυγό που γονιμοποιείται από σπερματοζωάριο και δίνει </a:t>
            </a:r>
            <a:r>
              <a:rPr lang="el-GR" altLang="en-US" sz="2200" dirty="0" err="1" smtClean="0">
                <a:cs typeface="Times New Roman" panose="02020603050405020304" pitchFamily="18" charset="0"/>
              </a:rPr>
              <a:t>διπλοειδές</a:t>
            </a:r>
            <a:r>
              <a:rPr lang="el-GR" altLang="en-US" sz="2200" dirty="0" smtClean="0">
                <a:cs typeface="Times New Roman" panose="02020603050405020304" pitchFamily="18" charset="0"/>
              </a:rPr>
              <a:t> έμβρυο.) </a:t>
            </a:r>
          </a:p>
          <a:p>
            <a:pPr eaLnBrk="1" hangingPunct="1">
              <a:lnSpc>
                <a:spcPct val="100000"/>
              </a:lnSpc>
              <a:spcBef>
                <a:spcPts val="1200"/>
              </a:spcBef>
            </a:pPr>
            <a:r>
              <a:rPr lang="el-GR" altLang="en-US" sz="2200" dirty="0" smtClean="0">
                <a:cs typeface="Times New Roman" panose="02020603050405020304" pitchFamily="18" charset="0"/>
              </a:rPr>
              <a:t>Στα </a:t>
            </a:r>
            <a:r>
              <a:rPr lang="el-GR" altLang="en-US" sz="2200" b="1" dirty="0" err="1" smtClean="0">
                <a:cs typeface="Times New Roman" panose="02020603050405020304" pitchFamily="18" charset="0"/>
              </a:rPr>
              <a:t>Μονογόναδα</a:t>
            </a:r>
            <a:r>
              <a:rPr lang="el-GR" altLang="en-US" sz="2200" b="1" dirty="0" smtClean="0">
                <a:cs typeface="Times New Roman" panose="02020603050405020304" pitchFamily="18" charset="0"/>
              </a:rPr>
              <a:t> ανάλογα με τις συνθήκες </a:t>
            </a:r>
            <a:r>
              <a:rPr lang="el-GR" altLang="en-US" sz="2200" dirty="0" smtClean="0">
                <a:cs typeface="Times New Roman" panose="02020603050405020304" pitchFamily="18" charset="0"/>
              </a:rPr>
              <a:t>προκύπτουν αρσενικά ή θηλυκά άτομα.</a:t>
            </a:r>
          </a:p>
          <a:p>
            <a:pPr eaLnBrk="1" hangingPunct="1">
              <a:lnSpc>
                <a:spcPct val="100000"/>
              </a:lnSpc>
              <a:spcBef>
                <a:spcPts val="1200"/>
              </a:spcBef>
            </a:pPr>
            <a:r>
              <a:rPr lang="el-GR" altLang="en-US" sz="2200" dirty="0" smtClean="0">
                <a:cs typeface="Times New Roman" panose="02020603050405020304" pitchFamily="18" charset="0"/>
              </a:rPr>
              <a:t>Το αρσενικό αναπαραγωγικό σύστημα φέρει ένα </a:t>
            </a:r>
            <a:r>
              <a:rPr lang="el-GR" altLang="en-US" sz="2200" dirty="0" err="1" smtClean="0">
                <a:cs typeface="Times New Roman" panose="02020603050405020304" pitchFamily="18" charset="0"/>
              </a:rPr>
              <a:t>όρχι</a:t>
            </a:r>
            <a:r>
              <a:rPr lang="el-GR" altLang="en-US" sz="2200" dirty="0" smtClean="0">
                <a:cs typeface="Times New Roman" panose="02020603050405020304" pitchFamily="18" charset="0"/>
              </a:rPr>
              <a:t>, ένα βλεφαριδοφόρο σπερματαγωγό που καταλήγει σε όργανο σύζευξης (χωρίς αμάρα). Το πέος διεισδύει σε οποιοδήποτε μέρος του τοιχώματος του σώματος του θηλυκού.</a:t>
            </a:r>
          </a:p>
          <a:p>
            <a:pPr eaLnBrk="1" hangingPunct="1">
              <a:lnSpc>
                <a:spcPct val="100000"/>
              </a:lnSpc>
              <a:spcBef>
                <a:spcPts val="1200"/>
              </a:spcBef>
            </a:pPr>
            <a:r>
              <a:rPr lang="el-GR" altLang="en-US" sz="2200" dirty="0" smtClean="0">
                <a:cs typeface="Times New Roman" panose="02020603050405020304" pitchFamily="18" charset="0"/>
              </a:rPr>
              <a:t>Όταν τα νεαρά άτομα εκκολάπτονται είναι </a:t>
            </a:r>
            <a:r>
              <a:rPr lang="el-GR" altLang="en-US" sz="2200" b="1" dirty="0" smtClean="0">
                <a:cs typeface="Times New Roman" panose="02020603050405020304" pitchFamily="18" charset="0"/>
              </a:rPr>
              <a:t>γεννητικά ώριμα. </a:t>
            </a: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2EA1D232-BC65-41A3-9D63-B71F4A9A95F8}" type="slidenum">
              <a:rPr lang="en-US" altLang="en-US" smtClean="0"/>
              <a:pPr>
                <a:defRPr/>
              </a:pPr>
              <a:t>22</a:t>
            </a:fld>
            <a:endParaRPr lang="en-US"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Τίτλος 1"/>
          <p:cNvSpPr>
            <a:spLocks noGrp="1"/>
          </p:cNvSpPr>
          <p:nvPr>
            <p:ph type="title"/>
          </p:nvPr>
        </p:nvSpPr>
        <p:spPr/>
        <p:txBody>
          <a:bodyPr/>
          <a:lstStyle/>
          <a:p>
            <a:r>
              <a:rPr lang="el-GR" altLang="el-GR" dirty="0" smtClean="0"/>
              <a:t>Φύλο: </a:t>
            </a:r>
            <a:r>
              <a:rPr lang="el-GR" altLang="el-GR" dirty="0" err="1" smtClean="0"/>
              <a:t>Τροχ</a:t>
            </a:r>
            <a:r>
              <a:rPr lang="en-US" altLang="el-GR" dirty="0" smtClean="0"/>
              <a:t>o</a:t>
            </a:r>
            <a:r>
              <a:rPr lang="el-GR" altLang="el-GR" dirty="0" smtClean="0"/>
              <a:t>φόρα</a:t>
            </a:r>
            <a:r>
              <a:rPr lang="en-US" altLang="el-GR" dirty="0" smtClean="0"/>
              <a:t> </a:t>
            </a:r>
            <a:r>
              <a:rPr lang="en-US" altLang="el-GR" dirty="0" smtClean="0"/>
              <a:t>7/8</a:t>
            </a:r>
            <a:endParaRPr lang="en-US" altLang="el-GR" dirty="0" smtClean="0"/>
          </a:p>
        </p:txBody>
      </p:sp>
      <p:sp>
        <p:nvSpPr>
          <p:cNvPr id="37891" name="Θέση περιεχομένου 2"/>
          <p:cNvSpPr>
            <a:spLocks noGrp="1"/>
          </p:cNvSpPr>
          <p:nvPr>
            <p:ph idx="1"/>
          </p:nvPr>
        </p:nvSpPr>
        <p:spPr>
          <a:xfrm>
            <a:off x="466725" y="1412875"/>
            <a:ext cx="8164513" cy="4824413"/>
          </a:xfrm>
        </p:spPr>
        <p:txBody>
          <a:bodyPr/>
          <a:lstStyle/>
          <a:p>
            <a:pPr eaLnBrk="1" hangingPunct="1">
              <a:lnSpc>
                <a:spcPct val="100000"/>
              </a:lnSpc>
              <a:spcBef>
                <a:spcPct val="0"/>
              </a:spcBef>
              <a:buFontTx/>
              <a:buNone/>
            </a:pPr>
            <a:r>
              <a:rPr lang="el-GR" altLang="en-US" sz="2400" b="1" dirty="0" smtClean="0">
                <a:cs typeface="Times New Roman" panose="02020603050405020304" pitchFamily="18" charset="0"/>
              </a:rPr>
              <a:t>Φυλογένεση</a:t>
            </a:r>
          </a:p>
          <a:p>
            <a:pPr eaLnBrk="1" hangingPunct="1">
              <a:lnSpc>
                <a:spcPct val="100000"/>
              </a:lnSpc>
              <a:spcBef>
                <a:spcPts val="1200"/>
              </a:spcBef>
            </a:pPr>
            <a:r>
              <a:rPr lang="el-GR" altLang="en-US" sz="2200" dirty="0" smtClean="0">
                <a:cs typeface="Times New Roman" panose="02020603050405020304" pitchFamily="18" charset="0"/>
              </a:rPr>
              <a:t>Υπάρχουν </a:t>
            </a:r>
            <a:r>
              <a:rPr lang="el-GR" altLang="en-US" sz="2200" b="1" dirty="0" smtClean="0">
                <a:cs typeface="Times New Roman" panose="02020603050405020304" pitchFamily="18" charset="0"/>
              </a:rPr>
              <a:t>αποκλίνουσες απόψεις σχετικά με την ταξινομική συγγένεια </a:t>
            </a:r>
            <a:r>
              <a:rPr lang="el-GR" altLang="en-US" sz="2200" dirty="0" smtClean="0">
                <a:cs typeface="Times New Roman" panose="02020603050405020304" pitchFamily="18" charset="0"/>
              </a:rPr>
              <a:t>ορισμένων ομάδων Τροχοφόρων.</a:t>
            </a:r>
          </a:p>
          <a:p>
            <a:pPr eaLnBrk="1" hangingPunct="1">
              <a:lnSpc>
                <a:spcPct val="100000"/>
              </a:lnSpc>
              <a:spcBef>
                <a:spcPts val="1200"/>
              </a:spcBef>
            </a:pPr>
            <a:r>
              <a:rPr lang="el-GR" altLang="en-US" sz="2200" dirty="0" smtClean="0">
                <a:cs typeface="Times New Roman" panose="02020603050405020304" pitchFamily="18" charset="0"/>
              </a:rPr>
              <a:t>Κάποιοι ερευνητές </a:t>
            </a:r>
            <a:r>
              <a:rPr lang="el-GR" altLang="en-US" sz="2200" b="1" dirty="0" smtClean="0">
                <a:cs typeface="Times New Roman" panose="02020603050405020304" pitchFamily="18" charset="0"/>
              </a:rPr>
              <a:t>υποβιβάζουν τις </a:t>
            </a:r>
            <a:r>
              <a:rPr lang="el-GR" altLang="en-US" sz="2200" b="1" dirty="0" err="1" smtClean="0">
                <a:cs typeface="Times New Roman" panose="02020603050405020304" pitchFamily="18" charset="0"/>
              </a:rPr>
              <a:t>Σεισονίδες</a:t>
            </a:r>
            <a:r>
              <a:rPr lang="el-GR" altLang="en-US" sz="2200" b="1" dirty="0" smtClean="0">
                <a:cs typeface="Times New Roman" panose="02020603050405020304" pitchFamily="18" charset="0"/>
              </a:rPr>
              <a:t> και τα </a:t>
            </a:r>
            <a:r>
              <a:rPr lang="el-GR" altLang="en-US" sz="2200" b="1" dirty="0" err="1" smtClean="0">
                <a:cs typeface="Times New Roman" panose="02020603050405020304" pitchFamily="18" charset="0"/>
              </a:rPr>
              <a:t>Βδελλοειδή</a:t>
            </a:r>
            <a:r>
              <a:rPr lang="el-GR" altLang="en-US" sz="2200" b="1" dirty="0" smtClean="0">
                <a:cs typeface="Times New Roman" panose="02020603050405020304" pitchFamily="18" charset="0"/>
              </a:rPr>
              <a:t> σε Τάξεις</a:t>
            </a:r>
            <a:r>
              <a:rPr lang="el-GR" altLang="en-US" sz="2200" dirty="0" smtClean="0">
                <a:cs typeface="Times New Roman" panose="02020603050405020304" pitchFamily="18" charset="0"/>
              </a:rPr>
              <a:t> μέσα στην </a:t>
            </a:r>
            <a:r>
              <a:rPr lang="el-GR" altLang="en-US" sz="2200" b="1" dirty="0" smtClean="0">
                <a:cs typeface="Times New Roman" panose="02020603050405020304" pitchFamily="18" charset="0"/>
              </a:rPr>
              <a:t>Ομοταξία </a:t>
            </a:r>
            <a:r>
              <a:rPr lang="el-GR" altLang="en-US" sz="2200" b="1" dirty="0" err="1" smtClean="0">
                <a:cs typeface="Times New Roman" panose="02020603050405020304" pitchFamily="18" charset="0"/>
              </a:rPr>
              <a:t>Διγόναδα</a:t>
            </a:r>
            <a:r>
              <a:rPr lang="el-GR" altLang="en-US" sz="2200" b="1" dirty="0" smtClean="0">
                <a:cs typeface="Times New Roman" panose="02020603050405020304" pitchFamily="18" charset="0"/>
              </a:rPr>
              <a:t>. </a:t>
            </a:r>
          </a:p>
          <a:p>
            <a:pPr eaLnBrk="1" hangingPunct="1">
              <a:lnSpc>
                <a:spcPct val="100000"/>
              </a:lnSpc>
              <a:spcBef>
                <a:spcPts val="1200"/>
              </a:spcBef>
            </a:pPr>
            <a:r>
              <a:rPr lang="el-GR" altLang="en-US" sz="2200" dirty="0" smtClean="0">
                <a:cs typeface="Times New Roman" panose="02020603050405020304" pitchFamily="18" charset="0"/>
              </a:rPr>
              <a:t>Άλλοι ερευνητές ταξινομούν </a:t>
            </a:r>
            <a:r>
              <a:rPr lang="el-GR" altLang="en-US" sz="2200" b="1" dirty="0" smtClean="0">
                <a:cs typeface="Times New Roman" panose="02020603050405020304" pitchFamily="18" charset="0"/>
              </a:rPr>
              <a:t>τα </a:t>
            </a:r>
            <a:r>
              <a:rPr lang="el-GR" altLang="en-US" sz="2200" b="1" dirty="0" err="1" smtClean="0">
                <a:cs typeface="Times New Roman" panose="02020603050405020304" pitchFamily="18" charset="0"/>
              </a:rPr>
              <a:t>Βδελλοειδή</a:t>
            </a:r>
            <a:r>
              <a:rPr lang="el-GR" altLang="en-US" sz="2200" b="1" dirty="0" smtClean="0">
                <a:cs typeface="Times New Roman" panose="02020603050405020304" pitchFamily="18" charset="0"/>
              </a:rPr>
              <a:t> και τα </a:t>
            </a:r>
            <a:r>
              <a:rPr lang="el-GR" altLang="en-US" sz="2200" b="1" dirty="0" err="1" smtClean="0">
                <a:cs typeface="Times New Roman" panose="02020603050405020304" pitchFamily="18" charset="0"/>
              </a:rPr>
              <a:t>Μονογόναδα</a:t>
            </a:r>
            <a:r>
              <a:rPr lang="el-GR" altLang="en-US" sz="2200" b="1" dirty="0" smtClean="0">
                <a:cs typeface="Times New Roman" panose="02020603050405020304" pitchFamily="18" charset="0"/>
              </a:rPr>
              <a:t> σε μια Ομοταξία: τα </a:t>
            </a:r>
            <a:r>
              <a:rPr lang="el-GR" altLang="en-US" sz="2200" b="1" dirty="0" err="1" smtClean="0">
                <a:cs typeface="Times New Roman" panose="02020603050405020304" pitchFamily="18" charset="0"/>
              </a:rPr>
              <a:t>Ευροτατόρια</a:t>
            </a:r>
            <a:r>
              <a:rPr lang="el-GR" altLang="en-US" sz="2200" b="1" dirty="0" smtClean="0">
                <a:cs typeface="Times New Roman" panose="02020603050405020304" pitchFamily="18" charset="0"/>
              </a:rPr>
              <a:t>.</a:t>
            </a:r>
          </a:p>
          <a:p>
            <a:pPr eaLnBrk="1" hangingPunct="1">
              <a:lnSpc>
                <a:spcPct val="100000"/>
              </a:lnSpc>
              <a:spcBef>
                <a:spcPts val="1200"/>
              </a:spcBef>
            </a:pPr>
            <a:r>
              <a:rPr lang="el-GR" altLang="en-US" sz="2200" b="1" dirty="0" smtClean="0">
                <a:cs typeface="Times New Roman" panose="02020603050405020304" pitchFamily="18" charset="0"/>
              </a:rPr>
              <a:t>Διχογνωμία υπάρχει και για τη συγγένεια των </a:t>
            </a:r>
            <a:r>
              <a:rPr lang="el-GR" altLang="en-US" sz="2200" b="1" dirty="0" err="1" smtClean="0">
                <a:cs typeface="Times New Roman" panose="02020603050405020304" pitchFamily="18" charset="0"/>
              </a:rPr>
              <a:t>Ακανθοκέφαλων</a:t>
            </a:r>
            <a:r>
              <a:rPr lang="el-GR" altLang="en-US" sz="2200" b="1" dirty="0" smtClean="0">
                <a:cs typeface="Times New Roman" panose="02020603050405020304" pitchFamily="18" charset="0"/>
              </a:rPr>
              <a:t> με τα</a:t>
            </a:r>
            <a:r>
              <a:rPr lang="en-US" altLang="en-US" sz="2200" b="1" dirty="0" smtClean="0">
                <a:cs typeface="Times New Roman" panose="02020603050405020304" pitchFamily="18" charset="0"/>
              </a:rPr>
              <a:t> </a:t>
            </a:r>
            <a:r>
              <a:rPr lang="el-GR" altLang="en-US" sz="2200" b="1" dirty="0" smtClean="0">
                <a:cs typeface="Times New Roman" panose="02020603050405020304" pitchFamily="18" charset="0"/>
              </a:rPr>
              <a:t>Τροχοφόρα. </a:t>
            </a:r>
          </a:p>
          <a:p>
            <a:pPr eaLnBrk="1" hangingPunct="1">
              <a:lnSpc>
                <a:spcPct val="100000"/>
              </a:lnSpc>
              <a:spcBef>
                <a:spcPts val="600"/>
              </a:spcBef>
              <a:buFontTx/>
              <a:buNone/>
            </a:pPr>
            <a:r>
              <a:rPr lang="el-GR" altLang="en-US" sz="1600" b="1" dirty="0" smtClean="0">
                <a:cs typeface="Times New Roman" panose="02020603050405020304" pitchFamily="18" charset="0"/>
              </a:rPr>
              <a:t>Δείτε:</a:t>
            </a:r>
            <a:r>
              <a:rPr lang="en-US" altLang="en-US" sz="1600" dirty="0" smtClean="0">
                <a:cs typeface="Times New Roman" panose="02020603050405020304" pitchFamily="18" charset="0"/>
              </a:rPr>
              <a:t> </a:t>
            </a:r>
            <a:r>
              <a:rPr lang="en-US" altLang="en-US" sz="1600" dirty="0" err="1" smtClean="0">
                <a:cs typeface="Times New Roman" panose="02020603050405020304" pitchFamily="18" charset="0"/>
              </a:rPr>
              <a:t>Garey</a:t>
            </a:r>
            <a:r>
              <a:rPr lang="en-US" altLang="en-US" sz="1600" dirty="0" smtClean="0">
                <a:cs typeface="Times New Roman" panose="02020603050405020304" pitchFamily="18" charset="0"/>
              </a:rPr>
              <a:t>, J. R., A. Schmidt-</a:t>
            </a:r>
            <a:r>
              <a:rPr lang="en-US" altLang="en-US" sz="1600" dirty="0" err="1" smtClean="0">
                <a:cs typeface="Times New Roman" panose="02020603050405020304" pitchFamily="18" charset="0"/>
              </a:rPr>
              <a:t>Rhaesa</a:t>
            </a:r>
            <a:r>
              <a:rPr lang="en-US" altLang="en-US" sz="1600" dirty="0" smtClean="0">
                <a:cs typeface="Times New Roman" panose="02020603050405020304" pitchFamily="18" charset="0"/>
              </a:rPr>
              <a:t>, T. J. Near, and S. A. Nadler (1998). The evolutionary relationship of rotifers and acanthocephalans. </a:t>
            </a:r>
            <a:r>
              <a:rPr lang="en-US" altLang="en-US" sz="1600" dirty="0" err="1" smtClean="0">
                <a:cs typeface="Times New Roman" panose="02020603050405020304" pitchFamily="18" charset="0"/>
              </a:rPr>
              <a:t>Hydrobiologia</a:t>
            </a:r>
            <a:r>
              <a:rPr lang="en-US" altLang="en-US" sz="1600" dirty="0" smtClean="0">
                <a:cs typeface="Times New Roman" panose="02020603050405020304" pitchFamily="18" charset="0"/>
              </a:rPr>
              <a:t>, 387/388: 83-91.</a:t>
            </a:r>
          </a:p>
          <a:p>
            <a:pPr eaLnBrk="1" hangingPunct="1">
              <a:lnSpc>
                <a:spcPct val="100000"/>
              </a:lnSpc>
              <a:spcBef>
                <a:spcPts val="600"/>
              </a:spcBef>
              <a:buFontTx/>
              <a:buNone/>
            </a:pPr>
            <a:r>
              <a:rPr lang="en-US" altLang="en-US" sz="1600" dirty="0" smtClean="0">
                <a:cs typeface="Times New Roman" panose="02020603050405020304" pitchFamily="18" charset="0"/>
              </a:rPr>
              <a:t>Wallace R.L. (2002) Rotifers: Exquisite Metazoans. </a:t>
            </a:r>
            <a:r>
              <a:rPr lang="en-US" altLang="en-US" sz="1600" dirty="0" err="1" smtClean="0">
                <a:cs typeface="Times New Roman" panose="02020603050405020304" pitchFamily="18" charset="0"/>
              </a:rPr>
              <a:t>Integr</a:t>
            </a:r>
            <a:r>
              <a:rPr lang="en-US" altLang="en-US" sz="1600" dirty="0" smtClean="0">
                <a:cs typeface="Times New Roman" panose="02020603050405020304" pitchFamily="18" charset="0"/>
              </a:rPr>
              <a:t>. Comp. Biol. (2002) 42: 660-667. </a:t>
            </a:r>
            <a:endParaRPr lang="el-GR" altLang="en-US" sz="1600" dirty="0" smtClean="0">
              <a:cs typeface="Times New Roman" panose="02020603050405020304" pitchFamily="18" charset="0"/>
            </a:endParaRPr>
          </a:p>
          <a:p>
            <a:pPr eaLnBrk="1" hangingPunct="1">
              <a:lnSpc>
                <a:spcPct val="100000"/>
              </a:lnSpc>
              <a:spcBef>
                <a:spcPts val="600"/>
              </a:spcBef>
            </a:pPr>
            <a:endParaRPr lang="el-GR" altLang="en-US" sz="16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90670389-001F-41D5-8A6D-0160E85EA286}" type="slidenum">
              <a:rPr lang="en-US" altLang="en-US" smtClean="0"/>
              <a:pPr>
                <a:defRPr/>
              </a:pPr>
              <a:t>23</a:t>
            </a:fld>
            <a:endParaRPr lang="en-US"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Τίτλος 1"/>
          <p:cNvSpPr>
            <a:spLocks noGrp="1"/>
          </p:cNvSpPr>
          <p:nvPr>
            <p:ph type="title"/>
          </p:nvPr>
        </p:nvSpPr>
        <p:spPr/>
        <p:txBody>
          <a:bodyPr/>
          <a:lstStyle/>
          <a:p>
            <a:r>
              <a:rPr lang="el-GR" altLang="el-GR" dirty="0" smtClean="0"/>
              <a:t>Φύλο: </a:t>
            </a:r>
            <a:r>
              <a:rPr lang="el-GR" altLang="el-GR" dirty="0" err="1" smtClean="0"/>
              <a:t>Τροχ</a:t>
            </a:r>
            <a:r>
              <a:rPr lang="en-US" altLang="el-GR" dirty="0" smtClean="0"/>
              <a:t>o</a:t>
            </a:r>
            <a:r>
              <a:rPr lang="el-GR" altLang="el-GR" dirty="0" smtClean="0"/>
              <a:t>φόρα</a:t>
            </a:r>
            <a:r>
              <a:rPr lang="en-US" altLang="el-GR" dirty="0" smtClean="0"/>
              <a:t> </a:t>
            </a:r>
            <a:r>
              <a:rPr lang="en-US" altLang="el-GR" dirty="0" smtClean="0"/>
              <a:t>8/8</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FB3CF3AD-5C38-4F61-AE3C-911D1700B4DF}" type="slidenum">
              <a:rPr lang="en-US" altLang="en-US" smtClean="0"/>
              <a:pPr>
                <a:defRPr/>
              </a:pPr>
              <a:t>24</a:t>
            </a:fld>
            <a:endParaRPr lang="en-US" altLang="en-US"/>
          </a:p>
        </p:txBody>
      </p:sp>
      <p:pic>
        <p:nvPicPr>
          <p:cNvPr id="3891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93106" y="1550988"/>
            <a:ext cx="5111750" cy="4625975"/>
          </a:xfrm>
        </p:spPr>
      </p:pic>
      <p:sp>
        <p:nvSpPr>
          <p:cNvPr id="6" name="TextBox 5"/>
          <p:cNvSpPr txBox="1"/>
          <p:nvPr/>
        </p:nvSpPr>
        <p:spPr>
          <a:xfrm>
            <a:off x="6804025" y="5900738"/>
            <a:ext cx="341313" cy="276225"/>
          </a:xfrm>
          <a:prstGeom prst="rect">
            <a:avLst/>
          </a:prstGeom>
          <a:noFill/>
        </p:spPr>
        <p:txBody>
          <a:bodyPr wrap="none">
            <a:spAutoFit/>
          </a:bodyPr>
          <a:lstStyle/>
          <a:p>
            <a:pPr>
              <a:defRPr/>
            </a:pPr>
            <a:r>
              <a:rPr lang="en-US" sz="1200" b="1" dirty="0">
                <a:latin typeface="+mj-lt"/>
              </a:rPr>
              <a:t>21</a:t>
            </a:r>
            <a:endParaRPr lang="el-GR" sz="1200" b="1" dirty="0">
              <a:latin typeface="+mj-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Τίτλος 1"/>
          <p:cNvSpPr>
            <a:spLocks noGrp="1"/>
          </p:cNvSpPr>
          <p:nvPr>
            <p:ph type="title"/>
          </p:nvPr>
        </p:nvSpPr>
        <p:spPr/>
        <p:txBody>
          <a:bodyPr/>
          <a:lstStyle/>
          <a:p>
            <a:r>
              <a:rPr lang="el-GR" altLang="el-GR" sz="4000" dirty="0" smtClean="0"/>
              <a:t>Φύλο: </a:t>
            </a:r>
            <a:r>
              <a:rPr lang="el-GR" altLang="el-GR" sz="4000" dirty="0" err="1" smtClean="0"/>
              <a:t>Ακανθοκέφαλα</a:t>
            </a:r>
            <a:r>
              <a:rPr lang="el-GR" altLang="el-GR" sz="4000" dirty="0" smtClean="0"/>
              <a:t> (</a:t>
            </a:r>
            <a:r>
              <a:rPr lang="en-US" altLang="el-GR" sz="4000" dirty="0" err="1" smtClean="0"/>
              <a:t>Acanthocefala</a:t>
            </a:r>
            <a:r>
              <a:rPr lang="en-US" altLang="el-GR" sz="4000" dirty="0" smtClean="0"/>
              <a:t>) </a:t>
            </a:r>
            <a:r>
              <a:rPr lang="en-US" altLang="el-GR" sz="4000" dirty="0" smtClean="0"/>
              <a:t>1/2</a:t>
            </a:r>
            <a:endParaRPr lang="en-US" altLang="el-GR" sz="4000" dirty="0" smtClean="0"/>
          </a:p>
        </p:txBody>
      </p:sp>
      <p:sp>
        <p:nvSpPr>
          <p:cNvPr id="39939" name="Θέση περιεχομένου 2"/>
          <p:cNvSpPr>
            <a:spLocks noGrp="1"/>
          </p:cNvSpPr>
          <p:nvPr>
            <p:ph idx="1"/>
          </p:nvPr>
        </p:nvSpPr>
        <p:spPr>
          <a:xfrm>
            <a:off x="536575" y="1690688"/>
            <a:ext cx="8024813" cy="4824412"/>
          </a:xfrm>
        </p:spPr>
        <p:txBody>
          <a:bodyPr/>
          <a:lstStyle/>
          <a:p>
            <a:pPr eaLnBrk="1" hangingPunct="1">
              <a:lnSpc>
                <a:spcPct val="100000"/>
              </a:lnSpc>
              <a:spcBef>
                <a:spcPct val="0"/>
              </a:spcBef>
              <a:buFontTx/>
              <a:buNone/>
            </a:pPr>
            <a:r>
              <a:rPr lang="el-GR" altLang="en-US" sz="2400" dirty="0" smtClean="0">
                <a:cs typeface="Times New Roman" panose="02020603050405020304" pitchFamily="18" charset="0"/>
              </a:rPr>
              <a:t>Ταξινόμηση: </a:t>
            </a:r>
            <a:r>
              <a:rPr lang="el-GR" altLang="en-US" sz="2400" dirty="0" smtClean="0">
                <a:cs typeface="Times New Roman" panose="02020603050405020304" pitchFamily="18" charset="0"/>
              </a:rPr>
              <a:t>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Ακανθοκέφαλα</a:t>
            </a:r>
            <a:endParaRPr lang="el-GR" altLang="en-US" sz="2400" b="1" dirty="0" smtClean="0">
              <a:cs typeface="Times New Roman" panose="02020603050405020304" pitchFamily="18" charset="0"/>
            </a:endParaRPr>
          </a:p>
          <a:p>
            <a:pPr eaLnBrk="1" hangingPunct="1">
              <a:lnSpc>
                <a:spcPct val="100000"/>
              </a:lnSpc>
              <a:spcBef>
                <a:spcPct val="0"/>
              </a:spcBef>
              <a:buFontTx/>
              <a:buNone/>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Ομοταξία: </a:t>
            </a:r>
            <a:r>
              <a:rPr lang="en-GB" altLang="en-US" sz="2400" dirty="0" err="1" smtClean="0">
                <a:cs typeface="Times New Roman" panose="02020603050405020304" pitchFamily="18" charset="0"/>
              </a:rPr>
              <a:t>Archiacanthocephala</a:t>
            </a:r>
            <a:r>
              <a:rPr lang="en-GB" altLang="en-US" sz="2400" dirty="0" smtClean="0">
                <a:cs typeface="Times New Roman" panose="02020603050405020304" pitchFamily="18" charset="0"/>
              </a:rPr>
              <a:t> </a:t>
            </a:r>
          </a:p>
          <a:p>
            <a:pPr eaLnBrk="1" hangingPunct="1">
              <a:lnSpc>
                <a:spcPct val="100000"/>
              </a:lnSpc>
              <a:spcBef>
                <a:spcPct val="0"/>
              </a:spcBef>
              <a:buFontTx/>
              <a:buNone/>
            </a:pP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Τάξη: </a:t>
            </a:r>
            <a:r>
              <a:rPr lang="en-GB" altLang="en-US" sz="2400" dirty="0" smtClean="0">
                <a:cs typeface="Times New Roman" panose="02020603050405020304" pitchFamily="18" charset="0"/>
              </a:rPr>
              <a:t>3</a:t>
            </a:r>
            <a:r>
              <a:rPr lang="el-GR" altLang="en-US" sz="2400" dirty="0" smtClean="0">
                <a:cs typeface="Times New Roman" panose="02020603050405020304" pitchFamily="18" charset="0"/>
              </a:rPr>
              <a:t> τάξεις</a:t>
            </a:r>
            <a:endParaRPr lang="en-GB" altLang="en-US" sz="2400" dirty="0" smtClean="0">
              <a:cs typeface="Times New Roman" panose="02020603050405020304" pitchFamily="18" charset="0"/>
            </a:endParaRPr>
          </a:p>
          <a:p>
            <a:pPr eaLnBrk="1" hangingPunct="1">
              <a:lnSpc>
                <a:spcPct val="100000"/>
              </a:lnSpc>
              <a:spcBef>
                <a:spcPct val="0"/>
              </a:spcBef>
              <a:buFontTx/>
              <a:buNone/>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Ομοταξία: </a:t>
            </a:r>
            <a:r>
              <a:rPr lang="en-GB" altLang="en-US" sz="2400" dirty="0" err="1" smtClean="0">
                <a:cs typeface="Times New Roman" panose="02020603050405020304" pitchFamily="18" charset="0"/>
              </a:rPr>
              <a:t>Eoacanthocephala</a:t>
            </a:r>
            <a:endParaRPr lang="en-GB" altLang="en-US" sz="2400" dirty="0" smtClean="0">
              <a:cs typeface="Times New Roman" panose="02020603050405020304" pitchFamily="18" charset="0"/>
            </a:endParaRPr>
          </a:p>
          <a:p>
            <a:pPr eaLnBrk="1" hangingPunct="1">
              <a:lnSpc>
                <a:spcPct val="100000"/>
              </a:lnSpc>
              <a:spcBef>
                <a:spcPct val="0"/>
              </a:spcBef>
              <a:buFontTx/>
              <a:buNone/>
            </a:pP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Τάξη: </a:t>
            </a:r>
            <a:r>
              <a:rPr lang="en-GB" altLang="en-US" sz="2400" dirty="0" smtClean="0">
                <a:cs typeface="Times New Roman" panose="02020603050405020304" pitchFamily="18" charset="0"/>
              </a:rPr>
              <a:t>2</a:t>
            </a:r>
            <a:r>
              <a:rPr lang="el-GR" altLang="en-US" sz="2400" dirty="0" smtClean="0">
                <a:cs typeface="Times New Roman" panose="02020603050405020304" pitchFamily="18" charset="0"/>
              </a:rPr>
              <a:t> τάξεις</a:t>
            </a:r>
            <a:endParaRPr lang="en-GB" altLang="en-US" sz="2400" dirty="0" smtClean="0">
              <a:cs typeface="Times New Roman" panose="02020603050405020304" pitchFamily="18" charset="0"/>
            </a:endParaRPr>
          </a:p>
          <a:p>
            <a:pPr eaLnBrk="1" hangingPunct="1">
              <a:lnSpc>
                <a:spcPct val="100000"/>
              </a:lnSpc>
              <a:spcBef>
                <a:spcPct val="0"/>
              </a:spcBef>
              <a:buFontTx/>
              <a:buNone/>
            </a:pP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Ομοταξία: </a:t>
            </a:r>
            <a:r>
              <a:rPr lang="en-GB" altLang="en-US" sz="2400" dirty="0" err="1" smtClean="0">
                <a:cs typeface="Times New Roman" panose="02020603050405020304" pitchFamily="18" charset="0"/>
              </a:rPr>
              <a:t>Palaacanthocephala</a:t>
            </a:r>
            <a:endParaRPr lang="en-GB" altLang="en-US" sz="2400" dirty="0" smtClean="0">
              <a:cs typeface="Times New Roman" panose="02020603050405020304" pitchFamily="18" charset="0"/>
            </a:endParaRPr>
          </a:p>
          <a:p>
            <a:pPr eaLnBrk="1" hangingPunct="1">
              <a:lnSpc>
                <a:spcPct val="100000"/>
              </a:lnSpc>
              <a:spcBef>
                <a:spcPct val="0"/>
              </a:spcBef>
              <a:buFontTx/>
              <a:buNone/>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     Τάξη: </a:t>
            </a:r>
            <a:r>
              <a:rPr lang="en-GB" altLang="en-US" sz="2400" dirty="0" smtClean="0">
                <a:cs typeface="Times New Roman" panose="02020603050405020304" pitchFamily="18" charset="0"/>
              </a:rPr>
              <a:t>2</a:t>
            </a:r>
            <a:r>
              <a:rPr lang="el-GR" altLang="en-US" sz="2400" dirty="0" smtClean="0">
                <a:cs typeface="Times New Roman" panose="02020603050405020304" pitchFamily="18" charset="0"/>
              </a:rPr>
              <a:t> τάξεις</a:t>
            </a:r>
            <a:r>
              <a:rPr lang="en-GB" altLang="en-US" sz="2400" dirty="0" smtClean="0">
                <a:cs typeface="Times New Roman" panose="02020603050405020304" pitchFamily="18" charset="0"/>
              </a:rPr>
              <a:t> </a:t>
            </a:r>
          </a:p>
          <a:p>
            <a:pPr eaLnBrk="1" hangingPunct="1">
              <a:lnSpc>
                <a:spcPct val="100000"/>
              </a:lnSpc>
              <a:spcBef>
                <a:spcPct val="0"/>
              </a:spcBef>
              <a:buFontTx/>
              <a:buNone/>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Ομοταξία: </a:t>
            </a:r>
            <a:r>
              <a:rPr lang="en-GB" altLang="en-US" sz="2400" dirty="0" err="1" smtClean="0">
                <a:cs typeface="Times New Roman" panose="02020603050405020304" pitchFamily="18" charset="0"/>
              </a:rPr>
              <a:t>Polyacanthocephala</a:t>
            </a:r>
            <a:endParaRPr lang="en-GB" altLang="en-US" sz="2400" dirty="0" smtClean="0">
              <a:cs typeface="Times New Roman" panose="02020603050405020304" pitchFamily="18" charset="0"/>
            </a:endParaRPr>
          </a:p>
          <a:p>
            <a:pPr eaLnBrk="1" hangingPunct="1">
              <a:lnSpc>
                <a:spcPct val="100000"/>
              </a:lnSpc>
              <a:spcBef>
                <a:spcPct val="0"/>
              </a:spcBef>
              <a:buFontTx/>
              <a:buNone/>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     Τάξη: </a:t>
            </a:r>
            <a:r>
              <a:rPr lang="en-GB" altLang="en-US" sz="2400" dirty="0" smtClean="0">
                <a:cs typeface="Times New Roman" panose="02020603050405020304" pitchFamily="18" charset="0"/>
              </a:rPr>
              <a:t>1</a:t>
            </a:r>
            <a:r>
              <a:rPr lang="el-GR" altLang="en-US" sz="2400" dirty="0" smtClean="0">
                <a:cs typeface="Times New Roman" panose="02020603050405020304" pitchFamily="18" charset="0"/>
              </a:rPr>
              <a:t> τάξη</a:t>
            </a:r>
            <a:r>
              <a:rPr lang="en-GB" altLang="en-US" sz="2400" dirty="0" smtClean="0">
                <a:cs typeface="Times New Roman" panose="02020603050405020304" pitchFamily="18" charset="0"/>
              </a:rPr>
              <a:t> </a:t>
            </a:r>
          </a:p>
          <a:p>
            <a:pPr eaLnBrk="1" hangingPunct="1">
              <a:lnSpc>
                <a:spcPct val="100000"/>
              </a:lnSpc>
              <a:spcBef>
                <a:spcPts val="600"/>
              </a:spcBef>
            </a:pPr>
            <a:r>
              <a:rPr lang="el-GR" altLang="en-US" sz="2400" dirty="0" smtClean="0">
                <a:cs typeface="Times New Roman" panose="02020603050405020304" pitchFamily="18" charset="0"/>
              </a:rPr>
              <a:t>Το φύλο περιλαμβάνει ≈</a:t>
            </a:r>
            <a:r>
              <a:rPr lang="en-GB" altLang="en-US" sz="2400" b="1" dirty="0" smtClean="0">
                <a:cs typeface="Times New Roman" panose="02020603050405020304" pitchFamily="18" charset="0"/>
              </a:rPr>
              <a:t>1100</a:t>
            </a:r>
            <a:r>
              <a:rPr lang="el-GR" altLang="en-US" sz="2400" b="1" dirty="0" smtClean="0">
                <a:cs typeface="Times New Roman" panose="02020603050405020304" pitchFamily="18" charset="0"/>
              </a:rPr>
              <a:t> είδη </a:t>
            </a:r>
            <a:r>
              <a:rPr lang="el-GR" altLang="en-US" sz="2400" b="1" dirty="0" err="1" smtClean="0">
                <a:cs typeface="Times New Roman" panose="02020603050405020304" pitchFamily="18" charset="0"/>
              </a:rPr>
              <a:t>ενδοπαρασιτικών</a:t>
            </a:r>
            <a:r>
              <a:rPr lang="el-GR" altLang="en-US" sz="2400" b="1" dirty="0" smtClean="0">
                <a:cs typeface="Times New Roman" panose="02020603050405020304" pitchFamily="18" charset="0"/>
              </a:rPr>
              <a:t> σκωλήκων μεγέθους  από &lt;2 </a:t>
            </a:r>
            <a:r>
              <a:rPr lang="en-GB" altLang="en-US" sz="2400" b="1" dirty="0" smtClean="0">
                <a:cs typeface="Times New Roman" panose="02020603050405020304" pitchFamily="18" charset="0"/>
              </a:rPr>
              <a:t>mm</a:t>
            </a:r>
            <a:r>
              <a:rPr lang="el-GR" altLang="en-US" sz="2400" b="1" dirty="0" smtClean="0">
                <a:cs typeface="Times New Roman" panose="02020603050405020304" pitchFamily="18" charset="0"/>
              </a:rPr>
              <a:t> έως &lt;1 μ.</a:t>
            </a:r>
            <a:r>
              <a:rPr lang="en-GB" altLang="en-US" sz="2400" b="1" dirty="0" smtClean="0">
                <a:cs typeface="Times New Roman" panose="02020603050405020304" pitchFamily="18" charset="0"/>
              </a:rPr>
              <a:t>)</a:t>
            </a:r>
            <a:r>
              <a:rPr lang="el-GR" altLang="en-US" sz="2400" b="1" dirty="0" smtClean="0">
                <a:cs typeface="Times New Roman" panose="02020603050405020304" pitchFamily="18" charset="0"/>
              </a:rPr>
              <a:t>. Κοσμοπολίτικα είδη.</a:t>
            </a:r>
            <a:endParaRPr lang="en-US" altLang="en-US" sz="2400" b="1" dirty="0" smtClean="0">
              <a:cs typeface="Times New Roman" panose="02020603050405020304" pitchFamily="18" charset="0"/>
            </a:endParaRPr>
          </a:p>
          <a:p>
            <a:pPr eaLnBrk="1" hangingPunct="1">
              <a:lnSpc>
                <a:spcPct val="100000"/>
              </a:lnSpc>
              <a:spcBef>
                <a:spcPts val="600"/>
              </a:spcBef>
              <a:buFontTx/>
              <a:buNone/>
            </a:pPr>
            <a:endParaRPr lang="el-GR" altLang="en-US" sz="24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CE39E19E-8C2A-493F-85ED-2FA1C0AFE3F6}" type="slidenum">
              <a:rPr lang="en-US" altLang="en-US" smtClean="0"/>
              <a:pPr>
                <a:defRPr/>
              </a:pPr>
              <a:t>25</a:t>
            </a:fld>
            <a:endParaRPr lang="en-US" altLang="en-US"/>
          </a:p>
        </p:txBody>
      </p:sp>
      <p:cxnSp>
        <p:nvCxnSpPr>
          <p:cNvPr id="6" name="Elbow Connector 6"/>
          <p:cNvCxnSpPr>
            <a:cxnSpLocks noChangeShapeType="1"/>
          </p:cNvCxnSpPr>
          <p:nvPr/>
        </p:nvCxnSpPr>
        <p:spPr bwMode="auto">
          <a:xfrm>
            <a:off x="2395538" y="2025650"/>
            <a:ext cx="304800" cy="228600"/>
          </a:xfrm>
          <a:prstGeom prst="bentConnector3">
            <a:avLst>
              <a:gd name="adj1" fmla="val -2778"/>
            </a:avLst>
          </a:prstGeom>
          <a:ln>
            <a:headEnd/>
            <a:tailEnd type="arrow" w="med" len="med"/>
          </a:ln>
          <a:extLst/>
        </p:spPr>
        <p:style>
          <a:lnRef idx="1">
            <a:schemeClr val="dk1"/>
          </a:lnRef>
          <a:fillRef idx="0">
            <a:schemeClr val="dk1"/>
          </a:fillRef>
          <a:effectRef idx="0">
            <a:schemeClr val="dk1"/>
          </a:effectRef>
          <a:fontRef idx="minor">
            <a:schemeClr val="tx1"/>
          </a:fontRef>
        </p:style>
      </p:cxnSp>
      <p:cxnSp>
        <p:nvCxnSpPr>
          <p:cNvPr id="7" name="Elbow Connector 7"/>
          <p:cNvCxnSpPr>
            <a:cxnSpLocks noChangeShapeType="1"/>
          </p:cNvCxnSpPr>
          <p:nvPr/>
        </p:nvCxnSpPr>
        <p:spPr bwMode="auto">
          <a:xfrm rot="16200000" flipH="1">
            <a:off x="2166938" y="2487613"/>
            <a:ext cx="762000" cy="304800"/>
          </a:xfrm>
          <a:prstGeom prst="bentConnector3">
            <a:avLst>
              <a:gd name="adj1" fmla="val 100000"/>
            </a:avLst>
          </a:prstGeom>
          <a:ln>
            <a:headEnd/>
            <a:tailEnd type="arrow" w="med" len="med"/>
          </a:ln>
          <a:extLst/>
        </p:spPr>
        <p:style>
          <a:lnRef idx="1">
            <a:schemeClr val="dk1"/>
          </a:lnRef>
          <a:fillRef idx="0">
            <a:schemeClr val="dk1"/>
          </a:fillRef>
          <a:effectRef idx="0">
            <a:schemeClr val="dk1"/>
          </a:effectRef>
          <a:fontRef idx="minor">
            <a:schemeClr val="tx1"/>
          </a:fontRef>
        </p:style>
      </p:cxnSp>
      <p:cxnSp>
        <p:nvCxnSpPr>
          <p:cNvPr id="8" name="Elbow Connector 12"/>
          <p:cNvCxnSpPr>
            <a:cxnSpLocks noChangeShapeType="1"/>
          </p:cNvCxnSpPr>
          <p:nvPr/>
        </p:nvCxnSpPr>
        <p:spPr bwMode="auto">
          <a:xfrm rot="16200000" flipH="1">
            <a:off x="2166938" y="3168650"/>
            <a:ext cx="762000" cy="304800"/>
          </a:xfrm>
          <a:prstGeom prst="bentConnector3">
            <a:avLst>
              <a:gd name="adj1" fmla="val 101667"/>
            </a:avLst>
          </a:prstGeom>
          <a:ln>
            <a:headEnd/>
            <a:tailEnd type="arrow" w="med" len="med"/>
          </a:ln>
          <a:extLst/>
        </p:spPr>
        <p:style>
          <a:lnRef idx="1">
            <a:schemeClr val="dk1"/>
          </a:lnRef>
          <a:fillRef idx="0">
            <a:schemeClr val="dk1"/>
          </a:fillRef>
          <a:effectRef idx="0">
            <a:schemeClr val="dk1"/>
          </a:effectRef>
          <a:fontRef idx="minor">
            <a:schemeClr val="tx1"/>
          </a:fontRef>
        </p:style>
      </p:cxnSp>
      <p:cxnSp>
        <p:nvCxnSpPr>
          <p:cNvPr id="9" name="Elbow Connector 8"/>
          <p:cNvCxnSpPr>
            <a:cxnSpLocks noChangeShapeType="1"/>
          </p:cNvCxnSpPr>
          <p:nvPr/>
        </p:nvCxnSpPr>
        <p:spPr bwMode="auto">
          <a:xfrm rot="16200000" flipH="1">
            <a:off x="2166938" y="3930650"/>
            <a:ext cx="762000" cy="304800"/>
          </a:xfrm>
          <a:prstGeom prst="bentConnector3">
            <a:avLst>
              <a:gd name="adj1" fmla="val 101667"/>
            </a:avLst>
          </a:prstGeom>
          <a:ln>
            <a:headEnd/>
            <a:tailEnd type="arrow" w="med" len="med"/>
          </a:ln>
          <a:extLst/>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Τίτλος 1"/>
          <p:cNvSpPr>
            <a:spLocks noGrp="1"/>
          </p:cNvSpPr>
          <p:nvPr>
            <p:ph type="title"/>
          </p:nvPr>
        </p:nvSpPr>
        <p:spPr/>
        <p:txBody>
          <a:bodyPr/>
          <a:lstStyle/>
          <a:p>
            <a:r>
              <a:rPr lang="el-GR" altLang="el-GR" sz="4000" dirty="0" smtClean="0"/>
              <a:t>Φύλο: </a:t>
            </a:r>
            <a:r>
              <a:rPr lang="el-GR" altLang="el-GR" sz="4000" dirty="0" err="1" smtClean="0"/>
              <a:t>Ακανθοκέφαλα</a:t>
            </a:r>
            <a:r>
              <a:rPr lang="el-GR" altLang="el-GR" sz="4000" dirty="0" smtClean="0"/>
              <a:t> (</a:t>
            </a:r>
            <a:r>
              <a:rPr lang="en-US" altLang="el-GR" sz="4000" dirty="0" err="1" smtClean="0"/>
              <a:t>Acanthocefala</a:t>
            </a:r>
            <a:r>
              <a:rPr lang="en-US" altLang="el-GR" sz="4000" dirty="0" smtClean="0"/>
              <a:t>) </a:t>
            </a:r>
            <a:r>
              <a:rPr lang="en-US" altLang="el-GR" sz="4000" dirty="0" smtClean="0"/>
              <a:t>2/2</a:t>
            </a:r>
            <a:endParaRPr lang="en-US" altLang="el-GR" sz="4000" dirty="0" smtClean="0"/>
          </a:p>
        </p:txBody>
      </p:sp>
      <p:sp>
        <p:nvSpPr>
          <p:cNvPr id="4" name="Θέση υποσέλιδου 3"/>
          <p:cNvSpPr>
            <a:spLocks noGrp="1"/>
          </p:cNvSpPr>
          <p:nvPr>
            <p:ph type="ftr" sz="quarter" idx="18"/>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9"/>
          </p:nvPr>
        </p:nvSpPr>
        <p:spPr/>
        <p:txBody>
          <a:bodyPr/>
          <a:lstStyle/>
          <a:p>
            <a:pPr>
              <a:defRPr/>
            </a:pPr>
            <a:fld id="{BD60934F-8FF9-4BC5-94E9-A5DA2CB783AC}" type="slidenum">
              <a:rPr lang="en-US" altLang="en-US" smtClean="0"/>
              <a:pPr>
                <a:defRPr/>
              </a:pPr>
              <a:t>26</a:t>
            </a:fld>
            <a:endParaRPr lang="en-US" altLang="en-US"/>
          </a:p>
        </p:txBody>
      </p:sp>
      <p:pic>
        <p:nvPicPr>
          <p:cNvPr id="40968" name="Θέση εικόνας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54" t="-6499" r="-854" b="-6499"/>
          <a:stretch>
            <a:fillRect/>
          </a:stretch>
        </p:blipFill>
        <p:spPr/>
      </p:pic>
      <p:pic>
        <p:nvPicPr>
          <p:cNvPr id="40969" name="Θέση εικόνας 12"/>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854" t="-14973" r="-854" b="-14973"/>
          <a:stretch>
            <a:fillRect/>
          </a:stretch>
        </p:blipFill>
        <p:spPr>
          <a:xfrm>
            <a:off x="3402013" y="2870664"/>
            <a:ext cx="2232025" cy="2376488"/>
          </a:xfrm>
        </p:spPr>
      </p:pic>
      <p:pic>
        <p:nvPicPr>
          <p:cNvPr id="40970" name="Θέση εικόνας 15"/>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417" t="-14973" r="-417" b="-14973"/>
          <a:stretch>
            <a:fillRect/>
          </a:stretch>
        </p:blipFill>
        <p:spPr>
          <a:xfrm>
            <a:off x="6019800" y="4058908"/>
            <a:ext cx="2305050" cy="2376488"/>
          </a:xfrm>
        </p:spPr>
      </p:pic>
      <p:sp>
        <p:nvSpPr>
          <p:cNvPr id="14" name="TextBox 13"/>
          <p:cNvSpPr txBox="1"/>
          <p:nvPr/>
        </p:nvSpPr>
        <p:spPr>
          <a:xfrm>
            <a:off x="2627313" y="3870325"/>
            <a:ext cx="342900" cy="276225"/>
          </a:xfrm>
          <a:prstGeom prst="rect">
            <a:avLst/>
          </a:prstGeom>
          <a:noFill/>
        </p:spPr>
        <p:txBody>
          <a:bodyPr wrap="none">
            <a:spAutoFit/>
          </a:bodyPr>
          <a:lstStyle/>
          <a:p>
            <a:pPr>
              <a:defRPr/>
            </a:pPr>
            <a:r>
              <a:rPr lang="en-US" sz="1200" b="1" dirty="0">
                <a:solidFill>
                  <a:schemeClr val="bg1"/>
                </a:solidFill>
                <a:latin typeface="+mj-lt"/>
              </a:rPr>
              <a:t>22</a:t>
            </a:r>
            <a:endParaRPr lang="el-GR" sz="1200" b="1" dirty="0">
              <a:solidFill>
                <a:schemeClr val="bg1"/>
              </a:solidFill>
              <a:latin typeface="+mj-lt"/>
            </a:endParaRPr>
          </a:p>
        </p:txBody>
      </p:sp>
      <p:sp>
        <p:nvSpPr>
          <p:cNvPr id="15" name="TextBox 14"/>
          <p:cNvSpPr txBox="1"/>
          <p:nvPr/>
        </p:nvSpPr>
        <p:spPr>
          <a:xfrm>
            <a:off x="5292725" y="4768056"/>
            <a:ext cx="341313" cy="276225"/>
          </a:xfrm>
          <a:prstGeom prst="rect">
            <a:avLst/>
          </a:prstGeom>
          <a:noFill/>
        </p:spPr>
        <p:txBody>
          <a:bodyPr wrap="none">
            <a:spAutoFit/>
          </a:bodyPr>
          <a:lstStyle/>
          <a:p>
            <a:pPr>
              <a:defRPr/>
            </a:pPr>
            <a:r>
              <a:rPr lang="en-US" sz="1200" b="1" dirty="0">
                <a:latin typeface="+mj-lt"/>
              </a:rPr>
              <a:t>23</a:t>
            </a:r>
            <a:endParaRPr lang="el-GR" sz="1200" b="1" dirty="0">
              <a:latin typeface="+mj-lt"/>
            </a:endParaRPr>
          </a:p>
        </p:txBody>
      </p:sp>
      <p:sp>
        <p:nvSpPr>
          <p:cNvPr id="16" name="TextBox 15"/>
          <p:cNvSpPr txBox="1"/>
          <p:nvPr/>
        </p:nvSpPr>
        <p:spPr>
          <a:xfrm>
            <a:off x="7977187" y="5868658"/>
            <a:ext cx="341313" cy="276225"/>
          </a:xfrm>
          <a:prstGeom prst="rect">
            <a:avLst/>
          </a:prstGeom>
          <a:noFill/>
        </p:spPr>
        <p:txBody>
          <a:bodyPr wrap="none">
            <a:spAutoFit/>
          </a:bodyPr>
          <a:lstStyle/>
          <a:p>
            <a:pPr>
              <a:defRPr/>
            </a:pPr>
            <a:r>
              <a:rPr lang="en-US" sz="1200" b="1" dirty="0">
                <a:solidFill>
                  <a:schemeClr val="bg1"/>
                </a:solidFill>
                <a:latin typeface="+mj-lt"/>
              </a:rPr>
              <a:t>24</a:t>
            </a:r>
            <a:endParaRPr lang="el-GR" sz="1200" b="1" dirty="0">
              <a:solidFill>
                <a:schemeClr val="bg1"/>
              </a:solidFill>
              <a:latin typeface="+mj-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Τίτλος 1"/>
          <p:cNvSpPr>
            <a:spLocks noGrp="1"/>
          </p:cNvSpPr>
          <p:nvPr>
            <p:ph type="title"/>
          </p:nvPr>
        </p:nvSpPr>
        <p:spPr/>
        <p:txBody>
          <a:bodyPr/>
          <a:lstStyle/>
          <a:p>
            <a:r>
              <a:rPr lang="el-GR" altLang="el-GR" dirty="0" smtClean="0"/>
              <a:t>Φύλο: </a:t>
            </a:r>
            <a:r>
              <a:rPr lang="el-GR" altLang="el-GR" dirty="0" err="1" smtClean="0"/>
              <a:t>Ακανθοκέφαλα</a:t>
            </a:r>
            <a:r>
              <a:rPr lang="en-US" altLang="el-GR" dirty="0" smtClean="0"/>
              <a:t> </a:t>
            </a:r>
            <a:r>
              <a:rPr lang="en-US" altLang="el-GR" dirty="0" smtClean="0"/>
              <a:t>1/7</a:t>
            </a:r>
            <a:endParaRPr lang="en-US" altLang="el-GR" dirty="0" smtClean="0"/>
          </a:p>
        </p:txBody>
      </p:sp>
      <p:sp>
        <p:nvSpPr>
          <p:cNvPr id="41987" name="Θέση περιεχομένου 2"/>
          <p:cNvSpPr>
            <a:spLocks noGrp="1"/>
          </p:cNvSpPr>
          <p:nvPr>
            <p:ph idx="1"/>
          </p:nvPr>
        </p:nvSpPr>
        <p:spPr>
          <a:xfrm>
            <a:off x="536575" y="1690688"/>
            <a:ext cx="8024813" cy="4824412"/>
          </a:xfrm>
        </p:spPr>
        <p:txBody>
          <a:bodyPr/>
          <a:lstStyle/>
          <a:p>
            <a:pPr marL="0" indent="0" eaLnBrk="1" hangingPunct="1">
              <a:lnSpc>
                <a:spcPct val="100000"/>
              </a:lnSpc>
              <a:spcBef>
                <a:spcPts val="600"/>
              </a:spcBef>
              <a:buFont typeface="Arial" panose="020B0604020202020204" pitchFamily="34" charset="0"/>
              <a:buNone/>
            </a:pPr>
            <a:r>
              <a:rPr lang="el-GR" altLang="en-US" sz="2600" b="1" dirty="0" smtClean="0">
                <a:cs typeface="Times New Roman" panose="02020603050405020304" pitchFamily="18" charset="0"/>
              </a:rPr>
              <a:t>Χαρακτηριστικά</a:t>
            </a:r>
          </a:p>
          <a:p>
            <a:pPr eaLnBrk="1" hangingPunct="1">
              <a:lnSpc>
                <a:spcPct val="100000"/>
              </a:lnSpc>
              <a:spcBef>
                <a:spcPts val="1800"/>
              </a:spcBef>
            </a:pPr>
            <a:r>
              <a:rPr lang="el-GR" altLang="en-US" sz="2400" dirty="0" smtClean="0">
                <a:cs typeface="Times New Roman" panose="02020603050405020304" pitchFamily="18" charset="0"/>
              </a:rPr>
              <a:t>Παίρνουν το όνομά τους από την κυλινδρική, αποσυρόμενη προβοσκίδα  τους, που φέρει σειρές από άκανθες, με την οποία προσκολλώνται στο έντερο του ξενιστή. </a:t>
            </a:r>
          </a:p>
          <a:p>
            <a:pPr eaLnBrk="1" hangingPunct="1">
              <a:lnSpc>
                <a:spcPct val="100000"/>
              </a:lnSpc>
              <a:spcBef>
                <a:spcPts val="600"/>
              </a:spcBef>
            </a:pPr>
            <a:r>
              <a:rPr lang="el-GR" altLang="en-US" sz="2400" b="1" dirty="0" smtClean="0">
                <a:cs typeface="Times New Roman" panose="02020603050405020304" pitchFamily="18" charset="0"/>
              </a:rPr>
              <a:t>Οι προνύμφες των </a:t>
            </a:r>
            <a:r>
              <a:rPr lang="el-GR" altLang="en-US" sz="2400" b="1" dirty="0" err="1" smtClean="0">
                <a:cs typeface="Times New Roman" panose="02020603050405020304" pitchFamily="18" charset="0"/>
              </a:rPr>
              <a:t>Ακανθοκέφαλων</a:t>
            </a:r>
            <a:r>
              <a:rPr lang="el-GR" altLang="en-US" sz="2400" b="1" dirty="0" smtClean="0">
                <a:cs typeface="Times New Roman" panose="02020603050405020304" pitchFamily="18" charset="0"/>
              </a:rPr>
              <a:t> μεγαλώνουν σε Αρθρόποδα (Καρκινοειδή ή Έντομα). Τα ενήλικα άτομα παρασιτούν τον πεπτικό σωλήνα </a:t>
            </a:r>
            <a:r>
              <a:rPr lang="el-GR" altLang="en-US" sz="2400" b="1" dirty="0" err="1" smtClean="0">
                <a:cs typeface="Times New Roman" panose="02020603050405020304" pitchFamily="18" charset="0"/>
              </a:rPr>
              <a:t>Σπονδυλοζώων</a:t>
            </a:r>
            <a:r>
              <a:rPr lang="el-GR" altLang="en-US" sz="2400" b="1" dirty="0" smtClean="0">
                <a:cs typeface="Times New Roman" panose="02020603050405020304" pitchFamily="18" charset="0"/>
              </a:rPr>
              <a:t>. </a:t>
            </a:r>
          </a:p>
          <a:p>
            <a:pPr eaLnBrk="1" hangingPunct="1">
              <a:lnSpc>
                <a:spcPct val="100000"/>
              </a:lnSpc>
              <a:spcBef>
                <a:spcPts val="600"/>
              </a:spcBef>
            </a:pPr>
            <a:endParaRPr lang="el-GR" altLang="en-US" sz="24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55F5344E-75D2-4357-91D0-D8DFED2A05AB}" type="slidenum">
              <a:rPr lang="en-US" altLang="en-US" smtClean="0"/>
              <a:pPr>
                <a:defRPr/>
              </a:pPr>
              <a:t>27</a:t>
            </a:fld>
            <a:endParaRPr lang="en-US"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Τίτλος 1"/>
          <p:cNvSpPr>
            <a:spLocks noGrp="1"/>
          </p:cNvSpPr>
          <p:nvPr>
            <p:ph type="title"/>
          </p:nvPr>
        </p:nvSpPr>
        <p:spPr/>
        <p:txBody>
          <a:bodyPr/>
          <a:lstStyle/>
          <a:p>
            <a:r>
              <a:rPr lang="el-GR" altLang="el-GR" dirty="0" smtClean="0"/>
              <a:t>Φύλο: </a:t>
            </a:r>
            <a:r>
              <a:rPr lang="el-GR" altLang="el-GR" dirty="0" err="1" smtClean="0"/>
              <a:t>Ακανθοκέφαλα</a:t>
            </a:r>
            <a:r>
              <a:rPr lang="en-US" altLang="el-GR" dirty="0" smtClean="0"/>
              <a:t> </a:t>
            </a:r>
            <a:r>
              <a:rPr lang="en-US" altLang="el-GR" dirty="0" smtClean="0"/>
              <a:t>2/7</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ADE164B5-0C36-4AB3-990C-5361FFEAD2F7}" type="slidenum">
              <a:rPr lang="en-US" altLang="en-US" smtClean="0"/>
              <a:pPr>
                <a:defRPr/>
              </a:pPr>
              <a:t>28</a:t>
            </a:fld>
            <a:endParaRPr lang="en-US" altLang="en-US"/>
          </a:p>
        </p:txBody>
      </p:sp>
      <p:pic>
        <p:nvPicPr>
          <p:cNvPr id="43013"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163" y="1690688"/>
            <a:ext cx="9113837" cy="3773487"/>
          </a:xfrm>
        </p:spPr>
      </p:pic>
      <p:sp>
        <p:nvSpPr>
          <p:cNvPr id="6" name="TextBox 5"/>
          <p:cNvSpPr txBox="1"/>
          <p:nvPr/>
        </p:nvSpPr>
        <p:spPr>
          <a:xfrm>
            <a:off x="8515350" y="5156200"/>
            <a:ext cx="341313" cy="277813"/>
          </a:xfrm>
          <a:prstGeom prst="rect">
            <a:avLst/>
          </a:prstGeom>
          <a:noFill/>
        </p:spPr>
        <p:txBody>
          <a:bodyPr wrap="none">
            <a:spAutoFit/>
          </a:bodyPr>
          <a:lstStyle/>
          <a:p>
            <a:pPr>
              <a:defRPr/>
            </a:pPr>
            <a:r>
              <a:rPr lang="en-US" sz="1200" b="1" dirty="0">
                <a:latin typeface="+mj-lt"/>
              </a:rPr>
              <a:t>25</a:t>
            </a:r>
            <a:endParaRPr lang="el-GR" sz="1200" b="1" dirty="0">
              <a:latin typeface="+mj-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Τίτλος 1"/>
          <p:cNvSpPr>
            <a:spLocks noGrp="1"/>
          </p:cNvSpPr>
          <p:nvPr>
            <p:ph type="title"/>
          </p:nvPr>
        </p:nvSpPr>
        <p:spPr/>
        <p:txBody>
          <a:bodyPr/>
          <a:lstStyle/>
          <a:p>
            <a:r>
              <a:rPr lang="el-GR" altLang="el-GR" dirty="0" smtClean="0"/>
              <a:t>Φύλο: </a:t>
            </a:r>
            <a:r>
              <a:rPr lang="el-GR" altLang="el-GR" dirty="0" err="1" smtClean="0"/>
              <a:t>Ακανθοκέφαλα</a:t>
            </a:r>
            <a:r>
              <a:rPr lang="en-US" altLang="el-GR" dirty="0" smtClean="0"/>
              <a:t> </a:t>
            </a:r>
            <a:r>
              <a:rPr lang="en-US" altLang="el-GR" dirty="0" smtClean="0"/>
              <a:t>3/7</a:t>
            </a:r>
            <a:endParaRPr lang="en-US" altLang="el-GR" dirty="0" smtClean="0"/>
          </a:p>
        </p:txBody>
      </p:sp>
      <p:sp>
        <p:nvSpPr>
          <p:cNvPr id="45059" name="Θέση περιεχομένου 2"/>
          <p:cNvSpPr>
            <a:spLocks noGrp="1"/>
          </p:cNvSpPr>
          <p:nvPr>
            <p:ph idx="1"/>
          </p:nvPr>
        </p:nvSpPr>
        <p:spPr>
          <a:xfrm>
            <a:off x="536575" y="1495425"/>
            <a:ext cx="8024813" cy="4824413"/>
          </a:xfrm>
        </p:spPr>
        <p:txBody>
          <a:bodyPr/>
          <a:lstStyle/>
          <a:p>
            <a:pPr marL="0" indent="0" eaLnBrk="1" hangingPunct="1">
              <a:lnSpc>
                <a:spcPct val="100000"/>
              </a:lnSpc>
              <a:spcBef>
                <a:spcPts val="600"/>
              </a:spcBef>
              <a:buFont typeface="Arial" panose="020B0604020202020204" pitchFamily="34" charset="0"/>
              <a:buNone/>
            </a:pPr>
            <a:r>
              <a:rPr lang="el-GR" altLang="en-US" sz="2600" b="1" dirty="0" smtClean="0">
                <a:cs typeface="Times New Roman" panose="02020603050405020304" pitchFamily="18" charset="0"/>
              </a:rPr>
              <a:t>Χαρακτηριστικά</a:t>
            </a:r>
          </a:p>
          <a:p>
            <a:pPr eaLnBrk="1" hangingPunct="1">
              <a:lnSpc>
                <a:spcPct val="100000"/>
              </a:lnSpc>
              <a:spcBef>
                <a:spcPts val="600"/>
              </a:spcBef>
            </a:pPr>
            <a:r>
              <a:rPr lang="el-GR" altLang="en-US" sz="2400" dirty="0" smtClean="0">
                <a:cs typeface="Times New Roman" panose="02020603050405020304" pitchFamily="18" charset="0"/>
              </a:rPr>
              <a:t>Το σωματικό κάλυμμα φέρει ακτινωτές ίνες που περιέχουν </a:t>
            </a:r>
            <a:r>
              <a:rPr lang="el-GR" altLang="en-US" sz="2400" b="1" dirty="0" smtClean="0">
                <a:cs typeface="Times New Roman" panose="02020603050405020304" pitchFamily="18" charset="0"/>
              </a:rPr>
              <a:t>ένα σύστημα χασμάτων, δηλ. διακλαδισμένων αγωγών γεμάτων υγρό.</a:t>
            </a:r>
            <a:r>
              <a:rPr lang="el-GR" altLang="en-US" sz="2400" dirty="0" smtClean="0">
                <a:cs typeface="Times New Roman" panose="02020603050405020304" pitchFamily="18" charset="0"/>
              </a:rPr>
              <a:t> Το υγρό των χασμάτων είναι </a:t>
            </a:r>
            <a:r>
              <a:rPr lang="el-GR" altLang="en-US" sz="2400" b="1" dirty="0" smtClean="0">
                <a:cs typeface="Times New Roman" panose="02020603050405020304" pitchFamily="18" charset="0"/>
              </a:rPr>
              <a:t>υπεύθυνο για την ανταλλαγή αερίων </a:t>
            </a:r>
            <a:r>
              <a:rPr lang="el-GR" altLang="en-US" sz="2400" dirty="0" smtClean="0">
                <a:cs typeface="Times New Roman" panose="02020603050405020304" pitchFamily="18" charset="0"/>
              </a:rPr>
              <a:t>και την </a:t>
            </a:r>
            <a:r>
              <a:rPr lang="el-GR" altLang="en-US" sz="2400" b="1" dirty="0" smtClean="0">
                <a:cs typeface="Times New Roman" panose="02020603050405020304" pitchFamily="18" charset="0"/>
              </a:rPr>
              <a:t>απορρόφηση των θρεπτικών συστατικών</a:t>
            </a:r>
            <a:r>
              <a:rPr lang="el-GR" altLang="en-US" sz="2400" dirty="0" smtClean="0">
                <a:cs typeface="Times New Roman" panose="02020603050405020304" pitchFamily="18" charset="0"/>
              </a:rPr>
              <a:t>. </a:t>
            </a:r>
          </a:p>
          <a:p>
            <a:pPr eaLnBrk="1" hangingPunct="1">
              <a:lnSpc>
                <a:spcPct val="100000"/>
              </a:lnSpc>
              <a:spcBef>
                <a:spcPts val="600"/>
              </a:spcBef>
            </a:pPr>
            <a:r>
              <a:rPr lang="el-GR" altLang="en-US" sz="2400" dirty="0" smtClean="0">
                <a:cs typeface="Times New Roman" panose="02020603050405020304" pitchFamily="18" charset="0"/>
              </a:rPr>
              <a:t>Η </a:t>
            </a:r>
            <a:r>
              <a:rPr lang="el-GR" altLang="en-US" sz="2400" b="1" dirty="0" smtClean="0">
                <a:cs typeface="Times New Roman" panose="02020603050405020304" pitchFamily="18" charset="0"/>
              </a:rPr>
              <a:t>προβοσκίδα</a:t>
            </a:r>
            <a:r>
              <a:rPr lang="el-GR" altLang="en-US" sz="2400" dirty="0" smtClean="0">
                <a:cs typeface="Times New Roman" panose="02020603050405020304" pitchFamily="18" charset="0"/>
              </a:rPr>
              <a:t> χρησιμεύει για </a:t>
            </a:r>
            <a:r>
              <a:rPr lang="el-GR" altLang="en-US" sz="2400" b="1" dirty="0" smtClean="0">
                <a:cs typeface="Times New Roman" panose="02020603050405020304" pitchFamily="18" charset="0"/>
              </a:rPr>
              <a:t>αγκίστρωση στο έντερο </a:t>
            </a:r>
            <a:r>
              <a:rPr lang="el-GR" altLang="en-US" sz="2400" dirty="0" smtClean="0">
                <a:cs typeface="Times New Roman" panose="02020603050405020304" pitchFamily="18" charset="0"/>
              </a:rPr>
              <a:t>του ξενιστή.</a:t>
            </a:r>
          </a:p>
          <a:p>
            <a:pPr eaLnBrk="1" hangingPunct="1">
              <a:lnSpc>
                <a:spcPct val="100000"/>
              </a:lnSpc>
              <a:spcBef>
                <a:spcPts val="600"/>
              </a:spcBef>
            </a:pPr>
            <a:r>
              <a:rPr lang="el-GR" altLang="en-US" sz="2400" dirty="0" smtClean="0">
                <a:cs typeface="Times New Roman" panose="02020603050405020304" pitchFamily="18" charset="0"/>
              </a:rPr>
              <a:t>Το υγρό των χασμάτων αποτελεί το κυκλοφορικό τους σύστημα. </a:t>
            </a:r>
          </a:p>
          <a:p>
            <a:pPr eaLnBrk="1" hangingPunct="1">
              <a:lnSpc>
                <a:spcPct val="100000"/>
              </a:lnSpc>
              <a:spcBef>
                <a:spcPts val="600"/>
              </a:spcBef>
            </a:pPr>
            <a:r>
              <a:rPr lang="el-GR" altLang="en-US" sz="2400" b="1" dirty="0" smtClean="0">
                <a:cs typeface="Times New Roman" panose="02020603050405020304" pitchFamily="18" charset="0"/>
              </a:rPr>
              <a:t>Δεν διαθέτουν πεπτικό σύστημα.</a:t>
            </a:r>
          </a:p>
          <a:p>
            <a:pPr eaLnBrk="1" hangingPunct="1">
              <a:lnSpc>
                <a:spcPct val="100000"/>
              </a:lnSpc>
              <a:spcBef>
                <a:spcPts val="600"/>
              </a:spcBef>
            </a:pPr>
            <a:r>
              <a:rPr lang="el-GR" altLang="en-US" sz="2400" b="1" dirty="0" smtClean="0">
                <a:cs typeface="Times New Roman" panose="02020603050405020304" pitchFamily="18" charset="0"/>
              </a:rPr>
              <a:t>Δεν έχουν αναπνευστικό σύστημα</a:t>
            </a:r>
            <a:r>
              <a:rPr lang="el-GR" altLang="en-US" sz="2400" dirty="0" smtClean="0">
                <a:cs typeface="Times New Roman" panose="02020603050405020304" pitchFamily="18" charset="0"/>
              </a:rPr>
              <a:t>.</a:t>
            </a:r>
          </a:p>
          <a:p>
            <a:pPr marL="0" indent="0" eaLnBrk="1" hangingPunct="1">
              <a:lnSpc>
                <a:spcPct val="100000"/>
              </a:lnSpc>
              <a:spcBef>
                <a:spcPts val="600"/>
              </a:spcBef>
            </a:pPr>
            <a:endParaRPr lang="el-GR" altLang="en-US" sz="26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BB9A57DF-CF54-481B-AD21-0FB97DE1C798}" type="slidenum">
              <a:rPr lang="en-US" altLang="en-US" smtClean="0"/>
              <a:pPr>
                <a:defRPr/>
              </a:pPr>
              <a:t>29</a:t>
            </a:fld>
            <a:endParaRPr lang="en-US"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p:cNvSpPr>
            <a:spLocks noGrp="1"/>
          </p:cNvSpPr>
          <p:nvPr>
            <p:ph type="title"/>
          </p:nvPr>
        </p:nvSpPr>
        <p:spPr/>
        <p:txBody>
          <a:bodyPr/>
          <a:lstStyle/>
          <a:p>
            <a:r>
              <a:rPr lang="el-GR" altLang="el-GR" dirty="0" smtClean="0"/>
              <a:t>Βασικές Έννοιες</a:t>
            </a:r>
            <a:r>
              <a:rPr lang="en-US" altLang="el-GR" dirty="0" smtClean="0"/>
              <a:t> </a:t>
            </a:r>
            <a:r>
              <a:rPr lang="en-US" altLang="el-GR" dirty="0" smtClean="0"/>
              <a:t>1/2</a:t>
            </a:r>
            <a:endParaRPr lang="en-US" altLang="el-GR" dirty="0" smtClean="0"/>
          </a:p>
        </p:txBody>
      </p:sp>
      <p:pic>
        <p:nvPicPr>
          <p:cNvPr id="8195" name="Θέση περιεχομένου 10"/>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54100" y="1341438"/>
            <a:ext cx="7461250" cy="4679950"/>
          </a:xfrm>
        </p:spPr>
      </p:pic>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a:p>
        </p:txBody>
      </p:sp>
      <p:sp>
        <p:nvSpPr>
          <p:cNvPr id="5" name="Θέση αριθμού διαφάνειας 4"/>
          <p:cNvSpPr>
            <a:spLocks noGrp="1"/>
          </p:cNvSpPr>
          <p:nvPr>
            <p:ph type="sldNum" sz="quarter" idx="11"/>
          </p:nvPr>
        </p:nvSpPr>
        <p:spPr/>
        <p:txBody>
          <a:bodyPr/>
          <a:lstStyle/>
          <a:p>
            <a:pPr>
              <a:defRPr/>
            </a:pPr>
            <a:fld id="{423D2BC1-4C37-4D3E-B79F-7E3AD829B650}" type="slidenum">
              <a:rPr lang="en-US" altLang="en-US" smtClean="0"/>
              <a:pPr>
                <a:defRPr/>
              </a:pPr>
              <a:t>3</a:t>
            </a:fld>
            <a:endParaRPr lang="en-US" altLang="en-US"/>
          </a:p>
        </p:txBody>
      </p:sp>
      <p:sp>
        <p:nvSpPr>
          <p:cNvPr id="12" name="TextBox 11"/>
          <p:cNvSpPr txBox="1"/>
          <p:nvPr/>
        </p:nvSpPr>
        <p:spPr>
          <a:xfrm>
            <a:off x="666750" y="5919788"/>
            <a:ext cx="7948613" cy="400050"/>
          </a:xfrm>
          <a:prstGeom prst="rect">
            <a:avLst/>
          </a:prstGeom>
          <a:noFill/>
        </p:spPr>
        <p:txBody>
          <a:bodyPr wrap="none">
            <a:spAutoFit/>
          </a:bodyPr>
          <a:lstStyle/>
          <a:p>
            <a:pPr algn="just" eaLnBrk="1" hangingPunct="1">
              <a:defRPr/>
            </a:pPr>
            <a:r>
              <a:rPr lang="el-GR" altLang="en-US" sz="2000" dirty="0">
                <a:latin typeface="+mj-lt"/>
                <a:cs typeface="Times New Roman" panose="02020603050405020304" pitchFamily="18" charset="0"/>
              </a:rPr>
              <a:t>Θα </a:t>
            </a:r>
            <a:r>
              <a:rPr lang="el-GR" altLang="en-US" sz="2000" dirty="0" err="1">
                <a:latin typeface="+mj-lt"/>
                <a:cs typeface="Times New Roman" panose="02020603050405020304" pitchFamily="18" charset="0"/>
              </a:rPr>
              <a:t>περιγραφούν</a:t>
            </a:r>
            <a:r>
              <a:rPr lang="el-GR" altLang="en-US" sz="2000" dirty="0">
                <a:latin typeface="+mj-lt"/>
                <a:cs typeface="Times New Roman" panose="02020603050405020304" pitchFamily="18" charset="0"/>
              </a:rPr>
              <a:t> τα φύλα που φαίνονται στο παραπάνω σχεδιάγραμμα</a:t>
            </a:r>
            <a:r>
              <a:rPr lang="el-GR" altLang="en-US" dirty="0">
                <a:cs typeface="Times New Roman" panose="02020603050405020304" pitchFamily="18" charset="0"/>
              </a:rPr>
              <a:t>...</a:t>
            </a:r>
          </a:p>
        </p:txBody>
      </p:sp>
      <p:sp>
        <p:nvSpPr>
          <p:cNvPr id="2" name="TextBox 1"/>
          <p:cNvSpPr txBox="1"/>
          <p:nvPr/>
        </p:nvSpPr>
        <p:spPr>
          <a:xfrm>
            <a:off x="8043863" y="5483225"/>
            <a:ext cx="263525" cy="276225"/>
          </a:xfrm>
          <a:prstGeom prst="rect">
            <a:avLst/>
          </a:prstGeom>
          <a:noFill/>
        </p:spPr>
        <p:txBody>
          <a:bodyPr wrap="none">
            <a:spAutoFit/>
          </a:bodyPr>
          <a:lstStyle/>
          <a:p>
            <a:pPr>
              <a:defRPr/>
            </a:pPr>
            <a:r>
              <a:rPr lang="en-US" sz="1200" b="1" dirty="0">
                <a:latin typeface="+mj-lt"/>
              </a:rPr>
              <a:t>1</a:t>
            </a:r>
            <a:endParaRPr lang="el-GR" sz="1200" b="1" dirty="0">
              <a:latin typeface="+mj-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Τίτλος 1"/>
          <p:cNvSpPr>
            <a:spLocks noGrp="1"/>
          </p:cNvSpPr>
          <p:nvPr>
            <p:ph type="title"/>
          </p:nvPr>
        </p:nvSpPr>
        <p:spPr/>
        <p:txBody>
          <a:bodyPr/>
          <a:lstStyle/>
          <a:p>
            <a:r>
              <a:rPr lang="el-GR" altLang="el-GR" dirty="0" smtClean="0"/>
              <a:t>Φύλο: </a:t>
            </a:r>
            <a:r>
              <a:rPr lang="el-GR" altLang="el-GR" dirty="0" err="1" smtClean="0"/>
              <a:t>Ακανθοκέφαλα</a:t>
            </a:r>
            <a:r>
              <a:rPr lang="en-US" altLang="el-GR" dirty="0" smtClean="0"/>
              <a:t> </a:t>
            </a:r>
            <a:r>
              <a:rPr lang="en-US" altLang="el-GR" dirty="0" smtClean="0"/>
              <a:t>4/7</a:t>
            </a:r>
            <a:endParaRPr lang="en-US" altLang="el-GR" dirty="0" smtClean="0"/>
          </a:p>
        </p:txBody>
      </p:sp>
      <p:sp>
        <p:nvSpPr>
          <p:cNvPr id="46083" name="Θέση περιεχομένου 2"/>
          <p:cNvSpPr>
            <a:spLocks noGrp="1"/>
          </p:cNvSpPr>
          <p:nvPr>
            <p:ph idx="1"/>
          </p:nvPr>
        </p:nvSpPr>
        <p:spPr>
          <a:xfrm>
            <a:off x="536575" y="1495425"/>
            <a:ext cx="8024813" cy="4824413"/>
          </a:xfrm>
        </p:spPr>
        <p:txBody>
          <a:bodyPr/>
          <a:lstStyle/>
          <a:p>
            <a:pPr marL="0" indent="0" eaLnBrk="1" hangingPunct="1">
              <a:lnSpc>
                <a:spcPct val="100000"/>
              </a:lnSpc>
              <a:spcBef>
                <a:spcPts val="600"/>
              </a:spcBef>
              <a:buFont typeface="Arial" panose="020B0604020202020204" pitchFamily="34" charset="0"/>
              <a:buNone/>
            </a:pPr>
            <a:r>
              <a:rPr lang="el-GR" altLang="en-US" sz="2600" b="1" dirty="0" smtClean="0">
                <a:cs typeface="Times New Roman" panose="02020603050405020304" pitchFamily="18" charset="0"/>
              </a:rPr>
              <a:t>Χαρακτηριστικά</a:t>
            </a:r>
          </a:p>
          <a:p>
            <a:pPr eaLnBrk="1" hangingPunct="1">
              <a:lnSpc>
                <a:spcPct val="100000"/>
              </a:lnSpc>
              <a:spcBef>
                <a:spcPts val="600"/>
              </a:spcBef>
            </a:pPr>
            <a:r>
              <a:rPr lang="el-GR" altLang="en-US" sz="2400" dirty="0" smtClean="0">
                <a:cs typeface="Times New Roman" panose="02020603050405020304" pitchFamily="18" charset="0"/>
              </a:rPr>
              <a:t>Το νευρικό σύστημα αποτελείται από ένα κεντρικό γάγγλιο με</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αισθητήριες απολήξεις.</a:t>
            </a:r>
          </a:p>
          <a:p>
            <a:pPr eaLnBrk="1" hangingPunct="1">
              <a:lnSpc>
                <a:spcPct val="100000"/>
              </a:lnSpc>
              <a:spcBef>
                <a:spcPts val="600"/>
              </a:spcBef>
            </a:pPr>
            <a:r>
              <a:rPr lang="el-GR" altLang="en-US" sz="2400" b="1" dirty="0" smtClean="0">
                <a:cs typeface="Times New Roman" panose="02020603050405020304" pitchFamily="18" charset="0"/>
              </a:rPr>
              <a:t>Είναι </a:t>
            </a:r>
            <a:r>
              <a:rPr lang="el-GR" altLang="en-US" sz="2400" b="1" dirty="0" err="1" smtClean="0">
                <a:cs typeface="Times New Roman" panose="02020603050405020304" pitchFamily="18" charset="0"/>
              </a:rPr>
              <a:t>γονοχωριστικά</a:t>
            </a:r>
            <a:r>
              <a:rPr lang="el-GR" altLang="en-US" sz="2400" dirty="0" smtClean="0">
                <a:cs typeface="Times New Roman" panose="02020603050405020304" pitchFamily="18" charset="0"/>
              </a:rPr>
              <a:t>. Τα αρσενικά εναποθέτουν το σπέρμα στον κόλπο που</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που περνά κατόπιν στο </a:t>
            </a:r>
            <a:r>
              <a:rPr lang="el-GR" altLang="en-US" sz="2400" dirty="0" err="1" smtClean="0">
                <a:cs typeface="Times New Roman" panose="02020603050405020304" pitchFamily="18" charset="0"/>
              </a:rPr>
              <a:t>ψευδόκοιλο</a:t>
            </a:r>
            <a:r>
              <a:rPr lang="el-GR" altLang="en-US" sz="2400" dirty="0" smtClean="0">
                <a:cs typeface="Times New Roman" panose="02020603050405020304" pitchFamily="18" charset="0"/>
              </a:rPr>
              <a:t>.</a:t>
            </a:r>
          </a:p>
          <a:p>
            <a:pPr eaLnBrk="1" hangingPunct="1">
              <a:lnSpc>
                <a:spcPct val="100000"/>
              </a:lnSpc>
              <a:spcBef>
                <a:spcPts val="600"/>
              </a:spcBef>
            </a:pPr>
            <a:r>
              <a:rPr lang="el-GR" altLang="en-US" sz="2400" dirty="0" smtClean="0">
                <a:cs typeface="Times New Roman" panose="02020603050405020304" pitchFamily="18" charset="0"/>
              </a:rPr>
              <a:t>Γεννιούνται </a:t>
            </a:r>
            <a:r>
              <a:rPr lang="el-GR" altLang="en-US" sz="2400" b="1" dirty="0" smtClean="0">
                <a:cs typeface="Times New Roman" panose="02020603050405020304" pitchFamily="18" charset="0"/>
              </a:rPr>
              <a:t>επιλεκτικά</a:t>
            </a:r>
            <a:r>
              <a:rPr lang="el-GR" altLang="en-US" sz="2400" dirty="0" smtClean="0">
                <a:cs typeface="Times New Roman" panose="02020603050405020304" pitchFamily="18" charset="0"/>
              </a:rPr>
              <a:t> πλήρως</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αναπτυγμένα έμβρυα.</a:t>
            </a:r>
          </a:p>
          <a:p>
            <a:pPr marL="0" indent="0" eaLnBrk="1" hangingPunct="1">
              <a:lnSpc>
                <a:spcPct val="100000"/>
              </a:lnSpc>
              <a:spcBef>
                <a:spcPts val="600"/>
              </a:spcBef>
            </a:pPr>
            <a:endParaRPr lang="el-GR" altLang="en-US" sz="26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71F1C651-7E55-4475-94D4-06B80446423C}" type="slidenum">
              <a:rPr lang="en-US" altLang="en-US" smtClean="0"/>
              <a:pPr>
                <a:defRPr/>
              </a:pPr>
              <a:t>30</a:t>
            </a:fld>
            <a:endParaRPr lang="en-US"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Τίτλος 1"/>
          <p:cNvSpPr>
            <a:spLocks noGrp="1"/>
          </p:cNvSpPr>
          <p:nvPr>
            <p:ph type="title"/>
          </p:nvPr>
        </p:nvSpPr>
        <p:spPr/>
        <p:txBody>
          <a:bodyPr/>
          <a:lstStyle/>
          <a:p>
            <a:r>
              <a:rPr lang="el-GR" altLang="el-GR" dirty="0" smtClean="0"/>
              <a:t>Φύλο: </a:t>
            </a:r>
            <a:r>
              <a:rPr lang="el-GR" altLang="el-GR" dirty="0" err="1" smtClean="0"/>
              <a:t>Ακανθοκέφαλα</a:t>
            </a:r>
            <a:r>
              <a:rPr lang="en-US" altLang="el-GR" dirty="0" smtClean="0"/>
              <a:t> </a:t>
            </a:r>
            <a:r>
              <a:rPr lang="en-US" altLang="el-GR" dirty="0" smtClean="0"/>
              <a:t>5/7</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D3902583-6431-4876-A7EC-F23801815921}" type="slidenum">
              <a:rPr lang="en-US" altLang="en-US" smtClean="0"/>
              <a:pPr>
                <a:defRPr/>
              </a:pPr>
              <a:t>31</a:t>
            </a:fld>
            <a:endParaRPr lang="en-US" altLang="en-US"/>
          </a:p>
        </p:txBody>
      </p:sp>
      <p:pic>
        <p:nvPicPr>
          <p:cNvPr id="11" name="Θέση περιεχομένου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3431" y="1690688"/>
            <a:ext cx="5377138" cy="3792041"/>
          </a:xfrm>
        </p:spPr>
      </p:pic>
      <p:sp>
        <p:nvSpPr>
          <p:cNvPr id="9" name="TextBox 8"/>
          <p:cNvSpPr txBox="1"/>
          <p:nvPr/>
        </p:nvSpPr>
        <p:spPr>
          <a:xfrm>
            <a:off x="6913806" y="4944399"/>
            <a:ext cx="341312" cy="276225"/>
          </a:xfrm>
          <a:prstGeom prst="rect">
            <a:avLst/>
          </a:prstGeom>
          <a:noFill/>
        </p:spPr>
        <p:txBody>
          <a:bodyPr wrap="none">
            <a:spAutoFit/>
          </a:bodyPr>
          <a:lstStyle/>
          <a:p>
            <a:pPr>
              <a:defRPr/>
            </a:pPr>
            <a:r>
              <a:rPr lang="en-US" sz="1200" b="1" dirty="0">
                <a:latin typeface="+mj-lt"/>
              </a:rPr>
              <a:t>26</a:t>
            </a:r>
            <a:endParaRPr lang="el-GR" sz="1200" b="1" dirty="0">
              <a:latin typeface="+mj-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Τίτλος 1"/>
          <p:cNvSpPr>
            <a:spLocks noGrp="1"/>
          </p:cNvSpPr>
          <p:nvPr>
            <p:ph type="title"/>
          </p:nvPr>
        </p:nvSpPr>
        <p:spPr/>
        <p:txBody>
          <a:bodyPr/>
          <a:lstStyle/>
          <a:p>
            <a:r>
              <a:rPr lang="el-GR" altLang="el-GR" dirty="0" smtClean="0"/>
              <a:t>Φύλο: </a:t>
            </a:r>
            <a:r>
              <a:rPr lang="el-GR" altLang="el-GR" dirty="0" err="1" smtClean="0"/>
              <a:t>Ακανθοκέφαλα</a:t>
            </a:r>
            <a:r>
              <a:rPr lang="en-US" altLang="el-GR" dirty="0" smtClean="0"/>
              <a:t> </a:t>
            </a:r>
            <a:r>
              <a:rPr lang="en-US" altLang="el-GR" dirty="0" smtClean="0"/>
              <a:t>6/7</a:t>
            </a:r>
            <a:endParaRPr lang="en-US" altLang="el-GR" dirty="0" smtClean="0"/>
          </a:p>
        </p:txBody>
      </p:sp>
      <p:sp>
        <p:nvSpPr>
          <p:cNvPr id="48131" name="Θέση περιεχομένου 2"/>
          <p:cNvSpPr>
            <a:spLocks noGrp="1"/>
          </p:cNvSpPr>
          <p:nvPr>
            <p:ph idx="1"/>
          </p:nvPr>
        </p:nvSpPr>
        <p:spPr>
          <a:xfrm>
            <a:off x="536575" y="1495425"/>
            <a:ext cx="8024813" cy="4824413"/>
          </a:xfrm>
        </p:spPr>
        <p:txBody>
          <a:bodyPr/>
          <a:lstStyle/>
          <a:p>
            <a:pPr marL="0" indent="0" eaLnBrk="1" hangingPunct="1">
              <a:lnSpc>
                <a:spcPct val="100000"/>
              </a:lnSpc>
              <a:spcBef>
                <a:spcPts val="600"/>
              </a:spcBef>
              <a:buFont typeface="Arial" panose="020B0604020202020204" pitchFamily="34" charset="0"/>
              <a:buNone/>
            </a:pPr>
            <a:r>
              <a:rPr lang="el-GR" altLang="en-US" sz="2600" b="1" dirty="0" smtClean="0">
                <a:cs typeface="Times New Roman" panose="02020603050405020304" pitchFamily="18" charset="0"/>
              </a:rPr>
              <a:t>Φυλογένεση</a:t>
            </a:r>
          </a:p>
          <a:p>
            <a:pPr eaLnBrk="1" hangingPunct="1">
              <a:lnSpc>
                <a:spcPct val="100000"/>
              </a:lnSpc>
              <a:spcBef>
                <a:spcPts val="600"/>
              </a:spcBef>
            </a:pPr>
            <a:r>
              <a:rPr lang="el-GR" altLang="en-US" sz="2400" dirty="0" smtClean="0">
                <a:cs typeface="Times New Roman" panose="02020603050405020304" pitchFamily="18" charset="0"/>
              </a:rPr>
              <a:t>Παρά τη </a:t>
            </a:r>
            <a:r>
              <a:rPr lang="el-GR" altLang="en-US" sz="2400" b="1" dirty="0" smtClean="0">
                <a:cs typeface="Times New Roman" panose="02020603050405020304" pitchFamily="18" charset="0"/>
              </a:rPr>
              <a:t>διχογνωμία που υπάρχει για τη συγγένεια των </a:t>
            </a:r>
            <a:r>
              <a:rPr lang="el-GR" altLang="en-US" sz="2400" b="1" dirty="0" err="1" smtClean="0">
                <a:cs typeface="Times New Roman" panose="02020603050405020304" pitchFamily="18" charset="0"/>
              </a:rPr>
              <a:t>Ακανθοκέφαλων</a:t>
            </a:r>
            <a:r>
              <a:rPr lang="el-GR" altLang="en-US" sz="2400" b="1" dirty="0" smtClean="0">
                <a:cs typeface="Times New Roman" panose="02020603050405020304" pitchFamily="18" charset="0"/>
              </a:rPr>
              <a:t> με τα Τροχοφόρα, </a:t>
            </a:r>
            <a:r>
              <a:rPr lang="el-GR" altLang="en-US" sz="2400" dirty="0" smtClean="0">
                <a:cs typeface="Times New Roman" panose="02020603050405020304" pitchFamily="18" charset="0"/>
              </a:rPr>
              <a:t>νεότερες έρευνες με τη χρήση μοριακών δεικτών (18</a:t>
            </a:r>
            <a:r>
              <a:rPr lang="en-GB" altLang="en-US" sz="2400" dirty="0" smtClean="0">
                <a:cs typeface="Times New Roman" panose="02020603050405020304" pitchFamily="18" charset="0"/>
              </a:rPr>
              <a:t>S </a:t>
            </a:r>
            <a:r>
              <a:rPr lang="en-GB" altLang="en-US" sz="2400" dirty="0" err="1" smtClean="0">
                <a:cs typeface="Times New Roman" panose="02020603050405020304" pitchFamily="18" charset="0"/>
              </a:rPr>
              <a:t>rDNA</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και 28</a:t>
            </a:r>
            <a:r>
              <a:rPr lang="en-GB" altLang="en-US" sz="2400" dirty="0" smtClean="0">
                <a:cs typeface="Times New Roman" panose="02020603050405020304" pitchFamily="18" charset="0"/>
              </a:rPr>
              <a:t>S </a:t>
            </a:r>
            <a:r>
              <a:rPr lang="en-GB" altLang="en-US" sz="2400" dirty="0" err="1" smtClean="0">
                <a:cs typeface="Times New Roman" panose="02020603050405020304" pitchFamily="18" charset="0"/>
              </a:rPr>
              <a:t>rDNA</a:t>
            </a:r>
            <a:r>
              <a:rPr lang="el-GR" altLang="en-US" sz="2400" dirty="0" smtClean="0">
                <a:cs typeface="Times New Roman" panose="02020603050405020304" pitchFamily="18" charset="0"/>
              </a:rPr>
              <a:t>) αλλά και</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μοριακές φυλογενετικές αναλύσεις τοποθετούν τα </a:t>
            </a:r>
            <a:r>
              <a:rPr lang="el-GR" altLang="en-US" sz="2400" b="1" dirty="0" err="1" smtClean="0">
                <a:cs typeface="Times New Roman" panose="02020603050405020304" pitchFamily="18" charset="0"/>
              </a:rPr>
              <a:t>Ακανθοκέφαλα</a:t>
            </a:r>
            <a:r>
              <a:rPr lang="el-GR" altLang="en-US" sz="2400" b="1" dirty="0" smtClean="0">
                <a:cs typeface="Times New Roman" panose="02020603050405020304" pitchFamily="18" charset="0"/>
              </a:rPr>
              <a:t> όχι ως Φύλο αλλά ως μια Ομοταξία των Τροχοφόρων. </a:t>
            </a:r>
            <a:endParaRPr lang="en-US" altLang="en-US" sz="2400" b="1" dirty="0" smtClean="0">
              <a:cs typeface="Times New Roman" panose="02020603050405020304" pitchFamily="18" charset="0"/>
            </a:endParaRPr>
          </a:p>
          <a:p>
            <a:pPr eaLnBrk="1" hangingPunct="1">
              <a:lnSpc>
                <a:spcPct val="100000"/>
              </a:lnSpc>
              <a:spcBef>
                <a:spcPts val="600"/>
              </a:spcBef>
            </a:pPr>
            <a:r>
              <a:rPr lang="el-GR" altLang="en-US" sz="2400" dirty="0" smtClean="0">
                <a:cs typeface="Times New Roman" panose="02020603050405020304" pitchFamily="18" charset="0"/>
              </a:rPr>
              <a:t>Συγκεκριμένα, άλλοι ερευνητές </a:t>
            </a:r>
            <a:r>
              <a:rPr lang="el-GR" altLang="en-US" sz="2400" b="1" dirty="0" smtClean="0">
                <a:cs typeface="Times New Roman" panose="02020603050405020304" pitchFamily="18" charset="0"/>
              </a:rPr>
              <a:t>τα</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θεωρούν συγγενικά των </a:t>
            </a:r>
            <a:r>
              <a:rPr lang="el-GR" altLang="en-US" sz="2400" b="1" dirty="0" err="1" smtClean="0">
                <a:cs typeface="Times New Roman" panose="02020603050405020304" pitchFamily="18" charset="0"/>
              </a:rPr>
              <a:t>Βδελλοειδών</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ενώ άλλοι </a:t>
            </a:r>
            <a:r>
              <a:rPr lang="el-GR" altLang="en-US" sz="2400" b="1" dirty="0" smtClean="0">
                <a:cs typeface="Times New Roman" panose="02020603050405020304" pitchFamily="18" charset="0"/>
              </a:rPr>
              <a:t>τα θεωρούν συγγενικά των </a:t>
            </a:r>
            <a:r>
              <a:rPr lang="el-GR" altLang="en-US" sz="2400" b="1" dirty="0" err="1" smtClean="0">
                <a:cs typeface="Times New Roman" panose="02020603050405020304" pitchFamily="18" charset="0"/>
              </a:rPr>
              <a:t>Σεισονιδών</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λόγω</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ομοιότητας στην αλληλουχία της πρωτεΐνης </a:t>
            </a:r>
            <a:r>
              <a:rPr lang="en-GB" altLang="en-US" sz="2400" dirty="0" smtClean="0">
                <a:cs typeface="Times New Roman" panose="02020603050405020304" pitchFamily="18" charset="0"/>
              </a:rPr>
              <a:t>hsp82.</a:t>
            </a:r>
            <a:endParaRPr lang="el-GR" altLang="en-US" sz="24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759ECA1D-8B69-40EE-A25F-3029A0962CE4}" type="slidenum">
              <a:rPr lang="en-US" altLang="en-US" smtClean="0"/>
              <a:pPr>
                <a:defRPr/>
              </a:pPr>
              <a:t>32</a:t>
            </a:fld>
            <a:endParaRPr lang="en-US"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Τίτλος 1"/>
          <p:cNvSpPr>
            <a:spLocks noGrp="1"/>
          </p:cNvSpPr>
          <p:nvPr>
            <p:ph type="title"/>
          </p:nvPr>
        </p:nvSpPr>
        <p:spPr/>
        <p:txBody>
          <a:bodyPr/>
          <a:lstStyle/>
          <a:p>
            <a:r>
              <a:rPr lang="el-GR" altLang="el-GR" dirty="0" smtClean="0"/>
              <a:t>Φύλο: </a:t>
            </a:r>
            <a:r>
              <a:rPr lang="el-GR" altLang="el-GR" dirty="0" err="1" smtClean="0"/>
              <a:t>Ακανθοκέφαλα</a:t>
            </a:r>
            <a:r>
              <a:rPr lang="en-US" altLang="el-GR" dirty="0" smtClean="0"/>
              <a:t> </a:t>
            </a:r>
            <a:r>
              <a:rPr lang="en-US" altLang="el-GR" dirty="0" smtClean="0"/>
              <a:t>7/7</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0B9BAD27-DCBA-4D96-9050-861913493C87}" type="slidenum">
              <a:rPr lang="en-US" altLang="en-US" smtClean="0"/>
              <a:pPr>
                <a:defRPr/>
              </a:pPr>
              <a:t>33</a:t>
            </a:fld>
            <a:endParaRPr lang="en-US" altLang="en-US"/>
          </a:p>
        </p:txBody>
      </p:sp>
      <p:pic>
        <p:nvPicPr>
          <p:cNvPr id="4915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48191" y="1379400"/>
            <a:ext cx="6831013" cy="4906963"/>
          </a:xfrm>
        </p:spPr>
      </p:pic>
      <p:sp>
        <p:nvSpPr>
          <p:cNvPr id="6" name="TextBox 5"/>
          <p:cNvSpPr txBox="1"/>
          <p:nvPr/>
        </p:nvSpPr>
        <p:spPr>
          <a:xfrm>
            <a:off x="7637463" y="6015038"/>
            <a:ext cx="341312" cy="276225"/>
          </a:xfrm>
          <a:prstGeom prst="rect">
            <a:avLst/>
          </a:prstGeom>
          <a:noFill/>
        </p:spPr>
        <p:txBody>
          <a:bodyPr wrap="none">
            <a:spAutoFit/>
          </a:bodyPr>
          <a:lstStyle/>
          <a:p>
            <a:pPr>
              <a:defRPr/>
            </a:pPr>
            <a:r>
              <a:rPr lang="en-US" sz="1200" b="1" dirty="0">
                <a:latin typeface="+mj-lt"/>
              </a:rPr>
              <a:t>27</a:t>
            </a:r>
            <a:endParaRPr lang="el-GR" sz="1200" b="1" dirty="0">
              <a:latin typeface="+mj-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Τίτλος 1"/>
          <p:cNvSpPr>
            <a:spLocks noGrp="1"/>
          </p:cNvSpPr>
          <p:nvPr>
            <p:ph type="title"/>
          </p:nvPr>
        </p:nvSpPr>
        <p:spPr/>
        <p:txBody>
          <a:bodyPr/>
          <a:lstStyle/>
          <a:p>
            <a:r>
              <a:rPr lang="el-GR" altLang="el-GR" sz="4000" dirty="0" smtClean="0"/>
              <a:t>Φύλο: </a:t>
            </a:r>
            <a:r>
              <a:rPr lang="el-GR" altLang="el-GR" sz="4000" dirty="0" err="1" smtClean="0"/>
              <a:t>Κυκλιόφορα</a:t>
            </a:r>
            <a:r>
              <a:rPr lang="en-US" altLang="el-GR" sz="4000" dirty="0" smtClean="0"/>
              <a:t> </a:t>
            </a:r>
            <a:r>
              <a:rPr lang="el-GR" altLang="el-GR" sz="4000" dirty="0" smtClean="0"/>
              <a:t>(</a:t>
            </a:r>
            <a:r>
              <a:rPr lang="en-US" altLang="el-GR" sz="4000" dirty="0" err="1" smtClean="0"/>
              <a:t>Cycliophora</a:t>
            </a:r>
            <a:r>
              <a:rPr lang="en-US" altLang="el-GR" sz="4000" dirty="0" smtClean="0"/>
              <a:t>)</a:t>
            </a:r>
            <a:br>
              <a:rPr lang="en-US" altLang="el-GR" sz="4000" dirty="0" smtClean="0"/>
            </a:br>
            <a:r>
              <a:rPr lang="en-US" altLang="el-GR" sz="4000" dirty="0" smtClean="0"/>
              <a:t>1/2</a:t>
            </a:r>
            <a:endParaRPr lang="en-US" altLang="el-GR" sz="4000" dirty="0" smtClean="0"/>
          </a:p>
        </p:txBody>
      </p:sp>
      <p:sp>
        <p:nvSpPr>
          <p:cNvPr id="36867" name="Θέση περιεχομένου 2"/>
          <p:cNvSpPr>
            <a:spLocks noGrp="1"/>
          </p:cNvSpPr>
          <p:nvPr>
            <p:ph idx="1"/>
          </p:nvPr>
        </p:nvSpPr>
        <p:spPr>
          <a:xfrm>
            <a:off x="512763" y="1781175"/>
            <a:ext cx="8024812" cy="4384675"/>
          </a:xfrm>
        </p:spPr>
        <p:txBody>
          <a:bodyPr/>
          <a:lstStyle/>
          <a:p>
            <a:pPr eaLnBrk="1" hangingPunct="1">
              <a:lnSpc>
                <a:spcPct val="100000"/>
              </a:lnSpc>
              <a:spcBef>
                <a:spcPct val="0"/>
              </a:spcBef>
              <a:buFontTx/>
              <a:buNone/>
            </a:pPr>
            <a:r>
              <a:rPr lang="el-GR" altLang="en-US" sz="2400" dirty="0" smtClean="0">
                <a:cs typeface="Times New Roman" panose="02020603050405020304" pitchFamily="18" charset="0"/>
              </a:rPr>
              <a:t>Ταξινόμηση: </a:t>
            </a:r>
            <a:r>
              <a:rPr lang="el-GR" altLang="en-US" sz="2400" dirty="0" smtClean="0">
                <a:cs typeface="Times New Roman" panose="02020603050405020304" pitchFamily="18" charset="0"/>
              </a:rPr>
              <a:t>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Κυκλιόφορα</a:t>
            </a:r>
            <a:endParaRPr lang="el-GR" altLang="en-US" sz="2400" b="1" dirty="0" smtClean="0">
              <a:cs typeface="Times New Roman" panose="02020603050405020304" pitchFamily="18" charset="0"/>
            </a:endParaRPr>
          </a:p>
          <a:p>
            <a:pPr eaLnBrk="1" hangingPunct="1">
              <a:lnSpc>
                <a:spcPct val="100000"/>
              </a:lnSpc>
              <a:spcBef>
                <a:spcPct val="0"/>
              </a:spcBef>
              <a:buFontTx/>
              <a:buNone/>
            </a:pPr>
            <a:r>
              <a:rPr lang="el-GR" altLang="en-US" sz="2400" dirty="0" smtClean="0">
                <a:cs typeface="Times New Roman" panose="02020603050405020304" pitchFamily="18" charset="0"/>
              </a:rPr>
              <a:t>				Γένος: </a:t>
            </a:r>
            <a:r>
              <a:rPr lang="en-GB" altLang="en-US" sz="2400" dirty="0" err="1" smtClean="0">
                <a:cs typeface="Times New Roman" panose="02020603050405020304" pitchFamily="18" charset="0"/>
              </a:rPr>
              <a:t>Symbion</a:t>
            </a:r>
            <a:endParaRPr lang="en-GB" altLang="en-US" sz="2400" dirty="0" smtClean="0">
              <a:cs typeface="Times New Roman" panose="02020603050405020304" pitchFamily="18" charset="0"/>
            </a:endParaRPr>
          </a:p>
          <a:p>
            <a:pPr eaLnBrk="1" hangingPunct="1">
              <a:lnSpc>
                <a:spcPct val="100000"/>
              </a:lnSpc>
              <a:spcBef>
                <a:spcPct val="0"/>
              </a:spcBef>
              <a:buFontTx/>
              <a:buNone/>
            </a:pP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Είδη: </a:t>
            </a:r>
            <a:r>
              <a:rPr lang="en-GB" altLang="en-US" sz="2400" dirty="0" smtClean="0">
                <a:cs typeface="Times New Roman" panose="02020603050405020304" pitchFamily="18" charset="0"/>
              </a:rPr>
              <a:t>2</a:t>
            </a:r>
            <a:r>
              <a:rPr lang="el-GR" altLang="en-US" sz="2400" dirty="0" smtClean="0">
                <a:cs typeface="Times New Roman" panose="02020603050405020304" pitchFamily="18" charset="0"/>
              </a:rPr>
              <a:t>	</a:t>
            </a:r>
            <a:endParaRPr lang="en-GB" altLang="en-US" sz="2400" dirty="0" smtClean="0">
              <a:cs typeface="Times New Roman" panose="02020603050405020304" pitchFamily="18" charset="0"/>
            </a:endParaRPr>
          </a:p>
          <a:p>
            <a:pPr eaLnBrk="1" hangingPunct="1">
              <a:lnSpc>
                <a:spcPct val="100000"/>
              </a:lnSpc>
              <a:spcBef>
                <a:spcPts val="600"/>
              </a:spcBef>
            </a:pPr>
            <a:r>
              <a:rPr lang="el-GR" altLang="en-US" sz="2400" dirty="0" smtClean="0">
                <a:cs typeface="Times New Roman" panose="02020603050405020304" pitchFamily="18" charset="0"/>
              </a:rPr>
              <a:t>Αναγνωρίστηκαν ως φύλο το 1995. Μικροσκοπικά ζώα </a:t>
            </a:r>
            <a:r>
              <a:rPr lang="el-GR" altLang="en-US" sz="2400" b="1" dirty="0" smtClean="0">
                <a:cs typeface="Times New Roman" panose="02020603050405020304" pitchFamily="18" charset="0"/>
              </a:rPr>
              <a:t>(&lt;0,5 </a:t>
            </a:r>
            <a:r>
              <a:rPr lang="en-GB" altLang="en-US" sz="2400" b="1" dirty="0" smtClean="0">
                <a:cs typeface="Times New Roman" panose="02020603050405020304" pitchFamily="18" charset="0"/>
              </a:rPr>
              <a:t>mm</a:t>
            </a:r>
            <a:r>
              <a:rPr lang="el-GR" altLang="en-US" sz="2400" b="1" dirty="0" smtClean="0">
                <a:cs typeface="Times New Roman" panose="02020603050405020304" pitchFamily="18" charset="0"/>
              </a:rPr>
              <a:t>)</a:t>
            </a:r>
            <a:r>
              <a:rPr lang="el-GR" altLang="en-US" sz="2400" dirty="0" smtClean="0">
                <a:cs typeface="Times New Roman" panose="02020603050405020304" pitchFamily="18" charset="0"/>
              </a:rPr>
              <a:t> που </a:t>
            </a:r>
            <a:r>
              <a:rPr lang="el-GR" altLang="en-US" sz="2400" b="1" dirty="0" smtClean="0">
                <a:cs typeface="Times New Roman" panose="02020603050405020304" pitchFamily="18" charset="0"/>
              </a:rPr>
              <a:t>ζουν συμβιωτικά πάνω στα στοματικά εξαρτήματα θαλάσσιων </a:t>
            </a:r>
            <a:r>
              <a:rPr lang="el-GR" altLang="en-US" sz="2400" b="1" dirty="0" err="1" smtClean="0">
                <a:cs typeface="Times New Roman" panose="02020603050405020304" pitchFamily="18" charset="0"/>
              </a:rPr>
              <a:t>Δεκάποδων</a:t>
            </a:r>
            <a:r>
              <a:rPr lang="el-GR" altLang="en-US" sz="2400" b="1" dirty="0" smtClean="0">
                <a:cs typeface="Times New Roman" panose="02020603050405020304" pitchFamily="18" charset="0"/>
              </a:rPr>
              <a:t> Καρκινοειδών (Αστακοί) του βόρειου ημισφαιρίου.</a:t>
            </a:r>
            <a:r>
              <a:rPr lang="el-GR" altLang="en-US" sz="2400" dirty="0" smtClean="0">
                <a:cs typeface="Times New Roman" panose="02020603050405020304" pitchFamily="18" charset="0"/>
              </a:rPr>
              <a:t> </a:t>
            </a:r>
            <a:endParaRPr lang="en-US" altLang="en-US" sz="2400" dirty="0" smtClean="0">
              <a:cs typeface="Times New Roman" panose="02020603050405020304" pitchFamily="18" charset="0"/>
            </a:endParaRPr>
          </a:p>
          <a:p>
            <a:pPr eaLnBrk="1" hangingPunct="1">
              <a:lnSpc>
                <a:spcPct val="100000"/>
              </a:lnSpc>
              <a:spcBef>
                <a:spcPts val="600"/>
              </a:spcBef>
            </a:pPr>
            <a:r>
              <a:rPr lang="el-GR" altLang="en-US" sz="2400" dirty="0" err="1" smtClean="0">
                <a:cs typeface="Times New Roman" panose="02020603050405020304" pitchFamily="18" charset="0"/>
              </a:rPr>
              <a:t>Ζούν</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προσκολλημένα στους </a:t>
            </a:r>
            <a:r>
              <a:rPr lang="en-GB" altLang="en-US" sz="2400" b="1" dirty="0" smtClean="0">
                <a:cs typeface="Times New Roman" panose="02020603050405020304" pitchFamily="18" charset="0"/>
              </a:rPr>
              <a:t>“</a:t>
            </a:r>
            <a:r>
              <a:rPr lang="el-GR" altLang="ja-JP" sz="2400" b="1" dirty="0" smtClean="0">
                <a:cs typeface="Times New Roman" panose="02020603050405020304" pitchFamily="18" charset="0"/>
              </a:rPr>
              <a:t>ξενιστές</a:t>
            </a:r>
            <a:r>
              <a:rPr lang="en-GB" altLang="en-US" sz="2400" b="1" dirty="0" smtClean="0">
                <a:cs typeface="Times New Roman" panose="02020603050405020304" pitchFamily="18" charset="0"/>
              </a:rPr>
              <a:t>”</a:t>
            </a:r>
            <a:r>
              <a:rPr lang="el-GR" altLang="ja-JP" sz="2400" b="1" dirty="0" smtClean="0">
                <a:cs typeface="Times New Roman" panose="02020603050405020304" pitchFamily="18" charset="0"/>
              </a:rPr>
              <a:t> τους </a:t>
            </a:r>
            <a:r>
              <a:rPr lang="el-GR" altLang="ja-JP" sz="2400" dirty="0" smtClean="0">
                <a:cs typeface="Times New Roman" panose="02020603050405020304" pitchFamily="18" charset="0"/>
              </a:rPr>
              <a:t>και </a:t>
            </a:r>
            <a:r>
              <a:rPr lang="el-GR" altLang="ja-JP" sz="2400" b="1" dirty="0" smtClean="0">
                <a:cs typeface="Times New Roman" panose="02020603050405020304" pitchFamily="18" charset="0"/>
              </a:rPr>
              <a:t>τρέφονται από το ενδιαίτημα των ξενιστών τους</a:t>
            </a:r>
            <a:r>
              <a:rPr lang="el-GR" altLang="ja-JP" sz="2400" dirty="0" smtClean="0">
                <a:cs typeface="Times New Roman" panose="02020603050405020304" pitchFamily="18" charset="0"/>
              </a:rPr>
              <a:t> αλλά και από βακτήρια που συλλέγουν με ένα </a:t>
            </a:r>
            <a:r>
              <a:rPr lang="el-GR" altLang="ja-JP" sz="2400" b="1" dirty="0" smtClean="0">
                <a:cs typeface="Times New Roman" panose="02020603050405020304" pitchFamily="18" charset="0"/>
              </a:rPr>
              <a:t>δίσκο (</a:t>
            </a:r>
            <a:r>
              <a:rPr lang="el-GR" altLang="ja-JP" sz="2400" b="1" dirty="0" err="1" smtClean="0">
                <a:cs typeface="Times New Roman" panose="02020603050405020304" pitchFamily="18" charset="0"/>
              </a:rPr>
              <a:t>κύκλο+φέρω</a:t>
            </a:r>
            <a:r>
              <a:rPr lang="el-GR" altLang="ja-JP" sz="2400" b="1" dirty="0" smtClean="0">
                <a:cs typeface="Times New Roman" panose="02020603050405020304" pitchFamily="18" charset="0"/>
              </a:rPr>
              <a:t>) από σύνθετες βλεφαρίδες</a:t>
            </a:r>
            <a:r>
              <a:rPr lang="el-GR" altLang="ja-JP" sz="2400" dirty="0" smtClean="0">
                <a:cs typeface="Times New Roman" panose="02020603050405020304" pitchFamily="18" charset="0"/>
              </a:rPr>
              <a:t>.  </a:t>
            </a:r>
          </a:p>
          <a:p>
            <a:pPr eaLnBrk="1" hangingPunct="1">
              <a:lnSpc>
                <a:spcPct val="100000"/>
              </a:lnSpc>
              <a:spcBef>
                <a:spcPts val="600"/>
              </a:spcBef>
              <a:buFont typeface="Arial" panose="020B0604020202020204" pitchFamily="34" charset="0"/>
              <a:buNone/>
            </a:pPr>
            <a:endParaRPr lang="el-GR" altLang="en-US" sz="26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dirty="0" err="1"/>
              <a:t>Γναθοφόρα</a:t>
            </a:r>
            <a:r>
              <a:rPr lang="el-GR" dirty="0"/>
              <a:t> και Ελάσσονα </a:t>
            </a:r>
            <a:r>
              <a:rPr lang="el-GR" dirty="0" err="1"/>
              <a:t>Λοφοτροχόζωα</a:t>
            </a:r>
            <a:endParaRPr lang="en-US" dirty="0"/>
          </a:p>
        </p:txBody>
      </p:sp>
      <p:sp>
        <p:nvSpPr>
          <p:cNvPr id="5" name="Θέση αριθμού διαφάνειας 4"/>
          <p:cNvSpPr>
            <a:spLocks noGrp="1"/>
          </p:cNvSpPr>
          <p:nvPr>
            <p:ph type="sldNum" sz="quarter" idx="11"/>
          </p:nvPr>
        </p:nvSpPr>
        <p:spPr/>
        <p:txBody>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fld id="{EFB5A769-06C2-4F61-8C49-2C7B2A4DDEC1}" type="slidenum">
              <a:rPr lang="en-US" altLang="en-US">
                <a:solidFill>
                  <a:srgbClr val="898989"/>
                </a:solidFill>
                <a:latin typeface="Calibri" panose="020F0502020204030204" pitchFamily="34" charset="0"/>
              </a:rPr>
              <a:pPr/>
              <a:t>34</a:t>
            </a:fld>
            <a:endParaRPr lang="en-US" altLang="en-US">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Τίτλος 1"/>
          <p:cNvSpPr>
            <a:spLocks noGrp="1"/>
          </p:cNvSpPr>
          <p:nvPr>
            <p:ph type="title"/>
          </p:nvPr>
        </p:nvSpPr>
        <p:spPr/>
        <p:txBody>
          <a:bodyPr/>
          <a:lstStyle/>
          <a:p>
            <a:r>
              <a:rPr lang="el-GR" altLang="el-GR" sz="4000" dirty="0" smtClean="0"/>
              <a:t>Φύλο: </a:t>
            </a:r>
            <a:r>
              <a:rPr lang="el-GR" altLang="el-GR" sz="4000" dirty="0" err="1" smtClean="0"/>
              <a:t>Κυκλιόφορα</a:t>
            </a:r>
            <a:r>
              <a:rPr lang="el-GR" altLang="el-GR" sz="4000" dirty="0" smtClean="0"/>
              <a:t> (</a:t>
            </a:r>
            <a:r>
              <a:rPr lang="en-US" altLang="el-GR" sz="4000" dirty="0" err="1" smtClean="0"/>
              <a:t>Cycliophora</a:t>
            </a:r>
            <a:r>
              <a:rPr lang="en-US" altLang="el-GR" sz="4000" dirty="0" smtClean="0"/>
              <a:t>) </a:t>
            </a:r>
            <a:r>
              <a:rPr lang="en-US" altLang="el-GR" sz="4000" dirty="0" smtClean="0"/>
              <a:t>2/2</a:t>
            </a:r>
            <a:endParaRPr lang="en-US" altLang="el-GR" sz="4000" dirty="0" smtClean="0"/>
          </a:p>
        </p:txBody>
      </p:sp>
      <p:sp>
        <p:nvSpPr>
          <p:cNvPr id="4" name="Θέση υποσέλιδου 3"/>
          <p:cNvSpPr>
            <a:spLocks noGrp="1"/>
          </p:cNvSpPr>
          <p:nvPr>
            <p:ph type="ftr" sz="quarter" idx="18"/>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9"/>
          </p:nvPr>
        </p:nvSpPr>
        <p:spPr/>
        <p:txBody>
          <a:bodyPr/>
          <a:lstStyle/>
          <a:p>
            <a:pPr>
              <a:defRPr/>
            </a:pPr>
            <a:fld id="{4483B653-5CAC-427A-8273-3030F40B2A9F}" type="slidenum">
              <a:rPr lang="en-US" altLang="en-US" smtClean="0"/>
              <a:pPr>
                <a:defRPr/>
              </a:pPr>
              <a:t>35</a:t>
            </a:fld>
            <a:endParaRPr lang="en-US" altLang="en-US"/>
          </a:p>
        </p:txBody>
      </p:sp>
      <p:pic>
        <p:nvPicPr>
          <p:cNvPr id="51208" name="Θέση εικόνας 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54" t="-1979" r="-854" b="-1979"/>
          <a:stretch>
            <a:fillRect/>
          </a:stretch>
        </p:blipFill>
        <p:spPr/>
      </p:pic>
      <p:pic>
        <p:nvPicPr>
          <p:cNvPr id="51209" name="Θέση εικόνας 11"/>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854" t="-1979" r="-854" b="-1979"/>
          <a:stretch>
            <a:fillRect/>
          </a:stretch>
        </p:blipFill>
        <p:spPr>
          <a:xfrm>
            <a:off x="3317516" y="2835052"/>
            <a:ext cx="2232025" cy="2376488"/>
          </a:xfrm>
        </p:spPr>
      </p:pic>
      <p:sp>
        <p:nvSpPr>
          <p:cNvPr id="11" name="TextBox 10"/>
          <p:cNvSpPr txBox="1"/>
          <p:nvPr/>
        </p:nvSpPr>
        <p:spPr>
          <a:xfrm>
            <a:off x="2688354" y="4087613"/>
            <a:ext cx="341312" cy="276225"/>
          </a:xfrm>
          <a:prstGeom prst="rect">
            <a:avLst/>
          </a:prstGeom>
          <a:noFill/>
        </p:spPr>
        <p:txBody>
          <a:bodyPr wrap="none">
            <a:spAutoFit/>
          </a:bodyPr>
          <a:lstStyle/>
          <a:p>
            <a:pPr>
              <a:defRPr/>
            </a:pPr>
            <a:r>
              <a:rPr lang="en-US" sz="1200" b="1" dirty="0">
                <a:solidFill>
                  <a:schemeClr val="bg1"/>
                </a:solidFill>
                <a:latin typeface="+mj-lt"/>
              </a:rPr>
              <a:t>28</a:t>
            </a:r>
            <a:endParaRPr lang="el-GR" sz="1200" b="1" dirty="0">
              <a:solidFill>
                <a:schemeClr val="bg1"/>
              </a:solidFill>
              <a:latin typeface="+mj-lt"/>
            </a:endParaRPr>
          </a:p>
        </p:txBody>
      </p:sp>
      <p:sp>
        <p:nvSpPr>
          <p:cNvPr id="12" name="TextBox 11"/>
          <p:cNvSpPr txBox="1"/>
          <p:nvPr/>
        </p:nvSpPr>
        <p:spPr>
          <a:xfrm>
            <a:off x="5243109" y="4868640"/>
            <a:ext cx="341313" cy="276225"/>
          </a:xfrm>
          <a:prstGeom prst="rect">
            <a:avLst/>
          </a:prstGeom>
          <a:noFill/>
        </p:spPr>
        <p:txBody>
          <a:bodyPr wrap="none">
            <a:spAutoFit/>
          </a:bodyPr>
          <a:lstStyle/>
          <a:p>
            <a:pPr>
              <a:defRPr/>
            </a:pPr>
            <a:r>
              <a:rPr lang="en-US" sz="1200" b="1" dirty="0">
                <a:latin typeface="+mj-lt"/>
              </a:rPr>
              <a:t>29</a:t>
            </a:r>
            <a:endParaRPr lang="el-GR" sz="1200" b="1" dirty="0">
              <a:latin typeface="+mj-lt"/>
            </a:endParaRPr>
          </a:p>
        </p:txBody>
      </p:sp>
      <p:pic>
        <p:nvPicPr>
          <p:cNvPr id="3" name="Θέση εικόνας 2"/>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416" t="-36633" r="-416" b="-36633"/>
          <a:stretch/>
        </p:blipFill>
        <p:spPr>
          <a:xfrm>
            <a:off x="5828582" y="3861976"/>
            <a:ext cx="2643078" cy="2376488"/>
          </a:xfrm>
        </p:spPr>
      </p:pic>
      <p:sp>
        <p:nvSpPr>
          <p:cNvPr id="13" name="TextBox 12"/>
          <p:cNvSpPr txBox="1"/>
          <p:nvPr/>
        </p:nvSpPr>
        <p:spPr>
          <a:xfrm>
            <a:off x="7966151" y="5962239"/>
            <a:ext cx="341313" cy="276225"/>
          </a:xfrm>
          <a:prstGeom prst="rect">
            <a:avLst/>
          </a:prstGeom>
          <a:noFill/>
        </p:spPr>
        <p:txBody>
          <a:bodyPr wrap="none">
            <a:spAutoFit/>
          </a:bodyPr>
          <a:lstStyle/>
          <a:p>
            <a:pPr>
              <a:defRPr/>
            </a:pPr>
            <a:r>
              <a:rPr lang="en-US" sz="1200" b="1" dirty="0">
                <a:latin typeface="+mj-lt"/>
              </a:rPr>
              <a:t>30</a:t>
            </a:r>
            <a:endParaRPr lang="el-GR" sz="1200" b="1" dirty="0">
              <a:latin typeface="+mj-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Τίτλος 1"/>
          <p:cNvSpPr>
            <a:spLocks noGrp="1"/>
          </p:cNvSpPr>
          <p:nvPr>
            <p:ph type="title"/>
          </p:nvPr>
        </p:nvSpPr>
        <p:spPr/>
        <p:txBody>
          <a:bodyPr/>
          <a:lstStyle/>
          <a:p>
            <a:r>
              <a:rPr lang="el-GR" altLang="el-GR" dirty="0" smtClean="0"/>
              <a:t>Φύλο: </a:t>
            </a:r>
            <a:r>
              <a:rPr lang="el-GR" altLang="el-GR" dirty="0" err="1" smtClean="0"/>
              <a:t>Κυκλιόφορα</a:t>
            </a:r>
            <a:r>
              <a:rPr lang="en-US" altLang="el-GR" dirty="0" smtClean="0"/>
              <a:t> </a:t>
            </a:r>
            <a:r>
              <a:rPr lang="en-US" altLang="el-GR" dirty="0" smtClean="0"/>
              <a:t>1/4</a:t>
            </a:r>
            <a:endParaRPr lang="en-US" altLang="el-GR" dirty="0" smtClean="0"/>
          </a:p>
        </p:txBody>
      </p:sp>
      <p:sp>
        <p:nvSpPr>
          <p:cNvPr id="52227" name="Θέση περιεχομένου 2"/>
          <p:cNvSpPr>
            <a:spLocks noGrp="1"/>
          </p:cNvSpPr>
          <p:nvPr>
            <p:ph idx="1"/>
          </p:nvPr>
        </p:nvSpPr>
        <p:spPr>
          <a:xfrm>
            <a:off x="536575" y="1495425"/>
            <a:ext cx="8024813" cy="4824413"/>
          </a:xfrm>
        </p:spPr>
        <p:txBody>
          <a:bodyPr/>
          <a:lstStyle/>
          <a:p>
            <a:pPr marL="0" indent="0" eaLnBrk="1" hangingPunct="1">
              <a:lnSpc>
                <a:spcPct val="100000"/>
              </a:lnSpc>
              <a:spcBef>
                <a:spcPts val="600"/>
              </a:spcBef>
              <a:buFont typeface="Arial" panose="020B0604020202020204" pitchFamily="34" charset="0"/>
              <a:buNone/>
            </a:pPr>
            <a:r>
              <a:rPr lang="el-GR" altLang="en-US" sz="2600" b="1" dirty="0" smtClean="0">
                <a:cs typeface="Times New Roman" panose="02020603050405020304" pitchFamily="18" charset="0"/>
              </a:rPr>
              <a:t>Χαρακτηριστικά</a:t>
            </a:r>
          </a:p>
          <a:p>
            <a:pPr eaLnBrk="1" hangingPunct="1">
              <a:lnSpc>
                <a:spcPct val="100000"/>
              </a:lnSpc>
              <a:spcBef>
                <a:spcPts val="600"/>
              </a:spcBef>
            </a:pPr>
            <a:r>
              <a:rPr lang="el-GR" altLang="en-US" sz="2400" dirty="0" smtClean="0">
                <a:cs typeface="Times New Roman" panose="02020603050405020304" pitchFamily="18" charset="0"/>
              </a:rPr>
              <a:t>Είναι </a:t>
            </a:r>
            <a:r>
              <a:rPr lang="el-GR" altLang="en-US" sz="2400" b="1" dirty="0" smtClean="0">
                <a:cs typeface="Times New Roman" panose="02020603050405020304" pitchFamily="18" charset="0"/>
              </a:rPr>
              <a:t>ζώα </a:t>
            </a:r>
            <a:r>
              <a:rPr lang="el-GR" altLang="en-US" sz="2400" b="1" dirty="0" err="1" smtClean="0">
                <a:cs typeface="Times New Roman" panose="02020603050405020304" pitchFamily="18" charset="0"/>
              </a:rPr>
              <a:t>ακοιλωματικά</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που προσκολλώνται στα σωματικά εξαρτήματα του </a:t>
            </a:r>
            <a:r>
              <a:rPr lang="en-GB" altLang="en-US" sz="2400" dirty="0" smtClean="0">
                <a:cs typeface="Times New Roman" panose="02020603050405020304" pitchFamily="18" charset="0"/>
              </a:rPr>
              <a:t>“</a:t>
            </a:r>
            <a:r>
              <a:rPr lang="el-GR" altLang="ja-JP" sz="2400" dirty="0" smtClean="0">
                <a:cs typeface="Times New Roman" panose="02020603050405020304" pitchFamily="18" charset="0"/>
              </a:rPr>
              <a:t>ξενιστή</a:t>
            </a:r>
            <a:r>
              <a:rPr lang="en-GB" altLang="en-US" sz="2400" dirty="0" smtClean="0">
                <a:cs typeface="Times New Roman" panose="02020603050405020304" pitchFamily="18" charset="0"/>
              </a:rPr>
              <a:t>”</a:t>
            </a:r>
            <a:r>
              <a:rPr lang="el-GR" altLang="ja-JP" sz="2400" dirty="0" smtClean="0">
                <a:cs typeface="Times New Roman" panose="02020603050405020304" pitchFamily="18" charset="0"/>
              </a:rPr>
              <a:t> τους μέσω ενός δίσκου προσκόλλησης που βρίσκεται στο άκρο ενός </a:t>
            </a:r>
            <a:r>
              <a:rPr lang="el-GR" altLang="ja-JP" sz="2400" dirty="0" err="1" smtClean="0">
                <a:cs typeface="Times New Roman" panose="02020603050405020304" pitchFamily="18" charset="0"/>
              </a:rPr>
              <a:t>ακυτταρικού</a:t>
            </a:r>
            <a:r>
              <a:rPr lang="el-GR" altLang="ja-JP" sz="2400" dirty="0" smtClean="0">
                <a:cs typeface="Times New Roman" panose="02020603050405020304" pitchFamily="18" charset="0"/>
              </a:rPr>
              <a:t> μίσχου. </a:t>
            </a:r>
          </a:p>
          <a:p>
            <a:pPr eaLnBrk="1" hangingPunct="1">
              <a:lnSpc>
                <a:spcPct val="100000"/>
              </a:lnSpc>
              <a:spcBef>
                <a:spcPts val="600"/>
              </a:spcBef>
            </a:pPr>
            <a:r>
              <a:rPr lang="el-GR" altLang="en-US" sz="2400" dirty="0" smtClean="0">
                <a:cs typeface="Times New Roman" panose="02020603050405020304" pitchFamily="18" charset="0"/>
              </a:rPr>
              <a:t>Το </a:t>
            </a:r>
            <a:r>
              <a:rPr lang="el-GR" altLang="en-US" sz="2400" b="1" dirty="0" smtClean="0">
                <a:cs typeface="Times New Roman" panose="02020603050405020304" pitchFamily="18" charset="0"/>
              </a:rPr>
              <a:t>πεπτικό τους σύστημα έχει μορφή </a:t>
            </a:r>
            <a:r>
              <a:rPr lang="en-GB" altLang="en-US" sz="2400" b="1" dirty="0" smtClean="0">
                <a:cs typeface="Times New Roman" panose="02020603050405020304" pitchFamily="18" charset="0"/>
              </a:rPr>
              <a:t>U</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με την </a:t>
            </a:r>
            <a:r>
              <a:rPr lang="el-GR" altLang="en-US" sz="2400" b="1" dirty="0" smtClean="0">
                <a:cs typeface="Times New Roman" panose="02020603050405020304" pitchFamily="18" charset="0"/>
              </a:rPr>
              <a:t>έδρα να βρίσκεται κοντά στο βλεφαριδοφόρο στόμα.</a:t>
            </a:r>
          </a:p>
          <a:p>
            <a:pPr eaLnBrk="1" hangingPunct="1">
              <a:lnSpc>
                <a:spcPct val="100000"/>
              </a:lnSpc>
              <a:spcBef>
                <a:spcPts val="600"/>
              </a:spcBef>
            </a:pPr>
            <a:r>
              <a:rPr lang="el-GR" altLang="en-US" sz="2400" dirty="0" smtClean="0">
                <a:cs typeface="Times New Roman" panose="02020603050405020304" pitchFamily="18" charset="0"/>
              </a:rPr>
              <a:t>Το </a:t>
            </a:r>
            <a:r>
              <a:rPr lang="el-GR" altLang="en-US" sz="2400" b="1" dirty="0" smtClean="0">
                <a:cs typeface="Times New Roman" panose="02020603050405020304" pitchFamily="18" charset="0"/>
              </a:rPr>
              <a:t>πεπτικό και νευρικό σύστημα συχνά</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εκφυλίζονται</a:t>
            </a:r>
            <a:r>
              <a:rPr lang="el-GR" altLang="en-US" sz="2400" dirty="0" smtClean="0">
                <a:cs typeface="Times New Roman" panose="02020603050405020304" pitchFamily="18" charset="0"/>
              </a:rPr>
              <a:t> και αντικαθίστανται από νέα συστήματα.</a:t>
            </a:r>
          </a:p>
          <a:p>
            <a:pPr eaLnBrk="1" hangingPunct="1">
              <a:lnSpc>
                <a:spcPct val="100000"/>
              </a:lnSpc>
              <a:spcBef>
                <a:spcPts val="600"/>
              </a:spcBef>
            </a:pPr>
            <a:r>
              <a:rPr lang="el-GR" altLang="en-US" sz="2400" dirty="0" smtClean="0">
                <a:cs typeface="Times New Roman" panose="02020603050405020304" pitchFamily="18" charset="0"/>
              </a:rPr>
              <a:t>Οι κύκλοι ζωής των ζώων αυτών καθορίζονται από τις </a:t>
            </a:r>
            <a:r>
              <a:rPr lang="el-GR" altLang="en-US" sz="2400" b="1" dirty="0" smtClean="0">
                <a:cs typeface="Times New Roman" panose="02020603050405020304" pitchFamily="18" charset="0"/>
              </a:rPr>
              <a:t>εκδύσεις των </a:t>
            </a:r>
            <a:r>
              <a:rPr lang="en-GB" altLang="en-US" sz="2400" b="1" dirty="0" smtClean="0">
                <a:cs typeface="Times New Roman" panose="02020603050405020304" pitchFamily="18" charset="0"/>
              </a:rPr>
              <a:t>“</a:t>
            </a:r>
            <a:r>
              <a:rPr lang="el-GR" altLang="ja-JP" sz="2400" b="1" dirty="0" smtClean="0">
                <a:cs typeface="Times New Roman" panose="02020603050405020304" pitchFamily="18" charset="0"/>
              </a:rPr>
              <a:t>ξενιστών</a:t>
            </a:r>
            <a:r>
              <a:rPr lang="en-GB" altLang="en-US" sz="2400" b="1" dirty="0" smtClean="0">
                <a:cs typeface="Times New Roman" panose="02020603050405020304" pitchFamily="18" charset="0"/>
              </a:rPr>
              <a:t>”</a:t>
            </a:r>
            <a:r>
              <a:rPr lang="el-GR" altLang="ja-JP" sz="2400" b="1" dirty="0" smtClean="0">
                <a:cs typeface="Times New Roman" panose="02020603050405020304" pitchFamily="18" charset="0"/>
              </a:rPr>
              <a:t> τους.   </a:t>
            </a:r>
            <a:endParaRPr lang="el-GR" altLang="en-US" sz="2400" b="1" dirty="0" smtClean="0">
              <a:cs typeface="Times New Roman" panose="02020603050405020304" pitchFamily="18" charset="0"/>
            </a:endParaRPr>
          </a:p>
          <a:p>
            <a:pPr marL="0" indent="0" eaLnBrk="1" hangingPunct="1">
              <a:lnSpc>
                <a:spcPct val="100000"/>
              </a:lnSpc>
              <a:spcBef>
                <a:spcPts val="600"/>
              </a:spcBef>
              <a:buFont typeface="Arial" panose="020B0604020202020204" pitchFamily="34" charset="0"/>
              <a:buNone/>
            </a:pPr>
            <a:endParaRPr lang="el-GR" altLang="en-US" sz="26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524AE0F1-5175-44DC-980E-15CAD54C801F}" type="slidenum">
              <a:rPr lang="en-US" altLang="en-US" smtClean="0"/>
              <a:pPr>
                <a:defRPr/>
              </a:pPr>
              <a:t>36</a:t>
            </a:fld>
            <a:endParaRPr lang="en-US"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Τίτλος 1"/>
          <p:cNvSpPr>
            <a:spLocks noGrp="1"/>
          </p:cNvSpPr>
          <p:nvPr>
            <p:ph type="title"/>
          </p:nvPr>
        </p:nvSpPr>
        <p:spPr/>
        <p:txBody>
          <a:bodyPr/>
          <a:lstStyle/>
          <a:p>
            <a:r>
              <a:rPr lang="el-GR" altLang="el-GR" dirty="0" smtClean="0"/>
              <a:t>Φύλο: </a:t>
            </a:r>
            <a:r>
              <a:rPr lang="el-GR" altLang="el-GR" dirty="0" err="1" smtClean="0"/>
              <a:t>Κυκλιόφορα</a:t>
            </a:r>
            <a:r>
              <a:rPr lang="en-US" altLang="el-GR" dirty="0" smtClean="0"/>
              <a:t> </a:t>
            </a:r>
            <a:r>
              <a:rPr lang="en-US" altLang="el-GR" dirty="0" smtClean="0"/>
              <a:t>2/4</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730918D5-4181-4A78-B743-90ABFDCA22C9}" type="slidenum">
              <a:rPr lang="en-US" altLang="en-US" smtClean="0"/>
              <a:pPr>
                <a:defRPr/>
              </a:pPr>
              <a:t>37</a:t>
            </a:fld>
            <a:endParaRPr lang="en-US" altLang="en-US"/>
          </a:p>
        </p:txBody>
      </p:sp>
      <p:pic>
        <p:nvPicPr>
          <p:cNvPr id="53253" name="Θέση περιεχομένου 6"/>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 r="1"/>
          <a:stretch/>
        </p:blipFill>
        <p:spPr>
          <a:xfrm>
            <a:off x="2771799" y="1457325"/>
            <a:ext cx="3665513" cy="4833938"/>
          </a:xfrm>
        </p:spPr>
      </p:pic>
      <p:sp>
        <p:nvSpPr>
          <p:cNvPr id="6" name="TextBox 5"/>
          <p:cNvSpPr txBox="1"/>
          <p:nvPr/>
        </p:nvSpPr>
        <p:spPr>
          <a:xfrm>
            <a:off x="6083300" y="5983288"/>
            <a:ext cx="341313" cy="277812"/>
          </a:xfrm>
          <a:prstGeom prst="rect">
            <a:avLst/>
          </a:prstGeom>
          <a:noFill/>
        </p:spPr>
        <p:txBody>
          <a:bodyPr wrap="none">
            <a:spAutoFit/>
          </a:bodyPr>
          <a:lstStyle/>
          <a:p>
            <a:pPr>
              <a:defRPr/>
            </a:pPr>
            <a:r>
              <a:rPr lang="en-US" sz="1200" b="1" dirty="0">
                <a:latin typeface="+mj-lt"/>
              </a:rPr>
              <a:t>31</a:t>
            </a:r>
            <a:endParaRPr lang="el-GR" sz="1200" b="1" dirty="0">
              <a:latin typeface="+mj-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Τίτλος 1"/>
          <p:cNvSpPr>
            <a:spLocks noGrp="1"/>
          </p:cNvSpPr>
          <p:nvPr>
            <p:ph type="title"/>
          </p:nvPr>
        </p:nvSpPr>
        <p:spPr/>
        <p:txBody>
          <a:bodyPr/>
          <a:lstStyle/>
          <a:p>
            <a:r>
              <a:rPr lang="el-GR" altLang="el-GR" dirty="0" smtClean="0"/>
              <a:t>Φύλο: </a:t>
            </a:r>
            <a:r>
              <a:rPr lang="el-GR" altLang="el-GR" dirty="0" err="1" smtClean="0"/>
              <a:t>Κυκλιόφορα</a:t>
            </a:r>
            <a:r>
              <a:rPr lang="en-US" altLang="el-GR" dirty="0" smtClean="0"/>
              <a:t> </a:t>
            </a:r>
            <a:r>
              <a:rPr lang="en-US" altLang="el-GR" dirty="0" smtClean="0"/>
              <a:t>3/4</a:t>
            </a:r>
            <a:endParaRPr lang="en-US" altLang="el-GR" dirty="0" smtClean="0"/>
          </a:p>
        </p:txBody>
      </p:sp>
      <p:sp>
        <p:nvSpPr>
          <p:cNvPr id="54275" name="Θέση περιεχομένου 2"/>
          <p:cNvSpPr>
            <a:spLocks noGrp="1"/>
          </p:cNvSpPr>
          <p:nvPr>
            <p:ph idx="1"/>
          </p:nvPr>
        </p:nvSpPr>
        <p:spPr>
          <a:xfrm>
            <a:off x="536575" y="1495425"/>
            <a:ext cx="8024813" cy="4824413"/>
          </a:xfrm>
        </p:spPr>
        <p:txBody>
          <a:bodyPr/>
          <a:lstStyle/>
          <a:p>
            <a:pPr marL="0" indent="0" eaLnBrk="1" hangingPunct="1">
              <a:lnSpc>
                <a:spcPct val="100000"/>
              </a:lnSpc>
              <a:spcBef>
                <a:spcPts val="600"/>
              </a:spcBef>
              <a:buFont typeface="Arial" panose="020B0604020202020204" pitchFamily="34" charset="0"/>
              <a:buNone/>
            </a:pPr>
            <a:r>
              <a:rPr lang="el-GR" altLang="en-US" sz="2600" b="1" dirty="0" smtClean="0">
                <a:cs typeface="Times New Roman" panose="02020603050405020304" pitchFamily="18" charset="0"/>
              </a:rPr>
              <a:t>Φυλογένεση</a:t>
            </a:r>
          </a:p>
          <a:p>
            <a:pPr eaLnBrk="1" hangingPunct="1">
              <a:lnSpc>
                <a:spcPct val="100000"/>
              </a:lnSpc>
              <a:spcBef>
                <a:spcPts val="1200"/>
              </a:spcBef>
            </a:pPr>
            <a:r>
              <a:rPr lang="el-GR" altLang="en-US" sz="2400" dirty="0" smtClean="0">
                <a:cs typeface="Times New Roman" panose="02020603050405020304" pitchFamily="18" charset="0"/>
              </a:rPr>
              <a:t>Όταν </a:t>
            </a:r>
            <a:r>
              <a:rPr lang="el-GR" altLang="en-US" sz="2400" dirty="0" err="1" smtClean="0">
                <a:cs typeface="Times New Roman" panose="02020603050405020304" pitchFamily="18" charset="0"/>
              </a:rPr>
              <a:t>περιγράφηκαν</a:t>
            </a:r>
            <a:r>
              <a:rPr lang="el-GR" altLang="en-US" sz="2400" dirty="0" smtClean="0">
                <a:cs typeface="Times New Roman" panose="02020603050405020304" pitchFamily="18" charset="0"/>
              </a:rPr>
              <a:t> (1995) για πρώτη φορά τα </a:t>
            </a:r>
            <a:r>
              <a:rPr lang="el-GR" altLang="en-US" sz="2400" dirty="0" err="1" smtClean="0">
                <a:cs typeface="Times New Roman" panose="02020603050405020304" pitchFamily="18" charset="0"/>
              </a:rPr>
              <a:t>Κυκλιόφορα</a:t>
            </a:r>
            <a:r>
              <a:rPr lang="el-GR" altLang="en-US" sz="2400" dirty="0" smtClean="0">
                <a:cs typeface="Times New Roman" panose="02020603050405020304" pitchFamily="18" charset="0"/>
              </a:rPr>
              <a:t> θεωρήθηκαν </a:t>
            </a:r>
            <a:r>
              <a:rPr lang="el-GR" altLang="en-US" sz="2400" b="1" dirty="0" smtClean="0">
                <a:cs typeface="Times New Roman" panose="02020603050405020304" pitchFamily="18" charset="0"/>
              </a:rPr>
              <a:t>συγγενή των </a:t>
            </a:r>
            <a:r>
              <a:rPr lang="el-GR" altLang="en-US" sz="2400" b="1" dirty="0" err="1" smtClean="0">
                <a:cs typeface="Times New Roman" panose="02020603050405020304" pitchFamily="18" charset="0"/>
              </a:rPr>
              <a:t>Εξώπρωκτων</a:t>
            </a:r>
            <a:r>
              <a:rPr lang="el-GR" altLang="en-US" sz="2400" b="1" dirty="0" smtClean="0">
                <a:cs typeface="Times New Roman" panose="02020603050405020304" pitchFamily="18" charset="0"/>
              </a:rPr>
              <a:t> (Βρυοζώων) και των </a:t>
            </a:r>
            <a:r>
              <a:rPr lang="el-GR" altLang="en-US" sz="2400" b="1" dirty="0" err="1" smtClean="0">
                <a:cs typeface="Times New Roman" panose="02020603050405020304" pitchFamily="18" charset="0"/>
              </a:rPr>
              <a:t>Ενδόπρωκτων</a:t>
            </a:r>
            <a:r>
              <a:rPr lang="el-GR" altLang="en-US" sz="2400" b="1" dirty="0" smtClean="0">
                <a:cs typeface="Times New Roman" panose="02020603050405020304" pitchFamily="18" charset="0"/>
              </a:rPr>
              <a:t> λόγω της αναπαραγωγής με εκβλάστηση και της αναδημιουργίας των εξαρτημάτων πρόσληψης τροφής. </a:t>
            </a:r>
          </a:p>
          <a:p>
            <a:pPr eaLnBrk="1" hangingPunct="1">
              <a:lnSpc>
                <a:spcPct val="100000"/>
              </a:lnSpc>
              <a:spcBef>
                <a:spcPts val="1200"/>
              </a:spcBef>
            </a:pPr>
            <a:r>
              <a:rPr lang="el-GR" altLang="en-US" sz="2400" dirty="0" smtClean="0">
                <a:cs typeface="Times New Roman" panose="02020603050405020304" pitchFamily="18" charset="0"/>
              </a:rPr>
              <a:t>Πρόσφατες </a:t>
            </a:r>
            <a:r>
              <a:rPr lang="el-GR" altLang="en-US" sz="2400" b="1" dirty="0" smtClean="0">
                <a:cs typeface="Times New Roman" panose="02020603050405020304" pitchFamily="18" charset="0"/>
              </a:rPr>
              <a:t>μοριακές αναλύσεις </a:t>
            </a:r>
            <a:r>
              <a:rPr lang="el-GR" altLang="en-US" sz="2400" dirty="0" smtClean="0">
                <a:cs typeface="Times New Roman" panose="02020603050405020304" pitchFamily="18" charset="0"/>
              </a:rPr>
              <a:t>μέσω </a:t>
            </a:r>
            <a:r>
              <a:rPr lang="el-GR" altLang="en-US" sz="2400" b="1" dirty="0" smtClean="0">
                <a:cs typeface="Times New Roman" panose="02020603050405020304" pitchFamily="18" charset="0"/>
              </a:rPr>
              <a:t>18</a:t>
            </a:r>
            <a:r>
              <a:rPr lang="en-GB" altLang="en-US" sz="2400" b="1" dirty="0" smtClean="0">
                <a:cs typeface="Times New Roman" panose="02020603050405020304" pitchFamily="18" charset="0"/>
              </a:rPr>
              <a:t>S </a:t>
            </a:r>
            <a:r>
              <a:rPr lang="en-GB" altLang="en-US" sz="2400" b="1" dirty="0" err="1" smtClean="0">
                <a:cs typeface="Times New Roman" panose="02020603050405020304" pitchFamily="18" charset="0"/>
              </a:rPr>
              <a:t>rRNA</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δείχνουν ότι είναι </a:t>
            </a:r>
            <a:r>
              <a:rPr lang="el-GR" altLang="en-US" sz="2400" b="1" dirty="0" smtClean="0">
                <a:cs typeface="Times New Roman" panose="02020603050405020304" pitchFamily="18" charset="0"/>
              </a:rPr>
              <a:t>συγγενικά με τα Τροχοφόρα και τα </a:t>
            </a:r>
            <a:r>
              <a:rPr lang="el-GR" altLang="en-US" sz="2400" b="1" dirty="0" err="1" smtClean="0">
                <a:cs typeface="Times New Roman" panose="02020603050405020304" pitchFamily="18" charset="0"/>
              </a:rPr>
              <a:t>Ακανθοκέφαλα</a:t>
            </a:r>
            <a:r>
              <a:rPr lang="el-GR" altLang="en-US" sz="2400" b="1" dirty="0" smtClean="0">
                <a:cs typeface="Times New Roman" panose="02020603050405020304" pitchFamily="18" charset="0"/>
              </a:rPr>
              <a:t> καθώς</a:t>
            </a:r>
            <a:r>
              <a:rPr lang="el-GR" altLang="en-US" sz="2400" dirty="0" smtClean="0">
                <a:cs typeface="Times New Roman" panose="02020603050405020304" pitchFamily="18" charset="0"/>
              </a:rPr>
              <a:t>, επίσης, </a:t>
            </a:r>
            <a:r>
              <a:rPr lang="el-GR" altLang="en-US" sz="2400" b="1" dirty="0" smtClean="0">
                <a:cs typeface="Times New Roman" panose="02020603050405020304" pitchFamily="18" charset="0"/>
              </a:rPr>
              <a:t>όλα αυτά τα φύλλα έχουν: 1) </a:t>
            </a:r>
            <a:r>
              <a:rPr lang="el-GR" altLang="en-US" sz="2400" b="1" dirty="0" err="1" smtClean="0">
                <a:cs typeface="Times New Roman" panose="02020603050405020304" pitchFamily="18" charset="0"/>
              </a:rPr>
              <a:t>συγκυτιακά</a:t>
            </a:r>
            <a:r>
              <a:rPr lang="el-GR" altLang="en-US" sz="2400" b="1" dirty="0" smtClean="0">
                <a:cs typeface="Times New Roman" panose="02020603050405020304" pitchFamily="18" charset="0"/>
              </a:rPr>
              <a:t> επιθηλιακά κύτταρα 2) μορφές με αρσενικά-νάνους και 3) τα αρσενικά </a:t>
            </a:r>
            <a:r>
              <a:rPr lang="el-GR" altLang="en-US" sz="2400" b="1" dirty="0" err="1" smtClean="0">
                <a:cs typeface="Times New Roman" panose="02020603050405020304" pitchFamily="18" charset="0"/>
              </a:rPr>
              <a:t>εγχύουν</a:t>
            </a:r>
            <a:r>
              <a:rPr lang="el-GR" altLang="en-US" sz="2400" b="1" dirty="0" smtClean="0">
                <a:cs typeface="Times New Roman" panose="02020603050405020304" pitchFamily="18" charset="0"/>
              </a:rPr>
              <a:t> το σπέρμα στην κοιλότητα των θηλυκών.</a:t>
            </a:r>
          </a:p>
          <a:p>
            <a:pPr marL="0" indent="0" eaLnBrk="1" hangingPunct="1">
              <a:lnSpc>
                <a:spcPct val="100000"/>
              </a:lnSpc>
              <a:spcBef>
                <a:spcPts val="600"/>
              </a:spcBef>
              <a:buFont typeface="Arial" panose="020B0604020202020204" pitchFamily="34" charset="0"/>
              <a:buNone/>
            </a:pPr>
            <a:endParaRPr lang="el-GR" altLang="en-US" sz="26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2E6540F2-6E99-4CB2-9F7B-372AFD45A730}" type="slidenum">
              <a:rPr lang="en-US" altLang="en-US" smtClean="0"/>
              <a:pPr>
                <a:defRPr/>
              </a:pPr>
              <a:t>38</a:t>
            </a:fld>
            <a:endParaRPr lang="en-US"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Τίτλος 1"/>
          <p:cNvSpPr>
            <a:spLocks noGrp="1"/>
          </p:cNvSpPr>
          <p:nvPr>
            <p:ph type="title"/>
          </p:nvPr>
        </p:nvSpPr>
        <p:spPr/>
        <p:txBody>
          <a:bodyPr/>
          <a:lstStyle/>
          <a:p>
            <a:r>
              <a:rPr lang="el-GR" altLang="el-GR" dirty="0" smtClean="0"/>
              <a:t>Φύλο: </a:t>
            </a:r>
            <a:r>
              <a:rPr lang="el-GR" altLang="el-GR" dirty="0" err="1" smtClean="0"/>
              <a:t>Κυκλιόφορα</a:t>
            </a:r>
            <a:r>
              <a:rPr lang="en-US" altLang="el-GR" dirty="0" smtClean="0"/>
              <a:t> </a:t>
            </a:r>
            <a:r>
              <a:rPr lang="en-US" altLang="el-GR" dirty="0" smtClean="0"/>
              <a:t>4/4</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1543154A-F862-4C3C-917A-3DAB35425705}" type="slidenum">
              <a:rPr lang="en-US" altLang="en-US" smtClean="0"/>
              <a:pPr>
                <a:defRPr/>
              </a:pPr>
              <a:t>39</a:t>
            </a:fld>
            <a:endParaRPr lang="en-US" altLang="en-US"/>
          </a:p>
        </p:txBody>
      </p:sp>
      <p:pic>
        <p:nvPicPr>
          <p:cNvPr id="55301"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11413" y="1989138"/>
            <a:ext cx="4206875" cy="3205162"/>
          </a:xfrm>
        </p:spPr>
      </p:pic>
      <p:sp>
        <p:nvSpPr>
          <p:cNvPr id="6" name="TextBox 5"/>
          <p:cNvSpPr txBox="1"/>
          <p:nvPr/>
        </p:nvSpPr>
        <p:spPr>
          <a:xfrm>
            <a:off x="6305550" y="4900613"/>
            <a:ext cx="341313" cy="276225"/>
          </a:xfrm>
          <a:prstGeom prst="rect">
            <a:avLst/>
          </a:prstGeom>
          <a:noFill/>
        </p:spPr>
        <p:txBody>
          <a:bodyPr wrap="none">
            <a:spAutoFit/>
          </a:bodyPr>
          <a:lstStyle/>
          <a:p>
            <a:pPr>
              <a:defRPr/>
            </a:pPr>
            <a:r>
              <a:rPr lang="en-US" sz="1200" b="1" dirty="0">
                <a:latin typeface="+mj-lt"/>
              </a:rPr>
              <a:t>32</a:t>
            </a:r>
            <a:endParaRPr lang="el-GR" sz="1200" b="1" dirty="0">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Τίτλος 1"/>
          <p:cNvSpPr>
            <a:spLocks noGrp="1"/>
          </p:cNvSpPr>
          <p:nvPr>
            <p:ph type="title"/>
          </p:nvPr>
        </p:nvSpPr>
        <p:spPr/>
        <p:txBody>
          <a:bodyPr/>
          <a:lstStyle/>
          <a:p>
            <a:r>
              <a:rPr lang="el-GR" altLang="el-GR" dirty="0" smtClean="0"/>
              <a:t>Βασικές Έννοιες</a:t>
            </a:r>
            <a:r>
              <a:rPr lang="en-US" altLang="el-GR" dirty="0" smtClean="0"/>
              <a:t> </a:t>
            </a:r>
            <a:r>
              <a:rPr lang="en-US" altLang="el-GR" dirty="0" smtClean="0"/>
              <a:t>2/2</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a:t>Γναθοφόρα και Ελάσσονα Λοφοτροχόζωα</a:t>
            </a:r>
            <a:endParaRPr lang="en-US"/>
          </a:p>
        </p:txBody>
      </p:sp>
      <p:sp>
        <p:nvSpPr>
          <p:cNvPr id="5" name="Θέση αριθμού διαφάνειας 4"/>
          <p:cNvSpPr>
            <a:spLocks noGrp="1"/>
          </p:cNvSpPr>
          <p:nvPr>
            <p:ph type="sldNum" sz="quarter" idx="11"/>
          </p:nvPr>
        </p:nvSpPr>
        <p:spPr/>
        <p:txBody>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fld id="{2430A045-D9BC-4B61-9F74-918456073D93}" type="slidenum">
              <a:rPr lang="en-US" altLang="en-US">
                <a:solidFill>
                  <a:srgbClr val="898989"/>
                </a:solidFill>
                <a:latin typeface="Calibri" panose="020F0502020204030204" pitchFamily="34" charset="0"/>
              </a:rPr>
              <a:pPr/>
              <a:t>4</a:t>
            </a:fld>
            <a:endParaRPr lang="en-US" altLang="en-US">
              <a:solidFill>
                <a:srgbClr val="898989"/>
              </a:solidFill>
              <a:latin typeface="Calibri" panose="020F0502020204030204" pitchFamily="34" charset="0"/>
            </a:endParaRPr>
          </a:p>
        </p:txBody>
      </p:sp>
      <p:pic>
        <p:nvPicPr>
          <p:cNvPr id="6149" name="Θέση περιεχομένου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268413"/>
            <a:ext cx="8964613" cy="4913312"/>
          </a:xfrm>
        </p:spPr>
      </p:pic>
      <p:sp>
        <p:nvSpPr>
          <p:cNvPr id="9" name="TextBox 8"/>
          <p:cNvSpPr txBox="1"/>
          <p:nvPr/>
        </p:nvSpPr>
        <p:spPr>
          <a:xfrm>
            <a:off x="5795963" y="4278313"/>
            <a:ext cx="2952750" cy="1323975"/>
          </a:xfrm>
          <a:prstGeom prst="rect">
            <a:avLst/>
          </a:prstGeom>
          <a:noFill/>
        </p:spPr>
        <p:txBody>
          <a:bodyPr>
            <a:spAutoFit/>
          </a:bodyPr>
          <a:lstStyle/>
          <a:p>
            <a:pPr eaLnBrk="1" hangingPunct="1">
              <a:defRPr/>
            </a:pPr>
            <a:r>
              <a:rPr lang="el-GR" altLang="en-US" sz="1600" dirty="0">
                <a:latin typeface="+mj-lt"/>
                <a:cs typeface="Times New Roman" panose="02020603050405020304" pitchFamily="18" charset="0"/>
              </a:rPr>
              <a:t>Σε μεγαλύτερο σχήμα τα φύλα αυτά περικλείονται από το </a:t>
            </a:r>
            <a:r>
              <a:rPr lang="el-GR" altLang="en-US" sz="1600" b="1" dirty="0">
                <a:latin typeface="+mj-lt"/>
                <a:cs typeface="Times New Roman" panose="02020603050405020304" pitchFamily="18" charset="0"/>
              </a:rPr>
              <a:t>κόκκινο</a:t>
            </a:r>
            <a:r>
              <a:rPr lang="el-GR" altLang="en-US" sz="1600" dirty="0">
                <a:latin typeface="+mj-lt"/>
                <a:cs typeface="Times New Roman" panose="02020603050405020304" pitchFamily="18" charset="0"/>
              </a:rPr>
              <a:t> πλαίσιο (Ελάσσονα </a:t>
            </a:r>
            <a:r>
              <a:rPr lang="el-GR" altLang="en-US" sz="1600" dirty="0" err="1">
                <a:latin typeface="+mj-lt"/>
                <a:cs typeface="Times New Roman" panose="02020603050405020304" pitchFamily="18" charset="0"/>
              </a:rPr>
              <a:t>Λοφοτροχόζωα</a:t>
            </a:r>
            <a:r>
              <a:rPr lang="el-GR" altLang="en-US" sz="1600" dirty="0">
                <a:latin typeface="+mj-lt"/>
                <a:cs typeface="Times New Roman" panose="02020603050405020304" pitchFamily="18" charset="0"/>
              </a:rPr>
              <a:t> και </a:t>
            </a:r>
            <a:r>
              <a:rPr lang="el-GR" altLang="en-US" sz="1600" dirty="0" err="1">
                <a:latin typeface="+mj-lt"/>
                <a:cs typeface="Times New Roman" panose="02020603050405020304" pitchFamily="18" charset="0"/>
              </a:rPr>
              <a:t>Γναθοφόρα</a:t>
            </a:r>
            <a:r>
              <a:rPr lang="el-GR" altLang="en-US" sz="1600" dirty="0">
                <a:latin typeface="+mj-lt"/>
                <a:cs typeface="Times New Roman" panose="02020603050405020304" pitchFamily="18" charset="0"/>
              </a:rPr>
              <a:t>). Ας τα δούμε αναλυτικά...</a:t>
            </a:r>
          </a:p>
        </p:txBody>
      </p:sp>
      <p:sp>
        <p:nvSpPr>
          <p:cNvPr id="7" name="TextBox 6"/>
          <p:cNvSpPr txBox="1"/>
          <p:nvPr/>
        </p:nvSpPr>
        <p:spPr>
          <a:xfrm>
            <a:off x="8748713" y="5621338"/>
            <a:ext cx="263525" cy="276225"/>
          </a:xfrm>
          <a:prstGeom prst="rect">
            <a:avLst/>
          </a:prstGeom>
          <a:noFill/>
        </p:spPr>
        <p:txBody>
          <a:bodyPr wrap="none">
            <a:spAutoFit/>
          </a:bodyPr>
          <a:lstStyle/>
          <a:p>
            <a:pPr>
              <a:defRPr/>
            </a:pPr>
            <a:r>
              <a:rPr lang="en-US" sz="1200" b="1" dirty="0">
                <a:latin typeface="+mj-lt"/>
              </a:rPr>
              <a:t>2</a:t>
            </a:r>
            <a:endParaRPr lang="el-GR" sz="1200" b="1" dirty="0">
              <a:latin typeface="+mj-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Τίτλος 1"/>
          <p:cNvSpPr>
            <a:spLocks noGrp="1"/>
          </p:cNvSpPr>
          <p:nvPr>
            <p:ph type="title"/>
          </p:nvPr>
        </p:nvSpPr>
        <p:spPr/>
        <p:txBody>
          <a:bodyPr/>
          <a:lstStyle/>
          <a:p>
            <a:r>
              <a:rPr lang="el-GR" altLang="el-GR" sz="4000" dirty="0" smtClean="0"/>
              <a:t>Φύλο: </a:t>
            </a:r>
            <a:r>
              <a:rPr lang="el-GR" altLang="el-GR" sz="4000" dirty="0" err="1" smtClean="0"/>
              <a:t>Γαστερότριχα</a:t>
            </a:r>
            <a:r>
              <a:rPr lang="el-GR" altLang="el-GR" sz="4000" dirty="0" smtClean="0"/>
              <a:t> (</a:t>
            </a:r>
            <a:r>
              <a:rPr lang="en-US" altLang="el-GR" sz="4000" dirty="0" err="1" smtClean="0"/>
              <a:t>Gastrotricha</a:t>
            </a:r>
            <a:r>
              <a:rPr lang="en-US" altLang="el-GR" sz="4000" dirty="0" smtClean="0"/>
              <a:t>) </a:t>
            </a:r>
            <a:r>
              <a:rPr lang="en-US" altLang="el-GR" sz="4000" dirty="0" smtClean="0"/>
              <a:t>1/2</a:t>
            </a:r>
            <a:endParaRPr lang="en-US" altLang="el-GR" sz="4000" dirty="0" smtClean="0"/>
          </a:p>
        </p:txBody>
      </p:sp>
      <p:sp>
        <p:nvSpPr>
          <p:cNvPr id="56323" name="Θέση περιεχομένου 2"/>
          <p:cNvSpPr>
            <a:spLocks noGrp="1"/>
          </p:cNvSpPr>
          <p:nvPr>
            <p:ph idx="1"/>
          </p:nvPr>
        </p:nvSpPr>
        <p:spPr>
          <a:xfrm>
            <a:off x="622300" y="1568450"/>
            <a:ext cx="8283575" cy="4824413"/>
          </a:xfrm>
        </p:spPr>
        <p:txBody>
          <a:bodyPr/>
          <a:lstStyle/>
          <a:p>
            <a:pPr eaLnBrk="1" hangingPunct="1">
              <a:lnSpc>
                <a:spcPct val="100000"/>
              </a:lnSpc>
              <a:spcBef>
                <a:spcPts val="1200"/>
              </a:spcBef>
              <a:buFontTx/>
              <a:buNone/>
            </a:pPr>
            <a:r>
              <a:rPr lang="el-GR" altLang="en-US" sz="2400" dirty="0" smtClean="0">
                <a:cs typeface="Times New Roman" panose="02020603050405020304" pitchFamily="18" charset="0"/>
              </a:rPr>
              <a:t>Ταξινόμηση: </a:t>
            </a:r>
            <a:r>
              <a:rPr lang="el-GR" altLang="en-US" sz="2400" dirty="0" smtClean="0">
                <a:cs typeface="Times New Roman" panose="02020603050405020304" pitchFamily="18" charset="0"/>
              </a:rPr>
              <a:t>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Γαστερότριχα</a:t>
            </a:r>
            <a:endParaRPr lang="el-GR" altLang="en-US" sz="2400" b="1" dirty="0" smtClean="0">
              <a:cs typeface="Times New Roman" panose="02020603050405020304" pitchFamily="18" charset="0"/>
            </a:endParaRPr>
          </a:p>
          <a:p>
            <a:pPr eaLnBrk="1" hangingPunct="1">
              <a:lnSpc>
                <a:spcPct val="100000"/>
              </a:lnSpc>
              <a:spcBef>
                <a:spcPts val="1200"/>
              </a:spcBef>
              <a:buFontTx/>
              <a:buNone/>
            </a:pPr>
            <a:r>
              <a:rPr lang="el-GR" altLang="en-US" sz="2400" dirty="0" smtClean="0">
                <a:cs typeface="Times New Roman" panose="02020603050405020304" pitchFamily="18" charset="0"/>
              </a:rPr>
              <a:t>				Τάξη: </a:t>
            </a:r>
            <a:r>
              <a:rPr lang="en-GB" altLang="en-US" sz="2400" dirty="0" err="1" smtClean="0">
                <a:cs typeface="Times New Roman" panose="02020603050405020304" pitchFamily="18" charset="0"/>
              </a:rPr>
              <a:t>Chaetonotida</a:t>
            </a:r>
            <a:endParaRPr lang="en-GB" altLang="en-US" sz="2400" dirty="0" smtClean="0">
              <a:cs typeface="Times New Roman" panose="02020603050405020304" pitchFamily="18" charset="0"/>
            </a:endParaRPr>
          </a:p>
          <a:p>
            <a:pPr eaLnBrk="1" hangingPunct="1">
              <a:lnSpc>
                <a:spcPct val="100000"/>
              </a:lnSpc>
              <a:spcBef>
                <a:spcPct val="0"/>
              </a:spcBef>
              <a:buFontTx/>
              <a:buNone/>
            </a:pPr>
            <a:r>
              <a:rPr lang="el-GR" altLang="en-US" sz="2400" dirty="0" smtClean="0">
                <a:cs typeface="Times New Roman" panose="02020603050405020304" pitchFamily="18" charset="0"/>
              </a:rPr>
              <a:t>				    Οικογένειες: 3</a:t>
            </a:r>
            <a:endParaRPr lang="en-GB" altLang="en-US" sz="2400" dirty="0" smtClean="0">
              <a:cs typeface="Times New Roman" panose="02020603050405020304" pitchFamily="18" charset="0"/>
            </a:endParaRPr>
          </a:p>
          <a:p>
            <a:pPr eaLnBrk="1" hangingPunct="1">
              <a:lnSpc>
                <a:spcPct val="100000"/>
              </a:lnSpc>
              <a:spcBef>
                <a:spcPct val="0"/>
              </a:spcBef>
              <a:buFontTx/>
              <a:buNone/>
            </a:pPr>
            <a:r>
              <a:rPr lang="en-GB" altLang="en-US" sz="2400" dirty="0" smtClean="0">
                <a:cs typeface="Times New Roman" panose="02020603050405020304" pitchFamily="18" charset="0"/>
              </a:rPr>
              <a:t>                                  </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Τάξη</a:t>
            </a:r>
            <a:r>
              <a:rPr lang="el-GR" altLang="en-US" sz="2400" dirty="0" smtClean="0">
                <a:cs typeface="Times New Roman" panose="02020603050405020304" pitchFamily="18" charset="0"/>
              </a:rPr>
              <a:t>: </a:t>
            </a:r>
            <a:r>
              <a:rPr lang="en-GB" altLang="en-US" sz="2400" dirty="0" err="1" smtClean="0">
                <a:cs typeface="Times New Roman" panose="02020603050405020304" pitchFamily="18" charset="0"/>
              </a:rPr>
              <a:t>Macrodasyida</a:t>
            </a:r>
            <a:endParaRPr lang="el-GR" altLang="en-US" sz="2400" dirty="0" smtClean="0">
              <a:cs typeface="Times New Roman" panose="02020603050405020304" pitchFamily="18" charset="0"/>
            </a:endParaRPr>
          </a:p>
          <a:p>
            <a:pPr eaLnBrk="1" hangingPunct="1">
              <a:lnSpc>
                <a:spcPct val="100000"/>
              </a:lnSpc>
              <a:spcBef>
                <a:spcPct val="0"/>
              </a:spcBef>
              <a:buFontTx/>
              <a:buNone/>
            </a:pPr>
            <a:r>
              <a:rPr lang="el-GR" altLang="en-US" sz="2400" dirty="0" smtClean="0">
                <a:cs typeface="Times New Roman" panose="02020603050405020304" pitchFamily="18" charset="0"/>
              </a:rPr>
              <a:t>				    Οικογένειες: 5 	</a:t>
            </a:r>
            <a:endParaRPr lang="en-GB" altLang="en-US" sz="2400" dirty="0" smtClean="0">
              <a:cs typeface="Times New Roman" panose="02020603050405020304" pitchFamily="18" charset="0"/>
            </a:endParaRPr>
          </a:p>
          <a:p>
            <a:pPr eaLnBrk="1" hangingPunct="1">
              <a:lnSpc>
                <a:spcPct val="100000"/>
              </a:lnSpc>
              <a:spcBef>
                <a:spcPts val="600"/>
              </a:spcBef>
            </a:pPr>
            <a:r>
              <a:rPr lang="el-GR" altLang="en-US" sz="2400" dirty="0" smtClean="0">
                <a:cs typeface="Times New Roman" panose="02020603050405020304" pitchFamily="18" charset="0"/>
              </a:rPr>
              <a:t>Το φύλο </a:t>
            </a:r>
            <a:r>
              <a:rPr lang="el-GR" altLang="en-US" sz="2400" dirty="0" err="1" smtClean="0">
                <a:cs typeface="Times New Roman" panose="02020603050405020304" pitchFamily="18" charset="0"/>
              </a:rPr>
              <a:t>Γαστερότριχα</a:t>
            </a:r>
            <a:r>
              <a:rPr lang="el-GR" altLang="en-US" sz="2400" dirty="0" smtClean="0">
                <a:cs typeface="Times New Roman" panose="02020603050405020304" pitchFamily="18" charset="0"/>
              </a:rPr>
              <a:t> (</a:t>
            </a:r>
            <a:r>
              <a:rPr lang="el-GR" altLang="en-US" sz="2400" dirty="0" err="1" smtClean="0">
                <a:cs typeface="Times New Roman" panose="02020603050405020304" pitchFamily="18" charset="0"/>
              </a:rPr>
              <a:t>γαστήρ</a:t>
            </a:r>
            <a:r>
              <a:rPr lang="el-GR" altLang="en-US" sz="2400" dirty="0" smtClean="0">
                <a:cs typeface="Times New Roman" panose="02020603050405020304" pitchFamily="18" charset="0"/>
              </a:rPr>
              <a:t>=στόμαχος ή κοιλιά + τρίχα) περιλαμβάνει ≈</a:t>
            </a:r>
            <a:r>
              <a:rPr lang="el-GR" altLang="en-US" sz="2400" b="1" dirty="0" smtClean="0">
                <a:cs typeface="Times New Roman" panose="02020603050405020304" pitchFamily="18" charset="0"/>
              </a:rPr>
              <a:t>400 είδη υδρόβιων μικροσκοπικών ζώων (&lt;3 </a:t>
            </a:r>
            <a:r>
              <a:rPr lang="en-GB" altLang="en-US" sz="2400" b="1" dirty="0" smtClean="0">
                <a:cs typeface="Times New Roman" panose="02020603050405020304" pitchFamily="18" charset="0"/>
              </a:rPr>
              <a:t>mm</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που </a:t>
            </a:r>
            <a:r>
              <a:rPr lang="el-GR" altLang="en-US" sz="2400" b="1" dirty="0" smtClean="0">
                <a:cs typeface="Times New Roman" panose="02020603050405020304" pitchFamily="18" charset="0"/>
              </a:rPr>
              <a:t>ζουν σε γλυκά ή υφάλμυρα νερά αλλά και στη </a:t>
            </a:r>
            <a:r>
              <a:rPr lang="el-GR" altLang="en-US" sz="2400" b="1" dirty="0" err="1" smtClean="0">
                <a:cs typeface="Times New Roman" panose="02020603050405020304" pitchFamily="18" charset="0"/>
              </a:rPr>
              <a:t>θαλάσσα</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ανάμεσα σε κόκκους άμμου ή φυτικά υποστρώματα. </a:t>
            </a:r>
            <a:r>
              <a:rPr lang="el-GR" altLang="en-US" sz="2400" b="1" dirty="0" smtClean="0">
                <a:cs typeface="Times New Roman" panose="02020603050405020304" pitchFamily="18" charset="0"/>
              </a:rPr>
              <a:t>Μοιάζουν με τα </a:t>
            </a:r>
            <a:r>
              <a:rPr lang="el-GR" altLang="en-US" sz="2400" b="1" dirty="0" err="1" smtClean="0">
                <a:cs typeface="Times New Roman" panose="02020603050405020304" pitchFamily="18" charset="0"/>
              </a:rPr>
              <a:t>Κυκλιόφορα</a:t>
            </a:r>
            <a:r>
              <a:rPr lang="el-GR" altLang="en-US" sz="2400" b="1" dirty="0" smtClean="0">
                <a:cs typeface="Times New Roman" panose="02020603050405020304" pitchFamily="18" charset="0"/>
              </a:rPr>
              <a:t> αλλά δεν έχουν στέμμα ή </a:t>
            </a:r>
            <a:r>
              <a:rPr lang="el-GR" altLang="en-US" sz="2400" b="1" dirty="0" err="1" smtClean="0">
                <a:cs typeface="Times New Roman" panose="02020603050405020304" pitchFamily="18" charset="0"/>
              </a:rPr>
              <a:t>μάστακα</a:t>
            </a:r>
            <a:r>
              <a:rPr lang="el-GR" altLang="en-US" sz="2400" b="1" dirty="0" smtClean="0">
                <a:cs typeface="Times New Roman" panose="02020603050405020304" pitchFamily="18" charset="0"/>
              </a:rPr>
              <a:t> και φέρουν </a:t>
            </a:r>
            <a:r>
              <a:rPr lang="el-GR" altLang="en-US" sz="2400" b="1" dirty="0" err="1" smtClean="0">
                <a:cs typeface="Times New Roman" panose="02020603050405020304" pitchFamily="18" charset="0"/>
              </a:rPr>
              <a:t>σμήριγγες</a:t>
            </a:r>
            <a:r>
              <a:rPr lang="el-GR" altLang="en-US" sz="2400" b="1" dirty="0" smtClean="0">
                <a:cs typeface="Times New Roman" panose="02020603050405020304" pitchFamily="18" charset="0"/>
              </a:rPr>
              <a:t> ή έλυτρα στο σώμα τους. </a:t>
            </a:r>
            <a:endParaRPr lang="en-US" altLang="en-US" sz="2400" b="1" dirty="0" smtClean="0">
              <a:cs typeface="Times New Roman" panose="02020603050405020304" pitchFamily="18" charset="0"/>
            </a:endParaRPr>
          </a:p>
          <a:p>
            <a:pPr eaLnBrk="1" hangingPunct="1">
              <a:lnSpc>
                <a:spcPct val="100000"/>
              </a:lnSpc>
              <a:spcBef>
                <a:spcPts val="1200"/>
              </a:spcBef>
              <a:buFontTx/>
              <a:buNone/>
            </a:pPr>
            <a:r>
              <a:rPr lang="el-GR" altLang="en-US" sz="1600" b="1" dirty="0" smtClean="0">
                <a:cs typeface="Times New Roman" panose="02020603050405020304" pitchFamily="18" charset="0"/>
              </a:rPr>
              <a:t>Σύμφωνα με</a:t>
            </a:r>
            <a:r>
              <a:rPr lang="el-GR" altLang="en-US" sz="1600" dirty="0" smtClean="0">
                <a:cs typeface="Times New Roman" panose="02020603050405020304" pitchFamily="18" charset="0"/>
              </a:rPr>
              <a:t>: </a:t>
            </a:r>
            <a:r>
              <a:rPr lang="en-US" altLang="en-US" sz="1600" dirty="0" smtClean="0">
                <a:cs typeface="Times New Roman" panose="02020603050405020304" pitchFamily="18" charset="0"/>
              </a:rPr>
              <a:t>http://www.ncbi.nlm.nih.gov/Taxonomy/Browser/wwwtax.cgi?mode=Root</a:t>
            </a:r>
          </a:p>
          <a:p>
            <a:pPr eaLnBrk="1" hangingPunct="1">
              <a:lnSpc>
                <a:spcPct val="100000"/>
              </a:lnSpc>
              <a:spcBef>
                <a:spcPts val="600"/>
              </a:spcBef>
              <a:buFont typeface="Arial" panose="020B0604020202020204" pitchFamily="34" charset="0"/>
              <a:buNone/>
            </a:pPr>
            <a:endParaRPr lang="el-GR" altLang="en-US" sz="26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5246CBA0-ACE4-4BC2-BD6D-A9C0ABD1CB9B}" type="slidenum">
              <a:rPr lang="en-US" altLang="en-US" smtClean="0"/>
              <a:pPr>
                <a:defRPr/>
              </a:pPr>
              <a:t>40</a:t>
            </a:fld>
            <a:endParaRPr lang="en-US" altLang="en-US"/>
          </a:p>
        </p:txBody>
      </p:sp>
      <p:cxnSp>
        <p:nvCxnSpPr>
          <p:cNvPr id="6" name="Elbow Connector 6"/>
          <p:cNvCxnSpPr>
            <a:cxnSpLocks noChangeShapeType="1"/>
          </p:cNvCxnSpPr>
          <p:nvPr/>
        </p:nvCxnSpPr>
        <p:spPr bwMode="auto">
          <a:xfrm>
            <a:off x="2843213" y="1976438"/>
            <a:ext cx="304800" cy="228600"/>
          </a:xfrm>
          <a:prstGeom prst="bentConnector3">
            <a:avLst>
              <a:gd name="adj1" fmla="val -2778"/>
            </a:avLst>
          </a:prstGeom>
          <a:ln>
            <a:headEnd/>
            <a:tailEnd type="arrow" w="med" len="med"/>
          </a:ln>
          <a:extLst/>
        </p:spPr>
        <p:style>
          <a:lnRef idx="1">
            <a:schemeClr val="dk1"/>
          </a:lnRef>
          <a:fillRef idx="0">
            <a:schemeClr val="dk1"/>
          </a:fillRef>
          <a:effectRef idx="0">
            <a:schemeClr val="dk1"/>
          </a:effectRef>
          <a:fontRef idx="minor">
            <a:schemeClr val="tx1"/>
          </a:fontRef>
        </p:style>
      </p:cxnSp>
      <p:cxnSp>
        <p:nvCxnSpPr>
          <p:cNvPr id="7" name="Elbow Connector 10"/>
          <p:cNvCxnSpPr>
            <a:cxnSpLocks noChangeShapeType="1"/>
          </p:cNvCxnSpPr>
          <p:nvPr/>
        </p:nvCxnSpPr>
        <p:spPr bwMode="auto">
          <a:xfrm rot="16200000" flipH="1">
            <a:off x="2614613" y="2433638"/>
            <a:ext cx="762000" cy="304800"/>
          </a:xfrm>
          <a:prstGeom prst="bentConnector3">
            <a:avLst>
              <a:gd name="adj1" fmla="val 100000"/>
            </a:avLst>
          </a:prstGeom>
          <a:ln>
            <a:headEnd/>
            <a:tailEnd type="arrow" w="med" len="med"/>
          </a:ln>
          <a:extLst/>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Τίτλος 1"/>
          <p:cNvSpPr>
            <a:spLocks noGrp="1"/>
          </p:cNvSpPr>
          <p:nvPr>
            <p:ph type="title"/>
          </p:nvPr>
        </p:nvSpPr>
        <p:spPr/>
        <p:txBody>
          <a:bodyPr/>
          <a:lstStyle/>
          <a:p>
            <a:r>
              <a:rPr lang="el-GR" altLang="el-GR" sz="4000" dirty="0" smtClean="0"/>
              <a:t>Φύλο: </a:t>
            </a:r>
            <a:r>
              <a:rPr lang="el-GR" altLang="el-GR" sz="4000" dirty="0" err="1" smtClean="0"/>
              <a:t>Γαστερότριχα</a:t>
            </a:r>
            <a:r>
              <a:rPr lang="el-GR" altLang="el-GR" sz="4000" dirty="0" smtClean="0"/>
              <a:t> (</a:t>
            </a:r>
            <a:r>
              <a:rPr lang="en-US" altLang="el-GR" sz="4000" dirty="0" err="1" smtClean="0"/>
              <a:t>Gastrotricha</a:t>
            </a:r>
            <a:r>
              <a:rPr lang="en-US" altLang="el-GR" sz="4000" dirty="0" smtClean="0"/>
              <a:t>) </a:t>
            </a:r>
            <a:r>
              <a:rPr lang="en-US" altLang="el-GR" sz="4000" dirty="0" smtClean="0"/>
              <a:t>2/2</a:t>
            </a:r>
            <a:endParaRPr lang="en-US" altLang="el-GR" sz="4000" dirty="0" smtClean="0"/>
          </a:p>
        </p:txBody>
      </p:sp>
      <p:sp>
        <p:nvSpPr>
          <p:cNvPr id="4" name="Θέση υποσέλιδου 3"/>
          <p:cNvSpPr>
            <a:spLocks noGrp="1"/>
          </p:cNvSpPr>
          <p:nvPr>
            <p:ph type="ftr" sz="quarter" idx="18"/>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9"/>
          </p:nvPr>
        </p:nvSpPr>
        <p:spPr/>
        <p:txBody>
          <a:bodyPr/>
          <a:lstStyle/>
          <a:p>
            <a:pPr>
              <a:defRPr/>
            </a:pPr>
            <a:fld id="{E719F3DC-7CDF-436C-8DC5-EDCF5E41E04A}" type="slidenum">
              <a:rPr lang="en-US" altLang="en-US" smtClean="0"/>
              <a:pPr>
                <a:defRPr/>
              </a:pPr>
              <a:t>41</a:t>
            </a:fld>
            <a:endParaRPr lang="en-US" altLang="en-US"/>
          </a:p>
        </p:txBody>
      </p:sp>
      <p:pic>
        <p:nvPicPr>
          <p:cNvPr id="57352" name="Θέση εικόνας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54" t="-11880" r="-854" b="-11880"/>
          <a:stretch>
            <a:fillRect/>
          </a:stretch>
        </p:blipFill>
        <p:spPr/>
      </p:pic>
      <p:pic>
        <p:nvPicPr>
          <p:cNvPr id="57353" name="Θέση εικόνας 12"/>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180" t="-4144" r="1180" b="-4144"/>
          <a:stretch>
            <a:fillRect/>
          </a:stretch>
        </p:blipFill>
        <p:spPr>
          <a:xfrm>
            <a:off x="3419475" y="2828131"/>
            <a:ext cx="2232025" cy="2376488"/>
          </a:xfrm>
        </p:spPr>
      </p:pic>
      <p:pic>
        <p:nvPicPr>
          <p:cNvPr id="57354" name="Θέση εικόνας 15"/>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417" t="-4144" r="-417" b="-4144"/>
          <a:stretch>
            <a:fillRect/>
          </a:stretch>
        </p:blipFill>
        <p:spPr>
          <a:xfrm>
            <a:off x="6001544" y="3576189"/>
            <a:ext cx="2305050" cy="2376488"/>
          </a:xfrm>
        </p:spPr>
      </p:pic>
      <p:sp>
        <p:nvSpPr>
          <p:cNvPr id="11" name="TextBox 10"/>
          <p:cNvSpPr txBox="1"/>
          <p:nvPr/>
        </p:nvSpPr>
        <p:spPr>
          <a:xfrm>
            <a:off x="2681288" y="3878263"/>
            <a:ext cx="341312" cy="276225"/>
          </a:xfrm>
          <a:prstGeom prst="rect">
            <a:avLst/>
          </a:prstGeom>
          <a:noFill/>
        </p:spPr>
        <p:txBody>
          <a:bodyPr wrap="none">
            <a:spAutoFit/>
          </a:bodyPr>
          <a:lstStyle/>
          <a:p>
            <a:pPr>
              <a:defRPr/>
            </a:pPr>
            <a:r>
              <a:rPr lang="en-US" sz="1200" b="1" dirty="0">
                <a:solidFill>
                  <a:schemeClr val="bg1"/>
                </a:solidFill>
                <a:latin typeface="+mj-lt"/>
              </a:rPr>
              <a:t>33</a:t>
            </a:r>
            <a:endParaRPr lang="el-GR" sz="1200" b="1" dirty="0">
              <a:solidFill>
                <a:schemeClr val="bg1"/>
              </a:solidFill>
              <a:latin typeface="+mj-lt"/>
            </a:endParaRPr>
          </a:p>
        </p:txBody>
      </p:sp>
      <p:sp>
        <p:nvSpPr>
          <p:cNvPr id="12" name="TextBox 11"/>
          <p:cNvSpPr txBox="1"/>
          <p:nvPr/>
        </p:nvSpPr>
        <p:spPr>
          <a:xfrm>
            <a:off x="5297488" y="4725144"/>
            <a:ext cx="341312" cy="276225"/>
          </a:xfrm>
          <a:prstGeom prst="rect">
            <a:avLst/>
          </a:prstGeom>
          <a:noFill/>
        </p:spPr>
        <p:txBody>
          <a:bodyPr wrap="none">
            <a:spAutoFit/>
          </a:bodyPr>
          <a:lstStyle/>
          <a:p>
            <a:pPr>
              <a:defRPr/>
            </a:pPr>
            <a:r>
              <a:rPr lang="en-US" sz="1200" b="1" dirty="0">
                <a:latin typeface="+mj-lt"/>
              </a:rPr>
              <a:t>34</a:t>
            </a:r>
            <a:endParaRPr lang="el-GR" sz="1200" b="1" dirty="0">
              <a:latin typeface="+mj-lt"/>
            </a:endParaRPr>
          </a:p>
        </p:txBody>
      </p:sp>
      <p:sp>
        <p:nvSpPr>
          <p:cNvPr id="13" name="TextBox 12"/>
          <p:cNvSpPr txBox="1"/>
          <p:nvPr/>
        </p:nvSpPr>
        <p:spPr>
          <a:xfrm>
            <a:off x="7957374" y="5489178"/>
            <a:ext cx="342900" cy="276225"/>
          </a:xfrm>
          <a:prstGeom prst="rect">
            <a:avLst/>
          </a:prstGeom>
          <a:noFill/>
        </p:spPr>
        <p:txBody>
          <a:bodyPr wrap="none">
            <a:spAutoFit/>
          </a:bodyPr>
          <a:lstStyle/>
          <a:p>
            <a:pPr>
              <a:defRPr/>
            </a:pPr>
            <a:r>
              <a:rPr lang="en-US" sz="1200" b="1" dirty="0">
                <a:latin typeface="+mj-lt"/>
              </a:rPr>
              <a:t>35</a:t>
            </a:r>
            <a:endParaRPr lang="el-GR" sz="1200" b="1" dirty="0">
              <a:latin typeface="+mj-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p:txBody>
          <a:bodyPr/>
          <a:lstStyle/>
          <a:p>
            <a:r>
              <a:rPr lang="el-GR" altLang="el-GR" dirty="0" smtClean="0"/>
              <a:t>Φύλο: </a:t>
            </a:r>
            <a:r>
              <a:rPr lang="el-GR" altLang="el-GR" dirty="0" err="1" smtClean="0"/>
              <a:t>Γαστερότριχα</a:t>
            </a:r>
            <a:r>
              <a:rPr lang="en-US" altLang="el-GR" dirty="0" smtClean="0"/>
              <a:t> </a:t>
            </a:r>
            <a:r>
              <a:rPr lang="en-US" altLang="el-GR" dirty="0" smtClean="0"/>
              <a:t>1/6</a:t>
            </a:r>
            <a:endParaRPr lang="en-US" altLang="el-GR" dirty="0" smtClean="0"/>
          </a:p>
        </p:txBody>
      </p:sp>
      <p:sp>
        <p:nvSpPr>
          <p:cNvPr id="58371" name="Θέση περιεχομένου 2"/>
          <p:cNvSpPr>
            <a:spLocks noGrp="1"/>
          </p:cNvSpPr>
          <p:nvPr>
            <p:ph idx="1"/>
          </p:nvPr>
        </p:nvSpPr>
        <p:spPr>
          <a:xfrm>
            <a:off x="536575" y="1495425"/>
            <a:ext cx="8283575" cy="4824413"/>
          </a:xfrm>
        </p:spPr>
        <p:txBody>
          <a:bodyPr/>
          <a:lstStyle/>
          <a:p>
            <a:pPr marL="0" indent="0" eaLnBrk="1" hangingPunct="1">
              <a:lnSpc>
                <a:spcPct val="100000"/>
              </a:lnSpc>
              <a:spcBef>
                <a:spcPts val="600"/>
              </a:spcBef>
              <a:buFont typeface="Arial" panose="020B0604020202020204" pitchFamily="34" charset="0"/>
              <a:buNone/>
            </a:pPr>
            <a:r>
              <a:rPr lang="el-GR" altLang="en-US" sz="2600" b="1" dirty="0" smtClean="0">
                <a:cs typeface="Times New Roman" panose="02020603050405020304" pitchFamily="18" charset="0"/>
              </a:rPr>
              <a:t>Χαρακτηριστικά</a:t>
            </a:r>
          </a:p>
          <a:p>
            <a:pPr eaLnBrk="1" hangingPunct="1">
              <a:lnSpc>
                <a:spcPct val="100000"/>
              </a:lnSpc>
              <a:spcBef>
                <a:spcPts val="1200"/>
              </a:spcBef>
            </a:pPr>
            <a:r>
              <a:rPr lang="el-GR" altLang="en-US" sz="2400" dirty="0" smtClean="0">
                <a:cs typeface="Times New Roman" panose="02020603050405020304" pitchFamily="18" charset="0"/>
              </a:rPr>
              <a:t>Είναι </a:t>
            </a:r>
            <a:r>
              <a:rPr lang="el-GR" altLang="en-US" sz="2400" b="1" dirty="0" smtClean="0">
                <a:cs typeface="Times New Roman" panose="02020603050405020304" pitchFamily="18" charset="0"/>
              </a:rPr>
              <a:t>ζώα </a:t>
            </a:r>
            <a:r>
              <a:rPr lang="el-GR" altLang="en-US" sz="2400" b="1" dirty="0" err="1" smtClean="0">
                <a:cs typeface="Times New Roman" panose="02020603050405020304" pitchFamily="18" charset="0"/>
              </a:rPr>
              <a:t>ακοιλωματικά</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που φέρουν κεφάλι λοβωτό με βλεφαρίδες, κοιλιά με </a:t>
            </a:r>
            <a:r>
              <a:rPr lang="el-GR" altLang="en-US" sz="2400" dirty="0" err="1" smtClean="0">
                <a:cs typeface="Times New Roman" panose="02020603050405020304" pitchFamily="18" charset="0"/>
              </a:rPr>
              <a:t>σμήριγγες</a:t>
            </a:r>
            <a:r>
              <a:rPr lang="el-GR" altLang="en-US" sz="2400" dirty="0" smtClean="0">
                <a:cs typeface="Times New Roman" panose="02020603050405020304" pitchFamily="18" charset="0"/>
              </a:rPr>
              <a:t> ή έλυτρα και ουρά επιμηκυμένη ή δισχιδή.</a:t>
            </a:r>
          </a:p>
          <a:p>
            <a:pPr eaLnBrk="1" hangingPunct="1">
              <a:lnSpc>
                <a:spcPct val="100000"/>
              </a:lnSpc>
              <a:spcBef>
                <a:spcPts val="1200"/>
              </a:spcBef>
            </a:pPr>
            <a:r>
              <a:rPr lang="el-GR" altLang="en-US" sz="2400" dirty="0" smtClean="0">
                <a:cs typeface="Times New Roman" panose="02020603050405020304" pitchFamily="18" charset="0"/>
              </a:rPr>
              <a:t>Το άκρο της ουράς φέρει </a:t>
            </a:r>
            <a:r>
              <a:rPr lang="el-GR" altLang="en-US" sz="2400" b="1" dirty="0" smtClean="0">
                <a:cs typeface="Times New Roman" panose="02020603050405020304" pitchFamily="18" charset="0"/>
              </a:rPr>
              <a:t>σωλήνες προσκόλλησης που εκκρίνουν  υλικό προσκόλλησης στο υπόστρωμα. Οι αδένες προσκόλλησης είναι διπλοί: ο ένας εκκρίνει το υλικό προσκόλλησης και ο άλλος το υλικό </a:t>
            </a:r>
            <a:r>
              <a:rPr lang="el-GR" altLang="en-US" sz="2400" b="1" dirty="0" err="1" smtClean="0">
                <a:cs typeface="Times New Roman" panose="02020603050405020304" pitchFamily="18" charset="0"/>
              </a:rPr>
              <a:t>αποκκόλησης</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Η προσκόλλησή τους είναι τόσο καλή που απαιτείται αναισθητοποίησή τους (με χλωριούχο μαγνήσιο) για να μελετηθούν. </a:t>
            </a:r>
          </a:p>
          <a:p>
            <a:pPr marL="0" indent="0" eaLnBrk="1" hangingPunct="1">
              <a:lnSpc>
                <a:spcPct val="100000"/>
              </a:lnSpc>
              <a:spcBef>
                <a:spcPts val="600"/>
              </a:spcBef>
              <a:buFont typeface="Arial" panose="020B0604020202020204" pitchFamily="34" charset="0"/>
              <a:buNone/>
            </a:pPr>
            <a:endParaRPr lang="el-GR" altLang="en-US" sz="26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26ACCF51-2F4F-4BDC-AD55-B307ACCC0B1E}" type="slidenum">
              <a:rPr lang="en-US" altLang="en-US" smtClean="0"/>
              <a:pPr>
                <a:defRPr/>
              </a:pPr>
              <a:t>42</a:t>
            </a:fld>
            <a:endParaRPr lang="en-US"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Τίτλος 1"/>
          <p:cNvSpPr>
            <a:spLocks noGrp="1"/>
          </p:cNvSpPr>
          <p:nvPr>
            <p:ph type="title"/>
          </p:nvPr>
        </p:nvSpPr>
        <p:spPr/>
        <p:txBody>
          <a:bodyPr/>
          <a:lstStyle/>
          <a:p>
            <a:r>
              <a:rPr lang="el-GR" altLang="el-GR" dirty="0" smtClean="0"/>
              <a:t>Φύλο: </a:t>
            </a:r>
            <a:r>
              <a:rPr lang="el-GR" altLang="el-GR" dirty="0" err="1" smtClean="0"/>
              <a:t>Γαστερότριχα</a:t>
            </a:r>
            <a:r>
              <a:rPr lang="en-US" altLang="el-GR" dirty="0" smtClean="0"/>
              <a:t> </a:t>
            </a:r>
            <a:r>
              <a:rPr lang="en-US" altLang="el-GR" dirty="0" smtClean="0"/>
              <a:t>2/6</a:t>
            </a:r>
            <a:endParaRPr lang="en-US" altLang="el-GR" dirty="0" smtClean="0"/>
          </a:p>
        </p:txBody>
      </p:sp>
      <p:pic>
        <p:nvPicPr>
          <p:cNvPr id="59395" name="Θέση περιεχομένου 1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04838" y="1665288"/>
            <a:ext cx="7886700" cy="4505325"/>
          </a:xfrm>
        </p:spPr>
      </p:pic>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E0BA80AB-D717-4330-A005-50A58D289F32}" type="slidenum">
              <a:rPr lang="en-US" altLang="en-US" smtClean="0"/>
              <a:pPr>
                <a:defRPr/>
              </a:pPr>
              <a:t>43</a:t>
            </a:fld>
            <a:endParaRPr lang="en-US" altLang="en-US"/>
          </a:p>
        </p:txBody>
      </p:sp>
      <p:sp>
        <p:nvSpPr>
          <p:cNvPr id="6" name="TextBox 5"/>
          <p:cNvSpPr txBox="1"/>
          <p:nvPr/>
        </p:nvSpPr>
        <p:spPr>
          <a:xfrm>
            <a:off x="7797800" y="5829300"/>
            <a:ext cx="342900" cy="277813"/>
          </a:xfrm>
          <a:prstGeom prst="rect">
            <a:avLst/>
          </a:prstGeom>
          <a:noFill/>
        </p:spPr>
        <p:txBody>
          <a:bodyPr wrap="none">
            <a:spAutoFit/>
          </a:bodyPr>
          <a:lstStyle/>
          <a:p>
            <a:pPr>
              <a:defRPr/>
            </a:pPr>
            <a:r>
              <a:rPr lang="en-US" sz="1200" b="1" dirty="0">
                <a:latin typeface="+mj-lt"/>
              </a:rPr>
              <a:t>36</a:t>
            </a:r>
            <a:endParaRPr lang="el-GR" sz="1200" b="1" dirty="0">
              <a:latin typeface="+mj-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Τίτλος 1"/>
          <p:cNvSpPr>
            <a:spLocks noGrp="1"/>
          </p:cNvSpPr>
          <p:nvPr>
            <p:ph type="title"/>
          </p:nvPr>
        </p:nvSpPr>
        <p:spPr/>
        <p:txBody>
          <a:bodyPr/>
          <a:lstStyle/>
          <a:p>
            <a:r>
              <a:rPr lang="el-GR" altLang="el-GR" dirty="0" smtClean="0"/>
              <a:t>Φύλο: </a:t>
            </a:r>
            <a:r>
              <a:rPr lang="el-GR" altLang="el-GR" dirty="0" err="1" smtClean="0"/>
              <a:t>Γαστερότριχα</a:t>
            </a:r>
            <a:r>
              <a:rPr lang="en-US" altLang="el-GR" dirty="0" smtClean="0"/>
              <a:t> </a:t>
            </a:r>
            <a:r>
              <a:rPr lang="en-US" altLang="el-GR" dirty="0" smtClean="0"/>
              <a:t>3/6</a:t>
            </a:r>
            <a:endParaRPr lang="en-US" altLang="el-GR" dirty="0" smtClean="0"/>
          </a:p>
        </p:txBody>
      </p:sp>
      <p:sp>
        <p:nvSpPr>
          <p:cNvPr id="61443" name="Θέση περιεχομένου 2"/>
          <p:cNvSpPr>
            <a:spLocks noGrp="1"/>
          </p:cNvSpPr>
          <p:nvPr>
            <p:ph idx="1"/>
          </p:nvPr>
        </p:nvSpPr>
        <p:spPr>
          <a:xfrm>
            <a:off x="536575" y="1495425"/>
            <a:ext cx="8283575" cy="4824413"/>
          </a:xfrm>
        </p:spPr>
        <p:txBody>
          <a:bodyPr/>
          <a:lstStyle/>
          <a:p>
            <a:pPr marL="0" indent="0" eaLnBrk="1" hangingPunct="1">
              <a:lnSpc>
                <a:spcPct val="100000"/>
              </a:lnSpc>
              <a:spcBef>
                <a:spcPts val="600"/>
              </a:spcBef>
              <a:buFont typeface="Arial" panose="020B0604020202020204" pitchFamily="34" charset="0"/>
              <a:buNone/>
            </a:pPr>
            <a:r>
              <a:rPr lang="el-GR" altLang="en-US" sz="2600" b="1" dirty="0" smtClean="0">
                <a:cs typeface="Times New Roman" panose="02020603050405020304" pitchFamily="18" charset="0"/>
              </a:rPr>
              <a:t>Χαρακτηριστικά</a:t>
            </a:r>
          </a:p>
          <a:p>
            <a:pPr eaLnBrk="1" hangingPunct="1">
              <a:lnSpc>
                <a:spcPct val="100000"/>
              </a:lnSpc>
              <a:spcBef>
                <a:spcPts val="600"/>
              </a:spcBef>
            </a:pPr>
            <a:r>
              <a:rPr lang="el-GR" altLang="en-US" sz="2400" dirty="0" smtClean="0">
                <a:cs typeface="Times New Roman" panose="02020603050405020304" pitchFamily="18" charset="0"/>
              </a:rPr>
              <a:t>Έχουν ένα τυπικό, </a:t>
            </a:r>
            <a:r>
              <a:rPr lang="el-GR" altLang="en-US" sz="2400" b="1" dirty="0" smtClean="0">
                <a:cs typeface="Times New Roman" panose="02020603050405020304" pitchFamily="18" charset="0"/>
              </a:rPr>
              <a:t>πλήρες πεπτικό σύστημα αλλά δεν έχουν αναπνευστικό ή κυκλοφορικό σύστημα. </a:t>
            </a:r>
            <a:r>
              <a:rPr lang="el-GR" altLang="en-US" sz="2400" dirty="0" smtClean="0">
                <a:cs typeface="Times New Roman" panose="02020603050405020304" pitchFamily="18" charset="0"/>
              </a:rPr>
              <a:t>Η μεταφορά αερίων και προϊόντων μεταβολισμού γίνεται με διάχυση.</a:t>
            </a:r>
          </a:p>
          <a:p>
            <a:pPr eaLnBrk="1" hangingPunct="1">
              <a:lnSpc>
                <a:spcPct val="100000"/>
              </a:lnSpc>
              <a:spcBef>
                <a:spcPts val="600"/>
              </a:spcBef>
            </a:pPr>
            <a:r>
              <a:rPr lang="el-GR" altLang="en-US" sz="2400" dirty="0" smtClean="0">
                <a:cs typeface="Times New Roman" panose="02020603050405020304" pitchFamily="18" charset="0"/>
              </a:rPr>
              <a:t>Το </a:t>
            </a:r>
            <a:r>
              <a:rPr lang="el-GR" altLang="en-US" sz="2400" b="1" dirty="0" smtClean="0">
                <a:cs typeface="Times New Roman" panose="02020603050405020304" pitchFamily="18" charset="0"/>
              </a:rPr>
              <a:t>απεκκριτικό τους σύστημα </a:t>
            </a:r>
            <a:r>
              <a:rPr lang="el-GR" altLang="en-US" sz="2400" dirty="0" smtClean="0">
                <a:cs typeface="Times New Roman" panose="02020603050405020304" pitchFamily="18" charset="0"/>
              </a:rPr>
              <a:t>αποτελείται από ένα </a:t>
            </a:r>
            <a:r>
              <a:rPr lang="el-GR" altLang="en-US" sz="2400" b="1" dirty="0" smtClean="0">
                <a:cs typeface="Times New Roman" panose="02020603050405020304" pitchFamily="18" charset="0"/>
              </a:rPr>
              <a:t>ζεύγος </a:t>
            </a:r>
            <a:r>
              <a:rPr lang="el-GR" altLang="en-US" sz="2400" b="1" dirty="0" err="1" smtClean="0">
                <a:cs typeface="Times New Roman" panose="02020603050405020304" pitchFamily="18" charset="0"/>
              </a:rPr>
              <a:t>πρωτονεφριδίων</a:t>
            </a:r>
            <a:r>
              <a:rPr lang="el-GR" altLang="en-US" sz="2400" b="1" dirty="0" smtClean="0">
                <a:cs typeface="Times New Roman" panose="02020603050405020304" pitchFamily="18" charset="0"/>
              </a:rPr>
              <a:t> που δεν φέρουν </a:t>
            </a:r>
            <a:r>
              <a:rPr lang="el-GR" altLang="en-US" sz="2400" b="1" dirty="0" err="1" smtClean="0">
                <a:cs typeface="Times New Roman" panose="02020603050405020304" pitchFamily="18" charset="0"/>
              </a:rPr>
              <a:t>φλογοκύτταρα</a:t>
            </a:r>
            <a:r>
              <a:rPr lang="el-GR" altLang="en-US" sz="2400" b="1" dirty="0" smtClean="0">
                <a:cs typeface="Times New Roman" panose="02020603050405020304" pitchFamily="18" charset="0"/>
              </a:rPr>
              <a:t> αλλά </a:t>
            </a:r>
            <a:r>
              <a:rPr lang="el-GR" altLang="en-US" sz="2400" b="1" dirty="0" err="1" smtClean="0">
                <a:cs typeface="Times New Roman" panose="02020603050405020304" pitchFamily="18" charset="0"/>
              </a:rPr>
              <a:t>σωληνοκύτταρα</a:t>
            </a:r>
            <a:r>
              <a:rPr lang="el-GR" altLang="en-US" sz="2400" b="1" dirty="0" smtClean="0">
                <a:cs typeface="Times New Roman" panose="02020603050405020304" pitchFamily="18" charset="0"/>
              </a:rPr>
              <a:t>. </a:t>
            </a:r>
          </a:p>
          <a:p>
            <a:pPr eaLnBrk="1" hangingPunct="1">
              <a:lnSpc>
                <a:spcPct val="100000"/>
              </a:lnSpc>
              <a:spcBef>
                <a:spcPts val="600"/>
              </a:spcBef>
            </a:pPr>
            <a:r>
              <a:rPr lang="el-GR" altLang="en-US" sz="2400" b="1" dirty="0" smtClean="0">
                <a:cs typeface="Times New Roman" panose="02020603050405020304" pitchFamily="18" charset="0"/>
              </a:rPr>
              <a:t>Τα </a:t>
            </a:r>
            <a:r>
              <a:rPr lang="el-GR" altLang="en-US" sz="2400" b="1" dirty="0" err="1" smtClean="0">
                <a:cs typeface="Times New Roman" panose="02020603050405020304" pitchFamily="18" charset="0"/>
              </a:rPr>
              <a:t>σωληνοκύτταρα</a:t>
            </a:r>
            <a:r>
              <a:rPr lang="el-GR" altLang="en-US" sz="2400" b="1" dirty="0" smtClean="0">
                <a:cs typeface="Times New Roman" panose="02020603050405020304" pitchFamily="18" charset="0"/>
              </a:rPr>
              <a:t> φέρουν ένα μαστίγιο</a:t>
            </a:r>
            <a:r>
              <a:rPr lang="el-GR" altLang="en-US" sz="2400" dirty="0" smtClean="0">
                <a:cs typeface="Times New Roman" panose="02020603050405020304" pitchFamily="18" charset="0"/>
              </a:rPr>
              <a:t> μέσα σε κύλινδρο από </a:t>
            </a:r>
            <a:r>
              <a:rPr lang="el-GR" altLang="en-US" sz="2400" dirty="0" err="1" smtClean="0">
                <a:cs typeface="Times New Roman" panose="02020603050405020304" pitchFamily="18" charset="0"/>
              </a:rPr>
              <a:t>κυτταροπλασματικά</a:t>
            </a:r>
            <a:r>
              <a:rPr lang="el-GR" altLang="en-US" sz="2400" dirty="0" smtClean="0">
                <a:cs typeface="Times New Roman" panose="02020603050405020304" pitchFamily="18" charset="0"/>
              </a:rPr>
              <a:t> ραβδία.</a:t>
            </a:r>
          </a:p>
          <a:p>
            <a:pPr eaLnBrk="1" hangingPunct="1">
              <a:lnSpc>
                <a:spcPct val="100000"/>
              </a:lnSpc>
              <a:spcBef>
                <a:spcPts val="600"/>
              </a:spcBef>
            </a:pPr>
            <a:r>
              <a:rPr lang="el-GR" altLang="en-US" sz="2400" dirty="0" smtClean="0">
                <a:cs typeface="Times New Roman" panose="02020603050405020304" pitchFamily="18" charset="0"/>
              </a:rPr>
              <a:t>Είναι </a:t>
            </a:r>
            <a:r>
              <a:rPr lang="el-GR" altLang="en-US" sz="2400" b="1" dirty="0" smtClean="0">
                <a:cs typeface="Times New Roman" panose="02020603050405020304" pitchFamily="18" charset="0"/>
              </a:rPr>
              <a:t>τυπικά ερμαφρόδιτα αλλά λειτουργικά </a:t>
            </a:r>
            <a:r>
              <a:rPr lang="el-GR" altLang="en-US" sz="2400" b="1" dirty="0" err="1" smtClean="0">
                <a:cs typeface="Times New Roman" panose="02020603050405020304" pitchFamily="18" charset="0"/>
              </a:rPr>
              <a:t>παρθενογενετικά</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Γεννούν αυγά γρήγορης ανάπτυξης αλλά και αυγά </a:t>
            </a:r>
            <a:r>
              <a:rPr lang="el-GR" altLang="en-US" sz="2400" dirty="0" err="1" smtClean="0">
                <a:cs typeface="Times New Roman" panose="02020603050405020304" pitchFamily="18" charset="0"/>
              </a:rPr>
              <a:t>διάπαυσης</a:t>
            </a:r>
            <a:r>
              <a:rPr lang="el-GR" altLang="en-US" sz="2400" dirty="0" smtClean="0">
                <a:cs typeface="Times New Roman" panose="02020603050405020304" pitchFamily="18" charset="0"/>
              </a:rPr>
              <a:t>.  </a:t>
            </a:r>
          </a:p>
          <a:p>
            <a:pPr marL="0" indent="0" eaLnBrk="1" hangingPunct="1">
              <a:lnSpc>
                <a:spcPct val="100000"/>
              </a:lnSpc>
              <a:spcBef>
                <a:spcPts val="600"/>
              </a:spcBef>
              <a:buFont typeface="Arial" panose="020B0604020202020204" pitchFamily="34" charset="0"/>
              <a:buNone/>
            </a:pPr>
            <a:endParaRPr lang="el-GR" altLang="en-US" sz="26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62EC06BE-E395-4441-9BBF-223EB7E2BA2B}" type="slidenum">
              <a:rPr lang="en-US" altLang="en-US" smtClean="0"/>
              <a:pPr>
                <a:defRPr/>
              </a:pPr>
              <a:t>44</a:t>
            </a:fld>
            <a:endParaRPr lang="en-US"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Τίτλος 1"/>
          <p:cNvSpPr>
            <a:spLocks noGrp="1"/>
          </p:cNvSpPr>
          <p:nvPr>
            <p:ph type="title"/>
          </p:nvPr>
        </p:nvSpPr>
        <p:spPr/>
        <p:txBody>
          <a:bodyPr/>
          <a:lstStyle/>
          <a:p>
            <a:r>
              <a:rPr lang="el-GR" altLang="el-GR" dirty="0" smtClean="0"/>
              <a:t>Φύλο: </a:t>
            </a:r>
            <a:r>
              <a:rPr lang="el-GR" altLang="el-GR" dirty="0" err="1" smtClean="0"/>
              <a:t>Γαστερότριχα</a:t>
            </a:r>
            <a:r>
              <a:rPr lang="en-US" altLang="el-GR" dirty="0" smtClean="0"/>
              <a:t> </a:t>
            </a:r>
            <a:r>
              <a:rPr lang="en-US" altLang="el-GR" dirty="0" smtClean="0"/>
              <a:t>4/6</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4EA13EAF-F1E6-46F6-81FC-877B1B516CE3}" type="slidenum">
              <a:rPr lang="en-US" altLang="en-US" smtClean="0"/>
              <a:pPr>
                <a:defRPr/>
              </a:pPr>
              <a:t>45</a:t>
            </a:fld>
            <a:endParaRPr lang="en-US" altLang="en-US"/>
          </a:p>
        </p:txBody>
      </p:sp>
      <p:pic>
        <p:nvPicPr>
          <p:cNvPr id="62469"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116263" y="1635125"/>
            <a:ext cx="2751137" cy="4541838"/>
          </a:xfrm>
        </p:spPr>
      </p:pic>
      <p:sp>
        <p:nvSpPr>
          <p:cNvPr id="6" name="TextBox 5"/>
          <p:cNvSpPr txBox="1"/>
          <p:nvPr/>
        </p:nvSpPr>
        <p:spPr>
          <a:xfrm>
            <a:off x="5611813" y="5930900"/>
            <a:ext cx="341312" cy="277813"/>
          </a:xfrm>
          <a:prstGeom prst="rect">
            <a:avLst/>
          </a:prstGeom>
          <a:noFill/>
        </p:spPr>
        <p:txBody>
          <a:bodyPr wrap="none">
            <a:spAutoFit/>
          </a:bodyPr>
          <a:lstStyle/>
          <a:p>
            <a:pPr>
              <a:defRPr/>
            </a:pPr>
            <a:r>
              <a:rPr lang="en-US" sz="1200" b="1" dirty="0">
                <a:latin typeface="+mj-lt"/>
              </a:rPr>
              <a:t>37</a:t>
            </a:r>
            <a:endParaRPr lang="el-GR" sz="1200" b="1" dirty="0">
              <a:latin typeface="+mj-l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Τίτλος 1"/>
          <p:cNvSpPr>
            <a:spLocks noGrp="1"/>
          </p:cNvSpPr>
          <p:nvPr>
            <p:ph type="title"/>
          </p:nvPr>
        </p:nvSpPr>
        <p:spPr/>
        <p:txBody>
          <a:bodyPr/>
          <a:lstStyle/>
          <a:p>
            <a:r>
              <a:rPr lang="el-GR" altLang="el-GR" dirty="0" smtClean="0"/>
              <a:t>Φύλο: </a:t>
            </a:r>
            <a:r>
              <a:rPr lang="el-GR" altLang="el-GR" dirty="0" err="1" smtClean="0"/>
              <a:t>Γαστερότριχα</a:t>
            </a:r>
            <a:r>
              <a:rPr lang="en-US" altLang="el-GR" dirty="0" smtClean="0"/>
              <a:t> </a:t>
            </a:r>
            <a:r>
              <a:rPr lang="en-US" altLang="el-GR" dirty="0" smtClean="0"/>
              <a:t>5/6</a:t>
            </a:r>
            <a:endParaRPr lang="en-US" altLang="el-GR" dirty="0" smtClean="0"/>
          </a:p>
        </p:txBody>
      </p:sp>
      <p:sp>
        <p:nvSpPr>
          <p:cNvPr id="64515" name="Θέση περιεχομένου 2"/>
          <p:cNvSpPr>
            <a:spLocks noGrp="1"/>
          </p:cNvSpPr>
          <p:nvPr>
            <p:ph idx="1"/>
          </p:nvPr>
        </p:nvSpPr>
        <p:spPr>
          <a:xfrm>
            <a:off x="536575" y="1495425"/>
            <a:ext cx="8283575" cy="4824413"/>
          </a:xfrm>
        </p:spPr>
        <p:txBody>
          <a:bodyPr/>
          <a:lstStyle/>
          <a:p>
            <a:pPr marL="0" indent="0" eaLnBrk="1" hangingPunct="1">
              <a:lnSpc>
                <a:spcPct val="100000"/>
              </a:lnSpc>
              <a:spcBef>
                <a:spcPts val="600"/>
              </a:spcBef>
              <a:buFont typeface="Arial" panose="020B0604020202020204" pitchFamily="34" charset="0"/>
              <a:buNone/>
            </a:pPr>
            <a:r>
              <a:rPr lang="el-GR" altLang="en-US" sz="2600" b="1" dirty="0" smtClean="0">
                <a:cs typeface="Times New Roman" panose="02020603050405020304" pitchFamily="18" charset="0"/>
              </a:rPr>
              <a:t>Φυλογένεση</a:t>
            </a:r>
          </a:p>
          <a:p>
            <a:pPr eaLnBrk="1" hangingPunct="1">
              <a:lnSpc>
                <a:spcPct val="100000"/>
              </a:lnSpc>
              <a:spcBef>
                <a:spcPts val="1200"/>
              </a:spcBef>
            </a:pPr>
            <a:r>
              <a:rPr lang="el-GR" altLang="en-US" sz="2500" dirty="0" smtClean="0">
                <a:cs typeface="Times New Roman" panose="02020603050405020304" pitchFamily="18" charset="0"/>
              </a:rPr>
              <a:t>Η φυλογενετική σχέση των </a:t>
            </a:r>
            <a:r>
              <a:rPr lang="el-GR" altLang="en-US" sz="2500" dirty="0" err="1" smtClean="0">
                <a:cs typeface="Times New Roman" panose="02020603050405020304" pitchFamily="18" charset="0"/>
              </a:rPr>
              <a:t>Γαστερότριχων</a:t>
            </a:r>
            <a:r>
              <a:rPr lang="el-GR" altLang="en-US" sz="2500" dirty="0" smtClean="0">
                <a:cs typeface="Times New Roman" panose="02020603050405020304" pitchFamily="18" charset="0"/>
              </a:rPr>
              <a:t> με άλλα γνωστά φύλα είναι </a:t>
            </a:r>
            <a:r>
              <a:rPr lang="el-GR" altLang="en-US" sz="2500" b="1" dirty="0" smtClean="0">
                <a:cs typeface="Times New Roman" panose="02020603050405020304" pitchFamily="18" charset="0"/>
              </a:rPr>
              <a:t>υπό συνεχή έρευνα και αμφισβήτηση και όχι άδικα. </a:t>
            </a:r>
          </a:p>
          <a:p>
            <a:pPr eaLnBrk="1" hangingPunct="1">
              <a:lnSpc>
                <a:spcPct val="100000"/>
              </a:lnSpc>
              <a:spcBef>
                <a:spcPts val="1200"/>
              </a:spcBef>
            </a:pPr>
            <a:r>
              <a:rPr lang="el-GR" altLang="en-US" sz="2500" b="1" dirty="0" smtClean="0">
                <a:cs typeface="Times New Roman" panose="02020603050405020304" pitchFamily="18" charset="0"/>
              </a:rPr>
              <a:t>Άλλοι θεωρούν ότι είναι συγγενή με τους Νηματώδεις </a:t>
            </a:r>
            <a:r>
              <a:rPr lang="el-GR" altLang="en-US" sz="2500" dirty="0" smtClean="0">
                <a:cs typeface="Times New Roman" panose="02020603050405020304" pitchFamily="18" charset="0"/>
              </a:rPr>
              <a:t>αλλά αντίθετα με αυτούς τα </a:t>
            </a:r>
            <a:r>
              <a:rPr lang="el-GR" altLang="en-US" sz="2500" b="1" dirty="0" err="1" smtClean="0">
                <a:cs typeface="Times New Roman" panose="02020603050405020304" pitchFamily="18" charset="0"/>
              </a:rPr>
              <a:t>Γαστερότριχα</a:t>
            </a:r>
            <a:r>
              <a:rPr lang="el-GR" altLang="en-US" sz="2500" b="1" dirty="0" smtClean="0">
                <a:cs typeface="Times New Roman" panose="02020603050405020304" pitchFamily="18" charset="0"/>
              </a:rPr>
              <a:t> δεν υφίστανται εκδύσεις. </a:t>
            </a:r>
          </a:p>
          <a:p>
            <a:pPr eaLnBrk="1" hangingPunct="1">
              <a:lnSpc>
                <a:spcPct val="100000"/>
              </a:lnSpc>
              <a:spcBef>
                <a:spcPts val="1200"/>
              </a:spcBef>
            </a:pPr>
            <a:r>
              <a:rPr lang="el-GR" altLang="en-US" sz="2500" b="1" dirty="0" smtClean="0">
                <a:cs typeface="Times New Roman" panose="02020603050405020304" pitchFamily="18" charset="0"/>
              </a:rPr>
              <a:t>Άλλοι τα θεωρούν συγγενή με τα </a:t>
            </a:r>
            <a:r>
              <a:rPr lang="el-GR" altLang="en-US" sz="2500" b="1" dirty="0" err="1" smtClean="0">
                <a:cs typeface="Times New Roman" panose="02020603050405020304" pitchFamily="18" charset="0"/>
              </a:rPr>
              <a:t>Κυκλιόφορα</a:t>
            </a:r>
            <a:r>
              <a:rPr lang="el-GR" altLang="en-US" sz="2500" b="1" dirty="0" smtClean="0">
                <a:cs typeface="Times New Roman" panose="02020603050405020304" pitchFamily="18" charset="0"/>
              </a:rPr>
              <a:t> </a:t>
            </a:r>
            <a:r>
              <a:rPr lang="el-GR" altLang="en-US" sz="2500" dirty="0" smtClean="0">
                <a:cs typeface="Times New Roman" panose="02020603050405020304" pitchFamily="18" charset="0"/>
              </a:rPr>
              <a:t>αλλά, εν </a:t>
            </a:r>
            <a:r>
              <a:rPr lang="el-GR" altLang="en-US" sz="2500" dirty="0" err="1" smtClean="0">
                <a:cs typeface="Times New Roman" panose="02020603050405020304" pitchFamily="18" charset="0"/>
              </a:rPr>
              <a:t>αντιθέσι</a:t>
            </a:r>
            <a:r>
              <a:rPr lang="el-GR" altLang="en-US" sz="2500" dirty="0" smtClean="0">
                <a:cs typeface="Times New Roman" panose="02020603050405020304" pitchFamily="18" charset="0"/>
              </a:rPr>
              <a:t> με αυτά, τα </a:t>
            </a:r>
            <a:r>
              <a:rPr lang="el-GR" altLang="en-US" sz="2500" dirty="0" err="1" smtClean="0">
                <a:cs typeface="Times New Roman" panose="02020603050405020304" pitchFamily="18" charset="0"/>
              </a:rPr>
              <a:t>Γαστερότριχα</a:t>
            </a:r>
            <a:r>
              <a:rPr lang="el-GR" altLang="en-US" sz="2500" dirty="0" smtClean="0">
                <a:cs typeface="Times New Roman" panose="02020603050405020304" pitchFamily="18" charset="0"/>
              </a:rPr>
              <a:t> </a:t>
            </a:r>
            <a:r>
              <a:rPr lang="el-GR" altLang="en-US" sz="2500" b="1" dirty="0" smtClean="0">
                <a:cs typeface="Times New Roman" panose="02020603050405020304" pitchFamily="18" charset="0"/>
              </a:rPr>
              <a:t>φέρουν εξωτερική επιδερμίδα και είναι ερμαφρόδιτα.  </a:t>
            </a:r>
          </a:p>
          <a:p>
            <a:pPr marL="0" indent="0" eaLnBrk="1" hangingPunct="1">
              <a:lnSpc>
                <a:spcPct val="100000"/>
              </a:lnSpc>
              <a:spcBef>
                <a:spcPts val="600"/>
              </a:spcBef>
              <a:buFont typeface="Arial" panose="020B0604020202020204" pitchFamily="34" charset="0"/>
              <a:buNone/>
            </a:pPr>
            <a:endParaRPr lang="el-GR" altLang="en-US" sz="26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16D4260D-0D47-4F0E-81D3-032C7D14A4E1}" type="slidenum">
              <a:rPr lang="en-US" altLang="en-US" smtClean="0"/>
              <a:pPr>
                <a:defRPr/>
              </a:pPr>
              <a:t>46</a:t>
            </a:fld>
            <a:endParaRPr lang="en-US"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Τίτλος 1"/>
          <p:cNvSpPr>
            <a:spLocks noGrp="1"/>
          </p:cNvSpPr>
          <p:nvPr>
            <p:ph type="title"/>
          </p:nvPr>
        </p:nvSpPr>
        <p:spPr/>
        <p:txBody>
          <a:bodyPr/>
          <a:lstStyle/>
          <a:p>
            <a:r>
              <a:rPr lang="el-GR" altLang="el-GR" dirty="0" smtClean="0"/>
              <a:t>Φύλο: </a:t>
            </a:r>
            <a:r>
              <a:rPr lang="el-GR" altLang="el-GR" dirty="0" err="1" smtClean="0"/>
              <a:t>Γαστερότριχα</a:t>
            </a:r>
            <a:r>
              <a:rPr lang="en-US" altLang="el-GR" dirty="0" smtClean="0"/>
              <a:t> </a:t>
            </a:r>
            <a:r>
              <a:rPr lang="en-US" altLang="el-GR" dirty="0" smtClean="0"/>
              <a:t>6/6</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C8EDC972-FA85-4291-A8CD-E237FDC4FE6D}" type="slidenum">
              <a:rPr lang="en-US" altLang="en-US" smtClean="0"/>
              <a:pPr>
                <a:defRPr/>
              </a:pPr>
              <a:t>47</a:t>
            </a:fld>
            <a:endParaRPr lang="en-US" altLang="en-US"/>
          </a:p>
        </p:txBody>
      </p:sp>
      <p:pic>
        <p:nvPicPr>
          <p:cNvPr id="65541"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1557338"/>
            <a:ext cx="7272338" cy="4619625"/>
          </a:xfrm>
        </p:spPr>
      </p:pic>
      <p:sp>
        <p:nvSpPr>
          <p:cNvPr id="6" name="TextBox 5"/>
          <p:cNvSpPr txBox="1"/>
          <p:nvPr/>
        </p:nvSpPr>
        <p:spPr>
          <a:xfrm>
            <a:off x="7834313" y="5483225"/>
            <a:ext cx="341312" cy="276225"/>
          </a:xfrm>
          <a:prstGeom prst="rect">
            <a:avLst/>
          </a:prstGeom>
          <a:noFill/>
        </p:spPr>
        <p:txBody>
          <a:bodyPr wrap="none">
            <a:spAutoFit/>
          </a:bodyPr>
          <a:lstStyle/>
          <a:p>
            <a:pPr>
              <a:defRPr/>
            </a:pPr>
            <a:r>
              <a:rPr lang="en-US" sz="1200" b="1" dirty="0">
                <a:latin typeface="+mj-lt"/>
              </a:rPr>
              <a:t>38</a:t>
            </a:r>
            <a:endParaRPr lang="el-GR" sz="1200" b="1" dirty="0">
              <a:latin typeface="+mj-l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Τίτλος 1"/>
          <p:cNvSpPr>
            <a:spLocks noGrp="1"/>
          </p:cNvSpPr>
          <p:nvPr>
            <p:ph type="title"/>
          </p:nvPr>
        </p:nvSpPr>
        <p:spPr/>
        <p:txBody>
          <a:bodyPr/>
          <a:lstStyle/>
          <a:p>
            <a:r>
              <a:rPr lang="el-GR" altLang="el-GR" dirty="0" smtClean="0"/>
              <a:t>Φύλο: </a:t>
            </a:r>
            <a:r>
              <a:rPr lang="el-GR" altLang="el-GR" dirty="0" err="1" smtClean="0"/>
              <a:t>Ενδόπρωκτα</a:t>
            </a:r>
            <a:r>
              <a:rPr lang="el-GR" altLang="el-GR" dirty="0" smtClean="0"/>
              <a:t> (</a:t>
            </a:r>
            <a:r>
              <a:rPr lang="en-US" altLang="el-GR" dirty="0" err="1" smtClean="0"/>
              <a:t>Entoprocta</a:t>
            </a:r>
            <a:r>
              <a:rPr lang="en-US" altLang="el-GR" dirty="0" smtClean="0"/>
              <a:t>) </a:t>
            </a:r>
            <a:r>
              <a:rPr lang="en-US" altLang="el-GR" dirty="0" smtClean="0"/>
              <a:t>1/2</a:t>
            </a:r>
            <a:endParaRPr lang="en-US" altLang="el-GR" dirty="0" smtClean="0"/>
          </a:p>
        </p:txBody>
      </p:sp>
      <p:sp>
        <p:nvSpPr>
          <p:cNvPr id="66563" name="Θέση περιεχομένου 2"/>
          <p:cNvSpPr>
            <a:spLocks noGrp="1"/>
          </p:cNvSpPr>
          <p:nvPr>
            <p:ph idx="1"/>
          </p:nvPr>
        </p:nvSpPr>
        <p:spPr>
          <a:xfrm>
            <a:off x="559593" y="1688389"/>
            <a:ext cx="7978775" cy="5678488"/>
          </a:xfrm>
        </p:spPr>
        <p:txBody>
          <a:bodyPr/>
          <a:lstStyle/>
          <a:p>
            <a:pPr eaLnBrk="1" hangingPunct="1">
              <a:lnSpc>
                <a:spcPct val="100000"/>
              </a:lnSpc>
              <a:spcBef>
                <a:spcPct val="0"/>
              </a:spcBef>
              <a:buFontTx/>
              <a:buNone/>
            </a:pPr>
            <a:r>
              <a:rPr lang="el-GR" altLang="en-US" sz="2400" dirty="0" smtClean="0">
                <a:cs typeface="Times New Roman" panose="02020603050405020304" pitchFamily="18" charset="0"/>
              </a:rPr>
              <a:t>Ταξινόμηση</a:t>
            </a:r>
            <a:r>
              <a:rPr lang="en-US"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dirty="0" smtClean="0">
                <a:cs typeface="Times New Roman" panose="02020603050405020304" pitchFamily="18" charset="0"/>
              </a:rPr>
              <a:t>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Ενδόπρωκτα</a:t>
            </a:r>
            <a:r>
              <a:rPr lang="en-US" altLang="en-US" sz="2400" b="1" dirty="0" smtClean="0">
                <a:cs typeface="Times New Roman" panose="02020603050405020304" pitchFamily="18" charset="0"/>
              </a:rPr>
              <a:t>   </a:t>
            </a:r>
            <a:r>
              <a:rPr lang="el-GR" altLang="en-US" sz="2400" dirty="0" smtClean="0">
                <a:cs typeface="Times New Roman" panose="02020603050405020304" pitchFamily="18" charset="0"/>
              </a:rPr>
              <a:t>Οικογένειες</a:t>
            </a:r>
            <a:r>
              <a:rPr lang="el-GR" altLang="en-US" sz="2400" dirty="0" smtClean="0">
                <a:cs typeface="Times New Roman" panose="02020603050405020304" pitchFamily="18" charset="0"/>
              </a:rPr>
              <a:t>: 3</a:t>
            </a:r>
            <a:endParaRPr lang="en-US" altLang="en-US" sz="2400" dirty="0" smtClean="0">
              <a:cs typeface="Times New Roman" panose="02020603050405020304" pitchFamily="18" charset="0"/>
            </a:endParaRPr>
          </a:p>
          <a:p>
            <a:pPr eaLnBrk="1" hangingPunct="1">
              <a:lnSpc>
                <a:spcPct val="100000"/>
              </a:lnSpc>
              <a:spcBef>
                <a:spcPts val="1200"/>
              </a:spcBef>
            </a:pPr>
            <a:r>
              <a:rPr lang="el-GR" altLang="en-US" sz="2400" dirty="0" smtClean="0">
                <a:cs typeface="Times New Roman" panose="02020603050405020304" pitchFamily="18" charset="0"/>
              </a:rPr>
              <a:t>Το φύλο </a:t>
            </a:r>
            <a:r>
              <a:rPr lang="el-GR" altLang="en-US" sz="2400" dirty="0" err="1" smtClean="0">
                <a:cs typeface="Times New Roman" panose="02020603050405020304" pitchFamily="18" charset="0"/>
              </a:rPr>
              <a:t>Ενδόπρωκτα</a:t>
            </a:r>
            <a:r>
              <a:rPr lang="el-GR" altLang="en-US" sz="2400" dirty="0" smtClean="0">
                <a:cs typeface="Times New Roman" panose="02020603050405020304" pitchFamily="18" charset="0"/>
              </a:rPr>
              <a:t> (</a:t>
            </a:r>
            <a:r>
              <a:rPr lang="el-GR" altLang="en-US" sz="2400" dirty="0" err="1" smtClean="0">
                <a:cs typeface="Times New Roman" panose="02020603050405020304" pitchFamily="18" charset="0"/>
              </a:rPr>
              <a:t>ενδό</a:t>
            </a:r>
            <a:r>
              <a:rPr lang="el-GR" altLang="en-US" sz="2400" dirty="0" smtClean="0">
                <a:cs typeface="Times New Roman" panose="02020603050405020304" pitchFamily="18" charset="0"/>
              </a:rPr>
              <a:t> + πρωκτός) παίρνει το όνομα του από την </a:t>
            </a:r>
            <a:r>
              <a:rPr lang="el-GR" altLang="en-US" sz="2400" b="1" dirty="0" smtClean="0">
                <a:cs typeface="Times New Roman" panose="02020603050405020304" pitchFamily="18" charset="0"/>
              </a:rPr>
              <a:t>παρουσία της έδρας μέσα στο στεφάνη βλεφαριδοφόρων κεραιών,</a:t>
            </a:r>
            <a:r>
              <a:rPr lang="el-GR" altLang="en-US" sz="2400" dirty="0" smtClean="0">
                <a:cs typeface="Times New Roman" panose="02020603050405020304" pitchFamily="18" charset="0"/>
              </a:rPr>
              <a:t> που λόγω αυτής της ανατομικής ιδιαιτερότητας </a:t>
            </a:r>
            <a:r>
              <a:rPr lang="el-GR" altLang="en-US" sz="2400" b="1" dirty="0" smtClean="0">
                <a:cs typeface="Times New Roman" panose="02020603050405020304" pitchFamily="18" charset="0"/>
              </a:rPr>
              <a:t>δεν μπορεί να χαρακτηριστεί ως </a:t>
            </a:r>
            <a:r>
              <a:rPr lang="el-GR" altLang="en-US" sz="2400" b="1" dirty="0" err="1" smtClean="0">
                <a:cs typeface="Times New Roman" panose="02020603050405020304" pitchFamily="18" charset="0"/>
              </a:rPr>
              <a:t>λοφοφόρο</a:t>
            </a:r>
            <a:r>
              <a:rPr lang="el-GR" altLang="en-US" sz="2400" dirty="0" smtClean="0">
                <a:cs typeface="Times New Roman" panose="02020603050405020304" pitchFamily="18" charset="0"/>
              </a:rPr>
              <a:t>. </a:t>
            </a:r>
            <a:endParaRPr lang="en-US" altLang="en-US" sz="2400" dirty="0" smtClean="0">
              <a:cs typeface="Times New Roman" panose="02020603050405020304" pitchFamily="18" charset="0"/>
            </a:endParaRPr>
          </a:p>
          <a:p>
            <a:pPr eaLnBrk="1" hangingPunct="1">
              <a:lnSpc>
                <a:spcPct val="100000"/>
              </a:lnSpc>
              <a:spcBef>
                <a:spcPts val="1200"/>
              </a:spcBef>
            </a:pPr>
            <a:r>
              <a:rPr lang="el-GR" altLang="en-US" sz="2400" dirty="0" smtClean="0">
                <a:cs typeface="Times New Roman" panose="02020603050405020304" pitchFamily="18" charset="0"/>
              </a:rPr>
              <a:t>Το φύλο περιλαμβάνει ≈</a:t>
            </a:r>
            <a:r>
              <a:rPr lang="el-GR" altLang="en-US" sz="2400" b="1" dirty="0" smtClean="0">
                <a:cs typeface="Times New Roman" panose="02020603050405020304" pitchFamily="18" charset="0"/>
              </a:rPr>
              <a:t>150 είδη θαλάσσιων μικροσκοπικών ζώων (&lt;5 </a:t>
            </a:r>
            <a:r>
              <a:rPr lang="en-GB" altLang="en-US" sz="2400" b="1" dirty="0" smtClean="0">
                <a:cs typeface="Times New Roman" panose="02020603050405020304" pitchFamily="18" charset="0"/>
              </a:rPr>
              <a:t>mm</a:t>
            </a:r>
            <a:r>
              <a:rPr lang="el-GR" altLang="en-US" sz="2400" b="1" dirty="0" smtClean="0">
                <a:cs typeface="Times New Roman" panose="02020603050405020304" pitchFamily="18" charset="0"/>
              </a:rPr>
              <a:t>) που ζουν μονήρη ή αποικιακά αλλά όλα έχουν μίσχο και </a:t>
            </a:r>
            <a:r>
              <a:rPr lang="el-GR" altLang="en-US" sz="2400" b="1" dirty="0" err="1" smtClean="0">
                <a:cs typeface="Times New Roman" panose="02020603050405020304" pitchFamily="18" charset="0"/>
              </a:rPr>
              <a:t>ζούν</a:t>
            </a:r>
            <a:r>
              <a:rPr lang="el-GR" altLang="en-US" sz="2400" b="1" dirty="0" smtClean="0">
                <a:cs typeface="Times New Roman" panose="02020603050405020304" pitchFamily="18" charset="0"/>
              </a:rPr>
              <a:t> προσκολλημένα.</a:t>
            </a:r>
            <a:r>
              <a:rPr lang="el-GR" altLang="en-US" sz="2400" dirty="0" smtClean="0">
                <a:cs typeface="Times New Roman" panose="02020603050405020304" pitchFamily="18" charset="0"/>
              </a:rPr>
              <a:t> Τρέφονται με τη βοήθεια των βλεφαριδοφόρων κεραιών. </a:t>
            </a:r>
            <a:endParaRPr lang="en-US" altLang="en-US" sz="2400" dirty="0" smtClean="0">
              <a:cs typeface="Times New Roman" panose="02020603050405020304" pitchFamily="18" charset="0"/>
            </a:endParaRPr>
          </a:p>
          <a:p>
            <a:pPr marL="0" indent="0" eaLnBrk="1" hangingPunct="1">
              <a:lnSpc>
                <a:spcPct val="100000"/>
              </a:lnSpc>
              <a:spcBef>
                <a:spcPts val="0"/>
              </a:spcBef>
              <a:buNone/>
            </a:pPr>
            <a:r>
              <a:rPr lang="el-GR" altLang="en-US" sz="3600" dirty="0">
                <a:cs typeface="Times New Roman" panose="02020603050405020304" pitchFamily="18" charset="0"/>
              </a:rPr>
              <a:t> </a:t>
            </a:r>
            <a:r>
              <a:rPr lang="en-US" altLang="en-US" sz="1600" dirty="0" smtClean="0">
                <a:cs typeface="Times New Roman" panose="02020603050405020304" pitchFamily="18" charset="0"/>
              </a:rPr>
              <a:t>*</a:t>
            </a:r>
            <a:r>
              <a:rPr lang="el-GR" altLang="en-US" sz="1600" b="1" dirty="0" smtClean="0">
                <a:cs typeface="Times New Roman" panose="02020603050405020304" pitchFamily="18" charset="0"/>
              </a:rPr>
              <a:t>Σύμφωνα </a:t>
            </a:r>
            <a:r>
              <a:rPr lang="el-GR" altLang="en-US" sz="1600" b="1" dirty="0">
                <a:cs typeface="Times New Roman" panose="02020603050405020304" pitchFamily="18" charset="0"/>
              </a:rPr>
              <a:t>με: </a:t>
            </a:r>
            <a:r>
              <a:rPr lang="en-US" altLang="en-US" sz="1600" dirty="0">
                <a:cs typeface="Times New Roman" panose="02020603050405020304" pitchFamily="18" charset="0"/>
              </a:rPr>
              <a:t>http://www.ncbi.nlm.nih.gov/Taxonomy/Browser/wwwtax.cgi?mode=Root</a:t>
            </a:r>
          </a:p>
          <a:p>
            <a:pPr eaLnBrk="1" hangingPunct="1">
              <a:lnSpc>
                <a:spcPct val="100000"/>
              </a:lnSpc>
              <a:spcBef>
                <a:spcPts val="1200"/>
              </a:spcBef>
            </a:pPr>
            <a:endParaRPr lang="el-GR" altLang="en-US" sz="24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dirty="0" smtClean="0"/>
              <a:t>Ενότητα 12. </a:t>
            </a:r>
            <a:r>
              <a:rPr lang="el-GR" dirty="0" err="1" smtClean="0"/>
              <a:t>Γναθοφόρα</a:t>
            </a:r>
            <a:r>
              <a:rPr lang="el-GR" dirty="0" smtClean="0"/>
              <a:t> και Ελάσσονα </a:t>
            </a:r>
            <a:r>
              <a:rPr lang="el-GR" dirty="0" err="1" smtClean="0"/>
              <a:t>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B168628E-AD4A-4D7B-AF82-0A7296199F48}" type="slidenum">
              <a:rPr lang="en-US" altLang="en-US" smtClean="0"/>
              <a:pPr>
                <a:defRPr/>
              </a:pPr>
              <a:t>48</a:t>
            </a:fld>
            <a:endParaRPr lang="en-US"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Τίτλος 1"/>
          <p:cNvSpPr>
            <a:spLocks noGrp="1"/>
          </p:cNvSpPr>
          <p:nvPr>
            <p:ph type="title"/>
          </p:nvPr>
        </p:nvSpPr>
        <p:spPr/>
        <p:txBody>
          <a:bodyPr/>
          <a:lstStyle/>
          <a:p>
            <a:r>
              <a:rPr lang="el-GR" altLang="el-GR" sz="4000" dirty="0" smtClean="0"/>
              <a:t>Φύλο: </a:t>
            </a:r>
            <a:r>
              <a:rPr lang="el-GR" altLang="el-GR" sz="4000" dirty="0" err="1" smtClean="0"/>
              <a:t>Ενδόπρωκτα</a:t>
            </a:r>
            <a:r>
              <a:rPr lang="el-GR" altLang="el-GR" sz="4000" dirty="0" smtClean="0"/>
              <a:t> (</a:t>
            </a:r>
            <a:r>
              <a:rPr lang="en-US" altLang="el-GR" sz="4000" dirty="0" err="1" smtClean="0"/>
              <a:t>Entoprocta</a:t>
            </a:r>
            <a:r>
              <a:rPr lang="en-US" altLang="el-GR" sz="4000" dirty="0" smtClean="0"/>
              <a:t>) </a:t>
            </a:r>
            <a:r>
              <a:rPr lang="en-US" altLang="el-GR" sz="4000" dirty="0" smtClean="0"/>
              <a:t>2/2</a:t>
            </a:r>
            <a:endParaRPr lang="en-US" altLang="el-GR" sz="4000" dirty="0" smtClean="0"/>
          </a:p>
        </p:txBody>
      </p:sp>
      <p:sp>
        <p:nvSpPr>
          <p:cNvPr id="67588" name="Θέση περιεχομένου 2"/>
          <p:cNvSpPr>
            <a:spLocks noGrp="1"/>
          </p:cNvSpPr>
          <p:nvPr>
            <p:ph type="body" sz="quarter" idx="13"/>
          </p:nvPr>
        </p:nvSpPr>
        <p:spPr>
          <a:xfrm>
            <a:off x="365447" y="4362451"/>
            <a:ext cx="8191500" cy="1963737"/>
          </a:xfrm>
        </p:spPr>
        <p:txBody>
          <a:bodyPr/>
          <a:lstStyle/>
          <a:p>
            <a:pPr eaLnBrk="1" hangingPunct="1">
              <a:lnSpc>
                <a:spcPct val="100000"/>
              </a:lnSpc>
              <a:spcBef>
                <a:spcPts val="600"/>
              </a:spcBef>
            </a:pPr>
            <a:r>
              <a:rPr lang="el-GR" altLang="en-US" sz="2400" dirty="0" smtClean="0">
                <a:cs typeface="Times New Roman" panose="02020603050405020304" pitchFamily="18" charset="0"/>
              </a:rPr>
              <a:t>Μοιάζουν με τα </a:t>
            </a:r>
            <a:r>
              <a:rPr lang="el-GR" altLang="en-US" sz="2400" dirty="0" err="1" smtClean="0">
                <a:cs typeface="Times New Roman" panose="02020603050405020304" pitchFamily="18" charset="0"/>
              </a:rPr>
              <a:t>Εξώπρωκτα</a:t>
            </a:r>
            <a:r>
              <a:rPr lang="el-GR" altLang="en-US" sz="2400" dirty="0" smtClean="0">
                <a:cs typeface="Times New Roman" panose="02020603050405020304" pitchFamily="18" charset="0"/>
              </a:rPr>
              <a:t> (Βρυόζωα) αλλά ο τρόπος κίνησης του νερού στις κεραίες τους είναι πλευρικός και παράλληλος προς τον επιμήκη άξονα των κεραιών</a:t>
            </a:r>
            <a:r>
              <a:rPr lang="el-GR" altLang="en-US" sz="2400" dirty="0" smtClean="0">
                <a:cs typeface="Times New Roman" panose="02020603050405020304" pitchFamily="18" charset="0"/>
              </a:rPr>
              <a:t>.</a:t>
            </a:r>
            <a:endParaRPr lang="en-US" altLang="en-US" sz="2400" dirty="0" smtClean="0">
              <a:cs typeface="Times New Roman" panose="02020603050405020304" pitchFamily="18" charset="0"/>
            </a:endParaRPr>
          </a:p>
        </p:txBody>
      </p:sp>
      <p:sp>
        <p:nvSpPr>
          <p:cNvPr id="4" name="Θέση υποσέλιδου 3"/>
          <p:cNvSpPr>
            <a:spLocks noGrp="1"/>
          </p:cNvSpPr>
          <p:nvPr>
            <p:ph type="ftr" sz="quarter" idx="14"/>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5"/>
          </p:nvPr>
        </p:nvSpPr>
        <p:spPr/>
        <p:txBody>
          <a:bodyPr/>
          <a:lstStyle/>
          <a:p>
            <a:pPr>
              <a:defRPr/>
            </a:pPr>
            <a:fld id="{6121E0E8-767A-459D-9C5B-F79092ADC260}" type="slidenum">
              <a:rPr lang="en-US" altLang="en-US" smtClean="0"/>
              <a:pPr>
                <a:defRPr/>
              </a:pPr>
              <a:t>49</a:t>
            </a:fld>
            <a:endParaRPr lang="en-US" altLang="en-US"/>
          </a:p>
        </p:txBody>
      </p:sp>
      <p:pic>
        <p:nvPicPr>
          <p:cNvPr id="6" name="Θέση εικόνας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34" r="334"/>
          <a:stretch>
            <a:fillRect/>
          </a:stretch>
        </p:blipFill>
        <p:spPr/>
      </p:pic>
      <p:sp>
        <p:nvSpPr>
          <p:cNvPr id="7" name="TextBox 6"/>
          <p:cNvSpPr txBox="1"/>
          <p:nvPr/>
        </p:nvSpPr>
        <p:spPr>
          <a:xfrm>
            <a:off x="2916238" y="3679032"/>
            <a:ext cx="341312" cy="276225"/>
          </a:xfrm>
          <a:prstGeom prst="rect">
            <a:avLst/>
          </a:prstGeom>
          <a:noFill/>
        </p:spPr>
        <p:txBody>
          <a:bodyPr wrap="none">
            <a:spAutoFit/>
          </a:bodyPr>
          <a:lstStyle/>
          <a:p>
            <a:pPr>
              <a:defRPr/>
            </a:pPr>
            <a:r>
              <a:rPr lang="en-US" sz="1200" b="1" dirty="0">
                <a:solidFill>
                  <a:schemeClr val="bg1"/>
                </a:solidFill>
                <a:latin typeface="+mj-lt"/>
              </a:rPr>
              <a:t>39</a:t>
            </a:r>
            <a:endParaRPr lang="el-GR" sz="1200" b="1" dirty="0">
              <a:solidFill>
                <a:schemeClr val="bg1"/>
              </a:solidFill>
              <a:latin typeface="+mj-lt"/>
            </a:endParaRPr>
          </a:p>
        </p:txBody>
      </p:sp>
      <p:sp>
        <p:nvSpPr>
          <p:cNvPr id="8" name="TextBox 7"/>
          <p:cNvSpPr txBox="1"/>
          <p:nvPr/>
        </p:nvSpPr>
        <p:spPr>
          <a:xfrm>
            <a:off x="5629159" y="3679031"/>
            <a:ext cx="341313" cy="276225"/>
          </a:xfrm>
          <a:prstGeom prst="rect">
            <a:avLst/>
          </a:prstGeom>
          <a:noFill/>
        </p:spPr>
        <p:txBody>
          <a:bodyPr wrap="none">
            <a:spAutoFit/>
          </a:bodyPr>
          <a:lstStyle/>
          <a:p>
            <a:pPr>
              <a:defRPr/>
            </a:pPr>
            <a:r>
              <a:rPr lang="en-US" sz="1200" b="1" dirty="0">
                <a:solidFill>
                  <a:schemeClr val="bg1"/>
                </a:solidFill>
                <a:latin typeface="+mj-lt"/>
              </a:rPr>
              <a:t>40</a:t>
            </a:r>
            <a:endParaRPr lang="el-GR" sz="1200" b="1" dirty="0">
              <a:solidFill>
                <a:schemeClr val="bg1"/>
              </a:solidFill>
              <a:latin typeface="+mj-lt"/>
            </a:endParaRPr>
          </a:p>
        </p:txBody>
      </p:sp>
      <p:sp>
        <p:nvSpPr>
          <p:cNvPr id="9" name="TextBox 8"/>
          <p:cNvSpPr txBox="1"/>
          <p:nvPr/>
        </p:nvSpPr>
        <p:spPr>
          <a:xfrm>
            <a:off x="8135938" y="3675555"/>
            <a:ext cx="341312" cy="276225"/>
          </a:xfrm>
          <a:prstGeom prst="rect">
            <a:avLst/>
          </a:prstGeom>
          <a:noFill/>
        </p:spPr>
        <p:txBody>
          <a:bodyPr wrap="none">
            <a:spAutoFit/>
          </a:bodyPr>
          <a:lstStyle/>
          <a:p>
            <a:pPr>
              <a:defRPr/>
            </a:pPr>
            <a:r>
              <a:rPr lang="en-US" sz="1200" b="1" dirty="0">
                <a:solidFill>
                  <a:schemeClr val="bg1"/>
                </a:solidFill>
                <a:latin typeface="+mj-lt"/>
              </a:rPr>
              <a:t>41</a:t>
            </a:r>
            <a:endParaRPr lang="el-GR" sz="1200" b="1" dirty="0">
              <a:solidFill>
                <a:schemeClr val="bg1"/>
              </a:solidFill>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Τίτλος 1"/>
          <p:cNvSpPr>
            <a:spLocks noGrp="1"/>
          </p:cNvSpPr>
          <p:nvPr>
            <p:ph type="title"/>
          </p:nvPr>
        </p:nvSpPr>
        <p:spPr/>
        <p:txBody>
          <a:bodyPr/>
          <a:lstStyle/>
          <a:p>
            <a:r>
              <a:rPr lang="el-GR" altLang="el-GR" dirty="0" smtClean="0"/>
              <a:t>Φύλο: </a:t>
            </a:r>
            <a:r>
              <a:rPr lang="el-GR" altLang="el-GR" dirty="0" err="1" smtClean="0"/>
              <a:t>Γναθοστομουλίδια</a:t>
            </a:r>
            <a:r>
              <a:rPr lang="en-US" altLang="el-GR" dirty="0" smtClean="0"/>
              <a:t> </a:t>
            </a:r>
            <a:r>
              <a:rPr lang="en-US" altLang="el-GR" dirty="0" smtClean="0"/>
              <a:t>1/6</a:t>
            </a:r>
            <a:endParaRPr lang="en-US" altLang="el-GR" dirty="0" smtClean="0"/>
          </a:p>
        </p:txBody>
      </p:sp>
      <p:sp>
        <p:nvSpPr>
          <p:cNvPr id="7171" name="Θέση περιεχομένου 2"/>
          <p:cNvSpPr>
            <a:spLocks noGrp="1"/>
          </p:cNvSpPr>
          <p:nvPr>
            <p:ph idx="1"/>
          </p:nvPr>
        </p:nvSpPr>
        <p:spPr>
          <a:xfrm>
            <a:off x="395288" y="1825625"/>
            <a:ext cx="8424862" cy="4351338"/>
          </a:xfrm>
        </p:spPr>
        <p:txBody>
          <a:bodyPr/>
          <a:lstStyle/>
          <a:p>
            <a:pPr marL="182563" indent="0" eaLnBrk="1" hangingPunct="1">
              <a:lnSpc>
                <a:spcPct val="100000"/>
              </a:lnSpc>
              <a:spcBef>
                <a:spcPct val="0"/>
              </a:spcBef>
              <a:buFontTx/>
              <a:buNone/>
            </a:pPr>
            <a:r>
              <a:rPr lang="el-GR" altLang="en-US" sz="2400" dirty="0" smtClean="0">
                <a:cs typeface="Times New Roman" panose="02020603050405020304" pitchFamily="18" charset="0"/>
              </a:rPr>
              <a:t>Ταξινόμηση: </a:t>
            </a:r>
            <a:r>
              <a:rPr lang="el-GR" altLang="en-US" sz="2400" dirty="0" smtClean="0">
                <a:cs typeface="Times New Roman" panose="02020603050405020304" pitchFamily="18" charset="0"/>
              </a:rPr>
              <a:t>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Γναθοστομουλίδια</a:t>
            </a:r>
            <a:endParaRPr lang="el-GR" altLang="en-US" sz="2400" b="1" dirty="0" smtClean="0">
              <a:cs typeface="Times New Roman" panose="02020603050405020304" pitchFamily="18" charset="0"/>
            </a:endParaRPr>
          </a:p>
          <a:p>
            <a:pPr marL="182563" indent="0" eaLnBrk="1" hangingPunct="1">
              <a:lnSpc>
                <a:spcPct val="100000"/>
              </a:lnSpc>
              <a:spcBef>
                <a:spcPct val="0"/>
              </a:spcBef>
              <a:buFontTx/>
              <a:buNone/>
            </a:pPr>
            <a:r>
              <a:rPr lang="el-GR" altLang="en-US" sz="2400" dirty="0" smtClean="0">
                <a:cs typeface="Times New Roman" panose="02020603050405020304" pitchFamily="18" charset="0"/>
              </a:rPr>
              <a:t>			      Τάξη: </a:t>
            </a:r>
            <a:r>
              <a:rPr lang="en-GB" altLang="en-US" sz="2400" b="1" dirty="0" err="1" smtClean="0">
                <a:cs typeface="Times New Roman" panose="02020603050405020304" pitchFamily="18" charset="0"/>
              </a:rPr>
              <a:t>Bursovaginoidea</a:t>
            </a:r>
            <a:endParaRPr lang="en-GB" altLang="en-US" sz="2400" b="1" dirty="0" smtClean="0">
              <a:cs typeface="Times New Roman" panose="02020603050405020304" pitchFamily="18" charset="0"/>
            </a:endParaRPr>
          </a:p>
          <a:p>
            <a:pPr marL="182563" indent="0" eaLnBrk="1" hangingPunct="1">
              <a:lnSpc>
                <a:spcPct val="100000"/>
              </a:lnSpc>
              <a:spcBef>
                <a:spcPct val="0"/>
              </a:spcBef>
              <a:buFontTx/>
              <a:buNone/>
            </a:pPr>
            <a:r>
              <a:rPr lang="el-GR" altLang="en-US" sz="2400" dirty="0" smtClean="0">
                <a:cs typeface="Times New Roman" panose="02020603050405020304" pitchFamily="18" charset="0"/>
              </a:rPr>
              <a:t>			        Οικογένεια: </a:t>
            </a:r>
            <a:r>
              <a:rPr lang="el-GR" altLang="en-US" sz="2400" b="1" dirty="0" smtClean="0">
                <a:cs typeface="Times New Roman" panose="02020603050405020304" pitchFamily="18" charset="0"/>
              </a:rPr>
              <a:t>Συνολικά </a:t>
            </a:r>
            <a:r>
              <a:rPr lang="en-GB" altLang="en-US" sz="2400" b="1" dirty="0" smtClean="0">
                <a:cs typeface="Times New Roman" panose="02020603050405020304" pitchFamily="18" charset="0"/>
              </a:rPr>
              <a:t>7</a:t>
            </a:r>
            <a:r>
              <a:rPr lang="el-GR" altLang="en-US" sz="2400" b="1" dirty="0" smtClean="0">
                <a:cs typeface="Times New Roman" panose="02020603050405020304" pitchFamily="18" charset="0"/>
              </a:rPr>
              <a:t> οικογένειες</a:t>
            </a:r>
          </a:p>
          <a:p>
            <a:pPr marL="182563" indent="0" eaLnBrk="1" hangingPunct="1">
              <a:lnSpc>
                <a:spcPct val="100000"/>
              </a:lnSpc>
              <a:spcBef>
                <a:spcPct val="0"/>
              </a:spcBef>
              <a:buFontTx/>
              <a:buNone/>
            </a:pPr>
            <a:r>
              <a:rPr lang="el-GR" altLang="en-US" sz="2400" dirty="0" smtClean="0">
                <a:cs typeface="Times New Roman" panose="02020603050405020304" pitchFamily="18" charset="0"/>
              </a:rPr>
              <a:t>			      Τάξη:  </a:t>
            </a:r>
            <a:r>
              <a:rPr lang="en-GB" altLang="en-US" sz="2400" b="1" dirty="0" err="1" smtClean="0">
                <a:cs typeface="Times New Roman" panose="02020603050405020304" pitchFamily="18" charset="0"/>
              </a:rPr>
              <a:t>Filospermoidea</a:t>
            </a:r>
            <a:endParaRPr lang="el-GR" altLang="en-US" sz="2400" b="1" dirty="0" smtClean="0">
              <a:cs typeface="Times New Roman" panose="02020603050405020304" pitchFamily="18" charset="0"/>
            </a:endParaRPr>
          </a:p>
          <a:p>
            <a:pPr marL="182563" indent="0" eaLnBrk="1" hangingPunct="1">
              <a:lnSpc>
                <a:spcPct val="100000"/>
              </a:lnSpc>
              <a:spcBef>
                <a:spcPct val="0"/>
              </a:spcBef>
              <a:buFontTx/>
              <a:buNone/>
            </a:pPr>
            <a:r>
              <a:rPr lang="el-GR" altLang="en-US" sz="2400" dirty="0" smtClean="0">
                <a:cs typeface="Times New Roman" panose="02020603050405020304" pitchFamily="18" charset="0"/>
              </a:rPr>
              <a:t>			        Οικογένεια:</a:t>
            </a:r>
            <a:r>
              <a:rPr lang="en-GB" altLang="en-US" sz="2400" dirty="0" smtClean="0">
                <a:cs typeface="Times New Roman" panose="02020603050405020304" pitchFamily="18" charset="0"/>
              </a:rPr>
              <a:t> </a:t>
            </a:r>
            <a:r>
              <a:rPr lang="en-GB" altLang="en-US" sz="2400" b="1" dirty="0" smtClean="0">
                <a:cs typeface="Times New Roman" panose="02020603050405020304" pitchFamily="18" charset="0"/>
              </a:rPr>
              <a:t>1 </a:t>
            </a:r>
            <a:r>
              <a:rPr lang="el-GR" altLang="en-US" sz="2400" b="1" dirty="0" smtClean="0">
                <a:cs typeface="Times New Roman" panose="02020603050405020304" pitchFamily="18" charset="0"/>
              </a:rPr>
              <a:t>οικογένεια</a:t>
            </a:r>
          </a:p>
          <a:p>
            <a:pPr marL="525463" indent="-342900" eaLnBrk="1" hangingPunct="1">
              <a:lnSpc>
                <a:spcPct val="100000"/>
              </a:lnSpc>
              <a:spcBef>
                <a:spcPts val="600"/>
              </a:spcBef>
            </a:pPr>
            <a:r>
              <a:rPr lang="el-GR" altLang="en-US" sz="2400" dirty="0" smtClean="0">
                <a:cs typeface="Times New Roman" panose="02020603050405020304" pitchFamily="18" charset="0"/>
              </a:rPr>
              <a:t>Το φύλο περιλαμβάνει &gt;</a:t>
            </a:r>
            <a:r>
              <a:rPr lang="el-GR" altLang="en-US" sz="2400" b="1" dirty="0" smtClean="0">
                <a:cs typeface="Times New Roman" panose="02020603050405020304" pitchFamily="18" charset="0"/>
              </a:rPr>
              <a:t>80 είδη μικροσκοπικών (&lt;2 </a:t>
            </a:r>
            <a:r>
              <a:rPr lang="en-GB" altLang="en-US" sz="2400" b="1" dirty="0" smtClean="0">
                <a:cs typeface="Times New Roman" panose="02020603050405020304" pitchFamily="18" charset="0"/>
              </a:rPr>
              <a:t>mm) </a:t>
            </a:r>
            <a:r>
              <a:rPr lang="el-GR" altLang="en-US" sz="2400" b="1" dirty="0" smtClean="0">
                <a:cs typeface="Times New Roman" panose="02020603050405020304" pitchFamily="18" charset="0"/>
              </a:rPr>
              <a:t>σκωλήκων </a:t>
            </a:r>
            <a:r>
              <a:rPr lang="el-GR" altLang="en-US" sz="2400" dirty="0" smtClean="0">
                <a:cs typeface="Times New Roman" panose="02020603050405020304" pitchFamily="18" charset="0"/>
              </a:rPr>
              <a:t>που </a:t>
            </a:r>
            <a:r>
              <a:rPr lang="el-GR" altLang="en-US" sz="2400" dirty="0" err="1" smtClean="0">
                <a:cs typeface="Times New Roman" panose="02020603050405020304" pitchFamily="18" charset="0"/>
              </a:rPr>
              <a:t>ζούν</a:t>
            </a:r>
            <a:r>
              <a:rPr lang="el-GR" altLang="en-US" sz="2400" dirty="0" smtClean="0">
                <a:cs typeface="Times New Roman" panose="02020603050405020304" pitchFamily="18" charset="0"/>
              </a:rPr>
              <a:t> στο </a:t>
            </a:r>
            <a:r>
              <a:rPr lang="el-GR" altLang="en-US" sz="2400" b="1" dirty="0" smtClean="0">
                <a:cs typeface="Times New Roman" panose="02020603050405020304" pitchFamily="18" charset="0"/>
              </a:rPr>
              <a:t>θαλάσσιο περιβάλλον. </a:t>
            </a:r>
            <a:r>
              <a:rPr lang="el-GR" altLang="en-US" sz="2400" dirty="0" smtClean="0">
                <a:cs typeface="Times New Roman" panose="02020603050405020304" pitchFamily="18" charset="0"/>
              </a:rPr>
              <a:t>Διαβιούν ελεύθερα, σε αμμώδη παραλιακά ιζήματα και στη λάσπη και έχουν εντοπιστεί μέχρι και σε βάθος αρκετών εκατοντάδων μέτρων. Μπορούν να αντέξουν σε συνθήκες χαμηλής περιεκτικότητας σε οξυγόνο. </a:t>
            </a:r>
          </a:p>
          <a:p>
            <a:pPr marL="182563" indent="0"/>
            <a:endParaRPr lang="en-US" altLang="el-GR" dirty="0" smtClean="0"/>
          </a:p>
        </p:txBody>
      </p:sp>
      <p:sp>
        <p:nvSpPr>
          <p:cNvPr id="4" name="Θέση υποσέλιδου 3"/>
          <p:cNvSpPr>
            <a:spLocks noGrp="1"/>
          </p:cNvSpPr>
          <p:nvPr>
            <p:ph type="ftr" sz="quarter" idx="10"/>
          </p:nvPr>
        </p:nvSpPr>
        <p:spPr/>
        <p:txBody>
          <a:bodyPr/>
          <a:lstStyle/>
          <a:p>
            <a:pPr>
              <a:defRPr/>
            </a:pPr>
            <a:r>
              <a:rPr lang="el-GR" dirty="0" err="1"/>
              <a:t>Γναθοφόρα</a:t>
            </a:r>
            <a:r>
              <a:rPr lang="el-GR" dirty="0"/>
              <a:t> και Ελάσσονα </a:t>
            </a:r>
            <a:r>
              <a:rPr lang="el-GR" dirty="0" err="1"/>
              <a:t>Λοφοτροχόζωα</a:t>
            </a:r>
            <a:endParaRPr lang="en-US" dirty="0"/>
          </a:p>
        </p:txBody>
      </p:sp>
      <p:sp>
        <p:nvSpPr>
          <p:cNvPr id="5" name="Θέση αριθμού διαφάνειας 4"/>
          <p:cNvSpPr>
            <a:spLocks noGrp="1"/>
          </p:cNvSpPr>
          <p:nvPr>
            <p:ph type="sldNum" sz="quarter" idx="11"/>
          </p:nvPr>
        </p:nvSpPr>
        <p:spPr/>
        <p:txBody>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fld id="{42FCD755-83B9-4E84-ADF7-F1038557F0B4}" type="slidenum">
              <a:rPr lang="en-US" altLang="en-US">
                <a:solidFill>
                  <a:srgbClr val="898989"/>
                </a:solidFill>
                <a:latin typeface="Calibri" panose="020F0502020204030204" pitchFamily="34" charset="0"/>
              </a:rPr>
              <a:pPr/>
              <a:t>5</a:t>
            </a:fld>
            <a:endParaRPr lang="en-US" altLang="en-US">
              <a:solidFill>
                <a:srgbClr val="898989"/>
              </a:solidFill>
              <a:latin typeface="Calibri" panose="020F05020202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Τίτλος 1"/>
          <p:cNvSpPr>
            <a:spLocks noGrp="1"/>
          </p:cNvSpPr>
          <p:nvPr>
            <p:ph type="title"/>
          </p:nvPr>
        </p:nvSpPr>
        <p:spPr/>
        <p:txBody>
          <a:bodyPr/>
          <a:lstStyle/>
          <a:p>
            <a:r>
              <a:rPr lang="el-GR" altLang="el-GR" dirty="0" smtClean="0"/>
              <a:t>Φύλο: </a:t>
            </a:r>
            <a:r>
              <a:rPr lang="el-GR" altLang="el-GR" dirty="0" err="1" smtClean="0"/>
              <a:t>Ενδόπρωκτα</a:t>
            </a:r>
            <a:r>
              <a:rPr lang="en-US" altLang="el-GR" dirty="0" smtClean="0"/>
              <a:t> </a:t>
            </a:r>
            <a:r>
              <a:rPr lang="en-US" altLang="el-GR" dirty="0" smtClean="0"/>
              <a:t>1/6</a:t>
            </a:r>
            <a:endParaRPr lang="en-US" altLang="el-GR" dirty="0" smtClean="0"/>
          </a:p>
        </p:txBody>
      </p:sp>
      <p:sp>
        <p:nvSpPr>
          <p:cNvPr id="68611" name="Θέση περιεχομένου 2"/>
          <p:cNvSpPr>
            <a:spLocks noGrp="1"/>
          </p:cNvSpPr>
          <p:nvPr>
            <p:ph idx="1"/>
          </p:nvPr>
        </p:nvSpPr>
        <p:spPr>
          <a:xfrm>
            <a:off x="430212" y="1676921"/>
            <a:ext cx="8283575" cy="4824413"/>
          </a:xfrm>
        </p:spPr>
        <p:txBody>
          <a:bodyPr/>
          <a:lstStyle/>
          <a:p>
            <a:pPr marL="0" indent="0" eaLnBrk="1" hangingPunct="1">
              <a:lnSpc>
                <a:spcPct val="100000"/>
              </a:lnSpc>
              <a:spcBef>
                <a:spcPts val="600"/>
              </a:spcBef>
              <a:buFont typeface="Arial" panose="020B0604020202020204" pitchFamily="34" charset="0"/>
              <a:buNone/>
            </a:pPr>
            <a:r>
              <a:rPr lang="el-GR" altLang="en-US" sz="2600" b="1" dirty="0" smtClean="0">
                <a:cs typeface="Times New Roman" panose="02020603050405020304" pitchFamily="18" charset="0"/>
              </a:rPr>
              <a:t>Χαρακτηριστικά</a:t>
            </a:r>
            <a:endParaRPr lang="en-US" altLang="en-US" sz="2600" b="1" dirty="0" smtClean="0">
              <a:cs typeface="Times New Roman" panose="02020603050405020304" pitchFamily="18" charset="0"/>
            </a:endParaRPr>
          </a:p>
          <a:p>
            <a:pPr eaLnBrk="1" hangingPunct="1">
              <a:lnSpc>
                <a:spcPct val="100000"/>
              </a:lnSpc>
              <a:spcBef>
                <a:spcPts val="600"/>
              </a:spcBef>
            </a:pPr>
            <a:r>
              <a:rPr lang="el-GR" altLang="en-US" sz="2400" dirty="0" smtClean="0">
                <a:cs typeface="Times New Roman" panose="02020603050405020304" pitchFamily="18" charset="0"/>
              </a:rPr>
              <a:t>Είναι </a:t>
            </a:r>
            <a:r>
              <a:rPr lang="el-GR" altLang="en-US" sz="2400" b="1" dirty="0" smtClean="0">
                <a:cs typeface="Times New Roman" panose="02020603050405020304" pitchFamily="18" charset="0"/>
              </a:rPr>
              <a:t>ζώα </a:t>
            </a:r>
            <a:r>
              <a:rPr lang="el-GR" altLang="en-US" sz="2400" b="1" dirty="0" err="1" smtClean="0">
                <a:cs typeface="Times New Roman" panose="02020603050405020304" pitchFamily="18" charset="0"/>
              </a:rPr>
              <a:t>ακοιλωματικά</a:t>
            </a:r>
            <a:r>
              <a:rPr lang="el-GR" altLang="en-US" sz="2400" b="1" dirty="0" smtClean="0">
                <a:cs typeface="Times New Roman" panose="02020603050405020304" pitchFamily="18" charset="0"/>
              </a:rPr>
              <a:t> (αλλά κάποιοι ερευνητές τα θεωρούν </a:t>
            </a:r>
            <a:r>
              <a:rPr lang="el-GR" altLang="en-US" sz="2400" b="1" dirty="0" err="1" smtClean="0">
                <a:cs typeface="Times New Roman" panose="02020603050405020304" pitchFamily="18" charset="0"/>
              </a:rPr>
              <a:t>ψευδοκοιλωματικά</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με χαρακτηριστικό σχήμα σώματος σαν κύπελλο. Στις κεραίες τους φέρουν βλεφαρίδες που εκκρίνουν κολλώδη νημάτια με τα οποία πιάνουν την τροφή τους. </a:t>
            </a:r>
            <a:r>
              <a:rPr lang="el-GR" altLang="en-US" sz="2400" b="1" dirty="0" smtClean="0">
                <a:cs typeface="Times New Roman" panose="02020603050405020304" pitchFamily="18" charset="0"/>
              </a:rPr>
              <a:t>Είναι </a:t>
            </a:r>
            <a:r>
              <a:rPr lang="el-GR" altLang="en-US" sz="2400" b="1" dirty="0" err="1" smtClean="0">
                <a:cs typeface="Times New Roman" panose="02020603050405020304" pitchFamily="18" charset="0"/>
              </a:rPr>
              <a:t>αιωρηματοφάγα</a:t>
            </a:r>
            <a:r>
              <a:rPr lang="el-GR" altLang="en-US" sz="2400" dirty="0" smtClean="0">
                <a:cs typeface="Times New Roman" panose="02020603050405020304" pitchFamily="18" charset="0"/>
              </a:rPr>
              <a:t>.</a:t>
            </a:r>
          </a:p>
          <a:p>
            <a:pPr eaLnBrk="1" hangingPunct="1">
              <a:lnSpc>
                <a:spcPct val="100000"/>
              </a:lnSpc>
              <a:spcBef>
                <a:spcPts val="600"/>
              </a:spcBef>
            </a:pPr>
            <a:r>
              <a:rPr lang="el-GR" altLang="en-US" sz="2400" dirty="0" smtClean="0">
                <a:cs typeface="Times New Roman" panose="02020603050405020304" pitchFamily="18" charset="0"/>
              </a:rPr>
              <a:t>Το </a:t>
            </a:r>
            <a:r>
              <a:rPr lang="el-GR" altLang="en-US" sz="2400" b="1" dirty="0" smtClean="0">
                <a:cs typeface="Times New Roman" panose="02020603050405020304" pitchFamily="18" charset="0"/>
              </a:rPr>
              <a:t>πεπτικό τους σύστημα έχει σχήμα </a:t>
            </a:r>
            <a:r>
              <a:rPr lang="en-GB" altLang="en-US" sz="2400" b="1" dirty="0" smtClean="0">
                <a:cs typeface="Times New Roman" panose="02020603050405020304" pitchFamily="18" charset="0"/>
              </a:rPr>
              <a:t>U </a:t>
            </a:r>
            <a:r>
              <a:rPr lang="el-GR" altLang="en-US" sz="2400" dirty="0" smtClean="0">
                <a:cs typeface="Times New Roman" panose="02020603050405020304" pitchFamily="18" charset="0"/>
              </a:rPr>
              <a:t>και το έντερο φέρει βλεφαρίδες με τις οποίες επιτυγχάνεται η πέψη της τροφής.</a:t>
            </a:r>
          </a:p>
          <a:p>
            <a:pPr eaLnBrk="1" hangingPunct="1">
              <a:lnSpc>
                <a:spcPct val="100000"/>
              </a:lnSpc>
              <a:spcBef>
                <a:spcPts val="600"/>
              </a:spcBef>
            </a:pPr>
            <a:r>
              <a:rPr lang="el-GR" altLang="en-US" sz="2400" dirty="0" smtClean="0">
                <a:cs typeface="Times New Roman" panose="02020603050405020304" pitchFamily="18" charset="0"/>
              </a:rPr>
              <a:t>Τα αποικιακά είδη σχηματίζουν </a:t>
            </a:r>
            <a:r>
              <a:rPr lang="el-GR" altLang="en-US" sz="2400" b="1" dirty="0" smtClean="0">
                <a:cs typeface="Times New Roman" panose="02020603050405020304" pitchFamily="18" charset="0"/>
              </a:rPr>
              <a:t>αποικίες με κλώνους του είδους</a:t>
            </a:r>
            <a:r>
              <a:rPr lang="el-GR" altLang="en-US" sz="2400" dirty="0" smtClean="0">
                <a:cs typeface="Times New Roman" panose="02020603050405020304" pitchFamily="18" charset="0"/>
              </a:rPr>
              <a:t>. </a:t>
            </a:r>
          </a:p>
          <a:p>
            <a:pPr marL="0" indent="0" eaLnBrk="1" hangingPunct="1">
              <a:lnSpc>
                <a:spcPct val="100000"/>
              </a:lnSpc>
              <a:spcBef>
                <a:spcPts val="600"/>
              </a:spcBef>
              <a:buFont typeface="Arial" panose="020B0604020202020204" pitchFamily="34" charset="0"/>
              <a:buNone/>
            </a:pPr>
            <a:endParaRPr lang="el-GR" altLang="en-US" sz="26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dirty="0" smtClean="0"/>
              <a:t>Ενότητα 12. </a:t>
            </a:r>
            <a:r>
              <a:rPr lang="el-GR" dirty="0" err="1" smtClean="0"/>
              <a:t>Γναθοφόρα</a:t>
            </a:r>
            <a:r>
              <a:rPr lang="el-GR" dirty="0" smtClean="0"/>
              <a:t> και Ελάσσονα </a:t>
            </a:r>
            <a:r>
              <a:rPr lang="el-GR" dirty="0" err="1" smtClean="0"/>
              <a:t>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0BAA0998-AD50-4B05-A7CE-578A4FC4E722}" type="slidenum">
              <a:rPr lang="en-US" altLang="en-US" smtClean="0"/>
              <a:pPr>
                <a:defRPr/>
              </a:pPr>
              <a:t>50</a:t>
            </a:fld>
            <a:endParaRPr lang="en-US"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Τίτλος 1"/>
          <p:cNvSpPr>
            <a:spLocks noGrp="1"/>
          </p:cNvSpPr>
          <p:nvPr>
            <p:ph type="title"/>
          </p:nvPr>
        </p:nvSpPr>
        <p:spPr/>
        <p:txBody>
          <a:bodyPr/>
          <a:lstStyle/>
          <a:p>
            <a:r>
              <a:rPr lang="el-GR" altLang="el-GR" dirty="0" smtClean="0"/>
              <a:t>Φύλο: </a:t>
            </a:r>
            <a:r>
              <a:rPr lang="el-GR" altLang="el-GR" dirty="0" err="1" smtClean="0"/>
              <a:t>Ενδόπρωκτα</a:t>
            </a:r>
            <a:r>
              <a:rPr lang="en-US" altLang="el-GR" dirty="0" smtClean="0"/>
              <a:t> </a:t>
            </a:r>
            <a:r>
              <a:rPr lang="en-US" altLang="el-GR" dirty="0" smtClean="0"/>
              <a:t>2/6</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2E24AEC3-CD6D-4AB1-B3E9-3FDBEA12AAA8}" type="slidenum">
              <a:rPr lang="en-US" altLang="en-US" smtClean="0"/>
              <a:pPr>
                <a:defRPr/>
              </a:pPr>
              <a:t>51</a:t>
            </a:fld>
            <a:endParaRPr lang="en-US" altLang="en-US"/>
          </a:p>
        </p:txBody>
      </p:sp>
      <p:pic>
        <p:nvPicPr>
          <p:cNvPr id="6963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7325" y="1989138"/>
            <a:ext cx="8848725" cy="3240087"/>
          </a:xfrm>
        </p:spPr>
      </p:pic>
      <p:sp>
        <p:nvSpPr>
          <p:cNvPr id="6" name="TextBox 5"/>
          <p:cNvSpPr txBox="1"/>
          <p:nvPr/>
        </p:nvSpPr>
        <p:spPr>
          <a:xfrm>
            <a:off x="8605838" y="5091113"/>
            <a:ext cx="341312" cy="276225"/>
          </a:xfrm>
          <a:prstGeom prst="rect">
            <a:avLst/>
          </a:prstGeom>
          <a:noFill/>
        </p:spPr>
        <p:txBody>
          <a:bodyPr wrap="none">
            <a:spAutoFit/>
          </a:bodyPr>
          <a:lstStyle/>
          <a:p>
            <a:pPr>
              <a:defRPr/>
            </a:pPr>
            <a:r>
              <a:rPr lang="en-US" sz="1200" b="1" dirty="0">
                <a:latin typeface="+mj-lt"/>
              </a:rPr>
              <a:t>42</a:t>
            </a:r>
            <a:endParaRPr lang="el-GR" sz="1200" b="1" dirty="0">
              <a:latin typeface="+mj-l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Τίτλος 1"/>
          <p:cNvSpPr>
            <a:spLocks noGrp="1"/>
          </p:cNvSpPr>
          <p:nvPr>
            <p:ph type="title"/>
          </p:nvPr>
        </p:nvSpPr>
        <p:spPr/>
        <p:txBody>
          <a:bodyPr/>
          <a:lstStyle/>
          <a:p>
            <a:r>
              <a:rPr lang="el-GR" altLang="el-GR" dirty="0" smtClean="0"/>
              <a:t>Φύλο: </a:t>
            </a:r>
            <a:r>
              <a:rPr lang="el-GR" altLang="el-GR" dirty="0" err="1" smtClean="0"/>
              <a:t>Ενδόπρωκτα</a:t>
            </a:r>
            <a:r>
              <a:rPr lang="en-US" altLang="el-GR" dirty="0" smtClean="0"/>
              <a:t> </a:t>
            </a:r>
            <a:r>
              <a:rPr lang="en-US" altLang="el-GR" dirty="0" smtClean="0"/>
              <a:t>3/6</a:t>
            </a:r>
            <a:endParaRPr lang="en-US" altLang="el-GR" dirty="0" smtClean="0"/>
          </a:p>
        </p:txBody>
      </p:sp>
      <p:sp>
        <p:nvSpPr>
          <p:cNvPr id="71683" name="Θέση περιεχομένου 2"/>
          <p:cNvSpPr>
            <a:spLocks noGrp="1"/>
          </p:cNvSpPr>
          <p:nvPr>
            <p:ph idx="1"/>
          </p:nvPr>
        </p:nvSpPr>
        <p:spPr>
          <a:xfrm>
            <a:off x="536575" y="1495425"/>
            <a:ext cx="8283575" cy="4824413"/>
          </a:xfrm>
        </p:spPr>
        <p:txBody>
          <a:bodyPr/>
          <a:lstStyle/>
          <a:p>
            <a:pPr marL="0" indent="0" eaLnBrk="1" hangingPunct="1">
              <a:lnSpc>
                <a:spcPct val="100000"/>
              </a:lnSpc>
              <a:spcBef>
                <a:spcPts val="600"/>
              </a:spcBef>
              <a:buFont typeface="Arial" panose="020B0604020202020204" pitchFamily="34" charset="0"/>
              <a:buNone/>
            </a:pPr>
            <a:r>
              <a:rPr lang="el-GR" altLang="en-US" sz="2600" b="1" dirty="0" smtClean="0">
                <a:cs typeface="Times New Roman" panose="02020603050405020304" pitchFamily="18" charset="0"/>
              </a:rPr>
              <a:t>Χαρακτηριστικά</a:t>
            </a:r>
          </a:p>
          <a:p>
            <a:pPr eaLnBrk="1" hangingPunct="1">
              <a:lnSpc>
                <a:spcPct val="100000"/>
              </a:lnSpc>
              <a:spcBef>
                <a:spcPts val="600"/>
              </a:spcBef>
            </a:pPr>
            <a:r>
              <a:rPr lang="el-GR" altLang="en-US" sz="2400" b="1" dirty="0" smtClean="0">
                <a:cs typeface="Times New Roman" panose="02020603050405020304" pitchFamily="18" charset="0"/>
              </a:rPr>
              <a:t>Δεν έχουν αναπνευστικό και κυκλοφορικό σύστημα</a:t>
            </a:r>
            <a:r>
              <a:rPr lang="el-GR" altLang="en-US" sz="2400" dirty="0" smtClean="0">
                <a:cs typeface="Times New Roman" panose="02020603050405020304" pitchFamily="18" charset="0"/>
              </a:rPr>
              <a:t>. </a:t>
            </a:r>
          </a:p>
          <a:p>
            <a:pPr eaLnBrk="1" hangingPunct="1">
              <a:lnSpc>
                <a:spcPct val="100000"/>
              </a:lnSpc>
              <a:spcBef>
                <a:spcPts val="600"/>
              </a:spcBef>
            </a:pPr>
            <a:r>
              <a:rPr lang="el-GR" altLang="en-US" sz="2400" dirty="0" smtClean="0">
                <a:cs typeface="Times New Roman" panose="02020603050405020304" pitchFamily="18" charset="0"/>
              </a:rPr>
              <a:t>Το νευρικό σύστημα αποτελείται από ένα </a:t>
            </a:r>
            <a:r>
              <a:rPr lang="el-GR" altLang="en-US" sz="2400" b="1" dirty="0" smtClean="0">
                <a:cs typeface="Times New Roman" panose="02020603050405020304" pitchFamily="18" charset="0"/>
              </a:rPr>
              <a:t>νευρικό γάγγλιο και αισθητήριες </a:t>
            </a:r>
            <a:r>
              <a:rPr lang="el-GR" altLang="en-US" sz="2400" b="1" dirty="0" err="1" smtClean="0">
                <a:cs typeface="Times New Roman" panose="02020603050405020304" pitchFamily="18" charset="0"/>
              </a:rPr>
              <a:t>σμήριγγες</a:t>
            </a:r>
            <a:r>
              <a:rPr lang="el-GR" altLang="en-US" sz="2400" b="1" dirty="0" smtClean="0">
                <a:cs typeface="Times New Roman" panose="02020603050405020304" pitchFamily="18" charset="0"/>
              </a:rPr>
              <a:t>.</a:t>
            </a:r>
          </a:p>
          <a:p>
            <a:pPr eaLnBrk="1" hangingPunct="1">
              <a:lnSpc>
                <a:spcPct val="100000"/>
              </a:lnSpc>
              <a:spcBef>
                <a:spcPts val="600"/>
              </a:spcBef>
            </a:pPr>
            <a:r>
              <a:rPr lang="el-GR" altLang="en-US" sz="2400" dirty="0" smtClean="0">
                <a:cs typeface="Times New Roman" panose="02020603050405020304" pitchFamily="18" charset="0"/>
              </a:rPr>
              <a:t>Το απεκκριτικό σύστημα αποτελείται από ένα </a:t>
            </a:r>
            <a:r>
              <a:rPr lang="el-GR" altLang="en-US" sz="2400" b="1" dirty="0" smtClean="0">
                <a:cs typeface="Times New Roman" panose="02020603050405020304" pitchFamily="18" charset="0"/>
              </a:rPr>
              <a:t>ζεύγος </a:t>
            </a:r>
            <a:r>
              <a:rPr lang="el-GR" altLang="en-US" sz="2400" b="1" dirty="0" err="1" smtClean="0">
                <a:cs typeface="Times New Roman" panose="02020603050405020304" pitchFamily="18" charset="0"/>
              </a:rPr>
              <a:t>πρωτονεφριδίων</a:t>
            </a:r>
            <a:r>
              <a:rPr lang="el-GR" altLang="en-US" sz="2400" b="1" dirty="0" smtClean="0">
                <a:cs typeface="Times New Roman" panose="02020603050405020304" pitchFamily="18" charset="0"/>
              </a:rPr>
              <a:t> με </a:t>
            </a:r>
            <a:r>
              <a:rPr lang="el-GR" altLang="en-US" sz="2400" b="1" dirty="0" err="1" smtClean="0">
                <a:cs typeface="Times New Roman" panose="02020603050405020304" pitchFamily="18" charset="0"/>
              </a:rPr>
              <a:t>φλογοκύτταρα</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που εκβάλλουν στην περιοχή του στόματος.</a:t>
            </a:r>
          </a:p>
          <a:p>
            <a:pPr eaLnBrk="1" hangingPunct="1">
              <a:lnSpc>
                <a:spcPct val="100000"/>
              </a:lnSpc>
              <a:spcBef>
                <a:spcPts val="600"/>
              </a:spcBef>
            </a:pPr>
            <a:r>
              <a:rPr lang="el-GR" altLang="en-US" sz="2400" dirty="0" smtClean="0">
                <a:cs typeface="Times New Roman" panose="02020603050405020304" pitchFamily="18" charset="0"/>
              </a:rPr>
              <a:t>Είναι </a:t>
            </a:r>
            <a:r>
              <a:rPr lang="el-GR" altLang="en-US" sz="2400" b="1" dirty="0" smtClean="0">
                <a:cs typeface="Times New Roman" panose="02020603050405020304" pitchFamily="18" charset="0"/>
              </a:rPr>
              <a:t>ερμαφρόδιτα,</a:t>
            </a:r>
            <a:r>
              <a:rPr lang="el-GR" altLang="en-US" sz="2400" dirty="0" smtClean="0">
                <a:cs typeface="Times New Roman" panose="02020603050405020304" pitchFamily="18" charset="0"/>
              </a:rPr>
              <a:t> και ως επί το </a:t>
            </a:r>
            <a:r>
              <a:rPr lang="el-GR" altLang="en-US" sz="2400" dirty="0" err="1" smtClean="0">
                <a:cs typeface="Times New Roman" panose="02020603050405020304" pitchFamily="18" charset="0"/>
              </a:rPr>
              <a:t>πλείστον</a:t>
            </a:r>
            <a:r>
              <a:rPr lang="el-GR" altLang="en-US" sz="2400" dirty="0" smtClean="0">
                <a:cs typeface="Times New Roman" panose="02020603050405020304" pitchFamily="18" charset="0"/>
              </a:rPr>
              <a:t> </a:t>
            </a:r>
            <a:r>
              <a:rPr lang="el-GR" altLang="en-US" sz="2400" dirty="0" err="1" smtClean="0">
                <a:cs typeface="Times New Roman" panose="02020603050405020304" pitchFamily="18" charset="0"/>
              </a:rPr>
              <a:t>πρώτανδρα</a:t>
            </a:r>
            <a:r>
              <a:rPr lang="el-GR" altLang="en-US" sz="2400" dirty="0" smtClean="0">
                <a:cs typeface="Times New Roman" panose="02020603050405020304" pitchFamily="18" charset="0"/>
              </a:rPr>
              <a:t> ερμαφρόδιτα.  Στην εγγενή μορφή αναπαραγωγής η </a:t>
            </a:r>
            <a:r>
              <a:rPr lang="el-GR" altLang="en-US" sz="2400" b="1" dirty="0" smtClean="0">
                <a:cs typeface="Times New Roman" panose="02020603050405020304" pitchFamily="18" charset="0"/>
              </a:rPr>
              <a:t>προνύμφη μοιάζει με Τροχοφόρο, </a:t>
            </a:r>
            <a:r>
              <a:rPr lang="el-GR" altLang="en-US" sz="2400" dirty="0" smtClean="0">
                <a:cs typeface="Times New Roman" panose="02020603050405020304" pitchFamily="18" charset="0"/>
              </a:rPr>
              <a:t>είναι βλεφαριδοφόρος, κολυμπά ελεύθερα και </a:t>
            </a:r>
            <a:r>
              <a:rPr lang="el-GR" altLang="en-US" sz="2400" b="1" dirty="0" smtClean="0">
                <a:cs typeface="Times New Roman" panose="02020603050405020304" pitchFamily="18" charset="0"/>
              </a:rPr>
              <a:t>εγκαθίσταται στο υπόστρωμα και μεταμορφώνεται σε ενήλικο </a:t>
            </a:r>
            <a:r>
              <a:rPr lang="el-GR" altLang="en-US" sz="2400" b="1" dirty="0" err="1" smtClean="0">
                <a:cs typeface="Times New Roman" panose="02020603050405020304" pitchFamily="18" charset="0"/>
              </a:rPr>
              <a:t>ζωΐδιο</a:t>
            </a:r>
            <a:r>
              <a:rPr lang="el-GR" altLang="en-US" sz="2400" b="1" dirty="0" smtClean="0">
                <a:cs typeface="Times New Roman" panose="02020603050405020304" pitchFamily="18" charset="0"/>
              </a:rPr>
              <a:t>. </a:t>
            </a:r>
          </a:p>
          <a:p>
            <a:pPr marL="0" indent="0" eaLnBrk="1" hangingPunct="1">
              <a:lnSpc>
                <a:spcPct val="100000"/>
              </a:lnSpc>
              <a:spcBef>
                <a:spcPts val="600"/>
              </a:spcBef>
              <a:buFont typeface="Arial" panose="020B0604020202020204" pitchFamily="34" charset="0"/>
              <a:buNone/>
            </a:pPr>
            <a:endParaRPr lang="el-GR" altLang="en-US" sz="24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2D330B84-2786-4AB4-A28F-EE0903F86BB2}" type="slidenum">
              <a:rPr lang="en-US" altLang="en-US" smtClean="0"/>
              <a:pPr>
                <a:defRPr/>
              </a:pPr>
              <a:t>52</a:t>
            </a:fld>
            <a:endParaRPr lang="en-US"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Τίτλος 1"/>
          <p:cNvSpPr>
            <a:spLocks noGrp="1"/>
          </p:cNvSpPr>
          <p:nvPr>
            <p:ph type="title"/>
          </p:nvPr>
        </p:nvSpPr>
        <p:spPr/>
        <p:txBody>
          <a:bodyPr/>
          <a:lstStyle/>
          <a:p>
            <a:r>
              <a:rPr lang="el-GR" altLang="el-GR" dirty="0" smtClean="0"/>
              <a:t>Φύλο: </a:t>
            </a:r>
            <a:r>
              <a:rPr lang="el-GR" altLang="el-GR" dirty="0" err="1" smtClean="0"/>
              <a:t>Ενδόπρωκτα</a:t>
            </a:r>
            <a:r>
              <a:rPr lang="en-US" altLang="el-GR" dirty="0" smtClean="0"/>
              <a:t> </a:t>
            </a:r>
            <a:r>
              <a:rPr lang="en-US" altLang="el-GR" dirty="0" smtClean="0"/>
              <a:t>4/6</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F7BBC2CA-9D70-4293-A832-293DD0FA65C2}" type="slidenum">
              <a:rPr lang="en-US" altLang="en-US" smtClean="0"/>
              <a:pPr>
                <a:defRPr/>
              </a:pPr>
              <a:t>53</a:t>
            </a:fld>
            <a:endParaRPr lang="en-US" altLang="en-US"/>
          </a:p>
        </p:txBody>
      </p:sp>
      <p:pic>
        <p:nvPicPr>
          <p:cNvPr id="3" name="Θέση περιεχομένου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0665" y="1558478"/>
            <a:ext cx="5396632" cy="4469260"/>
          </a:xfrm>
        </p:spPr>
      </p:pic>
      <p:sp>
        <p:nvSpPr>
          <p:cNvPr id="6" name="TextBox 5"/>
          <p:cNvSpPr txBox="1"/>
          <p:nvPr/>
        </p:nvSpPr>
        <p:spPr>
          <a:xfrm>
            <a:off x="6905985" y="5748378"/>
            <a:ext cx="341312" cy="276225"/>
          </a:xfrm>
          <a:prstGeom prst="rect">
            <a:avLst/>
          </a:prstGeom>
          <a:noFill/>
        </p:spPr>
        <p:txBody>
          <a:bodyPr wrap="none">
            <a:spAutoFit/>
          </a:bodyPr>
          <a:lstStyle/>
          <a:p>
            <a:pPr>
              <a:defRPr/>
            </a:pPr>
            <a:r>
              <a:rPr lang="en-US" sz="1200" b="1" dirty="0">
                <a:latin typeface="+mj-lt"/>
              </a:rPr>
              <a:t>43</a:t>
            </a:r>
            <a:endParaRPr lang="el-GR" sz="1200" b="1" dirty="0">
              <a:latin typeface="+mj-l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Τίτλος 1"/>
          <p:cNvSpPr>
            <a:spLocks noGrp="1"/>
          </p:cNvSpPr>
          <p:nvPr>
            <p:ph type="title"/>
          </p:nvPr>
        </p:nvSpPr>
        <p:spPr/>
        <p:txBody>
          <a:bodyPr/>
          <a:lstStyle/>
          <a:p>
            <a:r>
              <a:rPr lang="el-GR" altLang="el-GR" dirty="0" smtClean="0"/>
              <a:t>Φύλο: </a:t>
            </a:r>
            <a:r>
              <a:rPr lang="el-GR" altLang="el-GR" dirty="0" err="1" smtClean="0"/>
              <a:t>Ενδόπρωκτα</a:t>
            </a:r>
            <a:r>
              <a:rPr lang="en-US" altLang="el-GR" dirty="0" smtClean="0"/>
              <a:t> </a:t>
            </a:r>
            <a:r>
              <a:rPr lang="en-US" altLang="el-GR" dirty="0" smtClean="0"/>
              <a:t>5/6</a:t>
            </a:r>
            <a:endParaRPr lang="en-US" altLang="el-GR" dirty="0" smtClean="0"/>
          </a:p>
        </p:txBody>
      </p:sp>
      <p:sp>
        <p:nvSpPr>
          <p:cNvPr id="73731" name="Θέση περιεχομένου 2"/>
          <p:cNvSpPr>
            <a:spLocks noGrp="1"/>
          </p:cNvSpPr>
          <p:nvPr>
            <p:ph idx="1"/>
          </p:nvPr>
        </p:nvSpPr>
        <p:spPr>
          <a:xfrm>
            <a:off x="536575" y="1495425"/>
            <a:ext cx="8283575" cy="4824413"/>
          </a:xfrm>
        </p:spPr>
        <p:txBody>
          <a:bodyPr/>
          <a:lstStyle/>
          <a:p>
            <a:pPr marL="0" indent="0" eaLnBrk="1" hangingPunct="1">
              <a:lnSpc>
                <a:spcPct val="100000"/>
              </a:lnSpc>
              <a:spcBef>
                <a:spcPts val="600"/>
              </a:spcBef>
              <a:buFont typeface="Arial" panose="020B0604020202020204" pitchFamily="34" charset="0"/>
              <a:buNone/>
            </a:pPr>
            <a:r>
              <a:rPr lang="el-GR" altLang="en-US" sz="2600" b="1" dirty="0" smtClean="0">
                <a:cs typeface="Times New Roman" panose="02020603050405020304" pitchFamily="18" charset="0"/>
              </a:rPr>
              <a:t>Φυλογένεση</a:t>
            </a:r>
          </a:p>
          <a:p>
            <a:pPr eaLnBrk="1" hangingPunct="1">
              <a:lnSpc>
                <a:spcPct val="100000"/>
              </a:lnSpc>
              <a:spcBef>
                <a:spcPts val="1800"/>
              </a:spcBef>
            </a:pPr>
            <a:r>
              <a:rPr lang="el-GR" altLang="en-US" sz="2400" dirty="0" smtClean="0">
                <a:cs typeface="Times New Roman" panose="02020603050405020304" pitchFamily="18" charset="0"/>
              </a:rPr>
              <a:t>Πρόσφατες (2008) </a:t>
            </a:r>
            <a:r>
              <a:rPr lang="el-GR" altLang="en-US" sz="2400" b="1" dirty="0" smtClean="0">
                <a:cs typeface="Times New Roman" panose="02020603050405020304" pitchFamily="18" charset="0"/>
              </a:rPr>
              <a:t>μοριακές αναλύσεις </a:t>
            </a:r>
            <a:r>
              <a:rPr lang="el-GR" altLang="en-US" sz="2400" dirty="0" smtClean="0">
                <a:cs typeface="Times New Roman" panose="02020603050405020304" pitchFamily="18" charset="0"/>
              </a:rPr>
              <a:t>δείχνουν ότι </a:t>
            </a:r>
            <a:r>
              <a:rPr lang="el-GR" altLang="en-US" sz="2400" b="1" dirty="0" err="1" smtClean="0">
                <a:cs typeface="Times New Roman" panose="02020603050405020304" pitchFamily="18" charset="0"/>
              </a:rPr>
              <a:t>Ενδόπρωκτα</a:t>
            </a:r>
            <a:r>
              <a:rPr lang="el-GR" altLang="en-US" sz="2400" b="1" dirty="0" smtClean="0">
                <a:cs typeface="Times New Roman" panose="02020603050405020304" pitchFamily="18" charset="0"/>
              </a:rPr>
              <a:t> είναι συγγενικά με τα </a:t>
            </a:r>
            <a:r>
              <a:rPr lang="el-GR" altLang="en-US" sz="2400" b="1" dirty="0" err="1" smtClean="0">
                <a:cs typeface="Times New Roman" panose="02020603050405020304" pitchFamily="18" charset="0"/>
              </a:rPr>
              <a:t>Εξώπρωκτα</a:t>
            </a:r>
            <a:r>
              <a:rPr lang="el-GR" altLang="en-US" sz="2400" b="1" dirty="0" smtClean="0">
                <a:cs typeface="Times New Roman" panose="02020603050405020304" pitchFamily="18" charset="0"/>
              </a:rPr>
              <a:t> και επαναφέρουν τον όρο Βρυόζωα για να περιγράψουν τα 2 φύλα. </a:t>
            </a:r>
          </a:p>
          <a:p>
            <a:pPr marL="0" indent="0" algn="just" eaLnBrk="1" hangingPunct="1">
              <a:lnSpc>
                <a:spcPct val="100000"/>
              </a:lnSpc>
              <a:spcBef>
                <a:spcPct val="0"/>
              </a:spcBef>
              <a:buFontTx/>
              <a:buNone/>
            </a:pPr>
            <a:endParaRPr lang="en-US" altLang="en-US" sz="2000" dirty="0" smtClean="0">
              <a:cs typeface="Times New Roman" panose="02020603050405020304" pitchFamily="18" charset="0"/>
            </a:endParaRPr>
          </a:p>
          <a:p>
            <a:pPr marL="0" indent="0" algn="just" eaLnBrk="1" hangingPunct="1">
              <a:lnSpc>
                <a:spcPct val="100000"/>
              </a:lnSpc>
              <a:spcBef>
                <a:spcPct val="0"/>
              </a:spcBef>
              <a:buFontTx/>
              <a:buNone/>
            </a:pPr>
            <a:r>
              <a:rPr lang="el-GR" altLang="en-US" sz="1600" b="1" dirty="0" smtClean="0">
                <a:cs typeface="Times New Roman" panose="02020603050405020304" pitchFamily="18" charset="0"/>
              </a:rPr>
              <a:t>Δείτε:</a:t>
            </a:r>
            <a:endParaRPr lang="en-GB" altLang="en-US" sz="1600" b="1" dirty="0" smtClean="0">
              <a:cs typeface="Times New Roman" panose="02020603050405020304" pitchFamily="18" charset="0"/>
            </a:endParaRPr>
          </a:p>
          <a:p>
            <a:pPr marL="0" indent="0" algn="just" eaLnBrk="1" hangingPunct="1">
              <a:lnSpc>
                <a:spcPct val="100000"/>
              </a:lnSpc>
              <a:spcBef>
                <a:spcPct val="0"/>
              </a:spcBef>
              <a:buFontTx/>
              <a:buNone/>
            </a:pPr>
            <a:r>
              <a:rPr lang="en-US" altLang="en-US" sz="1600" dirty="0" err="1" smtClean="0">
                <a:cs typeface="Times New Roman" panose="02020603050405020304" pitchFamily="18" charset="0"/>
              </a:rPr>
              <a:t>Hausdorf</a:t>
            </a:r>
            <a:r>
              <a:rPr lang="en-US" altLang="en-US" sz="1600" dirty="0" smtClean="0">
                <a:cs typeface="Times New Roman" panose="02020603050405020304" pitchFamily="18" charset="0"/>
              </a:rPr>
              <a:t>, B., </a:t>
            </a:r>
            <a:r>
              <a:rPr lang="en-US" altLang="en-US" sz="1600" dirty="0" err="1" smtClean="0">
                <a:cs typeface="Times New Roman" panose="02020603050405020304" pitchFamily="18" charset="0"/>
              </a:rPr>
              <a:t>Helmkampf</a:t>
            </a:r>
            <a:r>
              <a:rPr lang="en-US" altLang="en-US" sz="1600" dirty="0" smtClean="0">
                <a:cs typeface="Times New Roman" panose="02020603050405020304" pitchFamily="18" charset="0"/>
              </a:rPr>
              <a:t>, M., Meyer, A., </a:t>
            </a:r>
            <a:r>
              <a:rPr lang="en-US" altLang="en-US" sz="1600" i="1" dirty="0" smtClean="0">
                <a:cs typeface="Times New Roman" panose="02020603050405020304" pitchFamily="18" charset="0"/>
              </a:rPr>
              <a:t>et al</a:t>
            </a:r>
            <a:r>
              <a:rPr lang="en-US" altLang="en-US" sz="1600" dirty="0" smtClean="0">
                <a:cs typeface="Times New Roman" panose="02020603050405020304" pitchFamily="18" charset="0"/>
              </a:rPr>
              <a:t> (2007). </a:t>
            </a:r>
            <a:r>
              <a:rPr lang="en-US" altLang="en-US" sz="1600" dirty="0" err="1" smtClean="0">
                <a:cs typeface="Times New Roman" panose="02020603050405020304" pitchFamily="18" charset="0"/>
              </a:rPr>
              <a:t>Spiralian</a:t>
            </a:r>
            <a:r>
              <a:rPr lang="en-US" altLang="en-US" sz="1600" dirty="0" smtClean="0">
                <a:cs typeface="Times New Roman" panose="02020603050405020304" pitchFamily="18" charset="0"/>
              </a:rPr>
              <a:t> </a:t>
            </a:r>
            <a:r>
              <a:rPr lang="en-US" altLang="en-US" sz="1600" dirty="0" err="1" smtClean="0">
                <a:cs typeface="Times New Roman" panose="02020603050405020304" pitchFamily="18" charset="0"/>
              </a:rPr>
              <a:t>Phylogenomics</a:t>
            </a:r>
            <a:r>
              <a:rPr lang="en-US" altLang="en-US" sz="1600" dirty="0" smtClean="0">
                <a:cs typeface="Times New Roman" panose="02020603050405020304" pitchFamily="18" charset="0"/>
              </a:rPr>
              <a:t> Supports the Resurrection of </a:t>
            </a:r>
            <a:r>
              <a:rPr lang="en-US" altLang="en-US" sz="1600" dirty="0" err="1" smtClean="0">
                <a:cs typeface="Times New Roman" panose="02020603050405020304" pitchFamily="18" charset="0"/>
              </a:rPr>
              <a:t>Bryozoa</a:t>
            </a:r>
            <a:r>
              <a:rPr lang="en-US" altLang="en-US" sz="1600" dirty="0" smtClean="0">
                <a:cs typeface="Times New Roman" panose="02020603050405020304" pitchFamily="18" charset="0"/>
              </a:rPr>
              <a:t> Comprising </a:t>
            </a:r>
            <a:r>
              <a:rPr lang="en-US" altLang="en-US" sz="1600" dirty="0" err="1" smtClean="0">
                <a:cs typeface="Times New Roman" panose="02020603050405020304" pitchFamily="18" charset="0"/>
              </a:rPr>
              <a:t>Ectoprocta</a:t>
            </a:r>
            <a:r>
              <a:rPr lang="en-US" altLang="en-US" sz="1600" dirty="0" smtClean="0">
                <a:cs typeface="Times New Roman" panose="02020603050405020304" pitchFamily="18" charset="0"/>
              </a:rPr>
              <a:t> and </a:t>
            </a:r>
            <a:r>
              <a:rPr lang="en-US" altLang="en-US" sz="1600" dirty="0" err="1" smtClean="0">
                <a:cs typeface="Times New Roman" panose="02020603050405020304" pitchFamily="18" charset="0"/>
              </a:rPr>
              <a:t>Entoprocta</a:t>
            </a:r>
            <a:r>
              <a:rPr lang="en-US" altLang="en-US" sz="1600" dirty="0" smtClean="0">
                <a:cs typeface="Times New Roman" panose="02020603050405020304" pitchFamily="18" charset="0"/>
              </a:rPr>
              <a:t>. </a:t>
            </a:r>
            <a:r>
              <a:rPr lang="en-US" altLang="en-US" sz="1600" i="1" dirty="0" smtClean="0">
                <a:cs typeface="Times New Roman" panose="02020603050405020304" pitchFamily="18" charset="0"/>
              </a:rPr>
              <a:t>Molecular Biology and Evolution</a:t>
            </a:r>
            <a:r>
              <a:rPr lang="en-US" altLang="en-US" sz="1600" dirty="0" smtClean="0">
                <a:cs typeface="Times New Roman" panose="02020603050405020304" pitchFamily="18" charset="0"/>
              </a:rPr>
              <a:t> </a:t>
            </a:r>
            <a:r>
              <a:rPr lang="en-US" altLang="en-US" sz="1600" b="1" dirty="0" smtClean="0">
                <a:cs typeface="Times New Roman" panose="02020603050405020304" pitchFamily="18" charset="0"/>
              </a:rPr>
              <a:t>24</a:t>
            </a:r>
            <a:r>
              <a:rPr lang="en-US" altLang="en-US" sz="1600" dirty="0" smtClean="0">
                <a:cs typeface="Times New Roman" panose="02020603050405020304" pitchFamily="18" charset="0"/>
              </a:rPr>
              <a:t> (12): 2723–2729.</a:t>
            </a:r>
          </a:p>
          <a:p>
            <a:pPr marL="0" indent="0" eaLnBrk="1" hangingPunct="1">
              <a:lnSpc>
                <a:spcPct val="100000"/>
              </a:lnSpc>
              <a:spcBef>
                <a:spcPts val="600"/>
              </a:spcBef>
              <a:buFont typeface="Arial" panose="020B0604020202020204" pitchFamily="34" charset="0"/>
              <a:buNone/>
            </a:pPr>
            <a:endParaRPr lang="el-GR" altLang="en-US" sz="2400" b="1" dirty="0"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98228967-CB86-4CF7-BBFB-12B34DD75E0B}" type="slidenum">
              <a:rPr lang="en-US" altLang="en-US" smtClean="0"/>
              <a:pPr>
                <a:defRPr/>
              </a:pPr>
              <a:t>54</a:t>
            </a:fld>
            <a:endParaRPr lang="en-US"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Τίτλος 1"/>
          <p:cNvSpPr>
            <a:spLocks noGrp="1"/>
          </p:cNvSpPr>
          <p:nvPr>
            <p:ph type="title"/>
          </p:nvPr>
        </p:nvSpPr>
        <p:spPr/>
        <p:txBody>
          <a:bodyPr/>
          <a:lstStyle/>
          <a:p>
            <a:r>
              <a:rPr lang="el-GR" altLang="el-GR" dirty="0" smtClean="0"/>
              <a:t>Φύλο: </a:t>
            </a:r>
            <a:r>
              <a:rPr lang="el-GR" altLang="el-GR" dirty="0" err="1" smtClean="0"/>
              <a:t>Ενδόπρωκτα</a:t>
            </a:r>
            <a:r>
              <a:rPr lang="en-US" altLang="el-GR" dirty="0" smtClean="0"/>
              <a:t> </a:t>
            </a:r>
            <a:r>
              <a:rPr lang="en-US" altLang="el-GR" dirty="0" smtClean="0"/>
              <a:t>6/6</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24B9E69A-3809-4D4B-AC62-CDA58CAB1629}" type="slidenum">
              <a:rPr lang="en-US" altLang="en-US" smtClean="0"/>
              <a:pPr>
                <a:defRPr/>
              </a:pPr>
              <a:t>55</a:t>
            </a:fld>
            <a:endParaRPr lang="en-US" altLang="en-US"/>
          </a:p>
        </p:txBody>
      </p:sp>
      <p:pic>
        <p:nvPicPr>
          <p:cNvPr id="7475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484313"/>
            <a:ext cx="8497887" cy="4681537"/>
          </a:xfrm>
        </p:spPr>
      </p:pic>
      <p:sp>
        <p:nvSpPr>
          <p:cNvPr id="6" name="TextBox 5"/>
          <p:cNvSpPr txBox="1"/>
          <p:nvPr/>
        </p:nvSpPr>
        <p:spPr>
          <a:xfrm>
            <a:off x="7451725" y="5889625"/>
            <a:ext cx="342900" cy="276225"/>
          </a:xfrm>
          <a:prstGeom prst="rect">
            <a:avLst/>
          </a:prstGeom>
          <a:noFill/>
        </p:spPr>
        <p:txBody>
          <a:bodyPr wrap="none">
            <a:spAutoFit/>
          </a:bodyPr>
          <a:lstStyle/>
          <a:p>
            <a:pPr>
              <a:defRPr/>
            </a:pPr>
            <a:r>
              <a:rPr lang="en-US" sz="1200" b="1" dirty="0">
                <a:latin typeface="+mj-lt"/>
              </a:rPr>
              <a:t>44</a:t>
            </a:r>
            <a:endParaRPr lang="el-GR" sz="1200" b="1" dirty="0">
              <a:latin typeface="+mj-l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Τίτλος 1"/>
          <p:cNvSpPr>
            <a:spLocks noGrp="1"/>
          </p:cNvSpPr>
          <p:nvPr>
            <p:ph type="title"/>
          </p:nvPr>
        </p:nvSpPr>
        <p:spPr/>
        <p:txBody>
          <a:bodyPr/>
          <a:lstStyle/>
          <a:p>
            <a:r>
              <a:rPr lang="el-GR" altLang="el-GR" dirty="0" smtClean="0"/>
              <a:t>Φύλο: </a:t>
            </a:r>
            <a:r>
              <a:rPr lang="el-GR" altLang="el-GR" dirty="0" err="1" smtClean="0"/>
              <a:t>Εξώπρωκτα</a:t>
            </a:r>
            <a:r>
              <a:rPr lang="en-US" altLang="el-GR" dirty="0" smtClean="0"/>
              <a:t> </a:t>
            </a:r>
            <a:r>
              <a:rPr lang="en-US" altLang="el-GR" dirty="0" smtClean="0"/>
              <a:t>1/8</a:t>
            </a:r>
            <a:endParaRPr lang="en-US" altLang="el-GR" dirty="0" smtClean="0"/>
          </a:p>
        </p:txBody>
      </p:sp>
      <p:sp>
        <p:nvSpPr>
          <p:cNvPr id="75779" name="Θέση περιεχομένου 2"/>
          <p:cNvSpPr>
            <a:spLocks noGrp="1"/>
          </p:cNvSpPr>
          <p:nvPr>
            <p:ph idx="1"/>
          </p:nvPr>
        </p:nvSpPr>
        <p:spPr>
          <a:xfrm>
            <a:off x="536575" y="1495425"/>
            <a:ext cx="8283575" cy="4824413"/>
          </a:xfrm>
        </p:spPr>
        <p:txBody>
          <a:bodyPr/>
          <a:lstStyle/>
          <a:p>
            <a:pPr eaLnBrk="1" hangingPunct="1">
              <a:lnSpc>
                <a:spcPct val="100000"/>
              </a:lnSpc>
              <a:spcBef>
                <a:spcPct val="0"/>
              </a:spcBef>
              <a:buFontTx/>
              <a:buNone/>
            </a:pPr>
            <a:r>
              <a:rPr lang="el-GR" altLang="en-US" sz="2200" smtClean="0">
                <a:cs typeface="Times New Roman" panose="02020603050405020304" pitchFamily="18" charset="0"/>
              </a:rPr>
              <a:t>Ταξινόμηση*: Φύλο</a:t>
            </a:r>
            <a:r>
              <a:rPr lang="en-GB" altLang="en-US" sz="2200" smtClean="0">
                <a:cs typeface="Times New Roman" panose="02020603050405020304" pitchFamily="18" charset="0"/>
              </a:rPr>
              <a:t>:</a:t>
            </a:r>
            <a:r>
              <a:rPr lang="el-GR" altLang="en-US" sz="2200" smtClean="0">
                <a:cs typeface="Times New Roman" panose="02020603050405020304" pitchFamily="18" charset="0"/>
              </a:rPr>
              <a:t> </a:t>
            </a:r>
            <a:r>
              <a:rPr lang="el-GR" altLang="en-US" sz="2200" b="1" smtClean="0">
                <a:cs typeface="Times New Roman" panose="02020603050405020304" pitchFamily="18" charset="0"/>
              </a:rPr>
              <a:t>Εξώπρωκτα</a:t>
            </a:r>
          </a:p>
          <a:p>
            <a:pPr eaLnBrk="1" hangingPunct="1">
              <a:lnSpc>
                <a:spcPct val="100000"/>
              </a:lnSpc>
              <a:spcBef>
                <a:spcPct val="0"/>
              </a:spcBef>
              <a:buFontTx/>
              <a:buNone/>
            </a:pPr>
            <a:r>
              <a:rPr lang="el-GR" altLang="en-US" sz="2200" smtClean="0">
                <a:cs typeface="Times New Roman" panose="02020603050405020304" pitchFamily="18" charset="0"/>
              </a:rPr>
              <a:t>			</a:t>
            </a:r>
            <a:r>
              <a:rPr lang="en-US" altLang="en-US" sz="2200" smtClean="0">
                <a:cs typeface="Times New Roman" panose="02020603050405020304" pitchFamily="18" charset="0"/>
              </a:rPr>
              <a:t>  </a:t>
            </a:r>
            <a:r>
              <a:rPr lang="el-GR" altLang="en-US" sz="2200" smtClean="0">
                <a:cs typeface="Times New Roman" panose="02020603050405020304" pitchFamily="18" charset="0"/>
              </a:rPr>
              <a:t>Ομοταξίες: </a:t>
            </a:r>
            <a:r>
              <a:rPr lang="en-GB" altLang="en-US" sz="2200" b="1" smtClean="0">
                <a:cs typeface="Times New Roman" panose="02020603050405020304" pitchFamily="18" charset="0"/>
              </a:rPr>
              <a:t>Gymnolaemata, </a:t>
            </a:r>
          </a:p>
          <a:p>
            <a:pPr eaLnBrk="1" hangingPunct="1">
              <a:lnSpc>
                <a:spcPct val="100000"/>
              </a:lnSpc>
              <a:spcBef>
                <a:spcPct val="0"/>
              </a:spcBef>
              <a:buFontTx/>
              <a:buNone/>
            </a:pPr>
            <a:r>
              <a:rPr lang="en-GB" altLang="en-US" sz="2200" smtClean="0">
                <a:cs typeface="Times New Roman" panose="02020603050405020304" pitchFamily="18" charset="0"/>
              </a:rPr>
              <a:t>	                                               </a:t>
            </a:r>
            <a:r>
              <a:rPr lang="en-GB" altLang="en-US" sz="2200" b="1" smtClean="0">
                <a:cs typeface="Times New Roman" panose="02020603050405020304" pitchFamily="18" charset="0"/>
              </a:rPr>
              <a:t>Phylactolaemata,</a:t>
            </a:r>
            <a:r>
              <a:rPr lang="en-GB" altLang="en-US" sz="2200" smtClean="0">
                <a:cs typeface="Times New Roman" panose="02020603050405020304" pitchFamily="18" charset="0"/>
              </a:rPr>
              <a:t> </a:t>
            </a:r>
          </a:p>
          <a:p>
            <a:pPr eaLnBrk="1" hangingPunct="1">
              <a:lnSpc>
                <a:spcPct val="100000"/>
              </a:lnSpc>
              <a:spcBef>
                <a:spcPct val="0"/>
              </a:spcBef>
              <a:buFontTx/>
              <a:buNone/>
            </a:pPr>
            <a:r>
              <a:rPr lang="en-GB" altLang="en-US" sz="2200" smtClean="0">
                <a:cs typeface="Times New Roman" panose="02020603050405020304" pitchFamily="18" charset="0"/>
              </a:rPr>
              <a:t>	                                               </a:t>
            </a:r>
            <a:r>
              <a:rPr lang="en-GB" altLang="en-US" sz="2200" b="1" smtClean="0">
                <a:cs typeface="Times New Roman" panose="02020603050405020304" pitchFamily="18" charset="0"/>
              </a:rPr>
              <a:t>Stenolaemata</a:t>
            </a:r>
          </a:p>
          <a:p>
            <a:pPr eaLnBrk="1" hangingPunct="1">
              <a:lnSpc>
                <a:spcPct val="100000"/>
              </a:lnSpc>
              <a:spcBef>
                <a:spcPts val="600"/>
              </a:spcBef>
            </a:pPr>
            <a:r>
              <a:rPr lang="el-GR" altLang="en-US" sz="2200" smtClean="0">
                <a:cs typeface="Times New Roman" panose="02020603050405020304" pitchFamily="18" charset="0"/>
              </a:rPr>
              <a:t>Το φύλο Εξώπρωκτα (έξω + πρωκτός) παίρνει το όνομα του από την </a:t>
            </a:r>
            <a:r>
              <a:rPr lang="el-GR" altLang="en-US" sz="2200" b="1" smtClean="0">
                <a:cs typeface="Times New Roman" panose="02020603050405020304" pitchFamily="18" charset="0"/>
              </a:rPr>
              <a:t>παρουσία της έδρας έξω από τη στεφάνη των βλεφαριδοφόρων κεραιών</a:t>
            </a:r>
            <a:r>
              <a:rPr lang="el-GR" altLang="en-US" sz="2200" smtClean="0">
                <a:cs typeface="Times New Roman" panose="02020603050405020304" pitchFamily="18" charset="0"/>
              </a:rPr>
              <a:t>, </a:t>
            </a:r>
            <a:r>
              <a:rPr lang="el-GR" altLang="en-US" sz="2200" b="1" smtClean="0">
                <a:cs typeface="Times New Roman" panose="02020603050405020304" pitchFamily="18" charset="0"/>
              </a:rPr>
              <a:t>που καλείται λοφοφόρο</a:t>
            </a:r>
            <a:r>
              <a:rPr lang="el-GR" altLang="en-US" sz="2200" smtClean="0">
                <a:cs typeface="Times New Roman" panose="02020603050405020304" pitchFamily="18" charset="0"/>
              </a:rPr>
              <a:t>. Το φύλο περιλαμβάνει ≈</a:t>
            </a:r>
            <a:r>
              <a:rPr lang="el-GR" altLang="en-US" sz="2200" b="1" smtClean="0">
                <a:cs typeface="Times New Roman" panose="02020603050405020304" pitchFamily="18" charset="0"/>
              </a:rPr>
              <a:t>4500 είδη υδρόβιων μικροσκοπικών ζώων (&lt;0,5 </a:t>
            </a:r>
            <a:r>
              <a:rPr lang="en-GB" altLang="en-US" sz="2200" b="1" smtClean="0">
                <a:cs typeface="Times New Roman" panose="02020603050405020304" pitchFamily="18" charset="0"/>
              </a:rPr>
              <a:t>mm</a:t>
            </a:r>
            <a:r>
              <a:rPr lang="el-GR" altLang="en-US" sz="2200" b="1" smtClean="0">
                <a:cs typeface="Times New Roman" panose="02020603050405020304" pitchFamily="18" charset="0"/>
              </a:rPr>
              <a:t>) </a:t>
            </a:r>
            <a:r>
              <a:rPr lang="el-GR" altLang="en-US" sz="2200" smtClean="0">
                <a:cs typeface="Times New Roman" panose="02020603050405020304" pitchFamily="18" charset="0"/>
              </a:rPr>
              <a:t>που ζουν σε </a:t>
            </a:r>
            <a:r>
              <a:rPr lang="el-GR" altLang="en-US" sz="2200" b="1" smtClean="0">
                <a:cs typeface="Times New Roman" panose="02020603050405020304" pitchFamily="18" charset="0"/>
              </a:rPr>
              <a:t>αποικιακούς εξωσκελετούς </a:t>
            </a:r>
            <a:r>
              <a:rPr lang="el-GR" altLang="en-US" sz="2200" smtClean="0">
                <a:cs typeface="Times New Roman" panose="02020603050405020304" pitchFamily="18" charset="0"/>
              </a:rPr>
              <a:t>που ονομάζονται </a:t>
            </a:r>
            <a:r>
              <a:rPr lang="el-GR" altLang="en-US" sz="2200" b="1" smtClean="0">
                <a:cs typeface="Times New Roman" panose="02020603050405020304" pitchFamily="18" charset="0"/>
              </a:rPr>
              <a:t>ζωοικίες.</a:t>
            </a:r>
            <a:r>
              <a:rPr lang="el-GR" altLang="en-US" sz="2200" smtClean="0">
                <a:cs typeface="Times New Roman" panose="02020603050405020304" pitchFamily="18" charset="0"/>
              </a:rPr>
              <a:t> Τα ζώα που ζούν σε αυτούς τους σχηματισμούς ονομάζονται </a:t>
            </a:r>
            <a:r>
              <a:rPr lang="el-GR" altLang="en-US" sz="2200" b="1" smtClean="0">
                <a:cs typeface="Times New Roman" panose="02020603050405020304" pitchFamily="18" charset="0"/>
              </a:rPr>
              <a:t>ζωίδια</a:t>
            </a:r>
            <a:r>
              <a:rPr lang="el-GR" altLang="en-US" sz="2200" smtClean="0">
                <a:cs typeface="Times New Roman" panose="02020603050405020304" pitchFamily="18" charset="0"/>
              </a:rPr>
              <a:t> και τρέφονται με το λοφοφόρο που περικλείει το στόμα τους. Οι αποικίες αποτελούνται από </a:t>
            </a:r>
            <a:r>
              <a:rPr lang="el-GR" altLang="en-US" sz="2200" b="1" smtClean="0">
                <a:cs typeface="Times New Roman" panose="02020603050405020304" pitchFamily="18" charset="0"/>
              </a:rPr>
              <a:t>ζωίδια-</a:t>
            </a:r>
            <a:r>
              <a:rPr lang="el-GR" altLang="en-US" sz="2200" smtClean="0">
                <a:cs typeface="Times New Roman" panose="02020603050405020304" pitchFamily="18" charset="0"/>
              </a:rPr>
              <a:t>κλώνους.</a:t>
            </a:r>
          </a:p>
          <a:p>
            <a:pPr eaLnBrk="1" hangingPunct="1">
              <a:lnSpc>
                <a:spcPct val="100000"/>
              </a:lnSpc>
              <a:spcBef>
                <a:spcPts val="600"/>
              </a:spcBef>
              <a:buFont typeface="Arial" panose="020B0604020202020204" pitchFamily="34" charset="0"/>
              <a:buNone/>
            </a:pPr>
            <a:r>
              <a:rPr lang="el-GR" altLang="en-US" sz="2400" smtClean="0">
                <a:cs typeface="Times New Roman" panose="02020603050405020304" pitchFamily="18" charset="0"/>
              </a:rPr>
              <a:t>*</a:t>
            </a:r>
            <a:r>
              <a:rPr lang="el-GR" altLang="en-US" sz="1600" smtClean="0">
                <a:cs typeface="Times New Roman" panose="02020603050405020304" pitchFamily="18" charset="0"/>
              </a:rPr>
              <a:t>Σύμφωνα με: </a:t>
            </a:r>
            <a:r>
              <a:rPr lang="en-US" altLang="en-US" sz="1600" smtClean="0">
                <a:cs typeface="Times New Roman" panose="02020603050405020304" pitchFamily="18" charset="0"/>
              </a:rPr>
              <a:t>http://www.ncbi.nlm.nih.gov/Taxonomy/Browser/wwwtax.cgi?mode=Root</a:t>
            </a:r>
          </a:p>
          <a:p>
            <a:pPr eaLnBrk="1" hangingPunct="1">
              <a:lnSpc>
                <a:spcPct val="100000"/>
              </a:lnSpc>
              <a:spcBef>
                <a:spcPct val="0"/>
              </a:spcBef>
              <a:buFontTx/>
              <a:buNone/>
            </a:pPr>
            <a:endParaRPr lang="el-GR" altLang="en-US" sz="2400" b="1" smtClean="0">
              <a:cs typeface="Times New Roman" panose="02020603050405020304" pitchFamily="18" charset="0"/>
            </a:endParaRPr>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A23F3077-C476-46B3-BA43-F99EE3D67B34}" type="slidenum">
              <a:rPr lang="en-US" altLang="en-US" smtClean="0"/>
              <a:pPr>
                <a:defRPr/>
              </a:pPr>
              <a:t>56</a:t>
            </a:fld>
            <a:endParaRPr lang="en-US"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Τίτλος 1"/>
          <p:cNvSpPr>
            <a:spLocks noGrp="1"/>
          </p:cNvSpPr>
          <p:nvPr>
            <p:ph type="title"/>
          </p:nvPr>
        </p:nvSpPr>
        <p:spPr/>
        <p:txBody>
          <a:bodyPr/>
          <a:lstStyle/>
          <a:p>
            <a:r>
              <a:rPr lang="el-GR" altLang="el-GR" dirty="0" smtClean="0"/>
              <a:t>Φύλο: </a:t>
            </a:r>
            <a:r>
              <a:rPr lang="el-GR" altLang="el-GR" dirty="0" err="1" smtClean="0"/>
              <a:t>Εξώπρωκτα</a:t>
            </a:r>
            <a:r>
              <a:rPr lang="en-US" altLang="el-GR" dirty="0" smtClean="0"/>
              <a:t> </a:t>
            </a:r>
            <a:r>
              <a:rPr lang="en-US" altLang="el-GR" dirty="0" smtClean="0"/>
              <a:t>2/8</a:t>
            </a:r>
            <a:endParaRPr lang="en-US" altLang="el-GR" dirty="0" smtClean="0"/>
          </a:p>
        </p:txBody>
      </p:sp>
      <p:pic>
        <p:nvPicPr>
          <p:cNvPr id="76803" name="Θέση εικόνας 12"/>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854" t="-18394" r="-854" b="-18394"/>
          <a:stretch/>
        </p:blipFill>
        <p:spPr>
          <a:xfrm>
            <a:off x="3151626" y="2060848"/>
            <a:ext cx="2840748" cy="3024609"/>
          </a:xfrm>
        </p:spPr>
      </p:pic>
      <p:pic>
        <p:nvPicPr>
          <p:cNvPr id="76804" name="Θέση εικόνας 13"/>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17" t="-9067" r="-417" b="-9067"/>
          <a:stretch>
            <a:fillRect/>
          </a:stretch>
        </p:blipFill>
        <p:spPr>
          <a:xfrm>
            <a:off x="6128299" y="2401835"/>
            <a:ext cx="2808609" cy="2895653"/>
          </a:xfrm>
        </p:spPr>
      </p:pic>
      <p:sp>
        <p:nvSpPr>
          <p:cNvPr id="4" name="Θέση υποσέλιδου 3"/>
          <p:cNvSpPr>
            <a:spLocks noGrp="1"/>
          </p:cNvSpPr>
          <p:nvPr>
            <p:ph type="ftr" sz="quarter" idx="18"/>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9"/>
          </p:nvPr>
        </p:nvSpPr>
        <p:spPr/>
        <p:txBody>
          <a:bodyPr/>
          <a:lstStyle/>
          <a:p>
            <a:pPr>
              <a:defRPr/>
            </a:pPr>
            <a:fld id="{953D63BD-F5A7-42AE-9A56-67B3A505C7D7}" type="slidenum">
              <a:rPr lang="en-US" altLang="en-US" smtClean="0"/>
              <a:pPr>
                <a:defRPr/>
              </a:pPr>
              <a:t>57</a:t>
            </a:fld>
            <a:endParaRPr lang="en-US" altLang="en-US"/>
          </a:p>
        </p:txBody>
      </p:sp>
      <p:pic>
        <p:nvPicPr>
          <p:cNvPr id="76810" name="Θέση εικόνας 11"/>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854" t="-6499" r="-854" b="-6499"/>
          <a:stretch>
            <a:fillRect/>
          </a:stretch>
        </p:blipFill>
        <p:spPr>
          <a:xfrm>
            <a:off x="179512" y="1845259"/>
            <a:ext cx="2892424" cy="3080597"/>
          </a:xfrm>
        </p:spPr>
      </p:pic>
      <p:sp>
        <p:nvSpPr>
          <p:cNvPr id="11" name="TextBox 10"/>
          <p:cNvSpPr txBox="1"/>
          <p:nvPr/>
        </p:nvSpPr>
        <p:spPr>
          <a:xfrm>
            <a:off x="2725818" y="4114619"/>
            <a:ext cx="341312" cy="277813"/>
          </a:xfrm>
          <a:prstGeom prst="rect">
            <a:avLst/>
          </a:prstGeom>
          <a:noFill/>
        </p:spPr>
        <p:txBody>
          <a:bodyPr wrap="none">
            <a:spAutoFit/>
          </a:bodyPr>
          <a:lstStyle/>
          <a:p>
            <a:pPr>
              <a:defRPr/>
            </a:pPr>
            <a:r>
              <a:rPr lang="en-US" sz="1200" b="1" dirty="0">
                <a:solidFill>
                  <a:schemeClr val="bg1"/>
                </a:solidFill>
                <a:latin typeface="+mj-lt"/>
              </a:rPr>
              <a:t>45</a:t>
            </a:r>
            <a:endParaRPr lang="el-GR" sz="1200" b="1" dirty="0">
              <a:solidFill>
                <a:schemeClr val="bg1"/>
              </a:solidFill>
              <a:latin typeface="+mj-lt"/>
            </a:endParaRPr>
          </a:p>
        </p:txBody>
      </p:sp>
      <p:sp>
        <p:nvSpPr>
          <p:cNvPr id="12" name="TextBox 11"/>
          <p:cNvSpPr txBox="1"/>
          <p:nvPr/>
        </p:nvSpPr>
        <p:spPr>
          <a:xfrm>
            <a:off x="5651062" y="4399298"/>
            <a:ext cx="341312" cy="276225"/>
          </a:xfrm>
          <a:prstGeom prst="rect">
            <a:avLst/>
          </a:prstGeom>
          <a:noFill/>
        </p:spPr>
        <p:txBody>
          <a:bodyPr wrap="none">
            <a:spAutoFit/>
          </a:bodyPr>
          <a:lstStyle/>
          <a:p>
            <a:pPr>
              <a:defRPr/>
            </a:pPr>
            <a:r>
              <a:rPr lang="en-US" sz="1200" b="1" dirty="0">
                <a:solidFill>
                  <a:schemeClr val="bg1"/>
                </a:solidFill>
                <a:latin typeface="+mj-lt"/>
              </a:rPr>
              <a:t>46</a:t>
            </a:r>
            <a:endParaRPr lang="el-GR" sz="1200" b="1" dirty="0">
              <a:solidFill>
                <a:schemeClr val="bg1"/>
              </a:solidFill>
              <a:latin typeface="+mj-lt"/>
            </a:endParaRPr>
          </a:p>
        </p:txBody>
      </p:sp>
      <p:sp>
        <p:nvSpPr>
          <p:cNvPr id="13" name="TextBox 12"/>
          <p:cNvSpPr txBox="1"/>
          <p:nvPr/>
        </p:nvSpPr>
        <p:spPr>
          <a:xfrm>
            <a:off x="8595595" y="4786949"/>
            <a:ext cx="341313" cy="277813"/>
          </a:xfrm>
          <a:prstGeom prst="rect">
            <a:avLst/>
          </a:prstGeom>
          <a:noFill/>
        </p:spPr>
        <p:txBody>
          <a:bodyPr wrap="none">
            <a:spAutoFit/>
          </a:bodyPr>
          <a:lstStyle/>
          <a:p>
            <a:pPr>
              <a:defRPr/>
            </a:pPr>
            <a:r>
              <a:rPr lang="en-US" sz="1200" b="1" dirty="0">
                <a:latin typeface="+mj-lt"/>
              </a:rPr>
              <a:t>47</a:t>
            </a:r>
            <a:endParaRPr lang="el-GR" sz="1200" b="1" dirty="0">
              <a:latin typeface="+mj-l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Τίτλος 1"/>
          <p:cNvSpPr>
            <a:spLocks noGrp="1"/>
          </p:cNvSpPr>
          <p:nvPr>
            <p:ph type="title"/>
          </p:nvPr>
        </p:nvSpPr>
        <p:spPr/>
        <p:txBody>
          <a:bodyPr/>
          <a:lstStyle/>
          <a:p>
            <a:r>
              <a:rPr lang="el-GR" altLang="el-GR" dirty="0" smtClean="0"/>
              <a:t>Φύλο: </a:t>
            </a:r>
            <a:r>
              <a:rPr lang="el-GR" altLang="el-GR" dirty="0" err="1" smtClean="0"/>
              <a:t>Εξώπρωκτα</a:t>
            </a:r>
            <a:r>
              <a:rPr lang="en-US" altLang="el-GR" dirty="0" smtClean="0"/>
              <a:t> </a:t>
            </a:r>
            <a:r>
              <a:rPr lang="en-US" altLang="el-GR" dirty="0" smtClean="0"/>
              <a:t>3/8</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F216A247-6DED-423A-8F3B-59D39E815F50}" type="slidenum">
              <a:rPr lang="en-US" altLang="en-US" smtClean="0"/>
              <a:pPr>
                <a:defRPr/>
              </a:pPr>
              <a:t>58</a:t>
            </a:fld>
            <a:endParaRPr lang="en-US" altLang="en-US"/>
          </a:p>
        </p:txBody>
      </p:sp>
      <p:sp>
        <p:nvSpPr>
          <p:cNvPr id="77829" name="Θέση περιεχομένου 2"/>
          <p:cNvSpPr>
            <a:spLocks noGrp="1"/>
          </p:cNvSpPr>
          <p:nvPr>
            <p:ph idx="1"/>
          </p:nvPr>
        </p:nvSpPr>
        <p:spPr/>
        <p:txBody>
          <a:bodyPr/>
          <a:lstStyle/>
          <a:p>
            <a:pPr marL="0" indent="0">
              <a:buFont typeface="Arial" panose="020B0604020202020204" pitchFamily="34" charset="0"/>
              <a:buNone/>
            </a:pPr>
            <a:r>
              <a:rPr lang="el-GR" altLang="el-GR" sz="2600" b="1" dirty="0" smtClean="0"/>
              <a:t>Χαρακτηριστικά</a:t>
            </a:r>
          </a:p>
          <a:p>
            <a:pPr eaLnBrk="1" hangingPunct="1">
              <a:lnSpc>
                <a:spcPct val="100000"/>
              </a:lnSpc>
              <a:spcBef>
                <a:spcPts val="1200"/>
              </a:spcBef>
            </a:pPr>
            <a:r>
              <a:rPr lang="el-GR" altLang="en-US" sz="2400" dirty="0" smtClean="0">
                <a:cs typeface="Times New Roman" panose="02020603050405020304" pitchFamily="18" charset="0"/>
              </a:rPr>
              <a:t>Κάθε άτομο, </a:t>
            </a:r>
            <a:r>
              <a:rPr lang="el-GR" altLang="en-US" sz="2400" b="1" dirty="0" smtClean="0">
                <a:cs typeface="Times New Roman" panose="02020603050405020304" pitchFamily="18" charset="0"/>
              </a:rPr>
              <a:t>το </a:t>
            </a:r>
            <a:r>
              <a:rPr lang="el-GR" altLang="en-US" sz="2400" b="1" dirty="0" err="1" smtClean="0">
                <a:cs typeface="Times New Roman" panose="02020603050405020304" pitchFamily="18" charset="0"/>
              </a:rPr>
              <a:t>ζωίδιο</a:t>
            </a:r>
            <a:r>
              <a:rPr lang="el-GR" altLang="en-US" sz="2400" dirty="0" smtClean="0">
                <a:cs typeface="Times New Roman" panose="02020603050405020304" pitchFamily="18" charset="0"/>
              </a:rPr>
              <a:t>, αποτελείται από </a:t>
            </a:r>
            <a:r>
              <a:rPr lang="el-GR" altLang="en-US" sz="2400" b="1" dirty="0" smtClean="0">
                <a:cs typeface="Times New Roman" panose="02020603050405020304" pitchFamily="18" charset="0"/>
              </a:rPr>
              <a:t>ένα τροφικό </a:t>
            </a:r>
            <a:r>
              <a:rPr lang="el-GR" altLang="en-US" sz="2400" b="1" dirty="0" err="1" smtClean="0">
                <a:cs typeface="Times New Roman" panose="02020603050405020304" pitchFamily="18" charset="0"/>
              </a:rPr>
              <a:t>πολυπίδιο</a:t>
            </a:r>
            <a:r>
              <a:rPr lang="el-GR" altLang="en-US" sz="2400" b="1" dirty="0" smtClean="0">
                <a:cs typeface="Times New Roman" panose="02020603050405020304" pitchFamily="18" charset="0"/>
              </a:rPr>
              <a:t> και ένα </a:t>
            </a:r>
            <a:r>
              <a:rPr lang="el-GR" altLang="en-US" sz="2400" b="1" dirty="0" err="1" smtClean="0">
                <a:cs typeface="Times New Roman" panose="02020603050405020304" pitchFamily="18" charset="0"/>
              </a:rPr>
              <a:t>κυστίδιο</a:t>
            </a:r>
            <a:r>
              <a:rPr lang="el-GR" altLang="en-US" sz="2400" b="1" dirty="0" smtClean="0">
                <a:cs typeface="Times New Roman" panose="02020603050405020304" pitchFamily="18" charset="0"/>
              </a:rPr>
              <a:t> που σχηματίζει θήκη</a:t>
            </a:r>
            <a:r>
              <a:rPr lang="el-GR" altLang="en-US" sz="2400" dirty="0" smtClean="0">
                <a:cs typeface="Times New Roman" panose="02020603050405020304" pitchFamily="18" charset="0"/>
              </a:rPr>
              <a:t>. Το </a:t>
            </a:r>
            <a:r>
              <a:rPr lang="el-GR" altLang="en-US" sz="2400" b="1" dirty="0" err="1" smtClean="0">
                <a:cs typeface="Times New Roman" panose="02020603050405020304" pitchFamily="18" charset="0"/>
              </a:rPr>
              <a:t>πολυπίδιο</a:t>
            </a:r>
            <a:r>
              <a:rPr lang="el-GR" altLang="en-US" sz="2400" b="1" dirty="0" smtClean="0">
                <a:cs typeface="Times New Roman" panose="02020603050405020304" pitchFamily="18" charset="0"/>
              </a:rPr>
              <a:t> περιλαμβάνει το </a:t>
            </a:r>
            <a:r>
              <a:rPr lang="el-GR" altLang="en-US" sz="2400" b="1" dirty="0" err="1" smtClean="0">
                <a:cs typeface="Times New Roman" panose="02020603050405020304" pitchFamily="18" charset="0"/>
              </a:rPr>
              <a:t>λοφοφόρο</a:t>
            </a:r>
            <a:r>
              <a:rPr lang="el-GR" altLang="en-US" sz="2400" b="1" dirty="0" smtClean="0">
                <a:cs typeface="Times New Roman" panose="02020603050405020304" pitchFamily="18" charset="0"/>
              </a:rPr>
              <a:t>, τον πεπτικό σωλήνα, τους μυς και τα νευρικά κέντρα</a:t>
            </a:r>
            <a:r>
              <a:rPr lang="el-GR" altLang="en-US" sz="2400" dirty="0" smtClean="0">
                <a:cs typeface="Times New Roman" panose="02020603050405020304" pitchFamily="18" charset="0"/>
              </a:rPr>
              <a:t>. Το </a:t>
            </a:r>
            <a:r>
              <a:rPr lang="el-GR" altLang="en-US" sz="2400" b="1" dirty="0" err="1" smtClean="0">
                <a:cs typeface="Times New Roman" panose="02020603050405020304" pitchFamily="18" charset="0"/>
              </a:rPr>
              <a:t>κυστίδιο</a:t>
            </a:r>
            <a:r>
              <a:rPr lang="el-GR" altLang="en-US" sz="2400" b="1" dirty="0" smtClean="0">
                <a:cs typeface="Times New Roman" panose="02020603050405020304" pitchFamily="18" charset="0"/>
              </a:rPr>
              <a:t> περιλαμβάνει το σωματικό τοίχωμα του ζώου και τον εκκρινόμενο </a:t>
            </a:r>
            <a:r>
              <a:rPr lang="el-GR" altLang="en-US" sz="2400" b="1" dirty="0" err="1" smtClean="0">
                <a:cs typeface="Times New Roman" panose="02020603050405020304" pitchFamily="18" charset="0"/>
              </a:rPr>
              <a:t>εξωσκελετό</a:t>
            </a:r>
            <a:r>
              <a:rPr lang="el-GR" altLang="en-US" sz="2400" b="1" dirty="0" smtClean="0">
                <a:cs typeface="Times New Roman" panose="02020603050405020304" pitchFamily="18" charset="0"/>
              </a:rPr>
              <a:t>. </a:t>
            </a:r>
          </a:p>
          <a:p>
            <a:pPr eaLnBrk="1" hangingPunct="1">
              <a:lnSpc>
                <a:spcPct val="100000"/>
              </a:lnSpc>
              <a:spcBef>
                <a:spcPts val="1200"/>
              </a:spcBef>
            </a:pPr>
            <a:r>
              <a:rPr lang="el-GR" altLang="en-US" sz="2400" dirty="0" smtClean="0">
                <a:cs typeface="Times New Roman" panose="02020603050405020304" pitchFamily="18" charset="0"/>
              </a:rPr>
              <a:t>Όταν τρέφονται τα ζώα εκτείνουν το </a:t>
            </a:r>
            <a:r>
              <a:rPr lang="el-GR" altLang="en-US" sz="2400" dirty="0" err="1" smtClean="0">
                <a:cs typeface="Times New Roman" panose="02020603050405020304" pitchFamily="18" charset="0"/>
              </a:rPr>
              <a:t>λοφοφόρο</a:t>
            </a:r>
            <a:r>
              <a:rPr lang="el-GR" altLang="en-US" sz="2400" dirty="0" smtClean="0">
                <a:cs typeface="Times New Roman" panose="02020603050405020304" pitchFamily="18" charset="0"/>
              </a:rPr>
              <a:t> τους και ανοίγουν τις κεραίες τους σε σχήμα χωνιού.</a:t>
            </a:r>
          </a:p>
          <a:p>
            <a:endParaRPr lang="en-US" altLang="el-GR" sz="2400" b="1"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Τίτλος 1"/>
          <p:cNvSpPr>
            <a:spLocks noGrp="1"/>
          </p:cNvSpPr>
          <p:nvPr>
            <p:ph type="title"/>
          </p:nvPr>
        </p:nvSpPr>
        <p:spPr/>
        <p:txBody>
          <a:bodyPr/>
          <a:lstStyle/>
          <a:p>
            <a:r>
              <a:rPr lang="el-GR" altLang="el-GR" dirty="0" smtClean="0"/>
              <a:t>Φύλο: </a:t>
            </a:r>
            <a:r>
              <a:rPr lang="el-GR" altLang="el-GR" dirty="0" err="1" smtClean="0"/>
              <a:t>Εξώπρωκτα</a:t>
            </a:r>
            <a:r>
              <a:rPr lang="en-US" altLang="el-GR" dirty="0" smtClean="0"/>
              <a:t> </a:t>
            </a:r>
            <a:r>
              <a:rPr lang="en-US" altLang="el-GR" dirty="0" smtClean="0"/>
              <a:t>4/8</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D4B9C345-57D1-4F5A-9130-CB7C80946C7A}" type="slidenum">
              <a:rPr lang="en-US" altLang="en-US" smtClean="0"/>
              <a:pPr>
                <a:defRPr/>
              </a:pPr>
              <a:t>59</a:t>
            </a:fld>
            <a:endParaRPr lang="en-US" altLang="en-US"/>
          </a:p>
        </p:txBody>
      </p:sp>
      <p:pic>
        <p:nvPicPr>
          <p:cNvPr id="78853"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04838" y="1484313"/>
            <a:ext cx="7886700" cy="4608512"/>
          </a:xfrm>
        </p:spPr>
      </p:pic>
      <p:sp>
        <p:nvSpPr>
          <p:cNvPr id="6" name="TextBox 5"/>
          <p:cNvSpPr txBox="1"/>
          <p:nvPr/>
        </p:nvSpPr>
        <p:spPr>
          <a:xfrm>
            <a:off x="8097838" y="5345113"/>
            <a:ext cx="341313" cy="276225"/>
          </a:xfrm>
          <a:prstGeom prst="rect">
            <a:avLst/>
          </a:prstGeom>
          <a:noFill/>
        </p:spPr>
        <p:txBody>
          <a:bodyPr wrap="none">
            <a:spAutoFit/>
          </a:bodyPr>
          <a:lstStyle/>
          <a:p>
            <a:pPr>
              <a:defRPr/>
            </a:pPr>
            <a:r>
              <a:rPr lang="en-US" sz="1200" b="1" dirty="0">
                <a:solidFill>
                  <a:schemeClr val="bg1"/>
                </a:solidFill>
                <a:latin typeface="+mj-lt"/>
              </a:rPr>
              <a:t>48</a:t>
            </a:r>
            <a:endParaRPr lang="el-GR" sz="1200" b="1" dirty="0">
              <a:solidFill>
                <a:schemeClr val="bg1"/>
              </a:solidFill>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1"/>
          <p:cNvSpPr>
            <a:spLocks noGrp="1"/>
          </p:cNvSpPr>
          <p:nvPr>
            <p:ph type="title"/>
          </p:nvPr>
        </p:nvSpPr>
        <p:spPr/>
        <p:txBody>
          <a:bodyPr/>
          <a:lstStyle/>
          <a:p>
            <a:r>
              <a:rPr lang="el-GR" altLang="el-GR" dirty="0" smtClean="0"/>
              <a:t>Φύλο: </a:t>
            </a:r>
            <a:r>
              <a:rPr lang="el-GR" altLang="el-GR" dirty="0" err="1" smtClean="0"/>
              <a:t>Γναθοστομουλίδια</a:t>
            </a:r>
            <a:r>
              <a:rPr lang="en-US" altLang="el-GR" dirty="0" smtClean="0"/>
              <a:t> </a:t>
            </a:r>
            <a:r>
              <a:rPr lang="en-US" altLang="el-GR" dirty="0" smtClean="0"/>
              <a:t>2/6</a:t>
            </a:r>
            <a:endParaRPr lang="en-US" altLang="el-GR" dirty="0" smtClean="0"/>
          </a:p>
        </p:txBody>
      </p:sp>
      <p:pic>
        <p:nvPicPr>
          <p:cNvPr id="13315" name="Θέση εικόνας 1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07" t="-11880" r="407" b="-11880"/>
          <a:stretch>
            <a:fillRect/>
          </a:stretch>
        </p:blipFill>
        <p:spPr>
          <a:xfrm>
            <a:off x="757238" y="1844675"/>
            <a:ext cx="2449512" cy="2376488"/>
          </a:xfrm>
        </p:spPr>
      </p:pic>
      <p:pic>
        <p:nvPicPr>
          <p:cNvPr id="13316" name="Θέση εικόνας 11"/>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122" t="-11880" r="1122" b="-11880"/>
          <a:stretch>
            <a:fillRect/>
          </a:stretch>
        </p:blipFill>
        <p:spPr>
          <a:xfrm>
            <a:off x="3250172" y="2736056"/>
            <a:ext cx="2590800" cy="2376488"/>
          </a:xfrm>
        </p:spPr>
      </p:pic>
      <p:pic>
        <p:nvPicPr>
          <p:cNvPr id="13317" name="Θέση εικόνας 12"/>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407" t="-11880" r="407" b="-11880"/>
          <a:stretch>
            <a:fillRect/>
          </a:stretch>
        </p:blipFill>
        <p:spPr>
          <a:xfrm>
            <a:off x="5903913" y="3949700"/>
            <a:ext cx="2449513" cy="2376488"/>
          </a:xfrm>
        </p:spPr>
      </p:pic>
      <p:sp>
        <p:nvSpPr>
          <p:cNvPr id="4" name="Θέση υποσέλιδου 3"/>
          <p:cNvSpPr>
            <a:spLocks noGrp="1"/>
          </p:cNvSpPr>
          <p:nvPr>
            <p:ph type="ftr" sz="quarter" idx="18"/>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9"/>
          </p:nvPr>
        </p:nvSpPr>
        <p:spPr/>
        <p:txBody>
          <a:bodyPr/>
          <a:lstStyle/>
          <a:p>
            <a:pPr>
              <a:defRPr/>
            </a:pPr>
            <a:fld id="{0CBC0EB4-E184-4676-9370-D87700EDEDF6}" type="slidenum">
              <a:rPr lang="en-US" altLang="en-US" smtClean="0"/>
              <a:pPr>
                <a:defRPr/>
              </a:pPr>
              <a:t>6</a:t>
            </a:fld>
            <a:endParaRPr lang="en-US" altLang="en-US"/>
          </a:p>
        </p:txBody>
      </p:sp>
      <p:sp>
        <p:nvSpPr>
          <p:cNvPr id="11" name="TextBox 10"/>
          <p:cNvSpPr txBox="1"/>
          <p:nvPr/>
        </p:nvSpPr>
        <p:spPr>
          <a:xfrm>
            <a:off x="2943225" y="3660775"/>
            <a:ext cx="263525" cy="276225"/>
          </a:xfrm>
          <a:prstGeom prst="rect">
            <a:avLst/>
          </a:prstGeom>
          <a:noFill/>
        </p:spPr>
        <p:txBody>
          <a:bodyPr wrap="none">
            <a:spAutoFit/>
          </a:bodyPr>
          <a:lstStyle/>
          <a:p>
            <a:pPr>
              <a:defRPr/>
            </a:pPr>
            <a:r>
              <a:rPr lang="en-US" sz="1200" b="1" dirty="0">
                <a:latin typeface="+mj-lt"/>
              </a:rPr>
              <a:t>3</a:t>
            </a:r>
            <a:endParaRPr lang="el-GR" sz="1200" b="1" dirty="0">
              <a:latin typeface="+mj-lt"/>
            </a:endParaRPr>
          </a:p>
        </p:txBody>
      </p:sp>
      <p:sp>
        <p:nvSpPr>
          <p:cNvPr id="12" name="TextBox 11"/>
          <p:cNvSpPr txBox="1"/>
          <p:nvPr/>
        </p:nvSpPr>
        <p:spPr>
          <a:xfrm>
            <a:off x="5577447" y="4581128"/>
            <a:ext cx="263525" cy="276225"/>
          </a:xfrm>
          <a:prstGeom prst="rect">
            <a:avLst/>
          </a:prstGeom>
          <a:noFill/>
        </p:spPr>
        <p:txBody>
          <a:bodyPr wrap="none">
            <a:spAutoFit/>
          </a:bodyPr>
          <a:lstStyle/>
          <a:p>
            <a:pPr>
              <a:defRPr/>
            </a:pPr>
            <a:r>
              <a:rPr lang="en-US" sz="1200" b="1" dirty="0">
                <a:latin typeface="+mj-lt"/>
              </a:rPr>
              <a:t>4</a:t>
            </a:r>
            <a:endParaRPr lang="el-GR" sz="1200" b="1" dirty="0">
              <a:latin typeface="+mj-lt"/>
            </a:endParaRPr>
          </a:p>
        </p:txBody>
      </p:sp>
      <p:sp>
        <p:nvSpPr>
          <p:cNvPr id="13" name="TextBox 12"/>
          <p:cNvSpPr txBox="1"/>
          <p:nvPr/>
        </p:nvSpPr>
        <p:spPr>
          <a:xfrm>
            <a:off x="8103349" y="5733256"/>
            <a:ext cx="261938" cy="276225"/>
          </a:xfrm>
          <a:prstGeom prst="rect">
            <a:avLst/>
          </a:prstGeom>
          <a:noFill/>
        </p:spPr>
        <p:txBody>
          <a:bodyPr wrap="none">
            <a:spAutoFit/>
          </a:bodyPr>
          <a:lstStyle/>
          <a:p>
            <a:pPr>
              <a:defRPr/>
            </a:pPr>
            <a:r>
              <a:rPr lang="en-US" sz="1200" b="1" dirty="0">
                <a:latin typeface="+mj-lt"/>
              </a:rPr>
              <a:t>5</a:t>
            </a:r>
            <a:endParaRPr lang="el-GR" sz="1200" b="1" dirty="0">
              <a:latin typeface="+mj-l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Τίτλος 1"/>
          <p:cNvSpPr>
            <a:spLocks noGrp="1"/>
          </p:cNvSpPr>
          <p:nvPr>
            <p:ph type="title"/>
          </p:nvPr>
        </p:nvSpPr>
        <p:spPr/>
        <p:txBody>
          <a:bodyPr/>
          <a:lstStyle/>
          <a:p>
            <a:r>
              <a:rPr lang="el-GR" altLang="el-GR" dirty="0" smtClean="0"/>
              <a:t>Φύλο: </a:t>
            </a:r>
            <a:r>
              <a:rPr lang="el-GR" altLang="el-GR" dirty="0" err="1" smtClean="0"/>
              <a:t>Εξώπρωκτα</a:t>
            </a:r>
            <a:r>
              <a:rPr lang="en-US" altLang="el-GR" dirty="0" smtClean="0"/>
              <a:t> </a:t>
            </a:r>
            <a:r>
              <a:rPr lang="en-US" altLang="el-GR" dirty="0" smtClean="0"/>
              <a:t>5/8</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450C00EF-20C7-40DC-9188-01B345CB4B6C}" type="slidenum">
              <a:rPr lang="en-US" altLang="en-US" smtClean="0"/>
              <a:pPr>
                <a:defRPr/>
              </a:pPr>
              <a:t>60</a:t>
            </a:fld>
            <a:endParaRPr lang="en-US" altLang="en-US"/>
          </a:p>
        </p:txBody>
      </p:sp>
      <p:sp>
        <p:nvSpPr>
          <p:cNvPr id="80901" name="Θέση περιεχομένου 2"/>
          <p:cNvSpPr>
            <a:spLocks noGrp="1"/>
          </p:cNvSpPr>
          <p:nvPr>
            <p:ph idx="1"/>
          </p:nvPr>
        </p:nvSpPr>
        <p:spPr>
          <a:xfrm>
            <a:off x="628650" y="1690688"/>
            <a:ext cx="7886700" cy="4351337"/>
          </a:xfrm>
        </p:spPr>
        <p:txBody>
          <a:bodyPr/>
          <a:lstStyle/>
          <a:p>
            <a:pPr marL="0" indent="0">
              <a:buFont typeface="Arial" panose="020B0604020202020204" pitchFamily="34" charset="0"/>
              <a:buNone/>
            </a:pPr>
            <a:r>
              <a:rPr lang="el-GR" altLang="el-GR" sz="2600" b="1" dirty="0" smtClean="0"/>
              <a:t>Χαρακτηριστικά</a:t>
            </a:r>
          </a:p>
          <a:p>
            <a:pPr algn="just" eaLnBrk="1" hangingPunct="1">
              <a:lnSpc>
                <a:spcPct val="100000"/>
              </a:lnSpc>
              <a:spcBef>
                <a:spcPct val="0"/>
              </a:spcBef>
            </a:pPr>
            <a:r>
              <a:rPr lang="el-GR" altLang="en-US" sz="2400" dirty="0" smtClean="0">
                <a:cs typeface="Times New Roman" panose="02020603050405020304" pitchFamily="18" charset="0"/>
              </a:rPr>
              <a:t>Δεν διαθέτουν πεπτικά, κυκλοφορικά και απεκκριτικά όργανα.</a:t>
            </a:r>
          </a:p>
          <a:p>
            <a:pPr algn="just" eaLnBrk="1" hangingPunct="1">
              <a:lnSpc>
                <a:spcPct val="100000"/>
              </a:lnSpc>
              <a:spcBef>
                <a:spcPct val="0"/>
              </a:spcBef>
            </a:pPr>
            <a:r>
              <a:rPr lang="el-GR" altLang="en-US" sz="2400" b="1" dirty="0" smtClean="0">
                <a:cs typeface="Times New Roman" panose="02020603050405020304" pitchFamily="18" charset="0"/>
              </a:rPr>
              <a:t>Το πεπτικό τους σύστημα έχει τη μορφή </a:t>
            </a:r>
            <a:r>
              <a:rPr lang="en-GB" altLang="en-US" sz="2400" b="1" dirty="0" smtClean="0">
                <a:cs typeface="Times New Roman" panose="02020603050405020304" pitchFamily="18" charset="0"/>
              </a:rPr>
              <a:t>U. </a:t>
            </a:r>
            <a:endParaRPr lang="el-GR" altLang="en-US" sz="2400" b="1" dirty="0" smtClean="0">
              <a:cs typeface="Times New Roman" panose="02020603050405020304" pitchFamily="18" charset="0"/>
            </a:endParaRPr>
          </a:p>
          <a:p>
            <a:pPr algn="just" eaLnBrk="1" hangingPunct="1">
              <a:lnSpc>
                <a:spcPct val="100000"/>
              </a:lnSpc>
              <a:spcBef>
                <a:spcPct val="0"/>
              </a:spcBef>
            </a:pPr>
            <a:r>
              <a:rPr lang="el-GR" altLang="en-US" sz="2400" b="1" dirty="0" smtClean="0">
                <a:cs typeface="Times New Roman" panose="02020603050405020304" pitchFamily="18" charset="0"/>
              </a:rPr>
              <a:t>Τα περισσότερα </a:t>
            </a:r>
            <a:r>
              <a:rPr lang="el-GR" altLang="en-US" sz="2400" b="1" dirty="0" err="1" smtClean="0">
                <a:cs typeface="Times New Roman" panose="02020603050405020304" pitchFamily="18" charset="0"/>
              </a:rPr>
              <a:t>Εξώπρωκτα</a:t>
            </a:r>
            <a:r>
              <a:rPr lang="el-GR" altLang="en-US" sz="2400" b="1" dirty="0" smtClean="0">
                <a:cs typeface="Times New Roman" panose="02020603050405020304" pitchFamily="18" charset="0"/>
              </a:rPr>
              <a:t> είναι ερμαφρόδιτα</a:t>
            </a:r>
            <a:r>
              <a:rPr lang="el-GR" altLang="en-US" sz="2400" dirty="0" smtClean="0">
                <a:cs typeface="Times New Roman" panose="02020603050405020304" pitchFamily="18" charset="0"/>
              </a:rPr>
              <a:t> και </a:t>
            </a:r>
            <a:r>
              <a:rPr lang="el-GR" altLang="en-US" sz="2400" b="1" dirty="0" smtClean="0">
                <a:cs typeface="Times New Roman" panose="02020603050405020304" pitchFamily="18" charset="0"/>
              </a:rPr>
              <a:t>εμφανίζουν ποικίλες προσαρμογές αναφορικά με την επώαση του αυγού και την εγκατάσταση του νεαρού ατόμου σε ένα νέο περιβάλλον.</a:t>
            </a:r>
            <a:endParaRPr lang="en-GB" altLang="en-US" sz="2400" b="1" dirty="0" smtClean="0">
              <a:cs typeface="Times New Roman" panose="02020603050405020304" pitchFamily="18" charset="0"/>
            </a:endParaRPr>
          </a:p>
          <a:p>
            <a:pPr algn="just" eaLnBrk="1" hangingPunct="1">
              <a:lnSpc>
                <a:spcPct val="100000"/>
              </a:lnSpc>
              <a:spcBef>
                <a:spcPct val="0"/>
              </a:spcBef>
            </a:pPr>
            <a:r>
              <a:rPr lang="el-GR" altLang="en-US" sz="2400" dirty="0" smtClean="0">
                <a:cs typeface="Times New Roman" panose="02020603050405020304" pitchFamily="18" charset="0"/>
              </a:rPr>
              <a:t> Από ένα είδος του φύλου αυτού έχουν απομονωθεί οι </a:t>
            </a:r>
            <a:r>
              <a:rPr lang="el-GR" altLang="en-US" sz="2400" b="1" dirty="0" smtClean="0">
                <a:cs typeface="Times New Roman" panose="02020603050405020304" pitchFamily="18" charset="0"/>
              </a:rPr>
              <a:t>ουσίες που είναι γνωστές ως </a:t>
            </a:r>
            <a:r>
              <a:rPr lang="el-GR" altLang="en-US" sz="2400" b="1" dirty="0" err="1" smtClean="0">
                <a:cs typeface="Times New Roman" panose="02020603050405020304" pitchFamily="18" charset="0"/>
              </a:rPr>
              <a:t>βρυοστατίνες</a:t>
            </a:r>
            <a:r>
              <a:rPr lang="en-GB" altLang="en-US" sz="2400" b="1" dirty="0" smtClean="0">
                <a:cs typeface="Times New Roman" panose="02020603050405020304" pitchFamily="18" charset="0"/>
              </a:rPr>
              <a:t>:</a:t>
            </a:r>
            <a:r>
              <a:rPr lang="el-GR" altLang="en-US" sz="2400" b="1" dirty="0" smtClean="0">
                <a:cs typeface="Times New Roman" panose="02020603050405020304" pitchFamily="18" charset="0"/>
              </a:rPr>
              <a:t> πολύπλοκα οργανικά μόρια που είναι ισχυροί αναστολείς την πρωτεϊνικής </a:t>
            </a:r>
            <a:r>
              <a:rPr lang="el-GR" altLang="en-US" sz="2400" b="1" dirty="0" err="1" smtClean="0">
                <a:cs typeface="Times New Roman" panose="02020603050405020304" pitchFamily="18" charset="0"/>
              </a:rPr>
              <a:t>κινάσης</a:t>
            </a:r>
            <a:r>
              <a:rPr lang="el-GR" altLang="en-US" sz="2400" b="1" dirty="0" smtClean="0">
                <a:cs typeface="Times New Roman" panose="02020603050405020304" pitchFamily="18" charset="0"/>
              </a:rPr>
              <a:t> </a:t>
            </a:r>
            <a:r>
              <a:rPr lang="en-GB" altLang="en-US" sz="2400" b="1" dirty="0" smtClean="0">
                <a:cs typeface="Times New Roman" panose="02020603050405020304" pitchFamily="18" charset="0"/>
              </a:rPr>
              <a:t>C.</a:t>
            </a:r>
            <a:endParaRPr lang="el-GR" altLang="en-US" sz="2400" b="1" dirty="0" smtClean="0">
              <a:cs typeface="Times New Roman" panose="02020603050405020304" pitchFamily="18" charset="0"/>
            </a:endParaRPr>
          </a:p>
          <a:p>
            <a:pPr marL="0" indent="0">
              <a:buFont typeface="Arial" panose="020B0604020202020204" pitchFamily="34" charset="0"/>
              <a:buNone/>
            </a:pPr>
            <a:endParaRPr lang="en-US" altLang="el-GR" b="1"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Τίτλος 1"/>
          <p:cNvSpPr>
            <a:spLocks noGrp="1"/>
          </p:cNvSpPr>
          <p:nvPr>
            <p:ph type="title"/>
          </p:nvPr>
        </p:nvSpPr>
        <p:spPr/>
        <p:txBody>
          <a:bodyPr/>
          <a:lstStyle/>
          <a:p>
            <a:r>
              <a:rPr lang="el-GR" altLang="el-GR" dirty="0" smtClean="0"/>
              <a:t>Φύλο: </a:t>
            </a:r>
            <a:r>
              <a:rPr lang="el-GR" altLang="el-GR" dirty="0" err="1" smtClean="0"/>
              <a:t>Εξώπρωκτα</a:t>
            </a:r>
            <a:r>
              <a:rPr lang="en-US" altLang="el-GR" dirty="0" smtClean="0"/>
              <a:t> </a:t>
            </a:r>
            <a:r>
              <a:rPr lang="en-US" altLang="el-GR" dirty="0" smtClean="0"/>
              <a:t>6/8</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2F75909C-F0AB-44A1-A5A8-EDD5C023D4D9}" type="slidenum">
              <a:rPr lang="en-US" altLang="en-US" smtClean="0"/>
              <a:pPr>
                <a:defRPr/>
              </a:pPr>
              <a:t>61</a:t>
            </a:fld>
            <a:endParaRPr lang="en-US" altLang="en-US"/>
          </a:p>
        </p:txBody>
      </p:sp>
      <p:pic>
        <p:nvPicPr>
          <p:cNvPr id="81925"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7950" y="1690688"/>
            <a:ext cx="8928100" cy="3825875"/>
          </a:xfrm>
        </p:spPr>
      </p:pic>
      <p:sp>
        <p:nvSpPr>
          <p:cNvPr id="6" name="TextBox 5"/>
          <p:cNvSpPr txBox="1"/>
          <p:nvPr/>
        </p:nvSpPr>
        <p:spPr>
          <a:xfrm>
            <a:off x="8694738" y="5349522"/>
            <a:ext cx="341312" cy="276225"/>
          </a:xfrm>
          <a:prstGeom prst="rect">
            <a:avLst/>
          </a:prstGeom>
          <a:noFill/>
        </p:spPr>
        <p:txBody>
          <a:bodyPr wrap="none">
            <a:spAutoFit/>
          </a:bodyPr>
          <a:lstStyle/>
          <a:p>
            <a:pPr>
              <a:defRPr/>
            </a:pPr>
            <a:r>
              <a:rPr lang="en-US" sz="1200" b="1" dirty="0">
                <a:latin typeface="+mj-lt"/>
              </a:rPr>
              <a:t>50</a:t>
            </a:r>
            <a:endParaRPr lang="el-GR" sz="1200" b="1" dirty="0">
              <a:latin typeface="+mj-l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Τίτλος 1"/>
          <p:cNvSpPr>
            <a:spLocks noGrp="1"/>
          </p:cNvSpPr>
          <p:nvPr>
            <p:ph type="title"/>
          </p:nvPr>
        </p:nvSpPr>
        <p:spPr/>
        <p:txBody>
          <a:bodyPr/>
          <a:lstStyle/>
          <a:p>
            <a:r>
              <a:rPr lang="el-GR" altLang="el-GR" dirty="0" smtClean="0"/>
              <a:t>Φύλο: </a:t>
            </a:r>
            <a:r>
              <a:rPr lang="el-GR" altLang="el-GR" dirty="0" err="1" smtClean="0"/>
              <a:t>Εξώπρωκτα</a:t>
            </a:r>
            <a:r>
              <a:rPr lang="en-US" altLang="el-GR" dirty="0" smtClean="0"/>
              <a:t> </a:t>
            </a:r>
            <a:r>
              <a:rPr lang="en-US" altLang="el-GR" dirty="0" smtClean="0"/>
              <a:t>7/8</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31DD96D6-5F42-4C35-9102-D6DA3C972AD0}" type="slidenum">
              <a:rPr lang="en-US" altLang="en-US" smtClean="0"/>
              <a:pPr>
                <a:defRPr/>
              </a:pPr>
              <a:t>62</a:t>
            </a:fld>
            <a:endParaRPr lang="en-US" altLang="en-US"/>
          </a:p>
        </p:txBody>
      </p:sp>
      <p:sp>
        <p:nvSpPr>
          <p:cNvPr id="83973" name="Θέση περιεχομένου 2"/>
          <p:cNvSpPr>
            <a:spLocks noGrp="1"/>
          </p:cNvSpPr>
          <p:nvPr>
            <p:ph idx="1"/>
          </p:nvPr>
        </p:nvSpPr>
        <p:spPr>
          <a:xfrm>
            <a:off x="628650" y="1690688"/>
            <a:ext cx="7886700" cy="4351337"/>
          </a:xfrm>
        </p:spPr>
        <p:txBody>
          <a:bodyPr/>
          <a:lstStyle/>
          <a:p>
            <a:pPr marL="0" indent="0">
              <a:buFont typeface="Arial" panose="020B0604020202020204" pitchFamily="34" charset="0"/>
              <a:buNone/>
            </a:pPr>
            <a:r>
              <a:rPr lang="el-GR" altLang="el-GR" sz="2600" b="1" dirty="0" smtClean="0"/>
              <a:t>Φυλογένεση</a:t>
            </a:r>
          </a:p>
          <a:p>
            <a:pPr eaLnBrk="1" hangingPunct="1">
              <a:lnSpc>
                <a:spcPct val="100000"/>
              </a:lnSpc>
              <a:spcBef>
                <a:spcPts val="1200"/>
              </a:spcBef>
            </a:pPr>
            <a:r>
              <a:rPr lang="el-GR" altLang="en-US" sz="2400" dirty="0" smtClean="0">
                <a:cs typeface="Times New Roman" panose="02020603050405020304" pitchFamily="18" charset="0"/>
              </a:rPr>
              <a:t>Τα </a:t>
            </a:r>
            <a:r>
              <a:rPr lang="el-GR" altLang="en-US" sz="2400" dirty="0" err="1" smtClean="0">
                <a:cs typeface="Times New Roman" panose="02020603050405020304" pitchFamily="18" charset="0"/>
              </a:rPr>
              <a:t>Εξώπρωκτα</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μαζί με τα </a:t>
            </a:r>
            <a:r>
              <a:rPr lang="el-GR" altLang="en-US" sz="2400" b="1" dirty="0" err="1" smtClean="0">
                <a:cs typeface="Times New Roman" panose="02020603050405020304" pitchFamily="18" charset="0"/>
              </a:rPr>
              <a:t>Βραχιονόποδα</a:t>
            </a:r>
            <a:r>
              <a:rPr lang="el-GR" altLang="en-US" sz="2400" b="1" dirty="0" smtClean="0">
                <a:cs typeface="Times New Roman" panose="02020603050405020304" pitchFamily="18" charset="0"/>
              </a:rPr>
              <a:t> και τα </a:t>
            </a:r>
            <a:r>
              <a:rPr lang="el-GR" altLang="en-US" sz="2400" b="1" dirty="0" err="1" smtClean="0">
                <a:cs typeface="Times New Roman" panose="02020603050405020304" pitchFamily="18" charset="0"/>
              </a:rPr>
              <a:t>Φορωνίδια</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τοποθετούνται στα </a:t>
            </a:r>
            <a:r>
              <a:rPr lang="el-GR" altLang="en-US" sz="2400" dirty="0" err="1" smtClean="0">
                <a:cs typeface="Times New Roman" panose="02020603050405020304" pitchFamily="18" charset="0"/>
              </a:rPr>
              <a:t>πρωτοστόμια</a:t>
            </a:r>
            <a:r>
              <a:rPr lang="el-GR" altLang="en-US" sz="2400" dirty="0" smtClean="0">
                <a:cs typeface="Times New Roman" panose="02020603050405020304" pitchFamily="18" charset="0"/>
              </a:rPr>
              <a:t> </a:t>
            </a:r>
            <a:r>
              <a:rPr lang="el-GR" altLang="en-US" sz="2400" dirty="0" err="1" smtClean="0">
                <a:cs typeface="Times New Roman" panose="02020603050405020304" pitchFamily="18" charset="0"/>
              </a:rPr>
              <a:t>Λοφοτροχόζωα</a:t>
            </a:r>
            <a:r>
              <a:rPr lang="el-GR" altLang="en-US" sz="2400" dirty="0" smtClean="0">
                <a:cs typeface="Times New Roman" panose="02020603050405020304" pitchFamily="18" charset="0"/>
              </a:rPr>
              <a:t>, αλλά υπάρχουν διαφωνίες σε αυτό το θέμα:</a:t>
            </a:r>
          </a:p>
          <a:p>
            <a:pPr eaLnBrk="1" hangingPunct="1">
              <a:lnSpc>
                <a:spcPct val="100000"/>
              </a:lnSpc>
              <a:spcBef>
                <a:spcPts val="1200"/>
              </a:spcBef>
            </a:pPr>
            <a:r>
              <a:rPr lang="el-GR" altLang="en-US" sz="2400" dirty="0" smtClean="0">
                <a:cs typeface="Times New Roman" panose="02020603050405020304" pitchFamily="18" charset="0"/>
              </a:rPr>
              <a:t>Πολλές </a:t>
            </a:r>
            <a:r>
              <a:rPr lang="el-GR" altLang="en-US" sz="2400" b="1" dirty="0" smtClean="0">
                <a:cs typeface="Times New Roman" panose="02020603050405020304" pitchFamily="18" charset="0"/>
              </a:rPr>
              <a:t>έρευνες καταλήγουν ότι τα </a:t>
            </a:r>
            <a:r>
              <a:rPr lang="el-GR" altLang="en-US" sz="2400" b="1" dirty="0" err="1" smtClean="0">
                <a:cs typeface="Times New Roman" panose="02020603050405020304" pitchFamily="18" charset="0"/>
              </a:rPr>
              <a:t>Εξώπρωκτα</a:t>
            </a:r>
            <a:r>
              <a:rPr lang="el-GR" altLang="en-US" sz="2400" b="1" dirty="0" smtClean="0">
                <a:cs typeface="Times New Roman" panose="02020603050405020304" pitchFamily="18" charset="0"/>
              </a:rPr>
              <a:t> δεν μοιάζουν να είναι συγγενικά με τα άλλα 2 φύλα έστω και αν φέρουν </a:t>
            </a:r>
            <a:r>
              <a:rPr lang="el-GR" altLang="en-US" sz="2400" b="1" dirty="0" err="1" smtClean="0">
                <a:cs typeface="Times New Roman" panose="02020603050405020304" pitchFamily="18" charset="0"/>
              </a:rPr>
              <a:t>λοφοφόρο</a:t>
            </a:r>
            <a:r>
              <a:rPr lang="el-GR" altLang="en-US" sz="2400" b="1" dirty="0" smtClean="0">
                <a:cs typeface="Times New Roman" panose="02020603050405020304" pitchFamily="18" charset="0"/>
              </a:rPr>
              <a:t>. </a:t>
            </a:r>
          </a:p>
          <a:p>
            <a:pPr marL="0" indent="0">
              <a:buFont typeface="Arial" panose="020B0604020202020204" pitchFamily="34" charset="0"/>
              <a:buNone/>
            </a:pPr>
            <a:endParaRPr lang="en-US" altLang="el-GR" b="1"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Τίτλος 1"/>
          <p:cNvSpPr>
            <a:spLocks noGrp="1"/>
          </p:cNvSpPr>
          <p:nvPr>
            <p:ph type="title"/>
          </p:nvPr>
        </p:nvSpPr>
        <p:spPr/>
        <p:txBody>
          <a:bodyPr/>
          <a:lstStyle/>
          <a:p>
            <a:r>
              <a:rPr lang="el-GR" altLang="el-GR" dirty="0" smtClean="0"/>
              <a:t>Φύλο: </a:t>
            </a:r>
            <a:r>
              <a:rPr lang="el-GR" altLang="el-GR" dirty="0" err="1" smtClean="0"/>
              <a:t>Εξώπρωκτα</a:t>
            </a:r>
            <a:r>
              <a:rPr lang="en-US" altLang="el-GR" dirty="0" smtClean="0"/>
              <a:t> </a:t>
            </a:r>
            <a:r>
              <a:rPr lang="en-US" altLang="el-GR" dirty="0" smtClean="0"/>
              <a:t>8/8</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35AAFC5B-2EF8-4EAF-8F06-E202823CE0C4}" type="slidenum">
              <a:rPr lang="en-US" altLang="en-US" smtClean="0"/>
              <a:pPr>
                <a:defRPr/>
              </a:pPr>
              <a:t>63</a:t>
            </a:fld>
            <a:endParaRPr lang="en-US" altLang="en-US"/>
          </a:p>
        </p:txBody>
      </p:sp>
      <p:pic>
        <p:nvPicPr>
          <p:cNvPr id="84997"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0038" y="1341438"/>
            <a:ext cx="8640762" cy="4824412"/>
          </a:xfrm>
        </p:spPr>
      </p:pic>
      <p:sp>
        <p:nvSpPr>
          <p:cNvPr id="6" name="TextBox 5"/>
          <p:cNvSpPr txBox="1"/>
          <p:nvPr/>
        </p:nvSpPr>
        <p:spPr>
          <a:xfrm>
            <a:off x="8174038" y="5884333"/>
            <a:ext cx="341312" cy="276225"/>
          </a:xfrm>
          <a:prstGeom prst="rect">
            <a:avLst/>
          </a:prstGeom>
          <a:noFill/>
        </p:spPr>
        <p:txBody>
          <a:bodyPr wrap="none">
            <a:spAutoFit/>
          </a:bodyPr>
          <a:lstStyle/>
          <a:p>
            <a:pPr>
              <a:defRPr/>
            </a:pPr>
            <a:r>
              <a:rPr lang="en-US" sz="1200" b="1" dirty="0">
                <a:latin typeface="+mj-lt"/>
              </a:rPr>
              <a:t>51</a:t>
            </a:r>
            <a:endParaRPr lang="el-GR" sz="1200" b="1" dirty="0">
              <a:latin typeface="+mj-l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Τίτλος 1"/>
          <p:cNvSpPr>
            <a:spLocks noGrp="1"/>
          </p:cNvSpPr>
          <p:nvPr>
            <p:ph type="title"/>
          </p:nvPr>
        </p:nvSpPr>
        <p:spPr/>
        <p:txBody>
          <a:bodyPr/>
          <a:lstStyle/>
          <a:p>
            <a:r>
              <a:rPr lang="el-GR" altLang="el-GR" sz="4000" dirty="0" smtClean="0"/>
              <a:t>Φύλο: </a:t>
            </a:r>
            <a:r>
              <a:rPr lang="el-GR" altLang="el-GR" sz="4000" dirty="0" err="1" smtClean="0"/>
              <a:t>Βραχιονόποδα</a:t>
            </a:r>
            <a:r>
              <a:rPr lang="el-GR" altLang="el-GR" sz="4000" dirty="0" smtClean="0"/>
              <a:t> </a:t>
            </a:r>
            <a:r>
              <a:rPr lang="en-US" altLang="el-GR" sz="4000" dirty="0" smtClean="0"/>
              <a:t>(</a:t>
            </a:r>
            <a:r>
              <a:rPr lang="en-US" altLang="el-GR" sz="4000" dirty="0" err="1" smtClean="0"/>
              <a:t>Brachiopoda</a:t>
            </a:r>
            <a:r>
              <a:rPr lang="en-US" altLang="el-GR" sz="4000" dirty="0" smtClean="0"/>
              <a:t>) </a:t>
            </a:r>
            <a:r>
              <a:rPr lang="en-US" altLang="el-GR" sz="4000" dirty="0" smtClean="0"/>
              <a:t>1/2</a:t>
            </a:r>
            <a:endParaRPr lang="en-US" altLang="el-GR" sz="4000"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ED8180AB-3F00-4232-9F9C-40A3424B3551}" type="slidenum">
              <a:rPr lang="en-US" altLang="en-US" smtClean="0"/>
              <a:pPr>
                <a:defRPr/>
              </a:pPr>
              <a:t>64</a:t>
            </a:fld>
            <a:endParaRPr lang="en-US" altLang="en-US"/>
          </a:p>
        </p:txBody>
      </p:sp>
      <p:sp>
        <p:nvSpPr>
          <p:cNvPr id="86021" name="Θέση περιεχομένου 2"/>
          <p:cNvSpPr>
            <a:spLocks noGrp="1"/>
          </p:cNvSpPr>
          <p:nvPr>
            <p:ph idx="1"/>
          </p:nvPr>
        </p:nvSpPr>
        <p:spPr>
          <a:xfrm>
            <a:off x="468313" y="1668901"/>
            <a:ext cx="8207375" cy="4913313"/>
          </a:xfrm>
        </p:spPr>
        <p:txBody>
          <a:bodyPr/>
          <a:lstStyle/>
          <a:p>
            <a:pPr eaLnBrk="1" hangingPunct="1">
              <a:lnSpc>
                <a:spcPct val="100000"/>
              </a:lnSpc>
              <a:spcBef>
                <a:spcPct val="0"/>
              </a:spcBef>
              <a:buFontTx/>
              <a:buNone/>
            </a:pPr>
            <a:r>
              <a:rPr lang="el-GR" altLang="en-US" sz="2200" dirty="0" smtClean="0">
                <a:cs typeface="Times New Roman" panose="02020603050405020304" pitchFamily="18" charset="0"/>
              </a:rPr>
              <a:t>Ταξινόμηση*: Φύλο</a:t>
            </a:r>
            <a:r>
              <a:rPr lang="en-GB" altLang="en-US" sz="2200" dirty="0" smtClean="0">
                <a:cs typeface="Times New Roman" panose="02020603050405020304" pitchFamily="18" charset="0"/>
              </a:rPr>
              <a:t>:</a:t>
            </a:r>
            <a:r>
              <a:rPr lang="el-GR" altLang="en-US" sz="2200" dirty="0" smtClean="0">
                <a:cs typeface="Times New Roman" panose="02020603050405020304" pitchFamily="18" charset="0"/>
              </a:rPr>
              <a:t> </a:t>
            </a:r>
            <a:r>
              <a:rPr lang="el-GR" altLang="en-US" sz="2200" b="1" dirty="0" err="1" smtClean="0">
                <a:cs typeface="Times New Roman" panose="02020603050405020304" pitchFamily="18" charset="0"/>
              </a:rPr>
              <a:t>Βραχιονόποδα</a:t>
            </a:r>
            <a:endParaRPr lang="el-GR" altLang="en-US" sz="2200" b="1" dirty="0" smtClean="0">
              <a:cs typeface="Times New Roman" panose="02020603050405020304" pitchFamily="18" charset="0"/>
            </a:endParaRPr>
          </a:p>
          <a:p>
            <a:pPr eaLnBrk="1" hangingPunct="1">
              <a:lnSpc>
                <a:spcPct val="100000"/>
              </a:lnSpc>
              <a:spcBef>
                <a:spcPct val="0"/>
              </a:spcBef>
              <a:buFontTx/>
              <a:buNone/>
            </a:pPr>
            <a:r>
              <a:rPr lang="el-GR" altLang="en-US" sz="2200" dirty="0" smtClean="0">
                <a:cs typeface="Times New Roman" panose="02020603050405020304" pitchFamily="18" charset="0"/>
              </a:rPr>
              <a:t>			</a:t>
            </a:r>
            <a:r>
              <a:rPr lang="en-US" altLang="en-US" sz="2200" dirty="0" smtClean="0">
                <a:cs typeface="Times New Roman" panose="02020603050405020304" pitchFamily="18" charset="0"/>
              </a:rPr>
              <a:t>     </a:t>
            </a:r>
            <a:r>
              <a:rPr lang="el-GR" altLang="en-US" sz="2200" dirty="0" smtClean="0">
                <a:cs typeface="Times New Roman" panose="02020603050405020304" pitchFamily="18" charset="0"/>
              </a:rPr>
              <a:t>Ομοταξία: Άναρθρα (2 Τάξεις)</a:t>
            </a:r>
            <a:endParaRPr lang="en-GB" altLang="en-US" sz="2200" dirty="0" smtClean="0">
              <a:cs typeface="Times New Roman" panose="02020603050405020304" pitchFamily="18" charset="0"/>
            </a:endParaRPr>
          </a:p>
          <a:p>
            <a:pPr eaLnBrk="1" hangingPunct="1">
              <a:lnSpc>
                <a:spcPct val="100000"/>
              </a:lnSpc>
              <a:spcBef>
                <a:spcPct val="0"/>
              </a:spcBef>
              <a:buFontTx/>
              <a:buNone/>
            </a:pPr>
            <a:r>
              <a:rPr lang="en-GB" altLang="en-US" sz="2200" dirty="0" smtClean="0">
                <a:cs typeface="Times New Roman" panose="02020603050405020304" pitchFamily="18" charset="0"/>
              </a:rPr>
              <a:t>                                </a:t>
            </a:r>
            <a:r>
              <a:rPr lang="el-GR" altLang="en-US" sz="2200" dirty="0" smtClean="0">
                <a:cs typeface="Times New Roman" panose="02020603050405020304" pitchFamily="18" charset="0"/>
              </a:rPr>
              <a:t>Ομοταξία: Αρθρωτά (2 Τάξεις</a:t>
            </a:r>
            <a:r>
              <a:rPr lang="el-GR" altLang="en-US" sz="2200" dirty="0" smtClean="0">
                <a:cs typeface="Times New Roman" panose="02020603050405020304" pitchFamily="18" charset="0"/>
              </a:rPr>
              <a:t>)</a:t>
            </a:r>
            <a:endParaRPr lang="en-US" altLang="en-US" sz="2200" dirty="0" smtClean="0">
              <a:cs typeface="Times New Roman" panose="02020603050405020304" pitchFamily="18" charset="0"/>
            </a:endParaRPr>
          </a:p>
          <a:p>
            <a:pPr eaLnBrk="1" hangingPunct="1">
              <a:lnSpc>
                <a:spcPct val="100000"/>
              </a:lnSpc>
              <a:spcBef>
                <a:spcPct val="0"/>
              </a:spcBef>
              <a:buFontTx/>
              <a:buNone/>
            </a:pPr>
            <a:endParaRPr lang="en-GB" altLang="en-US" sz="2200" dirty="0" smtClean="0">
              <a:cs typeface="Times New Roman" panose="02020603050405020304" pitchFamily="18" charset="0"/>
            </a:endParaRPr>
          </a:p>
          <a:p>
            <a:pPr eaLnBrk="1" hangingPunct="1">
              <a:lnSpc>
                <a:spcPct val="100000"/>
              </a:lnSpc>
              <a:spcBef>
                <a:spcPts val="600"/>
              </a:spcBef>
            </a:pPr>
            <a:r>
              <a:rPr lang="el-GR" altLang="en-US" sz="2200" dirty="0" smtClean="0">
                <a:cs typeface="Times New Roman" panose="02020603050405020304" pitchFamily="18" charset="0"/>
              </a:rPr>
              <a:t>Τα </a:t>
            </a:r>
            <a:r>
              <a:rPr lang="el-GR" altLang="en-US" sz="2200" dirty="0" err="1" smtClean="0">
                <a:cs typeface="Times New Roman" panose="02020603050405020304" pitchFamily="18" charset="0"/>
              </a:rPr>
              <a:t>Βραχιονόποδα</a:t>
            </a:r>
            <a:r>
              <a:rPr lang="el-GR" altLang="en-US" sz="2200" dirty="0" smtClean="0">
                <a:cs typeface="Times New Roman" panose="02020603050405020304" pitchFamily="18" charset="0"/>
              </a:rPr>
              <a:t> (βραχίων + </a:t>
            </a:r>
            <a:r>
              <a:rPr lang="el-GR" altLang="en-US" sz="2200" dirty="0" err="1" smtClean="0">
                <a:cs typeface="Times New Roman" panose="02020603050405020304" pitchFamily="18" charset="0"/>
              </a:rPr>
              <a:t>πους</a:t>
            </a:r>
            <a:r>
              <a:rPr lang="el-GR" altLang="en-US" sz="2200" dirty="0" smtClean="0">
                <a:cs typeface="Times New Roman" panose="02020603050405020304" pitchFamily="18" charset="0"/>
              </a:rPr>
              <a:t>), ή </a:t>
            </a:r>
            <a:r>
              <a:rPr lang="el-GR" altLang="en-US" sz="2200" b="1" dirty="0" smtClean="0">
                <a:cs typeface="Times New Roman" panose="02020603050405020304" pitchFamily="18" charset="0"/>
              </a:rPr>
              <a:t>κοινώς λύχνοι</a:t>
            </a:r>
            <a:r>
              <a:rPr lang="el-GR" altLang="en-US" sz="2200" dirty="0" smtClean="0">
                <a:cs typeface="Times New Roman" panose="02020603050405020304" pitchFamily="18" charset="0"/>
              </a:rPr>
              <a:t>, είναι ένα αρχέγονο φύλο με περίπου 325 </a:t>
            </a:r>
            <a:r>
              <a:rPr lang="el-GR" altLang="en-US" sz="2200" dirty="0" err="1" smtClean="0">
                <a:cs typeface="Times New Roman" panose="02020603050405020304" pitchFamily="18" charset="0"/>
              </a:rPr>
              <a:t>αρτίγονα</a:t>
            </a:r>
            <a:r>
              <a:rPr lang="el-GR" altLang="en-US" sz="2200" dirty="0" smtClean="0">
                <a:cs typeface="Times New Roman" panose="02020603050405020304" pitchFamily="18" charset="0"/>
              </a:rPr>
              <a:t> είδη. Έχουν αναγνωριστεί περίπου 12000 είδη που ζούσαν σε θάλασσες του Παλαιοζωικού και Μεσοζωικού. </a:t>
            </a:r>
            <a:r>
              <a:rPr lang="el-GR" altLang="en-US" sz="2200" b="1" dirty="0" smtClean="0">
                <a:cs typeface="Times New Roman" panose="02020603050405020304" pitchFamily="18" charset="0"/>
              </a:rPr>
              <a:t>Τα όστρακα των </a:t>
            </a:r>
            <a:r>
              <a:rPr lang="el-GR" altLang="en-US" sz="2200" b="1" dirty="0" err="1" smtClean="0">
                <a:cs typeface="Times New Roman" panose="02020603050405020304" pitchFamily="18" charset="0"/>
              </a:rPr>
              <a:t>αρτίγονων</a:t>
            </a:r>
            <a:r>
              <a:rPr lang="el-GR" altLang="en-US" sz="2200" b="1" dirty="0" smtClean="0">
                <a:cs typeface="Times New Roman" panose="02020603050405020304" pitchFamily="18" charset="0"/>
              </a:rPr>
              <a:t> ειδών έχουν μήκος 5-80 </a:t>
            </a:r>
            <a:r>
              <a:rPr lang="en-GB" altLang="en-US" sz="2200" b="1" dirty="0" smtClean="0">
                <a:cs typeface="Times New Roman" panose="02020603050405020304" pitchFamily="18" charset="0"/>
              </a:rPr>
              <a:t>mm</a:t>
            </a:r>
            <a:r>
              <a:rPr lang="el-GR" altLang="en-US" sz="2200" b="1" dirty="0" smtClean="0">
                <a:cs typeface="Times New Roman" panose="02020603050405020304" pitchFamily="18" charset="0"/>
              </a:rPr>
              <a:t>. Εξωτερικά μοιάζουν με τα Δίθυρα Μαλάκια</a:t>
            </a:r>
            <a:r>
              <a:rPr lang="el-GR" altLang="en-US" sz="2200" dirty="0" smtClean="0">
                <a:cs typeface="Times New Roman" panose="02020603050405020304" pitchFamily="18" charset="0"/>
              </a:rPr>
              <a:t> αφού διαθέτουν 2 ασβεστολιθικές θυρίδες που εκκρίνονται από το μανδύα. </a:t>
            </a:r>
            <a:r>
              <a:rPr lang="el-GR" altLang="en-US" sz="2200" b="1" dirty="0" smtClean="0">
                <a:cs typeface="Times New Roman" panose="02020603050405020304" pitchFamily="18" charset="0"/>
              </a:rPr>
              <a:t>Το όνομά τους αναφέρεται στους βραχίονες του </a:t>
            </a:r>
            <a:r>
              <a:rPr lang="el-GR" altLang="en-US" sz="2200" b="1" dirty="0" err="1" smtClean="0">
                <a:cs typeface="Times New Roman" panose="02020603050405020304" pitchFamily="18" charset="0"/>
              </a:rPr>
              <a:t>λοφοφόρου</a:t>
            </a:r>
            <a:r>
              <a:rPr lang="el-GR" altLang="en-US" sz="2200" b="1" dirty="0" smtClean="0">
                <a:cs typeface="Times New Roman" panose="02020603050405020304" pitchFamily="18" charset="0"/>
              </a:rPr>
              <a:t> που θεωρείται ομόλογη κατασκευή του </a:t>
            </a:r>
            <a:r>
              <a:rPr lang="el-GR" altLang="en-US" sz="2200" b="1" dirty="0" err="1" smtClean="0">
                <a:cs typeface="Times New Roman" panose="02020603050405020304" pitchFamily="18" charset="0"/>
              </a:rPr>
              <a:t>πόδα</a:t>
            </a:r>
            <a:r>
              <a:rPr lang="el-GR" altLang="en-US" sz="2200" b="1" dirty="0" smtClean="0">
                <a:cs typeface="Times New Roman" panose="02020603050405020304" pitchFamily="18" charset="0"/>
              </a:rPr>
              <a:t> των Μαλακίων. </a:t>
            </a:r>
            <a:endParaRPr lang="en-US" altLang="en-US" sz="2200" b="1" dirty="0" smtClean="0">
              <a:cs typeface="Times New Roman" panose="02020603050405020304" pitchFamily="18" charset="0"/>
            </a:endParaRPr>
          </a:p>
          <a:p>
            <a:pPr eaLnBrk="1" hangingPunct="1">
              <a:lnSpc>
                <a:spcPct val="100000"/>
              </a:lnSpc>
              <a:spcBef>
                <a:spcPts val="600"/>
              </a:spcBef>
            </a:pPr>
            <a:r>
              <a:rPr lang="el-GR" altLang="en-US" sz="1600" dirty="0" smtClean="0">
                <a:cs typeface="Times New Roman" panose="02020603050405020304" pitchFamily="18" charset="0"/>
              </a:rPr>
              <a:t>Σύμφωνα </a:t>
            </a:r>
            <a:r>
              <a:rPr lang="el-GR" altLang="en-US" sz="1600" dirty="0" smtClean="0">
                <a:cs typeface="Times New Roman" panose="02020603050405020304" pitchFamily="18" charset="0"/>
              </a:rPr>
              <a:t>με: </a:t>
            </a:r>
            <a:r>
              <a:rPr lang="en-US" altLang="en-US" sz="1600" dirty="0" smtClean="0">
                <a:cs typeface="Times New Roman" panose="02020603050405020304" pitchFamily="18" charset="0"/>
              </a:rPr>
              <a:t>http://www.ncbi.nlm.nih.gov/Taxonomy/Browser/wwwtax.cgi?mode=Root</a:t>
            </a:r>
            <a:endParaRPr lang="el-GR" altLang="en-US" sz="1600" b="1" dirty="0" smtClean="0">
              <a:cs typeface="Times New Roman" panose="02020603050405020304"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Τίτλος 1"/>
          <p:cNvSpPr>
            <a:spLocks noGrp="1"/>
          </p:cNvSpPr>
          <p:nvPr>
            <p:ph type="title"/>
          </p:nvPr>
        </p:nvSpPr>
        <p:spPr/>
        <p:txBody>
          <a:bodyPr/>
          <a:lstStyle/>
          <a:p>
            <a:r>
              <a:rPr lang="el-GR" altLang="el-GR" sz="4000" dirty="0" smtClean="0"/>
              <a:t>Φύλο: </a:t>
            </a:r>
            <a:r>
              <a:rPr lang="el-GR" altLang="el-GR" sz="4000" dirty="0" err="1" smtClean="0"/>
              <a:t>Βραχιονόποδα</a:t>
            </a:r>
            <a:r>
              <a:rPr lang="el-GR" altLang="el-GR" sz="4000" dirty="0" smtClean="0"/>
              <a:t> </a:t>
            </a:r>
            <a:r>
              <a:rPr lang="en-US" altLang="el-GR" sz="4000" dirty="0" smtClean="0"/>
              <a:t>(</a:t>
            </a:r>
            <a:r>
              <a:rPr lang="en-US" altLang="el-GR" sz="4000" dirty="0" err="1" smtClean="0"/>
              <a:t>Brachiopoda</a:t>
            </a:r>
            <a:r>
              <a:rPr lang="en-US" altLang="el-GR" sz="4000" dirty="0" smtClean="0"/>
              <a:t>) </a:t>
            </a:r>
            <a:r>
              <a:rPr lang="en-US" altLang="el-GR" sz="4000" dirty="0" smtClean="0"/>
              <a:t>2/2</a:t>
            </a:r>
            <a:endParaRPr lang="en-US" altLang="el-GR" sz="4000" dirty="0" smtClean="0"/>
          </a:p>
        </p:txBody>
      </p:sp>
      <p:pic>
        <p:nvPicPr>
          <p:cNvPr id="87043" name="Picture Placeholder 1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54" t="-6499" r="-854" b="-6499"/>
          <a:stretch>
            <a:fillRect/>
          </a:stretch>
        </p:blipFill>
        <p:spPr>
          <a:xfrm>
            <a:off x="3724603" y="2434825"/>
            <a:ext cx="2632075" cy="2802767"/>
          </a:xfrm>
        </p:spPr>
      </p:pic>
      <p:sp>
        <p:nvSpPr>
          <p:cNvPr id="4" name="Θέση υποσέλιδου 3"/>
          <p:cNvSpPr>
            <a:spLocks noGrp="1"/>
          </p:cNvSpPr>
          <p:nvPr>
            <p:ph type="ftr" sz="quarter" idx="18"/>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9"/>
          </p:nvPr>
        </p:nvSpPr>
        <p:spPr/>
        <p:txBody>
          <a:bodyPr/>
          <a:lstStyle/>
          <a:p>
            <a:pPr>
              <a:defRPr/>
            </a:pPr>
            <a:fld id="{F42AD69F-6D38-4EE7-BF1B-2CBA0125F01F}" type="slidenum">
              <a:rPr lang="en-US" altLang="en-US" smtClean="0"/>
              <a:pPr>
                <a:defRPr/>
              </a:pPr>
              <a:t>65</a:t>
            </a:fld>
            <a:endParaRPr lang="en-US" altLang="en-US"/>
          </a:p>
        </p:txBody>
      </p:sp>
      <p:pic>
        <p:nvPicPr>
          <p:cNvPr id="87050" name="Picture Placeholder 12"/>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180" t="-9067" r="1180" b="-9067"/>
          <a:stretch>
            <a:fillRect/>
          </a:stretch>
        </p:blipFill>
        <p:spPr>
          <a:xfrm>
            <a:off x="611560" y="2028825"/>
            <a:ext cx="2791512" cy="2972544"/>
          </a:xfrm>
        </p:spPr>
      </p:pic>
      <p:sp>
        <p:nvSpPr>
          <p:cNvPr id="11" name="TextBox 10"/>
          <p:cNvSpPr txBox="1"/>
          <p:nvPr/>
        </p:nvSpPr>
        <p:spPr>
          <a:xfrm>
            <a:off x="3018086" y="4445706"/>
            <a:ext cx="342900" cy="276225"/>
          </a:xfrm>
          <a:prstGeom prst="rect">
            <a:avLst/>
          </a:prstGeom>
          <a:noFill/>
        </p:spPr>
        <p:txBody>
          <a:bodyPr wrap="none">
            <a:spAutoFit/>
          </a:bodyPr>
          <a:lstStyle/>
          <a:p>
            <a:pPr>
              <a:defRPr/>
            </a:pPr>
            <a:r>
              <a:rPr lang="en-US" sz="1200" b="1" dirty="0">
                <a:latin typeface="+mj-lt"/>
              </a:rPr>
              <a:t>52</a:t>
            </a:r>
            <a:endParaRPr lang="el-GR" sz="1200" b="1" dirty="0">
              <a:latin typeface="+mj-lt"/>
            </a:endParaRPr>
          </a:p>
        </p:txBody>
      </p:sp>
      <p:sp>
        <p:nvSpPr>
          <p:cNvPr id="12" name="TextBox 11"/>
          <p:cNvSpPr txBox="1"/>
          <p:nvPr/>
        </p:nvSpPr>
        <p:spPr>
          <a:xfrm>
            <a:off x="5983160" y="4747758"/>
            <a:ext cx="341313" cy="276225"/>
          </a:xfrm>
          <a:prstGeom prst="rect">
            <a:avLst/>
          </a:prstGeom>
          <a:noFill/>
        </p:spPr>
        <p:txBody>
          <a:bodyPr wrap="none">
            <a:spAutoFit/>
          </a:bodyPr>
          <a:lstStyle/>
          <a:p>
            <a:pPr>
              <a:defRPr/>
            </a:pPr>
            <a:r>
              <a:rPr lang="en-US" sz="1200" b="1" dirty="0">
                <a:solidFill>
                  <a:schemeClr val="bg1"/>
                </a:solidFill>
                <a:latin typeface="+mj-lt"/>
              </a:rPr>
              <a:t>53</a:t>
            </a:r>
            <a:endParaRPr lang="el-GR" sz="1200" b="1" dirty="0">
              <a:solidFill>
                <a:schemeClr val="bg1"/>
              </a:solidFill>
              <a:latin typeface="+mj-lt"/>
            </a:endParaRPr>
          </a:p>
        </p:txBody>
      </p:sp>
      <p:pic>
        <p:nvPicPr>
          <p:cNvPr id="3" name="Θέση εικόνας 2"/>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10020" t="3590" r="-10020" b="3590"/>
          <a:stretch/>
        </p:blipFill>
        <p:spPr>
          <a:xfrm>
            <a:off x="6472936" y="3099705"/>
            <a:ext cx="2305050" cy="2376488"/>
          </a:xfrm>
        </p:spPr>
      </p:pic>
      <p:sp>
        <p:nvSpPr>
          <p:cNvPr id="13" name="TextBox 12"/>
          <p:cNvSpPr txBox="1"/>
          <p:nvPr/>
        </p:nvSpPr>
        <p:spPr>
          <a:xfrm>
            <a:off x="8259025" y="5204906"/>
            <a:ext cx="341312" cy="276225"/>
          </a:xfrm>
          <a:prstGeom prst="rect">
            <a:avLst/>
          </a:prstGeom>
          <a:noFill/>
        </p:spPr>
        <p:txBody>
          <a:bodyPr wrap="none">
            <a:spAutoFit/>
          </a:bodyPr>
          <a:lstStyle/>
          <a:p>
            <a:pPr>
              <a:defRPr/>
            </a:pPr>
            <a:r>
              <a:rPr lang="en-US" sz="1200" b="1" dirty="0">
                <a:solidFill>
                  <a:schemeClr val="bg1"/>
                </a:solidFill>
                <a:latin typeface="+mj-lt"/>
              </a:rPr>
              <a:t>54</a:t>
            </a:r>
            <a:endParaRPr lang="el-GR" sz="1200" b="1" dirty="0">
              <a:solidFill>
                <a:schemeClr val="bg1"/>
              </a:solidFill>
              <a:latin typeface="+mj-l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Τίτλος 1"/>
          <p:cNvSpPr>
            <a:spLocks noGrp="1"/>
          </p:cNvSpPr>
          <p:nvPr>
            <p:ph type="title"/>
          </p:nvPr>
        </p:nvSpPr>
        <p:spPr/>
        <p:txBody>
          <a:bodyPr/>
          <a:lstStyle/>
          <a:p>
            <a:r>
              <a:rPr lang="el-GR" altLang="el-GR" dirty="0" smtClean="0"/>
              <a:t>Φύλο: </a:t>
            </a:r>
            <a:r>
              <a:rPr lang="el-GR" altLang="el-GR" dirty="0" err="1" smtClean="0"/>
              <a:t>Βραχιονόποδα</a:t>
            </a:r>
            <a:r>
              <a:rPr lang="en-US" altLang="el-GR" dirty="0" smtClean="0"/>
              <a:t> </a:t>
            </a:r>
            <a:r>
              <a:rPr lang="en-US" altLang="el-GR" dirty="0" smtClean="0"/>
              <a:t>1/6</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7A22BE02-DCBF-4B7A-BD41-859E62E136F3}" type="slidenum">
              <a:rPr lang="en-US" altLang="en-US" smtClean="0"/>
              <a:pPr>
                <a:defRPr/>
              </a:pPr>
              <a:t>66</a:t>
            </a:fld>
            <a:endParaRPr lang="en-US" altLang="en-US"/>
          </a:p>
        </p:txBody>
      </p:sp>
      <p:sp>
        <p:nvSpPr>
          <p:cNvPr id="88069" name="Θέση περιεχομένου 2"/>
          <p:cNvSpPr>
            <a:spLocks noGrp="1"/>
          </p:cNvSpPr>
          <p:nvPr>
            <p:ph idx="1"/>
          </p:nvPr>
        </p:nvSpPr>
        <p:spPr>
          <a:xfrm>
            <a:off x="468313" y="1412875"/>
            <a:ext cx="8207375" cy="4913313"/>
          </a:xfrm>
        </p:spPr>
        <p:txBody>
          <a:bodyPr/>
          <a:lstStyle/>
          <a:p>
            <a:pPr marL="0" indent="0" eaLnBrk="1" hangingPunct="1">
              <a:lnSpc>
                <a:spcPct val="100000"/>
              </a:lnSpc>
              <a:spcBef>
                <a:spcPct val="0"/>
              </a:spcBef>
              <a:buFont typeface="Arial" panose="020B0604020202020204" pitchFamily="34" charset="0"/>
              <a:buNone/>
            </a:pPr>
            <a:r>
              <a:rPr lang="el-GR" altLang="en-US" sz="2600" b="1" dirty="0" smtClean="0">
                <a:cs typeface="Times New Roman" panose="02020603050405020304" pitchFamily="18" charset="0"/>
              </a:rPr>
              <a:t>Χαρακτηριστικά</a:t>
            </a:r>
          </a:p>
          <a:p>
            <a:pPr eaLnBrk="1" hangingPunct="1">
              <a:lnSpc>
                <a:spcPct val="100000"/>
              </a:lnSpc>
              <a:spcBef>
                <a:spcPts val="1200"/>
              </a:spcBef>
            </a:pPr>
            <a:r>
              <a:rPr lang="el-GR" altLang="en-US" sz="2400" dirty="0" smtClean="0">
                <a:cs typeface="Times New Roman" panose="02020603050405020304" pitchFamily="18" charset="0"/>
              </a:rPr>
              <a:t>Τα </a:t>
            </a:r>
            <a:r>
              <a:rPr lang="el-GR" altLang="en-US" sz="2400" b="1" dirty="0" err="1" smtClean="0">
                <a:cs typeface="Times New Roman" panose="02020603050405020304" pitchFamily="18" charset="0"/>
              </a:rPr>
              <a:t>Βραχιονόποδα</a:t>
            </a:r>
            <a:r>
              <a:rPr lang="el-GR" altLang="en-US" sz="2400" b="1" dirty="0" smtClean="0">
                <a:cs typeface="Times New Roman" panose="02020603050405020304" pitchFamily="18" charset="0"/>
              </a:rPr>
              <a:t> μπορεί να μοιάζουν με τα Δίθυρα Μαλάκια αλλά αντίθετα από αυτά, φέρουν ραχιαία και κοιλιακή θυρίδα</a:t>
            </a:r>
            <a:r>
              <a:rPr lang="el-GR" altLang="en-US" sz="2400" dirty="0" smtClean="0">
                <a:cs typeface="Times New Roman" panose="02020603050405020304" pitchFamily="18" charset="0"/>
              </a:rPr>
              <a:t>, όχι δεξιά και αριστερή, και προσκολλώνται στο υπόστρωμα είτε κατ’ ευθείαν είτε με ένα μαλακό μίσχο. </a:t>
            </a:r>
          </a:p>
          <a:p>
            <a:pPr eaLnBrk="1" hangingPunct="1">
              <a:lnSpc>
                <a:spcPct val="100000"/>
              </a:lnSpc>
              <a:spcBef>
                <a:spcPts val="1200"/>
              </a:spcBef>
            </a:pPr>
            <a:r>
              <a:rPr lang="el-GR" altLang="en-US" sz="2400" dirty="0" smtClean="0">
                <a:cs typeface="Times New Roman" panose="02020603050405020304" pitchFamily="18" charset="0"/>
              </a:rPr>
              <a:t>Οι 2 ομοταξίες διακρίνονται από την </a:t>
            </a:r>
            <a:r>
              <a:rPr lang="el-GR" altLang="en-US" sz="2400" b="1" dirty="0" smtClean="0">
                <a:cs typeface="Times New Roman" panose="02020603050405020304" pitchFamily="18" charset="0"/>
              </a:rPr>
              <a:t>παρουσία αρθρώσεως με δόντια και εσοχές στις θυρίδες του οστράκου (Αρθρωτά) και απουσία άρθρωσης και θυρίδες που συγκρατούνται μόνο με μυς (Άναρθρα).  </a:t>
            </a:r>
          </a:p>
          <a:p>
            <a:pPr marL="0" indent="0" eaLnBrk="1" hangingPunct="1">
              <a:lnSpc>
                <a:spcPct val="100000"/>
              </a:lnSpc>
              <a:spcBef>
                <a:spcPct val="0"/>
              </a:spcBef>
              <a:buFont typeface="Arial" panose="020B0604020202020204" pitchFamily="34" charset="0"/>
              <a:buNone/>
            </a:pPr>
            <a:endParaRPr lang="el-GR" altLang="en-US" sz="2400" b="1" dirty="0"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Τίτλος 1"/>
          <p:cNvSpPr>
            <a:spLocks noGrp="1"/>
          </p:cNvSpPr>
          <p:nvPr>
            <p:ph type="title"/>
          </p:nvPr>
        </p:nvSpPr>
        <p:spPr/>
        <p:txBody>
          <a:bodyPr/>
          <a:lstStyle/>
          <a:p>
            <a:r>
              <a:rPr lang="el-GR" altLang="el-GR" dirty="0" smtClean="0"/>
              <a:t>Φύλο: </a:t>
            </a:r>
            <a:r>
              <a:rPr lang="el-GR" altLang="el-GR" dirty="0" err="1" smtClean="0"/>
              <a:t>Βραχιονόποδα</a:t>
            </a:r>
            <a:r>
              <a:rPr lang="en-US" altLang="el-GR" dirty="0" smtClean="0"/>
              <a:t> </a:t>
            </a:r>
            <a:r>
              <a:rPr lang="en-US" altLang="el-GR" dirty="0" smtClean="0"/>
              <a:t>2/6</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3FF6DAE0-E496-4657-9070-E104A5AA9A62}" type="slidenum">
              <a:rPr lang="en-US" altLang="en-US" smtClean="0"/>
              <a:pPr>
                <a:defRPr/>
              </a:pPr>
              <a:t>67</a:t>
            </a:fld>
            <a:endParaRPr lang="en-US" altLang="en-US"/>
          </a:p>
        </p:txBody>
      </p:sp>
      <p:pic>
        <p:nvPicPr>
          <p:cNvPr id="8909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84463" y="1382713"/>
            <a:ext cx="3729037" cy="4943475"/>
          </a:xfrm>
        </p:spPr>
      </p:pic>
      <p:sp>
        <p:nvSpPr>
          <p:cNvPr id="6" name="TextBox 5"/>
          <p:cNvSpPr txBox="1"/>
          <p:nvPr/>
        </p:nvSpPr>
        <p:spPr>
          <a:xfrm>
            <a:off x="5867400" y="6049963"/>
            <a:ext cx="342900" cy="276225"/>
          </a:xfrm>
          <a:prstGeom prst="rect">
            <a:avLst/>
          </a:prstGeom>
          <a:noFill/>
        </p:spPr>
        <p:txBody>
          <a:bodyPr wrap="none">
            <a:spAutoFit/>
          </a:bodyPr>
          <a:lstStyle/>
          <a:p>
            <a:pPr>
              <a:defRPr/>
            </a:pPr>
            <a:r>
              <a:rPr lang="en-US" sz="1200" b="1" dirty="0">
                <a:latin typeface="+mj-lt"/>
              </a:rPr>
              <a:t>55</a:t>
            </a:r>
            <a:endParaRPr lang="el-GR" sz="1200" b="1" dirty="0">
              <a:latin typeface="+mj-l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Τίτλος 1"/>
          <p:cNvSpPr>
            <a:spLocks noGrp="1"/>
          </p:cNvSpPr>
          <p:nvPr>
            <p:ph type="title"/>
          </p:nvPr>
        </p:nvSpPr>
        <p:spPr/>
        <p:txBody>
          <a:bodyPr/>
          <a:lstStyle/>
          <a:p>
            <a:r>
              <a:rPr lang="el-GR" altLang="el-GR" dirty="0" smtClean="0"/>
              <a:t>Φύλο: </a:t>
            </a:r>
            <a:r>
              <a:rPr lang="el-GR" altLang="el-GR" dirty="0" err="1" smtClean="0"/>
              <a:t>Βραχιονόποδα</a:t>
            </a:r>
            <a:r>
              <a:rPr lang="en-US" altLang="el-GR" dirty="0" smtClean="0"/>
              <a:t> </a:t>
            </a:r>
            <a:r>
              <a:rPr lang="en-US" altLang="el-GR" dirty="0" smtClean="0"/>
              <a:t>3/6</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A034E8E5-7947-44A3-BC54-982F58E66A36}" type="slidenum">
              <a:rPr lang="en-US" altLang="en-US" smtClean="0"/>
              <a:pPr>
                <a:defRPr/>
              </a:pPr>
              <a:t>68</a:t>
            </a:fld>
            <a:endParaRPr lang="en-US" altLang="en-US"/>
          </a:p>
        </p:txBody>
      </p:sp>
      <p:sp>
        <p:nvSpPr>
          <p:cNvPr id="91141" name="Θέση περιεχομένου 2"/>
          <p:cNvSpPr>
            <a:spLocks noGrp="1"/>
          </p:cNvSpPr>
          <p:nvPr>
            <p:ph idx="1"/>
          </p:nvPr>
        </p:nvSpPr>
        <p:spPr>
          <a:xfrm>
            <a:off x="445293" y="1692275"/>
            <a:ext cx="8207375" cy="4913313"/>
          </a:xfrm>
        </p:spPr>
        <p:txBody>
          <a:bodyPr/>
          <a:lstStyle/>
          <a:p>
            <a:pPr marL="0" indent="0" eaLnBrk="1" hangingPunct="1">
              <a:lnSpc>
                <a:spcPct val="100000"/>
              </a:lnSpc>
              <a:spcBef>
                <a:spcPct val="0"/>
              </a:spcBef>
              <a:buFont typeface="Arial" panose="020B0604020202020204" pitchFamily="34" charset="0"/>
              <a:buNone/>
            </a:pPr>
            <a:r>
              <a:rPr lang="el-GR" altLang="en-US" sz="2600" b="1" dirty="0" smtClean="0">
                <a:cs typeface="Times New Roman" panose="02020603050405020304" pitchFamily="18" charset="0"/>
              </a:rPr>
              <a:t>Χαρακτηριστικά</a:t>
            </a:r>
          </a:p>
          <a:p>
            <a:pPr eaLnBrk="1" hangingPunct="1">
              <a:lnSpc>
                <a:spcPct val="100000"/>
              </a:lnSpc>
              <a:spcBef>
                <a:spcPts val="600"/>
              </a:spcBef>
            </a:pPr>
            <a:r>
              <a:rPr lang="el-GR" altLang="en-US" sz="2400" dirty="0" smtClean="0">
                <a:cs typeface="Times New Roman" panose="02020603050405020304" pitchFamily="18" charset="0"/>
              </a:rPr>
              <a:t>Προσλαμβάνουν την τροφή τους μέσω των </a:t>
            </a:r>
            <a:r>
              <a:rPr lang="el-GR" altLang="en-US" sz="2400" b="1" dirty="0" smtClean="0">
                <a:cs typeface="Times New Roman" panose="02020603050405020304" pitchFamily="18" charset="0"/>
              </a:rPr>
              <a:t>βλεφαρίδων του </a:t>
            </a:r>
            <a:r>
              <a:rPr lang="el-GR" altLang="en-US" sz="2400" b="1" dirty="0" err="1" smtClean="0">
                <a:cs typeface="Times New Roman" panose="02020603050405020304" pitchFamily="18" charset="0"/>
              </a:rPr>
              <a:t>λοφοφόρου</a:t>
            </a:r>
            <a:endParaRPr lang="el-GR" altLang="en-US" sz="2400" b="1" dirty="0" smtClean="0">
              <a:cs typeface="Times New Roman" panose="02020603050405020304" pitchFamily="18" charset="0"/>
            </a:endParaRPr>
          </a:p>
          <a:p>
            <a:pPr eaLnBrk="1" hangingPunct="1">
              <a:lnSpc>
                <a:spcPct val="100000"/>
              </a:lnSpc>
              <a:spcBef>
                <a:spcPts val="600"/>
              </a:spcBef>
            </a:pPr>
            <a:r>
              <a:rPr lang="el-GR" altLang="en-US" sz="2400" dirty="0" smtClean="0">
                <a:cs typeface="Times New Roman" panose="02020603050405020304" pitchFamily="18" charset="0"/>
              </a:rPr>
              <a:t>Το </a:t>
            </a:r>
            <a:r>
              <a:rPr lang="el-GR" altLang="en-US" sz="2400" dirty="0" err="1" smtClean="0">
                <a:cs typeface="Times New Roman" panose="02020603050405020304" pitchFamily="18" charset="0"/>
              </a:rPr>
              <a:t>λοφοφόρο</a:t>
            </a:r>
            <a:r>
              <a:rPr lang="el-GR" altLang="en-US" sz="2400" dirty="0" smtClean="0">
                <a:cs typeface="Times New Roman" panose="02020603050405020304" pitchFamily="18" charset="0"/>
              </a:rPr>
              <a:t> και ο μανδύας είναι οι κύριες περιοχές ανταλλαγής αερίων.  </a:t>
            </a:r>
          </a:p>
          <a:p>
            <a:pPr eaLnBrk="1" hangingPunct="1">
              <a:lnSpc>
                <a:spcPct val="100000"/>
              </a:lnSpc>
              <a:spcBef>
                <a:spcPts val="600"/>
              </a:spcBef>
            </a:pPr>
            <a:r>
              <a:rPr lang="el-GR" altLang="en-US" sz="2400" dirty="0" smtClean="0">
                <a:cs typeface="Times New Roman" panose="02020603050405020304" pitchFamily="18" charset="0"/>
              </a:rPr>
              <a:t>Διακρίνεται η </a:t>
            </a:r>
            <a:r>
              <a:rPr lang="el-GR" altLang="en-US" sz="2400" b="1" dirty="0" smtClean="0">
                <a:cs typeface="Times New Roman" panose="02020603050405020304" pitchFamily="18" charset="0"/>
              </a:rPr>
              <a:t>παρουσία μυώδους καρδιάς και ανοικτού κυκλοφορικού συστήματος. </a:t>
            </a:r>
          </a:p>
          <a:p>
            <a:pPr eaLnBrk="1" hangingPunct="1">
              <a:lnSpc>
                <a:spcPct val="100000"/>
              </a:lnSpc>
              <a:spcBef>
                <a:spcPts val="600"/>
              </a:spcBef>
            </a:pPr>
            <a:r>
              <a:rPr lang="el-GR" altLang="en-US" sz="2400" dirty="0" smtClean="0">
                <a:cs typeface="Times New Roman" panose="02020603050405020304" pitchFamily="18" charset="0"/>
              </a:rPr>
              <a:t>Είναι </a:t>
            </a:r>
            <a:r>
              <a:rPr lang="el-GR" altLang="en-US" sz="2400" b="1" dirty="0" err="1" smtClean="0">
                <a:cs typeface="Times New Roman" panose="02020603050405020304" pitchFamily="18" charset="0"/>
              </a:rPr>
              <a:t>γονοχωριστικά</a:t>
            </a:r>
            <a:r>
              <a:rPr lang="el-GR" altLang="en-US" sz="2400" b="1" dirty="0" smtClean="0">
                <a:cs typeface="Times New Roman" panose="02020603050405020304" pitchFamily="18" charset="0"/>
              </a:rPr>
              <a:t> και εμφανίζουν εξωτερική γονιμοποίηση. </a:t>
            </a:r>
            <a:r>
              <a:rPr lang="el-GR" altLang="en-US" sz="2400" dirty="0" smtClean="0">
                <a:cs typeface="Times New Roman" panose="02020603050405020304" pitchFamily="18" charset="0"/>
              </a:rPr>
              <a:t>Τα νεαρά άτομα υφίστανται (Αρθρωτά) ή όχι (Άναρθρα) μεταμόρφωση πριν την προσκόλλησή τους στο υπόστρωμα.</a:t>
            </a:r>
          </a:p>
          <a:p>
            <a:pPr marL="0" indent="0" eaLnBrk="1" hangingPunct="1">
              <a:lnSpc>
                <a:spcPct val="100000"/>
              </a:lnSpc>
              <a:spcBef>
                <a:spcPct val="0"/>
              </a:spcBef>
              <a:buFont typeface="Arial" panose="020B0604020202020204" pitchFamily="34" charset="0"/>
              <a:buNone/>
            </a:pPr>
            <a:endParaRPr lang="el-GR" altLang="en-US" sz="2400" b="1" dirty="0"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Τίτλος 1"/>
          <p:cNvSpPr>
            <a:spLocks noGrp="1"/>
          </p:cNvSpPr>
          <p:nvPr>
            <p:ph type="title"/>
          </p:nvPr>
        </p:nvSpPr>
        <p:spPr/>
        <p:txBody>
          <a:bodyPr/>
          <a:lstStyle/>
          <a:p>
            <a:r>
              <a:rPr lang="el-GR" altLang="el-GR" dirty="0" smtClean="0"/>
              <a:t>Φύλο: </a:t>
            </a:r>
            <a:r>
              <a:rPr lang="el-GR" altLang="el-GR" dirty="0" err="1" smtClean="0"/>
              <a:t>Βραχιονόποδα</a:t>
            </a:r>
            <a:r>
              <a:rPr lang="en-US" altLang="el-GR" dirty="0" smtClean="0"/>
              <a:t> </a:t>
            </a:r>
            <a:r>
              <a:rPr lang="en-US" altLang="el-GR" dirty="0" smtClean="0"/>
              <a:t>4/6</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1A0764B0-7F87-4254-BF66-6642E83D634D}" type="slidenum">
              <a:rPr lang="en-US" altLang="en-US" smtClean="0"/>
              <a:pPr>
                <a:defRPr/>
              </a:pPr>
              <a:t>69</a:t>
            </a:fld>
            <a:endParaRPr lang="en-US" altLang="en-US"/>
          </a:p>
        </p:txBody>
      </p:sp>
      <p:pic>
        <p:nvPicPr>
          <p:cNvPr id="9216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844675"/>
            <a:ext cx="9144000" cy="3470275"/>
          </a:xfrm>
        </p:spPr>
      </p:pic>
      <p:sp>
        <p:nvSpPr>
          <p:cNvPr id="6" name="TextBox 5"/>
          <p:cNvSpPr txBox="1"/>
          <p:nvPr/>
        </p:nvSpPr>
        <p:spPr>
          <a:xfrm>
            <a:off x="8605838" y="5021263"/>
            <a:ext cx="341312" cy="276225"/>
          </a:xfrm>
          <a:prstGeom prst="rect">
            <a:avLst/>
          </a:prstGeom>
          <a:noFill/>
        </p:spPr>
        <p:txBody>
          <a:bodyPr wrap="none">
            <a:spAutoFit/>
          </a:bodyPr>
          <a:lstStyle/>
          <a:p>
            <a:pPr>
              <a:defRPr/>
            </a:pPr>
            <a:r>
              <a:rPr lang="en-US" sz="1200" b="1" dirty="0">
                <a:latin typeface="+mj-lt"/>
              </a:rPr>
              <a:t>56</a:t>
            </a:r>
            <a:endParaRPr lang="el-GR" sz="1200" b="1" dirty="0">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1"/>
          <p:cNvSpPr>
            <a:spLocks noGrp="1"/>
          </p:cNvSpPr>
          <p:nvPr>
            <p:ph type="title"/>
          </p:nvPr>
        </p:nvSpPr>
        <p:spPr/>
        <p:txBody>
          <a:bodyPr/>
          <a:lstStyle/>
          <a:p>
            <a:r>
              <a:rPr lang="el-GR" altLang="el-GR" dirty="0" smtClean="0"/>
              <a:t>Φύλο: </a:t>
            </a:r>
            <a:r>
              <a:rPr lang="el-GR" altLang="el-GR" dirty="0" err="1" smtClean="0"/>
              <a:t>Γναθοστομουλίδια</a:t>
            </a:r>
            <a:r>
              <a:rPr lang="en-US" altLang="el-GR" dirty="0" smtClean="0"/>
              <a:t> </a:t>
            </a:r>
            <a:r>
              <a:rPr lang="en-US" altLang="el-GR" dirty="0" smtClean="0"/>
              <a:t>3/6</a:t>
            </a:r>
            <a:endParaRPr lang="en-US" altLang="el-GR" dirty="0" smtClean="0"/>
          </a:p>
        </p:txBody>
      </p:sp>
      <p:sp>
        <p:nvSpPr>
          <p:cNvPr id="15363" name="Θέση περιεχομένου 2"/>
          <p:cNvSpPr>
            <a:spLocks noGrp="1"/>
          </p:cNvSpPr>
          <p:nvPr>
            <p:ph idx="1"/>
          </p:nvPr>
        </p:nvSpPr>
        <p:spPr>
          <a:xfrm>
            <a:off x="359569" y="1412776"/>
            <a:ext cx="8424862" cy="4351337"/>
          </a:xfrm>
        </p:spPr>
        <p:txBody>
          <a:bodyPr/>
          <a:lstStyle/>
          <a:p>
            <a:pPr marL="0" indent="0">
              <a:buFont typeface="Arial" panose="020B0604020202020204" pitchFamily="34" charset="0"/>
              <a:buNone/>
            </a:pPr>
            <a:r>
              <a:rPr lang="el-GR" altLang="el-GR" sz="2600" b="1" dirty="0" smtClean="0"/>
              <a:t>Χαρακτηριστικά</a:t>
            </a:r>
          </a:p>
          <a:p>
            <a:pPr eaLnBrk="1" hangingPunct="1">
              <a:spcBef>
                <a:spcPts val="1200"/>
              </a:spcBef>
            </a:pPr>
            <a:r>
              <a:rPr lang="el-GR" altLang="en-US" sz="2400" dirty="0" smtClean="0">
                <a:cs typeface="Times New Roman" panose="02020603050405020304" pitchFamily="18" charset="0"/>
              </a:rPr>
              <a:t>Έχουν σώμα </a:t>
            </a:r>
            <a:r>
              <a:rPr lang="el-GR" altLang="en-US" sz="2400" dirty="0" err="1" smtClean="0">
                <a:cs typeface="Times New Roman" panose="02020603050405020304" pitchFamily="18" charset="0"/>
              </a:rPr>
              <a:t>ακοιλωματικό</a:t>
            </a:r>
            <a:r>
              <a:rPr lang="el-GR" altLang="en-US" sz="2400" dirty="0" smtClean="0">
                <a:cs typeface="Times New Roman" panose="02020603050405020304" pitchFamily="18" charset="0"/>
              </a:rPr>
              <a:t> με λίγο αναπτυγμένο παρεγχυματικό στρώμα. </a:t>
            </a:r>
            <a:r>
              <a:rPr lang="el-GR" altLang="en-US" sz="2400" b="1" dirty="0" smtClean="0">
                <a:cs typeface="Times New Roman" panose="02020603050405020304" pitchFamily="18" charset="0"/>
              </a:rPr>
              <a:t>Δεν έχουν κυκλοφορικό σύστημα. </a:t>
            </a:r>
          </a:p>
          <a:p>
            <a:pPr eaLnBrk="1" hangingPunct="1">
              <a:spcBef>
                <a:spcPts val="1200"/>
              </a:spcBef>
            </a:pPr>
            <a:r>
              <a:rPr lang="el-GR" altLang="en-US" sz="2400" dirty="0" smtClean="0">
                <a:cs typeface="Times New Roman" panose="02020603050405020304" pitchFamily="18" charset="0"/>
              </a:rPr>
              <a:t>Έχουν </a:t>
            </a:r>
            <a:r>
              <a:rPr lang="el-GR" altLang="en-US" sz="2400" b="1" dirty="0" smtClean="0">
                <a:cs typeface="Times New Roman" panose="02020603050405020304" pitchFamily="18" charset="0"/>
              </a:rPr>
              <a:t>απλό, τυφλό πεπτικό σωλήνα </a:t>
            </a:r>
            <a:r>
              <a:rPr lang="el-GR" altLang="en-US" sz="2400" dirty="0" smtClean="0">
                <a:cs typeface="Times New Roman" panose="02020603050405020304" pitchFamily="18" charset="0"/>
              </a:rPr>
              <a:t>που εικάζεται ότι προήλθε από πλήρως αναπτυγμένο πεπτικό σύστημα. Τρέφονται με </a:t>
            </a:r>
            <a:r>
              <a:rPr lang="el-GR" altLang="en-US" sz="2400" b="1" dirty="0" smtClean="0">
                <a:cs typeface="Times New Roman" panose="02020603050405020304" pitchFamily="18" charset="0"/>
              </a:rPr>
              <a:t>απόξεση βακτηρίων και μυκήτων </a:t>
            </a:r>
            <a:r>
              <a:rPr lang="el-GR" altLang="en-US" sz="2400" dirty="0" smtClean="0">
                <a:cs typeface="Times New Roman" panose="02020603050405020304" pitchFamily="18" charset="0"/>
              </a:rPr>
              <a:t>από το υπόστρωμα. </a:t>
            </a:r>
          </a:p>
          <a:p>
            <a:pPr eaLnBrk="1" hangingPunct="1">
              <a:spcBef>
                <a:spcPts val="1200"/>
              </a:spcBef>
            </a:pPr>
            <a:r>
              <a:rPr lang="el-GR" altLang="en-US" sz="2400" dirty="0" smtClean="0">
                <a:cs typeface="Times New Roman" panose="02020603050405020304" pitchFamily="18" charset="0"/>
              </a:rPr>
              <a:t>Το νευρικό σύστημα συνδέεται με τις αισθητήριες βλεφαρίδες. </a:t>
            </a:r>
            <a:r>
              <a:rPr lang="el-GR" altLang="en-US" sz="2400" b="1" dirty="0" smtClean="0">
                <a:cs typeface="Times New Roman" panose="02020603050405020304" pitchFamily="18" charset="0"/>
              </a:rPr>
              <a:t>Υπάρχει 1 βλεφαρίδα ανά επιδερμικό κύτταρο.</a:t>
            </a:r>
          </a:p>
          <a:p>
            <a:pPr eaLnBrk="1" hangingPunct="1">
              <a:spcBef>
                <a:spcPts val="1200"/>
              </a:spcBef>
            </a:pPr>
            <a:r>
              <a:rPr lang="el-GR" altLang="en-US" sz="2400" dirty="0" smtClean="0">
                <a:cs typeface="Times New Roman" panose="02020603050405020304" pitchFamily="18" charset="0"/>
              </a:rPr>
              <a:t>Φέρουν </a:t>
            </a:r>
            <a:r>
              <a:rPr lang="el-GR" altLang="en-US" sz="2400" b="1" dirty="0" smtClean="0">
                <a:cs typeface="Times New Roman" panose="02020603050405020304" pitchFamily="18" charset="0"/>
              </a:rPr>
              <a:t>μυώδεις γνάθους </a:t>
            </a:r>
            <a:r>
              <a:rPr lang="el-GR" altLang="en-US" sz="2400" dirty="0" smtClean="0">
                <a:cs typeface="Times New Roman" panose="02020603050405020304" pitchFamily="18" charset="0"/>
              </a:rPr>
              <a:t>και κατασκευές που τους επιτρέπουν να ξύνουν την τροφή τους από το υπόστρωμα.</a:t>
            </a:r>
          </a:p>
          <a:p>
            <a:pPr eaLnBrk="1" hangingPunct="1">
              <a:spcBef>
                <a:spcPts val="1200"/>
              </a:spcBef>
            </a:pPr>
            <a:r>
              <a:rPr lang="el-GR" altLang="en-US" sz="2400" dirty="0" smtClean="0">
                <a:cs typeface="Times New Roman" panose="02020603050405020304" pitchFamily="18" charset="0"/>
              </a:rPr>
              <a:t>Είναι </a:t>
            </a:r>
            <a:r>
              <a:rPr lang="el-GR" altLang="en-US" sz="2400" b="1" dirty="0" smtClean="0">
                <a:cs typeface="Times New Roman" panose="02020603050405020304" pitchFamily="18" charset="0"/>
              </a:rPr>
              <a:t>ταυτόχρονα ερμαφρόδιτα</a:t>
            </a:r>
            <a:r>
              <a:rPr lang="el-GR" altLang="en-US" sz="2400" dirty="0" smtClean="0">
                <a:cs typeface="Times New Roman" panose="02020603050405020304" pitchFamily="18" charset="0"/>
              </a:rPr>
              <a:t> και γεννούν αυγά (εσωτερική γονιμοποίηση). </a:t>
            </a:r>
          </a:p>
          <a:p>
            <a:pPr marL="0" indent="0"/>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499E7671-ED55-425A-B424-E84795B273B8}" type="slidenum">
              <a:rPr lang="en-US" altLang="en-US" smtClean="0"/>
              <a:pPr>
                <a:defRPr/>
              </a:pPr>
              <a:t>7</a:t>
            </a:fld>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Τίτλος 1"/>
          <p:cNvSpPr>
            <a:spLocks noGrp="1"/>
          </p:cNvSpPr>
          <p:nvPr>
            <p:ph type="title"/>
          </p:nvPr>
        </p:nvSpPr>
        <p:spPr/>
        <p:txBody>
          <a:bodyPr/>
          <a:lstStyle/>
          <a:p>
            <a:r>
              <a:rPr lang="el-GR" altLang="el-GR" dirty="0" smtClean="0"/>
              <a:t>Φύλο: </a:t>
            </a:r>
            <a:r>
              <a:rPr lang="el-GR" altLang="el-GR" dirty="0" err="1" smtClean="0"/>
              <a:t>Βραχιονόποδα</a:t>
            </a:r>
            <a:r>
              <a:rPr lang="en-US" altLang="el-GR" dirty="0" smtClean="0"/>
              <a:t> </a:t>
            </a:r>
            <a:r>
              <a:rPr lang="en-US" altLang="el-GR" dirty="0" smtClean="0"/>
              <a:t>5/6</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09391898-144F-4C90-89F0-14CAB1641056}" type="slidenum">
              <a:rPr lang="en-US" altLang="en-US" smtClean="0"/>
              <a:pPr>
                <a:defRPr/>
              </a:pPr>
              <a:t>70</a:t>
            </a:fld>
            <a:endParaRPr lang="en-US" altLang="en-US"/>
          </a:p>
        </p:txBody>
      </p:sp>
      <p:sp>
        <p:nvSpPr>
          <p:cNvPr id="94213" name="Θέση περιεχομένου 2"/>
          <p:cNvSpPr>
            <a:spLocks noGrp="1"/>
          </p:cNvSpPr>
          <p:nvPr>
            <p:ph idx="1"/>
          </p:nvPr>
        </p:nvSpPr>
        <p:spPr>
          <a:xfrm>
            <a:off x="468313" y="1412875"/>
            <a:ext cx="8207375" cy="4913313"/>
          </a:xfrm>
        </p:spPr>
        <p:txBody>
          <a:bodyPr/>
          <a:lstStyle/>
          <a:p>
            <a:pPr marL="0" indent="0" eaLnBrk="1" hangingPunct="1">
              <a:lnSpc>
                <a:spcPct val="100000"/>
              </a:lnSpc>
              <a:spcBef>
                <a:spcPct val="0"/>
              </a:spcBef>
              <a:buFont typeface="Arial" panose="020B0604020202020204" pitchFamily="34" charset="0"/>
              <a:buNone/>
            </a:pPr>
            <a:r>
              <a:rPr lang="el-GR" altLang="en-US" sz="2600" b="1" dirty="0" smtClean="0">
                <a:cs typeface="Times New Roman" panose="02020603050405020304" pitchFamily="18" charset="0"/>
              </a:rPr>
              <a:t>Φυλογένεση</a:t>
            </a:r>
          </a:p>
          <a:p>
            <a:pPr eaLnBrk="1" hangingPunct="1">
              <a:lnSpc>
                <a:spcPct val="100000"/>
              </a:lnSpc>
              <a:spcBef>
                <a:spcPts val="1200"/>
              </a:spcBef>
            </a:pPr>
            <a:r>
              <a:rPr lang="el-GR" altLang="en-US" sz="2400" dirty="0" smtClean="0">
                <a:cs typeface="Times New Roman" panose="02020603050405020304" pitchFamily="18" charset="0"/>
              </a:rPr>
              <a:t>Αν και θεωρούνται ότι ανήκουν στην ομάδα των </a:t>
            </a:r>
            <a:r>
              <a:rPr lang="el-GR" altLang="en-US" sz="2400" dirty="0" err="1" smtClean="0">
                <a:cs typeface="Times New Roman" panose="02020603050405020304" pitchFamily="18" charset="0"/>
              </a:rPr>
              <a:t>Λοφοτροχόζωων</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πρόσφατες έρευνες (2008) δείχνουν ότι  τα </a:t>
            </a:r>
            <a:r>
              <a:rPr lang="el-GR" altLang="en-US" sz="2400" b="1" dirty="0" err="1" smtClean="0">
                <a:cs typeface="Times New Roman" panose="02020603050405020304" pitchFamily="18" charset="0"/>
              </a:rPr>
              <a:t>Βραχιονόποδα</a:t>
            </a:r>
            <a:r>
              <a:rPr lang="el-GR" altLang="en-US" sz="2400" b="1" dirty="0" smtClean="0">
                <a:cs typeface="Times New Roman" panose="02020603050405020304" pitchFamily="18" charset="0"/>
              </a:rPr>
              <a:t> είναι συγγενή με το φύλο </a:t>
            </a:r>
            <a:r>
              <a:rPr lang="el-GR" altLang="en-US" sz="2400" b="1" dirty="0" err="1" smtClean="0">
                <a:cs typeface="Times New Roman" panose="02020603050405020304" pitchFamily="18" charset="0"/>
              </a:rPr>
              <a:t>Νημερτίνοι</a:t>
            </a:r>
            <a:r>
              <a:rPr lang="el-GR" altLang="en-US" sz="2400" b="1" dirty="0" smtClean="0">
                <a:cs typeface="Times New Roman" panose="02020603050405020304" pitchFamily="18" charset="0"/>
              </a:rPr>
              <a:t>. </a:t>
            </a:r>
          </a:p>
          <a:p>
            <a:pPr eaLnBrk="1" hangingPunct="1">
              <a:lnSpc>
                <a:spcPct val="100000"/>
              </a:lnSpc>
              <a:spcBef>
                <a:spcPts val="1200"/>
              </a:spcBef>
            </a:pPr>
            <a:r>
              <a:rPr lang="el-GR" altLang="en-US" sz="2400" dirty="0" smtClean="0">
                <a:cs typeface="Times New Roman" panose="02020603050405020304" pitchFamily="18" charset="0"/>
              </a:rPr>
              <a:t>Προηγούμενες έρευνες με τη χρήση </a:t>
            </a:r>
            <a:r>
              <a:rPr lang="el-GR" altLang="en-US" sz="2400" b="1" dirty="0" smtClean="0">
                <a:cs typeface="Times New Roman" panose="02020603050405020304" pitchFamily="18" charset="0"/>
              </a:rPr>
              <a:t>μοριακών αναλύσεων συμφωνούσαν ότι τα </a:t>
            </a:r>
            <a:r>
              <a:rPr lang="el-GR" altLang="en-US" sz="2400" b="1" dirty="0" err="1" smtClean="0">
                <a:cs typeface="Times New Roman" panose="02020603050405020304" pitchFamily="18" charset="0"/>
              </a:rPr>
              <a:t>Βραχιονόποδα</a:t>
            </a:r>
            <a:r>
              <a:rPr lang="el-GR" altLang="en-US" sz="2400" b="1" dirty="0" smtClean="0">
                <a:cs typeface="Times New Roman" panose="02020603050405020304" pitchFamily="18" charset="0"/>
              </a:rPr>
              <a:t> είναι </a:t>
            </a:r>
            <a:r>
              <a:rPr lang="el-GR" altLang="en-US" sz="2400" b="1" dirty="0" err="1" smtClean="0">
                <a:cs typeface="Times New Roman" panose="02020603050405020304" pitchFamily="18" charset="0"/>
              </a:rPr>
              <a:t>Λοφοτροχόζωα</a:t>
            </a:r>
            <a:r>
              <a:rPr lang="el-GR" altLang="en-US" sz="2400" b="1" dirty="0" smtClean="0">
                <a:cs typeface="Times New Roman" panose="02020603050405020304" pitchFamily="18" charset="0"/>
              </a:rPr>
              <a:t> και είναι συγγενικά στα </a:t>
            </a:r>
            <a:r>
              <a:rPr lang="el-GR" altLang="en-US" sz="2400" b="1" dirty="0" err="1" smtClean="0">
                <a:cs typeface="Times New Roman" panose="02020603050405020304" pitchFamily="18" charset="0"/>
              </a:rPr>
              <a:t>Εξώπρωκτα</a:t>
            </a:r>
            <a:r>
              <a:rPr lang="el-GR" altLang="en-US" sz="2400" b="1" dirty="0" smtClean="0">
                <a:cs typeface="Times New Roman" panose="02020603050405020304" pitchFamily="18" charset="0"/>
              </a:rPr>
              <a:t> και στα </a:t>
            </a:r>
            <a:r>
              <a:rPr lang="el-GR" altLang="en-US" sz="2400" b="1" dirty="0" err="1" smtClean="0">
                <a:cs typeface="Times New Roman" panose="02020603050405020304" pitchFamily="18" charset="0"/>
              </a:rPr>
              <a:t>Φορωνίδια</a:t>
            </a:r>
            <a:r>
              <a:rPr lang="el-GR" altLang="en-US" sz="2400" dirty="0" smtClean="0">
                <a:cs typeface="Times New Roman" panose="02020603050405020304" pitchFamily="18" charset="0"/>
              </a:rPr>
              <a:t> λόγω του χαρακτηριστικού </a:t>
            </a:r>
            <a:r>
              <a:rPr lang="el-GR" altLang="en-US" sz="2400" dirty="0" err="1" smtClean="0">
                <a:cs typeface="Times New Roman" panose="02020603050405020304" pitchFamily="18" charset="0"/>
              </a:rPr>
              <a:t>λοφοφόρου</a:t>
            </a:r>
            <a:r>
              <a:rPr lang="el-GR" altLang="en-US" sz="2400" dirty="0" smtClean="0">
                <a:cs typeface="Times New Roman" panose="02020603050405020304" pitchFamily="18" charset="0"/>
              </a:rPr>
              <a:t> που φέρουν τα 3 αυτά φύλα. </a:t>
            </a:r>
          </a:p>
          <a:p>
            <a:pPr eaLnBrk="1" hangingPunct="1">
              <a:lnSpc>
                <a:spcPct val="100000"/>
              </a:lnSpc>
              <a:spcBef>
                <a:spcPts val="1200"/>
              </a:spcBef>
            </a:pPr>
            <a:r>
              <a:rPr lang="el-GR" altLang="en-US" sz="2400" b="1" dirty="0" smtClean="0">
                <a:cs typeface="Times New Roman" panose="02020603050405020304" pitchFamily="18" charset="0"/>
              </a:rPr>
              <a:t>Τα 3 αυτά φύλα, όπως και οι </a:t>
            </a:r>
            <a:r>
              <a:rPr lang="el-GR" altLang="en-US" sz="2400" b="1" dirty="0" err="1" smtClean="0">
                <a:cs typeface="Times New Roman" panose="02020603050405020304" pitchFamily="18" charset="0"/>
              </a:rPr>
              <a:t>Νημερτίνοι</a:t>
            </a:r>
            <a:r>
              <a:rPr lang="el-GR" altLang="en-US" sz="2400" b="1" dirty="0" smtClean="0">
                <a:cs typeface="Times New Roman" panose="02020603050405020304" pitchFamily="18" charset="0"/>
              </a:rPr>
              <a:t> είναι </a:t>
            </a:r>
            <a:r>
              <a:rPr lang="el-GR" altLang="en-US" sz="2400" b="1" dirty="0" err="1" smtClean="0">
                <a:cs typeface="Times New Roman" panose="02020603050405020304" pitchFamily="18" charset="0"/>
              </a:rPr>
              <a:t>κοιλωματικά</a:t>
            </a:r>
            <a:r>
              <a:rPr lang="el-GR" altLang="en-US" sz="2400" b="1" dirty="0" smtClean="0">
                <a:cs typeface="Times New Roman" panose="02020603050405020304" pitchFamily="18" charset="0"/>
              </a:rPr>
              <a:t>.</a:t>
            </a:r>
          </a:p>
          <a:p>
            <a:pPr marL="0" indent="0" eaLnBrk="1" hangingPunct="1">
              <a:lnSpc>
                <a:spcPct val="100000"/>
              </a:lnSpc>
              <a:spcBef>
                <a:spcPct val="0"/>
              </a:spcBef>
              <a:buFont typeface="Arial" panose="020B0604020202020204" pitchFamily="34" charset="0"/>
              <a:buNone/>
            </a:pPr>
            <a:endParaRPr lang="el-GR" altLang="en-US" sz="2400" b="1" dirty="0"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Τίτλος 1"/>
          <p:cNvSpPr>
            <a:spLocks noGrp="1"/>
          </p:cNvSpPr>
          <p:nvPr>
            <p:ph type="title"/>
          </p:nvPr>
        </p:nvSpPr>
        <p:spPr/>
        <p:txBody>
          <a:bodyPr/>
          <a:lstStyle/>
          <a:p>
            <a:r>
              <a:rPr lang="el-GR" altLang="el-GR" dirty="0" smtClean="0"/>
              <a:t>Φύλο: </a:t>
            </a:r>
            <a:r>
              <a:rPr lang="el-GR" altLang="el-GR" dirty="0" err="1" smtClean="0"/>
              <a:t>Βραχιονόποδα</a:t>
            </a:r>
            <a:r>
              <a:rPr lang="en-US" altLang="el-GR" dirty="0" smtClean="0"/>
              <a:t> </a:t>
            </a:r>
            <a:r>
              <a:rPr lang="en-US" altLang="el-GR" dirty="0" smtClean="0"/>
              <a:t>6/6</a:t>
            </a:r>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4EFA897F-D418-41D9-B3F0-731A6B82281F}" type="slidenum">
              <a:rPr lang="en-US" altLang="en-US" smtClean="0"/>
              <a:pPr>
                <a:defRPr/>
              </a:pPr>
              <a:t>71</a:t>
            </a:fld>
            <a:endParaRPr lang="en-US" altLang="en-US"/>
          </a:p>
        </p:txBody>
      </p:sp>
      <p:pic>
        <p:nvPicPr>
          <p:cNvPr id="95237"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90676" y="1484313"/>
            <a:ext cx="3516610" cy="4537075"/>
          </a:xfrm>
        </p:spPr>
      </p:pic>
      <p:sp>
        <p:nvSpPr>
          <p:cNvPr id="6" name="TextBox 5"/>
          <p:cNvSpPr txBox="1"/>
          <p:nvPr/>
        </p:nvSpPr>
        <p:spPr>
          <a:xfrm>
            <a:off x="6290261" y="5809246"/>
            <a:ext cx="341312" cy="276225"/>
          </a:xfrm>
          <a:prstGeom prst="rect">
            <a:avLst/>
          </a:prstGeom>
          <a:noFill/>
        </p:spPr>
        <p:txBody>
          <a:bodyPr wrap="none">
            <a:spAutoFit/>
          </a:bodyPr>
          <a:lstStyle/>
          <a:p>
            <a:pPr>
              <a:defRPr/>
            </a:pPr>
            <a:r>
              <a:rPr lang="en-US" sz="1200" b="1" dirty="0">
                <a:latin typeface="+mj-lt"/>
              </a:rPr>
              <a:t>57</a:t>
            </a:r>
            <a:endParaRPr lang="el-GR" sz="1200" b="1" dirty="0">
              <a:latin typeface="+mj-l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Τίτλος 1"/>
          <p:cNvSpPr>
            <a:spLocks noGrp="1"/>
          </p:cNvSpPr>
          <p:nvPr>
            <p:ph type="title"/>
          </p:nvPr>
        </p:nvSpPr>
        <p:spPr/>
        <p:txBody>
          <a:bodyPr/>
          <a:lstStyle/>
          <a:p>
            <a:r>
              <a:rPr lang="el-GR" altLang="el-GR" sz="4000" dirty="0" smtClean="0"/>
              <a:t>Φύλο: </a:t>
            </a:r>
            <a:r>
              <a:rPr lang="el-GR" altLang="el-GR" sz="4000" dirty="0" err="1" smtClean="0"/>
              <a:t>Φορωνίδια</a:t>
            </a:r>
            <a:r>
              <a:rPr lang="el-GR" altLang="el-GR" sz="4000" dirty="0" smtClean="0"/>
              <a:t> (</a:t>
            </a:r>
            <a:r>
              <a:rPr lang="en-US" altLang="el-GR" sz="4000" dirty="0" err="1" smtClean="0"/>
              <a:t>Phoronida</a:t>
            </a:r>
            <a:r>
              <a:rPr lang="en-US" altLang="el-GR" sz="4000" dirty="0" smtClean="0"/>
              <a:t>) </a:t>
            </a:r>
            <a:r>
              <a:rPr lang="en-US" altLang="el-GR" sz="4000" dirty="0" smtClean="0"/>
              <a:t>1/2</a:t>
            </a:r>
            <a:endParaRPr lang="en-US" altLang="el-GR" sz="4000" dirty="0" smtClean="0"/>
          </a:p>
        </p:txBody>
      </p:sp>
      <p:sp>
        <p:nvSpPr>
          <p:cNvPr id="4" name="Θέση υποσέλιδου 3"/>
          <p:cNvSpPr>
            <a:spLocks noGrp="1"/>
          </p:cNvSpPr>
          <p:nvPr>
            <p:ph type="ftr" sz="quarter" idx="10"/>
          </p:nvPr>
        </p:nvSpPr>
        <p:spPr/>
        <p:txBody>
          <a:bodyPr/>
          <a:lstStyle/>
          <a:p>
            <a:pPr>
              <a:defRPr/>
            </a:pPr>
            <a:r>
              <a:rPr lang="el-GR" dirty="0" err="1"/>
              <a:t>Γναθοφόρα</a:t>
            </a:r>
            <a:r>
              <a:rPr lang="el-GR" dirty="0"/>
              <a:t> και Ελάσσονα </a:t>
            </a:r>
            <a:r>
              <a:rPr lang="el-GR" dirty="0" err="1"/>
              <a:t>Λοφοτροχόζωα</a:t>
            </a:r>
            <a:endParaRPr lang="en-US" dirty="0"/>
          </a:p>
        </p:txBody>
      </p:sp>
      <p:sp>
        <p:nvSpPr>
          <p:cNvPr id="5" name="Θέση αριθμού διαφάνειας 4"/>
          <p:cNvSpPr>
            <a:spLocks noGrp="1"/>
          </p:cNvSpPr>
          <p:nvPr>
            <p:ph type="sldNum" sz="quarter" idx="11"/>
          </p:nvPr>
        </p:nvSpPr>
        <p:spPr/>
        <p:txBody>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fld id="{E7BD5B31-045B-44D1-BBC0-E061C0CDE306}" type="slidenum">
              <a:rPr lang="en-US" altLang="en-US">
                <a:solidFill>
                  <a:srgbClr val="898989"/>
                </a:solidFill>
                <a:latin typeface="Calibri" panose="020F0502020204030204" pitchFamily="34" charset="0"/>
              </a:rPr>
              <a:pPr/>
              <a:t>72</a:t>
            </a:fld>
            <a:endParaRPr lang="en-US" altLang="en-US">
              <a:solidFill>
                <a:srgbClr val="898989"/>
              </a:solidFill>
              <a:latin typeface="Calibri" panose="020F0502020204030204" pitchFamily="34" charset="0"/>
            </a:endParaRPr>
          </a:p>
        </p:txBody>
      </p:sp>
      <p:sp>
        <p:nvSpPr>
          <p:cNvPr id="75781" name="Θέση περιεχομένου 2"/>
          <p:cNvSpPr>
            <a:spLocks noGrp="1"/>
          </p:cNvSpPr>
          <p:nvPr>
            <p:ph idx="1"/>
          </p:nvPr>
        </p:nvSpPr>
        <p:spPr>
          <a:xfrm>
            <a:off x="484188" y="1712913"/>
            <a:ext cx="8207375" cy="4379912"/>
          </a:xfrm>
        </p:spPr>
        <p:txBody>
          <a:bodyPr/>
          <a:lstStyle/>
          <a:p>
            <a:pPr eaLnBrk="1" hangingPunct="1">
              <a:lnSpc>
                <a:spcPct val="100000"/>
              </a:lnSpc>
              <a:spcBef>
                <a:spcPct val="0"/>
              </a:spcBef>
              <a:buFontTx/>
              <a:buNone/>
            </a:pPr>
            <a:r>
              <a:rPr lang="el-GR" altLang="en-US" sz="2400" dirty="0" smtClean="0">
                <a:cs typeface="Times New Roman" panose="02020603050405020304" pitchFamily="18" charset="0"/>
              </a:rPr>
              <a:t>Ταξινόμηση: </a:t>
            </a:r>
            <a:r>
              <a:rPr lang="el-GR" altLang="en-US" sz="2400" dirty="0" smtClean="0">
                <a:cs typeface="Times New Roman" panose="02020603050405020304" pitchFamily="18" charset="0"/>
              </a:rPr>
              <a:t>Φύλο</a:t>
            </a:r>
            <a:r>
              <a:rPr lang="en-GB" altLang="en-US" sz="2400" dirty="0" smtClean="0">
                <a:cs typeface="Times New Roman" panose="02020603050405020304" pitchFamily="18" charset="0"/>
              </a:rPr>
              <a:t>:</a:t>
            </a:r>
            <a:r>
              <a:rPr lang="el-GR" altLang="en-US" sz="2400" dirty="0" smtClean="0">
                <a:cs typeface="Times New Roman" panose="02020603050405020304" pitchFamily="18" charset="0"/>
              </a:rPr>
              <a:t> </a:t>
            </a:r>
            <a:r>
              <a:rPr lang="el-GR" altLang="en-US" sz="2400" b="1" dirty="0" err="1" smtClean="0">
                <a:cs typeface="Times New Roman" panose="02020603050405020304" pitchFamily="18" charset="0"/>
              </a:rPr>
              <a:t>Φορωνίδια</a:t>
            </a:r>
            <a:endParaRPr lang="el-GR" altLang="en-US" sz="2400" b="1" dirty="0" smtClean="0">
              <a:cs typeface="Times New Roman" panose="02020603050405020304" pitchFamily="18" charset="0"/>
            </a:endParaRPr>
          </a:p>
          <a:p>
            <a:pPr eaLnBrk="1" hangingPunct="1">
              <a:lnSpc>
                <a:spcPct val="100000"/>
              </a:lnSpc>
              <a:spcBef>
                <a:spcPct val="0"/>
              </a:spcBef>
              <a:buFontTx/>
              <a:buNone/>
            </a:pPr>
            <a:r>
              <a:rPr lang="el-GR" altLang="en-US" sz="2400" dirty="0" smtClean="0">
                <a:cs typeface="Times New Roman" panose="02020603050405020304" pitchFamily="18" charset="0"/>
              </a:rPr>
              <a:t>			        </a:t>
            </a:r>
            <a:r>
              <a:rPr lang="el-GR" altLang="en-US" sz="2400" dirty="0" err="1" smtClean="0">
                <a:cs typeface="Times New Roman" panose="02020603050405020304" pitchFamily="18" charset="0"/>
              </a:rPr>
              <a:t>Γένοι</a:t>
            </a:r>
            <a:r>
              <a:rPr lang="el-GR" altLang="en-US" sz="2400" dirty="0" smtClean="0">
                <a:cs typeface="Times New Roman" panose="02020603050405020304" pitchFamily="18" charset="0"/>
              </a:rPr>
              <a:t>: 2</a:t>
            </a:r>
            <a:endParaRPr lang="en-GB" altLang="en-US" sz="2400" dirty="0" smtClean="0">
              <a:cs typeface="Times New Roman" panose="02020603050405020304" pitchFamily="18" charset="0"/>
            </a:endParaRPr>
          </a:p>
          <a:p>
            <a:pPr eaLnBrk="1" hangingPunct="1">
              <a:lnSpc>
                <a:spcPct val="100000"/>
              </a:lnSpc>
              <a:spcBef>
                <a:spcPct val="0"/>
              </a:spcBef>
              <a:buFontTx/>
              <a:buNone/>
            </a:pP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 </a:t>
            </a:r>
            <a:r>
              <a:rPr lang="el-GR" altLang="en-US" sz="2400" dirty="0" smtClean="0">
                <a:cs typeface="Times New Roman" panose="02020603050405020304" pitchFamily="18" charset="0"/>
              </a:rPr>
              <a:t>Είδη</a:t>
            </a:r>
            <a:r>
              <a:rPr lang="el-GR" altLang="en-US" sz="2400" dirty="0" smtClean="0">
                <a:cs typeface="Times New Roman" panose="02020603050405020304" pitchFamily="18" charset="0"/>
              </a:rPr>
              <a:t>: </a:t>
            </a:r>
            <a:r>
              <a:rPr lang="en-GB" altLang="en-US" sz="2400" dirty="0" smtClean="0">
                <a:cs typeface="Times New Roman" panose="02020603050405020304" pitchFamily="18" charset="0"/>
              </a:rPr>
              <a:t>1</a:t>
            </a:r>
            <a:r>
              <a:rPr lang="el-GR" altLang="en-US" sz="2400" dirty="0" smtClean="0">
                <a:cs typeface="Times New Roman" panose="02020603050405020304" pitchFamily="18" charset="0"/>
              </a:rPr>
              <a:t>0	</a:t>
            </a:r>
            <a:endParaRPr lang="en-GB" altLang="en-US" sz="2400" dirty="0" smtClean="0">
              <a:cs typeface="Times New Roman" panose="02020603050405020304" pitchFamily="18" charset="0"/>
            </a:endParaRPr>
          </a:p>
          <a:p>
            <a:pPr eaLnBrk="1" hangingPunct="1">
              <a:lnSpc>
                <a:spcPct val="100000"/>
              </a:lnSpc>
              <a:spcBef>
                <a:spcPts val="1800"/>
              </a:spcBef>
            </a:pPr>
            <a:r>
              <a:rPr lang="el-GR" altLang="en-US" sz="2400" dirty="0" smtClean="0">
                <a:cs typeface="Times New Roman" panose="02020603050405020304" pitchFamily="18" charset="0"/>
              </a:rPr>
              <a:t>Τα </a:t>
            </a:r>
            <a:r>
              <a:rPr lang="el-GR" altLang="en-US" sz="2400" dirty="0" err="1" smtClean="0">
                <a:cs typeface="Times New Roman" panose="02020603050405020304" pitchFamily="18" charset="0"/>
              </a:rPr>
              <a:t>Φορωνίδια</a:t>
            </a:r>
            <a:r>
              <a:rPr lang="el-GR" altLang="en-US" sz="2400" dirty="0" smtClean="0">
                <a:cs typeface="Times New Roman" panose="02020603050405020304" pitchFamily="18" charset="0"/>
              </a:rPr>
              <a:t> ποικίλουν σε μέγεθος </a:t>
            </a:r>
            <a:r>
              <a:rPr lang="el-GR" altLang="en-US" sz="2400" b="1" dirty="0" smtClean="0">
                <a:cs typeface="Times New Roman" panose="02020603050405020304" pitchFamily="18" charset="0"/>
              </a:rPr>
              <a:t>(2</a:t>
            </a:r>
            <a:r>
              <a:rPr lang="en-GB" altLang="en-US" sz="2400" b="1" dirty="0" smtClean="0">
                <a:cs typeface="Times New Roman" panose="02020603050405020304" pitchFamily="18" charset="0"/>
              </a:rPr>
              <a:t>-20 cm</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και </a:t>
            </a:r>
            <a:r>
              <a:rPr lang="el-GR" altLang="en-US" sz="2400" dirty="0" err="1" smtClean="0">
                <a:cs typeface="Times New Roman" panose="02020603050405020304" pitchFamily="18" charset="0"/>
              </a:rPr>
              <a:t>ζούν</a:t>
            </a:r>
            <a:r>
              <a:rPr lang="el-GR" altLang="en-US" sz="2400" dirty="0" smtClean="0">
                <a:cs typeface="Times New Roman" panose="02020603050405020304" pitchFamily="18" charset="0"/>
              </a:rPr>
              <a:t> στον βυθό θαλασσών (μέχρι βάθους 400 μ.) </a:t>
            </a:r>
            <a:r>
              <a:rPr lang="el-GR" altLang="en-US" sz="2400" b="1" dirty="0" smtClean="0">
                <a:cs typeface="Times New Roman" panose="02020603050405020304" pitchFamily="18" charset="0"/>
              </a:rPr>
              <a:t>μέσα σε εκκρινόμενο </a:t>
            </a:r>
            <a:r>
              <a:rPr lang="el-GR" altLang="en-US" sz="2400" b="1" dirty="0" err="1" smtClean="0">
                <a:cs typeface="Times New Roman" panose="02020603050405020304" pitchFamily="18" charset="0"/>
              </a:rPr>
              <a:t>χιτινώδη</a:t>
            </a:r>
            <a:r>
              <a:rPr lang="el-GR" altLang="en-US" sz="2400" b="1" dirty="0" smtClean="0">
                <a:cs typeface="Times New Roman" panose="02020603050405020304" pitchFamily="18" charset="0"/>
              </a:rPr>
              <a:t> σωλήνα που δεν εγκαταλείπουν</a:t>
            </a:r>
            <a:r>
              <a:rPr lang="el-GR" altLang="en-US" sz="2400" dirty="0" smtClean="0">
                <a:cs typeface="Times New Roman" panose="02020603050405020304" pitchFamily="18" charset="0"/>
              </a:rPr>
              <a:t>. Τρέφονται με τις κεραίες του </a:t>
            </a:r>
            <a:r>
              <a:rPr lang="el-GR" altLang="en-US" sz="2400" dirty="0" err="1" smtClean="0">
                <a:cs typeface="Times New Roman" panose="02020603050405020304" pitchFamily="18" charset="0"/>
              </a:rPr>
              <a:t>λοφοφόρου</a:t>
            </a:r>
            <a:r>
              <a:rPr lang="el-GR" altLang="en-US" sz="2400" dirty="0" smtClean="0">
                <a:cs typeface="Times New Roman" panose="02020603050405020304" pitchFamily="18" charset="0"/>
              </a:rPr>
              <a:t> τους που μπορούν να το αποσύρουν όταν ενοχληθούν. Οι κεραίες του </a:t>
            </a:r>
            <a:r>
              <a:rPr lang="el-GR" altLang="en-US" sz="2400" dirty="0" err="1" smtClean="0">
                <a:cs typeface="Times New Roman" panose="02020603050405020304" pitchFamily="18" charset="0"/>
              </a:rPr>
              <a:t>λοφοφόρου</a:t>
            </a:r>
            <a:r>
              <a:rPr lang="el-GR" altLang="en-US" sz="2400" dirty="0" smtClean="0">
                <a:cs typeface="Times New Roman" panose="02020603050405020304" pitchFamily="18" charset="0"/>
              </a:rPr>
              <a:t> σχηματίζουν σε μερικά είδη το σχήμα πετάλου, είναι κοίλες και βλεφαριδωτές και δημιουργούν κίνηση του νερού (και της τροφής) από επάνω προς τα κάτω. </a:t>
            </a:r>
          </a:p>
          <a:p>
            <a:pPr eaLnBrk="1" hangingPunct="1">
              <a:lnSpc>
                <a:spcPct val="100000"/>
              </a:lnSpc>
              <a:spcBef>
                <a:spcPct val="0"/>
              </a:spcBef>
              <a:buFont typeface="Arial" panose="020B0604020202020204" pitchFamily="34" charset="0"/>
              <a:buNone/>
            </a:pPr>
            <a:endParaRPr lang="el-GR" altLang="en-US" sz="2400" b="1" dirty="0"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Τίτλος 1"/>
          <p:cNvSpPr>
            <a:spLocks noGrp="1"/>
          </p:cNvSpPr>
          <p:nvPr>
            <p:ph type="title"/>
          </p:nvPr>
        </p:nvSpPr>
        <p:spPr>
          <a:xfrm>
            <a:off x="628650" y="729059"/>
            <a:ext cx="7886700" cy="1325563"/>
          </a:xfrm>
        </p:spPr>
        <p:txBody>
          <a:bodyPr/>
          <a:lstStyle/>
          <a:p>
            <a:r>
              <a:rPr lang="el-GR" altLang="el-GR" sz="4000" dirty="0" smtClean="0"/>
              <a:t>Φύλο: </a:t>
            </a:r>
            <a:r>
              <a:rPr lang="el-GR" altLang="el-GR" sz="4000" dirty="0" err="1" smtClean="0"/>
              <a:t>Φορωνίδια</a:t>
            </a:r>
            <a:r>
              <a:rPr lang="el-GR" altLang="el-GR" sz="4000" dirty="0" smtClean="0"/>
              <a:t> (</a:t>
            </a:r>
            <a:r>
              <a:rPr lang="en-US" altLang="el-GR" sz="4000" dirty="0" err="1" smtClean="0"/>
              <a:t>Phoronida</a:t>
            </a:r>
            <a:r>
              <a:rPr lang="en-US" altLang="el-GR" sz="4000" dirty="0" smtClean="0"/>
              <a:t>) </a:t>
            </a:r>
            <a:r>
              <a:rPr lang="en-US" altLang="el-GR" sz="4000" dirty="0" smtClean="0"/>
              <a:t>2/2</a:t>
            </a:r>
            <a:endParaRPr lang="en-US" altLang="el-GR" sz="4000" dirty="0" smtClean="0"/>
          </a:p>
        </p:txBody>
      </p:sp>
      <p:pic>
        <p:nvPicPr>
          <p:cNvPr id="97283" name="Picture Placeholder 11"/>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54" t="-9067" r="-854" b="-9067"/>
          <a:stretch>
            <a:fillRect/>
          </a:stretch>
        </p:blipFill>
        <p:spPr>
          <a:xfrm>
            <a:off x="495300" y="2090738"/>
            <a:ext cx="2592388" cy="2738437"/>
          </a:xfrm>
        </p:spPr>
      </p:pic>
      <p:pic>
        <p:nvPicPr>
          <p:cNvPr id="97285" name="Picture Placeholder 13"/>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17" t="-9067" r="-417" b="-9067"/>
          <a:stretch>
            <a:fillRect/>
          </a:stretch>
        </p:blipFill>
        <p:spPr>
          <a:xfrm>
            <a:off x="6030676" y="3013869"/>
            <a:ext cx="2576512" cy="2719387"/>
          </a:xfrm>
        </p:spPr>
      </p:pic>
      <p:sp>
        <p:nvSpPr>
          <p:cNvPr id="4" name="Θέση υποσέλιδου 3"/>
          <p:cNvSpPr>
            <a:spLocks noGrp="1"/>
          </p:cNvSpPr>
          <p:nvPr>
            <p:ph type="ftr" sz="quarter" idx="18"/>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9"/>
          </p:nvPr>
        </p:nvSpPr>
        <p:spPr/>
        <p:txBody>
          <a:bodyPr/>
          <a:lstStyle/>
          <a:p>
            <a:pPr>
              <a:defRPr/>
            </a:pPr>
            <a:fld id="{80488D93-717C-4CF5-B960-C469A82F7256}" type="slidenum">
              <a:rPr lang="en-US" altLang="en-US" smtClean="0"/>
              <a:pPr>
                <a:defRPr/>
              </a:pPr>
              <a:t>73</a:t>
            </a:fld>
            <a:endParaRPr lang="en-US" altLang="en-US"/>
          </a:p>
        </p:txBody>
      </p:sp>
      <p:sp>
        <p:nvSpPr>
          <p:cNvPr id="11" name="TextBox 10"/>
          <p:cNvSpPr txBox="1"/>
          <p:nvPr/>
        </p:nvSpPr>
        <p:spPr>
          <a:xfrm>
            <a:off x="2755900" y="4316413"/>
            <a:ext cx="341313" cy="276225"/>
          </a:xfrm>
          <a:prstGeom prst="rect">
            <a:avLst/>
          </a:prstGeom>
          <a:noFill/>
        </p:spPr>
        <p:txBody>
          <a:bodyPr wrap="none">
            <a:spAutoFit/>
          </a:bodyPr>
          <a:lstStyle/>
          <a:p>
            <a:pPr>
              <a:defRPr/>
            </a:pPr>
            <a:r>
              <a:rPr lang="en-US" sz="1200" b="1" dirty="0">
                <a:solidFill>
                  <a:schemeClr val="bg1"/>
                </a:solidFill>
                <a:latin typeface="+mj-lt"/>
              </a:rPr>
              <a:t>58</a:t>
            </a:r>
            <a:endParaRPr lang="el-GR" sz="1200" b="1" dirty="0">
              <a:solidFill>
                <a:schemeClr val="bg1"/>
              </a:solidFill>
              <a:latin typeface="+mj-lt"/>
            </a:endParaRPr>
          </a:p>
        </p:txBody>
      </p:sp>
      <p:sp>
        <p:nvSpPr>
          <p:cNvPr id="13" name="TextBox 12"/>
          <p:cNvSpPr txBox="1"/>
          <p:nvPr/>
        </p:nvSpPr>
        <p:spPr>
          <a:xfrm>
            <a:off x="8265876" y="5249069"/>
            <a:ext cx="341312" cy="277812"/>
          </a:xfrm>
          <a:prstGeom prst="rect">
            <a:avLst/>
          </a:prstGeom>
          <a:noFill/>
        </p:spPr>
        <p:txBody>
          <a:bodyPr wrap="none">
            <a:spAutoFit/>
          </a:bodyPr>
          <a:lstStyle/>
          <a:p>
            <a:pPr>
              <a:defRPr/>
            </a:pPr>
            <a:r>
              <a:rPr lang="en-US" sz="1200" b="1" dirty="0">
                <a:solidFill>
                  <a:schemeClr val="bg1"/>
                </a:solidFill>
                <a:latin typeface="+mj-lt"/>
              </a:rPr>
              <a:t>60</a:t>
            </a:r>
            <a:endParaRPr lang="el-GR" sz="1200" b="1" dirty="0">
              <a:solidFill>
                <a:schemeClr val="bg1"/>
              </a:solidFill>
              <a:latin typeface="+mj-lt"/>
            </a:endParaRPr>
          </a:p>
        </p:txBody>
      </p:sp>
      <p:pic>
        <p:nvPicPr>
          <p:cNvPr id="3" name="Θέση εικόνας 2"/>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4780" r="14780"/>
          <a:stretch>
            <a:fillRect/>
          </a:stretch>
        </p:blipFill>
        <p:spPr>
          <a:xfrm>
            <a:off x="3419238" y="2599928"/>
            <a:ext cx="2232025" cy="2376488"/>
          </a:xfrm>
        </p:spPr>
      </p:pic>
      <p:sp>
        <p:nvSpPr>
          <p:cNvPr id="12" name="TextBox 11"/>
          <p:cNvSpPr txBox="1"/>
          <p:nvPr/>
        </p:nvSpPr>
        <p:spPr>
          <a:xfrm>
            <a:off x="5329000" y="4647256"/>
            <a:ext cx="341313" cy="276225"/>
          </a:xfrm>
          <a:prstGeom prst="rect">
            <a:avLst/>
          </a:prstGeom>
          <a:noFill/>
        </p:spPr>
        <p:txBody>
          <a:bodyPr wrap="none">
            <a:spAutoFit/>
          </a:bodyPr>
          <a:lstStyle/>
          <a:p>
            <a:pPr>
              <a:defRPr/>
            </a:pPr>
            <a:r>
              <a:rPr lang="en-US" sz="1200" b="1" dirty="0">
                <a:solidFill>
                  <a:schemeClr val="bg1"/>
                </a:solidFill>
                <a:latin typeface="+mj-lt"/>
              </a:rPr>
              <a:t>59</a:t>
            </a:r>
            <a:endParaRPr lang="el-GR" sz="1200" b="1" dirty="0">
              <a:solidFill>
                <a:schemeClr val="bg1"/>
              </a:solidFill>
              <a:latin typeface="+mj-l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Τίτλος 1"/>
          <p:cNvSpPr>
            <a:spLocks noGrp="1"/>
          </p:cNvSpPr>
          <p:nvPr>
            <p:ph type="title"/>
          </p:nvPr>
        </p:nvSpPr>
        <p:spPr/>
        <p:txBody>
          <a:bodyPr/>
          <a:lstStyle/>
          <a:p>
            <a:r>
              <a:rPr lang="el-GR" altLang="el-GR" sz="4000" dirty="0" smtClean="0"/>
              <a:t>Φύλο: </a:t>
            </a:r>
            <a:r>
              <a:rPr lang="el-GR" altLang="el-GR" sz="4000" dirty="0" err="1" smtClean="0"/>
              <a:t>Φορωνίδια</a:t>
            </a:r>
            <a:r>
              <a:rPr lang="el-GR" altLang="el-GR" sz="4000" dirty="0" smtClean="0"/>
              <a:t> (</a:t>
            </a:r>
            <a:r>
              <a:rPr lang="en-US" altLang="el-GR" sz="4000" dirty="0" err="1" smtClean="0"/>
              <a:t>Phoronida</a:t>
            </a:r>
            <a:r>
              <a:rPr lang="en-US" altLang="el-GR" sz="4000" dirty="0" smtClean="0"/>
              <a:t>) </a:t>
            </a:r>
            <a:r>
              <a:rPr lang="en-US" altLang="el-GR" sz="4000" dirty="0" smtClean="0"/>
              <a:t>1/6</a:t>
            </a:r>
            <a:endParaRPr lang="en-US" altLang="el-GR" sz="4000"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786EB6AA-435B-4A4D-A828-B9BA6B6DC42E}" type="slidenum">
              <a:rPr lang="en-US" altLang="en-US" smtClean="0"/>
              <a:pPr>
                <a:defRPr/>
              </a:pPr>
              <a:t>74</a:t>
            </a:fld>
            <a:endParaRPr lang="en-US" altLang="en-US"/>
          </a:p>
        </p:txBody>
      </p:sp>
      <p:sp>
        <p:nvSpPr>
          <p:cNvPr id="98309" name="Θέση περιεχομένου 2"/>
          <p:cNvSpPr>
            <a:spLocks noGrp="1"/>
          </p:cNvSpPr>
          <p:nvPr>
            <p:ph idx="1"/>
          </p:nvPr>
        </p:nvSpPr>
        <p:spPr>
          <a:xfrm>
            <a:off x="468313" y="1536700"/>
            <a:ext cx="8207375" cy="4913313"/>
          </a:xfrm>
        </p:spPr>
        <p:txBody>
          <a:bodyPr/>
          <a:lstStyle/>
          <a:p>
            <a:pPr marL="0" indent="0" eaLnBrk="1" hangingPunct="1">
              <a:lnSpc>
                <a:spcPct val="100000"/>
              </a:lnSpc>
              <a:spcBef>
                <a:spcPct val="0"/>
              </a:spcBef>
              <a:buFont typeface="Arial" panose="020B0604020202020204" pitchFamily="34" charset="0"/>
              <a:buNone/>
            </a:pPr>
            <a:r>
              <a:rPr lang="el-GR" altLang="en-US" sz="2600" b="1" dirty="0" smtClean="0">
                <a:cs typeface="Times New Roman" panose="02020603050405020304" pitchFamily="18" charset="0"/>
              </a:rPr>
              <a:t>Χαρακτηριστικά</a:t>
            </a:r>
          </a:p>
          <a:p>
            <a:pPr eaLnBrk="1" hangingPunct="1">
              <a:lnSpc>
                <a:spcPct val="100000"/>
              </a:lnSpc>
              <a:spcBef>
                <a:spcPts val="600"/>
              </a:spcBef>
            </a:pPr>
            <a:r>
              <a:rPr lang="el-GR" altLang="en-US" sz="2400" dirty="0" smtClean="0">
                <a:cs typeface="Times New Roman" panose="02020603050405020304" pitchFamily="18" charset="0"/>
              </a:rPr>
              <a:t>Είναι </a:t>
            </a:r>
            <a:r>
              <a:rPr lang="el-GR" altLang="en-US" sz="2400" b="1" dirty="0" err="1" smtClean="0">
                <a:cs typeface="Times New Roman" panose="02020603050405020304" pitchFamily="18" charset="0"/>
              </a:rPr>
              <a:t>αιωρηματοφάγα</a:t>
            </a:r>
            <a:r>
              <a:rPr lang="el-GR" altLang="en-US" sz="2400" b="1" dirty="0" smtClean="0">
                <a:cs typeface="Times New Roman" panose="02020603050405020304" pitchFamily="18" charset="0"/>
              </a:rPr>
              <a:t> ζώα</a:t>
            </a:r>
            <a:r>
              <a:rPr lang="el-GR" altLang="en-US" sz="2400" dirty="0" smtClean="0">
                <a:cs typeface="Times New Roman" panose="02020603050405020304" pitchFamily="18" charset="0"/>
              </a:rPr>
              <a:t> και το </a:t>
            </a:r>
            <a:r>
              <a:rPr lang="el-GR" altLang="en-US" sz="2400" b="1" dirty="0" smtClean="0">
                <a:cs typeface="Times New Roman" panose="02020603050405020304" pitchFamily="18" charset="0"/>
              </a:rPr>
              <a:t>πεπτικό τους σύστημα έχει τη μορφή </a:t>
            </a:r>
            <a:r>
              <a:rPr lang="en-GB" altLang="en-US" sz="2400" b="1" dirty="0" smtClean="0">
                <a:cs typeface="Times New Roman" panose="02020603050405020304" pitchFamily="18" charset="0"/>
              </a:rPr>
              <a:t>U</a:t>
            </a:r>
            <a:r>
              <a:rPr lang="el-GR" altLang="en-US" sz="2400" b="1" dirty="0" smtClean="0">
                <a:cs typeface="Times New Roman" panose="02020603050405020304" pitchFamily="18" charset="0"/>
              </a:rPr>
              <a:t> </a:t>
            </a:r>
            <a:r>
              <a:rPr lang="el-GR" altLang="en-US" sz="2400" dirty="0" smtClean="0">
                <a:cs typeface="Times New Roman" panose="02020603050405020304" pitchFamily="18" charset="0"/>
              </a:rPr>
              <a:t>με την έδρα να βρίσκεται πλευρικά από το στόμα και έξω από το </a:t>
            </a:r>
            <a:r>
              <a:rPr lang="el-GR" altLang="en-US" sz="2400" dirty="0" err="1" smtClean="0">
                <a:cs typeface="Times New Roman" panose="02020603050405020304" pitchFamily="18" charset="0"/>
              </a:rPr>
              <a:t>λοφοφόρο</a:t>
            </a:r>
            <a:r>
              <a:rPr lang="el-GR" altLang="en-US" sz="2400" dirty="0" smtClean="0">
                <a:cs typeface="Times New Roman" panose="02020603050405020304" pitchFamily="18" charset="0"/>
              </a:rPr>
              <a:t> έτσι ώστε το ρεύμα νερού να απομακρύνει τα προϊόντα της πέψης.</a:t>
            </a:r>
          </a:p>
          <a:p>
            <a:pPr eaLnBrk="1" hangingPunct="1">
              <a:lnSpc>
                <a:spcPct val="100000"/>
              </a:lnSpc>
              <a:spcBef>
                <a:spcPts val="600"/>
              </a:spcBef>
            </a:pPr>
            <a:r>
              <a:rPr lang="el-GR" altLang="en-US" sz="2400" dirty="0" smtClean="0">
                <a:cs typeface="Times New Roman" panose="02020603050405020304" pitchFamily="18" charset="0"/>
              </a:rPr>
              <a:t>Φέρουν </a:t>
            </a:r>
            <a:r>
              <a:rPr lang="el-GR" altLang="en-US" sz="2400" b="1" dirty="0" smtClean="0">
                <a:cs typeface="Times New Roman" panose="02020603050405020304" pitchFamily="18" charset="0"/>
              </a:rPr>
              <a:t>κλειστό</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κυκλοφορικό σύστημα από άποψη λειτουργίας, όχι δομής, </a:t>
            </a:r>
            <a:r>
              <a:rPr lang="el-GR" altLang="en-US" sz="2400" dirty="0" smtClean="0">
                <a:cs typeface="Times New Roman" panose="02020603050405020304" pitchFamily="18" charset="0"/>
              </a:rPr>
              <a:t>και </a:t>
            </a:r>
            <a:r>
              <a:rPr lang="el-GR" altLang="en-US" sz="2400" b="1" dirty="0" smtClean="0">
                <a:cs typeface="Times New Roman" panose="02020603050405020304" pitchFamily="18" charset="0"/>
              </a:rPr>
              <a:t>φέρουν αιμοσφαιρίνη </a:t>
            </a:r>
            <a:r>
              <a:rPr lang="el-GR" altLang="en-US" sz="2400" dirty="0" smtClean="0">
                <a:cs typeface="Times New Roman" panose="02020603050405020304" pitchFamily="18" charset="0"/>
              </a:rPr>
              <a:t>μέσα σε </a:t>
            </a:r>
            <a:r>
              <a:rPr lang="el-GR" altLang="en-US" sz="2400" dirty="0" err="1" smtClean="0">
                <a:cs typeface="Times New Roman" panose="02020603050405020304" pitchFamily="18" charset="0"/>
              </a:rPr>
              <a:t>εμπύρηνα</a:t>
            </a:r>
            <a:r>
              <a:rPr lang="el-GR" altLang="en-US" sz="2400" dirty="0" smtClean="0">
                <a:cs typeface="Times New Roman" panose="02020603050405020304" pitchFamily="18" charset="0"/>
              </a:rPr>
              <a:t> κύτταρα. </a:t>
            </a:r>
          </a:p>
          <a:p>
            <a:pPr eaLnBrk="1" hangingPunct="1">
              <a:lnSpc>
                <a:spcPct val="100000"/>
              </a:lnSpc>
              <a:spcBef>
                <a:spcPts val="600"/>
              </a:spcBef>
            </a:pPr>
            <a:r>
              <a:rPr lang="el-GR" altLang="en-US" sz="2400" dirty="0" smtClean="0">
                <a:cs typeface="Times New Roman" panose="02020603050405020304" pitchFamily="18" charset="0"/>
              </a:rPr>
              <a:t>Το </a:t>
            </a:r>
            <a:r>
              <a:rPr lang="el-GR" altLang="en-US" sz="2400" b="1" dirty="0" smtClean="0">
                <a:cs typeface="Times New Roman" panose="02020603050405020304" pitchFamily="18" charset="0"/>
              </a:rPr>
              <a:t>νευρικό σύστημα είναι εκτεταμένο αλλά δεν φέρει διακριτό γάγγλιο που θα μπορούσε να ονομαστεί εγκέφαλος. Μι</a:t>
            </a:r>
            <a:r>
              <a:rPr lang="el-GR" altLang="en-US" sz="2400" dirty="0" smtClean="0">
                <a:cs typeface="Times New Roman" panose="02020603050405020304" pitchFamily="18" charset="0"/>
              </a:rPr>
              <a:t>α γιγαντιαία κινητική ίνα βρίσκεται στην επιδερμίδα. </a:t>
            </a:r>
          </a:p>
          <a:p>
            <a:pPr eaLnBrk="1" hangingPunct="1">
              <a:lnSpc>
                <a:spcPct val="100000"/>
              </a:lnSpc>
              <a:spcBef>
                <a:spcPct val="0"/>
              </a:spcBef>
            </a:pPr>
            <a:endParaRPr lang="el-GR" altLang="en-US" sz="2800" b="1" dirty="0"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Τίτλος 1"/>
          <p:cNvSpPr>
            <a:spLocks noGrp="1"/>
          </p:cNvSpPr>
          <p:nvPr>
            <p:ph type="title"/>
          </p:nvPr>
        </p:nvSpPr>
        <p:spPr>
          <a:xfrm>
            <a:off x="488950" y="457200"/>
            <a:ext cx="4059238" cy="1600200"/>
          </a:xfrm>
        </p:spPr>
        <p:txBody>
          <a:bodyPr/>
          <a:lstStyle/>
          <a:p>
            <a:r>
              <a:rPr lang="el-GR" altLang="el-GR" sz="4000" dirty="0" smtClean="0"/>
              <a:t>Φύλο: </a:t>
            </a:r>
            <a:r>
              <a:rPr lang="el-GR" altLang="el-GR" sz="4000" dirty="0" err="1" smtClean="0"/>
              <a:t>Φορωνίδια</a:t>
            </a:r>
            <a:r>
              <a:rPr lang="el-GR" altLang="el-GR" sz="4000" dirty="0" smtClean="0"/>
              <a:t> (</a:t>
            </a:r>
            <a:r>
              <a:rPr lang="en-US" altLang="el-GR" sz="4000" dirty="0" err="1" smtClean="0"/>
              <a:t>Phoronida</a:t>
            </a:r>
            <a:r>
              <a:rPr lang="en-US" altLang="el-GR" sz="4000" dirty="0" smtClean="0"/>
              <a:t>) 2/6</a:t>
            </a:r>
            <a:endParaRPr lang="en-US" altLang="el-GR" sz="4000" dirty="0" smtClean="0"/>
          </a:p>
        </p:txBody>
      </p:sp>
      <p:pic>
        <p:nvPicPr>
          <p:cNvPr id="99331"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48188" y="463550"/>
            <a:ext cx="4043362" cy="5695950"/>
          </a:xfrm>
        </p:spPr>
      </p:pic>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8923ADA3-FDEB-435D-96B2-231CE4F39B7E}" type="slidenum">
              <a:rPr lang="en-US" altLang="en-US" smtClean="0"/>
              <a:pPr>
                <a:defRPr/>
              </a:pPr>
              <a:t>75</a:t>
            </a:fld>
            <a:endParaRPr lang="en-US" altLang="en-US"/>
          </a:p>
        </p:txBody>
      </p:sp>
      <p:sp>
        <p:nvSpPr>
          <p:cNvPr id="6" name="TextBox 5"/>
          <p:cNvSpPr txBox="1"/>
          <p:nvPr/>
        </p:nvSpPr>
        <p:spPr>
          <a:xfrm>
            <a:off x="8175625" y="5741988"/>
            <a:ext cx="341313" cy="277812"/>
          </a:xfrm>
          <a:prstGeom prst="rect">
            <a:avLst/>
          </a:prstGeom>
          <a:noFill/>
        </p:spPr>
        <p:txBody>
          <a:bodyPr wrap="none">
            <a:spAutoFit/>
          </a:bodyPr>
          <a:lstStyle/>
          <a:p>
            <a:pPr>
              <a:defRPr/>
            </a:pPr>
            <a:r>
              <a:rPr lang="en-US" sz="1200" b="1" dirty="0">
                <a:latin typeface="+mj-lt"/>
              </a:rPr>
              <a:t>61</a:t>
            </a:r>
            <a:endParaRPr lang="el-GR" sz="1200" b="1" dirty="0">
              <a:latin typeface="+mj-l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Τίτλος 1"/>
          <p:cNvSpPr>
            <a:spLocks noGrp="1"/>
          </p:cNvSpPr>
          <p:nvPr>
            <p:ph type="title"/>
          </p:nvPr>
        </p:nvSpPr>
        <p:spPr/>
        <p:txBody>
          <a:bodyPr/>
          <a:lstStyle/>
          <a:p>
            <a:r>
              <a:rPr lang="el-GR" altLang="el-GR" sz="4000" dirty="0" smtClean="0"/>
              <a:t>Φύλο: </a:t>
            </a:r>
            <a:r>
              <a:rPr lang="el-GR" altLang="el-GR" sz="4000" dirty="0" err="1" smtClean="0"/>
              <a:t>Φορωνίδια</a:t>
            </a:r>
            <a:r>
              <a:rPr lang="el-GR" altLang="el-GR" sz="4000" dirty="0" smtClean="0"/>
              <a:t> (</a:t>
            </a:r>
            <a:r>
              <a:rPr lang="en-US" altLang="el-GR" sz="4000" dirty="0" err="1" smtClean="0"/>
              <a:t>Phoronida</a:t>
            </a:r>
            <a:r>
              <a:rPr lang="en-US" altLang="el-GR" sz="4000" dirty="0" smtClean="0"/>
              <a:t>) </a:t>
            </a:r>
            <a:r>
              <a:rPr lang="en-US" altLang="el-GR" sz="4000" dirty="0" smtClean="0"/>
              <a:t>3/6</a:t>
            </a:r>
            <a:endParaRPr lang="en-US" altLang="el-GR" sz="4000"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A881C2CB-40EE-4D16-A38E-ACF41EFFDC8F}" type="slidenum">
              <a:rPr lang="en-US" altLang="en-US" smtClean="0"/>
              <a:pPr>
                <a:defRPr/>
              </a:pPr>
              <a:t>76</a:t>
            </a:fld>
            <a:endParaRPr lang="en-US" altLang="en-US"/>
          </a:p>
        </p:txBody>
      </p:sp>
      <p:sp>
        <p:nvSpPr>
          <p:cNvPr id="101381" name="Θέση περιεχομένου 2"/>
          <p:cNvSpPr>
            <a:spLocks noGrp="1"/>
          </p:cNvSpPr>
          <p:nvPr>
            <p:ph idx="1"/>
          </p:nvPr>
        </p:nvSpPr>
        <p:spPr>
          <a:xfrm>
            <a:off x="468313" y="1552575"/>
            <a:ext cx="8207375" cy="4913313"/>
          </a:xfrm>
        </p:spPr>
        <p:txBody>
          <a:bodyPr/>
          <a:lstStyle/>
          <a:p>
            <a:pPr marL="0" indent="0" eaLnBrk="1" hangingPunct="1">
              <a:lnSpc>
                <a:spcPct val="100000"/>
              </a:lnSpc>
              <a:spcBef>
                <a:spcPct val="0"/>
              </a:spcBef>
              <a:buFont typeface="Arial" panose="020B0604020202020204" pitchFamily="34" charset="0"/>
              <a:buNone/>
            </a:pPr>
            <a:r>
              <a:rPr lang="el-GR" altLang="en-US" sz="2600" b="1" dirty="0" smtClean="0">
                <a:cs typeface="Times New Roman" panose="02020603050405020304" pitchFamily="18" charset="0"/>
              </a:rPr>
              <a:t>Χαρακτηριστικά</a:t>
            </a:r>
          </a:p>
          <a:p>
            <a:pPr eaLnBrk="1" hangingPunct="1">
              <a:lnSpc>
                <a:spcPct val="100000"/>
              </a:lnSpc>
              <a:spcBef>
                <a:spcPts val="600"/>
              </a:spcBef>
            </a:pPr>
            <a:r>
              <a:rPr lang="el-GR" altLang="en-US" sz="2400" dirty="0" smtClean="0">
                <a:cs typeface="Times New Roman" panose="02020603050405020304" pitchFamily="18" charset="0"/>
              </a:rPr>
              <a:t>Τα </a:t>
            </a:r>
            <a:r>
              <a:rPr lang="el-GR" altLang="en-US" sz="2400" dirty="0" err="1" smtClean="0">
                <a:cs typeface="Times New Roman" panose="02020603050405020304" pitchFamily="18" charset="0"/>
              </a:rPr>
              <a:t>Φορωνίδια</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είναι ερμαφρόδιτα ή </a:t>
            </a:r>
            <a:r>
              <a:rPr lang="el-GR" altLang="en-US" sz="2400" b="1" dirty="0" err="1" smtClean="0">
                <a:cs typeface="Times New Roman" panose="02020603050405020304" pitchFamily="18" charset="0"/>
              </a:rPr>
              <a:t>γονοχωριστικά</a:t>
            </a:r>
            <a:r>
              <a:rPr lang="el-GR" altLang="en-US" sz="2400" dirty="0" smtClean="0">
                <a:cs typeface="Times New Roman" panose="02020603050405020304" pitchFamily="18" charset="0"/>
              </a:rPr>
              <a:t>. Ο τρόπος αναπαραγωγής τους διαφέρει από είδος σε είδος </a:t>
            </a:r>
            <a:r>
              <a:rPr lang="el-GR" altLang="en-US" sz="2400" b="1" dirty="0" smtClean="0">
                <a:cs typeface="Times New Roman" panose="02020603050405020304" pitchFamily="18" charset="0"/>
              </a:rPr>
              <a:t>(εσωτερική ή εξωτερική γονιμοποίηση)</a:t>
            </a:r>
            <a:r>
              <a:rPr lang="el-GR" altLang="en-US" sz="2400" dirty="0" smtClean="0">
                <a:cs typeface="Times New Roman" panose="02020603050405020304" pitchFamily="18" charset="0"/>
              </a:rPr>
              <a:t> και σε κάποια είδη γίνεται με μεταφορά του σπέρματος μέσω του </a:t>
            </a:r>
            <a:r>
              <a:rPr lang="el-GR" altLang="en-US" sz="2400" dirty="0" err="1" smtClean="0">
                <a:cs typeface="Times New Roman" panose="02020603050405020304" pitchFamily="18" charset="0"/>
              </a:rPr>
              <a:t>νεφριδιοπόρου</a:t>
            </a:r>
            <a:r>
              <a:rPr lang="el-GR" altLang="en-US" sz="2400" dirty="0" smtClean="0">
                <a:cs typeface="Times New Roman" panose="02020603050405020304" pitchFamily="18" charset="0"/>
              </a:rPr>
              <a:t> και συγκράτησή του στο </a:t>
            </a:r>
            <a:r>
              <a:rPr lang="el-GR" altLang="en-US" sz="2400" dirty="0" err="1" smtClean="0">
                <a:cs typeface="Times New Roman" panose="02020603050405020304" pitchFamily="18" charset="0"/>
              </a:rPr>
              <a:t>λοφοφόρο</a:t>
            </a:r>
            <a:r>
              <a:rPr lang="el-GR" altLang="en-US" sz="2400" dirty="0" smtClean="0">
                <a:cs typeface="Times New Roman" panose="02020603050405020304" pitchFamily="18" charset="0"/>
              </a:rPr>
              <a:t>. Τα αυγά σε κάποια είδη συγκρατούνται στο </a:t>
            </a:r>
            <a:r>
              <a:rPr lang="el-GR" altLang="en-US" sz="2400" dirty="0" err="1" smtClean="0">
                <a:cs typeface="Times New Roman" panose="02020603050405020304" pitchFamily="18" charset="0"/>
              </a:rPr>
              <a:t>λοφοφόρο</a:t>
            </a:r>
            <a:r>
              <a:rPr lang="el-GR" altLang="en-US" sz="2400" dirty="0" smtClean="0">
                <a:cs typeface="Times New Roman" panose="02020603050405020304" pitchFamily="18" charset="0"/>
              </a:rPr>
              <a:t> και σε άλλα απελευθερώνονται. </a:t>
            </a:r>
          </a:p>
          <a:p>
            <a:pPr eaLnBrk="1" hangingPunct="1">
              <a:lnSpc>
                <a:spcPct val="100000"/>
              </a:lnSpc>
              <a:spcBef>
                <a:spcPts val="600"/>
              </a:spcBef>
            </a:pPr>
            <a:r>
              <a:rPr lang="el-GR" altLang="en-US" sz="2400" dirty="0" smtClean="0">
                <a:cs typeface="Times New Roman" panose="02020603050405020304" pitchFamily="18" charset="0"/>
              </a:rPr>
              <a:t>Σε κάποια είδη, η ελεύθερη βλεφαριδωτή προνύμφη, </a:t>
            </a:r>
            <a:r>
              <a:rPr lang="el-GR" altLang="en-US" sz="2400" b="1" dirty="0" smtClean="0">
                <a:cs typeface="Times New Roman" panose="02020603050405020304" pitchFamily="18" charset="0"/>
              </a:rPr>
              <a:t>που ονομάζεται </a:t>
            </a:r>
            <a:r>
              <a:rPr lang="el-GR" altLang="en-US" sz="2400" b="1" dirty="0" err="1" smtClean="0">
                <a:cs typeface="Times New Roman" panose="02020603050405020304" pitchFamily="18" charset="0"/>
              </a:rPr>
              <a:t>ακτινότροχος</a:t>
            </a:r>
            <a:r>
              <a:rPr lang="el-GR" altLang="en-US" sz="2400" b="1" dirty="0" smtClean="0">
                <a:cs typeface="Times New Roman" panose="02020603050405020304" pitchFamily="18" charset="0"/>
              </a:rPr>
              <a:t>,</a:t>
            </a:r>
            <a:r>
              <a:rPr lang="el-GR" altLang="en-US" sz="2400" dirty="0" smtClean="0">
                <a:cs typeface="Times New Roman" panose="02020603050405020304" pitchFamily="18" charset="0"/>
              </a:rPr>
              <a:t> κολυμπά πριν εγκατασταθεί,</a:t>
            </a:r>
            <a:r>
              <a:rPr lang="en-GB" altLang="en-US" sz="2400" dirty="0" smtClean="0">
                <a:cs typeface="Times New Roman" panose="02020603050405020304" pitchFamily="18" charset="0"/>
              </a:rPr>
              <a:t> </a:t>
            </a:r>
            <a:r>
              <a:rPr lang="el-GR" altLang="en-US" sz="2400" dirty="0" smtClean="0">
                <a:cs typeface="Times New Roman" panose="02020603050405020304" pitchFamily="18" charset="0"/>
              </a:rPr>
              <a:t>και μεταμορφώνεται σε ενήλικο άτομο μετά από πλήρη μεταμόρφωση.     </a:t>
            </a:r>
          </a:p>
          <a:p>
            <a:pPr marL="0" indent="0" eaLnBrk="1" hangingPunct="1">
              <a:lnSpc>
                <a:spcPct val="100000"/>
              </a:lnSpc>
              <a:spcBef>
                <a:spcPct val="0"/>
              </a:spcBef>
              <a:buFont typeface="Arial" panose="020B0604020202020204" pitchFamily="34" charset="0"/>
              <a:buNone/>
            </a:pPr>
            <a:endParaRPr lang="el-GR" altLang="en-US" sz="2800" b="1" dirty="0"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Τίτλος 1"/>
          <p:cNvSpPr>
            <a:spLocks noGrp="1"/>
          </p:cNvSpPr>
          <p:nvPr>
            <p:ph type="title"/>
          </p:nvPr>
        </p:nvSpPr>
        <p:spPr/>
        <p:txBody>
          <a:bodyPr/>
          <a:lstStyle/>
          <a:p>
            <a:r>
              <a:rPr lang="el-GR" altLang="el-GR" sz="4000" dirty="0" smtClean="0"/>
              <a:t>Φύλο: </a:t>
            </a:r>
            <a:r>
              <a:rPr lang="el-GR" altLang="el-GR" sz="4000" dirty="0" err="1" smtClean="0"/>
              <a:t>Φορωνίδια</a:t>
            </a:r>
            <a:r>
              <a:rPr lang="el-GR" altLang="el-GR" sz="4000" dirty="0" smtClean="0"/>
              <a:t> (</a:t>
            </a:r>
            <a:r>
              <a:rPr lang="en-US" altLang="el-GR" sz="4000" dirty="0" err="1" smtClean="0"/>
              <a:t>Phoronida</a:t>
            </a:r>
            <a:r>
              <a:rPr lang="en-US" altLang="el-GR" sz="4000" dirty="0" smtClean="0"/>
              <a:t>) </a:t>
            </a:r>
            <a:r>
              <a:rPr lang="en-US" altLang="el-GR" sz="4000" dirty="0" smtClean="0"/>
              <a:t>4/6</a:t>
            </a:r>
            <a:endParaRPr lang="en-US" altLang="el-GR" sz="4000" dirty="0" smtClean="0"/>
          </a:p>
        </p:txBody>
      </p:sp>
      <p:pic>
        <p:nvPicPr>
          <p:cNvPr id="102403"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060575"/>
            <a:ext cx="5076056" cy="2959100"/>
          </a:xfrm>
        </p:spPr>
      </p:pic>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A753624B-AEC2-435E-A047-DD85DE92D251}" type="slidenum">
              <a:rPr lang="en-US" altLang="en-US" smtClean="0"/>
              <a:pPr>
                <a:defRPr/>
              </a:pPr>
              <a:t>77</a:t>
            </a:fld>
            <a:endParaRPr lang="en-US" altLang="en-US"/>
          </a:p>
        </p:txBody>
      </p:sp>
      <p:sp>
        <p:nvSpPr>
          <p:cNvPr id="7" name="TextBox 6"/>
          <p:cNvSpPr txBox="1"/>
          <p:nvPr/>
        </p:nvSpPr>
        <p:spPr>
          <a:xfrm>
            <a:off x="4780776" y="4711700"/>
            <a:ext cx="341312" cy="277813"/>
          </a:xfrm>
          <a:prstGeom prst="rect">
            <a:avLst/>
          </a:prstGeom>
          <a:noFill/>
        </p:spPr>
        <p:txBody>
          <a:bodyPr wrap="none">
            <a:spAutoFit/>
          </a:bodyPr>
          <a:lstStyle/>
          <a:p>
            <a:pPr>
              <a:defRPr/>
            </a:pPr>
            <a:r>
              <a:rPr lang="en-US" sz="1200" b="1" dirty="0">
                <a:latin typeface="+mj-lt"/>
              </a:rPr>
              <a:t>62</a:t>
            </a:r>
            <a:endParaRPr lang="el-GR" sz="1200" b="1" dirty="0">
              <a:latin typeface="+mj-lt"/>
            </a:endParaRPr>
          </a:p>
        </p:txBody>
      </p:sp>
      <p:pic>
        <p:nvPicPr>
          <p:cNvPr id="6" name="Θέση περιεχομένου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34075" y="2476973"/>
            <a:ext cx="3886200" cy="3077840"/>
          </a:xfrm>
        </p:spPr>
      </p:pic>
      <p:sp>
        <p:nvSpPr>
          <p:cNvPr id="8" name="TextBox 7"/>
          <p:cNvSpPr txBox="1"/>
          <p:nvPr/>
        </p:nvSpPr>
        <p:spPr>
          <a:xfrm>
            <a:off x="8669693" y="5297406"/>
            <a:ext cx="341312" cy="276225"/>
          </a:xfrm>
          <a:prstGeom prst="rect">
            <a:avLst/>
          </a:prstGeom>
          <a:noFill/>
        </p:spPr>
        <p:txBody>
          <a:bodyPr wrap="none">
            <a:spAutoFit/>
          </a:bodyPr>
          <a:lstStyle/>
          <a:p>
            <a:pPr>
              <a:defRPr/>
            </a:pPr>
            <a:r>
              <a:rPr lang="en-US" sz="1200" b="1" dirty="0">
                <a:latin typeface="+mj-lt"/>
              </a:rPr>
              <a:t>63</a:t>
            </a:r>
            <a:endParaRPr lang="el-GR" sz="1200" b="1" dirty="0">
              <a:latin typeface="+mj-l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Τίτλος 1"/>
          <p:cNvSpPr>
            <a:spLocks noGrp="1"/>
          </p:cNvSpPr>
          <p:nvPr>
            <p:ph type="title"/>
          </p:nvPr>
        </p:nvSpPr>
        <p:spPr/>
        <p:txBody>
          <a:bodyPr/>
          <a:lstStyle/>
          <a:p>
            <a:r>
              <a:rPr lang="el-GR" altLang="el-GR" sz="4000" dirty="0" smtClean="0"/>
              <a:t>Φύλο: </a:t>
            </a:r>
            <a:r>
              <a:rPr lang="el-GR" altLang="el-GR" sz="4000" dirty="0" err="1" smtClean="0"/>
              <a:t>Φορωνίδια</a:t>
            </a:r>
            <a:r>
              <a:rPr lang="el-GR" altLang="el-GR" sz="4000" dirty="0" smtClean="0"/>
              <a:t> (</a:t>
            </a:r>
            <a:r>
              <a:rPr lang="en-US" altLang="el-GR" sz="4000" dirty="0" err="1" smtClean="0"/>
              <a:t>Phoronida</a:t>
            </a:r>
            <a:r>
              <a:rPr lang="en-US" altLang="el-GR" sz="4000" dirty="0" smtClean="0"/>
              <a:t>) </a:t>
            </a:r>
            <a:r>
              <a:rPr lang="en-US" altLang="el-GR" sz="4000" dirty="0" smtClean="0"/>
              <a:t>5/6</a:t>
            </a:r>
            <a:endParaRPr lang="en-US" altLang="el-GR" sz="4000"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FFD16DF2-7E40-4779-BE34-E915677467B0}" type="slidenum">
              <a:rPr lang="en-US" altLang="en-US" smtClean="0"/>
              <a:pPr>
                <a:defRPr/>
              </a:pPr>
              <a:t>78</a:t>
            </a:fld>
            <a:endParaRPr lang="en-US" altLang="en-US"/>
          </a:p>
        </p:txBody>
      </p:sp>
      <p:sp>
        <p:nvSpPr>
          <p:cNvPr id="103429" name="Θέση περιεχομένου 2"/>
          <p:cNvSpPr>
            <a:spLocks noGrp="1"/>
          </p:cNvSpPr>
          <p:nvPr>
            <p:ph idx="1"/>
          </p:nvPr>
        </p:nvSpPr>
        <p:spPr>
          <a:xfrm>
            <a:off x="468313" y="1928813"/>
            <a:ext cx="8424862" cy="4397375"/>
          </a:xfrm>
        </p:spPr>
        <p:txBody>
          <a:bodyPr/>
          <a:lstStyle/>
          <a:p>
            <a:pPr marL="0" indent="0" eaLnBrk="1" hangingPunct="1">
              <a:lnSpc>
                <a:spcPct val="100000"/>
              </a:lnSpc>
              <a:spcBef>
                <a:spcPct val="0"/>
              </a:spcBef>
              <a:buFont typeface="Arial" panose="020B0604020202020204" pitchFamily="34" charset="0"/>
              <a:buNone/>
            </a:pPr>
            <a:r>
              <a:rPr lang="el-GR" altLang="en-US" sz="2600" b="1" dirty="0" smtClean="0">
                <a:cs typeface="Times New Roman" panose="02020603050405020304" pitchFamily="18" charset="0"/>
              </a:rPr>
              <a:t>Φυλογένεση</a:t>
            </a:r>
          </a:p>
          <a:p>
            <a:pPr eaLnBrk="1" hangingPunct="1">
              <a:lnSpc>
                <a:spcPct val="100000"/>
              </a:lnSpc>
              <a:spcBef>
                <a:spcPts val="600"/>
              </a:spcBef>
            </a:pPr>
            <a:r>
              <a:rPr lang="el-GR" altLang="en-US" sz="2400" dirty="0" smtClean="0">
                <a:cs typeface="Times New Roman" panose="02020603050405020304" pitchFamily="18" charset="0"/>
              </a:rPr>
              <a:t>Πρόσφατες </a:t>
            </a:r>
            <a:r>
              <a:rPr lang="el-GR" altLang="en-US" sz="2400" b="1" dirty="0" smtClean="0">
                <a:cs typeface="Times New Roman" panose="02020603050405020304" pitchFamily="18" charset="0"/>
              </a:rPr>
              <a:t>μοριακές</a:t>
            </a:r>
            <a:r>
              <a:rPr lang="el-GR" altLang="en-US" sz="2400" dirty="0" smtClean="0">
                <a:cs typeface="Times New Roman" panose="02020603050405020304" pitchFamily="18" charset="0"/>
              </a:rPr>
              <a:t> αναλύσεις δείχνουν ότι </a:t>
            </a:r>
            <a:r>
              <a:rPr lang="el-GR" altLang="en-US" sz="2400" b="1" dirty="0" smtClean="0">
                <a:cs typeface="Times New Roman" panose="02020603050405020304" pitchFamily="18" charset="0"/>
              </a:rPr>
              <a:t>τα </a:t>
            </a:r>
            <a:r>
              <a:rPr lang="el-GR" altLang="en-US" sz="2400" b="1" dirty="0" err="1" smtClean="0">
                <a:cs typeface="Times New Roman" panose="02020603050405020304" pitchFamily="18" charset="0"/>
              </a:rPr>
              <a:t>Φορωνίδια</a:t>
            </a:r>
            <a:r>
              <a:rPr lang="el-GR" altLang="en-US" sz="2400" b="1" dirty="0" smtClean="0">
                <a:cs typeface="Times New Roman" panose="02020603050405020304" pitchFamily="18" charset="0"/>
              </a:rPr>
              <a:t> και τα </a:t>
            </a:r>
            <a:r>
              <a:rPr lang="el-GR" altLang="en-US" sz="2400" b="1" dirty="0" err="1" smtClean="0">
                <a:cs typeface="Times New Roman" panose="02020603050405020304" pitchFamily="18" charset="0"/>
              </a:rPr>
              <a:t>Βραχιονόποδα</a:t>
            </a:r>
            <a:r>
              <a:rPr lang="el-GR" altLang="en-US" sz="2400" b="1" dirty="0" smtClean="0">
                <a:cs typeface="Times New Roman" panose="02020603050405020304" pitchFamily="18" charset="0"/>
              </a:rPr>
              <a:t> είναι </a:t>
            </a:r>
            <a:r>
              <a:rPr lang="el-GR" altLang="en-US" sz="2400" b="1" dirty="0" err="1" smtClean="0">
                <a:cs typeface="Times New Roman" panose="02020603050405020304" pitchFamily="18" charset="0"/>
              </a:rPr>
              <a:t>μονοφυλετικά</a:t>
            </a:r>
            <a:r>
              <a:rPr lang="el-GR" altLang="en-US" sz="2400" dirty="0" smtClean="0">
                <a:cs typeface="Times New Roman" panose="02020603050405020304" pitchFamily="18" charset="0"/>
              </a:rPr>
              <a:t> και ότι τα </a:t>
            </a:r>
            <a:r>
              <a:rPr lang="el-GR" altLang="en-US" sz="2400" b="1" dirty="0" err="1" smtClean="0">
                <a:cs typeface="Times New Roman" panose="02020603050405020304" pitchFamily="18" charset="0"/>
              </a:rPr>
              <a:t>Φορωνίδια</a:t>
            </a:r>
            <a:r>
              <a:rPr lang="el-GR" altLang="en-US" sz="2400" b="1" dirty="0" smtClean="0">
                <a:cs typeface="Times New Roman" panose="02020603050405020304" pitchFamily="18" charset="0"/>
              </a:rPr>
              <a:t> είναι </a:t>
            </a:r>
            <a:r>
              <a:rPr lang="el-GR" altLang="en-US" sz="2400" b="1" dirty="0" err="1" smtClean="0">
                <a:cs typeface="Times New Roman" panose="02020603050405020304" pitchFamily="18" charset="0"/>
              </a:rPr>
              <a:t>υπο</a:t>
            </a:r>
            <a:r>
              <a:rPr lang="el-GR" altLang="en-US" sz="2400" b="1" dirty="0" smtClean="0">
                <a:cs typeface="Times New Roman" panose="02020603050405020304" pitchFamily="18" charset="0"/>
              </a:rPr>
              <a:t>-ομάδα των Άναρθρων </a:t>
            </a:r>
            <a:r>
              <a:rPr lang="el-GR" altLang="en-US" sz="2400" b="1" dirty="0" err="1" smtClean="0">
                <a:cs typeface="Times New Roman" panose="02020603050405020304" pitchFamily="18" charset="0"/>
              </a:rPr>
              <a:t>Βραχιονόποδων</a:t>
            </a:r>
            <a:r>
              <a:rPr lang="el-GR" altLang="en-US" sz="2400" b="1" dirty="0" smtClean="0">
                <a:cs typeface="Times New Roman" panose="02020603050405020304" pitchFamily="18" charset="0"/>
              </a:rPr>
              <a:t> και συγγενή-ομάδα των Αρθρωτών </a:t>
            </a:r>
            <a:r>
              <a:rPr lang="el-GR" altLang="en-US" sz="2400" b="1" dirty="0" err="1" smtClean="0">
                <a:cs typeface="Times New Roman" panose="02020603050405020304" pitchFamily="18" charset="0"/>
              </a:rPr>
              <a:t>Βραχιονόποδων</a:t>
            </a:r>
            <a:r>
              <a:rPr lang="el-GR" altLang="en-US" sz="2400" b="1" dirty="0" smtClean="0">
                <a:cs typeface="Times New Roman" panose="02020603050405020304" pitchFamily="18" charset="0"/>
              </a:rPr>
              <a:t>. </a:t>
            </a:r>
          </a:p>
          <a:p>
            <a:pPr eaLnBrk="1" hangingPunct="1">
              <a:lnSpc>
                <a:spcPct val="100000"/>
              </a:lnSpc>
              <a:spcBef>
                <a:spcPts val="600"/>
              </a:spcBef>
            </a:pPr>
            <a:r>
              <a:rPr lang="el-GR" altLang="en-US" sz="2400" dirty="0" smtClean="0">
                <a:cs typeface="Times New Roman" panose="02020603050405020304" pitchFamily="18" charset="0"/>
              </a:rPr>
              <a:t>Με βάση παλαιοντολογικά ευρήματα και μοριακές αναλύσεις</a:t>
            </a:r>
            <a:r>
              <a:rPr lang="en-GB" altLang="en-US" sz="2400" dirty="0" smtClean="0">
                <a:cs typeface="Times New Roman" panose="02020603050405020304" pitchFamily="18" charset="0"/>
              </a:rPr>
              <a:t> </a:t>
            </a:r>
            <a:r>
              <a:rPr lang="en-GB" altLang="en-US" sz="2400" dirty="0" err="1" smtClean="0">
                <a:cs typeface="Times New Roman" panose="02020603050405020304" pitchFamily="18" charset="0"/>
              </a:rPr>
              <a:t>rRNA</a:t>
            </a:r>
            <a:r>
              <a:rPr lang="en-GB" altLang="en-US" sz="2400" dirty="0" smtClean="0">
                <a:cs typeface="Times New Roman" panose="02020603050405020304" pitchFamily="18" charset="0"/>
              </a:rPr>
              <a:t>, o</a:t>
            </a:r>
            <a:r>
              <a:rPr lang="el-GR" altLang="en-US" sz="2400" dirty="0" smtClean="0">
                <a:cs typeface="Times New Roman" panose="02020603050405020304" pitchFamily="18" charset="0"/>
              </a:rPr>
              <a:t>ι έρευνες αυτές πρότειναν ότι τα </a:t>
            </a:r>
            <a:r>
              <a:rPr lang="el-GR" altLang="en-US" sz="2400" b="1" dirty="0" err="1" smtClean="0">
                <a:cs typeface="Times New Roman" panose="02020603050405020304" pitchFamily="18" charset="0"/>
              </a:rPr>
              <a:t>Βραχιονόποδα</a:t>
            </a:r>
            <a:r>
              <a:rPr lang="el-GR" altLang="en-US" sz="2400" b="1" dirty="0" smtClean="0">
                <a:cs typeface="Times New Roman" panose="02020603050405020304" pitchFamily="18" charset="0"/>
              </a:rPr>
              <a:t> και τα </a:t>
            </a:r>
            <a:r>
              <a:rPr lang="el-GR" altLang="en-US" sz="2400" b="1" dirty="0" err="1" smtClean="0">
                <a:cs typeface="Times New Roman" panose="02020603050405020304" pitchFamily="18" charset="0"/>
              </a:rPr>
              <a:t>Φορωνίδια</a:t>
            </a:r>
            <a:r>
              <a:rPr lang="el-GR" altLang="en-US" sz="2400" b="1" dirty="0" smtClean="0">
                <a:cs typeface="Times New Roman" panose="02020603050405020304" pitchFamily="18" charset="0"/>
              </a:rPr>
              <a:t> διαχωρίστηκαν από τα Μαλάκια την </a:t>
            </a:r>
            <a:r>
              <a:rPr lang="el-GR" altLang="en-US" sz="2400" b="1" dirty="0" err="1" smtClean="0">
                <a:cs typeface="Times New Roman" panose="02020603050405020304" pitchFamily="18" charset="0"/>
              </a:rPr>
              <a:t>Πρωτεροζωική</a:t>
            </a:r>
            <a:r>
              <a:rPr lang="el-GR" altLang="en-US" sz="2400" b="1" dirty="0" smtClean="0">
                <a:cs typeface="Times New Roman" panose="02020603050405020304" pitchFamily="18" charset="0"/>
              </a:rPr>
              <a:t> περίοδο (περίπου 685 εκ. χρόνια)</a:t>
            </a:r>
            <a:r>
              <a:rPr lang="en-GB" altLang="en-US" sz="2400" b="1" dirty="0" smtClean="0">
                <a:cs typeface="Times New Roman" panose="02020603050405020304" pitchFamily="18" charset="0"/>
              </a:rPr>
              <a:t>.</a:t>
            </a:r>
            <a:endParaRPr lang="el-GR" altLang="en-US" sz="2400" b="1" dirty="0" smtClean="0">
              <a:cs typeface="Times New Roman" panose="02020603050405020304" pitchFamily="18" charset="0"/>
            </a:endParaRPr>
          </a:p>
          <a:p>
            <a:pPr marL="0" indent="0" eaLnBrk="1" hangingPunct="1">
              <a:lnSpc>
                <a:spcPct val="100000"/>
              </a:lnSpc>
              <a:spcBef>
                <a:spcPts val="600"/>
              </a:spcBef>
              <a:buFontTx/>
              <a:buNone/>
            </a:pPr>
            <a:r>
              <a:rPr lang="el-GR" altLang="en-US" sz="1600" b="1" dirty="0" smtClean="0">
                <a:cs typeface="Times New Roman" panose="02020603050405020304" pitchFamily="18" charset="0"/>
              </a:rPr>
              <a:t>Δείτε: </a:t>
            </a:r>
            <a:r>
              <a:rPr lang="en-US" altLang="en-US" sz="1600" dirty="0" smtClean="0">
                <a:cs typeface="Times New Roman" panose="02020603050405020304" pitchFamily="18" charset="0"/>
              </a:rPr>
              <a:t>Martin </a:t>
            </a:r>
            <a:r>
              <a:rPr lang="en-US" altLang="en-US" sz="1600" dirty="0" err="1" smtClean="0">
                <a:cs typeface="Times New Roman" panose="02020603050405020304" pitchFamily="18" charset="0"/>
              </a:rPr>
              <a:t>Helmkampf</a:t>
            </a:r>
            <a:r>
              <a:rPr lang="en-US" altLang="en-US" sz="1600" dirty="0" smtClean="0">
                <a:cs typeface="Times New Roman" panose="02020603050405020304" pitchFamily="18" charset="0"/>
              </a:rPr>
              <a:t>, M., </a:t>
            </a:r>
            <a:r>
              <a:rPr lang="en-US" altLang="en-US" sz="1600" dirty="0" err="1" smtClean="0">
                <a:cs typeface="Times New Roman" panose="02020603050405020304" pitchFamily="18" charset="0"/>
              </a:rPr>
              <a:t>Bruchhaus</a:t>
            </a:r>
            <a:r>
              <a:rPr lang="en-US" altLang="en-US" sz="1600" dirty="0" smtClean="0">
                <a:cs typeface="Times New Roman" panose="02020603050405020304" pitchFamily="18" charset="0"/>
              </a:rPr>
              <a:t>, I., </a:t>
            </a:r>
            <a:r>
              <a:rPr lang="en-US" altLang="en-US" sz="1600" dirty="0" err="1" smtClean="0">
                <a:cs typeface="Times New Roman" panose="02020603050405020304" pitchFamily="18" charset="0"/>
              </a:rPr>
              <a:t>Hausdorf</a:t>
            </a:r>
            <a:r>
              <a:rPr lang="en-US" altLang="en-US" sz="1600" dirty="0" smtClean="0">
                <a:cs typeface="Times New Roman" panose="02020603050405020304" pitchFamily="18" charset="0"/>
              </a:rPr>
              <a:t>, B. (2008) </a:t>
            </a:r>
            <a:r>
              <a:rPr lang="en-US" altLang="en-US" sz="1600" dirty="0" err="1" smtClean="0">
                <a:cs typeface="Times New Roman" panose="02020603050405020304" pitchFamily="18" charset="0"/>
              </a:rPr>
              <a:t>Phylogenomic</a:t>
            </a:r>
            <a:r>
              <a:rPr lang="en-US" altLang="en-US" sz="1600" dirty="0" smtClean="0">
                <a:cs typeface="Times New Roman" panose="02020603050405020304" pitchFamily="18" charset="0"/>
              </a:rPr>
              <a:t> analyses of </a:t>
            </a:r>
            <a:r>
              <a:rPr lang="en-US" altLang="en-US" sz="1600" dirty="0" err="1" smtClean="0">
                <a:cs typeface="Times New Roman" panose="02020603050405020304" pitchFamily="18" charset="0"/>
              </a:rPr>
              <a:t>lophophorates</a:t>
            </a:r>
            <a:r>
              <a:rPr lang="en-US" altLang="en-US" sz="1600" dirty="0" smtClean="0">
                <a:cs typeface="Times New Roman" panose="02020603050405020304" pitchFamily="18" charset="0"/>
              </a:rPr>
              <a:t> (brachiopods, </a:t>
            </a:r>
            <a:r>
              <a:rPr lang="en-US" altLang="en-US" sz="1600" dirty="0" err="1" smtClean="0">
                <a:cs typeface="Times New Roman" panose="02020603050405020304" pitchFamily="18" charset="0"/>
              </a:rPr>
              <a:t>phoronids</a:t>
            </a:r>
            <a:r>
              <a:rPr lang="en-US" altLang="en-US" sz="1600" dirty="0" smtClean="0">
                <a:cs typeface="Times New Roman" panose="02020603050405020304" pitchFamily="18" charset="0"/>
              </a:rPr>
              <a:t> and bryozoans) conﬁrm the </a:t>
            </a:r>
            <a:r>
              <a:rPr lang="en-US" altLang="en-US" sz="1600" dirty="0" err="1" smtClean="0">
                <a:cs typeface="Times New Roman" panose="02020603050405020304" pitchFamily="18" charset="0"/>
              </a:rPr>
              <a:t>Lophotrochozoa</a:t>
            </a:r>
            <a:r>
              <a:rPr lang="en-US" altLang="en-US" sz="1600" dirty="0" smtClean="0">
                <a:cs typeface="Times New Roman" panose="02020603050405020304" pitchFamily="18" charset="0"/>
              </a:rPr>
              <a:t> concept. Proc. R. Soc. B. 275: 1927-1933. </a:t>
            </a:r>
          </a:p>
          <a:p>
            <a:pPr marL="0" indent="0" eaLnBrk="1" hangingPunct="1">
              <a:lnSpc>
                <a:spcPct val="100000"/>
              </a:lnSpc>
              <a:spcBef>
                <a:spcPct val="0"/>
              </a:spcBef>
              <a:buFont typeface="Arial" panose="020B0604020202020204" pitchFamily="34" charset="0"/>
              <a:buNone/>
            </a:pPr>
            <a:endParaRPr lang="el-GR" altLang="en-US" sz="2600" b="1" dirty="0"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Τίτλος 1"/>
          <p:cNvSpPr>
            <a:spLocks noGrp="1"/>
          </p:cNvSpPr>
          <p:nvPr>
            <p:ph type="title"/>
          </p:nvPr>
        </p:nvSpPr>
        <p:spPr/>
        <p:txBody>
          <a:bodyPr/>
          <a:lstStyle/>
          <a:p>
            <a:r>
              <a:rPr lang="el-GR" altLang="el-GR" sz="4000" dirty="0" smtClean="0"/>
              <a:t>Φύλο: </a:t>
            </a:r>
            <a:r>
              <a:rPr lang="el-GR" altLang="el-GR" sz="4000" dirty="0" err="1" smtClean="0"/>
              <a:t>Φορωνίδια</a:t>
            </a:r>
            <a:r>
              <a:rPr lang="el-GR" altLang="el-GR" sz="4000" dirty="0" smtClean="0"/>
              <a:t> (</a:t>
            </a:r>
            <a:r>
              <a:rPr lang="en-US" altLang="el-GR" sz="4000" dirty="0" err="1" smtClean="0"/>
              <a:t>Phoronida</a:t>
            </a:r>
            <a:r>
              <a:rPr lang="en-US" altLang="el-GR" sz="4000" dirty="0" smtClean="0"/>
              <a:t>) </a:t>
            </a:r>
            <a:r>
              <a:rPr lang="en-US" altLang="el-GR" sz="4000" dirty="0" smtClean="0"/>
              <a:t>6/6</a:t>
            </a:r>
            <a:endParaRPr lang="en-US" altLang="el-GR" sz="4000"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4052C0B4-3BDF-408D-B92B-F8B587011DE0}" type="slidenum">
              <a:rPr lang="en-US" altLang="en-US" smtClean="0"/>
              <a:pPr>
                <a:defRPr/>
              </a:pPr>
              <a:t>79</a:t>
            </a:fld>
            <a:endParaRPr lang="en-US" altLang="en-US"/>
          </a:p>
        </p:txBody>
      </p:sp>
      <p:pic>
        <p:nvPicPr>
          <p:cNvPr id="104453"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39788" y="1690688"/>
            <a:ext cx="7418387" cy="4351337"/>
          </a:xfrm>
        </p:spPr>
      </p:pic>
      <p:sp>
        <p:nvSpPr>
          <p:cNvPr id="6" name="TextBox 5"/>
          <p:cNvSpPr txBox="1"/>
          <p:nvPr/>
        </p:nvSpPr>
        <p:spPr>
          <a:xfrm>
            <a:off x="7964488" y="5765800"/>
            <a:ext cx="341312" cy="276225"/>
          </a:xfrm>
          <a:prstGeom prst="rect">
            <a:avLst/>
          </a:prstGeom>
          <a:noFill/>
        </p:spPr>
        <p:txBody>
          <a:bodyPr wrap="none">
            <a:spAutoFit/>
          </a:bodyPr>
          <a:lstStyle/>
          <a:p>
            <a:pPr>
              <a:defRPr/>
            </a:pPr>
            <a:r>
              <a:rPr lang="en-US" sz="1200" b="1" dirty="0">
                <a:latin typeface="+mj-lt"/>
              </a:rPr>
              <a:t>64</a:t>
            </a:r>
            <a:endParaRPr lang="el-GR" sz="1200" b="1" dirty="0">
              <a:latin typeface="+mj-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Τίτλος 1"/>
          <p:cNvSpPr>
            <a:spLocks noGrp="1"/>
          </p:cNvSpPr>
          <p:nvPr>
            <p:ph type="title"/>
          </p:nvPr>
        </p:nvSpPr>
        <p:spPr/>
        <p:txBody>
          <a:bodyPr/>
          <a:lstStyle/>
          <a:p>
            <a:r>
              <a:rPr lang="el-GR" altLang="el-GR" dirty="0" smtClean="0"/>
              <a:t>Φύλο: </a:t>
            </a:r>
            <a:r>
              <a:rPr lang="el-GR" altLang="el-GR" dirty="0" err="1" smtClean="0"/>
              <a:t>Γναθοστομουλίδια</a:t>
            </a:r>
            <a:r>
              <a:rPr lang="en-US" altLang="el-GR" dirty="0" smtClean="0"/>
              <a:t> </a:t>
            </a:r>
            <a:r>
              <a:rPr lang="en-US" altLang="el-GR" dirty="0" smtClean="0"/>
              <a:t>4/6</a:t>
            </a:r>
            <a:endParaRPr lang="en-US" altLang="el-GR" dirty="0" smtClean="0"/>
          </a:p>
        </p:txBody>
      </p:sp>
      <p:pic>
        <p:nvPicPr>
          <p:cNvPr id="16387" name="Θέση περιεχομένου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50825" y="2933700"/>
            <a:ext cx="3578225" cy="2097088"/>
          </a:xfrm>
        </p:spPr>
      </p:pic>
      <p:pic>
        <p:nvPicPr>
          <p:cNvPr id="16388" name="Θέση περιεχομένου 7"/>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924300" y="2035175"/>
            <a:ext cx="5111750" cy="3932238"/>
          </a:xfrm>
        </p:spPr>
      </p:pic>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4DE2DE9E-E743-4280-9E11-0022382F0890}" type="slidenum">
              <a:rPr lang="en-US" altLang="en-US" smtClean="0"/>
              <a:pPr>
                <a:defRPr/>
              </a:pPr>
              <a:t>8</a:t>
            </a:fld>
            <a:endParaRPr lang="en-US" altLang="en-US"/>
          </a:p>
        </p:txBody>
      </p:sp>
      <p:sp>
        <p:nvSpPr>
          <p:cNvPr id="7" name="TextBox 6"/>
          <p:cNvSpPr txBox="1"/>
          <p:nvPr/>
        </p:nvSpPr>
        <p:spPr>
          <a:xfrm>
            <a:off x="3613150" y="4576763"/>
            <a:ext cx="263525" cy="276225"/>
          </a:xfrm>
          <a:prstGeom prst="rect">
            <a:avLst/>
          </a:prstGeom>
          <a:noFill/>
        </p:spPr>
        <p:txBody>
          <a:bodyPr wrap="none">
            <a:spAutoFit/>
          </a:bodyPr>
          <a:lstStyle/>
          <a:p>
            <a:pPr>
              <a:defRPr/>
            </a:pPr>
            <a:r>
              <a:rPr lang="en-US" sz="1200" b="1" dirty="0">
                <a:latin typeface="+mj-lt"/>
              </a:rPr>
              <a:t>6</a:t>
            </a:r>
            <a:endParaRPr lang="el-GR" sz="1200" b="1" dirty="0">
              <a:latin typeface="+mj-lt"/>
            </a:endParaRPr>
          </a:p>
        </p:txBody>
      </p:sp>
      <p:sp>
        <p:nvSpPr>
          <p:cNvPr id="8" name="TextBox 7"/>
          <p:cNvSpPr txBox="1"/>
          <p:nvPr/>
        </p:nvSpPr>
        <p:spPr>
          <a:xfrm>
            <a:off x="8759825" y="5175250"/>
            <a:ext cx="263525" cy="276225"/>
          </a:xfrm>
          <a:prstGeom prst="rect">
            <a:avLst/>
          </a:prstGeom>
          <a:noFill/>
        </p:spPr>
        <p:txBody>
          <a:bodyPr wrap="none">
            <a:spAutoFit/>
          </a:bodyPr>
          <a:lstStyle/>
          <a:p>
            <a:pPr>
              <a:defRPr/>
            </a:pPr>
            <a:r>
              <a:rPr lang="en-US" sz="1200" b="1" dirty="0">
                <a:solidFill>
                  <a:schemeClr val="bg1"/>
                </a:solidFill>
                <a:latin typeface="+mj-lt"/>
              </a:rPr>
              <a:t>7</a:t>
            </a:r>
            <a:endParaRPr lang="el-GR" sz="1200" b="1" dirty="0">
              <a:solidFill>
                <a:schemeClr val="bg1"/>
              </a:solidFill>
              <a:latin typeface="+mj-l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Τίτλος 1"/>
          <p:cNvSpPr>
            <a:spLocks noGrp="1"/>
          </p:cNvSpPr>
          <p:nvPr>
            <p:ph type="title"/>
          </p:nvPr>
        </p:nvSpPr>
        <p:spPr/>
        <p:txBody>
          <a:bodyPr/>
          <a:lstStyle/>
          <a:p>
            <a:r>
              <a:rPr lang="el-GR" altLang="el-GR" smtClean="0"/>
              <a:t>Τι έπεται…</a:t>
            </a:r>
            <a:endParaRPr lang="en-US" altLang="el-GR"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961E9527-4DBA-402A-886E-CE63EF622990}" type="slidenum">
              <a:rPr lang="en-US" altLang="en-US" smtClean="0"/>
              <a:pPr>
                <a:defRPr/>
              </a:pPr>
              <a:t>80</a:t>
            </a:fld>
            <a:endParaRPr lang="en-US" altLang="en-US"/>
          </a:p>
        </p:txBody>
      </p:sp>
      <p:pic>
        <p:nvPicPr>
          <p:cNvPr id="105477"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09725" y="1268413"/>
            <a:ext cx="7534275" cy="5057775"/>
          </a:xfrm>
        </p:spPr>
      </p:pic>
      <p:sp>
        <p:nvSpPr>
          <p:cNvPr id="105478" name="TextBox 5"/>
          <p:cNvSpPr txBox="1">
            <a:spLocks noChangeArrowheads="1"/>
          </p:cNvSpPr>
          <p:nvPr/>
        </p:nvSpPr>
        <p:spPr bwMode="auto">
          <a:xfrm>
            <a:off x="0" y="1905000"/>
            <a:ext cx="16097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r>
              <a:rPr lang="el-GR" altLang="en-US" sz="1600" dirty="0">
                <a:latin typeface="Arial" panose="020B0604020202020204" pitchFamily="34" charset="0"/>
                <a:cs typeface="Times New Roman" panose="02020603050405020304" pitchFamily="18" charset="0"/>
              </a:rPr>
              <a:t>Ας δούμε </a:t>
            </a:r>
            <a:r>
              <a:rPr lang="el-GR" altLang="en-US" sz="1600" dirty="0" err="1">
                <a:latin typeface="Arial" panose="020B0604020202020204" pitchFamily="34" charset="0"/>
                <a:cs typeface="Times New Roman" panose="02020603050405020304" pitchFamily="18" charset="0"/>
              </a:rPr>
              <a:t>ποιά</a:t>
            </a:r>
            <a:r>
              <a:rPr lang="el-GR" altLang="en-US" sz="1600" dirty="0">
                <a:latin typeface="Arial" panose="020B0604020202020204" pitchFamily="34" charset="0"/>
                <a:cs typeface="Times New Roman" panose="02020603050405020304" pitchFamily="18" charset="0"/>
              </a:rPr>
              <a:t> φύλα </a:t>
            </a:r>
            <a:r>
              <a:rPr lang="el-GR" altLang="en-US" sz="1600" b="1" dirty="0">
                <a:latin typeface="Arial" panose="020B0604020202020204" pitchFamily="34" charset="0"/>
                <a:cs typeface="Times New Roman" panose="02020603050405020304" pitchFamily="18" charset="0"/>
              </a:rPr>
              <a:t>έχουμε περιγράψει (μαύρο περίγραμμα) </a:t>
            </a:r>
            <a:r>
              <a:rPr lang="el-GR" altLang="en-US" sz="1600" dirty="0">
                <a:latin typeface="Arial" panose="020B0604020202020204" pitchFamily="34" charset="0"/>
                <a:cs typeface="Times New Roman" panose="02020603050405020304" pitchFamily="18" charset="0"/>
              </a:rPr>
              <a:t>και </a:t>
            </a:r>
            <a:r>
              <a:rPr lang="el-GR" altLang="en-US" sz="1600" dirty="0" err="1">
                <a:latin typeface="Arial" panose="020B0604020202020204" pitchFamily="34" charset="0"/>
                <a:cs typeface="Times New Roman" panose="02020603050405020304" pitchFamily="18" charset="0"/>
              </a:rPr>
              <a:t>ποιά</a:t>
            </a:r>
            <a:r>
              <a:rPr lang="el-GR" altLang="en-US" sz="1600" dirty="0">
                <a:latin typeface="Arial" panose="020B0604020202020204" pitchFamily="34" charset="0"/>
                <a:cs typeface="Times New Roman" panose="02020603050405020304" pitchFamily="18" charset="0"/>
              </a:rPr>
              <a:t> φύλα </a:t>
            </a:r>
            <a:r>
              <a:rPr lang="el-GR" altLang="en-US" sz="1600" b="1" dirty="0">
                <a:latin typeface="Arial" panose="020B0604020202020204" pitchFamily="34" charset="0"/>
                <a:cs typeface="Times New Roman" panose="02020603050405020304" pitchFamily="18" charset="0"/>
              </a:rPr>
              <a:t>απομένει (κόκκινο περίγραμμα) να </a:t>
            </a:r>
            <a:r>
              <a:rPr lang="el-GR" altLang="en-US" sz="1600" b="1" dirty="0" err="1">
                <a:latin typeface="Arial" panose="020B0604020202020204" pitchFamily="34" charset="0"/>
                <a:cs typeface="Times New Roman" panose="02020603050405020304" pitchFamily="18" charset="0"/>
              </a:rPr>
              <a:t>περιγραφούν</a:t>
            </a:r>
            <a:r>
              <a:rPr lang="el-GR" altLang="en-US" sz="1600" b="1" dirty="0">
                <a:latin typeface="Arial" panose="020B0604020202020204" pitchFamily="34" charset="0"/>
                <a:cs typeface="Times New Roman" panose="02020603050405020304" pitchFamily="18" charset="0"/>
              </a:rPr>
              <a:t> </a:t>
            </a:r>
            <a:r>
              <a:rPr lang="el-GR" altLang="en-US" sz="1600" dirty="0">
                <a:latin typeface="Arial" panose="020B0604020202020204" pitchFamily="34" charset="0"/>
                <a:cs typeface="Times New Roman" panose="02020603050405020304" pitchFamily="18" charset="0"/>
              </a:rPr>
              <a:t>στη συνέχεια</a:t>
            </a:r>
            <a:r>
              <a:rPr lang="en-US" altLang="en-US" sz="1600" dirty="0">
                <a:latin typeface="Arial" panose="020B0604020202020204" pitchFamily="34" charset="0"/>
                <a:cs typeface="Times New Roman" panose="02020603050405020304" pitchFamily="18" charset="0"/>
              </a:rPr>
              <a:t>.</a:t>
            </a:r>
            <a:r>
              <a:rPr lang="el-GR" altLang="en-US" sz="1600" dirty="0">
                <a:solidFill>
                  <a:srgbClr val="FFFFFF"/>
                </a:solidFill>
                <a:latin typeface="Arial" panose="020B0604020202020204" pitchFamily="34" charset="0"/>
                <a:cs typeface="Times New Roman" panose="02020603050405020304" pitchFamily="18" charset="0"/>
              </a:rPr>
              <a:t>...</a:t>
            </a:r>
          </a:p>
        </p:txBody>
      </p:sp>
      <p:sp>
        <p:nvSpPr>
          <p:cNvPr id="7" name="TextBox 6"/>
          <p:cNvSpPr txBox="1"/>
          <p:nvPr/>
        </p:nvSpPr>
        <p:spPr>
          <a:xfrm>
            <a:off x="8515350" y="5780088"/>
            <a:ext cx="341313" cy="276225"/>
          </a:xfrm>
          <a:prstGeom prst="rect">
            <a:avLst/>
          </a:prstGeom>
          <a:noFill/>
        </p:spPr>
        <p:txBody>
          <a:bodyPr wrap="none">
            <a:spAutoFit/>
          </a:bodyPr>
          <a:lstStyle/>
          <a:p>
            <a:pPr>
              <a:defRPr/>
            </a:pPr>
            <a:r>
              <a:rPr lang="en-US" sz="1200" b="1" dirty="0">
                <a:latin typeface="+mj-lt"/>
              </a:rPr>
              <a:t>65</a:t>
            </a:r>
            <a:endParaRPr lang="el-GR" sz="1200" b="1" dirty="0">
              <a:latin typeface="+mj-l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Τίτλος 1"/>
          <p:cNvSpPr>
            <a:spLocks noGrp="1"/>
          </p:cNvSpPr>
          <p:nvPr>
            <p:ph type="title"/>
          </p:nvPr>
        </p:nvSpPr>
        <p:spPr>
          <a:xfrm>
            <a:off x="623888" y="1709738"/>
            <a:ext cx="7886700" cy="2852737"/>
          </a:xfrm>
        </p:spPr>
        <p:txBody>
          <a:bodyPr/>
          <a:lstStyle/>
          <a:p>
            <a:r>
              <a:rPr lang="el-GR" altLang="en-US" smtClean="0"/>
              <a:t>Τέλος Ενότητας</a:t>
            </a:r>
            <a:endParaRPr lang="en-US" altLang="en-US" dirty="0" smtClean="0"/>
          </a:p>
        </p:txBody>
      </p:sp>
      <p:sp useBgFill="1">
        <p:nvSpPr>
          <p:cNvPr id="106499" name="Text Placeholder 8"/>
          <p:cNvSpPr>
            <a:spLocks noGrp="1"/>
          </p:cNvSpPr>
          <p:nvPr>
            <p:ph type="body" idx="1"/>
          </p:nvPr>
        </p:nvSpPr>
        <p:spPr>
          <a:xfrm>
            <a:off x="623888" y="4589463"/>
            <a:ext cx="7886700" cy="1500187"/>
          </a:xfrm>
        </p:spPr>
        <p:txBody>
          <a:bodyPr/>
          <a:lstStyle/>
          <a:p>
            <a:endParaRPr lang="en-US" altLang="en-US" smtClean="0"/>
          </a:p>
        </p:txBody>
      </p:sp>
      <p:sp>
        <p:nvSpPr>
          <p:cNvPr id="5" name="Θέση υποσέλιδου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6" name="Θέση αριθμού διαφάνειας 5"/>
          <p:cNvSpPr>
            <a:spLocks noGrp="1"/>
          </p:cNvSpPr>
          <p:nvPr>
            <p:ph type="sldNum" sz="quarter" idx="11"/>
          </p:nvPr>
        </p:nvSpPr>
        <p:spPr/>
        <p:txBody>
          <a:bodyPr/>
          <a:lstStyle/>
          <a:p>
            <a:pPr>
              <a:defRPr/>
            </a:pPr>
            <a:fld id="{579068FA-0E31-4FD1-B8F4-8E2A6C7E4403}" type="slidenum">
              <a:rPr lang="el-GR" smtClean="0"/>
              <a:pPr>
                <a:defRPr/>
              </a:pPr>
              <a:t>81</a:t>
            </a:fld>
            <a:endParaRPr lang="el-GR" dirty="0"/>
          </a:p>
        </p:txBody>
      </p:sp>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6"/>
          <p:cNvSpPr>
            <a:spLocks noGrp="1"/>
          </p:cNvSpPr>
          <p:nvPr>
            <p:ph type="title"/>
          </p:nvPr>
        </p:nvSpPr>
        <p:spPr>
          <a:xfrm>
            <a:off x="606425" y="425450"/>
            <a:ext cx="7886700" cy="1325563"/>
          </a:xfrm>
        </p:spPr>
        <p:txBody>
          <a:bodyPr/>
          <a:lstStyle/>
          <a:p>
            <a:r>
              <a:rPr lang="el-GR" altLang="en-US" smtClean="0"/>
              <a:t>Χρηματοδότηση</a:t>
            </a:r>
            <a:endParaRPr lang="en-US" altLang="en-US" smtClean="0"/>
          </a:p>
        </p:txBody>
      </p:sp>
      <p:sp useBgFill="1">
        <p:nvSpPr>
          <p:cNvPr id="108547" name="Content Placeholder 7"/>
          <p:cNvSpPr>
            <a:spLocks noGrp="1"/>
          </p:cNvSpPr>
          <p:nvPr>
            <p:ph idx="1"/>
          </p:nvPr>
        </p:nvSpPr>
        <p:spPr/>
        <p:txBody>
          <a:bodyPr/>
          <a:lstStyle/>
          <a:p>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endParaRPr lang="en-US" altLang="en-US" smtClean="0"/>
          </a:p>
        </p:txBody>
      </p:sp>
      <p:sp>
        <p:nvSpPr>
          <p:cNvPr id="5" name="Footer Placeholder 4"/>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6" name="Slide Number Placeholder 5"/>
          <p:cNvSpPr>
            <a:spLocks noGrp="1"/>
          </p:cNvSpPr>
          <p:nvPr>
            <p:ph type="sldNum" sz="quarter" idx="11"/>
          </p:nvPr>
        </p:nvSpPr>
        <p:spPr/>
        <p:txBody>
          <a:bodyPr/>
          <a:lstStyle/>
          <a:p>
            <a:pPr>
              <a:defRPr/>
            </a:pPr>
            <a:fld id="{CEF9A5D8-DA94-48A1-BA46-2ABDA4F13B78}" type="slidenum">
              <a:rPr lang="el-GR" smtClean="0"/>
              <a:pPr>
                <a:defRPr/>
              </a:pPr>
              <a:t>82</a:t>
            </a:fld>
            <a:endParaRPr lang="el-GR" dirty="0"/>
          </a:p>
        </p:txBody>
      </p:sp>
      <p:pic>
        <p:nvPicPr>
          <p:cNvPr id="108550" name="Picture 8" descr="Λογότυπο Επιχειρησιακού Προγράμματος Εκπαίδευση και Δια βίου Μάθηση"/>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5"/>
          <p:cNvSpPr>
            <a:spLocks noGrp="1"/>
          </p:cNvSpPr>
          <p:nvPr>
            <p:ph type="title"/>
          </p:nvPr>
        </p:nvSpPr>
        <p:spPr>
          <a:xfrm>
            <a:off x="623888" y="1709738"/>
            <a:ext cx="7886700" cy="2852737"/>
          </a:xfrm>
        </p:spPr>
        <p:txBody>
          <a:bodyPr/>
          <a:lstStyle/>
          <a:p>
            <a:r>
              <a:rPr lang="el-GR" altLang="en-US" smtClean="0"/>
              <a:t>Σημειώματα</a:t>
            </a:r>
            <a:endParaRPr lang="en-US" altLang="en-US" smtClean="0"/>
          </a:p>
        </p:txBody>
      </p:sp>
      <p:sp useBgFill="1">
        <p:nvSpPr>
          <p:cNvPr id="109571" name="Text Placeholder 6"/>
          <p:cNvSpPr>
            <a:spLocks noGrp="1"/>
          </p:cNvSpPr>
          <p:nvPr>
            <p:ph type="body" idx="1"/>
          </p:nvPr>
        </p:nvSpPr>
        <p:spPr>
          <a:xfrm>
            <a:off x="623888" y="4589463"/>
            <a:ext cx="7886700" cy="1500187"/>
          </a:xfrm>
        </p:spPr>
        <p:txBody>
          <a:bodyPr/>
          <a:lstStyle/>
          <a:p>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44F233BD-16E1-41F9-9693-F8C0C687D8CF}" type="slidenum">
              <a:rPr lang="el-GR" smtClean="0"/>
              <a:pPr>
                <a:defRPr/>
              </a:pPr>
              <a:t>83</a:t>
            </a:fld>
            <a:endParaRPr lang="el-G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5"/>
          <p:cNvSpPr>
            <a:spLocks noGrp="1"/>
          </p:cNvSpPr>
          <p:nvPr>
            <p:ph type="title"/>
          </p:nvPr>
        </p:nvSpPr>
        <p:spPr>
          <a:xfrm>
            <a:off x="0" y="365125"/>
            <a:ext cx="9144000" cy="1325563"/>
          </a:xfrm>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0595"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D927F659-E9D8-474F-9339-423986F57A4C}" type="slidenum">
              <a:rPr lang="el-GR" smtClean="0"/>
              <a:pPr>
                <a:defRPr/>
              </a:pPr>
              <a:t>84</a:t>
            </a:fld>
            <a:endParaRPr lang="el-G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5"/>
          <p:cNvSpPr>
            <a:spLocks noGrp="1"/>
          </p:cNvSpPr>
          <p:nvPr>
            <p:ph type="title"/>
          </p:nvPr>
        </p:nvSpPr>
        <p:spPr>
          <a:xfrm>
            <a:off x="0" y="365125"/>
            <a:ext cx="9144000" cy="1325563"/>
          </a:xfrm>
        </p:spPr>
        <p:txBody>
          <a:bodyPr/>
          <a:lstStyle/>
          <a:p>
            <a:r>
              <a:rPr lang="el-GR" altLang="en-US" sz="4000" smtClean="0"/>
              <a:t>Σημείωμα Αναφοράς</a:t>
            </a:r>
            <a:endParaRPr lang="en-US" altLang="en-US" sz="4000" smtClean="0"/>
          </a:p>
        </p:txBody>
      </p:sp>
      <p:sp useBgFill="1">
        <p:nvSpPr>
          <p:cNvPr id="111619"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Σκαρλάτος </a:t>
            </a:r>
            <a:r>
              <a:rPr lang="el-GR" altLang="en-US" sz="2000" dirty="0" err="1" smtClean="0"/>
              <a:t>Ντέντος</a:t>
            </a:r>
            <a:r>
              <a:rPr lang="el-GR" altLang="en-US" sz="2000" dirty="0" smtClean="0"/>
              <a:t>, </a:t>
            </a:r>
            <a:r>
              <a:rPr lang="el-GR" altLang="en-US" sz="2000" dirty="0" smtClean="0"/>
              <a:t>Επίκουρος Καθηγητής. «Ζωολογία Ι.</a:t>
            </a:r>
            <a:r>
              <a:rPr lang="el-GR" altLang="en-US" sz="2000" dirty="0" smtClean="0">
                <a:solidFill>
                  <a:srgbClr val="FF0000"/>
                </a:solidFill>
              </a:rPr>
              <a:t> </a:t>
            </a:r>
            <a:r>
              <a:rPr lang="el-GR" altLang="en-US" sz="2000" dirty="0" smtClean="0"/>
              <a:t>Ενότητα 1</a:t>
            </a:r>
            <a:r>
              <a:rPr lang="en-US" altLang="en-US" sz="2000" dirty="0" smtClean="0"/>
              <a:t>2</a:t>
            </a:r>
            <a:r>
              <a:rPr lang="el-GR" altLang="en-US" sz="2000" dirty="0" smtClean="0"/>
              <a:t>. </a:t>
            </a:r>
            <a:r>
              <a:rPr lang="el-GR" altLang="en-US" sz="2000" dirty="0" err="1" smtClean="0"/>
              <a:t>Γναθοφόρα</a:t>
            </a:r>
            <a:r>
              <a:rPr lang="el-GR" altLang="en-US" sz="2000" dirty="0" smtClean="0"/>
              <a:t> και Ελάσσονα </a:t>
            </a:r>
            <a:r>
              <a:rPr lang="el-GR" altLang="en-US" sz="2000" dirty="0" err="1" smtClean="0"/>
              <a:t>Λοφοτροχόζωα</a:t>
            </a:r>
            <a:r>
              <a:rPr lang="el-GR" altLang="en-US" sz="2000" dirty="0" smtClean="0"/>
              <a:t>». Έκδοση: 1.0. Αθήνα 2014. Διαθέσιμο από τη δικτυακή διεύθυνση: </a:t>
            </a:r>
            <a:r>
              <a:rPr lang="en-GB" altLang="en-US" sz="2000" dirty="0" smtClean="0"/>
              <a:t>http://opencourses.uoa.gr/courses/BIOL3/</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732C0FE6-E42B-4288-AE51-594959A758A7}" type="slidenum">
              <a:rPr lang="el-GR" smtClean="0"/>
              <a:pPr>
                <a:defRPr/>
              </a:pPr>
              <a:t>85</a:t>
            </a:fld>
            <a:endParaRPr lang="el-G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p:txBody>
          <a:bodyPr/>
          <a:lstStyle/>
          <a:p>
            <a:r>
              <a:rPr lang="el-GR" altLang="en-US" smtClean="0"/>
              <a:t>Σημείωμα Αδειοδότησης</a:t>
            </a:r>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619FC7AE-53B0-4466-8FC8-6CA2B46E4C3E}" type="slidenum">
              <a:rPr lang="el-GR" smtClean="0"/>
              <a:pPr>
                <a:defRPr/>
              </a:pPr>
              <a:t>86</a:t>
            </a:fld>
            <a:endParaRPr lang="el-GR" dirty="0"/>
          </a:p>
        </p:txBody>
      </p:sp>
      <p:sp>
        <p:nvSpPr>
          <p:cNvPr id="112645" name="Content Placeholder 2"/>
          <p:cNvSpPr txBox="1">
            <a:spLocks/>
          </p:cNvSpPr>
          <p:nvPr/>
        </p:nvSpPr>
        <p:spPr bwMode="auto">
          <a:xfrm>
            <a:off x="107950" y="1371600"/>
            <a:ext cx="8928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 typeface="Arial" panose="020B0604020202020204" pitchFamily="34" charset="0"/>
              <a:buNone/>
            </a:pPr>
            <a:r>
              <a:rPr lang="el-GR" altLang="en-US" sz="200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eaLnBrk="1" hangingPunct="1">
              <a:buFont typeface="Arial" panose="020B0604020202020204" pitchFamily="34" charset="0"/>
              <a:buNone/>
            </a:pPr>
            <a:endParaRPr lang="el-GR" altLang="en-US" sz="2000"/>
          </a:p>
        </p:txBody>
      </p:sp>
      <p:pic>
        <p:nvPicPr>
          <p:cNvPr id="112646" name="Picture 22" descr="Λογότυπο για Άδειες χρήσης Creative Commons BY-NC-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867025"/>
            <a:ext cx="1420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TextBox 8"/>
          <p:cNvSpPr txBox="1">
            <a:spLocks noChangeArrowheads="1"/>
          </p:cNvSpPr>
          <p:nvPr/>
        </p:nvSpPr>
        <p:spPr bwMode="auto">
          <a:xfrm>
            <a:off x="139700" y="3025775"/>
            <a:ext cx="90360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r>
              <a:rPr lang="el-GR" altLang="en-US" sz="1800"/>
              <a:t>[1] http://creativecommons.org/licenses/by-nc-sa/4.0/ </a:t>
            </a:r>
            <a:endParaRPr lang="en-US" altLang="en-US" sz="1800"/>
          </a:p>
          <a:p>
            <a:pPr>
              <a:lnSpc>
                <a:spcPct val="100000"/>
              </a:lnSpc>
              <a:spcBef>
                <a:spcPts val="1200"/>
              </a:spcBef>
              <a:buFontTx/>
              <a:buNone/>
            </a:pPr>
            <a:r>
              <a:rPr lang="el-GR" altLang="en-US" sz="1800"/>
              <a:t>Ως </a:t>
            </a:r>
            <a:r>
              <a:rPr lang="el-GR" altLang="en-US" sz="1800" b="1"/>
              <a:t>Μη Εμπορική</a:t>
            </a:r>
            <a:r>
              <a:rPr lang="el-GR" altLang="en-US" sz="1800"/>
              <a:t> ορίζεται η χρήση:</a:t>
            </a:r>
          </a:p>
          <a:p>
            <a:pPr>
              <a:lnSpc>
                <a:spcPct val="100000"/>
              </a:lnSpc>
              <a:spcBef>
                <a:spcPct val="0"/>
              </a:spcBef>
            </a:pPr>
            <a:r>
              <a:rPr lang="el-GR" altLang="en-US" sz="1800"/>
              <a:t>που δεν περιλαμβάνει άμεσο ή έμμεσο οικονομικό όφελος από την χρήση του έργου, για το διανομέα του έργου και αδειοδόχο</a:t>
            </a:r>
          </a:p>
          <a:p>
            <a:pPr>
              <a:lnSpc>
                <a:spcPct val="100000"/>
              </a:lnSpc>
              <a:spcBef>
                <a:spcPct val="0"/>
              </a:spcBef>
            </a:pPr>
            <a:r>
              <a:rPr lang="el-GR" altLang="en-US" sz="1800"/>
              <a:t>που</a:t>
            </a:r>
            <a:r>
              <a:rPr lang="en-GB" altLang="en-US" sz="1800"/>
              <a:t> </a:t>
            </a:r>
            <a:r>
              <a:rPr lang="el-GR" altLang="en-US" sz="1800"/>
              <a:t>δεν περιλαμβάνει οικονομική συναλλαγή ως προϋπόθεση για τη χρήση ή πρόσβαση στο έργο</a:t>
            </a:r>
          </a:p>
          <a:p>
            <a:pPr>
              <a:lnSpc>
                <a:spcPct val="100000"/>
              </a:lnSpc>
              <a:spcBef>
                <a:spcPct val="0"/>
              </a:spcBef>
            </a:pPr>
            <a:r>
              <a:rPr lang="el-GR" altLang="en-US" sz="1800"/>
              <a:t>που</a:t>
            </a:r>
            <a:r>
              <a:rPr lang="en-GB" altLang="en-US" sz="1800"/>
              <a:t> </a:t>
            </a:r>
            <a:r>
              <a:rPr lang="el-GR" altLang="en-US" sz="1800"/>
              <a:t>δεν προσπορίζει στο διανομέα του έργου και</a:t>
            </a:r>
            <a:r>
              <a:rPr lang="en-GB" altLang="en-US" sz="1800"/>
              <a:t> </a:t>
            </a:r>
            <a:r>
              <a:rPr lang="el-GR" altLang="en-US" sz="1800"/>
              <a:t>αδειοδόχο</a:t>
            </a:r>
            <a:r>
              <a:rPr lang="en-GB" altLang="en-US" sz="1800"/>
              <a:t> </a:t>
            </a:r>
            <a:r>
              <a:rPr lang="el-GR" altLang="en-US" sz="1800"/>
              <a:t>έμμεσο οικονομικό όφελος (π.χ. διαφημίσεις) από την προβολή του έργου σε διαδικτυακό τόπο</a:t>
            </a:r>
            <a:endParaRPr lang="en-US" altLang="en-US" sz="1800"/>
          </a:p>
          <a:p>
            <a:pPr>
              <a:lnSpc>
                <a:spcPct val="100000"/>
              </a:lnSpc>
              <a:spcBef>
                <a:spcPct val="0"/>
              </a:spcBef>
              <a:buFontTx/>
              <a:buNone/>
            </a:pPr>
            <a:r>
              <a:rPr lang="el-GR" altLang="en-US" sz="1800"/>
              <a:t>Ο δικαιούχος μπορεί να παρέχει στον αδειοδόχο ξεχωριστή άδεια να χρησιμοποιεί το έργο για εμπορική χρήση, εφόσον αυτό του ζητηθεί.</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a:xfrm>
            <a:off x="0" y="365125"/>
            <a:ext cx="9144000" cy="1325563"/>
          </a:xfrm>
        </p:spPr>
        <p:txBody>
          <a:bodyPr/>
          <a:lstStyle/>
          <a:p>
            <a:r>
              <a:rPr lang="el-GR" altLang="en-US" smtClean="0"/>
              <a:t>Διατήρηση Σημειωμάτων</a:t>
            </a:r>
            <a:endParaRPr lang="en-US" altLang="en-US" smtClean="0"/>
          </a:p>
        </p:txBody>
      </p:sp>
      <p:sp useBgFill="1">
        <p:nvSpPr>
          <p:cNvPr id="113667"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a:buFont typeface="Wingdings" panose="05000000000000000000" pitchFamily="2" charset="2"/>
              <a:buChar char="§"/>
            </a:pPr>
            <a:r>
              <a:rPr lang="el-GR" altLang="en-US" sz="2000" smtClean="0"/>
              <a:t>το Σημείωμα Χρήσης Έργων Τρίτων (εφόσον υπάρχει)</a:t>
            </a:r>
          </a:p>
          <a:p>
            <a:pPr marL="0" indent="0">
              <a:buFont typeface="Arial" panose="020B0604020202020204" pitchFamily="34" charset="0"/>
              <a:buNone/>
            </a:pPr>
            <a:r>
              <a:rPr lang="el-GR" altLang="en-US" sz="2400" smtClean="0"/>
              <a:t>μαζί με τους συνοδευόμενους υπερσυνδέσμους.</a:t>
            </a:r>
          </a:p>
          <a:p>
            <a:pPr marL="0" indent="0"/>
            <a:endParaRPr lang="el-GR" altLang="en-US" smtClean="0"/>
          </a:p>
          <a:p>
            <a:pPr marL="0" indent="0"/>
            <a:endParaRPr lang="en-US" altLang="en-US" smtClean="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71632159-D35A-4819-87C4-961D9DD25F00}" type="slidenum">
              <a:rPr lang="el-GR" smtClean="0"/>
              <a:pPr>
                <a:defRPr/>
              </a:pPr>
              <a:t>87</a:t>
            </a:fld>
            <a:endParaRPr lang="el-G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1/12</a:t>
            </a:r>
            <a:endParaRPr lang="en-US" altLang="en-US" sz="4000" dirty="0" smtClean="0"/>
          </a:p>
        </p:txBody>
      </p:sp>
      <p:sp useBgFill="1">
        <p:nvSpPr>
          <p:cNvPr id="114691" name="Content Placeholder 6"/>
          <p:cNvSpPr>
            <a:spLocks noGrp="1"/>
          </p:cNvSpPr>
          <p:nvPr>
            <p:ph idx="1"/>
          </p:nvPr>
        </p:nvSpPr>
        <p:spPr>
          <a:xfrm>
            <a:off x="325438" y="1660525"/>
            <a:ext cx="8640762" cy="4351338"/>
          </a:xfrm>
        </p:spPr>
        <p:txBody>
          <a:bodyPr/>
          <a:lstStyle/>
          <a:p>
            <a:pPr marL="0" indent="0">
              <a:buFont typeface="Arial" panose="020B0604020202020204" pitchFamily="34" charset="0"/>
              <a:buNone/>
            </a:pPr>
            <a:r>
              <a:rPr lang="el-GR" altLang="en-US" sz="1600" dirty="0" smtClean="0"/>
              <a:t>Το Έργο αυτό κάνει χρήση των ακόλουθων έργων:</a:t>
            </a:r>
          </a:p>
          <a:p>
            <a:pPr marL="0" indent="0">
              <a:buFont typeface="Arial" panose="020B0604020202020204" pitchFamily="34" charset="0"/>
              <a:buNone/>
            </a:pPr>
            <a:r>
              <a:rPr lang="el-GR" altLang="en-US" sz="1600" b="1" dirty="0" smtClean="0"/>
              <a:t>Εικόνες</a:t>
            </a:r>
          </a:p>
          <a:p>
            <a:pPr marL="0" indent="0">
              <a:buNone/>
            </a:pPr>
            <a:r>
              <a:rPr lang="el-GR" altLang="en-US" sz="1600" b="1" dirty="0"/>
              <a:t>Εικόνα 1</a:t>
            </a:r>
            <a:r>
              <a:rPr lang="el-GR" altLang="en-US" sz="1600" dirty="0"/>
              <a:t>.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2</a:t>
            </a:r>
            <a:r>
              <a:rPr lang="el-GR" altLang="en-US" sz="1600" dirty="0"/>
              <a:t>.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Εικόνες </a:t>
            </a:r>
            <a:r>
              <a:rPr lang="el-GR" altLang="en-US" sz="1600" b="1" dirty="0"/>
              <a:t>3</a:t>
            </a:r>
            <a:r>
              <a:rPr lang="el-GR" altLang="en-US" sz="1600" dirty="0"/>
              <a:t>.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4</a:t>
            </a:r>
            <a:r>
              <a:rPr lang="el-GR" altLang="en-US" sz="1600" dirty="0"/>
              <a:t>.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5</a:t>
            </a:r>
            <a:r>
              <a:rPr lang="el-GR" altLang="en-US" sz="1600" dirty="0"/>
              <a:t>.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1482CEFD-289A-4CD2-82C3-2B375A512289}" type="slidenum">
              <a:rPr lang="el-GR" smtClean="0"/>
              <a:pPr>
                <a:defRPr/>
              </a:pPr>
              <a:t>88</a:t>
            </a:fld>
            <a:endParaRPr lang="el-G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2/12</a:t>
            </a:r>
            <a:endParaRPr lang="en-US" altLang="en-US" sz="4000" dirty="0" smtClean="0"/>
          </a:p>
        </p:txBody>
      </p:sp>
      <p:sp useBgFill="1">
        <p:nvSpPr>
          <p:cNvPr id="114691"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6.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7</a:t>
            </a:r>
            <a:r>
              <a:rPr lang="el-GR" altLang="en-US" sz="1600" dirty="0"/>
              <a:t>.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8</a:t>
            </a:r>
            <a:r>
              <a:rPr lang="el-GR" altLang="en-US" sz="1600" dirty="0"/>
              <a:t>. </a:t>
            </a:r>
            <a:r>
              <a:rPr lang="en-US" altLang="en-US" sz="1600" dirty="0"/>
              <a:t>Copyrighted.</a:t>
            </a:r>
          </a:p>
          <a:p>
            <a:pPr marL="0" indent="0">
              <a:buNone/>
            </a:pPr>
            <a:r>
              <a:rPr lang="el-GR" altLang="en-US" sz="1600" b="1" dirty="0" smtClean="0"/>
              <a:t>Εικόνα </a:t>
            </a:r>
            <a:r>
              <a:rPr lang="el-GR" altLang="en-US" sz="1600" b="1" dirty="0"/>
              <a:t>9. </a:t>
            </a:r>
            <a:r>
              <a:rPr lang="en-US" altLang="en-US" sz="1600" dirty="0" err="1"/>
              <a:t>Haplognathia</a:t>
            </a:r>
            <a:r>
              <a:rPr lang="en-US" altLang="en-US" sz="1600" dirty="0"/>
              <a:t> </a:t>
            </a:r>
            <a:r>
              <a:rPr lang="en-US" altLang="en-US" sz="1600" dirty="0" err="1"/>
              <a:t>gubbarnorum</a:t>
            </a:r>
            <a:r>
              <a:rPr lang="en-US" altLang="en-US" sz="1600" dirty="0"/>
              <a:t>. Creative Commons Attribution Non Commercial Share Alike 3.0 (CC BY-NC-SA 3.0</a:t>
            </a:r>
            <a:r>
              <a:rPr lang="en-US" altLang="en-US" sz="1600" dirty="0" smtClean="0"/>
              <a:t>),© </a:t>
            </a:r>
            <a:r>
              <a:rPr lang="en-US" altLang="en-US" sz="1600" dirty="0"/>
              <a:t>Martin V. </a:t>
            </a:r>
            <a:r>
              <a:rPr lang="en-US" altLang="en-US" sz="1600" dirty="0" err="1"/>
              <a:t>Sørensen</a:t>
            </a:r>
            <a:r>
              <a:rPr lang="en-US" altLang="en-US" sz="1600" dirty="0"/>
              <a:t>. </a:t>
            </a:r>
            <a:r>
              <a:rPr lang="el-GR" altLang="en-US" sz="1600" dirty="0"/>
              <a:t>Σύνδεσμος:  </a:t>
            </a:r>
            <a:r>
              <a:rPr lang="en-US" altLang="en-US" sz="1600" dirty="0"/>
              <a:t>http://eol.org/pages/8755/hierarchy_entries/39205862/overview. </a:t>
            </a:r>
            <a:r>
              <a:rPr lang="el-GR" altLang="en-US" sz="1600" dirty="0"/>
              <a:t>Πηγή: </a:t>
            </a:r>
            <a:r>
              <a:rPr lang="en-US" altLang="en-US" sz="1600" dirty="0"/>
              <a:t>EOL Interns </a:t>
            </a:r>
            <a:r>
              <a:rPr lang="en-US" altLang="en-US" sz="1600" dirty="0" err="1"/>
              <a:t>LifeDesk</a:t>
            </a:r>
            <a:r>
              <a:rPr lang="en-US" altLang="en-US" sz="1600" dirty="0"/>
              <a:t> .</a:t>
            </a:r>
          </a:p>
          <a:p>
            <a:pPr marL="0" indent="0">
              <a:buNone/>
            </a:pPr>
            <a:r>
              <a:rPr lang="el-GR" altLang="en-US" sz="1600" b="1" dirty="0" smtClean="0"/>
              <a:t>Εικόνα </a:t>
            </a:r>
            <a:r>
              <a:rPr lang="el-GR" altLang="en-US" sz="1600" b="1" dirty="0"/>
              <a:t>10</a:t>
            </a:r>
            <a:r>
              <a:rPr lang="el-GR" altLang="en-US" sz="1600" dirty="0"/>
              <a:t>. </a:t>
            </a:r>
            <a:r>
              <a:rPr lang="en-US" altLang="en-US" sz="1600" dirty="0" err="1"/>
              <a:t>Rastrognathia</a:t>
            </a:r>
            <a:r>
              <a:rPr lang="en-US" altLang="en-US" sz="1600" dirty="0"/>
              <a:t> </a:t>
            </a:r>
            <a:r>
              <a:rPr lang="en-US" altLang="en-US" sz="1600" dirty="0" err="1"/>
              <a:t>macrostoma</a:t>
            </a:r>
            <a:r>
              <a:rPr lang="en-US" altLang="en-US" sz="1600" dirty="0"/>
              <a:t>. Creative Commons Attribution Non Commercial Share Alike 3.0 (CC BY-NC-SA 3.0</a:t>
            </a:r>
            <a:r>
              <a:rPr lang="en-US" altLang="en-US" sz="1600" dirty="0" smtClean="0"/>
              <a:t>),© </a:t>
            </a:r>
            <a:r>
              <a:rPr lang="en-US" altLang="en-US" sz="1600" dirty="0"/>
              <a:t>Martin V. </a:t>
            </a:r>
            <a:r>
              <a:rPr lang="en-US" altLang="en-US" sz="1600" dirty="0" err="1"/>
              <a:t>Sørensen</a:t>
            </a:r>
            <a:r>
              <a:rPr lang="en-US" altLang="en-US" sz="1600" dirty="0"/>
              <a:t>. </a:t>
            </a:r>
            <a:r>
              <a:rPr lang="el-GR" altLang="en-US" sz="1600" dirty="0"/>
              <a:t>Σύνδεσμος:  </a:t>
            </a:r>
            <a:r>
              <a:rPr lang="en-US" altLang="en-US" sz="1600" dirty="0"/>
              <a:t>http://eol.org/pages/8749/hierarchy_entries/39205823/overview. </a:t>
            </a:r>
            <a:r>
              <a:rPr lang="el-GR" altLang="en-US" sz="1600" dirty="0"/>
              <a:t>Πηγή: </a:t>
            </a:r>
            <a:r>
              <a:rPr lang="en-US" altLang="en-US" sz="1600" dirty="0"/>
              <a:t>EOL Interns </a:t>
            </a:r>
            <a:r>
              <a:rPr lang="en-US" altLang="en-US" sz="1600" dirty="0" err="1"/>
              <a:t>LifeDesk</a:t>
            </a:r>
            <a:r>
              <a:rPr lang="en-US" altLang="en-US" sz="1600" dirty="0"/>
              <a:t> .</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1482CEFD-289A-4CD2-82C3-2B375A512289}" type="slidenum">
              <a:rPr lang="el-GR" smtClean="0"/>
              <a:pPr>
                <a:defRPr/>
              </a:pPr>
              <a:t>89</a:t>
            </a:fld>
            <a:endParaRPr lang="el-GR" dirty="0"/>
          </a:p>
        </p:txBody>
      </p:sp>
    </p:spTree>
    <p:extLst>
      <p:ext uri="{BB962C8B-B14F-4D97-AF65-F5344CB8AC3E}">
        <p14:creationId xmlns:p14="http://schemas.microsoft.com/office/powerpoint/2010/main" val="933759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p:cNvSpPr>
            <a:spLocks noGrp="1"/>
          </p:cNvSpPr>
          <p:nvPr>
            <p:ph type="title"/>
          </p:nvPr>
        </p:nvSpPr>
        <p:spPr/>
        <p:txBody>
          <a:bodyPr/>
          <a:lstStyle/>
          <a:p>
            <a:r>
              <a:rPr lang="el-GR" altLang="el-GR" dirty="0" smtClean="0"/>
              <a:t>Φύλο: </a:t>
            </a:r>
            <a:r>
              <a:rPr lang="el-GR" altLang="el-GR" dirty="0" err="1" smtClean="0"/>
              <a:t>Γναθοστομουλίδια</a:t>
            </a:r>
            <a:r>
              <a:rPr lang="en-US" altLang="el-GR" dirty="0" smtClean="0"/>
              <a:t> </a:t>
            </a:r>
            <a:r>
              <a:rPr lang="en-US" altLang="el-GR" dirty="0" smtClean="0"/>
              <a:t>5/6</a:t>
            </a:r>
            <a:endParaRPr lang="en-US" altLang="el-GR" dirty="0" smtClean="0"/>
          </a:p>
        </p:txBody>
      </p:sp>
      <p:sp>
        <p:nvSpPr>
          <p:cNvPr id="18435" name="Θέση περιεχομένου 2"/>
          <p:cNvSpPr>
            <a:spLocks noGrp="1"/>
          </p:cNvSpPr>
          <p:nvPr>
            <p:ph idx="1"/>
          </p:nvPr>
        </p:nvSpPr>
        <p:spPr>
          <a:xfrm>
            <a:off x="395288" y="1690688"/>
            <a:ext cx="8424862" cy="4351337"/>
          </a:xfrm>
        </p:spPr>
        <p:txBody>
          <a:bodyPr/>
          <a:lstStyle/>
          <a:p>
            <a:pPr marL="0" indent="0">
              <a:buFont typeface="Arial" panose="020B0604020202020204" pitchFamily="34" charset="0"/>
              <a:buNone/>
            </a:pPr>
            <a:r>
              <a:rPr lang="el-GR" altLang="el-GR" sz="2400" b="1" dirty="0" smtClean="0"/>
              <a:t>Φυλογένεση</a:t>
            </a:r>
            <a:endParaRPr lang="en-US" altLang="el-GR" sz="2400" b="1" dirty="0" smtClean="0"/>
          </a:p>
          <a:p>
            <a:pPr eaLnBrk="1" hangingPunct="1">
              <a:lnSpc>
                <a:spcPct val="100000"/>
              </a:lnSpc>
              <a:spcBef>
                <a:spcPts val="1200"/>
              </a:spcBef>
            </a:pPr>
            <a:r>
              <a:rPr lang="el-GR" altLang="en-US" sz="2400" dirty="0" smtClean="0">
                <a:cs typeface="Times New Roman" panose="02020603050405020304" pitchFamily="18" charset="0"/>
              </a:rPr>
              <a:t>Αν και θεωρούνται ως φύλο που ανήκει στην ομάδα των </a:t>
            </a:r>
            <a:r>
              <a:rPr lang="el-GR" altLang="en-US" sz="2400" dirty="0" err="1" smtClean="0">
                <a:cs typeface="Times New Roman" panose="02020603050405020304" pitchFamily="18" charset="0"/>
              </a:rPr>
              <a:t>Γναθοστόμιων</a:t>
            </a:r>
            <a:r>
              <a:rPr lang="el-GR" altLang="en-US" sz="2400" dirty="0" smtClean="0">
                <a:cs typeface="Times New Roman" panose="02020603050405020304" pitchFamily="18" charset="0"/>
              </a:rPr>
              <a:t>, </a:t>
            </a:r>
            <a:r>
              <a:rPr lang="el-GR" altLang="en-US" sz="2400" b="1" dirty="0" smtClean="0">
                <a:cs typeface="Times New Roman" panose="02020603050405020304" pitchFamily="18" charset="0"/>
              </a:rPr>
              <a:t>μια έρευνα (1998) μέσω μοριακών αναλύσεων κατέταξε τα </a:t>
            </a:r>
            <a:r>
              <a:rPr lang="el-GR" altLang="en-US" sz="2400" b="1" dirty="0" err="1" smtClean="0">
                <a:cs typeface="Times New Roman" panose="02020603050405020304" pitchFamily="18" charset="0"/>
              </a:rPr>
              <a:t>Γναθοστομουλίδια</a:t>
            </a:r>
            <a:r>
              <a:rPr lang="el-GR" altLang="en-US" sz="2400" b="1" dirty="0" smtClean="0">
                <a:cs typeface="Times New Roman" panose="02020603050405020304" pitchFamily="18" charset="0"/>
              </a:rPr>
              <a:t> ως συγγενικά του φύλου Νηματώδεις και του φύλου </a:t>
            </a:r>
            <a:r>
              <a:rPr lang="el-GR" altLang="en-US" sz="2400" b="1" dirty="0" err="1" smtClean="0">
                <a:cs typeface="Times New Roman" panose="02020603050405020304" pitchFamily="18" charset="0"/>
              </a:rPr>
              <a:t>Χαιτόγναθα</a:t>
            </a:r>
            <a:r>
              <a:rPr lang="el-GR" altLang="en-US" sz="2400" b="1" dirty="0" smtClean="0">
                <a:cs typeface="Times New Roman" panose="02020603050405020304" pitchFamily="18" charset="0"/>
              </a:rPr>
              <a:t>.</a:t>
            </a:r>
            <a:endParaRPr lang="en-US" altLang="en-US" sz="2400" b="1" dirty="0" smtClean="0">
              <a:cs typeface="Times New Roman" panose="02020603050405020304" pitchFamily="18" charset="0"/>
            </a:endParaRPr>
          </a:p>
          <a:p>
            <a:pPr eaLnBrk="1" hangingPunct="1">
              <a:lnSpc>
                <a:spcPct val="100000"/>
              </a:lnSpc>
              <a:spcBef>
                <a:spcPts val="1200"/>
              </a:spcBef>
            </a:pPr>
            <a:r>
              <a:rPr lang="el-GR" altLang="en-US" sz="2400" dirty="0" smtClean="0">
                <a:cs typeface="Times New Roman" panose="02020603050405020304" pitchFamily="18" charset="0"/>
              </a:rPr>
              <a:t>Νεότερες έρευνες (2009) θεωρούν ότι τα </a:t>
            </a:r>
            <a:r>
              <a:rPr lang="el-GR" altLang="en-US" sz="2400" b="1" dirty="0" err="1" smtClean="0">
                <a:cs typeface="Times New Roman" panose="02020603050405020304" pitchFamily="18" charset="0"/>
              </a:rPr>
              <a:t>Γναθοφόρα</a:t>
            </a:r>
            <a:r>
              <a:rPr lang="el-GR" altLang="en-US" sz="2400" b="1" dirty="0" smtClean="0">
                <a:cs typeface="Times New Roman" panose="02020603050405020304" pitchFamily="18" charset="0"/>
              </a:rPr>
              <a:t> είναι </a:t>
            </a:r>
            <a:r>
              <a:rPr lang="el-GR" altLang="en-US" sz="2400" b="1" dirty="0" err="1" smtClean="0">
                <a:cs typeface="Times New Roman" panose="02020603050405020304" pitchFamily="18" charset="0"/>
              </a:rPr>
              <a:t>μονοφυλετική</a:t>
            </a:r>
            <a:r>
              <a:rPr lang="el-GR" altLang="en-US" sz="2400" b="1" dirty="0" smtClean="0">
                <a:cs typeface="Times New Roman" panose="02020603050405020304" pitchFamily="18" charset="0"/>
              </a:rPr>
              <a:t> ομάδα.  </a:t>
            </a:r>
          </a:p>
          <a:p>
            <a:pPr marL="0" indent="0"/>
            <a:endParaRPr lang="en-US" altLang="el-GR" dirty="0" smtClean="0"/>
          </a:p>
        </p:txBody>
      </p:sp>
      <p:sp>
        <p:nvSpPr>
          <p:cNvPr id="4" name="Θέση υποσέλιδου 3"/>
          <p:cNvSpPr>
            <a:spLocks noGrp="1"/>
          </p:cNvSpPr>
          <p:nvPr>
            <p:ph type="ftr" sz="quarter" idx="10"/>
          </p:nvPr>
        </p:nvSpPr>
        <p:spPr/>
        <p:txBody>
          <a:bodyPr/>
          <a:lstStyle/>
          <a:p>
            <a:pPr>
              <a:defRPr/>
            </a:pPr>
            <a:r>
              <a:rPr lang="el-GR" smtClean="0"/>
              <a:t>Ενότητα 12. Γναθοφόρα και Ελάσσονα Λοφοτροχόζωα</a:t>
            </a:r>
            <a:endParaRPr lang="en-US" dirty="0"/>
          </a:p>
        </p:txBody>
      </p:sp>
      <p:sp>
        <p:nvSpPr>
          <p:cNvPr id="5" name="Θέση αριθμού διαφάνειας 4"/>
          <p:cNvSpPr>
            <a:spLocks noGrp="1"/>
          </p:cNvSpPr>
          <p:nvPr>
            <p:ph type="sldNum" sz="quarter" idx="11"/>
          </p:nvPr>
        </p:nvSpPr>
        <p:spPr/>
        <p:txBody>
          <a:bodyPr/>
          <a:lstStyle/>
          <a:p>
            <a:pPr>
              <a:defRPr/>
            </a:pPr>
            <a:fld id="{22C99E45-629C-4E13-9313-40D327D1DD4E}" type="slidenum">
              <a:rPr lang="en-US" altLang="en-US" smtClean="0"/>
              <a:pPr>
                <a:defRPr/>
              </a:pPr>
              <a:t>9</a:t>
            </a:fld>
            <a:endParaRPr lang="en-US" alt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3/12</a:t>
            </a:r>
            <a:endParaRPr lang="en-US" altLang="en-US" sz="4000" dirty="0" smtClean="0"/>
          </a:p>
        </p:txBody>
      </p:sp>
      <p:sp useBgFill="1">
        <p:nvSpPr>
          <p:cNvPr id="114691"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11. </a:t>
            </a:r>
            <a:r>
              <a:rPr lang="en-US" altLang="en-US" sz="1600" dirty="0"/>
              <a:t>Zoological Museum University of Copenhagen. </a:t>
            </a:r>
            <a:r>
              <a:rPr lang="el-GR" altLang="en-US" sz="1600" dirty="0"/>
              <a:t>Σύνδεσμος: </a:t>
            </a:r>
            <a:r>
              <a:rPr lang="en-US" altLang="en-US" sz="1600" dirty="0"/>
              <a:t>http://www.zmuc.dk/inverweb/dyr/limnognathia/phylogeny/Gnathostomulida_UK.htm. </a:t>
            </a:r>
            <a:r>
              <a:rPr lang="el-GR" altLang="en-US" sz="1600" dirty="0"/>
              <a:t>Πηγή: </a:t>
            </a:r>
            <a:r>
              <a:rPr lang="en-US" altLang="en-US" sz="1600" dirty="0"/>
              <a:t>http://www.zmuc.dk.</a:t>
            </a:r>
          </a:p>
          <a:p>
            <a:pPr marL="0" indent="0">
              <a:buNone/>
            </a:pPr>
            <a:r>
              <a:rPr lang="el-GR" altLang="en-US" sz="1600" b="1" dirty="0" smtClean="0"/>
              <a:t>Εικόνα </a:t>
            </a:r>
            <a:r>
              <a:rPr lang="el-GR" altLang="en-US" sz="1600" b="1" dirty="0"/>
              <a:t>12. </a:t>
            </a:r>
            <a:r>
              <a:rPr lang="en-US" altLang="en-US" sz="1600" dirty="0"/>
              <a:t>Copyright 2008 </a:t>
            </a:r>
            <a:r>
              <a:rPr lang="el-GR" altLang="en-US" sz="1600" dirty="0"/>
              <a:t>Ε</a:t>
            </a:r>
            <a:r>
              <a:rPr lang="en-US" altLang="en-US" sz="1600" dirty="0"/>
              <a:t>storz.net. </a:t>
            </a:r>
            <a:r>
              <a:rPr lang="el-GR" altLang="en-US" sz="1600" dirty="0"/>
              <a:t>Σύνδεσμος: </a:t>
            </a:r>
            <a:r>
              <a:rPr lang="en-US" altLang="en-US" sz="1600" dirty="0"/>
              <a:t>http://www.science-store.com/gs4-lifescience/animal-kingdom-poster.htm Edu Graphics. Net. </a:t>
            </a:r>
            <a:r>
              <a:rPr lang="el-GR" altLang="en-US" sz="1600" dirty="0"/>
              <a:t>Πηγή: </a:t>
            </a:r>
            <a:r>
              <a:rPr lang="en-US" altLang="en-US" sz="1600" dirty="0"/>
              <a:t>http://www.science-store.com.</a:t>
            </a:r>
          </a:p>
          <a:p>
            <a:pPr marL="0" indent="0">
              <a:buNone/>
            </a:pPr>
            <a:r>
              <a:rPr lang="el-GR" altLang="en-US" sz="1600" b="1" dirty="0" smtClean="0"/>
              <a:t>Εικόνα </a:t>
            </a:r>
            <a:r>
              <a:rPr lang="el-GR" altLang="en-US" sz="1600" b="1" dirty="0"/>
              <a:t>13-14.  </a:t>
            </a:r>
            <a:r>
              <a:rPr lang="en-US" altLang="en-US" sz="1600" dirty="0"/>
              <a:t>Copyright © 2014 Kennesaw State University. </a:t>
            </a:r>
            <a:r>
              <a:rPr lang="el-GR" altLang="en-US" sz="1600" dirty="0"/>
              <a:t>Σύνδεσμος: </a:t>
            </a:r>
            <a:r>
              <a:rPr lang="en-US" altLang="en-US" sz="1600" dirty="0"/>
              <a:t>http://science.kennesaw.edu/~jdirnber/InvertZoo/LecMicrognathozoa/Micrognathozoa.html. </a:t>
            </a:r>
            <a:r>
              <a:rPr lang="el-GR" altLang="en-US" sz="1600" dirty="0"/>
              <a:t>Πηγή: </a:t>
            </a:r>
            <a:r>
              <a:rPr lang="en-US" altLang="en-US" sz="1600" dirty="0"/>
              <a:t>http://science.kennesaw.edu.</a:t>
            </a:r>
          </a:p>
          <a:p>
            <a:pPr marL="0" indent="0">
              <a:buNone/>
            </a:pPr>
            <a:r>
              <a:rPr lang="en-US" altLang="en-US" sz="1600" b="1" dirty="0" smtClean="0"/>
              <a:t>E</a:t>
            </a:r>
            <a:r>
              <a:rPr lang="el-GR" altLang="en-US" sz="1600" b="1" dirty="0" err="1"/>
              <a:t>ικόνα</a:t>
            </a:r>
            <a:r>
              <a:rPr lang="el-GR" altLang="en-US" sz="1600" b="1" dirty="0"/>
              <a:t> 15</a:t>
            </a:r>
            <a:r>
              <a:rPr lang="el-GR" altLang="en-US" sz="1600" dirty="0"/>
              <a:t>. </a:t>
            </a:r>
            <a:r>
              <a:rPr lang="en-US" altLang="en-US" sz="1600" dirty="0"/>
              <a:t>Copyrighted.</a:t>
            </a:r>
          </a:p>
          <a:p>
            <a:pPr marL="0" indent="0">
              <a:buNone/>
            </a:pPr>
            <a:r>
              <a:rPr lang="el-GR" altLang="en-US" sz="1600" b="1" dirty="0" smtClean="0"/>
              <a:t>Εικόνα </a:t>
            </a:r>
            <a:r>
              <a:rPr lang="el-GR" altLang="en-US" sz="1600" b="1" dirty="0"/>
              <a:t>16</a:t>
            </a:r>
            <a:r>
              <a:rPr lang="el-GR" altLang="en-US" sz="1600" dirty="0"/>
              <a:t>. </a:t>
            </a:r>
            <a:r>
              <a:rPr lang="en-US" altLang="en-US" sz="1600" dirty="0" err="1"/>
              <a:t>Philodina</a:t>
            </a:r>
            <a:r>
              <a:rPr lang="en-US" altLang="en-US" sz="1600" dirty="0"/>
              <a:t>. Creative Commons Attribution Non Commercial Share Alike 3.0 (CC BY-NC-SA 3.0) Malcolm </a:t>
            </a:r>
            <a:r>
              <a:rPr lang="en-US" altLang="en-US" sz="1600" dirty="0" err="1"/>
              <a:t>Storey</a:t>
            </a:r>
            <a:r>
              <a:rPr lang="en-US" altLang="en-US" sz="1600" dirty="0"/>
              <a:t>. </a:t>
            </a:r>
            <a:r>
              <a:rPr lang="el-GR" altLang="en-US" sz="1600" dirty="0"/>
              <a:t>Σύνδεσμος: </a:t>
            </a:r>
            <a:r>
              <a:rPr lang="en-US" altLang="en-US" sz="1600" dirty="0"/>
              <a:t>http://eol.org/pages/6851/overview. </a:t>
            </a:r>
            <a:r>
              <a:rPr lang="el-GR" altLang="en-US" sz="1600" dirty="0"/>
              <a:t>Πηγή:  </a:t>
            </a:r>
            <a:r>
              <a:rPr lang="en-US" altLang="en-US" sz="1600" dirty="0" err="1"/>
              <a:t>BioImages</a:t>
            </a:r>
            <a:r>
              <a:rPr lang="en-US" altLang="en-US" sz="1600" dirty="0"/>
              <a:t> - the Virtual </a:t>
            </a:r>
            <a:r>
              <a:rPr lang="en-US" altLang="en-US" sz="1600" dirty="0" err="1"/>
              <a:t>Fieldguide</a:t>
            </a:r>
            <a:r>
              <a:rPr lang="en-US" altLang="en-US" sz="1600" dirty="0"/>
              <a:t> (UK).</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1482CEFD-289A-4CD2-82C3-2B375A512289}" type="slidenum">
              <a:rPr lang="el-GR" smtClean="0"/>
              <a:pPr>
                <a:defRPr/>
              </a:pPr>
              <a:t>90</a:t>
            </a:fld>
            <a:endParaRPr lang="el-GR" dirty="0"/>
          </a:p>
        </p:txBody>
      </p:sp>
    </p:spTree>
    <p:extLst>
      <p:ext uri="{BB962C8B-B14F-4D97-AF65-F5344CB8AC3E}">
        <p14:creationId xmlns:p14="http://schemas.microsoft.com/office/powerpoint/2010/main" val="36812291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4/12</a:t>
            </a:r>
            <a:endParaRPr lang="en-US" altLang="en-US" sz="4000" dirty="0" smtClean="0"/>
          </a:p>
        </p:txBody>
      </p:sp>
      <p:sp useBgFill="1">
        <p:nvSpPr>
          <p:cNvPr id="114691" name="Content Placeholder 6"/>
          <p:cNvSpPr>
            <a:spLocks noGrp="1"/>
          </p:cNvSpPr>
          <p:nvPr>
            <p:ph idx="1"/>
          </p:nvPr>
        </p:nvSpPr>
        <p:spPr>
          <a:xfrm>
            <a:off x="325438" y="1660525"/>
            <a:ext cx="8640762" cy="4351338"/>
          </a:xfrm>
        </p:spPr>
        <p:txBody>
          <a:bodyPr/>
          <a:lstStyle/>
          <a:p>
            <a:pPr marL="0" indent="0">
              <a:buNone/>
            </a:pPr>
            <a:r>
              <a:rPr lang="el-GR" altLang="en-US" sz="1600" b="1" dirty="0" smtClean="0"/>
              <a:t>Εικόνα </a:t>
            </a:r>
            <a:r>
              <a:rPr lang="el-GR" altLang="en-US" sz="1600" b="1" dirty="0"/>
              <a:t>17. </a:t>
            </a:r>
            <a:r>
              <a:rPr lang="en-US" altLang="en-US" sz="1600" dirty="0" err="1"/>
              <a:t>Bdelloid</a:t>
            </a:r>
            <a:r>
              <a:rPr lang="en-US" altLang="en-US" sz="1600" dirty="0"/>
              <a:t> rotifer. Wikipedia The Free Encyclopedia. </a:t>
            </a:r>
            <a:r>
              <a:rPr lang="el-GR" altLang="en-US" sz="1600" dirty="0"/>
              <a:t>Σύνδεσμος: </a:t>
            </a:r>
            <a:r>
              <a:rPr lang="en-US" altLang="en-US" sz="1600" dirty="0"/>
              <a:t>http://en.wikipedia.org/wiki/File:Bdelloid_rotifer_(2009_04_11).jpg . </a:t>
            </a:r>
            <a:r>
              <a:rPr lang="el-GR" altLang="en-US" sz="1600" dirty="0"/>
              <a:t>Πηγή: </a:t>
            </a:r>
            <a:r>
              <a:rPr lang="en-US" altLang="en-US" sz="1600" dirty="0"/>
              <a:t>http://en.wikipedia.org.  </a:t>
            </a:r>
          </a:p>
          <a:p>
            <a:pPr marL="0" indent="0">
              <a:buNone/>
            </a:pPr>
            <a:r>
              <a:rPr lang="en-US" altLang="en-US" sz="1600" b="1" dirty="0" smtClean="0"/>
              <a:t>E</a:t>
            </a:r>
            <a:r>
              <a:rPr lang="el-GR" altLang="en-US" sz="1600" b="1" dirty="0" err="1"/>
              <a:t>ικόνα</a:t>
            </a:r>
            <a:r>
              <a:rPr lang="el-GR" altLang="en-US" sz="1600" b="1" dirty="0"/>
              <a:t> 18. </a:t>
            </a:r>
            <a:r>
              <a:rPr lang="el-GR" altLang="en-US" sz="1600" dirty="0"/>
              <a:t>© 2014 </a:t>
            </a:r>
            <a:r>
              <a:rPr lang="en-US" altLang="en-US" sz="1600" dirty="0"/>
              <a:t>Homestead Technologies Inc. All Rights Reserved. </a:t>
            </a:r>
            <a:r>
              <a:rPr lang="el-GR" altLang="en-US" sz="1600" dirty="0"/>
              <a:t>Σύνδεσμος: </a:t>
            </a:r>
            <a:r>
              <a:rPr lang="en-US" altLang="en-US" sz="1600" dirty="0"/>
              <a:t>http://camillasenior1.homestead.com/cells2.html </a:t>
            </a:r>
            <a:r>
              <a:rPr lang="el-GR" altLang="en-US" sz="1600" dirty="0"/>
              <a:t>Πηγή: </a:t>
            </a:r>
            <a:r>
              <a:rPr lang="en-US" altLang="en-US" sz="1600" dirty="0"/>
              <a:t>http://camillasenior1.homestead.com/science.html.</a:t>
            </a:r>
          </a:p>
          <a:p>
            <a:pPr marL="0" indent="0">
              <a:buNone/>
            </a:pPr>
            <a:r>
              <a:rPr lang="el-GR" altLang="en-US" sz="1600" b="1" dirty="0" smtClean="0"/>
              <a:t>Εικόνα </a:t>
            </a:r>
            <a:r>
              <a:rPr lang="el-GR" altLang="en-US" sz="1600" b="1" dirty="0"/>
              <a:t>19.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20.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21. </a:t>
            </a:r>
            <a:r>
              <a:rPr lang="en-US" altLang="en-US" sz="1600" dirty="0"/>
              <a:t>Copyrighted.</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1482CEFD-289A-4CD2-82C3-2B375A512289}" type="slidenum">
              <a:rPr lang="el-GR" smtClean="0"/>
              <a:pPr>
                <a:defRPr/>
              </a:pPr>
              <a:t>91</a:t>
            </a:fld>
            <a:endParaRPr lang="el-GR" dirty="0"/>
          </a:p>
        </p:txBody>
      </p:sp>
    </p:spTree>
    <p:extLst>
      <p:ext uri="{BB962C8B-B14F-4D97-AF65-F5344CB8AC3E}">
        <p14:creationId xmlns:p14="http://schemas.microsoft.com/office/powerpoint/2010/main" val="38812002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5/12</a:t>
            </a:r>
            <a:endParaRPr lang="en-US" altLang="en-US" sz="4000" dirty="0" smtClean="0"/>
          </a:p>
        </p:txBody>
      </p:sp>
      <p:sp useBgFill="1">
        <p:nvSpPr>
          <p:cNvPr id="114691" name="Content Placeholder 6"/>
          <p:cNvSpPr>
            <a:spLocks noGrp="1"/>
          </p:cNvSpPr>
          <p:nvPr>
            <p:ph idx="1"/>
          </p:nvPr>
        </p:nvSpPr>
        <p:spPr>
          <a:xfrm>
            <a:off x="325438" y="1556792"/>
            <a:ext cx="8640762" cy="4351338"/>
          </a:xfrm>
        </p:spPr>
        <p:txBody>
          <a:bodyPr/>
          <a:lstStyle/>
          <a:p>
            <a:pPr marL="0" indent="0">
              <a:buNone/>
            </a:pPr>
            <a:r>
              <a:rPr lang="el-GR" altLang="en-US" sz="1600" b="1" dirty="0" smtClean="0"/>
              <a:t>Εικόνα </a:t>
            </a:r>
            <a:r>
              <a:rPr lang="el-GR" altLang="en-US" sz="1600" b="1" dirty="0"/>
              <a:t>22. </a:t>
            </a:r>
            <a:r>
              <a:rPr lang="el-GR" altLang="en-US" sz="1600" dirty="0"/>
              <a:t>© 1995-2013 </a:t>
            </a:r>
            <a:r>
              <a:rPr lang="en-US" altLang="en-US" sz="1600" dirty="0"/>
              <a:t>by Michael W. Davidson and The Florida State University. All Rights Reserved. No images, graphics, software, scripts, or applets may be reproduced or used in any manner without permission from the copyright holders. </a:t>
            </a:r>
            <a:r>
              <a:rPr lang="el-GR" altLang="en-US" sz="1600" dirty="0"/>
              <a:t>Σύνδεσμος: </a:t>
            </a:r>
            <a:r>
              <a:rPr lang="en-US" altLang="en-US" sz="1600" dirty="0"/>
              <a:t>http://micro.magnet.fsu.edu/optics/olympusmicd/galleries/darkfield/acanthocephalaadultlow.html. </a:t>
            </a:r>
            <a:r>
              <a:rPr lang="el-GR" altLang="en-US" sz="1600" dirty="0"/>
              <a:t>Πηγή: </a:t>
            </a:r>
            <a:r>
              <a:rPr lang="en-US" altLang="en-US" sz="1600" dirty="0"/>
              <a:t>http://micro.magnet.fsu.edu/</a:t>
            </a:r>
          </a:p>
          <a:p>
            <a:pPr marL="0" indent="0">
              <a:buNone/>
            </a:pPr>
            <a:r>
              <a:rPr lang="el-GR" altLang="en-US" sz="1600" b="1" dirty="0" smtClean="0"/>
              <a:t>Εικόνα </a:t>
            </a:r>
            <a:r>
              <a:rPr lang="el-GR" altLang="en-US" sz="1600" b="1" dirty="0"/>
              <a:t>23. </a:t>
            </a:r>
            <a:r>
              <a:rPr lang="en-US" altLang="en-US" sz="1600" dirty="0" err="1"/>
              <a:t>Acanthocephala</a:t>
            </a:r>
            <a:r>
              <a:rPr lang="en-US" altLang="en-US" sz="1600" dirty="0"/>
              <a:t>. Copyright Housman BIODIDAC. </a:t>
            </a:r>
            <a:r>
              <a:rPr lang="el-GR" altLang="en-US" sz="1600" dirty="0"/>
              <a:t>Σύνδεσμος: </a:t>
            </a:r>
            <a:r>
              <a:rPr lang="en-US" altLang="en-US" sz="1600" dirty="0"/>
              <a:t>http://www.tolweb.org/Acanthocephala Tree of Life design and icons copyright © 1995-2004 Tree of Life Project. All rights reserved. </a:t>
            </a:r>
            <a:r>
              <a:rPr lang="el-GR" altLang="en-US" sz="1600" dirty="0"/>
              <a:t>Πηγή: </a:t>
            </a:r>
            <a:r>
              <a:rPr lang="en-US" altLang="en-US" sz="1600" dirty="0"/>
              <a:t>http://www.tolweb.org/.</a:t>
            </a:r>
          </a:p>
          <a:p>
            <a:pPr marL="0" indent="0">
              <a:buNone/>
            </a:pPr>
            <a:r>
              <a:rPr lang="en-US" altLang="en-US" sz="1600" b="1" dirty="0" smtClean="0"/>
              <a:t>E</a:t>
            </a:r>
            <a:r>
              <a:rPr lang="el-GR" altLang="en-US" sz="1600" b="1" dirty="0" err="1"/>
              <a:t>ικόνα</a:t>
            </a:r>
            <a:r>
              <a:rPr lang="el-GR" altLang="en-US" sz="1600" b="1" dirty="0"/>
              <a:t> 24. </a:t>
            </a:r>
            <a:r>
              <a:rPr lang="en-US" altLang="en-US" sz="1600" dirty="0"/>
              <a:t>Adult </a:t>
            </a:r>
            <a:r>
              <a:rPr lang="en-US" altLang="en-US" sz="1600" dirty="0" err="1"/>
              <a:t>Pomphorhynchus</a:t>
            </a:r>
            <a:r>
              <a:rPr lang="en-US" altLang="en-US" sz="1600" dirty="0"/>
              <a:t> in a bluefish. Wikipedia The Free Encyclopedia. </a:t>
            </a:r>
            <a:r>
              <a:rPr lang="el-GR" altLang="en-US" sz="1600" dirty="0"/>
              <a:t>Σύνδεσμος: </a:t>
            </a:r>
            <a:r>
              <a:rPr lang="en-US" altLang="en-US" sz="1600" dirty="0"/>
              <a:t>http://en.wikipedia.org/wiki/Acanthocephala. </a:t>
            </a:r>
            <a:r>
              <a:rPr lang="el-GR" altLang="en-US" sz="1600" dirty="0"/>
              <a:t>Πηγή: </a:t>
            </a:r>
            <a:r>
              <a:rPr lang="en-US" altLang="en-US" sz="1600" dirty="0"/>
              <a:t>http://en.wikipedia.org.</a:t>
            </a:r>
          </a:p>
          <a:p>
            <a:pPr marL="0" indent="0">
              <a:buNone/>
            </a:pPr>
            <a:r>
              <a:rPr lang="el-GR" altLang="en-US" sz="1600" b="1" dirty="0" smtClean="0"/>
              <a:t>Εικόνα </a:t>
            </a:r>
            <a:r>
              <a:rPr lang="el-GR" altLang="en-US" sz="1600" b="1" dirty="0"/>
              <a:t>25.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26.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1482CEFD-289A-4CD2-82C3-2B375A512289}" type="slidenum">
              <a:rPr lang="el-GR" smtClean="0"/>
              <a:pPr>
                <a:defRPr/>
              </a:pPr>
              <a:t>92</a:t>
            </a:fld>
            <a:endParaRPr lang="el-GR" dirty="0"/>
          </a:p>
        </p:txBody>
      </p:sp>
    </p:spTree>
    <p:extLst>
      <p:ext uri="{BB962C8B-B14F-4D97-AF65-F5344CB8AC3E}">
        <p14:creationId xmlns:p14="http://schemas.microsoft.com/office/powerpoint/2010/main" val="7023965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6/12</a:t>
            </a:r>
            <a:endParaRPr lang="en-US" altLang="en-US" sz="4000" dirty="0" smtClean="0"/>
          </a:p>
        </p:txBody>
      </p:sp>
      <p:sp useBgFill="1">
        <p:nvSpPr>
          <p:cNvPr id="114691" name="Content Placeholder 6"/>
          <p:cNvSpPr>
            <a:spLocks noGrp="1"/>
          </p:cNvSpPr>
          <p:nvPr>
            <p:ph idx="1"/>
          </p:nvPr>
        </p:nvSpPr>
        <p:spPr>
          <a:xfrm>
            <a:off x="325438" y="1556792"/>
            <a:ext cx="8640762" cy="4351338"/>
          </a:xfrm>
        </p:spPr>
        <p:txBody>
          <a:bodyPr/>
          <a:lstStyle/>
          <a:p>
            <a:pPr marL="0" indent="0">
              <a:buNone/>
            </a:pPr>
            <a:r>
              <a:rPr lang="el-GR" altLang="en-US" sz="1600" b="1" dirty="0" smtClean="0"/>
              <a:t>Εικόνα </a:t>
            </a:r>
            <a:r>
              <a:rPr lang="el-GR" altLang="en-US" sz="1600" b="1" dirty="0"/>
              <a:t>27. </a:t>
            </a:r>
            <a:r>
              <a:rPr lang="en-US" altLang="en-US" sz="1600" dirty="0"/>
              <a:t>Copyrighted.</a:t>
            </a:r>
          </a:p>
          <a:p>
            <a:pPr marL="0" indent="0">
              <a:buNone/>
            </a:pPr>
            <a:r>
              <a:rPr lang="el-GR" altLang="en-US" sz="1600" b="1" dirty="0" smtClean="0"/>
              <a:t>Εικόνα </a:t>
            </a:r>
            <a:r>
              <a:rPr lang="el-GR" altLang="en-US" sz="1600" b="1" dirty="0"/>
              <a:t>28. </a:t>
            </a:r>
            <a:r>
              <a:rPr lang="en-US" altLang="en-US" sz="1600" dirty="0"/>
              <a:t>Copyright © 2015. </a:t>
            </a:r>
            <a:r>
              <a:rPr lang="en-US" altLang="en-US" sz="1600" dirty="0" err="1"/>
              <a:t>Prohibida</a:t>
            </a:r>
            <a:r>
              <a:rPr lang="en-US" altLang="en-US" sz="1600" dirty="0"/>
              <a:t> la </a:t>
            </a:r>
            <a:r>
              <a:rPr lang="en-US" altLang="en-US" sz="1600" dirty="0" err="1"/>
              <a:t>reproducción</a:t>
            </a:r>
            <a:r>
              <a:rPr lang="en-US" altLang="en-US" sz="1600" dirty="0"/>
              <a:t> sin </a:t>
            </a:r>
            <a:r>
              <a:rPr lang="en-US" altLang="en-US" sz="1600" dirty="0" err="1"/>
              <a:t>enlazar</a:t>
            </a:r>
            <a:r>
              <a:rPr lang="en-US" altLang="en-US" sz="1600" dirty="0"/>
              <a:t> la </a:t>
            </a:r>
            <a:r>
              <a:rPr lang="en-US" altLang="en-US" sz="1600" dirty="0" err="1"/>
              <a:t>fuente</a:t>
            </a:r>
            <a:r>
              <a:rPr lang="en-US" altLang="en-US" sz="1600" dirty="0"/>
              <a:t> original. Aviso Legal y </a:t>
            </a:r>
            <a:r>
              <a:rPr lang="en-US" altLang="en-US" sz="1600" dirty="0" err="1"/>
              <a:t>Privacidad</a:t>
            </a:r>
            <a:r>
              <a:rPr lang="en-US" altLang="en-US" sz="1600" dirty="0"/>
              <a:t>. </a:t>
            </a:r>
            <a:r>
              <a:rPr lang="el-GR" altLang="en-US" sz="1600" dirty="0"/>
              <a:t>Σύνδεσμος: </a:t>
            </a:r>
            <a:r>
              <a:rPr lang="en-US" altLang="en-US" sz="1600" dirty="0"/>
              <a:t>http://www.ocio.net/estilo-de-vida/mascotas/mundo-animal-el-misterio-de-la-symbion-pandora/. </a:t>
            </a:r>
            <a:r>
              <a:rPr lang="el-GR" altLang="en-US" sz="1600" dirty="0"/>
              <a:t>Πηγή: </a:t>
            </a:r>
            <a:r>
              <a:rPr lang="en-US" altLang="en-US" sz="1600" dirty="0"/>
              <a:t>http://www.ocio.net/.</a:t>
            </a:r>
          </a:p>
          <a:p>
            <a:pPr marL="0" indent="0">
              <a:buNone/>
            </a:pPr>
            <a:r>
              <a:rPr lang="el-GR" altLang="en-US" sz="1600" b="1" dirty="0" smtClean="0"/>
              <a:t>Εικόνα </a:t>
            </a:r>
            <a:r>
              <a:rPr lang="el-GR" altLang="en-US" sz="1600" b="1" dirty="0"/>
              <a:t>29. </a:t>
            </a:r>
            <a:r>
              <a:rPr lang="en-US" altLang="en-US" sz="1600" dirty="0"/>
              <a:t>Het </a:t>
            </a:r>
            <a:r>
              <a:rPr lang="en-US" altLang="en-US" sz="1600" dirty="0" err="1"/>
              <a:t>kransdiertje</a:t>
            </a:r>
            <a:r>
              <a:rPr lang="en-US" altLang="en-US" sz="1600" dirty="0"/>
              <a:t> </a:t>
            </a:r>
            <a:r>
              <a:rPr lang="en-US" altLang="en-US" sz="1600" dirty="0" err="1"/>
              <a:t>Symbion</a:t>
            </a:r>
            <a:r>
              <a:rPr lang="en-US" altLang="en-US" sz="1600" dirty="0"/>
              <a:t> </a:t>
            </a:r>
            <a:r>
              <a:rPr lang="en-US" altLang="en-US" sz="1600" dirty="0" err="1"/>
              <a:t>pandora</a:t>
            </a:r>
            <a:r>
              <a:rPr lang="en-US" altLang="en-US" sz="1600" dirty="0"/>
              <a:t>. </a:t>
            </a:r>
            <a:r>
              <a:rPr lang="en-US" altLang="en-US" sz="1600" dirty="0" err="1"/>
              <a:t>Foto</a:t>
            </a:r>
            <a:r>
              <a:rPr lang="en-US" altLang="en-US" sz="1600" dirty="0"/>
              <a:t>: Erik van </a:t>
            </a:r>
            <a:r>
              <a:rPr lang="en-US" altLang="en-US" sz="1600" dirty="0" err="1"/>
              <a:t>Nieukerken</a:t>
            </a:r>
            <a:r>
              <a:rPr lang="en-US" altLang="en-US" sz="1600" dirty="0"/>
              <a:t>. Erik van </a:t>
            </a:r>
            <a:r>
              <a:rPr lang="en-US" altLang="en-US" sz="1600" dirty="0" err="1"/>
              <a:t>Nieukerken</a:t>
            </a:r>
            <a:r>
              <a:rPr lang="en-US" altLang="en-US" sz="1600" dirty="0"/>
              <a:t>, NCB </a:t>
            </a:r>
            <a:r>
              <a:rPr lang="en-US" altLang="en-US" sz="1600" dirty="0" err="1"/>
              <a:t>Naturalis</a:t>
            </a:r>
            <a:r>
              <a:rPr lang="en-US" altLang="en-US" sz="1600" dirty="0"/>
              <a:t>.  </a:t>
            </a:r>
            <a:r>
              <a:rPr lang="el-GR" altLang="en-US" sz="1600" dirty="0"/>
              <a:t>Σύνδεσμος: </a:t>
            </a:r>
            <a:r>
              <a:rPr lang="en-US" altLang="en-US" sz="1600" dirty="0"/>
              <a:t>http://www.natuurbericht.nl/?id=5227. Natuurbericht.nl . </a:t>
            </a:r>
            <a:r>
              <a:rPr lang="el-GR" altLang="en-US" sz="1600" dirty="0"/>
              <a:t>Πηγή: </a:t>
            </a:r>
            <a:r>
              <a:rPr lang="en-US" altLang="en-US" sz="1600" dirty="0"/>
              <a:t>http://www.natuurbericht.nl. </a:t>
            </a:r>
          </a:p>
          <a:p>
            <a:pPr marL="0" indent="0">
              <a:buNone/>
            </a:pPr>
            <a:r>
              <a:rPr lang="el-GR" altLang="en-US" sz="1600" b="1" dirty="0" smtClean="0"/>
              <a:t>Εικόνα </a:t>
            </a:r>
            <a:r>
              <a:rPr lang="el-GR" altLang="en-US" sz="1600" b="1" dirty="0"/>
              <a:t>30. </a:t>
            </a:r>
            <a:r>
              <a:rPr lang="en-US" altLang="en-US" sz="1600" dirty="0"/>
              <a:t>Copyright Peter </a:t>
            </a:r>
            <a:r>
              <a:rPr lang="en-US" altLang="en-US" sz="1600" dirty="0" err="1"/>
              <a:t>Funch</a:t>
            </a:r>
            <a:r>
              <a:rPr lang="en-US" altLang="en-US" sz="1600" dirty="0"/>
              <a:t>, University of Copenhagen. </a:t>
            </a:r>
            <a:r>
              <a:rPr lang="el-GR" altLang="en-US" sz="1600" dirty="0"/>
              <a:t>Σύνδεσμος: </a:t>
            </a:r>
            <a:r>
              <a:rPr lang="en-US" altLang="en-US" sz="1600" dirty="0"/>
              <a:t>http://www.microscopy-uk.org.uk/mag/indexmag.html?http://www.microscopy-uk.org.uk/mag/articles/pandora.html. </a:t>
            </a:r>
            <a:r>
              <a:rPr lang="el-GR" altLang="en-US" sz="1600" dirty="0"/>
              <a:t>Πηγή: </a:t>
            </a:r>
            <a:r>
              <a:rPr lang="en-US" altLang="en-US" sz="1600" dirty="0"/>
              <a:t>http://www.microscopy-uk.org.uk/.</a:t>
            </a:r>
          </a:p>
          <a:p>
            <a:pPr marL="0" indent="0">
              <a:buNone/>
            </a:pPr>
            <a:r>
              <a:rPr lang="el-GR" altLang="en-US" sz="1600" b="1" dirty="0" smtClean="0"/>
              <a:t>Εικόνα </a:t>
            </a:r>
            <a:r>
              <a:rPr lang="el-GR" altLang="en-US" sz="1600" b="1" dirty="0"/>
              <a:t>31. </a:t>
            </a:r>
            <a:r>
              <a:rPr lang="en-US" altLang="en-US" sz="1600" dirty="0"/>
              <a:t>Copyrighted.</a:t>
            </a:r>
          </a:p>
          <a:p>
            <a:pPr marL="0" indent="0">
              <a:buNone/>
            </a:pPr>
            <a:r>
              <a:rPr lang="el-GR" altLang="en-US" sz="1600" b="1" dirty="0" smtClean="0"/>
              <a:t>Εικόνα </a:t>
            </a:r>
            <a:r>
              <a:rPr lang="el-GR" altLang="en-US" sz="1600" b="1" dirty="0"/>
              <a:t>32. </a:t>
            </a:r>
            <a:r>
              <a:rPr lang="en-US" altLang="en-US" sz="1600" dirty="0"/>
              <a:t>Copyrighted.</a:t>
            </a:r>
          </a:p>
          <a:p>
            <a:pPr marL="0" indent="0">
              <a:buNone/>
            </a:pPr>
            <a:r>
              <a:rPr lang="el-GR" altLang="en-US" sz="1600" b="1" dirty="0" smtClean="0"/>
              <a:t>Εικόνα </a:t>
            </a:r>
            <a:r>
              <a:rPr lang="el-GR" altLang="en-US" sz="1600" b="1" dirty="0"/>
              <a:t>33. </a:t>
            </a:r>
            <a:r>
              <a:rPr lang="en-US" altLang="en-US" sz="1600" dirty="0" err="1"/>
              <a:t>MIZweb</a:t>
            </a:r>
            <a:r>
              <a:rPr lang="en-US" altLang="en-US" sz="1600" dirty="0"/>
              <a:t> Project 2000/2004. Marine Habitats of San Juan Island. </a:t>
            </a:r>
            <a:r>
              <a:rPr lang="el-GR" altLang="en-US" sz="1600" dirty="0"/>
              <a:t>Σύνδεσμος: </a:t>
            </a:r>
            <a:r>
              <a:rPr lang="en-US" altLang="en-US" sz="1600" dirty="0"/>
              <a:t>http://depts.washington.edu/fhl/zoo432/eaglecove/meiofauna.html.  </a:t>
            </a:r>
            <a:r>
              <a:rPr lang="el-GR" altLang="en-US" sz="1600" dirty="0"/>
              <a:t>Πηγή: </a:t>
            </a:r>
            <a:r>
              <a:rPr lang="en-US" altLang="en-US" sz="1600" dirty="0"/>
              <a:t>http://depts.washington.edu/fhl/zoo432/index.htm.</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1482CEFD-289A-4CD2-82C3-2B375A512289}" type="slidenum">
              <a:rPr lang="el-GR" smtClean="0"/>
              <a:pPr>
                <a:defRPr/>
              </a:pPr>
              <a:t>93</a:t>
            </a:fld>
            <a:endParaRPr lang="el-GR" dirty="0"/>
          </a:p>
        </p:txBody>
      </p:sp>
    </p:spTree>
    <p:extLst>
      <p:ext uri="{BB962C8B-B14F-4D97-AF65-F5344CB8AC3E}">
        <p14:creationId xmlns:p14="http://schemas.microsoft.com/office/powerpoint/2010/main" val="25159248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7/12</a:t>
            </a:r>
            <a:endParaRPr lang="en-US" altLang="en-US" sz="4000" dirty="0" smtClean="0"/>
          </a:p>
        </p:txBody>
      </p:sp>
      <p:sp useBgFill="1">
        <p:nvSpPr>
          <p:cNvPr id="114691" name="Content Placeholder 6"/>
          <p:cNvSpPr>
            <a:spLocks noGrp="1"/>
          </p:cNvSpPr>
          <p:nvPr>
            <p:ph idx="1"/>
          </p:nvPr>
        </p:nvSpPr>
        <p:spPr>
          <a:xfrm>
            <a:off x="325438" y="1556792"/>
            <a:ext cx="8640762" cy="4351338"/>
          </a:xfrm>
        </p:spPr>
        <p:txBody>
          <a:bodyPr/>
          <a:lstStyle/>
          <a:p>
            <a:pPr marL="0" indent="0">
              <a:buNone/>
            </a:pPr>
            <a:r>
              <a:rPr lang="el-GR" altLang="en-US" sz="1600" b="1" dirty="0" smtClean="0"/>
              <a:t>Εικόνα </a:t>
            </a:r>
            <a:r>
              <a:rPr lang="el-GR" altLang="en-US" sz="1600" b="1" dirty="0"/>
              <a:t>34. </a:t>
            </a:r>
            <a:r>
              <a:rPr lang="az-Cyrl-AZ" altLang="en-US" sz="1600" dirty="0"/>
              <a:t>Перепечатка любых материалов сайта без активной ссылки запрещена! «Четыре глаза» © 2002-2015. </a:t>
            </a:r>
            <a:r>
              <a:rPr lang="el-GR" altLang="en-US" sz="1600" dirty="0"/>
              <a:t>Σύνδεσμος: </a:t>
            </a:r>
            <a:r>
              <a:rPr lang="en-US" altLang="en-US" sz="1600" dirty="0"/>
              <a:t>http://www.4glaza.ru/microscopes/. </a:t>
            </a:r>
            <a:r>
              <a:rPr lang="el-GR" altLang="en-US" sz="1600" dirty="0"/>
              <a:t>Πηγή: </a:t>
            </a:r>
            <a:r>
              <a:rPr lang="en-US" altLang="en-US" sz="1600" dirty="0"/>
              <a:t>http://www.4glaza.ru/.</a:t>
            </a:r>
          </a:p>
          <a:p>
            <a:pPr marL="0" indent="0">
              <a:buNone/>
            </a:pPr>
            <a:r>
              <a:rPr lang="el-GR" altLang="en-US" sz="1600" b="1" dirty="0" smtClean="0"/>
              <a:t>Εικόνα </a:t>
            </a:r>
            <a:r>
              <a:rPr lang="el-GR" altLang="en-US" sz="1600" b="1" dirty="0"/>
              <a:t>35. </a:t>
            </a:r>
            <a:r>
              <a:rPr lang="en-US" altLang="en-US" sz="1600" dirty="0"/>
              <a:t>Tree of Life Web Project. 1995. </a:t>
            </a:r>
            <a:r>
              <a:rPr lang="en-US" altLang="en-US" sz="1600" dirty="0" err="1"/>
              <a:t>Gastrotricha</a:t>
            </a:r>
            <a:r>
              <a:rPr lang="en-US" altLang="en-US" sz="1600" dirty="0"/>
              <a:t>. Version 01 January 1995. </a:t>
            </a:r>
            <a:r>
              <a:rPr lang="el-GR" altLang="en-US" sz="1600" dirty="0"/>
              <a:t>Σύνδεσμος: </a:t>
            </a:r>
            <a:r>
              <a:rPr lang="en-US" altLang="en-US" sz="1600" dirty="0"/>
              <a:t>http://tolweb.org/Gastrotricha/2479/1995.01.01 in The Tree of Life Web Project, http://tolweb.org/http://tolweb.org/Gastrotricha/2479.</a:t>
            </a:r>
          </a:p>
          <a:p>
            <a:pPr marL="0" indent="0">
              <a:buNone/>
            </a:pPr>
            <a:r>
              <a:rPr lang="el-GR" altLang="en-US" sz="1600" b="1" dirty="0" smtClean="0"/>
              <a:t>Εικόνα </a:t>
            </a:r>
            <a:r>
              <a:rPr lang="el-GR" altLang="en-US" sz="1600" b="1" dirty="0"/>
              <a:t>36.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37.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38. </a:t>
            </a:r>
            <a:r>
              <a:rPr lang="en-US" altLang="en-US" sz="1600" dirty="0"/>
              <a:t>Copyrighted.</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1482CEFD-289A-4CD2-82C3-2B375A512289}" type="slidenum">
              <a:rPr lang="el-GR" smtClean="0"/>
              <a:pPr>
                <a:defRPr/>
              </a:pPr>
              <a:t>94</a:t>
            </a:fld>
            <a:endParaRPr lang="el-GR" dirty="0"/>
          </a:p>
        </p:txBody>
      </p:sp>
    </p:spTree>
    <p:extLst>
      <p:ext uri="{BB962C8B-B14F-4D97-AF65-F5344CB8AC3E}">
        <p14:creationId xmlns:p14="http://schemas.microsoft.com/office/powerpoint/2010/main" val="16324994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8/12</a:t>
            </a:r>
            <a:endParaRPr lang="en-US" altLang="en-US" sz="4000" dirty="0" smtClean="0"/>
          </a:p>
        </p:txBody>
      </p:sp>
      <p:sp useBgFill="1">
        <p:nvSpPr>
          <p:cNvPr id="114691" name="Content Placeholder 6"/>
          <p:cNvSpPr>
            <a:spLocks noGrp="1"/>
          </p:cNvSpPr>
          <p:nvPr>
            <p:ph idx="1"/>
          </p:nvPr>
        </p:nvSpPr>
        <p:spPr>
          <a:xfrm>
            <a:off x="325438" y="1556792"/>
            <a:ext cx="8640762" cy="4351338"/>
          </a:xfrm>
        </p:spPr>
        <p:txBody>
          <a:bodyPr/>
          <a:lstStyle/>
          <a:p>
            <a:pPr marL="0" indent="0">
              <a:buNone/>
            </a:pPr>
            <a:r>
              <a:rPr lang="el-GR" altLang="en-US" sz="1600" b="1" dirty="0" smtClean="0"/>
              <a:t>Εικόνα </a:t>
            </a:r>
            <a:r>
              <a:rPr lang="el-GR" altLang="en-US" sz="1600" b="1" dirty="0"/>
              <a:t>39. </a:t>
            </a:r>
            <a:r>
              <a:rPr lang="en-US" altLang="en-US" sz="1600" dirty="0"/>
              <a:t>Carlson, S. J. 2007. Recent research on brachiopod evolution. Pp. H2878</a:t>
            </a:r>
            <a:r>
              <a:rPr lang="el-GR" altLang="en-US" sz="1600" dirty="0"/>
              <a:t>Π</a:t>
            </a:r>
            <a:r>
              <a:rPr lang="en-US" altLang="en-US" sz="1600" dirty="0"/>
              <a:t>H2900 in A. Williams et al. </a:t>
            </a:r>
            <a:r>
              <a:rPr lang="en-US" altLang="en-US" sz="1600" dirty="0" err="1"/>
              <a:t>Brachiopoda</a:t>
            </a:r>
            <a:r>
              <a:rPr lang="en-US" altLang="en-US" sz="1600" dirty="0"/>
              <a:t> 6 (revised), Supplement. Part H of P. A. </a:t>
            </a:r>
            <a:r>
              <a:rPr lang="en-US" altLang="en-US" sz="1600" dirty="0" err="1"/>
              <a:t>Seldon</a:t>
            </a:r>
            <a:r>
              <a:rPr lang="en-US" altLang="en-US" sz="1600" dirty="0"/>
              <a:t>, ed. Treatise on invertebrate paleontology. Geological Society of America, Boulder and University of Kansas, Lawrence. </a:t>
            </a:r>
            <a:r>
              <a:rPr lang="el-GR" altLang="en-US" sz="1600" dirty="0"/>
              <a:t>Σύνδεσμος: </a:t>
            </a:r>
            <a:r>
              <a:rPr lang="en-US" altLang="en-US" sz="1600" dirty="0"/>
              <a:t>https://www.geol.umd.edu/~tholtz/G331/lectures/331lopho.html. University of Maryland • Department of Geology https://www.geol.umd.edu/</a:t>
            </a:r>
          </a:p>
          <a:p>
            <a:pPr marL="0" indent="0">
              <a:buNone/>
            </a:pPr>
            <a:r>
              <a:rPr lang="el-GR" altLang="en-US" sz="1600" b="1" dirty="0" smtClean="0"/>
              <a:t>Εικόνα </a:t>
            </a:r>
            <a:r>
              <a:rPr lang="el-GR" altLang="en-US" sz="1600" b="1" dirty="0"/>
              <a:t>40. </a:t>
            </a:r>
            <a:r>
              <a:rPr lang="en-US" altLang="en-US" sz="1600" dirty="0"/>
              <a:t>Powered By </a:t>
            </a:r>
            <a:r>
              <a:rPr lang="en-US" altLang="en-US" sz="1600" dirty="0" err="1"/>
              <a:t>MyBB</a:t>
            </a:r>
            <a:r>
              <a:rPr lang="en-US" altLang="en-US" sz="1600" dirty="0"/>
              <a:t>, © 2002-2015 </a:t>
            </a:r>
            <a:r>
              <a:rPr lang="en-US" altLang="en-US" sz="1600" dirty="0" err="1"/>
              <a:t>MyBB</a:t>
            </a:r>
            <a:r>
              <a:rPr lang="en-US" altLang="en-US" sz="1600" dirty="0"/>
              <a:t> Group. Based on a theme created by Justin S. - Modified by </a:t>
            </a:r>
            <a:r>
              <a:rPr lang="en-US" altLang="en-US" sz="1600" dirty="0" err="1"/>
              <a:t>DeepThought</a:t>
            </a:r>
            <a:r>
              <a:rPr lang="en-US" altLang="en-US" sz="1600" dirty="0"/>
              <a:t>. http://www.thethinkingatheist.com/forum/Thread-List-of-10-animals-you-might-never-thought-of-or-even-think-would-be-animals. http://www.thethinkingatheist.com.</a:t>
            </a:r>
          </a:p>
          <a:p>
            <a:pPr marL="0" indent="0">
              <a:buNone/>
            </a:pPr>
            <a:r>
              <a:rPr lang="el-GR" altLang="en-US" sz="1600" b="1" dirty="0" smtClean="0"/>
              <a:t>Εικόνα </a:t>
            </a:r>
            <a:r>
              <a:rPr lang="el-GR" altLang="en-US" sz="1600" b="1" dirty="0"/>
              <a:t>41</a:t>
            </a:r>
            <a:r>
              <a:rPr lang="el-GR" altLang="en-US" sz="1600" dirty="0"/>
              <a:t>. Σύνδεσμος: </a:t>
            </a:r>
            <a:r>
              <a:rPr lang="en-US" altLang="en-US" sz="1600" dirty="0"/>
              <a:t>http://pixgood.com/phylum-entoprocta.html. </a:t>
            </a:r>
            <a:r>
              <a:rPr lang="el-GR" altLang="en-US" sz="1600" dirty="0"/>
              <a:t>Πηγή: </a:t>
            </a:r>
            <a:r>
              <a:rPr lang="en-US" altLang="en-US" sz="1600" dirty="0"/>
              <a:t>http://pixgood.com/.</a:t>
            </a:r>
          </a:p>
          <a:p>
            <a:pPr marL="0" indent="0">
              <a:buNone/>
            </a:pPr>
            <a:r>
              <a:rPr lang="el-GR" altLang="en-US" sz="1600" b="1" dirty="0" smtClean="0"/>
              <a:t>Εικόνα </a:t>
            </a:r>
            <a:r>
              <a:rPr lang="el-GR" altLang="en-US" sz="1600" b="1" dirty="0"/>
              <a:t>42.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43. </a:t>
            </a:r>
            <a:r>
              <a:rPr lang="en-US" altLang="en-US" sz="1600" dirty="0" smtClean="0"/>
              <a:t>Structure </a:t>
            </a:r>
            <a:r>
              <a:rPr lang="en-US" altLang="en-US" sz="1600" dirty="0"/>
              <a:t>of </a:t>
            </a:r>
            <a:r>
              <a:rPr lang="en-US" altLang="en-US" sz="1600" dirty="0" err="1"/>
              <a:t>entoprocts</a:t>
            </a:r>
            <a:r>
              <a:rPr lang="en-US" altLang="en-US" sz="1600" dirty="0"/>
              <a:t> </a:t>
            </a:r>
            <a:r>
              <a:rPr lang="en-US" altLang="en-US" sz="1600" dirty="0" err="1"/>
              <a:t>Barentsia</a:t>
            </a:r>
            <a:r>
              <a:rPr lang="en-US" altLang="en-US" sz="1600" dirty="0"/>
              <a:t>, </a:t>
            </a:r>
            <a:r>
              <a:rPr lang="en-US" altLang="en-US" sz="1600" dirty="0" err="1"/>
              <a:t>Loxosoma</a:t>
            </a:r>
            <a:r>
              <a:rPr lang="en-US" altLang="en-US" sz="1600" dirty="0"/>
              <a:t>, and </a:t>
            </a:r>
            <a:r>
              <a:rPr lang="en-US" altLang="en-US" sz="1600" dirty="0" err="1"/>
              <a:t>Pedicellina</a:t>
            </a:r>
            <a:r>
              <a:rPr lang="en-US" altLang="en-US" sz="1600" dirty="0"/>
              <a:t>. ©2015 </a:t>
            </a:r>
            <a:r>
              <a:rPr lang="en-US" altLang="en-US" sz="1600" dirty="0" err="1"/>
              <a:t>Encyclopædia</a:t>
            </a:r>
            <a:r>
              <a:rPr lang="en-US" altLang="en-US" sz="1600" dirty="0"/>
              <a:t> Britannica, Inc. http://www.britannica.com/EBchecked/topic/188974/entoproct.</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1482CEFD-289A-4CD2-82C3-2B375A512289}" type="slidenum">
              <a:rPr lang="el-GR" smtClean="0"/>
              <a:pPr>
                <a:defRPr/>
              </a:pPr>
              <a:t>95</a:t>
            </a:fld>
            <a:endParaRPr lang="el-GR" dirty="0"/>
          </a:p>
        </p:txBody>
      </p:sp>
    </p:spTree>
    <p:extLst>
      <p:ext uri="{BB962C8B-B14F-4D97-AF65-F5344CB8AC3E}">
        <p14:creationId xmlns:p14="http://schemas.microsoft.com/office/powerpoint/2010/main" val="36263510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9/12</a:t>
            </a:r>
            <a:endParaRPr lang="en-US" altLang="en-US" sz="4000" dirty="0" smtClean="0"/>
          </a:p>
        </p:txBody>
      </p:sp>
      <p:sp useBgFill="1">
        <p:nvSpPr>
          <p:cNvPr id="114691" name="Content Placeholder 6"/>
          <p:cNvSpPr>
            <a:spLocks noGrp="1"/>
          </p:cNvSpPr>
          <p:nvPr>
            <p:ph idx="1"/>
          </p:nvPr>
        </p:nvSpPr>
        <p:spPr>
          <a:xfrm>
            <a:off x="325438" y="1556792"/>
            <a:ext cx="8640762" cy="4351338"/>
          </a:xfrm>
        </p:spPr>
        <p:txBody>
          <a:bodyPr/>
          <a:lstStyle/>
          <a:p>
            <a:pPr marL="0" indent="0">
              <a:buNone/>
            </a:pPr>
            <a:r>
              <a:rPr lang="el-GR" altLang="en-US" sz="1600" b="1" dirty="0" smtClean="0"/>
              <a:t>Εικόνα </a:t>
            </a:r>
            <a:r>
              <a:rPr lang="el-GR" altLang="en-US" sz="1600" b="1" dirty="0"/>
              <a:t>44. </a:t>
            </a:r>
            <a:r>
              <a:rPr lang="en-US" altLang="en-US" sz="1600" dirty="0"/>
              <a:t>Copyright © 2015 The Royal Society. </a:t>
            </a:r>
            <a:r>
              <a:rPr lang="el-GR" altLang="en-US" sz="1600" dirty="0"/>
              <a:t>Σύνδεσμος: </a:t>
            </a:r>
            <a:r>
              <a:rPr lang="en-US" altLang="en-US" sz="1600" dirty="0"/>
              <a:t>http://rspb.royalsocietypublishing.org/content/275/1645/1927. </a:t>
            </a:r>
            <a:r>
              <a:rPr lang="el-GR" altLang="en-US" sz="1600" dirty="0"/>
              <a:t>Πηγή: </a:t>
            </a:r>
            <a:r>
              <a:rPr lang="en-US" altLang="en-US" sz="1600" dirty="0"/>
              <a:t>http://rspb.royalsocietypublishing.org.</a:t>
            </a:r>
          </a:p>
          <a:p>
            <a:pPr marL="0" indent="0">
              <a:buNone/>
            </a:pPr>
            <a:r>
              <a:rPr lang="el-GR" altLang="en-US" sz="1600" b="1" dirty="0" smtClean="0"/>
              <a:t>Εικόνα </a:t>
            </a:r>
            <a:r>
              <a:rPr lang="el-GR" altLang="en-US" sz="1600" b="1" dirty="0"/>
              <a:t>45. </a:t>
            </a:r>
            <a:r>
              <a:rPr lang="el-GR" altLang="en-US" sz="1600" dirty="0"/>
              <a:t>Σύνδεσμος: </a:t>
            </a:r>
            <a:r>
              <a:rPr lang="en-US" altLang="en-US" sz="1600" dirty="0"/>
              <a:t>http://pixshark.com/phylum-ectoprocta.htm. </a:t>
            </a:r>
            <a:r>
              <a:rPr lang="el-GR" altLang="en-US" sz="1600" dirty="0"/>
              <a:t>Πηγή: </a:t>
            </a:r>
            <a:r>
              <a:rPr lang="en-US" altLang="en-US" sz="1600" dirty="0"/>
              <a:t>http://pixshark.com.</a:t>
            </a:r>
          </a:p>
          <a:p>
            <a:pPr marL="0" indent="0">
              <a:buNone/>
            </a:pPr>
            <a:r>
              <a:rPr lang="el-GR" altLang="en-US" sz="1600" b="1" dirty="0" smtClean="0"/>
              <a:t>Εικόνα </a:t>
            </a:r>
            <a:r>
              <a:rPr lang="el-GR" altLang="en-US" sz="1600" b="1" dirty="0"/>
              <a:t>46. </a:t>
            </a:r>
            <a:r>
              <a:rPr lang="el-GR" altLang="en-US" sz="1600" dirty="0"/>
              <a:t>Σύνδεσμος: </a:t>
            </a:r>
            <a:r>
              <a:rPr lang="en-US" altLang="en-US" sz="1600" dirty="0"/>
              <a:t>http://pixshark.com/phylum-ectoprocta.htm. </a:t>
            </a:r>
            <a:r>
              <a:rPr lang="el-GR" altLang="en-US" sz="1600" dirty="0"/>
              <a:t>Πηγή: </a:t>
            </a:r>
            <a:r>
              <a:rPr lang="en-US" altLang="en-US" sz="1600" dirty="0"/>
              <a:t>http://pixshark.com.</a:t>
            </a:r>
          </a:p>
          <a:p>
            <a:pPr marL="0" indent="0">
              <a:buNone/>
            </a:pPr>
            <a:r>
              <a:rPr lang="el-GR" altLang="en-US" sz="1600" b="1" dirty="0" smtClean="0"/>
              <a:t>Εικόνα </a:t>
            </a:r>
            <a:r>
              <a:rPr lang="el-GR" altLang="en-US" sz="1600" b="1" dirty="0"/>
              <a:t>47. </a:t>
            </a:r>
            <a:r>
              <a:rPr lang="el-GR" altLang="en-US" sz="1600" dirty="0"/>
              <a:t>©2008 </a:t>
            </a:r>
            <a:r>
              <a:rPr lang="en-US" altLang="en-US" sz="1600" dirty="0"/>
              <a:t>Dr. Rick Hochberg. </a:t>
            </a:r>
            <a:r>
              <a:rPr lang="el-GR" altLang="en-US" sz="1600" dirty="0"/>
              <a:t>Σύνδεσμος: </a:t>
            </a:r>
            <a:r>
              <a:rPr lang="en-US" altLang="en-US" sz="1600" dirty="0"/>
              <a:t>http://faculty.uml.edu/rhochberg/hochberglab/downloads/videos.htm. University of Massachusetts Lowell http://faculty.uml.edu/.</a:t>
            </a:r>
          </a:p>
          <a:p>
            <a:pPr marL="0" indent="0">
              <a:buNone/>
            </a:pPr>
            <a:r>
              <a:rPr lang="el-GR" altLang="en-US" sz="1600" b="1" dirty="0" smtClean="0"/>
              <a:t>Εικόνα </a:t>
            </a:r>
            <a:r>
              <a:rPr lang="el-GR" altLang="en-US" sz="1600" b="1" dirty="0"/>
              <a:t>48.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50.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1482CEFD-289A-4CD2-82C3-2B375A512289}" type="slidenum">
              <a:rPr lang="el-GR" smtClean="0"/>
              <a:pPr>
                <a:defRPr/>
              </a:pPr>
              <a:t>96</a:t>
            </a:fld>
            <a:endParaRPr lang="el-GR" dirty="0"/>
          </a:p>
        </p:txBody>
      </p:sp>
    </p:spTree>
    <p:extLst>
      <p:ext uri="{BB962C8B-B14F-4D97-AF65-F5344CB8AC3E}">
        <p14:creationId xmlns:p14="http://schemas.microsoft.com/office/powerpoint/2010/main" val="12898323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10/12</a:t>
            </a:r>
            <a:endParaRPr lang="en-US" altLang="en-US" sz="4000" dirty="0" smtClean="0"/>
          </a:p>
        </p:txBody>
      </p:sp>
      <p:sp useBgFill="1">
        <p:nvSpPr>
          <p:cNvPr id="114691" name="Content Placeholder 6"/>
          <p:cNvSpPr>
            <a:spLocks noGrp="1"/>
          </p:cNvSpPr>
          <p:nvPr>
            <p:ph idx="1"/>
          </p:nvPr>
        </p:nvSpPr>
        <p:spPr>
          <a:xfrm>
            <a:off x="325438" y="1556792"/>
            <a:ext cx="8640762" cy="4351338"/>
          </a:xfrm>
        </p:spPr>
        <p:txBody>
          <a:bodyPr/>
          <a:lstStyle/>
          <a:p>
            <a:pPr marL="0" indent="0">
              <a:buNone/>
            </a:pPr>
            <a:r>
              <a:rPr lang="el-GR" altLang="en-US" sz="1600" b="1" dirty="0" smtClean="0"/>
              <a:t>Εικόνα </a:t>
            </a:r>
            <a:r>
              <a:rPr lang="el-GR" altLang="en-US" sz="1600" b="1" dirty="0"/>
              <a:t>51. </a:t>
            </a:r>
            <a:r>
              <a:rPr lang="en-US" altLang="en-US" sz="1600" dirty="0"/>
              <a:t>Copyrighted.</a:t>
            </a:r>
          </a:p>
          <a:p>
            <a:pPr marL="0" indent="0">
              <a:buNone/>
            </a:pPr>
            <a:r>
              <a:rPr lang="el-GR" altLang="en-US" sz="1600" b="1" dirty="0" smtClean="0"/>
              <a:t>Εικόνα </a:t>
            </a:r>
            <a:r>
              <a:rPr lang="el-GR" altLang="en-US" sz="1600" b="1" dirty="0"/>
              <a:t>52. </a:t>
            </a:r>
            <a:r>
              <a:rPr lang="en-US" altLang="en-US" sz="1600" dirty="0"/>
              <a:t>University of Maryland. Department of Geology. </a:t>
            </a:r>
            <a:r>
              <a:rPr lang="el-GR" altLang="en-US" sz="1600" dirty="0"/>
              <a:t>Σύνδεσμος: </a:t>
            </a:r>
            <a:r>
              <a:rPr lang="en-US" altLang="en-US" sz="1600" dirty="0"/>
              <a:t>https://www.geol.umd.edu/~jmerck/bsci392/lecture9/lecture9txt.html. </a:t>
            </a:r>
            <a:r>
              <a:rPr lang="el-GR" altLang="en-US" sz="1600" dirty="0"/>
              <a:t>Πηγή: </a:t>
            </a:r>
            <a:r>
              <a:rPr lang="en-US" altLang="en-US" sz="1600" dirty="0"/>
              <a:t>https://www.geol.umd.edu/.</a:t>
            </a:r>
          </a:p>
          <a:p>
            <a:pPr marL="0" indent="0">
              <a:buNone/>
            </a:pPr>
            <a:r>
              <a:rPr lang="el-GR" altLang="en-US" sz="1600" b="1" dirty="0" smtClean="0"/>
              <a:t>Εικόνα </a:t>
            </a:r>
            <a:r>
              <a:rPr lang="el-GR" altLang="en-US" sz="1600" b="1" dirty="0"/>
              <a:t>53. </a:t>
            </a:r>
            <a:r>
              <a:rPr lang="en-US" altLang="en-US" sz="1600" dirty="0" err="1"/>
              <a:t>Lingula</a:t>
            </a:r>
            <a:r>
              <a:rPr lang="en-US" altLang="en-US" sz="1600" dirty="0"/>
              <a:t> </a:t>
            </a:r>
            <a:r>
              <a:rPr lang="en-US" altLang="en-US" sz="1600" dirty="0" err="1"/>
              <a:t>anatina</a:t>
            </a:r>
            <a:r>
              <a:rPr lang="en-US" altLang="en-US" sz="1600" dirty="0"/>
              <a:t>. </a:t>
            </a:r>
            <a:r>
              <a:rPr lang="el-GR" altLang="en-US" sz="1600" dirty="0"/>
              <a:t>Σύνδεσμος: </a:t>
            </a:r>
            <a:r>
              <a:rPr lang="en-US" altLang="en-US" sz="1600" dirty="0"/>
              <a:t>http://internt.nhm.ac.uk/print-version/?p=/nature-online/species-of-the-day/biodiversity/climate-change/lingula-anatina/index.html. </a:t>
            </a:r>
            <a:r>
              <a:rPr lang="el-GR" altLang="en-US" sz="1600" dirty="0"/>
              <a:t>Πηγή: </a:t>
            </a:r>
            <a:r>
              <a:rPr lang="en-US" altLang="en-US" sz="1600" dirty="0"/>
              <a:t>http://internt.nhm.ac.uk/. </a:t>
            </a:r>
          </a:p>
          <a:p>
            <a:pPr marL="0" indent="0">
              <a:buNone/>
            </a:pPr>
            <a:r>
              <a:rPr lang="el-GR" altLang="en-US" sz="1600" b="1" dirty="0" smtClean="0"/>
              <a:t>Εικόνα </a:t>
            </a:r>
            <a:r>
              <a:rPr lang="el-GR" altLang="en-US" sz="1600" b="1" dirty="0"/>
              <a:t>54. </a:t>
            </a:r>
            <a:r>
              <a:rPr lang="en-US" altLang="en-US" sz="1600" dirty="0"/>
              <a:t>This image has Some Rights Reserved. Creative Commons BY-NC-ND Creative Commons BY-NC-ND copyright </a:t>
            </a:r>
            <a:r>
              <a:rPr lang="en-US" altLang="en-US" sz="1600" dirty="0" err="1"/>
              <a:t>licence</a:t>
            </a:r>
            <a:r>
              <a:rPr lang="en-US" altLang="en-US" sz="1600" dirty="0"/>
              <a:t>. </a:t>
            </a:r>
            <a:r>
              <a:rPr lang="el-GR" altLang="en-US" sz="1600" dirty="0"/>
              <a:t>Σύνδεσμος: </a:t>
            </a:r>
            <a:r>
              <a:rPr lang="en-US" altLang="en-US" sz="1600" dirty="0"/>
              <a:t>http://collections.tepapa.govt.nz/object/703857 Museum New Zealand </a:t>
            </a:r>
            <a:r>
              <a:rPr lang="en-US" altLang="en-US" sz="1600" dirty="0" err="1"/>
              <a:t>Te</a:t>
            </a:r>
            <a:r>
              <a:rPr lang="en-US" altLang="en-US" sz="1600" dirty="0"/>
              <a:t> Papa </a:t>
            </a:r>
            <a:r>
              <a:rPr lang="en-US" altLang="en-US" sz="1600" dirty="0" err="1"/>
              <a:t>Tongarewa</a:t>
            </a:r>
            <a:r>
              <a:rPr lang="en-US" altLang="en-US" sz="1600" dirty="0"/>
              <a:t>.</a:t>
            </a:r>
          </a:p>
          <a:p>
            <a:pPr marL="0" indent="0">
              <a:buNone/>
            </a:pPr>
            <a:r>
              <a:rPr lang="el-GR" altLang="en-US" sz="1600" b="1" dirty="0" smtClean="0"/>
              <a:t>Εικόνα </a:t>
            </a:r>
            <a:r>
              <a:rPr lang="el-GR" altLang="en-US" sz="1600" b="1" dirty="0"/>
              <a:t>55.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endParaRPr lang="el-GR" altLang="en-US" sz="1600" dirty="0" smtClean="0"/>
          </a:p>
          <a:p>
            <a:pPr marL="0" indent="0">
              <a:buNone/>
            </a:pPr>
            <a:endParaRPr lang="el-GR" altLang="en-US" sz="1600" dirty="0"/>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1482CEFD-289A-4CD2-82C3-2B375A512289}" type="slidenum">
              <a:rPr lang="el-GR" smtClean="0"/>
              <a:pPr>
                <a:defRPr/>
              </a:pPr>
              <a:t>97</a:t>
            </a:fld>
            <a:endParaRPr lang="el-GR" dirty="0"/>
          </a:p>
        </p:txBody>
      </p:sp>
    </p:spTree>
    <p:extLst>
      <p:ext uri="{BB962C8B-B14F-4D97-AF65-F5344CB8AC3E}">
        <p14:creationId xmlns:p14="http://schemas.microsoft.com/office/powerpoint/2010/main" val="311786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11/12</a:t>
            </a:r>
            <a:endParaRPr lang="en-US" altLang="en-US" sz="4000" dirty="0" smtClean="0"/>
          </a:p>
        </p:txBody>
      </p:sp>
      <p:sp useBgFill="1">
        <p:nvSpPr>
          <p:cNvPr id="114691" name="Content Placeholder 6"/>
          <p:cNvSpPr>
            <a:spLocks noGrp="1"/>
          </p:cNvSpPr>
          <p:nvPr>
            <p:ph idx="1"/>
          </p:nvPr>
        </p:nvSpPr>
        <p:spPr>
          <a:xfrm>
            <a:off x="325438" y="1556792"/>
            <a:ext cx="8640762" cy="4351338"/>
          </a:xfrm>
        </p:spPr>
        <p:txBody>
          <a:bodyPr/>
          <a:lstStyle/>
          <a:p>
            <a:pPr marL="0" indent="0">
              <a:buNone/>
            </a:pPr>
            <a:r>
              <a:rPr lang="el-GR" altLang="en-US" sz="1600" b="1" dirty="0" smtClean="0"/>
              <a:t>Εικόνα </a:t>
            </a:r>
            <a:r>
              <a:rPr lang="el-GR" altLang="en-US" sz="1600" b="1" dirty="0"/>
              <a:t>56.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57</a:t>
            </a:r>
            <a:r>
              <a:rPr lang="el-GR" altLang="en-US" sz="1600" dirty="0"/>
              <a:t>. </a:t>
            </a:r>
            <a:r>
              <a:rPr lang="en-US" altLang="en-US" sz="1600" dirty="0"/>
              <a:t>Comparison between a morphology-based phylogeny of the </a:t>
            </a:r>
            <a:r>
              <a:rPr lang="en-US" altLang="en-US" sz="1600" dirty="0" err="1"/>
              <a:t>Bilateria</a:t>
            </a:r>
            <a:r>
              <a:rPr lang="en-US" altLang="en-US" sz="1600" dirty="0"/>
              <a:t> and a phylogeny based on HOX-genes and 18S rDNA. The four phyla discussed here are underlined The Phylogenetic Position of </a:t>
            </a:r>
            <a:r>
              <a:rPr lang="en-US" altLang="en-US" sz="1600" dirty="0" err="1"/>
              <a:t>Entoprocta</a:t>
            </a:r>
            <a:r>
              <a:rPr lang="en-US" altLang="en-US" sz="1600" dirty="0"/>
              <a:t>, </a:t>
            </a:r>
            <a:r>
              <a:rPr lang="en-US" altLang="en-US" sz="1600" dirty="0" err="1"/>
              <a:t>Ectoprocta</a:t>
            </a:r>
            <a:r>
              <a:rPr lang="en-US" altLang="en-US" sz="1600" dirty="0"/>
              <a:t>, </a:t>
            </a:r>
            <a:r>
              <a:rPr lang="en-US" altLang="en-US" sz="1600" dirty="0" err="1"/>
              <a:t>Phoronida</a:t>
            </a:r>
            <a:r>
              <a:rPr lang="en-US" altLang="en-US" sz="1600" dirty="0"/>
              <a:t>, and </a:t>
            </a:r>
            <a:r>
              <a:rPr lang="en-US" altLang="en-US" sz="1600" dirty="0" err="1"/>
              <a:t>Brachiopoda</a:t>
            </a:r>
            <a:r>
              <a:rPr lang="en-US" altLang="en-US" sz="1600" dirty="0"/>
              <a:t>. Copyright ©  2015 The Society for Integrative and Comparative Biology http://icb.oxfordjournals.org/content/42/3/685/F1.expansion.</a:t>
            </a:r>
          </a:p>
          <a:p>
            <a:pPr marL="0" indent="0">
              <a:buNone/>
            </a:pPr>
            <a:r>
              <a:rPr lang="el-GR" altLang="en-US" sz="1600" b="1" dirty="0" smtClean="0"/>
              <a:t>Εικόνα </a:t>
            </a:r>
            <a:r>
              <a:rPr lang="el-GR" altLang="en-US" sz="1600" b="1" dirty="0"/>
              <a:t>58. </a:t>
            </a:r>
            <a:r>
              <a:rPr lang="en-US" altLang="en-US" sz="1600" dirty="0" err="1"/>
              <a:t>Phoronis</a:t>
            </a:r>
            <a:r>
              <a:rPr lang="en-US" altLang="en-US" sz="1600" dirty="0"/>
              <a:t> </a:t>
            </a:r>
            <a:r>
              <a:rPr lang="en-US" altLang="en-US" sz="1600" dirty="0" err="1"/>
              <a:t>australis</a:t>
            </a:r>
            <a:r>
              <a:rPr lang="en-US" altLang="en-US" sz="1600" dirty="0"/>
              <a:t> in a tube of </a:t>
            </a:r>
            <a:r>
              <a:rPr lang="en-US" altLang="en-US" sz="1600" dirty="0" err="1"/>
              <a:t>Cerianthus</a:t>
            </a:r>
            <a:r>
              <a:rPr lang="en-US" altLang="en-US" sz="1600" dirty="0"/>
              <a:t> near Almeria (Spain). Copyright J. M. </a:t>
            </a:r>
            <a:r>
              <a:rPr lang="en-US" altLang="en-US" sz="1600" dirty="0" err="1"/>
              <a:t>Vieitez</a:t>
            </a:r>
            <a:r>
              <a:rPr lang="en-US" altLang="en-US" sz="1600" dirty="0"/>
              <a:t>/  http://paleopolis.rediris.es/Phoronida/SYST/AUST/aust_ADULT.html   http://paleopolis.rediris.es/</a:t>
            </a:r>
          </a:p>
          <a:p>
            <a:pPr marL="0" indent="0">
              <a:buNone/>
            </a:pPr>
            <a:r>
              <a:rPr lang="el-GR" altLang="en-US" sz="1600" b="1" dirty="0" smtClean="0"/>
              <a:t>Εικόνα </a:t>
            </a:r>
            <a:r>
              <a:rPr lang="el-GR" altLang="en-US" sz="1600" b="1" dirty="0"/>
              <a:t>59. </a:t>
            </a:r>
            <a:r>
              <a:rPr lang="en-US" altLang="en-US" sz="1600" dirty="0"/>
              <a:t>Copyright </a:t>
            </a:r>
            <a:r>
              <a:rPr lang="en-US" altLang="en-US" sz="1600" dirty="0" err="1"/>
              <a:t>Zubi</a:t>
            </a:r>
            <a:r>
              <a:rPr lang="en-US" altLang="en-US" sz="1600" dirty="0"/>
              <a:t> 05© 2014 </a:t>
            </a:r>
            <a:r>
              <a:rPr lang="en-US" altLang="en-US" sz="1600" dirty="0" err="1"/>
              <a:t>StudyBlue</a:t>
            </a:r>
            <a:r>
              <a:rPr lang="en-US" altLang="en-US" sz="1600" dirty="0"/>
              <a:t> Inc. All rights reserved. </a:t>
            </a:r>
            <a:r>
              <a:rPr lang="el-GR" altLang="en-US" sz="1600" dirty="0"/>
              <a:t>Σύνδεσμος: </a:t>
            </a:r>
            <a:r>
              <a:rPr lang="en-US" altLang="en-US" sz="1600" dirty="0"/>
              <a:t>https://www.studyblue.com/notes/note/n/the-phylogeny/deck/824568. </a:t>
            </a:r>
            <a:r>
              <a:rPr lang="el-GR" altLang="en-US" sz="1600" dirty="0"/>
              <a:t>Πηγή: </a:t>
            </a:r>
            <a:r>
              <a:rPr lang="en-US" altLang="en-US" sz="1600" dirty="0"/>
              <a:t>https://www.studyblue.com.</a:t>
            </a:r>
          </a:p>
          <a:p>
            <a:pPr marL="0" indent="0">
              <a:buNone/>
            </a:pPr>
            <a:r>
              <a:rPr lang="el-GR" altLang="en-US" sz="1600" b="1" dirty="0" smtClean="0"/>
              <a:t>Εικόνα </a:t>
            </a:r>
            <a:r>
              <a:rPr lang="el-GR" altLang="en-US" sz="1600" b="1" dirty="0"/>
              <a:t>60. </a:t>
            </a:r>
            <a:r>
              <a:rPr lang="el-GR" altLang="en-US" sz="1600" dirty="0"/>
              <a:t>© 2015 </a:t>
            </a:r>
            <a:r>
              <a:rPr lang="en-US" altLang="en-US" sz="1600" dirty="0" err="1"/>
              <a:t>SmugMug</a:t>
            </a:r>
            <a:r>
              <a:rPr lang="en-US" altLang="en-US" sz="1600" dirty="0"/>
              <a:t>, Inc. </a:t>
            </a:r>
            <a:r>
              <a:rPr lang="el-GR" altLang="en-US" sz="1600" dirty="0"/>
              <a:t>Σύνδεσμος: </a:t>
            </a:r>
            <a:r>
              <a:rPr lang="en-US" altLang="en-US" sz="1600" dirty="0"/>
              <a:t>http://ladiving.smugmug.com/FieldGuide/Other-Invertebrates/5562755_wGcGZK/348380010_zhmVghg. </a:t>
            </a:r>
            <a:r>
              <a:rPr lang="el-GR" altLang="en-US" sz="1600" dirty="0"/>
              <a:t>Πηγή: </a:t>
            </a:r>
            <a:r>
              <a:rPr lang="en-US" altLang="en-US" sz="1600" dirty="0"/>
              <a:t>http://ladiving.smugmug.com .</a:t>
            </a:r>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1482CEFD-289A-4CD2-82C3-2B375A512289}" type="slidenum">
              <a:rPr lang="el-GR" smtClean="0"/>
              <a:pPr>
                <a:defRPr/>
              </a:pPr>
              <a:t>98</a:t>
            </a:fld>
            <a:endParaRPr lang="el-GR" dirty="0"/>
          </a:p>
        </p:txBody>
      </p:sp>
    </p:spTree>
    <p:extLst>
      <p:ext uri="{BB962C8B-B14F-4D97-AF65-F5344CB8AC3E}">
        <p14:creationId xmlns:p14="http://schemas.microsoft.com/office/powerpoint/2010/main" val="5841452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5"/>
          <p:cNvSpPr>
            <a:spLocks noGrp="1"/>
          </p:cNvSpPr>
          <p:nvPr>
            <p:ph type="title"/>
          </p:nvPr>
        </p:nvSpPr>
        <p:spPr>
          <a:xfrm>
            <a:off x="241300" y="365125"/>
            <a:ext cx="8724900" cy="1325563"/>
          </a:xfrm>
        </p:spPr>
        <p:txBody>
          <a:bodyPr/>
          <a:lstStyle/>
          <a:p>
            <a:r>
              <a:rPr lang="el-GR" altLang="en-US" sz="4000" dirty="0" smtClean="0"/>
              <a:t>Σημείωμα Χρήσης Έργων Τρίτων 12/12</a:t>
            </a:r>
            <a:endParaRPr lang="en-US" altLang="en-US" sz="4000" dirty="0" smtClean="0"/>
          </a:p>
        </p:txBody>
      </p:sp>
      <p:sp useBgFill="1">
        <p:nvSpPr>
          <p:cNvPr id="114691" name="Content Placeholder 6"/>
          <p:cNvSpPr>
            <a:spLocks noGrp="1"/>
          </p:cNvSpPr>
          <p:nvPr>
            <p:ph idx="1"/>
          </p:nvPr>
        </p:nvSpPr>
        <p:spPr>
          <a:xfrm>
            <a:off x="325438" y="1556792"/>
            <a:ext cx="8640762" cy="4351338"/>
          </a:xfrm>
        </p:spPr>
        <p:txBody>
          <a:bodyPr/>
          <a:lstStyle/>
          <a:p>
            <a:pPr marL="0" indent="0">
              <a:buNone/>
            </a:pPr>
            <a:r>
              <a:rPr lang="el-GR" altLang="en-US" sz="1600" b="1" dirty="0" smtClean="0"/>
              <a:t>Εικόνα </a:t>
            </a:r>
            <a:r>
              <a:rPr lang="el-GR" altLang="en-US" sz="1600" b="1" dirty="0"/>
              <a:t>61.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62. </a:t>
            </a:r>
            <a:r>
              <a:rPr lang="en-US" altLang="en-US" sz="1600" dirty="0"/>
              <a:t>Copyrighted.</a:t>
            </a:r>
          </a:p>
          <a:p>
            <a:pPr marL="0" indent="0">
              <a:buNone/>
            </a:pPr>
            <a:r>
              <a:rPr lang="el-GR" altLang="en-US" sz="1600" b="1" dirty="0" smtClean="0"/>
              <a:t>Εικόνα </a:t>
            </a:r>
            <a:r>
              <a:rPr lang="el-GR" altLang="en-US" sz="1600" b="1" dirty="0"/>
              <a:t>63. </a:t>
            </a:r>
            <a:r>
              <a:rPr lang="el-GR" altLang="en-US" sz="1600" dirty="0"/>
              <a:t>Α. </a:t>
            </a:r>
            <a:r>
              <a:rPr lang="en-US" altLang="en-US" sz="1600" dirty="0" err="1"/>
              <a:t>Slotwinski</a:t>
            </a:r>
            <a:r>
              <a:rPr lang="en-US" altLang="en-US" sz="1600" dirty="0"/>
              <a:t>-TAFI-UTAS. © University of Tasmania, Australia ABN 30 764 374 782 CRICOS Provider Code 00586B. </a:t>
            </a:r>
            <a:r>
              <a:rPr lang="el-GR" altLang="en-US" sz="1600" dirty="0"/>
              <a:t>Σύνδεσμος: </a:t>
            </a:r>
            <a:r>
              <a:rPr lang="en-US" altLang="en-US" sz="1600" dirty="0"/>
              <a:t>http://www.imas.utas.edu.au/zooplankton/image-key/phoronidae. </a:t>
            </a:r>
            <a:r>
              <a:rPr lang="el-GR" altLang="en-US" sz="1600" dirty="0"/>
              <a:t>Πηγή: </a:t>
            </a:r>
            <a:r>
              <a:rPr lang="en-US" altLang="en-US" sz="1600" dirty="0"/>
              <a:t>Institute for Marine and Antarctic Studies  http://www.imas.utas.edu.au.</a:t>
            </a:r>
          </a:p>
          <a:p>
            <a:pPr marL="0" indent="0">
              <a:buNone/>
            </a:pPr>
            <a:r>
              <a:rPr lang="el-GR" altLang="en-US" sz="1600" b="1" dirty="0" smtClean="0"/>
              <a:t>Εικόνα </a:t>
            </a:r>
            <a:r>
              <a:rPr lang="el-GR" altLang="en-US" sz="1600" b="1" dirty="0"/>
              <a:t>64. </a:t>
            </a:r>
            <a:r>
              <a:rPr lang="en-US" altLang="en-US" sz="1600" dirty="0"/>
              <a:t>Copyrighted.</a:t>
            </a:r>
          </a:p>
          <a:p>
            <a:pPr marL="0" indent="0">
              <a:buNone/>
            </a:pPr>
            <a:r>
              <a:rPr lang="el-GR" altLang="en-US" sz="1600" b="1" dirty="0" smtClean="0"/>
              <a:t>Εικόνα </a:t>
            </a:r>
            <a:r>
              <a:rPr lang="el-GR" altLang="en-US" sz="1600" b="1" dirty="0"/>
              <a:t>65.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p:txBody>
      </p:sp>
      <p:sp>
        <p:nvSpPr>
          <p:cNvPr id="4" name="Footer Placeholder 3"/>
          <p:cNvSpPr>
            <a:spLocks noGrp="1"/>
          </p:cNvSpPr>
          <p:nvPr>
            <p:ph type="ftr" sz="quarter" idx="10"/>
          </p:nvPr>
        </p:nvSpPr>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12. Γναθοφόρα και Ελάσσονα Λοφοτροχόζωα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1482CEFD-289A-4CD2-82C3-2B375A512289}" type="slidenum">
              <a:rPr lang="el-GR" smtClean="0"/>
              <a:pPr>
                <a:defRPr/>
              </a:pPr>
              <a:t>99</a:t>
            </a:fld>
            <a:endParaRPr lang="el-GR" dirty="0"/>
          </a:p>
        </p:txBody>
      </p:sp>
    </p:spTree>
    <p:extLst>
      <p:ext uri="{BB962C8B-B14F-4D97-AF65-F5344CB8AC3E}">
        <p14:creationId xmlns:p14="http://schemas.microsoft.com/office/powerpoint/2010/main" val="1162828469"/>
      </p:ext>
    </p:extLst>
  </p:cSld>
  <p:clrMapOvr>
    <a:masterClrMapping/>
  </p:clrMapOvr>
</p:sld>
</file>

<file path=ppt/theme/theme1.xml><?xml version="1.0" encoding="utf-8"?>
<a:theme xmlns:a="http://schemas.openxmlformats.org/drawingml/2006/main" name="gnathofora">
  <a:themeElements>
    <a:clrScheme name="Ζεστό μπλε">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nathofora" id="{BC6B9B6F-01F0-4D09-A265-742232603C1B}" vid="{B1C477A8-4C2C-4A34-ABDB-903600C8B0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18950</TotalTime>
  <Words>5732</Words>
  <Application>Microsoft Office PowerPoint</Application>
  <PresentationFormat>On-screen Show (4:3)</PresentationFormat>
  <Paragraphs>696</Paragraphs>
  <Slides>99</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99</vt:i4>
      </vt:variant>
    </vt:vector>
  </HeadingPairs>
  <TitlesOfParts>
    <vt:vector size="107" baseType="lpstr">
      <vt:lpstr>MS PGothic</vt:lpstr>
      <vt:lpstr>MS PGothic</vt:lpstr>
      <vt:lpstr>Arial</vt:lpstr>
      <vt:lpstr>Calibri</vt:lpstr>
      <vt:lpstr>Tahoma</vt:lpstr>
      <vt:lpstr>Times New Roman</vt:lpstr>
      <vt:lpstr>Wingdings</vt:lpstr>
      <vt:lpstr>gnathofora</vt:lpstr>
      <vt:lpstr>Ζωολογία Ι</vt:lpstr>
      <vt:lpstr>Περιεχόμενα ενότητας</vt:lpstr>
      <vt:lpstr>Βασικές Έννοιες 1/2</vt:lpstr>
      <vt:lpstr>Βασικές Έννοιες 2/2</vt:lpstr>
      <vt:lpstr>Φύλο: Γναθοστομουλίδια 1/6</vt:lpstr>
      <vt:lpstr>Φύλο: Γναθοστομουλίδια 2/6</vt:lpstr>
      <vt:lpstr>Φύλο: Γναθοστομουλίδια 3/6</vt:lpstr>
      <vt:lpstr>Φύλο: Γναθοστομουλίδια 4/6</vt:lpstr>
      <vt:lpstr>Φύλο: Γναθοστομουλίδια 5/6</vt:lpstr>
      <vt:lpstr>Φύλο: Γναθοστομουλίδια 6/6</vt:lpstr>
      <vt:lpstr>Φύλο: Μικρογναθόζωα 1/4</vt:lpstr>
      <vt:lpstr>Φύλο: Μικρογναθόζωα 2/4</vt:lpstr>
      <vt:lpstr>Φύλο: Μικρογναθόζωα 3/4</vt:lpstr>
      <vt:lpstr>Φύλο: Μικρογναθόζωα 4/4</vt:lpstr>
      <vt:lpstr>Φύλο: Τροχόζωα (Rotifers) 1/2</vt:lpstr>
      <vt:lpstr>Φύλο: Τροχόζωα (Rotifers) 2/2</vt:lpstr>
      <vt:lpstr>Φύλο: Τροχoφόρα 1/8</vt:lpstr>
      <vt:lpstr>Φύλο: Τροχoφόρα 2/8</vt:lpstr>
      <vt:lpstr>Φύλο: Τροχoφόρα 3/8</vt:lpstr>
      <vt:lpstr>Φύλο: Τροχoφόρα 4/8</vt:lpstr>
      <vt:lpstr>Φύλο: Τροχoφόρα 5/8</vt:lpstr>
      <vt:lpstr>Φύλο: Τροχoφόρα 6/8</vt:lpstr>
      <vt:lpstr>Φύλο: Τροχoφόρα 7/8</vt:lpstr>
      <vt:lpstr>Φύλο: Τροχoφόρα 8/8</vt:lpstr>
      <vt:lpstr>Φύλο: Ακανθοκέφαλα (Acanthocefala) 1/2</vt:lpstr>
      <vt:lpstr>Φύλο: Ακανθοκέφαλα (Acanthocefala) 2/2</vt:lpstr>
      <vt:lpstr>Φύλο: Ακανθοκέφαλα 1/7</vt:lpstr>
      <vt:lpstr>Φύλο: Ακανθοκέφαλα 2/7</vt:lpstr>
      <vt:lpstr>Φύλο: Ακανθοκέφαλα 3/7</vt:lpstr>
      <vt:lpstr>Φύλο: Ακανθοκέφαλα 4/7</vt:lpstr>
      <vt:lpstr>Φύλο: Ακανθοκέφαλα 5/7</vt:lpstr>
      <vt:lpstr>Φύλο: Ακανθοκέφαλα 6/7</vt:lpstr>
      <vt:lpstr>Φύλο: Ακανθοκέφαλα 7/7</vt:lpstr>
      <vt:lpstr>Φύλο: Κυκλιόφορα (Cycliophora) 1/2</vt:lpstr>
      <vt:lpstr>Φύλο: Κυκλιόφορα (Cycliophora) 2/2</vt:lpstr>
      <vt:lpstr>Φύλο: Κυκλιόφορα 1/4</vt:lpstr>
      <vt:lpstr>Φύλο: Κυκλιόφορα 2/4</vt:lpstr>
      <vt:lpstr>Φύλο: Κυκλιόφορα 3/4</vt:lpstr>
      <vt:lpstr>Φύλο: Κυκλιόφορα 4/4</vt:lpstr>
      <vt:lpstr>Φύλο: Γαστερότριχα (Gastrotricha) 1/2</vt:lpstr>
      <vt:lpstr>Φύλο: Γαστερότριχα (Gastrotricha) 2/2</vt:lpstr>
      <vt:lpstr>Φύλο: Γαστερότριχα 1/6</vt:lpstr>
      <vt:lpstr>Φύλο: Γαστερότριχα 2/6</vt:lpstr>
      <vt:lpstr>Φύλο: Γαστερότριχα 3/6</vt:lpstr>
      <vt:lpstr>Φύλο: Γαστερότριχα 4/6</vt:lpstr>
      <vt:lpstr>Φύλο: Γαστερότριχα 5/6</vt:lpstr>
      <vt:lpstr>Φύλο: Γαστερότριχα 6/6</vt:lpstr>
      <vt:lpstr>Φύλο: Ενδόπρωκτα (Entoprocta) 1/2</vt:lpstr>
      <vt:lpstr>Φύλο: Ενδόπρωκτα (Entoprocta) 2/2</vt:lpstr>
      <vt:lpstr>Φύλο: Ενδόπρωκτα 1/6</vt:lpstr>
      <vt:lpstr>Φύλο: Ενδόπρωκτα 2/6</vt:lpstr>
      <vt:lpstr>Φύλο: Ενδόπρωκτα 3/6</vt:lpstr>
      <vt:lpstr>Φύλο: Ενδόπρωκτα 4/6</vt:lpstr>
      <vt:lpstr>Φύλο: Ενδόπρωκτα 5/6</vt:lpstr>
      <vt:lpstr>Φύλο: Ενδόπρωκτα 6/6</vt:lpstr>
      <vt:lpstr>Φύλο: Εξώπρωκτα 1/8</vt:lpstr>
      <vt:lpstr>Φύλο: Εξώπρωκτα 2/8</vt:lpstr>
      <vt:lpstr>Φύλο: Εξώπρωκτα 3/8</vt:lpstr>
      <vt:lpstr>Φύλο: Εξώπρωκτα 4/8</vt:lpstr>
      <vt:lpstr>Φύλο: Εξώπρωκτα 5/8</vt:lpstr>
      <vt:lpstr>Φύλο: Εξώπρωκτα 6/8</vt:lpstr>
      <vt:lpstr>Φύλο: Εξώπρωκτα 7/8</vt:lpstr>
      <vt:lpstr>Φύλο: Εξώπρωκτα 8/8</vt:lpstr>
      <vt:lpstr>Φύλο: Βραχιονόποδα (Brachiopoda) 1/2</vt:lpstr>
      <vt:lpstr>Φύλο: Βραχιονόποδα (Brachiopoda) 2/2</vt:lpstr>
      <vt:lpstr>Φύλο: Βραχιονόποδα 1/6</vt:lpstr>
      <vt:lpstr>Φύλο: Βραχιονόποδα 2/6</vt:lpstr>
      <vt:lpstr>Φύλο: Βραχιονόποδα 3/6</vt:lpstr>
      <vt:lpstr>Φύλο: Βραχιονόποδα 4/6</vt:lpstr>
      <vt:lpstr>Φύλο: Βραχιονόποδα 5/6</vt:lpstr>
      <vt:lpstr>Φύλο: Βραχιονόποδα 6/6</vt:lpstr>
      <vt:lpstr>Φύλο: Φορωνίδια (Phoronida) 1/2</vt:lpstr>
      <vt:lpstr>Φύλο: Φορωνίδια (Phoronida) 2/2</vt:lpstr>
      <vt:lpstr>Φύλο: Φορωνίδια (Phoronida) 1/6</vt:lpstr>
      <vt:lpstr>Φύλο: Φορωνίδια (Phoronida) 2/6</vt:lpstr>
      <vt:lpstr>Φύλο: Φορωνίδια (Phoronida) 3/6</vt:lpstr>
      <vt:lpstr>Φύλο: Φορωνίδια (Phoronida) 4/6</vt:lpstr>
      <vt:lpstr>Φύλο: Φορωνίδια (Phoronida) 5/6</vt:lpstr>
      <vt:lpstr>Φύλο: Φορωνίδια (Phoronida) 6/6</vt:lpstr>
      <vt:lpstr>Τι έπεται…</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1/12</vt:lpstr>
      <vt:lpstr>Σημείωμα Χρήσης Έργων Τρίτων 2/12</vt:lpstr>
      <vt:lpstr>Σημείωμα Χρήσης Έργων Τρίτων 3/12</vt:lpstr>
      <vt:lpstr>Σημείωμα Χρήσης Έργων Τρίτων 4/12</vt:lpstr>
      <vt:lpstr>Σημείωμα Χρήσης Έργων Τρίτων 5/12</vt:lpstr>
      <vt:lpstr>Σημείωμα Χρήσης Έργων Τρίτων 6/12</vt:lpstr>
      <vt:lpstr>Σημείωμα Χρήσης Έργων Τρίτων 7/12</vt:lpstr>
      <vt:lpstr>Σημείωμα Χρήσης Έργων Τρίτων 8/12</vt:lpstr>
      <vt:lpstr>Σημείωμα Χρήσης Έργων Τρίτων 9/12</vt:lpstr>
      <vt:lpstr>Σημείωμα Χρήσης Έργων Τρίτων 10/12</vt:lpstr>
      <vt:lpstr>Σημείωμα Χρήσης Έργων Τρίτων 11/12</vt:lpstr>
      <vt:lpstr>Σημείωμα Χρήσης Έργων Τρίτων 12/12</vt:lpstr>
    </vt:vector>
  </TitlesOfParts>
  <Company>Department of Pharmacology,University of Cambridge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Vassiliki Siafaka</cp:lastModifiedBy>
  <cp:revision>272</cp:revision>
  <dcterms:created xsi:type="dcterms:W3CDTF">2013-04-15T16:45:00Z</dcterms:created>
  <dcterms:modified xsi:type="dcterms:W3CDTF">2015-10-18T12:29:15Z</dcterms:modified>
</cp:coreProperties>
</file>