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72"/>
  </p:notesMasterIdLst>
  <p:sldIdLst>
    <p:sldId id="256" r:id="rId3"/>
    <p:sldId id="647" r:id="rId4"/>
    <p:sldId id="648" r:id="rId5"/>
    <p:sldId id="649" r:id="rId6"/>
    <p:sldId id="650" r:id="rId7"/>
    <p:sldId id="651" r:id="rId8"/>
    <p:sldId id="652" r:id="rId9"/>
    <p:sldId id="653" r:id="rId10"/>
    <p:sldId id="654" r:id="rId11"/>
    <p:sldId id="655" r:id="rId12"/>
    <p:sldId id="656" r:id="rId13"/>
    <p:sldId id="658" r:id="rId14"/>
    <p:sldId id="657" r:id="rId15"/>
    <p:sldId id="659" r:id="rId16"/>
    <p:sldId id="660" r:id="rId17"/>
    <p:sldId id="661" r:id="rId18"/>
    <p:sldId id="662" r:id="rId19"/>
    <p:sldId id="663" r:id="rId20"/>
    <p:sldId id="664" r:id="rId21"/>
    <p:sldId id="665" r:id="rId22"/>
    <p:sldId id="666" r:id="rId23"/>
    <p:sldId id="667" r:id="rId24"/>
    <p:sldId id="668" r:id="rId25"/>
    <p:sldId id="670" r:id="rId26"/>
    <p:sldId id="671" r:id="rId27"/>
    <p:sldId id="669" r:id="rId28"/>
    <p:sldId id="672" r:id="rId29"/>
    <p:sldId id="673" r:id="rId30"/>
    <p:sldId id="708" r:id="rId31"/>
    <p:sldId id="675" r:id="rId32"/>
    <p:sldId id="676" r:id="rId33"/>
    <p:sldId id="677" r:id="rId34"/>
    <p:sldId id="678" r:id="rId35"/>
    <p:sldId id="679" r:id="rId36"/>
    <p:sldId id="680" r:id="rId37"/>
    <p:sldId id="681" r:id="rId38"/>
    <p:sldId id="682" r:id="rId39"/>
    <p:sldId id="683" r:id="rId40"/>
    <p:sldId id="684" r:id="rId41"/>
    <p:sldId id="685" r:id="rId42"/>
    <p:sldId id="686" r:id="rId43"/>
    <p:sldId id="687" r:id="rId44"/>
    <p:sldId id="688" r:id="rId45"/>
    <p:sldId id="689" r:id="rId46"/>
    <p:sldId id="690" r:id="rId47"/>
    <p:sldId id="691" r:id="rId48"/>
    <p:sldId id="692" r:id="rId49"/>
    <p:sldId id="693" r:id="rId50"/>
    <p:sldId id="694" r:id="rId51"/>
    <p:sldId id="695" r:id="rId52"/>
    <p:sldId id="696" r:id="rId53"/>
    <p:sldId id="698" r:id="rId54"/>
    <p:sldId id="699" r:id="rId55"/>
    <p:sldId id="697" r:id="rId56"/>
    <p:sldId id="700" r:id="rId57"/>
    <p:sldId id="701" r:id="rId58"/>
    <p:sldId id="702" r:id="rId59"/>
    <p:sldId id="703" r:id="rId60"/>
    <p:sldId id="704" r:id="rId61"/>
    <p:sldId id="705" r:id="rId62"/>
    <p:sldId id="706" r:id="rId63"/>
    <p:sldId id="707" r:id="rId64"/>
    <p:sldId id="290" r:id="rId65"/>
    <p:sldId id="295" r:id="rId66"/>
    <p:sldId id="299" r:id="rId67"/>
    <p:sldId id="292" r:id="rId68"/>
    <p:sldId id="645" r:id="rId69"/>
    <p:sldId id="646" r:id="rId70"/>
    <p:sldId id="293" r:id="rId71"/>
  </p:sldIdLst>
  <p:sldSz cx="9144000" cy="6858000" type="screen4x3"/>
  <p:notesSz cx="6858000" cy="9144000"/>
  <p:custDataLst>
    <p:tags r:id="rId73"/>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648"/>
            <p14:sldId id="649"/>
            <p14:sldId id="650"/>
            <p14:sldId id="651"/>
            <p14:sldId id="652"/>
            <p14:sldId id="653"/>
            <p14:sldId id="654"/>
            <p14:sldId id="655"/>
            <p14:sldId id="656"/>
            <p14:sldId id="658"/>
            <p14:sldId id="657"/>
            <p14:sldId id="659"/>
            <p14:sldId id="660"/>
            <p14:sldId id="661"/>
            <p14:sldId id="662"/>
            <p14:sldId id="663"/>
            <p14:sldId id="664"/>
            <p14:sldId id="665"/>
            <p14:sldId id="666"/>
            <p14:sldId id="667"/>
            <p14:sldId id="668"/>
            <p14:sldId id="670"/>
            <p14:sldId id="671"/>
            <p14:sldId id="669"/>
            <p14:sldId id="672"/>
            <p14:sldId id="673"/>
            <p14:sldId id="708"/>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8"/>
            <p14:sldId id="699"/>
            <p14:sldId id="697"/>
            <p14:sldId id="700"/>
            <p14:sldId id="701"/>
            <p14:sldId id="702"/>
            <p14:sldId id="703"/>
            <p14:sldId id="704"/>
            <p14:sldId id="705"/>
            <p14:sldId id="706"/>
            <p14:sldId id="707"/>
            <p14:sldId id="290"/>
            <p14:sldId id="295"/>
            <p14:sldId id="299"/>
            <p14:sldId id="292"/>
            <p14:sldId id="645"/>
            <p14:sldId id="646"/>
          </p14:sldIdLst>
        </p14:section>
        <p14:section name="Untitled Section" id="{0F1CB131-A6BD-43D0-B8D4-1F27CEF7A05E}">
          <p14:sldIdLst>
            <p14:sldId id="29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71" d="100"/>
          <a:sy n="71" d="100"/>
        </p:scale>
        <p:origin x="-139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5/2/2016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63</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64</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65</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67</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68</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214512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59.jpeg"/></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65.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6.png"/><Relationship Id="rId4" Type="http://schemas.openxmlformats.org/officeDocument/2006/relationships/hyperlink" Target="%5b1%5d%20http:/creativecommons.org/licenses/by-nc-sa/4.0/"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biblionet.gr/book/110381/%CE%A0%CF%81%CE%B5%CE%B2%CE%B5%CE%B6%CE%AC%CE%BD%CE%BF%CF%85,_%CE%92%CE%B1%CF%81%CE%B2%CE%AC%CF%81%CE%B1/%CE%9B%CE%AD%CE%BE%CE%B7,_%CE%BB%CE%AD%CE%BE%CE%B7_%CE%B5%CE%AF%CF%83%CE%B1%CE%B9_'%CE%B4%CF%89;"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err="1" smtClean="0"/>
              <a:t>Γραμματισμό</a:t>
            </a:r>
            <a:r>
              <a:rPr lang="en-GB" sz="2800" dirty="0" smtClean="0"/>
              <a:t> – </a:t>
            </a:r>
            <a:r>
              <a:rPr lang="el-GR" sz="2800" dirty="0" smtClean="0"/>
              <a:t>Πρακτικές Ασκήσεις</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φύλλα εργασίας"/>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1582" b="1582"/>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type="body" sz="half" idx="2"/>
          </p:nvPr>
        </p:nvSpPr>
        <p:spPr/>
        <p:txBody>
          <a:bodyPr>
            <a:normAutofit/>
          </a:bodyPr>
          <a:lstStyle/>
          <a:p>
            <a:pPr marL="0" indent="0">
              <a:buNone/>
            </a:pPr>
            <a:r>
              <a:rPr lang="el-GR" altLang="en-US" sz="2400" dirty="0"/>
              <a:t>Στο τέλος τα παιδιά σε φύλλα εργασίας βρίσκουν ποιο είναι κάθε γεφύρι.</a:t>
            </a:r>
          </a:p>
          <a:p>
            <a:endParaRPr lang="el-GR" sz="2400" dirty="0"/>
          </a:p>
        </p:txBody>
      </p:sp>
      <p:sp>
        <p:nvSpPr>
          <p:cNvPr id="8" name="Title 7"/>
          <p:cNvSpPr>
            <a:spLocks noGrp="1"/>
          </p:cNvSpPr>
          <p:nvPr>
            <p:ph type="title"/>
          </p:nvPr>
        </p:nvSpPr>
        <p:spPr/>
        <p:txBody>
          <a:bodyPr/>
          <a:lstStyle/>
          <a:p>
            <a:r>
              <a:rPr lang="el-GR" altLang="en-US" dirty="0"/>
              <a:t>«Γέφυρες και γεφύρια</a:t>
            </a:r>
            <a:r>
              <a:rPr lang="el-GR" altLang="en-US" dirty="0" smtClean="0"/>
              <a:t>» </a:t>
            </a:r>
            <a:r>
              <a:rPr lang="el-GR" dirty="0" smtClean="0"/>
              <a:t>(4/4</a:t>
            </a:r>
            <a:r>
              <a:rPr lang="el-GR" dirty="0"/>
              <a:t>)</a:t>
            </a:r>
          </a:p>
        </p:txBody>
      </p:sp>
    </p:spTree>
    <p:extLst>
      <p:ext uri="{BB962C8B-B14F-4D97-AF65-F5344CB8AC3E}">
        <p14:creationId xmlns:p14="http://schemas.microsoft.com/office/powerpoint/2010/main" val="237738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Γνωριμία </a:t>
            </a:r>
            <a:r>
              <a:rPr lang="el-GR" dirty="0"/>
              <a:t>με άφθονο και </a:t>
            </a:r>
            <a:r>
              <a:rPr lang="el-GR" dirty="0" smtClean="0"/>
              <a:t>ποικίλο έντυπο </a:t>
            </a:r>
            <a:r>
              <a:rPr lang="el-GR" dirty="0"/>
              <a:t>υλικό</a:t>
            </a:r>
            <a:endParaRPr lang="el-GR" dirty="0"/>
          </a:p>
        </p:txBody>
      </p:sp>
      <p:sp>
        <p:nvSpPr>
          <p:cNvPr id="6" name="Content Placeholder 5"/>
          <p:cNvSpPr>
            <a:spLocks noGrp="1"/>
          </p:cNvSpPr>
          <p:nvPr>
            <p:ph sz="half" idx="1"/>
          </p:nvPr>
        </p:nvSpPr>
        <p:spPr/>
        <p:txBody>
          <a:bodyPr/>
          <a:lstStyle/>
          <a:p>
            <a:pPr marL="0" indent="0">
              <a:buNone/>
            </a:pPr>
            <a:r>
              <a:rPr lang="el-GR" dirty="0"/>
              <a:t>Το συμβολικό παιχνίδι θα πρέπει να προσφέρει τη δυνατότητα για γνωριμία με άφθονο και διαφορετικό έντυπο </a:t>
            </a:r>
            <a:r>
              <a:rPr lang="el-GR" dirty="0" smtClean="0"/>
              <a:t>υλικό.</a:t>
            </a:r>
            <a:endParaRPr lang="el-GR" dirty="0"/>
          </a:p>
          <a:p>
            <a:endParaRPr lang="el-GR" dirty="0"/>
          </a:p>
        </p:txBody>
      </p:sp>
      <p:pic>
        <p:nvPicPr>
          <p:cNvPr id="1027" name="Picture 3" descr="έντυπο υλικό"/>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54928" y="1700808"/>
            <a:ext cx="3749520" cy="442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489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«Αστυνομικές ταυτότητες» </a:t>
            </a:r>
            <a:r>
              <a:rPr lang="el-GR" dirty="0"/>
              <a:t>(</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smtClean="0"/>
              <a:t>Κατά τη διάρκεια του συμβολικού παιχνιδιού δίνεται στα παιδιά η ευκαιρία να ασχοληθούν με είδη που ενώ είναι ιδιαίτερα διαδεδομένα στην ενήλικη καθημερινότητα, οι μικροί συχνά τα αγνοούν, όπως οι αστυνομικές ταυτότητες. </a:t>
            </a:r>
            <a:endParaRPr lang="el-GR" sz="2600" dirty="0"/>
          </a:p>
        </p:txBody>
      </p:sp>
      <p:pic>
        <p:nvPicPr>
          <p:cNvPr id="5" name="Content Placeholder 4" descr="Ταυτότητ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72816"/>
            <a:ext cx="4038600" cy="24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7739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«Αστυνομικές ταυτότητες» </a:t>
            </a:r>
            <a:r>
              <a:rPr lang="el-GR" dirty="0" smtClean="0"/>
              <a:t>(2/3)</a:t>
            </a:r>
            <a:endParaRPr lang="el-GR" dirty="0"/>
          </a:p>
        </p:txBody>
      </p:sp>
      <p:sp>
        <p:nvSpPr>
          <p:cNvPr id="3" name="Content Placeholder 2"/>
          <p:cNvSpPr>
            <a:spLocks noGrp="1"/>
          </p:cNvSpPr>
          <p:nvPr>
            <p:ph sz="half" idx="1"/>
          </p:nvPr>
        </p:nvSpPr>
        <p:spPr>
          <a:xfrm>
            <a:off x="457200" y="1600200"/>
            <a:ext cx="4690864" cy="4525963"/>
          </a:xfrm>
        </p:spPr>
        <p:txBody>
          <a:bodyPr>
            <a:noAutofit/>
          </a:bodyPr>
          <a:lstStyle/>
          <a:p>
            <a:pPr marL="0" indent="0">
              <a:buNone/>
            </a:pPr>
            <a:r>
              <a:rPr lang="el-GR" altLang="en-US" sz="2400" dirty="0" smtClean="0"/>
              <a:t>Οι </a:t>
            </a:r>
            <a:r>
              <a:rPr lang="el-GR" altLang="en-US" sz="2400" dirty="0"/>
              <a:t>αστυνομικές ταυτότητες ενδέχεται να πλαστικοποιηθούν</a:t>
            </a:r>
            <a:r>
              <a:rPr lang="en-US" altLang="en-US" sz="2400" dirty="0"/>
              <a:t>,</a:t>
            </a:r>
            <a:r>
              <a:rPr lang="el-GR" altLang="en-US" sz="2400" dirty="0"/>
              <a:t> να φυλάσσονται και να χρησιμοποιούνται σε διαφορετικά παιχνίδια. Π.χ. Εξόφληση λογαριασμών, πρόστιμο τροχαίας, τραπεζική συναλλαγή, κ.λπ. </a:t>
            </a:r>
            <a:endParaRPr lang="el-GR" altLang="en-US" sz="2400" dirty="0" smtClean="0"/>
          </a:p>
          <a:p>
            <a:pPr marL="0" indent="0">
              <a:buNone/>
            </a:pPr>
            <a:r>
              <a:rPr lang="el-GR" altLang="en-US" sz="2400" dirty="0" smtClean="0"/>
              <a:t>Οι ταυτότητες ενδέχεται να καταγράφουν πάρα πολλά στοιχεία, περίπου όσα και μια πραγματική ταυτότητα.</a:t>
            </a:r>
          </a:p>
          <a:p>
            <a:endParaRPr lang="el-GR" sz="2400" dirty="0"/>
          </a:p>
        </p:txBody>
      </p:sp>
      <p:pic>
        <p:nvPicPr>
          <p:cNvPr id="5" name="Content Placeholder 4" descr="Ταυτότητα"/>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t="5051" b="7401"/>
          <a:stretch/>
        </p:blipFill>
        <p:spPr bwMode="auto">
          <a:xfrm>
            <a:off x="5508104" y="1772816"/>
            <a:ext cx="2799598" cy="396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14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«Αστυνομικές ταυτότητες</a:t>
            </a:r>
            <a:r>
              <a:rPr lang="el-GR" altLang="en-US" dirty="0" smtClean="0"/>
              <a:t>» (3/3)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Ή να είναι ιδιαίτερα λακωνικές, ούτως ώστε να μπορούν να συμπληρωθούν από τα ίδια τα παιδιά.</a:t>
            </a:r>
          </a:p>
          <a:p>
            <a:pPr marL="0" indent="0">
              <a:buNone/>
            </a:pPr>
            <a:r>
              <a:rPr lang="el-GR" altLang="en-US" sz="2600" dirty="0"/>
              <a:t>Η φωτογραφία του παιδιού, η σφραγίδα του Νηπιαγωγείου και το δακτυλικό αποτύπωμα του μαθητή τις κάνουν να μοιάζουν με αληθινές.</a:t>
            </a:r>
          </a:p>
          <a:p>
            <a:pPr marL="0" indent="0">
              <a:buNone/>
            </a:pPr>
            <a:endParaRPr lang="el-GR" sz="2600" dirty="0"/>
          </a:p>
        </p:txBody>
      </p:sp>
      <p:pic>
        <p:nvPicPr>
          <p:cNvPr id="5" name="Picture 3" descr="Ταυτότητ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00808"/>
            <a:ext cx="4038600" cy="21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87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«Διαβατήρια» </a:t>
            </a:r>
            <a:r>
              <a:rPr lang="el-GR" dirty="0"/>
              <a:t>(</a:t>
            </a:r>
            <a:r>
              <a:rPr lang="el-GR" dirty="0" smtClean="0"/>
              <a:t>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a:t>Τα διαβατήρια είναι ένα άλλο είδος που τα παιδιά θα μπορούσαν να χρησιμοποιήσουν όχι μόνο κατά τη διάρκεια του συμβολικού παιχνιδιού, αλλά και άλλων δραστηριοτήτων του νηπιαγωγείου. </a:t>
            </a:r>
          </a:p>
        </p:txBody>
      </p:sp>
      <p:pic>
        <p:nvPicPr>
          <p:cNvPr id="5" name="Content Placeholder 4" descr="Διαβατήριο"/>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r="5840"/>
          <a:stretch/>
        </p:blipFill>
        <p:spPr bwMode="auto">
          <a:xfrm>
            <a:off x="4788024" y="1747980"/>
            <a:ext cx="3802743" cy="268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17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«Διαβατήρια</a:t>
            </a:r>
            <a:r>
              <a:rPr lang="el-GR" altLang="en-US" dirty="0" smtClean="0"/>
              <a:t>» </a:t>
            </a:r>
            <a:r>
              <a:rPr lang="el-GR" dirty="0" smtClean="0"/>
              <a:t>(2/2)</a:t>
            </a:r>
            <a:endParaRPr lang="el-GR" dirty="0"/>
          </a:p>
        </p:txBody>
      </p:sp>
      <p:sp>
        <p:nvSpPr>
          <p:cNvPr id="4" name="Content Placeholder 3"/>
          <p:cNvSpPr>
            <a:spLocks noGrp="1"/>
          </p:cNvSpPr>
          <p:nvPr>
            <p:ph sz="half" idx="2"/>
          </p:nvPr>
        </p:nvSpPr>
        <p:spPr/>
        <p:txBody>
          <a:bodyPr>
            <a:normAutofit lnSpcReduction="10000"/>
          </a:bodyPr>
          <a:lstStyle/>
          <a:p>
            <a:pPr marL="0" indent="0">
              <a:buNone/>
            </a:pPr>
            <a:r>
              <a:rPr lang="el-GR" altLang="en-US" dirty="0"/>
              <a:t>Ειδικά τις μέρες που η τάξη πραγματεύεται ζητήματα σχετικά με την Ευρώπη ή ασχολείται με τη θεματική «Παιδιά του Κόσμου», οι ενδείξεις στο διαβατήριο θα μπορούσαν να σηματοδοτούν τις αντίστοιχες περιηγήσεις των παιδιών.</a:t>
            </a:r>
            <a:endParaRPr lang="el-GR" dirty="0"/>
          </a:p>
        </p:txBody>
      </p:sp>
      <p:pic>
        <p:nvPicPr>
          <p:cNvPr id="5" name="Picture 5" descr="Διαβατήριο"/>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52815" y="1628800"/>
            <a:ext cx="3835209"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9933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Εισιτήρια"/>
          <p:cNvSpPr>
            <a:spLocks noGrp="1"/>
          </p:cNvSpPr>
          <p:nvPr>
            <p:ph type="title"/>
          </p:nvPr>
        </p:nvSpPr>
        <p:spPr/>
        <p:txBody>
          <a:bodyPr/>
          <a:lstStyle/>
          <a:p>
            <a:r>
              <a:rPr lang="el-GR" altLang="en-US" dirty="0" smtClean="0"/>
              <a:t>«Εισιτήρια» </a:t>
            </a:r>
            <a:r>
              <a:rPr lang="el-GR" dirty="0"/>
              <a:t>(</a:t>
            </a:r>
            <a:r>
              <a:rPr lang="el-GR" dirty="0" smtClean="0"/>
              <a:t>1/3)</a:t>
            </a:r>
            <a:endParaRPr lang="el-GR" dirty="0"/>
          </a:p>
        </p:txBody>
      </p:sp>
      <p:sp>
        <p:nvSpPr>
          <p:cNvPr id="3" name="Content Placeholder 2"/>
          <p:cNvSpPr>
            <a:spLocks noGrp="1"/>
          </p:cNvSpPr>
          <p:nvPr>
            <p:ph sz="half" idx="1"/>
          </p:nvPr>
        </p:nvSpPr>
        <p:spPr/>
        <p:txBody>
          <a:bodyPr/>
          <a:lstStyle/>
          <a:p>
            <a:pPr marL="0" indent="0">
              <a:buNone/>
            </a:pPr>
            <a:r>
              <a:rPr lang="el-GR" dirty="0"/>
              <a:t>Θα πρέπει επίσης τα παιδιά να μάθουν να ξεχωρίζουν όσα εκ πρώτης όψεως φαίνονται ίδια ή περίπου </a:t>
            </a:r>
            <a:r>
              <a:rPr lang="el-GR" dirty="0" smtClean="0"/>
              <a:t>ίδια</a:t>
            </a:r>
            <a:r>
              <a:rPr lang="en-GB" dirty="0" smtClean="0"/>
              <a:t>.</a:t>
            </a:r>
          </a:p>
          <a:p>
            <a:pPr marL="0" indent="0">
              <a:buNone/>
            </a:pPr>
            <a:r>
              <a:rPr lang="el-GR" dirty="0" smtClean="0"/>
              <a:t>Π.χ. </a:t>
            </a:r>
            <a:r>
              <a:rPr lang="el-GR" altLang="en-US" dirty="0"/>
              <a:t>Πριν αποφασίσουν ένα ταξίδι να μάθουν να ξεχωρίζουν ποιο εισιτήριο ταιριάζει σε ποιο μέσον.</a:t>
            </a:r>
          </a:p>
          <a:p>
            <a:pPr marL="0" indent="0">
              <a:buNone/>
            </a:pPr>
            <a:endParaRPr lang="el-GR" dirty="0"/>
          </a:p>
          <a:p>
            <a:endParaRPr lang="el-GR" dirty="0"/>
          </a:p>
        </p:txBody>
      </p:sp>
      <p:pic>
        <p:nvPicPr>
          <p:cNvPr id="5" name="Picture 3" descr="jj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628800"/>
            <a:ext cx="4038600"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247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«Εισιτήρια</a:t>
            </a:r>
            <a:r>
              <a:rPr lang="el-GR" altLang="en-US" dirty="0" smtClean="0"/>
              <a:t>» </a:t>
            </a:r>
            <a:r>
              <a:rPr lang="el-GR" dirty="0" smtClean="0"/>
              <a:t>(2/3</a:t>
            </a:r>
            <a:r>
              <a:rPr lang="el-GR" dirty="0"/>
              <a:t>)</a:t>
            </a:r>
          </a:p>
        </p:txBody>
      </p:sp>
      <p:sp>
        <p:nvSpPr>
          <p:cNvPr id="3" name="Content Placeholder 2"/>
          <p:cNvSpPr>
            <a:spLocks noGrp="1"/>
          </p:cNvSpPr>
          <p:nvPr>
            <p:ph sz="half" idx="1"/>
          </p:nvPr>
        </p:nvSpPr>
        <p:spPr/>
        <p:txBody>
          <a:bodyPr/>
          <a:lstStyle/>
          <a:p>
            <a:pPr marL="0" indent="0">
              <a:buNone/>
            </a:pPr>
            <a:r>
              <a:rPr lang="el-GR" dirty="0" smtClean="0"/>
              <a:t>Κάποιες </a:t>
            </a:r>
            <a:r>
              <a:rPr lang="el-GR" dirty="0"/>
              <a:t>φορές καλό είναι τα ίδια τα παιδιά να δημιουργήσουν το αναγνωστικό υλικό που θα χρησιμοποιήσουν στα παιχνίδια </a:t>
            </a:r>
            <a:r>
              <a:rPr lang="el-GR" dirty="0" smtClean="0"/>
              <a:t>τους.</a:t>
            </a:r>
            <a:endParaRPr lang="el-GR" dirty="0"/>
          </a:p>
          <a:p>
            <a:endParaRPr lang="el-GR" dirty="0"/>
          </a:p>
        </p:txBody>
      </p:sp>
      <p:pic>
        <p:nvPicPr>
          <p:cNvPr id="7" name="Picture 5" descr="Γραφείο ταξιδίων"/>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26864"/>
          <a:stretch/>
        </p:blipFill>
        <p:spPr bwMode="auto">
          <a:xfrm>
            <a:off x="4644008" y="1700808"/>
            <a:ext cx="4038600" cy="2504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617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«Εισιτήρια</a:t>
            </a:r>
            <a:r>
              <a:rPr lang="el-GR" altLang="en-US" dirty="0" smtClean="0"/>
              <a:t>» </a:t>
            </a:r>
            <a:r>
              <a:rPr lang="el-GR" dirty="0" smtClean="0"/>
              <a:t>(3/3</a:t>
            </a:r>
            <a:r>
              <a:rPr lang="el-GR" dirty="0"/>
              <a:t>)</a:t>
            </a:r>
          </a:p>
        </p:txBody>
      </p:sp>
      <p:sp>
        <p:nvSpPr>
          <p:cNvPr id="3" name="Content Placeholder 2" descr="τα παιδιά ετοιμάζουν τα εισιτήριά τους"/>
          <p:cNvSpPr>
            <a:spLocks noGrp="1"/>
          </p:cNvSpPr>
          <p:nvPr>
            <p:ph sz="half" idx="1"/>
          </p:nvPr>
        </p:nvSpPr>
        <p:spPr>
          <a:xfrm>
            <a:off x="457200" y="1600200"/>
            <a:ext cx="3610744" cy="4525963"/>
          </a:xfrm>
        </p:spPr>
        <p:txBody>
          <a:bodyPr>
            <a:normAutofit/>
          </a:bodyPr>
          <a:lstStyle/>
          <a:p>
            <a:pPr marL="0" indent="0">
              <a:buNone/>
            </a:pPr>
            <a:r>
              <a:rPr lang="el-GR" altLang="en-US" sz="2600" dirty="0"/>
              <a:t>Έτσι όταν επιθυμούν ταξίδια με αεροπλάνα, πιλότους, επιβάτες και αεροσυνοδούς, τα παιδιά, εκτός από τους δίσκους με τους καφέδες, ετοιμάζουν και τα εισιτήριά τους.</a:t>
            </a:r>
          </a:p>
          <a:p>
            <a:endParaRPr lang="el-GR" sz="2600" dirty="0"/>
          </a:p>
        </p:txBody>
      </p:sp>
      <p:pic>
        <p:nvPicPr>
          <p:cNvPr id="5" name="Content Placeholder 4" descr="jj5"/>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7561" t="7454"/>
          <a:stretch/>
        </p:blipFill>
        <p:spPr bwMode="auto">
          <a:xfrm>
            <a:off x="4211960" y="1772816"/>
            <a:ext cx="4470445" cy="276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792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4406900"/>
            <a:ext cx="7450087" cy="1362075"/>
          </a:xfrm>
        </p:spPr>
        <p:txBody>
          <a:bodyPr>
            <a:noAutofit/>
          </a:bodyPr>
          <a:lstStyle/>
          <a:p>
            <a:r>
              <a:rPr lang="el-GR" sz="3200" dirty="0" smtClean="0"/>
              <a:t>Συμβολικό Παιχνίδι</a:t>
            </a:r>
            <a:r>
              <a:rPr lang="en-US" sz="3200" dirty="0" smtClean="0"/>
              <a:t> </a:t>
            </a:r>
            <a:r>
              <a:rPr lang="el-GR" sz="3200" dirty="0"/>
              <a:t>κ</a:t>
            </a:r>
            <a:r>
              <a:rPr lang="el-GR" sz="3200" dirty="0" smtClean="0"/>
              <a:t>αι Γραπτή Γλώσσα</a:t>
            </a:r>
            <a:r>
              <a:rPr lang="el-GR" sz="3200" dirty="0"/>
              <a:t/>
            </a:r>
            <a:br>
              <a:rPr lang="el-GR" sz="3200" dirty="0"/>
            </a:br>
            <a:endParaRPr lang="el-GR" sz="3200" dirty="0"/>
          </a:p>
        </p:txBody>
      </p:sp>
      <p:sp>
        <p:nvSpPr>
          <p:cNvPr id="5" name="Text Placeholder 4"/>
          <p:cNvSpPr>
            <a:spLocks noGrp="1"/>
          </p:cNvSpPr>
          <p:nvPr>
            <p:ph type="body" idx="1"/>
          </p:nvPr>
        </p:nvSpPr>
        <p:spPr/>
        <p:txBody>
          <a:bodyPr/>
          <a:lstStyle/>
          <a:p>
            <a:endParaRPr lang="el-GR"/>
          </a:p>
        </p:txBody>
      </p:sp>
    </p:spTree>
    <p:custDataLst>
      <p:tags r:id="rId1"/>
    </p:custDataLst>
    <p:extLst>
      <p:ext uri="{BB962C8B-B14F-4D97-AF65-F5344CB8AC3E}">
        <p14:creationId xmlns:p14="http://schemas.microsoft.com/office/powerpoint/2010/main" val="2061711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Η έμφαση στον γραπτό λόγο να μην ξεπερνά κάποια όρια</a:t>
            </a:r>
            <a:endParaRPr lang="el-GR" dirty="0"/>
          </a:p>
        </p:txBody>
      </p:sp>
      <p:sp>
        <p:nvSpPr>
          <p:cNvPr id="3" name="Content Placeholder 2"/>
          <p:cNvSpPr>
            <a:spLocks noGrp="1"/>
          </p:cNvSpPr>
          <p:nvPr>
            <p:ph sz="half" idx="1"/>
          </p:nvPr>
        </p:nvSpPr>
        <p:spPr/>
        <p:txBody>
          <a:bodyPr/>
          <a:lstStyle/>
          <a:p>
            <a:pPr marL="0" indent="0">
              <a:buNone/>
            </a:pPr>
            <a:r>
              <a:rPr lang="el-GR" dirty="0"/>
              <a:t>Η έμφαση </a:t>
            </a:r>
            <a:r>
              <a:rPr lang="el-GR" dirty="0" smtClean="0"/>
              <a:t>στον </a:t>
            </a:r>
            <a:r>
              <a:rPr lang="el-GR" dirty="0"/>
              <a:t>γραπτό λόγο να μην ξεπερνά κάποια όρια, γιατί αλλιώς τα παιδιά να νιώθουν ότι το παιχνίδι αποτελεί το δόλωμα για μαθήματα ανάγνωσης και γραφής.</a:t>
            </a:r>
          </a:p>
          <a:p>
            <a:endParaRPr lang="el-GR" dirty="0"/>
          </a:p>
        </p:txBody>
      </p:sp>
      <p:pic>
        <p:nvPicPr>
          <p:cNvPr id="7" name="Content Placeholder 4" descr="παιδί διαβάζει"/>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16801"/>
          <a:stretch/>
        </p:blipFill>
        <p:spPr bwMode="auto">
          <a:xfrm>
            <a:off x="4644008" y="1772816"/>
            <a:ext cx="4038600" cy="290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936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Ενσωμάτωση αναγνωστικού </a:t>
            </a:r>
            <a:r>
              <a:rPr lang="el-GR" dirty="0"/>
              <a:t>υλικού </a:t>
            </a:r>
            <a:r>
              <a:rPr lang="el-GR" dirty="0" smtClean="0"/>
              <a:t>σε παιχνίδια</a:t>
            </a:r>
            <a:endParaRPr lang="el-GR" dirty="0"/>
          </a:p>
        </p:txBody>
      </p:sp>
      <p:sp>
        <p:nvSpPr>
          <p:cNvPr id="3" name="Content Placeholder 2"/>
          <p:cNvSpPr>
            <a:spLocks noGrp="1"/>
          </p:cNvSpPr>
          <p:nvPr>
            <p:ph sz="half" idx="1"/>
          </p:nvPr>
        </p:nvSpPr>
        <p:spPr>
          <a:xfrm>
            <a:off x="457200" y="1600200"/>
            <a:ext cx="4402832" cy="4525963"/>
          </a:xfrm>
        </p:spPr>
        <p:txBody>
          <a:bodyPr>
            <a:noAutofit/>
          </a:bodyPr>
          <a:lstStyle/>
          <a:p>
            <a:pPr marL="0" indent="0">
              <a:buNone/>
            </a:pPr>
            <a:r>
              <a:rPr lang="el-GR" sz="2400" dirty="0"/>
              <a:t>Η ίδια η νηπιαγωγός να ενθαρρύνει την ενσωμάτωση του αναγνωστικού υλικού στα παιχνίδια τους</a:t>
            </a:r>
            <a:r>
              <a:rPr lang="el-GR" sz="2400" dirty="0" smtClean="0"/>
              <a:t>. </a:t>
            </a:r>
          </a:p>
          <a:p>
            <a:pPr marL="0" indent="0">
              <a:buNone/>
            </a:pPr>
            <a:r>
              <a:rPr lang="el-GR" altLang="en-US" sz="2400" dirty="0" smtClean="0"/>
              <a:t>Δεν </a:t>
            </a:r>
            <a:r>
              <a:rPr lang="el-GR" altLang="en-US" sz="2400" dirty="0"/>
              <a:t>αρκεί πάντα σε ένα σαλόνι ιατρείου να υπάρχουν περιοδικά. Μερικές φορές καλό είναι η νηπιαγωγός να ενθαρρύνει διακριτικά την ενσωμάτωσή τους στο παιχνίδι: «Δεν διαβάζεις κάτι όσο ο γιατρός εξετάζει τον ασθενή πριν από σένα;» </a:t>
            </a:r>
          </a:p>
          <a:p>
            <a:pPr marL="0" indent="0">
              <a:buNone/>
            </a:pPr>
            <a:endParaRPr lang="el-GR" sz="2400" dirty="0"/>
          </a:p>
          <a:p>
            <a:endParaRPr lang="el-GR" sz="2400" dirty="0"/>
          </a:p>
        </p:txBody>
      </p:sp>
      <p:pic>
        <p:nvPicPr>
          <p:cNvPr id="5" name="Picture 5" descr="παιδί ξεφυλλίζει περιοδικά"/>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9348"/>
          <a:stretch/>
        </p:blipFill>
        <p:spPr bwMode="auto">
          <a:xfrm>
            <a:off x="5152570" y="1700808"/>
            <a:ext cx="3535369" cy="292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6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«Ας παίξουμε εστιατόριο»</a:t>
            </a:r>
            <a:endParaRPr lang="el-GR" dirty="0"/>
          </a:p>
        </p:txBody>
      </p:sp>
      <p:sp>
        <p:nvSpPr>
          <p:cNvPr id="3" name="Content Placeholder 2"/>
          <p:cNvSpPr>
            <a:spLocks noGrp="1"/>
          </p:cNvSpPr>
          <p:nvPr>
            <p:ph sz="half" idx="1"/>
          </p:nvPr>
        </p:nvSpPr>
        <p:spPr>
          <a:xfrm>
            <a:off x="457200" y="1600200"/>
            <a:ext cx="4978896" cy="4525963"/>
          </a:xfrm>
        </p:spPr>
        <p:txBody>
          <a:bodyPr>
            <a:noAutofit/>
          </a:bodyPr>
          <a:lstStyle/>
          <a:p>
            <a:pPr marL="0" indent="0">
              <a:buNone/>
            </a:pPr>
            <a:r>
              <a:rPr lang="el-GR" altLang="en-US" sz="2600" dirty="0"/>
              <a:t>Τα παιδιά αποφασίζουν να ‘παίξουν’ εστιατόριο. Και σε αυτήν την περίπτωση το συμβολικό παιχνίδι συμβάλλει στην απόκτηση αναγνωστικών εμπειριών, κυρίως μέσω της δημιουργίας καταλόγων, τους οποίους ως πίνακες αναφοράς συμβουλεύονται και τα ‘γκαρσόνια’ προκειμένου να καταγράψουν την παραγγελία.</a:t>
            </a:r>
          </a:p>
          <a:p>
            <a:endParaRPr lang="el-GR" sz="2600" dirty="0"/>
          </a:p>
        </p:txBody>
      </p:sp>
      <p:pic>
        <p:nvPicPr>
          <p:cNvPr id="3074" name="Picture 2" descr="Μενού εστιατορίου και παραγγελί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1556792"/>
            <a:ext cx="2471811" cy="421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684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«Παραγγελία»</a:t>
            </a:r>
            <a:endParaRPr lang="el-GR" dirty="0"/>
          </a:p>
        </p:txBody>
      </p:sp>
      <p:pic>
        <p:nvPicPr>
          <p:cNvPr id="5" name="Picture 2" descr="Φύλλο εργασία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531875" y="1600200"/>
            <a:ext cx="3770516" cy="4525963"/>
          </a:xfrm>
        </p:spPr>
      </p:pic>
      <p:sp>
        <p:nvSpPr>
          <p:cNvPr id="7" name="TextBox 6"/>
          <p:cNvSpPr txBox="1"/>
          <p:nvPr/>
        </p:nvSpPr>
        <p:spPr>
          <a:xfrm>
            <a:off x="643443" y="5733256"/>
            <a:ext cx="472173" cy="360040"/>
          </a:xfrm>
          <a:prstGeom prst="rect">
            <a:avLst/>
          </a:prstGeom>
        </p:spPr>
        <p:txBody>
          <a:bodyPr vert="horz" wrap="square" lIns="91440" tIns="45720" rIns="91440" bIns="45720" rtlCol="0" anchor="ctr">
            <a:noAutofit/>
          </a:bodyPr>
          <a:lstStyle/>
          <a:p>
            <a:r>
              <a:rPr lang="el-GR" b="1" dirty="0" smtClean="0">
                <a:latin typeface="+mj-lt"/>
              </a:rPr>
              <a:t>[1]</a:t>
            </a:r>
          </a:p>
        </p:txBody>
      </p:sp>
      <p:pic>
        <p:nvPicPr>
          <p:cNvPr id="6" name="Picture 3" descr="Εξώφυλλο βιβλίου &quot;Λέξη, λέξη είσαι εδώ;&quot;"/>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100406" y="1600200"/>
            <a:ext cx="3287453" cy="4525963"/>
          </a:xfrm>
        </p:spPr>
      </p:pic>
      <p:sp>
        <p:nvSpPr>
          <p:cNvPr id="8" name="TextBox 7"/>
          <p:cNvSpPr txBox="1"/>
          <p:nvPr/>
        </p:nvSpPr>
        <p:spPr>
          <a:xfrm>
            <a:off x="8348299" y="5705636"/>
            <a:ext cx="472173" cy="360040"/>
          </a:xfrm>
          <a:prstGeom prst="rect">
            <a:avLst/>
          </a:prstGeom>
        </p:spPr>
        <p:txBody>
          <a:bodyPr vert="horz" wrap="square" lIns="91440" tIns="45720" rIns="91440" bIns="45720" rtlCol="0" anchor="ctr">
            <a:noAutofit/>
          </a:bodyPr>
          <a:lstStyle/>
          <a:p>
            <a:r>
              <a:rPr lang="el-GR" b="1" dirty="0" smtClean="0">
                <a:latin typeface="+mj-lt"/>
              </a:rPr>
              <a:t>[2]</a:t>
            </a:r>
            <a:endParaRPr lang="el-GR" b="1" dirty="0" smtClean="0">
              <a:latin typeface="+mj-lt"/>
            </a:endParaRPr>
          </a:p>
        </p:txBody>
      </p:sp>
    </p:spTree>
    <p:custDataLst>
      <p:tags r:id="rId1"/>
    </p:custDataLst>
    <p:extLst>
      <p:ext uri="{BB962C8B-B14F-4D97-AF65-F5344CB8AC3E}">
        <p14:creationId xmlns:p14="http://schemas.microsoft.com/office/powerpoint/2010/main" val="3732954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«Ζητείται σερβιτόρος</a:t>
            </a:r>
            <a:r>
              <a:rPr lang="el-GR" altLang="en-US" dirty="0" smtClean="0"/>
              <a:t>» (1/2)</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n-US" dirty="0"/>
              <a:t>Το εστιατόριο έχει έλλειψη από σερβιτόρο. Τα παιδιά-ταβερνιάρηδες ψάχνουν στην εφημερίδα, στις Μικρές Αγγελίες να βρουν κάποιον που να τους ταιριάζει. </a:t>
            </a:r>
            <a:endParaRPr lang="el-GR" dirty="0"/>
          </a:p>
        </p:txBody>
      </p:sp>
      <p:pic>
        <p:nvPicPr>
          <p:cNvPr id="5" name="Content Placeholder 4" descr="Αγγελί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764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3113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«Ζητείται σερβιτόρος</a:t>
            </a:r>
            <a:r>
              <a:rPr lang="el-GR" altLang="en-US" dirty="0" smtClean="0"/>
              <a:t>» (2/2)</a:t>
            </a:r>
            <a:endParaRPr lang="el-GR" dirty="0"/>
          </a:p>
        </p:txBody>
      </p:sp>
      <p:sp>
        <p:nvSpPr>
          <p:cNvPr id="3" name="Content Placeholder 2"/>
          <p:cNvSpPr>
            <a:spLocks noGrp="1"/>
          </p:cNvSpPr>
          <p:nvPr>
            <p:ph sz="half" idx="1"/>
          </p:nvPr>
        </p:nvSpPr>
        <p:spPr/>
        <p:txBody>
          <a:bodyPr/>
          <a:lstStyle/>
          <a:p>
            <a:pPr marL="0" indent="0">
              <a:buNone/>
            </a:pPr>
            <a:r>
              <a:rPr lang="el-GR" altLang="en-US" dirty="0"/>
              <a:t>Στο τέλος αποφασίζουν να γράψουν τη δική τους αγγελία. </a:t>
            </a:r>
          </a:p>
          <a:p>
            <a:endParaRPr lang="el-GR" dirty="0"/>
          </a:p>
        </p:txBody>
      </p:sp>
      <p:pic>
        <p:nvPicPr>
          <p:cNvPr id="5" name="Picture 5" descr="Αγγελία"/>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844824"/>
            <a:ext cx="4038600" cy="372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27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«Το εστιατόριο» (1/2)</a:t>
            </a:r>
            <a:endParaRPr lang="el-GR" dirty="0"/>
          </a:p>
        </p:txBody>
      </p:sp>
      <p:sp>
        <p:nvSpPr>
          <p:cNvPr id="3" name="Content Placeholder 2"/>
          <p:cNvSpPr>
            <a:spLocks noGrp="1"/>
          </p:cNvSpPr>
          <p:nvPr>
            <p:ph sz="half" idx="1"/>
          </p:nvPr>
        </p:nvSpPr>
        <p:spPr/>
        <p:txBody>
          <a:bodyPr>
            <a:noAutofit/>
          </a:bodyPr>
          <a:lstStyle/>
          <a:p>
            <a:pPr marL="0" indent="0">
              <a:buNone/>
            </a:pPr>
            <a:r>
              <a:rPr lang="el-GR" sz="2600" dirty="0"/>
              <a:t>Η συγκέντρωση του υλικού γίνεται σταδιακά και με τη συνεργασία των παιδιών ούτως ώστε να μπορούν να δοκιμάζουν τη χρήση του χωρίς να ‘μπουκώνουν’. </a:t>
            </a:r>
            <a:endParaRPr lang="el-GR" sz="2600" dirty="0" smtClean="0"/>
          </a:p>
          <a:p>
            <a:pPr marL="0" indent="0">
              <a:buNone/>
            </a:pPr>
            <a:r>
              <a:rPr lang="el-GR" altLang="en-US" sz="2600" dirty="0"/>
              <a:t>Στο παιχνίδι του εστιατορίου, στην αρχή υπάρχει μόνο κατάλογος για να διαλέγουν τα παιδιά.</a:t>
            </a:r>
            <a:endParaRPr lang="el-GR" sz="2600" dirty="0"/>
          </a:p>
          <a:p>
            <a:endParaRPr lang="el-GR" sz="2600" dirty="0"/>
          </a:p>
        </p:txBody>
      </p:sp>
      <p:pic>
        <p:nvPicPr>
          <p:cNvPr id="7" name="Content Placeholder 4" descr="Μενού"/>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8661"/>
          <a:stretch/>
        </p:blipFill>
        <p:spPr bwMode="auto">
          <a:xfrm>
            <a:off x="4814040" y="1772816"/>
            <a:ext cx="3815181"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7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«Το εστιατόριο» (2/2</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altLang="en-US" dirty="0"/>
              <a:t>Μετά προστίθενται και μπλοκάκια για να παίρνουν τα γκαρσόνια παραγγελία. Αργότερα και λογαριασμοί για να πληρώνουν οι πελάτες, </a:t>
            </a:r>
            <a:r>
              <a:rPr lang="el-GR" altLang="en-US" dirty="0" err="1"/>
              <a:t>κ.ο.κ</a:t>
            </a:r>
            <a:r>
              <a:rPr lang="el-GR" altLang="en-US" dirty="0"/>
              <a:t>.   </a:t>
            </a:r>
          </a:p>
          <a:p>
            <a:endParaRPr lang="el-GR" dirty="0"/>
          </a:p>
        </p:txBody>
      </p:sp>
      <p:pic>
        <p:nvPicPr>
          <p:cNvPr id="5" name="Picture 5" descr="Μπλοκάκι παραγγελία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9874" y="1700808"/>
            <a:ext cx="374661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1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«Φέρε τα χαρτιά» (1/2)</a:t>
            </a:r>
            <a:endParaRPr lang="el-GR" altLang="en-US" dirty="0"/>
          </a:p>
        </p:txBody>
      </p:sp>
      <p:sp>
        <p:nvSpPr>
          <p:cNvPr id="3" name="Content Placeholder 2"/>
          <p:cNvSpPr>
            <a:spLocks noGrp="1"/>
          </p:cNvSpPr>
          <p:nvPr>
            <p:ph sz="half" idx="1"/>
          </p:nvPr>
        </p:nvSpPr>
        <p:spPr/>
        <p:txBody>
          <a:bodyPr>
            <a:noAutofit/>
          </a:bodyPr>
          <a:lstStyle/>
          <a:p>
            <a:pPr marL="0" indent="0">
              <a:buNone/>
            </a:pPr>
            <a:r>
              <a:rPr lang="el-GR" altLang="en-US" dirty="0"/>
              <a:t>Πριν τα παιδιά αποφασίσουν να στήσουν τη δική τους πιτσαρία στην αίθουσα και να παίξουν με αυτή, η νηπιαγωγός τα προτρέπει να φέρουν όλα τα χαρτιά με γράμματα που συναντούν σε μια πιτσαρία. </a:t>
            </a:r>
          </a:p>
          <a:p>
            <a:endParaRPr lang="el-GR" dirty="0"/>
          </a:p>
        </p:txBody>
      </p:sp>
      <p:pic>
        <p:nvPicPr>
          <p:cNvPr id="5" name="Picture 5" descr="Συσκευασίες πίτσα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4008" y="1772816"/>
            <a:ext cx="4038600" cy="3028950"/>
          </a:xfrm>
        </p:spPr>
      </p:pic>
    </p:spTree>
    <p:extLst>
      <p:ext uri="{BB962C8B-B14F-4D97-AF65-F5344CB8AC3E}">
        <p14:creationId xmlns:p14="http://schemas.microsoft.com/office/powerpoint/2010/main" val="1330757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smtClean="0"/>
              <a:t>«Φέρε τα χαρτιά» (2/2)</a:t>
            </a:r>
            <a:endParaRPr lang="el-GR" altLang="en-US" dirty="0"/>
          </a:p>
        </p:txBody>
      </p:sp>
      <p:sp>
        <p:nvSpPr>
          <p:cNvPr id="3" name="Content Placeholder 2"/>
          <p:cNvSpPr>
            <a:spLocks noGrp="1"/>
          </p:cNvSpPr>
          <p:nvPr>
            <p:ph sz="half" idx="1"/>
          </p:nvPr>
        </p:nvSpPr>
        <p:spPr/>
        <p:txBody>
          <a:bodyPr>
            <a:noAutofit/>
          </a:bodyPr>
          <a:lstStyle/>
          <a:p>
            <a:pPr marL="0" indent="0">
              <a:buNone/>
            </a:pPr>
            <a:r>
              <a:rPr lang="el-GR" altLang="en-US" dirty="0"/>
              <a:t>Συνήθως στο σχολείο έρχονται διαφημιστικά για τηλεφωνική παραγγελία πίτσας, λογαριασμοί, αποδείξεις πληρωμής, αλλά και το κουτί της πίτσας και χαρτοπετσέτες ή διαφημιστικά στυλό.</a:t>
            </a:r>
          </a:p>
          <a:p>
            <a:endParaRPr lang="el-GR" dirty="0"/>
          </a:p>
        </p:txBody>
      </p:sp>
      <p:pic>
        <p:nvPicPr>
          <p:cNvPr id="5" name="Picture 5" descr="Συσκευασίες πίτσα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4008" y="1772816"/>
            <a:ext cx="4038600" cy="3028950"/>
          </a:xfrm>
        </p:spPr>
      </p:pic>
    </p:spTree>
    <p:extLst>
      <p:ext uri="{BB962C8B-B14F-4D97-AF65-F5344CB8AC3E}">
        <p14:creationId xmlns:p14="http://schemas.microsoft.com/office/powerpoint/2010/main" val="608819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Εισαγωγή (1/2)</a:t>
            </a:r>
          </a:p>
        </p:txBody>
      </p:sp>
      <p:sp>
        <p:nvSpPr>
          <p:cNvPr id="5" name="Content Placeholder 4"/>
          <p:cNvSpPr>
            <a:spLocks noGrp="1"/>
          </p:cNvSpPr>
          <p:nvPr>
            <p:ph idx="1"/>
          </p:nvPr>
        </p:nvSpPr>
        <p:spPr/>
        <p:txBody>
          <a:bodyPr/>
          <a:lstStyle/>
          <a:p>
            <a:pPr marL="0" indent="0">
              <a:buNone/>
            </a:pPr>
            <a:r>
              <a:rPr lang="el-GR" altLang="en-US" dirty="0"/>
              <a:t>Το συμβολικό παιχνίδι προσφέρει στα παιδιά άπειρες δυνατότητες να γράψουν και να διαβάσουν, αφού, οποιοσδήποτε και αν προσποιηθούν ότι είναι, σίγουρα θα εμπλακούν σε αναγνωστικά γεγονότα.</a:t>
            </a:r>
          </a:p>
          <a:p>
            <a:r>
              <a:rPr lang="el-GR" altLang="en-US" dirty="0"/>
              <a:t>Ο γιατρός θα </a:t>
            </a:r>
            <a:r>
              <a:rPr lang="el-GR" altLang="en-US" dirty="0" err="1"/>
              <a:t>συνταγογραφήσει</a:t>
            </a:r>
            <a:r>
              <a:rPr lang="el-GR" altLang="en-US" dirty="0"/>
              <a:t> φάρμακα.</a:t>
            </a:r>
          </a:p>
          <a:p>
            <a:r>
              <a:rPr lang="el-GR" altLang="en-US" dirty="0"/>
              <a:t>Ο τροχονόμος θα δώσει κλήσεις.</a:t>
            </a:r>
          </a:p>
          <a:p>
            <a:r>
              <a:rPr lang="el-GR" altLang="en-US" dirty="0"/>
              <a:t>Ο μαέστρος θα συμβουλευτεί παρτιτούρες.</a:t>
            </a:r>
          </a:p>
          <a:p>
            <a:endParaRPr lang="el-GR" dirty="0"/>
          </a:p>
        </p:txBody>
      </p:sp>
    </p:spTree>
    <p:extLst>
      <p:ext uri="{BB962C8B-B14F-4D97-AF65-F5344CB8AC3E}">
        <p14:creationId xmlns:p14="http://schemas.microsoft.com/office/powerpoint/2010/main" val="616225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«Παίζουμε τον γιατρό;»</a:t>
            </a:r>
            <a:endParaRPr lang="el-GR" dirty="0"/>
          </a:p>
        </p:txBody>
      </p:sp>
      <p:pic>
        <p:nvPicPr>
          <p:cNvPr id="6" name="Picture 3" descr="Γιατρός"/>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469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416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 γιατρός </a:t>
            </a:r>
            <a:r>
              <a:rPr lang="el-GR" altLang="en-US" dirty="0" err="1" smtClean="0"/>
              <a:t>συνταγογραφεί</a:t>
            </a:r>
            <a:r>
              <a:rPr lang="el-GR" altLang="en-US" dirty="0" smtClean="0"/>
              <a:t>» (1/4)</a:t>
            </a:r>
            <a:endParaRPr lang="el-GR" dirty="0"/>
          </a:p>
        </p:txBody>
      </p:sp>
      <p:sp>
        <p:nvSpPr>
          <p:cNvPr id="4" name="Content Placeholder 3"/>
          <p:cNvSpPr>
            <a:spLocks noGrp="1"/>
          </p:cNvSpPr>
          <p:nvPr>
            <p:ph sz="half" idx="1"/>
          </p:nvPr>
        </p:nvSpPr>
        <p:spPr/>
        <p:txBody>
          <a:bodyPr>
            <a:noAutofit/>
          </a:bodyPr>
          <a:lstStyle/>
          <a:p>
            <a:pPr marL="0" indent="0">
              <a:buNone/>
            </a:pPr>
            <a:r>
              <a:rPr lang="el-GR" altLang="en-US" sz="2600" dirty="0"/>
              <a:t>Στα πλαίσια του συμβολικού παιχνιδιού, κάποιο παιδί αναλαμβάνει να κάνει το γιατρό. Δημιουργούνται φωτοτυπημένα συνταγολόγια όπου ζητείται να αναγραφεί: Το όνομα του γιατρού, το όνομα του ασθενούς, η πάθηση, η αγωγή και η ημερομηνία. </a:t>
            </a:r>
            <a:endParaRPr lang="el-GR" sz="2600" dirty="0"/>
          </a:p>
        </p:txBody>
      </p:sp>
      <p:pic>
        <p:nvPicPr>
          <p:cNvPr id="6" name="Picture 4" descr="Συνταγή γιατρού"/>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2500"/>
          <a:stretch/>
        </p:blipFill>
        <p:spPr bwMode="auto">
          <a:xfrm>
            <a:off x="4716016" y="1772816"/>
            <a:ext cx="4038600" cy="338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6545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a:t>«Ο γιατρός </a:t>
            </a:r>
            <a:r>
              <a:rPr lang="el-GR" altLang="en-US" dirty="0" err="1"/>
              <a:t>συνταγογραφεί</a:t>
            </a:r>
            <a:r>
              <a:rPr lang="el-GR" altLang="en-US" dirty="0"/>
              <a:t>» </a:t>
            </a:r>
            <a:r>
              <a:rPr lang="el-GR" altLang="en-US" dirty="0" smtClean="0"/>
              <a:t>(2/4</a:t>
            </a:r>
            <a:r>
              <a:rPr lang="el-GR" altLang="en-US" dirty="0"/>
              <a:t>)</a:t>
            </a:r>
            <a:endParaRPr lang="el-GR" dirty="0"/>
          </a:p>
        </p:txBody>
      </p:sp>
      <p:sp>
        <p:nvSpPr>
          <p:cNvPr id="4" name="Content Placeholder 3"/>
          <p:cNvSpPr>
            <a:spLocks noGrp="1"/>
          </p:cNvSpPr>
          <p:nvPr>
            <p:ph sz="half" idx="1"/>
          </p:nvPr>
        </p:nvSpPr>
        <p:spPr/>
        <p:txBody>
          <a:bodyPr>
            <a:noAutofit/>
          </a:bodyPr>
          <a:lstStyle/>
          <a:p>
            <a:pPr marL="0" indent="0">
              <a:buNone/>
            </a:pPr>
            <a:r>
              <a:rPr lang="el-GR" altLang="en-US" dirty="0" smtClean="0"/>
              <a:t>Επειδή </a:t>
            </a:r>
            <a:r>
              <a:rPr lang="el-GR" altLang="en-US" dirty="0"/>
              <a:t>πάθηση και αγωγή είναι λίγο δύσκολο να γραφούν ενδέχεται σε αυτήν την περίπτωση να υπάρχουν ταινίες με τις αντίστοιχες λέξεις που ο γιατρός θα κολλά στην κατάλληλη θέση.</a:t>
            </a:r>
          </a:p>
          <a:p>
            <a:pPr marL="0" indent="0">
              <a:buNone/>
            </a:pPr>
            <a:endParaRPr lang="el-GR" dirty="0"/>
          </a:p>
        </p:txBody>
      </p:sp>
      <p:pic>
        <p:nvPicPr>
          <p:cNvPr id="6" name="Picture 4" descr="Συνταγή γιατρού"/>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2500"/>
          <a:stretch/>
        </p:blipFill>
        <p:spPr bwMode="auto">
          <a:xfrm>
            <a:off x="4716016" y="1772816"/>
            <a:ext cx="4038600" cy="338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52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«Ο γιατρός </a:t>
            </a:r>
            <a:r>
              <a:rPr lang="el-GR" altLang="en-US" dirty="0" err="1"/>
              <a:t>συνταγογραφεί</a:t>
            </a:r>
            <a:r>
              <a:rPr lang="el-GR" altLang="en-US" dirty="0"/>
              <a:t>» </a:t>
            </a:r>
            <a:r>
              <a:rPr lang="el-GR" altLang="en-US" dirty="0" smtClean="0"/>
              <a:t>(3/4</a:t>
            </a:r>
            <a:r>
              <a:rPr lang="el-GR" altLang="en-US"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dirty="0" smtClean="0"/>
              <a:t>Έτσι </a:t>
            </a:r>
            <a:r>
              <a:rPr lang="el-GR" altLang="en-US" dirty="0"/>
              <a:t>θα διευκολυνθεί να διαβάσει και ο φαρμακοποιός, στον οποίο θα απευθυνθεί ο ασθενής για να αγοράσει το φάρμακο.</a:t>
            </a:r>
          </a:p>
          <a:p>
            <a:pPr marL="0" indent="0">
              <a:buNone/>
            </a:pPr>
            <a:endParaRPr lang="el-GR" dirty="0"/>
          </a:p>
        </p:txBody>
      </p:sp>
      <p:pic>
        <p:nvPicPr>
          <p:cNvPr id="5" name="Picture 3" descr="Κουτί πρώτων βοηθειών"/>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3826" r="25317"/>
          <a:stretch/>
        </p:blipFill>
        <p:spPr bwMode="auto">
          <a:xfrm>
            <a:off x="5076056" y="1628800"/>
            <a:ext cx="3502878" cy="431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083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«Ο γιατρός </a:t>
            </a:r>
            <a:r>
              <a:rPr lang="el-GR" altLang="en-US" dirty="0" err="1"/>
              <a:t>συνταγογραφεί</a:t>
            </a:r>
            <a:r>
              <a:rPr lang="el-GR" altLang="en-US" dirty="0"/>
              <a:t>» </a:t>
            </a:r>
            <a:r>
              <a:rPr lang="el-GR" altLang="en-US" dirty="0" smtClean="0"/>
              <a:t>(4/4</a:t>
            </a:r>
            <a:r>
              <a:rPr lang="el-GR" altLang="en-US" dirty="0"/>
              <a:t>)</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n-US" sz="2600" dirty="0" smtClean="0"/>
              <a:t>Ο </a:t>
            </a:r>
            <a:r>
              <a:rPr lang="el-GR" altLang="en-US" sz="2600" dirty="0"/>
              <a:t>ασθενής δείχνει στο φαρμακοποιό την σφραγισμένη και υπογεγραμμένη συνταγή του κι εκείνος συγκρίνει αυτό που αναγράφεται στη συνταγή με τις ετικέτες που έχει προσθέσει στα διάφορα φάρμακα. Βρίσκει αυτό που ταιριάζει και το δίνει στον ασθενή μαζί με τις ευχές του για ταχεία ανάρρωση.</a:t>
            </a:r>
          </a:p>
          <a:p>
            <a:endParaRPr lang="el-GR" sz="2600" dirty="0"/>
          </a:p>
        </p:txBody>
      </p:sp>
      <p:pic>
        <p:nvPicPr>
          <p:cNvPr id="8" name="Picture 4" descr="Κουτί πρώτων βοηθειών"/>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7425" r="13093"/>
          <a:stretch/>
        </p:blipFill>
        <p:spPr bwMode="auto">
          <a:xfrm>
            <a:off x="5148064" y="1700808"/>
            <a:ext cx="3468915"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47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n-US" dirty="0" smtClean="0"/>
              <a:t>«</a:t>
            </a:r>
            <a:r>
              <a:rPr lang="el-GR" altLang="en-US" dirty="0" err="1" smtClean="0"/>
              <a:t>Διανυκτερεύοντα</a:t>
            </a:r>
            <a:r>
              <a:rPr lang="el-GR" altLang="en-US" dirty="0" smtClean="0"/>
              <a:t> </a:t>
            </a:r>
            <a:r>
              <a:rPr lang="el-GR" altLang="en-US" dirty="0" smtClean="0"/>
              <a:t>- διημερεύοντα</a:t>
            </a:r>
            <a:r>
              <a:rPr lang="el-GR" altLang="en-US" dirty="0" smtClean="0"/>
              <a:t>»</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έρχονται σε επαφή με τις έννοιες ‘</a:t>
            </a:r>
            <a:r>
              <a:rPr lang="el-GR" altLang="en-US" dirty="0" err="1"/>
              <a:t>Διανυκτερεύοντα</a:t>
            </a:r>
            <a:r>
              <a:rPr lang="el-GR" altLang="en-US" dirty="0"/>
              <a:t> Διημερεύοντα Φαρμακεία’ και προσπαθούν να βρουν πού είναι καταχωρημένα στην τοπική εφημερίδα.</a:t>
            </a:r>
          </a:p>
          <a:p>
            <a:endParaRPr lang="el-GR" dirty="0"/>
          </a:p>
        </p:txBody>
      </p:sp>
      <p:pic>
        <p:nvPicPr>
          <p:cNvPr id="5" name="Content Placeholder 4" descr="Φύλλο εργασίας"/>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484784"/>
            <a:ext cx="4038600" cy="426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39952" y="5373216"/>
            <a:ext cx="472173" cy="360040"/>
          </a:xfrm>
          <a:prstGeom prst="rect">
            <a:avLst/>
          </a:prstGeom>
        </p:spPr>
        <p:txBody>
          <a:bodyPr vert="horz" wrap="square" lIns="91440" tIns="45720" rIns="91440" bIns="45720" rtlCol="0" anchor="ctr">
            <a:noAutofit/>
          </a:bodyPr>
          <a:lstStyle/>
          <a:p>
            <a:r>
              <a:rPr lang="el-GR" b="1" dirty="0" smtClean="0">
                <a:latin typeface="+mj-lt"/>
              </a:rPr>
              <a:t>[3]</a:t>
            </a:r>
            <a:endParaRPr lang="el-GR" b="1" dirty="0" smtClean="0">
              <a:latin typeface="+mj-lt"/>
            </a:endParaRPr>
          </a:p>
        </p:txBody>
      </p:sp>
    </p:spTree>
    <p:custDataLst>
      <p:tags r:id="rId1"/>
    </p:custDataLst>
    <p:extLst>
      <p:ext uri="{BB962C8B-B14F-4D97-AF65-F5344CB8AC3E}">
        <p14:creationId xmlns:p14="http://schemas.microsoft.com/office/powerpoint/2010/main" val="1001081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«Ο καρδιολόγος</a:t>
            </a:r>
            <a:r>
              <a:rPr lang="el-GR" altLang="en-US" dirty="0" smtClean="0"/>
              <a:t>» (1/3)</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μιλούν για την καρδιά και τη λειτουργία της και έρχονται σε επαφή με τη λέξη ‘καρδιά’. </a:t>
            </a:r>
          </a:p>
          <a:p>
            <a:endParaRPr lang="el-GR" dirty="0"/>
          </a:p>
        </p:txBody>
      </p:sp>
      <p:pic>
        <p:nvPicPr>
          <p:cNvPr id="5" name="Content Placeholder 4" descr="Καρδιά"/>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4008" y="1916832"/>
            <a:ext cx="4038600" cy="3662068"/>
          </a:xfrm>
        </p:spPr>
      </p:pic>
    </p:spTree>
    <p:extLst>
      <p:ext uri="{BB962C8B-B14F-4D97-AF65-F5344CB8AC3E}">
        <p14:creationId xmlns:p14="http://schemas.microsoft.com/office/powerpoint/2010/main" val="145357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«Ο καρδιολόγος» </a:t>
            </a:r>
            <a:r>
              <a:rPr lang="el-GR" altLang="en-US" dirty="0" smtClean="0"/>
              <a:t>(2/3</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altLang="en-US" dirty="0"/>
              <a:t>Φτιάχνουν τις δικές τους ζωγραφιές, όπου σε μια επίδειξη διανοητικού ρεαλισμού ζωγραφίζουν το εσωτερικό του ανθρώπινου σώματος.</a:t>
            </a:r>
          </a:p>
          <a:p>
            <a:endParaRPr lang="el-GR" dirty="0"/>
          </a:p>
        </p:txBody>
      </p:sp>
      <p:pic>
        <p:nvPicPr>
          <p:cNvPr id="5" name="Content Placeholder 4" descr="Παιδική ζωγραφιά"/>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02872" y="1600200"/>
            <a:ext cx="3929256"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2673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«Ο καρδιολόγος» </a:t>
            </a:r>
            <a:r>
              <a:rPr lang="el-GR" altLang="en-US" dirty="0" smtClean="0"/>
              <a:t>(3/3</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altLang="en-US" dirty="0"/>
              <a:t>Μαθαίνουν ακόμη ότι ο γιατρός της … καρδιάς ονομάζεται καρδιολόγος. Σε ένα συμβολικό παιχνίδι ο καρδιολόγος εξετάζει τον ασθενή και </a:t>
            </a:r>
            <a:r>
              <a:rPr lang="el-GR" altLang="en-US" dirty="0" err="1"/>
              <a:t>συνταγογραφεί</a:t>
            </a:r>
            <a:r>
              <a:rPr lang="el-GR" altLang="en-US" dirty="0"/>
              <a:t>. </a:t>
            </a:r>
          </a:p>
          <a:p>
            <a:endParaRPr lang="el-GR" dirty="0"/>
          </a:p>
        </p:txBody>
      </p:sp>
      <p:pic>
        <p:nvPicPr>
          <p:cNvPr id="5" name="Content Placeholder 4" descr="Καρδιολόγο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844824"/>
            <a:ext cx="4038600" cy="3741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98059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«Γιατροί και γιατροί</a:t>
            </a:r>
            <a:r>
              <a:rPr lang="el-GR" altLang="en-US" dirty="0" smtClean="0"/>
              <a:t>» (1/3)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n-US" sz="2600" dirty="0"/>
              <a:t>Τα παιδιά μιλούν για τις διαφορετικές ειδικότητες των γιατρών και δημιουργούν έναν πίνακα αναφοράς με τη λέξη της ειδικότητας και τη σχετική εικόνα, π.χ. καρδιά για τον καρδιολόγο, πνεύμονες για τον πνευμονολόγο, παιδί για τον παιδίατρο κλπ. </a:t>
            </a:r>
            <a:endParaRPr lang="el-GR" sz="2600" dirty="0"/>
          </a:p>
        </p:txBody>
      </p:sp>
      <p:pic>
        <p:nvPicPr>
          <p:cNvPr id="5" name="Content Placeholder 4" descr="Ειδικότητες γιατρών"/>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4008" y="1844824"/>
            <a:ext cx="4038600" cy="3545214"/>
          </a:xfrm>
        </p:spPr>
      </p:pic>
    </p:spTree>
    <p:extLst>
      <p:ext uri="{BB962C8B-B14F-4D97-AF65-F5344CB8AC3E}">
        <p14:creationId xmlns:p14="http://schemas.microsoft.com/office/powerpoint/2010/main" val="955441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a:t>Εισαγωγή </a:t>
            </a:r>
            <a:r>
              <a:rPr lang="el-GR" dirty="0" smtClean="0"/>
              <a:t>(2/2</a:t>
            </a:r>
            <a:r>
              <a:rPr lang="el-GR" dirty="0"/>
              <a:t>)</a:t>
            </a:r>
          </a:p>
        </p:txBody>
      </p:sp>
      <p:sp>
        <p:nvSpPr>
          <p:cNvPr id="5" name="Content Placeholder 4"/>
          <p:cNvSpPr>
            <a:spLocks noGrp="1"/>
          </p:cNvSpPr>
          <p:nvPr>
            <p:ph sz="half" idx="1"/>
          </p:nvPr>
        </p:nvSpPr>
        <p:spPr/>
        <p:txBody>
          <a:bodyPr/>
          <a:lstStyle/>
          <a:p>
            <a:pPr marL="0" indent="0">
              <a:buNone/>
            </a:pPr>
            <a:r>
              <a:rPr lang="el-GR" altLang="en-US" dirty="0"/>
              <a:t>Μέχρι και ο μικρός επίδοξος </a:t>
            </a:r>
            <a:r>
              <a:rPr lang="el-GR" altLang="en-US" dirty="0" err="1"/>
              <a:t>Ζορό</a:t>
            </a:r>
            <a:r>
              <a:rPr lang="el-GR" altLang="en-US" dirty="0"/>
              <a:t> θα αναγκαστεί να γράψει το Ζ στην μπέρτα του, αλλά και πάνω σε κάθε αντίπαλο που θα νικήσει.</a:t>
            </a:r>
            <a:endParaRPr lang="el-GR" altLang="en-US" dirty="0">
              <a:solidFill>
                <a:schemeClr val="accent1"/>
              </a:solidFill>
            </a:endParaRPr>
          </a:p>
          <a:p>
            <a:endParaRPr lang="el-GR" dirty="0"/>
          </a:p>
        </p:txBody>
      </p:sp>
      <p:pic>
        <p:nvPicPr>
          <p:cNvPr id="9" name="Picture 4" descr="Ζορό"/>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9972" r="6290"/>
          <a:stretch/>
        </p:blipFill>
        <p:spPr bwMode="auto">
          <a:xfrm>
            <a:off x="4644008" y="1700808"/>
            <a:ext cx="4038600" cy="324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275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«Γιατροί και γιατροί» </a:t>
            </a:r>
            <a:r>
              <a:rPr lang="el-GR" altLang="en-US" dirty="0" smtClean="0"/>
              <a:t>(2/3</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dirty="0"/>
              <a:t>Στη συνέχεια κούκλες-ασθενείς μεταφέρονται με το ασθενοφόρο-κουτί παπουτσιών και το αντίστοιχο παραπεμπτικό στο ‘νοσοκομείο’. </a:t>
            </a:r>
          </a:p>
        </p:txBody>
      </p:sp>
      <p:pic>
        <p:nvPicPr>
          <p:cNvPr id="5" name="Picture 5" descr="Ασθενοφόρο"/>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1772816"/>
            <a:ext cx="4038600" cy="36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719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«Γιατροί και γιατροί» </a:t>
            </a:r>
            <a:r>
              <a:rPr lang="el-GR" altLang="en-US" dirty="0" smtClean="0"/>
              <a:t>(3/3</a:t>
            </a:r>
            <a:r>
              <a:rPr lang="el-GR" altLang="en-US" dirty="0"/>
              <a:t>)</a:t>
            </a:r>
            <a:endParaRPr lang="el-GR" dirty="0"/>
          </a:p>
        </p:txBody>
      </p:sp>
      <p:sp>
        <p:nvSpPr>
          <p:cNvPr id="3" name="Content Placeholder 2"/>
          <p:cNvSpPr>
            <a:spLocks noGrp="1"/>
          </p:cNvSpPr>
          <p:nvPr>
            <p:ph sz="half" idx="1"/>
          </p:nvPr>
        </p:nvSpPr>
        <p:spPr/>
        <p:txBody>
          <a:bodyPr/>
          <a:lstStyle/>
          <a:p>
            <a:pPr marL="0" indent="0">
              <a:buNone/>
            </a:pPr>
            <a:r>
              <a:rPr lang="el-GR" altLang="en-US" dirty="0"/>
              <a:t>Το παιδί-οδηγός ασθενοφόρου θα πρέπει να μεταφέρει τον ασθενή του στον κατάλληλο γιατρό.</a:t>
            </a:r>
          </a:p>
          <a:p>
            <a:endParaRPr lang="el-GR" dirty="0"/>
          </a:p>
        </p:txBody>
      </p:sp>
      <p:pic>
        <p:nvPicPr>
          <p:cNvPr id="5" name="Content Placeholder 4" descr="Νοσοκομείο"/>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95748" y="1600200"/>
            <a:ext cx="334350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96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«Λαβύρινθος»</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διασκεδάζουν με ένα λαβύρινθο που τους ζητά να βρουν το δρόμο τους από το Νοσοκομείο μέχρι το Φαρμακείο.   </a:t>
            </a:r>
          </a:p>
          <a:p>
            <a:endParaRPr lang="el-GR" dirty="0"/>
          </a:p>
        </p:txBody>
      </p:sp>
      <p:pic>
        <p:nvPicPr>
          <p:cNvPr id="5" name="Picture 5" descr="Λαβύρινθο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772816"/>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2315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«Εμβόλια</a:t>
            </a:r>
            <a:r>
              <a:rPr lang="el-GR" altLang="el-GR" dirty="0" smtClean="0"/>
              <a:t>» </a:t>
            </a:r>
            <a:r>
              <a:rPr lang="el-GR" altLang="en-US" dirty="0" smtClean="0"/>
              <a:t>(1/4)</a:t>
            </a:r>
            <a:endParaRPr lang="el-GR" dirty="0"/>
          </a:p>
        </p:txBody>
      </p:sp>
      <p:sp>
        <p:nvSpPr>
          <p:cNvPr id="3" name="Content Placeholder 2"/>
          <p:cNvSpPr>
            <a:spLocks noGrp="1"/>
          </p:cNvSpPr>
          <p:nvPr>
            <p:ph sz="half" idx="1"/>
          </p:nvPr>
        </p:nvSpPr>
        <p:spPr>
          <a:xfrm>
            <a:off x="457200" y="1600200"/>
            <a:ext cx="5338936" cy="4525963"/>
          </a:xfrm>
        </p:spPr>
        <p:txBody>
          <a:bodyPr>
            <a:noAutofit/>
          </a:bodyPr>
          <a:lstStyle/>
          <a:p>
            <a:pPr marL="0" indent="0">
              <a:buNone/>
            </a:pPr>
            <a:r>
              <a:rPr lang="el-GR" altLang="el-GR" dirty="0"/>
              <a:t>Η συζήτηση στρέφεται στα εμβόλια και στην αναγκαιότητά τους. Αυτό το συμβολικό παιχνίδι περιλαμβάνει: </a:t>
            </a:r>
            <a:endParaRPr lang="en-US" altLang="el-GR" dirty="0" smtClean="0"/>
          </a:p>
          <a:p>
            <a:r>
              <a:rPr lang="el-GR" altLang="el-GR" dirty="0" smtClean="0"/>
              <a:t>έναν </a:t>
            </a:r>
            <a:r>
              <a:rPr lang="el-GR" altLang="el-GR" dirty="0"/>
              <a:t>γιατρό, </a:t>
            </a:r>
            <a:endParaRPr lang="en-US" altLang="el-GR" dirty="0" smtClean="0"/>
          </a:p>
          <a:p>
            <a:r>
              <a:rPr lang="el-GR" altLang="el-GR" dirty="0" smtClean="0"/>
              <a:t>ατομικά </a:t>
            </a:r>
            <a:r>
              <a:rPr lang="el-GR" altLang="el-GR" dirty="0"/>
              <a:t>βιβλιάρια εμβολίων όσα και τα παιδιά της τάξης (σε καθένα απ’ αυτά είναι μαρκαρισμένο με κόκκινο ένα διαφορετικό εμβόλιο), </a:t>
            </a:r>
            <a:endParaRPr lang="el-GR" dirty="0"/>
          </a:p>
        </p:txBody>
      </p:sp>
      <p:pic>
        <p:nvPicPr>
          <p:cNvPr id="5" name="Picture 6" descr="Βιβλιάριο εμβολίων"/>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63330" y="1556792"/>
            <a:ext cx="2538282"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777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«Εμβόλια» </a:t>
            </a:r>
            <a:r>
              <a:rPr lang="el-GR" altLang="en-US" dirty="0" smtClean="0"/>
              <a:t>(2/4</a:t>
            </a:r>
            <a:r>
              <a:rPr lang="el-GR" altLang="en-US" dirty="0"/>
              <a:t>)</a:t>
            </a:r>
            <a:endParaRPr lang="el-GR" dirty="0"/>
          </a:p>
        </p:txBody>
      </p:sp>
      <p:sp>
        <p:nvSpPr>
          <p:cNvPr id="3" name="Content Placeholder 2"/>
          <p:cNvSpPr>
            <a:spLocks noGrp="1"/>
          </p:cNvSpPr>
          <p:nvPr>
            <p:ph sz="half" idx="1"/>
          </p:nvPr>
        </p:nvSpPr>
        <p:spPr/>
        <p:txBody>
          <a:bodyPr/>
          <a:lstStyle/>
          <a:p>
            <a:r>
              <a:rPr lang="el-GR" altLang="el-GR" dirty="0"/>
              <a:t>πλαστικές σύριγγες φυσικά χωρίς τη βελόνα (διαφορετικές για κάθε εμβόλιο), </a:t>
            </a:r>
            <a:endParaRPr lang="en-US" altLang="el-GR" dirty="0" smtClean="0"/>
          </a:p>
          <a:p>
            <a:r>
              <a:rPr lang="el-GR" altLang="el-GR" dirty="0"/>
              <a:t>καρτέλα με την ημερομηνία.   </a:t>
            </a:r>
          </a:p>
          <a:p>
            <a:endParaRPr lang="en-US" altLang="el-GR" dirty="0" smtClean="0"/>
          </a:p>
          <a:p>
            <a:endParaRPr lang="el-GR" dirty="0"/>
          </a:p>
          <a:p>
            <a:endParaRPr lang="el-GR" dirty="0"/>
          </a:p>
        </p:txBody>
      </p:sp>
      <p:pic>
        <p:nvPicPr>
          <p:cNvPr id="5" name="Content Placeholder 4" descr="Εμβόλι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72000" y="1700808"/>
            <a:ext cx="4038600" cy="2884714"/>
          </a:xfrm>
        </p:spPr>
      </p:pic>
    </p:spTree>
    <p:extLst>
      <p:ext uri="{BB962C8B-B14F-4D97-AF65-F5344CB8AC3E}">
        <p14:creationId xmlns:p14="http://schemas.microsoft.com/office/powerpoint/2010/main" val="4093490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«Εμβόλια» </a:t>
            </a:r>
            <a:r>
              <a:rPr lang="el-GR" altLang="en-US" dirty="0" smtClean="0"/>
              <a:t>(3/4</a:t>
            </a:r>
            <a:r>
              <a:rPr lang="el-GR" altLang="en-US" dirty="0"/>
              <a:t>)</a:t>
            </a:r>
            <a:endParaRPr lang="el-GR" dirty="0"/>
          </a:p>
        </p:txBody>
      </p:sp>
      <p:sp>
        <p:nvSpPr>
          <p:cNvPr id="3" name="Content Placeholder 2"/>
          <p:cNvSpPr>
            <a:spLocks noGrp="1"/>
          </p:cNvSpPr>
          <p:nvPr>
            <p:ph sz="half" idx="1"/>
          </p:nvPr>
        </p:nvSpPr>
        <p:spPr>
          <a:xfrm>
            <a:off x="457200" y="1600200"/>
            <a:ext cx="3394720" cy="4525963"/>
          </a:xfrm>
        </p:spPr>
        <p:txBody>
          <a:bodyPr>
            <a:normAutofit/>
          </a:bodyPr>
          <a:lstStyle/>
          <a:p>
            <a:pPr marL="0" indent="0">
              <a:buNone/>
            </a:pPr>
            <a:r>
              <a:rPr lang="el-GR" altLang="el-GR" dirty="0"/>
              <a:t>Ο γιατρός παίρνει το βιβλιάριο του εμβολιαζόμενου και, με τη βοήθειά του, βρίσκει το κατάλληλο εμβόλιο.</a:t>
            </a:r>
          </a:p>
          <a:p>
            <a:endParaRPr lang="el-GR" dirty="0"/>
          </a:p>
        </p:txBody>
      </p:sp>
      <p:pic>
        <p:nvPicPr>
          <p:cNvPr id="5" name="Content Placeholder 4" descr="Γιατρός με ενέσει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355976" y="1700808"/>
            <a:ext cx="4326632" cy="359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768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Γιατρός γράφει εμβόλιο"/>
          <p:cNvPicPr>
            <a:picLocks noGrp="1" noChangeAspect="1" noChangeArrowheads="1"/>
          </p:cNvPicPr>
          <p:nvPr>
            <p:ph type="pic" idx="1"/>
          </p:nvPr>
        </p:nvPicPr>
        <p:blipFill>
          <a:blip r:embed="rId2" cstate="print">
            <a:extLst>
              <a:ext uri="{28A0092B-C50C-407E-A947-70E740481C1C}">
                <a14:useLocalDpi xmlns:a14="http://schemas.microsoft.com/office/drawing/2010/main" val="0"/>
              </a:ext>
            </a:extLst>
          </a:blip>
          <a:srcRect t="4974" b="4974"/>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p:txBody>
          <a:bodyPr/>
          <a:lstStyle/>
          <a:p>
            <a:pPr marL="0" indent="0">
              <a:buNone/>
            </a:pPr>
            <a:r>
              <a:rPr lang="el-GR" altLang="el-GR" sz="2600" dirty="0"/>
              <a:t>Μετά σημειώνει στο βιβλιάριο την ημερομηνία και το υπογράφει.</a:t>
            </a:r>
          </a:p>
          <a:p>
            <a:endParaRPr lang="el-GR" dirty="0"/>
          </a:p>
        </p:txBody>
      </p:sp>
      <p:sp>
        <p:nvSpPr>
          <p:cNvPr id="6" name="Title 5"/>
          <p:cNvSpPr>
            <a:spLocks noGrp="1"/>
          </p:cNvSpPr>
          <p:nvPr>
            <p:ph type="title"/>
          </p:nvPr>
        </p:nvSpPr>
        <p:spPr/>
        <p:txBody>
          <a:bodyPr/>
          <a:lstStyle/>
          <a:p>
            <a:r>
              <a:rPr lang="el-GR" altLang="el-GR" dirty="0"/>
              <a:t>«Εμβόλια» </a:t>
            </a:r>
            <a:r>
              <a:rPr lang="el-GR" altLang="en-US" dirty="0" smtClean="0"/>
              <a:t>(4/4</a:t>
            </a:r>
            <a:r>
              <a:rPr lang="el-GR" altLang="en-US" dirty="0"/>
              <a:t>)</a:t>
            </a:r>
            <a:endParaRPr lang="el-GR" dirty="0"/>
          </a:p>
        </p:txBody>
      </p:sp>
    </p:spTree>
    <p:extLst>
      <p:ext uri="{BB962C8B-B14F-4D97-AF65-F5344CB8AC3E}">
        <p14:creationId xmlns:p14="http://schemas.microsoft.com/office/powerpoint/2010/main" val="1526122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altLang="el-GR" dirty="0" smtClean="0"/>
              <a:t>«Ασφαλισμένοι και ταμεία</a:t>
            </a:r>
            <a:r>
              <a:rPr lang="el-GR" altLang="el-GR" dirty="0" smtClean="0"/>
              <a:t>» (1/2)</a:t>
            </a:r>
            <a:endParaRPr lang="el-GR" altLang="el-GR" dirty="0"/>
          </a:p>
        </p:txBody>
      </p:sp>
      <p:sp>
        <p:nvSpPr>
          <p:cNvPr id="5" name="Content Placeholder 4"/>
          <p:cNvSpPr>
            <a:spLocks noGrp="1"/>
          </p:cNvSpPr>
          <p:nvPr>
            <p:ph sz="half" idx="1"/>
          </p:nvPr>
        </p:nvSpPr>
        <p:spPr/>
        <p:txBody>
          <a:bodyPr>
            <a:noAutofit/>
          </a:bodyPr>
          <a:lstStyle/>
          <a:p>
            <a:pPr marL="0" indent="0">
              <a:buNone/>
            </a:pPr>
            <a:r>
              <a:rPr lang="el-GR" altLang="el-GR" sz="2500" dirty="0"/>
              <a:t>Τα παιδιά μιλούν για τα βιβλιάρια περίθαλψης και τα ασφαλιστικά ταμεία. Συνειδητοποιούν ότι τα βιβλιάρια ασθενείας διαφέρουν ανάλογα με το ταμείο, το οποίο πάλι σχετίζεται με το επάγγελμα του γονιού. Από όλα τα ταμεία οι μαθητές επιλέγουν να ‘παίξουν’ με κάποια από αυτά. </a:t>
            </a:r>
          </a:p>
          <a:p>
            <a:endParaRPr lang="el-GR" sz="2500" dirty="0"/>
          </a:p>
        </p:txBody>
      </p:sp>
      <p:pic>
        <p:nvPicPr>
          <p:cNvPr id="7" name="Picture 4" descr="Βιβλιάρια υγείας"/>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644008" y="1700808"/>
            <a:ext cx="4038600" cy="3456384"/>
          </a:xfrm>
        </p:spPr>
      </p:pic>
    </p:spTree>
    <p:extLst>
      <p:ext uri="{BB962C8B-B14F-4D97-AF65-F5344CB8AC3E}">
        <p14:creationId xmlns:p14="http://schemas.microsoft.com/office/powerpoint/2010/main" val="33351541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«Ασφαλισμένοι και ταμεία</a:t>
            </a:r>
            <a:r>
              <a:rPr lang="el-GR" altLang="el-GR" dirty="0" smtClean="0"/>
              <a:t>» (2/2)</a:t>
            </a:r>
            <a:endParaRPr lang="el-GR" dirty="0"/>
          </a:p>
        </p:txBody>
      </p:sp>
      <p:sp>
        <p:nvSpPr>
          <p:cNvPr id="3" name="Content Placeholder 2"/>
          <p:cNvSpPr>
            <a:spLocks noGrp="1"/>
          </p:cNvSpPr>
          <p:nvPr>
            <p:ph sz="half" idx="1"/>
          </p:nvPr>
        </p:nvSpPr>
        <p:spPr/>
        <p:txBody>
          <a:bodyPr/>
          <a:lstStyle/>
          <a:p>
            <a:pPr marL="0" indent="0">
              <a:buNone/>
            </a:pPr>
            <a:r>
              <a:rPr lang="el-GR" altLang="el-GR" dirty="0"/>
              <a:t>Τώρα πλέον τα παιδιά μπορούν στο παιχνίδι τους να χρησιμοποιούν και τα βιβλιάριά τους, για των οποίων την ‘έκδοση’ φροντίζουν τα ίδια. Επιλέγουν μάλιστα και τον ασφαλιστικό φορέα της αρεσκείας τους.</a:t>
            </a:r>
          </a:p>
          <a:p>
            <a:endParaRPr lang="el-GR" dirty="0"/>
          </a:p>
        </p:txBody>
      </p:sp>
      <p:pic>
        <p:nvPicPr>
          <p:cNvPr id="1026" name="Picture 2" descr="Ασφαλιστικοί φορεί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00808"/>
            <a:ext cx="4038600" cy="319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789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l-GR" altLang="el-GR" dirty="0" smtClean="0"/>
              <a:t>«Φύλλο εργασίας»</a:t>
            </a:r>
            <a:endParaRPr lang="el-GR" dirty="0"/>
          </a:p>
        </p:txBody>
      </p:sp>
      <p:pic>
        <p:nvPicPr>
          <p:cNvPr id="7" name="Picture 8" descr="Αντιστοίχιση"/>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722805" y="1557338"/>
            <a:ext cx="5711089" cy="4525962"/>
          </a:xfrm>
        </p:spPr>
      </p:pic>
    </p:spTree>
    <p:extLst>
      <p:ext uri="{BB962C8B-B14F-4D97-AF65-F5344CB8AC3E}">
        <p14:creationId xmlns:p14="http://schemas.microsoft.com/office/powerpoint/2010/main" val="2390181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Εμπλουτισμός γνώσεων (1/2)</a:t>
            </a:r>
          </a:p>
        </p:txBody>
      </p:sp>
      <p:sp>
        <p:nvSpPr>
          <p:cNvPr id="3" name="Content Placeholder 2"/>
          <p:cNvSpPr>
            <a:spLocks noGrp="1"/>
          </p:cNvSpPr>
          <p:nvPr>
            <p:ph sz="half" idx="1"/>
          </p:nvPr>
        </p:nvSpPr>
        <p:spPr/>
        <p:txBody>
          <a:bodyPr>
            <a:normAutofit/>
          </a:bodyPr>
          <a:lstStyle/>
          <a:p>
            <a:pPr marL="0" indent="0">
              <a:buNone/>
            </a:pPr>
            <a:r>
              <a:rPr lang="el-GR" altLang="en-US" dirty="0"/>
              <a:t>Αν μάλιστα η νηπιαγωγός φροντίσει ώστε να προσέξουν τα παιδιά τις αναγνωστικές διαστάσεις της καθημερινότητάς τους, τότε οι γνώσεις τους για το γραπτό λόγο θα εμπλουτιστούν σημαντικά.</a:t>
            </a:r>
          </a:p>
        </p:txBody>
      </p:sp>
      <p:pic>
        <p:nvPicPr>
          <p:cNvPr id="5" name="Picture 5" descr="Γραμματόσημο"/>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772816"/>
            <a:ext cx="4038600" cy="303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257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Χρηματικές συναλλαγές</a:t>
            </a:r>
            <a:endParaRPr lang="el-GR" dirty="0"/>
          </a:p>
        </p:txBody>
      </p:sp>
      <p:pic>
        <p:nvPicPr>
          <p:cNvPr id="4" name="Picture 4" descr="Βιβλιάριο τραπέζης"/>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1752" y="1557338"/>
            <a:ext cx="603319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898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«Αυτόματη κατάθεση</a:t>
            </a:r>
            <a:r>
              <a:rPr lang="el-GR" altLang="el-GR" dirty="0" smtClean="0"/>
              <a:t>» (1/3)</a:t>
            </a:r>
            <a:endParaRPr lang="el-GR" altLang="el-GR" dirty="0"/>
          </a:p>
        </p:txBody>
      </p:sp>
      <p:sp>
        <p:nvSpPr>
          <p:cNvPr id="4" name="Content Placeholder 3" descr="μηχάνημα αυτόματης κατάθεσης "/>
          <p:cNvSpPr>
            <a:spLocks noGrp="1"/>
          </p:cNvSpPr>
          <p:nvPr>
            <p:ph sz="half" idx="1"/>
          </p:nvPr>
        </p:nvSpPr>
        <p:spPr>
          <a:xfrm>
            <a:off x="457200" y="1600200"/>
            <a:ext cx="3682752" cy="4525963"/>
          </a:xfrm>
        </p:spPr>
        <p:txBody>
          <a:bodyPr>
            <a:normAutofit/>
          </a:bodyPr>
          <a:lstStyle/>
          <a:p>
            <a:pPr marL="0" indent="0">
              <a:buNone/>
            </a:pPr>
            <a:r>
              <a:rPr lang="el-GR" altLang="el-GR" dirty="0"/>
              <a:t>Ένα χαρτόκουτο μετατρέπεται εύκολα σε μηχάνημα αυτόματης κατάθεσης και ανάληψης.</a:t>
            </a:r>
          </a:p>
          <a:p>
            <a:endParaRPr lang="el-GR" dirty="0"/>
          </a:p>
        </p:txBody>
      </p:sp>
      <p:pic>
        <p:nvPicPr>
          <p:cNvPr id="6" name="Picture 9" descr="PB180358"/>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12857"/>
          <a:stretch/>
        </p:blipFill>
        <p:spPr>
          <a:xfrm>
            <a:off x="4416029" y="1700808"/>
            <a:ext cx="4266579" cy="2952328"/>
          </a:xfrm>
        </p:spPr>
      </p:pic>
    </p:spTree>
    <p:extLst>
      <p:ext uri="{BB962C8B-B14F-4D97-AF65-F5344CB8AC3E}">
        <p14:creationId xmlns:p14="http://schemas.microsoft.com/office/powerpoint/2010/main" val="20466591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«Αυτόματη κατάθεση</a:t>
            </a:r>
            <a:r>
              <a:rPr lang="el-GR" altLang="el-GR" dirty="0"/>
              <a:t>» </a:t>
            </a:r>
            <a:r>
              <a:rPr lang="el-GR" altLang="el-GR" dirty="0" smtClean="0"/>
              <a:t>(2/3)</a:t>
            </a:r>
            <a:endParaRPr lang="el-GR" dirty="0"/>
          </a:p>
        </p:txBody>
      </p:sp>
      <p:sp>
        <p:nvSpPr>
          <p:cNvPr id="3" name="Content Placeholder 2"/>
          <p:cNvSpPr>
            <a:spLocks noGrp="1"/>
          </p:cNvSpPr>
          <p:nvPr>
            <p:ph sz="half" idx="1"/>
          </p:nvPr>
        </p:nvSpPr>
        <p:spPr/>
        <p:txBody>
          <a:bodyPr/>
          <a:lstStyle/>
          <a:p>
            <a:pPr marL="0" indent="0">
              <a:buNone/>
            </a:pPr>
            <a:r>
              <a:rPr lang="el-GR" altLang="el-GR" dirty="0"/>
              <a:t>Και ακόμη πιο εύκολα δημιουργούνται από τους μικρούς μαθητές οι σχετικές κάρτες.</a:t>
            </a:r>
          </a:p>
          <a:p>
            <a:endParaRPr lang="el-GR" dirty="0"/>
          </a:p>
        </p:txBody>
      </p:sp>
      <p:pic>
        <p:nvPicPr>
          <p:cNvPr id="5" name="Picture 6" descr="Πιστωτικές κάρτε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4008" y="1700808"/>
            <a:ext cx="4038600" cy="3028351"/>
          </a:xfrm>
        </p:spPr>
      </p:pic>
    </p:spTree>
    <p:extLst>
      <p:ext uri="{BB962C8B-B14F-4D97-AF65-F5344CB8AC3E}">
        <p14:creationId xmlns:p14="http://schemas.microsoft.com/office/powerpoint/2010/main" val="8557191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«Αυτόματη κατάθεση</a:t>
            </a:r>
            <a:r>
              <a:rPr lang="el-GR" altLang="el-GR" dirty="0" smtClean="0"/>
              <a:t>» (3/3)</a:t>
            </a:r>
            <a:endParaRPr lang="el-GR" dirty="0"/>
          </a:p>
        </p:txBody>
      </p:sp>
      <p:sp>
        <p:nvSpPr>
          <p:cNvPr id="3" name="Content Placeholder 2"/>
          <p:cNvSpPr>
            <a:spLocks noGrp="1"/>
          </p:cNvSpPr>
          <p:nvPr>
            <p:ph sz="half" idx="1"/>
          </p:nvPr>
        </p:nvSpPr>
        <p:spPr>
          <a:xfrm>
            <a:off x="457200" y="1600201"/>
            <a:ext cx="4618856" cy="1468760"/>
          </a:xfrm>
        </p:spPr>
        <p:txBody>
          <a:bodyPr/>
          <a:lstStyle/>
          <a:p>
            <a:pPr marL="0" indent="0">
              <a:buNone/>
            </a:pPr>
            <a:r>
              <a:rPr lang="el-GR" altLang="el-GR" dirty="0"/>
              <a:t>Και με τη βοήθειά τους γίνονται όλες οι συναλλαγές.</a:t>
            </a:r>
          </a:p>
          <a:p>
            <a:endParaRPr lang="el-GR" dirty="0"/>
          </a:p>
        </p:txBody>
      </p:sp>
      <p:pic>
        <p:nvPicPr>
          <p:cNvPr id="5" name="Picture 5" descr="Κατάθεση χρημάτων"/>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0742"/>
          <a:stretch/>
        </p:blipFill>
        <p:spPr>
          <a:xfrm>
            <a:off x="1043608" y="2799244"/>
            <a:ext cx="3164959" cy="2921461"/>
          </a:xfrm>
          <a:prstGeom prst="rect">
            <a:avLst/>
          </a:prstGeom>
        </p:spPr>
      </p:pic>
      <p:pic>
        <p:nvPicPr>
          <p:cNvPr id="2050" name="Picture 2" descr="Κατάθεση χρημάτων"/>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b="10324"/>
          <a:stretch/>
        </p:blipFill>
        <p:spPr bwMode="auto">
          <a:xfrm>
            <a:off x="5220072" y="1700808"/>
            <a:ext cx="3384376" cy="4058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825441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«Τράπεζα</a:t>
            </a:r>
            <a:r>
              <a:rPr lang="el-GR" altLang="el-GR" dirty="0" smtClean="0"/>
              <a:t>» (1/5)</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Η μετατροπή μιας γωνιάς της τάξης σε Τράπεζα φαίνεται να είναι μάλλον εύκολη υπόθεση.</a:t>
            </a:r>
          </a:p>
          <a:p>
            <a:endParaRPr lang="el-GR" sz="2600" dirty="0"/>
          </a:p>
        </p:txBody>
      </p:sp>
      <p:pic>
        <p:nvPicPr>
          <p:cNvPr id="6" name="Picture 6" descr="Ταμείο τραπέζης"/>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338" r="42366" b="21730"/>
          <a:stretch/>
        </p:blipFill>
        <p:spPr>
          <a:xfrm>
            <a:off x="611560" y="3391636"/>
            <a:ext cx="2448272" cy="2378350"/>
          </a:xfrm>
          <a:prstGeom prst="rect">
            <a:avLst/>
          </a:prstGeom>
        </p:spPr>
      </p:pic>
      <p:pic>
        <p:nvPicPr>
          <p:cNvPr id="5" name="Picture 7" descr="Ταμείο τραπέζης"/>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700807"/>
            <a:ext cx="4254624" cy="409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8769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«Τράπεζα» </a:t>
            </a:r>
            <a:r>
              <a:rPr lang="el-GR" altLang="el-GR" dirty="0" smtClean="0"/>
              <a:t>(2/5)</a:t>
            </a:r>
            <a:endParaRPr lang="el-GR" dirty="0"/>
          </a:p>
        </p:txBody>
      </p:sp>
      <p:sp>
        <p:nvSpPr>
          <p:cNvPr id="3" name="Content Placeholder 2"/>
          <p:cNvSpPr>
            <a:spLocks noGrp="1"/>
          </p:cNvSpPr>
          <p:nvPr>
            <p:ph sz="half" idx="1"/>
          </p:nvPr>
        </p:nvSpPr>
        <p:spPr/>
        <p:txBody>
          <a:bodyPr/>
          <a:lstStyle/>
          <a:p>
            <a:pPr marL="0" indent="0">
              <a:buNone/>
            </a:pPr>
            <a:r>
              <a:rPr lang="el-GR" altLang="el-GR" dirty="0"/>
              <a:t>Ο χώρος προσφέρεται ιδιαίτερα για συμβολικό παιχνίδι.</a:t>
            </a:r>
          </a:p>
          <a:p>
            <a:endParaRPr lang="el-GR" dirty="0"/>
          </a:p>
        </p:txBody>
      </p:sp>
      <p:pic>
        <p:nvPicPr>
          <p:cNvPr id="5" name="Picture 5" descr="Ταμείο τραπέζη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644008" y="1916832"/>
            <a:ext cx="4038600" cy="2859072"/>
          </a:xfrm>
        </p:spPr>
      </p:pic>
    </p:spTree>
    <p:extLst>
      <p:ext uri="{BB962C8B-B14F-4D97-AF65-F5344CB8AC3E}">
        <p14:creationId xmlns:p14="http://schemas.microsoft.com/office/powerpoint/2010/main" val="3381032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altLang="el-GR" dirty="0"/>
              <a:t>«Τράπεζα» </a:t>
            </a:r>
            <a:r>
              <a:rPr lang="el-GR" altLang="el-GR" dirty="0" smtClean="0"/>
              <a:t>(3/5)</a:t>
            </a:r>
            <a:endParaRPr lang="el-GR" dirty="0"/>
          </a:p>
        </p:txBody>
      </p:sp>
      <p:sp>
        <p:nvSpPr>
          <p:cNvPr id="8" name="Text Placeholder 7"/>
          <p:cNvSpPr>
            <a:spLocks noGrp="1"/>
          </p:cNvSpPr>
          <p:nvPr>
            <p:ph type="body" idx="1"/>
          </p:nvPr>
        </p:nvSpPr>
        <p:spPr>
          <a:xfrm>
            <a:off x="457200" y="1574254"/>
            <a:ext cx="8291264" cy="639762"/>
          </a:xfrm>
        </p:spPr>
        <p:txBody>
          <a:bodyPr anchor="t">
            <a:normAutofit/>
          </a:bodyPr>
          <a:lstStyle/>
          <a:p>
            <a:r>
              <a:rPr lang="el-GR" altLang="el-GR" sz="2600" b="0" dirty="0"/>
              <a:t>Με τους πελάτες να ζητούν καταθέσεις</a:t>
            </a:r>
            <a:r>
              <a:rPr lang="el-GR" altLang="el-GR" sz="2600" b="0" dirty="0" smtClean="0"/>
              <a:t>.</a:t>
            </a:r>
            <a:endParaRPr lang="el-GR" altLang="el-GR" sz="2600" b="0" dirty="0"/>
          </a:p>
        </p:txBody>
      </p:sp>
      <p:pic>
        <p:nvPicPr>
          <p:cNvPr id="11" name="Picture 8" descr="Καταθετήριο"/>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tretch>
            <a:fillRect/>
          </a:stretch>
        </p:blipFill>
        <p:spPr bwMode="auto">
          <a:xfrm>
            <a:off x="4644008" y="2214563"/>
            <a:ext cx="4104455"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Καταθετήριο"/>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39553" y="2214563"/>
            <a:ext cx="3816424" cy="3878262"/>
          </a:xfrm>
        </p:spPr>
      </p:pic>
    </p:spTree>
    <p:extLst>
      <p:ext uri="{BB962C8B-B14F-4D97-AF65-F5344CB8AC3E}">
        <p14:creationId xmlns:p14="http://schemas.microsoft.com/office/powerpoint/2010/main" val="42503496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altLang="el-GR" dirty="0"/>
              <a:t>«Τράπεζα» </a:t>
            </a:r>
            <a:r>
              <a:rPr lang="el-GR" altLang="el-GR" dirty="0" smtClean="0"/>
              <a:t>(4/5)</a:t>
            </a:r>
            <a:endParaRPr lang="el-GR" dirty="0"/>
          </a:p>
        </p:txBody>
      </p:sp>
      <p:sp>
        <p:nvSpPr>
          <p:cNvPr id="8" name="Content Placeholder 7"/>
          <p:cNvSpPr>
            <a:spLocks noGrp="1"/>
          </p:cNvSpPr>
          <p:nvPr>
            <p:ph sz="half" idx="1"/>
          </p:nvPr>
        </p:nvSpPr>
        <p:spPr/>
        <p:txBody>
          <a:bodyPr/>
          <a:lstStyle/>
          <a:p>
            <a:pPr marL="0" indent="0">
              <a:buNone/>
            </a:pPr>
            <a:r>
              <a:rPr lang="el-GR" altLang="el-GR" dirty="0" smtClean="0"/>
              <a:t>Και αναλήψεις χρημάτων.</a:t>
            </a:r>
          </a:p>
          <a:p>
            <a:pPr marL="0" indent="0">
              <a:buNone/>
            </a:pPr>
            <a:endParaRPr lang="el-GR" altLang="el-GR" dirty="0" smtClean="0"/>
          </a:p>
          <a:p>
            <a:endParaRPr lang="el-GR" dirty="0"/>
          </a:p>
        </p:txBody>
      </p:sp>
      <p:pic>
        <p:nvPicPr>
          <p:cNvPr id="10" name="Picture 5" descr="Ανάληψη από τραπεζικό λογαριασμ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24" y="2348880"/>
            <a:ext cx="3663011"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Ανάληψη από τραπεζικό λογαριασμό"/>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788024" y="2348880"/>
            <a:ext cx="3828800"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5337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«Τράπεζα» </a:t>
            </a:r>
            <a:r>
              <a:rPr lang="el-GR" altLang="el-GR" dirty="0" smtClean="0"/>
              <a:t>(5/5)</a:t>
            </a:r>
            <a:endParaRPr lang="el-GR" dirty="0"/>
          </a:p>
        </p:txBody>
      </p:sp>
      <p:sp>
        <p:nvSpPr>
          <p:cNvPr id="3" name="Content Placeholder 2"/>
          <p:cNvSpPr>
            <a:spLocks noGrp="1"/>
          </p:cNvSpPr>
          <p:nvPr>
            <p:ph sz="half" idx="1"/>
          </p:nvPr>
        </p:nvSpPr>
        <p:spPr>
          <a:xfrm>
            <a:off x="457200" y="1600200"/>
            <a:ext cx="3610744" cy="4525963"/>
          </a:xfrm>
        </p:spPr>
        <p:txBody>
          <a:bodyPr/>
          <a:lstStyle/>
          <a:p>
            <a:pPr marL="0" indent="0">
              <a:buNone/>
            </a:pPr>
            <a:r>
              <a:rPr lang="el-GR" altLang="el-GR" dirty="0"/>
              <a:t>Αλλά και να προσφέρουν χρήματα για φιλανθρωπικούς σκοπούς.</a:t>
            </a:r>
          </a:p>
          <a:p>
            <a:endParaRPr lang="el-GR" dirty="0"/>
          </a:p>
        </p:txBody>
      </p:sp>
      <p:pic>
        <p:nvPicPr>
          <p:cNvPr id="5" name="Picture 6" descr="Κουμπαράς των γιατρών χωρίς σύνορα"/>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360438" y="1700808"/>
            <a:ext cx="4322170" cy="3240360"/>
          </a:xfrm>
        </p:spPr>
      </p:pic>
    </p:spTree>
    <p:extLst>
      <p:ext uri="{BB962C8B-B14F-4D97-AF65-F5344CB8AC3E}">
        <p14:creationId xmlns:p14="http://schemas.microsoft.com/office/powerpoint/2010/main" val="169940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«Εξόφληση λογαριασμών</a:t>
            </a:r>
            <a:r>
              <a:rPr lang="el-GR" altLang="el-GR"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παίζουν τους υπαλλήλους και τους καταναλωτές που εξοφλούν λογαριασμούς. Με το ταχυδρομείο της τάξης οι μαθητές λαμβάνουν κάποιο λογαριασμό. Διαβάζουν τα στοιχεία και απευθύνονται στον αρμόδιο υπάλληλο για να τον εξοφλήσουν. </a:t>
            </a:r>
            <a:endParaRPr lang="el-GR" sz="2600" dirty="0"/>
          </a:p>
        </p:txBody>
      </p:sp>
      <p:pic>
        <p:nvPicPr>
          <p:cNvPr id="5" name="Content Placeholder 4" descr="Ταμεία ΟΤΕ, ΔΕΗ"/>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962" y="1826355"/>
            <a:ext cx="4037076" cy="407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656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Εμπλουτισμός γνώσεων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n-US" sz="2500" dirty="0"/>
              <a:t>Σε αυτό η νηπιαγωγός θα πρέπει να φροντίσει </a:t>
            </a:r>
            <a:r>
              <a:rPr lang="el-GR" altLang="en-US" sz="2500" dirty="0" smtClean="0"/>
              <a:t>ώστε να </a:t>
            </a:r>
            <a:r>
              <a:rPr lang="el-GR" altLang="en-US" sz="2500" dirty="0"/>
              <a:t>υπάρχει το αναγνωστικό υλικό που θα υποστηρίζει το παιχνίδι τους. </a:t>
            </a:r>
          </a:p>
          <a:p>
            <a:pPr marL="0" indent="0">
              <a:buNone/>
            </a:pPr>
            <a:r>
              <a:rPr lang="el-GR" sz="2500" dirty="0"/>
              <a:t>Όταν τα παιδιά αποφασίσουν να στήσουν ένα παιχνίδι πειρατών, θα μπορούσαν να βρεθούν χάρτες θησαυρών ή μπουκάλια με σημειώματα απελπισμένων ναυαγών. </a:t>
            </a:r>
          </a:p>
        </p:txBody>
      </p:sp>
      <p:pic>
        <p:nvPicPr>
          <p:cNvPr id="1026" name="Picture 2" descr="χάρτες θησαυρών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85490" y="1600200"/>
            <a:ext cx="276401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144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«Εξόφληση λογαριασμών</a:t>
            </a:r>
            <a:r>
              <a:rPr lang="el-GR" altLang="el-GR" dirty="0" smtClean="0"/>
              <a:t>» (2/2)</a:t>
            </a:r>
            <a:endParaRPr lang="el-GR" dirty="0"/>
          </a:p>
        </p:txBody>
      </p:sp>
      <p:sp>
        <p:nvSpPr>
          <p:cNvPr id="3" name="Content Placeholder 2"/>
          <p:cNvSpPr>
            <a:spLocks noGrp="1"/>
          </p:cNvSpPr>
          <p:nvPr>
            <p:ph sz="half" idx="1"/>
          </p:nvPr>
        </p:nvSpPr>
        <p:spPr/>
        <p:txBody>
          <a:bodyPr/>
          <a:lstStyle/>
          <a:p>
            <a:pPr marL="0" indent="0">
              <a:buNone/>
            </a:pPr>
            <a:r>
              <a:rPr lang="el-GR" altLang="el-GR" dirty="0"/>
              <a:t>Εκείνος παίρνει το λογαριασμό, σημειώνει την εξόφληση στη δική του κατάσταση και ετοιμάζει την απόδειξη του πελάτη.</a:t>
            </a:r>
          </a:p>
          <a:p>
            <a:endParaRPr lang="el-GR" dirty="0"/>
          </a:p>
          <a:p>
            <a:endParaRPr lang="el-GR" dirty="0"/>
          </a:p>
        </p:txBody>
      </p:sp>
      <p:pic>
        <p:nvPicPr>
          <p:cNvPr id="5" name="Picture 5" descr="Απόδειξη εξόφληση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628800"/>
            <a:ext cx="4038600" cy="317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456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«Ο λογαριασμός»</a:t>
            </a:r>
            <a:endParaRPr lang="el-GR" altLang="el-GR" dirty="0"/>
          </a:p>
        </p:txBody>
      </p:sp>
      <p:sp>
        <p:nvSpPr>
          <p:cNvPr id="3" name="Content Placeholder 2"/>
          <p:cNvSpPr>
            <a:spLocks noGrp="1"/>
          </p:cNvSpPr>
          <p:nvPr>
            <p:ph sz="half" idx="1"/>
          </p:nvPr>
        </p:nvSpPr>
        <p:spPr>
          <a:xfrm>
            <a:off x="457200" y="1600201"/>
            <a:ext cx="3970784" cy="1756792"/>
          </a:xfrm>
        </p:spPr>
        <p:txBody>
          <a:bodyPr>
            <a:noAutofit/>
          </a:bodyPr>
          <a:lstStyle/>
          <a:p>
            <a:pPr marL="0" indent="0">
              <a:buNone/>
            </a:pPr>
            <a:r>
              <a:rPr lang="el-GR" altLang="el-GR" sz="2400" dirty="0"/>
              <a:t>Καλό είναι τα παιδιά να μάθουν να διαβάζουν ΟΤΕ </a:t>
            </a:r>
            <a:r>
              <a:rPr lang="el-GR" altLang="el-GR" sz="2400" dirty="0" smtClean="0"/>
              <a:t>στο </a:t>
            </a:r>
            <a:r>
              <a:rPr lang="el-GR" altLang="el-GR" sz="2400" dirty="0"/>
              <a:t>λογαριασμό και να τον διακρίνουν από τη </a:t>
            </a:r>
            <a:r>
              <a:rPr lang="el-GR" altLang="el-GR" sz="2400" dirty="0" smtClean="0"/>
              <a:t>ΔΕΗ. </a:t>
            </a:r>
            <a:endParaRPr lang="el-GR" sz="2400" dirty="0"/>
          </a:p>
        </p:txBody>
      </p:sp>
      <p:sp>
        <p:nvSpPr>
          <p:cNvPr id="4" name="Content Placeholder 3"/>
          <p:cNvSpPr>
            <a:spLocks noGrp="1"/>
          </p:cNvSpPr>
          <p:nvPr>
            <p:ph sz="half" idx="2"/>
          </p:nvPr>
        </p:nvSpPr>
        <p:spPr>
          <a:xfrm>
            <a:off x="4716016" y="1628800"/>
            <a:ext cx="4038600" cy="4525963"/>
          </a:xfrm>
        </p:spPr>
        <p:txBody>
          <a:bodyPr>
            <a:normAutofit/>
          </a:bodyPr>
          <a:lstStyle/>
          <a:p>
            <a:pPr marL="0" indent="0">
              <a:buNone/>
            </a:pPr>
            <a:r>
              <a:rPr lang="el-GR" altLang="el-GR" sz="2400" dirty="0"/>
              <a:t>Η νηπιαγωγός μπορεί να τους δώσει, ελαφρώς ‘πειραγμένους’, τους σχετικούς λογαριασμούς και να διαβάσουν τις σημαντικές πληροφορίες του </a:t>
            </a:r>
            <a:r>
              <a:rPr lang="el-GR" altLang="el-GR" sz="2400" dirty="0" err="1"/>
              <a:t>κειμενικού</a:t>
            </a:r>
            <a:r>
              <a:rPr lang="el-GR" altLang="el-GR" sz="2400" dirty="0"/>
              <a:t> είδους: </a:t>
            </a:r>
          </a:p>
          <a:p>
            <a:r>
              <a:rPr lang="el-GR" altLang="el-GR" sz="2400" dirty="0"/>
              <a:t>  Ποιος πληρώνει;</a:t>
            </a:r>
          </a:p>
          <a:p>
            <a:r>
              <a:rPr lang="el-GR" altLang="el-GR" sz="2400" dirty="0"/>
              <a:t>  Πόσο πληρώνει;</a:t>
            </a:r>
          </a:p>
          <a:p>
            <a:r>
              <a:rPr lang="el-GR" altLang="el-GR" sz="2400" dirty="0"/>
              <a:t>  Σε ποιον </a:t>
            </a:r>
            <a:r>
              <a:rPr lang="el-GR" altLang="el-GR" sz="2400" dirty="0" smtClean="0"/>
              <a:t>πληρώνει</a:t>
            </a:r>
            <a:r>
              <a:rPr lang="en-US" altLang="el-GR" sz="2400" dirty="0"/>
              <a:t>;</a:t>
            </a:r>
            <a:endParaRPr lang="el-GR" sz="2400" dirty="0"/>
          </a:p>
          <a:p>
            <a:endParaRPr lang="el-GR" sz="2400" dirty="0"/>
          </a:p>
        </p:txBody>
      </p:sp>
      <p:pic>
        <p:nvPicPr>
          <p:cNvPr id="3074" name="Picture 2" descr="Λογαριασμοί"/>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515" b="7115"/>
          <a:stretch/>
        </p:blipFill>
        <p:spPr bwMode="auto">
          <a:xfrm>
            <a:off x="539552" y="3356992"/>
            <a:ext cx="3744415" cy="236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14420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«Πόσο κάνει;»</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έρχονται σε επαφή με τα χρήματα, κέρματα και χαρτονομίσματα (συνήθως απομιμήσεις) σε μια προσπάθεια να εξοικειωθούν μαζί τους. Έτσι στήνεται μια μικρή εμπορική συναλλαγή, όπου τα παιδιά αγοράζουν διάφορα προϊόντα.</a:t>
            </a:r>
          </a:p>
          <a:p>
            <a:endParaRPr lang="el-GR" sz="2600" dirty="0"/>
          </a:p>
        </p:txBody>
      </p:sp>
      <p:pic>
        <p:nvPicPr>
          <p:cNvPr id="5" name="Picture 9" descr="Εγχρήματη συναλλαγή"/>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772816"/>
            <a:ext cx="403860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4065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a:t>. Συμβολικό Παιχνίδι</a:t>
            </a:r>
            <a:r>
              <a:rPr lang="en-US" sz="2000" dirty="0"/>
              <a:t> </a:t>
            </a:r>
            <a:r>
              <a:rPr lang="el-GR" sz="2000"/>
              <a:t>και Γραπτή Γλώσσα». </a:t>
            </a:r>
            <a:r>
              <a:rPr lang="el-GR" sz="2000" dirty="0"/>
              <a:t>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a:t>
            </a:r>
            <a:r>
              <a:rPr lang="el-GR" sz="2000" dirty="0" smtClean="0"/>
              <a:t>1, 2, 3: Εξώφυλλο και σελίδες </a:t>
            </a:r>
            <a:r>
              <a:rPr lang="el-GR" sz="2000" dirty="0"/>
              <a:t>του βιβλίου «</a:t>
            </a:r>
            <a:r>
              <a:rPr lang="el-GR" sz="2000" u="sng" dirty="0">
                <a:hlinkClick r:id="rId3"/>
              </a:rPr>
              <a:t>Λέξη, λέξη είσαι 'δω; : Ασκήσεις ανάγνωσης και γραφής για παιδιά νηπιαγωγείου</a:t>
            </a:r>
            <a:r>
              <a:rPr lang="el-GR" sz="2000" dirty="0"/>
              <a:t>» / Βαρβάρα </a:t>
            </a:r>
            <a:r>
              <a:rPr lang="el-GR" sz="2000" dirty="0" err="1"/>
              <a:t>Πρεβεζάνου</a:t>
            </a:r>
            <a:r>
              <a:rPr lang="el-GR" sz="2000" dirty="0"/>
              <a:t>, Κλεάνθη </a:t>
            </a:r>
            <a:r>
              <a:rPr lang="el-GR" sz="2000" dirty="0" err="1"/>
              <a:t>Μιχαλάντου</a:t>
            </a:r>
            <a:r>
              <a:rPr lang="el-GR" sz="2000" dirty="0"/>
              <a:t> · επιμέλεια Αγγελική </a:t>
            </a:r>
            <a:r>
              <a:rPr lang="el-GR" sz="2000" dirty="0" err="1"/>
              <a:t>Γιαννικοπούλου</a:t>
            </a:r>
            <a:r>
              <a:rPr lang="el-GR" sz="2000" dirty="0"/>
              <a:t> · εικονογράφηση </a:t>
            </a:r>
            <a:r>
              <a:rPr lang="el-GR" sz="2000" dirty="0" err="1"/>
              <a:t>Ελίζα</a:t>
            </a:r>
            <a:r>
              <a:rPr lang="el-GR" sz="2000" dirty="0"/>
              <a:t> </a:t>
            </a:r>
            <a:r>
              <a:rPr lang="el-GR" sz="2000" dirty="0" err="1"/>
              <a:t>Βαβούρη</a:t>
            </a:r>
            <a:r>
              <a:rPr lang="el-GR" sz="2000" dirty="0"/>
              <a:t>. - 1η </a:t>
            </a:r>
            <a:r>
              <a:rPr lang="el-GR" sz="2000" dirty="0" err="1"/>
              <a:t>έκδ</a:t>
            </a:r>
            <a:r>
              <a:rPr lang="el-GR" sz="2000" dirty="0"/>
              <a:t>. - Αθήνα : Εκδόσεις Παπαδόπουλος, 2006</a:t>
            </a:r>
            <a:r>
              <a:rPr lang="el-GR" sz="2000" dirty="0" smtClean="0"/>
              <a:t>. </a:t>
            </a:r>
            <a:r>
              <a:rPr lang="en-GB" sz="2000" dirty="0" err="1" smtClean="0"/>
              <a:t>Biblionet</a:t>
            </a:r>
            <a:r>
              <a:rPr lang="en-GB" sz="2000" dirty="0" smtClean="0"/>
              <a:t>.</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n-US" dirty="0" smtClean="0"/>
              <a:t>«Γέφυρες και γεφύρια»</a:t>
            </a:r>
            <a:r>
              <a:rPr lang="el-GR" altLang="en-US" dirty="0"/>
              <a:t> </a:t>
            </a:r>
            <a:r>
              <a:rPr lang="el-GR" dirty="0" smtClean="0"/>
              <a:t>(1/4)</a:t>
            </a:r>
            <a:endParaRPr lang="el-GR" dirty="0"/>
          </a:p>
        </p:txBody>
      </p:sp>
      <p:sp>
        <p:nvSpPr>
          <p:cNvPr id="3" name="Content Placeholder 2"/>
          <p:cNvSpPr>
            <a:spLocks noGrp="1"/>
          </p:cNvSpPr>
          <p:nvPr>
            <p:ph sz="half" idx="1"/>
          </p:nvPr>
        </p:nvSpPr>
        <p:spPr/>
        <p:txBody>
          <a:bodyPr/>
          <a:lstStyle/>
          <a:p>
            <a:pPr marL="0" indent="0">
              <a:buNone/>
            </a:pPr>
            <a:r>
              <a:rPr lang="el-GR" altLang="en-US" dirty="0"/>
              <a:t>Τα παιδιά συζητούν για δημοφιλείς γέφυρες στην Ελλάδα και βρίσκουν τις αντίστοιχες περιοχές στο χάρτη. Παρατηρούν πόσο διαφορετικές είναι μεταξύ τους.</a:t>
            </a:r>
          </a:p>
          <a:p>
            <a:endParaRPr lang="el-GR" dirty="0"/>
          </a:p>
        </p:txBody>
      </p:sp>
      <p:pic>
        <p:nvPicPr>
          <p:cNvPr id="5" name="Picture 6" descr="φωτογραφίες με γέφυρες"/>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732895" y="1600200"/>
            <a:ext cx="386921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655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t>«Γέφυρες και γεφύρια</a:t>
            </a:r>
            <a:r>
              <a:rPr lang="el-GR" altLang="en-US" dirty="0" smtClean="0"/>
              <a:t>» </a:t>
            </a:r>
            <a:r>
              <a:rPr lang="el-GR" dirty="0" smtClean="0"/>
              <a:t>(2/4</a:t>
            </a:r>
            <a:r>
              <a:rPr lang="el-GR" dirty="0"/>
              <a:t>)</a:t>
            </a:r>
          </a:p>
        </p:txBody>
      </p:sp>
      <p:sp>
        <p:nvSpPr>
          <p:cNvPr id="3" name="Content Placeholder 2"/>
          <p:cNvSpPr>
            <a:spLocks noGrp="1"/>
          </p:cNvSpPr>
          <p:nvPr>
            <p:ph sz="half" idx="1"/>
          </p:nvPr>
        </p:nvSpPr>
        <p:spPr>
          <a:xfrm>
            <a:off x="457200" y="1600200"/>
            <a:ext cx="3682752" cy="4525963"/>
          </a:xfrm>
        </p:spPr>
        <p:txBody>
          <a:bodyPr>
            <a:normAutofit/>
          </a:bodyPr>
          <a:lstStyle/>
          <a:p>
            <a:pPr marL="0" indent="0">
              <a:buNone/>
            </a:pPr>
            <a:r>
              <a:rPr lang="el-GR" altLang="en-US" sz="2600" dirty="0"/>
              <a:t>Στη συνέχεια χωρίζονται σε ομάδες μηχανικών και αρχιτεκτόνων και με τη βοήθεια της κάτοψης προσπαθούν με το οικοδομικό υλικό του σχολείου να ξαναχτίσουν τις γέφυρες.</a:t>
            </a:r>
          </a:p>
          <a:p>
            <a:endParaRPr lang="el-GR" sz="2600" dirty="0"/>
          </a:p>
        </p:txBody>
      </p:sp>
      <p:pic>
        <p:nvPicPr>
          <p:cNvPr id="5" name="Picture 3" descr="γέφυρες με τουβλάκια"/>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3149"/>
          <a:stretch/>
        </p:blipFill>
        <p:spPr bwMode="auto">
          <a:xfrm>
            <a:off x="4513943" y="1772816"/>
            <a:ext cx="416866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84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altLang="en-US" dirty="0"/>
              <a:t>«Γέφυρες και γεφύρια</a:t>
            </a:r>
            <a:r>
              <a:rPr lang="el-GR" altLang="en-US" dirty="0" smtClean="0"/>
              <a:t>» </a:t>
            </a:r>
            <a:r>
              <a:rPr lang="el-GR" dirty="0" smtClean="0"/>
              <a:t>(3/4</a:t>
            </a:r>
            <a:r>
              <a:rPr lang="el-GR" dirty="0"/>
              <a:t>)</a:t>
            </a:r>
          </a:p>
        </p:txBody>
      </p:sp>
      <p:pic>
        <p:nvPicPr>
          <p:cNvPr id="2050" name="Picture 2" descr="γέφυρες με τουβλάκια"/>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77049" y="1557338"/>
            <a:ext cx="6002602"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151201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0"/>
  <p:tag name="ZHAW.ACCESSIBILITYADDIN.CHECKTIMEDATE" val="5/2/2016 7:26:47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3,7,"/>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5,7,6,8,"/>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5,2050,"/>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6,5,"/>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7,8,10,11,"/>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3,4,307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B18E3807-9C3B-46F4-9128-7EE92C2F5B98}">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3570</TotalTime>
  <Words>2283</Words>
  <Application>Microsoft Office PowerPoint</Application>
  <PresentationFormat>On-screen Show (4:3)</PresentationFormat>
  <Paragraphs>179</Paragraphs>
  <Slides>69</Slides>
  <Notes>8</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Θέμα του Office</vt:lpstr>
      <vt:lpstr>Διδακτική της Λογοτεχνίας στην Προσχολική Εκπαίδευση</vt:lpstr>
      <vt:lpstr>Συμβολικό Παιχνίδι και Γραπτή Γλώσσα </vt:lpstr>
      <vt:lpstr>Εισαγωγή (1/2)</vt:lpstr>
      <vt:lpstr>Εισαγωγή (2/2)</vt:lpstr>
      <vt:lpstr>Εμπλουτισμός γνώσεων (1/2)</vt:lpstr>
      <vt:lpstr>Εμπλουτισμός γνώσεων (2/2)</vt:lpstr>
      <vt:lpstr>«Γέφυρες και γεφύρια» (1/4)</vt:lpstr>
      <vt:lpstr>«Γέφυρες και γεφύρια» (2/4)</vt:lpstr>
      <vt:lpstr>«Γέφυρες και γεφύρια» (3/4)</vt:lpstr>
      <vt:lpstr>«Γέφυρες και γεφύρια» (4/4)</vt:lpstr>
      <vt:lpstr>Γνωριμία με άφθονο και ποικίλο έντυπο υλικό</vt:lpstr>
      <vt:lpstr>«Αστυνομικές ταυτότητες» (1/3)</vt:lpstr>
      <vt:lpstr>«Αστυνομικές ταυτότητες» (2/3)</vt:lpstr>
      <vt:lpstr>«Αστυνομικές ταυτότητες» (3/3)</vt:lpstr>
      <vt:lpstr>«Διαβατήρια» (1/2)</vt:lpstr>
      <vt:lpstr>«Διαβατήρια» (2/2)</vt:lpstr>
      <vt:lpstr>«Εισιτήρια» (1/3)</vt:lpstr>
      <vt:lpstr>«Εισιτήρια» (2/3)</vt:lpstr>
      <vt:lpstr>«Εισιτήρια» (3/3)</vt:lpstr>
      <vt:lpstr>Η έμφαση στον γραπτό λόγο να μην ξεπερνά κάποια όρια</vt:lpstr>
      <vt:lpstr>Ενσωμάτωση αναγνωστικού υλικού σε παιχνίδια</vt:lpstr>
      <vt:lpstr>«Ας παίξουμε εστιατόριο»</vt:lpstr>
      <vt:lpstr>«Παραγγελία»</vt:lpstr>
      <vt:lpstr>«Ζητείται σερβιτόρος» (1/2)</vt:lpstr>
      <vt:lpstr>«Ζητείται σερβιτόρος» (2/2)</vt:lpstr>
      <vt:lpstr>«Το εστιατόριο» (1/2)</vt:lpstr>
      <vt:lpstr>«Το εστιατόριο» (2/2)</vt:lpstr>
      <vt:lpstr>«Φέρε τα χαρτιά» (1/2)</vt:lpstr>
      <vt:lpstr>«Φέρε τα χαρτιά» (2/2)</vt:lpstr>
      <vt:lpstr>«Παίζουμε τον γιατρό;»</vt:lpstr>
      <vt:lpstr>«Ο γιατρός συνταγογραφεί» (1/4)</vt:lpstr>
      <vt:lpstr>«Ο γιατρός συνταγογραφεί» (2/4)</vt:lpstr>
      <vt:lpstr>«Ο γιατρός συνταγογραφεί» (3/4)</vt:lpstr>
      <vt:lpstr>«Ο γιατρός συνταγογραφεί» (4/4)</vt:lpstr>
      <vt:lpstr>«Διανυκτερεύοντα - διημερεύοντα»</vt:lpstr>
      <vt:lpstr>«Ο καρδιολόγος» (1/3)</vt:lpstr>
      <vt:lpstr>«Ο καρδιολόγος» (2/3)</vt:lpstr>
      <vt:lpstr>«Ο καρδιολόγος» (3/3)</vt:lpstr>
      <vt:lpstr>«Γιατροί και γιατροί» (1/3)</vt:lpstr>
      <vt:lpstr>«Γιατροί και γιατροί» (2/3)</vt:lpstr>
      <vt:lpstr>«Γιατροί και γιατροί» (3/3)</vt:lpstr>
      <vt:lpstr>«Λαβύρινθος»</vt:lpstr>
      <vt:lpstr>«Εμβόλια» (1/4)</vt:lpstr>
      <vt:lpstr>«Εμβόλια» (2/4)</vt:lpstr>
      <vt:lpstr>«Εμβόλια» (3/4)</vt:lpstr>
      <vt:lpstr>«Εμβόλια» (4/4)</vt:lpstr>
      <vt:lpstr>«Ασφαλισμένοι και ταμεία» (1/2)</vt:lpstr>
      <vt:lpstr>«Ασφαλισμένοι και ταμεία» (2/2)</vt:lpstr>
      <vt:lpstr>«Φύλλο εργασίας»</vt:lpstr>
      <vt:lpstr>Χρηματικές συναλλαγές</vt:lpstr>
      <vt:lpstr>«Αυτόματη κατάθεση» (1/3)</vt:lpstr>
      <vt:lpstr>«Αυτόματη κατάθεση» (2/3)</vt:lpstr>
      <vt:lpstr>«Αυτόματη κατάθεση» (3/3)</vt:lpstr>
      <vt:lpstr>«Τράπεζα» (1/5)</vt:lpstr>
      <vt:lpstr>«Τράπεζα» (2/5)</vt:lpstr>
      <vt:lpstr>«Τράπεζα» (3/5)</vt:lpstr>
      <vt:lpstr>«Τράπεζα» (4/5)</vt:lpstr>
      <vt:lpstr>«Τράπεζα» (5/5)</vt:lpstr>
      <vt:lpstr>«Εξόφληση λογαριασμών» (1/2)</vt:lpstr>
      <vt:lpstr>«Εξόφληση λογαριασμών» (2/2)</vt:lpstr>
      <vt:lpstr>«Ο λογαριασμός»</vt:lpstr>
      <vt:lpstr>«Πόσο κάνει;»</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takis81 mark</cp:lastModifiedBy>
  <cp:revision>335</cp:revision>
  <dcterms:created xsi:type="dcterms:W3CDTF">2012-09-06T09:03:05Z</dcterms:created>
  <dcterms:modified xsi:type="dcterms:W3CDTF">2016-02-05T05:27:15Z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47BA3083-7A61-4C9F-AF0B-10A2E052EA77</vt:lpwstr>
  </property>
  <property fmtid="{D5CDD505-2E9C-101B-9397-08002B2CF9AE}" pid="3" name="ArticulatePath">
    <vt:lpwstr>2 Καθημερινότητα_NEW</vt:lpwstr>
  </property>
</Properties>
</file>