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3"/>
  </p:notesMasterIdLst>
  <p:sldIdLst>
    <p:sldId id="256" r:id="rId2"/>
    <p:sldId id="417" r:id="rId3"/>
    <p:sldId id="418" r:id="rId4"/>
    <p:sldId id="419" r:id="rId5"/>
    <p:sldId id="420" r:id="rId6"/>
    <p:sldId id="421" r:id="rId7"/>
    <p:sldId id="422" r:id="rId8"/>
    <p:sldId id="423" r:id="rId9"/>
    <p:sldId id="424" r:id="rId10"/>
    <p:sldId id="425" r:id="rId11"/>
    <p:sldId id="426" r:id="rId12"/>
    <p:sldId id="427" r:id="rId13"/>
    <p:sldId id="435" r:id="rId14"/>
    <p:sldId id="436" r:id="rId15"/>
    <p:sldId id="429" r:id="rId16"/>
    <p:sldId id="430" r:id="rId17"/>
    <p:sldId id="431" r:id="rId18"/>
    <p:sldId id="432" r:id="rId19"/>
    <p:sldId id="433" r:id="rId20"/>
    <p:sldId id="434" r:id="rId21"/>
    <p:sldId id="410" r:id="rId22"/>
    <p:sldId id="411" r:id="rId23"/>
    <p:sldId id="412" r:id="rId24"/>
    <p:sldId id="440" r:id="rId25"/>
    <p:sldId id="441" r:id="rId26"/>
    <p:sldId id="414" r:id="rId27"/>
    <p:sldId id="415" r:id="rId28"/>
    <p:sldId id="416" r:id="rId29"/>
    <p:sldId id="437" r:id="rId30"/>
    <p:sldId id="438" r:id="rId31"/>
    <p:sldId id="439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1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3" autoAdjust="0"/>
    <p:restoredTop sz="64731" autoAdjust="0"/>
  </p:normalViewPr>
  <p:slideViewPr>
    <p:cSldViewPr snapToGrid="0">
      <p:cViewPr varScale="1">
        <p:scale>
          <a:sx n="48" d="100"/>
          <a:sy n="48" d="100"/>
        </p:scale>
        <p:origin x="1242" y="48"/>
      </p:cViewPr>
      <p:guideLst/>
    </p:cSldViewPr>
  </p:slideViewPr>
  <p:outlineViewPr>
    <p:cViewPr>
      <p:scale>
        <a:sx n="33" d="100"/>
        <a:sy n="33" d="100"/>
      </p:scale>
      <p:origin x="0" y="-2806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A15CB-E518-42D0-B086-3B1AF5864A87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CDB2FB-1A1E-483C-8906-5BB705B55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658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36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355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382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041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5370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6759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277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i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171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1241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559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97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122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93025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22421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518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55764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30069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32558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59163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35136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2884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18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509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1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902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079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874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29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51819"/>
            <a:ext cx="7772400" cy="1415846"/>
          </a:xfrm>
        </p:spPr>
        <p:txBody>
          <a:bodyPr anchor="b"/>
          <a:lstStyle>
            <a:lvl1pPr algn="ctr">
              <a:defRPr sz="6000"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99" y="3602037"/>
            <a:ext cx="6894871" cy="2710273"/>
          </a:xfrm>
        </p:spPr>
        <p:txBody>
          <a:bodyPr/>
          <a:lstStyle>
            <a:lvl1pPr marL="0" indent="0" algn="ctr">
              <a:buNone/>
              <a:defRPr lang="en-US" sz="2400" b="1" smtClean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l-GR" sz="2800" dirty="0" smtClean="0"/>
          </a:p>
        </p:txBody>
      </p:sp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800" y="621594"/>
            <a:ext cx="4147938" cy="81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61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Ερπετών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22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Ερπετών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624388" y="1853430"/>
            <a:ext cx="3890962" cy="206928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624388" y="4048124"/>
            <a:ext cx="3890962" cy="21145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8650" y="1854200"/>
            <a:ext cx="3890963" cy="4308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68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Ερπετών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624388" y="1853430"/>
            <a:ext cx="3890962" cy="206928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624388" y="4048124"/>
            <a:ext cx="3890962" cy="21145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28650" y="1853430"/>
            <a:ext cx="3836988" cy="43092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54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Ερπετών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30238" y="2160588"/>
            <a:ext cx="2949575" cy="37004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33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Ερπετών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93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Ερπετών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2"/>
          </p:nvPr>
        </p:nvSpPr>
        <p:spPr>
          <a:xfrm>
            <a:off x="628650" y="1854200"/>
            <a:ext cx="7886700" cy="3860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7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Ερπετών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628650" y="1866900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7"/>
          </p:nvPr>
        </p:nvSpPr>
        <p:spPr>
          <a:xfrm>
            <a:off x="628650" y="4060595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9"/>
          <p:cNvSpPr>
            <a:spLocks noGrp="1"/>
          </p:cNvSpPr>
          <p:nvPr>
            <p:ph sz="quarter" idx="18"/>
          </p:nvPr>
        </p:nvSpPr>
        <p:spPr>
          <a:xfrm>
            <a:off x="4724400" y="1848335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9"/>
          <p:cNvSpPr>
            <a:spLocks noGrp="1"/>
          </p:cNvSpPr>
          <p:nvPr>
            <p:ph sz="quarter" idx="19"/>
          </p:nvPr>
        </p:nvSpPr>
        <p:spPr>
          <a:xfrm>
            <a:off x="4737100" y="4060595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603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Ερπετών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8650" y="1866900"/>
            <a:ext cx="3778250" cy="2032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737100" y="1854200"/>
            <a:ext cx="3778250" cy="20447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682875" y="4075111"/>
            <a:ext cx="3778250" cy="2032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261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Ερπετών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27050" y="2311400"/>
            <a:ext cx="2520950" cy="31877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302000" y="2311400"/>
            <a:ext cx="2501900" cy="31877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076950" y="2311400"/>
            <a:ext cx="2495550" cy="31877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2522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5075BC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Ερπετών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1458">
            <a:off x="858904" y="3912368"/>
            <a:ext cx="864017" cy="571191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1458">
            <a:off x="858904" y="3912368"/>
            <a:ext cx="864017" cy="57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53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Ερπετών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19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Ερπετών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13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Ερπετών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8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415" y="3386622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Ερπετών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953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Ερπετών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Θέση εικόνας 6"/>
          <p:cNvSpPr>
            <a:spLocks noGrp="1"/>
          </p:cNvSpPr>
          <p:nvPr>
            <p:ph type="pic" sz="quarter" idx="13"/>
          </p:nvPr>
        </p:nvSpPr>
        <p:spPr>
          <a:xfrm>
            <a:off x="628651" y="1794694"/>
            <a:ext cx="7886699" cy="383693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l-GR" dirty="0"/>
          </a:p>
        </p:txBody>
      </p:sp>
      <p:sp>
        <p:nvSpPr>
          <p:cNvPr id="9" name="Θέση κειμένου 8"/>
          <p:cNvSpPr>
            <a:spLocks noGrp="1"/>
          </p:cNvSpPr>
          <p:nvPr>
            <p:ph type="body" sz="quarter" idx="14"/>
          </p:nvPr>
        </p:nvSpPr>
        <p:spPr>
          <a:xfrm>
            <a:off x="628650" y="5735636"/>
            <a:ext cx="7940675" cy="485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96607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Ερπετών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Θέση SmartArt 5"/>
          <p:cNvSpPr>
            <a:spLocks noGrp="1"/>
          </p:cNvSpPr>
          <p:nvPr>
            <p:ph type="dgm" sz="quarter" idx="12"/>
          </p:nvPr>
        </p:nvSpPr>
        <p:spPr>
          <a:xfrm>
            <a:off x="628650" y="1858963"/>
            <a:ext cx="7886700" cy="4261618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5136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Ερπετών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Θέση εικόνας 5"/>
          <p:cNvSpPr>
            <a:spLocks noGrp="1"/>
          </p:cNvSpPr>
          <p:nvPr>
            <p:ph type="pic" sz="quarter" idx="12"/>
          </p:nvPr>
        </p:nvSpPr>
        <p:spPr>
          <a:xfrm>
            <a:off x="628650" y="1843088"/>
            <a:ext cx="5300663" cy="426243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8" name="Θέση κειμένου 7"/>
          <p:cNvSpPr>
            <a:spLocks noGrp="1"/>
          </p:cNvSpPr>
          <p:nvPr>
            <p:ph type="body" sz="quarter" idx="13"/>
          </p:nvPr>
        </p:nvSpPr>
        <p:spPr>
          <a:xfrm>
            <a:off x="6091238" y="1843088"/>
            <a:ext cx="2595562" cy="4233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0882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Ερπετών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12"/>
          </p:nvPr>
        </p:nvSpPr>
        <p:spPr>
          <a:xfrm>
            <a:off x="3790950" y="1828800"/>
            <a:ext cx="4724400" cy="4379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8" name="Θέση κειμένου 7"/>
          <p:cNvSpPr>
            <a:spLocks noGrp="1"/>
          </p:cNvSpPr>
          <p:nvPr>
            <p:ph type="body" sz="quarter" idx="13"/>
          </p:nvPr>
        </p:nvSpPr>
        <p:spPr>
          <a:xfrm>
            <a:off x="628650" y="1798638"/>
            <a:ext cx="3101975" cy="4410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1184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3889" y="6325416"/>
            <a:ext cx="6830668" cy="2809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Ενότητα 2η. Εργαστηριακή Άσκηση Ερπετών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4557" y="6325416"/>
            <a:ext cx="550793" cy="2809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56277-EA16-4AF5-BFB5-E5ECBBB3949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 userDrawn="1"/>
        </p:nvPicPr>
        <p:blipFill rotWithShape="1">
          <a:blip r:embed="rId21"/>
          <a:srcRect l="1" r="85167"/>
          <a:stretch/>
        </p:blipFill>
        <p:spPr>
          <a:xfrm>
            <a:off x="628650" y="6164722"/>
            <a:ext cx="505239" cy="622325"/>
          </a:xfrm>
          <a:prstGeom prst="rect">
            <a:avLst/>
          </a:prstGeom>
        </p:spPr>
      </p:pic>
      <p:cxnSp>
        <p:nvCxnSpPr>
          <p:cNvPr id="18" name="Straight Connector 17"/>
          <p:cNvCxnSpPr/>
          <p:nvPr userDrawn="1"/>
        </p:nvCxnSpPr>
        <p:spPr>
          <a:xfrm>
            <a:off x="1133889" y="6261916"/>
            <a:ext cx="7381461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85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79" r:id="rId5"/>
    <p:sldLayoutId id="2147483666" r:id="rId6"/>
    <p:sldLayoutId id="2147483671" r:id="rId7"/>
    <p:sldLayoutId id="2147483672" r:id="rId8"/>
    <p:sldLayoutId id="2147483673" r:id="rId9"/>
    <p:sldLayoutId id="2147483674" r:id="rId10"/>
    <p:sldLayoutId id="2147483681" r:id="rId11"/>
    <p:sldLayoutId id="2147483682" r:id="rId12"/>
    <p:sldLayoutId id="2147483680" r:id="rId13"/>
    <p:sldLayoutId id="2147483669" r:id="rId14"/>
    <p:sldLayoutId id="2147483675" r:id="rId15"/>
    <p:sldLayoutId id="2147483676" r:id="rId16"/>
    <p:sldLayoutId id="2147483678" r:id="rId17"/>
    <p:sldLayoutId id="2147483677" r:id="rId18"/>
    <p:sldLayoutId id="2147483683" r:id="rId19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6">
              <a:lumMod val="75000"/>
            </a:schemeClr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Ζωολογία ΙΙ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</a:rPr>
              <a:t>Ενότητα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l-GR" sz="2800" baseline="30000" dirty="0" smtClean="0">
                <a:solidFill>
                  <a:schemeClr val="accent6">
                    <a:lumMod val="75000"/>
                  </a:schemeClr>
                </a:solidFill>
              </a:rPr>
              <a:t>η</a:t>
            </a:r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l-GR" sz="2800" i="1" dirty="0" smtClean="0">
                <a:solidFill>
                  <a:schemeClr val="accent6">
                    <a:lumMod val="75000"/>
                  </a:schemeClr>
                </a:solidFill>
              </a:rPr>
              <a:t>Εργαστηριακή </a:t>
            </a:r>
            <a:r>
              <a:rPr lang="el-GR" sz="2800" i="1" dirty="0" smtClean="0">
                <a:solidFill>
                  <a:schemeClr val="accent6">
                    <a:lumMod val="75000"/>
                  </a:schemeClr>
                </a:solidFill>
              </a:rPr>
              <a:t>Άσκηση Ερπετών</a:t>
            </a:r>
            <a:endParaRPr lang="en-US" sz="2800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l-GR" sz="2800" dirty="0"/>
          </a:p>
          <a:p>
            <a:r>
              <a:rPr lang="el-GR" sz="2800" dirty="0"/>
              <a:t>Παναγιώτης Παφίλης , </a:t>
            </a:r>
            <a:r>
              <a:rPr lang="el-GR" sz="2800" dirty="0" smtClean="0"/>
              <a:t>Επικ. Καθηγητής</a:t>
            </a:r>
            <a:endParaRPr lang="el-GR" sz="2800" dirty="0"/>
          </a:p>
          <a:p>
            <a:r>
              <a:rPr lang="el-GR" sz="2800" dirty="0"/>
              <a:t>Σχολή Θετικών Επιστημών</a:t>
            </a:r>
          </a:p>
          <a:p>
            <a:r>
              <a:rPr lang="el-GR" sz="2800" dirty="0" smtClean="0"/>
              <a:t>Τμήμα Βιολογίας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2857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i="1" dirty="0" err="1" smtClean="0">
                <a:ea typeface="ＭＳ Ｐゴシック" panose="020B0600070205080204" pitchFamily="34" charset="-128"/>
              </a:rPr>
              <a:t>Pseudopus</a:t>
            </a:r>
            <a:r>
              <a:rPr lang="en-US" altLang="el-GR" i="1" dirty="0" smtClean="0">
                <a:ea typeface="ＭＳ Ｐゴシック" panose="020B0600070205080204" pitchFamily="34" charset="-128"/>
              </a:rPr>
              <a:t> </a:t>
            </a:r>
            <a:r>
              <a:rPr lang="en-US" altLang="el-GR" i="1" dirty="0" err="1" smtClean="0">
                <a:ea typeface="ＭＳ Ｐゴシック" panose="020B0600070205080204" pitchFamily="34" charset="-128"/>
              </a:rPr>
              <a:t>apodus</a:t>
            </a:r>
            <a:endParaRPr lang="en-US" altLang="el-GR" i="1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22531" name="Content Placeholder 6" descr="486328866.jpg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82" y="1690689"/>
            <a:ext cx="4001418" cy="2669040"/>
          </a:xfrm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Ερπετών</a:t>
            </a:r>
            <a:endParaRPr lang="en-US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58877" y="4082729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</a:rPr>
              <a:t>13</a:t>
            </a:r>
            <a:endParaRPr lang="el-GR" sz="1200" dirty="0">
              <a:solidFill>
                <a:schemeClr val="bg1"/>
              </a:solidFill>
            </a:endParaRP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033" y="3177110"/>
            <a:ext cx="3886200" cy="2595426"/>
          </a:xfrm>
        </p:spPr>
      </p:pic>
      <p:sp>
        <p:nvSpPr>
          <p:cNvPr id="8" name="TextBox 7"/>
          <p:cNvSpPr txBox="1"/>
          <p:nvPr/>
        </p:nvSpPr>
        <p:spPr>
          <a:xfrm>
            <a:off x="8344470" y="549553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14</a:t>
            </a:r>
            <a:endParaRPr lang="el-GR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 err="1" smtClean="0">
                <a:ea typeface="ＭＳ Ｐゴシック" panose="020B0600070205080204" pitchFamily="34" charset="-128"/>
              </a:rPr>
              <a:t>Scincidae</a:t>
            </a:r>
            <a:endParaRPr lang="en-US" altLang="el-GR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23555" name="Content Placeholder 3" descr="C_ocellatus_Sardinia_040414_AS3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885" y="1492463"/>
            <a:ext cx="6351814" cy="4679170"/>
          </a:xfrm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Ερπετών</a:t>
            </a:r>
            <a:endParaRPr lang="en-US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878535" y="5894634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15</a:t>
            </a:r>
            <a:endParaRPr lang="el-GR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 err="1" smtClean="0">
                <a:ea typeface="ＭＳ Ｐゴシック" panose="020B0600070205080204" pitchFamily="34" charset="-128"/>
              </a:rPr>
              <a:t>Lacertidae</a:t>
            </a:r>
            <a:endParaRPr lang="en-US" altLang="el-GR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24579" name="Content Placeholder 3" descr="5821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2030081"/>
            <a:ext cx="3886200" cy="2636139"/>
          </a:xfrm>
        </p:spPr>
      </p:pic>
      <p:pic>
        <p:nvPicPr>
          <p:cNvPr id="3" name="Θέση περιεχομένου 2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543969"/>
            <a:ext cx="3886200" cy="2914650"/>
          </a:xfrm>
        </p:spPr>
      </p:pic>
      <p:sp>
        <p:nvSpPr>
          <p:cNvPr id="5" name="TextBox 4"/>
          <p:cNvSpPr txBox="1"/>
          <p:nvPr/>
        </p:nvSpPr>
        <p:spPr>
          <a:xfrm>
            <a:off x="590550" y="4743674"/>
            <a:ext cx="2819400" cy="5238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l-GR" sz="2800" dirty="0" err="1">
                <a:latin typeface="Calibri" panose="020F0502020204030204" pitchFamily="34" charset="0"/>
              </a:rPr>
              <a:t>Podarcis</a:t>
            </a:r>
            <a:endParaRPr lang="en-US" altLang="el-GR" sz="2800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5490483"/>
            <a:ext cx="4267200" cy="5222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l-GR" sz="2800" dirty="0">
                <a:latin typeface="Calibri" panose="020F0502020204030204" pitchFamily="34" charset="0"/>
              </a:rPr>
              <a:t>Lacerta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Ερπετών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34990" y="4666220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16</a:t>
            </a:r>
            <a:endParaRPr lang="el-GR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8239953" y="5490483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17</a:t>
            </a:r>
            <a:endParaRPr lang="el-GR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Θέση περιεχομένου 8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7"/>
          <a:stretch/>
        </p:blipFill>
        <p:spPr>
          <a:xfrm>
            <a:off x="512370" y="1943613"/>
            <a:ext cx="8119260" cy="4128879"/>
          </a:xfrm>
        </p:spPr>
      </p:pic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Ερπετών</a:t>
            </a:r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13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 err="1" smtClean="0">
                <a:ea typeface="ＭＳ Ｐゴシック" panose="020B0600070205080204" pitchFamily="34" charset="-128"/>
              </a:rPr>
              <a:t>Gekkonidae</a:t>
            </a:r>
            <a:endParaRPr lang="en-US" altLang="el-GR" dirty="0" smtClean="0">
              <a:ea typeface="ＭＳ Ｐゴシック" panose="020B0600070205080204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39953" y="3596368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1</a:t>
            </a:r>
            <a:r>
              <a:rPr lang="en-US" sz="1200" dirty="0" smtClean="0"/>
              <a:t>8</a:t>
            </a:r>
            <a:endParaRPr lang="el-GR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2720896" y="578345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1</a:t>
            </a:r>
            <a:r>
              <a:rPr lang="en-US" sz="1200" dirty="0" smtClean="0"/>
              <a:t>9</a:t>
            </a:r>
            <a:endParaRPr lang="el-GR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5334503" y="578345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</a:t>
            </a:r>
            <a:endParaRPr lang="el-GR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8289870" y="5607570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21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614113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Ερπετών</a:t>
            </a:r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14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 err="1" smtClean="0">
                <a:ea typeface="ＭＳ Ｐゴシック" panose="020B0600070205080204" pitchFamily="34" charset="-128"/>
              </a:rPr>
              <a:t>Gekkonidae</a:t>
            </a:r>
            <a:endParaRPr lang="en-US" altLang="el-GR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3" name="Θέση περιεχομένου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009" y="1690689"/>
            <a:ext cx="6327982" cy="3984285"/>
          </a:xfrm>
        </p:spPr>
      </p:pic>
      <p:sp>
        <p:nvSpPr>
          <p:cNvPr id="7" name="TextBox 6"/>
          <p:cNvSpPr txBox="1"/>
          <p:nvPr/>
        </p:nvSpPr>
        <p:spPr>
          <a:xfrm>
            <a:off x="7451381" y="5397975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2</a:t>
            </a:r>
            <a:r>
              <a:rPr lang="el-GR" sz="1200" dirty="0" smtClean="0">
                <a:solidFill>
                  <a:schemeClr val="bg1"/>
                </a:solidFill>
              </a:rPr>
              <a:t>2</a:t>
            </a:r>
            <a:endParaRPr lang="el-G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332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 err="1" smtClean="0">
                <a:ea typeface="ＭＳ Ｐゴシック" panose="020B0600070205080204" pitchFamily="34" charset="-128"/>
              </a:rPr>
              <a:t>Amphisbaenia</a:t>
            </a:r>
            <a:endParaRPr lang="en-US" altLang="el-GR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26627" name="Content Placeholder 3" descr="blanus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069" y="1825625"/>
            <a:ext cx="5351862" cy="4351338"/>
          </a:xfrm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Ερπετών</a:t>
            </a:r>
            <a:endParaRPr lang="en-US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06171" y="5899964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2</a:t>
            </a:r>
            <a:r>
              <a:rPr lang="el-GR" sz="1200" dirty="0" smtClean="0">
                <a:solidFill>
                  <a:schemeClr val="bg1"/>
                </a:solidFill>
              </a:rPr>
              <a:t>3</a:t>
            </a:r>
            <a:endParaRPr lang="el-GR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>
                <a:ea typeface="ＭＳ Ｐゴシック" panose="020B0600070205080204" pitchFamily="34" charset="-128"/>
              </a:rPr>
              <a:t>Φίδια</a:t>
            </a:r>
            <a:endParaRPr lang="en-US" altLang="el-GR" dirty="0" smtClean="0">
              <a:ea typeface="ＭＳ Ｐゴシック" panose="020B0600070205080204" pitchFamily="34" charset="-128"/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l-GR" dirty="0" err="1" smtClean="0">
                <a:ea typeface="ＭＳ Ｐゴシック" panose="020B0600070205080204" pitchFamily="34" charset="-128"/>
              </a:rPr>
              <a:t>Colubridae</a:t>
            </a:r>
            <a:endParaRPr lang="en-US" altLang="el-GR" dirty="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l-GR" dirty="0" err="1" smtClean="0">
                <a:ea typeface="ＭＳ Ｐゴシック" panose="020B0600070205080204" pitchFamily="34" charset="-128"/>
              </a:rPr>
              <a:t>Viperidae</a:t>
            </a:r>
            <a:endParaRPr lang="en-US" altLang="el-GR" dirty="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l-GR" dirty="0" err="1" smtClean="0">
                <a:ea typeface="ＭＳ Ｐゴシック" panose="020B0600070205080204" pitchFamily="34" charset="-128"/>
              </a:rPr>
              <a:t>Typhlopidae</a:t>
            </a:r>
            <a:endParaRPr lang="en-US" altLang="el-GR" dirty="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l-GR" dirty="0" err="1" smtClean="0">
                <a:ea typeface="ＭＳ Ｐゴシック" panose="020B0600070205080204" pitchFamily="34" charset="-128"/>
              </a:rPr>
              <a:t>Boidae</a:t>
            </a:r>
            <a:endParaRPr lang="en-US" altLang="el-GR" dirty="0" smtClean="0"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l-GR" dirty="0" smtClean="0">
              <a:solidFill>
                <a:srgbClr val="8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Ερπετών</a:t>
            </a:r>
            <a:endParaRPr lang="en-US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 err="1" smtClean="0">
                <a:ea typeface="ＭＳ Ｐゴシック" panose="020B0600070205080204" pitchFamily="34" charset="-128"/>
              </a:rPr>
              <a:t>Typhlopidae</a:t>
            </a:r>
            <a:endParaRPr lang="en-US" altLang="el-GR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28675" name="Content Placeholder 3" descr="typhlops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677" y="1690689"/>
            <a:ext cx="6028645" cy="4167374"/>
          </a:xfrm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Ερπετών</a:t>
            </a:r>
            <a:endParaRPr lang="en-US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538196" y="5581064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24</a:t>
            </a:r>
            <a:endParaRPr lang="el-GR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 err="1" smtClean="0">
                <a:ea typeface="ＭＳ Ｐゴシック" panose="020B0600070205080204" pitchFamily="34" charset="-128"/>
              </a:rPr>
              <a:t>Boidae</a:t>
            </a:r>
            <a:endParaRPr lang="en-US" altLang="el-GR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29699" name="Content Placeholder 3" descr="Eryx-jaculus-03000002028_01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762" y="1495403"/>
            <a:ext cx="6086475" cy="4598670"/>
          </a:xfrm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Ερπετών</a:t>
            </a:r>
            <a:endParaRPr lang="en-US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15237" y="5817074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25</a:t>
            </a:r>
            <a:endParaRPr lang="el-GR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 err="1" smtClean="0">
                <a:ea typeface="ＭＳ Ｐゴシック" panose="020B0600070205080204" pitchFamily="34" charset="-128"/>
              </a:rPr>
              <a:t>Colubridae</a:t>
            </a:r>
            <a:r>
              <a:rPr lang="en-US" altLang="el-GR" dirty="0" smtClean="0">
                <a:ea typeface="ＭＳ Ｐゴシック" panose="020B0600070205080204" pitchFamily="34" charset="-128"/>
              </a:rPr>
              <a:t> / </a:t>
            </a:r>
            <a:r>
              <a:rPr lang="en-US" altLang="el-GR" dirty="0" err="1" smtClean="0">
                <a:ea typeface="ＭＳ Ｐゴシック" panose="020B0600070205080204" pitchFamily="34" charset="-128"/>
              </a:rPr>
              <a:t>Viperidae</a:t>
            </a:r>
            <a:endParaRPr lang="en-US" altLang="el-GR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30723" name="Content Placeholder 3" descr="7789513-close-up-of-snake.jpg"/>
          <p:cNvPicPr>
            <a:picLocks noGrp="1" noChangeAspect="1"/>
          </p:cNvPicPr>
          <p:nvPr>
            <p:ph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819" y="1397162"/>
            <a:ext cx="3373001" cy="2673103"/>
          </a:xfrm>
        </p:spPr>
      </p:pic>
      <p:pic>
        <p:nvPicPr>
          <p:cNvPr id="5" name="Θέση περιεχομένου 4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918" y="4045026"/>
            <a:ext cx="3005902" cy="2114550"/>
          </a:xfrm>
        </p:spPr>
      </p:pic>
      <p:pic>
        <p:nvPicPr>
          <p:cNvPr id="4" name="Θέση περιεχομένου 3"/>
          <p:cNvPicPr>
            <a:picLocks noGrp="1" noChangeAspect="1"/>
          </p:cNvPicPr>
          <p:nvPr>
            <p:ph sz="quarter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79540"/>
            <a:ext cx="3920011" cy="2525117"/>
          </a:xfrm>
        </p:spPr>
      </p:pic>
      <p:sp>
        <p:nvSpPr>
          <p:cNvPr id="6" name="Θέση υποσέλιδου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Ερπετών</a:t>
            </a:r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19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230240" y="463199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26</a:t>
            </a:r>
            <a:endParaRPr lang="el-GR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8053098" y="376802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27</a:t>
            </a:r>
            <a:endParaRPr lang="el-GR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8053098" y="588257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28</a:t>
            </a:r>
            <a:endParaRPr lang="el-GR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>
                <a:ea typeface="ＭＳ Ｐゴシック" panose="020B0600070205080204" pitchFamily="34" charset="-128"/>
              </a:rPr>
              <a:t>Χελώνες (πόδια)</a:t>
            </a:r>
            <a:endParaRPr lang="en-US" altLang="el-GR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14339" name="Content Placeholder 3" descr="Picture 1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00" r="-13100"/>
          <a:stretch>
            <a:fillRect/>
          </a:stretch>
        </p:blipFill>
        <p:spPr/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Ερπετών</a:t>
            </a:r>
            <a:endParaRPr lang="en-US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380514" y="519248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1</a:t>
            </a:r>
            <a:endParaRPr lang="el-GR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5"/>
          <p:cNvSpPr>
            <a:spLocks noGrp="1"/>
          </p:cNvSpPr>
          <p:nvPr>
            <p:ph sz="half" idx="1"/>
          </p:nvPr>
        </p:nvSpPr>
        <p:spPr>
          <a:xfrm>
            <a:off x="947057" y="1094014"/>
            <a:ext cx="3282043" cy="4849586"/>
          </a:xfrm>
        </p:spPr>
        <p:txBody>
          <a:bodyPr>
            <a:normAutofit lnSpcReduction="10000"/>
          </a:bodyPr>
          <a:lstStyle/>
          <a:p>
            <a:r>
              <a:rPr lang="en-US" altLang="el-GR" sz="2400" dirty="0" smtClean="0">
                <a:ea typeface="ＭＳ Ｐゴシック" panose="020B0600070205080204" pitchFamily="34" charset="-128"/>
              </a:rPr>
              <a:t>Rana </a:t>
            </a:r>
            <a:r>
              <a:rPr lang="en-US" altLang="el-GR" sz="2400" dirty="0" err="1" smtClean="0">
                <a:ea typeface="ＭＳ Ｐゴシック" panose="020B0600070205080204" pitchFamily="34" charset="-128"/>
              </a:rPr>
              <a:t>graeca</a:t>
            </a:r>
            <a:endParaRPr lang="en-US" altLang="el-GR" sz="2400" dirty="0" smtClean="0">
              <a:ea typeface="ＭＳ Ｐゴシック" panose="020B0600070205080204" pitchFamily="34" charset="-128"/>
            </a:endParaRPr>
          </a:p>
          <a:p>
            <a:r>
              <a:rPr lang="en-US" altLang="el-GR" sz="2400" dirty="0" err="1" smtClean="0">
                <a:ea typeface="ＭＳ Ｐゴシック" panose="020B0600070205080204" pitchFamily="34" charset="-128"/>
              </a:rPr>
              <a:t>Triturus</a:t>
            </a:r>
            <a:r>
              <a:rPr lang="en-US" altLang="el-GR" sz="2400" dirty="0" smtClean="0">
                <a:ea typeface="ＭＳ Ｐゴシック" panose="020B0600070205080204" pitchFamily="34" charset="-128"/>
              </a:rPr>
              <a:t> sp.</a:t>
            </a:r>
          </a:p>
          <a:p>
            <a:r>
              <a:rPr lang="en-US" altLang="el-GR" sz="2400" dirty="0" err="1" smtClean="0">
                <a:ea typeface="ＭＳ Ｐゴシック" panose="020B0600070205080204" pitchFamily="34" charset="-128"/>
              </a:rPr>
              <a:t>Salamandra</a:t>
            </a:r>
            <a:endParaRPr lang="en-US" altLang="el-GR" sz="2400" dirty="0" smtClean="0">
              <a:ea typeface="ＭＳ Ｐゴシック" panose="020B0600070205080204" pitchFamily="34" charset="-128"/>
            </a:endParaRPr>
          </a:p>
          <a:p>
            <a:r>
              <a:rPr lang="en-US" altLang="el-GR" sz="2400" dirty="0" err="1" smtClean="0">
                <a:ea typeface="ＭＳ Ｐゴシック" panose="020B0600070205080204" pitchFamily="34" charset="-128"/>
              </a:rPr>
              <a:t>Lyciasalamandra</a:t>
            </a:r>
            <a:r>
              <a:rPr lang="en-US" altLang="el-GR" sz="2400" dirty="0" smtClean="0">
                <a:ea typeface="ＭＳ Ｐゴシック" panose="020B0600070205080204" pitchFamily="34" charset="-128"/>
              </a:rPr>
              <a:t> sp.</a:t>
            </a:r>
          </a:p>
          <a:p>
            <a:r>
              <a:rPr lang="en-US" altLang="el-GR" sz="2400" dirty="0" err="1" smtClean="0">
                <a:ea typeface="ＭＳ Ｐゴシック" panose="020B0600070205080204" pitchFamily="34" charset="-128"/>
              </a:rPr>
              <a:t>Hyla</a:t>
            </a:r>
            <a:r>
              <a:rPr lang="en-US" altLang="el-GR" sz="2400" dirty="0" smtClean="0">
                <a:ea typeface="ＭＳ Ｐゴシック" panose="020B0600070205080204" pitchFamily="34" charset="-128"/>
              </a:rPr>
              <a:t> </a:t>
            </a:r>
            <a:r>
              <a:rPr lang="en-US" altLang="el-GR" sz="2400" dirty="0" err="1" smtClean="0">
                <a:ea typeface="ＭＳ Ｐゴシック" panose="020B0600070205080204" pitchFamily="34" charset="-128"/>
              </a:rPr>
              <a:t>arborea</a:t>
            </a:r>
            <a:endParaRPr lang="en-US" altLang="el-GR" sz="2400" dirty="0" smtClean="0">
              <a:ea typeface="ＭＳ Ｐゴシック" panose="020B0600070205080204" pitchFamily="34" charset="-128"/>
            </a:endParaRPr>
          </a:p>
          <a:p>
            <a:r>
              <a:rPr lang="en-US" altLang="el-GR" sz="2400" dirty="0" err="1" smtClean="0">
                <a:ea typeface="ＭＳ Ｐゴシック" panose="020B0600070205080204" pitchFamily="34" charset="-128"/>
              </a:rPr>
              <a:t>Bombina</a:t>
            </a:r>
            <a:r>
              <a:rPr lang="en-US" altLang="el-GR" sz="2400" dirty="0" smtClean="0">
                <a:ea typeface="ＭＳ Ｐゴシック" panose="020B0600070205080204" pitchFamily="34" charset="-128"/>
              </a:rPr>
              <a:t> </a:t>
            </a:r>
            <a:r>
              <a:rPr lang="en-US" altLang="el-GR" sz="2400" dirty="0" err="1" smtClean="0">
                <a:ea typeface="ＭＳ Ｐゴシック" panose="020B0600070205080204" pitchFamily="34" charset="-128"/>
              </a:rPr>
              <a:t>variegata</a:t>
            </a:r>
            <a:endParaRPr lang="en-US" altLang="el-GR" sz="2400" dirty="0" smtClean="0">
              <a:ea typeface="ＭＳ Ｐゴシック" panose="020B0600070205080204" pitchFamily="34" charset="-128"/>
            </a:endParaRPr>
          </a:p>
          <a:p>
            <a:r>
              <a:rPr lang="en-US" altLang="el-GR" sz="2400" dirty="0" err="1" smtClean="0">
                <a:ea typeface="ＭＳ Ｐゴシック" panose="020B0600070205080204" pitchFamily="34" charset="-128"/>
              </a:rPr>
              <a:t>Pelophylax</a:t>
            </a:r>
            <a:r>
              <a:rPr lang="en-US" altLang="el-GR" sz="2400" dirty="0" smtClean="0">
                <a:ea typeface="ＭＳ Ｐゴシック" panose="020B0600070205080204" pitchFamily="34" charset="-128"/>
              </a:rPr>
              <a:t> </a:t>
            </a:r>
            <a:r>
              <a:rPr lang="en-US" altLang="el-GR" sz="2400" dirty="0" err="1" smtClean="0">
                <a:ea typeface="ＭＳ Ｐゴシック" panose="020B0600070205080204" pitchFamily="34" charset="-128"/>
              </a:rPr>
              <a:t>ridibundus</a:t>
            </a:r>
            <a:endParaRPr lang="en-US" altLang="el-GR" sz="2400" dirty="0" smtClean="0">
              <a:ea typeface="ＭＳ Ｐゴシック" panose="020B0600070205080204" pitchFamily="34" charset="-128"/>
            </a:endParaRPr>
          </a:p>
          <a:p>
            <a:r>
              <a:rPr lang="en-US" altLang="el-GR" sz="2400" dirty="0" err="1" smtClean="0">
                <a:ea typeface="ＭＳ Ｐゴシック" panose="020B0600070205080204" pitchFamily="34" charset="-128"/>
              </a:rPr>
              <a:t>Bufo</a:t>
            </a:r>
            <a:r>
              <a:rPr lang="en-US" altLang="el-GR" sz="2400" dirty="0" smtClean="0">
                <a:ea typeface="ＭＳ Ｐゴシック" panose="020B0600070205080204" pitchFamily="34" charset="-128"/>
              </a:rPr>
              <a:t> / </a:t>
            </a:r>
            <a:r>
              <a:rPr lang="en-US" altLang="el-GR" sz="2400" dirty="0" err="1" smtClean="0">
                <a:ea typeface="ＭＳ Ｐゴシック" panose="020B0600070205080204" pitchFamily="34" charset="-128"/>
              </a:rPr>
              <a:t>Pseudepidalea</a:t>
            </a:r>
            <a:endParaRPr lang="en-US" altLang="el-GR" sz="2400" dirty="0" smtClean="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l-GR" dirty="0" smtClean="0">
              <a:ea typeface="ＭＳ Ｐゴシック" panose="020B0600070205080204" pitchFamily="34" charset="-128"/>
            </a:endParaRPr>
          </a:p>
          <a:p>
            <a:endParaRPr lang="en-US" altLang="el-GR" dirty="0" smtClean="0">
              <a:ea typeface="ＭＳ Ｐゴシック" panose="020B0600070205080204" pitchFamily="34" charset="-128"/>
            </a:endParaRPr>
          </a:p>
        </p:txBody>
      </p:sp>
      <p:sp>
        <p:nvSpPr>
          <p:cNvPr id="31747" name="Content Placeholder 7"/>
          <p:cNvSpPr>
            <a:spLocks noGrp="1"/>
          </p:cNvSpPr>
          <p:nvPr>
            <p:ph sz="half" idx="2"/>
          </p:nvPr>
        </p:nvSpPr>
        <p:spPr>
          <a:xfrm>
            <a:off x="4370615" y="970075"/>
            <a:ext cx="4038600" cy="5097463"/>
          </a:xfrm>
        </p:spPr>
        <p:txBody>
          <a:bodyPr>
            <a:normAutofit lnSpcReduction="10000"/>
          </a:bodyPr>
          <a:lstStyle/>
          <a:p>
            <a:r>
              <a:rPr lang="en-US" altLang="el-GR" sz="2400" dirty="0" err="1" smtClean="0">
                <a:ea typeface="ＭＳ Ｐゴシック" panose="020B0600070205080204" pitchFamily="34" charset="-128"/>
              </a:rPr>
              <a:t>Stellagama</a:t>
            </a:r>
            <a:r>
              <a:rPr lang="en-US" altLang="el-GR" sz="2400" dirty="0" smtClean="0">
                <a:ea typeface="ＭＳ Ｐゴシック" panose="020B0600070205080204" pitchFamily="34" charset="-128"/>
              </a:rPr>
              <a:t> </a:t>
            </a:r>
            <a:r>
              <a:rPr lang="en-US" altLang="el-GR" sz="2400" dirty="0" err="1" smtClean="0">
                <a:ea typeface="ＭＳ Ｐゴシック" panose="020B0600070205080204" pitchFamily="34" charset="-128"/>
              </a:rPr>
              <a:t>stellio</a:t>
            </a:r>
            <a:endParaRPr lang="en-US" altLang="el-GR" sz="2400" dirty="0" smtClean="0">
              <a:ea typeface="ＭＳ Ｐゴシック" panose="020B0600070205080204" pitchFamily="34" charset="-128"/>
            </a:endParaRPr>
          </a:p>
          <a:p>
            <a:r>
              <a:rPr lang="en-US" altLang="el-GR" sz="2400" dirty="0" err="1" smtClean="0">
                <a:ea typeface="ＭＳ Ｐゴシック" panose="020B0600070205080204" pitchFamily="34" charset="-128"/>
              </a:rPr>
              <a:t>Podarcis</a:t>
            </a:r>
            <a:r>
              <a:rPr lang="en-US" altLang="el-GR" sz="2400" dirty="0" smtClean="0">
                <a:ea typeface="ＭＳ Ｐゴシック" panose="020B0600070205080204" pitchFamily="34" charset="-128"/>
              </a:rPr>
              <a:t>/Lacerta</a:t>
            </a:r>
          </a:p>
          <a:p>
            <a:r>
              <a:rPr lang="en-US" altLang="el-GR" sz="2400" dirty="0" err="1" smtClean="0">
                <a:ea typeface="ＭＳ Ｐゴシック" panose="020B0600070205080204" pitchFamily="34" charset="-128"/>
              </a:rPr>
              <a:t>Gekkonidae</a:t>
            </a:r>
            <a:r>
              <a:rPr lang="en-US" altLang="el-GR" sz="2400" dirty="0" smtClean="0">
                <a:ea typeface="ＭＳ Ｐゴシック" panose="020B0600070205080204" pitchFamily="34" charset="-128"/>
              </a:rPr>
              <a:t> (</a:t>
            </a:r>
            <a:r>
              <a:rPr lang="en-US" altLang="el-GR" sz="2400" dirty="0" err="1" smtClean="0">
                <a:ea typeface="ＭＳ Ｐゴシック" panose="020B0600070205080204" pitchFamily="34" charset="-128"/>
              </a:rPr>
              <a:t>Tarentola</a:t>
            </a:r>
            <a:r>
              <a:rPr lang="en-US" altLang="el-GR" sz="2400" dirty="0" smtClean="0">
                <a:ea typeface="ＭＳ Ｐゴシック" panose="020B0600070205080204" pitchFamily="34" charset="-128"/>
              </a:rPr>
              <a:t> </a:t>
            </a:r>
            <a:r>
              <a:rPr lang="en-US" altLang="el-GR" sz="2400" dirty="0" err="1" smtClean="0">
                <a:ea typeface="ＭＳ Ｐゴシック" panose="020B0600070205080204" pitchFamily="34" charset="-128"/>
              </a:rPr>
              <a:t>mauritanica</a:t>
            </a:r>
            <a:r>
              <a:rPr lang="en-US" altLang="el-GR" sz="2400" dirty="0" smtClean="0">
                <a:ea typeface="ＭＳ Ｐゴシック" panose="020B0600070205080204" pitchFamily="34" charset="-128"/>
              </a:rPr>
              <a:t>, </a:t>
            </a:r>
            <a:r>
              <a:rPr lang="en-US" altLang="el-GR" sz="2400" dirty="0" err="1" smtClean="0">
                <a:ea typeface="ＭＳ Ｐゴシック" panose="020B0600070205080204" pitchFamily="34" charset="-128"/>
              </a:rPr>
              <a:t>Mediodactylus</a:t>
            </a:r>
            <a:r>
              <a:rPr lang="en-US" altLang="el-GR" sz="2400" dirty="0" smtClean="0">
                <a:ea typeface="ＭＳ Ｐゴシック" panose="020B0600070205080204" pitchFamily="34" charset="-128"/>
              </a:rPr>
              <a:t> </a:t>
            </a:r>
            <a:r>
              <a:rPr lang="en-US" altLang="el-GR" sz="2400" dirty="0" err="1" smtClean="0">
                <a:ea typeface="ＭＳ Ｐゴシック" panose="020B0600070205080204" pitchFamily="34" charset="-128"/>
              </a:rPr>
              <a:t>kotshyi</a:t>
            </a:r>
            <a:r>
              <a:rPr lang="en-US" altLang="el-GR" sz="2400" dirty="0" smtClean="0">
                <a:ea typeface="ＭＳ Ｐゴシック" panose="020B0600070205080204" pitchFamily="34" charset="-128"/>
              </a:rPr>
              <a:t>, </a:t>
            </a:r>
            <a:r>
              <a:rPr lang="en-US" altLang="el-GR" sz="2400" dirty="0" err="1" smtClean="0">
                <a:ea typeface="ＭＳ Ｐゴシック" panose="020B0600070205080204" pitchFamily="34" charset="-128"/>
              </a:rPr>
              <a:t>Hemidactylus</a:t>
            </a:r>
            <a:r>
              <a:rPr lang="en-US" altLang="el-GR" sz="2400" dirty="0" smtClean="0">
                <a:ea typeface="ＭＳ Ｐゴシック" panose="020B0600070205080204" pitchFamily="34" charset="-128"/>
              </a:rPr>
              <a:t> </a:t>
            </a:r>
            <a:r>
              <a:rPr lang="en-US" altLang="el-GR" sz="2400" dirty="0" err="1" smtClean="0">
                <a:ea typeface="ＭＳ Ｐゴシック" panose="020B0600070205080204" pitchFamily="34" charset="-128"/>
              </a:rPr>
              <a:t>turcicus</a:t>
            </a:r>
            <a:r>
              <a:rPr lang="en-US" altLang="el-GR" sz="2400" dirty="0" smtClean="0">
                <a:ea typeface="ＭＳ Ｐゴシック" panose="020B0600070205080204" pitchFamily="34" charset="-128"/>
              </a:rPr>
              <a:t>)</a:t>
            </a:r>
          </a:p>
          <a:p>
            <a:r>
              <a:rPr lang="en-US" altLang="el-GR" sz="2400" dirty="0" err="1" smtClean="0">
                <a:ea typeface="ＭＳ Ｐゴシック" panose="020B0600070205080204" pitchFamily="34" charset="-128"/>
              </a:rPr>
              <a:t>Chalcides</a:t>
            </a:r>
            <a:r>
              <a:rPr lang="en-US" altLang="el-GR" sz="2400" dirty="0" smtClean="0">
                <a:ea typeface="ＭＳ Ｐゴシック" panose="020B0600070205080204" pitchFamily="34" charset="-128"/>
              </a:rPr>
              <a:t> </a:t>
            </a:r>
            <a:r>
              <a:rPr lang="en-US" altLang="el-GR" sz="2400" dirty="0" err="1" smtClean="0">
                <a:ea typeface="ＭＳ Ｐゴシック" panose="020B0600070205080204" pitchFamily="34" charset="-128"/>
              </a:rPr>
              <a:t>ocellatus</a:t>
            </a:r>
            <a:endParaRPr lang="en-US" altLang="el-GR" sz="2400" dirty="0" smtClean="0">
              <a:ea typeface="ＭＳ Ｐゴシック" panose="020B0600070205080204" pitchFamily="34" charset="-128"/>
            </a:endParaRPr>
          </a:p>
          <a:p>
            <a:r>
              <a:rPr lang="en-US" altLang="el-GR" sz="2400" dirty="0" err="1" smtClean="0">
                <a:ea typeface="ＭＳ Ｐゴシック" panose="020B0600070205080204" pitchFamily="34" charset="-128"/>
              </a:rPr>
              <a:t>Ablepharus</a:t>
            </a:r>
            <a:r>
              <a:rPr lang="en-US" altLang="el-GR" sz="2400" dirty="0" smtClean="0">
                <a:ea typeface="ＭＳ Ｐゴシック" panose="020B0600070205080204" pitchFamily="34" charset="-128"/>
              </a:rPr>
              <a:t> </a:t>
            </a:r>
            <a:r>
              <a:rPr lang="en-US" altLang="el-GR" sz="2400" dirty="0" err="1" smtClean="0">
                <a:ea typeface="ＭＳ Ｐゴシック" panose="020B0600070205080204" pitchFamily="34" charset="-128"/>
              </a:rPr>
              <a:t>kitaibeli</a:t>
            </a:r>
            <a:endParaRPr lang="en-US" altLang="el-GR" sz="2400" dirty="0" smtClean="0">
              <a:ea typeface="ＭＳ Ｐゴシック" panose="020B0600070205080204" pitchFamily="34" charset="-128"/>
            </a:endParaRPr>
          </a:p>
          <a:p>
            <a:r>
              <a:rPr lang="en-US" altLang="el-GR" sz="2400" dirty="0" err="1" smtClean="0">
                <a:ea typeface="ＭＳ Ｐゴシック" panose="020B0600070205080204" pitchFamily="34" charset="-128"/>
              </a:rPr>
              <a:t>Pseudopus</a:t>
            </a:r>
            <a:r>
              <a:rPr lang="en-US" altLang="el-GR" sz="2400" dirty="0" smtClean="0">
                <a:ea typeface="ＭＳ Ｐゴシック" panose="020B0600070205080204" pitchFamily="34" charset="-128"/>
              </a:rPr>
              <a:t> </a:t>
            </a:r>
            <a:r>
              <a:rPr lang="en-US" altLang="el-GR" sz="2400" dirty="0" err="1" smtClean="0">
                <a:ea typeface="ＭＳ Ｐゴシック" panose="020B0600070205080204" pitchFamily="34" charset="-128"/>
              </a:rPr>
              <a:t>apodus</a:t>
            </a:r>
            <a:endParaRPr lang="en-US" altLang="el-GR" sz="2400" dirty="0" smtClean="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l-GR" sz="2400" dirty="0" smtClean="0">
              <a:ea typeface="ＭＳ Ｐゴシック" panose="020B0600070205080204" pitchFamily="34" charset="-128"/>
            </a:endParaRPr>
          </a:p>
          <a:p>
            <a:r>
              <a:rPr lang="en-US" altLang="el-GR" sz="2400" dirty="0" err="1" smtClean="0">
                <a:ea typeface="ＭＳ Ｐゴシック" panose="020B0600070205080204" pitchFamily="34" charset="-128"/>
              </a:rPr>
              <a:t>Typhlops</a:t>
            </a:r>
            <a:r>
              <a:rPr lang="en-US" altLang="el-GR" sz="2400" dirty="0" smtClean="0">
                <a:ea typeface="ＭＳ Ｐゴシック" panose="020B0600070205080204" pitchFamily="34" charset="-128"/>
              </a:rPr>
              <a:t> </a:t>
            </a:r>
            <a:r>
              <a:rPr lang="en-US" altLang="el-GR" sz="2400" dirty="0" err="1" smtClean="0">
                <a:ea typeface="ＭＳ Ｐゴシック" panose="020B0600070205080204" pitchFamily="34" charset="-128"/>
              </a:rPr>
              <a:t>vermicularis</a:t>
            </a:r>
            <a:endParaRPr lang="en-US" altLang="el-GR" sz="2400" dirty="0" smtClean="0">
              <a:ea typeface="ＭＳ Ｐゴシック" panose="020B0600070205080204" pitchFamily="34" charset="-128"/>
            </a:endParaRPr>
          </a:p>
          <a:p>
            <a:r>
              <a:rPr lang="en-US" altLang="el-GR" sz="2400" dirty="0" err="1" smtClean="0">
                <a:ea typeface="ＭＳ Ｐゴシック" panose="020B0600070205080204" pitchFamily="34" charset="-128"/>
              </a:rPr>
              <a:t>Colubridae</a:t>
            </a:r>
            <a:endParaRPr lang="en-US" altLang="el-GR" sz="2400" dirty="0" smtClean="0">
              <a:ea typeface="ＭＳ Ｐゴシック" panose="020B0600070205080204" pitchFamily="34" charset="-128"/>
            </a:endParaRPr>
          </a:p>
          <a:p>
            <a:r>
              <a:rPr lang="en-US" altLang="el-GR" sz="2400" dirty="0" err="1" smtClean="0">
                <a:ea typeface="ＭＳ Ｐゴシック" panose="020B0600070205080204" pitchFamily="34" charset="-128"/>
              </a:rPr>
              <a:t>Vipera</a:t>
            </a:r>
            <a:r>
              <a:rPr lang="en-US" altLang="el-GR" sz="2400" dirty="0" smtClean="0">
                <a:ea typeface="ＭＳ Ｐゴシック" panose="020B0600070205080204" pitchFamily="34" charset="-128"/>
              </a:rPr>
              <a:t> </a:t>
            </a:r>
            <a:r>
              <a:rPr lang="en-US" altLang="el-GR" sz="2400" dirty="0" err="1" smtClean="0">
                <a:ea typeface="ＭＳ Ｐゴシック" panose="020B0600070205080204" pitchFamily="34" charset="-128"/>
              </a:rPr>
              <a:t>ammodytes</a:t>
            </a:r>
            <a:r>
              <a:rPr lang="en-US" altLang="el-GR" sz="2400" dirty="0" smtClean="0">
                <a:ea typeface="ＭＳ Ｐゴシック" panose="020B0600070205080204" pitchFamily="34" charset="-128"/>
              </a:rPr>
              <a:t> </a:t>
            </a:r>
          </a:p>
          <a:p>
            <a:endParaRPr lang="en-US" altLang="el-GR" dirty="0" smtClean="0">
              <a:ea typeface="ＭＳ Ｐゴシック" panose="020B0600070205080204" pitchFamily="34" charset="-128"/>
            </a:endParaRP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Ερπετών</a:t>
            </a:r>
            <a:endParaRPr lang="en-US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Τέλος Παρουσίασης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Ερπετών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648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Ερπετών</a:t>
            </a:r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7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>
                <a:solidFill>
                  <a:schemeClr val="accent6">
                    <a:lumMod val="75000"/>
                  </a:schemeClr>
                </a:solidFill>
              </a:rPr>
              <a:t>Σημειώματα</a:t>
            </a:r>
            <a:endParaRPr lang="el-GR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Ερπετών</a:t>
            </a:r>
            <a:endParaRPr lang="en-US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2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smtClean="0"/>
              <a:t>Σημείωμα Ιστορικού Εκδόσεων</a:t>
            </a:r>
            <a:r>
              <a:rPr lang="en-US" altLang="en-US" sz="4000" smtClean="0"/>
              <a:t> </a:t>
            </a:r>
            <a:r>
              <a:rPr lang="el-GR" altLang="en-US" sz="4000" smtClean="0"/>
              <a:t>Έργου</a:t>
            </a:r>
            <a:endParaRPr lang="en-US" altLang="en-US" sz="4000" smtClean="0"/>
          </a:p>
        </p:txBody>
      </p:sp>
      <p:sp useBgFill="1">
        <p:nvSpPr>
          <p:cNvPr id="112643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l-GR" altLang="en-US" sz="2000" smtClean="0"/>
              <a:t>Το παρόν έργο αποτελεί την έκδοση 1.0.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l-GR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t>Ενότητα 2η. Εργαστηριακή Άσκηση Ερπετών</a:t>
            </a:r>
            <a:endParaRPr lang="el-GR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11F546-0C8F-4432-ACA8-6C0ADB8BBB42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smtClean="0"/>
              <a:t>Σημείωμα Αναφοράς</a:t>
            </a:r>
            <a:endParaRPr lang="en-US" altLang="en-US" sz="4000" smtClean="0"/>
          </a:p>
        </p:txBody>
      </p:sp>
      <p:sp useBgFill="1">
        <p:nvSpPr>
          <p:cNvPr id="11366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n-US" sz="2000" dirty="0" err="1" smtClean="0"/>
              <a:t>Copyright</a:t>
            </a:r>
            <a:r>
              <a:rPr lang="el-GR" altLang="en-US" sz="2000" dirty="0" smtClean="0"/>
              <a:t> </a:t>
            </a:r>
            <a:r>
              <a:rPr lang="el-GR" altLang="en-US" sz="2000" dirty="0" err="1" smtClean="0"/>
              <a:t>Εθνικόν</a:t>
            </a:r>
            <a:r>
              <a:rPr lang="el-GR" altLang="en-US" sz="2000" dirty="0" smtClean="0"/>
              <a:t> και </a:t>
            </a:r>
            <a:r>
              <a:rPr lang="el-GR" altLang="en-US" sz="2000" dirty="0" err="1" smtClean="0"/>
              <a:t>Καποδιστριακόν</a:t>
            </a:r>
            <a:r>
              <a:rPr lang="el-GR" altLang="en-US" sz="2000" dirty="0" smtClean="0"/>
              <a:t> </a:t>
            </a:r>
            <a:r>
              <a:rPr lang="el-GR" altLang="en-US" sz="2000" dirty="0" err="1" smtClean="0"/>
              <a:t>Πανεπιστήμιον</a:t>
            </a:r>
            <a:r>
              <a:rPr lang="el-GR" altLang="en-US" sz="2000" dirty="0" smtClean="0"/>
              <a:t> Αθηνών</a:t>
            </a:r>
            <a:r>
              <a:rPr lang="en-US" altLang="en-US" sz="2000" dirty="0" smtClean="0"/>
              <a:t>, </a:t>
            </a:r>
            <a:r>
              <a:rPr lang="el-GR" altLang="en-US" sz="2000" dirty="0" smtClean="0"/>
              <a:t>Παναγιώτης Παφίλης, Επίκουρος Καθηγητής. «Ζωολογία </a:t>
            </a:r>
            <a:r>
              <a:rPr lang="en-US" altLang="en-US" sz="2000" dirty="0" smtClean="0"/>
              <a:t>II</a:t>
            </a:r>
            <a:r>
              <a:rPr lang="el-GR" altLang="en-US" sz="2000" dirty="0" smtClean="0"/>
              <a:t>.</a:t>
            </a:r>
            <a:r>
              <a:rPr lang="el-GR" altLang="en-US" sz="2000" dirty="0" smtClean="0">
                <a:solidFill>
                  <a:srgbClr val="FF0000"/>
                </a:solidFill>
              </a:rPr>
              <a:t> </a:t>
            </a:r>
            <a:r>
              <a:rPr lang="el-GR" altLang="en-US" sz="2000" dirty="0" smtClean="0"/>
              <a:t>Ενότητα </a:t>
            </a:r>
            <a:r>
              <a:rPr lang="en-US" altLang="en-US" sz="2000" dirty="0" smtClean="0"/>
              <a:t>2</a:t>
            </a:r>
            <a:r>
              <a:rPr lang="el-GR" altLang="en-US" sz="2000" dirty="0" smtClean="0"/>
              <a:t>. </a:t>
            </a:r>
            <a:r>
              <a:rPr lang="en-US" altLang="en-US" sz="2000" dirty="0" smtClean="0"/>
              <a:t>E</a:t>
            </a:r>
            <a:r>
              <a:rPr lang="el-GR" altLang="en-US" sz="2000" dirty="0" smtClean="0"/>
              <a:t>ργαστηριακή άσκηση Ερπετών». </a:t>
            </a:r>
            <a:r>
              <a:rPr lang="el-GR" altLang="en-US" sz="2000" dirty="0" smtClean="0"/>
              <a:t>Έκδοση: 1.0. Αθήνα 201</a:t>
            </a:r>
            <a:r>
              <a:rPr lang="en-US" altLang="en-US" sz="2000" dirty="0" smtClean="0"/>
              <a:t>5</a:t>
            </a:r>
            <a:r>
              <a:rPr lang="el-GR" altLang="en-US" sz="2000" dirty="0" smtClean="0"/>
              <a:t>. Διαθέσιμο από τη δικτυακή διεύθυνση: </a:t>
            </a:r>
            <a:r>
              <a:rPr lang="en-GB" altLang="en-US" sz="2000" dirty="0"/>
              <a:t>http://opencourses.uoa.gr/courses/BIOL1/</a:t>
            </a:r>
            <a:r>
              <a:rPr lang="el-GR" altLang="en-US" sz="2000" dirty="0" smtClean="0"/>
              <a:t>.</a:t>
            </a:r>
          </a:p>
          <a:p>
            <a:pPr marL="0" indent="0"/>
            <a:endParaRPr lang="el-GR" altLang="en-US" dirty="0" smtClean="0"/>
          </a:p>
          <a:p>
            <a:pPr marL="0" indent="0"/>
            <a:endParaRPr lang="en-US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l-GR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t>Ενότητα 2η. Εργαστηριακή Άσκηση Ερπετών</a:t>
            </a:r>
            <a:endParaRPr lang="el-GR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1EBA9A-717F-4E81-A601-969B4396BD57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9850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l-GR" b="1" dirty="0"/>
              <a:t>Σημείωμα </a:t>
            </a:r>
            <a:r>
              <a:rPr lang="el-GR" b="1" dirty="0" smtClean="0"/>
              <a:t>Αδειοδότησης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224" y="1066800"/>
            <a:ext cx="8305801" cy="21108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Ερπετών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320" y="2776024"/>
            <a:ext cx="1405355" cy="4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0025" y="3267074"/>
            <a:ext cx="8543926" cy="293370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 lnSpcReduction="10000"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010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b="1" dirty="0"/>
              <a:t>Διατήρηση </a:t>
            </a:r>
            <a:r>
              <a:rPr lang="el-GR" b="1" dirty="0" smtClean="0"/>
              <a:t>Σημειωμάτων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Ερπετών</a:t>
            </a:r>
            <a:endParaRPr lang="en-US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69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b="1" dirty="0"/>
              <a:t>Σημείωμα </a:t>
            </a: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>Χρήσης </a:t>
            </a:r>
            <a:r>
              <a:rPr lang="el-GR" b="1" dirty="0"/>
              <a:t>Έργων </a:t>
            </a:r>
            <a:r>
              <a:rPr lang="el-GR" b="1" dirty="0" smtClean="0"/>
              <a:t>Τρίτων</a:t>
            </a:r>
            <a:r>
              <a:rPr lang="en-US" b="1" dirty="0" smtClean="0"/>
              <a:t> (</a:t>
            </a:r>
            <a:r>
              <a:rPr lang="en-US" b="1" dirty="0" smtClean="0"/>
              <a:t>1/4)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</a:t>
            </a:r>
          </a:p>
          <a:p>
            <a:pPr>
              <a:spcBef>
                <a:spcPts val="600"/>
              </a:spcBef>
            </a:pPr>
            <a:r>
              <a:rPr lang="el-GR" sz="1600" dirty="0" smtClean="0"/>
              <a:t>Εικόνα </a:t>
            </a:r>
            <a:r>
              <a:rPr lang="el-GR" sz="1600" dirty="0" smtClean="0"/>
              <a:t>1. </a:t>
            </a:r>
            <a:r>
              <a:rPr lang="en-US" sz="1600" dirty="0"/>
              <a:t>Copyrighted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dirty="0"/>
              <a:t>Εικόνα 2. </a:t>
            </a:r>
            <a:r>
              <a:rPr lang="en-US" sz="1600" dirty="0"/>
              <a:t>Copyrighted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n-US" sz="1600" dirty="0"/>
              <a:t>E</a:t>
            </a:r>
            <a:r>
              <a:rPr lang="el-GR" sz="1600" dirty="0"/>
              <a:t>ικόνα 3. </a:t>
            </a:r>
            <a:r>
              <a:rPr lang="en-US" sz="1600" dirty="0"/>
              <a:t>Copyrighted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dirty="0"/>
              <a:t>Εικόνα 4. </a:t>
            </a:r>
            <a:r>
              <a:rPr lang="en-US" sz="1600" dirty="0"/>
              <a:t>Powered by Coppermine Photo Gallery </a:t>
            </a:r>
            <a:r>
              <a:rPr lang="el-GR" sz="1600" dirty="0"/>
              <a:t>Σύνδεσμος: </a:t>
            </a:r>
            <a:r>
              <a:rPr lang="en-US" sz="1600" dirty="0"/>
              <a:t>http://galeria.sengym-moodle.sk/displayimage.php?album=lastup&amp;cat=0&amp;pid=566#top_display_media. </a:t>
            </a:r>
            <a:r>
              <a:rPr lang="el-GR" sz="1600" dirty="0"/>
              <a:t>Πηγή: </a:t>
            </a:r>
            <a:r>
              <a:rPr lang="en-US" sz="1600" dirty="0"/>
              <a:t>http://galeria.sengym-moodle.sk</a:t>
            </a:r>
            <a:r>
              <a:rPr lang="en-US" sz="1600" dirty="0" smtClean="0"/>
              <a:t>/.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dirty="0"/>
              <a:t>Εικόνα 6. </a:t>
            </a:r>
            <a:r>
              <a:rPr lang="en-US" sz="1600" dirty="0"/>
              <a:t>Copyrighted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dirty="0"/>
              <a:t>Εικόνα 7. (5α) Σύνδεσμος: </a:t>
            </a:r>
            <a:r>
              <a:rPr lang="en-US" sz="1600" dirty="0"/>
              <a:t>https://en.wikipedia.org/wiki/Hermann%27s_tortoise. </a:t>
            </a:r>
            <a:r>
              <a:rPr lang="el-GR" sz="1600" dirty="0"/>
              <a:t>Πηγή: </a:t>
            </a:r>
            <a:r>
              <a:rPr lang="en-US" sz="1600" dirty="0"/>
              <a:t>https://en.wikipedia.org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dirty="0"/>
              <a:t>Εικόνα 8. </a:t>
            </a:r>
            <a:r>
              <a:rPr lang="en-US" sz="1600" dirty="0"/>
              <a:t>Testudo </a:t>
            </a:r>
            <a:r>
              <a:rPr lang="en-US" sz="1600" dirty="0" err="1"/>
              <a:t>graeca</a:t>
            </a:r>
            <a:r>
              <a:rPr lang="en-US" sz="1600" dirty="0"/>
              <a:t> </a:t>
            </a:r>
            <a:r>
              <a:rPr lang="en-US" sz="1600" dirty="0" err="1"/>
              <a:t>sarda</a:t>
            </a:r>
            <a:r>
              <a:rPr lang="en-US" sz="1600" dirty="0"/>
              <a:t>. </a:t>
            </a:r>
            <a:r>
              <a:rPr lang="el-GR" sz="1600" dirty="0"/>
              <a:t>Σύνδεσμος: </a:t>
            </a:r>
            <a:r>
              <a:rPr lang="en-US" sz="1600" dirty="0"/>
              <a:t>https://commons.wikimedia.org/wiki/Category:Testudo_graeca. </a:t>
            </a:r>
            <a:r>
              <a:rPr lang="el-GR" sz="1600" dirty="0"/>
              <a:t>Πηγή: </a:t>
            </a:r>
            <a:r>
              <a:rPr lang="en-US" sz="1600" dirty="0"/>
              <a:t>https://commons.wikimedia.org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dirty="0"/>
              <a:t>Εικόνα 9. </a:t>
            </a:r>
            <a:r>
              <a:rPr lang="en-US" sz="1600" dirty="0" err="1"/>
              <a:t>Tortue</a:t>
            </a:r>
            <a:r>
              <a:rPr lang="en-US" sz="1600" dirty="0"/>
              <a:t> </a:t>
            </a:r>
            <a:r>
              <a:rPr lang="en-US" sz="1600" dirty="0" err="1"/>
              <a:t>grecque</a:t>
            </a:r>
            <a:r>
              <a:rPr lang="en-US" sz="1600" dirty="0"/>
              <a:t> . © Richard Mayer. </a:t>
            </a:r>
            <a:r>
              <a:rPr lang="el-GR" sz="1600" dirty="0"/>
              <a:t>Σύνδεσμος: </a:t>
            </a:r>
            <a:r>
              <a:rPr lang="en-US" sz="1600" dirty="0"/>
              <a:t>http://www.dinosoria.com/tortue_marginee.htm. </a:t>
            </a:r>
            <a:r>
              <a:rPr lang="el-GR" sz="1600" dirty="0"/>
              <a:t>Πηγή: </a:t>
            </a:r>
            <a:r>
              <a:rPr lang="en-US" sz="1600" dirty="0"/>
              <a:t>http://www.dinosoria.com/.</a:t>
            </a:r>
          </a:p>
          <a:p>
            <a:pPr>
              <a:spcBef>
                <a:spcPts val="600"/>
              </a:spcBef>
            </a:pPr>
            <a:endParaRPr lang="en-US" sz="1600" b="1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Ερπετών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7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b="1" dirty="0"/>
              <a:t>Σημείωμα </a:t>
            </a: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>Χρήσης </a:t>
            </a:r>
            <a:r>
              <a:rPr lang="el-GR" b="1" dirty="0"/>
              <a:t>Έργων </a:t>
            </a:r>
            <a:r>
              <a:rPr lang="el-GR" b="1" dirty="0" smtClean="0"/>
              <a:t>Τρίτων</a:t>
            </a:r>
            <a:r>
              <a:rPr lang="en-US" b="1" dirty="0" smtClean="0"/>
              <a:t> </a:t>
            </a:r>
            <a:r>
              <a:rPr lang="en-US" b="1" dirty="0" smtClean="0"/>
              <a:t>(2/4)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sz="1600" dirty="0"/>
              <a:t>Εικόνα 10. Σύνδεσμος: </a:t>
            </a:r>
            <a:r>
              <a:rPr lang="en-US" sz="1600" dirty="0"/>
              <a:t>http://www.techpin.com/coolest-chameleon-ever/. </a:t>
            </a:r>
            <a:r>
              <a:rPr lang="el-GR" sz="1600" dirty="0"/>
              <a:t>Πηγή: </a:t>
            </a:r>
            <a:r>
              <a:rPr lang="en-US" sz="1600" dirty="0"/>
              <a:t>http://www.techpin.com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dirty="0"/>
              <a:t>Εικόνα 11. </a:t>
            </a:r>
            <a:r>
              <a:rPr lang="en-US" sz="1600" dirty="0" err="1"/>
              <a:t>Laudakia</a:t>
            </a:r>
            <a:r>
              <a:rPr lang="en-US" sz="1600" dirty="0"/>
              <a:t> </a:t>
            </a:r>
            <a:r>
              <a:rPr lang="en-US" sz="1600" dirty="0" err="1"/>
              <a:t>stellio</a:t>
            </a:r>
            <a:r>
              <a:rPr lang="en-US" sz="1600" dirty="0"/>
              <a:t> . </a:t>
            </a:r>
            <a:r>
              <a:rPr lang="el-GR" sz="1600" dirty="0"/>
              <a:t>Σύνδεσμος: </a:t>
            </a:r>
            <a:r>
              <a:rPr lang="en-US" sz="1600" dirty="0"/>
              <a:t>http://www.scientificlib.com/en/Biology/Animalia/Chordata/Reptilia/LaudakiaStellio01.html. </a:t>
            </a:r>
            <a:r>
              <a:rPr lang="el-GR" sz="1600" dirty="0"/>
              <a:t>Πηγή: </a:t>
            </a:r>
            <a:r>
              <a:rPr lang="en-US" sz="1600" dirty="0"/>
              <a:t>Source: </a:t>
            </a:r>
            <a:r>
              <a:rPr lang="en-US" sz="1600" dirty="0" err="1"/>
              <a:t>Wikispecies</a:t>
            </a:r>
            <a:r>
              <a:rPr lang="en-US" sz="1600" dirty="0"/>
              <a:t>, Wikipedia: All text is available under the terms of the GNU Free Documentation License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dirty="0"/>
              <a:t>Εικόνα 12. </a:t>
            </a:r>
            <a:r>
              <a:rPr lang="en-US" sz="1600" dirty="0" err="1"/>
              <a:t>Anguis</a:t>
            </a:r>
            <a:r>
              <a:rPr lang="en-US" sz="1600" dirty="0"/>
              <a:t> </a:t>
            </a:r>
            <a:r>
              <a:rPr lang="en-US" sz="1600" dirty="0" err="1"/>
              <a:t>fragilis</a:t>
            </a:r>
            <a:r>
              <a:rPr lang="en-US" sz="1600" dirty="0"/>
              <a:t>. Wikipedia the Free Encyclopedia. </a:t>
            </a:r>
            <a:r>
              <a:rPr lang="el-GR" sz="1600" dirty="0"/>
              <a:t>Σύνδεσμος: </a:t>
            </a:r>
            <a:r>
              <a:rPr lang="en-US" sz="1600" dirty="0"/>
              <a:t>https://eu.wikipedia.org/wiki/Ziraun. </a:t>
            </a:r>
            <a:r>
              <a:rPr lang="el-GR" sz="1600" dirty="0"/>
              <a:t>Πηγή: </a:t>
            </a:r>
            <a:r>
              <a:rPr lang="en-US" sz="1600" dirty="0"/>
              <a:t>https://eu.wikipedia.org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dirty="0"/>
              <a:t>Εικόνα 13. </a:t>
            </a:r>
            <a:r>
              <a:rPr lang="en-US" sz="1600" dirty="0" err="1"/>
              <a:t>Pseudopo</a:t>
            </a:r>
            <a:r>
              <a:rPr lang="en-US" sz="1600" dirty="0"/>
              <a:t> </a:t>
            </a:r>
            <a:r>
              <a:rPr lang="en-US" sz="1600" dirty="0" err="1"/>
              <a:t>europeo</a:t>
            </a:r>
            <a:r>
              <a:rPr lang="en-US" sz="1600" dirty="0"/>
              <a:t> - </a:t>
            </a:r>
            <a:r>
              <a:rPr lang="en-US" sz="1600" dirty="0" err="1"/>
              <a:t>Pseudopodus</a:t>
            </a:r>
            <a:r>
              <a:rPr lang="en-US" sz="1600" dirty="0"/>
              <a:t> </a:t>
            </a:r>
            <a:r>
              <a:rPr lang="en-US" sz="1600" dirty="0" err="1"/>
              <a:t>apodus</a:t>
            </a:r>
            <a:r>
              <a:rPr lang="en-US" sz="1600" dirty="0"/>
              <a:t> (</a:t>
            </a:r>
            <a:r>
              <a:rPr lang="en-US" sz="1600" dirty="0" err="1"/>
              <a:t>foto</a:t>
            </a:r>
            <a:r>
              <a:rPr lang="en-US" sz="1600" dirty="0"/>
              <a:t> Matt Wilson www.euroherp.com). Copyright © www.agraria.org. </a:t>
            </a:r>
            <a:r>
              <a:rPr lang="el-GR" sz="1600" dirty="0"/>
              <a:t>Σύνδεσμος: </a:t>
            </a:r>
            <a:r>
              <a:rPr lang="en-US" sz="1600" dirty="0" err="1"/>
              <a:t>Pseudopo</a:t>
            </a:r>
            <a:r>
              <a:rPr lang="en-US" sz="1600" dirty="0"/>
              <a:t> </a:t>
            </a:r>
            <a:r>
              <a:rPr lang="en-US" sz="1600" dirty="0" err="1"/>
              <a:t>europeo</a:t>
            </a:r>
            <a:r>
              <a:rPr lang="en-US" sz="1600" dirty="0"/>
              <a:t> - </a:t>
            </a:r>
            <a:r>
              <a:rPr lang="en-US" sz="1600" dirty="0" err="1"/>
              <a:t>Pseudopodus</a:t>
            </a:r>
            <a:r>
              <a:rPr lang="en-US" sz="1600" dirty="0"/>
              <a:t> </a:t>
            </a:r>
            <a:r>
              <a:rPr lang="en-US" sz="1600" dirty="0" err="1"/>
              <a:t>apodus</a:t>
            </a:r>
            <a:r>
              <a:rPr lang="en-US" sz="1600" dirty="0"/>
              <a:t> (</a:t>
            </a:r>
            <a:r>
              <a:rPr lang="en-US" sz="1600" dirty="0" err="1"/>
              <a:t>foto</a:t>
            </a:r>
            <a:r>
              <a:rPr lang="en-US" sz="1600" dirty="0"/>
              <a:t> Matt Wilson www.euroherp.com). </a:t>
            </a:r>
            <a:r>
              <a:rPr lang="el-GR" sz="1600" dirty="0"/>
              <a:t>Πηγή: </a:t>
            </a:r>
            <a:r>
              <a:rPr lang="en-US" sz="1600" dirty="0"/>
              <a:t>agrarian.com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dirty="0"/>
              <a:t>Εικόνα 14. </a:t>
            </a:r>
            <a:r>
              <a:rPr lang="en-US" sz="1600" dirty="0"/>
              <a:t>Copyright © 2003 - 2008 </a:t>
            </a:r>
            <a:r>
              <a:rPr lang="en-US" sz="1600" dirty="0" err="1"/>
              <a:t>Reptarium</a:t>
            </a:r>
            <a:r>
              <a:rPr lang="en-US" sz="1600" dirty="0"/>
              <a:t> association. Content is protected by copyright law of individual authors. </a:t>
            </a:r>
            <a:r>
              <a:rPr lang="el-GR" sz="1600" dirty="0"/>
              <a:t>Σύνδεσμος: </a:t>
            </a:r>
            <a:r>
              <a:rPr lang="en-US" sz="1600" dirty="0"/>
              <a:t>http://www.reptarium.cz/en/profiles/8/photogallery/26674. </a:t>
            </a:r>
            <a:r>
              <a:rPr lang="el-GR" sz="1600" dirty="0"/>
              <a:t>Πηγή: </a:t>
            </a:r>
            <a:r>
              <a:rPr lang="en-US" sz="1600" dirty="0"/>
              <a:t>http://www.reptarium.cz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dirty="0"/>
              <a:t>Εικόνα 15. Σύνδεσμος: </a:t>
            </a:r>
            <a:r>
              <a:rPr lang="en-US" sz="1600" dirty="0"/>
              <a:t>https://wpababion.wordpress.com/%CE%B6%CF%89%CE%B1-%CF%84%CE%BF%CF%85-%CF%84%CE%BF%CF%80%CE%BF%CF%85-%CE%BC%CE%BF%CF%85/. </a:t>
            </a:r>
            <a:r>
              <a:rPr lang="el-GR" sz="1600" dirty="0"/>
              <a:t>Πηγή: Πετροκεφάλι. Άρθρο Ανδρέα Μπαμπιονιτάκη με τίτλο « Τα ζώα του τόπου μου». </a:t>
            </a:r>
          </a:p>
          <a:p>
            <a:pPr>
              <a:spcBef>
                <a:spcPts val="600"/>
              </a:spcBef>
            </a:pPr>
            <a:endParaRPr lang="el-GR" sz="160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Ερπετών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>
                <a:ea typeface="ＭＳ Ｐゴシック" panose="020B0600070205080204" pitchFamily="34" charset="-128"/>
              </a:rPr>
              <a:t>Θαλάσσιες χελώνες (</a:t>
            </a:r>
            <a:r>
              <a:rPr lang="el-GR" altLang="el-GR" dirty="0" err="1" smtClean="0">
                <a:ea typeface="ＭＳ Ｐゴシック" panose="020B0600070205080204" pitchFamily="34" charset="-128"/>
              </a:rPr>
              <a:t>χέλυο</a:t>
            </a:r>
            <a:r>
              <a:rPr lang="el-GR" altLang="el-GR" dirty="0" smtClean="0">
                <a:ea typeface="ＭＳ Ｐゴシック" panose="020B0600070205080204" pitchFamily="34" charset="-128"/>
              </a:rPr>
              <a:t>)</a:t>
            </a:r>
            <a:endParaRPr lang="en-US" altLang="el-GR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15363" name="Content Placeholder 3" descr="Picture 2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288" b="-7288"/>
          <a:stretch>
            <a:fillRect/>
          </a:stretch>
        </p:blipFill>
        <p:spPr/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Ερπετών</a:t>
            </a:r>
            <a:endParaRPr lang="en-US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3743" y="519248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2</a:t>
            </a:r>
            <a:endParaRPr lang="el-GR" sz="12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b="1" dirty="0"/>
              <a:t>Σημείωμα </a:t>
            </a: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>Χρήσης </a:t>
            </a:r>
            <a:r>
              <a:rPr lang="el-GR" b="1" dirty="0"/>
              <a:t>Έργων </a:t>
            </a:r>
            <a:r>
              <a:rPr lang="el-GR" b="1" dirty="0" smtClean="0"/>
              <a:t>Τρίτων</a:t>
            </a:r>
            <a:r>
              <a:rPr lang="en-US" b="1" dirty="0" smtClean="0"/>
              <a:t> </a:t>
            </a:r>
            <a:r>
              <a:rPr lang="en-US" b="1" dirty="0" smtClean="0"/>
              <a:t>(3/4)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sz="1600" dirty="0"/>
              <a:t>Εικόνα 16. </a:t>
            </a:r>
            <a:r>
              <a:rPr lang="en-US" sz="1600" dirty="0" err="1"/>
              <a:t>Podarcis</a:t>
            </a:r>
            <a:r>
              <a:rPr lang="en-US" sz="1600" dirty="0"/>
              <a:t> </a:t>
            </a:r>
            <a:r>
              <a:rPr lang="en-US" sz="1600" dirty="0" err="1"/>
              <a:t>erhardii</a:t>
            </a:r>
            <a:r>
              <a:rPr lang="en-US" sz="1600" dirty="0"/>
              <a:t>, Erhard’s Wall Liza.  photo fid5821, Petr </a:t>
            </a:r>
            <a:r>
              <a:rPr lang="en-US" sz="1600" dirty="0" err="1"/>
              <a:t>Balej</a:t>
            </a:r>
            <a:r>
              <a:rPr lang="en-US" sz="1600" dirty="0"/>
              <a:t>, 01.07.2009, throat and chest detail. </a:t>
            </a:r>
            <a:r>
              <a:rPr lang="el-GR" sz="1600" dirty="0"/>
              <a:t>Σύνδεσμος: </a:t>
            </a:r>
            <a:r>
              <a:rPr lang="en-US" sz="1600" dirty="0"/>
              <a:t>http://en.balcanica.info/2-5821. </a:t>
            </a:r>
            <a:r>
              <a:rPr lang="el-GR" sz="1600" dirty="0"/>
              <a:t>Πηγή: </a:t>
            </a:r>
            <a:r>
              <a:rPr lang="en-US" sz="1600" dirty="0" err="1"/>
              <a:t>Balcanica</a:t>
            </a:r>
            <a:r>
              <a:rPr lang="en-US" sz="1600" dirty="0"/>
              <a:t>. Info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dirty="0"/>
              <a:t>Εικόνα 17. </a:t>
            </a:r>
            <a:r>
              <a:rPr lang="en-US" sz="1600" dirty="0"/>
              <a:t>Copyrighted. </a:t>
            </a:r>
          </a:p>
          <a:p>
            <a:pPr>
              <a:spcBef>
                <a:spcPts val="600"/>
              </a:spcBef>
            </a:pPr>
            <a:r>
              <a:rPr lang="el-GR" sz="1600" dirty="0"/>
              <a:t>Εικόνα 18. </a:t>
            </a:r>
            <a:r>
              <a:rPr lang="en-US" sz="1600" dirty="0"/>
              <a:t>Copyrighted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dirty="0"/>
              <a:t>Εικόνα 19. Σύνδεσμος: </a:t>
            </a:r>
            <a:r>
              <a:rPr lang="en-US" sz="1600" dirty="0"/>
              <a:t>http://www.albufera.com/parque/content/tarentola-mauritanica-l1758-salamanquesa-com%C3%BAn-drag%C3%B3-com%C3%BA. </a:t>
            </a:r>
            <a:r>
              <a:rPr lang="el-GR" sz="1600" dirty="0"/>
              <a:t>Πηγή: </a:t>
            </a:r>
            <a:r>
              <a:rPr lang="en-US" sz="1600" dirty="0"/>
              <a:t>http://www.albufera.com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dirty="0"/>
              <a:t>Εικόνα 20. </a:t>
            </a:r>
            <a:r>
              <a:rPr lang="en-US" sz="1600" dirty="0" err="1"/>
              <a:t>Europäischer</a:t>
            </a:r>
            <a:r>
              <a:rPr lang="en-US" sz="1600" dirty="0"/>
              <a:t> </a:t>
            </a:r>
            <a:r>
              <a:rPr lang="en-US" sz="1600" dirty="0" err="1"/>
              <a:t>Halbfinger</a:t>
            </a:r>
            <a:r>
              <a:rPr lang="en-US" sz="1600" dirty="0"/>
              <a:t> (</a:t>
            </a:r>
            <a:r>
              <a:rPr lang="en-US" sz="1600" dirty="0" err="1"/>
              <a:t>Hemidactylus</a:t>
            </a:r>
            <a:r>
              <a:rPr lang="en-US" sz="1600" dirty="0"/>
              <a:t> </a:t>
            </a:r>
            <a:r>
              <a:rPr lang="en-US" sz="1600" dirty="0" err="1"/>
              <a:t>turcicus</a:t>
            </a:r>
            <a:r>
              <a:rPr lang="en-US" sz="1600" dirty="0"/>
              <a:t>) an </a:t>
            </a:r>
            <a:r>
              <a:rPr lang="en-US" sz="1600" dirty="0" err="1"/>
              <a:t>Mauer</a:t>
            </a:r>
            <a:r>
              <a:rPr lang="en-US" sz="1600" dirty="0"/>
              <a:t>. Der Text </a:t>
            </a:r>
            <a:r>
              <a:rPr lang="en-US" sz="1600" dirty="0" err="1"/>
              <a:t>ist</a:t>
            </a:r>
            <a:r>
              <a:rPr lang="en-US" sz="1600" dirty="0"/>
              <a:t> </a:t>
            </a:r>
            <a:r>
              <a:rPr lang="en-US" sz="1600" dirty="0" err="1"/>
              <a:t>unter</a:t>
            </a:r>
            <a:r>
              <a:rPr lang="en-US" sz="1600" dirty="0"/>
              <a:t> der </a:t>
            </a:r>
            <a:r>
              <a:rPr lang="en-US" sz="1600" dirty="0" err="1"/>
              <a:t>Lizenz</a:t>
            </a:r>
            <a:r>
              <a:rPr lang="en-US" sz="1600" dirty="0"/>
              <a:t> „Creative Commons Attribution/Share Alike“ . </a:t>
            </a:r>
            <a:r>
              <a:rPr lang="el-GR" sz="1600" dirty="0"/>
              <a:t>Σύνδεσμος: </a:t>
            </a:r>
            <a:r>
              <a:rPr lang="en-US" sz="1600" dirty="0"/>
              <a:t>https://de.wikipedia.org/wiki/Europ%C3%A4ischer_Halbfinger. </a:t>
            </a:r>
            <a:r>
              <a:rPr lang="el-GR" sz="1600" dirty="0"/>
              <a:t>Πηγή: </a:t>
            </a:r>
            <a:r>
              <a:rPr lang="en-US" sz="1600" dirty="0"/>
              <a:t>https://de.wikipedia.org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dirty="0"/>
              <a:t>Εικόνα 21. “</a:t>
            </a:r>
            <a:r>
              <a:rPr lang="en-US" sz="1600" dirty="0" err="1"/>
              <a:t>Cyrtodactylus</a:t>
            </a:r>
            <a:r>
              <a:rPr lang="en-US" sz="1600" dirty="0"/>
              <a:t>” </a:t>
            </a:r>
            <a:r>
              <a:rPr lang="en-US" sz="1600" dirty="0" err="1"/>
              <a:t>kotschyi</a:t>
            </a:r>
            <a:r>
              <a:rPr lang="en-US" sz="1600" dirty="0"/>
              <a:t> : </a:t>
            </a:r>
            <a:r>
              <a:rPr lang="en-US" sz="1600" dirty="0" err="1"/>
              <a:t>sono</a:t>
            </a:r>
            <a:r>
              <a:rPr lang="en-US" sz="1600" dirty="0"/>
              <a:t> </a:t>
            </a:r>
            <a:r>
              <a:rPr lang="en-US" sz="1600" dirty="0" err="1"/>
              <a:t>evidenti</a:t>
            </a:r>
            <a:r>
              <a:rPr lang="en-US" sz="1600" dirty="0"/>
              <a:t> le </a:t>
            </a:r>
            <a:r>
              <a:rPr lang="en-US" sz="1600" dirty="0" err="1"/>
              <a:t>zampe</a:t>
            </a:r>
            <a:r>
              <a:rPr lang="en-US" sz="1600" dirty="0"/>
              <a:t>, le cui </a:t>
            </a:r>
            <a:r>
              <a:rPr lang="en-US" sz="1600" dirty="0" err="1"/>
              <a:t>dita</a:t>
            </a:r>
            <a:r>
              <a:rPr lang="en-US" sz="1600" dirty="0"/>
              <a:t> non </a:t>
            </a:r>
            <a:r>
              <a:rPr lang="en-US" sz="1600" dirty="0" err="1"/>
              <a:t>presentano</a:t>
            </a:r>
            <a:r>
              <a:rPr lang="en-US" sz="1600" dirty="0"/>
              <a:t>, a </a:t>
            </a:r>
            <a:r>
              <a:rPr lang="en-US" sz="1600" dirty="0" err="1"/>
              <a:t>differenza</a:t>
            </a:r>
            <a:r>
              <a:rPr lang="en-US" sz="1600" dirty="0"/>
              <a:t> </a:t>
            </a:r>
            <a:r>
              <a:rPr lang="en-US" sz="1600" dirty="0" err="1"/>
              <a:t>degli</a:t>
            </a:r>
            <a:r>
              <a:rPr lang="en-US" sz="1600" dirty="0"/>
              <a:t> </a:t>
            </a:r>
            <a:r>
              <a:rPr lang="en-US" sz="1600" dirty="0" err="1"/>
              <a:t>altri</a:t>
            </a:r>
            <a:r>
              <a:rPr lang="en-US" sz="1600" dirty="0"/>
              <a:t> </a:t>
            </a:r>
            <a:r>
              <a:rPr lang="en-US" sz="1600" dirty="0" err="1"/>
              <a:t>Gechi</a:t>
            </a:r>
            <a:r>
              <a:rPr lang="en-US" sz="1600" dirty="0"/>
              <a:t>, </a:t>
            </a:r>
            <a:r>
              <a:rPr lang="en-US" sz="1600" dirty="0" err="1"/>
              <a:t>cuscinetti</a:t>
            </a:r>
            <a:r>
              <a:rPr lang="en-US" sz="1600" dirty="0"/>
              <a:t> </a:t>
            </a:r>
            <a:r>
              <a:rPr lang="en-US" sz="1600" dirty="0" err="1"/>
              <a:t>adesivi</a:t>
            </a:r>
            <a:r>
              <a:rPr lang="en-US" sz="1600" dirty="0"/>
              <a:t> ( </a:t>
            </a:r>
            <a:r>
              <a:rPr lang="en-US" sz="1600" dirty="0" err="1"/>
              <a:t>fonte</a:t>
            </a:r>
            <a:r>
              <a:rPr lang="en-US" sz="1600" dirty="0"/>
              <a:t> : Web ). Copyright CERBI © 1998-2013 All rights reserved François de </a:t>
            </a:r>
            <a:r>
              <a:rPr lang="en-US" sz="1600" dirty="0" err="1"/>
              <a:t>Sarre</a:t>
            </a:r>
            <a:r>
              <a:rPr lang="en-US" sz="1600" dirty="0"/>
              <a:t>. </a:t>
            </a:r>
            <a:r>
              <a:rPr lang="el-GR" sz="1600" dirty="0"/>
              <a:t>Σύνδεσμος: </a:t>
            </a:r>
            <a:r>
              <a:rPr lang="en-US" sz="1600" dirty="0"/>
              <a:t>http://cerbi.ldi5.com/imprimersans.php3?id_article=186&amp;nom_site=Site%20miroir%20du%20Centre%20d%92Etude%20et%20de%20Recherche%20sur%20la%20Bip%E9die%20Initiale&amp;url_site=http://cerbi.ldi5.com. </a:t>
            </a:r>
            <a:r>
              <a:rPr lang="el-GR" sz="1600" dirty="0"/>
              <a:t>Πηγή: </a:t>
            </a:r>
            <a:r>
              <a:rPr lang="en-US" sz="1600" dirty="0"/>
              <a:t>http:/./cerbi.ldi5.com</a:t>
            </a:r>
            <a:r>
              <a:rPr lang="en-US" sz="1600" dirty="0" smtClean="0"/>
              <a:t>/.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dirty="0"/>
              <a:t>Εικόνα 22. Σύνδεσμος: </a:t>
            </a:r>
            <a:r>
              <a:rPr lang="en-US" sz="1600" dirty="0"/>
              <a:t>http://www.nsf.gov/news/mmg/mmg_disp.jsp?med_id=59622. </a:t>
            </a:r>
            <a:r>
              <a:rPr lang="el-GR" sz="1600" dirty="0"/>
              <a:t>Πηγή: </a:t>
            </a:r>
            <a:r>
              <a:rPr lang="en-US" sz="1600" dirty="0"/>
              <a:t>http://www.nsf.gov.</a:t>
            </a:r>
          </a:p>
          <a:p>
            <a:pPr>
              <a:spcBef>
                <a:spcPts val="600"/>
              </a:spcBef>
            </a:pPr>
            <a:endParaRPr lang="en-US" sz="160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Ερπετών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5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b="1" dirty="0"/>
              <a:t>Σημείωμα </a:t>
            </a: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>Χρήσης </a:t>
            </a:r>
            <a:r>
              <a:rPr lang="el-GR" b="1" dirty="0"/>
              <a:t>Έργων </a:t>
            </a:r>
            <a:r>
              <a:rPr lang="el-GR" b="1" dirty="0" smtClean="0"/>
              <a:t>Τρίτων</a:t>
            </a:r>
            <a:r>
              <a:rPr lang="en-US" b="1" dirty="0" smtClean="0"/>
              <a:t> </a:t>
            </a:r>
            <a:r>
              <a:rPr lang="en-US" b="1" dirty="0" smtClean="0"/>
              <a:t>(4/4)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sz="1600" dirty="0"/>
              <a:t>Εικόνα 23. © 2014 </a:t>
            </a:r>
            <a:r>
              <a:rPr lang="en-US" sz="1600" dirty="0"/>
              <a:t>eStránky.cz . </a:t>
            </a:r>
            <a:r>
              <a:rPr lang="el-GR" sz="1600" dirty="0"/>
              <a:t>Σύνδεσμος: </a:t>
            </a:r>
            <a:r>
              <a:rPr lang="en-US" sz="1600" dirty="0"/>
              <a:t>http://www.dvouplaz.estranky.cz/fotoalbum/blanusoviti/blanus-strauchuv/blanus-strauchuv4.jpg.html. </a:t>
            </a:r>
            <a:r>
              <a:rPr lang="el-GR" sz="1600" dirty="0"/>
              <a:t>Πηγή: </a:t>
            </a:r>
            <a:r>
              <a:rPr lang="en-US" sz="1600" dirty="0"/>
              <a:t>http://www.dvouplaz.estranky.cz</a:t>
            </a:r>
            <a:r>
              <a:rPr lang="en-US" sz="1600" dirty="0" smtClean="0"/>
              <a:t>/.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dirty="0"/>
              <a:t>Εικόνα 24. Σύνδεσμος: </a:t>
            </a:r>
            <a:r>
              <a:rPr lang="en-US" sz="1600" dirty="0"/>
              <a:t>http://www.superkovucu.com/Sayfa-556-turkiye-de-yasayan-yilan-turleri-turkiye-de-yasiyan-yilan-cesitleri.html. </a:t>
            </a:r>
            <a:r>
              <a:rPr lang="el-GR" sz="1600" dirty="0"/>
              <a:t>Πηγή: </a:t>
            </a:r>
            <a:r>
              <a:rPr lang="en-US" sz="1600" dirty="0"/>
              <a:t>http://www.superkovucu.com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dirty="0"/>
              <a:t>Εικόνα 25. </a:t>
            </a:r>
            <a:r>
              <a:rPr lang="en-US" sz="1600" dirty="0"/>
              <a:t>Copyright © 2003 - 2008 </a:t>
            </a:r>
            <a:r>
              <a:rPr lang="en-US" sz="1600" dirty="0" err="1"/>
              <a:t>Občanské</a:t>
            </a:r>
            <a:r>
              <a:rPr lang="en-US" sz="1600" dirty="0"/>
              <a:t> </a:t>
            </a:r>
            <a:r>
              <a:rPr lang="en-US" sz="1600" dirty="0" err="1"/>
              <a:t>sdružení</a:t>
            </a:r>
            <a:r>
              <a:rPr lang="en-US" sz="1600" dirty="0"/>
              <a:t> </a:t>
            </a:r>
            <a:r>
              <a:rPr lang="en-US" sz="1600" dirty="0" err="1"/>
              <a:t>Reptárium</a:t>
            </a:r>
            <a:r>
              <a:rPr lang="en-US" sz="1600" dirty="0"/>
              <a:t>. </a:t>
            </a:r>
            <a:r>
              <a:rPr lang="el-GR" sz="1600" dirty="0"/>
              <a:t>Σύνδεσμος: </a:t>
            </a:r>
            <a:r>
              <a:rPr lang="en-US" sz="1600" dirty="0"/>
              <a:t>http://www.reptarium.cz/photogallery/2029. </a:t>
            </a:r>
            <a:r>
              <a:rPr lang="el-GR" sz="1600" dirty="0"/>
              <a:t>Πηγή: </a:t>
            </a:r>
            <a:r>
              <a:rPr lang="en-US" sz="1600" dirty="0"/>
              <a:t>http://www.reptarium.cz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dirty="0"/>
              <a:t>Εικόνα 26. Σύνδεσμος: </a:t>
            </a:r>
            <a:r>
              <a:rPr lang="en-US" sz="1600" dirty="0"/>
              <a:t>https://www.flickr.com/photos/marialuisa/3552335840/. </a:t>
            </a:r>
            <a:r>
              <a:rPr lang="el-GR" sz="1600" dirty="0"/>
              <a:t>Πηγή: </a:t>
            </a:r>
            <a:r>
              <a:rPr lang="en-US" sz="1600" dirty="0"/>
              <a:t>https://www.flickr.com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dirty="0"/>
              <a:t>Εικόνα 27. © </a:t>
            </a:r>
            <a:r>
              <a:rPr lang="en-US" sz="1600" dirty="0" err="1"/>
              <a:t>Fotolia</a:t>
            </a:r>
            <a:r>
              <a:rPr lang="en-US" sz="1600" dirty="0"/>
              <a:t> 2015. </a:t>
            </a:r>
            <a:r>
              <a:rPr lang="el-GR" sz="1600" dirty="0"/>
              <a:t>Σύνδεσμος: </a:t>
            </a:r>
            <a:r>
              <a:rPr lang="en-US" sz="1600" dirty="0"/>
              <a:t>https://www.fotolia.com/id/25648872. </a:t>
            </a:r>
            <a:r>
              <a:rPr lang="el-GR" sz="1600" dirty="0"/>
              <a:t>Πηγή: </a:t>
            </a:r>
            <a:r>
              <a:rPr lang="en-US" sz="1600" dirty="0"/>
              <a:t>https://www.fotolia.com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dirty="0"/>
              <a:t>Εικόνα 28. </a:t>
            </a:r>
            <a:r>
              <a:rPr lang="en-US" sz="1600" dirty="0"/>
              <a:t>Texas-</a:t>
            </a:r>
            <a:r>
              <a:rPr lang="en-US" sz="1600" dirty="0" err="1"/>
              <a:t>Klapperschlange</a:t>
            </a:r>
            <a:r>
              <a:rPr lang="en-US" sz="1600" dirty="0"/>
              <a:t> </a:t>
            </a:r>
            <a:r>
              <a:rPr lang="en-US" sz="1600" dirty="0" err="1"/>
              <a:t>oder</a:t>
            </a:r>
            <a:r>
              <a:rPr lang="en-US" sz="1600" dirty="0"/>
              <a:t> </a:t>
            </a:r>
            <a:r>
              <a:rPr lang="en-US" sz="1600" dirty="0" err="1"/>
              <a:t>auch</a:t>
            </a:r>
            <a:r>
              <a:rPr lang="en-US" sz="1600" dirty="0"/>
              <a:t> </a:t>
            </a:r>
            <a:r>
              <a:rPr lang="en-US" sz="1600" dirty="0" err="1"/>
              <a:t>Westliche</a:t>
            </a:r>
            <a:r>
              <a:rPr lang="en-US" sz="1600" dirty="0"/>
              <a:t> </a:t>
            </a:r>
            <a:r>
              <a:rPr lang="en-US" sz="1600" dirty="0" err="1"/>
              <a:t>Diamant-Klapperschlange</a:t>
            </a:r>
            <a:r>
              <a:rPr lang="en-US" sz="1600" dirty="0"/>
              <a:t> (</a:t>
            </a:r>
            <a:r>
              <a:rPr lang="en-US" sz="1600" dirty="0" err="1"/>
              <a:t>Crotalus</a:t>
            </a:r>
            <a:r>
              <a:rPr lang="en-US" sz="1600" dirty="0"/>
              <a:t> </a:t>
            </a:r>
            <a:r>
              <a:rPr lang="en-US" sz="1600" dirty="0" err="1"/>
              <a:t>atrox</a:t>
            </a:r>
            <a:r>
              <a:rPr lang="en-US" sz="1600" dirty="0"/>
              <a:t>) am 12.12.2009 </a:t>
            </a:r>
            <a:r>
              <a:rPr lang="en-US" sz="1600" dirty="0" err="1"/>
              <a:t>im</a:t>
            </a:r>
            <a:r>
              <a:rPr lang="en-US" sz="1600" dirty="0"/>
              <a:t> Zoo-Aquarium Berlin. Gilbert </a:t>
            </a:r>
            <a:r>
              <a:rPr lang="en-US" sz="1600" dirty="0" err="1"/>
              <a:t>Angermann</a:t>
            </a:r>
            <a:r>
              <a:rPr lang="en-US" sz="1600" dirty="0"/>
              <a:t>. </a:t>
            </a:r>
            <a:r>
              <a:rPr lang="el-GR" sz="1600" dirty="0"/>
              <a:t>Σύνδεσμος: </a:t>
            </a:r>
            <a:r>
              <a:rPr lang="en-US" sz="1600" dirty="0"/>
              <a:t>http://www.tier-fotos.eu/name/fotos/tierart/reptilien~schuppenkriechtiere~vipern-viperidae.html. </a:t>
            </a:r>
            <a:r>
              <a:rPr lang="el-GR" sz="1600" dirty="0"/>
              <a:t>Πηγή: </a:t>
            </a:r>
            <a:r>
              <a:rPr lang="en-US" sz="1600" dirty="0"/>
              <a:t>Tier-Fotos.eu.</a:t>
            </a:r>
          </a:p>
          <a:p>
            <a:pPr>
              <a:spcBef>
                <a:spcPts val="600"/>
              </a:spcBef>
            </a:pPr>
            <a:endParaRPr lang="en-US" sz="1600" dirty="0"/>
          </a:p>
          <a:p>
            <a:pPr>
              <a:spcBef>
                <a:spcPts val="600"/>
              </a:spcBef>
            </a:pPr>
            <a:endParaRPr lang="en-US" sz="1600" dirty="0"/>
          </a:p>
          <a:p>
            <a:pPr>
              <a:spcBef>
                <a:spcPts val="600"/>
              </a:spcBef>
            </a:pPr>
            <a:endParaRPr lang="en-US" sz="1600" dirty="0"/>
          </a:p>
          <a:p>
            <a:pPr>
              <a:spcBef>
                <a:spcPts val="600"/>
              </a:spcBef>
            </a:pPr>
            <a:endParaRPr lang="en-US" sz="160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Ερπετών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06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4000" dirty="0" smtClean="0">
                <a:ea typeface="ＭＳ Ｐゴシック" panose="020B0600070205080204" pitchFamily="34" charset="-128"/>
              </a:rPr>
              <a:t>Χελώνες γλυκών νερών (</a:t>
            </a:r>
            <a:r>
              <a:rPr lang="el-GR" altLang="el-GR" sz="4000" dirty="0" err="1" smtClean="0">
                <a:ea typeface="ＭＳ Ｐゴシック" panose="020B0600070205080204" pitchFamily="34" charset="-128"/>
              </a:rPr>
              <a:t>πλάστρον</a:t>
            </a:r>
            <a:r>
              <a:rPr lang="el-GR" altLang="el-GR" sz="4000" dirty="0" smtClean="0">
                <a:ea typeface="ＭＳ Ｐゴシック" panose="020B0600070205080204" pitchFamily="34" charset="-128"/>
              </a:rPr>
              <a:t>)</a:t>
            </a:r>
            <a:endParaRPr lang="en-US" altLang="el-GR" sz="4000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8" name="Θέση περιεχομένου 7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957" y="4053840"/>
            <a:ext cx="3163824" cy="2103120"/>
          </a:xfrm>
        </p:spPr>
      </p:pic>
      <p:pic>
        <p:nvPicPr>
          <p:cNvPr id="5" name="Θέση περιεχομένου 4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90" y="2383972"/>
            <a:ext cx="4365867" cy="2402699"/>
          </a:xfrm>
        </p:spPr>
      </p:pic>
      <p:pic>
        <p:nvPicPr>
          <p:cNvPr id="7" name="Θέση περιεχομένου 6"/>
          <p:cNvPicPr>
            <a:picLocks noGrp="1" noChangeAspect="1"/>
          </p:cNvPicPr>
          <p:nvPr>
            <p:ph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574" y="1854200"/>
            <a:ext cx="3114589" cy="2068513"/>
          </a:xfrm>
        </p:spPr>
      </p:pic>
      <p:sp>
        <p:nvSpPr>
          <p:cNvPr id="9" name="Θέση υποσέλιδου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Ερπετών</a:t>
            </a:r>
            <a:endParaRPr lang="en-US" dirty="0"/>
          </a:p>
        </p:txBody>
      </p:sp>
      <p:sp>
        <p:nvSpPr>
          <p:cNvPr id="10" name="Θέση αριθμού διαφάνειας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4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147457" y="467812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3</a:t>
            </a:r>
            <a:endParaRPr lang="el-GR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7832950" y="360838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</a:rPr>
              <a:t>4</a:t>
            </a:r>
            <a:endParaRPr lang="el-GR" sz="1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32950" y="582569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</a:rPr>
              <a:t>5</a:t>
            </a:r>
            <a:endParaRPr lang="el-GR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>
                <a:ea typeface="ＭＳ Ｐゴシック" panose="020B0600070205080204" pitchFamily="34" charset="-128"/>
              </a:rPr>
              <a:t>Χερσαίες χελώνες (</a:t>
            </a:r>
            <a:r>
              <a:rPr lang="el-GR" altLang="el-GR" dirty="0" err="1" smtClean="0">
                <a:ea typeface="ＭＳ Ｐゴシック" panose="020B0600070205080204" pitchFamily="34" charset="-128"/>
              </a:rPr>
              <a:t>χέλυο</a:t>
            </a:r>
            <a:r>
              <a:rPr lang="el-GR" altLang="el-GR" dirty="0" smtClean="0">
                <a:ea typeface="ＭＳ Ｐゴシック" panose="020B0600070205080204" pitchFamily="34" charset="-128"/>
              </a:rPr>
              <a:t>)</a:t>
            </a:r>
            <a:endParaRPr lang="en-US" altLang="el-GR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3" name="Θέση περιεχομένου 2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83"/>
          <a:stretch/>
        </p:blipFill>
        <p:spPr>
          <a:xfrm>
            <a:off x="1078458" y="1690689"/>
            <a:ext cx="6987083" cy="4519928"/>
          </a:xfrm>
        </p:spPr>
      </p:pic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Ερπετών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832950" y="327260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6</a:t>
            </a:r>
            <a:endParaRPr lang="el-GR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7380514" y="519248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1</a:t>
            </a:r>
            <a:endParaRPr lang="el-GR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3054121" y="5330985"/>
            <a:ext cx="254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/>
              <a:t>7</a:t>
            </a:r>
            <a:endParaRPr lang="el-GR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5249000" y="585251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</a:rPr>
              <a:t>8</a:t>
            </a:r>
            <a:endParaRPr lang="el-GR" sz="1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14864" y="568549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</a:rPr>
              <a:t>9</a:t>
            </a:r>
            <a:endParaRPr lang="el-GR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4000" dirty="0" smtClean="0">
                <a:ea typeface="ＭＳ Ｐゴシック" panose="020B0600070205080204" pitchFamily="34" charset="-128"/>
              </a:rPr>
              <a:t>Σαύρες</a:t>
            </a:r>
            <a:endParaRPr lang="en-US" altLang="el-GR" sz="40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l-GR" dirty="0" err="1" smtClean="0">
                <a:ea typeface="ＭＳ Ｐゴシック" panose="020B0600070205080204" pitchFamily="34" charset="-128"/>
              </a:rPr>
              <a:t>Chamaeleonidae</a:t>
            </a:r>
            <a:endParaRPr lang="en-US" altLang="el-GR" dirty="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l-GR" dirty="0" err="1" smtClean="0">
                <a:ea typeface="ＭＳ Ｐゴシック" panose="020B0600070205080204" pitchFamily="34" charset="-128"/>
              </a:rPr>
              <a:t>Gekkonidae</a:t>
            </a:r>
            <a:endParaRPr lang="en-US" altLang="el-GR" dirty="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l-GR" dirty="0" err="1" smtClean="0">
                <a:ea typeface="ＭＳ Ｐゴシック" panose="020B0600070205080204" pitchFamily="34" charset="-128"/>
              </a:rPr>
              <a:t>Lacertidae</a:t>
            </a:r>
            <a:endParaRPr lang="en-US" altLang="el-GR" dirty="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l-GR" dirty="0" err="1" smtClean="0">
                <a:ea typeface="ＭＳ Ｐゴシック" panose="020B0600070205080204" pitchFamily="34" charset="-128"/>
              </a:rPr>
              <a:t>Scincidae</a:t>
            </a:r>
            <a:endParaRPr lang="en-US" altLang="el-GR" dirty="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l-GR" dirty="0" err="1" smtClean="0">
                <a:ea typeface="ＭＳ Ｐゴシック" panose="020B0600070205080204" pitchFamily="34" charset="-128"/>
              </a:rPr>
              <a:t>Anguidae</a:t>
            </a:r>
            <a:endParaRPr lang="en-US" altLang="el-GR" dirty="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l-GR" dirty="0" err="1" smtClean="0">
                <a:ea typeface="ＭＳ Ｐゴシック" panose="020B0600070205080204" pitchFamily="34" charset="-128"/>
              </a:rPr>
              <a:t>Agamidae</a:t>
            </a:r>
            <a:endParaRPr lang="en-US" altLang="el-GR" dirty="0" smtClean="0">
              <a:ea typeface="ＭＳ Ｐゴシック" panose="020B0600070205080204" pitchFamily="34" charset="-128"/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Ερπετών</a:t>
            </a:r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 err="1" smtClean="0">
                <a:ea typeface="ＭＳ Ｐゴシック" panose="020B0600070205080204" pitchFamily="34" charset="-128"/>
              </a:rPr>
              <a:t>Chamaeleonidae</a:t>
            </a:r>
            <a:endParaRPr lang="en-US" altLang="el-GR" dirty="0" smtClean="0">
              <a:ea typeface="ＭＳ Ｐゴシック" panose="020B0600070205080204" pitchFamily="34" charset="-12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l-GR" dirty="0" smtClean="0">
                <a:ea typeface="ＭＳ Ｐゴシック" panose="020B0600070205080204" pitchFamily="34" charset="-128"/>
              </a:rPr>
              <a:t>C. </a:t>
            </a:r>
            <a:r>
              <a:rPr lang="en-US" altLang="el-GR" dirty="0" err="1" smtClean="0">
                <a:ea typeface="ＭＳ Ｐゴシック" panose="020B0600070205080204" pitchFamily="34" charset="-128"/>
              </a:rPr>
              <a:t>chamaeleo</a:t>
            </a:r>
            <a:endParaRPr lang="en-US" altLang="el-GR" dirty="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l-GR" dirty="0" smtClean="0">
                <a:ea typeface="ＭＳ Ｐゴシック" panose="020B0600070205080204" pitchFamily="34" charset="-128"/>
              </a:rPr>
              <a:t>C. </a:t>
            </a:r>
            <a:r>
              <a:rPr lang="en-US" altLang="el-GR" dirty="0" err="1" smtClean="0">
                <a:ea typeface="ＭＳ Ｐゴシック" panose="020B0600070205080204" pitchFamily="34" charset="-128"/>
              </a:rPr>
              <a:t>africanus</a:t>
            </a:r>
            <a:endParaRPr lang="en-US" altLang="el-GR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3" name="Θέση περιεχομένου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328" y="2314009"/>
            <a:ext cx="4979022" cy="3319348"/>
          </a:xfrm>
        </p:spPr>
      </p:pic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Ερπετών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152334" y="527471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</a:rPr>
              <a:t>10</a:t>
            </a:r>
            <a:endParaRPr lang="el-GR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 err="1" smtClean="0">
                <a:ea typeface="ＭＳ Ｐゴシック" panose="020B0600070205080204" pitchFamily="34" charset="-128"/>
              </a:rPr>
              <a:t>Agamidae</a:t>
            </a:r>
            <a:endParaRPr lang="en-US" altLang="el-GR" dirty="0" smtClean="0">
              <a:ea typeface="ＭＳ Ｐゴシック" panose="020B0600070205080204" pitchFamily="34" charset="-128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l-GR" dirty="0" err="1" smtClean="0">
                <a:ea typeface="ＭＳ Ｐゴシック" panose="020B0600070205080204" pitchFamily="34" charset="-128"/>
              </a:rPr>
              <a:t>Stellagama</a:t>
            </a:r>
            <a:r>
              <a:rPr lang="en-US" altLang="el-GR" dirty="0" smtClean="0">
                <a:ea typeface="ＭＳ Ｐゴシック" panose="020B0600070205080204" pitchFamily="34" charset="-128"/>
              </a:rPr>
              <a:t> </a:t>
            </a:r>
            <a:r>
              <a:rPr lang="en-US" altLang="el-GR" dirty="0" err="1" smtClean="0">
                <a:ea typeface="ＭＳ Ｐゴシック" panose="020B0600070205080204" pitchFamily="34" charset="-128"/>
              </a:rPr>
              <a:t>stellio</a:t>
            </a:r>
            <a:endParaRPr lang="en-US" altLang="el-GR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3" name="Θέση περιεχομένου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257" y="2481424"/>
            <a:ext cx="4710793" cy="3531856"/>
          </a:xfrm>
        </p:spPr>
      </p:pic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Ερπετών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964557" y="5679623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</a:rPr>
              <a:t>11</a:t>
            </a:r>
            <a:endParaRPr lang="el-GR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 err="1" smtClean="0">
                <a:ea typeface="ＭＳ Ｐゴシック" panose="020B0600070205080204" pitchFamily="34" charset="-128"/>
              </a:rPr>
              <a:t>Anguidae</a:t>
            </a:r>
            <a:endParaRPr lang="en-US" altLang="el-GR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21507" name="Content Placeholder 3" descr="200px-Anguidae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713" y="1690689"/>
            <a:ext cx="5531143" cy="4120702"/>
          </a:xfrm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2η. Εργαστηριακή Άσκηση Ερπετών</a:t>
            </a:r>
            <a:endParaRPr lang="en-US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2797" y="553439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12</a:t>
            </a:r>
            <a:endParaRPr lang="el-GR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1.pptx" id="{384095AA-3FED-4702-B384-88A1E9625162}" vid="{8E3B2130-187F-4ED6-B635-B15099330E84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TEMPLATE1a</Template>
  <TotalTime>795</TotalTime>
  <Words>736</Words>
  <Application>Microsoft Office PowerPoint</Application>
  <PresentationFormat>On-screen Show (4:3)</PresentationFormat>
  <Paragraphs>236</Paragraphs>
  <Slides>31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MS PGothic</vt:lpstr>
      <vt:lpstr>MS PGothic</vt:lpstr>
      <vt:lpstr>Arial</vt:lpstr>
      <vt:lpstr>Calibri</vt:lpstr>
      <vt:lpstr>Tahoma</vt:lpstr>
      <vt:lpstr>Wingdings</vt:lpstr>
      <vt:lpstr>Θέμα του Office</vt:lpstr>
      <vt:lpstr>Ζωολογία ΙΙ</vt:lpstr>
      <vt:lpstr>Χελώνες (πόδια)</vt:lpstr>
      <vt:lpstr>Θαλάσσιες χελώνες (χέλυο)</vt:lpstr>
      <vt:lpstr>Χελώνες γλυκών νερών (πλάστρον)</vt:lpstr>
      <vt:lpstr>Χερσαίες χελώνες (χέλυο)</vt:lpstr>
      <vt:lpstr>Σαύρες</vt:lpstr>
      <vt:lpstr>Chamaeleonidae</vt:lpstr>
      <vt:lpstr>Agamidae</vt:lpstr>
      <vt:lpstr>Anguidae</vt:lpstr>
      <vt:lpstr>Pseudopus apodus</vt:lpstr>
      <vt:lpstr>Scincidae</vt:lpstr>
      <vt:lpstr>Lacertidae</vt:lpstr>
      <vt:lpstr>Gekkonidae</vt:lpstr>
      <vt:lpstr>Gekkonidae</vt:lpstr>
      <vt:lpstr>Amphisbaenia</vt:lpstr>
      <vt:lpstr>Φίδια</vt:lpstr>
      <vt:lpstr>Typhlopidae</vt:lpstr>
      <vt:lpstr>Boidae</vt:lpstr>
      <vt:lpstr>Colubridae / Viperidae</vt:lpstr>
      <vt:lpstr>PowerPoint Presentation</vt:lpstr>
      <vt:lpstr>Τέλος Παρουσίασης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 Χρήσης Έργων Τρίτων (1/4)</vt:lpstr>
      <vt:lpstr>Σημείωμα  Χρήσης Έργων Τρίτων (2/4)</vt:lpstr>
      <vt:lpstr>Σημείωμα  Χρήσης Έργων Τρίτων (3/4)</vt:lpstr>
      <vt:lpstr>Σημείωμα  Χρήσης Έργων Τρίτων (4/4)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Vassiliki Siafaka</dc:creator>
  <cp:lastModifiedBy>giorgos</cp:lastModifiedBy>
  <cp:revision>114</cp:revision>
  <dcterms:created xsi:type="dcterms:W3CDTF">2015-03-24T06:43:16Z</dcterms:created>
  <dcterms:modified xsi:type="dcterms:W3CDTF">2015-07-30T01:35:04Z</dcterms:modified>
</cp:coreProperties>
</file>