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51" r:id="rId3"/>
    <p:sldId id="352" r:id="rId4"/>
    <p:sldId id="355" r:id="rId5"/>
    <p:sldId id="353" r:id="rId6"/>
    <p:sldId id="354" r:id="rId7"/>
    <p:sldId id="357" r:id="rId8"/>
    <p:sldId id="358" r:id="rId9"/>
    <p:sldId id="356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51"/>
            <p14:sldId id="352"/>
            <p14:sldId id="355"/>
            <p14:sldId id="353"/>
            <p14:sldId id="354"/>
            <p14:sldId id="357"/>
            <p14:sldId id="358"/>
            <p14:sldId id="356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 autoAdjust="0"/>
    <p:restoredTop sz="94090" autoAdjust="0"/>
  </p:normalViewPr>
  <p:slideViewPr>
    <p:cSldViewPr>
      <p:cViewPr varScale="1">
        <p:scale>
          <a:sx n="131" d="100"/>
          <a:sy n="131" d="100"/>
        </p:scale>
        <p:origin x="18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5/2/18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41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98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sur Henri IV et les guerres de religion consulter le 4e cours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42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Henri III est le dernier souverain de la dynastie des Valois</a:t>
            </a:r>
            <a:br>
              <a:rPr lang="fr-F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6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654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38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83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47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93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631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Le règne de Henri IV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Le règne de Henri IV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Le règne de Henri IV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Le règne de Henri IV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/>
              <a:t>Στυλ κύριου τίτλου</a:t>
            </a:r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‹N°›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rgbClr val="5075BC"/>
                </a:solidFill>
              </a:rPr>
              <a:t>Le règne de Henri IV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FRL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4005063"/>
            <a:ext cx="7776864" cy="266429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5075BC"/>
                </a:solidFill>
              </a:rPr>
              <a:t>Section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dirty="0"/>
              <a:t>Le règne de Henri IV</a:t>
            </a:r>
            <a:endParaRPr lang="en-US" sz="2800" dirty="0"/>
          </a:p>
          <a:p>
            <a:r>
              <a:rPr lang="en-GB" sz="2800" dirty="0"/>
              <a:t> </a:t>
            </a:r>
            <a:endParaRPr lang="en-US" sz="2800" dirty="0"/>
          </a:p>
          <a:p>
            <a:r>
              <a:rPr lang="fr-FR" sz="2800" dirty="0" err="1"/>
              <a:t>Irini</a:t>
            </a:r>
            <a:r>
              <a:rPr lang="fr-FR" sz="2800" dirty="0"/>
              <a:t> </a:t>
            </a:r>
            <a:r>
              <a:rPr lang="fr-FR" sz="2800" dirty="0" err="1"/>
              <a:t>Apostolou</a:t>
            </a:r>
            <a:endParaRPr lang="fr-FR" sz="2800" dirty="0"/>
          </a:p>
          <a:p>
            <a:r>
              <a:rPr lang="fr-FR" sz="2800" dirty="0"/>
              <a:t>Faculté des Lettres </a:t>
            </a:r>
          </a:p>
          <a:p>
            <a:r>
              <a:rPr lang="fr-FR" sz="2800" dirty="0"/>
              <a:t>Département de Langue et de Littérature françaises</a:t>
            </a:r>
            <a:endParaRPr lang="el-GR" sz="280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5075BC"/>
                </a:solidFill>
              </a:rPr>
              <a:t>De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féodalité</a:t>
            </a:r>
            <a:r>
              <a:rPr lang="el-GR" sz="3200" b="1" dirty="0">
                <a:solidFill>
                  <a:srgbClr val="5075BC"/>
                </a:solidFill>
              </a:rPr>
              <a:t> à </a:t>
            </a:r>
            <a:r>
              <a:rPr lang="el-GR" sz="3200" b="1" dirty="0" err="1">
                <a:solidFill>
                  <a:srgbClr val="5075BC"/>
                </a:solidFill>
              </a:rPr>
              <a:t>la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monarchie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absolue</a:t>
            </a:r>
            <a:r>
              <a:rPr lang="el-GR" sz="3200" b="1" dirty="0">
                <a:solidFill>
                  <a:srgbClr val="5075BC"/>
                </a:solidFill>
              </a:rPr>
              <a:t> : </a:t>
            </a:r>
            <a:br>
              <a:rPr lang="el-GR" sz="3200" b="1" dirty="0">
                <a:solidFill>
                  <a:srgbClr val="5075BC"/>
                </a:solidFill>
              </a:rPr>
            </a:br>
            <a:r>
              <a:rPr lang="el-GR" sz="3200" b="1" dirty="0" err="1">
                <a:solidFill>
                  <a:srgbClr val="5075BC"/>
                </a:solidFill>
              </a:rPr>
              <a:t>institutions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politiques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et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mutations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sociales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France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du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el-GR" sz="3200" b="1" dirty="0" err="1">
                <a:solidFill>
                  <a:srgbClr val="5075BC"/>
                </a:solidFill>
              </a:rPr>
              <a:t>Moyen</a:t>
            </a:r>
            <a:r>
              <a:rPr lang="el-GR" sz="3200" b="1" dirty="0">
                <a:solidFill>
                  <a:srgbClr val="5075BC"/>
                </a:solidFill>
              </a:rPr>
              <a:t> </a:t>
            </a:r>
            <a:r>
              <a:rPr lang="fr-FR" sz="3200" b="1" dirty="0">
                <a:solidFill>
                  <a:srgbClr val="5075BC"/>
                </a:solidFill>
              </a:rPr>
              <a:t>Âge au XVII</a:t>
            </a:r>
            <a:r>
              <a:rPr lang="fr-FR" sz="3200" b="1" baseline="30000" dirty="0">
                <a:solidFill>
                  <a:srgbClr val="5075BC"/>
                </a:solidFill>
              </a:rPr>
              <a:t>e </a:t>
            </a:r>
            <a:r>
              <a:rPr lang="fr-FR" sz="3200" b="1" dirty="0">
                <a:solidFill>
                  <a:srgbClr val="5075BC"/>
                </a:solidFill>
              </a:rPr>
              <a:t>siècle</a:t>
            </a:r>
            <a:endParaRPr lang="el-GR" sz="3200" dirty="0">
              <a:solidFill>
                <a:srgbClr val="5075BC"/>
              </a:solidFill>
            </a:endParaRPr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“</a:t>
            </a:r>
            <a:r>
              <a:rPr lang="fr-FR" dirty="0"/>
              <a:t>Henri est le roi des pauvres gens.</a:t>
            </a:r>
            <a:br>
              <a:rPr lang="fr-FR" dirty="0"/>
            </a:br>
            <a:r>
              <a:rPr lang="fr-FR" dirty="0"/>
              <a:t>Il veut que, dans son royaume, les paysans puissant mettre la poule au pot tous les dimanches</a:t>
            </a:r>
            <a:r>
              <a:rPr lang="en-GB" dirty="0"/>
              <a:t>”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mythe du « bon roi Henri »</a:t>
            </a:r>
            <a:endParaRPr lang="el-GR" dirty="0"/>
          </a:p>
        </p:txBody>
      </p:sp>
      <p:pic>
        <p:nvPicPr>
          <p:cNvPr id="5" name="Image 3" title="Le mythe du « bon roi Henry »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9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Politique intérieure et extérieure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Affirmation du pouvoir royal</a:t>
            </a:r>
          </a:p>
          <a:p>
            <a:pPr lvl="1"/>
            <a:r>
              <a:rPr lang="fr-FR" dirty="0"/>
              <a:t>Absence de premier/principal ministre </a:t>
            </a:r>
          </a:p>
          <a:p>
            <a:pPr lvl="1"/>
            <a:r>
              <a:rPr lang="fr-FR" dirty="0"/>
              <a:t>Reconstruction administrative du royaume</a:t>
            </a:r>
          </a:p>
          <a:p>
            <a:pPr lvl="1"/>
            <a:r>
              <a:rPr lang="fr-FR" dirty="0"/>
              <a:t>Répression des révoltes nobiliaires</a:t>
            </a:r>
          </a:p>
          <a:p>
            <a:pPr lvl="1"/>
            <a:r>
              <a:rPr lang="fr-FR" dirty="0"/>
              <a:t>Relations conflictuelles entre Henri IV et les parlements  </a:t>
            </a:r>
          </a:p>
          <a:p>
            <a:pPr lvl="1"/>
            <a:r>
              <a:rPr lang="fr-FR" dirty="0"/>
              <a:t>Ministres catholiques et protestants</a:t>
            </a:r>
          </a:p>
          <a:p>
            <a:r>
              <a:rPr lang="fr-FR" dirty="0"/>
              <a:t>Nicolas de </a:t>
            </a:r>
            <a:r>
              <a:rPr lang="fr-FR" dirty="0" err="1"/>
              <a:t>Neufville</a:t>
            </a:r>
            <a:r>
              <a:rPr lang="fr-FR" dirty="0"/>
              <a:t> seigneur de Villeroi : secrétaire d’Etat aux affaires étrangères (1594-1616)</a:t>
            </a:r>
          </a:p>
          <a:p>
            <a:r>
              <a:rPr lang="fr-FR" dirty="0"/>
              <a:t>Maximilien de  Béthune duc de Sully : Surintendant des Finances (1598-1611), Secrétaire d'État de la Guerre (1589-1613)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996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redressement économique </a:t>
            </a:r>
            <a:br>
              <a:rPr lang="fr-FR" dirty="0"/>
            </a:br>
            <a:r>
              <a:rPr lang="fr-FR" dirty="0"/>
              <a:t>de la France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Prospérité de la France sous Henri IV :</a:t>
            </a:r>
          </a:p>
          <a:p>
            <a:pPr marL="800100" lvl="2" indent="0">
              <a:buNone/>
            </a:pPr>
            <a:r>
              <a:rPr lang="fr-FR" dirty="0"/>
              <a:t>« Si Dieu me donne encore de la vie je ferai qu’il n’y aura point de laboureur en mon Royaume qui n’ait moyen d’avoir une poule dans son pot »  </a:t>
            </a:r>
          </a:p>
          <a:p>
            <a:pPr marL="800100" lvl="2" indent="0">
              <a:buNone/>
            </a:pPr>
            <a:r>
              <a:rPr lang="fr-FR" dirty="0"/>
              <a:t>(imaginaire collectif français)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66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L’agriculture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Sully favorise le développement de l’agriculture </a:t>
            </a:r>
          </a:p>
          <a:p>
            <a:pPr lvl="1"/>
            <a:r>
              <a:rPr lang="fr-FR" dirty="0"/>
              <a:t>Nouvelles cultures (acclimatation du ver à soie)</a:t>
            </a:r>
          </a:p>
          <a:p>
            <a:pPr lvl="1"/>
            <a:r>
              <a:rPr lang="fr-FR" dirty="0"/>
              <a:t>Assèchement des terres marécageuses</a:t>
            </a:r>
          </a:p>
          <a:p>
            <a:pPr lvl="1"/>
            <a:r>
              <a:rPr lang="fr-FR" dirty="0"/>
              <a:t>Les bêtes de somme et l’outillage de travail sont déclarés insaisissables</a:t>
            </a:r>
          </a:p>
          <a:p>
            <a:pPr lvl="1"/>
            <a:r>
              <a:rPr lang="fr-FR" dirty="0"/>
              <a:t>Réduction des rentes</a:t>
            </a:r>
          </a:p>
          <a:p>
            <a:r>
              <a:rPr lang="fr-FR" b="1" dirty="0"/>
              <a:t>Olivier de Serres</a:t>
            </a:r>
            <a:r>
              <a:rPr lang="fr-FR" dirty="0"/>
              <a:t>, </a:t>
            </a:r>
            <a:r>
              <a:rPr lang="fr-FR" i="1" dirty="0"/>
              <a:t>Théâtre d’agriculture et </a:t>
            </a:r>
            <a:r>
              <a:rPr lang="fr-FR" i="1" dirty="0" err="1"/>
              <a:t>Mesnage</a:t>
            </a:r>
            <a:r>
              <a:rPr lang="fr-FR" i="1" dirty="0"/>
              <a:t> des champs </a:t>
            </a:r>
            <a:r>
              <a:rPr lang="fr-FR" dirty="0"/>
              <a:t>(1601)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940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Maximilien de Béthune, </a:t>
            </a:r>
            <a:br>
              <a:rPr lang="fr-FR" dirty="0"/>
            </a:br>
            <a:r>
              <a:rPr lang="fr-FR" dirty="0"/>
              <a:t>duc de Sully (1559-1641)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Compagnon d’armes de Henri IV</a:t>
            </a:r>
          </a:p>
          <a:p>
            <a:r>
              <a:rPr lang="fr-FR" dirty="0"/>
              <a:t>Conseiller au Conseil des Finances</a:t>
            </a:r>
          </a:p>
          <a:p>
            <a:r>
              <a:rPr lang="fr-FR" dirty="0"/>
              <a:t>Surintendant des Finances (vers 1598)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« Labourage et pâturage sont les deux mamelles dont la France est alimentée 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872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Mercantilisme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courant économique </a:t>
            </a:r>
          </a:p>
          <a:p>
            <a:r>
              <a:rPr lang="fr-FR" b="1" dirty="0"/>
              <a:t>Barthélemy de Laffemas </a:t>
            </a:r>
            <a:r>
              <a:rPr lang="fr-FR" dirty="0"/>
              <a:t>et </a:t>
            </a:r>
            <a:r>
              <a:rPr lang="fr-FR" b="1" dirty="0"/>
              <a:t>Antoine de Montchrestien </a:t>
            </a:r>
            <a:r>
              <a:rPr lang="fr-FR" dirty="0"/>
              <a:t>:  théoriciens du nationalisme économique</a:t>
            </a:r>
          </a:p>
          <a:p>
            <a:r>
              <a:rPr lang="fr-FR" dirty="0"/>
              <a:t>La possession des métaux précieux, comme l’or et l’argent, est révélatrice de la richesse et la puissance du pays</a:t>
            </a:r>
          </a:p>
          <a:p>
            <a:r>
              <a:rPr lang="fr-FR" dirty="0"/>
              <a:t>Le développement de l’économie nationale (industries exportatrices et commerce) visent à l’acquisition des métaux précieux</a:t>
            </a:r>
          </a:p>
          <a:p>
            <a:r>
              <a:rPr lang="fr-FR" dirty="0"/>
              <a:t>La France doit favoriser les exportations au détriment des importations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7632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693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Mercantilisme</a:t>
            </a:r>
            <a:endParaRPr lang="fr-FR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Antoine de Montchrestien, </a:t>
            </a:r>
            <a:br>
              <a:rPr lang="fr-FR" dirty="0"/>
            </a:br>
            <a:r>
              <a:rPr lang="fr-FR" i="1" dirty="0"/>
              <a:t>Traité de l’Economie politique </a:t>
            </a:r>
            <a:r>
              <a:rPr lang="fr-FR" dirty="0"/>
              <a:t>(1615)</a:t>
            </a:r>
            <a:endParaRPr lang="el-G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Barthélemy de Laffemas </a:t>
            </a:r>
          </a:p>
        </p:txBody>
      </p:sp>
      <p:pic>
        <p:nvPicPr>
          <p:cNvPr id="10" name="Image 3" title="Antoine de Montchrestien, Traité de l’Economie politique (1615)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28" y="2214563"/>
            <a:ext cx="2660732" cy="3878262"/>
          </a:xfrm>
          <a:prstGeom prst="rect">
            <a:avLst/>
          </a:prstGeom>
        </p:spPr>
      </p:pic>
      <p:pic>
        <p:nvPicPr>
          <p:cNvPr id="11" name="Image 4" title="Barthélemy de Laffemas 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21326" y="2214563"/>
            <a:ext cx="2689172" cy="38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91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Industrie 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/>
              <a:t>Création des manufactures (protectionnisme, privilèges) (manufacture des Gobelins, 1601)</a:t>
            </a:r>
          </a:p>
          <a:p>
            <a:pPr lvl="1"/>
            <a:r>
              <a:rPr lang="fr-FR" dirty="0"/>
              <a:t>Développement de l’industrie de luxe</a:t>
            </a:r>
          </a:p>
          <a:p>
            <a:pPr lvl="1"/>
            <a:r>
              <a:rPr lang="fr-FR" dirty="0"/>
              <a:t>Organisation des métiers en jurandes et maitrises</a:t>
            </a:r>
          </a:p>
          <a:p>
            <a:pPr lvl="1"/>
            <a:r>
              <a:rPr lang="fr-FR" dirty="0"/>
              <a:t>Réduction des importations </a:t>
            </a:r>
          </a:p>
          <a:p>
            <a:endParaRPr lang="fr-FR" dirty="0"/>
          </a:p>
          <a:p>
            <a:r>
              <a:rPr lang="fr-FR" dirty="0"/>
              <a:t>Laffemas : </a:t>
            </a:r>
            <a:r>
              <a:rPr lang="fr-FR" i="1" dirty="0"/>
              <a:t>Mémoire pour dresser les manufactures et ouvrages du Royaume </a:t>
            </a:r>
            <a:r>
              <a:rPr lang="fr-FR" dirty="0"/>
              <a:t>(1596)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54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Barthélemy de Laffemas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Etablissement des chambres de commerce </a:t>
            </a:r>
          </a:p>
          <a:p>
            <a:r>
              <a:rPr lang="fr-FR" dirty="0"/>
              <a:t>Développement du commerce intérieur et extérieur</a:t>
            </a:r>
          </a:p>
          <a:p>
            <a:r>
              <a:rPr lang="fr-FR" dirty="0"/>
              <a:t>Amélioration de l’état des routes</a:t>
            </a:r>
          </a:p>
          <a:p>
            <a:r>
              <a:rPr lang="fr-FR" dirty="0"/>
              <a:t>Aménagement des voies navigables (construction du canal de Briare, qui relie la Loire à la Seine)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3966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Mesures financières </a:t>
            </a:r>
            <a:br>
              <a:rPr lang="fr-FR" dirty="0"/>
            </a:br>
            <a:r>
              <a:rPr lang="fr-FR" dirty="0"/>
              <a:t>et administration financière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Assainissement des comptes de l’État endetté</a:t>
            </a:r>
          </a:p>
          <a:p>
            <a:pPr lvl="1"/>
            <a:r>
              <a:rPr lang="fr-FR" dirty="0"/>
              <a:t>Allègement de la taille /Augmentation des impôts indirects</a:t>
            </a:r>
          </a:p>
          <a:p>
            <a:pPr lvl="1"/>
            <a:r>
              <a:rPr lang="fr-FR" dirty="0"/>
              <a:t>Suppression des exemptions abusives d’impôt : des nouveaux nobles sont déclassés </a:t>
            </a:r>
          </a:p>
          <a:p>
            <a:pPr lvl="1"/>
            <a:r>
              <a:rPr lang="fr-FR" dirty="0"/>
              <a:t>La Paulette  (1604): impôt annuel permettant aux officiers de transmettre leur office</a:t>
            </a:r>
          </a:p>
          <a:p>
            <a:pPr lvl="1"/>
            <a:r>
              <a:rPr lang="fr-FR" dirty="0"/>
              <a:t>Réaménagement de la dette publique</a:t>
            </a:r>
          </a:p>
          <a:p>
            <a:pPr lvl="1"/>
            <a:r>
              <a:rPr lang="fr-FR" dirty="0"/>
              <a:t>Réforme monétaire : distinction entre monnaie réelle et monnaie de compte (1602)</a:t>
            </a:r>
          </a:p>
          <a:p>
            <a:pPr lvl="1"/>
            <a:r>
              <a:rPr lang="fr-FR" dirty="0"/>
              <a:t>Établissement d’une Chambre de justice pour contrôler les malversations des officiers (1597)</a:t>
            </a:r>
          </a:p>
          <a:p>
            <a:endParaRPr lang="fr-FR" dirty="0"/>
          </a:p>
          <a:p>
            <a:r>
              <a:rPr lang="fr-FR" dirty="0"/>
              <a:t>Sully équilibre les comptes de l’état et constitue le « trésor de la Bastille »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802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Henri III, roi de Navarre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Mariage de Henri de Navarre (1553-1610) avec Marguerite de Valois (le 18 août 1572)</a:t>
            </a:r>
          </a:p>
          <a:p>
            <a:r>
              <a:rPr lang="fr-FR" dirty="0"/>
              <a:t>Massacre de la Saint-Barthélemy (le 24 août 1572)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4143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lettres et les arts à la Renaissance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La Langue </a:t>
            </a:r>
            <a:r>
              <a:rPr lang="fr-FR" dirty="0"/>
              <a:t>: le français devient la langue officielle des documents juridiques :</a:t>
            </a:r>
          </a:p>
          <a:p>
            <a:r>
              <a:rPr lang="fr-FR" dirty="0"/>
              <a:t>L’ordonnance de Villers-Cotterêts du 30 août 1539</a:t>
            </a:r>
          </a:p>
          <a:p>
            <a:r>
              <a:rPr lang="fr-FR" b="1" dirty="0"/>
              <a:t>La Littérature </a:t>
            </a:r>
            <a:r>
              <a:rPr lang="fr-FR" dirty="0"/>
              <a:t>: François Rabelais, Michel de Montaigne, Pierre Ronsard, Robert Garnier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305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lettres et les arts </a:t>
            </a:r>
            <a:br>
              <a:rPr lang="fr-FR" dirty="0"/>
            </a:br>
            <a:r>
              <a:rPr lang="fr-FR" dirty="0"/>
              <a:t>à la Renaissance (suite)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L’Art</a:t>
            </a:r>
            <a:r>
              <a:rPr lang="fr-FR" dirty="0"/>
              <a:t> : influence de l’art italien et de l’art flamand  </a:t>
            </a:r>
          </a:p>
          <a:p>
            <a:r>
              <a:rPr lang="fr-FR" b="1" dirty="0"/>
              <a:t>La première École de Fontainebleau </a:t>
            </a:r>
          </a:p>
          <a:p>
            <a:pPr marL="0" indent="0">
              <a:buNone/>
            </a:pPr>
            <a:r>
              <a:rPr lang="fr-FR" dirty="0"/>
              <a:t>(Le Primatice, Rosso, Antoine Caron, </a:t>
            </a:r>
          </a:p>
          <a:p>
            <a:pPr marL="0" indent="0">
              <a:buNone/>
            </a:pPr>
            <a:r>
              <a:rPr lang="fr-FR" dirty="0" err="1"/>
              <a:t>Nicolò</a:t>
            </a:r>
            <a:r>
              <a:rPr lang="fr-FR" dirty="0"/>
              <a:t> dell’ Abbate, Benvenuto Cellini)</a:t>
            </a:r>
          </a:p>
          <a:p>
            <a:r>
              <a:rPr lang="fr-FR" b="1" dirty="0"/>
              <a:t>La seconde École de Fontainebleau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(Toussaint Dubreuil, Martin Fréminet, Ambroise Dubois)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964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Henri IV et l’aménagement de Paris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Pont-neuf (1598-1606)</a:t>
            </a:r>
          </a:p>
          <a:p>
            <a:r>
              <a:rPr lang="fr-FR" dirty="0"/>
              <a:t>La Place royale (future place des Vosges) (1605)</a:t>
            </a:r>
          </a:p>
          <a:p>
            <a:r>
              <a:rPr lang="fr-FR" dirty="0"/>
              <a:t>La Place Dauphine </a:t>
            </a:r>
          </a:p>
          <a:p>
            <a:r>
              <a:rPr lang="fr-FR" dirty="0"/>
              <a:t>La Grande Galerie du Louvre (Galerie du bord de l’eau)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1178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63688" y="5229200"/>
            <a:ext cx="5486400" cy="1015008"/>
          </a:xfrm>
        </p:spPr>
        <p:txBody>
          <a:bodyPr/>
          <a:lstStyle/>
          <a:p>
            <a:r>
              <a:rPr lang="fr-FR" i="1" dirty="0"/>
              <a:t>Plan de </a:t>
            </a:r>
            <a:r>
              <a:rPr lang="fr-FR" i="1" dirty="0" err="1"/>
              <a:t>Mérian</a:t>
            </a:r>
            <a:r>
              <a:rPr lang="fr-FR" dirty="0"/>
              <a:t>, (1615, détail)</a:t>
            </a:r>
            <a:endParaRPr lang="el-G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La place Dauphine et le pont neuf</a:t>
            </a:r>
          </a:p>
        </p:txBody>
      </p:sp>
      <p:pic>
        <p:nvPicPr>
          <p:cNvPr id="6" name="Image 3" title="La place Dauphine et le pont neuf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" b="2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10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(future place des Vosges) (1605)</a:t>
            </a:r>
            <a:endParaRPr lang="el-G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place royale</a:t>
            </a:r>
          </a:p>
        </p:txBody>
      </p:sp>
      <p:pic>
        <p:nvPicPr>
          <p:cNvPr id="6" name="Image 3" title="La place royale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79" b="4979"/>
          <a:stretch>
            <a:fillRect/>
          </a:stretch>
        </p:blipFill>
        <p:spPr>
          <a:xfrm>
            <a:off x="1335088" y="1556791"/>
            <a:ext cx="6477272" cy="4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6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Τέλος Ενότητας</a:t>
            </a: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5807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0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737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Εκδόσεων</a:t>
            </a:r>
            <a:r>
              <a:rPr lang="en-US" dirty="0"/>
              <a:t> </a:t>
            </a:r>
            <a:r>
              <a:rPr lang="el-GR" dirty="0"/>
              <a:t>Έργου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GB" sz="2000" dirty="0"/>
              <a:t>1</a:t>
            </a:r>
            <a:r>
              <a:rPr lang="el-GR" sz="2000" dirty="0"/>
              <a:t>.</a:t>
            </a:r>
            <a:r>
              <a:rPr lang="en-GB" sz="2000" dirty="0"/>
              <a:t>0</a:t>
            </a:r>
            <a:r>
              <a:rPr lang="el-GR" sz="2000" dirty="0"/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27657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Ειρήνη Αποστόλου 2015. Ειρήνη Αποστόλου. «Εκφάνσεις της Πολιτισμικής Ζωής στη Σύγχρονη Γαλλία. Ενότητα </a:t>
            </a:r>
            <a:r>
              <a:rPr lang="fr-FR" sz="2000" dirty="0"/>
              <a:t>5: Le règne de Henri IV</a:t>
            </a:r>
            <a:r>
              <a:rPr lang="el-GR" sz="2000" dirty="0"/>
              <a:t>». Έκδοση: 1.0. Αθήνα 2015. Διαθέσιμο από τη δικτυακή διεύθυνση: </a:t>
            </a:r>
            <a:r>
              <a:rPr lang="fr-FR" sz="2000" dirty="0">
                <a:hlinkClick r:id="rId3"/>
              </a:rPr>
              <a:t>http://opencourses.uoa.gr/courses/FRL5</a:t>
            </a:r>
            <a:r>
              <a:rPr lang="el-GR" sz="2000" dirty="0"/>
              <a:t>.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212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907704" y="5589240"/>
            <a:ext cx="5370984" cy="582960"/>
          </a:xfrm>
        </p:spPr>
        <p:txBody>
          <a:bodyPr/>
          <a:lstStyle/>
          <a:p>
            <a:r>
              <a:rPr lang="fr-FR" i="1" dirty="0"/>
              <a:t>Livre d’heures de Catherine de Médicis </a:t>
            </a:r>
            <a:r>
              <a:rPr lang="fr-FR" dirty="0"/>
              <a:t>(vers 1572)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Henri de Navarre </a:t>
            </a:r>
            <a:br>
              <a:rPr lang="fr-FR" dirty="0"/>
            </a:br>
            <a:r>
              <a:rPr lang="fr-FR" dirty="0"/>
              <a:t>et Marguerite de Valois</a:t>
            </a:r>
            <a:endParaRPr lang="el-GR" dirty="0"/>
          </a:p>
        </p:txBody>
      </p:sp>
      <p:pic>
        <p:nvPicPr>
          <p:cNvPr id="6" name="Image 3" title="Henri de Navarre et Marguerite de Valois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560" t="12106" r="-24560" b="11575"/>
          <a:stretch/>
        </p:blipFill>
        <p:spPr>
          <a:xfrm>
            <a:off x="1619672" y="1556791"/>
            <a:ext cx="6230516" cy="39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7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142366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86172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Τρίτων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της συγγραφέως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φωτογραφίες που περιέχονται στην παρουσίαση προέρχονται από τους </a:t>
            </a:r>
            <a:r>
              <a:rPr lang="el-GR" sz="2000" dirty="0" err="1"/>
              <a:t>ιστοχώρους</a:t>
            </a:r>
            <a:r>
              <a:rPr lang="el-GR" sz="2000" dirty="0"/>
              <a:t> </a:t>
            </a:r>
            <a:r>
              <a:rPr lang="en-GB" sz="2000" dirty="0"/>
              <a:t>commons.wikimedia.org </a:t>
            </a:r>
            <a:r>
              <a:rPr lang="el-GR" sz="2000" dirty="0"/>
              <a:t>/</a:t>
            </a:r>
            <a:r>
              <a:rPr lang="en-US" sz="2000" dirty="0"/>
              <a:t> wikipedia.com</a:t>
            </a:r>
            <a:r>
              <a:rPr lang="en-GB" sz="2000" dirty="0"/>
              <a:t> </a:t>
            </a:r>
            <a:r>
              <a:rPr lang="el-GR" sz="2000" dirty="0"/>
              <a:t>και είναι ελεύθερα διαθέσιμες με άδεια κοινού κτήματος (</a:t>
            </a:r>
            <a:r>
              <a:rPr lang="el-GR" sz="2000" dirty="0" err="1"/>
              <a:t>Public</a:t>
            </a:r>
            <a:r>
              <a:rPr lang="el-GR" sz="2000" dirty="0"/>
              <a:t> </a:t>
            </a:r>
            <a:r>
              <a:rPr lang="el-GR" sz="2000" dirty="0" err="1"/>
              <a:t>Domain</a:t>
            </a:r>
            <a:r>
              <a:rPr lang="el-GR" sz="2000" dirty="0"/>
              <a:t>)."</a:t>
            </a:r>
          </a:p>
        </p:txBody>
      </p:sp>
    </p:spTree>
    <p:extLst>
      <p:ext uri="{BB962C8B-B14F-4D97-AF65-F5344CB8AC3E}">
        <p14:creationId xmlns:p14="http://schemas.microsoft.com/office/powerpoint/2010/main" val="22267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règne de Henri IV, roi de France et de Navarre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/>
              <a:t>Henri III, roi de Navarre succède à Henri III, roi de France,  sous le nom de </a:t>
            </a:r>
            <a:r>
              <a:rPr lang="fr-FR" b="1" dirty="0"/>
              <a:t>Henri IV </a:t>
            </a:r>
          </a:p>
          <a:p>
            <a:pPr marL="0" indent="0" algn="ctr">
              <a:buNone/>
            </a:pPr>
            <a:r>
              <a:rPr lang="fr-FR" dirty="0"/>
              <a:t>(1589-1610)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373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660032" cy="1015008"/>
          </a:xfrm>
        </p:spPr>
        <p:txBody>
          <a:bodyPr/>
          <a:lstStyle/>
          <a:p>
            <a:r>
              <a:rPr lang="fr-FR" dirty="0"/>
              <a:t>Assassinat de Henri III par le moine Jacques Clément le I</a:t>
            </a:r>
            <a:r>
              <a:rPr lang="fr-FR" baseline="30000" dirty="0"/>
              <a:t>er</a:t>
            </a:r>
            <a:r>
              <a:rPr lang="fr-FR" dirty="0"/>
              <a:t> août 1589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Assassinat de Henri III</a:t>
            </a:r>
            <a:endParaRPr lang="el-GR" dirty="0"/>
          </a:p>
        </p:txBody>
      </p:sp>
      <p:pic>
        <p:nvPicPr>
          <p:cNvPr id="7" name="Picture 4" descr="C:\My Documents\Images historiques XVII\Jacques Clement.jpg" title="Assassinat de Henri III par le moine Jacques Clément le Ier août 158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0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dirty="0"/>
              <a:t>Henri III remettant les insignes du pouvoir </a:t>
            </a:r>
            <a:br>
              <a:rPr lang="fr-FR" dirty="0"/>
            </a:br>
            <a:r>
              <a:rPr lang="fr-FR" dirty="0"/>
              <a:t>au futur Henri IV (tapisserie)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Henri III, roi de France désigne Henri III de Navarre  comme son héritier légitime </a:t>
            </a:r>
            <a:endParaRPr lang="el-GR" sz="3600" dirty="0"/>
          </a:p>
        </p:txBody>
      </p:sp>
      <p:pic>
        <p:nvPicPr>
          <p:cNvPr id="5" name="Image 3" title="Henri III remettant les insignes du pouvoir 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488" t="-1067" r="-32267" b="-47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7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Rétablissement de la paix à l’intérieur et à l’extérieur du royaume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Affermissement du pouvoir royal</a:t>
            </a:r>
          </a:p>
          <a:p>
            <a:r>
              <a:rPr lang="fr-FR" b="1" dirty="0"/>
              <a:t>Jean Bodin</a:t>
            </a:r>
            <a:r>
              <a:rPr lang="fr-FR" dirty="0"/>
              <a:t>, théoricien de l’absolutisme : notion de la souveraineté, </a:t>
            </a:r>
            <a:r>
              <a:rPr lang="fr-FR" i="1" dirty="0"/>
              <a:t>Les six Livres de la République</a:t>
            </a:r>
            <a:r>
              <a:rPr lang="fr-FR" dirty="0"/>
              <a:t> (1583)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288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Henri IV (suite)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Annulation de son mariage avec la reine Margot (1599)</a:t>
            </a:r>
          </a:p>
          <a:p>
            <a:r>
              <a:rPr lang="fr-FR" dirty="0"/>
              <a:t>Remariage avec Marie de Médicis (1600) dont la dot assainit les finances royales </a:t>
            </a:r>
          </a:p>
          <a:p>
            <a:r>
              <a:rPr lang="fr-FR" dirty="0"/>
              <a:t>Assassinat par François Ravaillac le 14 mai 1610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34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851144"/>
          </a:xfrm>
        </p:spPr>
        <p:txBody>
          <a:bodyPr>
            <a:noAutofit/>
          </a:bodyPr>
          <a:lstStyle/>
          <a:p>
            <a:r>
              <a:rPr lang="fr-FR" sz="3000" dirty="0"/>
              <a:t>Henri IV</a:t>
            </a:r>
            <a:br>
              <a:rPr lang="fr-FR" sz="3000" dirty="0"/>
            </a:br>
            <a:r>
              <a:rPr lang="fr-FR" sz="3000" dirty="0"/>
              <a:t>Roi de France et de Navarre (1589-1610) </a:t>
            </a:r>
            <a:br>
              <a:rPr lang="fr-FR" sz="3000" dirty="0"/>
            </a:br>
            <a:endParaRPr lang="el-GR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5486400" cy="1008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dirty="0"/>
              <a:t>Henri le Grand (1553-1610) incarne le modèle </a:t>
            </a:r>
          </a:p>
          <a:p>
            <a:pPr algn="ctr"/>
            <a:r>
              <a:rPr lang="fr-FR" dirty="0"/>
              <a:t>du monarque idéal, puissant et populaire</a:t>
            </a:r>
          </a:p>
          <a:p>
            <a:pPr algn="ctr"/>
            <a:r>
              <a:rPr lang="fr-FR" dirty="0"/>
              <a:t>Portrait par Frans Pourbus</a:t>
            </a:r>
          </a:p>
          <a:p>
            <a:endParaRPr lang="el-GR" dirty="0"/>
          </a:p>
        </p:txBody>
      </p:sp>
      <p:pic>
        <p:nvPicPr>
          <p:cNvPr id="8" name="Image 3" title="Henri XIV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750" t="10604" r="-50750" b="9856"/>
          <a:stretch/>
        </p:blipFill>
        <p:spPr>
          <a:xfrm>
            <a:off x="1220788" y="1042001"/>
            <a:ext cx="6760740" cy="42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099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18978</TotalTime>
  <Words>1271</Words>
  <Application>Microsoft Macintosh PowerPoint</Application>
  <PresentationFormat>Affichage à l'écran (4:3)</PresentationFormat>
  <Paragraphs>153</Paragraphs>
  <Slides>32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Calibri</vt:lpstr>
      <vt:lpstr>Wingdings</vt:lpstr>
      <vt:lpstr>Θέμα του Office</vt:lpstr>
      <vt:lpstr>De la féodalité à la monarchie absolue :  institutions politiques et mutations sociales en France du Moyen Âge au XVIIe siècle</vt:lpstr>
      <vt:lpstr>Henri III, roi de Navarre</vt:lpstr>
      <vt:lpstr>Henri de Navarre  et Marguerite de Valois</vt:lpstr>
      <vt:lpstr>Le règne de Henri IV, roi de France et de Navarre</vt:lpstr>
      <vt:lpstr>Assassinat de Henri III</vt:lpstr>
      <vt:lpstr>Henri III, roi de France désigne Henri III de Navarre  comme son héritier légitime </vt:lpstr>
      <vt:lpstr>Rétablissement de la paix à l’intérieur et à l’extérieur du royaume</vt:lpstr>
      <vt:lpstr>Henri IV (suite)</vt:lpstr>
      <vt:lpstr>Henri IV Roi de France et de Navarre (1589-1610)  </vt:lpstr>
      <vt:lpstr>Le mythe du « bon roi Henri »</vt:lpstr>
      <vt:lpstr>Politique intérieure et extérieure</vt:lpstr>
      <vt:lpstr>Le redressement économique  de la France </vt:lpstr>
      <vt:lpstr>L’agriculture</vt:lpstr>
      <vt:lpstr>Maximilien de Béthune,  duc de Sully (1559-1641)</vt:lpstr>
      <vt:lpstr>Mercantilisme </vt:lpstr>
      <vt:lpstr>Mercantilisme</vt:lpstr>
      <vt:lpstr>Industrie </vt:lpstr>
      <vt:lpstr>Barthélemy de Laffemas </vt:lpstr>
      <vt:lpstr>Mesures financières  et administration financière</vt:lpstr>
      <vt:lpstr>Les lettres et les arts à la Renaissance </vt:lpstr>
      <vt:lpstr>Les lettres et les arts  à la Renaissance (suite) </vt:lpstr>
      <vt:lpstr>Henri IV et l’aménagement de Paris </vt:lpstr>
      <vt:lpstr>La place Dauphine et le pont neuf</vt:lpstr>
      <vt:lpstr>La place royale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Eric Burgayran</cp:lastModifiedBy>
  <cp:revision>230</cp:revision>
  <dcterms:created xsi:type="dcterms:W3CDTF">2012-09-06T09:03:05Z</dcterms:created>
  <dcterms:modified xsi:type="dcterms:W3CDTF">2018-02-14T08:07:23Z</dcterms:modified>
</cp:coreProperties>
</file>