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xml" ContentType="application/vnd.openxmlformats-officedocument.presentationml.notesSlide+xml"/>
  <Override PartName="/ppt/tags/tag41.xml" ContentType="application/vnd.openxmlformats-officedocument.presentationml.tags+xml"/>
  <Override PartName="/ppt/notesSlides/notesSlide3.xml" ContentType="application/vnd.openxmlformats-officedocument.presentationml.notesSlide+xml"/>
  <Override PartName="/ppt/tags/tag42.xml" ContentType="application/vnd.openxmlformats-officedocument.presentationml.tags+xml"/>
  <Override PartName="/ppt/notesSlides/notesSlide4.xml" ContentType="application/vnd.openxmlformats-officedocument.presentationml.notesSlide+xml"/>
  <Override PartName="/ppt/tags/tag43.xml" ContentType="application/vnd.openxmlformats-officedocument.presentationml.tags+xml"/>
  <Override PartName="/ppt/notesSlides/notesSlide5.xml" ContentType="application/vnd.openxmlformats-officedocument.presentationml.notesSlide+xml"/>
  <Override PartName="/ppt/tags/tag4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5.xml" ContentType="application/vnd.openxmlformats-officedocument.presentationml.tags+xml"/>
  <Override PartName="/ppt/notesSlides/notesSlide8.xml" ContentType="application/vnd.openxmlformats-officedocument.presentationml.notesSlide+xml"/>
  <Override PartName="/ppt/tags/tag46.xml" ContentType="application/vnd.openxmlformats-officedocument.presentationml.tags+xml"/>
  <Override PartName="/ppt/notesSlides/notesSlide9.xml" ContentType="application/vnd.openxmlformats-officedocument.presentationml.notesSlide+xml"/>
  <Override PartName="/ppt/tags/tag47.xml" ContentType="application/vnd.openxmlformats-officedocument.presentationml.tags+xml"/>
  <Override PartName="/ppt/notesSlides/notesSlide10.xml" ContentType="application/vnd.openxmlformats-officedocument.presentationml.notesSlide+xml"/>
  <Override PartName="/ppt/tags/tag48.xml" ContentType="application/vnd.openxmlformats-officedocument.presentationml.tags+xml"/>
  <Override PartName="/ppt/notesSlides/notesSlide11.xml" ContentType="application/vnd.openxmlformats-officedocument.presentationml.notesSlide+xml"/>
  <Override PartName="/ppt/tags/tag49.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6"/>
  </p:notesMasterIdLst>
  <p:sldIdLst>
    <p:sldId id="359" r:id="rId3"/>
    <p:sldId id="391" r:id="rId4"/>
    <p:sldId id="392" r:id="rId5"/>
    <p:sldId id="393" r:id="rId6"/>
    <p:sldId id="394" r:id="rId7"/>
    <p:sldId id="395" r:id="rId8"/>
    <p:sldId id="396" r:id="rId9"/>
    <p:sldId id="397" r:id="rId10"/>
    <p:sldId id="398" r:id="rId11"/>
    <p:sldId id="399" r:id="rId12"/>
    <p:sldId id="401" r:id="rId13"/>
    <p:sldId id="402" r:id="rId14"/>
    <p:sldId id="403" r:id="rId15"/>
    <p:sldId id="404" r:id="rId16"/>
    <p:sldId id="405" r:id="rId17"/>
    <p:sldId id="406" r:id="rId18"/>
    <p:sldId id="407" r:id="rId19"/>
    <p:sldId id="409" r:id="rId20"/>
    <p:sldId id="408" r:id="rId21"/>
    <p:sldId id="410" r:id="rId22"/>
    <p:sldId id="411" r:id="rId23"/>
    <p:sldId id="412" r:id="rId24"/>
    <p:sldId id="413" r:id="rId25"/>
    <p:sldId id="414" r:id="rId26"/>
    <p:sldId id="415" r:id="rId27"/>
    <p:sldId id="416" r:id="rId28"/>
    <p:sldId id="417" r:id="rId29"/>
    <p:sldId id="418" r:id="rId30"/>
    <p:sldId id="419" r:id="rId31"/>
    <p:sldId id="420" r:id="rId32"/>
    <p:sldId id="360" r:id="rId33"/>
    <p:sldId id="361" r:id="rId34"/>
    <p:sldId id="362" r:id="rId35"/>
    <p:sldId id="363" r:id="rId36"/>
    <p:sldId id="364" r:id="rId37"/>
    <p:sldId id="370" r:id="rId38"/>
    <p:sldId id="293" r:id="rId39"/>
    <p:sldId id="421" r:id="rId40"/>
    <p:sldId id="422" r:id="rId41"/>
    <p:sldId id="425" r:id="rId42"/>
    <p:sldId id="426" r:id="rId43"/>
    <p:sldId id="423" r:id="rId44"/>
    <p:sldId id="424" r:id="rId45"/>
  </p:sldIdLst>
  <p:sldSz cx="9144000" cy="6858000" type="screen4x3"/>
  <p:notesSz cx="6858000" cy="9144000"/>
  <p:custDataLst>
    <p:tags r:id="rId4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59"/>
            <p14:sldId id="391"/>
            <p14:sldId id="392"/>
            <p14:sldId id="393"/>
            <p14:sldId id="394"/>
            <p14:sldId id="395"/>
            <p14:sldId id="396"/>
            <p14:sldId id="397"/>
            <p14:sldId id="398"/>
            <p14:sldId id="399"/>
            <p14:sldId id="401"/>
            <p14:sldId id="402"/>
            <p14:sldId id="403"/>
            <p14:sldId id="404"/>
            <p14:sldId id="405"/>
            <p14:sldId id="406"/>
            <p14:sldId id="407"/>
            <p14:sldId id="409"/>
            <p14:sldId id="408"/>
            <p14:sldId id="410"/>
            <p14:sldId id="411"/>
            <p14:sldId id="412"/>
            <p14:sldId id="413"/>
            <p14:sldId id="414"/>
            <p14:sldId id="415"/>
            <p14:sldId id="416"/>
            <p14:sldId id="417"/>
            <p14:sldId id="418"/>
            <p14:sldId id="419"/>
            <p14:sldId id="420"/>
            <p14:sldId id="360"/>
            <p14:sldId id="361"/>
            <p14:sldId id="362"/>
            <p14:sldId id="363"/>
            <p14:sldId id="364"/>
            <p14:sldId id="370"/>
          </p14:sldIdLst>
        </p14:section>
        <p14:section name="Untitled Section" id="{0F1CB131-A6BD-43D0-B8D4-1F27CEF7A05E}">
          <p14:sldIdLst>
            <p14:sldId id="293"/>
            <p14:sldId id="421"/>
            <p14:sldId id="422"/>
            <p14:sldId id="425"/>
            <p14:sldId id="426"/>
            <p14:sldId id="423"/>
            <p14:sldId id="424"/>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varScale="1">
        <p:scale>
          <a:sx n="112" d="100"/>
          <a:sy n="112" d="100"/>
        </p:scale>
        <p:origin x="-97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24/11/2015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n-US" altLang="en-US" dirty="0" smtClean="0">
              <a:solidFill>
                <a:srgbClr val="FF0000"/>
              </a:solidFill>
            </a:endParaRPr>
          </a:p>
        </p:txBody>
      </p:sp>
      <p:sp>
        <p:nvSpPr>
          <p:cNvPr id="11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00EA80-8CC4-4187-A2BA-9FA8D171ECDD}" type="slidenum">
              <a:rPr lang="el-GR" altLang="en-US"/>
              <a:pPr fontAlgn="base">
                <a:spcBef>
                  <a:spcPct val="0"/>
                </a:spcBef>
                <a:spcAft>
                  <a:spcPct val="0"/>
                </a:spcAft>
              </a:pPr>
              <a:t>1</a:t>
            </a:fld>
            <a:endParaRPr lang="el-GR" altLang="en-US" dirty="0"/>
          </a:p>
        </p:txBody>
      </p:sp>
    </p:spTree>
    <p:extLst>
      <p:ext uri="{BB962C8B-B14F-4D97-AF65-F5344CB8AC3E}">
        <p14:creationId xmlns:p14="http://schemas.microsoft.com/office/powerpoint/2010/main" val="2701427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39</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42</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43</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31</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32</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33</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220AF9-E629-48ED-BFC2-6E03C5A63111}" type="slidenum">
              <a:rPr lang="el-GR" altLang="en-US"/>
              <a:pPr fontAlgn="base">
                <a:spcBef>
                  <a:spcPct val="0"/>
                </a:spcBef>
                <a:spcAft>
                  <a:spcPct val="0"/>
                </a:spcAft>
              </a:pPr>
              <a:t>34</a:t>
            </a:fld>
            <a:endParaRPr lang="el-GR" altLang="en-US"/>
          </a:p>
        </p:txBody>
      </p:sp>
    </p:spTree>
    <p:extLst>
      <p:ext uri="{BB962C8B-B14F-4D97-AF65-F5344CB8AC3E}">
        <p14:creationId xmlns:p14="http://schemas.microsoft.com/office/powerpoint/2010/main" val="117153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35</a:t>
            </a:fld>
            <a:endParaRPr lang="el-GR" altLang="en-US"/>
          </a:p>
        </p:txBody>
      </p:sp>
    </p:spTree>
    <p:extLst>
      <p:ext uri="{BB962C8B-B14F-4D97-AF65-F5344CB8AC3E}">
        <p14:creationId xmlns:p14="http://schemas.microsoft.com/office/powerpoint/2010/main" val="115099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36</a:t>
            </a:fld>
            <a:endParaRPr lang="el-GR" altLang="en-US"/>
          </a:p>
        </p:txBody>
      </p:sp>
    </p:spTree>
    <p:extLst>
      <p:ext uri="{BB962C8B-B14F-4D97-AF65-F5344CB8AC3E}">
        <p14:creationId xmlns:p14="http://schemas.microsoft.com/office/powerpoint/2010/main" val="360576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37</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38</a:t>
            </a:fld>
            <a:endParaRPr lang="el-G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custDataLst>
      <p:tags r:id="rId1"/>
    </p:custDataLst>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Παιδικό Βιβλίο και Διαπολιτισμική Αγωγή</a:t>
            </a:r>
            <a:endParaRPr lang="el-GR" sz="1000" dirty="0" smtClean="0">
              <a:solidFill>
                <a:srgbClr val="5075BC"/>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custDataLst>
      <p:tags r:id="rId1"/>
    </p:custDataLst>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Παιδικό Βιβλίο και Διαπολιτισμική Αγωγή</a:t>
            </a:r>
            <a:endParaRPr lang="el-GR" sz="1000" dirty="0" smtClean="0">
              <a:solidFill>
                <a:srgbClr val="5075BC"/>
              </a:solidFill>
            </a:endParaRPr>
          </a:p>
        </p:txBody>
      </p:sp>
      <p:pic>
        <p:nvPicPr>
          <p:cNvPr id="6" name="Picture 5" descr="[DECORATIV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custDataLst>
      <p:tags r:id="rId1"/>
    </p:custDataLst>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Παιδικό Βιβλίο και Διαπολιτισμική Αγωγή</a:t>
            </a:r>
            <a:endParaRPr lang="el-GR" sz="1000" dirty="0" smtClean="0">
              <a:solidFill>
                <a:srgbClr val="5075BC"/>
              </a:solidFill>
            </a:endParaRPr>
          </a:p>
        </p:txBody>
      </p:sp>
      <p:pic>
        <p:nvPicPr>
          <p:cNvPr id="7" name="Picture 6" descr="[DECORATIV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Παιδικό Βιβλίο και Διαπολιτισμική Αγωγή</a:t>
            </a:r>
            <a:endParaRPr lang="el-GR" sz="1000" dirty="0" smtClean="0">
              <a:solidFill>
                <a:srgbClr val="5075BC"/>
              </a:solidFill>
            </a:endParaRPr>
          </a:p>
        </p:txBody>
      </p:sp>
      <p:pic>
        <p:nvPicPr>
          <p:cNvPr id="9" name="Picture 8" descr="[DECORATIV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Παιδικό Βιβλίο και Διαπολιτισμική Αγωγή</a:t>
            </a:r>
            <a:endParaRPr lang="el-GR" sz="1000" dirty="0" smtClean="0">
              <a:solidFill>
                <a:srgbClr val="5075BC"/>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Παιδικό Βιβλίο και Διαπολιτισμική Αγωγή</a:t>
            </a:r>
            <a:endParaRPr lang="el-GR" sz="1000" dirty="0" smtClean="0">
              <a:solidFill>
                <a:srgbClr val="5075BC"/>
              </a:solidFill>
            </a:endParaRPr>
          </a:p>
        </p:txBody>
      </p:sp>
      <p:pic>
        <p:nvPicPr>
          <p:cNvPr id="8" name="Picture 7" descr="[DECORATIV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Παιδικό Βιβλίο και Διαπολιτισμική Αγωγή</a:t>
            </a:r>
            <a:endParaRPr lang="el-GR" sz="1000" dirty="0" smtClean="0">
              <a:solidFill>
                <a:srgbClr val="5075BC"/>
              </a:solidFill>
            </a:endParaRPr>
          </a:p>
        </p:txBody>
      </p:sp>
      <p:pic>
        <p:nvPicPr>
          <p:cNvPr id="7" name="Picture 6" descr="[DECORATIV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9.xml"/><Relationship Id="rId1" Type="http://schemas.openxmlformats.org/officeDocument/2006/relationships/tags" Target="../tags/tag25.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9.xml"/><Relationship Id="rId1" Type="http://schemas.openxmlformats.org/officeDocument/2006/relationships/tags" Target="../tags/tag26.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hyperlink" Target="http://opencourses.uoa.gr/courses/ECD3/"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36.png"/><Relationship Id="rId4" Type="http://schemas.openxmlformats.org/officeDocument/2006/relationships/hyperlink" Target="%5b1%5d%20http:/creativecommons.org/licenses/by-nc-sa/4.0/"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hyperlink" Target="http://www.goodreads.com/book/show/5069343-rapunzel" TargetMode="Externa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hyperlink" Target="http://www.biblionet.gr/book/67803/Moss,_Miriam/%CE%97_%CE%B5%CF%80%CE%AF%CE%B8%CE%B5%CF%83%CE%B7_%CF%84%CE%B7%CF%82_%CF%88%CE%B5%CE%AF%CF%81%CE%B1%CF%82" TargetMode="External"/><Relationship Id="rId5" Type="http://schemas.openxmlformats.org/officeDocument/2006/relationships/hyperlink" Target="http://www.biblionet.gr/book/114576/Quino/%CE%9C%CE%B1%CF%86%CE%AC%CE%BB%CE%BD%CF%84%CE%B1_1-12" TargetMode="External"/><Relationship Id="rId4" Type="http://schemas.openxmlformats.org/officeDocument/2006/relationships/hyperlink" Target="https://pixabay.com/en/racial-segregation-racism-67692/"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www.goodreads.com/book/show/209635.Jouanah" TargetMode="External"/><Relationship Id="rId3" Type="http://schemas.openxmlformats.org/officeDocument/2006/relationships/notesSlide" Target="../notesSlides/notesSlide9.xml"/><Relationship Id="rId7" Type="http://schemas.openxmlformats.org/officeDocument/2006/relationships/hyperlink" Target="http://www.goodreads.com/book/show/1366662.Yeh_Shen" TargetMode="Externa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hyperlink" Target="http://www.goodreads.com/book/show/209644.Abadeha" TargetMode="External"/><Relationship Id="rId5" Type="http://schemas.openxmlformats.org/officeDocument/2006/relationships/hyperlink" Target="http://www.goodreads.com/book/show/209623.The_Persian_Cinderella" TargetMode="External"/><Relationship Id="rId4" Type="http://schemas.openxmlformats.org/officeDocument/2006/relationships/hyperlink" Target="http://www.goodreads.com/book/show/209622.The_Korean_Cinderella"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www.biblionet.gr/book/198128/%CE%A4%CE%BF_%CE%BA%CF%8C%CE%BA%CE%BA%CE%B9%CE%BD%CE%BF_%CE%B2%CE%B9%CE%B2%CE%BB%CE%AF%CE%BF" TargetMode="External"/><Relationship Id="rId3" Type="http://schemas.openxmlformats.org/officeDocument/2006/relationships/notesSlide" Target="../notesSlides/notesSlide10.xml"/><Relationship Id="rId7" Type="http://schemas.openxmlformats.org/officeDocument/2006/relationships/hyperlink" Target="http://www.biblionet.gr/book/3491/Sakade,_Florence/%CE%99%CE%B1%CF%80%CF%89%CE%BD%CE%B9%CE%BA%CE%AC_%CF%80%CE%B1%CF%81%CE%B1%CE%BC%CF%8D%CE%B8%CE%B9%CE%B1" TargetMode="Externa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hyperlink" Target="http://top10buzz.com/top-ten-controversial-united-colors-of-benetton-ads/" TargetMode="External"/><Relationship Id="rId5" Type="http://schemas.openxmlformats.org/officeDocument/2006/relationships/hyperlink" Target="http://www.goodreads.com/book/show/7437291-celebration-song" TargetMode="External"/><Relationship Id="rId4" Type="http://schemas.openxmlformats.org/officeDocument/2006/relationships/hyperlink" Target="http://www.goodreads.com/book/show/1831427.An_Angel_Just_Like_M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3" Type="http://schemas.openxmlformats.org/officeDocument/2006/relationships/hyperlink" Target="http://www.biblionet.gr/book/96017/%CE%9D%CE%B9%CE%BA%CE%BF%CE%BB%CE%BF%CF%8D%CE%B4%CE%B7,_%CE%A6%CF%85%CE%BB%CE%BB%CE%B9%CF%8E/%CE%9A%CE%B1%CE%BB%CE%B7%CE%BC%CE%AD%CF%81%CE%B1,_%CF%86%CE%AF%CE%BB%CE%B5" TargetMode="External"/><Relationship Id="rId2" Type="http://schemas.openxmlformats.org/officeDocument/2006/relationships/hyperlink" Target="http://www.biblionet.gr/book/148355/%CE%9A%CE%B1%CE%B2%CE%B2%CE%B1%CE%B4%CE%AC,_%CE%9C%CE%B1%CF%81%CE%B9%CE%BB%CE%AD%CE%BD%CE%B1/%CE%A0%CF%81%CF%89%CF%84%CE%BF%CF%87%CF%81%CE%BF%CE%BD%CE%B9%CE%AC%CF%84%CE%B9%CE%BA%CE%B5%CF%82_%CE%BA%CE%B1%CE%BB%CE%B9%CE%BA%CE%B1%CE%BD%CF%84%CE%B6%CE%B1%CF%81%CE%BF%CF%83%CE%BA%CE%B1%CE%BD%CF%84%CE%B1%CE%BB%CE%B9%CE%AD%CF%82" TargetMode="External"/><Relationship Id="rId1" Type="http://schemas.openxmlformats.org/officeDocument/2006/relationships/slideLayout" Target="../slideLayouts/slideLayout2.xml"/><Relationship Id="rId5" Type="http://schemas.openxmlformats.org/officeDocument/2006/relationships/hyperlink" Target="http://www.biblionet.gr/book/184459/Cave,_Kathryn/%CE%A4%CE%BF_%CE%BA%CE%AC%CF%84%CE%B9_%CE%AC%CE%BB%CE%BB%CE%BF" TargetMode="External"/><Relationship Id="rId4" Type="http://schemas.openxmlformats.org/officeDocument/2006/relationships/hyperlink" Target="http://www.goodreads.com/book/show/252218.Dear_Mili"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biblionet.gr/book/170946/%CE%A4%CF%81%CE%B9%CE%B2%CE%B9%CE%B6%CE%AC%CF%82,_%CE%95%CF%85%CE%B3%CE%AD%CE%BD%CE%B9%CE%BF%CF%82/%CE%A4%CE%B1_%CF%84%CF%81%CE%AF%CE%B1_%CE%BC%CE%B9%CE%BA%CF%81%CE%AC_%CE%BB%CF%85%CE%BA%CE%AC%CE%BA%CE%B9%CE%B1" TargetMode="External"/><Relationship Id="rId2" Type="http://schemas.openxmlformats.org/officeDocument/2006/relationships/hyperlink" Target="http://www.kedros.gr/product_info.php?products_id=3319" TargetMode="External"/><Relationship Id="rId1" Type="http://schemas.openxmlformats.org/officeDocument/2006/relationships/slideLayout" Target="../slideLayouts/slideLayout2.xml"/><Relationship Id="rId6" Type="http://schemas.openxmlformats.org/officeDocument/2006/relationships/hyperlink" Target="http://www.biblionet.gr/book/10417/Silverstein,_Shel/%CE%A4%CE%BF_%CE%B4%CE%AD%CE%BD%CF%84%CF%81%CE%BF_%CF%80%CE%BF%CF%85_%CE%AD%CE%B4%CE%B9%CE%BD%CE%B5" TargetMode="External"/><Relationship Id="rId5" Type="http://schemas.openxmlformats.org/officeDocument/2006/relationships/hyperlink" Target="http://www.biblionet.gr/book/197543/%CE%A3%CE%B1%CF%81%CE%AE,_%CE%96%CF%89%CF%81%CE%B6,_1925-2012/%CE%A4%CE%BF_%CE%B3%CE%B1%CF%8A%CF%84%CE%B1%CE%BD%CE%AC%CE%BA%CE%B9" TargetMode="External"/><Relationship Id="rId4" Type="http://schemas.openxmlformats.org/officeDocument/2006/relationships/hyperlink" Target="http://www.biblionet.gr/book/150606/%CE%A4%CF%81%CE%B9%CE%B2%CE%B9%CE%B6%CE%AC%CF%82,_%CE%95%CF%85%CE%B3%CE%AD%CE%BD%CE%B9%CE%BF%CF%82/%CE%A6%CF%81%CE%B9%CE%BA%CE%B1%CE%BD%CF%84%CE%AD%CE%BB%CE%B1:_%CE%97_%CE%BC%CE%AC%CE%B3%CE%B9%CF%83%CF%83%CE%B1_%CF%80%CE%BF%CF%85_%CE%BC%CE%B9%CF%83%CE%BF%CF%8D%CF%83%CE%B5_%CF%84%CE%B1_%CE%BA%CE%AC%CE%BB%CE%B1%CE%BD%CF%84%CE%B1"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hyperlink" Target="http://www.biblionet.gr/book/43018/Willis,_Jeanne/%CE%94%CF%81%CE%B1_%CE%A3%CE%BF%CE%BB%CF%8C%CE%BA%CE%B9%CE%BF%CF%85,_%CF%84%CE%BF_%CE%B2%CE%B9%CE%B2%CE%BB%CE%AF%CE%BF_%CF%84%CF%89%CE%BD_%CE%B3%CE%AE%CE%B9%CE%BD%CF%89%CE%BD" TargetMode="Externa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hyperlink" Target="http://www.biblionet.gr/book/18168/Maar,_Paul/%CE%A4%CE%BF_%CF%84%CE%B1%CE%BE%CE%AF%CE%B4%CE%B9_%CF%84%CE%B7%CF%82_%CE%9B%CE%AF%CE%B6%CE%B1%CF%82" TargetMode="External"/><Relationship Id="rId5" Type="http://schemas.openxmlformats.org/officeDocument/2006/relationships/hyperlink" Target="http://www.biblionet.gr/book/20047/Hawkins,_Colin/%CE%91%CF%87,_%CE%B3%CE%B9%CE%B1%CF%84%CE%AF_%CE%BD%CE%B1_%CE%B5%CE%AF%CE%BC%CE%B1%CE%B9_%CE%B3%CE%AC%CF%84%CE%B1" TargetMode="External"/><Relationship Id="rId4" Type="http://schemas.openxmlformats.org/officeDocument/2006/relationships/hyperlink" Target="http://www.biblionet.gr/book/11820/McKee,_David/%CE%88%CE%BB%CE%BC%CE%B5%CF%81,%CE%BF_%CF%80%CE%B1%CF%81%CE%B4%CE%B1%CE%BB%CF%8C%CF%82_%CE%B5%CE%BB%CE%AD%CF%86%CE%B1%CE%BD%CF%84%CE%B1%CF%82"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hyperlink" Target="http://www.biblionet.gr/book/15151/Silverstein,_Shel/%CE%A4%CE%BF_%CE%BA%CE%BF%CE%BC%CE%BC%CE%AC%CF%84%CE%B9_%CF%80%CE%BF%CF%85_%CE%BB%CE%B5%CE%AF%CF%80%CE%B5%CE%B9_%CF%83%CF%85%CE%BD%CE%B1%CE%BD%CF%84%CE%AC_%CF%84%CE%BF_%CE%BC%CE%B5%CE%B3%CE%AC%CE%BB%CE%BF_%CE%9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9.xml"/><Relationship Id="rId1" Type="http://schemas.openxmlformats.org/officeDocument/2006/relationships/tags" Target="../tags/tag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Τίτλος 1"/>
          <p:cNvSpPr>
            <a:spLocks noGrp="1"/>
          </p:cNvSpPr>
          <p:nvPr>
            <p:ph type="ctrTitle"/>
          </p:nvPr>
        </p:nvSpPr>
        <p:spPr>
          <a:xfrm>
            <a:off x="685800" y="2006600"/>
            <a:ext cx="7772400" cy="1470025"/>
          </a:xfrm>
        </p:spPr>
        <p:txBody>
          <a:bodyPr>
            <a:normAutofit/>
          </a:bodyPr>
          <a:lstStyle/>
          <a:p>
            <a:r>
              <a:rPr lang="el-GR" sz="4000" dirty="0" smtClean="0"/>
              <a:t>Ιδεολογία </a:t>
            </a:r>
            <a:r>
              <a:rPr lang="el-GR" sz="4000" dirty="0"/>
              <a:t>στην Παιδική </a:t>
            </a:r>
            <a:r>
              <a:rPr lang="el-GR" sz="4000" dirty="0" smtClean="0"/>
              <a:t>Λογοτεχνία</a:t>
            </a:r>
            <a:endParaRPr lang="el-GR" altLang="en-US" sz="4000" dirty="0" smtClean="0">
              <a:solidFill>
                <a:srgbClr val="5075BC"/>
              </a:solidFill>
            </a:endParaRPr>
          </a:p>
        </p:txBody>
      </p:sp>
      <p:sp>
        <p:nvSpPr>
          <p:cNvPr id="3" name="Υπότιτλος 2"/>
          <p:cNvSpPr>
            <a:spLocks noGrp="1"/>
          </p:cNvSpPr>
          <p:nvPr>
            <p:ph type="subTitle" idx="1"/>
          </p:nvPr>
        </p:nvSpPr>
        <p:spPr>
          <a:xfrm>
            <a:off x="684213" y="3384550"/>
            <a:ext cx="7775575" cy="1752600"/>
          </a:xfrm>
        </p:spPr>
        <p:txBody>
          <a:bodyPr rtlCol="0">
            <a:noAutofit/>
          </a:bodyPr>
          <a:lstStyle/>
          <a:p>
            <a:pPr fontAlgn="auto">
              <a:spcAft>
                <a:spcPts val="0"/>
              </a:spcAft>
              <a:defRPr/>
            </a:pPr>
            <a:r>
              <a:rPr lang="el-GR" sz="2800" dirty="0" smtClean="0">
                <a:solidFill>
                  <a:srgbClr val="5075BC"/>
                </a:solidFill>
                <a:latin typeface="+mj-lt"/>
                <a:ea typeface="+mj-ea"/>
                <a:cs typeface="+mj-cs"/>
              </a:rPr>
              <a:t>Ενότητα </a:t>
            </a:r>
            <a:r>
              <a:rPr lang="el-GR" sz="2800" dirty="0" smtClean="0">
                <a:solidFill>
                  <a:srgbClr val="5075BC"/>
                </a:solidFill>
                <a:latin typeface="+mj-lt"/>
                <a:ea typeface="+mj-ea"/>
                <a:cs typeface="+mj-cs"/>
              </a:rPr>
              <a:t>8: </a:t>
            </a:r>
            <a:br>
              <a:rPr lang="el-GR" sz="2800" dirty="0" smtClean="0">
                <a:solidFill>
                  <a:srgbClr val="5075BC"/>
                </a:solidFill>
                <a:latin typeface="+mj-lt"/>
                <a:ea typeface="+mj-ea"/>
                <a:cs typeface="+mj-cs"/>
              </a:rPr>
            </a:br>
            <a:r>
              <a:rPr lang="el-GR" sz="2800" dirty="0" smtClean="0">
                <a:latin typeface="+mj-lt"/>
                <a:ea typeface="+mj-ea"/>
                <a:cs typeface="+mj-cs"/>
              </a:rPr>
              <a:t>Παιδικό Βιβλίο </a:t>
            </a:r>
            <a:r>
              <a:rPr lang="el-GR" sz="2800" dirty="0">
                <a:latin typeface="+mj-lt"/>
                <a:ea typeface="+mj-ea"/>
                <a:cs typeface="+mj-cs"/>
              </a:rPr>
              <a:t>κ</a:t>
            </a:r>
            <a:r>
              <a:rPr lang="el-GR" sz="2800" dirty="0" smtClean="0">
                <a:latin typeface="+mj-lt"/>
                <a:ea typeface="+mj-ea"/>
                <a:cs typeface="+mj-cs"/>
              </a:rPr>
              <a:t>αι Διαπολιτισμική Αγωγή</a:t>
            </a:r>
            <a:endParaRPr lang="el-GR" sz="2000" dirty="0" smtClean="0"/>
          </a:p>
          <a:p>
            <a:pPr fontAlgn="auto">
              <a:spcAft>
                <a:spcPts val="0"/>
              </a:spcAft>
              <a:defRPr/>
            </a:pPr>
            <a:endParaRPr lang="el-GR" sz="2800" dirty="0" smtClean="0"/>
          </a:p>
          <a:p>
            <a:pPr fontAlgn="auto">
              <a:spcAft>
                <a:spcPts val="0"/>
              </a:spcAft>
              <a:defRPr/>
            </a:pPr>
            <a:r>
              <a:rPr lang="el-GR" sz="2800" dirty="0" smtClean="0"/>
              <a:t>Αγγελική </a:t>
            </a:r>
            <a:r>
              <a:rPr lang="el-GR" sz="2800" dirty="0" smtClean="0"/>
              <a:t>Γιαννικοπούλου</a:t>
            </a:r>
          </a:p>
          <a:p>
            <a:pPr fontAlgn="auto">
              <a:spcAft>
                <a:spcPts val="0"/>
              </a:spcAft>
              <a:defRPr/>
            </a:pPr>
            <a:r>
              <a:rPr lang="el-GR" sz="2800" dirty="0" smtClean="0"/>
              <a:t>Τμήμα </a:t>
            </a:r>
            <a:r>
              <a:rPr lang="el-GR" sz="2800" dirty="0"/>
              <a:t>Εκπαίδευσης και Αγωγής στην Προσχολική Ηλικία (ΤΕΑΠΗ)</a:t>
            </a:r>
            <a:endParaRPr lang="en-US" sz="2800" dirty="0" smtClean="0"/>
          </a:p>
          <a:p>
            <a:pPr fontAlgn="auto">
              <a:spcAft>
                <a:spcPts val="0"/>
              </a:spcAft>
              <a:defRPr/>
            </a:pPr>
            <a:endParaRPr lang="el-GR" sz="2800" dirty="0" smtClean="0"/>
          </a:p>
        </p:txBody>
      </p:sp>
    </p:spTree>
    <p:custDataLst>
      <p:tags r:id="rId1"/>
    </p:custDataLst>
    <p:extLst>
      <p:ext uri="{BB962C8B-B14F-4D97-AF65-F5344CB8AC3E}">
        <p14:creationId xmlns:p14="http://schemas.microsoft.com/office/powerpoint/2010/main" val="271467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altLang="en-US" dirty="0">
                <a:latin typeface="Calibri" pitchFamily="34" charset="0"/>
              </a:rPr>
              <a:t>Αντιρατσιστικά μηνύματα </a:t>
            </a:r>
            <a:r>
              <a:rPr lang="el-GR" altLang="en-US" dirty="0" smtClean="0">
                <a:latin typeface="Calibri" pitchFamily="34" charset="0"/>
              </a:rPr>
              <a:t>(3/6</a:t>
            </a:r>
            <a:r>
              <a:rPr lang="el-GR" altLang="en-US" dirty="0">
                <a:latin typeface="Calibri" pitchFamily="34" charset="0"/>
              </a:rPr>
              <a:t>)</a:t>
            </a:r>
            <a:endParaRPr lang="el-GR" dirty="0"/>
          </a:p>
        </p:txBody>
      </p:sp>
      <p:sp>
        <p:nvSpPr>
          <p:cNvPr id="5" name="Content Placeholder 4"/>
          <p:cNvSpPr>
            <a:spLocks noGrp="1"/>
          </p:cNvSpPr>
          <p:nvPr>
            <p:ph sz="half" idx="1"/>
          </p:nvPr>
        </p:nvSpPr>
        <p:spPr/>
        <p:txBody>
          <a:bodyPr/>
          <a:lstStyle/>
          <a:p>
            <a:pPr marL="0" indent="0">
              <a:buNone/>
            </a:pPr>
            <a:r>
              <a:rPr lang="el-GR" altLang="en-US" dirty="0" smtClean="0">
                <a:latin typeface="Calibri" pitchFamily="34" charset="0"/>
              </a:rPr>
              <a:t>Συμβαίνει </a:t>
            </a:r>
            <a:r>
              <a:rPr lang="el-GR" altLang="en-US" dirty="0">
                <a:latin typeface="Calibri" pitchFamily="34" charset="0"/>
              </a:rPr>
              <a:t>και σε κείμενα με θρησκευτικό περιεχόμενο, όταν αναρωτιούνται γιατί όλα τα ιερά πρόσωπα είναι πάντοτε λευκά. </a:t>
            </a:r>
          </a:p>
          <a:p>
            <a:endParaRPr lang="el-GR" dirty="0"/>
          </a:p>
        </p:txBody>
      </p:sp>
      <p:pic>
        <p:nvPicPr>
          <p:cNvPr id="7" name="Picture 2" descr="Εξώφυλλο του βιβλίου «An Angel Just Like Me»"/>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2000" t="2042" r="12528" b="3771"/>
          <a:stretch/>
        </p:blipFill>
        <p:spPr>
          <a:xfrm>
            <a:off x="5220072" y="1700808"/>
            <a:ext cx="3264024" cy="4073502"/>
          </a:xfrm>
        </p:spPr>
      </p:pic>
      <p:sp>
        <p:nvSpPr>
          <p:cNvPr id="8" name="TextBox 7"/>
          <p:cNvSpPr txBox="1"/>
          <p:nvPr/>
        </p:nvSpPr>
        <p:spPr>
          <a:xfrm>
            <a:off x="4632176" y="5373216"/>
            <a:ext cx="552400" cy="360040"/>
          </a:xfrm>
          <a:prstGeom prst="rect">
            <a:avLst/>
          </a:prstGeom>
        </p:spPr>
        <p:txBody>
          <a:bodyPr vert="horz" wrap="square" lIns="91440" tIns="45720" rIns="91440" bIns="45720" rtlCol="0" anchor="ctr">
            <a:noAutofit/>
          </a:bodyPr>
          <a:lstStyle/>
          <a:p>
            <a:pPr algn="r"/>
            <a:r>
              <a:rPr lang="el-GR" b="1" dirty="0" smtClean="0">
                <a:latin typeface="+mj-lt"/>
              </a:rPr>
              <a:t>[7]</a:t>
            </a:r>
            <a:endParaRPr lang="el-GR" b="1" dirty="0" smtClean="0">
              <a:latin typeface="+mj-lt"/>
            </a:endParaRPr>
          </a:p>
        </p:txBody>
      </p:sp>
    </p:spTree>
    <p:custDataLst>
      <p:tags r:id="rId1"/>
    </p:custDataLst>
    <p:extLst>
      <p:ext uri="{BB962C8B-B14F-4D97-AF65-F5344CB8AC3E}">
        <p14:creationId xmlns:p14="http://schemas.microsoft.com/office/powerpoint/2010/main" val="3210438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latin typeface="Calibri" pitchFamily="34" charset="0"/>
              </a:rPr>
              <a:t>Αντιρατσιστικά μηνύματα </a:t>
            </a:r>
            <a:r>
              <a:rPr lang="el-GR" altLang="en-US" dirty="0" smtClean="0">
                <a:latin typeface="Calibri" pitchFamily="34" charset="0"/>
              </a:rPr>
              <a:t>(4/6</a:t>
            </a:r>
            <a:r>
              <a:rPr lang="el-GR" altLang="en-US" dirty="0">
                <a:latin typeface="Calibri" pitchFamily="34" charset="0"/>
              </a:rPr>
              <a:t>)</a:t>
            </a:r>
            <a:endParaRPr lang="el-GR" dirty="0"/>
          </a:p>
        </p:txBody>
      </p:sp>
      <p:sp>
        <p:nvSpPr>
          <p:cNvPr id="3" name="Content Placeholder 2"/>
          <p:cNvSpPr>
            <a:spLocks noGrp="1"/>
          </p:cNvSpPr>
          <p:nvPr>
            <p:ph sz="half" idx="1"/>
          </p:nvPr>
        </p:nvSpPr>
        <p:spPr/>
        <p:txBody>
          <a:bodyPr/>
          <a:lstStyle/>
          <a:p>
            <a:pPr marL="0" indent="0">
              <a:buNone/>
            </a:pPr>
            <a:r>
              <a:rPr lang="el-GR" altLang="en-US" dirty="0">
                <a:latin typeface="Calibri" pitchFamily="34" charset="0"/>
              </a:rPr>
              <a:t>Κάποιες φορές όμως τα πράγματα αλλάζουν</a:t>
            </a:r>
            <a:r>
              <a:rPr lang="el-GR" altLang="en-US" dirty="0" smtClean="0">
                <a:latin typeface="Calibri" pitchFamily="34" charset="0"/>
              </a:rPr>
              <a:t>!</a:t>
            </a:r>
            <a:endParaRPr lang="en-GB" altLang="en-US" dirty="0" smtClean="0">
              <a:latin typeface="Calibri" pitchFamily="34" charset="0"/>
            </a:endParaRPr>
          </a:p>
          <a:p>
            <a:pPr marL="0" indent="0">
              <a:buNone/>
            </a:pPr>
            <a:r>
              <a:rPr lang="el-GR" altLang="en-US" dirty="0">
                <a:latin typeface="Calibri" pitchFamily="34" charset="0"/>
              </a:rPr>
              <a:t>Το βιβλίο αναφέρεται στα πρώτα γενέθλια του Χριστού σε σκηνικό Καραϊβικής. </a:t>
            </a:r>
          </a:p>
          <a:p>
            <a:pPr marL="0" indent="0">
              <a:buNone/>
            </a:pPr>
            <a:endParaRPr lang="el-GR" altLang="en-US" dirty="0" smtClean="0">
              <a:latin typeface="Calibri" pitchFamily="34" charset="0"/>
            </a:endParaRPr>
          </a:p>
          <a:p>
            <a:endParaRPr lang="el-GR" dirty="0"/>
          </a:p>
        </p:txBody>
      </p:sp>
      <p:pic>
        <p:nvPicPr>
          <p:cNvPr id="5" name="Picture 2" descr="Εξώφυλλο του βιβλίου «Celebration Song: A Poem»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4943" t="3011" r="16104" b="2042"/>
          <a:stretch>
            <a:fillRect/>
          </a:stretch>
        </p:blipFill>
        <p:spPr bwMode="auto">
          <a:xfrm>
            <a:off x="5025556" y="1602256"/>
            <a:ext cx="3283887" cy="45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355976" y="5733256"/>
            <a:ext cx="552400" cy="360040"/>
          </a:xfrm>
          <a:prstGeom prst="rect">
            <a:avLst/>
          </a:prstGeom>
        </p:spPr>
        <p:txBody>
          <a:bodyPr vert="horz" wrap="square" lIns="91440" tIns="45720" rIns="91440" bIns="45720" rtlCol="0" anchor="ctr">
            <a:noAutofit/>
          </a:bodyPr>
          <a:lstStyle/>
          <a:p>
            <a:pPr algn="r"/>
            <a:r>
              <a:rPr lang="el-GR" b="1" dirty="0" smtClean="0">
                <a:latin typeface="+mj-lt"/>
              </a:rPr>
              <a:t>[8]</a:t>
            </a:r>
            <a:endParaRPr lang="el-GR" b="1" dirty="0" smtClean="0">
              <a:latin typeface="+mj-lt"/>
            </a:endParaRPr>
          </a:p>
        </p:txBody>
      </p:sp>
    </p:spTree>
    <p:custDataLst>
      <p:tags r:id="rId1"/>
    </p:custDataLst>
    <p:extLst>
      <p:ext uri="{BB962C8B-B14F-4D97-AF65-F5344CB8AC3E}">
        <p14:creationId xmlns:p14="http://schemas.microsoft.com/office/powerpoint/2010/main" val="36969561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latin typeface="Calibri" pitchFamily="34" charset="0"/>
              </a:rPr>
              <a:t>Αντιρατσιστικά μηνύματα </a:t>
            </a:r>
            <a:r>
              <a:rPr lang="el-GR" altLang="en-US" dirty="0" smtClean="0">
                <a:latin typeface="Calibri" pitchFamily="34" charset="0"/>
              </a:rPr>
              <a:t>(5/6</a:t>
            </a:r>
            <a:r>
              <a:rPr lang="el-GR" altLang="en-US" dirty="0">
                <a:latin typeface="Calibri" pitchFamily="34" charset="0"/>
              </a:rPr>
              <a:t>)</a:t>
            </a:r>
            <a:endParaRPr lang="el-GR" dirty="0"/>
          </a:p>
        </p:txBody>
      </p:sp>
      <p:sp>
        <p:nvSpPr>
          <p:cNvPr id="3" name="Content Placeholder 2"/>
          <p:cNvSpPr>
            <a:spLocks noGrp="1"/>
          </p:cNvSpPr>
          <p:nvPr>
            <p:ph sz="half" idx="1"/>
          </p:nvPr>
        </p:nvSpPr>
        <p:spPr/>
        <p:txBody>
          <a:bodyPr/>
          <a:lstStyle/>
          <a:p>
            <a:pPr marL="0" indent="0">
              <a:buNone/>
            </a:pPr>
            <a:r>
              <a:rPr lang="el-GR" altLang="en-US" dirty="0" smtClean="0">
                <a:latin typeface="Calibri" pitchFamily="34" charset="0"/>
              </a:rPr>
              <a:t>Κάποτε </a:t>
            </a:r>
            <a:r>
              <a:rPr lang="el-GR" altLang="en-US" dirty="0">
                <a:latin typeface="Calibri" pitchFamily="34" charset="0"/>
              </a:rPr>
              <a:t>το αντιρατσιστικό μήνυμα, ακόμη και στην εικόνα, μπορεί να είναι άμεσο και εμφανές. </a:t>
            </a:r>
          </a:p>
          <a:p>
            <a:endParaRPr lang="el-GR" dirty="0"/>
          </a:p>
        </p:txBody>
      </p:sp>
      <p:pic>
        <p:nvPicPr>
          <p:cNvPr id="5" name="Picture 16" descr="Διαφήμιση Benett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8024" y="1700808"/>
            <a:ext cx="3843123" cy="2736304"/>
          </a:xfrm>
        </p:spPr>
      </p:pic>
      <p:sp>
        <p:nvSpPr>
          <p:cNvPr id="6" name="TextBox 5"/>
          <p:cNvSpPr txBox="1"/>
          <p:nvPr/>
        </p:nvSpPr>
        <p:spPr>
          <a:xfrm>
            <a:off x="8100392" y="4509120"/>
            <a:ext cx="552400" cy="360040"/>
          </a:xfrm>
          <a:prstGeom prst="rect">
            <a:avLst/>
          </a:prstGeom>
        </p:spPr>
        <p:txBody>
          <a:bodyPr vert="horz" wrap="square" lIns="91440" tIns="45720" rIns="91440" bIns="45720" rtlCol="0" anchor="ctr">
            <a:noAutofit/>
          </a:bodyPr>
          <a:lstStyle/>
          <a:p>
            <a:pPr algn="r"/>
            <a:r>
              <a:rPr lang="el-GR" b="1" dirty="0" smtClean="0">
                <a:latin typeface="+mj-lt"/>
              </a:rPr>
              <a:t>[9]</a:t>
            </a:r>
            <a:endParaRPr lang="el-GR" b="1" dirty="0" smtClean="0">
              <a:latin typeface="+mj-lt"/>
            </a:endParaRPr>
          </a:p>
        </p:txBody>
      </p:sp>
    </p:spTree>
    <p:custDataLst>
      <p:tags r:id="rId1"/>
    </p:custDataLst>
    <p:extLst>
      <p:ext uri="{BB962C8B-B14F-4D97-AF65-F5344CB8AC3E}">
        <p14:creationId xmlns:p14="http://schemas.microsoft.com/office/powerpoint/2010/main" val="14236991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latin typeface="Calibri" pitchFamily="34" charset="0"/>
              </a:rPr>
              <a:t>Αντιρατσιστικά μηνύματα </a:t>
            </a:r>
            <a:r>
              <a:rPr lang="el-GR" altLang="en-US" dirty="0" smtClean="0">
                <a:latin typeface="Calibri" pitchFamily="34" charset="0"/>
              </a:rPr>
              <a:t>(6/6</a:t>
            </a:r>
            <a:r>
              <a:rPr lang="el-GR" altLang="en-US" dirty="0">
                <a:latin typeface="Calibri" pitchFamily="34" charset="0"/>
              </a:rPr>
              <a:t>)</a:t>
            </a:r>
            <a:endParaRPr lang="el-GR" dirty="0"/>
          </a:p>
        </p:txBody>
      </p:sp>
      <p:sp>
        <p:nvSpPr>
          <p:cNvPr id="3" name="Content Placeholder 2"/>
          <p:cNvSpPr>
            <a:spLocks noGrp="1"/>
          </p:cNvSpPr>
          <p:nvPr>
            <p:ph sz="half" idx="1"/>
          </p:nvPr>
        </p:nvSpPr>
        <p:spPr/>
        <p:txBody>
          <a:bodyPr/>
          <a:lstStyle/>
          <a:p>
            <a:pPr marL="0" indent="0">
              <a:buNone/>
            </a:pPr>
            <a:r>
              <a:rPr lang="el-GR" altLang="en-US" dirty="0" smtClean="0">
                <a:latin typeface="Calibri" pitchFamily="34" charset="0"/>
              </a:rPr>
              <a:t>Σε </a:t>
            </a:r>
            <a:r>
              <a:rPr lang="el-GR" altLang="en-US" dirty="0">
                <a:latin typeface="Calibri" pitchFamily="34" charset="0"/>
              </a:rPr>
              <a:t>άλλες περιπτώσεις το αντιρατσιστικό άμεσο μήνυμα (Λευκοί και έγχρωμοι ενωμένοι) συγκρούεται με ένα </a:t>
            </a:r>
            <a:r>
              <a:rPr lang="el-GR" altLang="en-US" dirty="0" err="1">
                <a:latin typeface="Calibri" pitchFamily="34" charset="0"/>
              </a:rPr>
              <a:t>υφέρπον</a:t>
            </a:r>
            <a:r>
              <a:rPr lang="el-GR" altLang="en-US" dirty="0">
                <a:latin typeface="Calibri" pitchFamily="34" charset="0"/>
              </a:rPr>
              <a:t> ρατσιστικό (Λευκοί-άγγελοι, Έγχρωμοι-σατανάδες).</a:t>
            </a:r>
          </a:p>
          <a:p>
            <a:endParaRPr lang="el-GR" dirty="0"/>
          </a:p>
        </p:txBody>
      </p:sp>
      <p:pic>
        <p:nvPicPr>
          <p:cNvPr id="5" name="Picture 2" descr="Διαφήμιση Benetton"/>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4008" y="1844824"/>
            <a:ext cx="4038600" cy="3020567"/>
          </a:xfrm>
        </p:spPr>
      </p:pic>
      <p:sp>
        <p:nvSpPr>
          <p:cNvPr id="6" name="TextBox 5"/>
          <p:cNvSpPr txBox="1"/>
          <p:nvPr/>
        </p:nvSpPr>
        <p:spPr>
          <a:xfrm>
            <a:off x="7956376" y="4941168"/>
            <a:ext cx="624408" cy="432048"/>
          </a:xfrm>
          <a:prstGeom prst="rect">
            <a:avLst/>
          </a:prstGeom>
        </p:spPr>
        <p:txBody>
          <a:bodyPr vert="horz" wrap="square" lIns="91440" tIns="45720" rIns="91440" bIns="45720" rtlCol="0" anchor="ctr">
            <a:noAutofit/>
          </a:bodyPr>
          <a:lstStyle/>
          <a:p>
            <a:pPr algn="r"/>
            <a:r>
              <a:rPr lang="el-GR" b="1" dirty="0" smtClean="0">
                <a:latin typeface="+mj-lt"/>
              </a:rPr>
              <a:t>[10]</a:t>
            </a:r>
            <a:endParaRPr lang="el-GR" b="1" dirty="0" smtClean="0">
              <a:latin typeface="+mj-lt"/>
            </a:endParaRPr>
          </a:p>
        </p:txBody>
      </p:sp>
    </p:spTree>
    <p:custDataLst>
      <p:tags r:id="rId1"/>
    </p:custDataLst>
    <p:extLst>
      <p:ext uri="{BB962C8B-B14F-4D97-AF65-F5344CB8AC3E}">
        <p14:creationId xmlns:p14="http://schemas.microsoft.com/office/powerpoint/2010/main" val="2550735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Διαπολιτισμικό βιβλίο </a:t>
            </a:r>
          </a:p>
        </p:txBody>
      </p:sp>
      <p:sp>
        <p:nvSpPr>
          <p:cNvPr id="5" name="Content Placeholder 4"/>
          <p:cNvSpPr>
            <a:spLocks noGrp="1"/>
          </p:cNvSpPr>
          <p:nvPr>
            <p:ph idx="1"/>
          </p:nvPr>
        </p:nvSpPr>
        <p:spPr/>
        <p:txBody>
          <a:bodyPr>
            <a:noAutofit/>
          </a:bodyPr>
          <a:lstStyle/>
          <a:p>
            <a:pPr marL="0" indent="0">
              <a:buNone/>
            </a:pPr>
            <a:r>
              <a:rPr lang="el-GR" sz="2800" dirty="0"/>
              <a:t>Στο διαπολιτισμικό βιβλίο συχνά παρατηρούνται </a:t>
            </a:r>
            <a:r>
              <a:rPr lang="el-GR" sz="2800" b="1" dirty="0"/>
              <a:t>ατοπήματα-κλισέ</a:t>
            </a:r>
            <a:r>
              <a:rPr lang="el-GR" sz="2800" dirty="0"/>
              <a:t>:</a:t>
            </a:r>
          </a:p>
          <a:p>
            <a:r>
              <a:rPr lang="el-GR" sz="2800" b="1" dirty="0" smtClean="0"/>
              <a:t>Πλοκής</a:t>
            </a:r>
            <a:r>
              <a:rPr lang="en-GB" sz="2800" dirty="0" smtClean="0"/>
              <a:t>. </a:t>
            </a:r>
            <a:r>
              <a:rPr lang="el-GR" sz="2800" dirty="0" smtClean="0"/>
              <a:t>Π.χ</a:t>
            </a:r>
            <a:r>
              <a:rPr lang="el-GR" sz="2800" dirty="0"/>
              <a:t>. Ο διαφορετικός προκειμένου να γίνει αποδεκτός  πρέπει να κάνει ηρωικές </a:t>
            </a:r>
            <a:r>
              <a:rPr lang="el-GR" sz="2800" dirty="0" smtClean="0"/>
              <a:t>πράξεις</a:t>
            </a:r>
            <a:r>
              <a:rPr lang="en-GB" sz="2800" dirty="0" smtClean="0"/>
              <a:t>.</a:t>
            </a:r>
            <a:endParaRPr lang="el-GR" sz="2800" dirty="0"/>
          </a:p>
          <a:p>
            <a:r>
              <a:rPr lang="el-GR" sz="2800" b="1" dirty="0" smtClean="0"/>
              <a:t>Χαρακτήρων</a:t>
            </a:r>
            <a:r>
              <a:rPr lang="en-GB" sz="2800" dirty="0" smtClean="0"/>
              <a:t>. </a:t>
            </a:r>
            <a:r>
              <a:rPr lang="el-GR" sz="2800" dirty="0" smtClean="0"/>
              <a:t>Π.χ</a:t>
            </a:r>
            <a:r>
              <a:rPr lang="el-GR" sz="2800" dirty="0"/>
              <a:t>. Ο διαφορετικός είναι πάντα τέλειος  (Το σύνδρομο του Χορεύοντας με τους Λύκους</a:t>
            </a:r>
            <a:r>
              <a:rPr lang="el-GR" sz="2800" dirty="0" smtClean="0"/>
              <a:t>)</a:t>
            </a:r>
            <a:r>
              <a:rPr lang="en-GB" sz="2800" dirty="0" smtClean="0"/>
              <a:t>.</a:t>
            </a:r>
            <a:endParaRPr lang="el-GR" sz="2800" dirty="0"/>
          </a:p>
          <a:p>
            <a:r>
              <a:rPr lang="el-GR" sz="2800" b="1" dirty="0" smtClean="0"/>
              <a:t>Φωνής</a:t>
            </a:r>
            <a:r>
              <a:rPr lang="en-GB" sz="2800" dirty="0" smtClean="0"/>
              <a:t>. </a:t>
            </a:r>
            <a:r>
              <a:rPr lang="el-GR" sz="2800" dirty="0" smtClean="0"/>
              <a:t>Π.χ</a:t>
            </a:r>
            <a:r>
              <a:rPr lang="el-GR" sz="2800" dirty="0"/>
              <a:t>. Ο ‘άλλος ‘είναι σιωπηλός και εμείς αναλαμβάνουμε να μιλήσουμε για αυτόν. </a:t>
            </a:r>
          </a:p>
          <a:p>
            <a:endParaRPr lang="el-GR" sz="2800" dirty="0"/>
          </a:p>
        </p:txBody>
      </p:sp>
    </p:spTree>
    <p:extLst>
      <p:ext uri="{BB962C8B-B14F-4D97-AF65-F5344CB8AC3E}">
        <p14:creationId xmlns:p14="http://schemas.microsoft.com/office/powerpoint/2010/main" val="1155405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Γνωριμία και αποδοχή του άλλου μέσω των </a:t>
            </a:r>
            <a:r>
              <a:rPr lang="el-GR" dirty="0" smtClean="0"/>
              <a:t>βιβλίων (1/16)</a:t>
            </a:r>
            <a:endParaRPr lang="el-GR" dirty="0"/>
          </a:p>
        </p:txBody>
      </p:sp>
      <p:sp>
        <p:nvSpPr>
          <p:cNvPr id="4" name="Content Placeholder 3"/>
          <p:cNvSpPr>
            <a:spLocks noGrp="1"/>
          </p:cNvSpPr>
          <p:nvPr>
            <p:ph sz="half" idx="1"/>
          </p:nvPr>
        </p:nvSpPr>
        <p:spPr/>
        <p:txBody>
          <a:bodyPr/>
          <a:lstStyle/>
          <a:p>
            <a:pPr marL="0" indent="0">
              <a:buNone/>
            </a:pPr>
            <a:r>
              <a:rPr lang="el-GR" dirty="0" smtClean="0"/>
              <a:t>Λογοτεχνική </a:t>
            </a:r>
            <a:r>
              <a:rPr lang="el-GR" dirty="0"/>
              <a:t>παραγωγή άλλων λαών (π.χ. Ιαπωνικά παραμύθια</a:t>
            </a:r>
            <a:r>
              <a:rPr lang="el-GR" dirty="0" smtClean="0"/>
              <a:t>)</a:t>
            </a:r>
            <a:r>
              <a:rPr lang="en-GB" dirty="0" smtClean="0"/>
              <a:t>.</a:t>
            </a:r>
            <a:endParaRPr lang="el-GR" dirty="0"/>
          </a:p>
        </p:txBody>
      </p:sp>
      <p:pic>
        <p:nvPicPr>
          <p:cNvPr id="17410" name="Picture 2" descr="Ιαπωνικά παραμύθια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76056" y="1988840"/>
            <a:ext cx="2682651" cy="27363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84368" y="4365104"/>
            <a:ext cx="648072" cy="360040"/>
          </a:xfrm>
          <a:prstGeom prst="rect">
            <a:avLst/>
          </a:prstGeom>
        </p:spPr>
        <p:txBody>
          <a:bodyPr vert="horz" wrap="square" lIns="91440" tIns="45720" rIns="91440" bIns="45720" rtlCol="0" anchor="ctr">
            <a:noAutofit/>
          </a:bodyPr>
          <a:lstStyle/>
          <a:p>
            <a:pPr algn="r"/>
            <a:r>
              <a:rPr lang="el-GR" b="1" dirty="0" smtClean="0">
                <a:latin typeface="+mj-lt"/>
              </a:rPr>
              <a:t>[11]</a:t>
            </a:r>
            <a:endParaRPr lang="el-GR" b="1" dirty="0" smtClean="0">
              <a:latin typeface="+mj-lt"/>
            </a:endParaRPr>
          </a:p>
        </p:txBody>
      </p:sp>
    </p:spTree>
    <p:custDataLst>
      <p:tags r:id="rId1"/>
    </p:custDataLst>
    <p:extLst>
      <p:ext uri="{BB962C8B-B14F-4D97-AF65-F5344CB8AC3E}">
        <p14:creationId xmlns:p14="http://schemas.microsoft.com/office/powerpoint/2010/main" val="2046449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(2/16)</a:t>
            </a:r>
            <a:endParaRPr lang="el-GR" dirty="0"/>
          </a:p>
        </p:txBody>
      </p:sp>
      <p:sp>
        <p:nvSpPr>
          <p:cNvPr id="13" name="Text Placeholder 12"/>
          <p:cNvSpPr>
            <a:spLocks noGrp="1"/>
          </p:cNvSpPr>
          <p:nvPr>
            <p:ph type="body" sz="half" idx="2"/>
          </p:nvPr>
        </p:nvSpPr>
        <p:spPr>
          <a:xfrm>
            <a:off x="2051720" y="5157192"/>
            <a:ext cx="5486400" cy="1015008"/>
          </a:xfrm>
        </p:spPr>
        <p:txBody>
          <a:bodyPr/>
          <a:lstStyle/>
          <a:p>
            <a:pPr algn="ctr"/>
            <a:r>
              <a:rPr lang="el-GR" dirty="0"/>
              <a:t> Μεταφράσεις κειμένων</a:t>
            </a:r>
          </a:p>
        </p:txBody>
      </p:sp>
      <p:pic>
        <p:nvPicPr>
          <p:cNvPr id="14" name="Content Placeholder 5" descr="ενδεικτικές σελίδες του βιβλίου «Το κόκκινο βιβλίο» "/>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13" t="-3175" r="-26" b="3175"/>
          <a:stretch/>
        </p:blipFill>
        <p:spPr>
          <a:xfrm>
            <a:off x="1712353" y="1546508"/>
            <a:ext cx="7120128" cy="3456384"/>
          </a:xfrm>
        </p:spPr>
      </p:pic>
      <p:pic>
        <p:nvPicPr>
          <p:cNvPr id="15" name="Picture 3" descr="Εξώφυλλο του βιβλίου «Το κόκκινο βιβλίο» "/>
          <p:cNvPicPr>
            <a:picLocks noChangeAspect="1" noChangeArrowheads="1"/>
          </p:cNvPicPr>
          <p:nvPr/>
        </p:nvPicPr>
        <p:blipFill rotWithShape="1">
          <a:blip r:embed="rId4">
            <a:extLst>
              <a:ext uri="{28A0092B-C50C-407E-A947-70E740481C1C}">
                <a14:useLocalDpi xmlns:a14="http://schemas.microsoft.com/office/drawing/2010/main" val="0"/>
              </a:ext>
            </a:extLst>
          </a:blip>
          <a:srcRect l="4150" r="4639" b="4064"/>
          <a:stretch/>
        </p:blipFill>
        <p:spPr>
          <a:xfrm>
            <a:off x="467544" y="1988840"/>
            <a:ext cx="2095064" cy="2139672"/>
          </a:xfrm>
          <a:prstGeom prst="rect">
            <a:avLst/>
          </a:prstGeom>
        </p:spPr>
      </p:pic>
      <p:sp>
        <p:nvSpPr>
          <p:cNvPr id="17" name="TextBox 16"/>
          <p:cNvSpPr txBox="1"/>
          <p:nvPr/>
        </p:nvSpPr>
        <p:spPr>
          <a:xfrm>
            <a:off x="1115616" y="4221088"/>
            <a:ext cx="624408" cy="432048"/>
          </a:xfrm>
          <a:prstGeom prst="rect">
            <a:avLst/>
          </a:prstGeom>
        </p:spPr>
        <p:txBody>
          <a:bodyPr vert="horz" wrap="square" lIns="91440" tIns="45720" rIns="91440" bIns="45720" rtlCol="0" anchor="ctr">
            <a:noAutofit/>
          </a:bodyPr>
          <a:lstStyle/>
          <a:p>
            <a:pPr algn="r"/>
            <a:r>
              <a:rPr lang="el-GR" b="1" dirty="0" smtClean="0">
                <a:latin typeface="+mj-lt"/>
              </a:rPr>
              <a:t>[12]</a:t>
            </a:r>
            <a:endParaRPr lang="el-GR" b="1" dirty="0" smtClean="0">
              <a:latin typeface="+mj-lt"/>
            </a:endParaRPr>
          </a:p>
        </p:txBody>
      </p:sp>
    </p:spTree>
    <p:custDataLst>
      <p:tags r:id="rId1"/>
    </p:custDataLst>
    <p:extLst>
      <p:ext uri="{BB962C8B-B14F-4D97-AF65-F5344CB8AC3E}">
        <p14:creationId xmlns:p14="http://schemas.microsoft.com/office/powerpoint/2010/main" val="4080956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(3/16)</a:t>
            </a:r>
            <a:endParaRPr lang="el-GR" dirty="0"/>
          </a:p>
        </p:txBody>
      </p:sp>
      <p:sp>
        <p:nvSpPr>
          <p:cNvPr id="3" name="Text Placeholder 2"/>
          <p:cNvSpPr>
            <a:spLocks noGrp="1"/>
          </p:cNvSpPr>
          <p:nvPr>
            <p:ph type="body" sz="half" idx="2"/>
          </p:nvPr>
        </p:nvSpPr>
        <p:spPr>
          <a:xfrm>
            <a:off x="4499992" y="5805264"/>
            <a:ext cx="1915616" cy="432048"/>
          </a:xfrm>
        </p:spPr>
        <p:txBody>
          <a:bodyPr/>
          <a:lstStyle/>
          <a:p>
            <a:r>
              <a:rPr lang="el-GR" dirty="0"/>
              <a:t> Ξένες Γλώσσες</a:t>
            </a:r>
          </a:p>
        </p:txBody>
      </p:sp>
      <p:pic>
        <p:nvPicPr>
          <p:cNvPr id="7" name="Picture Placeholder 6" descr="ενδεικτικές σελίδες του βιβλίου «Πρωτοχρονιάτικες καλικαντζαροσκανταλιές» "/>
          <p:cNvPicPr>
            <a:picLocks noGrp="1" noChangeAspect="1"/>
          </p:cNvPicPr>
          <p:nvPr>
            <p:ph type="pic" idx="1"/>
          </p:nvPr>
        </p:nvPicPr>
        <p:blipFill>
          <a:blip r:embed="rId3">
            <a:extLst>
              <a:ext uri="{28A0092B-C50C-407E-A947-70E740481C1C}">
                <a14:useLocalDpi xmlns:a14="http://schemas.microsoft.com/office/drawing/2010/main" val="0"/>
              </a:ext>
            </a:extLst>
          </a:blip>
          <a:srcRect t="6327" b="6327"/>
          <a:stretch>
            <a:fillRect/>
          </a:stretch>
        </p:blipFill>
        <p:spPr>
          <a:xfrm>
            <a:off x="2267744" y="1628800"/>
            <a:ext cx="6422504" cy="4046122"/>
          </a:xfrm>
        </p:spPr>
      </p:pic>
      <p:pic>
        <p:nvPicPr>
          <p:cNvPr id="9" name="Picture 8" descr="Εξώφυλλο του βιβλίου «Πρωτοχρονιάτικες καλικαντζαροσκανταλιές»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070216" y="1510840"/>
            <a:ext cx="2160240" cy="2990156"/>
          </a:xfrm>
          <a:prstGeom prst="rect">
            <a:avLst/>
          </a:prstGeom>
        </p:spPr>
      </p:pic>
      <p:sp>
        <p:nvSpPr>
          <p:cNvPr id="10" name="TextBox 9"/>
          <p:cNvSpPr txBox="1"/>
          <p:nvPr/>
        </p:nvSpPr>
        <p:spPr>
          <a:xfrm>
            <a:off x="1475656" y="4581128"/>
            <a:ext cx="674680" cy="360040"/>
          </a:xfrm>
          <a:prstGeom prst="rect">
            <a:avLst/>
          </a:prstGeom>
        </p:spPr>
        <p:txBody>
          <a:bodyPr vert="horz" wrap="square" lIns="91440" tIns="45720" rIns="91440" bIns="45720" rtlCol="0" anchor="ctr">
            <a:noAutofit/>
          </a:bodyPr>
          <a:lstStyle/>
          <a:p>
            <a:pPr algn="r"/>
            <a:r>
              <a:rPr lang="el-GR" b="1" dirty="0" smtClean="0">
                <a:latin typeface="+mj-lt"/>
              </a:rPr>
              <a:t>[13]</a:t>
            </a:r>
            <a:endParaRPr lang="el-GR" b="1" dirty="0" smtClean="0">
              <a:latin typeface="+mj-lt"/>
            </a:endParaRPr>
          </a:p>
        </p:txBody>
      </p:sp>
    </p:spTree>
    <p:custDataLst>
      <p:tags r:id="rId1"/>
    </p:custDataLst>
    <p:extLst>
      <p:ext uri="{BB962C8B-B14F-4D97-AF65-F5344CB8AC3E}">
        <p14:creationId xmlns:p14="http://schemas.microsoft.com/office/powerpoint/2010/main" val="1312405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(4/16)</a:t>
            </a:r>
            <a:endParaRPr lang="el-GR" dirty="0"/>
          </a:p>
        </p:txBody>
      </p:sp>
      <p:sp>
        <p:nvSpPr>
          <p:cNvPr id="6" name="Content Placeholder 5"/>
          <p:cNvSpPr>
            <a:spLocks noGrp="1"/>
          </p:cNvSpPr>
          <p:nvPr>
            <p:ph sz="half" idx="1"/>
          </p:nvPr>
        </p:nvSpPr>
        <p:spPr>
          <a:xfrm>
            <a:off x="457200" y="1600201"/>
            <a:ext cx="4038600" cy="1036712"/>
          </a:xfrm>
        </p:spPr>
        <p:txBody>
          <a:bodyPr/>
          <a:lstStyle/>
          <a:p>
            <a:pPr marL="0" indent="0">
              <a:buNone/>
            </a:pPr>
            <a:r>
              <a:rPr lang="el-GR" dirty="0"/>
              <a:t>Βιβλία σε περισσότερες από μία </a:t>
            </a:r>
            <a:r>
              <a:rPr lang="el-GR" dirty="0" smtClean="0"/>
              <a:t>γλώσσες</a:t>
            </a:r>
            <a:r>
              <a:rPr lang="en-GB" dirty="0" smtClean="0"/>
              <a:t>.</a:t>
            </a:r>
            <a:endParaRPr lang="el-GR" dirty="0"/>
          </a:p>
        </p:txBody>
      </p:sp>
      <p:pic>
        <p:nvPicPr>
          <p:cNvPr id="8" name="Picture 3" descr="Εξώφυλλο του βιβλίου «Καλημέρα, φίλε = Mirëmëngjes, m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39552" y="2708921"/>
            <a:ext cx="2880320" cy="2908049"/>
          </a:xfrm>
          <a:prstGeom prst="rect">
            <a:avLst/>
          </a:prstGeom>
        </p:spPr>
      </p:pic>
      <p:sp>
        <p:nvSpPr>
          <p:cNvPr id="10" name="TextBox 9"/>
          <p:cNvSpPr txBox="1"/>
          <p:nvPr/>
        </p:nvSpPr>
        <p:spPr>
          <a:xfrm>
            <a:off x="539552" y="5661890"/>
            <a:ext cx="709032" cy="432048"/>
          </a:xfrm>
          <a:prstGeom prst="rect">
            <a:avLst/>
          </a:prstGeom>
        </p:spPr>
        <p:txBody>
          <a:bodyPr vert="horz" wrap="square" lIns="91440" tIns="45720" rIns="91440" bIns="45720" rtlCol="0" anchor="ctr">
            <a:noAutofit/>
          </a:bodyPr>
          <a:lstStyle/>
          <a:p>
            <a:r>
              <a:rPr lang="el-GR" b="1" dirty="0" smtClean="0">
                <a:latin typeface="+mj-lt"/>
              </a:rPr>
              <a:t>[14]</a:t>
            </a:r>
            <a:endParaRPr lang="el-GR" b="1" dirty="0" smtClean="0">
              <a:latin typeface="+mj-lt"/>
            </a:endParaRPr>
          </a:p>
        </p:txBody>
      </p:sp>
      <p:pic>
        <p:nvPicPr>
          <p:cNvPr id="9" name="Picture 4" descr="ενδεικτικές σελίδες του βιβλίου «Καλημέρα, φίλε = Mirëmëngjes, mik»"/>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4499992" y="1988840"/>
            <a:ext cx="4129542" cy="3672408"/>
          </a:xfrm>
        </p:spPr>
      </p:pic>
      <p:sp>
        <p:nvSpPr>
          <p:cNvPr id="11" name="TextBox 10"/>
          <p:cNvSpPr txBox="1"/>
          <p:nvPr/>
        </p:nvSpPr>
        <p:spPr>
          <a:xfrm>
            <a:off x="7884368" y="5661248"/>
            <a:ext cx="709032" cy="432048"/>
          </a:xfrm>
          <a:prstGeom prst="rect">
            <a:avLst/>
          </a:prstGeom>
        </p:spPr>
        <p:txBody>
          <a:bodyPr vert="horz" wrap="square" lIns="91440" tIns="45720" rIns="91440" bIns="45720" rtlCol="0" anchor="ctr">
            <a:noAutofit/>
          </a:bodyPr>
          <a:lstStyle/>
          <a:p>
            <a:pPr algn="r"/>
            <a:r>
              <a:rPr lang="el-GR" b="1" dirty="0" smtClean="0">
                <a:latin typeface="+mj-lt"/>
              </a:rPr>
              <a:t>[15]</a:t>
            </a:r>
            <a:endParaRPr lang="el-GR" b="1" dirty="0" smtClean="0">
              <a:latin typeface="+mj-lt"/>
            </a:endParaRPr>
          </a:p>
        </p:txBody>
      </p:sp>
    </p:spTree>
    <p:custDataLst>
      <p:tags r:id="rId1"/>
    </p:custDataLst>
    <p:extLst>
      <p:ext uri="{BB962C8B-B14F-4D97-AF65-F5344CB8AC3E}">
        <p14:creationId xmlns:p14="http://schemas.microsoft.com/office/powerpoint/2010/main" val="3178339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(5/16)</a:t>
            </a:r>
            <a:endParaRPr lang="el-GR" dirty="0"/>
          </a:p>
        </p:txBody>
      </p:sp>
      <p:sp>
        <p:nvSpPr>
          <p:cNvPr id="9" name="Content Placeholder 8"/>
          <p:cNvSpPr>
            <a:spLocks noGrp="1"/>
          </p:cNvSpPr>
          <p:nvPr>
            <p:ph sz="half" idx="1"/>
          </p:nvPr>
        </p:nvSpPr>
        <p:spPr>
          <a:xfrm>
            <a:off x="457200" y="1600201"/>
            <a:ext cx="3826768" cy="1828800"/>
          </a:xfrm>
        </p:spPr>
        <p:txBody>
          <a:bodyPr/>
          <a:lstStyle/>
          <a:p>
            <a:pPr marL="0" indent="0">
              <a:buNone/>
            </a:pPr>
            <a:r>
              <a:rPr lang="el-GR" dirty="0"/>
              <a:t>Βιβλία από συγγραφείς/ εικονογράφους διαφορετικής </a:t>
            </a:r>
            <a:r>
              <a:rPr lang="el-GR" dirty="0" smtClean="0"/>
              <a:t>εθνικότητας</a:t>
            </a:r>
            <a:r>
              <a:rPr lang="en-GB" dirty="0" smtClean="0"/>
              <a:t>.</a:t>
            </a:r>
            <a:endParaRPr lang="el-GR" dirty="0"/>
          </a:p>
        </p:txBody>
      </p:sp>
      <p:pic>
        <p:nvPicPr>
          <p:cNvPr id="11" name="Picture 4" descr="Εξώφυλλο του βιβλίου «Dear Mil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39552" y="3573016"/>
            <a:ext cx="2459038" cy="2138363"/>
          </a:xfrm>
          <a:prstGeom prst="rect">
            <a:avLst/>
          </a:prstGeom>
        </p:spPr>
      </p:pic>
      <p:sp>
        <p:nvSpPr>
          <p:cNvPr id="13" name="TextBox 12"/>
          <p:cNvSpPr txBox="1"/>
          <p:nvPr/>
        </p:nvSpPr>
        <p:spPr>
          <a:xfrm>
            <a:off x="2998590" y="5301208"/>
            <a:ext cx="565298" cy="432048"/>
          </a:xfrm>
          <a:prstGeom prst="rect">
            <a:avLst/>
          </a:prstGeom>
        </p:spPr>
        <p:txBody>
          <a:bodyPr vert="horz" wrap="square" lIns="91440" tIns="45720" rIns="91440" bIns="45720" rtlCol="0" anchor="ctr">
            <a:noAutofit/>
          </a:bodyPr>
          <a:lstStyle/>
          <a:p>
            <a:r>
              <a:rPr lang="el-GR" b="1" dirty="0" smtClean="0">
                <a:latin typeface="+mj-lt"/>
              </a:rPr>
              <a:t>[16]</a:t>
            </a:r>
            <a:endParaRPr lang="el-GR" b="1" dirty="0" smtClean="0">
              <a:latin typeface="+mj-lt"/>
            </a:endParaRPr>
          </a:p>
        </p:txBody>
      </p:sp>
      <p:pic>
        <p:nvPicPr>
          <p:cNvPr id="12" name="Picture 3" descr="ενδεικτικές σελίδες του βιβλίου «Dear Mili» "/>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4572000" y="1778623"/>
            <a:ext cx="4038600" cy="3932756"/>
          </a:xfrm>
        </p:spPr>
      </p:pic>
      <p:sp>
        <p:nvSpPr>
          <p:cNvPr id="14" name="TextBox 13"/>
          <p:cNvSpPr txBox="1"/>
          <p:nvPr/>
        </p:nvSpPr>
        <p:spPr>
          <a:xfrm>
            <a:off x="8028384" y="5742368"/>
            <a:ext cx="565298" cy="432048"/>
          </a:xfrm>
          <a:prstGeom prst="rect">
            <a:avLst/>
          </a:prstGeom>
        </p:spPr>
        <p:txBody>
          <a:bodyPr vert="horz" wrap="square" lIns="91440" tIns="45720" rIns="91440" bIns="45720" rtlCol="0" anchor="ctr">
            <a:noAutofit/>
          </a:bodyPr>
          <a:lstStyle/>
          <a:p>
            <a:r>
              <a:rPr lang="el-GR" b="1" dirty="0" smtClean="0">
                <a:latin typeface="+mj-lt"/>
              </a:rPr>
              <a:t>[17]</a:t>
            </a:r>
            <a:endParaRPr lang="el-GR" b="1" dirty="0" smtClean="0">
              <a:latin typeface="+mj-lt"/>
            </a:endParaRPr>
          </a:p>
        </p:txBody>
      </p:sp>
    </p:spTree>
    <p:custDataLst>
      <p:tags r:id="rId1"/>
    </p:custDataLst>
    <p:extLst>
      <p:ext uri="{BB962C8B-B14F-4D97-AF65-F5344CB8AC3E}">
        <p14:creationId xmlns:p14="http://schemas.microsoft.com/office/powerpoint/2010/main" val="4246372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Ρ</a:t>
            </a:r>
            <a:r>
              <a:rPr lang="el-GR" dirty="0" smtClean="0"/>
              <a:t>ατσιστικές αντιλήψεις (1/6)</a:t>
            </a:r>
            <a:endParaRPr lang="el-GR" dirty="0"/>
          </a:p>
        </p:txBody>
      </p:sp>
      <p:sp>
        <p:nvSpPr>
          <p:cNvPr id="4" name="Content Placeholder 3"/>
          <p:cNvSpPr>
            <a:spLocks noGrp="1"/>
          </p:cNvSpPr>
          <p:nvPr>
            <p:ph sz="half" idx="1"/>
          </p:nvPr>
        </p:nvSpPr>
        <p:spPr/>
        <p:txBody>
          <a:bodyPr/>
          <a:lstStyle/>
          <a:p>
            <a:pPr marL="0" indent="0">
              <a:buNone/>
            </a:pPr>
            <a:r>
              <a:rPr lang="el-GR" altLang="en-US" dirty="0">
                <a:latin typeface="+mj-lt"/>
              </a:rPr>
              <a:t>Οι ρατσιστικές αντιλήψεις είναι βαθιά ριζωμένες μέσα </a:t>
            </a:r>
            <a:r>
              <a:rPr lang="el-GR" altLang="en-US" dirty="0" smtClean="0">
                <a:latin typeface="+mj-lt"/>
              </a:rPr>
              <a:t>μας.</a:t>
            </a:r>
            <a:endParaRPr lang="en-GB" altLang="en-US" dirty="0" smtClean="0">
              <a:latin typeface="+mj-lt"/>
            </a:endParaRPr>
          </a:p>
          <a:p>
            <a:pPr marL="0" indent="0">
              <a:buNone/>
            </a:pPr>
            <a:r>
              <a:rPr lang="el-GR" altLang="en-US" dirty="0"/>
              <a:t>Στη γλώσσα: </a:t>
            </a:r>
          </a:p>
          <a:p>
            <a:r>
              <a:rPr lang="el-GR" altLang="en-US" dirty="0"/>
              <a:t>Μαύρη μέρα. </a:t>
            </a:r>
          </a:p>
          <a:p>
            <a:r>
              <a:rPr lang="el-GR" altLang="en-US" dirty="0"/>
              <a:t>Σκούρα τα πράγματα.</a:t>
            </a:r>
          </a:p>
          <a:p>
            <a:r>
              <a:rPr lang="el-GR" altLang="en-US" dirty="0"/>
              <a:t>Με μελανά χρώματα.</a:t>
            </a:r>
          </a:p>
          <a:p>
            <a:r>
              <a:rPr lang="el-GR" altLang="en-US" dirty="0"/>
              <a:t>Μαύρη μαυρίλα.</a:t>
            </a:r>
          </a:p>
          <a:p>
            <a:pPr marL="0" indent="0">
              <a:buNone/>
            </a:pPr>
            <a:endParaRPr lang="el-GR" dirty="0">
              <a:latin typeface="+mj-lt"/>
            </a:endParaRPr>
          </a:p>
        </p:txBody>
      </p:sp>
      <p:pic>
        <p:nvPicPr>
          <p:cNvPr id="1026" name="Picture 2" descr="ρατσισμός"/>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2348880"/>
            <a:ext cx="3744416" cy="26678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28384" y="5049180"/>
            <a:ext cx="552400" cy="360040"/>
          </a:xfrm>
          <a:prstGeom prst="rect">
            <a:avLst/>
          </a:prstGeom>
        </p:spPr>
        <p:txBody>
          <a:bodyPr vert="horz" wrap="square" lIns="91440" tIns="45720" rIns="91440" bIns="45720" rtlCol="0" anchor="ctr">
            <a:noAutofit/>
          </a:bodyPr>
          <a:lstStyle/>
          <a:p>
            <a:pPr algn="r"/>
            <a:r>
              <a:rPr lang="el-GR" b="1" dirty="0" smtClean="0">
                <a:latin typeface="+mj-lt"/>
              </a:rPr>
              <a:t>[1]</a:t>
            </a:r>
          </a:p>
        </p:txBody>
      </p:sp>
    </p:spTree>
    <p:custDataLst>
      <p:tags r:id="rId1"/>
    </p:custDataLst>
    <p:extLst>
      <p:ext uri="{BB962C8B-B14F-4D97-AF65-F5344CB8AC3E}">
        <p14:creationId xmlns:p14="http://schemas.microsoft.com/office/powerpoint/2010/main" val="761130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(6/16</a:t>
            </a:r>
            <a:r>
              <a:rPr lang="el-GR" dirty="0"/>
              <a:t>)</a:t>
            </a:r>
          </a:p>
        </p:txBody>
      </p:sp>
      <p:sp>
        <p:nvSpPr>
          <p:cNvPr id="3" name="Content Placeholder 2"/>
          <p:cNvSpPr>
            <a:spLocks noGrp="1"/>
          </p:cNvSpPr>
          <p:nvPr>
            <p:ph sz="half" idx="1"/>
          </p:nvPr>
        </p:nvSpPr>
        <p:spPr/>
        <p:txBody>
          <a:bodyPr/>
          <a:lstStyle/>
          <a:p>
            <a:pPr marL="0" indent="0">
              <a:buNone/>
            </a:pPr>
            <a:r>
              <a:rPr lang="el-GR" dirty="0"/>
              <a:t>Βιβλία που επικεντρώνονται στη δυστυχία του να είσαι </a:t>
            </a:r>
            <a:r>
              <a:rPr lang="el-GR" dirty="0" smtClean="0"/>
              <a:t>διαφορετικός</a:t>
            </a:r>
            <a:r>
              <a:rPr lang="en-GB" dirty="0" smtClean="0"/>
              <a:t>.</a:t>
            </a:r>
            <a:endParaRPr lang="el-GR" dirty="0"/>
          </a:p>
          <a:p>
            <a:endParaRPr lang="el-GR" dirty="0"/>
          </a:p>
        </p:txBody>
      </p:sp>
      <p:pic>
        <p:nvPicPr>
          <p:cNvPr id="5" name="Picture 8" descr="Εξώφυλλο του βιβλίου «Το κάτι άλλο»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48064" y="1700808"/>
            <a:ext cx="3024336" cy="411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499992" y="5328608"/>
            <a:ext cx="565298" cy="432048"/>
          </a:xfrm>
          <a:prstGeom prst="rect">
            <a:avLst/>
          </a:prstGeom>
        </p:spPr>
        <p:txBody>
          <a:bodyPr vert="horz" wrap="square" lIns="91440" tIns="45720" rIns="91440" bIns="45720" rtlCol="0" anchor="ctr">
            <a:noAutofit/>
          </a:bodyPr>
          <a:lstStyle/>
          <a:p>
            <a:r>
              <a:rPr lang="el-GR" b="1" dirty="0" smtClean="0">
                <a:latin typeface="+mj-lt"/>
              </a:rPr>
              <a:t>[18]</a:t>
            </a:r>
            <a:endParaRPr lang="el-GR" b="1" dirty="0" smtClean="0">
              <a:latin typeface="+mj-lt"/>
            </a:endParaRPr>
          </a:p>
        </p:txBody>
      </p:sp>
    </p:spTree>
    <p:custDataLst>
      <p:tags r:id="rId1"/>
    </p:custDataLst>
    <p:extLst>
      <p:ext uri="{BB962C8B-B14F-4D97-AF65-F5344CB8AC3E}">
        <p14:creationId xmlns:p14="http://schemas.microsoft.com/office/powerpoint/2010/main" val="972980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(7/16</a:t>
            </a:r>
            <a:r>
              <a:rPr lang="el-GR" dirty="0"/>
              <a:t>)</a:t>
            </a:r>
          </a:p>
        </p:txBody>
      </p:sp>
      <p:sp>
        <p:nvSpPr>
          <p:cNvPr id="3" name="Content Placeholder 2"/>
          <p:cNvSpPr>
            <a:spLocks noGrp="1"/>
          </p:cNvSpPr>
          <p:nvPr>
            <p:ph sz="half" idx="1"/>
          </p:nvPr>
        </p:nvSpPr>
        <p:spPr/>
        <p:txBody>
          <a:bodyPr/>
          <a:lstStyle/>
          <a:p>
            <a:pPr marL="0" indent="0">
              <a:buNone/>
            </a:pPr>
            <a:r>
              <a:rPr lang="el-GR" altLang="en-US" dirty="0" smtClean="0">
                <a:latin typeface="Calibri" pitchFamily="34" charset="0"/>
              </a:rPr>
              <a:t>Ακόμη </a:t>
            </a:r>
            <a:r>
              <a:rPr lang="el-GR" altLang="en-US" dirty="0">
                <a:latin typeface="Calibri" pitchFamily="34" charset="0"/>
              </a:rPr>
              <a:t>και αν είσαι λευκή ανάμεσα σε μαύρες (σοκολάτες). </a:t>
            </a:r>
          </a:p>
          <a:p>
            <a:endParaRPr lang="el-GR" dirty="0"/>
          </a:p>
        </p:txBody>
      </p:sp>
      <p:pic>
        <p:nvPicPr>
          <p:cNvPr id="5" name="Picture 5" descr="Εξώφυλλο του βιβλίου «Η λευκή και η μαύρη σοκολάτα»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74496" y="1600200"/>
            <a:ext cx="338600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355976" y="5733256"/>
            <a:ext cx="565298" cy="432048"/>
          </a:xfrm>
          <a:prstGeom prst="rect">
            <a:avLst/>
          </a:prstGeom>
        </p:spPr>
        <p:txBody>
          <a:bodyPr vert="horz" wrap="square" lIns="91440" tIns="45720" rIns="91440" bIns="45720" rtlCol="0" anchor="ctr">
            <a:noAutofit/>
          </a:bodyPr>
          <a:lstStyle/>
          <a:p>
            <a:r>
              <a:rPr lang="el-GR" b="1" dirty="0" smtClean="0">
                <a:latin typeface="+mj-lt"/>
              </a:rPr>
              <a:t>[19]</a:t>
            </a:r>
            <a:endParaRPr lang="el-GR" b="1" dirty="0" smtClean="0">
              <a:latin typeface="+mj-lt"/>
            </a:endParaRPr>
          </a:p>
        </p:txBody>
      </p:sp>
    </p:spTree>
    <p:custDataLst>
      <p:tags r:id="rId1"/>
    </p:custDataLst>
    <p:extLst>
      <p:ext uri="{BB962C8B-B14F-4D97-AF65-F5344CB8AC3E}">
        <p14:creationId xmlns:p14="http://schemas.microsoft.com/office/powerpoint/2010/main" val="2338055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(8/16</a:t>
            </a:r>
            <a:r>
              <a:rPr lang="el-GR" dirty="0"/>
              <a:t>)</a:t>
            </a:r>
          </a:p>
        </p:txBody>
      </p:sp>
      <p:sp>
        <p:nvSpPr>
          <p:cNvPr id="3" name="Content Placeholder 2"/>
          <p:cNvSpPr>
            <a:spLocks noGrp="1"/>
          </p:cNvSpPr>
          <p:nvPr>
            <p:ph sz="half" idx="1"/>
          </p:nvPr>
        </p:nvSpPr>
        <p:spPr/>
        <p:txBody>
          <a:bodyPr/>
          <a:lstStyle/>
          <a:p>
            <a:pPr marL="0" indent="0">
              <a:buNone/>
            </a:pPr>
            <a:r>
              <a:rPr lang="el-GR" dirty="0"/>
              <a:t>Βιβλία που αντιδρούν στα </a:t>
            </a:r>
            <a:r>
              <a:rPr lang="el-GR" dirty="0" smtClean="0"/>
              <a:t>στερεότυπα</a:t>
            </a:r>
            <a:r>
              <a:rPr lang="en-GB" dirty="0" smtClean="0"/>
              <a:t>.</a:t>
            </a:r>
            <a:endParaRPr lang="el-GR" dirty="0"/>
          </a:p>
        </p:txBody>
      </p:sp>
      <p:pic>
        <p:nvPicPr>
          <p:cNvPr id="5" name="Picture 5" descr="Εξώφυλλο του βιβλίου «Τα τρία μικρά λυκάκια»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26942" y="1600200"/>
            <a:ext cx="368111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211960" y="5733256"/>
            <a:ext cx="565298" cy="432048"/>
          </a:xfrm>
          <a:prstGeom prst="rect">
            <a:avLst/>
          </a:prstGeom>
        </p:spPr>
        <p:txBody>
          <a:bodyPr vert="horz" wrap="square" lIns="91440" tIns="45720" rIns="91440" bIns="45720" rtlCol="0" anchor="ctr">
            <a:noAutofit/>
          </a:bodyPr>
          <a:lstStyle/>
          <a:p>
            <a:r>
              <a:rPr lang="el-GR" b="1" dirty="0" smtClean="0">
                <a:latin typeface="+mj-lt"/>
              </a:rPr>
              <a:t>[20]</a:t>
            </a:r>
            <a:endParaRPr lang="el-GR" b="1" dirty="0" smtClean="0">
              <a:latin typeface="+mj-lt"/>
            </a:endParaRPr>
          </a:p>
        </p:txBody>
      </p:sp>
    </p:spTree>
    <p:custDataLst>
      <p:tags r:id="rId1"/>
    </p:custDataLst>
    <p:extLst>
      <p:ext uri="{BB962C8B-B14F-4D97-AF65-F5344CB8AC3E}">
        <p14:creationId xmlns:p14="http://schemas.microsoft.com/office/powerpoint/2010/main" val="2125314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a:t>
            </a:r>
            <a:r>
              <a:rPr lang="el-GR" dirty="0"/>
              <a:t>9</a:t>
            </a:r>
            <a:r>
              <a:rPr lang="el-GR" dirty="0" smtClean="0"/>
              <a:t>/16</a:t>
            </a:r>
            <a:r>
              <a:rPr lang="el-GR" dirty="0"/>
              <a:t>)</a:t>
            </a:r>
          </a:p>
        </p:txBody>
      </p:sp>
      <p:sp>
        <p:nvSpPr>
          <p:cNvPr id="3" name="Content Placeholder 2"/>
          <p:cNvSpPr>
            <a:spLocks noGrp="1"/>
          </p:cNvSpPr>
          <p:nvPr>
            <p:ph sz="half" idx="1"/>
          </p:nvPr>
        </p:nvSpPr>
        <p:spPr/>
        <p:txBody>
          <a:bodyPr/>
          <a:lstStyle/>
          <a:p>
            <a:pPr marL="0" indent="0">
              <a:buNone/>
            </a:pPr>
            <a:r>
              <a:rPr lang="el-GR" dirty="0"/>
              <a:t>Βιβλία που δείχνουν ότι όλοι </a:t>
            </a:r>
            <a:r>
              <a:rPr lang="el-GR" dirty="0" smtClean="0"/>
              <a:t>εμείς </a:t>
            </a:r>
            <a:r>
              <a:rPr lang="el-GR" dirty="0"/>
              <a:t>δεν είμαστε </a:t>
            </a:r>
            <a:r>
              <a:rPr lang="el-GR" dirty="0" smtClean="0"/>
              <a:t>ίδιοι.</a:t>
            </a:r>
            <a:endParaRPr lang="el-GR" dirty="0"/>
          </a:p>
          <a:p>
            <a:endParaRPr lang="el-GR" dirty="0"/>
          </a:p>
        </p:txBody>
      </p:sp>
      <p:pic>
        <p:nvPicPr>
          <p:cNvPr id="5" name="Content Placeholder 4" descr="Εξώφυλλο του βιβλίου «Φρικαντέλα: Η μάγισσα που μισούσε τα κάλαντα» "/>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014373" y="1600200"/>
            <a:ext cx="3306254" cy="4525963"/>
          </a:xfrm>
          <a:noFill/>
        </p:spPr>
      </p:pic>
      <p:sp>
        <p:nvSpPr>
          <p:cNvPr id="6" name="TextBox 5"/>
          <p:cNvSpPr txBox="1"/>
          <p:nvPr/>
        </p:nvSpPr>
        <p:spPr>
          <a:xfrm>
            <a:off x="4355976" y="5733256"/>
            <a:ext cx="565298" cy="432048"/>
          </a:xfrm>
          <a:prstGeom prst="rect">
            <a:avLst/>
          </a:prstGeom>
        </p:spPr>
        <p:txBody>
          <a:bodyPr vert="horz" wrap="square" lIns="91440" tIns="45720" rIns="91440" bIns="45720" rtlCol="0" anchor="ctr">
            <a:noAutofit/>
          </a:bodyPr>
          <a:lstStyle/>
          <a:p>
            <a:r>
              <a:rPr lang="el-GR" b="1" dirty="0" smtClean="0">
                <a:latin typeface="+mj-lt"/>
              </a:rPr>
              <a:t>[21]</a:t>
            </a:r>
            <a:endParaRPr lang="el-GR" b="1" dirty="0" smtClean="0">
              <a:latin typeface="+mj-lt"/>
            </a:endParaRPr>
          </a:p>
        </p:txBody>
      </p:sp>
    </p:spTree>
    <p:custDataLst>
      <p:tags r:id="rId1"/>
    </p:custDataLst>
    <p:extLst>
      <p:ext uri="{BB962C8B-B14F-4D97-AF65-F5344CB8AC3E}">
        <p14:creationId xmlns:p14="http://schemas.microsoft.com/office/powerpoint/2010/main" val="3596756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10/16</a:t>
            </a:r>
            <a:r>
              <a:rPr lang="el-GR" dirty="0"/>
              <a:t>)</a:t>
            </a:r>
          </a:p>
        </p:txBody>
      </p:sp>
      <p:sp>
        <p:nvSpPr>
          <p:cNvPr id="3" name="Content Placeholder 2"/>
          <p:cNvSpPr>
            <a:spLocks noGrp="1"/>
          </p:cNvSpPr>
          <p:nvPr>
            <p:ph sz="half" idx="1"/>
          </p:nvPr>
        </p:nvSpPr>
        <p:spPr/>
        <p:txBody>
          <a:bodyPr/>
          <a:lstStyle/>
          <a:p>
            <a:pPr marL="0" indent="0">
              <a:buNone/>
            </a:pPr>
            <a:r>
              <a:rPr lang="el-GR" dirty="0"/>
              <a:t>Βιβλία που υπογραμμίζουν τις ομοιότητες ανάμεσα σε όλους τους </a:t>
            </a:r>
            <a:r>
              <a:rPr lang="el-GR" dirty="0" smtClean="0"/>
              <a:t>ανθρώπους.</a:t>
            </a:r>
            <a:endParaRPr lang="el-GR" dirty="0"/>
          </a:p>
          <a:p>
            <a:endParaRPr lang="el-GR" dirty="0"/>
          </a:p>
        </p:txBody>
      </p:sp>
      <p:pic>
        <p:nvPicPr>
          <p:cNvPr id="5" name="Picture 5" descr="Διαφημίσεις Benett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60032" y="1628800"/>
            <a:ext cx="3810000" cy="2463800"/>
          </a:xfrm>
        </p:spPr>
      </p:pic>
      <p:sp>
        <p:nvSpPr>
          <p:cNvPr id="6" name="TextBox 5"/>
          <p:cNvSpPr txBox="1"/>
          <p:nvPr/>
        </p:nvSpPr>
        <p:spPr>
          <a:xfrm>
            <a:off x="8100392" y="4005064"/>
            <a:ext cx="565298" cy="432048"/>
          </a:xfrm>
          <a:prstGeom prst="rect">
            <a:avLst/>
          </a:prstGeom>
        </p:spPr>
        <p:txBody>
          <a:bodyPr vert="horz" wrap="square" lIns="91440" tIns="45720" rIns="91440" bIns="45720" rtlCol="0" anchor="ctr">
            <a:noAutofit/>
          </a:bodyPr>
          <a:lstStyle/>
          <a:p>
            <a:r>
              <a:rPr lang="el-GR" b="1" dirty="0" smtClean="0">
                <a:latin typeface="+mj-lt"/>
              </a:rPr>
              <a:t>[22]</a:t>
            </a:r>
            <a:endParaRPr lang="el-GR" b="1" dirty="0" smtClean="0">
              <a:latin typeface="+mj-lt"/>
            </a:endParaRPr>
          </a:p>
        </p:txBody>
      </p:sp>
    </p:spTree>
    <p:custDataLst>
      <p:tags r:id="rId1"/>
    </p:custDataLst>
    <p:extLst>
      <p:ext uri="{BB962C8B-B14F-4D97-AF65-F5344CB8AC3E}">
        <p14:creationId xmlns:p14="http://schemas.microsoft.com/office/powerpoint/2010/main" val="3757583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11/16</a:t>
            </a:r>
            <a:r>
              <a:rPr lang="el-GR" dirty="0"/>
              <a:t>)</a:t>
            </a:r>
          </a:p>
        </p:txBody>
      </p:sp>
      <p:sp>
        <p:nvSpPr>
          <p:cNvPr id="3" name="Content Placeholder 2"/>
          <p:cNvSpPr>
            <a:spLocks noGrp="1"/>
          </p:cNvSpPr>
          <p:nvPr>
            <p:ph sz="half" idx="1"/>
          </p:nvPr>
        </p:nvSpPr>
        <p:spPr/>
        <p:txBody>
          <a:bodyPr/>
          <a:lstStyle/>
          <a:p>
            <a:pPr marL="0" indent="0">
              <a:buNone/>
            </a:pPr>
            <a:r>
              <a:rPr lang="el-GR" dirty="0"/>
              <a:t>Βιβλία φιλειρηνικά και </a:t>
            </a:r>
            <a:r>
              <a:rPr lang="el-GR" dirty="0" smtClean="0"/>
              <a:t>οικολογικά.</a:t>
            </a:r>
            <a:endParaRPr lang="el-GR" dirty="0"/>
          </a:p>
          <a:p>
            <a:endParaRPr lang="el-GR" dirty="0"/>
          </a:p>
        </p:txBody>
      </p:sp>
      <p:pic>
        <p:nvPicPr>
          <p:cNvPr id="7170" name="Picture 2" descr="Εξώφυλλο του βιβλίου «Το γαϊτανάκι»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780928"/>
            <a:ext cx="2996867" cy="31921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4294" y="5621238"/>
            <a:ext cx="565298" cy="432048"/>
          </a:xfrm>
          <a:prstGeom prst="rect">
            <a:avLst/>
          </a:prstGeom>
        </p:spPr>
        <p:txBody>
          <a:bodyPr vert="horz" wrap="square" lIns="91440" tIns="45720" rIns="91440" bIns="45720" rtlCol="0" anchor="ctr">
            <a:noAutofit/>
          </a:bodyPr>
          <a:lstStyle/>
          <a:p>
            <a:r>
              <a:rPr lang="el-GR" b="1" dirty="0" smtClean="0">
                <a:latin typeface="+mj-lt"/>
              </a:rPr>
              <a:t>[23]</a:t>
            </a:r>
            <a:endParaRPr lang="el-GR" b="1" dirty="0" smtClean="0">
              <a:latin typeface="+mj-lt"/>
            </a:endParaRPr>
          </a:p>
        </p:txBody>
      </p:sp>
      <p:pic>
        <p:nvPicPr>
          <p:cNvPr id="5" name="Picture 8" descr="Εξώφυλλο του βιβλίου «Το δέντρο που έδινε»"/>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50139" y="1600200"/>
            <a:ext cx="343472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355976" y="5621238"/>
            <a:ext cx="565298" cy="432048"/>
          </a:xfrm>
          <a:prstGeom prst="rect">
            <a:avLst/>
          </a:prstGeom>
        </p:spPr>
        <p:txBody>
          <a:bodyPr vert="horz" wrap="square" lIns="91440" tIns="45720" rIns="91440" bIns="45720" rtlCol="0" anchor="ctr">
            <a:noAutofit/>
          </a:bodyPr>
          <a:lstStyle/>
          <a:p>
            <a:r>
              <a:rPr lang="el-GR" b="1" dirty="0" smtClean="0">
                <a:latin typeface="+mj-lt"/>
              </a:rPr>
              <a:t>[24]</a:t>
            </a:r>
            <a:endParaRPr lang="el-GR" b="1" dirty="0" smtClean="0">
              <a:latin typeface="+mj-lt"/>
            </a:endParaRPr>
          </a:p>
        </p:txBody>
      </p:sp>
    </p:spTree>
    <p:custDataLst>
      <p:tags r:id="rId1"/>
    </p:custDataLst>
    <p:extLst>
      <p:ext uri="{BB962C8B-B14F-4D97-AF65-F5344CB8AC3E}">
        <p14:creationId xmlns:p14="http://schemas.microsoft.com/office/powerpoint/2010/main" val="4187622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12/16</a:t>
            </a:r>
            <a:r>
              <a:rPr lang="el-GR" dirty="0"/>
              <a:t>)</a:t>
            </a:r>
          </a:p>
        </p:txBody>
      </p:sp>
      <p:sp>
        <p:nvSpPr>
          <p:cNvPr id="3" name="Content Placeholder 2"/>
          <p:cNvSpPr>
            <a:spLocks noGrp="1"/>
          </p:cNvSpPr>
          <p:nvPr>
            <p:ph sz="half" idx="1"/>
          </p:nvPr>
        </p:nvSpPr>
        <p:spPr/>
        <p:txBody>
          <a:bodyPr/>
          <a:lstStyle/>
          <a:p>
            <a:pPr marL="0" indent="0">
              <a:buNone/>
            </a:pPr>
            <a:r>
              <a:rPr lang="el-GR" dirty="0"/>
              <a:t>Βιβλία που τονίζουν το δικαίωμα στη </a:t>
            </a:r>
            <a:r>
              <a:rPr lang="el-GR" dirty="0" smtClean="0"/>
              <a:t>διαφορετικότητα.</a:t>
            </a:r>
            <a:endParaRPr lang="el-GR" dirty="0"/>
          </a:p>
          <a:p>
            <a:endParaRPr lang="el-GR" dirty="0"/>
          </a:p>
        </p:txBody>
      </p:sp>
      <p:pic>
        <p:nvPicPr>
          <p:cNvPr id="5" name="Picture 6" descr="Εξώφυλλο του βιβλίου «Έλμερ,ο παρδαλός ελέφαντας»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1772816"/>
            <a:ext cx="3630910" cy="426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139952" y="5627292"/>
            <a:ext cx="565298" cy="432048"/>
          </a:xfrm>
          <a:prstGeom prst="rect">
            <a:avLst/>
          </a:prstGeom>
        </p:spPr>
        <p:txBody>
          <a:bodyPr vert="horz" wrap="square" lIns="91440" tIns="45720" rIns="91440" bIns="45720" rtlCol="0" anchor="ctr">
            <a:noAutofit/>
          </a:bodyPr>
          <a:lstStyle/>
          <a:p>
            <a:r>
              <a:rPr lang="el-GR" b="1" dirty="0" smtClean="0">
                <a:latin typeface="+mj-lt"/>
              </a:rPr>
              <a:t>[25]</a:t>
            </a:r>
            <a:endParaRPr lang="el-GR" b="1" dirty="0" smtClean="0">
              <a:latin typeface="+mj-lt"/>
            </a:endParaRPr>
          </a:p>
        </p:txBody>
      </p:sp>
    </p:spTree>
    <p:custDataLst>
      <p:tags r:id="rId1"/>
    </p:custDataLst>
    <p:extLst>
      <p:ext uri="{BB962C8B-B14F-4D97-AF65-F5344CB8AC3E}">
        <p14:creationId xmlns:p14="http://schemas.microsoft.com/office/powerpoint/2010/main" val="443653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13/16</a:t>
            </a:r>
            <a:r>
              <a:rPr lang="el-GR" dirty="0"/>
              <a:t>)</a:t>
            </a:r>
          </a:p>
        </p:txBody>
      </p:sp>
      <p:sp>
        <p:nvSpPr>
          <p:cNvPr id="3" name="Content Placeholder 2"/>
          <p:cNvSpPr>
            <a:spLocks noGrp="1"/>
          </p:cNvSpPr>
          <p:nvPr>
            <p:ph sz="half" idx="1"/>
          </p:nvPr>
        </p:nvSpPr>
        <p:spPr/>
        <p:txBody>
          <a:bodyPr/>
          <a:lstStyle/>
          <a:p>
            <a:pPr marL="0" indent="0">
              <a:buNone/>
            </a:pPr>
            <a:r>
              <a:rPr lang="el-GR" dirty="0"/>
              <a:t>Βιβλία που ενισχύουν την αποδοχή του </a:t>
            </a:r>
            <a:r>
              <a:rPr lang="el-GR" dirty="0" smtClean="0"/>
              <a:t>εαυτού.</a:t>
            </a:r>
            <a:endParaRPr lang="el-GR" dirty="0"/>
          </a:p>
          <a:p>
            <a:endParaRPr lang="el-GR" dirty="0"/>
          </a:p>
        </p:txBody>
      </p:sp>
      <p:pic>
        <p:nvPicPr>
          <p:cNvPr id="5" name="Picture 6" descr="Εξώφυλλο του βιβλίου «Αχ, γιατί να είμαι γάτα»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60032" y="1844823"/>
            <a:ext cx="3168352" cy="420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211960" y="5621238"/>
            <a:ext cx="565298" cy="432048"/>
          </a:xfrm>
          <a:prstGeom prst="rect">
            <a:avLst/>
          </a:prstGeom>
        </p:spPr>
        <p:txBody>
          <a:bodyPr vert="horz" wrap="square" lIns="91440" tIns="45720" rIns="91440" bIns="45720" rtlCol="0" anchor="ctr">
            <a:noAutofit/>
          </a:bodyPr>
          <a:lstStyle/>
          <a:p>
            <a:r>
              <a:rPr lang="el-GR" b="1" dirty="0" smtClean="0">
                <a:latin typeface="+mj-lt"/>
              </a:rPr>
              <a:t>[26]</a:t>
            </a:r>
            <a:endParaRPr lang="el-GR" b="1" dirty="0" smtClean="0">
              <a:latin typeface="+mj-lt"/>
            </a:endParaRPr>
          </a:p>
        </p:txBody>
      </p:sp>
    </p:spTree>
    <p:custDataLst>
      <p:tags r:id="rId1"/>
    </p:custDataLst>
    <p:extLst>
      <p:ext uri="{BB962C8B-B14F-4D97-AF65-F5344CB8AC3E}">
        <p14:creationId xmlns:p14="http://schemas.microsoft.com/office/powerpoint/2010/main" val="1485541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14/16</a:t>
            </a:r>
            <a:r>
              <a:rPr lang="el-GR" dirty="0"/>
              <a:t>)</a:t>
            </a:r>
          </a:p>
        </p:txBody>
      </p:sp>
      <p:sp>
        <p:nvSpPr>
          <p:cNvPr id="3" name="Content Placeholder 2"/>
          <p:cNvSpPr>
            <a:spLocks noGrp="1"/>
          </p:cNvSpPr>
          <p:nvPr>
            <p:ph sz="half" idx="1"/>
          </p:nvPr>
        </p:nvSpPr>
        <p:spPr/>
        <p:txBody>
          <a:bodyPr/>
          <a:lstStyle/>
          <a:p>
            <a:pPr marL="0" indent="0">
              <a:buNone/>
            </a:pPr>
            <a:r>
              <a:rPr lang="el-GR" dirty="0"/>
              <a:t>Βιβλία που τονίζουν τον παραλογισμό της </a:t>
            </a:r>
            <a:r>
              <a:rPr lang="el-GR" dirty="0" smtClean="0"/>
              <a:t>αφομοίωσης.</a:t>
            </a:r>
            <a:endParaRPr lang="el-GR" dirty="0"/>
          </a:p>
        </p:txBody>
      </p:sp>
      <p:pic>
        <p:nvPicPr>
          <p:cNvPr id="5" name="Picture 2" descr="Εξώφυλλο του βιβλίου «Το ταξίδι της Λίζας» "/>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r="4849"/>
          <a:stretch/>
        </p:blipFill>
        <p:spPr>
          <a:xfrm>
            <a:off x="4788024" y="1768968"/>
            <a:ext cx="3842768" cy="3028184"/>
          </a:xfrm>
          <a:noFill/>
        </p:spPr>
      </p:pic>
      <p:sp>
        <p:nvSpPr>
          <p:cNvPr id="6" name="TextBox 5"/>
          <p:cNvSpPr txBox="1"/>
          <p:nvPr/>
        </p:nvSpPr>
        <p:spPr>
          <a:xfrm>
            <a:off x="8100392" y="4797152"/>
            <a:ext cx="565298" cy="432048"/>
          </a:xfrm>
          <a:prstGeom prst="rect">
            <a:avLst/>
          </a:prstGeom>
        </p:spPr>
        <p:txBody>
          <a:bodyPr vert="horz" wrap="square" lIns="91440" tIns="45720" rIns="91440" bIns="45720" rtlCol="0" anchor="ctr">
            <a:noAutofit/>
          </a:bodyPr>
          <a:lstStyle/>
          <a:p>
            <a:r>
              <a:rPr lang="el-GR" b="1" dirty="0" smtClean="0">
                <a:latin typeface="+mj-lt"/>
              </a:rPr>
              <a:t>[27]</a:t>
            </a:r>
            <a:endParaRPr lang="el-GR" b="1" dirty="0" smtClean="0">
              <a:latin typeface="+mj-lt"/>
            </a:endParaRPr>
          </a:p>
        </p:txBody>
      </p:sp>
    </p:spTree>
    <p:custDataLst>
      <p:tags r:id="rId1"/>
    </p:custDataLst>
    <p:extLst>
      <p:ext uri="{BB962C8B-B14F-4D97-AF65-F5344CB8AC3E}">
        <p14:creationId xmlns:p14="http://schemas.microsoft.com/office/powerpoint/2010/main" val="1040486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Γνωριμία και αποδοχή του άλλου μέσω των βιβλίων (</a:t>
            </a:r>
            <a:r>
              <a:rPr lang="el-GR" dirty="0" smtClean="0"/>
              <a:t>15/16</a:t>
            </a:r>
            <a:r>
              <a:rPr lang="el-GR" dirty="0"/>
              <a:t>)</a:t>
            </a:r>
          </a:p>
        </p:txBody>
      </p:sp>
      <p:sp>
        <p:nvSpPr>
          <p:cNvPr id="3" name="Content Placeholder 2"/>
          <p:cNvSpPr>
            <a:spLocks noGrp="1"/>
          </p:cNvSpPr>
          <p:nvPr>
            <p:ph sz="half" idx="1"/>
          </p:nvPr>
        </p:nvSpPr>
        <p:spPr/>
        <p:txBody>
          <a:bodyPr/>
          <a:lstStyle/>
          <a:p>
            <a:pPr marL="0" indent="0">
              <a:buNone/>
            </a:pPr>
            <a:r>
              <a:rPr lang="el-GR" dirty="0"/>
              <a:t>Βιβλία που βλέπουν με τα μάτια του </a:t>
            </a:r>
            <a:r>
              <a:rPr lang="el-GR" dirty="0" smtClean="0"/>
              <a:t>Άλλου.</a:t>
            </a:r>
            <a:endParaRPr lang="el-GR" dirty="0"/>
          </a:p>
          <a:p>
            <a:endParaRPr lang="el-GR" dirty="0"/>
          </a:p>
        </p:txBody>
      </p:sp>
      <p:pic>
        <p:nvPicPr>
          <p:cNvPr id="5" name="Picture 5" descr="Εξώφυλλο του βιβλίου «Δρα Σολόκιου, το βιβλίο των γήινων» "/>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772346" y="1600200"/>
            <a:ext cx="3790307" cy="4525963"/>
          </a:xfrm>
        </p:spPr>
      </p:pic>
      <p:sp>
        <p:nvSpPr>
          <p:cNvPr id="6" name="TextBox 5"/>
          <p:cNvSpPr txBox="1"/>
          <p:nvPr/>
        </p:nvSpPr>
        <p:spPr>
          <a:xfrm>
            <a:off x="4139952" y="5651676"/>
            <a:ext cx="565298" cy="432048"/>
          </a:xfrm>
          <a:prstGeom prst="rect">
            <a:avLst/>
          </a:prstGeom>
        </p:spPr>
        <p:txBody>
          <a:bodyPr vert="horz" wrap="square" lIns="91440" tIns="45720" rIns="91440" bIns="45720" rtlCol="0" anchor="ctr">
            <a:noAutofit/>
          </a:bodyPr>
          <a:lstStyle/>
          <a:p>
            <a:r>
              <a:rPr lang="el-GR" b="1" dirty="0" smtClean="0">
                <a:latin typeface="+mj-lt"/>
              </a:rPr>
              <a:t>[28]</a:t>
            </a:r>
            <a:endParaRPr lang="el-GR" b="1" dirty="0" smtClean="0">
              <a:latin typeface="+mj-lt"/>
            </a:endParaRPr>
          </a:p>
        </p:txBody>
      </p:sp>
    </p:spTree>
    <p:custDataLst>
      <p:tags r:id="rId1"/>
    </p:custDataLst>
    <p:extLst>
      <p:ext uri="{BB962C8B-B14F-4D97-AF65-F5344CB8AC3E}">
        <p14:creationId xmlns:p14="http://schemas.microsoft.com/office/powerpoint/2010/main" val="800688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Ρατσιστικές αντιλήψεις </a:t>
            </a:r>
            <a:r>
              <a:rPr lang="el-GR" dirty="0" smtClean="0"/>
              <a:t>(2/6)</a:t>
            </a:r>
            <a:endParaRPr lang="el-GR" dirty="0"/>
          </a:p>
        </p:txBody>
      </p:sp>
      <p:sp>
        <p:nvSpPr>
          <p:cNvPr id="3" name="Content Placeholder 2"/>
          <p:cNvSpPr>
            <a:spLocks noGrp="1"/>
          </p:cNvSpPr>
          <p:nvPr>
            <p:ph sz="half" idx="1"/>
          </p:nvPr>
        </p:nvSpPr>
        <p:spPr/>
        <p:txBody>
          <a:bodyPr/>
          <a:lstStyle/>
          <a:p>
            <a:pPr marL="0" indent="0">
              <a:buNone/>
            </a:pPr>
            <a:r>
              <a:rPr lang="el-GR" altLang="en-US" dirty="0">
                <a:latin typeface="Calibri" pitchFamily="34" charset="0"/>
              </a:rPr>
              <a:t>Είναι πραγματικά εκπληκτικό ότι οι περισσότερες εκφράσεις που αναφέρονται σε άλλους λαούς είναι μειωτικές</a:t>
            </a:r>
            <a:r>
              <a:rPr lang="el-GR" altLang="en-US" dirty="0" smtClean="0">
                <a:latin typeface="Calibri" pitchFamily="34" charset="0"/>
              </a:rPr>
              <a:t>!!</a:t>
            </a:r>
            <a:r>
              <a:rPr lang="en-GB" altLang="en-US" dirty="0" smtClean="0">
                <a:latin typeface="Calibri" pitchFamily="34" charset="0"/>
              </a:rPr>
              <a:t>!</a:t>
            </a:r>
            <a:endParaRPr lang="el-GR" altLang="en-US" dirty="0">
              <a:latin typeface="Calibri" pitchFamily="34" charset="0"/>
            </a:endParaRPr>
          </a:p>
          <a:p>
            <a:endParaRPr lang="el-GR" dirty="0"/>
          </a:p>
        </p:txBody>
      </p:sp>
      <p:sp>
        <p:nvSpPr>
          <p:cNvPr id="4" name="Content Placeholder 3"/>
          <p:cNvSpPr>
            <a:spLocks noGrp="1"/>
          </p:cNvSpPr>
          <p:nvPr>
            <p:ph sz="half" idx="2"/>
          </p:nvPr>
        </p:nvSpPr>
        <p:spPr/>
        <p:txBody>
          <a:bodyPr/>
          <a:lstStyle/>
          <a:p>
            <a:r>
              <a:rPr lang="el-GR" dirty="0"/>
              <a:t>Μας πέρασες για </a:t>
            </a:r>
            <a:r>
              <a:rPr lang="el-GR" dirty="0" smtClean="0"/>
              <a:t>Αμερικανάκια</a:t>
            </a:r>
            <a:r>
              <a:rPr lang="en-GB" dirty="0"/>
              <a:t>!</a:t>
            </a:r>
            <a:endParaRPr lang="el-GR" dirty="0"/>
          </a:p>
          <a:p>
            <a:r>
              <a:rPr lang="el-GR" dirty="0" smtClean="0"/>
              <a:t>Γερμαναράς</a:t>
            </a:r>
            <a:r>
              <a:rPr lang="en-GB" dirty="0" smtClean="0"/>
              <a:t>.</a:t>
            </a:r>
            <a:endParaRPr lang="el-GR" dirty="0"/>
          </a:p>
          <a:p>
            <a:r>
              <a:rPr lang="el-GR" dirty="0"/>
              <a:t>Βαράει γερμανικό </a:t>
            </a:r>
            <a:r>
              <a:rPr lang="el-GR" dirty="0" smtClean="0"/>
              <a:t>νούμερο</a:t>
            </a:r>
            <a:r>
              <a:rPr lang="en-GB" dirty="0" smtClean="0"/>
              <a:t>.</a:t>
            </a:r>
            <a:endParaRPr lang="el-GR" dirty="0"/>
          </a:p>
          <a:p>
            <a:r>
              <a:rPr lang="el-GR" dirty="0"/>
              <a:t>Αγγλικό </a:t>
            </a:r>
            <a:r>
              <a:rPr lang="el-GR" dirty="0" smtClean="0"/>
              <a:t>χιούμορ</a:t>
            </a:r>
            <a:r>
              <a:rPr lang="en-GB" dirty="0" smtClean="0"/>
              <a:t>.</a:t>
            </a:r>
            <a:endParaRPr lang="el-GR" dirty="0"/>
          </a:p>
          <a:p>
            <a:r>
              <a:rPr lang="el-GR" dirty="0"/>
              <a:t>Έγινα </a:t>
            </a:r>
            <a:r>
              <a:rPr lang="el-GR" dirty="0" smtClean="0"/>
              <a:t>Τούρκος</a:t>
            </a:r>
            <a:r>
              <a:rPr lang="en-GB" dirty="0" smtClean="0"/>
              <a:t>.</a:t>
            </a:r>
            <a:endParaRPr lang="el-GR" dirty="0"/>
          </a:p>
          <a:p>
            <a:r>
              <a:rPr lang="el-GR" dirty="0"/>
              <a:t>Τι γυφτιές είναι </a:t>
            </a:r>
            <a:r>
              <a:rPr lang="el-GR" dirty="0" smtClean="0"/>
              <a:t>αυτές</a:t>
            </a:r>
            <a:r>
              <a:rPr lang="en-GB" dirty="0" smtClean="0"/>
              <a:t>!</a:t>
            </a:r>
            <a:endParaRPr lang="el-GR" dirty="0"/>
          </a:p>
          <a:p>
            <a:endParaRPr lang="el-GR" dirty="0"/>
          </a:p>
        </p:txBody>
      </p:sp>
    </p:spTree>
    <p:extLst>
      <p:ext uri="{BB962C8B-B14F-4D97-AF65-F5344CB8AC3E}">
        <p14:creationId xmlns:p14="http://schemas.microsoft.com/office/powerpoint/2010/main" val="22700281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Γνωριμία και αποδοχή του άλλου μέσω των </a:t>
            </a:r>
            <a:r>
              <a:rPr lang="el-GR" dirty="0" smtClean="0"/>
              <a:t>βιβλίων (16/16)</a:t>
            </a:r>
            <a:endParaRPr lang="el-GR" dirty="0"/>
          </a:p>
        </p:txBody>
      </p:sp>
      <p:sp>
        <p:nvSpPr>
          <p:cNvPr id="3" name="Content Placeholder 2"/>
          <p:cNvSpPr>
            <a:spLocks noGrp="1"/>
          </p:cNvSpPr>
          <p:nvPr>
            <p:ph sz="half" idx="1"/>
          </p:nvPr>
        </p:nvSpPr>
        <p:spPr/>
        <p:txBody>
          <a:bodyPr/>
          <a:lstStyle/>
          <a:p>
            <a:pPr marL="0" indent="0">
              <a:buNone/>
            </a:pPr>
            <a:r>
              <a:rPr lang="el-GR" dirty="0"/>
              <a:t>Ανοιχτά ή εγγράψιμα </a:t>
            </a:r>
            <a:r>
              <a:rPr lang="el-GR" dirty="0" smtClean="0"/>
              <a:t>κείμενα.</a:t>
            </a:r>
            <a:endParaRPr lang="el-GR" dirty="0"/>
          </a:p>
        </p:txBody>
      </p:sp>
      <p:pic>
        <p:nvPicPr>
          <p:cNvPr id="5" name="Picture 5" descr="Εξώφυλλο του βιβλίου το «Το κομμάτι που λείπει συναντά το μεγάλο Ο»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84770" y="1600200"/>
            <a:ext cx="336545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355976" y="5633014"/>
            <a:ext cx="565298" cy="432048"/>
          </a:xfrm>
          <a:prstGeom prst="rect">
            <a:avLst/>
          </a:prstGeom>
        </p:spPr>
        <p:txBody>
          <a:bodyPr vert="horz" wrap="square" lIns="91440" tIns="45720" rIns="91440" bIns="45720" rtlCol="0" anchor="ctr">
            <a:noAutofit/>
          </a:bodyPr>
          <a:lstStyle/>
          <a:p>
            <a:r>
              <a:rPr lang="el-GR" b="1" dirty="0" smtClean="0">
                <a:latin typeface="+mj-lt"/>
              </a:rPr>
              <a:t>[29]</a:t>
            </a:r>
            <a:endParaRPr lang="el-GR" b="1" dirty="0" smtClean="0">
              <a:latin typeface="+mj-lt"/>
            </a:endParaRPr>
          </a:p>
        </p:txBody>
      </p:sp>
    </p:spTree>
    <p:custDataLst>
      <p:tags r:id="rId1"/>
    </p:custDataLst>
    <p:extLst>
      <p:ext uri="{BB962C8B-B14F-4D97-AF65-F5344CB8AC3E}">
        <p14:creationId xmlns:p14="http://schemas.microsoft.com/office/powerpoint/2010/main" val="1093089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6850587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custDataLst>
      <p:tags r:id="rId1"/>
    </p:custDataLst>
    <p:extLst>
      <p:ext uri="{BB962C8B-B14F-4D97-AF65-F5344CB8AC3E}">
        <p14:creationId xmlns:p14="http://schemas.microsoft.com/office/powerpoint/2010/main" val="28596526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p:txBody>
      </p:sp>
    </p:spTree>
    <p:custDataLst>
      <p:tags r:id="rId1"/>
    </p:custDataLst>
    <p:extLst>
      <p:ext uri="{BB962C8B-B14F-4D97-AF65-F5344CB8AC3E}">
        <p14:creationId xmlns:p14="http://schemas.microsoft.com/office/powerpoint/2010/main" val="993698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l-GR" altLang="en-US" smtClean="0"/>
              <a:t>Σημείωμα Αναφοράς</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a:spcBef>
                <a:spcPts val="0"/>
              </a:spcBef>
              <a:buNone/>
            </a:pPr>
            <a:r>
              <a:rPr lang="el-GR" sz="2000" dirty="0" err="1" smtClean="0"/>
              <a:t>Copyright</a:t>
            </a:r>
            <a:r>
              <a:rPr lang="el-GR" sz="2000" dirty="0" smtClean="0"/>
              <a:t> </a:t>
            </a:r>
            <a:r>
              <a:rPr lang="el-GR" sz="2000" dirty="0" err="1" smtClean="0"/>
              <a:t>Εθνικόν</a:t>
            </a:r>
            <a:r>
              <a:rPr lang="el-GR" sz="2000" dirty="0" smtClean="0"/>
              <a:t> και </a:t>
            </a:r>
            <a:r>
              <a:rPr lang="el-GR" sz="2000" dirty="0" err="1" smtClean="0"/>
              <a:t>Καποδιστριακόν</a:t>
            </a:r>
            <a:r>
              <a:rPr lang="el-GR" sz="2000" dirty="0" smtClean="0"/>
              <a:t> Πανεπιστήμιον Αθηνών</a:t>
            </a:r>
            <a:r>
              <a:rPr lang="en-US" sz="2000" dirty="0" smtClean="0"/>
              <a:t>, </a:t>
            </a:r>
            <a:r>
              <a:rPr lang="el-GR" sz="2000" dirty="0"/>
              <a:t>Αγγελική </a:t>
            </a:r>
            <a:r>
              <a:rPr lang="el-GR" sz="2000" dirty="0" err="1"/>
              <a:t>Γιαννικοπούλου</a:t>
            </a:r>
            <a:r>
              <a:rPr lang="el-GR" sz="2000" dirty="0"/>
              <a:t> 2015. Αγγελική </a:t>
            </a:r>
            <a:r>
              <a:rPr lang="el-GR" sz="2000" dirty="0" err="1"/>
              <a:t>Γιαννικοπούλου</a:t>
            </a:r>
            <a:r>
              <a:rPr lang="el-GR" sz="2000" dirty="0"/>
              <a:t>. «Ιδεολογία στην Παιδική Λογοτεχνία. Παιδικό Βιβλίο και Διαπολιτισμική </a:t>
            </a:r>
            <a:r>
              <a:rPr lang="el-GR" sz="2000" dirty="0" smtClean="0"/>
              <a:t>Αγωγή</a:t>
            </a:r>
            <a:r>
              <a:rPr lang="el-GR" sz="2000" dirty="0" smtClean="0"/>
              <a:t>». Έκδοση: 1.0. Αθήνα 2015. Διαθέσιμο από τη δικτυακή διεύθυνση: </a:t>
            </a:r>
            <a:r>
              <a:rPr lang="en-GB" sz="2000" dirty="0" smtClean="0">
                <a:hlinkClick r:id="rId4" tooltip="Ανοιχτό Μάθημα: Ιδεολογία στην Παιδική Λογοτεχνία"/>
              </a:rPr>
              <a:t>http://opencourses.uoa.gr/courses/ECD3/</a:t>
            </a:r>
            <a:r>
              <a:rPr lang="el-GR" sz="2000" dirty="0" smtClean="0"/>
              <a:t>.</a:t>
            </a:r>
          </a:p>
          <a:p>
            <a:pPr fontAlgn="auto">
              <a:spcAft>
                <a:spcPts val="0"/>
              </a:spcAft>
              <a:defRPr/>
            </a:pPr>
            <a:endParaRPr lang="el-GR" sz="2000" dirty="0"/>
          </a:p>
        </p:txBody>
      </p:sp>
    </p:spTree>
    <p:custDataLst>
      <p:tags r:id="rId1"/>
    </p:custDataLst>
    <p:extLst>
      <p:ext uri="{BB962C8B-B14F-4D97-AF65-F5344CB8AC3E}">
        <p14:creationId xmlns:p14="http://schemas.microsoft.com/office/powerpoint/2010/main" val="1029222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1808697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1664803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 (</a:t>
            </a:r>
            <a:r>
              <a:rPr lang="el-GR" dirty="0" smtClean="0"/>
              <a:t>1/7)</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r>
              <a:rPr lang="el-GR" sz="2000" dirty="0" smtClean="0"/>
              <a:t>:</a:t>
            </a:r>
          </a:p>
          <a:p>
            <a:pPr marL="0" indent="0">
              <a:buNone/>
            </a:pPr>
            <a:r>
              <a:rPr lang="el-GR" sz="2000" dirty="0"/>
              <a:t>Εικόνα</a:t>
            </a:r>
            <a:r>
              <a:rPr lang="en-GB" sz="2000" dirty="0"/>
              <a:t> 1: </a:t>
            </a:r>
            <a:r>
              <a:rPr lang="el-GR" sz="2000" dirty="0">
                <a:hlinkClick r:id="rId4"/>
              </a:rPr>
              <a:t>Ρατσισμός</a:t>
            </a:r>
            <a:r>
              <a:rPr lang="en-GB" sz="2000" dirty="0"/>
              <a:t>, CC0 Public Domain, </a:t>
            </a:r>
            <a:r>
              <a:rPr lang="en-GB" sz="2000" dirty="0" err="1"/>
              <a:t>Pixabay</a:t>
            </a:r>
            <a:r>
              <a:rPr lang="en-GB" sz="2000" dirty="0"/>
              <a:t>.</a:t>
            </a:r>
          </a:p>
          <a:p>
            <a:pPr marL="0" indent="0">
              <a:buNone/>
            </a:pPr>
            <a:r>
              <a:rPr lang="el-GR" sz="2000" dirty="0"/>
              <a:t>Εικόνα 2: Δέκα μικρά </a:t>
            </a:r>
            <a:r>
              <a:rPr lang="el-GR" sz="2000" dirty="0" err="1"/>
              <a:t>αραπάκια</a:t>
            </a:r>
            <a:r>
              <a:rPr lang="el-GR" sz="2000" dirty="0"/>
              <a:t>. Παιδικό τραγούδι.</a:t>
            </a:r>
            <a:endParaRPr lang="en-GB" sz="2000" dirty="0"/>
          </a:p>
          <a:p>
            <a:pPr marL="0" indent="0">
              <a:buNone/>
            </a:pPr>
            <a:r>
              <a:rPr lang="el-GR" sz="2000" dirty="0"/>
              <a:t>Εικόνα 3: Σελίδα από το βιβλίο </a:t>
            </a:r>
            <a:r>
              <a:rPr lang="el-GR" sz="2000" dirty="0" smtClean="0"/>
              <a:t>«</a:t>
            </a:r>
            <a:r>
              <a:rPr lang="el-GR" sz="2000" dirty="0" smtClean="0">
                <a:hlinkClick r:id="rId5"/>
              </a:rPr>
              <a:t>Μαφάλντα 1-12</a:t>
            </a:r>
            <a:r>
              <a:rPr lang="el-GR" sz="2000" dirty="0" smtClean="0"/>
              <a:t>» </a:t>
            </a:r>
            <a:r>
              <a:rPr lang="el-GR" sz="2000" dirty="0"/>
              <a:t>/ </a:t>
            </a:r>
            <a:r>
              <a:rPr lang="el-GR" sz="2000" dirty="0" err="1"/>
              <a:t>Quino</a:t>
            </a:r>
            <a:r>
              <a:rPr lang="el-GR" sz="2000" dirty="0"/>
              <a:t> · εικονογράφηση </a:t>
            </a:r>
            <a:r>
              <a:rPr lang="el-GR" sz="2000" dirty="0" err="1"/>
              <a:t>Quino</a:t>
            </a:r>
            <a:r>
              <a:rPr lang="el-GR" sz="2000" dirty="0"/>
              <a:t> · μετάφραση Νίκη </a:t>
            </a:r>
            <a:r>
              <a:rPr lang="el-GR" sz="2000" dirty="0" err="1"/>
              <a:t>Τζούδα</a:t>
            </a:r>
            <a:r>
              <a:rPr lang="el-GR" sz="2000" dirty="0"/>
              <a:t>, Κατερίνα Χριστοδούλου. - 1η </a:t>
            </a:r>
            <a:r>
              <a:rPr lang="el-GR" sz="2000" dirty="0" err="1"/>
              <a:t>έκδ</a:t>
            </a:r>
            <a:r>
              <a:rPr lang="el-GR" sz="2000" dirty="0"/>
              <a:t>. - Αθήνα : Μέδουσα, 2006. </a:t>
            </a:r>
            <a:r>
              <a:rPr lang="en-GB" sz="2000" dirty="0" err="1"/>
              <a:t>Biblionet</a:t>
            </a:r>
            <a:r>
              <a:rPr lang="en-GB" sz="2000" dirty="0"/>
              <a:t>.</a:t>
            </a:r>
          </a:p>
          <a:p>
            <a:pPr marL="0" indent="0">
              <a:buNone/>
            </a:pPr>
            <a:r>
              <a:rPr lang="el-GR" sz="2000" dirty="0"/>
              <a:t>Εικόνα 4: Εξώφυλλο και σελίδα του βιβλίου «</a:t>
            </a:r>
            <a:r>
              <a:rPr lang="el-GR" sz="2000" dirty="0">
                <a:hlinkClick r:id="rId6"/>
              </a:rPr>
              <a:t>Η επίθεση της ψείρας</a:t>
            </a:r>
            <a:r>
              <a:rPr lang="el-GR" sz="2000" dirty="0"/>
              <a:t>» / </a:t>
            </a:r>
            <a:r>
              <a:rPr lang="el-GR" sz="2000" dirty="0" err="1"/>
              <a:t>Miriam</a:t>
            </a:r>
            <a:r>
              <a:rPr lang="el-GR" sz="2000" dirty="0"/>
              <a:t> </a:t>
            </a:r>
            <a:r>
              <a:rPr lang="el-GR" sz="2000" dirty="0" err="1"/>
              <a:t>Moss</a:t>
            </a:r>
            <a:r>
              <a:rPr lang="el-GR" sz="2000" dirty="0"/>
              <a:t> · μετάφραση Γιώργος Φωτιάδης · εικονογράφηση </a:t>
            </a:r>
            <a:r>
              <a:rPr lang="el-GR" sz="2000" dirty="0" err="1"/>
              <a:t>Delphine</a:t>
            </a:r>
            <a:r>
              <a:rPr lang="el-GR" sz="2000" dirty="0"/>
              <a:t> </a:t>
            </a:r>
            <a:r>
              <a:rPr lang="el-GR" sz="2000" dirty="0" err="1"/>
              <a:t>Durand</a:t>
            </a:r>
            <a:r>
              <a:rPr lang="el-GR" sz="2000" dirty="0"/>
              <a:t>. - 1η </a:t>
            </a:r>
            <a:r>
              <a:rPr lang="el-GR" sz="2000" dirty="0" err="1"/>
              <a:t>έκδ</a:t>
            </a:r>
            <a:r>
              <a:rPr lang="el-GR" sz="2000" dirty="0"/>
              <a:t>. - Αθήνα : Μεταίχμιο, 2002. </a:t>
            </a:r>
            <a:r>
              <a:rPr lang="en-GB" sz="2000" dirty="0" err="1"/>
              <a:t>Biblionet</a:t>
            </a:r>
            <a:r>
              <a:rPr lang="en-GB" sz="2000" dirty="0"/>
              <a:t>.</a:t>
            </a:r>
          </a:p>
          <a:p>
            <a:pPr marL="0" indent="0">
              <a:buNone/>
            </a:pPr>
            <a:r>
              <a:rPr lang="el-GR" sz="2000" dirty="0"/>
              <a:t>Εικόνα</a:t>
            </a:r>
            <a:r>
              <a:rPr lang="en-GB" sz="2000" dirty="0"/>
              <a:t> 5: </a:t>
            </a:r>
            <a:r>
              <a:rPr lang="el-GR" sz="2000" dirty="0"/>
              <a:t>Εξώφυλλο του βιβλίου </a:t>
            </a:r>
            <a:r>
              <a:rPr lang="en-GB" sz="2000" dirty="0"/>
              <a:t>«</a:t>
            </a:r>
            <a:r>
              <a:rPr lang="en-GB" sz="2000" u="sng" dirty="0">
                <a:hlinkClick r:id="rId7"/>
              </a:rPr>
              <a:t>Rapunzel</a:t>
            </a:r>
            <a:r>
              <a:rPr lang="en-GB" sz="2000" dirty="0"/>
              <a:t>», retold and illustrated by Rachel Isadora, , New York, New York. G.P. Putnam's Sons a division of Penguin Young Reader &amp; Group, 2008. Goodreads</a:t>
            </a:r>
            <a:r>
              <a:rPr lang="en-GB" sz="2000" dirty="0" smtClean="0"/>
              <a:t>.</a:t>
            </a:r>
            <a:endParaRPr lang="en-GB" sz="2000" dirty="0"/>
          </a:p>
        </p:txBody>
      </p:sp>
    </p:spTree>
    <p:custDataLst>
      <p:tags r:id="rId1"/>
    </p:custDataLst>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 </a:t>
            </a:r>
            <a:r>
              <a:rPr lang="el-GR" dirty="0" smtClean="0"/>
              <a:t>(2/7)</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Εικόνα</a:t>
            </a:r>
            <a:r>
              <a:rPr lang="en-GB" sz="2000" dirty="0" smtClean="0"/>
              <a:t> </a:t>
            </a:r>
            <a:r>
              <a:rPr lang="en-GB" sz="2000" dirty="0"/>
              <a:t>6:  </a:t>
            </a:r>
            <a:r>
              <a:rPr lang="el-GR" sz="2000" dirty="0"/>
              <a:t>Εξώφυλλα των </a:t>
            </a:r>
            <a:r>
              <a:rPr lang="el-GR" sz="2000" dirty="0" smtClean="0"/>
              <a:t>βιβλίων:</a:t>
            </a:r>
            <a:endParaRPr lang="en-GB" sz="2000" dirty="0"/>
          </a:p>
          <a:p>
            <a:r>
              <a:rPr lang="en-GB" sz="2000" u="sng" dirty="0">
                <a:hlinkClick r:id="rId4"/>
              </a:rPr>
              <a:t>The Korean Cinderella</a:t>
            </a:r>
            <a:r>
              <a:rPr lang="en-GB" sz="2000" dirty="0"/>
              <a:t> by Shirley </a:t>
            </a:r>
            <a:r>
              <a:rPr lang="en-GB" sz="2000" dirty="0" err="1"/>
              <a:t>Climo</a:t>
            </a:r>
            <a:r>
              <a:rPr lang="en-GB" sz="2000" dirty="0"/>
              <a:t>, Ruth Heller. Copyright HarperCollins. All rights reserved</a:t>
            </a:r>
            <a:r>
              <a:rPr lang="en-GB" sz="2000" dirty="0" smtClean="0"/>
              <a:t>.</a:t>
            </a:r>
            <a:r>
              <a:rPr lang="el-GR" sz="2000" dirty="0" smtClean="0"/>
              <a:t> </a:t>
            </a:r>
            <a:r>
              <a:rPr lang="en-GB" sz="2000" dirty="0"/>
              <a:t>Goodreads</a:t>
            </a:r>
            <a:r>
              <a:rPr lang="el-GR" sz="2000" dirty="0"/>
              <a:t>.</a:t>
            </a:r>
            <a:endParaRPr lang="en-GB" sz="2000" dirty="0"/>
          </a:p>
          <a:p>
            <a:r>
              <a:rPr lang="en-GB" sz="2000" u="sng" dirty="0">
                <a:hlinkClick r:id="rId5"/>
              </a:rPr>
              <a:t>The Persian Cinderella</a:t>
            </a:r>
            <a:r>
              <a:rPr lang="en-GB" sz="2000" dirty="0"/>
              <a:t> by Shirley </a:t>
            </a:r>
            <a:r>
              <a:rPr lang="en-GB" sz="2000" dirty="0" err="1"/>
              <a:t>Climo</a:t>
            </a:r>
            <a:r>
              <a:rPr lang="en-GB" sz="2000" dirty="0"/>
              <a:t>, Robert </a:t>
            </a:r>
            <a:r>
              <a:rPr lang="en-GB" sz="2000" dirty="0" err="1"/>
              <a:t>Florczak</a:t>
            </a:r>
            <a:r>
              <a:rPr lang="en-GB" sz="2000" dirty="0"/>
              <a:t>. Copyright HarperCollins. All rights reserved. Goodreads</a:t>
            </a:r>
            <a:r>
              <a:rPr lang="el-GR" sz="2000" dirty="0"/>
              <a:t>.</a:t>
            </a:r>
            <a:endParaRPr lang="en-GB" sz="2000" dirty="0"/>
          </a:p>
          <a:p>
            <a:r>
              <a:rPr lang="en-GB" sz="2000" u="sng" dirty="0" err="1">
                <a:hlinkClick r:id="rId6"/>
              </a:rPr>
              <a:t>Abadeha</a:t>
            </a:r>
            <a:r>
              <a:rPr lang="en-GB" sz="2000" u="sng" dirty="0">
                <a:hlinkClick r:id="rId6"/>
              </a:rPr>
              <a:t>: The Philippine Cinderella</a:t>
            </a:r>
            <a:r>
              <a:rPr lang="en-GB" sz="2000" dirty="0"/>
              <a:t> by Myrna J. De La Paz, </a:t>
            </a:r>
            <a:r>
              <a:rPr lang="en-GB" sz="2000" dirty="0" err="1"/>
              <a:t>Youshan</a:t>
            </a:r>
            <a:r>
              <a:rPr lang="en-GB" sz="2000" dirty="0"/>
              <a:t> Tang. Copyright  </a:t>
            </a:r>
            <a:r>
              <a:rPr lang="en-GB" sz="2000" dirty="0" err="1"/>
              <a:t>Shens</a:t>
            </a:r>
            <a:r>
              <a:rPr lang="en-GB" sz="2000" dirty="0"/>
              <a:t> Books &amp; Supplies. All rights reserved. Goodreads</a:t>
            </a:r>
            <a:r>
              <a:rPr lang="el-GR" sz="2000" dirty="0"/>
              <a:t>.</a:t>
            </a:r>
            <a:endParaRPr lang="en-GB" sz="2000" dirty="0"/>
          </a:p>
          <a:p>
            <a:r>
              <a:rPr lang="en-GB" sz="2000" u="sng" dirty="0" err="1">
                <a:hlinkClick r:id="rId7"/>
              </a:rPr>
              <a:t>Yeh</a:t>
            </a:r>
            <a:r>
              <a:rPr lang="en-GB" sz="2000" u="sng" dirty="0">
                <a:hlinkClick r:id="rId7"/>
              </a:rPr>
              <a:t>-Shen: A Cinderella Story</a:t>
            </a:r>
            <a:r>
              <a:rPr lang="en-GB" sz="2000" dirty="0"/>
              <a:t> from China by Ai-Ling Louie, Ed Young. Copyright </a:t>
            </a:r>
            <a:r>
              <a:rPr lang="en-GB" sz="2000" dirty="0" err="1"/>
              <a:t>Paperstar</a:t>
            </a:r>
            <a:r>
              <a:rPr lang="en-GB" sz="2000" dirty="0"/>
              <a:t>. All rights reserved. Goodreads</a:t>
            </a:r>
            <a:r>
              <a:rPr lang="el-GR" sz="2000" dirty="0"/>
              <a:t>.</a:t>
            </a:r>
            <a:endParaRPr lang="en-GB" sz="2000" dirty="0"/>
          </a:p>
          <a:p>
            <a:r>
              <a:rPr lang="en-GB" sz="2000" u="sng" dirty="0" err="1">
                <a:hlinkClick r:id="rId8"/>
              </a:rPr>
              <a:t>Jouanah</a:t>
            </a:r>
            <a:r>
              <a:rPr lang="en-GB" sz="2000" u="sng" dirty="0">
                <a:hlinkClick r:id="rId8"/>
              </a:rPr>
              <a:t>: A Hmong Cinderella</a:t>
            </a:r>
            <a:r>
              <a:rPr lang="en-GB" sz="2000" dirty="0"/>
              <a:t> by Jewell Reinhart Coburn, </a:t>
            </a:r>
            <a:r>
              <a:rPr lang="en-GB" sz="2000" dirty="0" err="1"/>
              <a:t>Tzexa</a:t>
            </a:r>
            <a:r>
              <a:rPr lang="en-GB" sz="2000" dirty="0"/>
              <a:t> </a:t>
            </a:r>
            <a:r>
              <a:rPr lang="en-GB" sz="2000" dirty="0" err="1"/>
              <a:t>Cherta</a:t>
            </a:r>
            <a:r>
              <a:rPr lang="en-GB" sz="2000" dirty="0"/>
              <a:t> Lee, Anne Sibley O'Brien. Copyright </a:t>
            </a:r>
            <a:r>
              <a:rPr lang="en-GB" sz="2000" dirty="0" err="1"/>
              <a:t>Shens</a:t>
            </a:r>
            <a:r>
              <a:rPr lang="en-GB" sz="2000" dirty="0"/>
              <a:t> Books &amp; Supplies. All rights reserved. Goodreads</a:t>
            </a:r>
            <a:r>
              <a:rPr lang="en-GB" sz="2000" dirty="0" smtClean="0"/>
              <a:t>.</a:t>
            </a:r>
            <a:endParaRPr lang="en-GB" sz="2000" dirty="0"/>
          </a:p>
        </p:txBody>
      </p:sp>
    </p:spTree>
    <p:custDataLst>
      <p:tags r:id="rId1"/>
    </p:custDataLst>
    <p:extLst>
      <p:ext uri="{BB962C8B-B14F-4D97-AF65-F5344CB8AC3E}">
        <p14:creationId xmlns:p14="http://schemas.microsoft.com/office/powerpoint/2010/main" val="36742097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 </a:t>
            </a:r>
            <a:r>
              <a:rPr lang="el-GR" dirty="0" smtClean="0"/>
              <a:t>(3/7)</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Εικόνα</a:t>
            </a:r>
            <a:r>
              <a:rPr lang="en-GB" sz="2000" dirty="0" smtClean="0"/>
              <a:t> </a:t>
            </a:r>
            <a:r>
              <a:rPr lang="en-GB" sz="2000" dirty="0"/>
              <a:t>7: </a:t>
            </a:r>
            <a:r>
              <a:rPr lang="el-GR" sz="2000" dirty="0"/>
              <a:t>Εξώφυλλο του βιβλίου </a:t>
            </a:r>
            <a:r>
              <a:rPr lang="en-GB" sz="2000" dirty="0"/>
              <a:t>«</a:t>
            </a:r>
            <a:r>
              <a:rPr lang="en-GB" sz="2000" u="sng" dirty="0">
                <a:hlinkClick r:id="rId4"/>
              </a:rPr>
              <a:t>An Angel Just Like Me</a:t>
            </a:r>
            <a:r>
              <a:rPr lang="en-GB" sz="2000" dirty="0"/>
              <a:t>» by Mary Hoffman, Cornelius Van Wright (Illustrations), Ying-Hwa Hu (Illustrations). Copyright Frances Lincoln Children's Books. All rights reserved. Goodreads.</a:t>
            </a:r>
          </a:p>
          <a:p>
            <a:pPr marL="0" indent="0">
              <a:buNone/>
            </a:pPr>
            <a:r>
              <a:rPr lang="el-GR" sz="2000" dirty="0"/>
              <a:t>Εικόνα</a:t>
            </a:r>
            <a:r>
              <a:rPr lang="en-GB" sz="2000" dirty="0"/>
              <a:t> 8: </a:t>
            </a:r>
            <a:r>
              <a:rPr lang="el-GR" sz="2000" dirty="0"/>
              <a:t>Εξώφυλλο του βιβλίου </a:t>
            </a:r>
            <a:r>
              <a:rPr lang="en-GB" sz="2000" dirty="0"/>
              <a:t>«</a:t>
            </a:r>
            <a:r>
              <a:rPr lang="en-GB" sz="2000" u="sng" dirty="0">
                <a:hlinkClick r:id="rId5"/>
              </a:rPr>
              <a:t>Celebration Song: A Poem</a:t>
            </a:r>
            <a:r>
              <a:rPr lang="en-GB" sz="2000" dirty="0"/>
              <a:t>» by James Berry, Louise Brierley (Illustrator), Copyright Simon &amp; Schuster. All rights reserved.</a:t>
            </a:r>
          </a:p>
          <a:p>
            <a:pPr marL="0" indent="0">
              <a:buNone/>
            </a:pPr>
            <a:r>
              <a:rPr lang="el-GR" sz="2000" dirty="0"/>
              <a:t>Εικόνα</a:t>
            </a:r>
            <a:r>
              <a:rPr lang="en-GB" sz="2000" dirty="0"/>
              <a:t> 9, 10, 22: </a:t>
            </a:r>
            <a:r>
              <a:rPr lang="el-GR" sz="2000" u="sng" dirty="0">
                <a:hlinkClick r:id="rId6"/>
              </a:rPr>
              <a:t>Διαφημίσεις </a:t>
            </a:r>
            <a:r>
              <a:rPr lang="en-GB" sz="2000" u="sng" dirty="0">
                <a:hlinkClick r:id="rId6"/>
              </a:rPr>
              <a:t>Benetton</a:t>
            </a:r>
            <a:r>
              <a:rPr lang="en-GB" sz="2000" dirty="0"/>
              <a:t>, Copyright United </a:t>
            </a:r>
            <a:r>
              <a:rPr lang="en-GB" sz="2000" dirty="0" err="1"/>
              <a:t>Colors</a:t>
            </a:r>
            <a:r>
              <a:rPr lang="en-GB" sz="2000" dirty="0"/>
              <a:t> of Benetton. Top 10 Buzz.</a:t>
            </a:r>
          </a:p>
          <a:p>
            <a:pPr marL="0" indent="0">
              <a:buNone/>
            </a:pPr>
            <a:r>
              <a:rPr lang="el-GR" sz="2000" dirty="0"/>
              <a:t>Εικόνα 11: Εξώφυλλο του βιβλίου «</a:t>
            </a:r>
            <a:r>
              <a:rPr lang="el-GR" sz="2000" u="sng" dirty="0">
                <a:hlinkClick r:id="rId7"/>
              </a:rPr>
              <a:t>Ιαπωνικά παραμύθια</a:t>
            </a:r>
            <a:r>
              <a:rPr lang="el-GR" sz="2000" dirty="0"/>
              <a:t>» / </a:t>
            </a:r>
            <a:r>
              <a:rPr lang="el-GR" sz="2000" dirty="0" err="1"/>
              <a:t>Florence</a:t>
            </a:r>
            <a:r>
              <a:rPr lang="el-GR" sz="2000" dirty="0"/>
              <a:t> </a:t>
            </a:r>
            <a:r>
              <a:rPr lang="el-GR" sz="2000" dirty="0" err="1"/>
              <a:t>Sacade</a:t>
            </a:r>
            <a:r>
              <a:rPr lang="el-GR" sz="2000" dirty="0"/>
              <a:t> · εικονογράφηση </a:t>
            </a:r>
            <a:r>
              <a:rPr lang="el-GR" sz="2000" dirty="0" err="1"/>
              <a:t>Yoskisuke</a:t>
            </a:r>
            <a:r>
              <a:rPr lang="el-GR" sz="2000" dirty="0"/>
              <a:t> </a:t>
            </a:r>
            <a:r>
              <a:rPr lang="el-GR" sz="2000" dirty="0" err="1"/>
              <a:t>Kurosaki</a:t>
            </a:r>
            <a:r>
              <a:rPr lang="el-GR" sz="2000" dirty="0"/>
              <a:t> · μετάφραση Γεωργία Τσούλια. - 1η </a:t>
            </a:r>
            <a:r>
              <a:rPr lang="el-GR" sz="2000" dirty="0" err="1"/>
              <a:t>έκδ</a:t>
            </a:r>
            <a:r>
              <a:rPr lang="el-GR" sz="2000" dirty="0"/>
              <a:t>. - Αθήνα : Κέδρος, 1998.</a:t>
            </a:r>
            <a:endParaRPr lang="en-GB" sz="2000" dirty="0"/>
          </a:p>
          <a:p>
            <a:pPr marL="0" indent="0">
              <a:buNone/>
            </a:pPr>
            <a:r>
              <a:rPr lang="el-GR" sz="2000" dirty="0"/>
              <a:t>Εικόνα 12: Εξώφυλλο και ενδεικτικές σελίδες του βιβλίου «</a:t>
            </a:r>
            <a:r>
              <a:rPr lang="el-GR" sz="2000" u="sng" dirty="0">
                <a:hlinkClick r:id="rId8"/>
              </a:rPr>
              <a:t>Το κόκκινο βιβλίο</a:t>
            </a:r>
            <a:r>
              <a:rPr lang="el-GR" sz="2000" dirty="0"/>
              <a:t>» - Αθήνα : Μεταίχμιο, 2014.</a:t>
            </a:r>
            <a:endParaRPr lang="en-GB" sz="2000" dirty="0"/>
          </a:p>
          <a:p>
            <a:pPr marL="0" indent="0">
              <a:buNone/>
            </a:pPr>
            <a:endParaRPr lang="el-GR" sz="2000" dirty="0" smtClean="0"/>
          </a:p>
        </p:txBody>
      </p:sp>
    </p:spTree>
    <p:custDataLst>
      <p:tags r:id="rId1"/>
    </p:custDataLst>
    <p:extLst>
      <p:ext uri="{BB962C8B-B14F-4D97-AF65-F5344CB8AC3E}">
        <p14:creationId xmlns:p14="http://schemas.microsoft.com/office/powerpoint/2010/main" val="3541508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Ρατσιστικές αντιλήψεις </a:t>
            </a:r>
            <a:r>
              <a:rPr lang="el-GR" dirty="0" smtClean="0"/>
              <a:t>(3/6)</a:t>
            </a:r>
            <a:endParaRPr lang="el-GR" dirty="0"/>
          </a:p>
        </p:txBody>
      </p:sp>
      <p:sp>
        <p:nvSpPr>
          <p:cNvPr id="3" name="Content Placeholder 2"/>
          <p:cNvSpPr>
            <a:spLocks noGrp="1"/>
          </p:cNvSpPr>
          <p:nvPr>
            <p:ph sz="half" idx="1"/>
          </p:nvPr>
        </p:nvSpPr>
        <p:spPr/>
        <p:txBody>
          <a:bodyPr/>
          <a:lstStyle/>
          <a:p>
            <a:pPr marL="0" indent="0">
              <a:buNone/>
            </a:pPr>
            <a:r>
              <a:rPr lang="el-GR" altLang="en-US" dirty="0" smtClean="0">
                <a:latin typeface="Calibri" pitchFamily="34" charset="0"/>
              </a:rPr>
              <a:t>Όπως </a:t>
            </a:r>
            <a:r>
              <a:rPr lang="el-GR" altLang="en-US" dirty="0">
                <a:latin typeface="Calibri" pitchFamily="34" charset="0"/>
              </a:rPr>
              <a:t>και μερικά τραγουδάκια που λέγαμε μικροί. Και κάποιες φορές περνούνε χρόνια μέχρι να το αντιληφθούμε!!!</a:t>
            </a:r>
          </a:p>
          <a:p>
            <a:endParaRPr lang="el-GR" dirty="0"/>
          </a:p>
        </p:txBody>
      </p:sp>
      <p:pic>
        <p:nvPicPr>
          <p:cNvPr id="5" name="Picture 2" descr="10 μικρά αραπάκια"/>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026084" y="1600200"/>
            <a:ext cx="3282831" cy="4525963"/>
          </a:xfrm>
        </p:spPr>
      </p:pic>
      <p:sp>
        <p:nvSpPr>
          <p:cNvPr id="6" name="TextBox 5"/>
          <p:cNvSpPr txBox="1"/>
          <p:nvPr/>
        </p:nvSpPr>
        <p:spPr>
          <a:xfrm>
            <a:off x="4355976" y="5733256"/>
            <a:ext cx="552400" cy="360040"/>
          </a:xfrm>
          <a:prstGeom prst="rect">
            <a:avLst/>
          </a:prstGeom>
        </p:spPr>
        <p:txBody>
          <a:bodyPr vert="horz" wrap="square" lIns="91440" tIns="45720" rIns="91440" bIns="45720" rtlCol="0" anchor="ctr">
            <a:noAutofit/>
          </a:bodyPr>
          <a:lstStyle/>
          <a:p>
            <a:pPr algn="r"/>
            <a:r>
              <a:rPr lang="el-GR" b="1" dirty="0" smtClean="0">
                <a:latin typeface="+mj-lt"/>
              </a:rPr>
              <a:t>[2]</a:t>
            </a:r>
            <a:endParaRPr lang="el-GR" b="1" dirty="0" smtClean="0">
              <a:latin typeface="+mj-lt"/>
            </a:endParaRPr>
          </a:p>
        </p:txBody>
      </p:sp>
    </p:spTree>
    <p:custDataLst>
      <p:tags r:id="rId1"/>
    </p:custDataLst>
    <p:extLst>
      <p:ext uri="{BB962C8B-B14F-4D97-AF65-F5344CB8AC3E}">
        <p14:creationId xmlns:p14="http://schemas.microsoft.com/office/powerpoint/2010/main" val="27648546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 </a:t>
            </a:r>
            <a:r>
              <a:rPr lang="el-GR" dirty="0" smtClean="0"/>
              <a:t>(4/7)</a:t>
            </a:r>
            <a:endParaRPr lang="el-GR" dirty="0"/>
          </a:p>
        </p:txBody>
      </p:sp>
      <p:sp>
        <p:nvSpPr>
          <p:cNvPr id="3" name="Content Placeholder 2"/>
          <p:cNvSpPr>
            <a:spLocks noGrp="1"/>
          </p:cNvSpPr>
          <p:nvPr>
            <p:ph idx="1"/>
          </p:nvPr>
        </p:nvSpPr>
        <p:spPr/>
        <p:txBody>
          <a:bodyPr>
            <a:noAutofit/>
          </a:bodyPr>
          <a:lstStyle/>
          <a:p>
            <a:pPr marL="0" indent="0">
              <a:buNone/>
            </a:pPr>
            <a:r>
              <a:rPr lang="el-GR" sz="2000" dirty="0"/>
              <a:t>Εικόνα 13: Εξώφυλλο και ενδεικτικές σελίδες του βιβλίου «</a:t>
            </a:r>
            <a:r>
              <a:rPr lang="el-GR" sz="2000" u="sng" dirty="0">
                <a:hlinkClick r:id="rId2"/>
              </a:rPr>
              <a:t>Πρωτοχρονιάτικες </a:t>
            </a:r>
            <a:r>
              <a:rPr lang="el-GR" sz="2000" u="sng" dirty="0" err="1">
                <a:hlinkClick r:id="rId2"/>
              </a:rPr>
              <a:t>καλικαντζαροσκανταλιές</a:t>
            </a:r>
            <a:r>
              <a:rPr lang="el-GR" sz="2000" dirty="0"/>
              <a:t>» / </a:t>
            </a:r>
            <a:r>
              <a:rPr lang="el-GR" sz="2000" dirty="0" err="1"/>
              <a:t>Μαριλένα</a:t>
            </a:r>
            <a:r>
              <a:rPr lang="el-GR" sz="2000" dirty="0"/>
              <a:t> </a:t>
            </a:r>
            <a:r>
              <a:rPr lang="el-GR" sz="2000" dirty="0" err="1"/>
              <a:t>Καββαδά</a:t>
            </a:r>
            <a:r>
              <a:rPr lang="el-GR" sz="2000" dirty="0"/>
              <a:t> · εικονογράφηση Νέστορας </a:t>
            </a:r>
            <a:r>
              <a:rPr lang="el-GR" sz="2000" dirty="0" err="1"/>
              <a:t>Ξουρής</a:t>
            </a:r>
            <a:r>
              <a:rPr lang="el-GR" sz="2000" dirty="0"/>
              <a:t> · μουσική σύνθεση Νίκος </a:t>
            </a:r>
            <a:r>
              <a:rPr lang="el-GR" sz="2000" dirty="0" err="1"/>
              <a:t>Παπαδογιώργος</a:t>
            </a:r>
            <a:r>
              <a:rPr lang="el-GR" sz="2000" dirty="0"/>
              <a:t>. - 1η </a:t>
            </a:r>
            <a:r>
              <a:rPr lang="el-GR" sz="2000" dirty="0" err="1"/>
              <a:t>έκδ</a:t>
            </a:r>
            <a:r>
              <a:rPr lang="el-GR" sz="2000" dirty="0"/>
              <a:t>. - Αθήνα : Διάπλαση, 2009.</a:t>
            </a:r>
            <a:endParaRPr lang="en-GB" sz="2000" dirty="0"/>
          </a:p>
          <a:p>
            <a:pPr marL="0" indent="0">
              <a:buNone/>
            </a:pPr>
            <a:r>
              <a:rPr lang="el-GR" sz="2000" dirty="0"/>
              <a:t>Εικόνα 14, 15: Εξώφυλλο και ενδεικτικές σελίδες του βιβλίου «</a:t>
            </a:r>
            <a:r>
              <a:rPr lang="el-GR" sz="2000" u="sng" dirty="0">
                <a:hlinkClick r:id="rId3"/>
              </a:rPr>
              <a:t>Καλημέρα, φίλε = </a:t>
            </a:r>
            <a:r>
              <a:rPr lang="el-GR" sz="2000" u="sng" dirty="0" err="1">
                <a:hlinkClick r:id="rId3"/>
              </a:rPr>
              <a:t>Mirëmëngjes</a:t>
            </a:r>
            <a:r>
              <a:rPr lang="el-GR" sz="2000" u="sng" dirty="0">
                <a:hlinkClick r:id="rId3"/>
              </a:rPr>
              <a:t>, </a:t>
            </a:r>
            <a:r>
              <a:rPr lang="el-GR" sz="2000" u="sng" dirty="0" err="1">
                <a:hlinkClick r:id="rId3"/>
              </a:rPr>
              <a:t>mik</a:t>
            </a:r>
            <a:r>
              <a:rPr lang="el-GR" sz="2000" dirty="0"/>
              <a:t>» / </a:t>
            </a:r>
            <a:r>
              <a:rPr lang="el-GR" sz="2000" dirty="0" err="1"/>
              <a:t>Filo</a:t>
            </a:r>
            <a:r>
              <a:rPr lang="el-GR" sz="2000" dirty="0"/>
              <a:t> </a:t>
            </a:r>
            <a:r>
              <a:rPr lang="el-GR" sz="2000" dirty="0" err="1"/>
              <a:t>Nikoludhi</a:t>
            </a:r>
            <a:r>
              <a:rPr lang="el-GR" sz="2000" dirty="0"/>
              <a:t> · μετάφραση </a:t>
            </a:r>
            <a:r>
              <a:rPr lang="el-GR" sz="2000" dirty="0" err="1"/>
              <a:t>Juli</a:t>
            </a:r>
            <a:r>
              <a:rPr lang="el-GR" sz="2000" dirty="0"/>
              <a:t> </a:t>
            </a:r>
            <a:r>
              <a:rPr lang="el-GR" sz="2000" dirty="0" err="1"/>
              <a:t>Papa</a:t>
            </a:r>
            <a:r>
              <a:rPr lang="el-GR" sz="2000" dirty="0"/>
              <a:t> </a:t>
            </a:r>
            <a:r>
              <a:rPr lang="el-GR" sz="2000" dirty="0" err="1"/>
              <a:t>Jovani</a:t>
            </a:r>
            <a:r>
              <a:rPr lang="el-GR" sz="2000" dirty="0"/>
              <a:t> · εικονογράφηση </a:t>
            </a:r>
            <a:r>
              <a:rPr lang="el-GR" sz="2000" dirty="0" err="1"/>
              <a:t>Ferena</a:t>
            </a:r>
            <a:r>
              <a:rPr lang="el-GR" sz="2000" dirty="0"/>
              <a:t> </a:t>
            </a:r>
            <a:r>
              <a:rPr lang="el-GR" sz="2000" dirty="0" err="1"/>
              <a:t>Skordhi</a:t>
            </a:r>
            <a:r>
              <a:rPr lang="el-GR" sz="2000" dirty="0"/>
              <a:t>. - Αθήνα : Δίπτυχο, 2005.</a:t>
            </a:r>
            <a:endParaRPr lang="en-GB" sz="2000" dirty="0"/>
          </a:p>
          <a:p>
            <a:pPr marL="0" indent="0">
              <a:buNone/>
            </a:pPr>
            <a:r>
              <a:rPr lang="el-GR" sz="2000" dirty="0"/>
              <a:t>Εικόνα 16, 17: Εξώφυλλο και ενδεικτικές σελίδες του βιβλίου «</a:t>
            </a:r>
            <a:r>
              <a:rPr lang="en-GB" sz="2000" u="sng" dirty="0">
                <a:hlinkClick r:id="rId4"/>
              </a:rPr>
              <a:t>Dear </a:t>
            </a:r>
            <a:r>
              <a:rPr lang="en-GB" sz="2000" u="sng" dirty="0" err="1">
                <a:hlinkClick r:id="rId4"/>
              </a:rPr>
              <a:t>Mili</a:t>
            </a:r>
            <a:r>
              <a:rPr lang="el-GR" sz="2000" dirty="0"/>
              <a:t>» </a:t>
            </a:r>
            <a:r>
              <a:rPr lang="en-GB" sz="2000" dirty="0"/>
              <a:t>by Wilhelm Grimm</a:t>
            </a:r>
            <a:r>
              <a:rPr lang="el-GR" sz="2000" dirty="0"/>
              <a:t>, </a:t>
            </a:r>
            <a:r>
              <a:rPr lang="en-GB" sz="2000" dirty="0"/>
              <a:t>Maurice </a:t>
            </a:r>
            <a:r>
              <a:rPr lang="en-GB" sz="2000" dirty="0" err="1"/>
              <a:t>Sendak</a:t>
            </a:r>
            <a:r>
              <a:rPr lang="el-GR" sz="2000" dirty="0"/>
              <a:t> (</a:t>
            </a:r>
            <a:r>
              <a:rPr lang="en-GB" sz="2000" dirty="0"/>
              <a:t>Illustrator</a:t>
            </a:r>
            <a:r>
              <a:rPr lang="el-GR" sz="2000" dirty="0"/>
              <a:t>), </a:t>
            </a:r>
            <a:r>
              <a:rPr lang="en-GB" sz="2000" dirty="0"/>
              <a:t>Copyright Michael Di Capua Books</a:t>
            </a:r>
            <a:r>
              <a:rPr lang="el-GR" sz="2000" dirty="0"/>
              <a:t>. </a:t>
            </a:r>
            <a:r>
              <a:rPr lang="en-GB" sz="2000" dirty="0"/>
              <a:t>All rights reserved. Goodreads.</a:t>
            </a:r>
          </a:p>
          <a:p>
            <a:pPr marL="0" indent="0">
              <a:buNone/>
            </a:pPr>
            <a:r>
              <a:rPr lang="el-GR" sz="2000" dirty="0"/>
              <a:t>Εικόνα 18: Εξώφυλλο του βιβλίου «</a:t>
            </a:r>
            <a:r>
              <a:rPr lang="el-GR" sz="2000" u="sng" dirty="0">
                <a:hlinkClick r:id="rId5"/>
              </a:rPr>
              <a:t>Το κάτι άλλο</a:t>
            </a:r>
            <a:r>
              <a:rPr lang="el-GR" sz="2000" dirty="0"/>
              <a:t>» / </a:t>
            </a:r>
            <a:r>
              <a:rPr lang="el-GR" sz="2000" dirty="0" err="1"/>
              <a:t>Κάθριν</a:t>
            </a:r>
            <a:r>
              <a:rPr lang="el-GR" sz="2000" dirty="0"/>
              <a:t> </a:t>
            </a:r>
            <a:r>
              <a:rPr lang="el-GR" sz="2000" dirty="0" err="1"/>
              <a:t>Κέιβ</a:t>
            </a:r>
            <a:r>
              <a:rPr lang="el-GR" sz="2000" dirty="0"/>
              <a:t> · μετάφραση </a:t>
            </a:r>
            <a:r>
              <a:rPr lang="el-GR" sz="2000" dirty="0" err="1"/>
              <a:t>Ρένια</a:t>
            </a:r>
            <a:r>
              <a:rPr lang="el-GR" sz="2000" dirty="0"/>
              <a:t> </a:t>
            </a:r>
            <a:r>
              <a:rPr lang="el-GR" sz="2000" dirty="0" err="1"/>
              <a:t>Τουρκολιά</a:t>
            </a:r>
            <a:r>
              <a:rPr lang="el-GR" sz="2000" dirty="0"/>
              <a:t> - </a:t>
            </a:r>
            <a:r>
              <a:rPr lang="el-GR" sz="2000" dirty="0" err="1"/>
              <a:t>Κυδωνιέως</a:t>
            </a:r>
            <a:r>
              <a:rPr lang="el-GR" sz="2000" dirty="0"/>
              <a:t> · εικονογράφηση </a:t>
            </a:r>
            <a:r>
              <a:rPr lang="el-GR" sz="2000" dirty="0" err="1"/>
              <a:t>Κρις</a:t>
            </a:r>
            <a:r>
              <a:rPr lang="el-GR" sz="2000" dirty="0"/>
              <a:t> </a:t>
            </a:r>
            <a:r>
              <a:rPr lang="el-GR" sz="2000" dirty="0" err="1"/>
              <a:t>Ρίντελ</a:t>
            </a:r>
            <a:r>
              <a:rPr lang="el-GR" sz="2000" dirty="0"/>
              <a:t>. - Αθήνα : Εκδόσεις Πατάκη, 2012.</a:t>
            </a:r>
            <a:endParaRPr lang="en-GB" sz="2000" dirty="0"/>
          </a:p>
          <a:p>
            <a:pPr marL="0" indent="0">
              <a:buNone/>
            </a:pPr>
            <a:endParaRPr lang="el-GR" sz="2000" dirty="0"/>
          </a:p>
        </p:txBody>
      </p:sp>
    </p:spTree>
    <p:extLst>
      <p:ext uri="{BB962C8B-B14F-4D97-AF65-F5344CB8AC3E}">
        <p14:creationId xmlns:p14="http://schemas.microsoft.com/office/powerpoint/2010/main" val="1579039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 </a:t>
            </a:r>
            <a:r>
              <a:rPr lang="el-GR" dirty="0" smtClean="0"/>
              <a:t>(5/7</a:t>
            </a:r>
            <a:r>
              <a:rPr lang="el-GR" dirty="0"/>
              <a:t>)</a:t>
            </a:r>
          </a:p>
        </p:txBody>
      </p:sp>
      <p:sp>
        <p:nvSpPr>
          <p:cNvPr id="3" name="Content Placeholder 2"/>
          <p:cNvSpPr>
            <a:spLocks noGrp="1"/>
          </p:cNvSpPr>
          <p:nvPr>
            <p:ph idx="1"/>
          </p:nvPr>
        </p:nvSpPr>
        <p:spPr/>
        <p:txBody>
          <a:bodyPr>
            <a:noAutofit/>
          </a:bodyPr>
          <a:lstStyle/>
          <a:p>
            <a:pPr marL="0" indent="0">
              <a:buNone/>
            </a:pPr>
            <a:r>
              <a:rPr lang="el-GR" sz="2000" dirty="0"/>
              <a:t>Εικόνα 19: Εξώφυλλο του βιβλίου «</a:t>
            </a:r>
            <a:r>
              <a:rPr lang="el-GR" sz="2000" u="sng" dirty="0">
                <a:hlinkClick r:id="rId2"/>
              </a:rPr>
              <a:t>Η λευκή και η μαύρη σοκολάτα</a:t>
            </a:r>
            <a:r>
              <a:rPr lang="el-GR" sz="2000" dirty="0"/>
              <a:t>» / Λένα </a:t>
            </a:r>
            <a:r>
              <a:rPr lang="el-GR" sz="2000" dirty="0" err="1"/>
              <a:t>Χρηστίδη</a:t>
            </a:r>
            <a:r>
              <a:rPr lang="el-GR" sz="2000" dirty="0"/>
              <a:t>. Κέδρος, 2002.</a:t>
            </a:r>
            <a:endParaRPr lang="en-GB" sz="2000" dirty="0"/>
          </a:p>
          <a:p>
            <a:pPr marL="0" indent="0">
              <a:buNone/>
            </a:pPr>
            <a:r>
              <a:rPr lang="el-GR" sz="2000" dirty="0"/>
              <a:t>Εικόνα 20: Εξώφυλλο του βιβλίου «</a:t>
            </a:r>
            <a:r>
              <a:rPr lang="el-GR" sz="2000" u="sng" dirty="0">
                <a:hlinkClick r:id="rId3"/>
              </a:rPr>
              <a:t>Τα τρία μικρά </a:t>
            </a:r>
            <a:r>
              <a:rPr lang="el-GR" sz="2000" u="sng" dirty="0" err="1">
                <a:hlinkClick r:id="rId3"/>
              </a:rPr>
              <a:t>λυκάκια</a:t>
            </a:r>
            <a:r>
              <a:rPr lang="el-GR" sz="2000" dirty="0"/>
              <a:t>» / Ευγένιος </a:t>
            </a:r>
            <a:r>
              <a:rPr lang="el-GR" sz="2000" dirty="0" err="1"/>
              <a:t>Τριβιζάς</a:t>
            </a:r>
            <a:r>
              <a:rPr lang="el-GR" sz="2000" dirty="0"/>
              <a:t> · εικονογράφηση </a:t>
            </a:r>
            <a:r>
              <a:rPr lang="el-GR" sz="2000" dirty="0" err="1"/>
              <a:t>Έλεν</a:t>
            </a:r>
            <a:r>
              <a:rPr lang="el-GR" sz="2000" dirty="0"/>
              <a:t> </a:t>
            </a:r>
            <a:r>
              <a:rPr lang="el-GR" sz="2000" dirty="0" err="1"/>
              <a:t>Οξένμπερυ</a:t>
            </a:r>
            <a:r>
              <a:rPr lang="el-GR" sz="2000" dirty="0"/>
              <a:t>. - Αθήνα : Μίνωας, 2011.</a:t>
            </a:r>
            <a:endParaRPr lang="en-GB" sz="2000" dirty="0"/>
          </a:p>
          <a:p>
            <a:pPr marL="0" indent="0">
              <a:buNone/>
            </a:pPr>
            <a:r>
              <a:rPr lang="el-GR" sz="2000" dirty="0"/>
              <a:t>Εικόνα 21: Εξώφυλλο του βιβλίου «</a:t>
            </a:r>
            <a:r>
              <a:rPr lang="el-GR" sz="2000" u="sng" dirty="0" err="1">
                <a:hlinkClick r:id="rId4"/>
              </a:rPr>
              <a:t>Φρικαντέλα</a:t>
            </a:r>
            <a:r>
              <a:rPr lang="el-GR" sz="2000" u="sng" dirty="0">
                <a:hlinkClick r:id="rId4"/>
              </a:rPr>
              <a:t>: Η μάγισσα που μισούσε τα κάλαντα</a:t>
            </a:r>
            <a:r>
              <a:rPr lang="el-GR" sz="2000" dirty="0"/>
              <a:t>» / Ευγένιος </a:t>
            </a:r>
            <a:r>
              <a:rPr lang="el-GR" sz="2000" dirty="0" err="1"/>
              <a:t>Τριβιζάς</a:t>
            </a:r>
            <a:r>
              <a:rPr lang="el-GR" sz="2000" dirty="0"/>
              <a:t> · εικονογράφηση Μιχάλης </a:t>
            </a:r>
            <a:r>
              <a:rPr lang="el-GR" sz="2000" dirty="0" err="1"/>
              <a:t>Κουντούρης</a:t>
            </a:r>
            <a:r>
              <a:rPr lang="el-GR" sz="2000" dirty="0"/>
              <a:t>. - Αθήνα : </a:t>
            </a:r>
            <a:r>
              <a:rPr lang="el-GR" sz="2000" dirty="0" err="1"/>
              <a:t>Καλέντης</a:t>
            </a:r>
            <a:r>
              <a:rPr lang="el-GR" sz="2000" dirty="0"/>
              <a:t>, 2003.</a:t>
            </a:r>
            <a:endParaRPr lang="en-GB" sz="2000" dirty="0"/>
          </a:p>
          <a:p>
            <a:pPr marL="0" indent="0">
              <a:buNone/>
            </a:pPr>
            <a:r>
              <a:rPr lang="el-GR" sz="2000" dirty="0"/>
              <a:t>Εικόνα 23: Εξώφυλλο του βιβλίου «</a:t>
            </a:r>
            <a:r>
              <a:rPr lang="el-GR" sz="2000" u="sng" dirty="0">
                <a:hlinkClick r:id="rId5"/>
              </a:rPr>
              <a:t>Το γαϊτανάκι</a:t>
            </a:r>
            <a:r>
              <a:rPr lang="el-GR" sz="2000" dirty="0"/>
              <a:t>» / Ζωρζ </a:t>
            </a:r>
            <a:r>
              <a:rPr lang="el-GR" sz="2000" dirty="0" err="1"/>
              <a:t>Σαρή</a:t>
            </a:r>
            <a:r>
              <a:rPr lang="el-GR" sz="2000" dirty="0"/>
              <a:t> · εικονογράφηση Έφη Λαδά. - Αθήνα : Εκδόσεις Πατάκη, 2014. </a:t>
            </a:r>
            <a:r>
              <a:rPr lang="en-GB" sz="2000" dirty="0" err="1"/>
              <a:t>Biblionet</a:t>
            </a:r>
            <a:r>
              <a:rPr lang="el-GR" sz="2000" dirty="0"/>
              <a:t>.</a:t>
            </a:r>
            <a:endParaRPr lang="en-GB" sz="2000" dirty="0"/>
          </a:p>
          <a:p>
            <a:pPr marL="0" indent="0">
              <a:buNone/>
            </a:pPr>
            <a:r>
              <a:rPr lang="el-GR" sz="2000" dirty="0"/>
              <a:t>Εικόνα 24: Εξώφυλλο του βιβλίου «</a:t>
            </a:r>
            <a:r>
              <a:rPr lang="el-GR" sz="2000" u="sng" dirty="0">
                <a:hlinkClick r:id="rId6"/>
              </a:rPr>
              <a:t>Το δέντρο που έδινε</a:t>
            </a:r>
            <a:r>
              <a:rPr lang="el-GR" sz="2000" dirty="0"/>
              <a:t>» / Σελ </a:t>
            </a:r>
            <a:r>
              <a:rPr lang="el-GR" sz="2000" dirty="0" err="1"/>
              <a:t>Σιλβερστάιν</a:t>
            </a:r>
            <a:r>
              <a:rPr lang="el-GR" sz="2000" dirty="0"/>
              <a:t> · εικονογράφηση Σελ </a:t>
            </a:r>
            <a:r>
              <a:rPr lang="el-GR" sz="2000" dirty="0" err="1"/>
              <a:t>Σιλβερστάιν</a:t>
            </a:r>
            <a:r>
              <a:rPr lang="el-GR" sz="2000" dirty="0"/>
              <a:t> · μετάφραση Χ. </a:t>
            </a:r>
            <a:r>
              <a:rPr lang="el-GR" sz="2000" dirty="0" err="1"/>
              <a:t>Σκαπεντζή</a:t>
            </a:r>
            <a:r>
              <a:rPr lang="el-GR" sz="2000" dirty="0"/>
              <a:t>. - Αθήνα : Δωρικός, 1989. </a:t>
            </a:r>
            <a:r>
              <a:rPr lang="en-GB" sz="2000" dirty="0" err="1"/>
              <a:t>Biblionet</a:t>
            </a:r>
            <a:r>
              <a:rPr lang="en-GB" sz="2000" dirty="0"/>
              <a:t>.</a:t>
            </a:r>
          </a:p>
          <a:p>
            <a:pPr marL="0" indent="0">
              <a:buNone/>
            </a:pPr>
            <a:endParaRPr lang="el-GR" sz="2000" dirty="0"/>
          </a:p>
        </p:txBody>
      </p:sp>
    </p:spTree>
    <p:extLst>
      <p:ext uri="{BB962C8B-B14F-4D97-AF65-F5344CB8AC3E}">
        <p14:creationId xmlns:p14="http://schemas.microsoft.com/office/powerpoint/2010/main" val="2982392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 </a:t>
            </a:r>
            <a:r>
              <a:rPr lang="el-GR" dirty="0" smtClean="0"/>
              <a:t>(6/7</a:t>
            </a:r>
            <a:r>
              <a:rPr lang="el-GR" dirty="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Εικόνα </a:t>
            </a:r>
            <a:r>
              <a:rPr lang="el-GR" sz="2000" dirty="0"/>
              <a:t>25: Εξώφυλλο του βιβλίου «</a:t>
            </a:r>
            <a:r>
              <a:rPr lang="el-GR" sz="2000" u="sng" dirty="0" err="1">
                <a:hlinkClick r:id="rId4"/>
              </a:rPr>
              <a:t>Έλμερ,ο</a:t>
            </a:r>
            <a:r>
              <a:rPr lang="el-GR" sz="2000" u="sng" dirty="0">
                <a:hlinkClick r:id="rId4"/>
              </a:rPr>
              <a:t> παρδαλός ελέφαντας</a:t>
            </a:r>
            <a:r>
              <a:rPr lang="el-GR" sz="2000" dirty="0"/>
              <a:t>» / </a:t>
            </a:r>
            <a:r>
              <a:rPr lang="el-GR" sz="2000" dirty="0" err="1"/>
              <a:t>David</a:t>
            </a:r>
            <a:r>
              <a:rPr lang="el-GR" sz="2000" dirty="0"/>
              <a:t> </a:t>
            </a:r>
            <a:r>
              <a:rPr lang="el-GR" sz="2000" dirty="0" err="1"/>
              <a:t>McKee</a:t>
            </a:r>
            <a:r>
              <a:rPr lang="el-GR" sz="2000" dirty="0"/>
              <a:t> · μετάφραση Αθηνά Α. Ανδρουτσοπούλου. - 1η </a:t>
            </a:r>
            <a:r>
              <a:rPr lang="el-GR" sz="2000" dirty="0" err="1"/>
              <a:t>έκδ</a:t>
            </a:r>
            <a:r>
              <a:rPr lang="el-GR" sz="2000" dirty="0"/>
              <a:t>. - Αθήνα : Εκδόσεις Πατάκη, 1996. </a:t>
            </a:r>
            <a:r>
              <a:rPr lang="en-GB" sz="2000" dirty="0" err="1"/>
              <a:t>Biblionet</a:t>
            </a:r>
            <a:r>
              <a:rPr lang="en-GB" sz="2000" dirty="0"/>
              <a:t>.</a:t>
            </a:r>
          </a:p>
          <a:p>
            <a:pPr marL="0" indent="0">
              <a:buNone/>
            </a:pPr>
            <a:r>
              <a:rPr lang="el-GR" sz="2000" dirty="0"/>
              <a:t>Εικόνα 26: Εξώφυλλο του βιβλίου «</a:t>
            </a:r>
            <a:r>
              <a:rPr lang="el-GR" sz="2000" u="sng" dirty="0">
                <a:hlinkClick r:id="rId5"/>
              </a:rPr>
              <a:t>Αχ, γιατί να είμαι γάτα</a:t>
            </a:r>
            <a:r>
              <a:rPr lang="el-GR" sz="2000" dirty="0"/>
              <a:t>» / </a:t>
            </a:r>
            <a:r>
              <a:rPr lang="el-GR" sz="2000" dirty="0" err="1"/>
              <a:t>Κόλιν</a:t>
            </a:r>
            <a:r>
              <a:rPr lang="el-GR" sz="2000" dirty="0"/>
              <a:t> </a:t>
            </a:r>
            <a:r>
              <a:rPr lang="el-GR" sz="2000" dirty="0" err="1"/>
              <a:t>Χώκινς</a:t>
            </a:r>
            <a:r>
              <a:rPr lang="el-GR" sz="2000" dirty="0"/>
              <a:t>, Τζάκι </a:t>
            </a:r>
            <a:r>
              <a:rPr lang="el-GR" sz="2000" dirty="0" err="1"/>
              <a:t>Χώκινς</a:t>
            </a:r>
            <a:r>
              <a:rPr lang="el-GR" sz="2000" dirty="0"/>
              <a:t> · διασκευή </a:t>
            </a:r>
            <a:r>
              <a:rPr lang="el-GR" sz="2000" dirty="0" err="1"/>
              <a:t>Μαριανίνας</a:t>
            </a:r>
            <a:r>
              <a:rPr lang="el-GR" sz="2000" dirty="0"/>
              <a:t> </a:t>
            </a:r>
            <a:r>
              <a:rPr lang="el-GR" sz="2000" dirty="0" err="1"/>
              <a:t>Κριεζή</a:t>
            </a:r>
            <a:r>
              <a:rPr lang="el-GR" sz="2000" dirty="0"/>
              <a:t> · εικονογράφηση </a:t>
            </a:r>
            <a:r>
              <a:rPr lang="el-GR" sz="2000" dirty="0" err="1"/>
              <a:t>Κόλιν</a:t>
            </a:r>
            <a:r>
              <a:rPr lang="el-GR" sz="2000" dirty="0"/>
              <a:t> </a:t>
            </a:r>
            <a:r>
              <a:rPr lang="el-GR" sz="2000" dirty="0" err="1"/>
              <a:t>Χώκινς</a:t>
            </a:r>
            <a:r>
              <a:rPr lang="el-GR" sz="2000" dirty="0"/>
              <a:t>, Τζάκι </a:t>
            </a:r>
            <a:r>
              <a:rPr lang="el-GR" sz="2000" dirty="0" err="1"/>
              <a:t>Χώκινς</a:t>
            </a:r>
            <a:r>
              <a:rPr lang="el-GR" sz="2000" dirty="0"/>
              <a:t>. - Αθήνα : Άμμος, 1993. </a:t>
            </a:r>
            <a:r>
              <a:rPr lang="en-GB" sz="2000" dirty="0" err="1"/>
              <a:t>Biblionet</a:t>
            </a:r>
            <a:r>
              <a:rPr lang="en-GB" sz="2000" dirty="0"/>
              <a:t>.</a:t>
            </a:r>
          </a:p>
          <a:p>
            <a:pPr marL="0" indent="0">
              <a:buNone/>
            </a:pPr>
            <a:r>
              <a:rPr lang="el-GR" sz="2000" dirty="0"/>
              <a:t>Εικόνα 27: Εξώφυλλο του βιβλίου «</a:t>
            </a:r>
            <a:r>
              <a:rPr lang="el-GR" sz="2000" u="sng" dirty="0">
                <a:hlinkClick r:id="rId6"/>
              </a:rPr>
              <a:t>Το ταξίδι της Λίζας</a:t>
            </a:r>
            <a:r>
              <a:rPr lang="el-GR" sz="2000" dirty="0"/>
              <a:t>» / </a:t>
            </a:r>
            <a:r>
              <a:rPr lang="el-GR" sz="2000" dirty="0" err="1"/>
              <a:t>Πολ</a:t>
            </a:r>
            <a:r>
              <a:rPr lang="el-GR" sz="2000" dirty="0"/>
              <a:t> Μαρ · εικονογράφηση </a:t>
            </a:r>
            <a:r>
              <a:rPr lang="el-GR" sz="2000" dirty="0" err="1"/>
              <a:t>Κεστούτις</a:t>
            </a:r>
            <a:r>
              <a:rPr lang="el-GR" sz="2000" dirty="0"/>
              <a:t> </a:t>
            </a:r>
            <a:r>
              <a:rPr lang="el-GR" sz="2000" dirty="0" err="1"/>
              <a:t>Κασπαραβίτσιους</a:t>
            </a:r>
            <a:r>
              <a:rPr lang="el-GR" sz="2000" dirty="0"/>
              <a:t> · μετάφραση Μαρία </a:t>
            </a:r>
            <a:r>
              <a:rPr lang="el-GR" sz="2000" dirty="0" err="1"/>
              <a:t>Μούγιαννη</a:t>
            </a:r>
            <a:r>
              <a:rPr lang="el-GR" sz="2000" dirty="0"/>
              <a:t>. - Αθήνα : Κάστωρ, 1998. </a:t>
            </a:r>
            <a:r>
              <a:rPr lang="en-GB" sz="2000" dirty="0" err="1"/>
              <a:t>Biblionet</a:t>
            </a:r>
            <a:r>
              <a:rPr lang="en-GB" sz="2000" dirty="0"/>
              <a:t>.</a:t>
            </a:r>
          </a:p>
          <a:p>
            <a:pPr marL="0" indent="0">
              <a:buNone/>
            </a:pPr>
            <a:r>
              <a:rPr lang="el-GR" sz="2000" dirty="0"/>
              <a:t>Εικόνα 28: Εξώφυλλο του βιβλίου «</a:t>
            </a:r>
            <a:r>
              <a:rPr lang="el-GR" sz="2000" u="sng" dirty="0">
                <a:hlinkClick r:id="rId7"/>
              </a:rPr>
              <a:t>Δρα </a:t>
            </a:r>
            <a:r>
              <a:rPr lang="el-GR" sz="2000" u="sng" dirty="0" err="1">
                <a:hlinkClick r:id="rId7"/>
              </a:rPr>
              <a:t>Σολόκιου</a:t>
            </a:r>
            <a:r>
              <a:rPr lang="el-GR" sz="2000" u="sng" dirty="0">
                <a:hlinkClick r:id="rId7"/>
              </a:rPr>
              <a:t>, το βιβλίο των γήινων</a:t>
            </a:r>
            <a:r>
              <a:rPr lang="el-GR" sz="2000" dirty="0"/>
              <a:t>» / Ζαν </a:t>
            </a:r>
            <a:r>
              <a:rPr lang="el-GR" sz="2000" dirty="0" err="1"/>
              <a:t>Γουίλις</a:t>
            </a:r>
            <a:r>
              <a:rPr lang="el-GR" sz="2000" dirty="0"/>
              <a:t> · μετάφραση </a:t>
            </a:r>
            <a:r>
              <a:rPr lang="el-GR" sz="2000" dirty="0" err="1"/>
              <a:t>Βερίνα</a:t>
            </a:r>
            <a:r>
              <a:rPr lang="el-GR" sz="2000" dirty="0"/>
              <a:t> </a:t>
            </a:r>
            <a:r>
              <a:rPr lang="el-GR" sz="2000" dirty="0" err="1"/>
              <a:t>Χωρεάνθη</a:t>
            </a:r>
            <a:r>
              <a:rPr lang="el-GR" sz="2000" dirty="0"/>
              <a:t> · εικονογράφηση Τόνυ Ρος. - Αθήνα : Ζαχαρόπουλος Σ. Ι., 1991. </a:t>
            </a:r>
            <a:r>
              <a:rPr lang="en-GB" sz="2000" dirty="0" err="1"/>
              <a:t>Biblionet</a:t>
            </a:r>
            <a:r>
              <a:rPr lang="en-GB" sz="2000" dirty="0"/>
              <a:t>.</a:t>
            </a:r>
          </a:p>
          <a:p>
            <a:pPr marL="0" indent="0">
              <a:buNone/>
            </a:pPr>
            <a:endParaRPr lang="el-GR" sz="2000" dirty="0" smtClean="0"/>
          </a:p>
        </p:txBody>
      </p:sp>
    </p:spTree>
    <p:custDataLst>
      <p:tags r:id="rId1"/>
    </p:custDataLst>
    <p:extLst>
      <p:ext uri="{BB962C8B-B14F-4D97-AF65-F5344CB8AC3E}">
        <p14:creationId xmlns:p14="http://schemas.microsoft.com/office/powerpoint/2010/main" val="25528548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 </a:t>
            </a:r>
            <a:r>
              <a:rPr lang="el-GR" dirty="0" smtClean="0"/>
              <a:t>(7/7</a:t>
            </a:r>
            <a:r>
              <a:rPr lang="el-GR" dirty="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Εικόνα </a:t>
            </a:r>
            <a:r>
              <a:rPr lang="el-GR" sz="2000" dirty="0"/>
              <a:t>29: Εξώφυλλο του βιβλίου το «</a:t>
            </a:r>
            <a:r>
              <a:rPr lang="el-GR" sz="2000" u="sng" dirty="0">
                <a:hlinkClick r:id="rId4"/>
              </a:rPr>
              <a:t>Το κομμάτι που λείπει συναντά το μεγάλο Ο</a:t>
            </a:r>
            <a:r>
              <a:rPr lang="el-GR" sz="2000" dirty="0"/>
              <a:t>» / Σελ </a:t>
            </a:r>
            <a:r>
              <a:rPr lang="el-GR" sz="2000" dirty="0" err="1"/>
              <a:t>Σιλβερστάιν</a:t>
            </a:r>
            <a:r>
              <a:rPr lang="el-GR" sz="2000" dirty="0"/>
              <a:t> · μετάφραση Άννα Μαρία </a:t>
            </a:r>
            <a:r>
              <a:rPr lang="el-GR" sz="2000" dirty="0" err="1"/>
              <a:t>Στεφάν</a:t>
            </a:r>
            <a:r>
              <a:rPr lang="el-GR" sz="2000" dirty="0"/>
              <a:t>. - Αθήνα : Δωρικός, 1998. </a:t>
            </a:r>
            <a:r>
              <a:rPr lang="en-GB" sz="2000" dirty="0" err="1"/>
              <a:t>Biblionet</a:t>
            </a:r>
            <a:r>
              <a:rPr lang="en-GB" sz="2000" dirty="0"/>
              <a:t>.</a:t>
            </a:r>
          </a:p>
          <a:p>
            <a:pPr marL="0" indent="0">
              <a:buNone/>
            </a:pPr>
            <a:endParaRPr lang="el-GR" sz="2000" dirty="0" smtClean="0"/>
          </a:p>
        </p:txBody>
      </p:sp>
    </p:spTree>
    <p:custDataLst>
      <p:tags r:id="rId1"/>
    </p:custDataLst>
    <p:extLst>
      <p:ext uri="{BB962C8B-B14F-4D97-AF65-F5344CB8AC3E}">
        <p14:creationId xmlns:p14="http://schemas.microsoft.com/office/powerpoint/2010/main" val="403902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Ρατσιστικές αντιλήψεις </a:t>
            </a:r>
            <a:r>
              <a:rPr lang="el-GR" dirty="0" smtClean="0"/>
              <a:t>(4/6)</a:t>
            </a:r>
            <a:endParaRPr lang="el-GR" dirty="0"/>
          </a:p>
        </p:txBody>
      </p:sp>
      <p:sp>
        <p:nvSpPr>
          <p:cNvPr id="7" name="Text Placeholder 6"/>
          <p:cNvSpPr>
            <a:spLocks noGrp="1"/>
          </p:cNvSpPr>
          <p:nvPr>
            <p:ph type="body" sz="half" idx="2"/>
          </p:nvPr>
        </p:nvSpPr>
        <p:spPr>
          <a:xfrm>
            <a:off x="611560" y="4221088"/>
            <a:ext cx="6984776" cy="1015008"/>
          </a:xfrm>
        </p:spPr>
        <p:txBody>
          <a:bodyPr>
            <a:noAutofit/>
          </a:bodyPr>
          <a:lstStyle/>
          <a:p>
            <a:r>
              <a:rPr lang="el-GR" altLang="en-US" sz="2400" dirty="0" smtClean="0">
                <a:latin typeface="Calibri" pitchFamily="34" charset="0"/>
              </a:rPr>
              <a:t>Συμβαίνει </a:t>
            </a:r>
            <a:r>
              <a:rPr lang="el-GR" altLang="en-US" sz="2400" dirty="0">
                <a:latin typeface="Calibri" pitchFamily="34" charset="0"/>
              </a:rPr>
              <a:t>βέβαια τα φυλετικά και εθνικά στερεότυπα να είναι μια συνήθης πηγή χιούμορ. </a:t>
            </a:r>
          </a:p>
          <a:p>
            <a:endParaRPr lang="el-GR" sz="2400" dirty="0"/>
          </a:p>
        </p:txBody>
      </p:sp>
      <p:pic>
        <p:nvPicPr>
          <p:cNvPr id="8" name="Picture 2" descr="Σελίδα από το κόμικ Μαφάλντα"/>
          <p:cNvPicPr>
            <a:picLocks noGrp="1" noChangeAspect="1" noChangeArrowheads="1"/>
          </p:cNvPicPr>
          <p:nvPr>
            <p:ph type="pic" idx="1"/>
          </p:nvPr>
        </p:nvPicPr>
        <p:blipFill rotWithShape="1">
          <a:blip r:embed="rId3" cstate="print">
            <a:extLst>
              <a:ext uri="{28A0092B-C50C-407E-A947-70E740481C1C}">
                <a14:useLocalDpi xmlns:a14="http://schemas.microsoft.com/office/drawing/2010/main" val="0"/>
              </a:ext>
            </a:extLst>
          </a:blip>
          <a:srcRect l="258" r="-359"/>
          <a:stretch/>
        </p:blipFill>
        <p:spPr>
          <a:xfrm>
            <a:off x="539552" y="1772816"/>
            <a:ext cx="7920880" cy="2256557"/>
          </a:xfrm>
        </p:spPr>
      </p:pic>
      <p:sp>
        <p:nvSpPr>
          <p:cNvPr id="9" name="TextBox 8"/>
          <p:cNvSpPr txBox="1"/>
          <p:nvPr/>
        </p:nvSpPr>
        <p:spPr>
          <a:xfrm>
            <a:off x="7956376" y="4221088"/>
            <a:ext cx="552400" cy="360040"/>
          </a:xfrm>
          <a:prstGeom prst="rect">
            <a:avLst/>
          </a:prstGeom>
        </p:spPr>
        <p:txBody>
          <a:bodyPr vert="horz" wrap="square" lIns="91440" tIns="45720" rIns="91440" bIns="45720" rtlCol="0" anchor="ctr">
            <a:noAutofit/>
          </a:bodyPr>
          <a:lstStyle/>
          <a:p>
            <a:pPr algn="r"/>
            <a:r>
              <a:rPr lang="el-GR" b="1" dirty="0" smtClean="0">
                <a:latin typeface="+mj-lt"/>
              </a:rPr>
              <a:t>[3]</a:t>
            </a:r>
            <a:endParaRPr lang="el-GR" b="1" dirty="0" smtClean="0">
              <a:latin typeface="+mj-lt"/>
            </a:endParaRPr>
          </a:p>
        </p:txBody>
      </p:sp>
    </p:spTree>
    <p:custDataLst>
      <p:tags r:id="rId1"/>
    </p:custDataLst>
    <p:extLst>
      <p:ext uri="{BB962C8B-B14F-4D97-AF65-F5344CB8AC3E}">
        <p14:creationId xmlns:p14="http://schemas.microsoft.com/office/powerpoint/2010/main" val="3255482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Ρατσιστικές αντιλήψεις </a:t>
            </a:r>
            <a:r>
              <a:rPr lang="el-GR" dirty="0" smtClean="0"/>
              <a:t>(5/6)</a:t>
            </a:r>
            <a:endParaRPr lang="el-GR" dirty="0"/>
          </a:p>
        </p:txBody>
      </p:sp>
      <p:sp>
        <p:nvSpPr>
          <p:cNvPr id="6" name="Content Placeholder 5"/>
          <p:cNvSpPr>
            <a:spLocks noGrp="1"/>
          </p:cNvSpPr>
          <p:nvPr>
            <p:ph sz="half" idx="1"/>
          </p:nvPr>
        </p:nvSpPr>
        <p:spPr/>
        <p:txBody>
          <a:bodyPr>
            <a:noAutofit/>
          </a:bodyPr>
          <a:lstStyle/>
          <a:p>
            <a:pPr marL="0" indent="0">
              <a:spcBef>
                <a:spcPts val="600"/>
              </a:spcBef>
              <a:spcAft>
                <a:spcPts val="600"/>
              </a:spcAft>
              <a:buNone/>
            </a:pPr>
            <a:r>
              <a:rPr lang="el-GR" sz="2000" b="1" dirty="0"/>
              <a:t>Εάν έπεφτε ένα έντομο στην κούπα του καφέ πώς θα αντιδρούσε; </a:t>
            </a:r>
            <a:endParaRPr lang="en-GB" sz="2000" b="1" dirty="0" smtClean="0"/>
          </a:p>
          <a:p>
            <a:pPr marL="0" indent="0">
              <a:spcBef>
                <a:spcPts val="600"/>
              </a:spcBef>
              <a:spcAft>
                <a:spcPts val="600"/>
              </a:spcAft>
              <a:buNone/>
            </a:pPr>
            <a:r>
              <a:rPr lang="el-GR" sz="2000" b="1" dirty="0" smtClean="0"/>
              <a:t>Άγγλος</a:t>
            </a:r>
            <a:r>
              <a:rPr lang="en-GB" sz="2000" dirty="0" smtClean="0"/>
              <a:t>: </a:t>
            </a:r>
            <a:r>
              <a:rPr lang="el-GR" sz="2000" dirty="0" smtClean="0"/>
              <a:t>Πετάει </a:t>
            </a:r>
            <a:r>
              <a:rPr lang="el-GR" sz="2000" dirty="0"/>
              <a:t>την κούπα με τον καφέ και φεύγει από την καφετέρια </a:t>
            </a:r>
          </a:p>
          <a:p>
            <a:pPr marL="0" indent="0">
              <a:spcBef>
                <a:spcPts val="600"/>
              </a:spcBef>
              <a:spcAft>
                <a:spcPts val="600"/>
              </a:spcAft>
              <a:buNone/>
            </a:pPr>
            <a:r>
              <a:rPr lang="el-GR" sz="2000" b="1" dirty="0" smtClean="0"/>
              <a:t>Σκωτσέζος</a:t>
            </a:r>
            <a:r>
              <a:rPr lang="en-GB" sz="2000" dirty="0" smtClean="0"/>
              <a:t>: </a:t>
            </a:r>
            <a:r>
              <a:rPr lang="el-GR" sz="2000" dirty="0" smtClean="0"/>
              <a:t>Πιάνει </a:t>
            </a:r>
            <a:r>
              <a:rPr lang="el-GR" sz="2000" dirty="0"/>
              <a:t>το έντομο και το σφίγγει φωνάζοντας «</a:t>
            </a:r>
            <a:r>
              <a:rPr lang="el-GR" sz="2000" dirty="0" err="1"/>
              <a:t>φτύσ</a:t>
            </a:r>
            <a:r>
              <a:rPr lang="el-GR" sz="2000" dirty="0"/>
              <a:t>' τον καφέ ρε!»</a:t>
            </a:r>
          </a:p>
          <a:p>
            <a:pPr marL="0" indent="0">
              <a:spcBef>
                <a:spcPts val="600"/>
              </a:spcBef>
              <a:spcAft>
                <a:spcPts val="600"/>
              </a:spcAft>
              <a:buNone/>
            </a:pPr>
            <a:r>
              <a:rPr lang="el-GR" sz="2000" b="1" dirty="0" smtClean="0"/>
              <a:t>Αμερικάνος</a:t>
            </a:r>
            <a:r>
              <a:rPr lang="en-GB" sz="2000" dirty="0" smtClean="0"/>
              <a:t>: </a:t>
            </a:r>
            <a:r>
              <a:rPr lang="el-GR" sz="2000" dirty="0" smtClean="0"/>
              <a:t>Βγάζει </a:t>
            </a:r>
            <a:r>
              <a:rPr lang="el-GR" sz="2000" dirty="0"/>
              <a:t>το έντομο και συνεχίζει να πίνει τον καφέ του.</a:t>
            </a:r>
          </a:p>
          <a:p>
            <a:pPr marL="0" indent="0">
              <a:spcBef>
                <a:spcPts val="600"/>
              </a:spcBef>
              <a:spcAft>
                <a:spcPts val="600"/>
              </a:spcAft>
              <a:buNone/>
            </a:pPr>
            <a:r>
              <a:rPr lang="el-GR" sz="2000" b="1" dirty="0" smtClean="0"/>
              <a:t>Κινέζος</a:t>
            </a:r>
            <a:r>
              <a:rPr lang="en-GB" sz="2000" dirty="0" smtClean="0"/>
              <a:t>: </a:t>
            </a:r>
            <a:r>
              <a:rPr lang="el-GR" sz="2000" dirty="0" smtClean="0"/>
              <a:t>Τρώει </a:t>
            </a:r>
            <a:r>
              <a:rPr lang="el-GR" sz="2000" dirty="0"/>
              <a:t>το έντομο και πετάει τον καφέ.</a:t>
            </a:r>
          </a:p>
          <a:p>
            <a:pPr marL="0" indent="0">
              <a:spcBef>
                <a:spcPts val="600"/>
              </a:spcBef>
              <a:spcAft>
                <a:spcPts val="600"/>
              </a:spcAft>
              <a:buNone/>
            </a:pPr>
            <a:endParaRPr lang="el-GR" sz="2000" dirty="0"/>
          </a:p>
          <a:p>
            <a:pPr marL="0" indent="0">
              <a:spcBef>
                <a:spcPts val="600"/>
              </a:spcBef>
              <a:spcAft>
                <a:spcPts val="600"/>
              </a:spcAft>
              <a:buNone/>
            </a:pPr>
            <a:endParaRPr lang="el-GR" sz="2000" dirty="0" smtClean="0"/>
          </a:p>
          <a:p>
            <a:pPr>
              <a:spcBef>
                <a:spcPts val="600"/>
              </a:spcBef>
              <a:spcAft>
                <a:spcPts val="600"/>
              </a:spcAft>
            </a:pPr>
            <a:endParaRPr lang="el-GR" sz="2000" dirty="0"/>
          </a:p>
        </p:txBody>
      </p:sp>
      <p:sp>
        <p:nvSpPr>
          <p:cNvPr id="7" name="Content Placeholder 6"/>
          <p:cNvSpPr>
            <a:spLocks noGrp="1"/>
          </p:cNvSpPr>
          <p:nvPr>
            <p:ph sz="half" idx="2"/>
          </p:nvPr>
        </p:nvSpPr>
        <p:spPr/>
        <p:txBody>
          <a:bodyPr>
            <a:noAutofit/>
          </a:bodyPr>
          <a:lstStyle/>
          <a:p>
            <a:pPr marL="0" indent="0">
              <a:spcBef>
                <a:spcPts val="600"/>
              </a:spcBef>
              <a:spcAft>
                <a:spcPts val="600"/>
              </a:spcAft>
              <a:buNone/>
            </a:pPr>
            <a:r>
              <a:rPr lang="el-GR" sz="2000" b="1" dirty="0" smtClean="0"/>
              <a:t>Ισραηλινός</a:t>
            </a:r>
            <a:r>
              <a:rPr lang="en-GB" sz="2000" dirty="0" smtClean="0"/>
              <a:t>: </a:t>
            </a:r>
            <a:r>
              <a:rPr lang="el-GR" sz="2000" dirty="0" smtClean="0"/>
              <a:t>Πουλάει </a:t>
            </a:r>
            <a:r>
              <a:rPr lang="el-GR" sz="2000" dirty="0"/>
              <a:t>τον καφέ στον αμερικάνο και το έντομο στον </a:t>
            </a:r>
            <a:r>
              <a:rPr lang="el-GR" sz="2000" dirty="0" smtClean="0"/>
              <a:t>κινέζο</a:t>
            </a:r>
            <a:r>
              <a:rPr lang="en-GB" sz="2000" dirty="0" smtClean="0"/>
              <a:t>. / </a:t>
            </a:r>
            <a:r>
              <a:rPr lang="el-GR" sz="2000" dirty="0" smtClean="0"/>
              <a:t>Φωνάζει </a:t>
            </a:r>
            <a:r>
              <a:rPr lang="el-GR" sz="2000" dirty="0"/>
              <a:t>ότι οι παλαιστίνιοι του ρίχνουν έντομα στον καφέ. </a:t>
            </a:r>
            <a:r>
              <a:rPr lang="el-GR" sz="2000" dirty="0" err="1"/>
              <a:t>Επανακαταλαμβάνει</a:t>
            </a:r>
            <a:r>
              <a:rPr lang="el-GR" sz="2000" dirty="0"/>
              <a:t> τη δυτική όχθη και τη Γάζα, συνεχίζει την εποίκηση, </a:t>
            </a:r>
            <a:br>
              <a:rPr lang="el-GR" sz="2000" dirty="0"/>
            </a:br>
            <a:r>
              <a:rPr lang="el-GR" sz="2000" dirty="0"/>
              <a:t>κόβει την παροχή νερού και ρεύματος στους παλαιστίνιους, τρομοκρατεί </a:t>
            </a:r>
          </a:p>
          <a:p>
            <a:pPr marL="0" indent="0">
              <a:spcBef>
                <a:spcPts val="600"/>
              </a:spcBef>
              <a:spcAft>
                <a:spcPts val="600"/>
              </a:spcAft>
              <a:buNone/>
            </a:pPr>
            <a:r>
              <a:rPr lang="el-GR" sz="2000" b="1" dirty="0" smtClean="0"/>
              <a:t>Εγκλωβισμένος Παλαιστίνιος</a:t>
            </a:r>
            <a:r>
              <a:rPr lang="en-GB" sz="2000" dirty="0" smtClean="0"/>
              <a:t>: </a:t>
            </a:r>
            <a:r>
              <a:rPr lang="el-GR" sz="2000" dirty="0" smtClean="0"/>
              <a:t>Πίνει </a:t>
            </a:r>
            <a:r>
              <a:rPr lang="el-GR" sz="2000" dirty="0"/>
              <a:t>τον καφέ μαζί με το έντομο.</a:t>
            </a:r>
          </a:p>
          <a:p>
            <a:pPr marL="0" indent="0">
              <a:spcBef>
                <a:spcPts val="600"/>
              </a:spcBef>
              <a:spcAft>
                <a:spcPts val="600"/>
              </a:spcAft>
              <a:buNone/>
            </a:pPr>
            <a:r>
              <a:rPr lang="el-GR" sz="2000" b="1" dirty="0" smtClean="0"/>
              <a:t>Έλληνας</a:t>
            </a:r>
            <a:r>
              <a:rPr lang="en-GB" sz="2000" dirty="0" smtClean="0"/>
              <a:t>: </a:t>
            </a:r>
            <a:r>
              <a:rPr lang="el-GR" sz="2000" dirty="0" smtClean="0"/>
              <a:t>Ρίχνει</a:t>
            </a:r>
            <a:r>
              <a:rPr lang="el-GR" sz="2000" dirty="0"/>
              <a:t> ένα </a:t>
            </a:r>
            <a:r>
              <a:rPr lang="el-GR" sz="2000" dirty="0" err="1"/>
              <a:t>βρισίδι</a:t>
            </a:r>
            <a:r>
              <a:rPr lang="el-GR" sz="2000" dirty="0"/>
              <a:t> στη γυναίκα του και πάει στη μάνα του να πιει ένα καφέ της προκοπής </a:t>
            </a:r>
          </a:p>
          <a:p>
            <a:pPr>
              <a:spcBef>
                <a:spcPts val="600"/>
              </a:spcBef>
              <a:spcAft>
                <a:spcPts val="600"/>
              </a:spcAft>
            </a:pPr>
            <a:endParaRPr lang="el-GR" sz="2000" dirty="0"/>
          </a:p>
        </p:txBody>
      </p:sp>
    </p:spTree>
    <p:extLst>
      <p:ext uri="{BB962C8B-B14F-4D97-AF65-F5344CB8AC3E}">
        <p14:creationId xmlns:p14="http://schemas.microsoft.com/office/powerpoint/2010/main" val="78163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Ρατσιστικές αντιλήψεις </a:t>
            </a:r>
            <a:r>
              <a:rPr lang="el-GR" dirty="0" smtClean="0"/>
              <a:t>(6/6)</a:t>
            </a:r>
            <a:endParaRPr lang="el-GR" dirty="0"/>
          </a:p>
        </p:txBody>
      </p:sp>
      <p:sp>
        <p:nvSpPr>
          <p:cNvPr id="3" name="Content Placeholder 2"/>
          <p:cNvSpPr>
            <a:spLocks noGrp="1"/>
          </p:cNvSpPr>
          <p:nvPr>
            <p:ph sz="half" idx="1"/>
          </p:nvPr>
        </p:nvSpPr>
        <p:spPr>
          <a:xfrm>
            <a:off x="457200" y="1600200"/>
            <a:ext cx="3682752" cy="4525963"/>
          </a:xfrm>
        </p:spPr>
        <p:txBody>
          <a:bodyPr>
            <a:noAutofit/>
          </a:bodyPr>
          <a:lstStyle/>
          <a:p>
            <a:pPr marL="0" indent="0">
              <a:buNone/>
            </a:pPr>
            <a:r>
              <a:rPr lang="el-GR" altLang="en-US" sz="2600" dirty="0" smtClean="0">
                <a:latin typeface="Calibri" pitchFamily="34" charset="0"/>
              </a:rPr>
              <a:t>Ρατσισμός </a:t>
            </a:r>
            <a:r>
              <a:rPr lang="el-GR" altLang="en-US" sz="2600" dirty="0">
                <a:latin typeface="Calibri" pitchFamily="34" charset="0"/>
              </a:rPr>
              <a:t>υπάρχει και δια του αποκλεισμού. </a:t>
            </a:r>
            <a:r>
              <a:rPr lang="en-GB" altLang="en-US" sz="2600" dirty="0" smtClean="0">
                <a:latin typeface="Calibri" pitchFamily="34" charset="0"/>
              </a:rPr>
              <a:t/>
            </a:r>
            <a:br>
              <a:rPr lang="en-GB" altLang="en-US" sz="2600" dirty="0" smtClean="0">
                <a:latin typeface="Calibri" pitchFamily="34" charset="0"/>
              </a:rPr>
            </a:br>
            <a:r>
              <a:rPr lang="el-GR" altLang="en-US" sz="2600" dirty="0" smtClean="0">
                <a:latin typeface="Calibri" pitchFamily="34" charset="0"/>
              </a:rPr>
              <a:t>Με </a:t>
            </a:r>
            <a:r>
              <a:rPr lang="el-GR" altLang="en-US" sz="2600" dirty="0">
                <a:latin typeface="Calibri" pitchFamily="34" charset="0"/>
              </a:rPr>
              <a:t>άλλα λόγια </a:t>
            </a:r>
            <a:r>
              <a:rPr lang="en-GB" altLang="en-US" sz="2600" dirty="0" smtClean="0">
                <a:latin typeface="Calibri" pitchFamily="34" charset="0"/>
              </a:rPr>
              <a:t/>
            </a:r>
            <a:br>
              <a:rPr lang="en-GB" altLang="en-US" sz="2600" dirty="0" smtClean="0">
                <a:latin typeface="Calibri" pitchFamily="34" charset="0"/>
              </a:rPr>
            </a:br>
            <a:r>
              <a:rPr lang="el-GR" altLang="en-US" sz="2600" dirty="0" smtClean="0">
                <a:latin typeface="Calibri" pitchFamily="34" charset="0"/>
              </a:rPr>
              <a:t>όταν </a:t>
            </a:r>
            <a:r>
              <a:rPr lang="el-GR" altLang="en-US" sz="2600" dirty="0">
                <a:latin typeface="Calibri" pitchFamily="34" charset="0"/>
              </a:rPr>
              <a:t>αρνούμαστε </a:t>
            </a:r>
            <a:r>
              <a:rPr lang="en-GB" altLang="en-US" sz="2600" dirty="0" smtClean="0">
                <a:latin typeface="Calibri" pitchFamily="34" charset="0"/>
              </a:rPr>
              <a:t/>
            </a:r>
            <a:br>
              <a:rPr lang="en-GB" altLang="en-US" sz="2600" dirty="0" smtClean="0">
                <a:latin typeface="Calibri" pitchFamily="34" charset="0"/>
              </a:rPr>
            </a:br>
            <a:r>
              <a:rPr lang="el-GR" altLang="en-US" sz="2600" dirty="0" smtClean="0">
                <a:latin typeface="Calibri" pitchFamily="34" charset="0"/>
              </a:rPr>
              <a:t>να </a:t>
            </a:r>
            <a:r>
              <a:rPr lang="el-GR" altLang="en-US" sz="2600" dirty="0">
                <a:latin typeface="Calibri" pitchFamily="34" charset="0"/>
              </a:rPr>
              <a:t>φιλοξενήσουμε συγκεκριμένους χαρακτήρες (π.χ. </a:t>
            </a:r>
            <a:r>
              <a:rPr lang="el-GR" altLang="en-US" sz="2600" dirty="0" err="1">
                <a:latin typeface="Calibri" pitchFamily="34" charset="0"/>
              </a:rPr>
              <a:t>ομοφιλόφιλους</a:t>
            </a:r>
            <a:r>
              <a:rPr lang="el-GR" altLang="en-US" sz="2600" dirty="0">
                <a:latin typeface="Calibri" pitchFamily="34" charset="0"/>
              </a:rPr>
              <a:t>) στα βιβλία μας, ενώ υπάρχουν στην κοινωνία. </a:t>
            </a:r>
          </a:p>
          <a:p>
            <a:endParaRPr lang="el-GR" sz="2600" dirty="0"/>
          </a:p>
        </p:txBody>
      </p:sp>
      <p:pic>
        <p:nvPicPr>
          <p:cNvPr id="5" name="Content Placeholder 4" descr="σελίδα του βιβλίου «Η επίθεση της ψείρας»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848689"/>
            <a:ext cx="4038600" cy="402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Η επίθεση της ψείρα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2492896"/>
            <a:ext cx="1549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079776" y="5553236"/>
            <a:ext cx="552400" cy="360040"/>
          </a:xfrm>
          <a:prstGeom prst="rect">
            <a:avLst/>
          </a:prstGeom>
        </p:spPr>
        <p:txBody>
          <a:bodyPr vert="horz" wrap="square" lIns="91440" tIns="45720" rIns="91440" bIns="45720" rtlCol="0" anchor="ctr">
            <a:noAutofit/>
          </a:bodyPr>
          <a:lstStyle/>
          <a:p>
            <a:pPr algn="r"/>
            <a:r>
              <a:rPr lang="el-GR" b="1" dirty="0" smtClean="0">
                <a:latin typeface="+mj-lt"/>
              </a:rPr>
              <a:t>[4]</a:t>
            </a:r>
            <a:endParaRPr lang="el-GR" b="1" dirty="0" smtClean="0">
              <a:latin typeface="+mj-lt"/>
            </a:endParaRPr>
          </a:p>
        </p:txBody>
      </p:sp>
    </p:spTree>
    <p:custDataLst>
      <p:tags r:id="rId1"/>
    </p:custDataLst>
    <p:extLst>
      <p:ext uri="{BB962C8B-B14F-4D97-AF65-F5344CB8AC3E}">
        <p14:creationId xmlns:p14="http://schemas.microsoft.com/office/powerpoint/2010/main" val="26815769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latin typeface="Calibri" pitchFamily="34" charset="0"/>
              </a:rPr>
              <a:t>Αντιρατσιστικά </a:t>
            </a:r>
            <a:r>
              <a:rPr lang="el-GR" altLang="en-US" dirty="0" smtClean="0">
                <a:latin typeface="Calibri" pitchFamily="34" charset="0"/>
              </a:rPr>
              <a:t>μηνύματα (1/6)</a:t>
            </a:r>
            <a:endParaRPr lang="el-GR" dirty="0"/>
          </a:p>
        </p:txBody>
      </p:sp>
      <p:sp>
        <p:nvSpPr>
          <p:cNvPr id="3" name="Content Placeholder 2"/>
          <p:cNvSpPr>
            <a:spLocks noGrp="1"/>
          </p:cNvSpPr>
          <p:nvPr>
            <p:ph sz="half" idx="1"/>
          </p:nvPr>
        </p:nvSpPr>
        <p:spPr/>
        <p:txBody>
          <a:bodyPr/>
          <a:lstStyle/>
          <a:p>
            <a:pPr marL="0" indent="0">
              <a:buNone/>
            </a:pPr>
            <a:r>
              <a:rPr lang="el-GR" altLang="en-US" dirty="0" smtClean="0">
                <a:latin typeface="Calibri" pitchFamily="34" charset="0"/>
              </a:rPr>
              <a:t>Αντιρατσιστικά </a:t>
            </a:r>
            <a:r>
              <a:rPr lang="el-GR" altLang="en-US" dirty="0">
                <a:latin typeface="Calibri" pitchFamily="34" charset="0"/>
              </a:rPr>
              <a:t>μηνύματα εγγράφονται στα κείμενα και όταν η εικονογράφηση φιλοξενεί χαρακτήρες που δεν είναι απαραιτήτως λευκοί. </a:t>
            </a:r>
          </a:p>
          <a:p>
            <a:endParaRPr lang="el-GR" dirty="0"/>
          </a:p>
        </p:txBody>
      </p:sp>
      <p:pic>
        <p:nvPicPr>
          <p:cNvPr id="7" name="Picture 2" descr="Rapunze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847920"/>
            <a:ext cx="4038600" cy="403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079776" y="5526148"/>
            <a:ext cx="552400" cy="360040"/>
          </a:xfrm>
          <a:prstGeom prst="rect">
            <a:avLst/>
          </a:prstGeom>
        </p:spPr>
        <p:txBody>
          <a:bodyPr vert="horz" wrap="square" lIns="91440" tIns="45720" rIns="91440" bIns="45720" rtlCol="0" anchor="ctr">
            <a:noAutofit/>
          </a:bodyPr>
          <a:lstStyle/>
          <a:p>
            <a:pPr algn="r"/>
            <a:r>
              <a:rPr lang="el-GR" b="1" dirty="0" smtClean="0">
                <a:latin typeface="+mj-lt"/>
              </a:rPr>
              <a:t>[5]</a:t>
            </a:r>
            <a:endParaRPr lang="el-GR" b="1" dirty="0" smtClean="0">
              <a:latin typeface="+mj-lt"/>
            </a:endParaRPr>
          </a:p>
        </p:txBody>
      </p:sp>
    </p:spTree>
    <p:custDataLst>
      <p:tags r:id="rId1"/>
    </p:custDataLst>
    <p:extLst>
      <p:ext uri="{BB962C8B-B14F-4D97-AF65-F5344CB8AC3E}">
        <p14:creationId xmlns:p14="http://schemas.microsoft.com/office/powerpoint/2010/main" val="4127096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altLang="en-US" dirty="0">
                <a:latin typeface="Calibri" pitchFamily="34" charset="0"/>
              </a:rPr>
              <a:t>Αντιρατσιστικά μηνύματα </a:t>
            </a:r>
            <a:r>
              <a:rPr lang="el-GR" altLang="en-US" dirty="0" smtClean="0">
                <a:latin typeface="Calibri" pitchFamily="34" charset="0"/>
              </a:rPr>
              <a:t>(2/6</a:t>
            </a:r>
            <a:r>
              <a:rPr lang="el-GR" altLang="en-US" dirty="0">
                <a:latin typeface="Calibri" pitchFamily="34" charset="0"/>
              </a:rPr>
              <a:t>)</a:t>
            </a:r>
            <a:endParaRPr lang="el-GR" dirty="0"/>
          </a:p>
        </p:txBody>
      </p:sp>
      <p:pic>
        <p:nvPicPr>
          <p:cNvPr id="11" name="Content Placeholder 10" descr="Cinderella"/>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95101" y="1557338"/>
            <a:ext cx="5366498" cy="4525962"/>
          </a:xfrm>
        </p:spPr>
      </p:pic>
      <p:sp>
        <p:nvSpPr>
          <p:cNvPr id="12" name="TextBox 11"/>
          <p:cNvSpPr txBox="1"/>
          <p:nvPr/>
        </p:nvSpPr>
        <p:spPr>
          <a:xfrm>
            <a:off x="7380312" y="3429000"/>
            <a:ext cx="552400" cy="360040"/>
          </a:xfrm>
          <a:prstGeom prst="rect">
            <a:avLst/>
          </a:prstGeom>
        </p:spPr>
        <p:txBody>
          <a:bodyPr vert="horz" wrap="square" lIns="91440" tIns="45720" rIns="91440" bIns="45720" rtlCol="0" anchor="ctr">
            <a:noAutofit/>
          </a:bodyPr>
          <a:lstStyle/>
          <a:p>
            <a:r>
              <a:rPr lang="el-GR" b="1" dirty="0" smtClean="0">
                <a:latin typeface="+mj-lt"/>
              </a:rPr>
              <a:t>[6]</a:t>
            </a:r>
            <a:endParaRPr lang="el-GR" b="1" dirty="0" smtClean="0">
              <a:latin typeface="+mj-lt"/>
            </a:endParaRPr>
          </a:p>
        </p:txBody>
      </p:sp>
    </p:spTree>
    <p:custDataLst>
      <p:tags r:id="rId1"/>
    </p:custDataLst>
    <p:extLst>
      <p:ext uri="{BB962C8B-B14F-4D97-AF65-F5344CB8AC3E}">
        <p14:creationId xmlns:p14="http://schemas.microsoft.com/office/powerpoint/2010/main" val="235880169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PROJECT_OPEN" val="0"/>
  <p:tag name="ZHAW.ACCESSIBILITYADDIN.CHECKTIMEDATE" val="11/24/2015 9:37:58 PM"/>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10242,10243,3,"/>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ZHAW.ACCESSIBILITYADDIN.READINGORDER" val="2,4,1026,9,"/>
</p:tagLst>
</file>

<file path=ppt/tags/tag1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6.xml><?xml version="1.0" encoding="utf-8"?>
<p:tagLst xmlns:a="http://schemas.openxmlformats.org/drawingml/2006/main" xmlns:r="http://schemas.openxmlformats.org/officeDocument/2006/relationships" xmlns:p="http://schemas.openxmlformats.org/presentationml/2006/main">
  <p:tag name="ZHAW.ACCESSIBILITYADDIN.READINGORDER" val="5,7,8,9,"/>
</p:tagLst>
</file>

<file path=ppt/tags/tag17.xml><?xml version="1.0" encoding="utf-8"?>
<p:tagLst xmlns:a="http://schemas.openxmlformats.org/drawingml/2006/main" xmlns:r="http://schemas.openxmlformats.org/officeDocument/2006/relationships" xmlns:p="http://schemas.openxmlformats.org/presentationml/2006/main">
  <p:tag name="ZHAW.ACCESSIBILITYADDIN.READINGORDER" val="2,3,5,6,7,"/>
</p:tagLst>
</file>

<file path=ppt/tags/tag18.xml><?xml version="1.0" encoding="utf-8"?>
<p:tagLst xmlns:a="http://schemas.openxmlformats.org/drawingml/2006/main" xmlns:r="http://schemas.openxmlformats.org/officeDocument/2006/relationships" xmlns:p="http://schemas.openxmlformats.org/presentationml/2006/main">
  <p:tag name="ZHAW.ACCESSIBILITYADDIN.READINGORDER" val="2,3,7,8,"/>
</p:tagLst>
</file>

<file path=ppt/tags/tag19.xml><?xml version="1.0" encoding="utf-8"?>
<p:tagLst xmlns:a="http://schemas.openxmlformats.org/drawingml/2006/main" xmlns:r="http://schemas.openxmlformats.org/officeDocument/2006/relationships" xmlns:p="http://schemas.openxmlformats.org/presentationml/2006/main">
  <p:tag name="ZHAW.ACCESSIBILITYADDIN.READINGORDER" val="9,11,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ZHAW.ACCESSIBILITYADDIN.READINGORDER" val="4,5,7,8,"/>
</p:tagLst>
</file>

<file path=ppt/tags/tag21.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2.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3.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4.xml><?xml version="1.0" encoding="utf-8"?>
<p:tagLst xmlns:a="http://schemas.openxmlformats.org/drawingml/2006/main" xmlns:r="http://schemas.openxmlformats.org/officeDocument/2006/relationships" xmlns:p="http://schemas.openxmlformats.org/presentationml/2006/main">
  <p:tag name="ZHAW.ACCESSIBILITYADDIN.READINGORDER" val="2,4,17410,7,"/>
</p:tagLst>
</file>

<file path=ppt/tags/tag25.xml><?xml version="1.0" encoding="utf-8"?>
<p:tagLst xmlns:a="http://schemas.openxmlformats.org/drawingml/2006/main" xmlns:r="http://schemas.openxmlformats.org/officeDocument/2006/relationships" xmlns:p="http://schemas.openxmlformats.org/presentationml/2006/main">
  <p:tag name="ZHAW.ACCESSIBILITYADDIN.READINGORDER" val="16,13,14,15,17,"/>
</p:tagLst>
</file>

<file path=ppt/tags/tag26.xml><?xml version="1.0" encoding="utf-8"?>
<p:tagLst xmlns:a="http://schemas.openxmlformats.org/drawingml/2006/main" xmlns:r="http://schemas.openxmlformats.org/officeDocument/2006/relationships" xmlns:p="http://schemas.openxmlformats.org/presentationml/2006/main">
  <p:tag name="ZHAW.ACCESSIBILITYADDIN.READINGORDER" val="4,3,7,9,10,"/>
</p:tagLst>
</file>

<file path=ppt/tags/tag27.xml><?xml version="1.0" encoding="utf-8"?>
<p:tagLst xmlns:a="http://schemas.openxmlformats.org/drawingml/2006/main" xmlns:r="http://schemas.openxmlformats.org/officeDocument/2006/relationships" xmlns:p="http://schemas.openxmlformats.org/presentationml/2006/main">
  <p:tag name="ZHAW.ACCESSIBILITYADDIN.READINGORDER" val="5,6,8,10,9,11,"/>
</p:tagLst>
</file>

<file path=ppt/tags/tag28.xml><?xml version="1.0" encoding="utf-8"?>
<p:tagLst xmlns:a="http://schemas.openxmlformats.org/drawingml/2006/main" xmlns:r="http://schemas.openxmlformats.org/officeDocument/2006/relationships" xmlns:p="http://schemas.openxmlformats.org/presentationml/2006/main">
  <p:tag name="ZHAW.ACCESSIBILITYADDIN.READINGORDER" val="8,9,11,13,12,14,"/>
</p:tagLst>
</file>

<file path=ppt/tags/tag29.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1.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2.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3.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4.xml><?xml version="1.0" encoding="utf-8"?>
<p:tagLst xmlns:a="http://schemas.openxmlformats.org/drawingml/2006/main" xmlns:r="http://schemas.openxmlformats.org/officeDocument/2006/relationships" xmlns:p="http://schemas.openxmlformats.org/presentationml/2006/main">
  <p:tag name="ZHAW.ACCESSIBILITYADDIN.READINGORDER" val="2,3,7170,7,5,8,"/>
</p:tagLst>
</file>

<file path=ppt/tags/tag3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6.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7.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8.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9.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ZHAW.ACCESSIBILITYADDIN.READINGORDER" val="2,3,7,"/>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C618D7AA-460D-487F-857D-3DF6E2E8AF92}">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3286</TotalTime>
  <Words>2031</Words>
  <Application>Microsoft Office PowerPoint</Application>
  <PresentationFormat>On-screen Show (4:3)</PresentationFormat>
  <Paragraphs>190</Paragraphs>
  <Slides>43</Slides>
  <Notes>12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Θέμα του Office</vt:lpstr>
      <vt:lpstr>Ιδεολογία στην Παιδική Λογοτεχνία</vt:lpstr>
      <vt:lpstr>Ρατσιστικές αντιλήψεις (1/6)</vt:lpstr>
      <vt:lpstr>Ρατσιστικές αντιλήψεις (2/6)</vt:lpstr>
      <vt:lpstr>Ρατσιστικές αντιλήψεις (3/6)</vt:lpstr>
      <vt:lpstr>Ρατσιστικές αντιλήψεις (4/6)</vt:lpstr>
      <vt:lpstr>Ρατσιστικές αντιλήψεις (5/6)</vt:lpstr>
      <vt:lpstr>Ρατσιστικές αντιλήψεις (6/6)</vt:lpstr>
      <vt:lpstr>Αντιρατσιστικά μηνύματα (1/6)</vt:lpstr>
      <vt:lpstr>Αντιρατσιστικά μηνύματα (2/6)</vt:lpstr>
      <vt:lpstr>Αντιρατσιστικά μηνύματα (3/6)</vt:lpstr>
      <vt:lpstr>Αντιρατσιστικά μηνύματα (4/6)</vt:lpstr>
      <vt:lpstr>Αντιρατσιστικά μηνύματα (5/6)</vt:lpstr>
      <vt:lpstr>Αντιρατσιστικά μηνύματα (6/6)</vt:lpstr>
      <vt:lpstr>Διαπολιτισμικό βιβλίο </vt:lpstr>
      <vt:lpstr>Γνωριμία και αποδοχή του άλλου μέσω των βιβλίων (1/16)</vt:lpstr>
      <vt:lpstr>Γνωριμία και αποδοχή του άλλου μέσω των βιβλίων (2/16)</vt:lpstr>
      <vt:lpstr>Γνωριμία και αποδοχή του άλλου μέσω των βιβλίων (3/16)</vt:lpstr>
      <vt:lpstr>Γνωριμία και αποδοχή του άλλου μέσω των βιβλίων (4/16)</vt:lpstr>
      <vt:lpstr>Γνωριμία και αποδοχή του άλλου μέσω των βιβλίων (5/16)</vt:lpstr>
      <vt:lpstr>Γνωριμία και αποδοχή του άλλου μέσω των βιβλίων (6/16)</vt:lpstr>
      <vt:lpstr>Γνωριμία και αποδοχή του άλλου μέσω των βιβλίων (7/16)</vt:lpstr>
      <vt:lpstr>Γνωριμία και αποδοχή του άλλου μέσω των βιβλίων (8/16)</vt:lpstr>
      <vt:lpstr>Γνωριμία και αποδοχή του άλλου μέσω των βιβλίων (9/16)</vt:lpstr>
      <vt:lpstr>Γνωριμία και αποδοχή του άλλου μέσω των βιβλίων (10/16)</vt:lpstr>
      <vt:lpstr>Γνωριμία και αποδοχή του άλλου μέσω των βιβλίων (11/16)</vt:lpstr>
      <vt:lpstr>Γνωριμία και αποδοχή του άλλου μέσω των βιβλίων (12/16)</vt:lpstr>
      <vt:lpstr>Γνωριμία και αποδοχή του άλλου μέσω των βιβλίων (13/16)</vt:lpstr>
      <vt:lpstr>Γνωριμία και αποδοχή του άλλου μέσω των βιβλίων (14/16)</vt:lpstr>
      <vt:lpstr>Γνωριμία και αποδοχή του άλλου μέσω των βιβλίων (15/16)</vt:lpstr>
      <vt:lpstr>Γνωριμία και αποδοχή του άλλου μέσω των βιβλίων (16/16)</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(1/7)</vt:lpstr>
      <vt:lpstr>Σημείωμα Χρήσης Έργων Τρίτων (2/7)</vt:lpstr>
      <vt:lpstr>Σημείωμα Χρήσης Έργων Τρίτων (3/7)</vt:lpstr>
      <vt:lpstr>Σημείωμα Χρήσης Έργων Τρίτων (4/7)</vt:lpstr>
      <vt:lpstr>Σημείωμα Χρήσης Έργων Τρίτων (5/7)</vt:lpstr>
      <vt:lpstr>Σημείωμα Χρήσης Έργων Τρίτων (6/7)</vt:lpstr>
      <vt:lpstr>Σημείωμα Χρήσης Έργων Τρίτων (7/7)</vt:lpstr>
    </vt:vector>
  </TitlesOfParts>
  <Manager>Τμήμα Εκπαίδευσης και Αγωγής στην Προσχολική Ηλικία (ΤΕΑΠΗ)</Manager>
  <Company>ΕΚΠΑ</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Παιδικό Βιβλίο και Διαπολιτισμική Αγωγή</dc:title>
  <dc:subject>Ιδεολογία στην Παιδική Λογοτεχνία</dc:subject>
  <dc:creator>Αγγελική Γιαννικοπούλου</dc:creator>
  <cp:lastModifiedBy>Smaragda Papadopoulou</cp:lastModifiedBy>
  <cp:revision>327</cp:revision>
  <dcterms:created xsi:type="dcterms:W3CDTF">2012-09-06T09:03:05Z</dcterms:created>
  <dcterms:modified xsi:type="dcterms:W3CDTF">2015-11-24T19:42:55Z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48D6367A-068E-49CD-898C-DB9748BADC41</vt:lpwstr>
  </property>
  <property fmtid="{D5CDD505-2E9C-101B-9397-08002B2CF9AE}" pid="3" name="ArticulatePath">
    <vt:lpwstr>New</vt:lpwstr>
  </property>
</Properties>
</file>