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8" r:id="rId3"/>
    <p:sldId id="327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280" r:id="rId26"/>
    <p:sldId id="290" r:id="rId27"/>
    <p:sldId id="295" r:id="rId28"/>
    <p:sldId id="299" r:id="rId29"/>
    <p:sldId id="292" r:id="rId30"/>
    <p:sldId id="291" r:id="rId31"/>
    <p:sldId id="294" r:id="rId32"/>
    <p:sldId id="323" r:id="rId33"/>
    <p:sldId id="324" r:id="rId34"/>
    <p:sldId id="325" r:id="rId35"/>
    <p:sldId id="326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28"/>
            <p14:sldId id="327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280"/>
            <p14:sldId id="290"/>
            <p14:sldId id="295"/>
            <p14:sldId id="299"/>
            <p14:sldId id="292"/>
            <p14:sldId id="291"/>
            <p14:sldId id="294"/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78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0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11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94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240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374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376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6769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0534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28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7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8865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688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97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50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215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044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42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07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438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41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4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735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04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22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03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9713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Arial" charset="0"/>
                <a:ea typeface="+mn-ea"/>
                <a:cs typeface="Arial" charset="0"/>
              </a:rPr>
              <a:t>Βασικές αρχές και γνώσεις υποβάθρου</a:t>
            </a:r>
            <a:endParaRPr lang="en-US" sz="1000" kern="1200" dirty="0">
              <a:solidFill>
                <a:srgbClr val="5075BC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  <a:latin typeface="Calibri" pitchFamily="34" charset="0"/>
              </a:rPr>
              <a:t>Περιβαλλοντική 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Βασικές αρχές και γνώσεις </a:t>
            </a:r>
            <a:r>
              <a:rPr lang="el-GR" sz="2800" dirty="0" smtClean="0"/>
              <a:t>υποβάθρου</a:t>
            </a:r>
          </a:p>
          <a:p>
            <a:endParaRPr lang="el-GR" sz="2800" dirty="0" smtClean="0"/>
          </a:p>
          <a:p>
            <a:pPr>
              <a:defRPr/>
            </a:pPr>
            <a:r>
              <a:rPr lang="el-GR" sz="2800" dirty="0" smtClean="0"/>
              <a:t>Αριάδνη </a:t>
            </a:r>
            <a:r>
              <a:rPr lang="el-GR" sz="2800" dirty="0"/>
              <a:t>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</a:t>
            </a:r>
            <a:r>
              <a:rPr lang="el-GR" sz="2800" dirty="0" smtClean="0"/>
              <a:t>Γεωπεριβάλλοντος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ΑΝΘΡΑΚΙΚΑ </a:t>
            </a:r>
            <a:r>
              <a:rPr lang="el-GR" dirty="0" smtClean="0"/>
              <a:t>ΟΡΥΚΤΑ</a:t>
            </a:r>
            <a:endParaRPr lang="el-G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42913" y="1444242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CaCO</a:t>
            </a:r>
            <a:r>
              <a:rPr lang="en-US" sz="2000" baseline="-25000" dirty="0"/>
              <a:t>3</a:t>
            </a:r>
            <a:r>
              <a:rPr lang="el-GR" sz="2000" baseline="-25000" dirty="0"/>
              <a:t>   </a:t>
            </a:r>
            <a:r>
              <a:rPr lang="el-GR" sz="2000" dirty="0"/>
              <a:t>ασβεστίτης</a:t>
            </a:r>
            <a:endParaRPr lang="en-US" sz="2000" baseline="-25000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507875" y="1841117"/>
            <a:ext cx="4392613" cy="367188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00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08325" y="3207954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CaFeCO</a:t>
            </a:r>
            <a:r>
              <a:rPr lang="en-US" sz="2000" baseline="-25000"/>
              <a:t>3</a:t>
            </a:r>
            <a:r>
              <a:rPr lang="el-GR" sz="2000" baseline="-25000"/>
              <a:t>   </a:t>
            </a:r>
            <a:r>
              <a:rPr lang="el-GR" sz="2000"/>
              <a:t>αγκερίτης</a:t>
            </a:r>
            <a:endParaRPr lang="en-US" sz="2000" baseline="-250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540125" y="5549517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FeCO</a:t>
            </a:r>
            <a:r>
              <a:rPr lang="en-US" sz="2000" baseline="-25000"/>
              <a:t>3</a:t>
            </a:r>
            <a:r>
              <a:rPr lang="el-GR" sz="2000" baseline="-25000"/>
              <a:t>   </a:t>
            </a:r>
            <a:r>
              <a:rPr lang="el-GR" sz="2000"/>
              <a:t>σιδηρίτης</a:t>
            </a:r>
            <a:endParaRPr lang="en-US" sz="2000" baseline="-2500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10888" y="5513004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Μ</a:t>
            </a:r>
            <a:r>
              <a:rPr lang="en-US" sz="2000" dirty="0"/>
              <a:t>gCO</a:t>
            </a:r>
            <a:r>
              <a:rPr lang="en-US" sz="2000" baseline="-25000" dirty="0"/>
              <a:t>3</a:t>
            </a:r>
            <a:r>
              <a:rPr lang="el-GR" sz="2000" baseline="-25000" dirty="0"/>
              <a:t>   </a:t>
            </a:r>
            <a:r>
              <a:rPr lang="el-GR" sz="2000" dirty="0"/>
              <a:t>μαγνησίτης</a:t>
            </a:r>
            <a:endParaRPr lang="en-US" sz="2000" baseline="-250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52113" y="3280979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Ca</a:t>
            </a:r>
            <a:r>
              <a:rPr lang="el-GR" sz="2000" dirty="0"/>
              <a:t>Μ</a:t>
            </a:r>
            <a:r>
              <a:rPr lang="en-US" sz="2000" dirty="0"/>
              <a:t>gCO</a:t>
            </a:r>
            <a:r>
              <a:rPr lang="en-US" sz="2000" baseline="-25000" dirty="0"/>
              <a:t>3</a:t>
            </a:r>
            <a:r>
              <a:rPr lang="el-GR" sz="2000" baseline="-25000" dirty="0"/>
              <a:t>   </a:t>
            </a:r>
            <a:r>
              <a:rPr lang="el-GR" sz="2000" dirty="0"/>
              <a:t>δολομίτης</a:t>
            </a:r>
            <a:endParaRPr lang="en-US" sz="2000" baseline="-25000" dirty="0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442913" y="3639754"/>
            <a:ext cx="21748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200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5676525" y="3568317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sz="200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75574" y="5168933"/>
            <a:ext cx="2089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Στερεό διάλυμα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099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ΒΙΟΓΕΝΗΣ ΚΑΘΙΖΗΣΗ </a:t>
            </a:r>
            <a:r>
              <a:rPr lang="el-GR" dirty="0" smtClean="0"/>
              <a:t>ΑΣΒΕΣΤΙΤΗ</a:t>
            </a:r>
            <a:endParaRPr lang="el-GR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6914293" y="2276872"/>
            <a:ext cx="1763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err="1"/>
              <a:t>Τρηματοφόρα</a:t>
            </a:r>
            <a:r>
              <a:rPr lang="el-GR" sz="2000" dirty="0"/>
              <a:t> (ζωοπλαγκτόν)</a:t>
            </a:r>
            <a:endParaRPr lang="en-US" sz="2000" baseline="-25000" dirty="0"/>
          </a:p>
        </p:txBody>
      </p:sp>
      <p:pic>
        <p:nvPicPr>
          <p:cNvPr id="18" name="Picture 12" descr="trim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0277" y="3136106"/>
            <a:ext cx="1800200" cy="178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7490357" y="2992090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0" name="Group 4"/>
          <p:cNvGrpSpPr/>
          <p:nvPr/>
        </p:nvGrpSpPr>
        <p:grpSpPr>
          <a:xfrm>
            <a:off x="721481" y="1335906"/>
            <a:ext cx="5904656" cy="4896544"/>
            <a:chOff x="3243607" y="478107"/>
            <a:chExt cx="4331412" cy="3701592"/>
          </a:xfrm>
        </p:grpSpPr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049" y="478107"/>
              <a:ext cx="3274970" cy="3555572"/>
            </a:xfrm>
            <a:prstGeom prst="rect">
              <a:avLst/>
            </a:prstGeom>
          </p:spPr>
        </p:pic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07" y="4022496"/>
              <a:ext cx="2549316" cy="157203"/>
            </a:xfrm>
            <a:prstGeom prst="rect">
              <a:avLst/>
            </a:prstGeom>
          </p:spPr>
        </p:pic>
      </p:grp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6482245" y="2920082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89557" y="1556792"/>
            <a:ext cx="1872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err="1"/>
              <a:t>Κοκκολιθοφόρα</a:t>
            </a:r>
            <a:r>
              <a:rPr lang="el-GR" sz="2000" dirty="0"/>
              <a:t> (φυτοπλαγκτόν)</a:t>
            </a:r>
            <a:endParaRPr lang="en-US" sz="2000" baseline="-25000" dirty="0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1585701" y="2200002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65497" y="3717032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Βρυόζωα</a:t>
            </a:r>
            <a:endParaRPr lang="en-US" sz="2000" baseline="-25000" dirty="0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770277" y="5368354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Γαστερόποδα</a:t>
            </a:r>
            <a:endParaRPr lang="en-US" sz="2000" baseline="-25000" dirty="0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698145" y="1412776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κοράλλια</a:t>
            </a:r>
            <a:endParaRPr lang="en-US" sz="2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619410" y="5462061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3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6237" y="4955114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4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3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ΘΑΛΑΣΣΙΑ </a:t>
            </a:r>
            <a:r>
              <a:rPr lang="el-GR" dirty="0" smtClean="0"/>
              <a:t>ΙΖΗΜΑΤΑ</a:t>
            </a:r>
            <a:endParaRPr lang="el-GR" dirty="0"/>
          </a:p>
        </p:txBody>
      </p:sp>
      <p:pic>
        <p:nvPicPr>
          <p:cNvPr id="3" name="Picture 2" descr="C:\Users\Arian\Desktop\sea_sedi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57" y="1268760"/>
            <a:ext cx="7548885" cy="5111674"/>
          </a:xfrm>
          <a:prstGeom prst="rect">
            <a:avLst/>
          </a:prstGeom>
          <a:noFill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25857" y="5157192"/>
            <a:ext cx="108012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/>
              <a:t>ανθρακικά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24128" y="5157192"/>
            <a:ext cx="936104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πυριτικά</a:t>
            </a:r>
            <a:endParaRPr lang="el-GR" sz="1600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317837" y="5157192"/>
            <a:ext cx="1038139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/>
              <a:t>αργιλικά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056634" y="5157192"/>
            <a:ext cx="1152128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err="1"/>
              <a:t>χερσογενή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67056" y="5487935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5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και κλιματική </a:t>
            </a:r>
            <a:r>
              <a:rPr lang="el-GR" dirty="0" smtClean="0"/>
              <a:t>αλλαγή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l-GR" sz="2400" dirty="0"/>
              <a:t>Κλιματικά μοντέλα αποδίδουν την αύξηση θερμ/σίας στην ανθρωπογενή αύξηση ατμοσφαιρικού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endParaRPr lang="el-GR" sz="2400" baseline="-25000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l-GR" sz="2400" dirty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l-GR" sz="2400" dirty="0"/>
              <a:t>Αντιρρήσεις</a:t>
            </a:r>
            <a:r>
              <a:rPr lang="en-US" sz="2400" dirty="0"/>
              <a:t>: 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l-GR" sz="2400" dirty="0"/>
              <a:t>Τήξη πάγων </a:t>
            </a:r>
            <a:r>
              <a:rPr lang="el-GR" sz="2400" dirty="0">
                <a:sym typeface="Wingdings" pitchFamily="2" charset="2"/>
              </a:rPr>
              <a:t> νέα παγετώδης περίοδος λόγω ελάττωσης θαλάσσιας αλατότητας και διαταραχή θερμών θαλασσίων ρευμάτων</a:t>
            </a:r>
          </a:p>
          <a:p>
            <a:pPr marL="731520" lvl="1" indent="-274320">
              <a:buFont typeface="Wingdings"/>
              <a:buChar char=""/>
              <a:defRPr/>
            </a:pPr>
            <a:r>
              <a:rPr lang="el-GR" sz="2400" dirty="0">
                <a:sym typeface="Wingdings" pitchFamily="2" charset="2"/>
              </a:rPr>
              <a:t>Επίδραση αστρονομικών παραγόντων στο κλίμα π.χ. μεταβολές στην τροχιά της </a:t>
            </a:r>
            <a:r>
              <a:rPr lang="el-GR" sz="2400" dirty="0" smtClean="0">
                <a:sym typeface="Wingdings" pitchFamily="2" charset="2"/>
              </a:rPr>
              <a:t>γης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35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Αύξηση αερίων </a:t>
            </a:r>
            <a:r>
              <a:rPr lang="el-GR" sz="3600" dirty="0" smtClean="0"/>
              <a:t>θερμοκηπίου </a:t>
            </a:r>
            <a:r>
              <a:rPr lang="el-GR" sz="3600" dirty="0"/>
              <a:t>από το </a:t>
            </a:r>
            <a:r>
              <a:rPr lang="el-GR" sz="3600" dirty="0" smtClean="0"/>
              <a:t>1750</a:t>
            </a:r>
            <a:endParaRPr lang="el-GR" sz="3600" dirty="0"/>
          </a:p>
        </p:txBody>
      </p:sp>
      <p:pic>
        <p:nvPicPr>
          <p:cNvPr id="3" name="Picture 2" descr="C:\Principles Environmental Geochemistry\Textbook Files\8. Atmos Envir\Fig8-7.tif"/>
          <p:cNvPicPr>
            <a:picLocks noChangeAspect="1" noChangeArrowheads="1"/>
          </p:cNvPicPr>
          <p:nvPr/>
        </p:nvPicPr>
        <p:blipFill>
          <a:blip r:embed="rId3" cstate="print"/>
          <a:srcRect l="1887" t="2632" r="1887" b="1803"/>
          <a:stretch>
            <a:fillRect/>
          </a:stretch>
        </p:blipFill>
        <p:spPr bwMode="auto">
          <a:xfrm>
            <a:off x="827584" y="1196753"/>
            <a:ext cx="7344816" cy="52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589240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6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Εξέλιξη ατμοσφαιρικού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GB" dirty="0"/>
              <a:t>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τα τελευταία 50 </a:t>
            </a:r>
            <a:r>
              <a:rPr lang="el-GR" dirty="0" smtClean="0"/>
              <a:t>χρόνια</a:t>
            </a:r>
            <a:endParaRPr lang="el-GR" dirty="0"/>
          </a:p>
        </p:txBody>
      </p:sp>
      <p:pic>
        <p:nvPicPr>
          <p:cNvPr id="3" name="Picture 5" descr="Mauna_Loa"/>
          <p:cNvPicPr>
            <a:picLocks noChangeAspect="1" noChangeArrowheads="1"/>
          </p:cNvPicPr>
          <p:nvPr/>
        </p:nvPicPr>
        <p:blipFill>
          <a:blip r:embed="rId3" cstate="print"/>
          <a:srcRect l="1826" t="5873" r="4591" b="7033"/>
          <a:stretch>
            <a:fillRect/>
          </a:stretch>
        </p:blipFill>
        <p:spPr bwMode="auto">
          <a:xfrm>
            <a:off x="1151620" y="1556792"/>
            <a:ext cx="6840760" cy="49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5661248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7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Εξέλιξη ατμοσφαιρικού </a:t>
            </a:r>
            <a:r>
              <a:rPr lang="en-US" sz="3400" dirty="0"/>
              <a:t>CO</a:t>
            </a:r>
            <a:r>
              <a:rPr lang="en-US" sz="3400" baseline="-25000" dirty="0"/>
              <a:t>2</a:t>
            </a:r>
            <a:r>
              <a:rPr lang="en-GB" sz="3400" baseline="-25000" dirty="0"/>
              <a:t> </a:t>
            </a:r>
            <a:r>
              <a:rPr lang="el-GR" sz="3400" dirty="0"/>
              <a:t>και γήινης θερμοκρασίας σε γεωλογική κλίμακα </a:t>
            </a:r>
            <a:r>
              <a:rPr lang="el-GR" sz="3400" dirty="0" smtClean="0"/>
              <a:t>χρόνου</a:t>
            </a:r>
            <a:endParaRPr lang="el-GR" sz="3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8606" y="2382138"/>
            <a:ext cx="8586788" cy="3046413"/>
          </a:xfrm>
          <a:prstGeom prst="rect">
            <a:avLst/>
          </a:prstGeom>
          <a:noFill/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57583" y="1772816"/>
            <a:ext cx="8686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Δεδομένα από χρονολογημένους πυρήνες πάγου της Ανταρκτικής</a:t>
            </a:r>
            <a:endParaRPr lang="en-GB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043608" y="5746289"/>
            <a:ext cx="2806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Elements, 4, 305-310 (2008)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69682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Από μετρήσεις σταθερών ισοτόπων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686800" y="4365104"/>
            <a:ext cx="0" cy="138118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6918" y="5368340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8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Εκπομπές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GB" dirty="0" smtClean="0"/>
              <a:t>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32" y="1263505"/>
            <a:ext cx="2762550" cy="20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092" y="1198184"/>
            <a:ext cx="2870871" cy="214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532" y="3343944"/>
            <a:ext cx="2834558" cy="265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2408" y="3343944"/>
            <a:ext cx="2972697" cy="30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974970" y="5997967"/>
            <a:ext cx="2805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Elements, 4, 305-310 (2008)</a:t>
            </a:r>
            <a:endParaRPr lang="en-GB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368872" y="7634288"/>
            <a:ext cx="733425" cy="274638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25912C2-7F89-4A5C-A292-7A24BB806C5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2933" y="2780928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9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9910" y="2780928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933" y="5644151"/>
            <a:ext cx="534599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2000" dirty="0" smtClean="0">
                <a:latin typeface="Calibri" panose="020F0502020204030204" pitchFamily="34" charset="0"/>
              </a:rPr>
              <a:t>Π1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9910" y="5644151"/>
            <a:ext cx="472333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Π</a:t>
            </a:r>
            <a:r>
              <a:rPr lang="en-US" sz="2000" dirty="0" smtClean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971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400" dirty="0"/>
              <a:t>Πόσο </a:t>
            </a:r>
            <a:r>
              <a:rPr lang="en-US" sz="3400" dirty="0"/>
              <a:t>CO</a:t>
            </a:r>
            <a:r>
              <a:rPr lang="en-US" sz="3400" baseline="-25000" dirty="0"/>
              <a:t>2</a:t>
            </a:r>
            <a:r>
              <a:rPr lang="en-US" sz="3400" dirty="0"/>
              <a:t> </a:t>
            </a:r>
            <a:r>
              <a:rPr lang="el-GR" sz="3400" dirty="0"/>
              <a:t>παράγει ο μέσος πολίτης</a:t>
            </a:r>
            <a:r>
              <a:rPr lang="en-US" sz="3400" dirty="0"/>
              <a:t> </a:t>
            </a:r>
            <a:r>
              <a:rPr lang="en-GB" sz="3400" dirty="0"/>
              <a:t>“</a:t>
            </a:r>
            <a:r>
              <a:rPr lang="el-GR" sz="3400" dirty="0"/>
              <a:t>δυτικού</a:t>
            </a:r>
            <a:r>
              <a:rPr lang="en-US" sz="3400" dirty="0"/>
              <a:t>”</a:t>
            </a:r>
            <a:r>
              <a:rPr lang="el-GR" sz="3400" dirty="0"/>
              <a:t> τρόπου ζωής</a:t>
            </a:r>
            <a:r>
              <a:rPr lang="en-US" sz="3400" dirty="0" smtClean="0"/>
              <a:t>;</a:t>
            </a:r>
            <a:r>
              <a:rPr lang="en-US" sz="3400" dirty="0"/>
              <a:t> Elements, 4, 305-310 (2008</a:t>
            </a:r>
            <a:r>
              <a:rPr lang="en-US" sz="3400" dirty="0" smtClean="0"/>
              <a:t>)</a:t>
            </a:r>
            <a:endParaRPr lang="el-GR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</a:rPr>
              <a:t>Γεμίζει το αυτοκίνητό του 2 φορές το μήνα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2 x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50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L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βενζίνη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.</a:t>
            </a:r>
          </a:p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Πυκνότητα βενζίνης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 730 g/ L 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άρα 36.5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kg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βενζίνη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.</a:t>
            </a:r>
            <a:endParaRPr lang="el-GR" sz="1800" dirty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Καύση βενζίνης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: CH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+ 3/2O2  CO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+ H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O.</a:t>
            </a:r>
          </a:p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Με υπολογισμούς με βάση τα μοριακά βάρη παράγονται 2.7 </a:t>
            </a:r>
            <a:r>
              <a:rPr lang="en-US" sz="1800" dirty="0" err="1">
                <a:solidFill>
                  <a:prstClr val="black"/>
                </a:solidFill>
                <a:sym typeface="Wingdings" pitchFamily="2" charset="2"/>
              </a:rPr>
              <a:t>tn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CO2/ year.</a:t>
            </a:r>
          </a:p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Υποθετική δέσμευση του παραγόμενου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CO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 προς δημιουργία ασβεστίτη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:  Ca </a:t>
            </a:r>
            <a:r>
              <a:rPr lang="en-US" sz="1800" baseline="30000" dirty="0">
                <a:solidFill>
                  <a:prstClr val="black"/>
                </a:solidFill>
                <a:sym typeface="Wingdings" pitchFamily="2" charset="2"/>
              </a:rPr>
              <a:t>2+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+ CO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+ H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O  CaCO</a:t>
            </a:r>
            <a:r>
              <a:rPr lang="en-US" sz="1800" baseline="-25000" dirty="0">
                <a:solidFill>
                  <a:prstClr val="black"/>
                </a:solidFill>
                <a:sym typeface="Wingdings" pitchFamily="2" charset="2"/>
              </a:rPr>
              <a:t>3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+ 2H</a:t>
            </a:r>
            <a:r>
              <a:rPr lang="en-US" sz="1800" baseline="30000" dirty="0">
                <a:solidFill>
                  <a:prstClr val="black"/>
                </a:solidFill>
                <a:sym typeface="Wingdings" pitchFamily="2" charset="2"/>
              </a:rPr>
              <a:t>+</a:t>
            </a:r>
            <a:endParaRPr lang="en-GB" sz="1800" baseline="30000" dirty="0">
              <a:solidFill>
                <a:prstClr val="black"/>
              </a:solidFill>
              <a:sym typeface="Wingdings" pitchFamily="2" charset="2"/>
            </a:endParaRPr>
          </a:p>
          <a:p>
            <a:pPr lvl="0">
              <a:lnSpc>
                <a:spcPct val="200000"/>
              </a:lnSpc>
            </a:pP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Παράγονται 6.2 </a:t>
            </a:r>
            <a:r>
              <a:rPr lang="en-US" sz="1800" dirty="0" err="1">
                <a:solidFill>
                  <a:prstClr val="black"/>
                </a:solidFill>
                <a:sym typeface="Wingdings" pitchFamily="2" charset="2"/>
              </a:rPr>
              <a:t>tn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ασβεστίτη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l-GR" sz="1800" dirty="0">
                <a:solidFill>
                  <a:prstClr val="black"/>
                </a:solidFill>
                <a:sym typeface="Wingdings" pitchFamily="2" charset="2"/>
              </a:rPr>
              <a:t>όγκου 2.3 </a:t>
            </a:r>
            <a:r>
              <a:rPr lang="en-US" sz="1800" dirty="0">
                <a:solidFill>
                  <a:prstClr val="black"/>
                </a:solidFill>
                <a:sym typeface="Wingdings" pitchFamily="2" charset="2"/>
              </a:rPr>
              <a:t>m</a:t>
            </a:r>
            <a:r>
              <a:rPr lang="el-GR" sz="1800" baseline="30000" dirty="0" smtClean="0">
                <a:solidFill>
                  <a:prstClr val="black"/>
                </a:solidFill>
                <a:sym typeface="Wingdings" pitchFamily="2" charset="2"/>
              </a:rPr>
              <a:t>3</a:t>
            </a:r>
            <a:endParaRPr lang="en-US" sz="1800" baseline="30000" dirty="0">
              <a:solidFill>
                <a:prstClr val="blac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36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23" y="1963218"/>
            <a:ext cx="4296603" cy="3796751"/>
          </a:xfrm>
        </p:spPr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Ωραία ιδέα αλλά θυμίζει λίγο το ανέκδοτο της εικόνας…</a:t>
            </a: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λύση με τα </a:t>
            </a:r>
            <a:r>
              <a:rPr lang="el-GR" dirty="0" smtClean="0"/>
              <a:t>βιοκαύσιμα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3515757" y="5399929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932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Βασικές αρχές και γνώσεις υποβάθρου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2800" dirty="0"/>
              <a:t>Κύκλος του Άνθρακα &amp; αποθήκευση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97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Προσπάθειες αποθήκευσης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4294967295"/>
          </p:nvPr>
        </p:nvSpPr>
        <p:spPr>
          <a:xfrm>
            <a:off x="914400" y="1557338"/>
            <a:ext cx="8229600" cy="452596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200" dirty="0"/>
              <a:t>Σύλληψη- μεταφορά – αποθήκευση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Ποικιλία πηγών </a:t>
            </a:r>
            <a:r>
              <a:rPr lang="el-GR" sz="2200" dirty="0">
                <a:sym typeface="Wingdings" pitchFamily="2" charset="2"/>
              </a:rPr>
              <a:t> δυσκολία συγκέντρωσης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ym typeface="Wingdings" pitchFamily="2" charset="2"/>
              </a:rPr>
              <a:t>60% σταθερές πηγές – 40% κινούμενες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ym typeface="Wingdings" pitchFamily="2" charset="2"/>
              </a:rPr>
              <a:t>Συνήθως απαιτείται διαχωρισμός από άλλους αέριους ρύπους</a:t>
            </a:r>
          </a:p>
          <a:p>
            <a:pPr>
              <a:lnSpc>
                <a:spcPct val="150000"/>
              </a:lnSpc>
            </a:pPr>
            <a:r>
              <a:rPr lang="el-GR" sz="2200" dirty="0">
                <a:sym typeface="Wingdings" pitchFamily="2" charset="2"/>
              </a:rPr>
              <a:t>Υποψήφιοι ταμιευτήρες</a:t>
            </a:r>
            <a:r>
              <a:rPr lang="en-US" sz="2200" dirty="0">
                <a:sym typeface="Wingdings" pitchFamily="2" charset="2"/>
              </a:rPr>
              <a:t>:</a:t>
            </a:r>
          </a:p>
          <a:p>
            <a:pPr lvl="1"/>
            <a:r>
              <a:rPr lang="el-GR" sz="2000" dirty="0">
                <a:sym typeface="Wingdings" pitchFamily="2" charset="2"/>
              </a:rPr>
              <a:t>Γεωλογικοί σχηματισμοί</a:t>
            </a:r>
          </a:p>
          <a:p>
            <a:pPr lvl="1"/>
            <a:r>
              <a:rPr lang="el-GR" sz="2000" dirty="0">
                <a:sym typeface="Wingdings" pitchFamily="2" charset="2"/>
              </a:rPr>
              <a:t>Ωκεάνιοι</a:t>
            </a:r>
          </a:p>
          <a:p>
            <a:pPr lvl="1"/>
            <a:r>
              <a:rPr lang="el-GR" sz="2000" dirty="0">
                <a:sym typeface="Wingdings" pitchFamily="2" charset="2"/>
              </a:rPr>
              <a:t>Παραγωγή ανθρακικών ορυκτών</a:t>
            </a:r>
          </a:p>
          <a:p>
            <a:pPr lvl="1"/>
            <a:r>
              <a:rPr lang="el-GR" sz="2000" dirty="0">
                <a:sym typeface="Wingdings" pitchFamily="2" charset="2"/>
              </a:rPr>
              <a:t>Αύξηση βιομάζας στα εδάφη και τα </a:t>
            </a:r>
            <a:r>
              <a:rPr lang="el-GR" sz="2000" dirty="0" smtClean="0">
                <a:sym typeface="Wingdings" pitchFamily="2" charset="2"/>
              </a:rPr>
              <a:t>δάση</a:t>
            </a:r>
            <a:endParaRPr lang="el-GR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105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Αποθήκευση σε γεωλογικούς </a:t>
            </a:r>
            <a:r>
              <a:rPr lang="el-GR" dirty="0" smtClean="0"/>
              <a:t>σχηματισμούς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600" dirty="0"/>
              <a:t>Διοχέτευση </a:t>
            </a: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l-GR" sz="2600" dirty="0"/>
              <a:t> σε πορώδη πετρώματα</a:t>
            </a:r>
          </a:p>
          <a:p>
            <a:pPr lvl="1"/>
            <a:r>
              <a:rPr lang="el-GR" sz="2600" dirty="0"/>
              <a:t>Ιζηματογενείς λεκάνες</a:t>
            </a:r>
          </a:p>
          <a:p>
            <a:pPr lvl="1"/>
            <a:r>
              <a:rPr lang="el-GR" sz="2600" dirty="0"/>
              <a:t>Εξοφλημένοι πετρελαϊκοί ταμιευτήρες</a:t>
            </a:r>
          </a:p>
          <a:p>
            <a:pPr lvl="1"/>
            <a:r>
              <a:rPr lang="el-GR" sz="2600" dirty="0"/>
              <a:t>Στρώματα γαιανθράκων μη οικονομικής </a:t>
            </a:r>
            <a:r>
              <a:rPr lang="el-GR" sz="2600" dirty="0" smtClean="0"/>
              <a:t>σημασίας</a:t>
            </a:r>
            <a:endParaRPr lang="el-GR" sz="2600" dirty="0"/>
          </a:p>
          <a:p>
            <a:r>
              <a:rPr lang="el-GR" sz="2600" dirty="0"/>
              <a:t>Απαιτείται αδιαπέρατο κάλυμμα για παρεμπόδιση </a:t>
            </a:r>
            <a:r>
              <a:rPr lang="el-GR" sz="2600" dirty="0" smtClean="0"/>
              <a:t>διαφυγής</a:t>
            </a:r>
            <a:endParaRPr lang="el-GR" sz="2600" dirty="0"/>
          </a:p>
          <a:p>
            <a:r>
              <a:rPr lang="el-GR" sz="2600" dirty="0"/>
              <a:t>&gt;1 εκ. </a:t>
            </a:r>
            <a:r>
              <a:rPr lang="en-US" sz="2600" dirty="0" err="1"/>
              <a:t>tn</a:t>
            </a:r>
            <a:r>
              <a:rPr lang="el-GR" sz="2600" dirty="0"/>
              <a:t>/ </a:t>
            </a:r>
            <a:r>
              <a:rPr lang="en-US" sz="2600" dirty="0"/>
              <a:t>year</a:t>
            </a:r>
            <a:r>
              <a:rPr lang="el-GR" sz="2600" dirty="0"/>
              <a:t> διοχετεύονται σε </a:t>
            </a:r>
            <a:r>
              <a:rPr lang="el-GR" sz="2600" dirty="0" smtClean="0"/>
              <a:t>πετρώματα</a:t>
            </a:r>
            <a:endParaRPr lang="el-GR" sz="2600" dirty="0"/>
          </a:p>
          <a:p>
            <a:r>
              <a:rPr lang="el-GR" sz="2600" dirty="0"/>
              <a:t>&lt; 0.01% της παγκόσμιας ανθρωπογενούς παραγωγής</a:t>
            </a:r>
            <a:r>
              <a:rPr lang="el-GR" sz="2600" dirty="0" smtClean="0"/>
              <a:t>.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22415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Διοχέτευση στον </a:t>
            </a:r>
            <a:r>
              <a:rPr lang="el-GR" dirty="0" smtClean="0"/>
              <a:t>ωκεανό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Σε βάθη &gt; 1000 </a:t>
            </a:r>
            <a:r>
              <a:rPr lang="en-US" sz="2800" dirty="0"/>
              <a:t>m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l-GR" sz="2800" dirty="0">
                <a:sym typeface="Wingdings" pitchFamily="2" charset="2"/>
              </a:rPr>
              <a:t>διάλυση και ενσωμάτωση στον κύκλο του </a:t>
            </a:r>
            <a:r>
              <a:rPr lang="el-GR" sz="2800" dirty="0" smtClean="0">
                <a:sym typeface="Wingdings" pitchFamily="2" charset="2"/>
              </a:rPr>
              <a:t>άνθρακα</a:t>
            </a:r>
            <a:endParaRPr lang="en-US" sz="2800" dirty="0" smtClean="0">
              <a:sym typeface="Wingdings" pitchFamily="2" charset="2"/>
            </a:endParaRPr>
          </a:p>
          <a:p>
            <a:endParaRPr lang="el-GR" sz="2800" dirty="0">
              <a:sym typeface="Wingdings" pitchFamily="2" charset="2"/>
            </a:endParaRPr>
          </a:p>
          <a:p>
            <a:r>
              <a:rPr lang="el-GR" sz="2800" dirty="0">
                <a:sym typeface="Wingdings" pitchFamily="2" charset="2"/>
              </a:rPr>
              <a:t>Δεν έχουν γίνει ακόμη </a:t>
            </a:r>
            <a:r>
              <a:rPr lang="el-GR" sz="2800" dirty="0" smtClean="0">
                <a:sym typeface="Wingdings" pitchFamily="2" charset="2"/>
              </a:rPr>
              <a:t>δοκιμές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201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Σύνθεση ανθρακικών </a:t>
            </a:r>
            <a:r>
              <a:rPr lang="el-GR" dirty="0" smtClean="0"/>
              <a:t>ορυκτών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l-GR" sz="2600" dirty="0"/>
              <a:t>Δημιουργία σταθερών ανθρακικών ορυκτών (ασβεστίτης, μαγνησίτης)</a:t>
            </a:r>
          </a:p>
          <a:p>
            <a:pPr>
              <a:lnSpc>
                <a:spcPct val="200000"/>
              </a:lnSpc>
            </a:pPr>
            <a:r>
              <a:rPr lang="el-GR" sz="2600" dirty="0"/>
              <a:t>Μίμηση φυσικής διεργασίας χημ. Αποσάθρωσης</a:t>
            </a:r>
          </a:p>
          <a:p>
            <a:pPr>
              <a:lnSpc>
                <a:spcPct val="200000"/>
              </a:lnSpc>
            </a:pPr>
            <a:r>
              <a:rPr lang="el-GR" sz="2600" dirty="0"/>
              <a:t>Αντίδραση </a:t>
            </a:r>
            <a:r>
              <a:rPr lang="en-US" sz="2600" dirty="0"/>
              <a:t>CO</a:t>
            </a:r>
            <a:r>
              <a:rPr lang="en-US" sz="2600" baseline="-25000" dirty="0"/>
              <a:t>2</a:t>
            </a:r>
            <a:r>
              <a:rPr lang="en-US" sz="2600" dirty="0"/>
              <a:t> </a:t>
            </a:r>
            <a:r>
              <a:rPr lang="el-GR" sz="2600" dirty="0"/>
              <a:t>με πυριτικά ορυκτά</a:t>
            </a:r>
          </a:p>
          <a:p>
            <a:pPr>
              <a:lnSpc>
                <a:spcPct val="200000"/>
              </a:lnSpc>
            </a:pPr>
            <a:r>
              <a:rPr lang="el-GR" sz="2600" dirty="0"/>
              <a:t>Χρήση προϊόντων ως δομικά υλικά, εδαφοβελτιωτικά. </a:t>
            </a:r>
          </a:p>
        </p:txBody>
      </p:sp>
    </p:spTree>
    <p:extLst>
      <p:ext uri="{BB962C8B-B14F-4D97-AF65-F5344CB8AC3E}">
        <p14:creationId xmlns:p14="http://schemas.microsoft.com/office/powerpoint/2010/main" val="10349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Δέσμευση από βιομάζα και </a:t>
            </a:r>
            <a:r>
              <a:rPr lang="el-GR" dirty="0" smtClean="0"/>
              <a:t>έδαφος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l-GR" sz="2800" dirty="0"/>
              <a:t>Βιομάζα </a:t>
            </a:r>
            <a:r>
              <a:rPr lang="el-GR" sz="2800" dirty="0">
                <a:sym typeface="Wingdings" pitchFamily="2" charset="2"/>
              </a:rPr>
              <a:t> πηγή και ταμιευτήρας </a:t>
            </a:r>
            <a:r>
              <a:rPr lang="en-US" sz="2800" dirty="0">
                <a:sym typeface="Wingdings" pitchFamily="2" charset="2"/>
              </a:rPr>
              <a:t>CO</a:t>
            </a:r>
            <a:r>
              <a:rPr lang="en-US" sz="2800" baseline="-25000" dirty="0">
                <a:sym typeface="Wingdings" pitchFamily="2" charset="2"/>
              </a:rPr>
              <a:t>2</a:t>
            </a:r>
            <a:endParaRPr lang="el-GR" sz="2800" baseline="-25000" dirty="0">
              <a:sym typeface="Wingdings" pitchFamily="2" charset="2"/>
            </a:endParaRPr>
          </a:p>
          <a:p>
            <a:pPr>
              <a:lnSpc>
                <a:spcPct val="200000"/>
              </a:lnSpc>
            </a:pPr>
            <a:r>
              <a:rPr lang="el-GR" sz="2800" dirty="0">
                <a:sym typeface="Wingdings" pitchFamily="2" charset="2"/>
              </a:rPr>
              <a:t>Διαχείριση δασών προς αύξηση της βιομάζας και τελική απόθεσή της στο έδαφος (λίπασμα)</a:t>
            </a:r>
          </a:p>
          <a:p>
            <a:pPr>
              <a:lnSpc>
                <a:spcPct val="200000"/>
              </a:lnSpc>
            </a:pPr>
            <a:r>
              <a:rPr lang="el-GR" sz="2800" dirty="0">
                <a:sym typeface="Wingdings" pitchFamily="2" charset="2"/>
              </a:rPr>
              <a:t>Περιορισμένη δυνατότητα αποθήκευσης </a:t>
            </a:r>
            <a:r>
              <a:rPr lang="en-US" sz="2800" dirty="0">
                <a:sym typeface="Wingdings" pitchFamily="2" charset="2"/>
              </a:rPr>
              <a:t>CO</a:t>
            </a:r>
            <a:r>
              <a:rPr lang="en-US" sz="2800" baseline="-25000" dirty="0">
                <a:sym typeface="Wingdings" pitchFamily="2" charset="2"/>
              </a:rPr>
              <a:t>2</a:t>
            </a:r>
            <a:r>
              <a:rPr lang="el-GR" sz="2800" dirty="0">
                <a:sym typeface="Wingdings" pitchFamily="2" charset="2"/>
              </a:rPr>
              <a:t> </a:t>
            </a: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8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Βασικές αρχές και γνώσεις υποβάθρου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n-US" sz="2000" dirty="0" smtClean="0"/>
              <a:t>1.0.</a:t>
            </a:r>
            <a:r>
              <a:rPr lang="el-GR" sz="2000" dirty="0" smtClean="0"/>
              <a:t>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Αργυράκη 2014. Αριάδνη Αργυράκη . «Περιβαλλοντική Γεωχημεία. Εισαγωγή». Έκδοση: 1.0. Αθήνα 2014. Διαθέσιμο από τη δικτυακή διεύθυνση: </a:t>
            </a:r>
            <a:r>
              <a:rPr lang="en-US" sz="2000" dirty="0"/>
              <a:t>http://opencourses.uoa.gr/courses/GEOL1/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Βραχυπρόθεσμος &amp; μακροπρόθεσμος κύκλος του </a:t>
            </a:r>
            <a:r>
              <a:rPr lang="en-US" dirty="0"/>
              <a:t>C</a:t>
            </a:r>
            <a:r>
              <a:rPr lang="el-GR" dirty="0"/>
              <a:t>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 smtClean="0"/>
              <a:t>Μορφές </a:t>
            </a:r>
            <a:r>
              <a:rPr lang="en-US" dirty="0" smtClean="0"/>
              <a:t>C </a:t>
            </a:r>
            <a:r>
              <a:rPr lang="el-GR" dirty="0" smtClean="0"/>
              <a:t>στη γεώσφαιρα.</a:t>
            </a:r>
            <a:endParaRPr lang="el-GR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CO</a:t>
            </a:r>
            <a:r>
              <a:rPr lang="el-GR" dirty="0"/>
              <a:t>2 και κλιματική αλλαγή.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l-GR" dirty="0"/>
              <a:t>Αποθήκευση </a:t>
            </a:r>
            <a:r>
              <a:rPr lang="en-US" dirty="0"/>
              <a:t>CO</a:t>
            </a:r>
            <a:r>
              <a:rPr lang="el-GR" dirty="0"/>
              <a:t>2 σε γήινους ταμιευτήρες.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1: </a:t>
            </a:r>
            <a:r>
              <a:rPr lang="en-US" sz="2000" dirty="0">
                <a:latin typeface="Calibri" pitchFamily="34" charset="0"/>
              </a:rPr>
              <a:t>Carbon Cycle. Public Domain, created by NASA.</a:t>
            </a:r>
            <a:r>
              <a:rPr lang="el-GR" sz="2000" dirty="0">
                <a:latin typeface="Calibri" pitchFamily="34" charset="0"/>
              </a:rPr>
              <a:t>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http://www.newworldencyclopedia.org/entry/Carbon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:http://www.newworldencyclopedia.org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2: </a:t>
            </a:r>
            <a:r>
              <a:rPr lang="en-US" sz="2000" dirty="0">
                <a:latin typeface="Calibri" pitchFamily="34" charset="0"/>
              </a:rPr>
              <a:t>Global Carbon Cycle</a:t>
            </a:r>
            <a:r>
              <a:rPr lang="el-GR" sz="2000" dirty="0">
                <a:latin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</a:rPr>
              <a:t>Copyright University of Michigan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http://www.globalchange.umich.edu/globalchange1/current/lectures/kling/carbon_cycle/carbon_cycle.html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www.globalchange.umich.edu</a:t>
            </a:r>
            <a:endParaRPr lang="el-GR" sz="2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</a:t>
            </a:r>
            <a:r>
              <a:rPr lang="el-GR" sz="2000" dirty="0" smtClean="0">
                <a:latin typeface="Calibri" pitchFamily="34" charset="0"/>
              </a:rPr>
              <a:t>3: </a:t>
            </a:r>
            <a:r>
              <a:rPr lang="el-GR" sz="2000" dirty="0" smtClean="0"/>
              <a:t>Βιογενής καθίζηση ασβεστίτη. </a:t>
            </a:r>
            <a:r>
              <a:rPr lang="en-US" sz="2000" dirty="0" smtClean="0">
                <a:latin typeface="Calibri" pitchFamily="34" charset="0"/>
              </a:rPr>
              <a:t>Copyright 2012 </a:t>
            </a:r>
            <a:r>
              <a:rPr lang="en-US" sz="2000" dirty="0">
                <a:latin typeface="Calibri" pitchFamily="34" charset="0"/>
              </a:rPr>
              <a:t>Kula C. </a:t>
            </a:r>
            <a:r>
              <a:rPr lang="en-US" sz="2000" dirty="0" err="1" smtClean="0">
                <a:latin typeface="Calibri" pitchFamily="34" charset="0"/>
              </a:rPr>
              <a:t>Misra</a:t>
            </a:r>
            <a:r>
              <a:rPr lang="en-US" sz="2000" dirty="0" smtClean="0">
                <a:latin typeface="Calibri" pitchFamily="34" charset="0"/>
              </a:rPr>
              <a:t>. </a:t>
            </a:r>
            <a:r>
              <a:rPr lang="el-GR" sz="2000" dirty="0" smtClean="0">
                <a:latin typeface="Calibri" pitchFamily="34" charset="0"/>
              </a:rPr>
              <a:t>Πηγή: </a:t>
            </a:r>
            <a:r>
              <a:rPr lang="en-US" sz="2000" dirty="0" smtClean="0">
                <a:latin typeface="Calibri" pitchFamily="34" charset="0"/>
              </a:rPr>
              <a:t>Introduction </a:t>
            </a:r>
            <a:r>
              <a:rPr lang="en-US" sz="2000" dirty="0">
                <a:latin typeface="Calibri" pitchFamily="34" charset="0"/>
              </a:rPr>
              <a:t>to Geochemistry: Principles and Applications, First Edition. Published </a:t>
            </a:r>
            <a:r>
              <a:rPr lang="en-US" sz="2000" dirty="0" smtClean="0">
                <a:latin typeface="Calibri" pitchFamily="34" charset="0"/>
              </a:rPr>
              <a:t>2012 by Blackwell Publishing Ltd.</a:t>
            </a:r>
            <a:endParaRPr lang="el-G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4: Γαστερόποδα. </a:t>
            </a:r>
            <a:r>
              <a:rPr lang="en-US" sz="2000" dirty="0">
                <a:latin typeface="Calibri" pitchFamily="34" charset="0"/>
              </a:rPr>
              <a:t>Copyright The Book of Barely Imagined Beings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http://www.barelyimaginedbeings.com/2009_12_01_archive.html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www.barelyimaginedbeings.com</a:t>
            </a:r>
          </a:p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Εικόνα </a:t>
            </a:r>
            <a:r>
              <a:rPr lang="el-GR" sz="2000" dirty="0">
                <a:latin typeface="Calibri" pitchFamily="34" charset="0"/>
              </a:rPr>
              <a:t>5: Θαλάσσια Ιζήματα. </a:t>
            </a:r>
            <a:r>
              <a:rPr lang="en-US" sz="2000" dirty="0">
                <a:latin typeface="Calibri" pitchFamily="34" charset="0"/>
              </a:rPr>
              <a:t>Copyright Pearson Prentice </a:t>
            </a:r>
            <a:r>
              <a:rPr lang="en-US" sz="2000" dirty="0" err="1">
                <a:latin typeface="Calibri" pitchFamily="34" charset="0"/>
              </a:rPr>
              <a:t>Hall,Inc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http://www.iupui.edu/~g115/mod06/lecture07.html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:http://</a:t>
            </a:r>
            <a:r>
              <a:rPr lang="en-US" sz="2000" dirty="0" smtClean="0">
                <a:latin typeface="Calibri" pitchFamily="34" charset="0"/>
              </a:rPr>
              <a:t>www.iupui.edu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</a:t>
            </a:r>
            <a:r>
              <a:rPr lang="en-US" sz="2000" dirty="0" smtClean="0">
                <a:latin typeface="Calibri" pitchFamily="34" charset="0"/>
              </a:rPr>
              <a:t>6</a:t>
            </a:r>
            <a:r>
              <a:rPr lang="el-GR" sz="2000" dirty="0" smtClean="0">
                <a:latin typeface="Calibri" pitchFamily="34" charset="0"/>
              </a:rPr>
              <a:t>: </a:t>
            </a:r>
            <a:r>
              <a:rPr lang="el-GR" sz="2000" dirty="0" smtClean="0"/>
              <a:t>Αύξηση </a:t>
            </a:r>
            <a:r>
              <a:rPr lang="el-GR" sz="2000" dirty="0"/>
              <a:t>αερίων θερμοκηπίου από το </a:t>
            </a:r>
            <a:r>
              <a:rPr lang="el-GR" sz="2000" dirty="0" smtClean="0"/>
              <a:t>1750</a:t>
            </a:r>
            <a:r>
              <a:rPr lang="en-US" sz="2000" dirty="0" smtClean="0"/>
              <a:t>. Copyright </a:t>
            </a:r>
            <a:r>
              <a:rPr lang="en-US" sz="2000" dirty="0"/>
              <a:t>Elements, 4, 305-310 (2008</a:t>
            </a:r>
            <a:r>
              <a:rPr lang="en-US" sz="2000" dirty="0" smtClean="0"/>
              <a:t>)</a:t>
            </a:r>
            <a:r>
              <a:rPr lang="en-GB" sz="2000" dirty="0" smtClean="0"/>
              <a:t>.</a:t>
            </a:r>
            <a:endParaRPr lang="el-GR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7: </a:t>
            </a:r>
            <a:r>
              <a:rPr lang="en-US" sz="2000" dirty="0">
                <a:latin typeface="Calibri" pitchFamily="34" charset="0"/>
              </a:rPr>
              <a:t>Atmospheric CO2 at Mauna Loa Observatory</a:t>
            </a:r>
            <a:r>
              <a:rPr lang="el-GR" sz="2000" dirty="0">
                <a:latin typeface="Calibri" pitchFamily="34" charset="0"/>
              </a:rPr>
              <a:t>. </a:t>
            </a:r>
            <a:r>
              <a:rPr lang="en-US" sz="2000" dirty="0">
                <a:latin typeface="Calibri" pitchFamily="34" charset="0"/>
              </a:rPr>
              <a:t>Copyright NOAA Earth System Research Laboratory</a:t>
            </a:r>
            <a:r>
              <a:rPr lang="el-GR" sz="2000" dirty="0">
                <a:latin typeface="Calibri" pitchFamily="34" charset="0"/>
              </a:rPr>
              <a:t>.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http://www.esrl.noaa.gov/gmd/ccgg/trends/graph.html</a:t>
            </a:r>
            <a:r>
              <a:rPr lang="el-GR" sz="2000" dirty="0">
                <a:latin typeface="Calibri" pitchFamily="34" charset="0"/>
              </a:rPr>
              <a:t>. 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www.esrl.noaa.gov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0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(3/4)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Εικόνα </a:t>
            </a:r>
            <a:r>
              <a:rPr lang="en-US" sz="2000" dirty="0">
                <a:latin typeface="Calibri" pitchFamily="34" charset="0"/>
              </a:rPr>
              <a:t>8</a:t>
            </a:r>
            <a:r>
              <a:rPr lang="el-GR" sz="2000" dirty="0">
                <a:latin typeface="Calibri" pitchFamily="34" charset="0"/>
              </a:rPr>
              <a:t>: Εξέλιξη ατμοσφαιρικού </a:t>
            </a:r>
            <a:r>
              <a:rPr lang="en-US" sz="2000" dirty="0">
                <a:latin typeface="Calibri" pitchFamily="34" charset="0"/>
              </a:rPr>
              <a:t>CO2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και γήινης θερμοκρασίας σε γεωλογική κλίμακα </a:t>
            </a:r>
            <a:r>
              <a:rPr lang="el-GR" sz="2000" dirty="0" smtClean="0">
                <a:latin typeface="Calibri" pitchFamily="34" charset="0"/>
              </a:rPr>
              <a:t>χρόνου</a:t>
            </a:r>
            <a:r>
              <a:rPr lang="en-US" sz="2000" dirty="0">
                <a:latin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/>
              <a:t>Elements, 4, 305-310 (2008</a:t>
            </a:r>
            <a:r>
              <a:rPr lang="en-US" sz="2000" dirty="0" smtClean="0"/>
              <a:t>)</a:t>
            </a:r>
            <a:r>
              <a:rPr lang="en-GB" sz="2000" dirty="0" smtClean="0"/>
              <a:t>.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Copyright Department of Earth, Atmospheric and Planetary Sciences, MIT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web.mit.edu/12.000/www/m2013/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web.mit.edu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</a:t>
            </a:r>
            <a:r>
              <a:rPr lang="en-US" sz="2000" dirty="0" smtClean="0">
                <a:latin typeface="Calibri" pitchFamily="34" charset="0"/>
              </a:rPr>
              <a:t>9</a:t>
            </a:r>
            <a:r>
              <a:rPr lang="el-GR" sz="2000" dirty="0" smtClean="0">
                <a:latin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</a:rPr>
              <a:t>Global Anthropogenic CO</a:t>
            </a:r>
            <a:r>
              <a:rPr lang="en-US" sz="2000" baseline="-25000" dirty="0" smtClean="0">
                <a:latin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</a:rPr>
              <a:t> emissions. Copyright </a:t>
            </a:r>
            <a:r>
              <a:rPr lang="en-US" sz="2000" dirty="0" smtClean="0"/>
              <a:t>Elements</a:t>
            </a:r>
            <a:r>
              <a:rPr lang="en-US" sz="2000" dirty="0"/>
              <a:t>, 4, 305-310 (2008</a:t>
            </a:r>
            <a:r>
              <a:rPr lang="en-US" sz="2000" dirty="0" smtClean="0"/>
              <a:t>).</a:t>
            </a:r>
            <a:endParaRPr lang="en-GB" sz="2000" dirty="0"/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Εικόνα </a:t>
            </a:r>
            <a:r>
              <a:rPr lang="en-US" sz="2000" dirty="0" smtClean="0">
                <a:latin typeface="Calibri" pitchFamily="34" charset="0"/>
              </a:rPr>
              <a:t>10</a:t>
            </a:r>
            <a:r>
              <a:rPr lang="el-GR" sz="2000" dirty="0" smtClean="0">
                <a:latin typeface="Calibri" pitchFamily="34" charset="0"/>
              </a:rPr>
              <a:t>: </a:t>
            </a:r>
            <a:r>
              <a:rPr lang="en-US" sz="2000" dirty="0" smtClean="0">
                <a:latin typeface="Calibri" pitchFamily="34" charset="0"/>
              </a:rPr>
              <a:t>Per capita </a:t>
            </a:r>
            <a:r>
              <a:rPr lang="en-US" sz="2000" dirty="0">
                <a:latin typeface="Calibri" pitchFamily="34" charset="0"/>
              </a:rPr>
              <a:t>CO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emissions. </a:t>
            </a:r>
            <a:r>
              <a:rPr lang="en-US" sz="2000" dirty="0">
                <a:latin typeface="Calibri" pitchFamily="34" charset="0"/>
              </a:rPr>
              <a:t>Copyright </a:t>
            </a:r>
            <a:r>
              <a:rPr lang="en-US" sz="2000" dirty="0"/>
              <a:t>Elements, 4, 305-310 (2008</a:t>
            </a:r>
            <a:r>
              <a:rPr lang="en-US" sz="2000" dirty="0" smtClean="0"/>
              <a:t>).</a:t>
            </a:r>
            <a:endParaRPr lang="en-US" sz="20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Εικόνα </a:t>
            </a:r>
            <a:r>
              <a:rPr lang="en-US" sz="2000" dirty="0" smtClean="0">
                <a:latin typeface="Calibri" pitchFamily="34" charset="0"/>
              </a:rPr>
              <a:t>11</a:t>
            </a:r>
            <a:r>
              <a:rPr lang="el-GR" sz="2000" dirty="0" smtClean="0">
                <a:latin typeface="Calibri" pitchFamily="34" charset="0"/>
              </a:rPr>
              <a:t>: </a:t>
            </a:r>
            <a:r>
              <a:rPr lang="el-GR" sz="2000" dirty="0">
                <a:latin typeface="Calibri" pitchFamily="34" charset="0"/>
              </a:rPr>
              <a:t>Χιουμοριστικό σκίτσο. </a:t>
            </a:r>
            <a:r>
              <a:rPr lang="en-US" sz="2000" dirty="0">
                <a:latin typeface="Calibri" pitchFamily="34" charset="0"/>
              </a:rPr>
              <a:t>Copyright About.com</a:t>
            </a:r>
            <a:r>
              <a:rPr lang="el-GR" sz="2000" dirty="0">
                <a:latin typeface="Calibri" pitchFamily="34" charset="0"/>
              </a:rPr>
              <a:t>. Σύνδεσμος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http://politicalhumor.about.com/od/environment/ig/Environment-Cartoons/Green-Jobs.htm</a:t>
            </a:r>
            <a:r>
              <a:rPr lang="el-GR" sz="2000" dirty="0">
                <a:latin typeface="Calibri" pitchFamily="34" charset="0"/>
              </a:rPr>
              <a:t>. Πηγή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politicalhumor.about.com</a:t>
            </a:r>
            <a:endParaRPr lang="el-GR" sz="2000" dirty="0">
              <a:latin typeface="Calibri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(4/4)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Πίνακας 1: </a:t>
            </a:r>
            <a:r>
              <a:rPr lang="en-US" sz="2000" dirty="0">
                <a:latin typeface="Calibri" pitchFamily="34" charset="0"/>
              </a:rPr>
              <a:t>Top 10 CO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– emitting countries in 2004 on a per capita basis (</a:t>
            </a:r>
            <a:r>
              <a:rPr lang="en-US" sz="2000" dirty="0" err="1">
                <a:latin typeface="Calibri" pitchFamily="34" charset="0"/>
              </a:rPr>
              <a:t>Marland</a:t>
            </a:r>
            <a:r>
              <a:rPr lang="en-US" sz="2000" dirty="0">
                <a:latin typeface="Calibri" pitchFamily="34" charset="0"/>
              </a:rPr>
              <a:t> et al. 2007). Copyright </a:t>
            </a:r>
            <a:r>
              <a:rPr lang="en-US" sz="2000" dirty="0"/>
              <a:t>Elements, 4, 305-310 (2008).</a:t>
            </a:r>
            <a:endParaRPr lang="en-US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Πίνακας </a:t>
            </a:r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: </a:t>
            </a:r>
            <a:r>
              <a:rPr lang="en-US" sz="2000" dirty="0">
                <a:latin typeface="Calibri" pitchFamily="34" charset="0"/>
              </a:rPr>
              <a:t>Top </a:t>
            </a:r>
            <a:r>
              <a:rPr lang="en-US" sz="2000" dirty="0" smtClean="0">
                <a:latin typeface="Calibri" pitchFamily="34" charset="0"/>
              </a:rPr>
              <a:t>20 </a:t>
            </a:r>
            <a:r>
              <a:rPr lang="en-US" sz="2000" dirty="0">
                <a:latin typeface="Calibri" pitchFamily="34" charset="0"/>
              </a:rPr>
              <a:t>CO</a:t>
            </a:r>
            <a:r>
              <a:rPr lang="en-US" sz="2000" baseline="-25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– </a:t>
            </a:r>
            <a:r>
              <a:rPr lang="en-US" sz="2000" dirty="0">
                <a:latin typeface="Calibri" pitchFamily="34" charset="0"/>
              </a:rPr>
              <a:t>emitting countries in 2004 on a per capita basis (</a:t>
            </a:r>
            <a:r>
              <a:rPr lang="en-US" sz="2000" dirty="0" err="1">
                <a:latin typeface="Calibri" pitchFamily="34" charset="0"/>
              </a:rPr>
              <a:t>Marland</a:t>
            </a:r>
            <a:r>
              <a:rPr lang="en-US" sz="2000" dirty="0">
                <a:latin typeface="Calibri" pitchFamily="34" charset="0"/>
              </a:rPr>
              <a:t> et al. 2007). Copyright </a:t>
            </a:r>
            <a:r>
              <a:rPr lang="en-US" sz="2000" dirty="0"/>
              <a:t>Elements, 4, 305-310 (2008</a:t>
            </a:r>
            <a:r>
              <a:rPr lang="en-US" sz="2000" dirty="0" smtClean="0"/>
              <a:t>).</a:t>
            </a:r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ΣΥΓΚΕΝΤΡΩΣΗ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l-GR" dirty="0"/>
              <a:t> ΣΕ ΠΛΑΝΗΤΙΚΕΣ </a:t>
            </a:r>
            <a:r>
              <a:rPr lang="el-GR" dirty="0" smtClean="0"/>
              <a:t>ΑΤΜΟΣΦΑΙΡΕΣ</a:t>
            </a:r>
            <a:endParaRPr lang="el-GR" dirty="0"/>
          </a:p>
        </p:txBody>
      </p:sp>
      <p:graphicFrame>
        <p:nvGraphicFramePr>
          <p:cNvPr id="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587920"/>
              </p:ext>
            </p:extLst>
          </p:nvPr>
        </p:nvGraphicFramePr>
        <p:xfrm>
          <a:off x="1475656" y="2132856"/>
          <a:ext cx="6096000" cy="1800226"/>
        </p:xfrm>
        <a:graphic>
          <a:graphicData uri="http://schemas.openxmlformats.org/drawingml/2006/table">
            <a:tbl>
              <a:tblPr/>
              <a:tblGrid>
                <a:gridCol w="1968500"/>
                <a:gridCol w="1584325"/>
                <a:gridCol w="1223963"/>
                <a:gridCol w="1319212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ΠΛΑΝΗΤΗΣ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Αφροδίτη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Γη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Άρης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bar)</a:t>
                      </a:r>
                      <a:endParaRPr kumimoji="0" lang="el-GR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3,5 10</a:t>
                      </a:r>
                      <a:r>
                        <a:rPr kumimoji="0" lang="el-GR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9,5 10</a:t>
                      </a:r>
                      <a:r>
                        <a:rPr kumimoji="0" lang="el-G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 (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C)</a:t>
                      </a:r>
                      <a:endParaRPr kumimoji="0" 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475656" y="4725144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/>
              <a:t>Ρύθμιση θερμοκρασίας – Κύκλος του άνθρακα</a:t>
            </a:r>
          </a:p>
        </p:txBody>
      </p:sp>
    </p:spTree>
    <p:extLst>
      <p:ext uri="{BB962C8B-B14F-4D97-AF65-F5344CB8AC3E}">
        <p14:creationId xmlns:p14="http://schemas.microsoft.com/office/powerpoint/2010/main" val="34648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κύκλος του άνθρακα</a:t>
            </a:r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071" y="1268760"/>
            <a:ext cx="6551858" cy="505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25419" y="4750595"/>
            <a:ext cx="143760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Ταμιευτήρας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70863" y="5625418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Ροή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193710" y="5013744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7782963" y="5518373"/>
            <a:ext cx="322934" cy="214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71065" y="5377854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1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Ανταλλαγή </a:t>
            </a:r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l-GR" sz="3600" dirty="0"/>
              <a:t> μεταξύ ατμόσφαιρας- υδρόσφαιρας- επιφανειακής </a:t>
            </a:r>
            <a:r>
              <a:rPr lang="el-GR" sz="3600" dirty="0" smtClean="0"/>
              <a:t>λιθόσφαιρας</a:t>
            </a:r>
            <a:endParaRPr lang="el-GR" sz="360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0805"/>
            <a:ext cx="4038600" cy="3064753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Περίπου το ½ του ανθρωπογενούς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l-GR" sz="2800" dirty="0"/>
              <a:t> διοχετεύεται στους ωκεανούς και τα εδάφη</a:t>
            </a:r>
          </a:p>
          <a:p>
            <a:endParaRPr lang="el-GR" sz="2800" dirty="0"/>
          </a:p>
          <a:p>
            <a:r>
              <a:rPr lang="el-GR" sz="2800" dirty="0"/>
              <a:t>Βάση για τους υποστηρικτές της αποθήκευσης περίσσειας </a:t>
            </a:r>
            <a:r>
              <a:rPr lang="en-US" sz="2800" dirty="0"/>
              <a:t>CO</a:t>
            </a:r>
            <a:r>
              <a:rPr lang="en-US" sz="2800" baseline="-25000" dirty="0"/>
              <a:t>2</a:t>
            </a:r>
            <a:r>
              <a:rPr lang="el-GR" sz="2800" dirty="0"/>
              <a:t> σε γήινους </a:t>
            </a:r>
            <a:r>
              <a:rPr lang="el-GR" sz="2800" dirty="0" smtClean="0"/>
              <a:t>ταμιευτήρες</a:t>
            </a:r>
            <a:endParaRPr lang="en-GB" sz="2800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43608" y="5416789"/>
            <a:ext cx="303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Corbel" pitchFamily="34" charset="0"/>
              </a:rPr>
              <a:t>Elements, 4, 305-310 (2008)</a:t>
            </a:r>
            <a:endParaRPr lang="en-GB" sz="2000" i="1" dirty="0"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213" y="5456859"/>
            <a:ext cx="36004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7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Βραχυπρόθεσμος &amp; μακροπρόθεσμος κύκλος του </a:t>
            </a:r>
            <a:r>
              <a:rPr lang="en-US" dirty="0" smtClean="0"/>
              <a:t>C</a:t>
            </a:r>
            <a:endParaRPr lang="el-GR" dirty="0"/>
          </a:p>
        </p:txBody>
      </p:sp>
      <p:pic>
        <p:nvPicPr>
          <p:cNvPr id="3" name="Picture 8" descr="D:\Textbook Files\Fig1-C14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75596"/>
            <a:ext cx="3474489" cy="3384376"/>
          </a:xfrm>
          <a:prstGeom prst="rect">
            <a:avLst/>
          </a:prstGeom>
          <a:noFill/>
        </p:spPr>
      </p:pic>
      <p:pic>
        <p:nvPicPr>
          <p:cNvPr id="4" name="Picture 9" descr="D:\Textbook Files\Fig1-C14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90" y="1475596"/>
            <a:ext cx="4245210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8564" y="50131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Βραχυπρόθεσμος </a:t>
            </a:r>
            <a:r>
              <a:rPr lang="el-GR" dirty="0" smtClean="0">
                <a:sym typeface="Wingdings" pitchFamily="2" charset="2"/>
              </a:rPr>
              <a:t> βιολογικές &amp; ταχείες φυσικοχημικές διεργασίες</a:t>
            </a:r>
          </a:p>
          <a:p>
            <a:r>
              <a:rPr lang="el-GR" b="1" dirty="0" smtClean="0">
                <a:sym typeface="Wingdings" pitchFamily="2" charset="2"/>
              </a:rPr>
              <a:t>Εύκολα διαταράσσεται από ανθρώπινη δραστηριότητα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9768" y="5157192"/>
            <a:ext cx="461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Μακροπρόθεσμος </a:t>
            </a:r>
            <a:r>
              <a:rPr lang="el-GR" dirty="0" smtClean="0">
                <a:sym typeface="Wingdings" pitchFamily="2" charset="2"/>
              </a:rPr>
              <a:t> γεωλογικές διεργασίες σε κλίμακα Μα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5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ΔΙΑΛΥΣΗ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l-GR" dirty="0"/>
              <a:t>ΚΑΘΙΖΗΣΗ </a:t>
            </a: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endParaRPr lang="el-GR" dirty="0"/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4103440" y="2476003"/>
            <a:ext cx="504056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CO</a:t>
            </a:r>
            <a:r>
              <a:rPr lang="en-US" sz="2800" baseline="-25000" dirty="0"/>
              <a:t>2(</a:t>
            </a:r>
            <a:r>
              <a:rPr lang="el-GR" sz="2800" baseline="-25000" dirty="0"/>
              <a:t>αέριο)</a:t>
            </a:r>
            <a:r>
              <a:rPr lang="en-US" sz="2800" baseline="-25000" dirty="0"/>
              <a:t> </a:t>
            </a:r>
            <a:r>
              <a:rPr lang="en-US" sz="2800" dirty="0"/>
              <a:t>+ H</a:t>
            </a:r>
            <a:r>
              <a:rPr lang="en-US" sz="2800" baseline="-25000" dirty="0"/>
              <a:t>2</a:t>
            </a:r>
            <a:r>
              <a:rPr lang="en-US" sz="2800" dirty="0"/>
              <a:t>O = 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		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CO</a:t>
            </a:r>
            <a:r>
              <a:rPr lang="en-US" sz="2800" baseline="-25000" dirty="0"/>
              <a:t>3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 =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+ HCO</a:t>
            </a:r>
            <a:r>
              <a:rPr lang="en-US" sz="2800" baseline="-25000" dirty="0"/>
              <a:t>3</a:t>
            </a:r>
            <a:r>
              <a:rPr lang="en-US" sz="2800" baseline="30000" dirty="0"/>
              <a:t>-</a:t>
            </a:r>
            <a:r>
              <a:rPr lang="en-US" sz="2800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HCO</a:t>
            </a:r>
            <a:r>
              <a:rPr lang="en-US" sz="2800" baseline="-25000" dirty="0"/>
              <a:t>3</a:t>
            </a:r>
            <a:r>
              <a:rPr lang="en-US" sz="2800" baseline="30000" dirty="0"/>
              <a:t>-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 =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+ (CO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30000" dirty="0"/>
              <a:t>2-</a:t>
            </a:r>
            <a:r>
              <a:rPr lang="en-US" sz="2800" dirty="0"/>
              <a:t>	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Ca</a:t>
            </a:r>
            <a:r>
              <a:rPr lang="en-US" sz="2800" baseline="30000" dirty="0"/>
              <a:t>2+</a:t>
            </a:r>
            <a:r>
              <a:rPr lang="en-US" sz="2800" dirty="0"/>
              <a:t> + (CO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  <a:r>
              <a:rPr lang="en-US" sz="2800" baseline="30000" dirty="0"/>
              <a:t>2-</a:t>
            </a:r>
            <a:r>
              <a:rPr lang="en-US" sz="2800" dirty="0"/>
              <a:t> = CaCO</a:t>
            </a:r>
            <a:r>
              <a:rPr lang="en-US" sz="2800" baseline="-25000" dirty="0"/>
              <a:t>3(</a:t>
            </a:r>
            <a:r>
              <a:rPr lang="el-GR" sz="2800" baseline="-25000" dirty="0"/>
              <a:t>στερεό)	</a:t>
            </a:r>
            <a:endParaRPr lang="en-US" sz="2800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547664" y="2476003"/>
            <a:ext cx="194421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 smtClean="0"/>
              <a:t>Ατμόσφαιρα</a:t>
            </a:r>
            <a:endParaRPr lang="en-US" sz="2200" dirty="0" smtClean="0"/>
          </a:p>
          <a:p>
            <a:pPr>
              <a:spcBef>
                <a:spcPct val="50000"/>
              </a:spcBef>
            </a:pPr>
            <a:endParaRPr lang="el-GR" sz="2200" dirty="0"/>
          </a:p>
          <a:p>
            <a:pPr>
              <a:spcBef>
                <a:spcPct val="50000"/>
              </a:spcBef>
            </a:pPr>
            <a:r>
              <a:rPr lang="el-GR" sz="2200" dirty="0" smtClean="0"/>
              <a:t>Υδρόσφαιρα</a:t>
            </a:r>
            <a:endParaRPr lang="en-US" sz="2200" dirty="0" smtClean="0"/>
          </a:p>
          <a:p>
            <a:pPr>
              <a:spcBef>
                <a:spcPct val="50000"/>
              </a:spcBef>
            </a:pPr>
            <a:endParaRPr lang="el-GR" sz="2200" dirty="0"/>
          </a:p>
          <a:p>
            <a:pPr>
              <a:spcBef>
                <a:spcPct val="50000"/>
              </a:spcBef>
            </a:pPr>
            <a:r>
              <a:rPr lang="el-GR" sz="2200" dirty="0"/>
              <a:t>Λιθόσφαιρα</a:t>
            </a:r>
          </a:p>
        </p:txBody>
      </p:sp>
      <p:sp>
        <p:nvSpPr>
          <p:cNvPr id="5" name="AutoShape 29"/>
          <p:cNvSpPr>
            <a:spLocks/>
          </p:cNvSpPr>
          <p:nvPr/>
        </p:nvSpPr>
        <p:spPr bwMode="auto">
          <a:xfrm>
            <a:off x="3923928" y="3231652"/>
            <a:ext cx="72009" cy="917428"/>
          </a:xfrm>
          <a:prstGeom prst="leftBrace">
            <a:avLst>
              <a:gd name="adj1" fmla="val 739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l-GR" dirty="0"/>
              <a:t>ΔΙΕΡΓΑΣΙΕΣ </a:t>
            </a:r>
            <a:r>
              <a:rPr lang="el-GR" dirty="0" smtClean="0"/>
              <a:t>ΒΙΟΣΦΑΙΡΑΣ</a:t>
            </a:r>
            <a:endParaRPr lang="el-GR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95937" y="2060848"/>
            <a:ext cx="496855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</a:t>
            </a:r>
            <a:r>
              <a:rPr lang="en-US" sz="2400" baseline="-25000" dirty="0"/>
              <a:t>2(</a:t>
            </a:r>
            <a:r>
              <a:rPr lang="el-GR" sz="2400" baseline="-25000" dirty="0"/>
              <a:t>αέριο)</a:t>
            </a:r>
            <a:r>
              <a:rPr lang="en-US" sz="2400" baseline="-25000" dirty="0"/>
              <a:t> </a:t>
            </a:r>
            <a:r>
              <a:rPr lang="en-US" sz="2400" dirty="0"/>
              <a:t>+ H</a:t>
            </a:r>
            <a:r>
              <a:rPr lang="en-US" sz="2400" baseline="-25000" dirty="0"/>
              <a:t>2</a:t>
            </a:r>
            <a:r>
              <a:rPr lang="en-US" sz="2400" dirty="0"/>
              <a:t>O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CH</a:t>
            </a:r>
            <a:r>
              <a:rPr lang="en-US" sz="2400" baseline="-25000" dirty="0"/>
              <a:t>2</a:t>
            </a:r>
            <a:r>
              <a:rPr lang="en-US" sz="2400" dirty="0"/>
              <a:t>O		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CH</a:t>
            </a:r>
            <a:r>
              <a:rPr lang="en-US" sz="2400" baseline="-25000" dirty="0"/>
              <a:t>2</a:t>
            </a:r>
            <a:r>
              <a:rPr lang="en-US" sz="2400" dirty="0"/>
              <a:t>O + 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CO</a:t>
            </a:r>
            <a:r>
              <a:rPr lang="en-US" sz="2400" baseline="-25000" dirty="0"/>
              <a:t>2 </a:t>
            </a:r>
            <a:r>
              <a:rPr lang="en-US" sz="2400" dirty="0"/>
              <a:t> + 2H</a:t>
            </a:r>
            <a:r>
              <a:rPr lang="en-US" sz="2400" baseline="-25000" dirty="0"/>
              <a:t>2</a:t>
            </a:r>
            <a:r>
              <a:rPr lang="en-US" sz="2400" dirty="0"/>
              <a:t>O  	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+ (CO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30000" dirty="0"/>
              <a:t>2-</a:t>
            </a:r>
            <a:r>
              <a:rPr lang="en-US" sz="2400" dirty="0"/>
              <a:t> = CaCO</a:t>
            </a:r>
            <a:r>
              <a:rPr lang="en-US" sz="2400" baseline="-25000" dirty="0"/>
              <a:t>3(</a:t>
            </a:r>
            <a:r>
              <a:rPr lang="el-GR" sz="2400" baseline="-25000" dirty="0"/>
              <a:t>στερεό)	</a:t>
            </a:r>
            <a:endParaRPr lang="en-US" sz="2400" baseline="-25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01107" y="2060848"/>
            <a:ext cx="28186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Corbel" pitchFamily="34" charset="0"/>
              </a:rPr>
              <a:t>Φωτοσύνθεση</a:t>
            </a:r>
          </a:p>
          <a:p>
            <a:pPr>
              <a:spcBef>
                <a:spcPct val="50000"/>
              </a:spcBef>
            </a:pPr>
            <a:endParaRPr lang="el-GR" sz="2400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Corbel" pitchFamily="34" charset="0"/>
              </a:rPr>
              <a:t>Διαπνοή</a:t>
            </a:r>
          </a:p>
          <a:p>
            <a:pPr>
              <a:spcBef>
                <a:spcPct val="50000"/>
              </a:spcBef>
            </a:pPr>
            <a:endParaRPr lang="el-GR" sz="2400" dirty="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Corbel" pitchFamily="34" charset="0"/>
              </a:rPr>
              <a:t>Βιο-ορυκτογένεση</a:t>
            </a:r>
          </a:p>
        </p:txBody>
      </p:sp>
    </p:spTree>
    <p:extLst>
      <p:ext uri="{BB962C8B-B14F-4D97-AF65-F5344CB8AC3E}">
        <p14:creationId xmlns:p14="http://schemas.microsoft.com/office/powerpoint/2010/main" val="4804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1342</Words>
  <Application>Microsoft Office PowerPoint</Application>
  <PresentationFormat>On-screen Show (4:3)</PresentationFormat>
  <Paragraphs>253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Corbel</vt:lpstr>
      <vt:lpstr>Wingdings</vt:lpstr>
      <vt:lpstr>Wingdings 2</vt:lpstr>
      <vt:lpstr>Θέμα του Office</vt:lpstr>
      <vt:lpstr>Περιβαλλοντική Γεωχημεία</vt:lpstr>
      <vt:lpstr>Βασικές αρχές και γνώσεις υποβάθρου</vt:lpstr>
      <vt:lpstr>Περιεχόμενα ενότητας</vt:lpstr>
      <vt:lpstr>ΣΥΓΚΕΝΤΡΩΣΗ CO2 ΣΕ ΠΛΑΝΗΤΙΚΕΣ ΑΤΜΟΣΦΑΙΡΕΣ</vt:lpstr>
      <vt:lpstr>Ο κύκλος του άνθρακα</vt:lpstr>
      <vt:lpstr>Ανταλλαγή CO2 μεταξύ ατμόσφαιρας- υδρόσφαιρας- επιφανειακής λιθόσφαιρας</vt:lpstr>
      <vt:lpstr>Βραχυπρόθεσμος &amp; μακροπρόθεσμος κύκλος του C</vt:lpstr>
      <vt:lpstr>ΔΙΑΛΥΣΗ CO2 – ΚΑΘΙΖΗΣΗ CaCO3</vt:lpstr>
      <vt:lpstr>CO2 – ΔΙΕΡΓΑΣΙΕΣ ΒΙΟΣΦΑΙΡΑΣ</vt:lpstr>
      <vt:lpstr>ΑΝΘΡΑΚΙΚΑ ΟΡΥΚΤΑ</vt:lpstr>
      <vt:lpstr>ΒΙΟΓΕΝΗΣ ΚΑΘΙΖΗΣΗ ΑΣΒΕΣΤΙΤΗ</vt:lpstr>
      <vt:lpstr>ΘΑΛΑΣΣΙΑ ΙΖΗΜΑΤΑ</vt:lpstr>
      <vt:lpstr>CO2 και κλιματική αλλαγή</vt:lpstr>
      <vt:lpstr>Αύξηση αερίων θερμοκηπίου από το 1750</vt:lpstr>
      <vt:lpstr>Εξέλιξη ατμοσφαιρικού CO2  τα τελευταία 50 χρόνια</vt:lpstr>
      <vt:lpstr>Εξέλιξη ατμοσφαιρικού CO2 και γήινης θερμοκρασίας σε γεωλογική κλίμακα χρόνου</vt:lpstr>
      <vt:lpstr>Εκπομπές CO2 </vt:lpstr>
      <vt:lpstr>Πόσο CO2 παράγει ο μέσος πολίτης “δυτικού” τρόπου ζωής; Elements, 4, 305-310 (2008)</vt:lpstr>
      <vt:lpstr>Η λύση με τα βιοκαύσιμα</vt:lpstr>
      <vt:lpstr>Προσπάθειες αποθήκευσης CO2</vt:lpstr>
      <vt:lpstr>Αποθήκευση σε γεωλογικούς σχηματισμούς</vt:lpstr>
      <vt:lpstr>Διοχέτευση στον ωκεανό</vt:lpstr>
      <vt:lpstr>Σύνθεση ανθρακικών ορυκτών</vt:lpstr>
      <vt:lpstr>Δέσμευση από βιομάζα και έδαφος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(1/4)</vt:lpstr>
      <vt:lpstr>Σημείωμα Χρήσης Έργων Τρίτων (2/4)</vt:lpstr>
      <vt:lpstr>Σημείωμα Χρήσης Έργων Τρίτων (3/4)</vt:lpstr>
      <vt:lpstr>Σημείωμα Χρήσης Έργων Τρίτων (4/4)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243</cp:revision>
  <dcterms:created xsi:type="dcterms:W3CDTF">2012-09-06T09:03:05Z</dcterms:created>
  <dcterms:modified xsi:type="dcterms:W3CDTF">2014-12-20T11:44:38Z</dcterms:modified>
</cp:coreProperties>
</file>