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328" r:id="rId3"/>
    <p:sldId id="327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280" r:id="rId26"/>
    <p:sldId id="290" r:id="rId27"/>
    <p:sldId id="295" r:id="rId28"/>
    <p:sldId id="299" r:id="rId29"/>
    <p:sldId id="292" r:id="rId30"/>
    <p:sldId id="291" r:id="rId31"/>
    <p:sldId id="294" r:id="rId32"/>
    <p:sldId id="323" r:id="rId33"/>
    <p:sldId id="324" r:id="rId34"/>
    <p:sldId id="325" r:id="rId35"/>
    <p:sldId id="326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28"/>
            <p14:sldId id="327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6"/>
            <p14:sldId id="317"/>
            <p14:sldId id="318"/>
            <p14:sldId id="319"/>
            <p14:sldId id="320"/>
            <p14:sldId id="321"/>
            <p14:sldId id="322"/>
            <p14:sldId id="280"/>
            <p14:sldId id="290"/>
            <p14:sldId id="295"/>
            <p14:sldId id="299"/>
            <p14:sldId id="292"/>
            <p14:sldId id="291"/>
            <p14:sldId id="294"/>
            <p14:sldId id="323"/>
            <p14:sldId id="324"/>
            <p14:sldId id="325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78" y="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950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4112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1945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9240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93740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93768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6769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05341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0286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7704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88651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56889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2971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8503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7215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90444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43428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4077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64383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7419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4486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4735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9044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2226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4036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9713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Arial" charset="0"/>
              </a:rPr>
              <a:t>Βασικές αρχές και γνώσεις υποβάθρου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Arial" charset="0"/>
              </a:rPr>
              <a:t>Βασικές αρχές και γνώσεις υποβάθρου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Arial" charset="0"/>
              </a:rPr>
              <a:t>Βασικές αρχές και γνώσεις υποβάθρου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Arial" charset="0"/>
              </a:rPr>
              <a:t>Βασικές αρχές και γνώσεις υποβάθρου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Arial" charset="0"/>
              </a:rPr>
              <a:t>Βασικές αρχές και γνώσεις υποβάθρου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Arial" charset="0"/>
              </a:rPr>
              <a:t>Βασικές αρχές και γνώσεις υποβάθρου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Arial" charset="0"/>
                <a:ea typeface="+mn-ea"/>
                <a:cs typeface="Arial" charset="0"/>
              </a:rPr>
              <a:t>Βασικές αρχές και γνώσεις υποβάθρου</a:t>
            </a:r>
            <a:endParaRPr lang="en-US" sz="1000" kern="1200" dirty="0">
              <a:solidFill>
                <a:srgbClr val="5075BC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  <a:latin typeface="Calibri" pitchFamily="34" charset="0"/>
              </a:rPr>
              <a:t>Περιβαλλοντική 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Βασικές αρχές και γνώσεις </a:t>
            </a:r>
            <a:r>
              <a:rPr lang="el-GR" sz="2800" dirty="0" smtClean="0"/>
              <a:t>υποβάθρου</a:t>
            </a:r>
          </a:p>
          <a:p>
            <a:endParaRPr lang="el-GR" sz="2800" dirty="0" smtClean="0"/>
          </a:p>
          <a:p>
            <a:pPr>
              <a:defRPr/>
            </a:pPr>
            <a:r>
              <a:rPr lang="el-GR" sz="2800" dirty="0" smtClean="0"/>
              <a:t>Αριάδνη </a:t>
            </a:r>
            <a:r>
              <a:rPr lang="el-GR" sz="2800" dirty="0"/>
              <a:t>Αργυράκη</a:t>
            </a:r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</a:t>
            </a:r>
            <a:r>
              <a:rPr lang="el-GR" sz="2800" dirty="0" smtClean="0"/>
              <a:t>Γεωπεριβάλλοντος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ΑΝΘΡΑΚΙΚΑ </a:t>
            </a:r>
            <a:r>
              <a:rPr lang="el-GR" dirty="0" smtClean="0"/>
              <a:t>ΟΡΥΚΤΑ</a:t>
            </a:r>
            <a:endParaRPr lang="el-GR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442913" y="1444242"/>
            <a:ext cx="2592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CaCO</a:t>
            </a:r>
            <a:r>
              <a:rPr lang="en-US" sz="2000" baseline="-25000" dirty="0"/>
              <a:t>3</a:t>
            </a:r>
            <a:r>
              <a:rPr lang="el-GR" sz="2000" baseline="-25000" dirty="0"/>
              <a:t>   </a:t>
            </a:r>
            <a:r>
              <a:rPr lang="el-GR" sz="2000" dirty="0"/>
              <a:t>ασβεστίτης</a:t>
            </a:r>
            <a:endParaRPr lang="en-US" sz="2000" baseline="-25000" dirty="0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2507875" y="1841117"/>
            <a:ext cx="4392613" cy="3671887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 sz="200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108325" y="3207954"/>
            <a:ext cx="2592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CaFeCO</a:t>
            </a:r>
            <a:r>
              <a:rPr lang="en-US" sz="2000" baseline="-25000"/>
              <a:t>3</a:t>
            </a:r>
            <a:r>
              <a:rPr lang="el-GR" sz="2000" baseline="-25000"/>
              <a:t>   </a:t>
            </a:r>
            <a:r>
              <a:rPr lang="el-GR" sz="2000"/>
              <a:t>αγκερίτης</a:t>
            </a:r>
            <a:endParaRPr lang="en-US" sz="2000" baseline="-25000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540125" y="5549517"/>
            <a:ext cx="2592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FeCO</a:t>
            </a:r>
            <a:r>
              <a:rPr lang="en-US" sz="2000" baseline="-25000"/>
              <a:t>3</a:t>
            </a:r>
            <a:r>
              <a:rPr lang="el-GR" sz="2000" baseline="-25000"/>
              <a:t>   </a:t>
            </a:r>
            <a:r>
              <a:rPr lang="el-GR" sz="2000"/>
              <a:t>σιδηρίτης</a:t>
            </a:r>
            <a:endParaRPr lang="en-US" sz="2000" baseline="-2500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210888" y="5513004"/>
            <a:ext cx="2592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/>
              <a:t>Μ</a:t>
            </a:r>
            <a:r>
              <a:rPr lang="en-US" sz="2000" dirty="0"/>
              <a:t>gCO</a:t>
            </a:r>
            <a:r>
              <a:rPr lang="en-US" sz="2000" baseline="-25000" dirty="0"/>
              <a:t>3</a:t>
            </a:r>
            <a:r>
              <a:rPr lang="el-GR" sz="2000" baseline="-25000" dirty="0"/>
              <a:t>   </a:t>
            </a:r>
            <a:r>
              <a:rPr lang="el-GR" sz="2000" dirty="0"/>
              <a:t>μαγνησίτης</a:t>
            </a:r>
            <a:endParaRPr lang="en-US" sz="2000" baseline="-25000" dirty="0"/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852113" y="3280979"/>
            <a:ext cx="2592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Ca</a:t>
            </a:r>
            <a:r>
              <a:rPr lang="el-GR" sz="2000" dirty="0"/>
              <a:t>Μ</a:t>
            </a:r>
            <a:r>
              <a:rPr lang="en-US" sz="2000" dirty="0"/>
              <a:t>gCO</a:t>
            </a:r>
            <a:r>
              <a:rPr lang="en-US" sz="2000" baseline="-25000" dirty="0"/>
              <a:t>3</a:t>
            </a:r>
            <a:r>
              <a:rPr lang="el-GR" sz="2000" baseline="-25000" dirty="0"/>
              <a:t>   </a:t>
            </a:r>
            <a:r>
              <a:rPr lang="el-GR" sz="2000" dirty="0"/>
              <a:t>δολομίτης</a:t>
            </a:r>
            <a:endParaRPr lang="en-US" sz="2000" baseline="-25000" dirty="0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3442913" y="3639754"/>
            <a:ext cx="217487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 sz="2000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 flipH="1">
            <a:off x="5676525" y="3568317"/>
            <a:ext cx="288925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 sz="2000"/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3875574" y="5168933"/>
            <a:ext cx="2089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/>
              <a:t>Στερεό διάλυμα</a:t>
            </a:r>
            <a:endParaRPr lang="en-US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160990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ΒΙΟΓΕΝΗΣ ΚΑΘΙΖΗΣΗ </a:t>
            </a:r>
            <a:r>
              <a:rPr lang="el-GR" dirty="0" smtClean="0"/>
              <a:t>ΑΣΒΕΣΤΙΤΗ</a:t>
            </a:r>
            <a:endParaRPr lang="el-GR" dirty="0"/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6914293" y="2276872"/>
            <a:ext cx="17635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err="1"/>
              <a:t>Τρηματοφόρα</a:t>
            </a:r>
            <a:r>
              <a:rPr lang="el-GR" sz="2000" dirty="0"/>
              <a:t> (ζωοπλαγκτόν)</a:t>
            </a:r>
            <a:endParaRPr lang="en-US" sz="2000" baseline="-25000" dirty="0"/>
          </a:p>
        </p:txBody>
      </p:sp>
      <p:pic>
        <p:nvPicPr>
          <p:cNvPr id="18" name="Picture 12" descr="trima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0277" y="3136106"/>
            <a:ext cx="1800200" cy="178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7490357" y="2992090"/>
            <a:ext cx="21590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grpSp>
        <p:nvGrpSpPr>
          <p:cNvPr id="20" name="Group 4"/>
          <p:cNvGrpSpPr/>
          <p:nvPr/>
        </p:nvGrpSpPr>
        <p:grpSpPr>
          <a:xfrm>
            <a:off x="721481" y="1335906"/>
            <a:ext cx="5904656" cy="4896544"/>
            <a:chOff x="3243607" y="478107"/>
            <a:chExt cx="4331412" cy="3701592"/>
          </a:xfrm>
        </p:grpSpPr>
        <p:pic>
          <p:nvPicPr>
            <p:cNvPr id="21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0049" y="478107"/>
              <a:ext cx="3274970" cy="3555572"/>
            </a:xfrm>
            <a:prstGeom prst="rect">
              <a:avLst/>
            </a:prstGeom>
          </p:spPr>
        </p:pic>
        <p:pic>
          <p:nvPicPr>
            <p:cNvPr id="22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3607" y="4022496"/>
              <a:ext cx="2549316" cy="157203"/>
            </a:xfrm>
            <a:prstGeom prst="rect">
              <a:avLst/>
            </a:prstGeom>
          </p:spPr>
        </p:pic>
      </p:grpSp>
      <p:sp>
        <p:nvSpPr>
          <p:cNvPr id="23" name="Line 21"/>
          <p:cNvSpPr>
            <a:spLocks noChangeShapeType="1"/>
          </p:cNvSpPr>
          <p:nvPr/>
        </p:nvSpPr>
        <p:spPr bwMode="auto">
          <a:xfrm flipH="1">
            <a:off x="6482245" y="2920082"/>
            <a:ext cx="504825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289557" y="1556792"/>
            <a:ext cx="18720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err="1"/>
              <a:t>Κοκκολιθοφόρα</a:t>
            </a:r>
            <a:r>
              <a:rPr lang="el-GR" sz="2000" dirty="0"/>
              <a:t> (φυτοπλαγκτόν)</a:t>
            </a:r>
            <a:endParaRPr lang="en-US" sz="2000" baseline="-25000" dirty="0"/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>
            <a:off x="1585701" y="2200002"/>
            <a:ext cx="8636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865497" y="3717032"/>
            <a:ext cx="12961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smtClean="0"/>
              <a:t>Βρυόζωα</a:t>
            </a:r>
            <a:endParaRPr lang="en-US" sz="2000" baseline="-25000" dirty="0"/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6770277" y="5368354"/>
            <a:ext cx="19442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smtClean="0"/>
              <a:t>Γαστερόποδα</a:t>
            </a:r>
            <a:endParaRPr lang="en-US" sz="2000" baseline="-25000" dirty="0"/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6698145" y="1412776"/>
            <a:ext cx="11521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 smtClean="0"/>
              <a:t>κοράλλια</a:t>
            </a:r>
            <a:endParaRPr lang="en-US" sz="2000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1619410" y="5462061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3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26237" y="4955114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4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41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3" grpId="0" animBg="1"/>
      <p:bldP spid="24" grpId="0"/>
      <p:bldP spid="25" grpId="0" animBg="1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ΘΑΛΑΣΣΙΑ </a:t>
            </a:r>
            <a:r>
              <a:rPr lang="el-GR" dirty="0" smtClean="0"/>
              <a:t>ΙΖΗΜΑΤΑ</a:t>
            </a:r>
            <a:endParaRPr lang="el-GR" dirty="0"/>
          </a:p>
        </p:txBody>
      </p:sp>
      <p:pic>
        <p:nvPicPr>
          <p:cNvPr id="3" name="Picture 2" descr="C:\Users\Arian\Desktop\sea_sedimen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557" y="1268760"/>
            <a:ext cx="7548885" cy="5111674"/>
          </a:xfrm>
          <a:prstGeom prst="rect">
            <a:avLst/>
          </a:prstGeom>
          <a:noFill/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4425857" y="5157192"/>
            <a:ext cx="1080120" cy="336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/>
              <a:t>ανθρακικά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5724128" y="5157192"/>
            <a:ext cx="936104" cy="336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smtClean="0"/>
              <a:t>πυριτικά</a:t>
            </a:r>
            <a:endParaRPr lang="el-GR" sz="1600" dirty="0"/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3317837" y="5157192"/>
            <a:ext cx="1038139" cy="336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/>
              <a:t>αργιλικά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2056634" y="5157192"/>
            <a:ext cx="1152128" cy="336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dirty="0" err="1"/>
              <a:t>χερσογενή</a:t>
            </a:r>
            <a:endParaRPr lang="el-GR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067056" y="5487935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5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18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l-GR" dirty="0"/>
              <a:t>και κλιματική </a:t>
            </a:r>
            <a:r>
              <a:rPr lang="el-GR" dirty="0" smtClean="0"/>
              <a:t>αλλαγή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el-GR" sz="2400" dirty="0"/>
              <a:t>Κλιματικά μοντέλα αποδίδουν την αύξηση θερμ/σίας στην ανθρωπογενή αύξηση ατμοσφαιρικού </a:t>
            </a:r>
            <a:r>
              <a:rPr lang="en-US" sz="2400" dirty="0"/>
              <a:t>CO</a:t>
            </a:r>
            <a:r>
              <a:rPr lang="en-US" sz="2400" baseline="-25000" dirty="0"/>
              <a:t>2</a:t>
            </a:r>
            <a:endParaRPr lang="el-GR" sz="2400" baseline="-25000" dirty="0"/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endParaRPr lang="el-GR" sz="2400" dirty="0"/>
          </a:p>
          <a:p>
            <a:pPr marL="438912" indent="-320040">
              <a:spcBef>
                <a:spcPts val="0"/>
              </a:spcBef>
              <a:buFont typeface="Wingdings 2"/>
              <a:buChar char=""/>
              <a:defRPr/>
            </a:pPr>
            <a:r>
              <a:rPr lang="el-GR" sz="2400" dirty="0"/>
              <a:t>Αντιρρήσεις</a:t>
            </a:r>
            <a:r>
              <a:rPr lang="en-US" sz="2400" dirty="0"/>
              <a:t>: 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el-GR" sz="2400" dirty="0"/>
              <a:t>Τήξη πάγων </a:t>
            </a:r>
            <a:r>
              <a:rPr lang="el-GR" sz="2400" dirty="0">
                <a:sym typeface="Wingdings" pitchFamily="2" charset="2"/>
              </a:rPr>
              <a:t> νέα παγετώδης περίοδος λόγω ελάττωσης θαλάσσιας αλατότητας και διαταραχή θερμών θαλασσίων ρευμάτων</a:t>
            </a:r>
          </a:p>
          <a:p>
            <a:pPr marL="731520" lvl="1" indent="-274320">
              <a:buFont typeface="Wingdings"/>
              <a:buChar char=""/>
              <a:defRPr/>
            </a:pPr>
            <a:r>
              <a:rPr lang="el-GR" sz="2400" dirty="0">
                <a:sym typeface="Wingdings" pitchFamily="2" charset="2"/>
              </a:rPr>
              <a:t>Επίδραση αστρονομικών παραγόντων στο κλίμα π.χ. μεταβολές στην τροχιά της </a:t>
            </a:r>
            <a:r>
              <a:rPr lang="el-GR" sz="2400" dirty="0" smtClean="0">
                <a:sym typeface="Wingdings" pitchFamily="2" charset="2"/>
              </a:rPr>
              <a:t>γης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1354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Αύξηση αερίων </a:t>
            </a:r>
            <a:r>
              <a:rPr lang="el-GR" sz="3600" dirty="0" smtClean="0"/>
              <a:t>θερμοκηπίου </a:t>
            </a:r>
            <a:r>
              <a:rPr lang="el-GR" sz="3600" dirty="0"/>
              <a:t>από το </a:t>
            </a:r>
            <a:r>
              <a:rPr lang="el-GR" sz="3600" dirty="0" smtClean="0"/>
              <a:t>1750</a:t>
            </a:r>
            <a:endParaRPr lang="el-GR" sz="3600" dirty="0"/>
          </a:p>
        </p:txBody>
      </p:sp>
      <p:pic>
        <p:nvPicPr>
          <p:cNvPr id="3" name="Picture 2" descr="C:\Principles Environmental Geochemistry\Textbook Files\8. Atmos Envir\Fig8-7.tif"/>
          <p:cNvPicPr>
            <a:picLocks noChangeAspect="1" noChangeArrowheads="1"/>
          </p:cNvPicPr>
          <p:nvPr/>
        </p:nvPicPr>
        <p:blipFill>
          <a:blip r:embed="rId3" cstate="print"/>
          <a:srcRect l="1887" t="2632" r="1887" b="1803"/>
          <a:stretch>
            <a:fillRect/>
          </a:stretch>
        </p:blipFill>
        <p:spPr bwMode="auto">
          <a:xfrm>
            <a:off x="827584" y="1196753"/>
            <a:ext cx="7344816" cy="5229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" y="5589240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6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58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Εξέλιξη ατμοσφαιρικού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GB" dirty="0"/>
              <a:t> 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τα τελευταία 50 </a:t>
            </a:r>
            <a:r>
              <a:rPr lang="el-GR" dirty="0" smtClean="0"/>
              <a:t>χρόνια</a:t>
            </a:r>
            <a:endParaRPr lang="el-GR" dirty="0"/>
          </a:p>
        </p:txBody>
      </p:sp>
      <p:pic>
        <p:nvPicPr>
          <p:cNvPr id="3" name="Picture 5" descr="Mauna_Loa"/>
          <p:cNvPicPr>
            <a:picLocks noChangeAspect="1" noChangeArrowheads="1"/>
          </p:cNvPicPr>
          <p:nvPr/>
        </p:nvPicPr>
        <p:blipFill>
          <a:blip r:embed="rId3" cstate="print"/>
          <a:srcRect l="1826" t="5873" r="4591" b="7033"/>
          <a:stretch>
            <a:fillRect/>
          </a:stretch>
        </p:blipFill>
        <p:spPr bwMode="auto">
          <a:xfrm>
            <a:off x="1151620" y="1556792"/>
            <a:ext cx="6840760" cy="496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83568" y="5661248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7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33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400" dirty="0"/>
              <a:t>Εξέλιξη ατμοσφαιρικού </a:t>
            </a:r>
            <a:r>
              <a:rPr lang="en-US" sz="3400" dirty="0"/>
              <a:t>CO</a:t>
            </a:r>
            <a:r>
              <a:rPr lang="en-US" sz="3400" baseline="-25000" dirty="0"/>
              <a:t>2</a:t>
            </a:r>
            <a:r>
              <a:rPr lang="en-GB" sz="3400" baseline="-25000" dirty="0"/>
              <a:t> </a:t>
            </a:r>
            <a:r>
              <a:rPr lang="el-GR" sz="3400" dirty="0"/>
              <a:t>και γήινης θερμοκρασίας σε γεωλογική κλίμακα </a:t>
            </a:r>
            <a:r>
              <a:rPr lang="el-GR" sz="3400" dirty="0" smtClean="0"/>
              <a:t>χρόνου</a:t>
            </a:r>
            <a:endParaRPr lang="el-GR" sz="3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78606" y="2382138"/>
            <a:ext cx="8586788" cy="3046413"/>
          </a:xfrm>
          <a:prstGeom prst="rect">
            <a:avLst/>
          </a:prstGeom>
          <a:noFill/>
        </p:spPr>
      </p:pic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57583" y="1772816"/>
            <a:ext cx="86864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400" dirty="0"/>
              <a:t>Δεδομένα από χρονολογημένους πυρήνες πάγου της Ανταρκτικής</a:t>
            </a:r>
            <a:endParaRPr lang="en-GB" sz="2400" dirty="0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043608" y="5746289"/>
            <a:ext cx="2806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Elements, 4, 305-310 (2008)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004048" y="5696822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Από μετρήσεις σταθερών ισοτόπων</a:t>
            </a:r>
            <a:endParaRPr lang="en-GB" sz="20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8686800" y="4365104"/>
            <a:ext cx="0" cy="1381185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086918" y="5368340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8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48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Εκπομπές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en-GB" dirty="0" smtClean="0"/>
              <a:t> 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7532" y="1263505"/>
            <a:ext cx="2762550" cy="208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7092" y="1198184"/>
            <a:ext cx="2870871" cy="214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7532" y="3343944"/>
            <a:ext cx="2834558" cy="2654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42408" y="3343944"/>
            <a:ext cx="2972697" cy="305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974970" y="5997967"/>
            <a:ext cx="28051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Elements, 4, 305-310 (2008)</a:t>
            </a:r>
            <a:endParaRPr lang="en-GB" dirty="0"/>
          </a:p>
        </p:txBody>
      </p:sp>
      <p:sp>
        <p:nvSpPr>
          <p:cNvPr id="10" name="Slide Number Placeholder 6"/>
          <p:cNvSpPr txBox="1">
            <a:spLocks/>
          </p:cNvSpPr>
          <p:nvPr/>
        </p:nvSpPr>
        <p:spPr>
          <a:xfrm>
            <a:off x="8368872" y="7634288"/>
            <a:ext cx="733425" cy="274638"/>
          </a:xfrm>
          <a:prstGeom prst="rect">
            <a:avLst/>
          </a:prstGeom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25912C2-7F89-4A5C-A292-7A24BB806C51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482933" y="2780928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9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9910" y="2780928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2933" y="5644151"/>
            <a:ext cx="534599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l-GR" sz="2000" dirty="0" smtClean="0">
                <a:latin typeface="Calibri" panose="020F0502020204030204" pitchFamily="34" charset="0"/>
              </a:rPr>
              <a:t>Π1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9910" y="5644151"/>
            <a:ext cx="472333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l-GR" sz="2000" dirty="0">
                <a:latin typeface="Calibri" panose="020F0502020204030204" pitchFamily="34" charset="0"/>
              </a:rPr>
              <a:t>Π</a:t>
            </a:r>
            <a:r>
              <a:rPr lang="en-US" sz="2000" dirty="0" smtClean="0">
                <a:latin typeface="Calibri" panose="020F05020202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9716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400" dirty="0"/>
              <a:t>Πόσο </a:t>
            </a:r>
            <a:r>
              <a:rPr lang="en-US" sz="3400" dirty="0"/>
              <a:t>CO</a:t>
            </a:r>
            <a:r>
              <a:rPr lang="en-US" sz="3400" baseline="-25000" dirty="0"/>
              <a:t>2</a:t>
            </a:r>
            <a:r>
              <a:rPr lang="en-US" sz="3400" dirty="0"/>
              <a:t> </a:t>
            </a:r>
            <a:r>
              <a:rPr lang="el-GR" sz="3400" dirty="0"/>
              <a:t>παράγει ο μέσος πολίτης</a:t>
            </a:r>
            <a:r>
              <a:rPr lang="en-US" sz="3400" dirty="0"/>
              <a:t> </a:t>
            </a:r>
            <a:r>
              <a:rPr lang="en-GB" sz="3400" dirty="0"/>
              <a:t>“</a:t>
            </a:r>
            <a:r>
              <a:rPr lang="el-GR" sz="3400" dirty="0"/>
              <a:t>δυτικού</a:t>
            </a:r>
            <a:r>
              <a:rPr lang="en-US" sz="3400" dirty="0"/>
              <a:t>”</a:t>
            </a:r>
            <a:r>
              <a:rPr lang="el-GR" sz="3400" dirty="0"/>
              <a:t> τρόπου ζωής</a:t>
            </a:r>
            <a:r>
              <a:rPr lang="en-US" sz="3400" dirty="0" smtClean="0"/>
              <a:t>;</a:t>
            </a:r>
            <a:r>
              <a:rPr lang="en-US" sz="3400" dirty="0"/>
              <a:t> Elements, 4, 305-310 (2008</a:t>
            </a:r>
            <a:r>
              <a:rPr lang="en-US" sz="3400" dirty="0" smtClean="0"/>
              <a:t>)</a:t>
            </a:r>
            <a:endParaRPr lang="el-GR" sz="3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lnSpc>
                <a:spcPct val="200000"/>
              </a:lnSpc>
            </a:pPr>
            <a:r>
              <a:rPr lang="el-GR" sz="1800" dirty="0">
                <a:solidFill>
                  <a:prstClr val="black"/>
                </a:solidFill>
              </a:rPr>
              <a:t>Γεμίζει το αυτοκίνητό του 2 φορές το μήνα </a:t>
            </a: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2 x </a:t>
            </a: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50 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L </a:t>
            </a: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βενζίνη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.</a:t>
            </a:r>
          </a:p>
          <a:p>
            <a:pPr lvl="0">
              <a:lnSpc>
                <a:spcPct val="200000"/>
              </a:lnSpc>
            </a:pP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Πυκνότητα βενζίνης 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  730 g/ L  </a:t>
            </a: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άρα 36.5 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kg </a:t>
            </a: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βενζίνη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.</a:t>
            </a:r>
            <a:endParaRPr lang="el-GR" sz="1800" dirty="0">
              <a:solidFill>
                <a:prstClr val="black"/>
              </a:solidFill>
              <a:sym typeface="Wingdings" pitchFamily="2" charset="2"/>
            </a:endParaRPr>
          </a:p>
          <a:p>
            <a:pPr lvl="0">
              <a:lnSpc>
                <a:spcPct val="200000"/>
              </a:lnSpc>
            </a:pP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Καύση βενζίνης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: CH</a:t>
            </a:r>
            <a:r>
              <a:rPr lang="en-US" sz="1800" baseline="-25000" dirty="0">
                <a:solidFill>
                  <a:prstClr val="black"/>
                </a:solidFill>
                <a:sym typeface="Wingdings" pitchFamily="2" charset="2"/>
              </a:rPr>
              <a:t>2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 + 3/2O2  CO</a:t>
            </a:r>
            <a:r>
              <a:rPr lang="en-US" sz="1800" baseline="-25000" dirty="0">
                <a:solidFill>
                  <a:prstClr val="black"/>
                </a:solidFill>
                <a:sym typeface="Wingdings" pitchFamily="2" charset="2"/>
              </a:rPr>
              <a:t>2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 + H</a:t>
            </a:r>
            <a:r>
              <a:rPr lang="en-US" sz="1800" baseline="-25000" dirty="0">
                <a:solidFill>
                  <a:prstClr val="black"/>
                </a:solidFill>
                <a:sym typeface="Wingdings" pitchFamily="2" charset="2"/>
              </a:rPr>
              <a:t>2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O.</a:t>
            </a:r>
          </a:p>
          <a:p>
            <a:pPr lvl="0">
              <a:lnSpc>
                <a:spcPct val="200000"/>
              </a:lnSpc>
            </a:pP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Με υπολογισμούς με βάση τα μοριακά βάρη παράγονται 2.7 </a:t>
            </a:r>
            <a:r>
              <a:rPr lang="en-US" sz="1800" dirty="0" err="1">
                <a:solidFill>
                  <a:prstClr val="black"/>
                </a:solidFill>
                <a:sym typeface="Wingdings" pitchFamily="2" charset="2"/>
              </a:rPr>
              <a:t>tn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 CO2/ year.</a:t>
            </a:r>
          </a:p>
          <a:p>
            <a:pPr lvl="0">
              <a:lnSpc>
                <a:spcPct val="200000"/>
              </a:lnSpc>
            </a:pP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Υποθετική δέσμευση του παραγόμενου 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CO</a:t>
            </a:r>
            <a:r>
              <a:rPr lang="en-US" sz="1800" baseline="-25000" dirty="0">
                <a:solidFill>
                  <a:prstClr val="black"/>
                </a:solidFill>
                <a:sym typeface="Wingdings" pitchFamily="2" charset="2"/>
              </a:rPr>
              <a:t>2</a:t>
            </a: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 προς δημιουργία ασβεστίτη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:  Ca </a:t>
            </a:r>
            <a:r>
              <a:rPr lang="en-US" sz="1800" baseline="30000" dirty="0">
                <a:solidFill>
                  <a:prstClr val="black"/>
                </a:solidFill>
                <a:sym typeface="Wingdings" pitchFamily="2" charset="2"/>
              </a:rPr>
              <a:t>2+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 + CO</a:t>
            </a:r>
            <a:r>
              <a:rPr lang="en-US" sz="1800" baseline="-25000" dirty="0">
                <a:solidFill>
                  <a:prstClr val="black"/>
                </a:solidFill>
                <a:sym typeface="Wingdings" pitchFamily="2" charset="2"/>
              </a:rPr>
              <a:t>2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 + H</a:t>
            </a:r>
            <a:r>
              <a:rPr lang="en-US" sz="1800" baseline="-25000" dirty="0">
                <a:solidFill>
                  <a:prstClr val="black"/>
                </a:solidFill>
                <a:sym typeface="Wingdings" pitchFamily="2" charset="2"/>
              </a:rPr>
              <a:t>2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O  CaCO</a:t>
            </a:r>
            <a:r>
              <a:rPr lang="en-US" sz="1800" baseline="-25000" dirty="0">
                <a:solidFill>
                  <a:prstClr val="black"/>
                </a:solidFill>
                <a:sym typeface="Wingdings" pitchFamily="2" charset="2"/>
              </a:rPr>
              <a:t>3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 + 2H</a:t>
            </a:r>
            <a:r>
              <a:rPr lang="en-US" sz="1800" baseline="30000" dirty="0">
                <a:solidFill>
                  <a:prstClr val="black"/>
                </a:solidFill>
                <a:sym typeface="Wingdings" pitchFamily="2" charset="2"/>
              </a:rPr>
              <a:t>+</a:t>
            </a:r>
            <a:endParaRPr lang="en-GB" sz="1800" baseline="30000" dirty="0">
              <a:solidFill>
                <a:prstClr val="black"/>
              </a:solidFill>
              <a:sym typeface="Wingdings" pitchFamily="2" charset="2"/>
            </a:endParaRPr>
          </a:p>
          <a:p>
            <a:pPr lvl="0">
              <a:lnSpc>
                <a:spcPct val="200000"/>
              </a:lnSpc>
            </a:pP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Παράγονται 6.2 </a:t>
            </a:r>
            <a:r>
              <a:rPr lang="en-US" sz="1800" dirty="0" err="1">
                <a:solidFill>
                  <a:prstClr val="black"/>
                </a:solidFill>
                <a:sym typeface="Wingdings" pitchFamily="2" charset="2"/>
              </a:rPr>
              <a:t>tn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ασβεστίτη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 </a:t>
            </a:r>
            <a:r>
              <a:rPr lang="el-GR" sz="1800" dirty="0">
                <a:solidFill>
                  <a:prstClr val="black"/>
                </a:solidFill>
                <a:sym typeface="Wingdings" pitchFamily="2" charset="2"/>
              </a:rPr>
              <a:t>όγκου 2.3 </a:t>
            </a:r>
            <a:r>
              <a:rPr lang="en-US" sz="1800" dirty="0">
                <a:solidFill>
                  <a:prstClr val="black"/>
                </a:solidFill>
                <a:sym typeface="Wingdings" pitchFamily="2" charset="2"/>
              </a:rPr>
              <a:t>m</a:t>
            </a:r>
            <a:r>
              <a:rPr lang="el-GR" sz="1800" baseline="30000" dirty="0" smtClean="0">
                <a:solidFill>
                  <a:prstClr val="black"/>
                </a:solidFill>
                <a:sym typeface="Wingdings" pitchFamily="2" charset="2"/>
              </a:rPr>
              <a:t>3</a:t>
            </a:r>
            <a:endParaRPr lang="en-US" sz="1800" baseline="30000" dirty="0">
              <a:solidFill>
                <a:prstClr val="black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6365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623" y="1963218"/>
            <a:ext cx="4296603" cy="379675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Ωραία ιδέα αλλά θυμίζει λίγο το ανέκδοτο της εικόνας…</a:t>
            </a:r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λύση με τα </a:t>
            </a:r>
            <a:r>
              <a:rPr lang="el-GR" dirty="0" smtClean="0"/>
              <a:t>βιοκαύσιμα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3515757" y="5399929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19325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Βασικές αρχές και γνώσεις υποβάθρου</a:t>
            </a:r>
            <a:endParaRPr lang="el-GR" dirty="0">
              <a:latin typeface="Calibri" panose="020F0502020204030204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z="2800" dirty="0"/>
              <a:t>Κύκλος του Άνθρακα &amp; αποθήκευση </a:t>
            </a:r>
            <a:r>
              <a:rPr lang="en-US" sz="2800" dirty="0"/>
              <a:t>CO</a:t>
            </a:r>
            <a:r>
              <a:rPr lang="en-US" sz="2800" baseline="-25000" dirty="0"/>
              <a:t>2</a:t>
            </a:r>
            <a:endParaRPr lang="en-US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397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Προσπάθειες αποθήκευσης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4294967295"/>
          </p:nvPr>
        </p:nvSpPr>
        <p:spPr>
          <a:xfrm>
            <a:off x="914400" y="1557338"/>
            <a:ext cx="8229600" cy="45259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sz="2200" dirty="0"/>
              <a:t>Σύλληψη- μεταφορά – αποθήκευση</a:t>
            </a:r>
          </a:p>
          <a:p>
            <a:pPr>
              <a:lnSpc>
                <a:spcPct val="150000"/>
              </a:lnSpc>
            </a:pPr>
            <a:r>
              <a:rPr lang="el-GR" sz="2200" dirty="0"/>
              <a:t>Ποικιλία πηγών </a:t>
            </a:r>
            <a:r>
              <a:rPr lang="el-GR" sz="2200" dirty="0">
                <a:sym typeface="Wingdings" pitchFamily="2" charset="2"/>
              </a:rPr>
              <a:t> δυσκολία συγκέντρωσης</a:t>
            </a:r>
          </a:p>
          <a:p>
            <a:pPr>
              <a:lnSpc>
                <a:spcPct val="150000"/>
              </a:lnSpc>
            </a:pPr>
            <a:r>
              <a:rPr lang="el-GR" sz="2200" dirty="0">
                <a:sym typeface="Wingdings" pitchFamily="2" charset="2"/>
              </a:rPr>
              <a:t>60% σταθερές πηγές – 40% κινούμενες</a:t>
            </a:r>
          </a:p>
          <a:p>
            <a:pPr>
              <a:lnSpc>
                <a:spcPct val="150000"/>
              </a:lnSpc>
            </a:pPr>
            <a:r>
              <a:rPr lang="el-GR" sz="2200" dirty="0">
                <a:sym typeface="Wingdings" pitchFamily="2" charset="2"/>
              </a:rPr>
              <a:t>Συνήθως απαιτείται διαχωρισμός από άλλους αέριους ρύπους</a:t>
            </a:r>
          </a:p>
          <a:p>
            <a:pPr>
              <a:lnSpc>
                <a:spcPct val="150000"/>
              </a:lnSpc>
            </a:pPr>
            <a:r>
              <a:rPr lang="el-GR" sz="2200" dirty="0">
                <a:sym typeface="Wingdings" pitchFamily="2" charset="2"/>
              </a:rPr>
              <a:t>Υποψήφιοι ταμιευτήρες</a:t>
            </a:r>
            <a:r>
              <a:rPr lang="en-US" sz="2200" dirty="0">
                <a:sym typeface="Wingdings" pitchFamily="2" charset="2"/>
              </a:rPr>
              <a:t>:</a:t>
            </a:r>
          </a:p>
          <a:p>
            <a:pPr lvl="1"/>
            <a:r>
              <a:rPr lang="el-GR" sz="2000" dirty="0">
                <a:sym typeface="Wingdings" pitchFamily="2" charset="2"/>
              </a:rPr>
              <a:t>Γεωλογικοί σχηματισμοί</a:t>
            </a:r>
          </a:p>
          <a:p>
            <a:pPr lvl="1"/>
            <a:r>
              <a:rPr lang="el-GR" sz="2000" dirty="0">
                <a:sym typeface="Wingdings" pitchFamily="2" charset="2"/>
              </a:rPr>
              <a:t>Ωκεάνιοι</a:t>
            </a:r>
          </a:p>
          <a:p>
            <a:pPr lvl="1"/>
            <a:r>
              <a:rPr lang="el-GR" sz="2000" dirty="0">
                <a:sym typeface="Wingdings" pitchFamily="2" charset="2"/>
              </a:rPr>
              <a:t>Παραγωγή ανθρακικών ορυκτών</a:t>
            </a:r>
          </a:p>
          <a:p>
            <a:pPr lvl="1"/>
            <a:r>
              <a:rPr lang="el-GR" sz="2000" dirty="0">
                <a:sym typeface="Wingdings" pitchFamily="2" charset="2"/>
              </a:rPr>
              <a:t>Αύξηση βιομάζας στα εδάφη και τα </a:t>
            </a:r>
            <a:r>
              <a:rPr lang="el-GR" sz="2000" dirty="0" smtClean="0">
                <a:sym typeface="Wingdings" pitchFamily="2" charset="2"/>
              </a:rPr>
              <a:t>δάση</a:t>
            </a:r>
            <a:endParaRPr lang="el-GR" sz="20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1051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Αποθήκευση σε γεωλογικούς </a:t>
            </a:r>
            <a:r>
              <a:rPr lang="el-GR" dirty="0" smtClean="0"/>
              <a:t>σχηματισμούς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600" dirty="0"/>
              <a:t>Διοχέτευση </a:t>
            </a:r>
            <a:r>
              <a:rPr lang="en-US" sz="2600" dirty="0"/>
              <a:t>CO</a:t>
            </a:r>
            <a:r>
              <a:rPr lang="en-US" sz="2600" baseline="-25000" dirty="0"/>
              <a:t>2</a:t>
            </a:r>
            <a:r>
              <a:rPr lang="el-GR" sz="2600" dirty="0"/>
              <a:t> σε πορώδη πετρώματα</a:t>
            </a:r>
          </a:p>
          <a:p>
            <a:pPr lvl="1"/>
            <a:r>
              <a:rPr lang="el-GR" sz="2600" dirty="0"/>
              <a:t>Ιζηματογενείς λεκάνες</a:t>
            </a:r>
          </a:p>
          <a:p>
            <a:pPr lvl="1"/>
            <a:r>
              <a:rPr lang="el-GR" sz="2600" dirty="0"/>
              <a:t>Εξοφλημένοι πετρελαϊκοί ταμιευτήρες</a:t>
            </a:r>
          </a:p>
          <a:p>
            <a:pPr lvl="1"/>
            <a:r>
              <a:rPr lang="el-GR" sz="2600" dirty="0"/>
              <a:t>Στρώματα γαιανθράκων μη οικονομικής </a:t>
            </a:r>
            <a:r>
              <a:rPr lang="el-GR" sz="2600" dirty="0" smtClean="0"/>
              <a:t>σημασίας</a:t>
            </a:r>
            <a:endParaRPr lang="el-GR" sz="2600" dirty="0"/>
          </a:p>
          <a:p>
            <a:r>
              <a:rPr lang="el-GR" sz="2600" dirty="0"/>
              <a:t>Απαιτείται αδιαπέρατο κάλυμμα για παρεμπόδιση </a:t>
            </a:r>
            <a:r>
              <a:rPr lang="el-GR" sz="2600" dirty="0" smtClean="0"/>
              <a:t>διαφυγής</a:t>
            </a:r>
            <a:endParaRPr lang="el-GR" sz="2600" dirty="0"/>
          </a:p>
          <a:p>
            <a:r>
              <a:rPr lang="el-GR" sz="2600" dirty="0"/>
              <a:t>&gt;1 εκ. </a:t>
            </a:r>
            <a:r>
              <a:rPr lang="en-US" sz="2600" dirty="0" err="1"/>
              <a:t>tn</a:t>
            </a:r>
            <a:r>
              <a:rPr lang="el-GR" sz="2600" dirty="0"/>
              <a:t>/ </a:t>
            </a:r>
            <a:r>
              <a:rPr lang="en-US" sz="2600" dirty="0"/>
              <a:t>year</a:t>
            </a:r>
            <a:r>
              <a:rPr lang="el-GR" sz="2600" dirty="0"/>
              <a:t> διοχετεύονται σε </a:t>
            </a:r>
            <a:r>
              <a:rPr lang="el-GR" sz="2600" dirty="0" smtClean="0"/>
              <a:t>πετρώματα</a:t>
            </a:r>
            <a:endParaRPr lang="el-GR" sz="2600" dirty="0"/>
          </a:p>
          <a:p>
            <a:r>
              <a:rPr lang="el-GR" sz="2600" dirty="0"/>
              <a:t>&lt; 0.01% της παγκόσμιας ανθρωπογενούς παραγωγής</a:t>
            </a:r>
            <a:r>
              <a:rPr lang="el-GR" sz="2600" dirty="0" smtClean="0"/>
              <a:t>.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224153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Διοχέτευση στον </a:t>
            </a:r>
            <a:r>
              <a:rPr lang="el-GR" dirty="0" smtClean="0"/>
              <a:t>ωκεανό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Σε βάθη &gt; 1000 </a:t>
            </a:r>
            <a:r>
              <a:rPr lang="en-US" sz="2800" dirty="0"/>
              <a:t>m </a:t>
            </a:r>
            <a:r>
              <a:rPr lang="en-US" sz="2800" dirty="0">
                <a:sym typeface="Wingdings" pitchFamily="2" charset="2"/>
              </a:rPr>
              <a:t> </a:t>
            </a:r>
            <a:r>
              <a:rPr lang="el-GR" sz="2800" dirty="0">
                <a:sym typeface="Wingdings" pitchFamily="2" charset="2"/>
              </a:rPr>
              <a:t>διάλυση και ενσωμάτωση στον κύκλο του </a:t>
            </a:r>
            <a:r>
              <a:rPr lang="el-GR" sz="2800" dirty="0" smtClean="0">
                <a:sym typeface="Wingdings" pitchFamily="2" charset="2"/>
              </a:rPr>
              <a:t>άνθρακα</a:t>
            </a:r>
            <a:endParaRPr lang="en-US" sz="2800" dirty="0" smtClean="0">
              <a:sym typeface="Wingdings" pitchFamily="2" charset="2"/>
            </a:endParaRPr>
          </a:p>
          <a:p>
            <a:endParaRPr lang="el-GR" sz="2800" dirty="0">
              <a:sym typeface="Wingdings" pitchFamily="2" charset="2"/>
            </a:endParaRPr>
          </a:p>
          <a:p>
            <a:r>
              <a:rPr lang="el-GR" sz="2800" dirty="0">
                <a:sym typeface="Wingdings" pitchFamily="2" charset="2"/>
              </a:rPr>
              <a:t>Δεν έχουν γίνει ακόμη </a:t>
            </a:r>
            <a:r>
              <a:rPr lang="el-GR" sz="2800" dirty="0" smtClean="0">
                <a:sym typeface="Wingdings" pitchFamily="2" charset="2"/>
              </a:rPr>
              <a:t>δοκιμές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2015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Σύνθεση ανθρακικών </a:t>
            </a:r>
            <a:r>
              <a:rPr lang="el-GR" dirty="0" smtClean="0"/>
              <a:t>ορυκτών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l-GR" sz="2600" dirty="0"/>
              <a:t>Δημιουργία σταθερών ανθρακικών ορυκτών (ασβεστίτης, μαγνησίτης)</a:t>
            </a:r>
          </a:p>
          <a:p>
            <a:pPr>
              <a:lnSpc>
                <a:spcPct val="200000"/>
              </a:lnSpc>
            </a:pPr>
            <a:r>
              <a:rPr lang="el-GR" sz="2600" dirty="0"/>
              <a:t>Μίμηση φυσικής διεργασίας χημ. Αποσάθρωσης</a:t>
            </a:r>
          </a:p>
          <a:p>
            <a:pPr>
              <a:lnSpc>
                <a:spcPct val="200000"/>
              </a:lnSpc>
            </a:pPr>
            <a:r>
              <a:rPr lang="el-GR" sz="2600" dirty="0"/>
              <a:t>Αντίδραση </a:t>
            </a:r>
            <a:r>
              <a:rPr lang="en-US" sz="2600" dirty="0"/>
              <a:t>CO</a:t>
            </a:r>
            <a:r>
              <a:rPr lang="en-US" sz="2600" baseline="-25000" dirty="0"/>
              <a:t>2</a:t>
            </a:r>
            <a:r>
              <a:rPr lang="en-US" sz="2600" dirty="0"/>
              <a:t> </a:t>
            </a:r>
            <a:r>
              <a:rPr lang="el-GR" sz="2600" dirty="0"/>
              <a:t>με πυριτικά ορυκτά</a:t>
            </a:r>
          </a:p>
          <a:p>
            <a:pPr>
              <a:lnSpc>
                <a:spcPct val="200000"/>
              </a:lnSpc>
            </a:pPr>
            <a:r>
              <a:rPr lang="el-GR" sz="2600" dirty="0"/>
              <a:t>Χρήση προϊόντων ως δομικά υλικά, εδαφοβελτιωτικά. </a:t>
            </a:r>
          </a:p>
        </p:txBody>
      </p:sp>
    </p:spTree>
    <p:extLst>
      <p:ext uri="{BB962C8B-B14F-4D97-AF65-F5344CB8AC3E}">
        <p14:creationId xmlns:p14="http://schemas.microsoft.com/office/powerpoint/2010/main" val="103495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Δέσμευση από βιομάζα και </a:t>
            </a:r>
            <a:r>
              <a:rPr lang="el-GR" dirty="0" smtClean="0"/>
              <a:t>έδαφος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l-GR" sz="2800" dirty="0"/>
              <a:t>Βιομάζα </a:t>
            </a:r>
            <a:r>
              <a:rPr lang="el-GR" sz="2800" dirty="0">
                <a:sym typeface="Wingdings" pitchFamily="2" charset="2"/>
              </a:rPr>
              <a:t> πηγή και ταμιευτήρας </a:t>
            </a:r>
            <a:r>
              <a:rPr lang="en-US" sz="2800" dirty="0">
                <a:sym typeface="Wingdings" pitchFamily="2" charset="2"/>
              </a:rPr>
              <a:t>CO</a:t>
            </a:r>
            <a:r>
              <a:rPr lang="en-US" sz="2800" baseline="-25000" dirty="0">
                <a:sym typeface="Wingdings" pitchFamily="2" charset="2"/>
              </a:rPr>
              <a:t>2</a:t>
            </a:r>
            <a:endParaRPr lang="el-GR" sz="2800" baseline="-25000" dirty="0">
              <a:sym typeface="Wingdings" pitchFamily="2" charset="2"/>
            </a:endParaRPr>
          </a:p>
          <a:p>
            <a:pPr>
              <a:lnSpc>
                <a:spcPct val="200000"/>
              </a:lnSpc>
            </a:pPr>
            <a:r>
              <a:rPr lang="el-GR" sz="2800" dirty="0">
                <a:sym typeface="Wingdings" pitchFamily="2" charset="2"/>
              </a:rPr>
              <a:t>Διαχείριση δασών προς αύξηση της βιομάζας και τελική απόθεσή της στο έδαφος (λίπασμα)</a:t>
            </a:r>
          </a:p>
          <a:p>
            <a:pPr>
              <a:lnSpc>
                <a:spcPct val="200000"/>
              </a:lnSpc>
            </a:pPr>
            <a:r>
              <a:rPr lang="el-GR" sz="2800" dirty="0">
                <a:sym typeface="Wingdings" pitchFamily="2" charset="2"/>
              </a:rPr>
              <a:t>Περιορισμένη δυνατότητα αποθήκευσης </a:t>
            </a:r>
            <a:r>
              <a:rPr lang="en-US" sz="2800" dirty="0">
                <a:sym typeface="Wingdings" pitchFamily="2" charset="2"/>
              </a:rPr>
              <a:t>CO</a:t>
            </a:r>
            <a:r>
              <a:rPr lang="en-US" sz="2800" baseline="-25000" dirty="0">
                <a:sym typeface="Wingdings" pitchFamily="2" charset="2"/>
              </a:rPr>
              <a:t>2</a:t>
            </a:r>
            <a:r>
              <a:rPr lang="el-GR" sz="2800" dirty="0">
                <a:sym typeface="Wingdings" pitchFamily="2" charset="2"/>
              </a:rPr>
              <a:t> </a:t>
            </a:r>
            <a:endParaRPr lang="en-US" sz="28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680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Βασικές αρχές και γνώσεις υποβάθρου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1.0.</a:t>
            </a:r>
            <a:r>
              <a:rPr lang="el-GR" sz="2000" dirty="0" smtClean="0"/>
              <a:t>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Αριάδνη Αργυράκη 2014. Αριάδνη Αργυράκη . «Περιβαλλοντική Γεωχημεία. Εισαγωγή». Έκδοση: 1.0. Αθήνα 2014. Διαθέσιμο από τη δικτυακή διεύθυνση: </a:t>
            </a:r>
            <a:r>
              <a:rPr lang="en-US" sz="2000" dirty="0"/>
              <a:t>http://opencourses.uoa.gr/courses/GEOL1/</a:t>
            </a:r>
            <a:r>
              <a:rPr 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  <a:buFontTx/>
              <a:buAutoNum type="arabicPeriod"/>
            </a:pPr>
            <a:r>
              <a:rPr lang="el-GR" dirty="0"/>
              <a:t>Βραχυπρόθεσμος &amp; μακροπρόθεσμος κύκλος του </a:t>
            </a:r>
            <a:r>
              <a:rPr lang="en-US" dirty="0"/>
              <a:t>C</a:t>
            </a:r>
            <a:r>
              <a:rPr lang="el-GR" dirty="0"/>
              <a:t>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l-GR" dirty="0" smtClean="0"/>
              <a:t>Μορφές </a:t>
            </a:r>
            <a:r>
              <a:rPr lang="en-US" dirty="0" smtClean="0"/>
              <a:t>C </a:t>
            </a:r>
            <a:r>
              <a:rPr lang="el-GR" dirty="0" smtClean="0"/>
              <a:t>στη γεώσφαιρα.</a:t>
            </a:r>
            <a:endParaRPr lang="el-GR" dirty="0"/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dirty="0"/>
              <a:t>CO</a:t>
            </a:r>
            <a:r>
              <a:rPr lang="el-GR" dirty="0"/>
              <a:t>2 και κλιματική αλλαγή.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l-GR" dirty="0"/>
              <a:t>Αποθήκευση </a:t>
            </a:r>
            <a:r>
              <a:rPr lang="en-US" dirty="0"/>
              <a:t>CO</a:t>
            </a:r>
            <a:r>
              <a:rPr lang="el-GR" dirty="0"/>
              <a:t>2 σε γήινους ταμιευτήρες.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33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Εικόνα 1: </a:t>
            </a:r>
            <a:r>
              <a:rPr lang="en-US" sz="2000" dirty="0">
                <a:latin typeface="Calibri" pitchFamily="34" charset="0"/>
              </a:rPr>
              <a:t>Carbon Cycle. Public Domain, created by NASA.</a:t>
            </a:r>
            <a:r>
              <a:rPr lang="el-GR" sz="2000" dirty="0">
                <a:latin typeface="Calibri" pitchFamily="34" charset="0"/>
              </a:rPr>
              <a:t> Σύνδεσμος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http://www.newworldencyclopedia.org/entry/Carbon</a:t>
            </a:r>
            <a:r>
              <a:rPr lang="el-GR" sz="2000" dirty="0">
                <a:latin typeface="Calibri" pitchFamily="34" charset="0"/>
              </a:rPr>
              <a:t>. Πηγή</a:t>
            </a:r>
            <a:r>
              <a:rPr lang="en-US" sz="2000" dirty="0">
                <a:latin typeface="Calibri" pitchFamily="34" charset="0"/>
              </a:rPr>
              <a:t>:http://www.newworldencyclopedia.org</a:t>
            </a:r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Εικόνα 2: </a:t>
            </a:r>
            <a:r>
              <a:rPr lang="en-US" sz="2000" dirty="0">
                <a:latin typeface="Calibri" pitchFamily="34" charset="0"/>
              </a:rPr>
              <a:t>Global Carbon Cycle</a:t>
            </a:r>
            <a:r>
              <a:rPr lang="el-GR" sz="2000" dirty="0">
                <a:latin typeface="Calibri" pitchFamily="34" charset="0"/>
              </a:rPr>
              <a:t>. </a:t>
            </a:r>
            <a:r>
              <a:rPr lang="en-US" sz="2000" dirty="0">
                <a:latin typeface="Calibri" pitchFamily="34" charset="0"/>
              </a:rPr>
              <a:t>Copyright University of Michigan</a:t>
            </a:r>
            <a:r>
              <a:rPr lang="el-GR" sz="2000" dirty="0">
                <a:latin typeface="Calibri" pitchFamily="34" charset="0"/>
              </a:rPr>
              <a:t>. Σύνδεσμος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http://www.globalchange.umich.edu/globalchange1/current/lectures/kling/carbon_cycle/carbon_cycle.html</a:t>
            </a:r>
            <a:r>
              <a:rPr lang="el-GR" sz="2000" dirty="0">
                <a:latin typeface="Calibri" pitchFamily="34" charset="0"/>
              </a:rPr>
              <a:t>. Πηγή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www.globalchange.umich.edu</a:t>
            </a:r>
            <a:endParaRPr lang="el-GR" sz="2000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Εικόνα </a:t>
            </a:r>
            <a:r>
              <a:rPr lang="el-GR" sz="2000" dirty="0" smtClean="0">
                <a:latin typeface="Calibri" pitchFamily="34" charset="0"/>
              </a:rPr>
              <a:t>3: </a:t>
            </a:r>
            <a:r>
              <a:rPr lang="el-GR" sz="2000" dirty="0" smtClean="0"/>
              <a:t>Βιογενής καθίζηση ασβεστίτη. </a:t>
            </a:r>
            <a:r>
              <a:rPr lang="en-US" sz="2000" dirty="0" smtClean="0">
                <a:latin typeface="Calibri" pitchFamily="34" charset="0"/>
              </a:rPr>
              <a:t>Copyright 2012 </a:t>
            </a:r>
            <a:r>
              <a:rPr lang="en-US" sz="2000" dirty="0">
                <a:latin typeface="Calibri" pitchFamily="34" charset="0"/>
              </a:rPr>
              <a:t>Kula C. </a:t>
            </a:r>
            <a:r>
              <a:rPr lang="en-US" sz="2000" dirty="0" err="1" smtClean="0">
                <a:latin typeface="Calibri" pitchFamily="34" charset="0"/>
              </a:rPr>
              <a:t>Misra</a:t>
            </a:r>
            <a:r>
              <a:rPr lang="en-US" sz="2000" dirty="0" smtClean="0">
                <a:latin typeface="Calibri" pitchFamily="34" charset="0"/>
              </a:rPr>
              <a:t>. </a:t>
            </a:r>
            <a:r>
              <a:rPr lang="el-GR" sz="2000" dirty="0" smtClean="0">
                <a:latin typeface="Calibri" pitchFamily="34" charset="0"/>
              </a:rPr>
              <a:t>Πηγή: </a:t>
            </a:r>
            <a:r>
              <a:rPr lang="en-US" sz="2000" dirty="0" smtClean="0">
                <a:latin typeface="Calibri" pitchFamily="34" charset="0"/>
              </a:rPr>
              <a:t>Introduction </a:t>
            </a:r>
            <a:r>
              <a:rPr lang="en-US" sz="2000" dirty="0">
                <a:latin typeface="Calibri" pitchFamily="34" charset="0"/>
              </a:rPr>
              <a:t>to Geochemistry: Principles and Applications, First Edition. Published </a:t>
            </a:r>
            <a:r>
              <a:rPr lang="en-US" sz="2000" dirty="0" smtClean="0">
                <a:latin typeface="Calibri" pitchFamily="34" charset="0"/>
              </a:rPr>
              <a:t>2012 by Blackwell Publishing Ltd.</a:t>
            </a:r>
            <a:endParaRPr lang="el-GR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67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Εικόνα 4: Γαστερόποδα. </a:t>
            </a:r>
            <a:r>
              <a:rPr lang="en-US" sz="2000" dirty="0">
                <a:latin typeface="Calibri" pitchFamily="34" charset="0"/>
              </a:rPr>
              <a:t>Copyright The Book of Barely Imagined Beings</a:t>
            </a:r>
            <a:r>
              <a:rPr lang="el-GR" sz="2000" dirty="0">
                <a:latin typeface="Calibri" pitchFamily="34" charset="0"/>
              </a:rPr>
              <a:t>. Σύνδεσμος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http://www.barelyimaginedbeings.com/2009_12_01_archive.html</a:t>
            </a:r>
            <a:r>
              <a:rPr lang="el-GR" sz="2000" dirty="0">
                <a:latin typeface="Calibri" pitchFamily="34" charset="0"/>
              </a:rPr>
              <a:t>. Πηγή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www.barelyimaginedbeings.com</a:t>
            </a:r>
          </a:p>
          <a:p>
            <a:pPr marL="0" indent="0">
              <a:buNone/>
            </a:pPr>
            <a:r>
              <a:rPr lang="el-GR" sz="2000" dirty="0" smtClean="0">
                <a:latin typeface="Calibri" pitchFamily="34" charset="0"/>
              </a:rPr>
              <a:t>Εικόνα </a:t>
            </a:r>
            <a:r>
              <a:rPr lang="el-GR" sz="2000" dirty="0">
                <a:latin typeface="Calibri" pitchFamily="34" charset="0"/>
              </a:rPr>
              <a:t>5: Θαλάσσια Ιζήματα. </a:t>
            </a:r>
            <a:r>
              <a:rPr lang="en-US" sz="2000" dirty="0">
                <a:latin typeface="Calibri" pitchFamily="34" charset="0"/>
              </a:rPr>
              <a:t>Copyright Pearson Prentice </a:t>
            </a:r>
            <a:r>
              <a:rPr lang="en-US" sz="2000" dirty="0" err="1">
                <a:latin typeface="Calibri" pitchFamily="34" charset="0"/>
              </a:rPr>
              <a:t>Hall,Inc</a:t>
            </a:r>
            <a:r>
              <a:rPr lang="el-GR" sz="2000" dirty="0">
                <a:latin typeface="Calibri" pitchFamily="34" charset="0"/>
              </a:rPr>
              <a:t>. Σύνδεσμος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http://www.iupui.edu/~g115/mod06/lecture07.html</a:t>
            </a:r>
            <a:r>
              <a:rPr lang="el-GR" sz="2000" dirty="0">
                <a:latin typeface="Calibri" pitchFamily="34" charset="0"/>
              </a:rPr>
              <a:t>. Πηγή</a:t>
            </a:r>
            <a:r>
              <a:rPr lang="en-US" sz="2000" dirty="0">
                <a:latin typeface="Calibri" pitchFamily="34" charset="0"/>
              </a:rPr>
              <a:t>:http://</a:t>
            </a:r>
            <a:r>
              <a:rPr lang="en-US" sz="2000" dirty="0" smtClean="0">
                <a:latin typeface="Calibri" pitchFamily="34" charset="0"/>
              </a:rPr>
              <a:t>www.iupui.edu</a:t>
            </a:r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Εικόνα </a:t>
            </a:r>
            <a:r>
              <a:rPr lang="en-US" sz="2000" dirty="0" smtClean="0">
                <a:latin typeface="Calibri" pitchFamily="34" charset="0"/>
              </a:rPr>
              <a:t>6</a:t>
            </a:r>
            <a:r>
              <a:rPr lang="el-GR" sz="2000" dirty="0" smtClean="0">
                <a:latin typeface="Calibri" pitchFamily="34" charset="0"/>
              </a:rPr>
              <a:t>: </a:t>
            </a:r>
            <a:r>
              <a:rPr lang="el-GR" sz="2000" dirty="0" smtClean="0"/>
              <a:t>Αύξηση </a:t>
            </a:r>
            <a:r>
              <a:rPr lang="el-GR" sz="2000" dirty="0"/>
              <a:t>αερίων θερμοκηπίου από το </a:t>
            </a:r>
            <a:r>
              <a:rPr lang="el-GR" sz="2000" dirty="0" smtClean="0"/>
              <a:t>1750</a:t>
            </a:r>
            <a:r>
              <a:rPr lang="en-US" sz="2000" dirty="0" smtClean="0"/>
              <a:t>. Copyright </a:t>
            </a:r>
            <a:r>
              <a:rPr lang="en-US" sz="2000" dirty="0"/>
              <a:t>Elements, 4, 305-310 (2008</a:t>
            </a:r>
            <a:r>
              <a:rPr lang="en-US" sz="2000" dirty="0" smtClean="0"/>
              <a:t>)</a:t>
            </a:r>
            <a:r>
              <a:rPr lang="en-GB" sz="2000" dirty="0" smtClean="0"/>
              <a:t>.</a:t>
            </a:r>
            <a:endParaRPr lang="el-GR" sz="20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Εικόνα 7: </a:t>
            </a:r>
            <a:r>
              <a:rPr lang="en-US" sz="2000" dirty="0">
                <a:latin typeface="Calibri" pitchFamily="34" charset="0"/>
              </a:rPr>
              <a:t>Atmospheric CO2 at Mauna Loa Observatory</a:t>
            </a:r>
            <a:r>
              <a:rPr lang="el-GR" sz="2000" dirty="0">
                <a:latin typeface="Calibri" pitchFamily="34" charset="0"/>
              </a:rPr>
              <a:t>. </a:t>
            </a:r>
            <a:r>
              <a:rPr lang="en-US" sz="2000" dirty="0">
                <a:latin typeface="Calibri" pitchFamily="34" charset="0"/>
              </a:rPr>
              <a:t>Copyright NOAA Earth System Research Laboratory</a:t>
            </a:r>
            <a:r>
              <a:rPr lang="el-GR" sz="2000" dirty="0">
                <a:latin typeface="Calibri" pitchFamily="34" charset="0"/>
              </a:rPr>
              <a:t>.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l-GR" sz="2000" dirty="0">
                <a:latin typeface="Calibri" pitchFamily="34" charset="0"/>
              </a:rPr>
              <a:t>Σύνδεσμος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http://www.esrl.noaa.gov/gmd/ccgg/trends/graph.html</a:t>
            </a:r>
            <a:r>
              <a:rPr lang="el-GR" sz="2000" dirty="0">
                <a:latin typeface="Calibri" pitchFamily="34" charset="0"/>
              </a:rPr>
              <a:t>.  Πηγή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www.esrl.noaa.gov</a:t>
            </a:r>
            <a:endParaRPr lang="en-US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30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(3/4)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latin typeface="Calibri" pitchFamily="34" charset="0"/>
              </a:rPr>
              <a:t>Εικόνα </a:t>
            </a:r>
            <a:r>
              <a:rPr lang="en-US" sz="2000" dirty="0">
                <a:latin typeface="Calibri" pitchFamily="34" charset="0"/>
              </a:rPr>
              <a:t>8</a:t>
            </a:r>
            <a:r>
              <a:rPr lang="el-GR" sz="2000" dirty="0">
                <a:latin typeface="Calibri" pitchFamily="34" charset="0"/>
              </a:rPr>
              <a:t>: Εξέλιξη ατμοσφαιρικού </a:t>
            </a:r>
            <a:r>
              <a:rPr lang="en-US" sz="2000" dirty="0">
                <a:latin typeface="Calibri" pitchFamily="34" charset="0"/>
              </a:rPr>
              <a:t>CO2</a:t>
            </a:r>
            <a:r>
              <a:rPr lang="en-GB" sz="2000" dirty="0">
                <a:latin typeface="Calibri" pitchFamily="34" charset="0"/>
              </a:rPr>
              <a:t> </a:t>
            </a:r>
            <a:r>
              <a:rPr lang="el-GR" sz="2000" dirty="0">
                <a:latin typeface="Calibri" pitchFamily="34" charset="0"/>
              </a:rPr>
              <a:t>και γήινης θερμοκρασίας σε γεωλογική κλίμακα </a:t>
            </a:r>
            <a:r>
              <a:rPr lang="el-GR" sz="2000" dirty="0" smtClean="0">
                <a:latin typeface="Calibri" pitchFamily="34" charset="0"/>
              </a:rPr>
              <a:t>χρόνου</a:t>
            </a:r>
            <a:r>
              <a:rPr lang="en-US" sz="2000" dirty="0">
                <a:latin typeface="Calibri" pitchFamily="34" charset="0"/>
              </a:rPr>
              <a:t>,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en-US" sz="2000" dirty="0"/>
              <a:t>Elements, 4, 305-310 (2008</a:t>
            </a:r>
            <a:r>
              <a:rPr lang="en-US" sz="2000" dirty="0" smtClean="0"/>
              <a:t>)</a:t>
            </a:r>
            <a:r>
              <a:rPr lang="en-GB" sz="2000" dirty="0" smtClean="0"/>
              <a:t>.</a:t>
            </a:r>
            <a:r>
              <a:rPr lang="el-GR" sz="2000" dirty="0" smtClean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Copyright Department of Earth, Atmospheric and Planetary Sciences, MIT</a:t>
            </a:r>
            <a:r>
              <a:rPr lang="el-GR" sz="2000" dirty="0">
                <a:latin typeface="Calibri" pitchFamily="34" charset="0"/>
              </a:rPr>
              <a:t>. Σύνδεσμος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web.mit.edu/12.000/www/m2013/</a:t>
            </a:r>
            <a:r>
              <a:rPr lang="el-GR" sz="2000" dirty="0">
                <a:latin typeface="Calibri" pitchFamily="34" charset="0"/>
              </a:rPr>
              <a:t>. Πηγή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web.mit.edu</a:t>
            </a:r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Εικόνα </a:t>
            </a:r>
            <a:r>
              <a:rPr lang="en-US" sz="2000" dirty="0" smtClean="0">
                <a:latin typeface="Calibri" pitchFamily="34" charset="0"/>
              </a:rPr>
              <a:t>9</a:t>
            </a:r>
            <a:r>
              <a:rPr lang="el-GR" sz="2000" dirty="0" smtClean="0">
                <a:latin typeface="Calibri" pitchFamily="34" charset="0"/>
              </a:rPr>
              <a:t>: </a:t>
            </a:r>
            <a:r>
              <a:rPr lang="en-US" sz="2000" dirty="0" smtClean="0">
                <a:latin typeface="Calibri" pitchFamily="34" charset="0"/>
              </a:rPr>
              <a:t>Global Anthropogenic CO</a:t>
            </a:r>
            <a:r>
              <a:rPr lang="en-US" sz="2000" baseline="-25000" dirty="0" smtClean="0">
                <a:latin typeface="Calibri" pitchFamily="34" charset="0"/>
              </a:rPr>
              <a:t>2</a:t>
            </a:r>
            <a:r>
              <a:rPr lang="en-US" sz="2000" dirty="0" smtClean="0">
                <a:latin typeface="Calibri" pitchFamily="34" charset="0"/>
              </a:rPr>
              <a:t> emissions. Copyright </a:t>
            </a:r>
            <a:r>
              <a:rPr lang="en-US" sz="2000" dirty="0" smtClean="0"/>
              <a:t>Elements</a:t>
            </a:r>
            <a:r>
              <a:rPr lang="en-US" sz="2000" dirty="0"/>
              <a:t>, 4, 305-310 (2008</a:t>
            </a:r>
            <a:r>
              <a:rPr lang="en-US" sz="2000" dirty="0" smtClean="0"/>
              <a:t>).</a:t>
            </a:r>
            <a:endParaRPr lang="en-GB" sz="2000" dirty="0"/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Εικόνα </a:t>
            </a:r>
            <a:r>
              <a:rPr lang="en-US" sz="2000" dirty="0" smtClean="0">
                <a:latin typeface="Calibri" pitchFamily="34" charset="0"/>
              </a:rPr>
              <a:t>10</a:t>
            </a:r>
            <a:r>
              <a:rPr lang="el-GR" sz="2000" dirty="0" smtClean="0">
                <a:latin typeface="Calibri" pitchFamily="34" charset="0"/>
              </a:rPr>
              <a:t>: </a:t>
            </a:r>
            <a:r>
              <a:rPr lang="en-US" sz="2000" dirty="0" smtClean="0">
                <a:latin typeface="Calibri" pitchFamily="34" charset="0"/>
              </a:rPr>
              <a:t>Per capita </a:t>
            </a:r>
            <a:r>
              <a:rPr lang="en-US" sz="2000" dirty="0">
                <a:latin typeface="Calibri" pitchFamily="34" charset="0"/>
              </a:rPr>
              <a:t>CO</a:t>
            </a:r>
            <a:r>
              <a:rPr lang="en-US" sz="2000" baseline="-25000" dirty="0">
                <a:latin typeface="Calibri" pitchFamily="34" charset="0"/>
              </a:rPr>
              <a:t>2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emissions. </a:t>
            </a:r>
            <a:r>
              <a:rPr lang="en-US" sz="2000" dirty="0">
                <a:latin typeface="Calibri" pitchFamily="34" charset="0"/>
              </a:rPr>
              <a:t>Copyright </a:t>
            </a:r>
            <a:r>
              <a:rPr lang="en-US" sz="2000" dirty="0"/>
              <a:t>Elements, 4, 305-310 (2008</a:t>
            </a:r>
            <a:r>
              <a:rPr lang="en-US" sz="2000" dirty="0" smtClean="0"/>
              <a:t>).</a:t>
            </a:r>
            <a:endParaRPr lang="en-US" sz="2000" dirty="0" smtClean="0">
              <a:latin typeface="Calibri" pitchFamily="34" charset="0"/>
            </a:endParaRPr>
          </a:p>
          <a:p>
            <a:pPr marL="0" indent="0">
              <a:buNone/>
            </a:pPr>
            <a:r>
              <a:rPr lang="el-GR" sz="2000" dirty="0" smtClean="0">
                <a:latin typeface="Calibri" pitchFamily="34" charset="0"/>
              </a:rPr>
              <a:t>Εικόνα </a:t>
            </a:r>
            <a:r>
              <a:rPr lang="en-US" sz="2000" dirty="0" smtClean="0">
                <a:latin typeface="Calibri" pitchFamily="34" charset="0"/>
              </a:rPr>
              <a:t>11</a:t>
            </a:r>
            <a:r>
              <a:rPr lang="el-GR" sz="2000" dirty="0" smtClean="0">
                <a:latin typeface="Calibri" pitchFamily="34" charset="0"/>
              </a:rPr>
              <a:t>: </a:t>
            </a:r>
            <a:r>
              <a:rPr lang="el-GR" sz="2000" dirty="0">
                <a:latin typeface="Calibri" pitchFamily="34" charset="0"/>
              </a:rPr>
              <a:t>Χιουμοριστικό σκίτσο. </a:t>
            </a:r>
            <a:r>
              <a:rPr lang="en-US" sz="2000" dirty="0">
                <a:latin typeface="Calibri" pitchFamily="34" charset="0"/>
              </a:rPr>
              <a:t>Copyright About.com</a:t>
            </a:r>
            <a:r>
              <a:rPr lang="el-GR" sz="2000" dirty="0">
                <a:latin typeface="Calibri" pitchFamily="34" charset="0"/>
              </a:rPr>
              <a:t>. Σύνδεσμος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http://politicalhumor.about.com/od/environment/ig/Environment-Cartoons/Green-Jobs.htm</a:t>
            </a:r>
            <a:r>
              <a:rPr lang="el-GR" sz="2000" dirty="0">
                <a:latin typeface="Calibri" pitchFamily="34" charset="0"/>
              </a:rPr>
              <a:t>. Πηγή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el-GR" sz="2000" dirty="0">
                <a:latin typeface="Calibri" pitchFamily="34" charset="0"/>
              </a:rPr>
              <a:t> </a:t>
            </a:r>
            <a:r>
              <a:rPr lang="en-US" sz="2000" dirty="0">
                <a:latin typeface="Calibri" pitchFamily="34" charset="0"/>
              </a:rPr>
              <a:t>politicalhumor.about.com</a:t>
            </a:r>
            <a:endParaRPr lang="el-GR" sz="2000" dirty="0">
              <a:latin typeface="Calibri" pitchFamily="34" charset="0"/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70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(4/4)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Πίνακας 1: </a:t>
            </a:r>
            <a:r>
              <a:rPr lang="en-US" sz="2000" dirty="0">
                <a:latin typeface="Calibri" pitchFamily="34" charset="0"/>
              </a:rPr>
              <a:t>Top 10 CO</a:t>
            </a:r>
            <a:r>
              <a:rPr lang="en-US" sz="2000" baseline="-25000" dirty="0">
                <a:latin typeface="Calibri" pitchFamily="34" charset="0"/>
              </a:rPr>
              <a:t>2</a:t>
            </a:r>
            <a:r>
              <a:rPr lang="en-US" sz="2000" dirty="0">
                <a:latin typeface="Calibri" pitchFamily="34" charset="0"/>
              </a:rPr>
              <a:t> – emitting countries in 2004 on a per capita basis (</a:t>
            </a:r>
            <a:r>
              <a:rPr lang="en-US" sz="2000" dirty="0" err="1">
                <a:latin typeface="Calibri" pitchFamily="34" charset="0"/>
              </a:rPr>
              <a:t>Marland</a:t>
            </a:r>
            <a:r>
              <a:rPr lang="en-US" sz="2000" dirty="0">
                <a:latin typeface="Calibri" pitchFamily="34" charset="0"/>
              </a:rPr>
              <a:t> et al. 2007). Copyright </a:t>
            </a:r>
            <a:r>
              <a:rPr lang="en-US" sz="2000" dirty="0"/>
              <a:t>Elements, 4, 305-310 (2008).</a:t>
            </a:r>
            <a:endParaRPr lang="en-US" sz="2000" dirty="0">
              <a:latin typeface="Calibri" pitchFamily="34" charset="0"/>
            </a:endParaRPr>
          </a:p>
          <a:p>
            <a:pPr marL="0" indent="0">
              <a:buNone/>
            </a:pPr>
            <a:r>
              <a:rPr lang="el-GR" sz="2000" dirty="0">
                <a:latin typeface="Calibri" pitchFamily="34" charset="0"/>
              </a:rPr>
              <a:t>Πίνακας </a:t>
            </a:r>
            <a:r>
              <a:rPr lang="en-US" sz="2000" dirty="0" smtClean="0">
                <a:latin typeface="Calibri" pitchFamily="34" charset="0"/>
              </a:rPr>
              <a:t>2</a:t>
            </a:r>
            <a:r>
              <a:rPr lang="el-GR" sz="2000" dirty="0" smtClean="0">
                <a:latin typeface="Calibri" pitchFamily="34" charset="0"/>
              </a:rPr>
              <a:t>: </a:t>
            </a:r>
            <a:r>
              <a:rPr lang="en-US" sz="2000" dirty="0">
                <a:latin typeface="Calibri" pitchFamily="34" charset="0"/>
              </a:rPr>
              <a:t>Top </a:t>
            </a:r>
            <a:r>
              <a:rPr lang="en-US" sz="2000" dirty="0" smtClean="0">
                <a:latin typeface="Calibri" pitchFamily="34" charset="0"/>
              </a:rPr>
              <a:t>20 </a:t>
            </a:r>
            <a:r>
              <a:rPr lang="en-US" sz="2000" dirty="0">
                <a:latin typeface="Calibri" pitchFamily="34" charset="0"/>
              </a:rPr>
              <a:t>CO</a:t>
            </a:r>
            <a:r>
              <a:rPr lang="en-US" sz="2000" baseline="-25000" dirty="0">
                <a:latin typeface="Calibri" pitchFamily="34" charset="0"/>
              </a:rPr>
              <a:t>2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</a:rPr>
              <a:t>– </a:t>
            </a:r>
            <a:r>
              <a:rPr lang="en-US" sz="2000" dirty="0">
                <a:latin typeface="Calibri" pitchFamily="34" charset="0"/>
              </a:rPr>
              <a:t>emitting countries in 2004 on a per capita basis (</a:t>
            </a:r>
            <a:r>
              <a:rPr lang="en-US" sz="2000" dirty="0" err="1">
                <a:latin typeface="Calibri" pitchFamily="34" charset="0"/>
              </a:rPr>
              <a:t>Marland</a:t>
            </a:r>
            <a:r>
              <a:rPr lang="en-US" sz="2000" dirty="0">
                <a:latin typeface="Calibri" pitchFamily="34" charset="0"/>
              </a:rPr>
              <a:t> et al. 2007). Copyright </a:t>
            </a:r>
            <a:r>
              <a:rPr lang="en-US" sz="2000" dirty="0"/>
              <a:t>Elements, 4, 305-310 (2008</a:t>
            </a:r>
            <a:r>
              <a:rPr lang="en-US" sz="2000" dirty="0" smtClean="0"/>
              <a:t>).</a:t>
            </a:r>
            <a:endParaRPr lang="en-US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09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ΣΥΓΚΕΝΤΡΩΣΗ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l-GR" dirty="0"/>
              <a:t> ΣΕ ΠΛΑΝΗΤΙΚΕΣ </a:t>
            </a:r>
            <a:r>
              <a:rPr lang="el-GR" dirty="0" smtClean="0"/>
              <a:t>ΑΤΜΟΣΦΑΙΡΕΣ</a:t>
            </a:r>
            <a:endParaRPr lang="el-GR" dirty="0"/>
          </a:p>
        </p:txBody>
      </p:sp>
      <p:graphicFrame>
        <p:nvGraphicFramePr>
          <p:cNvPr id="3" name="Group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587920"/>
              </p:ext>
            </p:extLst>
          </p:nvPr>
        </p:nvGraphicFramePr>
        <p:xfrm>
          <a:off x="1475656" y="2132856"/>
          <a:ext cx="6096000" cy="1800226"/>
        </p:xfrm>
        <a:graphic>
          <a:graphicData uri="http://schemas.openxmlformats.org/drawingml/2006/table">
            <a:tbl>
              <a:tblPr/>
              <a:tblGrid>
                <a:gridCol w="1968500"/>
                <a:gridCol w="1584325"/>
                <a:gridCol w="1223963"/>
                <a:gridCol w="1319212"/>
              </a:tblGrid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ΠΛΑΝΗΤΗΣ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Αφροδίτη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Γη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Άρης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l-GR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bar)</a:t>
                      </a:r>
                      <a:endParaRPr kumimoji="0" lang="el-GR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86,9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3,5 10</a:t>
                      </a:r>
                      <a:r>
                        <a:rPr kumimoji="0" lang="el-GR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9,5 10</a:t>
                      </a:r>
                      <a:r>
                        <a:rPr kumimoji="0" lang="el-G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 (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C)</a:t>
                      </a:r>
                      <a:endParaRPr kumimoji="0" lang="el-G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 Box 39"/>
          <p:cNvSpPr txBox="1">
            <a:spLocks noChangeArrowheads="1"/>
          </p:cNvSpPr>
          <p:nvPr/>
        </p:nvSpPr>
        <p:spPr bwMode="auto">
          <a:xfrm>
            <a:off x="1475656" y="4725144"/>
            <a:ext cx="6624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/>
              <a:t>Ρύθμιση θερμοκρασίας – Κύκλος του άνθρακα</a:t>
            </a:r>
          </a:p>
        </p:txBody>
      </p:sp>
    </p:spTree>
    <p:extLst>
      <p:ext uri="{BB962C8B-B14F-4D97-AF65-F5344CB8AC3E}">
        <p14:creationId xmlns:p14="http://schemas.microsoft.com/office/powerpoint/2010/main" val="346481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κύκλος του άνθρακα</a:t>
            </a:r>
            <a:endParaRPr lang="el-G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6071" y="1268760"/>
            <a:ext cx="6551858" cy="5059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7525419" y="4750595"/>
            <a:ext cx="143760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/>
              <a:t>Ταμιευτήρας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170863" y="5625418"/>
            <a:ext cx="792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/>
              <a:t>Ροή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7193710" y="5013744"/>
            <a:ext cx="3603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H="1" flipV="1">
            <a:off x="7782963" y="5518373"/>
            <a:ext cx="322934" cy="2140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71065" y="5377854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>
                <a:latin typeface="Calibri" panose="020F0502020204030204" pitchFamily="34" charset="0"/>
              </a:rPr>
              <a:t>1</a:t>
            </a:r>
            <a:endParaRPr lang="en-US" sz="20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8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Ανταλλαγή </a:t>
            </a:r>
            <a:r>
              <a:rPr lang="en-US" sz="3600" dirty="0"/>
              <a:t>CO</a:t>
            </a:r>
            <a:r>
              <a:rPr lang="en-US" sz="3600" baseline="-25000" dirty="0"/>
              <a:t>2</a:t>
            </a:r>
            <a:r>
              <a:rPr lang="el-GR" sz="3600" dirty="0"/>
              <a:t> μεταξύ ατμόσφαιρας- υδρόσφαιρας- επιφανειακής </a:t>
            </a:r>
            <a:r>
              <a:rPr lang="el-GR" sz="3600" dirty="0" smtClean="0"/>
              <a:t>λιθόσφαιρας</a:t>
            </a:r>
            <a:endParaRPr lang="el-GR" sz="3600" dirty="0"/>
          </a:p>
        </p:txBody>
      </p:sp>
      <p:pic>
        <p:nvPicPr>
          <p:cNvPr id="9" name="Θέση περιεχομένου 8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30805"/>
            <a:ext cx="4038600" cy="3064753"/>
          </a:xfrm>
        </p:spPr>
      </p:pic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Περίπου το ½ του ανθρωπογενούς </a:t>
            </a:r>
            <a:r>
              <a:rPr lang="en-US" sz="2800" dirty="0"/>
              <a:t>CO</a:t>
            </a:r>
            <a:r>
              <a:rPr lang="en-US" sz="2800" baseline="-25000" dirty="0"/>
              <a:t>2</a:t>
            </a:r>
            <a:r>
              <a:rPr lang="en-US" sz="2800" dirty="0"/>
              <a:t> </a:t>
            </a:r>
            <a:r>
              <a:rPr lang="el-GR" sz="2800" dirty="0"/>
              <a:t> διοχετεύεται στους ωκεανούς και τα εδάφη</a:t>
            </a:r>
          </a:p>
          <a:p>
            <a:endParaRPr lang="el-GR" sz="2800" dirty="0"/>
          </a:p>
          <a:p>
            <a:r>
              <a:rPr lang="el-GR" sz="2800" dirty="0"/>
              <a:t>Βάση για τους υποστηρικτές της αποθήκευσης περίσσειας </a:t>
            </a:r>
            <a:r>
              <a:rPr lang="en-US" sz="2800" dirty="0"/>
              <a:t>CO</a:t>
            </a:r>
            <a:r>
              <a:rPr lang="en-US" sz="2800" baseline="-25000" dirty="0"/>
              <a:t>2</a:t>
            </a:r>
            <a:r>
              <a:rPr lang="el-GR" sz="2800" dirty="0"/>
              <a:t> σε γήινους </a:t>
            </a:r>
            <a:r>
              <a:rPr lang="el-GR" sz="2800" dirty="0" smtClean="0"/>
              <a:t>ταμιευτήρες</a:t>
            </a:r>
            <a:endParaRPr lang="en-GB" sz="2800" dirty="0"/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043608" y="5416789"/>
            <a:ext cx="30336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 dirty="0">
                <a:latin typeface="Corbel" pitchFamily="34" charset="0"/>
              </a:rPr>
              <a:t>Elements, 4, 305-310 (2008)</a:t>
            </a:r>
            <a:endParaRPr lang="en-GB" sz="2000" i="1" dirty="0">
              <a:latin typeface="Corbe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213" y="5456859"/>
            <a:ext cx="36004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2000" dirty="0" smtClean="0">
                <a:latin typeface="Calibri" panose="020F05020202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6372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Βραχυπρόθεσμος &amp; μακροπρόθεσμος κύκλος του </a:t>
            </a:r>
            <a:r>
              <a:rPr lang="en-US" dirty="0" smtClean="0"/>
              <a:t>C</a:t>
            </a:r>
            <a:endParaRPr lang="el-GR" dirty="0"/>
          </a:p>
        </p:txBody>
      </p:sp>
      <p:pic>
        <p:nvPicPr>
          <p:cNvPr id="3" name="Picture 8" descr="D:\Textbook Files\Fig1-C14a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75596"/>
            <a:ext cx="3474489" cy="3384376"/>
          </a:xfrm>
          <a:prstGeom prst="rect">
            <a:avLst/>
          </a:prstGeom>
          <a:noFill/>
        </p:spPr>
      </p:pic>
      <p:pic>
        <p:nvPicPr>
          <p:cNvPr id="4" name="Picture 9" descr="D:\Textbook Files\Fig1-C14b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8890" y="1475596"/>
            <a:ext cx="4245210" cy="33843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8564" y="5013176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Βραχυπρόθεσμος </a:t>
            </a:r>
            <a:r>
              <a:rPr lang="el-GR" dirty="0" smtClean="0">
                <a:sym typeface="Wingdings" pitchFamily="2" charset="2"/>
              </a:rPr>
              <a:t> βιολογικές &amp; ταχείες φυσικοχημικές διεργασίες</a:t>
            </a:r>
          </a:p>
          <a:p>
            <a:r>
              <a:rPr lang="el-GR" b="1" dirty="0" smtClean="0">
                <a:sym typeface="Wingdings" pitchFamily="2" charset="2"/>
              </a:rPr>
              <a:t>Εύκολα διαταράσσεται από ανθρώπινη δραστηριότητα</a:t>
            </a:r>
            <a:endParaRPr lang="en-GB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99768" y="5157192"/>
            <a:ext cx="4619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Μακροπρόθεσμος </a:t>
            </a:r>
            <a:r>
              <a:rPr lang="el-GR" dirty="0" smtClean="0">
                <a:sym typeface="Wingdings" pitchFamily="2" charset="2"/>
              </a:rPr>
              <a:t> γεωλογικές διεργασίες σε κλίμακα Μα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658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ΔΙΑΛΥΣΗ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– </a:t>
            </a:r>
            <a:r>
              <a:rPr lang="el-GR" dirty="0"/>
              <a:t>ΚΑΘΙΖΗΣΗ </a:t>
            </a:r>
            <a:r>
              <a:rPr lang="en-US" dirty="0" smtClean="0"/>
              <a:t>CaCO</a:t>
            </a:r>
            <a:r>
              <a:rPr lang="en-US" baseline="-25000" dirty="0" smtClean="0"/>
              <a:t>3</a:t>
            </a:r>
            <a:endParaRPr lang="el-GR" dirty="0"/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4103440" y="2476003"/>
            <a:ext cx="504056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/>
              <a:t>CO</a:t>
            </a:r>
            <a:r>
              <a:rPr lang="en-US" sz="2800" baseline="-25000" dirty="0"/>
              <a:t>2(</a:t>
            </a:r>
            <a:r>
              <a:rPr lang="el-GR" sz="2800" baseline="-25000" dirty="0"/>
              <a:t>αέριο)</a:t>
            </a:r>
            <a:r>
              <a:rPr lang="en-US" sz="2800" baseline="-25000" dirty="0"/>
              <a:t> </a:t>
            </a:r>
            <a:r>
              <a:rPr lang="en-US" sz="2800" dirty="0"/>
              <a:t>+ H</a:t>
            </a:r>
            <a:r>
              <a:rPr lang="en-US" sz="2800" baseline="-25000" dirty="0"/>
              <a:t>2</a:t>
            </a:r>
            <a:r>
              <a:rPr lang="en-US" sz="2800" dirty="0"/>
              <a:t>O = H</a:t>
            </a:r>
            <a:r>
              <a:rPr lang="en-US" sz="2800" baseline="-25000" dirty="0"/>
              <a:t>2</a:t>
            </a:r>
            <a:r>
              <a:rPr lang="en-US" sz="2800" dirty="0"/>
              <a:t>CO</a:t>
            </a:r>
            <a:r>
              <a:rPr lang="en-US" sz="2800" baseline="-25000" dirty="0"/>
              <a:t>3</a:t>
            </a:r>
            <a:r>
              <a:rPr lang="en-US" sz="2800" dirty="0"/>
              <a:t>		</a:t>
            </a:r>
          </a:p>
          <a:p>
            <a:pPr>
              <a:spcBef>
                <a:spcPct val="50000"/>
              </a:spcBef>
            </a:pPr>
            <a:r>
              <a:rPr lang="en-US" sz="2800" dirty="0"/>
              <a:t>H</a:t>
            </a:r>
            <a:r>
              <a:rPr lang="en-US" sz="2800" baseline="-25000" dirty="0"/>
              <a:t>2</a:t>
            </a:r>
            <a:r>
              <a:rPr lang="en-US" sz="2800" dirty="0"/>
              <a:t>CO</a:t>
            </a:r>
            <a:r>
              <a:rPr lang="en-US" sz="2800" baseline="-25000" dirty="0"/>
              <a:t>3</a:t>
            </a:r>
            <a:r>
              <a:rPr lang="en-US" sz="2800" dirty="0"/>
              <a:t> + H</a:t>
            </a:r>
            <a:r>
              <a:rPr lang="en-US" sz="2800" baseline="-25000" dirty="0"/>
              <a:t>2</a:t>
            </a:r>
            <a:r>
              <a:rPr lang="en-US" sz="2800" dirty="0"/>
              <a:t>O = H</a:t>
            </a:r>
            <a:r>
              <a:rPr lang="en-US" sz="2800" baseline="-25000" dirty="0"/>
              <a:t>3</a:t>
            </a:r>
            <a:r>
              <a:rPr lang="en-US" sz="2800" dirty="0"/>
              <a:t>O</a:t>
            </a:r>
            <a:r>
              <a:rPr lang="en-US" sz="2800" baseline="30000" dirty="0"/>
              <a:t>+</a:t>
            </a:r>
            <a:r>
              <a:rPr lang="en-US" sz="2800" dirty="0"/>
              <a:t> + HCO</a:t>
            </a:r>
            <a:r>
              <a:rPr lang="en-US" sz="2800" baseline="-25000" dirty="0"/>
              <a:t>3</a:t>
            </a:r>
            <a:r>
              <a:rPr lang="en-US" sz="2800" baseline="30000" dirty="0"/>
              <a:t>-</a:t>
            </a:r>
            <a:r>
              <a:rPr lang="en-US" sz="2800" dirty="0"/>
              <a:t>	</a:t>
            </a:r>
          </a:p>
          <a:p>
            <a:pPr>
              <a:spcBef>
                <a:spcPct val="50000"/>
              </a:spcBef>
            </a:pPr>
            <a:r>
              <a:rPr lang="en-US" sz="2800" dirty="0"/>
              <a:t>HCO</a:t>
            </a:r>
            <a:r>
              <a:rPr lang="en-US" sz="2800" baseline="-25000" dirty="0"/>
              <a:t>3</a:t>
            </a:r>
            <a:r>
              <a:rPr lang="en-US" sz="2800" baseline="30000" dirty="0"/>
              <a:t>-</a:t>
            </a:r>
            <a:r>
              <a:rPr lang="en-US" sz="2800" dirty="0"/>
              <a:t> + H</a:t>
            </a:r>
            <a:r>
              <a:rPr lang="en-US" sz="2800" baseline="-25000" dirty="0"/>
              <a:t>2</a:t>
            </a:r>
            <a:r>
              <a:rPr lang="en-US" sz="2800" dirty="0"/>
              <a:t>O = H</a:t>
            </a:r>
            <a:r>
              <a:rPr lang="en-US" sz="2800" baseline="-25000" dirty="0"/>
              <a:t>3</a:t>
            </a:r>
            <a:r>
              <a:rPr lang="en-US" sz="2800" dirty="0"/>
              <a:t>O</a:t>
            </a:r>
            <a:r>
              <a:rPr lang="en-US" sz="2800" baseline="30000" dirty="0"/>
              <a:t>+</a:t>
            </a:r>
            <a:r>
              <a:rPr lang="en-US" sz="2800" dirty="0"/>
              <a:t> + (CO</a:t>
            </a:r>
            <a:r>
              <a:rPr lang="en-US" sz="2800" baseline="-25000" dirty="0"/>
              <a:t>3</a:t>
            </a:r>
            <a:r>
              <a:rPr lang="en-US" sz="2800" dirty="0"/>
              <a:t>)</a:t>
            </a:r>
            <a:r>
              <a:rPr lang="en-US" sz="2800" baseline="30000" dirty="0"/>
              <a:t>2-</a:t>
            </a:r>
            <a:r>
              <a:rPr lang="en-US" sz="2800" dirty="0"/>
              <a:t>	</a:t>
            </a:r>
          </a:p>
          <a:p>
            <a:pPr>
              <a:spcBef>
                <a:spcPct val="50000"/>
              </a:spcBef>
            </a:pPr>
            <a:r>
              <a:rPr lang="en-US" sz="2800" dirty="0"/>
              <a:t>Ca</a:t>
            </a:r>
            <a:r>
              <a:rPr lang="en-US" sz="2800" baseline="30000" dirty="0"/>
              <a:t>2+</a:t>
            </a:r>
            <a:r>
              <a:rPr lang="en-US" sz="2800" dirty="0"/>
              <a:t> + (CO</a:t>
            </a:r>
            <a:r>
              <a:rPr lang="en-US" sz="2800" baseline="-25000" dirty="0"/>
              <a:t>3</a:t>
            </a:r>
            <a:r>
              <a:rPr lang="en-US" sz="2800" dirty="0"/>
              <a:t>)</a:t>
            </a:r>
            <a:r>
              <a:rPr lang="en-US" sz="2800" baseline="30000" dirty="0"/>
              <a:t>2-</a:t>
            </a:r>
            <a:r>
              <a:rPr lang="en-US" sz="2800" dirty="0"/>
              <a:t> = CaCO</a:t>
            </a:r>
            <a:r>
              <a:rPr lang="en-US" sz="2800" baseline="-25000" dirty="0"/>
              <a:t>3(</a:t>
            </a:r>
            <a:r>
              <a:rPr lang="el-GR" sz="2800" baseline="-25000" dirty="0"/>
              <a:t>στερεό)	</a:t>
            </a:r>
            <a:endParaRPr lang="en-US" sz="2800" dirty="0"/>
          </a:p>
        </p:txBody>
      </p:sp>
      <p:sp>
        <p:nvSpPr>
          <p:cNvPr id="4" name="Text Box 27"/>
          <p:cNvSpPr txBox="1">
            <a:spLocks noChangeArrowheads="1"/>
          </p:cNvSpPr>
          <p:nvPr/>
        </p:nvSpPr>
        <p:spPr bwMode="auto">
          <a:xfrm>
            <a:off x="1547664" y="2476003"/>
            <a:ext cx="1944216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dirty="0" smtClean="0"/>
              <a:t>Ατμόσφαιρα</a:t>
            </a:r>
            <a:endParaRPr lang="en-US" sz="2200" dirty="0" smtClean="0"/>
          </a:p>
          <a:p>
            <a:pPr>
              <a:spcBef>
                <a:spcPct val="50000"/>
              </a:spcBef>
            </a:pPr>
            <a:endParaRPr lang="el-GR" sz="2200" dirty="0"/>
          </a:p>
          <a:p>
            <a:pPr>
              <a:spcBef>
                <a:spcPct val="50000"/>
              </a:spcBef>
            </a:pPr>
            <a:r>
              <a:rPr lang="el-GR" sz="2200" dirty="0" smtClean="0"/>
              <a:t>Υδρόσφαιρα</a:t>
            </a:r>
            <a:endParaRPr lang="en-US" sz="2200" dirty="0" smtClean="0"/>
          </a:p>
          <a:p>
            <a:pPr>
              <a:spcBef>
                <a:spcPct val="50000"/>
              </a:spcBef>
            </a:pPr>
            <a:endParaRPr lang="el-GR" sz="2200" dirty="0"/>
          </a:p>
          <a:p>
            <a:pPr>
              <a:spcBef>
                <a:spcPct val="50000"/>
              </a:spcBef>
            </a:pPr>
            <a:r>
              <a:rPr lang="el-GR" sz="2200" dirty="0"/>
              <a:t>Λιθόσφαιρα</a:t>
            </a:r>
          </a:p>
        </p:txBody>
      </p:sp>
      <p:sp>
        <p:nvSpPr>
          <p:cNvPr id="5" name="AutoShape 29"/>
          <p:cNvSpPr>
            <a:spLocks/>
          </p:cNvSpPr>
          <p:nvPr/>
        </p:nvSpPr>
        <p:spPr bwMode="auto">
          <a:xfrm>
            <a:off x="3923928" y="3231652"/>
            <a:ext cx="72009" cy="917428"/>
          </a:xfrm>
          <a:prstGeom prst="leftBrace">
            <a:avLst>
              <a:gd name="adj1" fmla="val 7391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62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– </a:t>
            </a:r>
            <a:r>
              <a:rPr lang="el-GR" dirty="0"/>
              <a:t>ΔΙΕΡΓΑΣΙΕΣ </a:t>
            </a:r>
            <a:r>
              <a:rPr lang="el-GR" dirty="0" smtClean="0"/>
              <a:t>ΒΙΟΣΦΑΙΡΑΣ</a:t>
            </a:r>
            <a:endParaRPr lang="el-GR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995937" y="2060848"/>
            <a:ext cx="4968552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CO</a:t>
            </a:r>
            <a:r>
              <a:rPr lang="en-US" sz="2400" baseline="-25000" dirty="0"/>
              <a:t>2(</a:t>
            </a:r>
            <a:r>
              <a:rPr lang="el-GR" sz="2400" baseline="-25000" dirty="0"/>
              <a:t>αέριο)</a:t>
            </a:r>
            <a:r>
              <a:rPr lang="en-US" sz="2400" baseline="-25000" dirty="0"/>
              <a:t> </a:t>
            </a:r>
            <a:r>
              <a:rPr lang="en-US" sz="2400" dirty="0"/>
              <a:t>+ H</a:t>
            </a:r>
            <a:r>
              <a:rPr lang="en-US" sz="2400" baseline="-25000" dirty="0"/>
              <a:t>2</a:t>
            </a:r>
            <a:r>
              <a:rPr lang="en-US" sz="2400" dirty="0"/>
              <a:t>O </a:t>
            </a:r>
            <a:r>
              <a:rPr lang="en-US" sz="2400" dirty="0">
                <a:sym typeface="Wingdings" pitchFamily="2" charset="2"/>
              </a:rPr>
              <a:t></a:t>
            </a:r>
            <a:r>
              <a:rPr lang="en-US" sz="2400" dirty="0"/>
              <a:t> CH</a:t>
            </a:r>
            <a:r>
              <a:rPr lang="en-US" sz="2400" baseline="-25000" dirty="0"/>
              <a:t>2</a:t>
            </a:r>
            <a:r>
              <a:rPr lang="en-US" sz="2400" dirty="0"/>
              <a:t>O		</a:t>
            </a:r>
          </a:p>
          <a:p>
            <a:pPr>
              <a:spcBef>
                <a:spcPct val="50000"/>
              </a:spcBef>
            </a:pPr>
            <a:endParaRPr lang="en-US" sz="2400" dirty="0"/>
          </a:p>
          <a:p>
            <a:pPr>
              <a:spcBef>
                <a:spcPct val="50000"/>
              </a:spcBef>
            </a:pPr>
            <a:r>
              <a:rPr lang="en-US" sz="2400" dirty="0"/>
              <a:t>CH</a:t>
            </a:r>
            <a:r>
              <a:rPr lang="en-US" sz="2400" baseline="-25000" dirty="0"/>
              <a:t>2</a:t>
            </a:r>
            <a:r>
              <a:rPr lang="en-US" sz="2400" dirty="0"/>
              <a:t>O + O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Wingdings" pitchFamily="2" charset="2"/>
              </a:rPr>
              <a:t></a:t>
            </a:r>
            <a:r>
              <a:rPr lang="en-US" sz="2400" dirty="0"/>
              <a:t> CO</a:t>
            </a:r>
            <a:r>
              <a:rPr lang="en-US" sz="2400" baseline="-25000" dirty="0"/>
              <a:t>2 </a:t>
            </a:r>
            <a:r>
              <a:rPr lang="en-US" sz="2400" dirty="0"/>
              <a:t> + 2H</a:t>
            </a:r>
            <a:r>
              <a:rPr lang="en-US" sz="2400" baseline="-25000" dirty="0"/>
              <a:t>2</a:t>
            </a:r>
            <a:r>
              <a:rPr lang="en-US" sz="2400" dirty="0"/>
              <a:t>O  	</a:t>
            </a:r>
          </a:p>
          <a:p>
            <a:pPr>
              <a:spcBef>
                <a:spcPct val="50000"/>
              </a:spcBef>
            </a:pPr>
            <a:endParaRPr lang="en-US" sz="2400" dirty="0"/>
          </a:p>
          <a:p>
            <a:pPr>
              <a:spcBef>
                <a:spcPct val="50000"/>
              </a:spcBef>
            </a:pPr>
            <a:r>
              <a:rPr lang="en-US" sz="2400" dirty="0"/>
              <a:t>Ca</a:t>
            </a:r>
            <a:r>
              <a:rPr lang="en-US" sz="2400" baseline="30000" dirty="0"/>
              <a:t>2+</a:t>
            </a:r>
            <a:r>
              <a:rPr lang="en-US" sz="2400" dirty="0"/>
              <a:t> + (CO</a:t>
            </a:r>
            <a:r>
              <a:rPr lang="en-US" sz="2400" baseline="-25000" dirty="0"/>
              <a:t>3</a:t>
            </a:r>
            <a:r>
              <a:rPr lang="en-US" sz="2400" dirty="0"/>
              <a:t>)</a:t>
            </a:r>
            <a:r>
              <a:rPr lang="en-US" sz="2400" baseline="30000" dirty="0"/>
              <a:t>2-</a:t>
            </a:r>
            <a:r>
              <a:rPr lang="en-US" sz="2400" dirty="0"/>
              <a:t> = CaCO</a:t>
            </a:r>
            <a:r>
              <a:rPr lang="en-US" sz="2400" baseline="-25000" dirty="0"/>
              <a:t>3(</a:t>
            </a:r>
            <a:r>
              <a:rPr lang="el-GR" sz="2400" baseline="-25000" dirty="0"/>
              <a:t>στερεό)	</a:t>
            </a:r>
            <a:endParaRPr lang="en-US" sz="2400" baseline="-25000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01107" y="2060848"/>
            <a:ext cx="28186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>
                <a:latin typeface="Corbel" pitchFamily="34" charset="0"/>
              </a:rPr>
              <a:t>Φωτοσύνθεση</a:t>
            </a:r>
          </a:p>
          <a:p>
            <a:pPr>
              <a:spcBef>
                <a:spcPct val="50000"/>
              </a:spcBef>
            </a:pPr>
            <a:endParaRPr lang="el-GR" sz="2400" dirty="0">
              <a:latin typeface="Corbel" pitchFamily="34" charset="0"/>
            </a:endParaRPr>
          </a:p>
          <a:p>
            <a:pPr>
              <a:spcBef>
                <a:spcPct val="50000"/>
              </a:spcBef>
            </a:pPr>
            <a:r>
              <a:rPr lang="el-GR" sz="2400" dirty="0">
                <a:latin typeface="Corbel" pitchFamily="34" charset="0"/>
              </a:rPr>
              <a:t>Διαπνοή</a:t>
            </a:r>
          </a:p>
          <a:p>
            <a:pPr>
              <a:spcBef>
                <a:spcPct val="50000"/>
              </a:spcBef>
            </a:pPr>
            <a:endParaRPr lang="el-GR" sz="2400" dirty="0">
              <a:latin typeface="Corbel" pitchFamily="34" charset="0"/>
            </a:endParaRPr>
          </a:p>
          <a:p>
            <a:pPr>
              <a:spcBef>
                <a:spcPct val="50000"/>
              </a:spcBef>
            </a:pPr>
            <a:r>
              <a:rPr lang="el-GR" sz="2400" dirty="0">
                <a:latin typeface="Corbel" pitchFamily="34" charset="0"/>
              </a:rPr>
              <a:t>Βιο-ορυκτογένεση</a:t>
            </a:r>
          </a:p>
        </p:txBody>
      </p:sp>
    </p:spTree>
    <p:extLst>
      <p:ext uri="{BB962C8B-B14F-4D97-AF65-F5344CB8AC3E}">
        <p14:creationId xmlns:p14="http://schemas.microsoft.com/office/powerpoint/2010/main" val="48040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</TotalTime>
  <Words>1342</Words>
  <Application>Microsoft Office PowerPoint</Application>
  <PresentationFormat>On-screen Show (4:3)</PresentationFormat>
  <Paragraphs>253</Paragraphs>
  <Slides>35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Corbel</vt:lpstr>
      <vt:lpstr>Wingdings</vt:lpstr>
      <vt:lpstr>Wingdings 2</vt:lpstr>
      <vt:lpstr>Θέμα του Office</vt:lpstr>
      <vt:lpstr>Περιβαλλοντική Γεωχημεία</vt:lpstr>
      <vt:lpstr>Βασικές αρχές και γνώσεις υποβάθρου</vt:lpstr>
      <vt:lpstr>Περιεχόμενα ενότητας</vt:lpstr>
      <vt:lpstr>ΣΥΓΚΕΝΤΡΩΣΗ CO2 ΣΕ ΠΛΑΝΗΤΙΚΕΣ ΑΤΜΟΣΦΑΙΡΕΣ</vt:lpstr>
      <vt:lpstr>Ο κύκλος του άνθρακα</vt:lpstr>
      <vt:lpstr>Ανταλλαγή CO2 μεταξύ ατμόσφαιρας- υδρόσφαιρας- επιφανειακής λιθόσφαιρας</vt:lpstr>
      <vt:lpstr>Βραχυπρόθεσμος &amp; μακροπρόθεσμος κύκλος του C</vt:lpstr>
      <vt:lpstr>ΔΙΑΛΥΣΗ CO2 – ΚΑΘΙΖΗΣΗ CaCO3</vt:lpstr>
      <vt:lpstr>CO2 – ΔΙΕΡΓΑΣΙΕΣ ΒΙΟΣΦΑΙΡΑΣ</vt:lpstr>
      <vt:lpstr>ΑΝΘΡΑΚΙΚΑ ΟΡΥΚΤΑ</vt:lpstr>
      <vt:lpstr>ΒΙΟΓΕΝΗΣ ΚΑΘΙΖΗΣΗ ΑΣΒΕΣΤΙΤΗ</vt:lpstr>
      <vt:lpstr>ΘΑΛΑΣΣΙΑ ΙΖΗΜΑΤΑ</vt:lpstr>
      <vt:lpstr>CO2 και κλιματική αλλαγή</vt:lpstr>
      <vt:lpstr>Αύξηση αερίων θερμοκηπίου από το 1750</vt:lpstr>
      <vt:lpstr>Εξέλιξη ατμοσφαιρικού CO2  τα τελευταία 50 χρόνια</vt:lpstr>
      <vt:lpstr>Εξέλιξη ατμοσφαιρικού CO2 και γήινης θερμοκρασίας σε γεωλογική κλίμακα χρόνου</vt:lpstr>
      <vt:lpstr>Εκπομπές CO2 </vt:lpstr>
      <vt:lpstr>Πόσο CO2 παράγει ο μέσος πολίτης “δυτικού” τρόπου ζωής; Elements, 4, 305-310 (2008)</vt:lpstr>
      <vt:lpstr>Η λύση με τα βιοκαύσιμα</vt:lpstr>
      <vt:lpstr>Προσπάθειες αποθήκευσης CO2</vt:lpstr>
      <vt:lpstr>Αποθήκευση σε γεωλογικούς σχηματισμούς</vt:lpstr>
      <vt:lpstr>Διοχέτευση στον ωκεανό</vt:lpstr>
      <vt:lpstr>Σύνθεση ανθρακικών ορυκτών</vt:lpstr>
      <vt:lpstr>Δέσμευση από βιομάζα και έδαφος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(1/4)</vt:lpstr>
      <vt:lpstr>Σημείωμα Χρήσης Έργων Τρίτων (2/4)</vt:lpstr>
      <vt:lpstr>Σημείωμα Χρήσης Έργων Τρίτων (3/4)</vt:lpstr>
      <vt:lpstr>Σημείωμα Χρήσης Έργων Τρίτων (4/4)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243</cp:revision>
  <dcterms:created xsi:type="dcterms:W3CDTF">2012-09-06T09:03:05Z</dcterms:created>
  <dcterms:modified xsi:type="dcterms:W3CDTF">2014-12-20T11:44:38Z</dcterms:modified>
</cp:coreProperties>
</file>