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6" r:id="rId3"/>
    <p:sldId id="265" r:id="rId4"/>
    <p:sldId id="304" r:id="rId5"/>
    <p:sldId id="303" r:id="rId6"/>
    <p:sldId id="301" r:id="rId7"/>
    <p:sldId id="302" r:id="rId8"/>
    <p:sldId id="280" r:id="rId9"/>
    <p:sldId id="290" r:id="rId10"/>
    <p:sldId id="295" r:id="rId11"/>
    <p:sldId id="305" r:id="rId12"/>
    <p:sldId id="306" r:id="rId13"/>
    <p:sldId id="307" r:id="rId14"/>
    <p:sldId id="308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6"/>
            <p14:sldId id="265"/>
            <p14:sldId id="304"/>
            <p14:sldId id="303"/>
            <p14:sldId id="301"/>
            <p14:sldId id="302"/>
            <p14:sldId id="280"/>
            <p14:sldId id="290"/>
            <p14:sldId id="295"/>
            <p14:sldId id="305"/>
            <p14:sldId id="306"/>
            <p14:sldId id="307"/>
            <p14:sldId id="308"/>
          </p14:sldIdLst>
        </p14:section>
        <p14:section name="Untitled Section" id="{0F1CB131-A6BD-43D0-B8D4-1F27CEF7A05E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67" autoAdjust="0"/>
    <p:restoredTop sz="99309" autoAdjust="0"/>
  </p:normalViewPr>
  <p:slideViewPr>
    <p:cSldViewPr>
      <p:cViewPr varScale="1">
        <p:scale>
          <a:sx n="86" d="100"/>
          <a:sy n="86" d="100"/>
        </p:scale>
        <p:origin x="-120" y="-9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commentAuthors" Target="commentAuthors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11/22/15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en-US" sz="1050" b="1" dirty="0" smtClean="0"/>
              <a:t>Übersicht - 3</a:t>
            </a:r>
          </a:p>
          <a:p>
            <a:r>
              <a:rPr lang="en-US" sz="1000" b="1" dirty="0" smtClean="0">
                <a:solidFill>
                  <a:schemeClr val="accent1"/>
                </a:solidFill>
              </a:rPr>
              <a:t>Morphe, Allomorphe</a:t>
            </a:r>
            <a:endParaRPr lang="en-US" sz="1000" b="1" dirty="0">
              <a:solidFill>
                <a:schemeClr val="accent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en-US" sz="1050" b="1" dirty="0" smtClean="0"/>
              <a:t>Übersicht - 3</a:t>
            </a:r>
          </a:p>
          <a:p>
            <a:r>
              <a:rPr lang="en-US" sz="1000" b="1" dirty="0" smtClean="0">
                <a:solidFill>
                  <a:schemeClr val="accent1"/>
                </a:solidFill>
              </a:rPr>
              <a:t>Morphe, Allomorphe</a:t>
            </a:r>
            <a:endParaRPr lang="en-US" sz="1000" b="1" dirty="0">
              <a:solidFill>
                <a:schemeClr val="accent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en-US" sz="1050" b="1" dirty="0" smtClean="0"/>
              <a:t>Übersicht - 3</a:t>
            </a:r>
          </a:p>
          <a:p>
            <a:r>
              <a:rPr lang="en-US" sz="1000" b="1" dirty="0" smtClean="0">
                <a:solidFill>
                  <a:schemeClr val="accent1"/>
                </a:solidFill>
              </a:rPr>
              <a:t>Morphe, Allomorphe</a:t>
            </a:r>
            <a:endParaRPr lang="en-US" sz="1000" b="1" dirty="0">
              <a:solidFill>
                <a:schemeClr val="accent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en-US" sz="1050" b="1" dirty="0" smtClean="0"/>
              <a:t>Übersicht - 3</a:t>
            </a:r>
          </a:p>
          <a:p>
            <a:r>
              <a:rPr lang="en-US" sz="1000" b="1" dirty="0" smtClean="0">
                <a:solidFill>
                  <a:schemeClr val="accent1"/>
                </a:solidFill>
              </a:rPr>
              <a:t>Morphe, Allomorphe</a:t>
            </a:r>
            <a:endParaRPr lang="en-US" sz="1000" b="1" dirty="0">
              <a:solidFill>
                <a:schemeClr val="accent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en-US" sz="1050" b="1" dirty="0" smtClean="0"/>
              <a:t>Übersicht - 3</a:t>
            </a:r>
          </a:p>
          <a:p>
            <a:r>
              <a:rPr lang="en-US" sz="1000" b="1" dirty="0" smtClean="0">
                <a:solidFill>
                  <a:schemeClr val="accent1"/>
                </a:solidFill>
              </a:rPr>
              <a:t>Morphe, Allomorphe</a:t>
            </a:r>
            <a:endParaRPr lang="en-US" sz="1000" b="1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286000" y="3090446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/>
              <a:t>Übersicht - 3</a:t>
            </a:r>
          </a:p>
          <a:p>
            <a:r>
              <a:rPr lang="en-US" sz="1800" b="1" dirty="0" smtClean="0">
                <a:solidFill>
                  <a:schemeClr val="accent1"/>
                </a:solidFill>
              </a:rPr>
              <a:t>Morphe, Allomorphe</a:t>
            </a:r>
            <a:endParaRPr lang="en-US" sz="1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en-US" sz="1050" b="1" dirty="0" smtClean="0"/>
              <a:t>Übersicht - 3</a:t>
            </a:r>
          </a:p>
          <a:p>
            <a:r>
              <a:rPr lang="en-US" sz="1000" b="1" dirty="0" smtClean="0">
                <a:solidFill>
                  <a:schemeClr val="accent1"/>
                </a:solidFill>
              </a:rPr>
              <a:t>Morphe, Allomorphe</a:t>
            </a:r>
            <a:endParaRPr lang="en-US" sz="1000" b="1" dirty="0">
              <a:solidFill>
                <a:schemeClr val="accent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n-US" b="1" dirty="0" err="1"/>
              <a:t>Morphologie</a:t>
            </a:r>
            <a:r>
              <a:rPr lang="en-US" b="1" dirty="0"/>
              <a:t> </a:t>
            </a:r>
            <a:endParaRPr lang="el-GR" b="1" dirty="0">
              <a:solidFill>
                <a:srgbClr val="4F81BD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Übersicht - 3</a:t>
            </a:r>
            <a:r>
              <a:rPr lang="el-GR" sz="2800" b="1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b="1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dirty="0">
                <a:latin typeface="+mj-lt"/>
                <a:ea typeface="+mj-ea"/>
                <a:cs typeface="+mj-cs"/>
              </a:rPr>
              <a:t>Morphe, Allomorphe</a:t>
            </a:r>
          </a:p>
          <a:p>
            <a:endParaRPr lang="en-US" sz="2800" b="1" dirty="0">
              <a:solidFill>
                <a:srgbClr val="5075BC"/>
              </a:solidFill>
              <a:latin typeface="+mj-lt"/>
              <a:ea typeface="+mj-ea"/>
              <a:cs typeface="+mj-cs"/>
            </a:endParaRPr>
          </a:p>
          <a:p>
            <a:r>
              <a:rPr lang="en-US" sz="2800" dirty="0">
                <a:latin typeface="Calibri" charset="0"/>
              </a:rPr>
              <a:t>Dr. Christina </a:t>
            </a:r>
            <a:r>
              <a:rPr lang="en-US" sz="2800" dirty="0" err="1">
                <a:latin typeface="Calibri" charset="0"/>
              </a:rPr>
              <a:t>Alexandris</a:t>
            </a:r>
            <a:r>
              <a:rPr lang="en-US" sz="2800" dirty="0">
                <a:latin typeface="Calibri" charset="0"/>
              </a:rPr>
              <a:t> </a:t>
            </a:r>
            <a:endParaRPr lang="el-GR" sz="2800" dirty="0">
              <a:latin typeface="Calibri" charset="0"/>
            </a:endParaRPr>
          </a:p>
          <a:p>
            <a:r>
              <a:rPr lang="en-US" sz="2800" dirty="0" err="1">
                <a:latin typeface="Calibri" charset="0"/>
              </a:rPr>
              <a:t>Nationale</a:t>
            </a:r>
            <a:r>
              <a:rPr lang="en-US" sz="2800" dirty="0">
                <a:latin typeface="Calibri" charset="0"/>
              </a:rPr>
              <a:t> </a:t>
            </a:r>
            <a:r>
              <a:rPr lang="en-US" sz="2800" dirty="0" err="1">
                <a:latin typeface="Calibri" charset="0"/>
              </a:rPr>
              <a:t>Universität</a:t>
            </a:r>
            <a:r>
              <a:rPr lang="en-US" sz="2800" dirty="0">
                <a:latin typeface="Calibri" charset="0"/>
              </a:rPr>
              <a:t> </a:t>
            </a:r>
            <a:r>
              <a:rPr lang="en-US" sz="2800" dirty="0" err="1">
                <a:latin typeface="Calibri" charset="0"/>
              </a:rPr>
              <a:t>Athen</a:t>
            </a:r>
            <a:endParaRPr lang="en-US" sz="2800" dirty="0">
              <a:latin typeface="Calibri" charset="0"/>
            </a:endParaRPr>
          </a:p>
          <a:p>
            <a:r>
              <a:rPr lang="en-US" sz="2800" dirty="0">
                <a:latin typeface="Calibri" charset="0"/>
              </a:rPr>
              <a:t>Deutsche </a:t>
            </a:r>
            <a:r>
              <a:rPr lang="en-US" sz="2800" dirty="0" err="1">
                <a:latin typeface="Calibri" charset="0"/>
              </a:rPr>
              <a:t>Sprache</a:t>
            </a:r>
            <a:r>
              <a:rPr lang="en-US" sz="2800" dirty="0">
                <a:latin typeface="Calibri" charset="0"/>
              </a:rPr>
              <a:t> und </a:t>
            </a:r>
            <a:r>
              <a:rPr lang="en-US" sz="2800" dirty="0" err="1">
                <a:latin typeface="Calibri" charset="0"/>
              </a:rPr>
              <a:t>Literatur</a:t>
            </a:r>
            <a:endParaRPr lang="el-GR" sz="2800" dirty="0">
              <a:latin typeface="Calibri" charset="0"/>
            </a:endParaRPr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b="1" dirty="0"/>
              <a:t>Σημείωμα Ιστορικού </a:t>
            </a:r>
            <a:r>
              <a:rPr lang="el-GR" b="1" dirty="0" smtClean="0"/>
              <a:t>Εκδόσεων</a:t>
            </a:r>
            <a:r>
              <a:rPr lang="en-US" b="1" dirty="0" smtClean="0"/>
              <a:t> </a:t>
            </a:r>
            <a:r>
              <a:rPr lang="el-GR" b="1" dirty="0" smtClean="0"/>
              <a:t>Έργου</a:t>
            </a:r>
            <a:endParaRPr lang="el-GR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>
                <a:latin typeface="Calibri" charset="0"/>
              </a:rPr>
              <a:t>Το παρόν έργο αποτελεί την </a:t>
            </a:r>
            <a:r>
              <a:rPr lang="el-GR" sz="2000" dirty="0">
                <a:solidFill>
                  <a:srgbClr val="000000"/>
                </a:solidFill>
                <a:latin typeface="Calibri" charset="0"/>
              </a:rPr>
              <a:t>έκδοση </a:t>
            </a:r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1.0</a:t>
            </a:r>
            <a:r>
              <a:rPr lang="el-GR" sz="2000" dirty="0">
                <a:solidFill>
                  <a:srgbClr val="000000"/>
                </a:solidFill>
                <a:latin typeface="Calibri" charset="0"/>
              </a:rPr>
              <a:t>.  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355554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Σημείωμα </a:t>
            </a:r>
            <a:r>
              <a:rPr lang="el-GR" b="1" dirty="0" smtClean="0"/>
              <a:t>Αναφοράς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>
                <a:latin typeface="Calibri" charset="0"/>
              </a:rPr>
              <a:t>Copyright Εθνικόν και Καποδιστριακόν Πανεπιστήμιον Αθηνών</a:t>
            </a:r>
            <a:r>
              <a:rPr lang="en-US" sz="2000" dirty="0">
                <a:latin typeface="Calibri" charset="0"/>
              </a:rPr>
              <a:t>, </a:t>
            </a:r>
            <a:r>
              <a:rPr lang="el-GR" sz="2000" dirty="0">
                <a:latin typeface="Calibri" charset="0"/>
              </a:rPr>
              <a:t>Χριστίνα Αλεξανδρή. «</a:t>
            </a:r>
            <a:r>
              <a:rPr lang="en-US" sz="2000" dirty="0">
                <a:latin typeface="Calibri" charset="0"/>
              </a:rPr>
              <a:t>e-</a:t>
            </a:r>
            <a:r>
              <a:rPr lang="en-US" sz="2000" dirty="0" err="1">
                <a:latin typeface="Calibri" charset="0"/>
              </a:rPr>
              <a:t>morphologie</a:t>
            </a:r>
            <a:r>
              <a:rPr lang="en-US" sz="2000" dirty="0">
                <a:latin typeface="Calibri" charset="0"/>
              </a:rPr>
              <a:t>, </a:t>
            </a:r>
            <a:r>
              <a:rPr lang="de-DE" sz="2000" dirty="0">
                <a:latin typeface="Calibri" charset="0"/>
              </a:rPr>
              <a:t>Übersicht - 3: Morphe, Allomorphe</a:t>
            </a:r>
            <a:r>
              <a:rPr lang="el-GR" sz="2000" dirty="0">
                <a:latin typeface="Calibri" charset="0"/>
              </a:rPr>
              <a:t>». Έκδοση: 1.0. Αθήνα 2015. Διαθέσιμο από τη δικτυακή διεύθυνση:  </a:t>
            </a:r>
            <a:endParaRPr lang="en-US" sz="2000" dirty="0">
              <a:latin typeface="Calibri" charset="0"/>
            </a:endParaRPr>
          </a:p>
          <a:p>
            <a:pPr marL="0" indent="0">
              <a:buNone/>
            </a:pPr>
            <a:r>
              <a:rPr lang="en-US" sz="2000" dirty="0"/>
              <a:t>http</a:t>
            </a:r>
            <a:r>
              <a:rPr lang="el-GR" sz="2000" dirty="0"/>
              <a:t>://</a:t>
            </a:r>
            <a:r>
              <a:rPr lang="en-US" sz="2000" dirty="0" err="1"/>
              <a:t>eclass</a:t>
            </a:r>
            <a:r>
              <a:rPr lang="el-GR" sz="2000" dirty="0"/>
              <a:t>.</a:t>
            </a:r>
            <a:r>
              <a:rPr lang="en-US" sz="2000" dirty="0" err="1"/>
              <a:t>uoa</a:t>
            </a:r>
            <a:r>
              <a:rPr lang="el-GR" sz="2000" dirty="0"/>
              <a:t>.</a:t>
            </a:r>
            <a:r>
              <a:rPr lang="en-US" sz="2000" dirty="0"/>
              <a:t>gr</a:t>
            </a:r>
            <a:r>
              <a:rPr lang="el-GR" sz="2000" dirty="0"/>
              <a:t>/</a:t>
            </a:r>
            <a:r>
              <a:rPr lang="en-US" sz="2000" dirty="0"/>
              <a:t>courses</a:t>
            </a:r>
            <a:r>
              <a:rPr lang="el-GR" sz="2000" dirty="0"/>
              <a:t>/</a:t>
            </a:r>
            <a:r>
              <a:rPr lang="en-US" sz="2000" dirty="0"/>
              <a:t>GS</a:t>
            </a:r>
            <a:r>
              <a:rPr lang="el-GR" sz="2000" dirty="0"/>
              <a:t>157/</a:t>
            </a:r>
            <a:r>
              <a:rPr lang="en-US" sz="2000" dirty="0"/>
              <a:t> </a:t>
            </a:r>
            <a:endParaRPr lang="el-GR" sz="2000"/>
          </a:p>
          <a:p>
            <a:pPr marL="0" indent="0">
              <a:buNone/>
            </a:pPr>
            <a:endParaRPr lang="el-GR" sz="2000" dirty="0" smtClean="0"/>
          </a:p>
          <a:p>
            <a:pPr marL="0" indent="0">
              <a:buNone/>
            </a:pP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513496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95521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Διατήρηση </a:t>
            </a:r>
            <a:r>
              <a:rPr lang="el-GR" b="1" dirty="0" smtClean="0"/>
              <a:t>Σημειωμάτων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048261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e-</a:t>
            </a:r>
            <a:r>
              <a:rPr lang="en-US" b="1" dirty="0" err="1"/>
              <a:t>morphologie</a:t>
            </a:r>
            <a:endParaRPr lang="el-GR" b="1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Übersicht</a:t>
            </a:r>
            <a:r>
              <a:rPr lang="en-US" dirty="0"/>
              <a:t> - 3</a:t>
            </a:r>
          </a:p>
          <a:p>
            <a:r>
              <a:rPr lang="en-US" dirty="0" err="1"/>
              <a:t>Morphe</a:t>
            </a:r>
            <a:r>
              <a:rPr lang="en-US" dirty="0"/>
              <a:t>, </a:t>
            </a:r>
            <a:r>
              <a:rPr lang="en-US" dirty="0" err="1"/>
              <a:t>Allomorphe</a:t>
            </a:r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Morph</a:t>
            </a:r>
            <a:endParaRPr lang="el-GR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Morph: </a:t>
            </a:r>
            <a:r>
              <a:rPr lang="en-US" sz="2800" dirty="0"/>
              <a:t>[</a:t>
            </a:r>
            <a:r>
              <a:rPr lang="en-US" sz="2800" dirty="0" err="1"/>
              <a:t>griech</a:t>
            </a:r>
            <a:r>
              <a:rPr lang="en-US" sz="2800" dirty="0"/>
              <a:t>. </a:t>
            </a:r>
            <a:r>
              <a:rPr lang="en-US" sz="2800" dirty="0" err="1"/>
              <a:t>morphé</a:t>
            </a:r>
            <a:r>
              <a:rPr lang="en-US" sz="2800" dirty="0"/>
              <a:t>] &gt;Form&lt;.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“</a:t>
            </a:r>
            <a:r>
              <a:rPr lang="en-US" sz="2800" dirty="0" err="1"/>
              <a:t>Kleinstes</a:t>
            </a:r>
            <a:r>
              <a:rPr lang="en-US" sz="2800" dirty="0"/>
              <a:t> </a:t>
            </a:r>
            <a:r>
              <a:rPr lang="en-US" sz="2800" dirty="0" err="1"/>
              <a:t>bedeutungstragendes</a:t>
            </a:r>
            <a:r>
              <a:rPr lang="en-US" sz="2800" dirty="0"/>
              <a:t> </a:t>
            </a:r>
            <a:r>
              <a:rPr lang="en-US" sz="2800" dirty="0" err="1"/>
              <a:t>lautliches</a:t>
            </a:r>
            <a:r>
              <a:rPr lang="en-US" sz="2800" dirty="0"/>
              <a:t> Segment </a:t>
            </a:r>
            <a:r>
              <a:rPr lang="en-US" sz="2800" dirty="0" err="1"/>
              <a:t>einer</a:t>
            </a:r>
            <a:r>
              <a:rPr lang="en-US" sz="2800" dirty="0"/>
              <a:t> </a:t>
            </a:r>
            <a:r>
              <a:rPr lang="en-US" sz="2800" dirty="0" err="1"/>
              <a:t>Äußerung</a:t>
            </a:r>
            <a:r>
              <a:rPr lang="en-US" sz="2800" dirty="0"/>
              <a:t> auf der </a:t>
            </a:r>
            <a:r>
              <a:rPr lang="en-US" sz="2800" dirty="0" err="1"/>
              <a:t>Ebene</a:t>
            </a:r>
            <a:r>
              <a:rPr lang="en-US" sz="2800" dirty="0"/>
              <a:t> der Parole, das </a:t>
            </a:r>
            <a:r>
              <a:rPr lang="en-US" sz="2800" dirty="0" err="1"/>
              <a:t>noch</a:t>
            </a:r>
            <a:r>
              <a:rPr lang="en-US" sz="2800" dirty="0"/>
              <a:t> </a:t>
            </a:r>
            <a:r>
              <a:rPr lang="en-US" sz="2800" dirty="0" err="1"/>
              <a:t>nicht</a:t>
            </a:r>
            <a:r>
              <a:rPr lang="en-US" sz="2800" dirty="0"/>
              <a:t> </a:t>
            </a:r>
            <a:r>
              <a:rPr lang="en-US" sz="2800" dirty="0" err="1"/>
              <a:t>als</a:t>
            </a:r>
            <a:r>
              <a:rPr lang="en-US" sz="2800" dirty="0"/>
              <a:t> </a:t>
            </a:r>
            <a:r>
              <a:rPr lang="en-US" sz="2800" dirty="0" err="1"/>
              <a:t>Repräsentant</a:t>
            </a:r>
            <a:r>
              <a:rPr lang="en-US" sz="2800" dirty="0"/>
              <a:t> </a:t>
            </a:r>
            <a:r>
              <a:rPr lang="en-US" sz="2800" dirty="0" err="1"/>
              <a:t>eines</a:t>
            </a:r>
            <a:r>
              <a:rPr lang="en-US" sz="2800" dirty="0"/>
              <a:t> </a:t>
            </a:r>
            <a:r>
              <a:rPr lang="en-US" sz="2800" dirty="0" err="1"/>
              <a:t>bestimmten</a:t>
            </a:r>
            <a:r>
              <a:rPr lang="en-US" sz="2800" dirty="0"/>
              <a:t> </a:t>
            </a:r>
            <a:r>
              <a:rPr lang="en-US" sz="2800" dirty="0" err="1"/>
              <a:t>Morphems</a:t>
            </a:r>
            <a:r>
              <a:rPr lang="en-US" sz="2800" dirty="0"/>
              <a:t> (auf der </a:t>
            </a:r>
            <a:r>
              <a:rPr lang="en-US" sz="2800" dirty="0" err="1"/>
              <a:t>Ebene</a:t>
            </a:r>
            <a:r>
              <a:rPr lang="en-US" sz="2800" dirty="0"/>
              <a:t> der Langue) </a:t>
            </a:r>
            <a:r>
              <a:rPr lang="en-US" sz="2800" dirty="0" err="1"/>
              <a:t>klassifiziert</a:t>
            </a:r>
            <a:r>
              <a:rPr lang="en-US" sz="2800" dirty="0"/>
              <a:t> ist” 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err="1"/>
              <a:t>Bussmann</a:t>
            </a:r>
            <a:r>
              <a:rPr lang="en-US" sz="2800" dirty="0"/>
              <a:t>, H.  (1990): Lexicon der </a:t>
            </a:r>
            <a:r>
              <a:rPr lang="en-US" sz="2800" dirty="0" err="1"/>
              <a:t>Sprachwissenschaft</a:t>
            </a:r>
            <a:r>
              <a:rPr lang="en-US" sz="2800" dirty="0"/>
              <a:t>, Stuttgart: Alfred </a:t>
            </a:r>
            <a:r>
              <a:rPr lang="en-US" sz="2800" dirty="0" err="1"/>
              <a:t>Kroener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9955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Allomorphe des </a:t>
            </a:r>
            <a:r>
              <a:rPr lang="en-US" b="1" dirty="0" err="1"/>
              <a:t>gleichen</a:t>
            </a:r>
            <a:r>
              <a:rPr lang="en-US" b="1" dirty="0"/>
              <a:t> </a:t>
            </a:r>
            <a:r>
              <a:rPr lang="en-US" b="1" dirty="0" err="1"/>
              <a:t>Morphems</a:t>
            </a:r>
            <a:r>
              <a:rPr lang="el-GR" b="1" dirty="0"/>
              <a:t> 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/-e/ in “</a:t>
            </a:r>
            <a:r>
              <a:rPr lang="en-US" sz="2400" dirty="0" err="1"/>
              <a:t>Hunde</a:t>
            </a:r>
            <a:r>
              <a:rPr lang="en-US" sz="2400" dirty="0"/>
              <a:t>”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/-</a:t>
            </a:r>
            <a:r>
              <a:rPr lang="en-US" sz="2400" dirty="0" err="1"/>
              <a:t>er</a:t>
            </a:r>
            <a:r>
              <a:rPr lang="en-US" sz="2400" dirty="0"/>
              <a:t>/ in “Kinder”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/-n/ in “</a:t>
            </a:r>
            <a:r>
              <a:rPr lang="en-US" sz="2400" dirty="0" err="1"/>
              <a:t>Opern</a:t>
            </a:r>
            <a:r>
              <a:rPr lang="en-US" sz="2400" dirty="0"/>
              <a:t>”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= </a:t>
            </a:r>
            <a:r>
              <a:rPr lang="en-US" sz="2400" dirty="0" err="1"/>
              <a:t>drei</a:t>
            </a:r>
            <a:r>
              <a:rPr lang="en-US" sz="2400" dirty="0"/>
              <a:t> </a:t>
            </a:r>
            <a:r>
              <a:rPr lang="en-US" sz="2400" dirty="0" err="1"/>
              <a:t>verschiedene</a:t>
            </a:r>
            <a:r>
              <a:rPr lang="en-US" sz="2400" dirty="0"/>
              <a:t> </a:t>
            </a:r>
            <a:r>
              <a:rPr lang="en-US" sz="2400" dirty="0" err="1"/>
              <a:t>Repräsentanten</a:t>
            </a:r>
            <a:r>
              <a:rPr lang="en-US" sz="2400" dirty="0"/>
              <a:t> der </a:t>
            </a:r>
            <a:r>
              <a:rPr lang="en-US" sz="2400" dirty="0" err="1"/>
              <a:t>deutschen</a:t>
            </a:r>
            <a:r>
              <a:rPr lang="en-US" sz="2400" dirty="0"/>
              <a:t> </a:t>
            </a:r>
            <a:r>
              <a:rPr lang="en-US" sz="2400" b="1" dirty="0" err="1"/>
              <a:t>Pluralmorphems</a:t>
            </a:r>
            <a:endParaRPr lang="en-US" sz="2400" b="1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 err="1"/>
              <a:t>Bussmann</a:t>
            </a:r>
            <a:r>
              <a:rPr lang="en-US" sz="2400" dirty="0"/>
              <a:t>, H.  (1990): Lexicon der </a:t>
            </a:r>
            <a:r>
              <a:rPr lang="en-US" sz="2400" dirty="0" err="1"/>
              <a:t>Sprachwissenschaft</a:t>
            </a:r>
            <a:r>
              <a:rPr lang="en-US" sz="2400" dirty="0"/>
              <a:t>, Stuttgart: Alfred </a:t>
            </a:r>
            <a:r>
              <a:rPr lang="en-US" sz="2400" dirty="0" err="1"/>
              <a:t>Kroener</a:t>
            </a:r>
            <a:r>
              <a:rPr lang="en-US" sz="2400" dirty="0"/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400" b="1" dirty="0"/>
              <a:t>/-e/, /-</a:t>
            </a:r>
            <a:r>
              <a:rPr lang="en-US" sz="2400" b="1" dirty="0" err="1"/>
              <a:t>er</a:t>
            </a:r>
            <a:r>
              <a:rPr lang="en-US" sz="2400" b="1" dirty="0"/>
              <a:t>/ , /-n/  = Allomorphe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b="1" dirty="0" err="1"/>
              <a:t>Morphem</a:t>
            </a:r>
            <a:r>
              <a:rPr lang="en-US" sz="2400" b="1" dirty="0"/>
              <a:t> (</a:t>
            </a:r>
            <a:r>
              <a:rPr lang="en-US" sz="2400" b="1" dirty="0" err="1"/>
              <a:t>Bedeutung</a:t>
            </a:r>
            <a:r>
              <a:rPr lang="en-US" sz="2400" b="1" dirty="0"/>
              <a:t>) = Plural </a:t>
            </a:r>
          </a:p>
          <a:p>
            <a:pPr marL="0" indent="0">
              <a:buNone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251691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Morphologisch</a:t>
            </a:r>
            <a:r>
              <a:rPr lang="en-US" b="1" dirty="0"/>
              <a:t> </a:t>
            </a:r>
            <a:r>
              <a:rPr lang="en-US" b="1" dirty="0" err="1"/>
              <a:t>bedingte</a:t>
            </a:r>
            <a:r>
              <a:rPr lang="en-US" b="1" dirty="0"/>
              <a:t> Allomorphe</a:t>
            </a:r>
            <a:endParaRPr lang="el-GR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err="1"/>
              <a:t>morphologisch</a:t>
            </a:r>
            <a:r>
              <a:rPr lang="en-US" sz="2400" dirty="0"/>
              <a:t> </a:t>
            </a:r>
            <a:r>
              <a:rPr lang="en-US" sz="2400" dirty="0" err="1"/>
              <a:t>bedingte</a:t>
            </a:r>
            <a:r>
              <a:rPr lang="en-US" sz="2400" dirty="0"/>
              <a:t> Allomorphe von “</a:t>
            </a:r>
            <a:r>
              <a:rPr lang="en-US" sz="2400" dirty="0" err="1"/>
              <a:t>geben</a:t>
            </a:r>
            <a:r>
              <a:rPr lang="en-US" sz="2400" dirty="0"/>
              <a:t>”: </a:t>
            </a:r>
          </a:p>
          <a:p>
            <a:pPr lvl="1">
              <a:buFont typeface="Arial"/>
              <a:buChar char="•"/>
            </a:pPr>
            <a:r>
              <a:rPr lang="en-US" sz="2400" dirty="0"/>
              <a:t>gab (</a:t>
            </a:r>
            <a:r>
              <a:rPr lang="en-US" sz="2400" dirty="0" err="1"/>
              <a:t>Phon</a:t>
            </a:r>
            <a:r>
              <a:rPr lang="en-US" sz="2400" dirty="0"/>
              <a:t>: [</a:t>
            </a:r>
            <a:r>
              <a:rPr lang="en-US" sz="2400" dirty="0" err="1"/>
              <a:t>ga:p</a:t>
            </a:r>
            <a:r>
              <a:rPr lang="en-US" sz="2400" dirty="0"/>
              <a:t>], [</a:t>
            </a:r>
            <a:r>
              <a:rPr lang="en-US" sz="2400" dirty="0" err="1"/>
              <a:t>ga:b</a:t>
            </a:r>
            <a:r>
              <a:rPr lang="en-US" sz="2400" dirty="0"/>
              <a:t>]), </a:t>
            </a:r>
          </a:p>
          <a:p>
            <a:pPr lvl="1">
              <a:buFont typeface="Arial"/>
              <a:buChar char="•"/>
            </a:pPr>
            <a:r>
              <a:rPr lang="en-US" sz="2400" dirty="0" err="1"/>
              <a:t>gib</a:t>
            </a:r>
            <a:r>
              <a:rPr lang="en-US" sz="2400" dirty="0"/>
              <a:t>,</a:t>
            </a:r>
          </a:p>
          <a:p>
            <a:pPr lvl="1">
              <a:buFont typeface="Arial"/>
              <a:buChar char="•"/>
            </a:pPr>
            <a:r>
              <a:rPr lang="en-US" sz="2400" dirty="0" err="1"/>
              <a:t>geb</a:t>
            </a:r>
            <a:r>
              <a:rPr lang="en-US" sz="2400" dirty="0"/>
              <a:t> (</a:t>
            </a:r>
            <a:r>
              <a:rPr lang="en-US" sz="2400" dirty="0" err="1"/>
              <a:t>Phon</a:t>
            </a:r>
            <a:r>
              <a:rPr lang="en-US" sz="2400" dirty="0"/>
              <a:t>: [</a:t>
            </a:r>
            <a:r>
              <a:rPr lang="en-US" sz="2400" dirty="0" err="1"/>
              <a:t>ge:p</a:t>
            </a:r>
            <a:r>
              <a:rPr lang="en-US" sz="2400" dirty="0"/>
              <a:t>], [</a:t>
            </a:r>
            <a:r>
              <a:rPr lang="en-US" sz="2400" dirty="0" err="1"/>
              <a:t>geb</a:t>
            </a:r>
            <a:r>
              <a:rPr lang="en-US" sz="2400" dirty="0"/>
              <a:t>:]) </a:t>
            </a:r>
          </a:p>
          <a:p>
            <a:r>
              <a:rPr lang="en-US" sz="2400" dirty="0" err="1"/>
              <a:t>morphologisch</a:t>
            </a:r>
            <a:r>
              <a:rPr lang="en-US" sz="2400" dirty="0"/>
              <a:t> </a:t>
            </a:r>
            <a:r>
              <a:rPr lang="en-US" sz="2400" dirty="0" err="1"/>
              <a:t>bedingte</a:t>
            </a:r>
            <a:r>
              <a:rPr lang="en-US" sz="2400" dirty="0"/>
              <a:t> Allomorphe von “</a:t>
            </a:r>
            <a:r>
              <a:rPr lang="en-US" sz="2400" dirty="0" err="1"/>
              <a:t>schwimmen</a:t>
            </a:r>
            <a:r>
              <a:rPr lang="en-US" sz="2400" dirty="0"/>
              <a:t>”: </a:t>
            </a:r>
          </a:p>
          <a:p>
            <a:pPr lvl="1">
              <a:buFont typeface="Arial"/>
              <a:buChar char="•"/>
            </a:pPr>
            <a:r>
              <a:rPr lang="en-US" sz="2400" dirty="0" err="1"/>
              <a:t>schwimm</a:t>
            </a:r>
            <a:r>
              <a:rPr lang="en-US" sz="2400" dirty="0"/>
              <a:t> (</a:t>
            </a:r>
            <a:r>
              <a:rPr lang="en-US" sz="2400" dirty="0" err="1"/>
              <a:t>Phon</a:t>
            </a:r>
            <a:r>
              <a:rPr lang="en-US" sz="2400" dirty="0"/>
              <a:t>: [∫</a:t>
            </a:r>
            <a:r>
              <a:rPr lang="en-US" sz="2400" dirty="0" err="1"/>
              <a:t>wim</a:t>
            </a:r>
            <a:r>
              <a:rPr lang="en-US" sz="2400" dirty="0"/>
              <a:t>]), </a:t>
            </a:r>
          </a:p>
          <a:p>
            <a:pPr lvl="1">
              <a:buFont typeface="Arial"/>
              <a:buChar char="•"/>
            </a:pPr>
            <a:r>
              <a:rPr lang="en-US" sz="2400" dirty="0" err="1"/>
              <a:t>Schwamm</a:t>
            </a:r>
            <a:r>
              <a:rPr lang="en-US" sz="2400" dirty="0"/>
              <a:t> (</a:t>
            </a:r>
            <a:r>
              <a:rPr lang="en-US" sz="2400" dirty="0" err="1"/>
              <a:t>Phon</a:t>
            </a:r>
            <a:r>
              <a:rPr lang="en-US" sz="2400" dirty="0"/>
              <a:t>:[∫</a:t>
            </a:r>
            <a:r>
              <a:rPr lang="en-US" sz="2400" dirty="0" err="1"/>
              <a:t>wam</a:t>
            </a:r>
            <a:r>
              <a:rPr lang="en-US" sz="2400" dirty="0"/>
              <a:t>])</a:t>
            </a:r>
          </a:p>
          <a:p>
            <a:pPr marL="0" indent="0">
              <a:buNone/>
            </a:pPr>
            <a:r>
              <a:rPr lang="en-US" sz="2400" b="1" dirty="0" err="1"/>
              <a:t>Bussmann</a:t>
            </a:r>
            <a:r>
              <a:rPr lang="en-US" sz="2400" b="1" dirty="0"/>
              <a:t>, H.  (1990): Lexicon der </a:t>
            </a:r>
            <a:r>
              <a:rPr lang="en-US" sz="2400" b="1" dirty="0" err="1"/>
              <a:t>Sprachwissenschaft</a:t>
            </a:r>
            <a:r>
              <a:rPr lang="en-US" sz="2400" b="1" dirty="0"/>
              <a:t>, Stuttgart: Alfred </a:t>
            </a:r>
            <a:r>
              <a:rPr lang="en-US" sz="2400" b="1" dirty="0" err="1"/>
              <a:t>Kroener</a:t>
            </a:r>
            <a:r>
              <a:rPr lang="en-U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3184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Phonologisch</a:t>
            </a:r>
            <a:r>
              <a:rPr lang="en-US" b="1" dirty="0"/>
              <a:t> </a:t>
            </a:r>
            <a:r>
              <a:rPr lang="en-US" b="1" dirty="0" err="1"/>
              <a:t>bedingte</a:t>
            </a:r>
            <a:r>
              <a:rPr lang="en-US" b="1" dirty="0"/>
              <a:t> Allomorphe</a:t>
            </a:r>
            <a:endParaRPr lang="el-GR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err="1"/>
              <a:t>phonologisch</a:t>
            </a:r>
            <a:r>
              <a:rPr lang="en-US" sz="2400" dirty="0"/>
              <a:t> (</a:t>
            </a:r>
            <a:r>
              <a:rPr lang="en-US" sz="2400" dirty="0" err="1"/>
              <a:t>durch</a:t>
            </a:r>
            <a:r>
              <a:rPr lang="en-US" sz="2400" dirty="0"/>
              <a:t> </a:t>
            </a:r>
            <a:r>
              <a:rPr lang="en-US" sz="2400" dirty="0" err="1"/>
              <a:t>Auslautverhärtung</a:t>
            </a:r>
            <a:r>
              <a:rPr lang="en-US" sz="2400" dirty="0"/>
              <a:t>) </a:t>
            </a:r>
            <a:r>
              <a:rPr lang="en-US" sz="2400" dirty="0" err="1"/>
              <a:t>bedingte</a:t>
            </a:r>
            <a:r>
              <a:rPr lang="en-US" sz="2400" dirty="0"/>
              <a:t> Allomorphe von “</a:t>
            </a:r>
            <a:r>
              <a:rPr lang="en-US" sz="2400" dirty="0" err="1"/>
              <a:t>geben</a:t>
            </a:r>
            <a:r>
              <a:rPr lang="en-US" sz="2400" dirty="0"/>
              <a:t>”: </a:t>
            </a:r>
          </a:p>
          <a:p>
            <a:pPr lvl="1">
              <a:buFont typeface="Arial"/>
              <a:buChar char="•"/>
            </a:pPr>
            <a:r>
              <a:rPr lang="en-US" sz="2000" dirty="0"/>
              <a:t>gab (</a:t>
            </a:r>
            <a:r>
              <a:rPr lang="en-US" sz="2000" dirty="0" err="1"/>
              <a:t>Phon</a:t>
            </a:r>
            <a:r>
              <a:rPr lang="en-US" sz="2000" dirty="0"/>
              <a:t>: [</a:t>
            </a:r>
            <a:r>
              <a:rPr lang="en-US" sz="2000" dirty="0" err="1"/>
              <a:t>ga:p</a:t>
            </a:r>
            <a:r>
              <a:rPr lang="en-US" sz="2000" dirty="0"/>
              <a:t>], [</a:t>
            </a:r>
            <a:r>
              <a:rPr lang="en-US" sz="2000" dirty="0" err="1"/>
              <a:t>ga:b</a:t>
            </a:r>
            <a:r>
              <a:rPr lang="en-US" sz="2000" dirty="0"/>
              <a:t>]), </a:t>
            </a:r>
          </a:p>
          <a:p>
            <a:pPr lvl="1">
              <a:buFont typeface="Arial"/>
              <a:buChar char="•"/>
            </a:pPr>
            <a:r>
              <a:rPr lang="en-US" sz="2000" dirty="0" err="1"/>
              <a:t>geb</a:t>
            </a:r>
            <a:r>
              <a:rPr lang="en-US" sz="2000" dirty="0"/>
              <a:t> (</a:t>
            </a:r>
            <a:r>
              <a:rPr lang="en-US" sz="2000" dirty="0" err="1"/>
              <a:t>Phon</a:t>
            </a:r>
            <a:r>
              <a:rPr lang="en-US" sz="2000" dirty="0"/>
              <a:t>: [</a:t>
            </a:r>
            <a:r>
              <a:rPr lang="en-US" sz="2000" dirty="0" err="1"/>
              <a:t>ge:p</a:t>
            </a:r>
            <a:r>
              <a:rPr lang="en-US" sz="2000" dirty="0"/>
              <a:t>], [</a:t>
            </a:r>
            <a:r>
              <a:rPr lang="en-US" sz="2000" dirty="0" err="1"/>
              <a:t>geb</a:t>
            </a:r>
            <a:r>
              <a:rPr lang="en-US" sz="2000" dirty="0"/>
              <a:t>:]) </a:t>
            </a:r>
          </a:p>
          <a:p>
            <a:r>
              <a:rPr lang="en-US" sz="2400" dirty="0" err="1"/>
              <a:t>phonologisch</a:t>
            </a:r>
            <a:r>
              <a:rPr lang="en-US" sz="2400" dirty="0"/>
              <a:t> (</a:t>
            </a:r>
            <a:r>
              <a:rPr lang="en-US" sz="2400" dirty="0" err="1"/>
              <a:t>durch</a:t>
            </a:r>
            <a:r>
              <a:rPr lang="en-US" sz="2400" dirty="0"/>
              <a:t> </a:t>
            </a:r>
            <a:r>
              <a:rPr lang="en-US" sz="2400" dirty="0" err="1"/>
              <a:t>Auslautverhärtung</a:t>
            </a:r>
            <a:r>
              <a:rPr lang="en-US" sz="2400" dirty="0"/>
              <a:t>) </a:t>
            </a:r>
            <a:r>
              <a:rPr lang="en-US" sz="2400" dirty="0" err="1"/>
              <a:t>bedingte</a:t>
            </a:r>
            <a:r>
              <a:rPr lang="en-US" sz="2400" dirty="0"/>
              <a:t> Allomorphe für “Bad”, “</a:t>
            </a:r>
            <a:r>
              <a:rPr lang="en-US" sz="2400" dirty="0" err="1"/>
              <a:t>bad+en</a:t>
            </a:r>
            <a:r>
              <a:rPr lang="en-US" sz="2400" dirty="0"/>
              <a:t>”: </a:t>
            </a:r>
          </a:p>
          <a:p>
            <a:pPr lvl="1">
              <a:buFont typeface="Arial"/>
              <a:buChar char="•"/>
            </a:pPr>
            <a:r>
              <a:rPr lang="en-US" sz="2000" dirty="0"/>
              <a:t>“Bad”,  (</a:t>
            </a:r>
            <a:r>
              <a:rPr lang="en-US" sz="2000" dirty="0" err="1"/>
              <a:t>Phon</a:t>
            </a:r>
            <a:r>
              <a:rPr lang="en-US" sz="2000" dirty="0"/>
              <a:t>: [</a:t>
            </a:r>
            <a:r>
              <a:rPr lang="en-US" sz="2000" dirty="0" err="1"/>
              <a:t>ba:t</a:t>
            </a:r>
            <a:r>
              <a:rPr lang="en-US" sz="2000" dirty="0"/>
              <a:t>] ), </a:t>
            </a:r>
          </a:p>
          <a:p>
            <a:pPr lvl="1">
              <a:buFont typeface="Arial"/>
              <a:buChar char="•"/>
            </a:pPr>
            <a:r>
              <a:rPr lang="en-US" sz="2000" dirty="0"/>
              <a:t>Bad (+en) (</a:t>
            </a:r>
            <a:r>
              <a:rPr lang="en-US" sz="2000" dirty="0" err="1"/>
              <a:t>Phon</a:t>
            </a:r>
            <a:r>
              <a:rPr lang="en-US" sz="2000" dirty="0"/>
              <a:t>:[</a:t>
            </a:r>
            <a:r>
              <a:rPr lang="en-US" sz="2000" dirty="0" err="1"/>
              <a:t>ba:d</a:t>
            </a:r>
            <a:r>
              <a:rPr lang="en-US" sz="2000" dirty="0"/>
              <a:t>] )</a:t>
            </a:r>
          </a:p>
          <a:p>
            <a:pPr marL="0" indent="0">
              <a:buNone/>
            </a:pPr>
            <a:r>
              <a:rPr lang="en-US" sz="2400" b="1" dirty="0" err="1"/>
              <a:t>Bussmann</a:t>
            </a:r>
            <a:r>
              <a:rPr lang="en-US" sz="2400" b="1" dirty="0"/>
              <a:t>, H.  (1990): Lexicon der </a:t>
            </a:r>
            <a:r>
              <a:rPr lang="en-US" sz="2400" b="1" dirty="0" err="1"/>
              <a:t>Sprachwissenschaft</a:t>
            </a:r>
            <a:r>
              <a:rPr lang="en-US" sz="2400" b="1" dirty="0"/>
              <a:t>, Stuttgart: Alfred </a:t>
            </a:r>
            <a:r>
              <a:rPr lang="en-US" sz="2400" b="1" dirty="0" err="1"/>
              <a:t>Kroener</a:t>
            </a:r>
            <a:r>
              <a:rPr lang="en-U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17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Allomorphe </a:t>
            </a:r>
            <a:r>
              <a:rPr lang="en-US" b="1" dirty="0" err="1"/>
              <a:t>verschiedener</a:t>
            </a:r>
            <a:r>
              <a:rPr lang="en-US" b="1" dirty="0"/>
              <a:t> Morpheme</a:t>
            </a:r>
            <a:r>
              <a:rPr lang="el-GR" b="1" dirty="0"/>
              <a:t> </a:t>
            </a:r>
            <a:r>
              <a:rPr lang="en-US" sz="4000" b="1" dirty="0"/>
              <a:t>(</a:t>
            </a:r>
            <a:r>
              <a:rPr lang="en-US" sz="4000" b="1" dirty="0" err="1"/>
              <a:t>Homonyme</a:t>
            </a:r>
            <a:r>
              <a:rPr lang="en-US" sz="4000" b="1" dirty="0"/>
              <a:t> Morphe)</a:t>
            </a:r>
            <a:endParaRPr lang="el-GR" sz="4000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–</a:t>
            </a:r>
            <a:r>
              <a:rPr lang="en-US" sz="2400" dirty="0" err="1"/>
              <a:t>er</a:t>
            </a:r>
            <a:r>
              <a:rPr lang="en-US" sz="2400" dirty="0"/>
              <a:t> in “Kinder” </a:t>
            </a:r>
            <a:r>
              <a:rPr lang="en-US" sz="2400" b="1" dirty="0" err="1"/>
              <a:t>Morphem</a:t>
            </a:r>
            <a:r>
              <a:rPr lang="en-US" sz="2400" b="1" dirty="0"/>
              <a:t> (</a:t>
            </a:r>
            <a:r>
              <a:rPr lang="en-US" sz="2400" b="1" dirty="0" err="1"/>
              <a:t>Bedeutung</a:t>
            </a:r>
            <a:r>
              <a:rPr lang="en-US" sz="2400" b="1" dirty="0"/>
              <a:t>) = Plural </a:t>
            </a:r>
          </a:p>
          <a:p>
            <a:r>
              <a:rPr lang="en-US" sz="2400" dirty="0"/>
              <a:t>–</a:t>
            </a:r>
            <a:r>
              <a:rPr lang="en-US" sz="2400" dirty="0" err="1"/>
              <a:t>er</a:t>
            </a:r>
            <a:r>
              <a:rPr lang="en-US" sz="2400" dirty="0"/>
              <a:t> in “</a:t>
            </a:r>
            <a:r>
              <a:rPr lang="en-US" sz="2400" dirty="0" err="1"/>
              <a:t>härter</a:t>
            </a:r>
            <a:r>
              <a:rPr lang="en-US" sz="2400" dirty="0"/>
              <a:t>” </a:t>
            </a:r>
            <a:r>
              <a:rPr lang="en-US" sz="2400" b="1" dirty="0" err="1"/>
              <a:t>Morphem</a:t>
            </a:r>
            <a:r>
              <a:rPr lang="en-US" sz="2400" b="1" dirty="0"/>
              <a:t> (</a:t>
            </a:r>
            <a:r>
              <a:rPr lang="en-US" sz="2400" b="1" dirty="0" err="1"/>
              <a:t>Bedeutung</a:t>
            </a:r>
            <a:r>
              <a:rPr lang="en-US" sz="2400" b="1" dirty="0"/>
              <a:t>) = “</a:t>
            </a:r>
            <a:r>
              <a:rPr lang="en-US" sz="2400" b="1" dirty="0" err="1"/>
              <a:t>Komparativ</a:t>
            </a:r>
            <a:r>
              <a:rPr lang="en-US" sz="2400" b="1" dirty="0"/>
              <a:t>” </a:t>
            </a:r>
          </a:p>
          <a:p>
            <a:r>
              <a:rPr lang="en-US" sz="2400" dirty="0"/>
              <a:t>–</a:t>
            </a:r>
            <a:r>
              <a:rPr lang="en-US" sz="2400" dirty="0" err="1"/>
              <a:t>er</a:t>
            </a:r>
            <a:r>
              <a:rPr lang="en-US" sz="2400" dirty="0"/>
              <a:t> in “</a:t>
            </a:r>
            <a:r>
              <a:rPr lang="en-US" sz="2400" dirty="0" err="1"/>
              <a:t>er</a:t>
            </a:r>
            <a:r>
              <a:rPr lang="en-US" sz="2400" dirty="0"/>
              <a:t>” </a:t>
            </a:r>
            <a:r>
              <a:rPr lang="en-US" sz="2400" b="1" dirty="0" err="1"/>
              <a:t>Morphem</a:t>
            </a:r>
            <a:r>
              <a:rPr lang="en-US" sz="2400" b="1" dirty="0"/>
              <a:t> (</a:t>
            </a:r>
            <a:r>
              <a:rPr lang="en-US" sz="2400" b="1" dirty="0" err="1"/>
              <a:t>Bedeutung</a:t>
            </a:r>
            <a:r>
              <a:rPr lang="en-US" sz="2400" b="1" dirty="0"/>
              <a:t>) = “</a:t>
            </a:r>
            <a:r>
              <a:rPr lang="en-US" sz="2400" b="1" dirty="0" err="1"/>
              <a:t>Personalpronomen</a:t>
            </a:r>
            <a:r>
              <a:rPr lang="en-US" sz="2400" b="1" dirty="0"/>
              <a:t>” 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-</a:t>
            </a:r>
            <a:r>
              <a:rPr lang="en-US" sz="2400" dirty="0" err="1"/>
              <a:t>er</a:t>
            </a:r>
            <a:r>
              <a:rPr lang="en-US" sz="2400" dirty="0"/>
              <a:t> = </a:t>
            </a:r>
            <a:r>
              <a:rPr lang="en-US" sz="2400" b="1" dirty="0"/>
              <a:t>Allomorph </a:t>
            </a:r>
            <a:r>
              <a:rPr lang="en-US" sz="2400" b="1" dirty="0" err="1"/>
              <a:t>verschiedener</a:t>
            </a:r>
            <a:r>
              <a:rPr lang="en-US" sz="2400" b="1" dirty="0"/>
              <a:t> Morpheme, </a:t>
            </a:r>
            <a:endParaRPr lang="en-US" sz="2400" b="1" dirty="0" smtClean="0"/>
          </a:p>
          <a:p>
            <a:pPr marL="400050" lvl="1" indent="0">
              <a:buNone/>
            </a:pPr>
            <a:r>
              <a:rPr lang="en-US" sz="2400" dirty="0" smtClean="0"/>
              <a:t>Morpheme </a:t>
            </a:r>
            <a:r>
              <a:rPr lang="en-US" sz="2400" dirty="0"/>
              <a:t>(</a:t>
            </a:r>
            <a:r>
              <a:rPr lang="en-US" sz="2400" dirty="0" err="1"/>
              <a:t>Bedeutungen</a:t>
            </a:r>
            <a:r>
              <a:rPr lang="en-US" sz="2400" dirty="0"/>
              <a:t>) = “Plural” “</a:t>
            </a:r>
            <a:r>
              <a:rPr lang="en-US" sz="2400" dirty="0" err="1"/>
              <a:t>Komparativ</a:t>
            </a:r>
            <a:r>
              <a:rPr lang="en-US" sz="2400" dirty="0"/>
              <a:t>”, “</a:t>
            </a:r>
            <a:r>
              <a:rPr lang="en-US" sz="2400" dirty="0" err="1"/>
              <a:t>Personalpronomen</a:t>
            </a:r>
            <a:r>
              <a:rPr lang="en-US" sz="2400" dirty="0" smtClean="0"/>
              <a:t>”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 err="1"/>
              <a:t>Bussmann</a:t>
            </a:r>
            <a:r>
              <a:rPr lang="en-US" sz="2400" b="1" dirty="0"/>
              <a:t>, H. </a:t>
            </a:r>
            <a:r>
              <a:rPr lang="en-US" sz="2400" b="1" dirty="0" smtClean="0"/>
              <a:t>(</a:t>
            </a:r>
            <a:r>
              <a:rPr lang="en-US" sz="2400" b="1" dirty="0"/>
              <a:t>1990): Lexicon der </a:t>
            </a:r>
            <a:r>
              <a:rPr lang="en-US" sz="2400" b="1" dirty="0" err="1"/>
              <a:t>Sprachwissenschaft</a:t>
            </a:r>
            <a:r>
              <a:rPr lang="en-US" sz="2400" b="1" dirty="0"/>
              <a:t>, Stuttgart: Alfred </a:t>
            </a:r>
            <a:r>
              <a:rPr lang="en-US" sz="2400" b="1" dirty="0" err="1"/>
              <a:t>Kroener</a:t>
            </a:r>
            <a:r>
              <a:rPr lang="en-US" sz="24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48651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1577</TotalTime>
  <Words>733</Words>
  <Application>Microsoft Macintosh PowerPoint</Application>
  <PresentationFormat>On-screen Show (4:3)</PresentationFormat>
  <Paragraphs>97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Θέμα του Office</vt:lpstr>
      <vt:lpstr>Morphologie </vt:lpstr>
      <vt:lpstr>e-morphologie</vt:lpstr>
      <vt:lpstr>Morph</vt:lpstr>
      <vt:lpstr>Allomorphe des gleichen Morphems </vt:lpstr>
      <vt:lpstr>Morphologisch bedingte Allomorphe</vt:lpstr>
      <vt:lpstr>Phonologisch bedingte Allomorphe</vt:lpstr>
      <vt:lpstr>Allomorphe verschiedener Morpheme (Homonyme Morphe)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Polina</cp:lastModifiedBy>
  <cp:revision>198</cp:revision>
  <dcterms:created xsi:type="dcterms:W3CDTF">2012-09-06T09:03:05Z</dcterms:created>
  <dcterms:modified xsi:type="dcterms:W3CDTF">2015-11-22T12:01:02Z</dcterms:modified>
</cp:coreProperties>
</file>