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1"/>
  </p:notes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Arial Unicode MS" panose="020B0604020202020204" pitchFamily="34" charset="-128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Arial Unicode MS" panose="020B0604020202020204" pitchFamily="34" charset="-128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Arial Unicode MS" panose="020B0604020202020204" pitchFamily="34" charset="-128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Arial Unicode MS" panose="020B0604020202020204" pitchFamily="34" charset="-128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Arial Unicode MS" panose="020B0604020202020204" pitchFamily="34" charset="-128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 Unicode MS" panose="020B0604020202020204" pitchFamily="34" charset="-128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 Unicode MS" panose="020B0604020202020204" pitchFamily="34" charset="-128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 Unicode MS" panose="020B0604020202020204" pitchFamily="34" charset="-128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 Unicode MS" panose="020B0604020202020204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540" y="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l-GR" altLang="el-GR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endParaRPr lang="en-US" altLang="el-G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endParaRPr lang="en-US" altLang="el-GR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endParaRPr lang="en-US" altLang="el-GR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67F07AEE-A6CC-4793-BEE5-A0FB7D49F353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9502541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45256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997887A-44BC-4F69-9AF5-3EAD27DCDA99}" type="slidenum">
              <a:rPr lang="en-US" altLang="el-GR"/>
              <a:pPr/>
              <a:t>10</a:t>
            </a:fld>
            <a:endParaRPr lang="en-US" altLang="el-GR"/>
          </a:p>
        </p:txBody>
      </p:sp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2158714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E337AA7-CF07-4DD0-8581-67E7F8F1A2B8}" type="slidenum">
              <a:rPr lang="en-US" altLang="el-GR"/>
              <a:pPr/>
              <a:t>11</a:t>
            </a:fld>
            <a:endParaRPr lang="en-US" altLang="el-GR"/>
          </a:p>
        </p:txBody>
      </p:sp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9378150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B33AAEF-D44F-4316-9F81-FDE999BE877E}" type="slidenum">
              <a:rPr lang="en-US" altLang="el-GR"/>
              <a:pPr/>
              <a:t>12</a:t>
            </a:fld>
            <a:endParaRPr lang="en-US" altLang="el-GR"/>
          </a:p>
        </p:txBody>
      </p:sp>
      <p:sp>
        <p:nvSpPr>
          <p:cNvPr id="24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2316484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0226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50570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83458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49522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607316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4483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7117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E16D562-579A-4853-832A-BAFFAF6F9E5F}" type="slidenum">
              <a:rPr lang="en-US" altLang="el-GR"/>
              <a:pPr/>
              <a:t>2</a:t>
            </a:fld>
            <a:endParaRPr lang="en-US" altLang="el-GR"/>
          </a:p>
        </p:txBody>
      </p:sp>
      <p:sp>
        <p:nvSpPr>
          <p:cNvPr id="143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61862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4156C5F-C404-46EA-8D7E-6F3B9E4621D0}" type="slidenum">
              <a:rPr lang="en-US" altLang="el-GR"/>
              <a:pPr/>
              <a:t>3</a:t>
            </a:fld>
            <a:endParaRPr lang="en-US" altLang="el-GR"/>
          </a:p>
        </p:txBody>
      </p:sp>
      <p:sp>
        <p:nvSpPr>
          <p:cNvPr id="153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3657060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2170945-E8B3-4920-9ADF-3C7DA35FB263}" type="slidenum">
              <a:rPr lang="en-US" altLang="el-GR"/>
              <a:pPr/>
              <a:t>4</a:t>
            </a:fld>
            <a:endParaRPr lang="en-US" altLang="el-GR"/>
          </a:p>
        </p:txBody>
      </p:sp>
      <p:sp>
        <p:nvSpPr>
          <p:cNvPr id="163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5610416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FB50DF3-C0C7-448F-83F6-0E7638EA9B33}" type="slidenum">
              <a:rPr lang="en-US" altLang="el-GR"/>
              <a:pPr/>
              <a:t>5</a:t>
            </a:fld>
            <a:endParaRPr lang="en-US" altLang="el-GR"/>
          </a:p>
        </p:txBody>
      </p:sp>
      <p:sp>
        <p:nvSpPr>
          <p:cNvPr id="174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534495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D96CA38-1383-4C89-9DED-5211CD4CDF61}" type="slidenum">
              <a:rPr lang="en-US" altLang="el-GR"/>
              <a:pPr/>
              <a:t>6</a:t>
            </a:fld>
            <a:endParaRPr lang="en-US" altLang="el-GR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1537850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621F482-E781-4B70-BF53-C5BC8D3E648C}" type="slidenum">
              <a:rPr lang="en-US" altLang="el-GR"/>
              <a:pPr/>
              <a:t>7</a:t>
            </a:fld>
            <a:endParaRPr lang="en-US" altLang="el-GR"/>
          </a:p>
        </p:txBody>
      </p:sp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1907091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A61CCF9-9685-4870-9ADB-5F91CA4003B8}" type="slidenum">
              <a:rPr lang="en-US" altLang="el-GR"/>
              <a:pPr/>
              <a:t>8</a:t>
            </a:fld>
            <a:endParaRPr lang="en-US" altLang="el-GR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5853919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7D91227-A38E-4170-A861-748B7C01FA6F}" type="slidenum">
              <a:rPr lang="en-US" altLang="el-GR"/>
              <a:pPr/>
              <a:t>9</a:t>
            </a:fld>
            <a:endParaRPr lang="en-US" altLang="el-GR"/>
          </a:p>
        </p:txBody>
      </p:sp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529772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6047" y="2348400"/>
            <a:ext cx="8568531" cy="162043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753586" y="4283816"/>
            <a:ext cx="8573453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77899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9530352" y="7101080"/>
            <a:ext cx="477208" cy="2955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z="1323" smtClean="0">
                <a:solidFill>
                  <a:srgbClr val="5075BC"/>
                </a:solidFill>
              </a:rPr>
              <a:pPr algn="ctr"/>
              <a:t>‹#›</a:t>
            </a:fld>
            <a:endParaRPr lang="el-GR" sz="1323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94819" y="7100671"/>
            <a:ext cx="8811603" cy="295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102" dirty="0" smtClean="0">
                <a:solidFill>
                  <a:srgbClr val="5075BC"/>
                </a:solidFill>
              </a:rPr>
              <a:t>Τίτλος Ενότητας: Τα συντάγματα της Επανάστασης</a:t>
            </a:r>
            <a:endParaRPr lang="en-US" sz="1102" kern="1200" dirty="0">
              <a:solidFill>
                <a:srgbClr val="5075BC"/>
              </a:solidFill>
              <a:latin typeface="Arial" panose="020B0604020202020204" pitchFamily="34" charset="0"/>
              <a:ea typeface="ＭＳ Ｐゴシック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38" y="6895492"/>
            <a:ext cx="476067" cy="62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301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7308453" y="302738"/>
            <a:ext cx="2268141" cy="6450223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504031" y="302738"/>
            <a:ext cx="6636411" cy="64502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0967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191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191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6D9D3A2-7236-4081-B3C8-2AD8C75E1E00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119366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1700" y="1716075"/>
            <a:ext cx="9072563" cy="4989036"/>
          </a:xfrm>
        </p:spPr>
        <p:txBody>
          <a:bodyPr/>
          <a:lstStyle>
            <a:lvl1pPr>
              <a:spcBef>
                <a:spcPts val="1323"/>
              </a:spcBef>
              <a:defRPr/>
            </a:lvl1pPr>
            <a:lvl2pPr>
              <a:spcBef>
                <a:spcPts val="1323"/>
              </a:spcBef>
              <a:defRPr/>
            </a:lvl2pPr>
            <a:lvl3pPr>
              <a:spcBef>
                <a:spcPts val="1323"/>
              </a:spcBef>
              <a:defRPr/>
            </a:lvl3pPr>
            <a:lvl4pPr>
              <a:spcBef>
                <a:spcPts val="1323"/>
              </a:spcBef>
              <a:defRPr/>
            </a:lvl4pPr>
            <a:lvl5pPr>
              <a:spcBef>
                <a:spcPts val="1323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9530352" y="7101080"/>
            <a:ext cx="477208" cy="2955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z="1323" smtClean="0">
                <a:solidFill>
                  <a:srgbClr val="5075BC"/>
                </a:solidFill>
              </a:rPr>
              <a:pPr algn="ctr"/>
              <a:t>‹#›</a:t>
            </a:fld>
            <a:endParaRPr lang="el-GR" sz="1323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94819" y="7100671"/>
            <a:ext cx="8811603" cy="295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102" dirty="0" smtClean="0">
                <a:solidFill>
                  <a:srgbClr val="5075BC"/>
                </a:solidFill>
              </a:rPr>
              <a:t>Τίτλος Ενότητας: Τα συντάγματα της Επανάστασης</a:t>
            </a:r>
            <a:endParaRPr lang="en-US" sz="1102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38" y="6895492"/>
            <a:ext cx="476067" cy="62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815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96300" y="4857792"/>
            <a:ext cx="8568531" cy="1501435"/>
          </a:xfrm>
        </p:spPr>
        <p:txBody>
          <a:bodyPr anchor="t"/>
          <a:lstStyle>
            <a:lvl1pPr algn="l">
              <a:defRPr sz="4409" b="0" cap="none" baseline="0">
                <a:solidFill>
                  <a:srgbClr val="5075B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96300" y="3204114"/>
            <a:ext cx="8568531" cy="1653678"/>
          </a:xfrm>
        </p:spPr>
        <p:txBody>
          <a:bodyPr anchor="b"/>
          <a:lstStyle>
            <a:lvl1pPr marL="0" indent="0">
              <a:buNone/>
              <a:defRPr sz="2205">
                <a:solidFill>
                  <a:schemeClr val="tx1"/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376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504031" y="1763925"/>
            <a:ext cx="4452276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124318" y="1763925"/>
            <a:ext cx="4452276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9530352" y="7101080"/>
            <a:ext cx="477208" cy="2955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z="1323" smtClean="0">
                <a:solidFill>
                  <a:srgbClr val="5075BC"/>
                </a:solidFill>
              </a:rPr>
              <a:pPr algn="ctr"/>
              <a:t>‹#›</a:t>
            </a:fld>
            <a:endParaRPr lang="el-GR" sz="1323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94819" y="7100671"/>
            <a:ext cx="8811603" cy="295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449263" rtl="0" eaLnBrk="1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el-GR" sz="1102" dirty="0" smtClean="0">
                <a:solidFill>
                  <a:srgbClr val="5075BC"/>
                </a:solidFill>
              </a:rPr>
              <a:t>Τίτλος Ενότητας: Τα συντάγματα της Επανάστασης</a:t>
            </a:r>
            <a:endParaRPr lang="en-US" sz="1102" kern="1200" dirty="0" smtClean="0">
              <a:solidFill>
                <a:srgbClr val="5075BC"/>
              </a:solidFill>
              <a:latin typeface="Arial" panose="020B0604020202020204" pitchFamily="34" charset="0"/>
              <a:ea typeface="ＭＳ Ｐゴシック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38" y="6895492"/>
            <a:ext cx="476067" cy="62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764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4031" y="1735324"/>
            <a:ext cx="4454027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04031" y="2440543"/>
            <a:ext cx="4454027" cy="4276188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5120818" y="1735324"/>
            <a:ext cx="4455776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5120818" y="2440543"/>
            <a:ext cx="4455776" cy="4276188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/>
        </p:nvSpPr>
        <p:spPr>
          <a:xfrm>
            <a:off x="9530352" y="7101080"/>
            <a:ext cx="477208" cy="2955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z="1323" smtClean="0">
                <a:solidFill>
                  <a:srgbClr val="5075BC"/>
                </a:solidFill>
              </a:rPr>
              <a:pPr algn="ctr"/>
              <a:t>‹#›</a:t>
            </a:fld>
            <a:endParaRPr lang="el-GR" sz="1323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/>
        </p:nvSpPr>
        <p:spPr bwMode="auto">
          <a:xfrm>
            <a:off x="594819" y="7100671"/>
            <a:ext cx="8811603" cy="295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102" dirty="0" smtClean="0">
                <a:solidFill>
                  <a:srgbClr val="5075BC"/>
                </a:solidFill>
              </a:rPr>
              <a:t>Τίτλος Ενότητας: Τα συντάγματα της Επανάστασης</a:t>
            </a:r>
            <a:endParaRPr lang="en-US" sz="1102" kern="1200" dirty="0">
              <a:solidFill>
                <a:srgbClr val="5075BC"/>
              </a:solidFill>
              <a:latin typeface="Arial" panose="020B0604020202020204" pitchFamily="34" charset="0"/>
              <a:ea typeface="ＭＳ Ｐゴシック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38" y="6895492"/>
            <a:ext cx="476067" cy="62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401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/>
        </p:nvSpPr>
        <p:spPr>
          <a:xfrm>
            <a:off x="9530352" y="7101080"/>
            <a:ext cx="477208" cy="2955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z="1323" smtClean="0">
                <a:solidFill>
                  <a:srgbClr val="5075BC"/>
                </a:solidFill>
              </a:rPr>
              <a:pPr algn="ctr"/>
              <a:t>‹#›</a:t>
            </a:fld>
            <a:endParaRPr lang="el-GR" sz="1323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/>
        </p:nvSpPr>
        <p:spPr bwMode="auto">
          <a:xfrm>
            <a:off x="594819" y="7100671"/>
            <a:ext cx="8811603" cy="295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102" dirty="0" smtClean="0">
                <a:solidFill>
                  <a:srgbClr val="5075BC"/>
                </a:solidFill>
              </a:rPr>
              <a:t>Τίτλος Ενότητας: Τα συντάγματα της Επανάστασης</a:t>
            </a:r>
            <a:endParaRPr lang="en-US" sz="1102" kern="1200" dirty="0">
              <a:solidFill>
                <a:srgbClr val="5075BC"/>
              </a:solidFill>
              <a:latin typeface="Arial" panose="020B0604020202020204" pitchFamily="34" charset="0"/>
              <a:ea typeface="ＭＳ Ｐゴシック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38" y="6895492"/>
            <a:ext cx="476067" cy="62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989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0300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41245" y="1716075"/>
            <a:ext cx="5635349" cy="5080031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504032" y="1716075"/>
            <a:ext cx="3316456" cy="5080031"/>
          </a:xfrm>
        </p:spPr>
        <p:txBody>
          <a:bodyPr>
            <a:normAutofit/>
          </a:bodyPr>
          <a:lstStyle>
            <a:lvl1pPr marL="0" indent="0">
              <a:buNone/>
              <a:defRPr sz="2205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504031" y="301593"/>
            <a:ext cx="9072563" cy="126193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9530352" y="7101080"/>
            <a:ext cx="477208" cy="2955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z="1323" smtClean="0">
                <a:solidFill>
                  <a:srgbClr val="5075BC"/>
                </a:solidFill>
              </a:rPr>
              <a:pPr algn="ctr"/>
              <a:t>‹#›</a:t>
            </a:fld>
            <a:endParaRPr lang="el-GR" sz="1323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/>
        </p:nvSpPr>
        <p:spPr bwMode="auto">
          <a:xfrm>
            <a:off x="594819" y="7100671"/>
            <a:ext cx="8811603" cy="295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102" dirty="0" smtClean="0">
                <a:solidFill>
                  <a:srgbClr val="5075BC"/>
                </a:solidFill>
              </a:rPr>
              <a:t>Τίτλος Ενότητας: Τα συντάγματα της Επανάστασης</a:t>
            </a:r>
            <a:endParaRPr lang="en-US" sz="1102" kern="1200" dirty="0">
              <a:solidFill>
                <a:srgbClr val="5075BC"/>
              </a:solidFill>
              <a:latin typeface="Arial" panose="020B0604020202020204" pitchFamily="34" charset="0"/>
              <a:ea typeface="ＭＳ Ｐゴシック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38" y="6895492"/>
            <a:ext cx="476067" cy="62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757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975873" y="1716075"/>
            <a:ext cx="6048375" cy="3810023"/>
          </a:xfrm>
        </p:spPr>
        <p:txBody>
          <a:bodyPr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 smtClean="0"/>
              <a:t>Click icon to add picture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975873" y="5684849"/>
            <a:ext cx="6048375" cy="1118858"/>
          </a:xfrm>
        </p:spPr>
        <p:txBody>
          <a:bodyPr>
            <a:normAutofit/>
          </a:bodyPr>
          <a:lstStyle>
            <a:lvl1pPr marL="0" indent="0">
              <a:buNone/>
              <a:defRPr sz="2205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504031" y="301593"/>
            <a:ext cx="9072563" cy="126193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9530352" y="7101080"/>
            <a:ext cx="477208" cy="2955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z="1323" smtClean="0">
                <a:solidFill>
                  <a:srgbClr val="5075BC"/>
                </a:solidFill>
              </a:rPr>
              <a:pPr algn="ctr"/>
              <a:t>‹#›</a:t>
            </a:fld>
            <a:endParaRPr lang="el-GR" sz="1323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94819" y="7100671"/>
            <a:ext cx="8811603" cy="295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449263" rtl="0" eaLnBrk="1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el-GR" sz="1102" dirty="0" smtClean="0">
                <a:solidFill>
                  <a:srgbClr val="5075BC"/>
                </a:solidFill>
              </a:rPr>
              <a:t>Τίτλος Ενότητας: Το κράτος</a:t>
            </a:r>
            <a:endParaRPr lang="en-US" sz="1102" kern="1200" dirty="0" smtClean="0">
              <a:solidFill>
                <a:srgbClr val="5075BC"/>
              </a:solidFill>
              <a:latin typeface="Arial" panose="020B0604020202020204" pitchFamily="34" charset="0"/>
              <a:ea typeface="ＭＳ Ｐゴシック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38" y="6895492"/>
            <a:ext cx="476067" cy="62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4527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4031" y="1763925"/>
            <a:ext cx="9072563" cy="49890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24567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txStyles>
    <p:titleStyle>
      <a:lvl1pPr algn="ctr" defTabSz="1007943" rtl="0" eaLnBrk="1" latinLnBrk="0" hangingPunct="1">
        <a:spcBef>
          <a:spcPct val="0"/>
        </a:spcBef>
        <a:buNone/>
        <a:defRPr sz="485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77979" indent="-377979" algn="l" defTabSz="1007943" rtl="0" eaLnBrk="1" latinLnBrk="0" hangingPunct="1">
        <a:spcBef>
          <a:spcPct val="20000"/>
        </a:spcBef>
        <a:buFont typeface="Arial" pitchFamily="34" charset="0"/>
        <a:buChar char="•"/>
        <a:defRPr sz="3527" kern="1200">
          <a:solidFill>
            <a:schemeClr val="tx1"/>
          </a:solidFill>
          <a:latin typeface="+mn-lt"/>
          <a:ea typeface="+mn-ea"/>
          <a:cs typeface="+mn-cs"/>
        </a:defRPr>
      </a:lvl1pPr>
      <a:lvl2pPr marL="818954" indent="-314982" algn="l" defTabSz="1007943" rtl="0" eaLnBrk="1" latinLnBrk="0" hangingPunct="1">
        <a:spcBef>
          <a:spcPct val="20000"/>
        </a:spcBef>
        <a:buFont typeface="Arial" pitchFamily="34" charset="0"/>
        <a:buChar char="–"/>
        <a:defRPr sz="308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spcBef>
          <a:spcPct val="20000"/>
        </a:spcBef>
        <a:buFont typeface="Arial" pitchFamily="34" charset="0"/>
        <a:buChar char="–"/>
        <a:defRPr sz="2205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spcBef>
          <a:spcPct val="20000"/>
        </a:spcBef>
        <a:buFont typeface="Arial" pitchFamily="34" charset="0"/>
        <a:buChar char="»"/>
        <a:defRPr sz="2205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ARCH1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407" y="446067"/>
            <a:ext cx="4572334" cy="901019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6496" y="2211878"/>
            <a:ext cx="8567632" cy="162043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5075BC"/>
                </a:solidFill>
              </a:rPr>
              <a:t>Νεότερη Ελληνική Ιστορία Α'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754036" y="3731140"/>
            <a:ext cx="8572552" cy="1931917"/>
          </a:xfrm>
        </p:spPr>
        <p:txBody>
          <a:bodyPr>
            <a:noAutofit/>
          </a:bodyPr>
          <a:lstStyle/>
          <a:p>
            <a:r>
              <a:rPr lang="el-GR" sz="3086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US" sz="3086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1</a:t>
            </a:r>
            <a:r>
              <a:rPr lang="el-GR" sz="3086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3086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3086" dirty="0"/>
              <a:t>Τα συντάγματα της Επανάστασης</a:t>
            </a:r>
            <a:endParaRPr lang="en-US" sz="3086" dirty="0"/>
          </a:p>
          <a:p>
            <a:endParaRPr lang="en-US" sz="3086" dirty="0"/>
          </a:p>
          <a:p>
            <a:r>
              <a:rPr lang="el-GR" sz="3086" dirty="0" smtClean="0"/>
              <a:t>Κατερίνα </a:t>
            </a:r>
            <a:r>
              <a:rPr lang="el-GR" sz="3086" dirty="0" err="1" smtClean="0"/>
              <a:t>Γαρδίκα</a:t>
            </a:r>
            <a:endParaRPr lang="en-US" sz="3086" dirty="0"/>
          </a:p>
          <a:p>
            <a:r>
              <a:rPr lang="el-GR" sz="3086" dirty="0"/>
              <a:t>Φιλοσοφική Σχολή</a:t>
            </a:r>
          </a:p>
          <a:p>
            <a:r>
              <a:rPr lang="el-GR" sz="3086" dirty="0"/>
              <a:t>Τμήμα Ιστορίας και Αρχαιολογίας</a:t>
            </a:r>
            <a:endParaRPr lang="en-US" sz="3086" dirty="0"/>
          </a:p>
          <a:p>
            <a:endParaRPr lang="el-GR" sz="3086" dirty="0"/>
          </a:p>
        </p:txBody>
      </p:sp>
    </p:spTree>
    <p:extLst>
      <p:ext uri="{BB962C8B-B14F-4D97-AF65-F5344CB8AC3E}">
        <p14:creationId xmlns:p14="http://schemas.microsoft.com/office/powerpoint/2010/main" val="248626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 hidden="1"/>
          <p:cNvSpPr txBox="1">
            <a:spLocks noChangeArrowheads="1"/>
          </p:cNvSpPr>
          <p:nvPr/>
        </p:nvSpPr>
        <p:spPr bwMode="auto">
          <a:xfrm>
            <a:off x="900113" y="1260475"/>
            <a:ext cx="8280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101000"/>
              </a:lnSpc>
            </a:pPr>
            <a:r>
              <a:rPr lang="en-US" altLang="el-GR" sz="3200" dirty="0" err="1">
                <a:latin typeface="Verdana" panose="020B0604030504040204" pitchFamily="34" charset="0"/>
              </a:rPr>
              <a:t>Το</a:t>
            </a:r>
            <a:r>
              <a:rPr lang="en-US" altLang="el-GR" sz="3200" dirty="0">
                <a:latin typeface="Verdana" panose="020B0604030504040204" pitchFamily="34" charset="0"/>
              </a:rPr>
              <a:t>πικά συντάγματα</a:t>
            </a:r>
          </a:p>
          <a:p>
            <a:pPr>
              <a:lnSpc>
                <a:spcPct val="101000"/>
              </a:lnSpc>
            </a:pPr>
            <a:r>
              <a:rPr lang="en-US" altLang="el-GR" sz="3200" dirty="0">
                <a:latin typeface="Verdana" panose="020B0604030504040204" pitchFamily="34" charset="0"/>
              </a:rPr>
              <a:t>1821, Μα</a:t>
            </a:r>
            <a:r>
              <a:rPr lang="en-US" altLang="el-GR" sz="3200" dirty="0" err="1">
                <a:latin typeface="Verdana" panose="020B0604030504040204" pitchFamily="34" charset="0"/>
              </a:rPr>
              <a:t>ΐου</a:t>
            </a:r>
            <a:r>
              <a:rPr lang="en-US" altLang="el-GR" sz="3200" dirty="0">
                <a:latin typeface="Verdana" panose="020B0604030504040204" pitchFamily="34" charset="0"/>
              </a:rPr>
              <a:t> 12, </a:t>
            </a:r>
            <a:r>
              <a:rPr lang="en-US" altLang="el-GR" sz="3200" dirty="0" err="1">
                <a:latin typeface="Verdana" panose="020B0604030504040204" pitchFamily="34" charset="0"/>
              </a:rPr>
              <a:t>Στρ</a:t>
            </a:r>
            <a:r>
              <a:rPr lang="en-US" altLang="el-GR" sz="3200" dirty="0">
                <a:latin typeface="Verdana" panose="020B0604030504040204" pitchFamily="34" charset="0"/>
              </a:rPr>
              <a:t>ατοπολιτικόν σύστημα Σάμου</a:t>
            </a:r>
          </a:p>
          <a:p>
            <a:pPr>
              <a:lnSpc>
                <a:spcPct val="101000"/>
              </a:lnSpc>
            </a:pPr>
            <a:r>
              <a:rPr lang="en-US" altLang="el-GR" sz="3200" dirty="0">
                <a:latin typeface="Verdana" panose="020B0604030504040204" pitchFamily="34" charset="0"/>
              </a:rPr>
              <a:t>1821, </a:t>
            </a:r>
            <a:r>
              <a:rPr lang="en-US" altLang="el-GR" sz="3200" dirty="0" err="1">
                <a:latin typeface="Verdana" panose="020B0604030504040204" pitchFamily="34" charset="0"/>
              </a:rPr>
              <a:t>Νοεμ</a:t>
            </a:r>
            <a:r>
              <a:rPr lang="en-US" altLang="el-GR" sz="3200" dirty="0">
                <a:latin typeface="Verdana" panose="020B0604030504040204" pitchFamily="34" charset="0"/>
              </a:rPr>
              <a:t>. 9 </a:t>
            </a:r>
            <a:r>
              <a:rPr lang="en-US" altLang="el-GR" sz="3200" dirty="0" err="1">
                <a:latin typeface="Verdana" panose="020B0604030504040204" pitchFamily="34" charset="0"/>
              </a:rPr>
              <a:t>Οργ</a:t>
            </a:r>
            <a:r>
              <a:rPr lang="en-US" altLang="el-GR" sz="3200" dirty="0">
                <a:latin typeface="Verdana" panose="020B0604030504040204" pitchFamily="34" charset="0"/>
              </a:rPr>
              <a:t>ανισμός Γερουσίας της Δυτικής Χέρσου Ελλάδος</a:t>
            </a:r>
          </a:p>
          <a:p>
            <a:pPr>
              <a:lnSpc>
                <a:spcPct val="101000"/>
              </a:lnSpc>
            </a:pPr>
            <a:r>
              <a:rPr lang="en-US" altLang="el-GR" sz="3200" dirty="0">
                <a:latin typeface="Verdana" panose="020B0604030504040204" pitchFamily="34" charset="0"/>
              </a:rPr>
              <a:t>1821, </a:t>
            </a:r>
            <a:r>
              <a:rPr lang="en-US" altLang="el-GR" sz="3200" dirty="0" err="1">
                <a:latin typeface="Verdana" panose="020B0604030504040204" pitchFamily="34" charset="0"/>
              </a:rPr>
              <a:t>Νοεμ</a:t>
            </a:r>
            <a:r>
              <a:rPr lang="en-US" altLang="el-GR" sz="3200" dirty="0">
                <a:latin typeface="Verdana" panose="020B0604030504040204" pitchFamily="34" charset="0"/>
              </a:rPr>
              <a:t>. 15 </a:t>
            </a:r>
            <a:r>
              <a:rPr lang="en-US" altLang="el-GR" sz="3200" dirty="0" err="1">
                <a:latin typeface="Verdana" panose="020B0604030504040204" pitchFamily="34" charset="0"/>
              </a:rPr>
              <a:t>Νομική</a:t>
            </a:r>
            <a:r>
              <a:rPr lang="en-US" altLang="el-GR" sz="3200" dirty="0">
                <a:latin typeface="Verdana" panose="020B0604030504040204" pitchFamily="34" charset="0"/>
              </a:rPr>
              <a:t> </a:t>
            </a:r>
            <a:r>
              <a:rPr lang="en-US" altLang="el-GR" sz="3200" dirty="0" err="1">
                <a:latin typeface="Verdana" panose="020B0604030504040204" pitchFamily="34" charset="0"/>
              </a:rPr>
              <a:t>Διάτ</a:t>
            </a:r>
            <a:r>
              <a:rPr lang="en-US" altLang="el-GR" sz="3200" dirty="0">
                <a:latin typeface="Verdana" panose="020B0604030504040204" pitchFamily="34" charset="0"/>
              </a:rPr>
              <a:t>αξις της Ανατολικής Χέρσου Ελλάδος</a:t>
            </a:r>
          </a:p>
          <a:p>
            <a:pPr>
              <a:lnSpc>
                <a:spcPct val="101000"/>
              </a:lnSpc>
            </a:pPr>
            <a:r>
              <a:rPr lang="en-US" altLang="el-GR" sz="3200" dirty="0">
                <a:latin typeface="Verdana" panose="020B0604030504040204" pitchFamily="34" charset="0"/>
              </a:rPr>
              <a:t>1821, </a:t>
            </a:r>
            <a:r>
              <a:rPr lang="en-US" altLang="el-GR" sz="3200" dirty="0" err="1">
                <a:latin typeface="Verdana" panose="020B0604030504040204" pitchFamily="34" charset="0"/>
              </a:rPr>
              <a:t>Δεκεμ</a:t>
            </a:r>
            <a:r>
              <a:rPr lang="en-US" altLang="el-GR" sz="3200" dirty="0">
                <a:latin typeface="Verdana" panose="020B0604030504040204" pitchFamily="34" charset="0"/>
              </a:rPr>
              <a:t>. 27 </a:t>
            </a:r>
            <a:r>
              <a:rPr lang="en-US" altLang="el-GR" sz="3200" dirty="0" err="1">
                <a:latin typeface="Verdana" panose="020B0604030504040204" pitchFamily="34" charset="0"/>
              </a:rPr>
              <a:t>Οργ</a:t>
            </a:r>
            <a:r>
              <a:rPr lang="en-US" altLang="el-GR" sz="3200" dirty="0">
                <a:latin typeface="Verdana" panose="020B0604030504040204" pitchFamily="34" charset="0"/>
              </a:rPr>
              <a:t>ανισμός της Πελοποννησιακής Γερουσίας</a:t>
            </a:r>
          </a:p>
          <a:p>
            <a:pPr>
              <a:lnSpc>
                <a:spcPct val="101000"/>
              </a:lnSpc>
            </a:pPr>
            <a:r>
              <a:rPr lang="en-US" altLang="el-GR" sz="3200" dirty="0">
                <a:latin typeface="Verdana" panose="020B0604030504040204" pitchFamily="34" charset="0"/>
              </a:rPr>
              <a:t>1822, </a:t>
            </a:r>
            <a:r>
              <a:rPr lang="en-US" altLang="el-GR" sz="3200" dirty="0" err="1">
                <a:latin typeface="Verdana" panose="020B0604030504040204" pitchFamily="34" charset="0"/>
              </a:rPr>
              <a:t>Μάιος</a:t>
            </a:r>
            <a:r>
              <a:rPr lang="en-US" altLang="el-GR" sz="3200" dirty="0">
                <a:latin typeface="Verdana" panose="020B0604030504040204" pitchFamily="34" charset="0"/>
              </a:rPr>
              <a:t> </a:t>
            </a:r>
            <a:r>
              <a:rPr lang="en-US" altLang="el-GR" sz="3200" dirty="0" err="1">
                <a:latin typeface="Verdana" panose="020B0604030504040204" pitchFamily="34" charset="0"/>
              </a:rPr>
              <a:t>Το</a:t>
            </a:r>
            <a:r>
              <a:rPr lang="en-US" altLang="el-GR" sz="3200" dirty="0">
                <a:latin typeface="Verdana" panose="020B0604030504040204" pitchFamily="34" charset="0"/>
              </a:rPr>
              <a:t>πικό σύνταγμα Κρήτης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l-GR" sz="5400" dirty="0" err="1"/>
              <a:t>Το</a:t>
            </a:r>
            <a:r>
              <a:rPr lang="en-US" altLang="el-GR" sz="5400" dirty="0"/>
              <a:t>πικά </a:t>
            </a:r>
            <a:r>
              <a:rPr lang="en-US" altLang="el-GR" sz="5400" dirty="0" smtClean="0"/>
              <a:t>συντάγματα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1821</a:t>
            </a:r>
            <a:r>
              <a:rPr lang="el-GR" dirty="0"/>
              <a:t>, Μαΐου 12, </a:t>
            </a:r>
            <a:r>
              <a:rPr lang="el-GR" dirty="0" err="1"/>
              <a:t>Στρατοπολιτικόν</a:t>
            </a:r>
            <a:r>
              <a:rPr lang="el-GR" dirty="0"/>
              <a:t> σύστημα Σάμου</a:t>
            </a:r>
          </a:p>
          <a:p>
            <a:r>
              <a:rPr lang="el-GR" dirty="0"/>
              <a:t>1821, </a:t>
            </a:r>
            <a:r>
              <a:rPr lang="el-GR" dirty="0" err="1"/>
              <a:t>Νοεμ</a:t>
            </a:r>
            <a:r>
              <a:rPr lang="el-GR" dirty="0"/>
              <a:t>. 9 Οργανισμός Γερουσίας της Δυτικής Χέρσου Ελλάδος</a:t>
            </a:r>
          </a:p>
          <a:p>
            <a:r>
              <a:rPr lang="el-GR" dirty="0"/>
              <a:t>1821, </a:t>
            </a:r>
            <a:r>
              <a:rPr lang="el-GR" dirty="0" err="1"/>
              <a:t>Νοεμ</a:t>
            </a:r>
            <a:r>
              <a:rPr lang="el-GR" dirty="0"/>
              <a:t>. 15 Νομική </a:t>
            </a:r>
            <a:r>
              <a:rPr lang="el-GR" dirty="0" err="1"/>
              <a:t>Διάταξις</a:t>
            </a:r>
            <a:r>
              <a:rPr lang="el-GR" dirty="0"/>
              <a:t> της Ανατολικής Χέρσου Ελλάδος</a:t>
            </a:r>
          </a:p>
          <a:p>
            <a:r>
              <a:rPr lang="el-GR" dirty="0"/>
              <a:t>1821, </a:t>
            </a:r>
            <a:r>
              <a:rPr lang="el-GR" dirty="0" err="1"/>
              <a:t>Δεκεμ</a:t>
            </a:r>
            <a:r>
              <a:rPr lang="el-GR" dirty="0"/>
              <a:t>. 27 Οργανισμός της Πελοποννησιακής Γερουσίας</a:t>
            </a:r>
          </a:p>
          <a:p>
            <a:r>
              <a:rPr lang="el-GR" dirty="0"/>
              <a:t>1822, Μάιος Τοπικό σύνταγμα Κρήτης</a:t>
            </a:r>
          </a:p>
          <a:p>
            <a:pPr marL="0" indent="0">
              <a:buNone/>
            </a:pPr>
            <a:endParaRPr lang="el-G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l-GR" sz="5400" dirty="0" err="1"/>
              <a:t>Εθνικά</a:t>
            </a:r>
            <a:r>
              <a:rPr lang="en-US" altLang="el-GR" sz="5400" dirty="0"/>
              <a:t> </a:t>
            </a:r>
            <a:r>
              <a:rPr lang="en-US" altLang="el-GR" sz="5400" dirty="0" err="1" smtClean="0"/>
              <a:t>συντάγμ</a:t>
            </a:r>
            <a:r>
              <a:rPr lang="en-US" altLang="el-GR" sz="5400" dirty="0" smtClean="0"/>
              <a:t>ατα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dirty="0" smtClean="0"/>
              <a:t>1822</a:t>
            </a:r>
            <a:r>
              <a:rPr lang="el-GR" dirty="0"/>
              <a:t>, Ιανουαρίου 1, Επίδαυρος: </a:t>
            </a:r>
            <a:r>
              <a:rPr lang="el-GR" dirty="0" err="1"/>
              <a:t>Προσωρινόν</a:t>
            </a:r>
            <a:r>
              <a:rPr lang="el-GR" dirty="0"/>
              <a:t> Πολίτευμα της Ελλάδος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dirty="0"/>
              <a:t>1823, Απριλίου 13, Άστρος: Νόμος Επιδαύρου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dirty="0"/>
              <a:t>1827, Μαΐου 1, </a:t>
            </a:r>
            <a:r>
              <a:rPr lang="el-GR" dirty="0" err="1"/>
              <a:t>Τροιζήνα</a:t>
            </a:r>
            <a:r>
              <a:rPr lang="el-GR" dirty="0"/>
              <a:t>: </a:t>
            </a:r>
            <a:r>
              <a:rPr lang="el-GR" dirty="0" err="1"/>
              <a:t>Πολιτικόν</a:t>
            </a:r>
            <a:r>
              <a:rPr lang="el-GR" dirty="0"/>
              <a:t> Σύνταγμα της Ελλάδος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l-G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Βιβλιογραφία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431800" indent="-3238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r>
              <a:rPr lang="en-GB" altLang="el-GR" sz="3600" dirty="0" err="1">
                <a:latin typeface="Verdana" panose="020B0604030504040204" pitchFamily="34" charset="0"/>
              </a:rPr>
              <a:t>Αλι</a:t>
            </a:r>
            <a:r>
              <a:rPr lang="en-GB" altLang="el-GR" sz="3600" dirty="0">
                <a:latin typeface="Verdana" panose="020B0604030504040204" pitchFamily="34" charset="0"/>
              </a:rPr>
              <a:t>βιζ</a:t>
            </a:r>
            <a:r>
              <a:rPr lang="en-GB" altLang="el-GR" sz="3600" dirty="0">
                <a:latin typeface="Verdana" panose="020B0604030504040204" pitchFamily="34" charset="0"/>
                <a:cs typeface="Tahoma" panose="020B0604030504040204" pitchFamily="34" charset="0"/>
              </a:rPr>
              <a:t>ά</a:t>
            </a:r>
            <a:r>
              <a:rPr lang="en-GB" altLang="el-GR" sz="3600" dirty="0">
                <a:latin typeface="Verdana" panose="020B0604030504040204" pitchFamily="34" charset="0"/>
              </a:rPr>
              <a:t>τος, Ν</a:t>
            </a:r>
            <a:r>
              <a:rPr lang="en-GB" altLang="el-GR" sz="3600" dirty="0">
                <a:latin typeface="Verdana" panose="020B0604030504040204" pitchFamily="34" charset="0"/>
                <a:cs typeface="Tahoma" panose="020B0604030504040204" pitchFamily="34" charset="0"/>
              </a:rPr>
              <a:t>ί</a:t>
            </a:r>
            <a:r>
              <a:rPr lang="en-GB" altLang="el-GR" sz="3600" dirty="0">
                <a:latin typeface="Verdana" panose="020B0604030504040204" pitchFamily="34" charset="0"/>
              </a:rPr>
              <a:t>κος. </a:t>
            </a:r>
            <a:r>
              <a:rPr lang="en-GB" altLang="el-GR" sz="3600" i="1" dirty="0" err="1">
                <a:latin typeface="Verdana" panose="020B0604030504040204" pitchFamily="34" charset="0"/>
              </a:rPr>
              <a:t>Συντ</a:t>
            </a:r>
            <a:r>
              <a:rPr lang="en-GB" altLang="el-GR" sz="3600" i="1" dirty="0">
                <a:latin typeface="Verdana" panose="020B0604030504040204" pitchFamily="34" charset="0"/>
              </a:rPr>
              <a:t>αγματικ</a:t>
            </a:r>
            <a:r>
              <a:rPr lang="en-GB" altLang="el-GR" sz="3600" i="1" dirty="0">
                <a:latin typeface="Verdana" panose="020B0604030504040204" pitchFamily="34" charset="0"/>
                <a:cs typeface="Tahoma" panose="020B0604030504040204" pitchFamily="34" charset="0"/>
              </a:rPr>
              <a:t>ή</a:t>
            </a:r>
            <a:r>
              <a:rPr lang="en-GB" altLang="el-GR" sz="3600" i="1" dirty="0">
                <a:latin typeface="Verdana" panose="020B0604030504040204" pitchFamily="34" charset="0"/>
              </a:rPr>
              <a:t> ιστορ</a:t>
            </a:r>
            <a:r>
              <a:rPr lang="en-GB" altLang="el-GR" sz="3600" i="1" dirty="0">
                <a:latin typeface="Verdana" panose="020B0604030504040204" pitchFamily="34" charset="0"/>
                <a:cs typeface="Tahoma" panose="020B0604030504040204" pitchFamily="34" charset="0"/>
              </a:rPr>
              <a:t>ί</a:t>
            </a:r>
            <a:r>
              <a:rPr lang="en-GB" altLang="el-GR" sz="3600" i="1" dirty="0">
                <a:latin typeface="Verdana" panose="020B0604030504040204" pitchFamily="34" charset="0"/>
              </a:rPr>
              <a:t>α</a:t>
            </a:r>
            <a:r>
              <a:rPr lang="en-GB" altLang="el-GR" sz="3600" dirty="0">
                <a:latin typeface="Verdana" panose="020B0604030504040204" pitchFamily="34" charset="0"/>
              </a:rPr>
              <a:t>. </a:t>
            </a:r>
            <a:r>
              <a:rPr lang="en-GB" altLang="el-GR" sz="3600" dirty="0" err="1">
                <a:latin typeface="Verdana" panose="020B0604030504040204" pitchFamily="34" charset="0"/>
              </a:rPr>
              <a:t>Αθ</a:t>
            </a:r>
            <a:r>
              <a:rPr lang="en-GB" altLang="el-GR" sz="3600" dirty="0" err="1">
                <a:latin typeface="Verdana" panose="020B0604030504040204" pitchFamily="34" charset="0"/>
                <a:cs typeface="Tahoma" panose="020B0604030504040204" pitchFamily="34" charset="0"/>
              </a:rPr>
              <a:t>ή</a:t>
            </a:r>
            <a:r>
              <a:rPr lang="en-GB" altLang="el-GR" sz="3600" dirty="0" err="1">
                <a:latin typeface="Verdana" panose="020B0604030504040204" pitchFamily="34" charset="0"/>
              </a:rPr>
              <a:t>ν</a:t>
            </a:r>
            <a:r>
              <a:rPr lang="en-GB" altLang="el-GR" sz="3600" dirty="0">
                <a:latin typeface="Verdana" panose="020B0604030504040204" pitchFamily="34" charset="0"/>
              </a:rPr>
              <a:t>α: Σ</a:t>
            </a:r>
            <a:r>
              <a:rPr lang="en-GB" altLang="el-GR" sz="3600" dirty="0">
                <a:latin typeface="Verdana" panose="020B0604030504040204" pitchFamily="34" charset="0"/>
                <a:cs typeface="Tahoma" panose="020B0604030504040204" pitchFamily="34" charset="0"/>
              </a:rPr>
              <a:t>ά</a:t>
            </a:r>
            <a:r>
              <a:rPr lang="en-GB" altLang="el-GR" sz="3600" dirty="0">
                <a:latin typeface="Verdana" panose="020B0604030504040204" pitchFamily="34" charset="0"/>
              </a:rPr>
              <a:t>κκουλας 1981.</a:t>
            </a:r>
          </a:p>
          <a:p>
            <a:pPr marL="431800" indent="-3238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r>
              <a:rPr lang="en-GB" altLang="el-GR" sz="3600" dirty="0" err="1">
                <a:latin typeface="Verdana" panose="020B0604030504040204" pitchFamily="34" charset="0"/>
              </a:rPr>
              <a:t>Δι</a:t>
            </a:r>
            <a:r>
              <a:rPr lang="en-GB" altLang="el-GR" sz="3600" dirty="0">
                <a:latin typeface="Verdana" panose="020B0604030504040204" pitchFamily="34" charset="0"/>
              </a:rPr>
              <a:t>αμαντο</a:t>
            </a:r>
            <a:r>
              <a:rPr lang="en-GB" altLang="el-GR" sz="3600" dirty="0">
                <a:latin typeface="Verdana" panose="020B0604030504040204" pitchFamily="34" charset="0"/>
                <a:cs typeface="Tahoma" panose="020B0604030504040204" pitchFamily="34" charset="0"/>
              </a:rPr>
              <a:t>ύ</a:t>
            </a:r>
            <a:r>
              <a:rPr lang="en-GB" altLang="el-GR" sz="3600" dirty="0">
                <a:latin typeface="Verdana" panose="020B0604030504040204" pitchFamily="34" charset="0"/>
              </a:rPr>
              <a:t>ρος, Νικηφ</a:t>
            </a:r>
            <a:r>
              <a:rPr lang="en-GB" altLang="el-GR" sz="3600" dirty="0">
                <a:latin typeface="Verdana" panose="020B0604030504040204" pitchFamily="34" charset="0"/>
                <a:cs typeface="Tahoma" panose="020B0604030504040204" pitchFamily="34" charset="0"/>
              </a:rPr>
              <a:t>ό</a:t>
            </a:r>
            <a:r>
              <a:rPr lang="en-GB" altLang="el-GR" sz="3600" dirty="0">
                <a:latin typeface="Verdana" panose="020B0604030504040204" pitchFamily="34" charset="0"/>
              </a:rPr>
              <a:t>ρος. </a:t>
            </a:r>
            <a:r>
              <a:rPr lang="en-GB" altLang="el-GR" sz="3600" i="1" dirty="0" err="1">
                <a:latin typeface="Verdana" panose="020B0604030504040204" pitchFamily="34" charset="0"/>
              </a:rPr>
              <a:t>Οι</a:t>
            </a:r>
            <a:r>
              <a:rPr lang="en-GB" altLang="el-GR" sz="3600" i="1" dirty="0">
                <a:latin typeface="Verdana" panose="020B0604030504040204" pitchFamily="34" charset="0"/>
              </a:rPr>
              <a:t> απα</a:t>
            </a:r>
            <a:r>
              <a:rPr lang="en-GB" altLang="el-GR" sz="3600" i="1" dirty="0" err="1">
                <a:latin typeface="Verdana" panose="020B0604030504040204" pitchFamily="34" charset="0"/>
              </a:rPr>
              <a:t>ρχ</a:t>
            </a:r>
            <a:r>
              <a:rPr lang="en-GB" altLang="el-GR" sz="3600" i="1" dirty="0" err="1">
                <a:latin typeface="Verdana" panose="020B0604030504040204" pitchFamily="34" charset="0"/>
                <a:cs typeface="Tahoma" panose="020B0604030504040204" pitchFamily="34" charset="0"/>
              </a:rPr>
              <a:t>έ</a:t>
            </a:r>
            <a:r>
              <a:rPr lang="en-GB" altLang="el-GR" sz="3600" i="1" dirty="0" err="1">
                <a:latin typeface="Verdana" panose="020B0604030504040204" pitchFamily="34" charset="0"/>
              </a:rPr>
              <a:t>ς</a:t>
            </a:r>
            <a:r>
              <a:rPr lang="en-GB" altLang="el-GR" sz="3600" i="1" dirty="0">
                <a:latin typeface="Verdana" panose="020B0604030504040204" pitchFamily="34" charset="0"/>
              </a:rPr>
              <a:t> </a:t>
            </a:r>
            <a:r>
              <a:rPr lang="en-GB" altLang="el-GR" sz="3600" i="1" dirty="0" err="1">
                <a:latin typeface="Verdana" panose="020B0604030504040204" pitchFamily="34" charset="0"/>
              </a:rPr>
              <a:t>της</a:t>
            </a:r>
            <a:r>
              <a:rPr lang="en-GB" altLang="el-GR" sz="3600" i="1" dirty="0">
                <a:latin typeface="Verdana" panose="020B0604030504040204" pitchFamily="34" charset="0"/>
              </a:rPr>
              <a:t> </a:t>
            </a:r>
            <a:r>
              <a:rPr lang="en-GB" altLang="el-GR" sz="3600" i="1" dirty="0" err="1">
                <a:latin typeface="Verdana" panose="020B0604030504040204" pitchFamily="34" charset="0"/>
              </a:rPr>
              <a:t>συγκρ</a:t>
            </a:r>
            <a:r>
              <a:rPr lang="en-GB" altLang="el-GR" sz="3600" i="1" dirty="0" err="1">
                <a:latin typeface="Verdana" panose="020B0604030504040204" pitchFamily="34" charset="0"/>
                <a:cs typeface="Tahoma" panose="020B0604030504040204" pitchFamily="34" charset="0"/>
              </a:rPr>
              <a:t>ό</a:t>
            </a:r>
            <a:r>
              <a:rPr lang="en-GB" altLang="el-GR" sz="3600" i="1" dirty="0" err="1">
                <a:latin typeface="Verdana" panose="020B0604030504040204" pitchFamily="34" charset="0"/>
              </a:rPr>
              <a:t>τησης</a:t>
            </a:r>
            <a:r>
              <a:rPr lang="en-GB" altLang="el-GR" sz="3600" i="1" dirty="0">
                <a:latin typeface="Verdana" panose="020B0604030504040204" pitchFamily="34" charset="0"/>
              </a:rPr>
              <a:t> </a:t>
            </a:r>
            <a:r>
              <a:rPr lang="en-GB" altLang="el-GR" sz="3600" i="1" dirty="0" err="1">
                <a:latin typeface="Verdana" panose="020B0604030504040204" pitchFamily="34" charset="0"/>
              </a:rPr>
              <a:t>σ</a:t>
            </a:r>
            <a:r>
              <a:rPr lang="en-GB" altLang="el-GR" sz="3600" i="1" dirty="0" err="1">
                <a:latin typeface="Verdana" panose="020B0604030504040204" pitchFamily="34" charset="0"/>
                <a:cs typeface="Tahoma" panose="020B0604030504040204" pitchFamily="34" charset="0"/>
              </a:rPr>
              <a:t>ύ</a:t>
            </a:r>
            <a:r>
              <a:rPr lang="en-GB" altLang="el-GR" sz="3600" i="1" dirty="0" err="1">
                <a:latin typeface="Verdana" panose="020B0604030504040204" pitchFamily="34" charset="0"/>
              </a:rPr>
              <a:t>γχρονου</a:t>
            </a:r>
            <a:r>
              <a:rPr lang="en-GB" altLang="el-GR" sz="3600" i="1" dirty="0">
                <a:latin typeface="Verdana" panose="020B0604030504040204" pitchFamily="34" charset="0"/>
              </a:rPr>
              <a:t> </a:t>
            </a:r>
            <a:r>
              <a:rPr lang="en-GB" altLang="el-GR" sz="3600" i="1" dirty="0" err="1">
                <a:latin typeface="Verdana" panose="020B0604030504040204" pitchFamily="34" charset="0"/>
              </a:rPr>
              <a:t>κρ</a:t>
            </a:r>
            <a:r>
              <a:rPr lang="en-GB" altLang="el-GR" sz="3600" i="1" dirty="0" err="1">
                <a:latin typeface="Verdana" panose="020B0604030504040204" pitchFamily="34" charset="0"/>
                <a:cs typeface="Tahoma" panose="020B0604030504040204" pitchFamily="34" charset="0"/>
              </a:rPr>
              <a:t>ά</a:t>
            </a:r>
            <a:r>
              <a:rPr lang="en-GB" altLang="el-GR" sz="3600" i="1" dirty="0" err="1">
                <a:latin typeface="Verdana" panose="020B0604030504040204" pitchFamily="34" charset="0"/>
              </a:rPr>
              <a:t>τους</a:t>
            </a:r>
            <a:r>
              <a:rPr lang="en-GB" altLang="el-GR" sz="3600" i="1" dirty="0">
                <a:latin typeface="Verdana" panose="020B0604030504040204" pitchFamily="34" charset="0"/>
              </a:rPr>
              <a:t> </a:t>
            </a:r>
            <a:r>
              <a:rPr lang="en-GB" altLang="el-GR" sz="3600" i="1" dirty="0" err="1">
                <a:latin typeface="Verdana" panose="020B0604030504040204" pitchFamily="34" charset="0"/>
              </a:rPr>
              <a:t>στην</a:t>
            </a:r>
            <a:r>
              <a:rPr lang="en-GB" altLang="el-GR" sz="3600" i="1" dirty="0">
                <a:latin typeface="Verdana" panose="020B0604030504040204" pitchFamily="34" charset="0"/>
              </a:rPr>
              <a:t> </a:t>
            </a:r>
            <a:r>
              <a:rPr lang="en-GB" altLang="el-GR" sz="3600" i="1" dirty="0" err="1">
                <a:latin typeface="Verdana" panose="020B0604030504040204" pitchFamily="34" charset="0"/>
              </a:rPr>
              <a:t>Ελλ</a:t>
            </a:r>
            <a:r>
              <a:rPr lang="en-GB" altLang="el-GR" sz="3600" i="1" dirty="0" err="1">
                <a:latin typeface="Verdana" panose="020B0604030504040204" pitchFamily="34" charset="0"/>
                <a:cs typeface="Tahoma" panose="020B0604030504040204" pitchFamily="34" charset="0"/>
              </a:rPr>
              <a:t>ά</a:t>
            </a:r>
            <a:r>
              <a:rPr lang="en-GB" altLang="el-GR" sz="3600" i="1" dirty="0" err="1">
                <a:latin typeface="Verdana" panose="020B0604030504040204" pitchFamily="34" charset="0"/>
              </a:rPr>
              <a:t>δ</a:t>
            </a:r>
            <a:r>
              <a:rPr lang="en-GB" altLang="el-GR" sz="3600" i="1" dirty="0">
                <a:latin typeface="Verdana" panose="020B0604030504040204" pitchFamily="34" charset="0"/>
              </a:rPr>
              <a:t>α, 1821–1828</a:t>
            </a:r>
            <a:r>
              <a:rPr lang="en-GB" altLang="el-GR" sz="3600" dirty="0">
                <a:latin typeface="Verdana" panose="020B0604030504040204" pitchFamily="34" charset="0"/>
              </a:rPr>
              <a:t>. </a:t>
            </a:r>
            <a:r>
              <a:rPr lang="en-GB" altLang="el-GR" sz="3600" dirty="0" err="1">
                <a:latin typeface="Verdana" panose="020B0604030504040204" pitchFamily="34" charset="0"/>
              </a:rPr>
              <a:t>Αθ</a:t>
            </a:r>
            <a:r>
              <a:rPr lang="en-GB" altLang="el-GR" sz="3600" dirty="0" err="1">
                <a:latin typeface="Verdana" panose="020B0604030504040204" pitchFamily="34" charset="0"/>
                <a:cs typeface="Tahoma" panose="020B0604030504040204" pitchFamily="34" charset="0"/>
              </a:rPr>
              <a:t>ή</a:t>
            </a:r>
            <a:r>
              <a:rPr lang="en-GB" altLang="el-GR" sz="3600" dirty="0" err="1">
                <a:latin typeface="Verdana" panose="020B0604030504040204" pitchFamily="34" charset="0"/>
              </a:rPr>
              <a:t>ν</a:t>
            </a:r>
            <a:r>
              <a:rPr lang="en-GB" altLang="el-GR" sz="3600" dirty="0">
                <a:latin typeface="Verdana" panose="020B0604030504040204" pitchFamily="34" charset="0"/>
              </a:rPr>
              <a:t>α: Μορφωτικ</a:t>
            </a:r>
            <a:r>
              <a:rPr lang="en-GB" altLang="el-GR" sz="3600" dirty="0">
                <a:latin typeface="Verdana" panose="020B0604030504040204" pitchFamily="34" charset="0"/>
                <a:cs typeface="Tahoma" panose="020B0604030504040204" pitchFamily="34" charset="0"/>
              </a:rPr>
              <a:t>ό</a:t>
            </a:r>
            <a:r>
              <a:rPr lang="en-GB" altLang="el-GR" sz="3600" dirty="0">
                <a:latin typeface="Verdana" panose="020B0604030504040204" pitchFamily="34" charset="0"/>
              </a:rPr>
              <a:t> </a:t>
            </a:r>
            <a:r>
              <a:rPr lang="en-GB" altLang="el-GR" sz="3600" dirty="0">
                <a:latin typeface="Verdana" panose="020B0604030504040204" pitchFamily="34" charset="0"/>
                <a:cs typeface="Tahoma" panose="020B0604030504040204" pitchFamily="34" charset="0"/>
              </a:rPr>
              <a:t>Ἰ</a:t>
            </a:r>
            <a:r>
              <a:rPr lang="en-GB" altLang="el-GR" sz="3600" dirty="0">
                <a:latin typeface="Verdana" panose="020B0604030504040204" pitchFamily="34" charset="0"/>
              </a:rPr>
              <a:t>δρυμα Εθνικ</a:t>
            </a:r>
            <a:r>
              <a:rPr lang="en-GB" altLang="el-GR" sz="3600" dirty="0">
                <a:latin typeface="Verdana" panose="020B0604030504040204" pitchFamily="34" charset="0"/>
                <a:cs typeface="Tahoma" panose="020B0604030504040204" pitchFamily="34" charset="0"/>
              </a:rPr>
              <a:t>ή</a:t>
            </a:r>
            <a:r>
              <a:rPr lang="en-GB" altLang="el-GR" sz="3600" dirty="0">
                <a:latin typeface="Verdana" panose="020B0604030504040204" pitchFamily="34" charset="0"/>
              </a:rPr>
              <a:t>ς Τραπ</a:t>
            </a:r>
            <a:r>
              <a:rPr lang="en-GB" altLang="el-GR" sz="3600" dirty="0">
                <a:latin typeface="Verdana" panose="020B0604030504040204" pitchFamily="34" charset="0"/>
                <a:cs typeface="Tahoma" panose="020B0604030504040204" pitchFamily="34" charset="0"/>
              </a:rPr>
              <a:t>έ</a:t>
            </a:r>
            <a:r>
              <a:rPr lang="en-GB" altLang="el-GR" sz="3600" dirty="0">
                <a:latin typeface="Verdana" panose="020B0604030504040204" pitchFamily="34" charset="0"/>
              </a:rPr>
              <a:t>ζης, 2002.</a:t>
            </a:r>
          </a:p>
          <a:p>
            <a:pPr marL="431800" indent="-3238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r>
              <a:rPr lang="en-GB" altLang="el-GR" sz="3600" dirty="0" err="1">
                <a:latin typeface="Verdana" panose="020B0604030504040204" pitchFamily="34" charset="0"/>
              </a:rPr>
              <a:t>Κιτρομηλίδης</a:t>
            </a:r>
            <a:r>
              <a:rPr lang="en-GB" altLang="el-GR" sz="3600" dirty="0">
                <a:latin typeface="Verdana" panose="020B0604030504040204" pitchFamily="34" charset="0"/>
              </a:rPr>
              <a:t>, Π.Μ. (επ.), </a:t>
            </a:r>
            <a:r>
              <a:rPr lang="en-GB" altLang="el-GR" sz="3600" i="1" dirty="0" err="1">
                <a:latin typeface="Verdana" panose="020B0604030504040204" pitchFamily="34" charset="0"/>
              </a:rPr>
              <a:t>Ρήγ</a:t>
            </a:r>
            <a:r>
              <a:rPr lang="en-GB" altLang="el-GR" sz="3600" i="1" dirty="0">
                <a:latin typeface="Verdana" panose="020B0604030504040204" pitchFamily="34" charset="0"/>
              </a:rPr>
              <a:t>α Βελεστινλή Άπαντα τα σωζόμενα</a:t>
            </a:r>
            <a:r>
              <a:rPr lang="en-GB" altLang="el-GR" sz="3600" dirty="0">
                <a:latin typeface="Verdana" panose="020B0604030504040204" pitchFamily="34" charset="0"/>
              </a:rPr>
              <a:t>, τ. 5, </a:t>
            </a:r>
            <a:r>
              <a:rPr lang="en-GB" altLang="el-GR" sz="3600" dirty="0" err="1">
                <a:latin typeface="Verdana" panose="020B0604030504040204" pitchFamily="34" charset="0"/>
              </a:rPr>
              <a:t>Αθήν</a:t>
            </a:r>
            <a:r>
              <a:rPr lang="en-GB" altLang="el-GR" sz="3600" dirty="0">
                <a:latin typeface="Verdana" panose="020B0604030504040204" pitchFamily="34" charset="0"/>
              </a:rPr>
              <a:t>α: Βουλή των Ελλήνων, 2000.</a:t>
            </a:r>
          </a:p>
          <a:p>
            <a:pPr marL="431800" indent="-3238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r>
              <a:rPr lang="en-GB" altLang="el-GR" sz="3600" dirty="0" err="1">
                <a:latin typeface="Verdana" panose="020B0604030504040204" pitchFamily="34" charset="0"/>
              </a:rPr>
              <a:t>Κυρι</a:t>
            </a:r>
            <a:r>
              <a:rPr lang="en-GB" altLang="el-GR" sz="3600" dirty="0">
                <a:latin typeface="Verdana" panose="020B0604030504040204" pitchFamily="34" charset="0"/>
              </a:rPr>
              <a:t>ακ</a:t>
            </a:r>
            <a:r>
              <a:rPr lang="en-GB" altLang="el-GR" sz="3600" dirty="0">
                <a:latin typeface="Verdana" panose="020B0604030504040204" pitchFamily="34" charset="0"/>
                <a:cs typeface="Tahoma" panose="020B0604030504040204" pitchFamily="34" charset="0"/>
              </a:rPr>
              <a:t>ό</a:t>
            </a:r>
            <a:r>
              <a:rPr lang="en-GB" altLang="el-GR" sz="3600" dirty="0">
                <a:latin typeface="Verdana" panose="020B0604030504040204" pitchFamily="34" charset="0"/>
              </a:rPr>
              <a:t>πουλος, Ηλ. Γ., επ. </a:t>
            </a:r>
            <a:r>
              <a:rPr lang="en-GB" altLang="el-GR" sz="3600" i="1" dirty="0" err="1">
                <a:latin typeface="Verdana" panose="020B0604030504040204" pitchFamily="34" charset="0"/>
              </a:rPr>
              <a:t>Τ</a:t>
            </a:r>
            <a:r>
              <a:rPr lang="en-GB" altLang="el-GR" sz="3600" i="1" dirty="0" err="1">
                <a:latin typeface="Verdana" panose="020B0604030504040204" pitchFamily="34" charset="0"/>
                <a:cs typeface="Tahoma" panose="020B0604030504040204" pitchFamily="34" charset="0"/>
              </a:rPr>
              <a:t>ά</a:t>
            </a:r>
            <a:r>
              <a:rPr lang="en-GB" altLang="el-GR" sz="3600" i="1" dirty="0">
                <a:latin typeface="Verdana" panose="020B0604030504040204" pitchFamily="34" charset="0"/>
              </a:rPr>
              <a:t> </a:t>
            </a:r>
            <a:r>
              <a:rPr lang="en-GB" altLang="el-GR" sz="3600" i="1" dirty="0" err="1">
                <a:latin typeface="Verdana" panose="020B0604030504040204" pitchFamily="34" charset="0"/>
              </a:rPr>
              <a:t>συντ</a:t>
            </a:r>
            <a:r>
              <a:rPr lang="en-GB" altLang="el-GR" sz="3600" i="1" dirty="0" err="1">
                <a:latin typeface="Verdana" panose="020B0604030504040204" pitchFamily="34" charset="0"/>
                <a:cs typeface="Tahoma" panose="020B0604030504040204" pitchFamily="34" charset="0"/>
              </a:rPr>
              <a:t>ά</a:t>
            </a:r>
            <a:r>
              <a:rPr lang="en-GB" altLang="el-GR" sz="3600" i="1" dirty="0" err="1">
                <a:latin typeface="Verdana" panose="020B0604030504040204" pitchFamily="34" charset="0"/>
              </a:rPr>
              <a:t>γμ</a:t>
            </a:r>
            <a:r>
              <a:rPr lang="en-GB" altLang="el-GR" sz="3600" i="1" dirty="0">
                <a:latin typeface="Verdana" panose="020B0604030504040204" pitchFamily="34" charset="0"/>
              </a:rPr>
              <a:t>ατα τ</a:t>
            </a:r>
            <a:r>
              <a:rPr lang="en-GB" altLang="el-GR" sz="3600" i="1" dirty="0">
                <a:latin typeface="Verdana" panose="020B0604030504040204" pitchFamily="34" charset="0"/>
                <a:cs typeface="Tahoma" panose="020B0604030504040204" pitchFamily="34" charset="0"/>
              </a:rPr>
              <a:t>ῆ</a:t>
            </a:r>
            <a:r>
              <a:rPr lang="en-GB" altLang="el-GR" sz="3600" i="1" dirty="0">
                <a:latin typeface="Verdana" panose="020B0604030504040204" pitchFamily="34" charset="0"/>
              </a:rPr>
              <a:t>ς Ελλ</a:t>
            </a:r>
            <a:r>
              <a:rPr lang="en-GB" altLang="el-GR" sz="3600" i="1" dirty="0">
                <a:latin typeface="Verdana" panose="020B0604030504040204" pitchFamily="34" charset="0"/>
                <a:cs typeface="Tahoma" panose="020B0604030504040204" pitchFamily="34" charset="0"/>
              </a:rPr>
              <a:t>ά</a:t>
            </a:r>
            <a:r>
              <a:rPr lang="en-GB" altLang="el-GR" sz="3600" i="1" dirty="0">
                <a:latin typeface="Verdana" panose="020B0604030504040204" pitchFamily="34" charset="0"/>
              </a:rPr>
              <a:t>δος</a:t>
            </a:r>
            <a:r>
              <a:rPr lang="en-GB" altLang="el-GR" sz="3600" dirty="0">
                <a:latin typeface="Verdana" panose="020B0604030504040204" pitchFamily="34" charset="0"/>
              </a:rPr>
              <a:t>. </a:t>
            </a:r>
            <a:r>
              <a:rPr lang="en-GB" altLang="el-GR" sz="3600" dirty="0" err="1">
                <a:latin typeface="Verdana" panose="020B0604030504040204" pitchFamily="34" charset="0"/>
              </a:rPr>
              <a:t>Αθ</a:t>
            </a:r>
            <a:r>
              <a:rPr lang="en-GB" altLang="el-GR" sz="3600" dirty="0" err="1">
                <a:latin typeface="Verdana" panose="020B0604030504040204" pitchFamily="34" charset="0"/>
                <a:cs typeface="Tahoma" panose="020B0604030504040204" pitchFamily="34" charset="0"/>
              </a:rPr>
              <a:t>ή</a:t>
            </a:r>
            <a:r>
              <a:rPr lang="en-GB" altLang="el-GR" sz="3600" dirty="0" err="1">
                <a:latin typeface="Verdana" panose="020B0604030504040204" pitchFamily="34" charset="0"/>
              </a:rPr>
              <a:t>ν</a:t>
            </a:r>
            <a:r>
              <a:rPr lang="en-GB" altLang="el-GR" sz="3600" dirty="0">
                <a:latin typeface="Verdana" panose="020B0604030504040204" pitchFamily="34" charset="0"/>
              </a:rPr>
              <a:t>α: Εθνικ</a:t>
            </a:r>
            <a:r>
              <a:rPr lang="en-GB" altLang="el-GR" sz="3600" dirty="0">
                <a:latin typeface="Verdana" panose="020B0604030504040204" pitchFamily="34" charset="0"/>
                <a:cs typeface="Tahoma" panose="020B0604030504040204" pitchFamily="34" charset="0"/>
              </a:rPr>
              <a:t>ό</a:t>
            </a:r>
            <a:r>
              <a:rPr lang="en-GB" altLang="el-GR" sz="3600" dirty="0">
                <a:latin typeface="Verdana" panose="020B0604030504040204" pitchFamily="34" charset="0"/>
              </a:rPr>
              <a:t>ν Τυπογραφε</a:t>
            </a:r>
            <a:r>
              <a:rPr lang="en-GB" altLang="el-GR" sz="3600" dirty="0">
                <a:latin typeface="Verdana" panose="020B0604030504040204" pitchFamily="34" charset="0"/>
                <a:cs typeface="Tahoma" panose="020B0604030504040204" pitchFamily="34" charset="0"/>
              </a:rPr>
              <a:t>ῖ</a:t>
            </a:r>
            <a:r>
              <a:rPr lang="en-GB" altLang="el-GR" sz="3600" dirty="0">
                <a:latin typeface="Verdana" panose="020B0604030504040204" pitchFamily="34" charset="0"/>
              </a:rPr>
              <a:t>ον, 1960.</a:t>
            </a:r>
          </a:p>
          <a:p>
            <a:pPr marL="431800" indent="-3238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r>
              <a:rPr lang="en-GB" altLang="el-GR" sz="3600" dirty="0">
                <a:latin typeface="Verdana" panose="020B0604030504040204" pitchFamily="34" charset="0"/>
              </a:rPr>
              <a:t>Σβ</a:t>
            </a:r>
            <a:r>
              <a:rPr lang="en-GB" altLang="el-GR" sz="3600" dirty="0" err="1">
                <a:latin typeface="Verdana" panose="020B0604030504040204" pitchFamily="34" charset="0"/>
                <a:cs typeface="Tahoma" panose="020B0604030504040204" pitchFamily="34" charset="0"/>
              </a:rPr>
              <a:t>ώ</a:t>
            </a:r>
            <a:r>
              <a:rPr lang="en-GB" altLang="el-GR" sz="3600" dirty="0" err="1">
                <a:latin typeface="Verdana" panose="020B0604030504040204" pitchFamily="34" charset="0"/>
              </a:rPr>
              <a:t>λος</a:t>
            </a:r>
            <a:r>
              <a:rPr lang="en-GB" altLang="el-GR" sz="3600" dirty="0">
                <a:latin typeface="Verdana" panose="020B0604030504040204" pitchFamily="34" charset="0"/>
              </a:rPr>
              <a:t>, </a:t>
            </a:r>
            <a:r>
              <a:rPr lang="en-GB" altLang="el-GR" sz="3600" dirty="0" err="1">
                <a:latin typeface="Verdana" panose="020B0604030504040204" pitchFamily="34" charset="0"/>
              </a:rPr>
              <a:t>Αλ</a:t>
            </a:r>
            <a:r>
              <a:rPr lang="en-GB" altLang="el-GR" sz="3600" dirty="0">
                <a:latin typeface="Verdana" panose="020B0604030504040204" pitchFamily="34" charset="0"/>
              </a:rPr>
              <a:t>. </a:t>
            </a:r>
            <a:r>
              <a:rPr lang="en-GB" altLang="el-GR" sz="3600" i="1" dirty="0">
                <a:latin typeface="Verdana" panose="020B0604030504040204" pitchFamily="34" charset="0"/>
              </a:rPr>
              <a:t>Τα </a:t>
            </a:r>
            <a:r>
              <a:rPr lang="en-GB" altLang="el-GR" sz="3600" i="1" dirty="0" err="1">
                <a:latin typeface="Verdana" panose="020B0604030504040204" pitchFamily="34" charset="0"/>
              </a:rPr>
              <a:t>Ελληνικ</a:t>
            </a:r>
            <a:r>
              <a:rPr lang="en-GB" altLang="el-GR" sz="3600" i="1" dirty="0" err="1">
                <a:latin typeface="Verdana" panose="020B0604030504040204" pitchFamily="34" charset="0"/>
                <a:cs typeface="Tahoma" panose="020B0604030504040204" pitchFamily="34" charset="0"/>
              </a:rPr>
              <a:t>ά</a:t>
            </a:r>
            <a:r>
              <a:rPr lang="en-GB" altLang="el-GR" sz="3600" i="1" dirty="0">
                <a:latin typeface="Verdana" panose="020B0604030504040204" pitchFamily="34" charset="0"/>
              </a:rPr>
              <a:t> </a:t>
            </a:r>
            <a:r>
              <a:rPr lang="en-GB" altLang="el-GR" sz="3600" i="1" dirty="0" err="1">
                <a:latin typeface="Verdana" panose="020B0604030504040204" pitchFamily="34" charset="0"/>
              </a:rPr>
              <a:t>Συντ</a:t>
            </a:r>
            <a:r>
              <a:rPr lang="en-GB" altLang="el-GR" sz="3600" i="1" dirty="0" err="1">
                <a:latin typeface="Verdana" panose="020B0604030504040204" pitchFamily="34" charset="0"/>
                <a:cs typeface="Tahoma" panose="020B0604030504040204" pitchFamily="34" charset="0"/>
              </a:rPr>
              <a:t>ά</a:t>
            </a:r>
            <a:r>
              <a:rPr lang="en-GB" altLang="el-GR" sz="3600" i="1" dirty="0" err="1">
                <a:latin typeface="Verdana" panose="020B0604030504040204" pitchFamily="34" charset="0"/>
              </a:rPr>
              <a:t>γμ</a:t>
            </a:r>
            <a:r>
              <a:rPr lang="en-GB" altLang="el-GR" sz="3600" i="1" dirty="0">
                <a:latin typeface="Verdana" panose="020B0604030504040204" pitchFamily="34" charset="0"/>
              </a:rPr>
              <a:t>ατα 1822-1952</a:t>
            </a:r>
            <a:r>
              <a:rPr lang="en-GB" altLang="el-GR" sz="3600" dirty="0">
                <a:latin typeface="Verdana" panose="020B0604030504040204" pitchFamily="34" charset="0"/>
              </a:rPr>
              <a:t>. </a:t>
            </a:r>
            <a:r>
              <a:rPr lang="en-GB" altLang="el-GR" sz="3600" dirty="0" err="1">
                <a:latin typeface="Verdana" panose="020B0604030504040204" pitchFamily="34" charset="0"/>
              </a:rPr>
              <a:t>Αθ</a:t>
            </a:r>
            <a:r>
              <a:rPr lang="en-GB" altLang="el-GR" sz="3600" dirty="0" err="1">
                <a:latin typeface="Verdana" panose="020B0604030504040204" pitchFamily="34" charset="0"/>
                <a:cs typeface="Tahoma" panose="020B0604030504040204" pitchFamily="34" charset="0"/>
              </a:rPr>
              <a:t>ή</a:t>
            </a:r>
            <a:r>
              <a:rPr lang="en-GB" altLang="el-GR" sz="3600" dirty="0" err="1">
                <a:latin typeface="Verdana" panose="020B0604030504040204" pitchFamily="34" charset="0"/>
              </a:rPr>
              <a:t>ν</a:t>
            </a:r>
            <a:r>
              <a:rPr lang="en-GB" altLang="el-GR" sz="3600" dirty="0">
                <a:latin typeface="Verdana" panose="020B0604030504040204" pitchFamily="34" charset="0"/>
              </a:rPr>
              <a:t>α 1972</a:t>
            </a:r>
            <a:r>
              <a:rPr lang="en-GB" altLang="el-GR" sz="3600" dirty="0" smtClean="0">
                <a:latin typeface="Verdana" panose="020B0604030504040204" pitchFamily="34" charset="0"/>
              </a:rPr>
              <a:t>.</a:t>
            </a:r>
            <a:endParaRPr lang="en-GB" altLang="el-GR" sz="3600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Παρουσίασης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sz="3600" dirty="0"/>
              <a:t>Τα συντάγματα της Επανάστασης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3431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507" y="1477949"/>
            <a:ext cx="9071610" cy="4989036"/>
          </a:xfrm>
        </p:spPr>
        <p:txBody>
          <a:bodyPr>
            <a:normAutofit/>
          </a:bodyPr>
          <a:lstStyle/>
          <a:p>
            <a:r>
              <a:rPr lang="el-GR" sz="2205" dirty="0"/>
              <a:t>Το παρόν εκπαιδευτικό υλικό έχει αναπτυχθεί </a:t>
            </a:r>
            <a:r>
              <a:rPr lang="el-GR" sz="2205" dirty="0" err="1"/>
              <a:t>στ</a:t>
            </a:r>
            <a:r>
              <a:rPr lang="en-US" sz="2205" dirty="0"/>
              <a:t>o</a:t>
            </a:r>
            <a:r>
              <a:rPr lang="el-GR" sz="2205" dirty="0"/>
              <a:t> </a:t>
            </a:r>
            <a:r>
              <a:rPr lang="el-GR" sz="2205" dirty="0" err="1"/>
              <a:t>πλαίσι</a:t>
            </a:r>
            <a:r>
              <a:rPr lang="en-US" sz="2205" dirty="0"/>
              <a:t>o</a:t>
            </a:r>
            <a:r>
              <a:rPr lang="el-GR" sz="2205" dirty="0"/>
              <a:t> του εκπαιδευτικού έργου του διδάσκοντα.</a:t>
            </a:r>
            <a:endParaRPr lang="en-US" sz="2205" dirty="0"/>
          </a:p>
          <a:p>
            <a:r>
              <a:rPr lang="el-GR" sz="2205" dirty="0"/>
              <a:t>Το έργο «</a:t>
            </a:r>
            <a:r>
              <a:rPr lang="el-GR" sz="2205" b="1" dirty="0"/>
              <a:t>Ανοικτά Ακαδημαϊκά Μαθήματα στο Πανεπιστήμιο Αθηνών</a:t>
            </a:r>
            <a:r>
              <a:rPr lang="el-GR" sz="2205" dirty="0"/>
              <a:t>» έχει χρηματοδοτήσει μόνο την αναδιαμόρφωση του εκπαιδευτικού υλικού. </a:t>
            </a:r>
            <a:endParaRPr lang="en-US" sz="2205" dirty="0"/>
          </a:p>
          <a:p>
            <a:r>
              <a:rPr lang="el-GR" sz="2205" dirty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917" y="5129220"/>
            <a:ext cx="6064539" cy="1528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37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850" dirty="0"/>
              <a:t>Σημειώματα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29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9" y="302737"/>
            <a:ext cx="10079567" cy="1259946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8713" y="1716075"/>
            <a:ext cx="9464753" cy="49890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205" dirty="0"/>
              <a:t>Το παρόν έργο αποτελεί την έκδοση 1.0.</a:t>
            </a:r>
          </a:p>
        </p:txBody>
      </p:sp>
    </p:spTree>
    <p:extLst>
      <p:ext uri="{BB962C8B-B14F-4D97-AF65-F5344CB8AC3E}">
        <p14:creationId xmlns:p14="http://schemas.microsoft.com/office/powerpoint/2010/main" val="211132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205" dirty="0" err="1"/>
              <a:t>Copyright</a:t>
            </a:r>
            <a:r>
              <a:rPr lang="el-GR" sz="2205" dirty="0"/>
              <a:t> </a:t>
            </a:r>
            <a:r>
              <a:rPr lang="el-GR" sz="2205" dirty="0" err="1"/>
              <a:t>Εθνικόν</a:t>
            </a:r>
            <a:r>
              <a:rPr lang="el-GR" sz="2205" dirty="0"/>
              <a:t> και </a:t>
            </a:r>
            <a:r>
              <a:rPr lang="el-GR" sz="2205" dirty="0" err="1"/>
              <a:t>Καποδιστριακόν</a:t>
            </a:r>
            <a:r>
              <a:rPr lang="el-GR" sz="2205" dirty="0"/>
              <a:t> </a:t>
            </a:r>
            <a:r>
              <a:rPr lang="el-GR" sz="2205" dirty="0" err="1"/>
              <a:t>Πανεπιστήμιον</a:t>
            </a:r>
            <a:r>
              <a:rPr lang="el-GR" sz="2205" dirty="0"/>
              <a:t> Αθηνών</a:t>
            </a:r>
            <a:r>
              <a:rPr lang="en-US" sz="2205" dirty="0"/>
              <a:t>, </a:t>
            </a:r>
            <a:r>
              <a:rPr lang="el-GR" sz="2205" dirty="0" smtClean="0"/>
              <a:t>Κατερίνα </a:t>
            </a:r>
            <a:r>
              <a:rPr lang="el-GR" sz="2205" dirty="0" err="1" smtClean="0"/>
              <a:t>Γαρδίκα</a:t>
            </a:r>
            <a:r>
              <a:rPr lang="el-GR" sz="2205" dirty="0" smtClean="0"/>
              <a:t>, 2015. «ΙΙ 18</a:t>
            </a:r>
            <a:r>
              <a:rPr lang="el-GR" sz="2205" dirty="0"/>
              <a:t>. Νεότερη Ελληνική Ιστορία Α'. Ενότητα </a:t>
            </a:r>
            <a:r>
              <a:rPr lang="en-US" sz="2205" dirty="0" smtClean="0"/>
              <a:t>4</a:t>
            </a:r>
            <a:r>
              <a:rPr lang="el-GR" sz="2205" dirty="0" smtClean="0"/>
              <a:t>: </a:t>
            </a:r>
            <a:r>
              <a:rPr lang="el-GR" sz="2205" dirty="0"/>
              <a:t>Τα συντάγματα της Επανάστασης.». Έκδοση: 1.0. Αθήνα 2015. Διαθέσιμο από τη δικτυακή διεύθυνση: </a:t>
            </a:r>
            <a:r>
              <a:rPr lang="en-US" sz="2205" dirty="0">
                <a:hlinkClick r:id="rId3"/>
              </a:rPr>
              <a:t>http://</a:t>
            </a:r>
            <a:r>
              <a:rPr lang="en-US" sz="2205" dirty="0" smtClean="0">
                <a:hlinkClick r:id="rId3"/>
              </a:rPr>
              <a:t>opencourses.uoa.gr/courses/ARCH1</a:t>
            </a:r>
            <a:r>
              <a:rPr lang="el-GR" sz="2205" dirty="0" smtClean="0"/>
              <a:t>.</a:t>
            </a:r>
            <a:endParaRPr lang="el-GR" sz="2205" dirty="0"/>
          </a:p>
        </p:txBody>
      </p:sp>
    </p:spTree>
    <p:extLst>
      <p:ext uri="{BB962C8B-B14F-4D97-AF65-F5344CB8AC3E}">
        <p14:creationId xmlns:p14="http://schemas.microsoft.com/office/powerpoint/2010/main" val="194733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507" y="-178875"/>
            <a:ext cx="9071610" cy="1259946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032" y="842944"/>
            <a:ext cx="9842560" cy="15875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205" dirty="0"/>
              <a:t>Το 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205" dirty="0" err="1"/>
              <a:t>κ.λ.π</a:t>
            </a:r>
            <a:r>
              <a:rPr lang="el-GR" sz="2205" dirty="0"/>
              <a:t>.,  τα οποία εμπεριέχονται σε αυτό και τα οποία αναφέρονται μαζί με τους όρους χρήσης τους στο «Σημείωμα Χρήσης Έργων Τρίτων».                     </a:t>
            </a:r>
          </a:p>
          <a:p>
            <a:pPr marL="0" indent="0">
              <a:buNone/>
            </a:pPr>
            <a:endParaRPr lang="el-GR" sz="2205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1641" y="2668580"/>
            <a:ext cx="1817342" cy="635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9032" y="3224209"/>
            <a:ext cx="9961063" cy="3810023"/>
          </a:xfrm>
          <a:prstGeom prst="rect">
            <a:avLst/>
          </a:prstGeom>
        </p:spPr>
        <p:txBody>
          <a:bodyPr vert="horz" wrap="square" lIns="100796" tIns="50398" rIns="100796" bIns="50398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77979" indent="-377979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77979" indent="-377979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77979" indent="-377979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77979" indent="-377979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6646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646" dirty="0"/>
              <a:t>Οποιαδήποτε 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205" dirty="0" err="1"/>
              <a:t>τ</a:t>
            </a:r>
            <a:r>
              <a:rPr lang="en-US" sz="2205" dirty="0"/>
              <a:t>ο </a:t>
            </a:r>
            <a:r>
              <a:rPr lang="en-US" sz="2205" dirty="0" err="1"/>
              <a:t>Σημείωμ</a:t>
            </a:r>
            <a:r>
              <a:rPr lang="en-US" sz="2205" dirty="0"/>
              <a:t>α Αναφοράς</a:t>
            </a:r>
            <a:endParaRPr lang="el-GR" sz="2205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205" dirty="0" err="1"/>
              <a:t>τ</a:t>
            </a:r>
            <a:r>
              <a:rPr lang="en-US" sz="2205" dirty="0"/>
              <a:t>ο </a:t>
            </a:r>
            <a:r>
              <a:rPr lang="en-US" sz="2205" dirty="0" err="1"/>
              <a:t>Σημείωμ</a:t>
            </a:r>
            <a:r>
              <a:rPr lang="en-US" sz="2205" dirty="0"/>
              <a:t>α Αδειοδότησης</a:t>
            </a:r>
            <a:endParaRPr lang="el-GR" sz="2205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205" dirty="0" err="1"/>
              <a:t>τ</a:t>
            </a:r>
            <a:r>
              <a:rPr lang="en-US" sz="2205" dirty="0"/>
              <a:t>η </a:t>
            </a:r>
            <a:r>
              <a:rPr lang="en-US" sz="2205" dirty="0" err="1"/>
              <a:t>δήλωση</a:t>
            </a:r>
            <a:r>
              <a:rPr lang="en-US" sz="2205" dirty="0"/>
              <a:t> </a:t>
            </a:r>
            <a:r>
              <a:rPr lang="el-GR" sz="2205" dirty="0" err="1"/>
              <a:t>Δ</a:t>
            </a:r>
            <a:r>
              <a:rPr lang="en-US" sz="2205" dirty="0"/>
              <a:t>ια</a:t>
            </a:r>
            <a:r>
              <a:rPr lang="en-US" sz="2205" dirty="0" err="1"/>
              <a:t>τήρησης</a:t>
            </a:r>
            <a:r>
              <a:rPr lang="en-US" sz="2205" dirty="0"/>
              <a:t> Σημειωμάτων</a:t>
            </a:r>
            <a:endParaRPr lang="el-GR" sz="2205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205" dirty="0"/>
              <a:t>το Σημείωμα Χρήσης Έργων Τρίτων (εφόσον υπάρχει)</a:t>
            </a:r>
          </a:p>
          <a:p>
            <a:pPr marL="0" indent="0">
              <a:buNone/>
            </a:pPr>
            <a:r>
              <a:rPr lang="el-GR" sz="2646" dirty="0"/>
              <a:t>μαζί με τους συνοδευόμενους </a:t>
            </a:r>
            <a:r>
              <a:rPr lang="el-GR" sz="2646" dirty="0" err="1"/>
              <a:t>υπερσυνδέσμους</a:t>
            </a:r>
            <a:r>
              <a:rPr lang="el-GR" sz="2646" dirty="0"/>
              <a:t>.</a:t>
            </a:r>
          </a:p>
          <a:p>
            <a:endParaRPr lang="el-GR" sz="2205" dirty="0"/>
          </a:p>
        </p:txBody>
      </p:sp>
    </p:spTree>
    <p:extLst>
      <p:ext uri="{BB962C8B-B14F-4D97-AF65-F5344CB8AC3E}">
        <p14:creationId xmlns:p14="http://schemas.microsoft.com/office/powerpoint/2010/main" val="424199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31" y="3149864"/>
            <a:ext cx="9072563" cy="1259946"/>
          </a:xfrm>
        </p:spPr>
        <p:txBody>
          <a:bodyPr>
            <a:normAutofit fontScale="90000"/>
          </a:bodyPr>
          <a:lstStyle/>
          <a:p>
            <a:r>
              <a:rPr lang="en-US" altLang="el-GR" dirty="0" smtClean="0"/>
              <a:t>Η </a:t>
            </a:r>
            <a:r>
              <a:rPr lang="en-US" altLang="el-GR" dirty="0"/>
              <a:t>δημιουργία του ελληνικού κράτους και τα πρώτα συντάγματα</a:t>
            </a:r>
            <a:br>
              <a:rPr lang="en-US" altLang="el-GR" dirty="0"/>
            </a:br>
            <a:endParaRPr lang="el-G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z="5400" dirty="0" err="1"/>
              <a:t>Ελληνικό</a:t>
            </a:r>
            <a:r>
              <a:rPr lang="en-US" altLang="el-GR" sz="5400" dirty="0"/>
              <a:t> </a:t>
            </a:r>
            <a:r>
              <a:rPr lang="en-US" altLang="el-GR" sz="5400" dirty="0" err="1"/>
              <a:t>εθνικό</a:t>
            </a:r>
            <a:r>
              <a:rPr lang="en-US" altLang="el-GR" sz="5400" dirty="0"/>
              <a:t> </a:t>
            </a:r>
            <a:r>
              <a:rPr lang="en-US" altLang="el-GR" sz="5400" dirty="0" err="1"/>
              <a:t>κίνημ</a:t>
            </a:r>
            <a:r>
              <a:rPr lang="en-US" altLang="el-GR" sz="5400" dirty="0"/>
              <a:t>α: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58775" indent="-358775">
              <a:spcAft>
                <a:spcPts val="2275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l-GR" dirty="0"/>
              <a:t>π</a:t>
            </a:r>
            <a:r>
              <a:rPr lang="en-US" altLang="el-GR" dirty="0" err="1"/>
              <a:t>ρο</a:t>
            </a:r>
            <a:r>
              <a:rPr lang="en-US" altLang="el-GR" dirty="0"/>
              <a:t>βολή Ελλήνων ως απογόνων αρχαίων</a:t>
            </a:r>
          </a:p>
          <a:p>
            <a:pPr marL="358775" indent="-358775">
              <a:spcAft>
                <a:spcPts val="2275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l-GR" dirty="0"/>
              <a:t>τα</a:t>
            </a:r>
            <a:r>
              <a:rPr lang="en-US" altLang="el-GR" dirty="0" err="1"/>
              <a:t>ύτιση</a:t>
            </a:r>
            <a:r>
              <a:rPr lang="en-US" altLang="el-GR" dirty="0"/>
              <a:t> </a:t>
            </a:r>
            <a:r>
              <a:rPr lang="en-US" altLang="el-GR" dirty="0" err="1"/>
              <a:t>με</a:t>
            </a:r>
            <a:r>
              <a:rPr lang="en-US" altLang="el-GR" dirty="0"/>
              <a:t> </a:t>
            </a:r>
            <a:r>
              <a:rPr lang="en-US" altLang="el-GR" dirty="0" err="1"/>
              <a:t>Ευρω</a:t>
            </a:r>
            <a:r>
              <a:rPr lang="en-US" altLang="el-GR" dirty="0"/>
              <a:t>παίους</a:t>
            </a:r>
          </a:p>
          <a:p>
            <a:pPr marL="358775" indent="-358775">
              <a:spcAft>
                <a:spcPts val="2275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l-GR" dirty="0"/>
              <a:t>κατα</a:t>
            </a:r>
            <a:r>
              <a:rPr lang="en-US" altLang="el-GR" dirty="0" err="1"/>
              <a:t>γγελί</a:t>
            </a:r>
            <a:r>
              <a:rPr lang="en-US" altLang="el-GR" dirty="0"/>
              <a:t>α  οθωμανικής κυριαρχίας ως παράνομης</a:t>
            </a:r>
          </a:p>
          <a:p>
            <a:pPr marL="358775" indent="-358775">
              <a:spcAft>
                <a:spcPts val="2275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l-GR" dirty="0"/>
              <a:t>π</a:t>
            </a:r>
            <a:r>
              <a:rPr lang="en-US" altLang="el-GR" dirty="0" err="1"/>
              <a:t>ρο</a:t>
            </a:r>
            <a:r>
              <a:rPr lang="en-US" altLang="el-GR" dirty="0"/>
              <a:t>βολή δικαιώματος σύστασης ευνομούμενης ελληνικής πολιτείας</a:t>
            </a:r>
          </a:p>
          <a:p>
            <a:pPr marL="358775" indent="-358775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altLang="el-GR" dirty="0"/>
          </a:p>
          <a:p>
            <a:pPr marL="358775" indent="-358775" algn="r"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l-GR" sz="2200" dirty="0"/>
              <a:t>(</a:t>
            </a:r>
            <a:r>
              <a:rPr lang="en-US" altLang="el-GR" sz="2200" dirty="0" err="1"/>
              <a:t>Πηγή</a:t>
            </a:r>
            <a:r>
              <a:rPr lang="en-US" altLang="el-GR" sz="2200" dirty="0"/>
              <a:t>: Ι. </a:t>
            </a:r>
            <a:r>
              <a:rPr lang="en-US" altLang="el-GR" sz="2200" dirty="0" err="1"/>
              <a:t>Κολιό</a:t>
            </a:r>
            <a:r>
              <a:rPr lang="en-US" altLang="el-GR" sz="2200" dirty="0"/>
              <a:t>πουλος, </a:t>
            </a:r>
            <a:r>
              <a:rPr lang="en-US" altLang="el-GR" sz="2200" i="1" dirty="0"/>
              <a:t>Ιστορία της Ελλάδος από το 1800</a:t>
            </a:r>
            <a:r>
              <a:rPr lang="en-US" altLang="el-GR" sz="2200" dirty="0"/>
              <a:t>,  2000, Α' 48)</a:t>
            </a:r>
          </a:p>
          <a:p>
            <a:pPr marL="358775" indent="-358775"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altLang="el-GR" dirty="0"/>
          </a:p>
          <a:p>
            <a:endParaRPr lang="el-G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z="5400" dirty="0"/>
              <a:t>1797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l-GR" sz="3600" dirty="0" err="1"/>
              <a:t>Νέ</a:t>
            </a:r>
            <a:r>
              <a:rPr lang="en-US" altLang="el-GR" sz="3600" dirty="0"/>
              <a:t>α Πολιτική Διοίκησις των κατοίκων της Ρούμελης, της Μ. </a:t>
            </a:r>
            <a:r>
              <a:rPr lang="en-US" altLang="el-GR" sz="3600" dirty="0" err="1"/>
              <a:t>Ασί</a:t>
            </a:r>
            <a:r>
              <a:rPr lang="en-US" altLang="el-GR" sz="3600" dirty="0"/>
              <a:t>ας, των Μεσογείων Νήσων και της Βλαχομπογδανίας</a:t>
            </a:r>
          </a:p>
          <a:p>
            <a:endParaRPr lang="el-G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z="5400" dirty="0" err="1"/>
              <a:t>Νέ</a:t>
            </a:r>
            <a:r>
              <a:rPr lang="en-US" altLang="el-GR" sz="5400" dirty="0"/>
              <a:t>α Πολιτική </a:t>
            </a:r>
            <a:r>
              <a:rPr lang="en-US" altLang="el-GR" sz="5400" dirty="0" smtClean="0"/>
              <a:t>Διοίκησις (1/4)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Aft>
                <a:spcPts val="60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l-GR" sz="3200" dirty="0"/>
              <a:t>Τα </a:t>
            </a:r>
            <a:r>
              <a:rPr lang="en-US" altLang="el-GR" sz="3200" dirty="0" err="1"/>
              <a:t>δίκ</a:t>
            </a:r>
            <a:r>
              <a:rPr lang="en-US" altLang="el-GR" sz="3200" dirty="0"/>
              <a:t>αια του ανθρώπου (</a:t>
            </a:r>
            <a:r>
              <a:rPr lang="en-US" altLang="el-GR" sz="3200" dirty="0" smtClean="0"/>
              <a:t>Ρήγα)</a:t>
            </a:r>
          </a:p>
          <a:p>
            <a:pPr>
              <a:lnSpc>
                <a:spcPct val="120000"/>
              </a:lnSpc>
              <a:spcAft>
                <a:spcPts val="60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l-GR" sz="3200" dirty="0" smtClean="0"/>
              <a:t>αρ</a:t>
            </a:r>
            <a:r>
              <a:rPr lang="en-US" altLang="el-GR" sz="3200" dirty="0"/>
              <a:t>. 25 Η α</a:t>
            </a:r>
            <a:r>
              <a:rPr lang="en-US" altLang="el-GR" sz="3200" dirty="0" err="1"/>
              <a:t>υτοκρ</a:t>
            </a:r>
            <a:r>
              <a:rPr lang="en-US" altLang="el-GR" sz="3200" dirty="0"/>
              <a:t>ατορία είναι θεμελιωμένη εις τον λαόν. </a:t>
            </a:r>
            <a:r>
              <a:rPr lang="en-US" altLang="el-GR" sz="3200" dirty="0" err="1"/>
              <a:t>Αυτή</a:t>
            </a:r>
            <a:r>
              <a:rPr lang="en-US" altLang="el-GR" sz="3200" dirty="0"/>
              <a:t> </a:t>
            </a:r>
            <a:r>
              <a:rPr lang="en-US" altLang="el-GR" sz="3200" dirty="0" err="1"/>
              <a:t>είν</a:t>
            </a:r>
            <a:r>
              <a:rPr lang="en-US" altLang="el-GR" sz="3200" dirty="0"/>
              <a:t>αι μία, αδιαίρετος, απροσδιόριστος και αναφαίρετος. </a:t>
            </a:r>
            <a:r>
              <a:rPr lang="en-US" altLang="el-GR" sz="3200" dirty="0" err="1"/>
              <a:t>Ήγουν</a:t>
            </a:r>
            <a:r>
              <a:rPr lang="en-US" altLang="el-GR" sz="3200" dirty="0"/>
              <a:t> ο λα</a:t>
            </a:r>
            <a:r>
              <a:rPr lang="en-US" altLang="el-GR" sz="3200" dirty="0" err="1"/>
              <a:t>ός</a:t>
            </a:r>
            <a:r>
              <a:rPr lang="en-US" altLang="el-GR" sz="3200" dirty="0"/>
              <a:t> </a:t>
            </a:r>
            <a:r>
              <a:rPr lang="en-US" altLang="el-GR" sz="3200" dirty="0" err="1"/>
              <a:t>μόνον</a:t>
            </a:r>
            <a:r>
              <a:rPr lang="en-US" altLang="el-GR" sz="3200" dirty="0"/>
              <a:t> </a:t>
            </a:r>
            <a:r>
              <a:rPr lang="en-US" altLang="el-GR" sz="3200" dirty="0" err="1"/>
              <a:t>ημ</a:t>
            </a:r>
            <a:r>
              <a:rPr lang="en-US" altLang="el-GR" sz="3200" dirty="0"/>
              <a:t>πορεί να προστάζη, και όχι ένα μέρος ανθρώπων ή μία πόλις. Και </a:t>
            </a:r>
            <a:r>
              <a:rPr lang="en-US" altLang="el-GR" sz="3200" dirty="0" err="1"/>
              <a:t>ημ</a:t>
            </a:r>
            <a:r>
              <a:rPr lang="en-US" altLang="el-GR" sz="3200" dirty="0"/>
              <a:t>πορεί να προστάζη δι'όλα χωρίς εμπόδιον</a:t>
            </a:r>
            <a:r>
              <a:rPr lang="en-US" altLang="el-GR" sz="3200" dirty="0" smtClean="0"/>
              <a:t>.</a:t>
            </a:r>
            <a:endParaRPr lang="en-US" altLang="el-GR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>
            <a:normAutofit fontScale="77500" lnSpcReduction="20000"/>
          </a:bodyPr>
          <a:lstStyle/>
          <a:p>
            <a:pPr>
              <a:lnSpc>
                <a:spcPct val="120000"/>
              </a:lnSpc>
              <a:spcAft>
                <a:spcPts val="60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l-GR" sz="3200" dirty="0"/>
              <a:t>Γα</a:t>
            </a:r>
            <a:r>
              <a:rPr lang="en-US" altLang="el-GR" sz="3200" dirty="0" err="1"/>
              <a:t>λλικό</a:t>
            </a:r>
            <a:r>
              <a:rPr lang="en-US" altLang="el-GR" sz="3200" dirty="0"/>
              <a:t> </a:t>
            </a:r>
            <a:r>
              <a:rPr lang="en-US" altLang="el-GR" sz="3200" dirty="0" err="1"/>
              <a:t>σύντ</a:t>
            </a:r>
            <a:r>
              <a:rPr lang="en-US" altLang="el-GR" sz="3200" dirty="0"/>
              <a:t>αγμα </a:t>
            </a:r>
            <a:r>
              <a:rPr lang="en-US" altLang="el-GR" sz="3200" dirty="0" smtClean="0"/>
              <a:t>1793</a:t>
            </a:r>
            <a:br>
              <a:rPr lang="en-US" altLang="el-GR" sz="3200" dirty="0" smtClean="0"/>
            </a:br>
            <a:endParaRPr lang="en-US" altLang="el-GR" sz="3200" dirty="0"/>
          </a:p>
          <a:p>
            <a:pPr>
              <a:lnSpc>
                <a:spcPct val="120000"/>
              </a:lnSpc>
              <a:spcAft>
                <a:spcPts val="60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l-GR" sz="3200" dirty="0"/>
              <a:t>αρ. 25 La </a:t>
            </a:r>
            <a:r>
              <a:rPr lang="en-US" altLang="el-GR" sz="3200" dirty="0" err="1"/>
              <a:t>souveraineté</a:t>
            </a:r>
            <a:r>
              <a:rPr lang="en-US" altLang="el-GR" sz="3200" dirty="0"/>
              <a:t> </a:t>
            </a:r>
            <a:r>
              <a:rPr lang="en-US" altLang="el-GR" sz="3200" dirty="0" err="1"/>
              <a:t>réside</a:t>
            </a:r>
            <a:r>
              <a:rPr lang="en-US" altLang="el-GR" sz="3200" dirty="0"/>
              <a:t> </a:t>
            </a:r>
            <a:r>
              <a:rPr lang="en-US" altLang="el-GR" sz="3200" dirty="0" err="1"/>
              <a:t>dans</a:t>
            </a:r>
            <a:r>
              <a:rPr lang="en-US" altLang="el-GR" sz="3200" dirty="0"/>
              <a:t> le </a:t>
            </a:r>
            <a:r>
              <a:rPr lang="en-US" altLang="el-GR" sz="3200" dirty="0" err="1"/>
              <a:t>peuple</a:t>
            </a:r>
            <a:r>
              <a:rPr lang="en-US" altLang="el-GR" sz="3200" dirty="0"/>
              <a:t>; </a:t>
            </a:r>
            <a:r>
              <a:rPr lang="en-US" altLang="el-GR" sz="3200" dirty="0" err="1"/>
              <a:t>elle</a:t>
            </a:r>
            <a:r>
              <a:rPr lang="en-US" altLang="el-GR" sz="3200" dirty="0"/>
              <a:t> </a:t>
            </a:r>
            <a:r>
              <a:rPr lang="en-US" altLang="el-GR" sz="3200" dirty="0" err="1"/>
              <a:t>est</a:t>
            </a:r>
            <a:r>
              <a:rPr lang="en-US" altLang="el-GR" sz="3200" dirty="0"/>
              <a:t> </a:t>
            </a:r>
            <a:r>
              <a:rPr lang="en-US" altLang="el-GR" sz="3200" dirty="0" err="1"/>
              <a:t>une</a:t>
            </a:r>
            <a:r>
              <a:rPr lang="en-US" altLang="el-GR" sz="3200" dirty="0"/>
              <a:t> et indivisible, imprescriptible et </a:t>
            </a:r>
            <a:r>
              <a:rPr lang="en-US" altLang="el-GR" sz="3200" dirty="0" err="1"/>
              <a:t>inaliénable</a:t>
            </a:r>
            <a:r>
              <a:rPr lang="en-US" altLang="el-GR" sz="3200" dirty="0"/>
              <a:t>.</a:t>
            </a:r>
          </a:p>
          <a:p>
            <a:pPr>
              <a:lnSpc>
                <a:spcPct val="120000"/>
              </a:lnSpc>
              <a:spcAft>
                <a:spcPts val="60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l-GR" sz="32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z="5400" dirty="0" err="1"/>
              <a:t>Νέ</a:t>
            </a:r>
            <a:r>
              <a:rPr lang="en-US" altLang="el-GR" sz="5400" dirty="0"/>
              <a:t>α Πολιτική </a:t>
            </a:r>
            <a:r>
              <a:rPr lang="en-US" altLang="el-GR" sz="5400" dirty="0" smtClean="0"/>
              <a:t>Διοίκησις</a:t>
            </a:r>
            <a:r>
              <a:rPr lang="en-US" altLang="el-GR" sz="4800" dirty="0"/>
              <a:t> </a:t>
            </a:r>
            <a:r>
              <a:rPr lang="en-US" altLang="el-GR" sz="4800" dirty="0" smtClean="0"/>
              <a:t>(2/4</a:t>
            </a:r>
            <a:r>
              <a:rPr lang="en-US" altLang="el-GR" sz="4800" dirty="0"/>
              <a:t>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l-GR" sz="2500" dirty="0"/>
              <a:t>Τα </a:t>
            </a:r>
            <a:r>
              <a:rPr lang="en-US" altLang="el-GR" sz="2500" dirty="0" err="1"/>
              <a:t>δίκ</a:t>
            </a:r>
            <a:r>
              <a:rPr lang="en-US" altLang="el-GR" sz="2500" dirty="0"/>
              <a:t>αια του ανθρώπου (Ρήγα)</a:t>
            </a: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l-GR" sz="2500" dirty="0"/>
              <a:t>αρ. 26 Κα</a:t>
            </a:r>
            <a:r>
              <a:rPr lang="en-US" altLang="el-GR" sz="2500" dirty="0" err="1"/>
              <a:t>νέν</a:t>
            </a:r>
            <a:r>
              <a:rPr lang="en-US" altLang="el-GR" sz="2500" dirty="0"/>
              <a:t>α μέρος του λαού δεν ημπορεί να ενεργήση την δύναμιν όλου του έθνους. </a:t>
            </a:r>
            <a:r>
              <a:rPr lang="en-US" altLang="el-GR" sz="2500" dirty="0" err="1"/>
              <a:t>Κάθε</a:t>
            </a:r>
            <a:r>
              <a:rPr lang="en-US" altLang="el-GR" sz="2500" dirty="0"/>
              <a:t> </a:t>
            </a:r>
            <a:r>
              <a:rPr lang="en-US" altLang="el-GR" sz="2500" dirty="0" err="1"/>
              <a:t>μέλος</a:t>
            </a:r>
            <a:r>
              <a:rPr lang="en-US" altLang="el-GR" sz="2500" dirty="0"/>
              <a:t> </a:t>
            </a:r>
            <a:r>
              <a:rPr lang="en-US" altLang="el-GR" sz="2500" dirty="0" err="1"/>
              <a:t>όμως</a:t>
            </a:r>
            <a:r>
              <a:rPr lang="en-US" altLang="el-GR" sz="2500" dirty="0"/>
              <a:t> </a:t>
            </a:r>
            <a:r>
              <a:rPr lang="en-US" altLang="el-GR" sz="2500" dirty="0" err="1"/>
              <a:t>του</a:t>
            </a:r>
            <a:r>
              <a:rPr lang="en-US" altLang="el-GR" sz="2500" dirty="0"/>
              <a:t> α</a:t>
            </a:r>
            <a:r>
              <a:rPr lang="en-US" altLang="el-GR" sz="2500" dirty="0" err="1"/>
              <a:t>υτοκράτορος</a:t>
            </a:r>
            <a:r>
              <a:rPr lang="en-US" altLang="el-GR" sz="2500" dirty="0"/>
              <a:t> λα</a:t>
            </a:r>
            <a:r>
              <a:rPr lang="en-US" altLang="el-GR" sz="2500" dirty="0" err="1"/>
              <a:t>ού</a:t>
            </a:r>
            <a:r>
              <a:rPr lang="en-US" altLang="el-GR" sz="2500" dirty="0"/>
              <a:t>, </a:t>
            </a:r>
            <a:r>
              <a:rPr lang="en-US" altLang="el-GR" sz="2500" dirty="0" err="1"/>
              <a:t>συν</a:t>
            </a:r>
            <a:r>
              <a:rPr lang="en-US" altLang="el-GR" sz="2500" dirty="0"/>
              <a:t>αγόμενον, έχει δίκαιον να ειπή το θέλημά του με μίαν σωστήν ελευθερίαν.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l-GR" sz="25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>
            <a:noAutofit/>
          </a:bodyPr>
          <a:lstStyle/>
          <a:p>
            <a:pPr>
              <a:spcAft>
                <a:spcPts val="60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l-GR" sz="2500" dirty="0"/>
              <a:t>Γα</a:t>
            </a:r>
            <a:r>
              <a:rPr lang="en-US" altLang="el-GR" sz="2500" dirty="0" err="1"/>
              <a:t>λλικό</a:t>
            </a:r>
            <a:r>
              <a:rPr lang="en-US" altLang="el-GR" sz="2500" dirty="0"/>
              <a:t> </a:t>
            </a:r>
            <a:r>
              <a:rPr lang="en-US" altLang="el-GR" sz="2500" dirty="0" err="1"/>
              <a:t>σύντ</a:t>
            </a:r>
            <a:r>
              <a:rPr lang="en-US" altLang="el-GR" sz="2500" dirty="0"/>
              <a:t>αγμα </a:t>
            </a:r>
            <a:r>
              <a:rPr lang="en-US" altLang="el-GR" sz="2500" dirty="0" smtClean="0"/>
              <a:t>1793</a:t>
            </a:r>
            <a:br>
              <a:rPr lang="en-US" altLang="el-GR" sz="2500" dirty="0" smtClean="0"/>
            </a:br>
            <a:endParaRPr lang="en-US" altLang="el-GR" sz="2500" dirty="0"/>
          </a:p>
          <a:p>
            <a:pPr>
              <a:spcAft>
                <a:spcPts val="60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l-GR" sz="2500" dirty="0"/>
              <a:t>αρ. 26 </a:t>
            </a:r>
            <a:r>
              <a:rPr lang="en-US" altLang="el-GR" sz="2500" dirty="0" err="1"/>
              <a:t>Aucune</a:t>
            </a:r>
            <a:r>
              <a:rPr lang="en-US" altLang="el-GR" sz="2500" dirty="0"/>
              <a:t> portion du </a:t>
            </a:r>
            <a:r>
              <a:rPr lang="en-US" altLang="el-GR" sz="2500" dirty="0" err="1"/>
              <a:t>peuple</a:t>
            </a:r>
            <a:r>
              <a:rPr lang="en-US" altLang="el-GR" sz="2500" dirty="0"/>
              <a:t> ne </a:t>
            </a:r>
            <a:r>
              <a:rPr lang="en-US" altLang="el-GR" sz="2500" dirty="0" err="1"/>
              <a:t>peut</a:t>
            </a:r>
            <a:r>
              <a:rPr lang="en-US" altLang="el-GR" sz="2500" dirty="0"/>
              <a:t> </a:t>
            </a:r>
            <a:r>
              <a:rPr lang="en-US" altLang="el-GR" sz="2500" dirty="0" err="1"/>
              <a:t>exercer</a:t>
            </a:r>
            <a:r>
              <a:rPr lang="en-US" altLang="el-GR" sz="2500" dirty="0"/>
              <a:t> la puissance du </a:t>
            </a:r>
            <a:r>
              <a:rPr lang="en-US" altLang="el-GR" sz="2500" dirty="0" err="1"/>
              <a:t>peuple</a:t>
            </a:r>
            <a:r>
              <a:rPr lang="en-US" altLang="el-GR" sz="2500" dirty="0"/>
              <a:t> </a:t>
            </a:r>
            <a:r>
              <a:rPr lang="en-US" altLang="el-GR" sz="2500" dirty="0" err="1"/>
              <a:t>entier</a:t>
            </a:r>
            <a:r>
              <a:rPr lang="en-US" altLang="el-GR" sz="2500" dirty="0"/>
              <a:t>; </a:t>
            </a:r>
            <a:r>
              <a:rPr lang="en-US" altLang="el-GR" sz="2500" dirty="0" err="1"/>
              <a:t>mais</a:t>
            </a:r>
            <a:r>
              <a:rPr lang="en-US" altLang="el-GR" sz="2500" dirty="0"/>
              <a:t> </a:t>
            </a:r>
            <a:r>
              <a:rPr lang="en-US" altLang="el-GR" sz="2500" dirty="0" err="1"/>
              <a:t>chaque</a:t>
            </a:r>
            <a:r>
              <a:rPr lang="en-US" altLang="el-GR" sz="2500" dirty="0"/>
              <a:t> section du </a:t>
            </a:r>
            <a:r>
              <a:rPr lang="en-US" altLang="el-GR" sz="2500" dirty="0" err="1"/>
              <a:t>souverain</a:t>
            </a:r>
            <a:r>
              <a:rPr lang="en-US" altLang="el-GR" sz="2500" dirty="0"/>
              <a:t> </a:t>
            </a:r>
            <a:r>
              <a:rPr lang="en-US" altLang="el-GR" sz="2500" dirty="0" err="1"/>
              <a:t>assemblée</a:t>
            </a:r>
            <a:r>
              <a:rPr lang="en-US" altLang="el-GR" sz="2500" dirty="0"/>
              <a:t> </a:t>
            </a:r>
            <a:r>
              <a:rPr lang="en-US" altLang="el-GR" sz="2500" dirty="0" err="1"/>
              <a:t>doit</a:t>
            </a:r>
            <a:r>
              <a:rPr lang="en-US" altLang="el-GR" sz="2500" dirty="0"/>
              <a:t> </a:t>
            </a:r>
            <a:r>
              <a:rPr lang="en-US" altLang="el-GR" sz="2500" dirty="0" err="1"/>
              <a:t>jouir</a:t>
            </a:r>
            <a:r>
              <a:rPr lang="en-US" altLang="el-GR" sz="2500" dirty="0"/>
              <a:t> du droit </a:t>
            </a:r>
            <a:r>
              <a:rPr lang="en-US" altLang="el-GR" sz="2500" dirty="0" err="1"/>
              <a:t>d'exprimer</a:t>
            </a:r>
            <a:r>
              <a:rPr lang="en-US" altLang="el-GR" sz="2500" dirty="0"/>
              <a:t> </a:t>
            </a:r>
            <a:r>
              <a:rPr lang="en-US" altLang="el-GR" sz="2500" dirty="0" err="1"/>
              <a:t>sa</a:t>
            </a:r>
            <a:r>
              <a:rPr lang="en-US" altLang="el-GR" sz="2500" dirty="0"/>
              <a:t> </a:t>
            </a:r>
            <a:r>
              <a:rPr lang="en-US" altLang="el-GR" sz="2500" dirty="0" err="1"/>
              <a:t>volonté</a:t>
            </a:r>
            <a:r>
              <a:rPr lang="en-US" altLang="el-GR" sz="2500" dirty="0"/>
              <a:t> avec </a:t>
            </a:r>
            <a:r>
              <a:rPr lang="en-US" altLang="el-GR" sz="2500" dirty="0" err="1"/>
              <a:t>une</a:t>
            </a:r>
            <a:r>
              <a:rPr lang="en-US" altLang="el-GR" sz="2500" dirty="0"/>
              <a:t> </a:t>
            </a:r>
            <a:r>
              <a:rPr lang="en-US" altLang="el-GR" sz="2500" dirty="0" err="1"/>
              <a:t>entière</a:t>
            </a:r>
            <a:r>
              <a:rPr lang="en-US" altLang="el-GR" sz="2500" dirty="0"/>
              <a:t> </a:t>
            </a:r>
            <a:r>
              <a:rPr lang="en-US" altLang="el-GR" sz="2500" dirty="0" err="1"/>
              <a:t>liberté</a:t>
            </a:r>
            <a:r>
              <a:rPr lang="en-US" altLang="el-GR" sz="2500" dirty="0"/>
              <a:t>.</a:t>
            </a:r>
          </a:p>
          <a:p>
            <a:pPr>
              <a:spcAft>
                <a:spcPts val="60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l-GR" sz="25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z="5400" dirty="0" err="1"/>
              <a:t>Νέ</a:t>
            </a:r>
            <a:r>
              <a:rPr lang="en-US" altLang="el-GR" sz="5400" dirty="0"/>
              <a:t>α Πολιτική </a:t>
            </a:r>
            <a:r>
              <a:rPr lang="en-US" altLang="el-GR" sz="5400" dirty="0" smtClean="0"/>
              <a:t>Διοίκησις </a:t>
            </a:r>
            <a:r>
              <a:rPr lang="en-US" altLang="el-GR" sz="4800" dirty="0" smtClean="0"/>
              <a:t>(3/4</a:t>
            </a:r>
            <a:r>
              <a:rPr lang="en-US" altLang="el-GR" sz="4800" dirty="0"/>
              <a:t>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l-GR" sz="2500" dirty="0"/>
              <a:t>Τα </a:t>
            </a:r>
            <a:r>
              <a:rPr lang="en-US" altLang="el-GR" sz="2500" dirty="0" err="1"/>
              <a:t>δίκ</a:t>
            </a:r>
            <a:r>
              <a:rPr lang="en-US" altLang="el-GR" sz="2500" dirty="0"/>
              <a:t>αια του ανθρώπου (Ρήγα)</a:t>
            </a: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l-GR" sz="2500" dirty="0"/>
              <a:t>αρ. 27 </a:t>
            </a:r>
            <a:r>
              <a:rPr lang="en-US" altLang="el-GR" sz="2500" dirty="0" err="1"/>
              <a:t>Κάθε</a:t>
            </a:r>
            <a:r>
              <a:rPr lang="en-US" altLang="el-GR" sz="2500" dirty="0"/>
              <a:t> </a:t>
            </a:r>
            <a:r>
              <a:rPr lang="en-US" altLang="el-GR" sz="2500" dirty="0" err="1"/>
              <a:t>άνθρω</a:t>
            </a:r>
            <a:r>
              <a:rPr lang="en-US" altLang="el-GR" sz="2500" dirty="0"/>
              <a:t>πος οπού ήθελεν αρπάσει την αυτοκρατορίαν και την εξουσίαν του έθνους ευθύς να φυλακώνεται από τους ελευθέρους άνδρας, να κρίνεται και κατά νόμον να παιδεύεται.</a:t>
            </a: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l-GR" sz="25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l-GR" sz="2500" dirty="0"/>
              <a:t>Γα</a:t>
            </a:r>
            <a:r>
              <a:rPr lang="en-US" altLang="el-GR" sz="2500" dirty="0" err="1"/>
              <a:t>λλικό</a:t>
            </a:r>
            <a:r>
              <a:rPr lang="en-US" altLang="el-GR" sz="2500" dirty="0"/>
              <a:t> </a:t>
            </a:r>
            <a:r>
              <a:rPr lang="en-US" altLang="el-GR" sz="2500" dirty="0" err="1"/>
              <a:t>σύντ</a:t>
            </a:r>
            <a:r>
              <a:rPr lang="en-US" altLang="el-GR" sz="2500" dirty="0"/>
              <a:t>αγμα </a:t>
            </a:r>
            <a:r>
              <a:rPr lang="en-US" altLang="el-GR" sz="2500" dirty="0" smtClean="0"/>
              <a:t>1793</a:t>
            </a:r>
            <a:br>
              <a:rPr lang="en-US" altLang="el-GR" sz="2500" dirty="0" smtClean="0"/>
            </a:br>
            <a:endParaRPr lang="en-US" altLang="el-GR" sz="2500" dirty="0"/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l-GR" sz="2500" dirty="0"/>
              <a:t>αρ. 27 Que tout </a:t>
            </a:r>
            <a:r>
              <a:rPr lang="en-US" altLang="el-GR" sz="2500" dirty="0" err="1"/>
              <a:t>individu</a:t>
            </a:r>
            <a:r>
              <a:rPr lang="en-US" altLang="el-GR" sz="2500" dirty="0"/>
              <a:t> qui </a:t>
            </a:r>
            <a:r>
              <a:rPr lang="en-US" altLang="el-GR" sz="2500" dirty="0" err="1"/>
              <a:t>usurperait</a:t>
            </a:r>
            <a:r>
              <a:rPr lang="en-US" altLang="el-GR" sz="2500" dirty="0"/>
              <a:t> la </a:t>
            </a:r>
            <a:r>
              <a:rPr lang="en-US" altLang="el-GR" sz="2500" dirty="0" err="1"/>
              <a:t>souveraineté</a:t>
            </a:r>
            <a:r>
              <a:rPr lang="en-US" altLang="el-GR" sz="2500" dirty="0"/>
              <a:t> </a:t>
            </a:r>
            <a:r>
              <a:rPr lang="en-US" altLang="el-GR" sz="2500" dirty="0" err="1"/>
              <a:t>soit</a:t>
            </a:r>
            <a:r>
              <a:rPr lang="en-US" altLang="el-GR" sz="2500" dirty="0"/>
              <a:t> à </a:t>
            </a:r>
            <a:r>
              <a:rPr lang="en-US" altLang="el-GR" sz="2500" dirty="0" err="1"/>
              <a:t>l'instant</a:t>
            </a:r>
            <a:r>
              <a:rPr lang="en-US" altLang="el-GR" sz="2500" dirty="0"/>
              <a:t> </a:t>
            </a:r>
            <a:r>
              <a:rPr lang="en-US" altLang="el-GR" sz="2500" dirty="0" err="1"/>
              <a:t>mis</a:t>
            </a:r>
            <a:r>
              <a:rPr lang="en-US" altLang="el-GR" sz="2500" dirty="0"/>
              <a:t> à mort par les hommes </a:t>
            </a:r>
            <a:r>
              <a:rPr lang="en-US" altLang="el-GR" sz="2500" dirty="0" err="1"/>
              <a:t>libres</a:t>
            </a:r>
            <a:r>
              <a:rPr lang="en-US" altLang="el-GR" sz="2500" dirty="0"/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l-GR" sz="25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z="5400" dirty="0" err="1"/>
              <a:t>Νέ</a:t>
            </a:r>
            <a:r>
              <a:rPr lang="en-US" altLang="el-GR" sz="5400" dirty="0"/>
              <a:t>α </a:t>
            </a:r>
            <a:r>
              <a:rPr lang="en-US" altLang="el-GR" sz="5400"/>
              <a:t>Πολιτική </a:t>
            </a:r>
            <a:r>
              <a:rPr lang="en-US" altLang="el-GR" sz="5400" smtClean="0"/>
              <a:t>Διοίκησις</a:t>
            </a:r>
            <a:r>
              <a:rPr lang="en-US" altLang="el-GR" sz="4800"/>
              <a:t> </a:t>
            </a:r>
            <a:r>
              <a:rPr lang="en-US" altLang="el-GR" sz="4800" smtClean="0"/>
              <a:t>(4/4</a:t>
            </a:r>
            <a:r>
              <a:rPr lang="en-US" altLang="el-GR" sz="4800"/>
              <a:t>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Αρχή της νομοθετημένης πράξεως (=σύνταγμα)</a:t>
            </a:r>
          </a:p>
          <a:p>
            <a:r>
              <a:rPr lang="el-GR" sz="3200" dirty="0" err="1"/>
              <a:t>αρ</a:t>
            </a:r>
            <a:r>
              <a:rPr lang="el-GR" sz="3200" dirty="0"/>
              <a:t>. 7 Ο αυτοκράτωρ λαός είναι όλοι οι κάτοικοι του βασιλείου τούτου χωρίς </a:t>
            </a:r>
            <a:r>
              <a:rPr lang="el-GR" sz="3200" dirty="0" err="1"/>
              <a:t>εξαίρεσιν</a:t>
            </a:r>
            <a:r>
              <a:rPr lang="el-GR" sz="3200" dirty="0"/>
              <a:t> θρησκείας και διαλέκτου, Έλληνες, Βούλγαροι, Αλβανοί, Βλάχοι, Αρμένηδες, Τούρκοι και κάθε άλλον είδος γενεάς.</a:t>
            </a:r>
          </a:p>
          <a:p>
            <a:endParaRPr lang="el-GR" sz="32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z="5400" dirty="0"/>
              <a:t>Επ</a:t>
            </a:r>
            <a:r>
              <a:rPr lang="en-US" altLang="el-GR" sz="5400" dirty="0" err="1"/>
              <a:t>τάνησ</a:t>
            </a:r>
            <a:r>
              <a:rPr lang="en-US" altLang="el-GR" sz="5400" dirty="0"/>
              <a:t>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1800 Ιονίου Πολιτείας “</a:t>
            </a:r>
            <a:r>
              <a:rPr lang="el-GR" sz="3200" dirty="0" err="1"/>
              <a:t>Βυζαντινόν</a:t>
            </a:r>
            <a:r>
              <a:rPr lang="el-GR" sz="3200" dirty="0"/>
              <a:t>”</a:t>
            </a:r>
          </a:p>
          <a:p>
            <a:r>
              <a:rPr lang="el-GR" sz="3200" dirty="0"/>
              <a:t>1803 “Δημοκρατία”</a:t>
            </a:r>
          </a:p>
          <a:p>
            <a:r>
              <a:rPr lang="el-GR" sz="3200" dirty="0"/>
              <a:t>1817 </a:t>
            </a:r>
            <a:r>
              <a:rPr lang="el-GR" sz="3200" dirty="0" err="1" smtClean="0"/>
              <a:t>Maitland</a:t>
            </a:r>
            <a:endParaRPr lang="el-GR" sz="32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Ενότητα 01 - Το κράτος</Template>
  <TotalTime>1262</TotalTime>
  <Words>834</Words>
  <Application>Microsoft Office PowerPoint</Application>
  <PresentationFormat>Custom</PresentationFormat>
  <Paragraphs>107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 Unicode MS</vt:lpstr>
      <vt:lpstr>ＭＳ Ｐゴシック</vt:lpstr>
      <vt:lpstr>Arial</vt:lpstr>
      <vt:lpstr>Calibri</vt:lpstr>
      <vt:lpstr>Tahoma</vt:lpstr>
      <vt:lpstr>Times New Roman</vt:lpstr>
      <vt:lpstr>Verdana</vt:lpstr>
      <vt:lpstr>Wingdings</vt:lpstr>
      <vt:lpstr>Θέμα του Office</vt:lpstr>
      <vt:lpstr>Νεότερη Ελληνική Ιστορία Α'</vt:lpstr>
      <vt:lpstr>Η δημιουργία του ελληνικού κράτους και τα πρώτα συντάγματα </vt:lpstr>
      <vt:lpstr>Ελληνικό εθνικό κίνημα:</vt:lpstr>
      <vt:lpstr>1797</vt:lpstr>
      <vt:lpstr>Νέα Πολιτική Διοίκησις (1/4)</vt:lpstr>
      <vt:lpstr>Νέα Πολιτική Διοίκησις (2/4)</vt:lpstr>
      <vt:lpstr>Νέα Πολιτική Διοίκησις (3/4)</vt:lpstr>
      <vt:lpstr>Νέα Πολιτική Διοίκησις (4/4)</vt:lpstr>
      <vt:lpstr>Επτάνησα</vt:lpstr>
      <vt:lpstr>Τοπικά συντάγματα</vt:lpstr>
      <vt:lpstr>Εθνικά συντάγματα</vt:lpstr>
      <vt:lpstr>Βιβλιογραφία</vt:lpstr>
      <vt:lpstr>Τέλος Παρουσίασης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Gardikas</dc:creator>
  <cp:lastModifiedBy>Yannis</cp:lastModifiedBy>
  <cp:revision>134</cp:revision>
  <cp:lastPrinted>1601-01-01T00:00:00Z</cp:lastPrinted>
  <dcterms:created xsi:type="dcterms:W3CDTF">2006-01-25T22:30:18Z</dcterms:created>
  <dcterms:modified xsi:type="dcterms:W3CDTF">2015-11-30T13:21:26Z</dcterms:modified>
</cp:coreProperties>
</file>