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90" r:id="rId24"/>
    <p:sldId id="295" r:id="rId25"/>
    <p:sldId id="299" r:id="rId26"/>
    <p:sldId id="292" r:id="rId27"/>
    <p:sldId id="291" r:id="rId28"/>
    <p:sldId id="294" r:id="rId29"/>
    <p:sldId id="321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44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78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59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13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50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3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840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976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91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91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39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766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966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95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00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58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46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989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44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84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ΒΑΣΙΚΕΣ ΑΡΧΕΣ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7638"/>
            <a:ext cx="4824536" cy="1363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782174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ΣΥΣΤΗΜΑ </a:t>
            </a:r>
            <a:r>
              <a:rPr lang="el-GR" sz="1600" dirty="0"/>
              <a:t>ονομάζεται το υποσύνολο του σύμπαντος (γη-υδρόσφαιρα-ατμόσφαιρα-βιόσφαιρα) που επιθυμούμε να μελετήσουμε. Συνήθως στη γεωχημεία ως σύστημα, ορίζουμε ένα πέτρωμα ή ένα ορυκτό, ή το μάγμα ή ένα υδροθερμικό διάλυμα ή ένα υδατικό διάλυμα, που υφίστανται μια χημική </a:t>
            </a:r>
            <a:r>
              <a:rPr lang="el-GR" sz="1600" dirty="0" smtClean="0"/>
              <a:t>μεταβολή.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ΠΕΡΙΒΑΛΛΟΝ </a:t>
            </a:r>
            <a:r>
              <a:rPr lang="el-GR" sz="1600" dirty="0"/>
              <a:t>ονομάζεται όλο το υπόλοιπο σύμπαν εκτός του </a:t>
            </a:r>
            <a:r>
              <a:rPr lang="el-GR" sz="1600" dirty="0" smtClean="0"/>
              <a:t>συστήματος.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ΟΡΙΟ </a:t>
            </a:r>
            <a:r>
              <a:rPr lang="el-GR" sz="1600" dirty="0"/>
              <a:t>ονομάζεται η διεπιφάνεια (interface) που διαχωρίζει το σύστημα από το </a:t>
            </a:r>
            <a:r>
              <a:rPr lang="el-GR" sz="1600" dirty="0" smtClean="0"/>
              <a:t>περιβάλλον.</a:t>
            </a:r>
          </a:p>
          <a:p>
            <a:endParaRPr lang="el-GR" sz="1600" dirty="0"/>
          </a:p>
          <a:p>
            <a:r>
              <a:rPr lang="el-GR" sz="1600" dirty="0"/>
              <a:t>Η θερμοδυναμική συμπεριφορά ενός συστήματος καθορίζεται πλήρως από τη φύση των αλληλεπιδράσεων του με το περιβάλλον, η οποία με τη σειρά της καθορίζεται αποκλειστικά από το είδος των ορίων. Τα θερμοδυναμικά συστήματα διακρίνονται: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Μονωμένα </a:t>
            </a:r>
            <a:r>
              <a:rPr lang="el-GR" sz="1600" dirty="0"/>
              <a:t>(</a:t>
            </a:r>
            <a:r>
              <a:rPr lang="en-US" sz="1600" dirty="0"/>
              <a:t>isolated)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Κλειστά </a:t>
            </a:r>
            <a:r>
              <a:rPr lang="el-GR" sz="1600" dirty="0"/>
              <a:t>(closed) (πχ. ισοχημική μεταμόρφωση πετρώματος)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Ανοικτά </a:t>
            </a:r>
            <a:r>
              <a:rPr lang="el-GR" sz="1600" dirty="0"/>
              <a:t>(</a:t>
            </a:r>
            <a:r>
              <a:rPr lang="en-US" sz="1600" dirty="0"/>
              <a:t>Open) </a:t>
            </a:r>
          </a:p>
        </p:txBody>
      </p:sp>
    </p:spTree>
    <p:extLst>
      <p:ext uri="{BB962C8B-B14F-4D97-AF65-F5344CB8AC3E}">
        <p14:creationId xmlns:p14="http://schemas.microsoft.com/office/powerpoint/2010/main" val="1676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ΣΥΣΤΗΜΑ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Φάση </a:t>
            </a:r>
            <a:r>
              <a:rPr lang="el-GR" sz="2400" u="sng" dirty="0">
                <a:solidFill>
                  <a:srgbClr val="FF0000"/>
                </a:solidFill>
              </a:rPr>
              <a:t>(</a:t>
            </a:r>
            <a:r>
              <a:rPr lang="en-US" sz="2400" u="sng" dirty="0">
                <a:solidFill>
                  <a:srgbClr val="FF0000"/>
                </a:solidFill>
              </a:rPr>
              <a:t>P)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l-GR" sz="2400" dirty="0" smtClean="0"/>
              <a:t>Περιορισμένο </a:t>
            </a:r>
            <a:r>
              <a:rPr lang="el-GR" sz="2400" dirty="0"/>
              <a:t>τμήμα ενός συστήματος, με ξεχωριστές φυσικές ή/και χημικές ιδιότητες. </a:t>
            </a:r>
          </a:p>
          <a:p>
            <a:pPr marL="0" indent="0">
              <a:buNone/>
            </a:pPr>
            <a:r>
              <a:rPr lang="el-GR" sz="2400" dirty="0" smtClean="0"/>
              <a:t>Ένα </a:t>
            </a:r>
            <a:r>
              <a:rPr lang="el-GR" sz="2400" dirty="0"/>
              <a:t>σύστημα αποτελείται από μία ή περισσότερες φάσεις. </a:t>
            </a:r>
          </a:p>
          <a:p>
            <a:pPr marL="0" indent="0">
              <a:buNone/>
            </a:pPr>
            <a:r>
              <a:rPr lang="el-GR" sz="2400" dirty="0" smtClean="0"/>
              <a:t>π.χ. </a:t>
            </a:r>
            <a:endParaRPr lang="el-GR" sz="2400" dirty="0"/>
          </a:p>
          <a:p>
            <a:r>
              <a:rPr lang="el-GR" sz="2400" dirty="0" smtClean="0"/>
              <a:t>Σε </a:t>
            </a:r>
            <a:r>
              <a:rPr lang="el-GR" sz="2400" dirty="0"/>
              <a:t>ένα πέτρωμα φάσεις μπορεί να είναι τα διάφορα ορυκτά. </a:t>
            </a:r>
          </a:p>
          <a:p>
            <a:r>
              <a:rPr lang="el-GR" sz="2400" dirty="0" smtClean="0"/>
              <a:t>Σε </a:t>
            </a:r>
            <a:r>
              <a:rPr lang="el-GR" sz="2400" dirty="0"/>
              <a:t>ένα μαγματικό σύστημα, το τήγμα και η ρευστή φάση (Η</a:t>
            </a:r>
            <a:r>
              <a:rPr lang="el-GR" sz="2400" baseline="-25000" dirty="0"/>
              <a:t>2</a:t>
            </a:r>
            <a:r>
              <a:rPr lang="el-GR" sz="2400" dirty="0"/>
              <a:t>Ο, CO</a:t>
            </a:r>
            <a:r>
              <a:rPr lang="el-GR" sz="2400" baseline="-25000" dirty="0"/>
              <a:t>2</a:t>
            </a:r>
            <a:r>
              <a:rPr lang="el-GR" sz="2400" dirty="0"/>
              <a:t>, CO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 smtClean="0"/>
              <a:t>Σύστημα </a:t>
            </a:r>
            <a:r>
              <a:rPr lang="el-GR" sz="2400" dirty="0"/>
              <a:t>του νερού: υδρατμοί (αέρια φάση), πάγος, </a:t>
            </a:r>
            <a:r>
              <a:rPr lang="el-GR" sz="2400" dirty="0" smtClean="0"/>
              <a:t>νερό.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495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ΣΥΣΤΗΜΑ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Συστατικά </a:t>
            </a:r>
            <a:r>
              <a:rPr lang="el-GR" sz="2200" dirty="0">
                <a:solidFill>
                  <a:srgbClr val="FF0000"/>
                </a:solidFill>
              </a:rPr>
              <a:t>(</a:t>
            </a:r>
            <a:r>
              <a:rPr lang="en-US" sz="2200" dirty="0">
                <a:solidFill>
                  <a:srgbClr val="FF0000"/>
                </a:solidFill>
              </a:rPr>
              <a:t>C)</a:t>
            </a:r>
            <a:r>
              <a:rPr lang="en-US" sz="2200" dirty="0"/>
              <a:t>: </a:t>
            </a:r>
          </a:p>
          <a:p>
            <a:pPr marL="0" indent="0">
              <a:buNone/>
            </a:pPr>
            <a:r>
              <a:rPr lang="el-GR" sz="2200" dirty="0" smtClean="0"/>
              <a:t>Κάθε </a:t>
            </a:r>
            <a:r>
              <a:rPr lang="el-GR" sz="2200" dirty="0"/>
              <a:t>φάση ενός συστήματος μπορεί να θεωρηθεί ότι αποτελείται από ένα ή περισσότερα συστατικά. Για κάθε φάση τα συστατικά δύναται να καθοριστούν με διαφορετικούς τρόπους. </a:t>
            </a:r>
          </a:p>
          <a:p>
            <a:pPr marL="0" indent="0">
              <a:buNone/>
            </a:pPr>
            <a:r>
              <a:rPr lang="el-GR" sz="2200" dirty="0" smtClean="0"/>
              <a:t>π.χ</a:t>
            </a:r>
            <a:r>
              <a:rPr lang="el-GR" sz="2200" dirty="0"/>
              <a:t>. Ισόμορφη παράμειξη Ολιβίνη – (Mg, Fe)</a:t>
            </a:r>
            <a:r>
              <a:rPr lang="el-GR" sz="2200" baseline="-25000" dirty="0"/>
              <a:t>2</a:t>
            </a:r>
            <a:r>
              <a:rPr lang="el-GR" sz="2200" dirty="0"/>
              <a:t> SiO</a:t>
            </a:r>
            <a:r>
              <a:rPr lang="el-GR" sz="2200" baseline="-25000" dirty="0"/>
              <a:t>4</a:t>
            </a:r>
            <a:r>
              <a:rPr lang="el-GR" sz="2200" dirty="0"/>
              <a:t> </a:t>
            </a:r>
          </a:p>
          <a:p>
            <a:r>
              <a:rPr lang="el-GR" sz="2200" dirty="0" smtClean="0"/>
              <a:t>Mg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SiO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</a:t>
            </a:r>
            <a:r>
              <a:rPr lang="el-GR" sz="2200" dirty="0"/>
              <a:t>και Fe</a:t>
            </a:r>
            <a:r>
              <a:rPr lang="el-GR" sz="2200" baseline="-25000" dirty="0"/>
              <a:t>2</a:t>
            </a:r>
            <a:r>
              <a:rPr lang="el-GR" sz="2200" dirty="0"/>
              <a:t>SiO</a:t>
            </a:r>
            <a:r>
              <a:rPr lang="el-GR" sz="2200" baseline="-25000" dirty="0"/>
              <a:t>4</a:t>
            </a:r>
            <a:r>
              <a:rPr lang="el-GR" sz="2200" dirty="0"/>
              <a:t> (ακραία μέλη) </a:t>
            </a:r>
          </a:p>
          <a:p>
            <a:r>
              <a:rPr lang="el-GR" sz="2200" dirty="0" smtClean="0"/>
              <a:t>MgO</a:t>
            </a:r>
            <a:r>
              <a:rPr lang="el-GR" sz="2200" dirty="0"/>
              <a:t>, FeO, SiO</a:t>
            </a:r>
            <a:r>
              <a:rPr lang="el-GR" sz="2200" baseline="-25000" dirty="0"/>
              <a:t>2</a:t>
            </a:r>
            <a:r>
              <a:rPr lang="el-GR" sz="2200" dirty="0"/>
              <a:t> (οξείδια κύριων στοιχείων) </a:t>
            </a:r>
          </a:p>
          <a:p>
            <a:r>
              <a:rPr lang="it-IT" sz="2200" dirty="0" smtClean="0"/>
              <a:t>Μg</a:t>
            </a:r>
            <a:r>
              <a:rPr lang="it-IT" sz="2200" baseline="30000" dirty="0" smtClean="0"/>
              <a:t>+2</a:t>
            </a:r>
            <a:r>
              <a:rPr lang="it-IT" sz="2200" dirty="0"/>
              <a:t>, Fe</a:t>
            </a:r>
            <a:r>
              <a:rPr lang="it-IT" sz="2200" baseline="30000" dirty="0"/>
              <a:t>+2</a:t>
            </a:r>
            <a:r>
              <a:rPr lang="it-IT" sz="2200" dirty="0"/>
              <a:t>, Si</a:t>
            </a:r>
            <a:r>
              <a:rPr lang="it-IT" sz="2200" baseline="30000" dirty="0"/>
              <a:t>+4</a:t>
            </a:r>
            <a:r>
              <a:rPr lang="it-IT" sz="2200" dirty="0"/>
              <a:t>, O</a:t>
            </a:r>
            <a:r>
              <a:rPr lang="it-IT" sz="2200" baseline="30000" dirty="0"/>
              <a:t>-2</a:t>
            </a:r>
            <a:r>
              <a:rPr lang="it-IT" sz="2200" dirty="0"/>
              <a:t> (ιόντα) </a:t>
            </a:r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επιλογή των συστατικών που θα χρησιμοποιηθούν είναι αυθαίρετη, ανάλογα με τον τύπο του θερμοδυναμικού προβλήματος. </a:t>
            </a:r>
          </a:p>
        </p:txBody>
      </p:sp>
    </p:spTree>
    <p:extLst>
      <p:ext uri="{BB962C8B-B14F-4D97-AF65-F5344CB8AC3E}">
        <p14:creationId xmlns:p14="http://schemas.microsoft.com/office/powerpoint/2010/main" val="38038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ΣΥΣΤΗΜΑ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Συστατικά</a:t>
            </a:r>
            <a:r>
              <a:rPr lang="el-GR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</a:p>
          <a:p>
            <a:r>
              <a:rPr lang="el-GR" sz="2400" dirty="0" smtClean="0">
                <a:latin typeface="Calibri" panose="020F0502020204030204" pitchFamily="34" charset="0"/>
              </a:rPr>
              <a:t>Συνήθως</a:t>
            </a:r>
            <a:r>
              <a:rPr lang="el-GR" sz="2400" dirty="0">
                <a:latin typeface="Calibri" panose="020F0502020204030204" pitchFamily="34" charset="0"/>
              </a:rPr>
              <a:t>, για να περιγράψουμε ένα σύστημα επιλέγουμε τα </a:t>
            </a:r>
            <a:r>
              <a:rPr lang="el-GR" sz="2400" b="1" dirty="0">
                <a:latin typeface="Calibri" panose="020F0502020204030204" pitchFamily="34" charset="0"/>
              </a:rPr>
              <a:t>ακραία μέλη </a:t>
            </a:r>
            <a:r>
              <a:rPr lang="el-GR" sz="2400" dirty="0">
                <a:latin typeface="Calibri" panose="020F0502020204030204" pitchFamily="34" charset="0"/>
              </a:rPr>
              <a:t>μιας ισόμορφης παράμειξης (solid solution), γιατί για αυτές τις ενώσεις υπάρχουν θερμοδυναμικά δεδομένα.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04074"/>
              </p:ext>
            </p:extLst>
          </p:nvPr>
        </p:nvGraphicFramePr>
        <p:xfrm>
          <a:off x="534379" y="3140968"/>
          <a:ext cx="799806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501"/>
                <a:gridCol w="1963564"/>
                <a:gridCol w="1503288"/>
                <a:gridCol w="157370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Ορυκτή φάση</a:t>
                      </a:r>
                      <a:endParaRPr lang="el-G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Ακραία Μέλη</a:t>
                      </a:r>
                      <a:endParaRPr lang="el-G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Ολιβίνη 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(Mg, Fe)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Φοστερίτης 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Φαϋαλίτης 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Άστριος </a:t>
                      </a:r>
                    </a:p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K,Na,Ca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Al,Si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Κ-ουχος Άστριος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KAlSi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Ανορθίτης 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CaAl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Αλβίτης 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NaAlSi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Κλινοπυρόξενος </a:t>
                      </a:r>
                    </a:p>
                    <a:p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(Ca, Na) (Mg, Fe</a:t>
                      </a:r>
                      <a:r>
                        <a:rPr lang="it-IT" sz="1800" b="1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,Al</a:t>
                      </a:r>
                      <a:r>
                        <a:rPr lang="it-IT" sz="1800" b="1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SiO</a:t>
                      </a:r>
                      <a:r>
                        <a:rPr lang="it-IT" sz="1800" b="1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800" b="0" i="0" u="none" strike="noStrike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CaMgSi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CaFe+2Si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NaAlSiO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Χημική Ισορροπία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555" y="1463293"/>
                <a:ext cx="5334581" cy="4726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Έστω </a:t>
                </a:r>
                <a:r>
                  <a:rPr lang="el-GR" dirty="0"/>
                  <a:t>η χημική αντίδραση: </a:t>
                </a:r>
                <a:endParaRPr lang="el-GR" dirty="0" smtClean="0"/>
              </a:p>
              <a:p>
                <a:r>
                  <a:rPr lang="el-GR" dirty="0" smtClean="0"/>
                  <a:t>Χ </a:t>
                </a:r>
                <a:r>
                  <a:rPr lang="el-GR" dirty="0"/>
                  <a:t>+ Υ ↔ C + D </a:t>
                </a: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Πότε </a:t>
                </a:r>
                <a:r>
                  <a:rPr lang="el-GR" dirty="0"/>
                  <a:t>επιτυγχάνεται χημική ισορροπία?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R</a:t>
                </a:r>
                <a:r>
                  <a:rPr lang="el-GR" baseline="-25000" dirty="0" smtClean="0"/>
                  <a:t>forward</a:t>
                </a:r>
                <a:r>
                  <a:rPr lang="en-US" baseline="-25000" dirty="0" smtClean="0"/>
                  <a:t> </a:t>
                </a:r>
                <a:r>
                  <a:rPr lang="el-GR" dirty="0"/>
                  <a:t>= k</a:t>
                </a:r>
                <a:r>
                  <a:rPr lang="el-GR" baseline="-25000" dirty="0"/>
                  <a:t>forward</a:t>
                </a:r>
                <a:r>
                  <a:rPr lang="el-GR" dirty="0" smtClean="0"/>
                  <a:t> </a:t>
                </a:r>
                <a:r>
                  <a:rPr lang="el-GR" dirty="0"/>
                  <a:t>[X] [Y] (προς τα δεξιά) </a:t>
                </a:r>
                <a:endParaRPr lang="el-GR" dirty="0" smtClean="0"/>
              </a:p>
              <a:p>
                <a:r>
                  <a:rPr lang="el-GR" dirty="0"/>
                  <a:t>R</a:t>
                </a:r>
                <a:r>
                  <a:rPr lang="el-GR" baseline="-25000" dirty="0"/>
                  <a:t>reverse </a:t>
                </a:r>
                <a:r>
                  <a:rPr lang="en-US" baseline="-25000" dirty="0" smtClean="0"/>
                  <a:t> </a:t>
                </a:r>
                <a:r>
                  <a:rPr lang="el-GR" dirty="0" smtClean="0"/>
                  <a:t>= k</a:t>
                </a:r>
                <a:r>
                  <a:rPr lang="el-GR" baseline="-25000" dirty="0" smtClean="0"/>
                  <a:t>reverse</a:t>
                </a:r>
                <a:r>
                  <a:rPr lang="el-GR" dirty="0" smtClean="0"/>
                  <a:t> </a:t>
                </a:r>
                <a:r>
                  <a:rPr lang="el-GR" dirty="0"/>
                  <a:t>[C] [D] (προς τα αριστερά) </a:t>
                </a: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R </a:t>
                </a:r>
                <a:r>
                  <a:rPr lang="el-GR" dirty="0"/>
                  <a:t>, ρυθμός αντίδρασης </a:t>
                </a:r>
                <a:endParaRPr lang="el-GR" dirty="0" smtClean="0"/>
              </a:p>
              <a:p>
                <a:r>
                  <a:rPr lang="el-GR" dirty="0" smtClean="0"/>
                  <a:t>k</a:t>
                </a:r>
                <a:r>
                  <a:rPr lang="el-GR" dirty="0"/>
                  <a:t>, σταθερά του ρυθμού της αντίδρασης </a:t>
                </a:r>
                <a:endParaRPr lang="el-GR" dirty="0" smtClean="0"/>
              </a:p>
              <a:p>
                <a:r>
                  <a:rPr lang="el-GR" dirty="0" smtClean="0"/>
                  <a:t>[ </a:t>
                </a:r>
                <a:r>
                  <a:rPr lang="el-GR" dirty="0"/>
                  <a:t>] , συγκέντρωση του συστατικού </a:t>
                </a:r>
                <a:endParaRPr lang="el-GR" dirty="0" smtClean="0"/>
              </a:p>
              <a:p>
                <a:endParaRPr lang="el-GR" dirty="0"/>
              </a:p>
              <a:p>
                <a:r>
                  <a:rPr lang="el-GR" dirty="0" smtClean="0"/>
                  <a:t>Χημική </a:t>
                </a:r>
                <a:r>
                  <a:rPr lang="el-GR" dirty="0"/>
                  <a:t>ισορροπία επιτυγχάνεται όταν </a:t>
                </a:r>
                <a:r>
                  <a:rPr lang="el-GR" dirty="0" smtClean="0"/>
                  <a:t>R</a:t>
                </a:r>
                <a:r>
                  <a:rPr lang="el-GR" baseline="-25000" dirty="0" smtClean="0"/>
                  <a:t>forward</a:t>
                </a:r>
                <a:r>
                  <a:rPr lang="en-US" baseline="-25000" dirty="0" smtClean="0"/>
                  <a:t> </a:t>
                </a:r>
                <a:r>
                  <a:rPr lang="el-GR" dirty="0" smtClean="0"/>
                  <a:t>= R</a:t>
                </a:r>
                <a:r>
                  <a:rPr lang="el-GR" baseline="-25000" dirty="0" smtClean="0"/>
                  <a:t>reverse</a:t>
                </a:r>
              </a:p>
              <a:p>
                <a:endParaRPr lang="el-G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k</m:t>
                        </m:r>
                        <m:r>
                          <m:rPr>
                            <m:nor/>
                          </m:rPr>
                          <a:rPr lang="en-US" b="0" i="0" baseline="-25000" smtClean="0"/>
                          <m:t>forward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="0" i="0" baseline="-25000" smtClean="0"/>
                          <m:t>reverse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[</m:t>
                        </m:r>
                        <m:r>
                          <m:rPr>
                            <m:nor/>
                          </m:rPr>
                          <a:rPr lang="en-US"/>
                          <m:t>C</m:t>
                        </m:r>
                        <m:r>
                          <m:rPr>
                            <m:nor/>
                          </m:rPr>
                          <a:rPr lang="en-US"/>
                          <m:t>] [</m:t>
                        </m:r>
                        <m:r>
                          <m:rPr>
                            <m:nor/>
                          </m:rPr>
                          <a:rPr lang="en-US"/>
                          <m:t>D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[</m:t>
                        </m:r>
                        <m:r>
                          <m:rPr>
                            <m:nor/>
                          </m:rPr>
                          <a:rPr lang="en-US"/>
                          <m:t>X</m:t>
                        </m:r>
                        <m:r>
                          <m:rPr>
                            <m:nor/>
                          </m:rPr>
                          <a:rPr lang="en-US"/>
                          <m:t>] [</m:t>
                        </m:r>
                        <m:r>
                          <m:rPr>
                            <m:nor/>
                          </m:rPr>
                          <a:rPr lang="en-US"/>
                          <m:t>Y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= </m:t>
                    </m:r>
                    <m:r>
                      <m:rPr>
                        <m:nor/>
                      </m:rPr>
                      <a:rPr lang="en-US"/>
                      <m:t>K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  (</a:t>
                </a:r>
                <a:r>
                  <a:rPr lang="el-GR" dirty="0" smtClean="0"/>
                  <a:t>σταθερά</a:t>
                </a:r>
                <a:r>
                  <a:rPr lang="en-US" dirty="0" smtClean="0"/>
                  <a:t>)</a:t>
                </a:r>
                <a:endParaRPr lang="el-GR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5" y="1463293"/>
                <a:ext cx="5334581" cy="4726230"/>
              </a:xfrm>
              <a:prstGeom prst="rect">
                <a:avLst/>
              </a:prstGeom>
              <a:blipFill rotWithShape="0">
                <a:blip r:embed="rId3"/>
                <a:stretch>
                  <a:fillRect l="-1029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060" y="1463293"/>
            <a:ext cx="4046772" cy="261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5809" y="407707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396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Χημική Ισορροπία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800" dirty="0" smtClean="0"/>
                  <a:t>Στη </a:t>
                </a:r>
                <a:r>
                  <a:rPr lang="el-GR" sz="2800" dirty="0"/>
                  <a:t>γενική περίπτωση μιας αναστρέψιμης αντίδρασης, σε συνθήκες πίεσης (P), θερμοκρασίας (T): </a:t>
                </a:r>
              </a:p>
              <a:p>
                <a:pPr marL="0" indent="0">
                  <a:buNone/>
                </a:pPr>
                <a:r>
                  <a:rPr lang="es-ES" sz="2800" dirty="0"/>
                  <a:t>x </a:t>
                </a:r>
                <a:r>
                  <a:rPr lang="es-ES" sz="2800" dirty="0" err="1"/>
                  <a:t>X</a:t>
                </a:r>
                <a:r>
                  <a:rPr lang="es-ES" sz="2800" dirty="0"/>
                  <a:t> + y </a:t>
                </a:r>
                <a:r>
                  <a:rPr lang="es-ES" sz="2800" dirty="0" err="1"/>
                  <a:t>Y</a:t>
                </a:r>
                <a:r>
                  <a:rPr lang="es-ES" sz="2800" dirty="0"/>
                  <a:t> + … ↔ c </a:t>
                </a:r>
                <a:r>
                  <a:rPr lang="es-ES" sz="2800" dirty="0" err="1"/>
                  <a:t>C</a:t>
                </a:r>
                <a:r>
                  <a:rPr lang="es-ES" sz="2800" dirty="0"/>
                  <a:t> + d </a:t>
                </a:r>
                <a:r>
                  <a:rPr lang="es-ES" sz="2800" dirty="0" err="1"/>
                  <a:t>D</a:t>
                </a:r>
                <a:r>
                  <a:rPr lang="es-ES" sz="2800" dirty="0"/>
                  <a:t> +… </a:t>
                </a:r>
                <a:endParaRPr lang="es-ES" sz="2800" dirty="0" smtClean="0"/>
              </a:p>
              <a:p>
                <a:pPr marL="0" indent="0">
                  <a:buNone/>
                </a:pPr>
                <a:endParaRPr lang="es-ES" sz="2800" dirty="0"/>
              </a:p>
              <a:p>
                <a:pPr marL="0" indent="0">
                  <a:buNone/>
                </a:pPr>
                <a:r>
                  <a:rPr lang="el-GR" sz="2800" b="1" dirty="0"/>
                  <a:t>Σταθερά Φαινόμενης Ισορροπίας </a:t>
                </a:r>
                <a:r>
                  <a:rPr lang="en-US" sz="2800" b="1" dirty="0" err="1" smtClean="0"/>
                  <a:t>K</a:t>
                </a:r>
                <a:r>
                  <a:rPr lang="en-US" sz="2800" b="1" baseline="-25000" dirty="0" err="1" smtClean="0"/>
                  <a:t>app</a:t>
                </a:r>
                <a:r>
                  <a:rPr lang="en-US" sz="2800" b="1" baseline="-25000" dirty="0" smtClean="0"/>
                  <a:t> </a:t>
                </a:r>
                <a:endParaRPr lang="en-US" sz="2800" baseline="-25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[</m:t>
                        </m:r>
                        <m:r>
                          <m:rPr>
                            <m:nor/>
                          </m:rPr>
                          <a:rPr lang="en-US" sz="2800"/>
                          <m:t>C</m:t>
                        </m:r>
                        <m:r>
                          <m:rPr>
                            <m:nor/>
                          </m:rPr>
                          <a:rPr lang="en-US" sz="2800"/>
                          <m:t>]</m:t>
                        </m:r>
                        <m:r>
                          <m:rPr>
                            <m:nor/>
                          </m:rPr>
                          <a:rPr lang="en-US" sz="2800" baseline="30000"/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eq</m:t>
                        </m:r>
                        <m:r>
                          <m:rPr>
                            <m:nor/>
                          </m:rPr>
                          <a:rPr lang="en-US" sz="2800"/>
                          <m:t> [</m:t>
                        </m:r>
                        <m:r>
                          <m:rPr>
                            <m:nor/>
                          </m:rPr>
                          <a:rPr lang="en-US" sz="2800"/>
                          <m:t>D</m:t>
                        </m:r>
                        <m:r>
                          <m:rPr>
                            <m:nor/>
                          </m:rPr>
                          <a:rPr lang="en-US" sz="2800"/>
                          <m:t>]</m:t>
                        </m:r>
                        <m:r>
                          <m:rPr>
                            <m:nor/>
                          </m:rPr>
                          <a:rPr lang="en-US" sz="2800" baseline="30000"/>
                          <m:t>d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eq</m:t>
                        </m:r>
                        <m:r>
                          <m:rPr>
                            <m:nor/>
                          </m:rPr>
                          <a:rPr lang="en-US" sz="2800"/>
                          <m:t>..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[</m:t>
                        </m:r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  <m:r>
                          <m:rPr>
                            <m:nor/>
                          </m:rPr>
                          <a:rPr lang="en-US" sz="2800"/>
                          <m:t>]</m:t>
                        </m:r>
                        <m:r>
                          <m:rPr>
                            <m:nor/>
                          </m:rPr>
                          <a:rPr lang="en-US" sz="2800" baseline="30000"/>
                          <m:t>x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eq</m:t>
                        </m:r>
                        <m:r>
                          <m:rPr>
                            <m:nor/>
                          </m:rPr>
                          <a:rPr lang="en-US" sz="2800"/>
                          <m:t> [</m:t>
                        </m:r>
                        <m:r>
                          <m:rPr>
                            <m:nor/>
                          </m:rPr>
                          <a:rPr lang="en-US" sz="2800"/>
                          <m:t>Y</m:t>
                        </m:r>
                        <m:r>
                          <m:rPr>
                            <m:nor/>
                          </m:rPr>
                          <a:rPr lang="en-US" sz="2800"/>
                          <m:t>]</m:t>
                        </m:r>
                        <m:r>
                          <m:rPr>
                            <m:nor/>
                          </m:rPr>
                          <a:rPr lang="en-US" sz="2800" baseline="30000"/>
                          <m:t>y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eq</m:t>
                        </m:r>
                        <m:r>
                          <m:rPr>
                            <m:nor/>
                          </m:rPr>
                          <a:rPr lang="en-US" sz="2800"/>
                          <m:t>…</m:t>
                        </m:r>
                        <m:r>
                          <m:rPr>
                            <m:nor/>
                          </m:rPr>
                          <a:rPr lang="el-GR" sz="2800" dirty="0"/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= </m:t>
                    </m:r>
                    <m:r>
                      <m:rPr>
                        <m:nor/>
                      </m:rPr>
                      <a:rPr lang="en-US" sz="2800"/>
                      <m:t>Kapp</m:t>
                    </m:r>
                  </m:oMath>
                </a14:m>
                <a:endParaRPr lang="el-GR" sz="2800" baseline="-25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2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4221088"/>
            <a:ext cx="3106688" cy="108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Σταθερά </a:t>
            </a:r>
            <a:r>
              <a:rPr lang="el-GR" dirty="0"/>
              <a:t>Ισορροπίας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3888" y="1556792"/>
            <a:ext cx="194421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156" y="2560042"/>
            <a:ext cx="8222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Keq</a:t>
            </a:r>
            <a:r>
              <a:rPr lang="el-GR" sz="2000" dirty="0">
                <a:latin typeface="Calibri" panose="020F0502020204030204" pitchFamily="34" charset="0"/>
              </a:rPr>
              <a:t>, </a:t>
            </a:r>
            <a:r>
              <a:rPr lang="el-GR" sz="2000" b="1" dirty="0">
                <a:latin typeface="Calibri" panose="020F0502020204030204" pitchFamily="34" charset="0"/>
              </a:rPr>
              <a:t>Σταθερά Ισορροπίας </a:t>
            </a:r>
            <a:r>
              <a:rPr lang="el-GR" sz="2000" dirty="0">
                <a:latin typeface="Calibri" panose="020F0502020204030204" pitchFamily="34" charset="0"/>
              </a:rPr>
              <a:t>της </a:t>
            </a:r>
            <a:r>
              <a:rPr lang="el-GR" sz="2000" dirty="0" smtClean="0">
                <a:latin typeface="Calibri" panose="020F0502020204030204" pitchFamily="34" charset="0"/>
              </a:rPr>
              <a:t>αντίδρασης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</a:rPr>
              <a:t>a</a:t>
            </a:r>
            <a:r>
              <a:rPr lang="el-GR" sz="2000" baseline="30000" dirty="0">
                <a:latin typeface="Calibri" panose="020F0502020204030204" pitchFamily="34" charset="0"/>
              </a:rPr>
              <a:t>c</a:t>
            </a:r>
            <a:r>
              <a:rPr lang="el-GR" sz="2000" baseline="-25000" dirty="0">
                <a:latin typeface="Calibri" panose="020F0502020204030204" pitchFamily="34" charset="0"/>
              </a:rPr>
              <a:t>c</a:t>
            </a:r>
            <a:r>
              <a:rPr lang="el-GR" sz="2000" dirty="0">
                <a:latin typeface="Calibri" panose="020F0502020204030204" pitchFamily="34" charset="0"/>
              </a:rPr>
              <a:t> , ενεργότητα του συστατικού (δεν είναι η συγκέντρωση</a:t>
            </a:r>
            <a:r>
              <a:rPr lang="el-GR" sz="2000" dirty="0" smtClean="0">
                <a:latin typeface="Calibri" panose="020F0502020204030204" pitchFamily="34" charset="0"/>
              </a:rPr>
              <a:t>)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Αρχή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της χημικής ισορροπίας </a:t>
            </a:r>
            <a:endParaRPr lang="el-G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Κάθε μονωμένο σύστημα εξελίσσεται πάντα προς μια κατεύθυνση στην οποία δεν παρατηρείται καμιά φυσική ή χημική μεταβολή και η οποία ονομάζεται κατάσταση θερμοδυναμικής ισορροπίας. 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Η </a:t>
            </a:r>
            <a:r>
              <a:rPr lang="el-GR" sz="2000" dirty="0">
                <a:latin typeface="Calibri" panose="020F0502020204030204" pitchFamily="34" charset="0"/>
              </a:rPr>
              <a:t>κατάσταση θερμοδυναμικής ισορροπίας αντιπροσωπεύει πάντα μια “ΝΕΚΡΗ ΚΑΤΑΣΤΑΣΗ” στην οποία δεν υφίσταται η έννοια της </a:t>
            </a:r>
            <a:r>
              <a:rPr lang="el-GR" sz="2000" dirty="0" smtClean="0">
                <a:latin typeface="Calibri" panose="020F0502020204030204" pitchFamily="34" charset="0"/>
              </a:rPr>
              <a:t>εξέλιξης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91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Ε</a:t>
            </a:r>
            <a:r>
              <a:rPr lang="el-GR" sz="2400" dirty="0" smtClean="0"/>
              <a:t>νεργότητα </a:t>
            </a:r>
            <a:r>
              <a:rPr lang="el-GR" sz="2400" dirty="0"/>
              <a:t>- </a:t>
            </a:r>
            <a:r>
              <a:rPr lang="en-US" sz="2400" b="1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</a:p>
          <a:p>
            <a:r>
              <a:rPr lang="el-GR" sz="2000" dirty="0" smtClean="0"/>
              <a:t>Στα </a:t>
            </a:r>
            <a:r>
              <a:rPr lang="el-GR" sz="2000" u="sng" dirty="0"/>
              <a:t>αέρια μίγματα</a:t>
            </a:r>
            <a:r>
              <a:rPr lang="el-GR" sz="2000" dirty="0"/>
              <a:t>, </a:t>
            </a:r>
          </a:p>
          <a:p>
            <a:pPr marL="400050" lvl="1" indent="0">
              <a:buNone/>
            </a:pPr>
            <a:r>
              <a:rPr lang="el-GR" sz="1800" b="1" dirty="0" smtClean="0"/>
              <a:t>a</a:t>
            </a:r>
            <a:r>
              <a:rPr lang="el-GR" sz="1800" baseline="-25000" dirty="0" smtClean="0"/>
              <a:t>i</a:t>
            </a:r>
            <a:r>
              <a:rPr lang="el-GR" sz="1800" dirty="0" smtClean="0"/>
              <a:t> </a:t>
            </a:r>
            <a:r>
              <a:rPr lang="el-GR" sz="1800" dirty="0"/>
              <a:t>= μερική πίεση (</a:t>
            </a:r>
            <a:r>
              <a:rPr lang="el-GR" sz="1800" b="1" i="1" dirty="0"/>
              <a:t>P</a:t>
            </a:r>
            <a:r>
              <a:rPr lang="el-GR" sz="1800" b="1" i="1" baseline="-25000" dirty="0"/>
              <a:t>i</a:t>
            </a:r>
            <a:r>
              <a:rPr lang="el-GR" sz="1800" dirty="0"/>
              <a:t>) του αέριου συστατικού i </a:t>
            </a:r>
          </a:p>
          <a:p>
            <a:pPr marL="400050" lvl="1" indent="0">
              <a:buNone/>
            </a:pPr>
            <a:r>
              <a:rPr lang="el-GR" sz="1800" dirty="0"/>
              <a:t>(Νόμος του Dalton, για τα ιδανικά αέρια) </a:t>
            </a:r>
          </a:p>
          <a:p>
            <a:pPr marL="400050" lvl="1" indent="0">
              <a:buNone/>
            </a:pP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 = </a:t>
            </a:r>
            <a:r>
              <a:rPr lang="en-US" sz="1800" dirty="0" err="1"/>
              <a:t>n</a:t>
            </a:r>
            <a:r>
              <a:rPr lang="en-US" sz="1800" baseline="-25000" dirty="0" err="1"/>
              <a:t>i</a:t>
            </a:r>
            <a:r>
              <a:rPr lang="en-US" sz="1800" dirty="0" err="1"/>
              <a:t>RT</a:t>
            </a:r>
            <a:r>
              <a:rPr lang="en-US" sz="1800" dirty="0"/>
              <a:t>/V </a:t>
            </a:r>
            <a:r>
              <a:rPr lang="el-GR" sz="1800" dirty="0"/>
              <a:t>και </a:t>
            </a: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=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err="1"/>
              <a:t>P</a:t>
            </a:r>
            <a:r>
              <a:rPr lang="en-US" sz="1800" dirty="0"/>
              <a:t> </a:t>
            </a:r>
          </a:p>
          <a:p>
            <a:r>
              <a:rPr lang="el-GR" sz="2000" dirty="0" smtClean="0"/>
              <a:t>Στα </a:t>
            </a:r>
            <a:r>
              <a:rPr lang="el-GR" sz="2000" u="sng" dirty="0"/>
              <a:t>πολύ αραιά διαλύματα</a:t>
            </a:r>
            <a:r>
              <a:rPr lang="el-GR" sz="2000" dirty="0"/>
              <a:t>, για το διαλελυμένο συστατικό (i), ισχύει: </a:t>
            </a:r>
          </a:p>
          <a:p>
            <a:pPr marL="400050" lvl="1" indent="0">
              <a:buNone/>
            </a:pPr>
            <a:r>
              <a:rPr lang="it-IT" sz="1800" b="1" dirty="0" smtClean="0"/>
              <a:t>a</a:t>
            </a:r>
            <a:r>
              <a:rPr lang="it-IT" sz="1800" baseline="-25000" dirty="0" smtClean="0"/>
              <a:t>i</a:t>
            </a:r>
            <a:r>
              <a:rPr lang="it-IT" sz="1800" dirty="0" smtClean="0"/>
              <a:t> </a:t>
            </a:r>
            <a:r>
              <a:rPr lang="it-IT" sz="1800" dirty="0"/>
              <a:t>= molality (</a:t>
            </a:r>
            <a:r>
              <a:rPr lang="it-IT" sz="1800" b="1" dirty="0"/>
              <a:t>m</a:t>
            </a:r>
            <a:r>
              <a:rPr lang="it-IT" sz="1800" b="1" baseline="-25000" dirty="0"/>
              <a:t>i</a:t>
            </a:r>
            <a:r>
              <a:rPr lang="it-IT" sz="1800" b="1" dirty="0"/>
              <a:t>) </a:t>
            </a:r>
            <a:r>
              <a:rPr lang="it-IT" sz="1800" dirty="0"/>
              <a:t>(moles δ. ουσίας (i) /kg διαλύτη) </a:t>
            </a:r>
            <a:r>
              <a:rPr lang="it-IT" sz="1800" dirty="0" smtClean="0"/>
              <a:t> </a:t>
            </a:r>
            <a:r>
              <a:rPr lang="el-GR" sz="1800" dirty="0" smtClean="0"/>
              <a:t>ή </a:t>
            </a:r>
          </a:p>
          <a:p>
            <a:pPr marL="400050" lvl="1" indent="0">
              <a:buNone/>
            </a:pPr>
            <a:r>
              <a:rPr lang="it-IT" sz="1800" b="1" dirty="0"/>
              <a:t>a</a:t>
            </a:r>
            <a:r>
              <a:rPr lang="it-IT" sz="1800" baseline="-25000" dirty="0"/>
              <a:t>i</a:t>
            </a:r>
            <a:r>
              <a:rPr lang="it-IT" sz="1800" dirty="0"/>
              <a:t> </a:t>
            </a:r>
            <a:r>
              <a:rPr lang="en-US" sz="1800" dirty="0" smtClean="0"/>
              <a:t>= </a:t>
            </a:r>
            <a:r>
              <a:rPr lang="en-US" sz="1800" dirty="0"/>
              <a:t>molarity (</a:t>
            </a:r>
            <a:r>
              <a:rPr lang="en-US" sz="1800" b="1" dirty="0" err="1"/>
              <a:t>M</a:t>
            </a:r>
            <a:r>
              <a:rPr lang="en-US" sz="1800" b="1" baseline="-25000" dirty="0" err="1"/>
              <a:t>i</a:t>
            </a:r>
            <a:r>
              <a:rPr lang="en-US" sz="1800" dirty="0"/>
              <a:t>) (moles </a:t>
            </a:r>
            <a:r>
              <a:rPr lang="el-GR" sz="1800" dirty="0"/>
              <a:t>δ/νης. ουσίας (</a:t>
            </a:r>
            <a:r>
              <a:rPr lang="en-US" sz="1800" dirty="0" err="1"/>
              <a:t>i</a:t>
            </a:r>
            <a:r>
              <a:rPr lang="en-US" sz="1800" dirty="0"/>
              <a:t>) /L </a:t>
            </a:r>
            <a:r>
              <a:rPr lang="el-GR" sz="1800" dirty="0"/>
              <a:t>διαλύματος) </a:t>
            </a:r>
            <a:r>
              <a:rPr lang="en-US" sz="1800" dirty="0" smtClean="0"/>
              <a:t> </a:t>
            </a:r>
            <a:r>
              <a:rPr lang="el-GR" sz="1800" dirty="0" smtClean="0"/>
              <a:t>ή </a:t>
            </a:r>
            <a:endParaRPr lang="el-GR" sz="1800" dirty="0"/>
          </a:p>
          <a:p>
            <a:pPr marL="400050" lvl="1" indent="0">
              <a:buNone/>
            </a:pPr>
            <a:r>
              <a:rPr lang="el-GR" sz="1800" dirty="0"/>
              <a:t>σε ορισμένες περιπτώσεις ισούται με το γραμμομοριακό κλάσμα : mole fraction </a:t>
            </a:r>
            <a:r>
              <a:rPr lang="el-GR" sz="1800" b="1" dirty="0"/>
              <a:t>X</a:t>
            </a:r>
            <a:r>
              <a:rPr lang="el-GR" sz="1800" b="1" baseline="-25000" dirty="0"/>
              <a:t>i</a:t>
            </a:r>
            <a:r>
              <a:rPr lang="el-GR" sz="1800" b="1" dirty="0"/>
              <a:t> </a:t>
            </a:r>
            <a:r>
              <a:rPr lang="el-GR" sz="1800" dirty="0"/>
              <a:t>= mole διαλελυμένης ουσίας (i) / συνολικά moles του διαλύματος </a:t>
            </a:r>
          </a:p>
        </p:txBody>
      </p:sp>
    </p:spTree>
    <p:extLst>
      <p:ext uri="{BB962C8B-B14F-4D97-AF65-F5344CB8AC3E}">
        <p14:creationId xmlns:p14="http://schemas.microsoft.com/office/powerpoint/2010/main" val="2134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Φυσική </a:t>
            </a:r>
            <a:r>
              <a:rPr lang="el-GR" dirty="0"/>
              <a:t>σημασία του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eq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dirty="0"/>
              <a:t>μέγεθος του </a:t>
            </a:r>
            <a:r>
              <a:rPr lang="el-GR" sz="2400" b="1" i="1" dirty="0"/>
              <a:t>K</a:t>
            </a:r>
            <a:r>
              <a:rPr lang="el-GR" sz="2400" b="1" baseline="-25000" dirty="0"/>
              <a:t>eq</a:t>
            </a:r>
            <a:r>
              <a:rPr lang="el-GR" sz="2400" b="1" dirty="0"/>
              <a:t> , μας δίνει πληροφορίες για την τάση της αντίδρασης: </a:t>
            </a:r>
            <a:endParaRPr lang="el-GR" sz="2400" dirty="0"/>
          </a:p>
          <a:p>
            <a:r>
              <a:rPr lang="el-GR" sz="2400" b="1" dirty="0" smtClean="0"/>
              <a:t>Μεγάλη </a:t>
            </a:r>
            <a:r>
              <a:rPr lang="el-GR" sz="2400" b="1" dirty="0"/>
              <a:t>τιμή του </a:t>
            </a:r>
            <a:r>
              <a:rPr lang="el-GR" sz="2400" b="1" i="1" dirty="0"/>
              <a:t>K</a:t>
            </a:r>
            <a:r>
              <a:rPr lang="el-GR" sz="2400" b="1" baseline="-25000" dirty="0"/>
              <a:t>eq</a:t>
            </a:r>
            <a:r>
              <a:rPr lang="el-GR" sz="2400" b="1" dirty="0"/>
              <a:t> </a:t>
            </a:r>
            <a:r>
              <a:rPr lang="el-GR" sz="2400" dirty="0"/>
              <a:t>, δείχνει την τάση του συστήματος να κινηθεί </a:t>
            </a:r>
            <a:r>
              <a:rPr lang="el-GR" sz="2400" dirty="0">
                <a:solidFill>
                  <a:srgbClr val="FF0000"/>
                </a:solidFill>
              </a:rPr>
              <a:t>προς τα προϊόντα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θα προκύψουν μεγαλύτερες συγκεντρώσεις των προϊόντων συγκριτικά με τα αντιδρώντα, στην κατάσταση της ισορροπίας </a:t>
            </a:r>
          </a:p>
          <a:p>
            <a:r>
              <a:rPr lang="el-GR" sz="2400" b="1" dirty="0" smtClean="0"/>
              <a:t>Μικρή </a:t>
            </a:r>
            <a:r>
              <a:rPr lang="el-GR" sz="2400" b="1" dirty="0"/>
              <a:t>τιμή του </a:t>
            </a:r>
            <a:r>
              <a:rPr lang="el-GR" sz="2400" b="1" i="1" dirty="0"/>
              <a:t>K</a:t>
            </a:r>
            <a:r>
              <a:rPr lang="el-GR" sz="2400" b="1" baseline="-25000" dirty="0"/>
              <a:t>eq</a:t>
            </a:r>
            <a:r>
              <a:rPr lang="el-GR" sz="2400" b="1" dirty="0"/>
              <a:t> </a:t>
            </a:r>
            <a:r>
              <a:rPr lang="el-GR" sz="2400" dirty="0"/>
              <a:t>, δείχνει την τάση του συστήματος να κινηθεί </a:t>
            </a:r>
            <a:r>
              <a:rPr lang="el-GR" sz="2400" dirty="0">
                <a:solidFill>
                  <a:srgbClr val="FF0000"/>
                </a:solidFill>
              </a:rPr>
              <a:t>προς τα αντιδρώντα</a:t>
            </a:r>
            <a:r>
              <a:rPr lang="el-GR" sz="2400" dirty="0"/>
              <a:t>. </a:t>
            </a:r>
          </a:p>
          <a:p>
            <a:r>
              <a:rPr lang="el-GR" sz="2400" dirty="0" smtClean="0"/>
              <a:t>Όταν </a:t>
            </a:r>
            <a:r>
              <a:rPr lang="el-GR" sz="2400" dirty="0"/>
              <a:t>για δεδομένες τιμές </a:t>
            </a:r>
            <a:r>
              <a:rPr lang="el-GR" sz="2400" i="1" dirty="0"/>
              <a:t>K</a:t>
            </a:r>
            <a:r>
              <a:rPr lang="el-GR" sz="2400" baseline="-25000" dirty="0"/>
              <a:t>eq</a:t>
            </a:r>
            <a:r>
              <a:rPr lang="el-GR" sz="2400" dirty="0"/>
              <a:t> , δεν δίνονται οι συνθήκες P, T, υποθέτουμε ότι αναφέρονται στις κανονικές συνθήκες θερμοκρασίας (Τ= 298.15 Κ), πίεση (P= 1 bar ή 10</a:t>
            </a:r>
            <a:r>
              <a:rPr lang="el-GR" sz="2400" baseline="30000" dirty="0"/>
              <a:t>5</a:t>
            </a:r>
            <a:r>
              <a:rPr lang="el-GR" sz="2400" dirty="0"/>
              <a:t> Pa). </a:t>
            </a:r>
          </a:p>
        </p:txBody>
      </p:sp>
    </p:spTree>
    <p:extLst>
      <p:ext uri="{BB962C8B-B14F-4D97-AF65-F5344CB8AC3E}">
        <p14:creationId xmlns:p14="http://schemas.microsoft.com/office/powerpoint/2010/main" val="4003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Χημική </a:t>
            </a:r>
            <a:r>
              <a:rPr lang="el-GR" dirty="0"/>
              <a:t>Ισορροπία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Αρχή </a:t>
            </a:r>
            <a:r>
              <a:rPr lang="el-GR" sz="2400" b="1" dirty="0"/>
              <a:t>του </a:t>
            </a:r>
            <a:r>
              <a:rPr lang="en-US" sz="2400" b="1" dirty="0"/>
              <a:t>Le </a:t>
            </a:r>
            <a:r>
              <a:rPr lang="en-US" sz="2400" b="1" dirty="0" err="1"/>
              <a:t>Châtelier</a:t>
            </a:r>
            <a:r>
              <a:rPr lang="en-US" sz="2400" b="1" dirty="0"/>
              <a:t>: 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Όταν η χημική ισορροπία ενός συστήματος διαταραχθεί από μεταβολή </a:t>
            </a:r>
            <a:r>
              <a:rPr lang="el-GR" sz="2400" dirty="0">
                <a:solidFill>
                  <a:srgbClr val="FF0000"/>
                </a:solidFill>
              </a:rPr>
              <a:t>θερμοκρασίας</a:t>
            </a:r>
            <a:r>
              <a:rPr lang="el-GR" sz="2400" dirty="0"/>
              <a:t>, </a:t>
            </a:r>
            <a:r>
              <a:rPr lang="el-GR" sz="2400" dirty="0">
                <a:solidFill>
                  <a:srgbClr val="FF0000"/>
                </a:solidFill>
              </a:rPr>
              <a:t>συγκέντρωσης</a:t>
            </a:r>
            <a:r>
              <a:rPr lang="el-GR" sz="2400" dirty="0"/>
              <a:t> ή </a:t>
            </a:r>
            <a:r>
              <a:rPr lang="el-GR" sz="2400" dirty="0">
                <a:solidFill>
                  <a:srgbClr val="FF0000"/>
                </a:solidFill>
              </a:rPr>
              <a:t>πίεσης</a:t>
            </a:r>
            <a:r>
              <a:rPr lang="el-GR" sz="2400" dirty="0"/>
              <a:t>, τότε η ισορροπία μετατοπίζεται προς εκείνη την κατεύθυνση η οποία εξουδετερώνει τη μεταβολή. Μεταβάλλεται η θέση της χημικής ισορροπίας. </a:t>
            </a:r>
          </a:p>
          <a:p>
            <a:pPr marL="0" indent="0">
              <a:buNone/>
            </a:pPr>
            <a:r>
              <a:rPr lang="el-GR" sz="2400" b="1" dirty="0" smtClean="0"/>
              <a:t>Θέση </a:t>
            </a:r>
            <a:r>
              <a:rPr lang="el-GR" sz="2400" b="1" dirty="0"/>
              <a:t>χημικής </a:t>
            </a:r>
            <a:r>
              <a:rPr lang="el-GR" sz="2400" b="1" dirty="0" smtClean="0"/>
              <a:t>ισορροπίας: 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σύσταση του μίγματος της αντίδρασης (αντιδρώντα-προϊόντα) στην κατάσταση χημικής ισορροπίας. </a:t>
            </a:r>
          </a:p>
        </p:txBody>
      </p:sp>
    </p:spTree>
    <p:extLst>
      <p:ext uri="{BB962C8B-B14F-4D97-AF65-F5344CB8AC3E}">
        <p14:creationId xmlns:p14="http://schemas.microsoft.com/office/powerpoint/2010/main" val="8283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dirty="0"/>
              <a:t>Στοιχεία </a:t>
            </a:r>
            <a:r>
              <a:rPr lang="el-GR" b="1" dirty="0" smtClean="0"/>
              <a:t>Θερμοδυναμικής</a:t>
            </a:r>
          </a:p>
          <a:p>
            <a:r>
              <a:rPr lang="el-GR" dirty="0" smtClean="0"/>
              <a:t>Ι</a:t>
            </a:r>
            <a:r>
              <a:rPr lang="el-GR" dirty="0"/>
              <a:t>. Βασικές αρχές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</a:t>
            </a:r>
            <a:r>
              <a:rPr lang="el-GR" dirty="0"/>
              <a:t>της Θερμοκρασίας στην ισορροπία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Παράδειγμα</a:t>
            </a:r>
            <a:r>
              <a:rPr lang="el-GR" sz="2400" dirty="0"/>
              <a:t>: </a:t>
            </a:r>
          </a:p>
          <a:p>
            <a:r>
              <a:rPr lang="el-GR" sz="2400" dirty="0" smtClean="0"/>
              <a:t>Σε </a:t>
            </a:r>
            <a:r>
              <a:rPr lang="el-GR" sz="2400" dirty="0"/>
              <a:t>συνθήκες αύξησης της θερμοκρασίας, θα προτιμηθεί μια αντίδραση τήξης πετρώματος, γιατί απορροφά θερμότητα (τήξη είναι </a:t>
            </a:r>
            <a:r>
              <a:rPr lang="el-GR" sz="2400" i="1" dirty="0"/>
              <a:t>ενδόθερμη </a:t>
            </a:r>
            <a:r>
              <a:rPr lang="el-GR" sz="2400" i="1" dirty="0" smtClean="0"/>
              <a:t>αντίδραση).</a:t>
            </a:r>
            <a:endParaRPr lang="el-GR" sz="2400" dirty="0"/>
          </a:p>
          <a:p>
            <a:r>
              <a:rPr lang="el-GR" sz="2400" dirty="0" smtClean="0"/>
              <a:t>Σε </a:t>
            </a:r>
            <a:r>
              <a:rPr lang="el-GR" sz="2400" dirty="0"/>
              <a:t>συνθήκες μείωσης της θερμοκρασίας, θα προτιμηθεί η αντίστροφη αντίδραση, δηλ. κρυστάλλωση του μάγματος, όπου έχουμε απελευθέρωση θερμότητας (</a:t>
            </a:r>
            <a:r>
              <a:rPr lang="el-GR" sz="2400" i="1" dirty="0"/>
              <a:t>εξώθερμη αντίδραση</a:t>
            </a:r>
            <a:r>
              <a:rPr lang="el-GR" sz="2400" i="1" dirty="0" smtClean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05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</a:t>
            </a:r>
            <a:r>
              <a:rPr lang="el-GR" dirty="0"/>
              <a:t>της Πίεσης στην ισορροπία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Παράδειγμα</a:t>
            </a:r>
            <a:r>
              <a:rPr lang="el-GR" sz="2200" dirty="0"/>
              <a:t>: </a:t>
            </a:r>
            <a:endParaRPr lang="en-US" sz="2200" dirty="0"/>
          </a:p>
          <a:p>
            <a:pPr marL="0" indent="0">
              <a:buNone/>
            </a:pPr>
            <a:r>
              <a:rPr lang="el-GR" sz="2200" dirty="0"/>
              <a:t>Μεταμόρφωση ενός πετρώματος σε </a:t>
            </a:r>
            <a:r>
              <a:rPr lang="el-GR" sz="2200" b="1" dirty="0"/>
              <a:t>συνθήκες υψηλές πιέσεις</a:t>
            </a:r>
            <a:r>
              <a:rPr lang="el-GR" sz="2200" dirty="0"/>
              <a:t>, λαμβάνει χώρα η αντίδραση: </a:t>
            </a:r>
          </a:p>
          <a:p>
            <a:pPr marL="0" indent="0">
              <a:buNone/>
            </a:pPr>
            <a:r>
              <a:rPr lang="en-US" sz="2200" dirty="0"/>
              <a:t>NaAlSi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-25000" dirty="0"/>
              <a:t>8</a:t>
            </a:r>
            <a:r>
              <a:rPr lang="en-US" sz="2200" dirty="0"/>
              <a:t> + NaAlSiO</a:t>
            </a:r>
            <a:r>
              <a:rPr lang="en-US" sz="2200" baseline="-25000" dirty="0"/>
              <a:t>4</a:t>
            </a:r>
            <a:r>
              <a:rPr lang="en-US" sz="2200" dirty="0"/>
              <a:t> = 2NaAlSi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6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l-GR" sz="2200" dirty="0"/>
              <a:t>(Αλβίτης</a:t>
            </a:r>
            <a:r>
              <a:rPr lang="el-GR" sz="2200" dirty="0" smtClean="0"/>
              <a:t>), </a:t>
            </a:r>
            <a:r>
              <a:rPr lang="el-GR" sz="2200" dirty="0"/>
              <a:t>(Νεφελίνης</a:t>
            </a:r>
            <a:r>
              <a:rPr lang="el-GR" sz="2200" dirty="0" smtClean="0"/>
              <a:t>), </a:t>
            </a:r>
            <a:r>
              <a:rPr lang="el-GR" sz="2200" dirty="0"/>
              <a:t>(Ιαδεϊτης) </a:t>
            </a:r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Γραμμομοριακός </a:t>
            </a:r>
            <a:r>
              <a:rPr lang="el-GR" sz="2200" dirty="0"/>
              <a:t>Όγκος (</a:t>
            </a:r>
            <a:r>
              <a:rPr lang="en-US" sz="2200" dirty="0"/>
              <a:t>Molar volume, </a:t>
            </a:r>
            <a:r>
              <a:rPr lang="el-GR" sz="2200" dirty="0"/>
              <a:t>σε </a:t>
            </a:r>
            <a:r>
              <a:rPr lang="en-US" sz="2200" dirty="0" err="1"/>
              <a:t>cal</a:t>
            </a:r>
            <a:r>
              <a:rPr lang="en-US" sz="2200" dirty="0"/>
              <a:t>/bar) </a:t>
            </a:r>
          </a:p>
          <a:p>
            <a:pPr marL="0" indent="0">
              <a:buNone/>
            </a:pPr>
            <a:r>
              <a:rPr lang="en-US" sz="2200" dirty="0" smtClean="0"/>
              <a:t>2.3917</a:t>
            </a:r>
            <a:r>
              <a:rPr lang="el-GR" sz="2200" dirty="0" smtClean="0"/>
              <a:t>,</a:t>
            </a:r>
            <a:r>
              <a:rPr lang="en-US" sz="2200" dirty="0" smtClean="0"/>
              <a:t> 1.2944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/>
              <a:t>1.4435 </a:t>
            </a:r>
          </a:p>
          <a:p>
            <a:pPr marL="0" indent="0">
              <a:buNone/>
            </a:pPr>
            <a:r>
              <a:rPr lang="el-GR" sz="2200" dirty="0"/>
              <a:t>Η αντίδραση οδηγεί σε ένα ορυκτό με πολύ μικρότερο όγκο σε σχέση με τα αντιδρώντα.</a:t>
            </a:r>
          </a:p>
        </p:txBody>
      </p:sp>
    </p:spTree>
    <p:extLst>
      <p:ext uri="{BB962C8B-B14F-4D97-AF65-F5344CB8AC3E}">
        <p14:creationId xmlns:p14="http://schemas.microsoft.com/office/powerpoint/2010/main" val="15806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Θερμοδυναμικό </a:t>
            </a:r>
            <a:r>
              <a:rPr lang="el-GR" dirty="0"/>
              <a:t>Σύστημα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17638"/>
            <a:ext cx="5760640" cy="4930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2069" y="558924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541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Χημική </a:t>
            </a:r>
            <a:r>
              <a:rPr lang="el-GR" sz="2000" dirty="0" smtClean="0"/>
              <a:t>Ισορροπία. </a:t>
            </a:r>
            <a:r>
              <a:rPr lang="en-US" sz="2000" dirty="0" smtClean="0"/>
              <a:t>Copyright 2012 Kula C. </a:t>
            </a:r>
            <a:r>
              <a:rPr lang="en-US" sz="2000" dirty="0" err="1" smtClean="0"/>
              <a:t>Misra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Πηγή: </a:t>
            </a:r>
            <a:r>
              <a:rPr lang="en-US" sz="2000" dirty="0" smtClean="0"/>
              <a:t>Introduction to Geochemistry: Principles and Applications, First Edition, Kula C. </a:t>
            </a:r>
            <a:r>
              <a:rPr lang="en-US" sz="2000" dirty="0" err="1" smtClean="0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2: Θερμοδυναμικό </a:t>
            </a:r>
            <a:r>
              <a:rPr lang="el-GR" sz="2000" dirty="0" smtClean="0"/>
              <a:t>Σύστημα.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55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Εισαγωγή 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Ορισμοί </a:t>
            </a:r>
            <a:endParaRPr lang="el-GR" sz="2800" dirty="0"/>
          </a:p>
          <a:p>
            <a:pPr lvl="1"/>
            <a:r>
              <a:rPr lang="el-GR" sz="2400" dirty="0" smtClean="0"/>
              <a:t>Χημική </a:t>
            </a:r>
            <a:r>
              <a:rPr lang="el-GR" sz="2400" dirty="0"/>
              <a:t>Ισορροπία </a:t>
            </a:r>
          </a:p>
          <a:p>
            <a:pPr lvl="1"/>
            <a:r>
              <a:rPr lang="el-GR" sz="2400" dirty="0" smtClean="0"/>
              <a:t>Σύστημα </a:t>
            </a:r>
            <a:endParaRPr lang="el-GR" sz="2400" dirty="0"/>
          </a:p>
          <a:p>
            <a:pPr lvl="1"/>
            <a:r>
              <a:rPr lang="el-GR" sz="2400" dirty="0" smtClean="0"/>
              <a:t>Φάση </a:t>
            </a:r>
            <a:endParaRPr lang="el-GR" sz="2400" dirty="0"/>
          </a:p>
          <a:p>
            <a:pPr lvl="1"/>
            <a:r>
              <a:rPr lang="el-GR" sz="2400" dirty="0" smtClean="0"/>
              <a:t>Συστατικό 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Χημική </a:t>
            </a:r>
            <a:r>
              <a:rPr lang="el-GR" sz="2800" b="1" dirty="0"/>
              <a:t>Ισορροπία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633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Ποιο είναι το αντικείμενο της Θερμοδυναμικής; </a:t>
            </a:r>
          </a:p>
          <a:p>
            <a:r>
              <a:rPr lang="el-GR" sz="2800" dirty="0" smtClean="0"/>
              <a:t>Πως και γιατί γίνονται οι αλλαγές στην κατάσταση ενός συστήματος;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Ποιο είναι το αντικείμενο της Χημικής Θερμοδυναμικής; </a:t>
            </a:r>
          </a:p>
          <a:p>
            <a:r>
              <a:rPr lang="el-GR" sz="2800" dirty="0" smtClean="0"/>
              <a:t>Γιατί συντελούνται οι μετασχηματισμοί της ύλης; Ποιές χημικές αντιδράσεις πραγματοποιούνται αυθόρμητα; Ποιά είναι η ωθούσα δύναμη για να λάβει χώρα μια αντίδραση; Πόσο μπορεί να προχωρήσει μία αντίδραση; Ποιές μεταβολές ενέργειας συνοδεύουν τις αντιδράσεις; </a:t>
            </a:r>
          </a:p>
          <a:p>
            <a:r>
              <a:rPr lang="el-GR" sz="2800" dirty="0" smtClean="0"/>
              <a:t>Η κατάσταση ενός θερμοδυναμικού συστήματος καθορίζεται συναρτήσει των </a:t>
            </a:r>
            <a:r>
              <a:rPr lang="el-GR" sz="2800" dirty="0" smtClean="0">
                <a:solidFill>
                  <a:srgbClr val="FF0000"/>
                </a:solidFill>
              </a:rPr>
              <a:t>καταστατικών μεγεθών </a:t>
            </a:r>
            <a:r>
              <a:rPr lang="el-GR" sz="2800" dirty="0" smtClean="0"/>
              <a:t>του, που είναι: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Η Θερμοκρασία (Τ)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Ο Όγκος (</a:t>
            </a:r>
            <a:r>
              <a:rPr lang="en-US" sz="2800" dirty="0" smtClean="0"/>
              <a:t>V)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Η Πίεση (</a:t>
            </a:r>
            <a:r>
              <a:rPr lang="en-US" sz="2800" dirty="0" smtClean="0"/>
              <a:t>P)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Η σύσταση (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Καθημερινά </a:t>
            </a:r>
            <a:r>
              <a:rPr lang="el-GR" dirty="0"/>
              <a:t>παραδείγματα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Πως </a:t>
            </a:r>
            <a:r>
              <a:rPr lang="el-GR" sz="2200" dirty="0"/>
              <a:t>γίνεται η μετατροπή του πάγου σε νερό και το αντίστροφο (αναστρέψιμη μεταβολή)? </a:t>
            </a:r>
          </a:p>
          <a:p>
            <a:r>
              <a:rPr lang="el-GR" sz="2200" dirty="0" smtClean="0"/>
              <a:t>Γιατί </a:t>
            </a:r>
            <a:r>
              <a:rPr lang="el-GR" sz="2200" dirty="0"/>
              <a:t>διαλύεται ο αλίτης (κρυσταλλικού NaCl) στο νερό? Απαιτείται ενέργεια ή παρέχεται ενέργεια στο περιβάλλον? </a:t>
            </a:r>
          </a:p>
          <a:p>
            <a:r>
              <a:rPr lang="el-GR" sz="2200" dirty="0" smtClean="0"/>
              <a:t>Είναι </a:t>
            </a:r>
            <a:r>
              <a:rPr lang="el-GR" sz="2200" dirty="0"/>
              <a:t>δυνατό σε ένα πέτρωμα, το διαμάντι (υψηλής πίεσης ορυκτό του C) να συνυπάρχει με το γραφίτη (χαμηλής πίεσης ορυκτό του C)? </a:t>
            </a:r>
          </a:p>
          <a:p>
            <a:r>
              <a:rPr lang="el-GR" sz="2200" dirty="0" smtClean="0"/>
              <a:t>Αν </a:t>
            </a:r>
            <a:r>
              <a:rPr lang="el-GR" sz="2200" dirty="0"/>
              <a:t>καούν ο γραφίτης και το διαμάντι, ποιό από τα δύο μας δίνει θερμότητα ? </a:t>
            </a:r>
          </a:p>
          <a:p>
            <a:r>
              <a:rPr lang="el-GR" sz="2200" dirty="0">
                <a:solidFill>
                  <a:srgbClr val="FF0000"/>
                </a:solidFill>
              </a:rPr>
              <a:t>Η Χημική Θερμοδυναμική μας παρέχει τα μέσα για να απαντήσουμε σε τέτοιου τύπου ερωτήσεις. </a:t>
            </a:r>
          </a:p>
        </p:txBody>
      </p:sp>
    </p:spTree>
    <p:extLst>
      <p:ext uri="{BB962C8B-B14F-4D97-AF65-F5344CB8AC3E}">
        <p14:creationId xmlns:p14="http://schemas.microsoft.com/office/powerpoint/2010/main" val="24005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Αντικείμενο </a:t>
            </a:r>
            <a:r>
              <a:rPr lang="el-GR" dirty="0"/>
              <a:t>του μαθήματος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To </a:t>
            </a:r>
            <a:r>
              <a:rPr lang="el-GR" sz="1800" dirty="0"/>
              <a:t>μάθημα αυτό ασχολείται με την πρόβλεψη της κατεύθυνσης των χημικών αντιδράσεων και την πρόβλεψη των συνθηκών πίεσης και θερμοκρασίας της χημικής ισορροπίας. </a:t>
            </a:r>
          </a:p>
          <a:p>
            <a:r>
              <a:rPr lang="el-GR" sz="1800" dirty="0" smtClean="0"/>
              <a:t>Στη </a:t>
            </a:r>
            <a:r>
              <a:rPr lang="el-GR" sz="1800" dirty="0"/>
              <a:t>γεωλογία, αυτές οι αντιδράσεις λαμβάνουν χώρα στην επιφάνεια της γης και στο εσωτερικό της γης. </a:t>
            </a:r>
          </a:p>
          <a:p>
            <a:r>
              <a:rPr lang="el-GR" sz="1800" dirty="0" smtClean="0"/>
              <a:t>Για </a:t>
            </a:r>
            <a:r>
              <a:rPr lang="el-GR" sz="1800" dirty="0"/>
              <a:t>να μπορέσουμε να κάνουμε τις προβλέψεις αυτές, θα πρέπει να είμαστε σε θέση να καθορίσουμε τη χαμηλότερη δυνατή ενέργεια ενός συνδυασμού αντιδρώντων και προϊόντων, σε δεδομένες συνθήκες πίεσης και θερμοκρασίας. </a:t>
            </a:r>
          </a:p>
          <a:p>
            <a:r>
              <a:rPr lang="el-GR" sz="1800" dirty="0" smtClean="0"/>
              <a:t>Παρακαλώ </a:t>
            </a:r>
            <a:r>
              <a:rPr lang="el-GR" sz="1800" dirty="0"/>
              <a:t>σημειώστε ότι, αν και μπορεί να είμαστε σε θέση να προβλέψουμε την κατεύθυνση μιας χημικής αντίδρασης, δεν θα είμαστε σε θέση να προβλέψουμε το πόσο γρήγορα, ή αργά θα ολοκληρωθεί η αντίδραση (ταχύτητα της αντίδρασης). Η πραγματική επίτευξη της ισορροπίας εξαρτάται από την κινητική και είναι πιο πιθανό να συμβεί με την πάροδο του χρόνου και σε υψηλότερες θερμοκρασίες</a:t>
            </a:r>
            <a:r>
              <a:rPr lang="el-GR" sz="1800" dirty="0" smtClean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7583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Περιγραφή </a:t>
            </a:r>
            <a:r>
              <a:rPr lang="el-GR" dirty="0"/>
              <a:t>του Θερμοδυναμικού Συστήματος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Για </a:t>
            </a:r>
            <a:r>
              <a:rPr lang="el-GR" sz="2400" dirty="0"/>
              <a:t>τη περιγραφή της θερμοδυναμικής κατάστασης ενός συστήματος χρησιμοποιούνται συχνά και οι </a:t>
            </a:r>
            <a:r>
              <a:rPr lang="el-GR" sz="2400" dirty="0">
                <a:solidFill>
                  <a:srgbClr val="FF0000"/>
                </a:solidFill>
              </a:rPr>
              <a:t>καταστατικές ιδιότητες</a:t>
            </a:r>
            <a:r>
              <a:rPr lang="el-GR" sz="2400" dirty="0"/>
              <a:t> του συστήματος που δεν είναι τίποτε άλλο παρά συναρτήσεις των καταστατικών μεγεθών του συστήματος. </a:t>
            </a:r>
          </a:p>
          <a:p>
            <a:pPr marL="0" indent="0">
              <a:buNone/>
            </a:pPr>
            <a:r>
              <a:rPr lang="el-GR" sz="2400" dirty="0"/>
              <a:t>Οι σπουδαιότερες καταστατικές ιδιότητες ενός θερμοδυναμικού συστήματος είναι: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Εσωτερική </a:t>
            </a:r>
            <a:r>
              <a:rPr lang="el-GR" sz="2400" dirty="0">
                <a:solidFill>
                  <a:srgbClr val="FF0000"/>
                </a:solidFill>
              </a:rPr>
              <a:t>Ενέργεια (</a:t>
            </a:r>
            <a:r>
              <a:rPr lang="en-US" sz="2400" dirty="0">
                <a:solidFill>
                  <a:srgbClr val="FF0000"/>
                </a:solidFill>
              </a:rPr>
              <a:t>U) </a:t>
            </a:r>
            <a:r>
              <a:rPr lang="en-US" sz="2400" dirty="0"/>
              <a:t>– Internal Energy U = f(T, V, 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r>
              <a:rPr lang="en-US" sz="2400" dirty="0"/>
              <a:t>)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Ενθαλπία </a:t>
            </a:r>
            <a:r>
              <a:rPr lang="de-DE" sz="2400" dirty="0">
                <a:solidFill>
                  <a:srgbClr val="FF0000"/>
                </a:solidFill>
              </a:rPr>
              <a:t>(Η)</a:t>
            </a:r>
            <a:r>
              <a:rPr lang="de-DE" sz="2400" dirty="0"/>
              <a:t> – Enthalpy H = f(T, V, N</a:t>
            </a:r>
            <a:r>
              <a:rPr lang="de-DE" sz="2400" baseline="-25000" dirty="0"/>
              <a:t>k</a:t>
            </a:r>
            <a:r>
              <a:rPr lang="de-DE" sz="2400" dirty="0"/>
              <a:t>)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Εντροπία </a:t>
            </a:r>
            <a:r>
              <a:rPr lang="el-GR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S)</a:t>
            </a:r>
            <a:r>
              <a:rPr lang="en-US" sz="2400" dirty="0"/>
              <a:t> – Entropy S = f(T, V, 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r>
              <a:rPr lang="en-US" sz="2400" dirty="0"/>
              <a:t>)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Ελεύθερη </a:t>
            </a:r>
            <a:r>
              <a:rPr lang="el-GR" sz="2400" dirty="0">
                <a:solidFill>
                  <a:srgbClr val="FF0000"/>
                </a:solidFill>
              </a:rPr>
              <a:t>Ενέργεια (</a:t>
            </a:r>
            <a:r>
              <a:rPr lang="en-US" sz="2400" dirty="0">
                <a:solidFill>
                  <a:srgbClr val="FF0000"/>
                </a:solidFill>
              </a:rPr>
              <a:t>G) </a:t>
            </a:r>
            <a:r>
              <a:rPr lang="en-US" sz="2400" dirty="0"/>
              <a:t>– Gibbs Free Energy G = f(T, V, 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712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Χημική </a:t>
            </a:r>
            <a:r>
              <a:rPr lang="el-GR" dirty="0"/>
              <a:t>Ισορροπία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0008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Παράδειγμα</a:t>
            </a:r>
            <a:r>
              <a:rPr lang="el-GR" sz="2000" dirty="0"/>
              <a:t>, η </a:t>
            </a:r>
            <a:r>
              <a:rPr lang="el-GR" sz="2000" dirty="0" smtClean="0"/>
              <a:t>αντίδραση:</a:t>
            </a:r>
            <a:r>
              <a:rPr lang="en-US" sz="2000" dirty="0" smtClean="0"/>
              <a:t> </a:t>
            </a:r>
            <a:r>
              <a:rPr lang="el-GR" sz="2000" b="1" dirty="0" smtClean="0"/>
              <a:t>Χ </a:t>
            </a:r>
            <a:r>
              <a:rPr lang="el-GR" sz="2000" b="1" dirty="0"/>
              <a:t>+ </a:t>
            </a:r>
            <a:r>
              <a:rPr lang="el-GR" sz="2000" b="1" dirty="0" smtClean="0"/>
              <a:t>Υ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l-GR" sz="2000" b="1" dirty="0" smtClean="0"/>
              <a:t>C </a:t>
            </a:r>
            <a:r>
              <a:rPr lang="el-GR" sz="2000" b="1" dirty="0"/>
              <a:t>+ D </a:t>
            </a:r>
            <a:r>
              <a:rPr lang="el-GR" sz="2000" dirty="0"/>
              <a:t>(πλήρη μετατροπή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Όμως σε πολλές περιπτώσεις δεν γίνεται πλήρης αντίδραση, γιατί λαμβάνει χώρα η αντίστροφη αντίδραση, </a:t>
            </a:r>
            <a:r>
              <a:rPr lang="el-GR" sz="2000" b="1" dirty="0"/>
              <a:t>C + D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l-GR" sz="2000" dirty="0" smtClean="0"/>
              <a:t> </a:t>
            </a:r>
            <a:r>
              <a:rPr lang="el-GR" sz="2000" b="1" dirty="0"/>
              <a:t>X + Y </a:t>
            </a:r>
            <a:r>
              <a:rPr lang="el-GR" sz="2000" dirty="0"/>
              <a:t>(διάσπαση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Έτσι πολλές αντιδράσεις είναι ημιτελής</a:t>
            </a:r>
            <a:r>
              <a:rPr lang="el-GR" sz="2000" dirty="0" smtClean="0"/>
              <a:t>.</a:t>
            </a:r>
            <a:endParaRPr lang="el-GR" sz="2000" dirty="0"/>
          </a:p>
          <a:p>
            <a:r>
              <a:rPr lang="el-GR" sz="2000" dirty="0"/>
              <a:t>Η αντίδραση έφτασε σε κατάσταση </a:t>
            </a:r>
            <a:r>
              <a:rPr lang="el-GR" sz="2000" b="1" dirty="0">
                <a:solidFill>
                  <a:srgbClr val="FF0000"/>
                </a:solidFill>
              </a:rPr>
              <a:t>Χημικής ισορροπίας</a:t>
            </a:r>
            <a:r>
              <a:rPr lang="el-GR" sz="2000" dirty="0"/>
              <a:t>: Χ + Υ ↔ C + D, όταν δεν συντελείτε </a:t>
            </a:r>
            <a:r>
              <a:rPr lang="el-GR" sz="2000" u="sng" dirty="0"/>
              <a:t>καμιά περαιτέρω αλλαγή στην ύλη</a:t>
            </a:r>
            <a:r>
              <a:rPr lang="el-GR" sz="2000" dirty="0"/>
              <a:t>, δηλαδή με τον ρυθμό που αντιδρούν τα Χ + Υ για να δώσουν τα C + D, με τον ίδιο ρυθμό αυτά διασπώνται για δώσουν τα X + </a:t>
            </a:r>
            <a:r>
              <a:rPr lang="el-GR" sz="2000" dirty="0" smtClean="0"/>
              <a:t>Y.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4553"/>
            <a:ext cx="68675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Χημική Ισορροπία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Σε </a:t>
            </a:r>
            <a:r>
              <a:rPr lang="el-GR" sz="2800" dirty="0"/>
              <a:t>μια χημική αντίδραση, ο όρος </a:t>
            </a:r>
            <a:r>
              <a:rPr lang="el-GR" sz="2800" b="1" dirty="0" smtClean="0">
                <a:solidFill>
                  <a:srgbClr val="FF0000"/>
                </a:solidFill>
              </a:rPr>
              <a:t>ισορροπία </a:t>
            </a:r>
            <a:r>
              <a:rPr lang="el-GR" sz="2800" dirty="0">
                <a:solidFill>
                  <a:srgbClr val="FF0000"/>
                </a:solidFill>
              </a:rPr>
              <a:t>= </a:t>
            </a:r>
            <a:r>
              <a:rPr lang="el-GR" sz="2800" b="1" dirty="0">
                <a:solidFill>
                  <a:srgbClr val="FF0000"/>
                </a:solidFill>
              </a:rPr>
              <a:t>αναστρέψιμη αντίδραση</a:t>
            </a:r>
            <a:r>
              <a:rPr lang="el-GR" sz="2800" b="1" dirty="0"/>
              <a:t> </a:t>
            </a:r>
            <a:r>
              <a:rPr lang="el-GR" sz="2800" dirty="0" smtClean="0"/>
              <a:t>(</a:t>
            </a:r>
            <a:r>
              <a:rPr lang="el-GR" sz="2800" dirty="0"/>
              <a:t>η αντίδραση συντελείται σε απεριόριστα μικρά βήματα όπου, η ισορροπία μπορεί να επιτυγχάνεται, σε κάθε βήμα</a:t>
            </a:r>
            <a:r>
              <a:rPr lang="el-GR" sz="2800" dirty="0" smtClean="0"/>
              <a:t>).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Στην πραγματικότητα, τα </a:t>
            </a:r>
            <a:r>
              <a:rPr lang="el-GR" sz="2800" b="1" dirty="0"/>
              <a:t>γεωχημικά συστήματα </a:t>
            </a:r>
            <a:r>
              <a:rPr lang="el-GR" sz="2800" u="sng" dirty="0"/>
              <a:t>σπανίως φτάνουν σε κατάσταση ισορροπίας</a:t>
            </a:r>
            <a:r>
              <a:rPr lang="el-GR" sz="2800" dirty="0"/>
              <a:t>: </a:t>
            </a:r>
          </a:p>
          <a:p>
            <a:r>
              <a:rPr lang="el-GR" sz="2800" dirty="0" smtClean="0"/>
              <a:t>Μια </a:t>
            </a:r>
            <a:r>
              <a:rPr lang="el-GR" sz="2800" b="1" dirty="0"/>
              <a:t>μη αναστρέψιμη αντίδραση </a:t>
            </a:r>
            <a:r>
              <a:rPr lang="el-GR" sz="2800" dirty="0"/>
              <a:t>ποτέ δε θα φτάσει σε κατάσταση </a:t>
            </a:r>
            <a:r>
              <a:rPr lang="el-GR" sz="2800" dirty="0" smtClean="0"/>
              <a:t>ισορροπίας.</a:t>
            </a:r>
            <a:endParaRPr lang="el-GR" sz="2800" dirty="0"/>
          </a:p>
          <a:p>
            <a:r>
              <a:rPr lang="el-GR" sz="2800" dirty="0" smtClean="0"/>
              <a:t>Μια </a:t>
            </a:r>
            <a:r>
              <a:rPr lang="el-GR" sz="2800" dirty="0"/>
              <a:t>αντίδραση μπορεί να </a:t>
            </a:r>
            <a:r>
              <a:rPr lang="el-GR" sz="2800" b="1" dirty="0"/>
              <a:t>μην φτάσει στην κατάσταση της ισορροπίας </a:t>
            </a:r>
            <a:r>
              <a:rPr lang="el-GR" sz="2800" dirty="0"/>
              <a:t>είτε, γιατί ο ρυθμός αντίδρασης προς την μια ή την άλλη κατεύθυνση είναι πολύ χαμηλός ή, γιατί κάποια από τα προϊόντα της αντίδρασης απομακρύνονται από το σύστημα (πχ. Κλασματική Κρυστάλλωση</a:t>
            </a:r>
            <a:r>
              <a:rPr lang="el-GR" sz="2800" dirty="0" smtClean="0"/>
              <a:t>).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818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2028</Words>
  <Application>Microsoft Office PowerPoint</Application>
  <PresentationFormat>On-screen Show (4:3)</PresentationFormat>
  <Paragraphs>252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 </vt:lpstr>
      <vt:lpstr>Εισαγωγή </vt:lpstr>
      <vt:lpstr>Καθημερινά παραδείγματα </vt:lpstr>
      <vt:lpstr>Αντικείμενο του μαθήματος </vt:lpstr>
      <vt:lpstr>Περιγραφή του Θερμοδυναμικού Συστήματος </vt:lpstr>
      <vt:lpstr>Χημική Ισορροπία </vt:lpstr>
      <vt:lpstr>Χημική Ισορροπία </vt:lpstr>
      <vt:lpstr>ΒΑΣΙΚΕΣ ΑΡΧΕΣ</vt:lpstr>
      <vt:lpstr>ΣΥΣΤΗΜΑ </vt:lpstr>
      <vt:lpstr>ΣΥΣΤΗΜΑ </vt:lpstr>
      <vt:lpstr>ΣΥΣΤΗΜΑ </vt:lpstr>
      <vt:lpstr>Χημική Ισορροπία</vt:lpstr>
      <vt:lpstr>Χημική Ισορροπία</vt:lpstr>
      <vt:lpstr>Σταθερά Ισορροπίας</vt:lpstr>
      <vt:lpstr>Σταθερά Ισορροπίας</vt:lpstr>
      <vt:lpstr>Φυσική σημασία του Keq</vt:lpstr>
      <vt:lpstr>Χημική Ισορροπία</vt:lpstr>
      <vt:lpstr>Επίδραση της Θερμοκρασίας στην ισορροπία</vt:lpstr>
      <vt:lpstr>Επίδραση της Πίεσης στην ισορροπία</vt:lpstr>
      <vt:lpstr>Θερμοδυναμικό Σύστημα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214</cp:revision>
  <dcterms:created xsi:type="dcterms:W3CDTF">2012-09-06T09:03:05Z</dcterms:created>
  <dcterms:modified xsi:type="dcterms:W3CDTF">2015-05-11T09:37:51Z</dcterms:modified>
</cp:coreProperties>
</file>