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01" r:id="rId3"/>
    <p:sldId id="300" r:id="rId4"/>
    <p:sldId id="302" r:id="rId5"/>
    <p:sldId id="303" r:id="rId6"/>
    <p:sldId id="304" r:id="rId7"/>
    <p:sldId id="306" r:id="rId8"/>
    <p:sldId id="307" r:id="rId9"/>
    <p:sldId id="308" r:id="rId10"/>
    <p:sldId id="309" r:id="rId11"/>
    <p:sldId id="310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1" r:id="rId20"/>
    <p:sldId id="322" r:id="rId21"/>
    <p:sldId id="323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280" r:id="rId30"/>
    <p:sldId id="290" r:id="rId31"/>
    <p:sldId id="295" r:id="rId32"/>
    <p:sldId id="299" r:id="rId33"/>
    <p:sldId id="292" r:id="rId34"/>
    <p:sldId id="291" r:id="rId35"/>
    <p:sldId id="294" r:id="rId36"/>
    <p:sldId id="293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1"/>
            <p14:sldId id="300"/>
            <p14:sldId id="302"/>
            <p14:sldId id="303"/>
            <p14:sldId id="304"/>
            <p14:sldId id="306"/>
            <p14:sldId id="307"/>
            <p14:sldId id="308"/>
            <p14:sldId id="309"/>
            <p14:sldId id="310"/>
            <p14:sldId id="313"/>
            <p14:sldId id="314"/>
            <p14:sldId id="315"/>
            <p14:sldId id="316"/>
            <p14:sldId id="317"/>
            <p14:sldId id="318"/>
            <p14:sldId id="319"/>
            <p14:sldId id="321"/>
            <p14:sldId id="322"/>
            <p14:sldId id="323"/>
            <p14:sldId id="327"/>
            <p14:sldId id="328"/>
            <p14:sldId id="329"/>
            <p14:sldId id="330"/>
            <p14:sldId id="331"/>
            <p14:sldId id="332"/>
            <p14:sldId id="333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8" d="100"/>
          <a:sy n="78" d="100"/>
        </p:scale>
        <p:origin x="14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16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Α’ Παλαιοχριστιανική</a:t>
            </a:r>
            <a:r>
              <a:rPr lang="el-GR" sz="1000" baseline="0" dirty="0" smtClean="0">
                <a:solidFill>
                  <a:srgbClr val="5075BC"/>
                </a:solidFill>
              </a:rPr>
              <a:t> Τέχνη (2</a:t>
            </a:r>
            <a:r>
              <a:rPr lang="el-GR" sz="1000" baseline="30000" dirty="0" smtClean="0">
                <a:solidFill>
                  <a:srgbClr val="5075BC"/>
                </a:solidFill>
              </a:rPr>
              <a:t>ος</a:t>
            </a:r>
            <a:r>
              <a:rPr lang="el-GR" sz="1000" baseline="0" dirty="0" smtClean="0">
                <a:solidFill>
                  <a:srgbClr val="5075BC"/>
                </a:solidFill>
              </a:rPr>
              <a:t> αι. – αρχές 7</a:t>
            </a:r>
            <a:r>
              <a:rPr lang="el-GR" sz="1000" baseline="30000" dirty="0" smtClean="0">
                <a:solidFill>
                  <a:srgbClr val="5075BC"/>
                </a:solidFill>
              </a:rPr>
              <a:t>ου</a:t>
            </a:r>
            <a:r>
              <a:rPr lang="el-GR" sz="1000" baseline="0" dirty="0" smtClean="0">
                <a:solidFill>
                  <a:srgbClr val="5075BC"/>
                </a:solidFill>
              </a:rPr>
              <a:t> αι.)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Α’ Παλαιοχριστιανική</a:t>
            </a:r>
            <a:r>
              <a:rPr lang="el-GR" sz="1000" baseline="0" dirty="0" smtClean="0">
                <a:solidFill>
                  <a:srgbClr val="5075BC"/>
                </a:solidFill>
              </a:rPr>
              <a:t> Τέχνη (2</a:t>
            </a:r>
            <a:r>
              <a:rPr lang="el-GR" sz="1000" baseline="30000" dirty="0" smtClean="0">
                <a:solidFill>
                  <a:srgbClr val="5075BC"/>
                </a:solidFill>
              </a:rPr>
              <a:t>ος</a:t>
            </a:r>
            <a:r>
              <a:rPr lang="el-GR" sz="1000" baseline="0" dirty="0" smtClean="0">
                <a:solidFill>
                  <a:srgbClr val="5075BC"/>
                </a:solidFill>
              </a:rPr>
              <a:t> αι. – αρχές 7</a:t>
            </a:r>
            <a:r>
              <a:rPr lang="el-GR" sz="1000" baseline="30000" dirty="0" smtClean="0">
                <a:solidFill>
                  <a:srgbClr val="5075BC"/>
                </a:solidFill>
              </a:rPr>
              <a:t>ου</a:t>
            </a:r>
            <a:r>
              <a:rPr lang="el-GR" sz="1000" baseline="0" dirty="0" smtClean="0">
                <a:solidFill>
                  <a:srgbClr val="5075BC"/>
                </a:solidFill>
              </a:rPr>
              <a:t> αι.)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OL10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Χριστιανική και Βυζαντινή Αρχαιολογία</a:t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A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Παλαιοχριστιανική Τέχνη (2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αι. – αρχές 7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 αι.) - </a:t>
            </a:r>
            <a:r>
              <a:rPr lang="el-GR" sz="2800" dirty="0"/>
              <a:t>Ζωγραφική των τάφων</a:t>
            </a:r>
            <a:r>
              <a:rPr lang="el-GR" sz="2800" dirty="0" smtClean="0"/>
              <a:t>.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err="1" smtClean="0"/>
              <a:t>Στουφή</a:t>
            </a:r>
            <a:r>
              <a:rPr lang="el-GR" sz="2800" dirty="0" smtClean="0"/>
              <a:t> - Πουλημένου Ιωάννα</a:t>
            </a:r>
          </a:p>
          <a:p>
            <a:r>
              <a:rPr lang="en-US" sz="2800" dirty="0" err="1" smtClean="0">
                <a:sym typeface="Helvetica" pitchFamily="2" charset="0"/>
              </a:rPr>
              <a:t>Ἐθνικὸ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καὶ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Καποδιστριακὸ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Πανεπιστήμιο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Ἀθηνῶν</a:t>
            </a:r>
            <a:endParaRPr lang="en-US" sz="2800" dirty="0" smtClean="0">
              <a:sym typeface="Helvetica" pitchFamily="2" charset="0"/>
            </a:endParaRPr>
          </a:p>
          <a:p>
            <a:r>
              <a:rPr lang="en-US" sz="2800" dirty="0" err="1" smtClean="0">
                <a:sym typeface="Helvetica" pitchFamily="2" charset="0"/>
              </a:rPr>
              <a:t>Τμῆμα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Θεολογίας</a:t>
            </a:r>
            <a:r>
              <a:rPr lang="en-US" sz="2800" dirty="0" smtClean="0">
                <a:sym typeface="Helvetica" pitchFamily="2" charset="0"/>
              </a:rPr>
              <a:t> - </a:t>
            </a:r>
            <a:r>
              <a:rPr lang="en-US" sz="2800" dirty="0" err="1" smtClean="0">
                <a:sym typeface="Helvetica" pitchFamily="2" charset="0"/>
              </a:rPr>
              <a:t>Θεολογικὴ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Σχολή</a:t>
            </a:r>
            <a:endParaRPr lang="en-US" sz="2800" dirty="0" smtClean="0">
              <a:sym typeface="Helvetica" pitchFamily="2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7990869" cy="4779987"/>
          </a:xfrm>
        </p:spPr>
        <p:txBody>
          <a:bodyPr/>
          <a:lstStyle/>
          <a:p>
            <a:r>
              <a:rPr lang="el-GR" dirty="0" smtClean="0"/>
              <a:t>Κατακόμβη Αγίου Καλλίστου. Συμπόσιο ή Ουράνιο δείπνο (Ευχαριστιακό δείπνο).</a:t>
            </a:r>
            <a:endParaRPr lang="el-GR" dirty="0"/>
          </a:p>
        </p:txBody>
      </p:sp>
      <p:pic>
        <p:nvPicPr>
          <p:cNvPr id="8" name="Θέση περιεχομένου 7" descr="Κατακόμβη Αγίου Καλλίστου. Συμπόσιο ή Ουράνιο δείπνο (Ευχαριστιακό δείπνο)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60" y="2201698"/>
            <a:ext cx="7637320" cy="4127541"/>
          </a:xfrm>
        </p:spPr>
      </p:pic>
    </p:spTree>
    <p:extLst>
      <p:ext uri="{BB962C8B-B14F-4D97-AF65-F5344CB8AC3E}">
        <p14:creationId xmlns:p14="http://schemas.microsoft.com/office/powerpoint/2010/main" val="28604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της Μήλου. Είδη σταυρών και μονογραμμάτων.</a:t>
            </a:r>
            <a:endParaRPr lang="el-GR" dirty="0"/>
          </a:p>
        </p:txBody>
      </p:sp>
      <p:pic>
        <p:nvPicPr>
          <p:cNvPr id="8" name="Θέση περιεχομένου 7" descr="Κατακόμβη της Μήλου. Είδη σταυρών και μονογραμμάτων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56" y="1817104"/>
            <a:ext cx="6804248" cy="4536165"/>
          </a:xfrm>
        </p:spPr>
      </p:pic>
    </p:spTree>
    <p:extLst>
      <p:ext uri="{BB962C8B-B14F-4D97-AF65-F5344CB8AC3E}">
        <p14:creationId xmlns:p14="http://schemas.microsoft.com/office/powerpoint/2010/main" val="1154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Κατακόμβη </a:t>
            </a:r>
            <a:r>
              <a:rPr lang="el-GR" dirty="0" smtClean="0"/>
              <a:t>Αγίου </a:t>
            </a:r>
            <a:r>
              <a:rPr lang="el-GR" dirty="0"/>
              <a:t>Καλλίστου. </a:t>
            </a:r>
          </a:p>
          <a:p>
            <a:r>
              <a:rPr lang="el-GR" dirty="0"/>
              <a:t>Κρύπτη Αγίας </a:t>
            </a:r>
            <a:r>
              <a:rPr lang="el-GR" dirty="0" err="1" smtClean="0"/>
              <a:t>Λυκίνης</a:t>
            </a:r>
            <a:r>
              <a:rPr lang="el-GR" dirty="0"/>
              <a:t>.</a:t>
            </a:r>
          </a:p>
          <a:p>
            <a:r>
              <a:rPr lang="el-GR" dirty="0"/>
              <a:t>Ο Ιχθύς και οι άρτοι.</a:t>
            </a:r>
          </a:p>
        </p:txBody>
      </p:sp>
      <p:pic>
        <p:nvPicPr>
          <p:cNvPr id="8" name="Θέση περιεχομένου 7" descr="Κατακόμβη Αγίου Καλλίστου. &#10;Κρύπτη Αγίας Λυκίτης.&#10;Ο Ιχθύς και οι άρτοι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96" y="1772816"/>
            <a:ext cx="6312582" cy="4460745"/>
          </a:xfrm>
        </p:spPr>
      </p:pic>
    </p:spTree>
    <p:extLst>
      <p:ext uri="{BB962C8B-B14F-4D97-AF65-F5344CB8AC3E}">
        <p14:creationId xmlns:p14="http://schemas.microsoft.com/office/powerpoint/2010/main" val="34054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Αγίου Καλλίστου.</a:t>
            </a:r>
          </a:p>
          <a:p>
            <a:r>
              <a:rPr lang="el-GR" dirty="0" smtClean="0"/>
              <a:t>Κρύπτη Αγίας </a:t>
            </a:r>
            <a:r>
              <a:rPr lang="el-GR" dirty="0" err="1" smtClean="0"/>
              <a:t>Λυκίνης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 καλός ποιμήν.</a:t>
            </a:r>
            <a:endParaRPr lang="el-GR" dirty="0"/>
          </a:p>
        </p:txBody>
      </p:sp>
      <p:pic>
        <p:nvPicPr>
          <p:cNvPr id="8" name="Θέση περιεχομένου 7" descr="Κατακόμβη Αγίου Καλλίστου.&#10;Κρύπτη Αγίας Λυκίνης.&#10;Ο καλός ποιμήν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48" y="77274"/>
            <a:ext cx="5230826" cy="6328366"/>
          </a:xfrm>
        </p:spPr>
      </p:pic>
    </p:spTree>
    <p:extLst>
      <p:ext uri="{BB962C8B-B14F-4D97-AF65-F5344CB8AC3E}">
        <p14:creationId xmlns:p14="http://schemas.microsoft.com/office/powerpoint/2010/main" val="41699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Αγίας </a:t>
            </a:r>
            <a:r>
              <a:rPr lang="el-GR" dirty="0" err="1" smtClean="0"/>
              <a:t>Πρίσκιλλας</a:t>
            </a:r>
            <a:r>
              <a:rPr lang="el-GR" dirty="0" smtClean="0"/>
              <a:t>.</a:t>
            </a:r>
          </a:p>
          <a:p>
            <a:r>
              <a:rPr lang="en-US" dirty="0" smtClean="0"/>
              <a:t>Cubiculum </a:t>
            </a:r>
            <a:r>
              <a:rPr lang="en-US" dirty="0" err="1" smtClean="0"/>
              <a:t>Velatio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 καλός ποιμήν.</a:t>
            </a:r>
            <a:endParaRPr lang="el-GR" dirty="0"/>
          </a:p>
        </p:txBody>
      </p:sp>
      <p:pic>
        <p:nvPicPr>
          <p:cNvPr id="8" name="Θέση περιεχομένου 7" descr="Κατακόμβη Αγίας Πρίσκιλλας.&#10;Cubiculum Velatino. Ο καλός ποιμήν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26" y="83261"/>
            <a:ext cx="4388890" cy="6297758"/>
          </a:xfrm>
        </p:spPr>
      </p:pic>
    </p:spTree>
    <p:extLst>
      <p:ext uri="{BB962C8B-B14F-4D97-AF65-F5344CB8AC3E}">
        <p14:creationId xmlns:p14="http://schemas.microsoft.com/office/powerpoint/2010/main" val="23750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7054765" cy="4779987"/>
          </a:xfrm>
        </p:spPr>
        <p:txBody>
          <a:bodyPr/>
          <a:lstStyle/>
          <a:p>
            <a:r>
              <a:rPr lang="el-GR" dirty="0"/>
              <a:t>Κατακόμβη Αγίας </a:t>
            </a:r>
            <a:r>
              <a:rPr lang="el-GR" dirty="0" err="1"/>
              <a:t>Πρίσκιλλας</a:t>
            </a:r>
            <a:r>
              <a:rPr lang="el-GR" dirty="0" smtClean="0"/>
              <a:t>. Δεόμενη </a:t>
            </a:r>
            <a:r>
              <a:rPr lang="en-US" dirty="0" err="1" smtClean="0"/>
              <a:t>Velatio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8" name="Θέση περιεχομένου 7" descr="Κατακόμβη Αγίας Πρίσκιλλας. Δεόμενη Valatio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91" y="1911857"/>
            <a:ext cx="7141181" cy="4397463"/>
          </a:xfrm>
        </p:spPr>
      </p:pic>
    </p:spTree>
    <p:extLst>
      <p:ext uri="{BB962C8B-B14F-4D97-AF65-F5344CB8AC3E}">
        <p14:creationId xmlns:p14="http://schemas.microsoft.com/office/powerpoint/2010/main" val="6426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στη </a:t>
            </a:r>
            <a:r>
              <a:rPr lang="en-US" dirty="0" smtClean="0"/>
              <a:t>Via Latina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Οι πρωτόπλαστοι.</a:t>
            </a:r>
            <a:endParaRPr lang="el-GR" dirty="0"/>
          </a:p>
        </p:txBody>
      </p:sp>
      <p:pic>
        <p:nvPicPr>
          <p:cNvPr id="8" name="Θέση περιεχομένου 7" descr="Κατακόμβη στη Via Latina.&#10;Οι πρωτόπλαστοι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26" y="1196752"/>
            <a:ext cx="6378720" cy="5167406"/>
          </a:xfrm>
        </p:spPr>
      </p:pic>
    </p:spTree>
    <p:extLst>
      <p:ext uri="{BB962C8B-B14F-4D97-AF65-F5344CB8AC3E}">
        <p14:creationId xmlns:p14="http://schemas.microsoft.com/office/powerpoint/2010/main" val="17992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Κατακόμβη στη </a:t>
            </a:r>
            <a:r>
              <a:rPr lang="en-US" dirty="0"/>
              <a:t>Via Latina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 Νώε στην κιβωτό.</a:t>
            </a:r>
            <a:endParaRPr lang="en-US" dirty="0"/>
          </a:p>
        </p:txBody>
      </p:sp>
      <p:pic>
        <p:nvPicPr>
          <p:cNvPr id="8" name="Θέση περιεχομένου 7" descr="Κατακόμβη στη Via Latina.&#10;Ο Νώε στην κιβωτό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530"/>
            <a:ext cx="4824535" cy="6246798"/>
          </a:xfrm>
        </p:spPr>
      </p:pic>
    </p:spTree>
    <p:extLst>
      <p:ext uri="{BB962C8B-B14F-4D97-AF65-F5344CB8AC3E}">
        <p14:creationId xmlns:p14="http://schemas.microsoft.com/office/powerpoint/2010/main" val="39814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16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στη </a:t>
            </a:r>
            <a:r>
              <a:rPr lang="en-US" dirty="0" smtClean="0"/>
              <a:t>Via Latina.</a:t>
            </a:r>
            <a:endParaRPr lang="el-GR" dirty="0" smtClean="0"/>
          </a:p>
          <a:p>
            <a:r>
              <a:rPr lang="el-GR" dirty="0" smtClean="0"/>
              <a:t>Η θυσία του Αβραάμ.</a:t>
            </a:r>
            <a:endParaRPr lang="el-GR" dirty="0"/>
          </a:p>
        </p:txBody>
      </p:sp>
      <p:pic>
        <p:nvPicPr>
          <p:cNvPr id="8" name="Θέση περιεχομένου 7" descr="Κατακόμβη στη Via Latina.&#10;Η θυσία του Αβραάμ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73" y="-40456"/>
            <a:ext cx="3863743" cy="6898455"/>
          </a:xfrm>
        </p:spPr>
      </p:pic>
    </p:spTree>
    <p:extLst>
      <p:ext uri="{BB962C8B-B14F-4D97-AF65-F5344CB8AC3E}">
        <p14:creationId xmlns:p14="http://schemas.microsoft.com/office/powerpoint/2010/main" val="28462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17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Κατακόμβη στη </a:t>
            </a:r>
            <a:r>
              <a:rPr lang="en-US" dirty="0"/>
              <a:t>Via Latina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 Δανιήλ ανάμεσα στα λιοντάρια.</a:t>
            </a:r>
            <a:endParaRPr lang="el-GR" dirty="0"/>
          </a:p>
        </p:txBody>
      </p:sp>
      <p:pic>
        <p:nvPicPr>
          <p:cNvPr id="8" name="Θέση περιεχομένου 7" descr="Κατακόμβη στη Via Latina.&#10;Ο Δανιήλ ανάμεσα στα λιοντάρια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4089"/>
            <a:ext cx="4836477" cy="6319568"/>
          </a:xfrm>
        </p:spPr>
      </p:pic>
    </p:spTree>
    <p:extLst>
      <p:ext uri="{BB962C8B-B14F-4D97-AF65-F5344CB8AC3E}">
        <p14:creationId xmlns:p14="http://schemas.microsoft.com/office/powerpoint/2010/main" val="20706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Ζωγραφική των τάφων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63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18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7198781" cy="4779987"/>
          </a:xfrm>
        </p:spPr>
        <p:txBody>
          <a:bodyPr/>
          <a:lstStyle/>
          <a:p>
            <a:r>
              <a:rPr lang="el-GR" dirty="0" smtClean="0"/>
              <a:t>Κατακόμβη Αγίας </a:t>
            </a:r>
            <a:r>
              <a:rPr lang="el-GR" dirty="0" err="1" smtClean="0"/>
              <a:t>Πρίσκιλλας</a:t>
            </a:r>
            <a:r>
              <a:rPr lang="el-GR" dirty="0" smtClean="0"/>
              <a:t>. Οι Τρεις </a:t>
            </a:r>
            <a:r>
              <a:rPr lang="el-GR" dirty="0" err="1" smtClean="0"/>
              <a:t>Παίδες</a:t>
            </a:r>
            <a:r>
              <a:rPr lang="el-GR" dirty="0" smtClean="0"/>
              <a:t> «εν </a:t>
            </a:r>
            <a:r>
              <a:rPr lang="el-GR" dirty="0" err="1" smtClean="0"/>
              <a:t>καμίνω</a:t>
            </a:r>
            <a:r>
              <a:rPr lang="el-GR" dirty="0" smtClean="0"/>
              <a:t>».</a:t>
            </a:r>
            <a:endParaRPr lang="el-GR" dirty="0"/>
          </a:p>
        </p:txBody>
      </p:sp>
      <p:pic>
        <p:nvPicPr>
          <p:cNvPr id="8" name="Θέση περιεχομένου 7" descr="Κατακόμβη Αγίας Πρίσκιλλας. Οι Τρεις Παίδες «εν καμίνω»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0" y="1988840"/>
            <a:ext cx="8785546" cy="3888432"/>
          </a:xfrm>
        </p:spPr>
      </p:pic>
    </p:spTree>
    <p:extLst>
      <p:ext uri="{BB962C8B-B14F-4D97-AF65-F5344CB8AC3E}">
        <p14:creationId xmlns:p14="http://schemas.microsoft.com/office/powerpoint/2010/main" val="10699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19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350909" cy="4779987"/>
          </a:xfrm>
        </p:spPr>
        <p:txBody>
          <a:bodyPr/>
          <a:lstStyle/>
          <a:p>
            <a:r>
              <a:rPr lang="el-GR" dirty="0" smtClean="0"/>
              <a:t>Κατακόμβη Αγίου Πέτρου και </a:t>
            </a:r>
            <a:r>
              <a:rPr lang="el-GR" dirty="0" err="1" smtClean="0"/>
              <a:t>Μαρκελλίνου</a:t>
            </a:r>
            <a:r>
              <a:rPr lang="el-GR" dirty="0" smtClean="0"/>
              <a:t>. Ο Ιωνάς ρίπτεται στη θάλασσα.</a:t>
            </a:r>
            <a:endParaRPr lang="el-GR" dirty="0"/>
          </a:p>
        </p:txBody>
      </p:sp>
      <p:pic>
        <p:nvPicPr>
          <p:cNvPr id="9" name="Θέση περιεχομένου 8" descr="Κατακόμβη Αγίου Πέτρου και Μαρκελλίνου. Ο Ιωνάς ρίπτεται στη θάλασσα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1" y="2132856"/>
            <a:ext cx="8770270" cy="4183673"/>
          </a:xfrm>
        </p:spPr>
      </p:pic>
    </p:spTree>
    <p:extLst>
      <p:ext uri="{BB962C8B-B14F-4D97-AF65-F5344CB8AC3E}">
        <p14:creationId xmlns:p14="http://schemas.microsoft.com/office/powerpoint/2010/main" val="35054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Αγίας </a:t>
            </a:r>
            <a:r>
              <a:rPr lang="el-GR" dirty="0" err="1" smtClean="0"/>
              <a:t>Πρίσκιλλας</a:t>
            </a:r>
            <a:r>
              <a:rPr lang="el-GR" dirty="0" smtClean="0"/>
              <a:t>. </a:t>
            </a:r>
          </a:p>
          <a:p>
            <a:r>
              <a:rPr lang="en-US" dirty="0" smtClean="0"/>
              <a:t>Capella </a:t>
            </a:r>
            <a:r>
              <a:rPr lang="en-US" dirty="0" err="1" smtClean="0"/>
              <a:t>Greca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l-GR" dirty="0" smtClean="0"/>
              <a:t>Η Προσκύνηση </a:t>
            </a:r>
            <a:br>
              <a:rPr lang="el-GR" dirty="0" smtClean="0"/>
            </a:br>
            <a:r>
              <a:rPr lang="el-GR" dirty="0" smtClean="0"/>
              <a:t>των Μάγων.</a:t>
            </a:r>
            <a:endParaRPr lang="el-GR" dirty="0"/>
          </a:p>
        </p:txBody>
      </p:sp>
      <p:pic>
        <p:nvPicPr>
          <p:cNvPr id="5" name="Θέση περιεχομένου 4" descr="Κατακόμβη Αγίας Πρίσκιλλας. &#10;Capella Greca. &#10;Η Προσκύνηση &#10;των Μάγων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909241"/>
            <a:ext cx="6714888" cy="4492580"/>
          </a:xfrm>
        </p:spPr>
      </p:pic>
    </p:spTree>
    <p:extLst>
      <p:ext uri="{BB962C8B-B14F-4D97-AF65-F5344CB8AC3E}">
        <p14:creationId xmlns:p14="http://schemas.microsoft.com/office/powerpoint/2010/main" val="21755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Αγίου Πέτρου και </a:t>
            </a:r>
            <a:r>
              <a:rPr lang="el-GR" dirty="0" err="1" smtClean="0"/>
              <a:t>Μαρκελλίνου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Η Βάπτιση του Χριστού.</a:t>
            </a:r>
            <a:endParaRPr lang="el-GR" dirty="0"/>
          </a:p>
        </p:txBody>
      </p:sp>
      <p:pic>
        <p:nvPicPr>
          <p:cNvPr id="5" name="Θέση περιεχομένου 4" descr="Κατακόμβη Αγίου Πέτρου και Μαρκελλίνου. &#10;Η Βάπτιση του Χριστού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2778"/>
            <a:ext cx="3888432" cy="6233714"/>
          </a:xfrm>
        </p:spPr>
      </p:pic>
    </p:spTree>
    <p:extLst>
      <p:ext uri="{BB962C8B-B14F-4D97-AF65-F5344CB8AC3E}">
        <p14:creationId xmlns:p14="http://schemas.microsoft.com/office/powerpoint/2010/main" val="15345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Αγίου Πέτρου και </a:t>
            </a:r>
            <a:r>
              <a:rPr lang="el-GR" dirty="0" err="1" smtClean="0"/>
              <a:t>Μαρκελλίνου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Θεραπεία της </a:t>
            </a:r>
            <a:r>
              <a:rPr lang="el-GR" dirty="0" err="1" smtClean="0"/>
              <a:t>Αιμοροούσης</a:t>
            </a:r>
            <a:r>
              <a:rPr lang="el-GR" dirty="0" smtClean="0"/>
              <a:t> Γυναικός.</a:t>
            </a:r>
            <a:endParaRPr lang="el-GR" dirty="0"/>
          </a:p>
        </p:txBody>
      </p:sp>
      <p:pic>
        <p:nvPicPr>
          <p:cNvPr id="5" name="Θέση περιεχομένου 4" descr="Κατακόμβη Αγίου Πέτρου και Μαρκελλίνου.&#10;Η Θεραπεία της Αιμοροούσης Γυναικός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57" y="51306"/>
            <a:ext cx="6349648" cy="6330022"/>
          </a:xfrm>
        </p:spPr>
      </p:pic>
    </p:spTree>
    <p:extLst>
      <p:ext uri="{BB962C8B-B14F-4D97-AF65-F5344CB8AC3E}">
        <p14:creationId xmlns:p14="http://schemas.microsoft.com/office/powerpoint/2010/main" val="11693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στη </a:t>
            </a:r>
            <a:br>
              <a:rPr lang="el-GR" dirty="0" smtClean="0"/>
            </a:br>
            <a:r>
              <a:rPr lang="en-US" dirty="0" smtClean="0"/>
              <a:t>Via Latina.</a:t>
            </a:r>
            <a:endParaRPr lang="el-GR" dirty="0" smtClean="0"/>
          </a:p>
          <a:p>
            <a:r>
              <a:rPr lang="el-GR" dirty="0" smtClean="0"/>
              <a:t>Η Έγερση του Λαζάρου.</a:t>
            </a:r>
            <a:endParaRPr lang="el-GR" dirty="0"/>
          </a:p>
        </p:txBody>
      </p:sp>
      <p:pic>
        <p:nvPicPr>
          <p:cNvPr id="5" name="Θέση περιεχομένου 4" descr="Κατακόμβη στη &#10;Via Latina.&#10;Η Έγερση του Λαζάρου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81" y="1615921"/>
            <a:ext cx="6758776" cy="4649194"/>
          </a:xfrm>
        </p:spPr>
      </p:pic>
    </p:spTree>
    <p:extLst>
      <p:ext uri="{BB962C8B-B14F-4D97-AF65-F5344CB8AC3E}">
        <p14:creationId xmlns:p14="http://schemas.microsoft.com/office/powerpoint/2010/main" val="33252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στη </a:t>
            </a:r>
            <a:r>
              <a:rPr lang="en-US" dirty="0" smtClean="0"/>
              <a:t>Via Latina.</a:t>
            </a:r>
            <a:endParaRPr lang="el-GR" dirty="0" smtClean="0"/>
          </a:p>
          <a:p>
            <a:r>
              <a:rPr lang="el-GR" dirty="0" smtClean="0"/>
              <a:t>Η Συνάντηση Χριστού και </a:t>
            </a:r>
            <a:r>
              <a:rPr lang="el-GR" dirty="0" err="1" smtClean="0"/>
              <a:t>Σαμαρείτιδας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Θέση περιεχομένου 4" descr="Κατακόμβη στη Via Latina.&#10;Η Συνάντηση Χριστού και Σαμαρείτιδας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87" y="1369853"/>
            <a:ext cx="6380699" cy="4971974"/>
          </a:xfrm>
        </p:spPr>
      </p:pic>
    </p:spTree>
    <p:extLst>
      <p:ext uri="{BB962C8B-B14F-4D97-AF65-F5344CB8AC3E}">
        <p14:creationId xmlns:p14="http://schemas.microsoft.com/office/powerpoint/2010/main" val="9161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25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Αγίου Πέτρου και </a:t>
            </a:r>
            <a:r>
              <a:rPr lang="el-GR" dirty="0" err="1" smtClean="0"/>
              <a:t>Μαρκελλίνου</a:t>
            </a:r>
            <a:r>
              <a:rPr lang="el-GR" dirty="0" smtClean="0"/>
              <a:t>. </a:t>
            </a:r>
            <a:r>
              <a:rPr lang="el-GR" dirty="0" err="1" smtClean="0"/>
              <a:t>Δίζωνη</a:t>
            </a:r>
            <a:r>
              <a:rPr lang="el-GR" dirty="0" smtClean="0"/>
              <a:t> παράσταση.</a:t>
            </a:r>
          </a:p>
          <a:p>
            <a:r>
              <a:rPr lang="el-GR" dirty="0" smtClean="0"/>
              <a:t>Επάνω ο Χριστός ανάμεσα στους αποστόλους Πέτρο και Παύλο, κάτω ο Χριστός ως Αμνός στο Όρος του Παραδείσου.</a:t>
            </a:r>
            <a:endParaRPr lang="el-GR" dirty="0"/>
          </a:p>
        </p:txBody>
      </p:sp>
      <p:pic>
        <p:nvPicPr>
          <p:cNvPr id="5" name="Θέση περιεχομένου 4" descr="Κατακόμβη Αγίου Πέτρου και Μαρκελλίνου. Δίζωνη παράσταση.&#10;Επάνω ο Χριστός ανάμεσα στους αποστόλους Πέτρο και Παύλο, κάτω ο Χριστός ως Αμνός στο Όρος του Παραδείσου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54" y="33658"/>
            <a:ext cx="5824464" cy="6364482"/>
          </a:xfrm>
        </p:spPr>
      </p:pic>
    </p:spTree>
    <p:extLst>
      <p:ext uri="{BB962C8B-B14F-4D97-AF65-F5344CB8AC3E}">
        <p14:creationId xmlns:p14="http://schemas.microsoft.com/office/powerpoint/2010/main" val="20979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26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Αγίας </a:t>
            </a:r>
            <a:r>
              <a:rPr lang="el-GR" dirty="0" err="1" smtClean="0"/>
              <a:t>Πρίσκιλλας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Θεοτόκος με τον Ησαΐα ή τον </a:t>
            </a:r>
            <a:r>
              <a:rPr lang="el-GR" dirty="0" err="1" smtClean="0"/>
              <a:t>Βαλαάμ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Θέση περιεχομένου 4" descr="Κατακόμβη Αγίας Πρίσκιλλας.&#10;Η Θεοτόκος με τον Ησαΐα ή τον Βαλαάμ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07" y="62971"/>
            <a:ext cx="4493993" cy="6318357"/>
          </a:xfrm>
        </p:spPr>
      </p:pic>
    </p:spTree>
    <p:extLst>
      <p:ext uri="{BB962C8B-B14F-4D97-AF65-F5344CB8AC3E}">
        <p14:creationId xmlns:p14="http://schemas.microsoft.com/office/powerpoint/2010/main" val="16456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στη </a:t>
            </a:r>
            <a:r>
              <a:rPr lang="en-US" dirty="0" smtClean="0"/>
              <a:t>Via Latina. </a:t>
            </a:r>
            <a:r>
              <a:rPr lang="el-GR" dirty="0" smtClean="0"/>
              <a:t>Διακόσμηση </a:t>
            </a:r>
            <a:r>
              <a:rPr lang="el-GR" dirty="0" err="1" smtClean="0"/>
              <a:t>αρκοσολίου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7" name="Θέση περιεχομένου 6" descr="Κατακόμβη στη Via Latina. Διακόσμηση αρκοσολίου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77" y="74036"/>
            <a:ext cx="6192688" cy="6278007"/>
          </a:xfrm>
        </p:spPr>
      </p:pic>
    </p:spTree>
    <p:extLst>
      <p:ext uri="{BB962C8B-B14F-4D97-AF65-F5344CB8AC3E}">
        <p14:creationId xmlns:p14="http://schemas.microsoft.com/office/powerpoint/2010/main" val="449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</a:t>
            </a:r>
            <a:r>
              <a:rPr lang="el-GR" sz="2000" dirty="0" err="1"/>
              <a:t>ΑθηνώνΣτουφή</a:t>
            </a:r>
            <a:r>
              <a:rPr lang="el-GR" sz="2000" dirty="0"/>
              <a:t> - Πουλημένου </a:t>
            </a:r>
            <a:r>
              <a:rPr lang="el-GR" sz="2000" dirty="0" smtClean="0"/>
              <a:t>Ιωάννα</a:t>
            </a:r>
            <a:r>
              <a:rPr lang="el-GR" sz="2000" dirty="0"/>
              <a:t>. «Χριστιανική και Βυζαντινή </a:t>
            </a:r>
            <a:r>
              <a:rPr lang="el-GR" sz="2000" dirty="0" smtClean="0"/>
              <a:t>Αρχαιολογία</a:t>
            </a:r>
            <a:r>
              <a:rPr lang="en-US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/>
              <a:t>Παλαιοχριστιανική Τέχνη (2</a:t>
            </a:r>
            <a:r>
              <a:rPr lang="el-GR" sz="2000" baseline="30000" dirty="0"/>
              <a:t>ος</a:t>
            </a:r>
            <a:r>
              <a:rPr lang="el-GR" sz="2000" dirty="0"/>
              <a:t> αι. – αρχές 7</a:t>
            </a:r>
            <a:r>
              <a:rPr lang="el-GR" sz="2000" baseline="30000" dirty="0"/>
              <a:t>ου</a:t>
            </a:r>
            <a:r>
              <a:rPr lang="el-GR" sz="2000" dirty="0"/>
              <a:t> αι.) - Ζωγραφική των </a:t>
            </a:r>
            <a:r>
              <a:rPr lang="el-GR" sz="2000" dirty="0" smtClean="0"/>
              <a:t>τάφων».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</a:t>
            </a:r>
            <a:r>
              <a:rPr lang="en-US" sz="2000" dirty="0" smtClean="0"/>
              <a:t>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http://opencourses.uoa.gr/courses/THEOL100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 smtClean="0"/>
              <a:t>Εικόνες </a:t>
            </a:r>
            <a:r>
              <a:rPr lang="el-GR" sz="2000" dirty="0" smtClean="0"/>
              <a:t>1-</a:t>
            </a:r>
            <a:r>
              <a:rPr lang="en-US" sz="2000" smtClean="0"/>
              <a:t>26 </a:t>
            </a:r>
            <a:r>
              <a:rPr lang="en-US" sz="2000" dirty="0" smtClean="0"/>
              <a:t>Copyrighted</a:t>
            </a:r>
            <a:r>
              <a:rPr lang="el-GR" sz="2000" dirty="0" smtClean="0"/>
              <a:t> </a:t>
            </a:r>
            <a:r>
              <a:rPr lang="el-GR" sz="2000" dirty="0" smtClean="0"/>
              <a:t>από το βιβλίο: </a:t>
            </a:r>
            <a:r>
              <a:rPr lang="el-GR" altLang="el-G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Στουφή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-Πουλημένου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Ι. (2013). </a:t>
            </a:r>
            <a:r>
              <a:rPr lang="el-GR" altLang="el-G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Χριστιανική και Βυζαντινή Αρχαιολογία και Τέχνη.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Αθήνα: Εκδόσεις 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«Παρρησία», σελ. 55-82.</a:t>
            </a:r>
            <a:endParaRPr lang="el-GR" altLang="el-GR" sz="12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στη </a:t>
            </a:r>
            <a:br>
              <a:rPr lang="el-GR" dirty="0" smtClean="0"/>
            </a:br>
            <a:r>
              <a:rPr lang="en-US" dirty="0" smtClean="0"/>
              <a:t>Via Latina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Οργάνωση της ζωγραφικής σε νεκρικό θάλαμο.</a:t>
            </a:r>
            <a:endParaRPr lang="el-GR" dirty="0"/>
          </a:p>
        </p:txBody>
      </p:sp>
      <p:pic>
        <p:nvPicPr>
          <p:cNvPr id="8" name="Θέση περιεχομένου 7" descr="Κατακόμβη στη Via Latina.&#10;Οργάνωση της ζωγραφικής σε νεκρικό θάλαμο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02" y="64395"/>
            <a:ext cx="6526203" cy="6289501"/>
          </a:xfrm>
        </p:spPr>
      </p:pic>
    </p:spTree>
    <p:extLst>
      <p:ext uri="{BB962C8B-B14F-4D97-AF65-F5344CB8AC3E}">
        <p14:creationId xmlns:p14="http://schemas.microsoft.com/office/powerpoint/2010/main" val="10444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5398581" cy="4779987"/>
          </a:xfrm>
        </p:spPr>
        <p:txBody>
          <a:bodyPr/>
          <a:lstStyle/>
          <a:p>
            <a:r>
              <a:rPr lang="el-GR" dirty="0" smtClean="0"/>
              <a:t>Κατακόμβη στη </a:t>
            </a:r>
            <a:r>
              <a:rPr lang="en-US" dirty="0" smtClean="0"/>
              <a:t>Via Latina. </a:t>
            </a:r>
            <a:r>
              <a:rPr lang="el-GR" dirty="0" smtClean="0"/>
              <a:t>Παγώνια.</a:t>
            </a:r>
            <a:r>
              <a:rPr lang="en-US" dirty="0" smtClean="0"/>
              <a:t> </a:t>
            </a:r>
            <a:endParaRPr lang="el-GR" b="1" dirty="0"/>
          </a:p>
        </p:txBody>
      </p:sp>
      <p:pic>
        <p:nvPicPr>
          <p:cNvPr id="8" name="Θέση περιεχομένου 7" descr="Κατακόμβη στη Via Latina. Παγώνι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5" y="2276872"/>
            <a:ext cx="8647366" cy="3801627"/>
          </a:xfrm>
        </p:spPr>
      </p:pic>
    </p:spTree>
    <p:extLst>
      <p:ext uri="{BB962C8B-B14F-4D97-AF65-F5344CB8AC3E}">
        <p14:creationId xmlns:p14="http://schemas.microsoft.com/office/powerpoint/2010/main" val="35302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Αγίου </a:t>
            </a:r>
            <a:r>
              <a:rPr lang="el-GR" dirty="0" err="1" smtClean="0"/>
              <a:t>Πραιτεξάτου</a:t>
            </a:r>
            <a:r>
              <a:rPr lang="el-GR" dirty="0" smtClean="0"/>
              <a:t>. Κρύπτη του Αγίου Ιανουαρίου. Απεικόνιση των εποχών του έτους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10" y="83620"/>
            <a:ext cx="6242143" cy="6205208"/>
          </a:xfrm>
        </p:spPr>
      </p:pic>
    </p:spTree>
    <p:extLst>
      <p:ext uri="{BB962C8B-B14F-4D97-AF65-F5344CB8AC3E}">
        <p14:creationId xmlns:p14="http://schemas.microsoft.com/office/powerpoint/2010/main" val="24715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Κατακόμβη Αγίου </a:t>
            </a:r>
            <a:r>
              <a:rPr lang="el-GR" dirty="0" err="1" smtClean="0"/>
              <a:t>Πραιτεξτάτου</a:t>
            </a:r>
            <a:r>
              <a:rPr lang="el-GR" dirty="0"/>
              <a:t>. Κρύπτη του Αγίου Ιανουαρίου. Απεικόνιση των εποχών του έτους (λεπτομέρεια).</a:t>
            </a:r>
          </a:p>
        </p:txBody>
      </p:sp>
      <p:pic>
        <p:nvPicPr>
          <p:cNvPr id="8" name="Θέση περιεχομένου 7" descr="Κατακόμβη Αγίου Πραιτεξάτου. Κρύπτη του Αγίου Ιανουαρίου. Απεικόνιση των εποχών του έτους (λεπτομέρεια)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61" y="49762"/>
            <a:ext cx="5688632" cy="6296393"/>
          </a:xfrm>
        </p:spPr>
      </p:pic>
    </p:spTree>
    <p:extLst>
      <p:ext uri="{BB962C8B-B14F-4D97-AF65-F5344CB8AC3E}">
        <p14:creationId xmlns:p14="http://schemas.microsoft.com/office/powerpoint/2010/main" val="10996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798181" cy="4779987"/>
          </a:xfrm>
        </p:spPr>
        <p:txBody>
          <a:bodyPr/>
          <a:lstStyle/>
          <a:p>
            <a:r>
              <a:rPr lang="el-GR" dirty="0" smtClean="0"/>
              <a:t>Κατακόμβη Πέτρου και </a:t>
            </a:r>
            <a:r>
              <a:rPr lang="el-GR" dirty="0" err="1" smtClean="0"/>
              <a:t>Μαρκελλίνου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Ο Ορφέας.</a:t>
            </a:r>
            <a:endParaRPr lang="el-GR" dirty="0"/>
          </a:p>
        </p:txBody>
      </p:sp>
      <p:pic>
        <p:nvPicPr>
          <p:cNvPr id="8" name="Θέση περιεχομένου 7" descr="Καταβόμβη Πέτρου και Μαρκελλίνου. &#10;Ο Ορφέας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12382"/>
            <a:ext cx="6995120" cy="4599291"/>
          </a:xfrm>
        </p:spPr>
      </p:pic>
    </p:spTree>
    <p:extLst>
      <p:ext uri="{BB962C8B-B14F-4D97-AF65-F5344CB8AC3E}">
        <p14:creationId xmlns:p14="http://schemas.microsoft.com/office/powerpoint/2010/main" val="3351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Κατακόμβη στη </a:t>
            </a:r>
            <a:br>
              <a:rPr lang="el-GR" dirty="0" smtClean="0"/>
            </a:br>
            <a:r>
              <a:rPr lang="en-US" dirty="0" smtClean="0"/>
              <a:t>Via Latina. </a:t>
            </a:r>
            <a:endParaRPr lang="el-GR" dirty="0" smtClean="0"/>
          </a:p>
          <a:p>
            <a:r>
              <a:rPr lang="el-GR" dirty="0" smtClean="0"/>
              <a:t>Ο Ηρακλής.</a:t>
            </a:r>
            <a:endParaRPr lang="el-GR" dirty="0"/>
          </a:p>
        </p:txBody>
      </p:sp>
      <p:pic>
        <p:nvPicPr>
          <p:cNvPr id="8" name="Θέση περιεχομένου 7" descr="Κατακόμβη στη Via Latina. &#10;Ο Ηρακλής.&#10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38" y="655561"/>
            <a:ext cx="6372200" cy="5628001"/>
          </a:xfrm>
        </p:spPr>
      </p:pic>
    </p:spTree>
    <p:extLst>
      <p:ext uri="{BB962C8B-B14F-4D97-AF65-F5344CB8AC3E}">
        <p14:creationId xmlns:p14="http://schemas.microsoft.com/office/powerpoint/2010/main" val="26443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710</Words>
  <Application>Microsoft Office PowerPoint</Application>
  <PresentationFormat>Προβολή στην οθόνη (4:3)</PresentationFormat>
  <Paragraphs>120</Paragraphs>
  <Slides>36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Calibri</vt:lpstr>
      <vt:lpstr>Helvetica</vt:lpstr>
      <vt:lpstr>Times New Roman</vt:lpstr>
      <vt:lpstr>Wingdings</vt:lpstr>
      <vt:lpstr>Θέμα του Office</vt:lpstr>
      <vt:lpstr>Χριστιανική και Βυζαντινή Αρχαιολογία </vt:lpstr>
      <vt:lpstr>Ζωγραφική των τάφων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Εικόνα 10</vt:lpstr>
      <vt:lpstr>Εικόνα 11</vt:lpstr>
      <vt:lpstr>Εικόνα 12</vt:lpstr>
      <vt:lpstr>Εικόνα 13</vt:lpstr>
      <vt:lpstr>Εικόνα 14</vt:lpstr>
      <vt:lpstr>Εικόνα 15</vt:lpstr>
      <vt:lpstr>Εικόνα 16</vt:lpstr>
      <vt:lpstr>Εικόνα 17</vt:lpstr>
      <vt:lpstr>Εικόνα 18</vt:lpstr>
      <vt:lpstr>Εικόνα 19</vt:lpstr>
      <vt:lpstr>Εικόνα 20</vt:lpstr>
      <vt:lpstr>Εικόνα 21</vt:lpstr>
      <vt:lpstr>Εικόνα 22</vt:lpstr>
      <vt:lpstr>Εικόνα 23</vt:lpstr>
      <vt:lpstr>Εικόνα 24</vt:lpstr>
      <vt:lpstr>Εικόνα 25</vt:lpstr>
      <vt:lpstr>Εικόνα 26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209</cp:revision>
  <dcterms:created xsi:type="dcterms:W3CDTF">2012-09-06T09:03:05Z</dcterms:created>
  <dcterms:modified xsi:type="dcterms:W3CDTF">2015-10-07T13:11:59Z</dcterms:modified>
</cp:coreProperties>
</file>