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78" r:id="rId2"/>
  </p:sldMasterIdLst>
  <p:notesMasterIdLst>
    <p:notesMasterId r:id="rId66"/>
  </p:notesMasterIdLst>
  <p:sldIdLst>
    <p:sldId id="328" r:id="rId3"/>
    <p:sldId id="256" r:id="rId4"/>
    <p:sldId id="307" r:id="rId5"/>
    <p:sldId id="290" r:id="rId6"/>
    <p:sldId id="309" r:id="rId7"/>
    <p:sldId id="260" r:id="rId8"/>
    <p:sldId id="314" r:id="rId9"/>
    <p:sldId id="323" r:id="rId10"/>
    <p:sldId id="313" r:id="rId11"/>
    <p:sldId id="324" r:id="rId12"/>
    <p:sldId id="315" r:id="rId13"/>
    <p:sldId id="317" r:id="rId14"/>
    <p:sldId id="318" r:id="rId15"/>
    <p:sldId id="321" r:id="rId16"/>
    <p:sldId id="319" r:id="rId17"/>
    <p:sldId id="322" r:id="rId18"/>
    <p:sldId id="316" r:id="rId19"/>
    <p:sldId id="289" r:id="rId20"/>
    <p:sldId id="298" r:id="rId21"/>
    <p:sldId id="310" r:id="rId22"/>
    <p:sldId id="299" r:id="rId23"/>
    <p:sldId id="301" r:id="rId24"/>
    <p:sldId id="302" r:id="rId25"/>
    <p:sldId id="303" r:id="rId26"/>
    <p:sldId id="304" r:id="rId27"/>
    <p:sldId id="263" r:id="rId28"/>
    <p:sldId id="264" r:id="rId29"/>
    <p:sldId id="266" r:id="rId30"/>
    <p:sldId id="268" r:id="rId31"/>
    <p:sldId id="325" r:id="rId32"/>
    <p:sldId id="269" r:id="rId33"/>
    <p:sldId id="271" r:id="rId34"/>
    <p:sldId id="320" r:id="rId35"/>
    <p:sldId id="276" r:id="rId36"/>
    <p:sldId id="272" r:id="rId37"/>
    <p:sldId id="273" r:id="rId38"/>
    <p:sldId id="274" r:id="rId39"/>
    <p:sldId id="275" r:id="rId40"/>
    <p:sldId id="291" r:id="rId41"/>
    <p:sldId id="306" r:id="rId42"/>
    <p:sldId id="293" r:id="rId43"/>
    <p:sldId id="305" r:id="rId44"/>
    <p:sldId id="278" r:id="rId45"/>
    <p:sldId id="279" r:id="rId46"/>
    <p:sldId id="281" r:id="rId47"/>
    <p:sldId id="282" r:id="rId48"/>
    <p:sldId id="283" r:id="rId49"/>
    <p:sldId id="285" r:id="rId50"/>
    <p:sldId id="286" r:id="rId51"/>
    <p:sldId id="288" r:id="rId52"/>
    <p:sldId id="287" r:id="rId53"/>
    <p:sldId id="296" r:id="rId54"/>
    <p:sldId id="311" r:id="rId55"/>
    <p:sldId id="312" r:id="rId56"/>
    <p:sldId id="326" r:id="rId57"/>
    <p:sldId id="329" r:id="rId58"/>
    <p:sldId id="330" r:id="rId59"/>
    <p:sldId id="331" r:id="rId60"/>
    <p:sldId id="332" r:id="rId61"/>
    <p:sldId id="333" r:id="rId62"/>
    <p:sldId id="334" r:id="rId63"/>
    <p:sldId id="335" r:id="rId64"/>
    <p:sldId id="336" r:id="rId65"/>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32" autoAdjust="0"/>
    <p:restoredTop sz="90846" autoAdjust="0"/>
  </p:normalViewPr>
  <p:slideViewPr>
    <p:cSldViewPr>
      <p:cViewPr varScale="1">
        <p:scale>
          <a:sx n="68" d="100"/>
          <a:sy n="68" d="100"/>
        </p:scale>
        <p:origin x="96" y="78"/>
      </p:cViewPr>
      <p:guideLst>
        <p:guide orient="horz" pos="2160"/>
        <p:guide pos="2880"/>
      </p:guideLst>
    </p:cSldViewPr>
  </p:slideViewPr>
  <p:outlineViewPr>
    <p:cViewPr>
      <p:scale>
        <a:sx n="33" d="100"/>
        <a:sy n="33" d="100"/>
      </p:scale>
      <p:origin x="0" y="104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p>
        </p:txBody>
      </p:sp>
      <p:sp>
        <p:nvSpPr>
          <p:cNvPr id="624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p>
        </p:txBody>
      </p:sp>
      <p:sp>
        <p:nvSpPr>
          <p:cNvPr id="6861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24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24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624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21A9838-EBBD-4A0B-80E1-8BCAFCD46663}" type="slidenum">
              <a:rPr lang="el-GR"/>
              <a:pPr>
                <a:defRPr/>
              </a:pPr>
              <a:t>‹#›</a:t>
            </a:fld>
            <a:endParaRPr lang="el-GR"/>
          </a:p>
        </p:txBody>
      </p:sp>
    </p:spTree>
    <p:extLst>
      <p:ext uri="{BB962C8B-B14F-4D97-AF65-F5344CB8AC3E}">
        <p14:creationId xmlns:p14="http://schemas.microsoft.com/office/powerpoint/2010/main" val="3813124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50662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Κοκκινοσκουφίτσα, ο μάγειρας από την «Αλίκη στη χώρα των θαυμάτων»</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21</a:t>
            </a:fld>
            <a:endParaRPr lang="el-GR"/>
          </a:p>
        </p:txBody>
      </p:sp>
    </p:spTree>
    <p:extLst>
      <p:ext uri="{BB962C8B-B14F-4D97-AF65-F5344CB8AC3E}">
        <p14:creationId xmlns:p14="http://schemas.microsoft.com/office/powerpoint/2010/main" val="247327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Από</a:t>
            </a:r>
            <a:r>
              <a:rPr lang="el-GR" baseline="0" dirty="0" smtClean="0"/>
              <a:t> το Ελληνικό λαϊκό παραμύθι Τα χαρίσματα του Ήλιου και του Φεγγαριού</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22</a:t>
            </a:fld>
            <a:endParaRPr lang="el-GR"/>
          </a:p>
        </p:txBody>
      </p:sp>
    </p:spTree>
    <p:extLst>
      <p:ext uri="{BB962C8B-B14F-4D97-AF65-F5344CB8AC3E}">
        <p14:creationId xmlns:p14="http://schemas.microsoft.com/office/powerpoint/2010/main" val="328273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Κούκλες από το παραμύθι «Η Αλίκη στη χώρα </a:t>
            </a:r>
            <a:r>
              <a:rPr lang="el-GR" smtClean="0"/>
              <a:t>των θαυμάτων"</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27</a:t>
            </a:fld>
            <a:endParaRPr lang="el-GR"/>
          </a:p>
        </p:txBody>
      </p:sp>
    </p:spTree>
    <p:extLst>
      <p:ext uri="{BB962C8B-B14F-4D97-AF65-F5344CB8AC3E}">
        <p14:creationId xmlns:p14="http://schemas.microsoft.com/office/powerpoint/2010/main" val="85296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Η μάγισσα γοργόνα</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30</a:t>
            </a:fld>
            <a:endParaRPr lang="el-GR"/>
          </a:p>
        </p:txBody>
      </p:sp>
    </p:spTree>
    <p:extLst>
      <p:ext uri="{BB962C8B-B14F-4D97-AF65-F5344CB8AC3E}">
        <p14:creationId xmlns:p14="http://schemas.microsoft.com/office/powerpoint/2010/main" val="170913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1A9838-EBBD-4A0B-80E1-8BCAFCD46663}" type="slidenum">
              <a:rPr lang="el-GR" smtClean="0"/>
              <a:pPr>
                <a:defRPr/>
              </a:pPr>
              <a:t>31</a:t>
            </a:fld>
            <a:endParaRPr lang="el-GR"/>
          </a:p>
        </p:txBody>
      </p:sp>
    </p:spTree>
    <p:extLst>
      <p:ext uri="{BB962C8B-B14F-4D97-AF65-F5344CB8AC3E}">
        <p14:creationId xmlns:p14="http://schemas.microsoft.com/office/powerpoint/2010/main" val="20558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Το μαγικό άλογο από το παραμύθι του </a:t>
            </a:r>
            <a:r>
              <a:rPr lang="el-GR" dirty="0" err="1" smtClean="0"/>
              <a:t>κοντορεβυθούλη</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32</a:t>
            </a:fld>
            <a:endParaRPr lang="el-GR"/>
          </a:p>
        </p:txBody>
      </p:sp>
    </p:spTree>
    <p:extLst>
      <p:ext uri="{BB962C8B-B14F-4D97-AF65-F5344CB8AC3E}">
        <p14:creationId xmlns:p14="http://schemas.microsoft.com/office/powerpoint/2010/main" val="196493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Ο </a:t>
            </a:r>
            <a:r>
              <a:rPr lang="el-GR" dirty="0" err="1" smtClean="0"/>
              <a:t>κοντορεβυθούλης</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33</a:t>
            </a:fld>
            <a:endParaRPr lang="el-GR"/>
          </a:p>
        </p:txBody>
      </p:sp>
    </p:spTree>
    <p:extLst>
      <p:ext uri="{BB962C8B-B14F-4D97-AF65-F5344CB8AC3E}">
        <p14:creationId xmlns:p14="http://schemas.microsoft.com/office/powerpoint/2010/main" val="289942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36</a:t>
            </a:fld>
            <a:endParaRPr lang="el-GR"/>
          </a:p>
        </p:txBody>
      </p:sp>
    </p:spTree>
    <p:extLst>
      <p:ext uri="{BB962C8B-B14F-4D97-AF65-F5344CB8AC3E}">
        <p14:creationId xmlns:p14="http://schemas.microsoft.com/office/powerpoint/2010/main" val="2790336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Ελένη </a:t>
            </a:r>
            <a:r>
              <a:rPr lang="el-GR" dirty="0" err="1" smtClean="0"/>
              <a:t>Κοτσίρη</a:t>
            </a:r>
            <a:r>
              <a:rPr lang="el-GR" dirty="0" smtClean="0"/>
              <a:t> με τον «Ντελάλη», και Έπη </a:t>
            </a:r>
            <a:r>
              <a:rPr lang="el-GR" dirty="0" err="1" smtClean="0"/>
              <a:t>Πρωτονωταρίου</a:t>
            </a:r>
            <a:r>
              <a:rPr lang="el-GR" dirty="0" smtClean="0"/>
              <a:t> με το «Μικρό» στην παράσταση Το Τσίρκο του Ντελάλη</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39</a:t>
            </a:fld>
            <a:endParaRPr lang="el-GR"/>
          </a:p>
        </p:txBody>
      </p:sp>
    </p:spTree>
    <p:extLst>
      <p:ext uri="{BB962C8B-B14F-4D97-AF65-F5344CB8AC3E}">
        <p14:creationId xmlns:p14="http://schemas.microsoft.com/office/powerpoint/2010/main" val="39713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Αντιγόνη Παρούση στο ρόλο του «Κλούβιου» </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40</a:t>
            </a:fld>
            <a:endParaRPr lang="el-GR"/>
          </a:p>
        </p:txBody>
      </p:sp>
    </p:spTree>
    <p:extLst>
      <p:ext uri="{BB962C8B-B14F-4D97-AF65-F5344CB8AC3E}">
        <p14:creationId xmlns:p14="http://schemas.microsoft.com/office/powerpoint/2010/main" val="571904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DF44423B-8A12-4948-8127-AA4B015B4D1F}" type="slidenum">
              <a:rPr lang="el-GR"/>
              <a:pPr/>
              <a:t>3</a:t>
            </a:fld>
            <a:endParaRPr lang="el-G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GB" smtClean="0"/>
              <a:t>[i]</a:t>
            </a:r>
            <a:r>
              <a:rPr lang="el-GR" smtClean="0"/>
              <a:t>  Μ. </a:t>
            </a:r>
            <a:r>
              <a:rPr lang="en-US" smtClean="0"/>
              <a:t>Temporal</a:t>
            </a:r>
            <a:r>
              <a:rPr lang="el-GR" smtClean="0"/>
              <a:t>  (1881-1964) Γάλλος αρχιτέκτονας στο Παρίσι. Το 1931 δημιουργεί ένα θίασο και αναβιώνει το κουκλοθέατρο.  Οι πιο πολλοί από τους γνωστούς Ευρωπαίους κουκλοθεατρίνους περνούν από το θίασό του και εκεί μαθαίνουν τις πρώτες τεχνικές.  Γεννημένος παιδαγωγός, ο Μ. </a:t>
            </a:r>
            <a:r>
              <a:rPr lang="en-US" smtClean="0"/>
              <a:t>Temporal</a:t>
            </a:r>
            <a:r>
              <a:rPr lang="el-GR" smtClean="0"/>
              <a:t>  σπάει το μυστικισμό δημοσιεύοντας το πρώτο του έργο με τεχνικές πάνω στην κατασκευή και την κίνηση της κούκλας.  Δημιουργεί το πρώτο τμήμα εμψυχωτών κουκλοπαικτών και προτείνει τις μαριονέτες στα σχολεία.</a:t>
            </a:r>
            <a:r>
              <a:rPr lang="en-GB" smtClean="0"/>
              <a:t/>
            </a:r>
            <a:br>
              <a:rPr lang="en-GB" smtClean="0"/>
            </a:br>
            <a:r>
              <a:rPr lang="en-US" smtClean="0"/>
              <a:t>Fournel , P., Les  Marionnettes, A. Vitez, Bordas, 1982, </a:t>
            </a:r>
            <a:r>
              <a:rPr lang="el-GR" smtClean="0"/>
              <a:t>σ</a:t>
            </a:r>
            <a:r>
              <a:rPr lang="en-US" smtClean="0"/>
              <a:t>. 89</a:t>
            </a:r>
            <a:r>
              <a:rPr lang="en-GB" smtClean="0"/>
              <a:t/>
            </a:r>
            <a:br>
              <a:rPr lang="en-GB" smtClean="0"/>
            </a:br>
            <a:r>
              <a:rPr lang="en-US" smtClean="0"/>
              <a:t> </a:t>
            </a:r>
            <a:r>
              <a:rPr lang="en-GB" smtClean="0"/>
              <a:t/>
            </a:r>
            <a:br>
              <a:rPr lang="en-GB" smtClean="0"/>
            </a:br>
            <a:r>
              <a:rPr lang="en-GB" smtClean="0"/>
              <a:t>[ii]</a:t>
            </a:r>
            <a:r>
              <a:rPr lang="el-GR" smtClean="0"/>
              <a:t> Ελένη Κόλμαν, Ελληνίδες που δημιουργούν, Απογευματινή, 20-2-1970. </a:t>
            </a:r>
            <a:r>
              <a:rPr lang="en-GB" smtClean="0"/>
              <a:t/>
            </a:r>
            <a:br>
              <a:rPr lang="en-GB" smtClean="0"/>
            </a:br>
            <a:endParaRPr lang="el-GR" smtClean="0"/>
          </a:p>
        </p:txBody>
      </p:sp>
    </p:spTree>
    <p:extLst>
      <p:ext uri="{BB962C8B-B14F-4D97-AF65-F5344CB8AC3E}">
        <p14:creationId xmlns:p14="http://schemas.microsoft.com/office/powerpoint/2010/main" val="348035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Από την παράσταση στην Εθνική πινακοθήκη 1979</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42</a:t>
            </a:fld>
            <a:endParaRPr lang="el-GR"/>
          </a:p>
        </p:txBody>
      </p:sp>
    </p:spTree>
    <p:extLst>
      <p:ext uri="{BB962C8B-B14F-4D97-AF65-F5344CB8AC3E}">
        <p14:creationId xmlns:p14="http://schemas.microsoft.com/office/powerpoint/2010/main" val="3942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Το λιοντάρι και το ποντίκι</a:t>
            </a:r>
          </a:p>
          <a:p>
            <a:r>
              <a:rPr lang="el-GR" dirty="0" smtClean="0"/>
              <a:t>Έπη Πρωτονοταρίου, Αντιγόνη Παρούση</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46</a:t>
            </a:fld>
            <a:endParaRPr lang="el-GR"/>
          </a:p>
        </p:txBody>
      </p:sp>
    </p:spTree>
    <p:extLst>
      <p:ext uri="{BB962C8B-B14F-4D97-AF65-F5344CB8AC3E}">
        <p14:creationId xmlns:p14="http://schemas.microsoft.com/office/powerpoint/2010/main" val="59757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Αντιγόνη Παρούση </a:t>
            </a:r>
            <a:r>
              <a:rPr lang="el-GR" dirty="0" err="1" smtClean="0"/>
              <a:t>Μαριλένα</a:t>
            </a:r>
            <a:r>
              <a:rPr lang="el-GR" dirty="0" smtClean="0"/>
              <a:t> Ξανθού</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47</a:t>
            </a:fld>
            <a:endParaRPr lang="el-GR"/>
          </a:p>
        </p:txBody>
      </p:sp>
    </p:spTree>
    <p:extLst>
      <p:ext uri="{BB962C8B-B14F-4D97-AF65-F5344CB8AC3E}">
        <p14:creationId xmlns:p14="http://schemas.microsoft.com/office/powerpoint/2010/main" val="195638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Αποκριάτικες γιορτές</a:t>
            </a:r>
            <a:r>
              <a:rPr lang="el-GR" baseline="0" dirty="0" smtClean="0"/>
              <a:t> στο θεατράκι της ΧΕΝ Αμερικής 11</a:t>
            </a:r>
          </a:p>
          <a:p>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49</a:t>
            </a:fld>
            <a:endParaRPr lang="el-GR"/>
          </a:p>
        </p:txBody>
      </p:sp>
    </p:spTree>
    <p:extLst>
      <p:ext uri="{BB962C8B-B14F-4D97-AF65-F5344CB8AC3E}">
        <p14:creationId xmlns:p14="http://schemas.microsoft.com/office/powerpoint/2010/main" val="4245453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Καρναβάλι</a:t>
            </a:r>
            <a:r>
              <a:rPr lang="el-GR" baseline="0" dirty="0" smtClean="0"/>
              <a:t> στους δρόμους της Αθήνας</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50</a:t>
            </a:fld>
            <a:endParaRPr lang="el-GR"/>
          </a:p>
        </p:txBody>
      </p:sp>
    </p:spTree>
    <p:extLst>
      <p:ext uri="{BB962C8B-B14F-4D97-AF65-F5344CB8AC3E}">
        <p14:creationId xmlns:p14="http://schemas.microsoft.com/office/powerpoint/2010/main" val="3509138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Έ. </a:t>
            </a:r>
            <a:r>
              <a:rPr lang="el-GR" dirty="0" err="1" smtClean="0"/>
              <a:t>Μπαντούνα</a:t>
            </a:r>
            <a:r>
              <a:rPr lang="el-GR" dirty="0" smtClean="0"/>
              <a:t>, Α. </a:t>
            </a:r>
            <a:r>
              <a:rPr lang="el-GR" dirty="0" err="1" smtClean="0"/>
              <a:t>Σακελαροπούλου</a:t>
            </a:r>
            <a:r>
              <a:rPr lang="el-GR" dirty="0" smtClean="0"/>
              <a:t>, Α. Παρούση, Δ. </a:t>
            </a:r>
            <a:r>
              <a:rPr lang="el-GR" dirty="0" err="1" smtClean="0"/>
              <a:t>Κουμαντάκη</a:t>
            </a:r>
            <a:r>
              <a:rPr lang="el-GR" dirty="0" smtClean="0"/>
              <a:t>, </a:t>
            </a:r>
            <a:r>
              <a:rPr lang="el-GR" dirty="0" err="1" smtClean="0"/>
              <a:t>Μαριλένα</a:t>
            </a:r>
            <a:r>
              <a:rPr lang="el-GR" dirty="0" smtClean="0"/>
              <a:t> Ξανθού </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51</a:t>
            </a:fld>
            <a:endParaRPr lang="el-GR"/>
          </a:p>
        </p:txBody>
      </p:sp>
    </p:spTree>
    <p:extLst>
      <p:ext uri="{BB962C8B-B14F-4D97-AF65-F5344CB8AC3E}">
        <p14:creationId xmlns:p14="http://schemas.microsoft.com/office/powerpoint/2010/main" val="249073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Αποκριάτικες γιορτές στο θεατράκι της ΧΕΝ</a:t>
            </a:r>
            <a:endParaRPr lang="en-US" dirty="0"/>
          </a:p>
        </p:txBody>
      </p:sp>
      <p:sp>
        <p:nvSpPr>
          <p:cNvPr id="4" name="Slide Number Placeholder 3"/>
          <p:cNvSpPr>
            <a:spLocks noGrp="1"/>
          </p:cNvSpPr>
          <p:nvPr>
            <p:ph type="sldNum" sz="quarter" idx="10"/>
          </p:nvPr>
        </p:nvSpPr>
        <p:spPr/>
        <p:txBody>
          <a:bodyPr/>
          <a:lstStyle/>
          <a:p>
            <a:pPr>
              <a:defRPr/>
            </a:pPr>
            <a:fld id="{321A9838-EBBD-4A0B-80E1-8BCAFCD46663}" type="slidenum">
              <a:rPr lang="el-GR" smtClean="0"/>
              <a:pPr>
                <a:defRPr/>
              </a:pPr>
              <a:t>52</a:t>
            </a:fld>
            <a:endParaRPr lang="el-GR"/>
          </a:p>
        </p:txBody>
      </p:sp>
    </p:spTree>
    <p:extLst>
      <p:ext uri="{BB962C8B-B14F-4D97-AF65-F5344CB8AC3E}">
        <p14:creationId xmlns:p14="http://schemas.microsoft.com/office/powerpoint/2010/main" val="917606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2991621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6" name="Slide Number Placeholder 5"/>
          <p:cNvSpPr>
            <a:spLocks noGrp="1"/>
          </p:cNvSpPr>
          <p:nvPr>
            <p:ph type="sldNum" sz="quarter" idx="10"/>
          </p:nvPr>
        </p:nvSpPr>
        <p:spPr/>
        <p:txBody>
          <a:bodyPr/>
          <a:lstStyle/>
          <a:p>
            <a:fld id="{EBA60D4E-153C-481E-9C52-31B1E4926C1F}" type="slidenum">
              <a:rPr lang="el-GR" smtClean="0"/>
              <a:pPr/>
              <a:t>57</a:t>
            </a:fld>
            <a:endParaRPr lang="el-GR"/>
          </a:p>
        </p:txBody>
      </p:sp>
    </p:spTree>
    <p:extLst>
      <p:ext uri="{BB962C8B-B14F-4D97-AF65-F5344CB8AC3E}">
        <p14:creationId xmlns:p14="http://schemas.microsoft.com/office/powerpoint/2010/main" val="3728261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58</a:t>
            </a:fld>
            <a:endParaRPr lang="el-GR"/>
          </a:p>
        </p:txBody>
      </p:sp>
    </p:spTree>
    <p:extLst>
      <p:ext uri="{BB962C8B-B14F-4D97-AF65-F5344CB8AC3E}">
        <p14:creationId xmlns:p14="http://schemas.microsoft.com/office/powerpoint/2010/main" val="151058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D54C35B4-7594-4D82-914E-ED82066E8B87}" type="slidenum">
              <a:rPr lang="el-GR"/>
              <a:pPr/>
              <a:t>4</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4075296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59</a:t>
            </a:fld>
            <a:endParaRPr lang="el-GR"/>
          </a:p>
        </p:txBody>
      </p:sp>
    </p:spTree>
    <p:extLst>
      <p:ext uri="{BB962C8B-B14F-4D97-AF65-F5344CB8AC3E}">
        <p14:creationId xmlns:p14="http://schemas.microsoft.com/office/powerpoint/2010/main" val="3261334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pPr/>
              <a:t>60</a:t>
            </a:fld>
            <a:endParaRPr lang="el-GR"/>
          </a:p>
        </p:txBody>
      </p:sp>
    </p:spTree>
    <p:extLst>
      <p:ext uri="{BB962C8B-B14F-4D97-AF65-F5344CB8AC3E}">
        <p14:creationId xmlns:p14="http://schemas.microsoft.com/office/powerpoint/2010/main" val="1176529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pPr/>
              <a:t>61</a:t>
            </a:fld>
            <a:endParaRPr lang="el-GR"/>
          </a:p>
        </p:txBody>
      </p:sp>
    </p:spTree>
    <p:extLst>
      <p:ext uri="{BB962C8B-B14F-4D97-AF65-F5344CB8AC3E}">
        <p14:creationId xmlns:p14="http://schemas.microsoft.com/office/powerpoint/2010/main" val="2451254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pPr/>
              <a:t>62</a:t>
            </a:fld>
            <a:endParaRPr lang="el-GR"/>
          </a:p>
        </p:txBody>
      </p:sp>
    </p:spTree>
    <p:extLst>
      <p:ext uri="{BB962C8B-B14F-4D97-AF65-F5344CB8AC3E}">
        <p14:creationId xmlns:p14="http://schemas.microsoft.com/office/powerpoint/2010/main" val="4047792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242417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Προθήκη λαογραφικού μουσείου Ναυπλίου</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8</a:t>
            </a:fld>
            <a:endParaRPr lang="el-GR"/>
          </a:p>
        </p:txBody>
      </p:sp>
    </p:spTree>
    <p:extLst>
      <p:ext uri="{BB962C8B-B14F-4D97-AF65-F5344CB8AC3E}">
        <p14:creationId xmlns:p14="http://schemas.microsoft.com/office/powerpoint/2010/main" val="208731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9</a:t>
            </a:fld>
            <a:endParaRPr lang="el-GR"/>
          </a:p>
        </p:txBody>
      </p:sp>
    </p:spTree>
    <p:extLst>
      <p:ext uri="{BB962C8B-B14F-4D97-AF65-F5344CB8AC3E}">
        <p14:creationId xmlns:p14="http://schemas.microsoft.com/office/powerpoint/2010/main" val="1797464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Εργαστήρι</a:t>
            </a:r>
            <a:r>
              <a:rPr lang="el-GR" baseline="0" dirty="0" smtClean="0"/>
              <a:t> Ελένης Θεοχάρη </a:t>
            </a:r>
            <a:r>
              <a:rPr lang="el-GR" baseline="0" dirty="0" err="1" smtClean="0"/>
              <a:t>Περάκη</a:t>
            </a:r>
            <a:r>
              <a:rPr lang="el-GR" baseline="0" dirty="0" smtClean="0"/>
              <a:t>, </a:t>
            </a:r>
          </a:p>
          <a:p>
            <a:r>
              <a:rPr lang="el-GR" baseline="0" dirty="0" err="1" smtClean="0"/>
              <a:t>Μπαρμπα</a:t>
            </a:r>
            <a:r>
              <a:rPr lang="el-GR" baseline="0" dirty="0" smtClean="0"/>
              <a:t>-</a:t>
            </a:r>
            <a:r>
              <a:rPr lang="el-GR" baseline="0" dirty="0" err="1" smtClean="0"/>
              <a:t>Μυτούσης</a:t>
            </a:r>
            <a:r>
              <a:rPr lang="el-GR" baseline="0" dirty="0" smtClean="0"/>
              <a:t> </a:t>
            </a:r>
            <a:r>
              <a:rPr lang="el-GR" baseline="0" dirty="0" err="1" smtClean="0"/>
              <a:t>Σουβλίτσα</a:t>
            </a:r>
            <a:r>
              <a:rPr lang="el-GR" baseline="0" dirty="0" smtClean="0"/>
              <a:t> και Κλούβιος </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10</a:t>
            </a:fld>
            <a:endParaRPr lang="el-GR"/>
          </a:p>
        </p:txBody>
      </p:sp>
    </p:spTree>
    <p:extLst>
      <p:ext uri="{BB962C8B-B14F-4D97-AF65-F5344CB8AC3E}">
        <p14:creationId xmlns:p14="http://schemas.microsoft.com/office/powerpoint/2010/main" val="418241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Από τον κατάλογο του κουκλοθέατρου Αθηνών, Έπη</a:t>
            </a:r>
            <a:r>
              <a:rPr lang="el-GR" baseline="0" dirty="0" smtClean="0"/>
              <a:t> </a:t>
            </a:r>
            <a:r>
              <a:rPr lang="el-GR" baseline="0" dirty="0" err="1" smtClean="0"/>
              <a:t>Πρωτονωταρίου</a:t>
            </a:r>
            <a:r>
              <a:rPr lang="el-GR" baseline="0" dirty="0" smtClean="0"/>
              <a:t>, Ελένη </a:t>
            </a:r>
            <a:r>
              <a:rPr lang="el-GR" baseline="0" dirty="0" err="1" smtClean="0"/>
              <a:t>Κοτσίρη</a:t>
            </a:r>
            <a:r>
              <a:rPr lang="el-GR" baseline="0" dirty="0" smtClean="0"/>
              <a:t>, </a:t>
            </a:r>
            <a:r>
              <a:rPr lang="el-GR" baseline="0" dirty="0" err="1" smtClean="0"/>
              <a:t>Ανθούλα</a:t>
            </a:r>
            <a:r>
              <a:rPr lang="el-GR" baseline="0" dirty="0" smtClean="0"/>
              <a:t> Ξανθού, Ελένη Θεοχάρη </a:t>
            </a:r>
            <a:r>
              <a:rPr lang="el-GR" baseline="0" dirty="0" err="1" smtClean="0"/>
              <a:t>Περάκη</a:t>
            </a:r>
            <a:r>
              <a:rPr lang="el-GR" baseline="0" dirty="0" smtClean="0"/>
              <a:t>, </a:t>
            </a:r>
            <a:r>
              <a:rPr lang="el-GR" baseline="0" dirty="0" err="1" smtClean="0"/>
              <a:t>Κεούλα</a:t>
            </a:r>
            <a:r>
              <a:rPr lang="el-GR" baseline="0" dirty="0" smtClean="0"/>
              <a:t> </a:t>
            </a:r>
            <a:r>
              <a:rPr lang="el-GR" baseline="0" dirty="0" err="1" smtClean="0"/>
              <a:t>Κατσούρη</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11</a:t>
            </a:fld>
            <a:endParaRPr lang="el-GR"/>
          </a:p>
        </p:txBody>
      </p:sp>
    </p:spTree>
    <p:extLst>
      <p:ext uri="{BB962C8B-B14F-4D97-AF65-F5344CB8AC3E}">
        <p14:creationId xmlns:p14="http://schemas.microsoft.com/office/powerpoint/2010/main" val="1432078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Διεθνή Έκθεση Θεσσαλονίκης </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17</a:t>
            </a:fld>
            <a:endParaRPr lang="el-GR"/>
          </a:p>
        </p:txBody>
      </p:sp>
    </p:spTree>
    <p:extLst>
      <p:ext uri="{BB962C8B-B14F-4D97-AF65-F5344CB8AC3E}">
        <p14:creationId xmlns:p14="http://schemas.microsoft.com/office/powerpoint/2010/main" val="357181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Έκθεση στην Εθνική πινακοθήκη 1979</a:t>
            </a:r>
          </a:p>
          <a:p>
            <a:r>
              <a:rPr lang="el-GR" dirty="0" smtClean="0"/>
              <a:t>Κούκλες</a:t>
            </a:r>
            <a:r>
              <a:rPr lang="el-GR" baseline="0" dirty="0" smtClean="0"/>
              <a:t> με κεφάλια από κολοκύθες, μάτια από χάντρες και κοχύλια,  ντυμένες με κοστούμια </a:t>
            </a:r>
            <a:r>
              <a:rPr lang="en-US" baseline="0" dirty="0" smtClean="0"/>
              <a:t>“Belle </a:t>
            </a:r>
            <a:r>
              <a:rPr lang="en-US" baseline="0" dirty="0" err="1" smtClean="0"/>
              <a:t>Epoque</a:t>
            </a:r>
            <a:r>
              <a:rPr lang="en-US" baseline="0" dirty="0" smtClean="0"/>
              <a:t>”</a:t>
            </a:r>
            <a:endParaRPr lang="el-GR" dirty="0"/>
          </a:p>
        </p:txBody>
      </p:sp>
      <p:sp>
        <p:nvSpPr>
          <p:cNvPr id="4" name="3 - Θέση αριθμού διαφάνειας"/>
          <p:cNvSpPr>
            <a:spLocks noGrp="1"/>
          </p:cNvSpPr>
          <p:nvPr>
            <p:ph type="sldNum" sz="quarter" idx="10"/>
          </p:nvPr>
        </p:nvSpPr>
        <p:spPr/>
        <p:txBody>
          <a:bodyPr/>
          <a:lstStyle/>
          <a:p>
            <a:pPr>
              <a:defRPr/>
            </a:pPr>
            <a:fld id="{321A9838-EBBD-4A0B-80E1-8BCAFCD46663}" type="slidenum">
              <a:rPr lang="el-GR" smtClean="0"/>
              <a:pPr>
                <a:defRPr/>
              </a:pPr>
              <a:t>19</a:t>
            </a:fld>
            <a:endParaRPr lang="el-GR"/>
          </a:p>
        </p:txBody>
      </p:sp>
    </p:spTree>
    <p:extLst>
      <p:ext uri="{BB962C8B-B14F-4D97-AF65-F5344CB8AC3E}">
        <p14:creationId xmlns:p14="http://schemas.microsoft.com/office/powerpoint/2010/main" val="53709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4 - Ορθογώνιο"/>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6" name="5 - Ορθογώνιο"/>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7" name="6 - Ορθογώνιο"/>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9 - Ορθογώνιο"/>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10 - Ορθογώνιο"/>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11 - Ορθογώνιο"/>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3" name="12 - Ορθογώνιο"/>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4" name="13 - Ορθογώνιο"/>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7 - Τίτλος"/>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Κάντε κλικ για να επεξεργαστείτε τον υπότιτλο του υποδείγματος</a:t>
            </a:r>
            <a:endParaRPr lang="en-US"/>
          </a:p>
        </p:txBody>
      </p:sp>
      <p:sp>
        <p:nvSpPr>
          <p:cNvPr id="15" name="27 - Θέση ημερομηνίας"/>
          <p:cNvSpPr>
            <a:spLocks noGrp="1"/>
          </p:cNvSpPr>
          <p:nvPr>
            <p:ph type="dt" sz="half" idx="10"/>
          </p:nvPr>
        </p:nvSpPr>
        <p:spPr/>
        <p:txBody>
          <a:bodyPr/>
          <a:lstStyle>
            <a:lvl1pPr>
              <a:defRPr/>
            </a:lvl1pPr>
            <a:extLst/>
          </a:lstStyle>
          <a:p>
            <a:pPr>
              <a:defRPr/>
            </a:pPr>
            <a:endParaRPr lang="el-GR"/>
          </a:p>
        </p:txBody>
      </p:sp>
      <p:sp>
        <p:nvSpPr>
          <p:cNvPr id="16" name="16 - Θέση υποσέλιδου"/>
          <p:cNvSpPr>
            <a:spLocks noGrp="1"/>
          </p:cNvSpPr>
          <p:nvPr>
            <p:ph type="ftr" sz="quarter" idx="11"/>
          </p:nvPr>
        </p:nvSpPr>
        <p:spPr/>
        <p:txBody>
          <a:bodyPr/>
          <a:lstStyle>
            <a:lvl1pPr>
              <a:defRPr/>
            </a:lvl1pPr>
            <a:extLst/>
          </a:lstStyle>
          <a:p>
            <a:pPr>
              <a:defRPr/>
            </a:pPr>
            <a:endParaRPr lang="el-GR"/>
          </a:p>
        </p:txBody>
      </p:sp>
      <p:sp>
        <p:nvSpPr>
          <p:cNvPr id="17" name="28 - Θέση αριθμού διαφάνειας"/>
          <p:cNvSpPr>
            <a:spLocks noGrp="1"/>
          </p:cNvSpPr>
          <p:nvPr>
            <p:ph type="sldNum" sz="quarter" idx="12"/>
          </p:nvPr>
        </p:nvSpPr>
        <p:spPr/>
        <p:txBody>
          <a:bodyPr/>
          <a:lstStyle>
            <a:lvl1pPr>
              <a:defRPr/>
            </a:lvl1pPr>
            <a:extLst/>
          </a:lstStyle>
          <a:p>
            <a:pPr>
              <a:defRPr/>
            </a:pPr>
            <a:fld id="{09B8E95E-6339-4229-B021-C3AA34E9CF5B}"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extLst/>
          </a:lstStyle>
          <a:p>
            <a:pPr>
              <a:defRPr/>
            </a:pPr>
            <a:endParaRPr lang="el-GR"/>
          </a:p>
        </p:txBody>
      </p:sp>
      <p:sp>
        <p:nvSpPr>
          <p:cNvPr id="5" name="4 - Θέση υποσέλιδου"/>
          <p:cNvSpPr>
            <a:spLocks noGrp="1"/>
          </p:cNvSpPr>
          <p:nvPr>
            <p:ph type="ftr" sz="quarter" idx="11"/>
          </p:nvPr>
        </p:nvSpPr>
        <p:spPr/>
        <p:txBody>
          <a:bodyPr/>
          <a:lstStyle>
            <a:lvl1pPr>
              <a:defRPr/>
            </a:lvl1pPr>
            <a:extLst/>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extLst/>
          </a:lstStyle>
          <a:p>
            <a:pPr>
              <a:defRPr/>
            </a:pPr>
            <a:fld id="{CD0F10AB-BCC8-44F0-B079-2244DE7824EE}"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981200" cy="5851525"/>
          </a:xfrm>
        </p:spPr>
        <p:txBody>
          <a:bodyPr vert="eaVert" anchor="ct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609600" y="274639"/>
            <a:ext cx="5867400" cy="5851525"/>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extLst/>
          </a:lstStyle>
          <a:p>
            <a:pPr>
              <a:defRPr/>
            </a:pPr>
            <a:endParaRPr lang="el-GR"/>
          </a:p>
        </p:txBody>
      </p:sp>
      <p:sp>
        <p:nvSpPr>
          <p:cNvPr id="5" name="4 - Θέση υποσέλιδου"/>
          <p:cNvSpPr>
            <a:spLocks noGrp="1"/>
          </p:cNvSpPr>
          <p:nvPr>
            <p:ph type="ftr" sz="quarter" idx="11"/>
          </p:nvPr>
        </p:nvSpPr>
        <p:spPr/>
        <p:txBody>
          <a:bodyPr/>
          <a:lstStyle>
            <a:lvl1pPr>
              <a:defRPr/>
            </a:lvl1pPr>
            <a:extLst/>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extLst/>
          </a:lstStyle>
          <a:p>
            <a:pPr>
              <a:defRPr/>
            </a:pPr>
            <a:fld id="{23F15F40-D1E4-4AAB-B41A-5AF180244245}"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l-GR"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2D57B0AA-AC8E-4463-ADAC-E87D09B82E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498418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913665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l-GR"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190D9BD3-E57B-4194-A545-2804EB95D97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666799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l-GR"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5153709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l-GR"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7887355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l-GR" dirty="0" smtClean="0"/>
              <a:t>Click to edit Master title style</a:t>
            </a:r>
            <a:endParaRPr dirty="0"/>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13296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28856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4291393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extLst/>
          </a:lstStyle>
          <a:p>
            <a:pPr>
              <a:defRPr/>
            </a:pPr>
            <a:endParaRPr lang="el-GR"/>
          </a:p>
        </p:txBody>
      </p:sp>
      <p:sp>
        <p:nvSpPr>
          <p:cNvPr id="5" name="4 - Θέση υποσέλιδου"/>
          <p:cNvSpPr>
            <a:spLocks noGrp="1"/>
          </p:cNvSpPr>
          <p:nvPr>
            <p:ph type="ftr" sz="quarter" idx="11"/>
          </p:nvPr>
        </p:nvSpPr>
        <p:spPr/>
        <p:txBody>
          <a:bodyPr/>
          <a:lstStyle>
            <a:lvl1pPr>
              <a:defRPr/>
            </a:lvl1pPr>
            <a:extLst/>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extLst/>
          </a:lstStyle>
          <a:p>
            <a:pPr>
              <a:defRPr/>
            </a:pPr>
            <a:fld id="{62D1B9AD-7F0E-4BA2-BF25-09B79A98BBF2}"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3501791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3358231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4106364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5618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633789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l-GR"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598828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2091154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046791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3602510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540754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3 - Ελεύθερη σχεδίαση"/>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5" name="4 - Ελεύθερη σχεδίαση"/>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a:defRPr/>
            </a:pPr>
            <a:endParaRPr lang="en-US"/>
          </a:p>
        </p:txBody>
      </p:sp>
      <p:sp>
        <p:nvSpPr>
          <p:cNvPr id="6" name="5 - Ελεύθερη σχεδίαση"/>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6 - Ελεύθερη σχεδίαση"/>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8" name="7 - Ελεύθερη σχεδίαση"/>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9" name="8 - Ελεύθερη σχεδίαση"/>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 name="9 - Ελεύθερη σχεδίαση"/>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1" name="10 - Ελεύθερη σχεδίαση"/>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2" name="11 - Ελεύθερη σχεδίαση"/>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3" name="12 - Ελεύθερη σχεδίαση"/>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4" name="13 - Ελεύθερη σχεδίαση"/>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5" name="14 - Ελεύθερη σχεδίαση"/>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6" name="15 - Ελεύθερη σχεδίαση"/>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7" name="16 - Ελεύθερη σχεδίαση"/>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8" name="17 - Ελεύθερη σχεδίαση"/>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9" name="18 - Ορθογώνιο"/>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0" name="19 - Ορθογώνιο"/>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20 - Ορθογώνιο"/>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21 - Ορθογώνιο"/>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3" name="22 - Ορθογώνιο"/>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23 - Ορθογώνιο"/>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2 - Θέση κειμένου"/>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Kλικ για επεξεργασία των στυλ του υποδείγματος</a:t>
            </a:r>
          </a:p>
        </p:txBody>
      </p:sp>
      <p:sp>
        <p:nvSpPr>
          <p:cNvPr id="2" name="1 - Τίτλος"/>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l-GR" smtClean="0"/>
              <a:t>Kλικ για επεξεργασία του τίτλου</a:t>
            </a:r>
            <a:endParaRPr lang="en-US"/>
          </a:p>
        </p:txBody>
      </p:sp>
      <p:sp>
        <p:nvSpPr>
          <p:cNvPr id="25" name="3 - Θέση ημερομηνίας"/>
          <p:cNvSpPr>
            <a:spLocks noGrp="1"/>
          </p:cNvSpPr>
          <p:nvPr>
            <p:ph type="dt" sz="half" idx="10"/>
          </p:nvPr>
        </p:nvSpPr>
        <p:spPr/>
        <p:txBody>
          <a:bodyPr/>
          <a:lstStyle>
            <a:lvl1pPr>
              <a:defRPr/>
            </a:lvl1pPr>
            <a:extLst/>
          </a:lstStyle>
          <a:p>
            <a:pPr>
              <a:defRPr/>
            </a:pPr>
            <a:endParaRPr lang="el-GR"/>
          </a:p>
        </p:txBody>
      </p:sp>
      <p:sp>
        <p:nvSpPr>
          <p:cNvPr id="26" name="4 - Θέση υποσέλιδου"/>
          <p:cNvSpPr>
            <a:spLocks noGrp="1"/>
          </p:cNvSpPr>
          <p:nvPr>
            <p:ph type="ftr" sz="quarter" idx="11"/>
          </p:nvPr>
        </p:nvSpPr>
        <p:spPr/>
        <p:txBody>
          <a:bodyPr/>
          <a:lstStyle>
            <a:lvl1pPr>
              <a:defRPr/>
            </a:lvl1pPr>
            <a:extLst/>
          </a:lstStyle>
          <a:p>
            <a:pPr>
              <a:defRPr/>
            </a:pPr>
            <a:endParaRPr lang="el-GR"/>
          </a:p>
        </p:txBody>
      </p:sp>
      <p:sp>
        <p:nvSpPr>
          <p:cNvPr id="27" name="5 - Θέση αριθμού διαφάνειας"/>
          <p:cNvSpPr>
            <a:spLocks noGrp="1"/>
          </p:cNvSpPr>
          <p:nvPr>
            <p:ph type="sldNum" sz="quarter" idx="12"/>
          </p:nvPr>
        </p:nvSpPr>
        <p:spPr/>
        <p:txBody>
          <a:bodyPr/>
          <a:lstStyle>
            <a:lvl1pPr>
              <a:defRPr/>
            </a:lvl1pPr>
            <a:extLst/>
          </a:lstStyle>
          <a:p>
            <a:pPr>
              <a:defRPr/>
            </a:pPr>
            <a:fld id="{3D6F50B4-8538-46BC-AC61-4EB4D385B818}"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81632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l-GR"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1624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12064"/>
            <a:ext cx="8229600" cy="914400"/>
          </a:xfrm>
        </p:spPr>
        <p:txBody>
          <a:bodyPr/>
          <a:lstStyle>
            <a:extLst/>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lvl1pPr>
              <a:defRPr/>
            </a:lvl1pPr>
            <a:extLst/>
          </a:lstStyle>
          <a:p>
            <a:pPr>
              <a:defRPr/>
            </a:pPr>
            <a:endParaRPr lang="el-GR"/>
          </a:p>
        </p:txBody>
      </p:sp>
      <p:sp>
        <p:nvSpPr>
          <p:cNvPr id="6" name="5 - Θέση υποσέλιδου"/>
          <p:cNvSpPr>
            <a:spLocks noGrp="1"/>
          </p:cNvSpPr>
          <p:nvPr>
            <p:ph type="ftr" sz="quarter" idx="11"/>
          </p:nvPr>
        </p:nvSpPr>
        <p:spPr/>
        <p:txBody>
          <a:bodyPr/>
          <a:lstStyle>
            <a:lvl1pPr>
              <a:defRPr/>
            </a:lvl1pPr>
            <a:extLst/>
          </a:lstStyle>
          <a:p>
            <a:pPr>
              <a:defRPr/>
            </a:pPr>
            <a:endParaRPr lang="el-GR"/>
          </a:p>
        </p:txBody>
      </p:sp>
      <p:sp>
        <p:nvSpPr>
          <p:cNvPr id="7" name="6 - Θέση αριθμού διαφάνειας"/>
          <p:cNvSpPr>
            <a:spLocks noGrp="1"/>
          </p:cNvSpPr>
          <p:nvPr>
            <p:ph type="sldNum" sz="quarter" idx="12"/>
          </p:nvPr>
        </p:nvSpPr>
        <p:spPr/>
        <p:txBody>
          <a:bodyPr/>
          <a:lstStyle>
            <a:lvl1pPr>
              <a:defRPr/>
            </a:lvl1pPr>
            <a:extLst/>
          </a:lstStyle>
          <a:p>
            <a:pPr>
              <a:defRPr/>
            </a:pPr>
            <a:fld id="{A2477609-EE7C-4C94-A678-9E6A536BF777}"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6 - Ορθογώνιο"/>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7 - Ορθογώνιο"/>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8 - Ορθογώνιο"/>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9 - Ορθογώνιο"/>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10 - Ορθογώνιο"/>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11 - Ορθογώνιο"/>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12 - Ορθογώνιο"/>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13 - Ορθογώνιο"/>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5" name="14 - Ορθογώνιο"/>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15 - Ορθογώνιο"/>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1 - Τίτλος"/>
          <p:cNvSpPr>
            <a:spLocks noGrp="1"/>
          </p:cNvSpPr>
          <p:nvPr>
            <p:ph type="title"/>
          </p:nvPr>
        </p:nvSpPr>
        <p:spPr>
          <a:xfrm>
            <a:off x="504824" y="512064"/>
            <a:ext cx="7772400" cy="914400"/>
          </a:xfrm>
        </p:spPr>
        <p:txBody>
          <a:bodyPr/>
          <a:lstStyle>
            <a:lvl1pPr>
              <a:defRPr sz="4000"/>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7" name="6 - Θέση ημερομηνίας"/>
          <p:cNvSpPr>
            <a:spLocks noGrp="1"/>
          </p:cNvSpPr>
          <p:nvPr>
            <p:ph type="dt" sz="half" idx="10"/>
          </p:nvPr>
        </p:nvSpPr>
        <p:spPr/>
        <p:txBody>
          <a:bodyPr/>
          <a:lstStyle>
            <a:lvl1pPr>
              <a:defRPr/>
            </a:lvl1pPr>
            <a:extLst/>
          </a:lstStyle>
          <a:p>
            <a:pPr>
              <a:defRPr/>
            </a:pPr>
            <a:endParaRPr lang="el-GR"/>
          </a:p>
        </p:txBody>
      </p:sp>
      <p:sp>
        <p:nvSpPr>
          <p:cNvPr id="18" name="7 - Θέση υποσέλιδου"/>
          <p:cNvSpPr>
            <a:spLocks noGrp="1"/>
          </p:cNvSpPr>
          <p:nvPr>
            <p:ph type="ftr" sz="quarter" idx="11"/>
          </p:nvPr>
        </p:nvSpPr>
        <p:spPr/>
        <p:txBody>
          <a:bodyPr/>
          <a:lstStyle>
            <a:lvl1pPr>
              <a:defRPr/>
            </a:lvl1pPr>
            <a:extLst/>
          </a:lstStyle>
          <a:p>
            <a:pPr>
              <a:defRPr/>
            </a:pPr>
            <a:endParaRPr lang="el-GR"/>
          </a:p>
        </p:txBody>
      </p:sp>
      <p:sp>
        <p:nvSpPr>
          <p:cNvPr id="19" name="8 - Θέση αριθμού διαφάνειας"/>
          <p:cNvSpPr>
            <a:spLocks noGrp="1"/>
          </p:cNvSpPr>
          <p:nvPr>
            <p:ph type="sldNum" sz="quarter" idx="12"/>
          </p:nvPr>
        </p:nvSpPr>
        <p:spPr/>
        <p:txBody>
          <a:bodyPr/>
          <a:lstStyle>
            <a:lvl1pPr>
              <a:defRPr/>
            </a:lvl1pPr>
            <a:extLst/>
          </a:lstStyle>
          <a:p>
            <a:pPr>
              <a:defRPr/>
            </a:pPr>
            <a:fld id="{5C9A9FC2-9016-4A0C-A4EB-697EA346F29A}"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512064"/>
            <a:ext cx="7772400" cy="914400"/>
          </a:xfrm>
        </p:spPr>
        <p:txBody>
          <a:bodyPr/>
          <a:lstStyle>
            <a:lvl1pPr>
              <a:defRPr sz="4000" cap="none" baseline="0"/>
            </a:lvl1pPr>
            <a:extLst/>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lvl1pPr>
              <a:defRPr/>
            </a:lvl1pPr>
            <a:extLst/>
          </a:lstStyle>
          <a:p>
            <a:pPr>
              <a:defRPr/>
            </a:pPr>
            <a:endParaRPr lang="el-GR"/>
          </a:p>
        </p:txBody>
      </p:sp>
      <p:sp>
        <p:nvSpPr>
          <p:cNvPr id="4" name="3 - Θέση υποσέλιδου"/>
          <p:cNvSpPr>
            <a:spLocks noGrp="1"/>
          </p:cNvSpPr>
          <p:nvPr>
            <p:ph type="ftr" sz="quarter" idx="11"/>
          </p:nvPr>
        </p:nvSpPr>
        <p:spPr/>
        <p:txBody>
          <a:bodyPr/>
          <a:lstStyle>
            <a:lvl1pPr>
              <a:defRPr/>
            </a:lvl1pPr>
            <a:extLst/>
          </a:lstStyle>
          <a:p>
            <a:pPr>
              <a:defRPr/>
            </a:pPr>
            <a:endParaRPr lang="el-GR"/>
          </a:p>
        </p:txBody>
      </p:sp>
      <p:sp>
        <p:nvSpPr>
          <p:cNvPr id="5" name="4 - Θέση αριθμού διαφάνειας"/>
          <p:cNvSpPr>
            <a:spLocks noGrp="1"/>
          </p:cNvSpPr>
          <p:nvPr>
            <p:ph type="sldNum" sz="quarter" idx="12"/>
          </p:nvPr>
        </p:nvSpPr>
        <p:spPr/>
        <p:txBody>
          <a:bodyPr/>
          <a:lstStyle>
            <a:lvl1pPr>
              <a:defRPr/>
            </a:lvl1pPr>
            <a:extLst/>
          </a:lstStyle>
          <a:p>
            <a:pPr>
              <a:defRPr/>
            </a:pPr>
            <a:fld id="{1637D61D-FDD6-495A-9EA0-238097B9B25A}"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extLst/>
          </a:lstStyle>
          <a:p>
            <a:pPr>
              <a:defRPr/>
            </a:pPr>
            <a:endParaRPr lang="el-GR"/>
          </a:p>
        </p:txBody>
      </p:sp>
      <p:sp>
        <p:nvSpPr>
          <p:cNvPr id="3" name="2 - Θέση υποσέλιδου"/>
          <p:cNvSpPr>
            <a:spLocks noGrp="1"/>
          </p:cNvSpPr>
          <p:nvPr>
            <p:ph type="ftr" sz="quarter" idx="11"/>
          </p:nvPr>
        </p:nvSpPr>
        <p:spPr/>
        <p:txBody>
          <a:bodyPr/>
          <a:lstStyle>
            <a:lvl1pPr>
              <a:defRPr/>
            </a:lvl1pPr>
            <a:extLst/>
          </a:lstStyle>
          <a:p>
            <a:pPr>
              <a:defRPr/>
            </a:pPr>
            <a:endParaRPr lang="el-GR"/>
          </a:p>
        </p:txBody>
      </p:sp>
      <p:sp>
        <p:nvSpPr>
          <p:cNvPr id="4" name="3 - Θέση αριθμού διαφάνειας"/>
          <p:cNvSpPr>
            <a:spLocks noGrp="1"/>
          </p:cNvSpPr>
          <p:nvPr>
            <p:ph type="sldNum" sz="quarter" idx="12"/>
          </p:nvPr>
        </p:nvSpPr>
        <p:spPr/>
        <p:txBody>
          <a:bodyPr/>
          <a:lstStyle>
            <a:lvl1pPr>
              <a:defRPr/>
            </a:lvl1pPr>
            <a:extLst/>
          </a:lstStyle>
          <a:p>
            <a:pPr>
              <a:defRPr/>
            </a:pPr>
            <a:fld id="{3BDFEF36-6280-413E-A443-8BBA514D175D}"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273050"/>
            <a:ext cx="8229600" cy="1162050"/>
          </a:xfrm>
        </p:spPr>
        <p:txBody>
          <a:bodyPr anchor="ctr"/>
          <a:lstStyle>
            <a:lvl1pPr algn="l">
              <a:buNone/>
              <a:defRPr sz="3600" b="0"/>
            </a:lvl1pPr>
            <a:extLst/>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lvl1pPr>
              <a:defRPr/>
            </a:lvl1pPr>
            <a:extLst/>
          </a:lstStyle>
          <a:p>
            <a:pPr>
              <a:defRPr/>
            </a:pPr>
            <a:endParaRPr lang="el-GR"/>
          </a:p>
        </p:txBody>
      </p:sp>
      <p:sp>
        <p:nvSpPr>
          <p:cNvPr id="6" name="5 - Θέση υποσέλιδου"/>
          <p:cNvSpPr>
            <a:spLocks noGrp="1"/>
          </p:cNvSpPr>
          <p:nvPr>
            <p:ph type="ftr" sz="quarter" idx="11"/>
          </p:nvPr>
        </p:nvSpPr>
        <p:spPr/>
        <p:txBody>
          <a:bodyPr/>
          <a:lstStyle>
            <a:lvl1pPr>
              <a:defRPr/>
            </a:lvl1pPr>
            <a:extLst/>
          </a:lstStyle>
          <a:p>
            <a:pPr>
              <a:defRPr/>
            </a:pPr>
            <a:endParaRPr lang="el-GR"/>
          </a:p>
        </p:txBody>
      </p:sp>
      <p:sp>
        <p:nvSpPr>
          <p:cNvPr id="7" name="6 - Θέση αριθμού διαφάνειας"/>
          <p:cNvSpPr>
            <a:spLocks noGrp="1"/>
          </p:cNvSpPr>
          <p:nvPr>
            <p:ph type="sldNum" sz="quarter" idx="12"/>
          </p:nvPr>
        </p:nvSpPr>
        <p:spPr/>
        <p:txBody>
          <a:bodyPr/>
          <a:lstStyle>
            <a:lvl1pPr>
              <a:defRPr/>
            </a:lvl1pPr>
            <a:extLst/>
          </a:lstStyle>
          <a:p>
            <a:pPr>
              <a:defRPr/>
            </a:pPr>
            <a:fld id="{6B67D4BB-9CA5-4F77-8AEE-DB70FC68ACB3}"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Ορθογώνιο"/>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6" name="5 - Ευθεία γραμμή σύνδεσης"/>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19 - Ομάδα"/>
          <p:cNvGrpSpPr>
            <a:grpSpLocks/>
          </p:cNvGrpSpPr>
          <p:nvPr/>
        </p:nvGrpSpPr>
        <p:grpSpPr bwMode="auto">
          <a:xfrm rot="5400000">
            <a:off x="8515351" y="1219200"/>
            <a:ext cx="131762" cy="128587"/>
            <a:chOff x="6668087" y="1297746"/>
            <a:chExt cx="161840" cy="156602"/>
          </a:xfrm>
        </p:grpSpPr>
        <p:cxnSp>
          <p:nvCxnSpPr>
            <p:cNvPr id="8" name="7 - Ευθεία γραμμή σύνδεσης"/>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 Ευθεία γραμμή σύνδεσης"/>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 Ευθεία γραμμή σύνδεσης"/>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25 - Ομάδα"/>
          <p:cNvGrpSpPr>
            <a:grpSpLocks/>
          </p:cNvGrpSpPr>
          <p:nvPr/>
        </p:nvGrpSpPr>
        <p:grpSpPr bwMode="auto">
          <a:xfrm rot="5400000">
            <a:off x="8667751" y="1371600"/>
            <a:ext cx="131762" cy="128587"/>
            <a:chOff x="6668087" y="1297746"/>
            <a:chExt cx="161840" cy="156602"/>
          </a:xfrm>
        </p:grpSpPr>
        <p:cxnSp>
          <p:nvCxnSpPr>
            <p:cNvPr id="12" name="11 - Ευθεία γραμμή σύνδεσης"/>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 Ευθεία γραμμή σύνδεσης"/>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13 - Ευθεία γραμμή σύνδεσης"/>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29 - Ομάδα"/>
          <p:cNvGrpSpPr>
            <a:grpSpLocks/>
          </p:cNvGrpSpPr>
          <p:nvPr/>
        </p:nvGrpSpPr>
        <p:grpSpPr bwMode="auto">
          <a:xfrm rot="5400000">
            <a:off x="8320087" y="1474788"/>
            <a:ext cx="131763" cy="128588"/>
            <a:chOff x="6668087" y="1297746"/>
            <a:chExt cx="161840" cy="156602"/>
          </a:xfrm>
        </p:grpSpPr>
        <p:cxnSp>
          <p:nvCxnSpPr>
            <p:cNvPr id="16" name="15 - Ευθεία γραμμή σύνδεσης"/>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 Ευθεία γραμμή σύνδεσης"/>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17 - Ευθεία γραμμή σύνδεσης"/>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 Τίτλος"/>
          <p:cNvSpPr>
            <a:spLocks noGrp="1"/>
          </p:cNvSpPr>
          <p:nvPr>
            <p:ph type="title"/>
          </p:nvPr>
        </p:nvSpPr>
        <p:spPr bwMode="grayWhite">
          <a:xfrm>
            <a:off x="914400" y="441251"/>
            <a:ext cx="6858000" cy="701749"/>
          </a:xfrm>
        </p:spPr>
        <p:txBody>
          <a:bodyPr anchor="b"/>
          <a:lstStyle>
            <a:lvl1pPr algn="l">
              <a:buNone/>
              <a:defRPr sz="2100" b="0"/>
            </a:lvl1pPr>
            <a:extLst/>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a:p>
        </p:txBody>
      </p:sp>
      <p:sp>
        <p:nvSpPr>
          <p:cNvPr id="4" name="3 - Θέση κειμένου"/>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l-GR" smtClean="0"/>
              <a:t>Kλικ για επεξεργασία των στυλ του υποδείγματος</a:t>
            </a:r>
          </a:p>
        </p:txBody>
      </p:sp>
      <p:sp>
        <p:nvSpPr>
          <p:cNvPr id="19" name="4 - Θέση ημερομηνίας"/>
          <p:cNvSpPr>
            <a:spLocks noGrp="1"/>
          </p:cNvSpPr>
          <p:nvPr>
            <p:ph type="dt" sz="half" idx="10"/>
          </p:nvPr>
        </p:nvSpPr>
        <p:spPr>
          <a:xfrm>
            <a:off x="6477000" y="55563"/>
            <a:ext cx="2133600" cy="365125"/>
          </a:xfrm>
        </p:spPr>
        <p:txBody>
          <a:bodyPr/>
          <a:lstStyle>
            <a:lvl1pPr>
              <a:defRPr/>
            </a:lvl1pPr>
            <a:extLst/>
          </a:lstStyle>
          <a:p>
            <a:pPr>
              <a:defRPr/>
            </a:pPr>
            <a:endParaRPr lang="el-GR"/>
          </a:p>
        </p:txBody>
      </p:sp>
      <p:sp>
        <p:nvSpPr>
          <p:cNvPr id="20" name="5 - Θέση υποσέλιδου"/>
          <p:cNvSpPr>
            <a:spLocks noGrp="1"/>
          </p:cNvSpPr>
          <p:nvPr>
            <p:ph type="ftr" sz="quarter" idx="11"/>
          </p:nvPr>
        </p:nvSpPr>
        <p:spPr>
          <a:xfrm>
            <a:off x="914400" y="55563"/>
            <a:ext cx="5562600" cy="365125"/>
          </a:xfrm>
        </p:spPr>
        <p:txBody>
          <a:bodyPr/>
          <a:lstStyle>
            <a:lvl1pPr>
              <a:defRPr/>
            </a:lvl1pPr>
            <a:extLst/>
          </a:lstStyle>
          <a:p>
            <a:pPr>
              <a:defRPr/>
            </a:pPr>
            <a:endParaRPr lang="el-GR"/>
          </a:p>
        </p:txBody>
      </p:sp>
      <p:sp>
        <p:nvSpPr>
          <p:cNvPr id="21" name="6 - Θέση αριθμού διαφάνειας"/>
          <p:cNvSpPr>
            <a:spLocks noGrp="1"/>
          </p:cNvSpPr>
          <p:nvPr>
            <p:ph type="sldNum" sz="quarter" idx="12"/>
          </p:nvPr>
        </p:nvSpPr>
        <p:spPr>
          <a:xfrm>
            <a:off x="8610600" y="55563"/>
            <a:ext cx="457200" cy="365125"/>
          </a:xfrm>
        </p:spPr>
        <p:txBody>
          <a:bodyPr/>
          <a:lstStyle>
            <a:lvl1pPr>
              <a:defRPr/>
            </a:lvl1pPr>
            <a:extLst/>
          </a:lstStyle>
          <a:p>
            <a:pPr>
              <a:defRPr/>
            </a:pPr>
            <a:fld id="{B55BD2FF-EB82-4C67-9AA8-D3649F192AA0}"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9.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8.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6 - Ορθογώνιο"/>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7 - Ορθογώνιο"/>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9" name="8 - Ορθογώνιο"/>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0" name="9 - Ορθογώνιο"/>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10 - Ορθογώνιο"/>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11 - Ορθογώνιο"/>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14 - Ορθογώνιο"/>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15 - Ορθογώνιο"/>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7" name="16 - Ορθογώνιο"/>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21 - Θέση τίτλου"/>
          <p:cNvSpPr>
            <a:spLocks noGrp="1"/>
          </p:cNvSpPr>
          <p:nvPr>
            <p:ph type="title"/>
          </p:nvPr>
        </p:nvSpPr>
        <p:spPr>
          <a:xfrm>
            <a:off x="914400" y="512763"/>
            <a:ext cx="7772400" cy="914400"/>
          </a:xfrm>
          <a:prstGeom prst="rect">
            <a:avLst/>
          </a:prstGeom>
        </p:spPr>
        <p:txBody>
          <a:bodyPr vert="horz" anchor="t">
            <a:noAutofit/>
          </a:bodyPr>
          <a:lstStyle>
            <a:extLst/>
          </a:lstStyle>
          <a:p>
            <a:r>
              <a:rPr lang="el-GR" smtClean="0"/>
              <a:t>Kλικ για επεξεργασία του τίτλου</a:t>
            </a:r>
            <a:endParaRPr lang="en-US"/>
          </a:p>
        </p:txBody>
      </p:sp>
      <p:sp>
        <p:nvSpPr>
          <p:cNvPr id="1036" name="12 - Θέση κειμένου"/>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l-GR"/>
          </a:p>
        </p:txBody>
      </p:sp>
      <p:sp>
        <p:nvSpPr>
          <p:cNvPr id="3" name="2 - Θέση υποσέλιδου"/>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l-GR"/>
          </a:p>
        </p:txBody>
      </p:sp>
      <p:sp>
        <p:nvSpPr>
          <p:cNvPr id="23" name="22 - Θέση αριθμού διαφάνειας"/>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extLst/>
          </a:lstStyle>
          <a:p>
            <a:pPr>
              <a:defRPr/>
            </a:pPr>
            <a:fld id="{72F380DA-9993-45D6-8701-9CF175251784}"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l-GR"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fontAlgn="auto">
              <a:spcBef>
                <a:spcPts val="0"/>
              </a:spcBef>
              <a:spcAft>
                <a:spcPts val="0"/>
              </a:spcAft>
            </a:pPr>
            <a:fld id="{1778F24D-EB19-4AE0-B015-2BEA6D5224F2}" type="datetimeFigureOut">
              <a:rPr lang="en-US" smtClean="0">
                <a:solidFill>
                  <a:prstClr val="black"/>
                </a:solidFill>
                <a:cs typeface="+mn-cs"/>
              </a:rPr>
              <a:pPr fontAlgn="auto">
                <a:spcBef>
                  <a:spcPts val="0"/>
                </a:spcBef>
                <a:spcAft>
                  <a:spcPts val="0"/>
                </a:spcAft>
              </a:pPr>
              <a:t>1/25/2016</a:t>
            </a:fld>
            <a:endParaRPr lang="en-US">
              <a:solidFill>
                <a:prstClr val="black"/>
              </a:solidFill>
              <a:cs typeface="+mn-cs"/>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fontAlgn="auto">
              <a:spcBef>
                <a:spcPts val="0"/>
              </a:spcBef>
              <a:spcAft>
                <a:spcPts val="0"/>
              </a:spcAft>
            </a:pPr>
            <a:endParaRPr lang="en-US">
              <a:solidFill>
                <a:prstClr val="black"/>
              </a:solidFill>
              <a:cs typeface="+mn-cs"/>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pPr fontAlgn="auto">
              <a:spcBef>
                <a:spcPts val="0"/>
              </a:spcBef>
              <a:spcAft>
                <a:spcPts val="0"/>
              </a:spcAft>
            </a:pPr>
            <a:fld id="{190D9BD3-E57B-4194-A545-2804EB95D970}" type="slidenum">
              <a:rPr lang="en-US" smtClean="0">
                <a:gradFill>
                  <a:gsLst>
                    <a:gs pos="0">
                      <a:prstClr val="black">
                        <a:alpha val="10000"/>
                      </a:prstClr>
                    </a:gs>
                    <a:gs pos="100000">
                      <a:prstClr val="black">
                        <a:alpha val="10000"/>
                      </a:prstClr>
                    </a:gs>
                  </a:gsLst>
                  <a:lin ang="5400000" scaled="0"/>
                </a:gradFill>
                <a:cs typeface="+mn-cs"/>
              </a:rPr>
              <a:pPr fontAlgn="auto">
                <a:spcBef>
                  <a:spcPts val="0"/>
                </a:spcBef>
                <a:spcAft>
                  <a:spcPts val="0"/>
                </a:spcAft>
              </a:pPr>
              <a:t>‹#›</a:t>
            </a:fld>
            <a:endParaRPr lang="en-US">
              <a:gradFill>
                <a:gsLst>
                  <a:gs pos="0">
                    <a:prstClr val="black">
                      <a:alpha val="10000"/>
                    </a:prstClr>
                  </a:gs>
                  <a:gs pos="100000">
                    <a:prstClr val="black">
                      <a:alpha val="10000"/>
                    </a:prstClr>
                  </a:gs>
                </a:gsLst>
                <a:lin ang="5400000" scaled="0"/>
              </a:gradFill>
              <a:cs typeface="+mn-cs"/>
            </a:endParaRPr>
          </a:p>
        </p:txBody>
      </p:sp>
    </p:spTree>
    <p:extLst>
      <p:ext uri="{BB962C8B-B14F-4D97-AF65-F5344CB8AC3E}">
        <p14:creationId xmlns:p14="http://schemas.microsoft.com/office/powerpoint/2010/main" val="159975994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opencourses.uoa.gr/courses/ECD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kidscloud.gr/wp-content/uploads/2012/06/%CF%81%CE%B1%CE%B4%CE%B9%CE%BF%CF%84%CE%B7%CE%BB%CE%B5%CF%8C%CF%81%CE%B1%CF%83%CE%B7-201x300.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Λογότυπο Εθνικόν και Καποδιστριακόν Πανεπιστήμιον Αθηνών"/>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52" y="506476"/>
            <a:ext cx="4602088" cy="1150522"/>
          </a:xfrm>
          <a:prstGeom prst="rect">
            <a:avLst/>
          </a:prstGeom>
        </p:spPr>
      </p:pic>
      <p:sp>
        <p:nvSpPr>
          <p:cNvPr id="2" name="Τίτλος 1"/>
          <p:cNvSpPr>
            <a:spLocks noGrp="1"/>
          </p:cNvSpPr>
          <p:nvPr>
            <p:ph type="ctrTitle"/>
          </p:nvPr>
        </p:nvSpPr>
        <p:spPr>
          <a:xfrm>
            <a:off x="683568" y="1656997"/>
            <a:ext cx="7772400" cy="895703"/>
          </a:xfrm>
        </p:spPr>
        <p:txBody>
          <a:bodyPr/>
          <a:lstStyle/>
          <a:p>
            <a:r>
              <a:rPr lang="el-GR" dirty="0" smtClean="0">
                <a:latin typeface="Calibri" panose="020F0502020204030204" pitchFamily="34" charset="0"/>
              </a:rPr>
              <a:t>Εισαγωγή στο Κουκλοθέατρο</a:t>
            </a:r>
            <a:endParaRPr lang="el-GR" dirty="0">
              <a:latin typeface="Calibri" panose="020F0502020204030204" pitchFamily="34" charset="0"/>
            </a:endParaRPr>
          </a:p>
        </p:txBody>
      </p:sp>
      <p:sp>
        <p:nvSpPr>
          <p:cNvPr id="3" name="Υπότιτλος 2"/>
          <p:cNvSpPr>
            <a:spLocks noGrp="1"/>
          </p:cNvSpPr>
          <p:nvPr>
            <p:ph type="subTitle" idx="1"/>
          </p:nvPr>
        </p:nvSpPr>
        <p:spPr>
          <a:xfrm>
            <a:off x="751112" y="3064942"/>
            <a:ext cx="7704856" cy="3043758"/>
          </a:xfrm>
        </p:spPr>
        <p:txBody>
          <a:bodyPr>
            <a:normAutofit/>
          </a:bodyPr>
          <a:lstStyle/>
          <a:p>
            <a:pPr lvl="0" algn="ctr"/>
            <a:r>
              <a:rPr lang="el-GR" sz="2800" b="1" dirty="0">
                <a:latin typeface="Calibri" panose="020F0502020204030204" pitchFamily="34" charset="0"/>
              </a:rPr>
              <a:t>Ενότητα </a:t>
            </a:r>
            <a:r>
              <a:rPr lang="en-US" sz="2800" b="1" dirty="0" smtClean="0">
                <a:latin typeface="Calibri" panose="020F0502020204030204" pitchFamily="34" charset="0"/>
              </a:rPr>
              <a:t>1</a:t>
            </a:r>
            <a:r>
              <a:rPr lang="el-GR" sz="2800" b="1" dirty="0" smtClean="0">
                <a:latin typeface="Calibri" panose="020F0502020204030204" pitchFamily="34" charset="0"/>
              </a:rPr>
              <a:t>:</a:t>
            </a:r>
            <a:r>
              <a:rPr lang="en-US" sz="2800" dirty="0" smtClean="0">
                <a:latin typeface="Calibri" panose="020F0502020204030204" pitchFamily="34" charset="0"/>
              </a:rPr>
              <a:t> </a:t>
            </a:r>
            <a:r>
              <a:rPr lang="el-GR" sz="2800" u="sng" dirty="0" smtClean="0">
                <a:latin typeface="Calibri" panose="020F0502020204030204" pitchFamily="34" charset="0"/>
              </a:rPr>
              <a:t>Εισαγωγή στην τέχνη της κούκλας</a:t>
            </a:r>
          </a:p>
          <a:p>
            <a:pPr lvl="0" algn="ctr"/>
            <a:r>
              <a:rPr lang="el-GR" sz="2800" u="sng" dirty="0" smtClean="0">
                <a:latin typeface="Calibri" panose="020F0502020204030204" pitchFamily="34" charset="0"/>
              </a:rPr>
              <a:t>Κουκλοθέατρο Αθηνών</a:t>
            </a:r>
          </a:p>
          <a:p>
            <a:pPr lvl="0" algn="ctr"/>
            <a:endParaRPr lang="el-GR" sz="2800" dirty="0" smtClean="0">
              <a:latin typeface="Calibri" panose="020F0502020204030204" pitchFamily="34" charset="0"/>
            </a:endParaRPr>
          </a:p>
          <a:p>
            <a:pPr algn="ctr"/>
            <a:r>
              <a:rPr lang="el-GR" sz="2800" dirty="0" smtClean="0">
                <a:latin typeface="Calibri" panose="020F0502020204030204" pitchFamily="34" charset="0"/>
              </a:rPr>
              <a:t>Αντιγόνη Παρούση</a:t>
            </a:r>
          </a:p>
          <a:p>
            <a:pPr algn="ctr"/>
            <a:r>
              <a:rPr lang="el-GR" sz="2800" dirty="0" smtClean="0">
                <a:latin typeface="Calibri" panose="020F0502020204030204" pitchFamily="34" charset="0"/>
              </a:rPr>
              <a:t>Τμήμα Εκπαίδευσης και Αγωγής στην Προσχολική Ηλικία</a:t>
            </a:r>
          </a:p>
        </p:txBody>
      </p:sp>
    </p:spTree>
    <p:extLst>
      <p:ext uri="{BB962C8B-B14F-4D97-AF65-F5344CB8AC3E}">
        <p14:creationId xmlns:p14="http://schemas.microsoft.com/office/powerpoint/2010/main" val="1625875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2 - Εικόνα" descr="M1000074.JPG"/>
          <p:cNvPicPr>
            <a:picLocks noChangeAspect="1"/>
          </p:cNvPicPr>
          <p:nvPr/>
        </p:nvPicPr>
        <p:blipFill>
          <a:blip r:embed="rId3" cstate="print"/>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C:\Documents and Settings\Antigoni\Τα έγγραφά μου\Οι εικόνες μου\περακη\εργαστήρι.jpg"/>
          <p:cNvPicPr>
            <a:picLocks noChangeAspect="1" noChangeArrowheads="1"/>
          </p:cNvPicPr>
          <p:nvPr/>
        </p:nvPicPr>
        <p:blipFill>
          <a:blip r:embed="rId3" cstate="print">
            <a:lum contrast="10000"/>
          </a:blip>
          <a:srcRect/>
          <a:stretch>
            <a:fillRect/>
          </a:stretch>
        </p:blipFill>
        <p:spPr bwMode="auto">
          <a:xfrm>
            <a:off x="611188" y="0"/>
            <a:ext cx="7848600" cy="693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C:\Documents and Settings\Antigoni\Τα έγγραφά μου\Οι εικόνες μου\περακη\περιοδικό.jpg"/>
          <p:cNvPicPr>
            <a:picLocks noChangeAspect="1" noChangeArrowheads="1"/>
          </p:cNvPicPr>
          <p:nvPr/>
        </p:nvPicPr>
        <p:blipFill>
          <a:blip r:embed="rId2" cstate="print"/>
          <a:srcRect/>
          <a:stretch>
            <a:fillRect/>
          </a:stretch>
        </p:blipFill>
        <p:spPr bwMode="auto">
          <a:xfrm>
            <a:off x="3971925" y="0"/>
            <a:ext cx="5172075" cy="6858000"/>
          </a:xfrm>
          <a:prstGeom prst="rect">
            <a:avLst/>
          </a:prstGeom>
          <a:noFill/>
          <a:ln w="9525">
            <a:noFill/>
            <a:miter lim="800000"/>
            <a:headEnd/>
            <a:tailEnd/>
          </a:ln>
        </p:spPr>
      </p:pic>
      <p:sp>
        <p:nvSpPr>
          <p:cNvPr id="23555" name="Text Box 3"/>
          <p:cNvSpPr txBox="1">
            <a:spLocks noChangeArrowheads="1"/>
          </p:cNvSpPr>
          <p:nvPr/>
        </p:nvSpPr>
        <p:spPr bwMode="auto">
          <a:xfrm>
            <a:off x="533400" y="2743200"/>
            <a:ext cx="3124200" cy="1917700"/>
          </a:xfrm>
          <a:prstGeom prst="rect">
            <a:avLst/>
          </a:prstGeom>
          <a:solidFill>
            <a:schemeClr val="bg1"/>
          </a:solidFill>
          <a:ln w="9525">
            <a:noFill/>
            <a:miter lim="800000"/>
            <a:headEnd/>
            <a:tailEnd/>
          </a:ln>
        </p:spPr>
        <p:txBody>
          <a:bodyPr>
            <a:spAutoFit/>
          </a:bodyPr>
          <a:lstStyle/>
          <a:p>
            <a:pPr algn="ctr">
              <a:spcBef>
                <a:spcPct val="50000"/>
              </a:spcBef>
            </a:pPr>
            <a:r>
              <a:rPr lang="el-GR" b="1"/>
              <a:t>Εικονογραφημένο περιοδικό με σκανταλιές του Κλούβιου και της Σουβλίτσας</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descr="C:\Documents and Settings\Antigoni\Τα έγγραφά μου\Οι εικόνες μου\περακη\σκυριανό.jpg"/>
          <p:cNvPicPr>
            <a:picLocks noChangeAspect="1" noChangeArrowheads="1"/>
          </p:cNvPicPr>
          <p:nvPr/>
        </p:nvPicPr>
        <p:blipFill>
          <a:blip r:embed="rId2" cstate="print">
            <a:lum contrast="20000"/>
          </a:blip>
          <a:srcRect/>
          <a:stretch>
            <a:fillRect/>
          </a:stretch>
        </p:blipFill>
        <p:spPr bwMode="auto">
          <a:xfrm>
            <a:off x="0" y="692696"/>
            <a:ext cx="9144000" cy="4349750"/>
          </a:xfrm>
          <a:prstGeom prst="rect">
            <a:avLst/>
          </a:prstGeom>
          <a:noFill/>
          <a:ln w="9525">
            <a:noFill/>
            <a:miter lim="800000"/>
            <a:headEnd/>
            <a:tailEnd/>
          </a:ln>
        </p:spPr>
      </p:pic>
      <p:sp>
        <p:nvSpPr>
          <p:cNvPr id="24579" name="Text Box 3"/>
          <p:cNvSpPr txBox="1">
            <a:spLocks noChangeArrowheads="1"/>
          </p:cNvSpPr>
          <p:nvPr/>
        </p:nvSpPr>
        <p:spPr bwMode="auto">
          <a:xfrm>
            <a:off x="4283968" y="5589240"/>
            <a:ext cx="4556125" cy="457200"/>
          </a:xfrm>
          <a:prstGeom prst="rect">
            <a:avLst/>
          </a:prstGeom>
          <a:solidFill>
            <a:schemeClr val="bg1"/>
          </a:solidFill>
          <a:ln w="9525">
            <a:noFill/>
            <a:miter lim="800000"/>
            <a:headEnd/>
            <a:tailEnd/>
          </a:ln>
        </p:spPr>
        <p:txBody>
          <a:bodyPr wrap="none">
            <a:spAutoFit/>
          </a:bodyPr>
          <a:lstStyle/>
          <a:p>
            <a:r>
              <a:rPr lang="el-GR" b="1" dirty="0"/>
              <a:t>Χορός από το σκυριανό παραμύθι</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1 - Εικόνα" descr="M1000058.JPG"/>
          <p:cNvPicPr>
            <a:picLocks noChangeAspect="1"/>
          </p:cNvPicPr>
          <p:nvPr/>
        </p:nvPicPr>
        <p:blipFill>
          <a:blip r:embed="rId2" cstate="print"/>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C:\Documents and Settings\Antigoni\Τα έγγραφά μου\Οι εικόνες μου\περακη\σκυριανό παρα.jpg"/>
          <p:cNvPicPr>
            <a:picLocks noChangeAspect="1" noChangeArrowheads="1"/>
          </p:cNvPicPr>
          <p:nvPr/>
        </p:nvPicPr>
        <p:blipFill>
          <a:blip r:embed="rId2" cstate="print">
            <a:lum contrast="10000"/>
          </a:blip>
          <a:srcRect/>
          <a:stretch>
            <a:fillRect/>
          </a:stretch>
        </p:blipFill>
        <p:spPr bwMode="auto">
          <a:xfrm>
            <a:off x="0" y="764704"/>
            <a:ext cx="9144000" cy="4487863"/>
          </a:xfrm>
          <a:prstGeom prst="rect">
            <a:avLst/>
          </a:prstGeom>
          <a:noFill/>
          <a:ln w="9525">
            <a:noFill/>
            <a:miter lim="800000"/>
            <a:headEnd/>
            <a:tailEnd/>
          </a:ln>
        </p:spPr>
      </p:pic>
      <p:sp>
        <p:nvSpPr>
          <p:cNvPr id="26627" name="Text Box 3"/>
          <p:cNvSpPr txBox="1">
            <a:spLocks noChangeArrowheads="1"/>
          </p:cNvSpPr>
          <p:nvPr/>
        </p:nvSpPr>
        <p:spPr bwMode="auto">
          <a:xfrm>
            <a:off x="3347864" y="6093296"/>
            <a:ext cx="5684838" cy="457200"/>
          </a:xfrm>
          <a:prstGeom prst="rect">
            <a:avLst/>
          </a:prstGeom>
          <a:solidFill>
            <a:schemeClr val="bg1"/>
          </a:solidFill>
          <a:ln w="9525">
            <a:noFill/>
            <a:miter lim="800000"/>
            <a:headEnd/>
            <a:tailEnd/>
          </a:ln>
        </p:spPr>
        <p:txBody>
          <a:bodyPr wrap="none">
            <a:spAutoFit/>
          </a:bodyPr>
          <a:lstStyle/>
          <a:p>
            <a:r>
              <a:rPr lang="el-GR" b="1" dirty="0"/>
              <a:t>Ο μαγικός καθρέφτης Σκυριανό παραμύθι</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2 - Εικόνα" descr="M1000080.JPG"/>
          <p:cNvPicPr>
            <a:picLocks noChangeAspect="1"/>
          </p:cNvPicPr>
          <p:nvPr/>
        </p:nvPicPr>
        <p:blipFill>
          <a:blip r:embed="rId2" cstate="print"/>
          <a:srcRect/>
          <a:stretch>
            <a:fillRect/>
          </a:stretch>
        </p:blipFill>
        <p:spPr bwMode="auto">
          <a:xfrm>
            <a:off x="2051050" y="-819150"/>
            <a:ext cx="5143500"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C:\Documents and Settings\Antigoni\Τα έγγραφά μου\Οι εικόνες μου\περακη\θεσσαλονικη.jpg"/>
          <p:cNvPicPr>
            <a:picLocks noChangeAspect="1" noChangeArrowheads="1"/>
          </p:cNvPicPr>
          <p:nvPr/>
        </p:nvPicPr>
        <p:blipFill>
          <a:blip r:embed="rId3" cstate="print"/>
          <a:srcRect/>
          <a:stretch>
            <a:fillRect/>
          </a:stretch>
        </p:blipFill>
        <p:spPr bwMode="auto">
          <a:xfrm>
            <a:off x="0" y="0"/>
            <a:ext cx="9144000" cy="697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C:\Documents and Settings\Antigoni\Τα έγγραφά μου\Οι εικόνες μου\περακη\ΚΟΥΚΛΕΣ ΠΕΡΑΚΗ.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4540250" y="0"/>
            <a:ext cx="4603750" cy="6858000"/>
          </a:xfrm>
          <a:prstGeom prst="rect">
            <a:avLst/>
          </a:prstGeom>
          <a:noFill/>
          <a:ln w="9525">
            <a:noFill/>
            <a:miter lim="800000"/>
            <a:headEnd/>
            <a:tailEnd/>
          </a:ln>
        </p:spPr>
      </p:pic>
      <p:sp>
        <p:nvSpPr>
          <p:cNvPr id="29699" name="Text Box 3"/>
          <p:cNvSpPr txBox="1">
            <a:spLocks noChangeArrowheads="1"/>
          </p:cNvSpPr>
          <p:nvPr/>
        </p:nvSpPr>
        <p:spPr bwMode="auto">
          <a:xfrm>
            <a:off x="228600" y="2514600"/>
            <a:ext cx="4038600" cy="1373188"/>
          </a:xfrm>
          <a:prstGeom prst="rect">
            <a:avLst/>
          </a:prstGeom>
          <a:solidFill>
            <a:schemeClr val="bg1"/>
          </a:solidFill>
          <a:ln w="9525">
            <a:noFill/>
            <a:miter lim="800000"/>
            <a:headEnd/>
            <a:tailEnd/>
          </a:ln>
        </p:spPr>
        <p:txBody>
          <a:bodyPr>
            <a:spAutoFit/>
          </a:bodyPr>
          <a:lstStyle/>
          <a:p>
            <a:pPr algn="ctr"/>
            <a:r>
              <a:rPr lang="el-GR" sz="2800"/>
              <a:t>Ελένη Θεοχάρη Περάκη</a:t>
            </a:r>
          </a:p>
          <a:p>
            <a:pPr algn="ctr"/>
            <a:r>
              <a:rPr lang="el-GR" sz="2800"/>
              <a:t>Μπάρμπα Μυτούσης</a:t>
            </a:r>
          </a:p>
          <a:p>
            <a:pPr algn="ctr"/>
            <a:r>
              <a:rPr lang="el-GR" sz="2800"/>
              <a:t>Κλούβιος και Σουβλίτσα</a:t>
            </a:r>
          </a:p>
        </p:txBody>
      </p:sp>
      <p:sp>
        <p:nvSpPr>
          <p:cNvPr id="4" name="3 - TextBox"/>
          <p:cNvSpPr txBox="1"/>
          <p:nvPr/>
        </p:nvSpPr>
        <p:spPr>
          <a:xfrm>
            <a:off x="3131840" y="4005064"/>
            <a:ext cx="864096" cy="461665"/>
          </a:xfrm>
          <a:prstGeom prst="rect">
            <a:avLst/>
          </a:prstGeom>
          <a:noFill/>
        </p:spPr>
        <p:txBody>
          <a:bodyPr wrap="square" rtlCol="0">
            <a:spAutoFit/>
          </a:bodyPr>
          <a:lstStyle/>
          <a:p>
            <a:r>
              <a:rPr lang="el-GR" dirty="0" smtClean="0"/>
              <a:t>1980</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C:\Documents and Settings\Antigoni\Τα έγγραφά μου\Οι εικόνες μου\περακη\μπελ εποκ 1.jpg"/>
          <p:cNvPicPr>
            <a:picLocks noChangeAspect="1" noChangeArrowheads="1"/>
          </p:cNvPicPr>
          <p:nvPr/>
        </p:nvPicPr>
        <p:blipFill>
          <a:blip r:embed="rId3" cstate="print"/>
          <a:srcRect/>
          <a:stretch>
            <a:fillRect/>
          </a:stretch>
        </p:blipFill>
        <p:spPr bwMode="auto">
          <a:xfrm>
            <a:off x="1547813" y="0"/>
            <a:ext cx="63674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C:\Documents and Settings\Antigoni\Τα έγγραφά μου\Οι εικόνες μου\περακη\αφισα.jpg"/>
          <p:cNvPicPr>
            <a:picLocks noChangeAspect="1" noChangeArrowheads="1"/>
          </p:cNvPicPr>
          <p:nvPr/>
        </p:nvPicPr>
        <p:blipFill>
          <a:blip r:embed="rId2" cstate="print"/>
          <a:srcRect/>
          <a:stretch>
            <a:fillRect/>
          </a:stretch>
        </p:blipFill>
        <p:spPr bwMode="auto">
          <a:xfrm>
            <a:off x="3667125" y="0"/>
            <a:ext cx="5476875" cy="6858000"/>
          </a:xfrm>
          <a:prstGeom prst="rect">
            <a:avLst/>
          </a:prstGeom>
          <a:noFill/>
          <a:ln w="9525">
            <a:noFill/>
            <a:miter lim="800000"/>
            <a:headEnd/>
            <a:tailEnd/>
          </a:ln>
        </p:spPr>
      </p:pic>
      <p:sp>
        <p:nvSpPr>
          <p:cNvPr id="13315" name="Text Box 3"/>
          <p:cNvSpPr txBox="1">
            <a:spLocks noChangeArrowheads="1"/>
          </p:cNvSpPr>
          <p:nvPr/>
        </p:nvSpPr>
        <p:spPr bwMode="auto">
          <a:xfrm>
            <a:off x="533400" y="2667000"/>
            <a:ext cx="2797175" cy="701675"/>
          </a:xfrm>
          <a:prstGeom prst="rect">
            <a:avLst/>
          </a:prstGeom>
          <a:noFill/>
          <a:ln w="9525">
            <a:noFill/>
            <a:miter lim="800000"/>
            <a:headEnd/>
            <a:tailEnd/>
          </a:ln>
        </p:spPr>
        <p:txBody>
          <a:bodyPr>
            <a:spAutoFit/>
          </a:bodyPr>
          <a:lstStyle/>
          <a:p>
            <a:pPr>
              <a:spcBef>
                <a:spcPct val="50000"/>
              </a:spcBef>
            </a:pPr>
            <a:r>
              <a:rPr lang="el-GR" sz="4000"/>
              <a:t>1939- 1985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C:\Documents and Settings\Antigoni\Τα έγγραφά μου\Οι εικόνες μου\περακη\μπελ εποκ.jpg"/>
          <p:cNvPicPr>
            <a:picLocks noChangeAspect="1" noChangeArrowheads="1"/>
          </p:cNvPicPr>
          <p:nvPr/>
        </p:nvPicPr>
        <p:blipFill>
          <a:blip r:embed="rId2" cstate="print"/>
          <a:srcRect/>
          <a:stretch>
            <a:fillRect/>
          </a:stretch>
        </p:blipFill>
        <p:spPr bwMode="auto">
          <a:xfrm>
            <a:off x="2867025" y="0"/>
            <a:ext cx="6276975" cy="7696200"/>
          </a:xfrm>
          <a:prstGeom prst="rect">
            <a:avLst/>
          </a:prstGeom>
          <a:noFill/>
          <a:ln w="9525">
            <a:noFill/>
            <a:miter lim="800000"/>
            <a:headEnd/>
            <a:tailEnd/>
          </a:ln>
        </p:spPr>
      </p:pic>
      <p:sp>
        <p:nvSpPr>
          <p:cNvPr id="31747" name="Text Box 3"/>
          <p:cNvSpPr txBox="1">
            <a:spLocks noChangeArrowheads="1"/>
          </p:cNvSpPr>
          <p:nvPr/>
        </p:nvSpPr>
        <p:spPr bwMode="auto">
          <a:xfrm>
            <a:off x="457200" y="2514600"/>
            <a:ext cx="1539875" cy="1066800"/>
          </a:xfrm>
          <a:prstGeom prst="rect">
            <a:avLst/>
          </a:prstGeom>
          <a:noFill/>
          <a:ln w="9525">
            <a:noFill/>
            <a:miter lim="800000"/>
            <a:headEnd/>
            <a:tailEnd/>
          </a:ln>
        </p:spPr>
        <p:txBody>
          <a:bodyPr>
            <a:spAutoFit/>
          </a:bodyPr>
          <a:lstStyle/>
          <a:p>
            <a:pPr algn="ctr"/>
            <a:r>
              <a:rPr lang="en-US" sz="3200" b="1"/>
              <a:t>Belle epoque</a:t>
            </a:r>
            <a:endParaRPr lang="el-GR" sz="3200" b="1"/>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C:\Documents and Settings\Antigoni\Τα έγγραφά μου\Οι εικόνες μου\περακη\ΚΟΚΚΙΝΟΣΚΟΥΦΙΤΣΑ.jpg"/>
          <p:cNvPicPr>
            <a:picLocks noChangeAspect="1" noChangeArrowheads="1"/>
          </p:cNvPicPr>
          <p:nvPr/>
        </p:nvPicPr>
        <p:blipFill>
          <a:blip r:embed="rId3" cstate="print"/>
          <a:srcRect/>
          <a:stretch>
            <a:fillRect/>
          </a:stretch>
        </p:blipFill>
        <p:spPr bwMode="auto">
          <a:xfrm>
            <a:off x="2641600" y="0"/>
            <a:ext cx="45704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4 - Εικόνα" descr="M1000057.JPG"/>
          <p:cNvPicPr>
            <a:picLocks noChangeAspect="1"/>
          </p:cNvPicPr>
          <p:nvPr/>
        </p:nvPicPr>
        <p:blipFill>
          <a:blip r:embed="rId3" cstate="print"/>
          <a:srcRect t="26199"/>
          <a:stretch>
            <a:fillRect/>
          </a:stretch>
        </p:blipFill>
        <p:spPr bwMode="auto">
          <a:xfrm>
            <a:off x="0" y="1700213"/>
            <a:ext cx="9144000" cy="379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C:\Documents and Settings\Antigoni\Τα έγγραφά μου\Οι εικόνες μου\περακη\ΠΡΟΘΗΚΗ 1.jpg"/>
          <p:cNvPicPr>
            <a:picLocks noChangeAspect="1" noChangeArrowheads="1"/>
          </p:cNvPicPr>
          <p:nvPr/>
        </p:nvPicPr>
        <p:blipFill>
          <a:blip r:embed="rId2" cstate="print">
            <a:lum contrast="10000"/>
          </a:blip>
          <a:srcRect/>
          <a:stretch>
            <a:fillRect/>
          </a:stretch>
        </p:blipFill>
        <p:spPr bwMode="auto">
          <a:xfrm>
            <a:off x="-685800" y="0"/>
            <a:ext cx="9829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C:\Documents and Settings\Antigoni\Τα έγγραφά μου\Οι εικόνες μου\περακη\ΠΡΟΘΉΚΗ 2.jpg"/>
          <p:cNvPicPr>
            <a:picLocks noChangeAspect="1" noChangeArrowheads="1"/>
          </p:cNvPicPr>
          <p:nvPr/>
        </p:nvPicPr>
        <p:blipFill>
          <a:blip r:embed="rId2" cstate="print"/>
          <a:srcRect l="5229" t="5901" r="2345"/>
          <a:stretch>
            <a:fillRect/>
          </a:stretch>
        </p:blipFill>
        <p:spPr bwMode="auto">
          <a:xfrm>
            <a:off x="4643438" y="0"/>
            <a:ext cx="4500562" cy="6858000"/>
          </a:xfrm>
          <a:prstGeom prst="rect">
            <a:avLst/>
          </a:prstGeom>
          <a:noFill/>
          <a:ln w="9525">
            <a:noFill/>
            <a:miter lim="800000"/>
            <a:headEnd/>
            <a:tailEnd/>
          </a:ln>
        </p:spPr>
      </p:pic>
      <p:pic>
        <p:nvPicPr>
          <p:cNvPr id="35843" name="5 - Εικόνα" descr="M1000062.JPG"/>
          <p:cNvPicPr>
            <a:picLocks noChangeAspect="1"/>
          </p:cNvPicPr>
          <p:nvPr/>
        </p:nvPicPr>
        <p:blipFill>
          <a:blip r:embed="rId3" cstate="print"/>
          <a:srcRect l="5600"/>
          <a:stretch>
            <a:fillRect/>
          </a:stretch>
        </p:blipFill>
        <p:spPr bwMode="auto">
          <a:xfrm>
            <a:off x="468313" y="0"/>
            <a:ext cx="36401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C:\Documents and Settings\Antigoni\Τα έγγραφά μου\Οι εικόνες μου\περακη\ΠΡΟΘΉΚΗ 6.jpg"/>
          <p:cNvPicPr>
            <a:picLocks noChangeAspect="1" noChangeArrowheads="1"/>
          </p:cNvPicPr>
          <p:nvPr/>
        </p:nvPicPr>
        <p:blipFill>
          <a:blip r:embed="rId2" cstate="print"/>
          <a:srcRect/>
          <a:stretch>
            <a:fillRect/>
          </a:stretch>
        </p:blipFill>
        <p:spPr bwMode="auto">
          <a:xfrm>
            <a:off x="0" y="0"/>
            <a:ext cx="9144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C:\Documents and Settings\Antigoni\Τα έγγραφά μου\Οι εικόνες μου\περακη\7 κατσικάκια.jpg"/>
          <p:cNvPicPr>
            <a:picLocks noChangeAspect="1" noChangeArrowheads="1"/>
          </p:cNvPicPr>
          <p:nvPr/>
        </p:nvPicPr>
        <p:blipFill>
          <a:blip r:embed="rId2" cstate="print"/>
          <a:srcRect/>
          <a:stretch>
            <a:fillRect/>
          </a:stretch>
        </p:blipFill>
        <p:spPr bwMode="auto">
          <a:xfrm>
            <a:off x="1981200" y="0"/>
            <a:ext cx="7162800" cy="6858000"/>
          </a:xfrm>
          <a:prstGeom prst="rect">
            <a:avLst/>
          </a:prstGeom>
          <a:noFill/>
          <a:ln w="9525">
            <a:noFill/>
            <a:miter lim="800000"/>
            <a:headEnd/>
            <a:tailEnd/>
          </a:ln>
        </p:spPr>
      </p:pic>
      <p:sp>
        <p:nvSpPr>
          <p:cNvPr id="37891" name="Text Box 3"/>
          <p:cNvSpPr txBox="1">
            <a:spLocks noChangeArrowheads="1"/>
          </p:cNvSpPr>
          <p:nvPr/>
        </p:nvSpPr>
        <p:spPr bwMode="auto">
          <a:xfrm>
            <a:off x="228600" y="2479675"/>
            <a:ext cx="1676400" cy="457200"/>
          </a:xfrm>
          <a:prstGeom prst="rect">
            <a:avLst/>
          </a:prstGeom>
          <a:noFill/>
          <a:ln w="9525">
            <a:noFill/>
            <a:miter lim="800000"/>
            <a:headEnd/>
            <a:tailEnd/>
          </a:ln>
        </p:spPr>
        <p:txBody>
          <a:bodyPr>
            <a:spAutoFit/>
          </a:bodyPr>
          <a:lstStyle/>
          <a:p>
            <a:endParaRPr lang="el-GR"/>
          </a:p>
        </p:txBody>
      </p:sp>
      <p:sp>
        <p:nvSpPr>
          <p:cNvPr id="37892" name="Text Box 4"/>
          <p:cNvSpPr txBox="1">
            <a:spLocks noChangeArrowheads="1"/>
          </p:cNvSpPr>
          <p:nvPr/>
        </p:nvSpPr>
        <p:spPr bwMode="auto">
          <a:xfrm>
            <a:off x="152400" y="2514600"/>
            <a:ext cx="1676400" cy="1552575"/>
          </a:xfrm>
          <a:prstGeom prst="rect">
            <a:avLst/>
          </a:prstGeom>
          <a:noFill/>
          <a:ln w="9525">
            <a:noFill/>
            <a:miter lim="800000"/>
            <a:headEnd/>
            <a:tailEnd/>
          </a:ln>
        </p:spPr>
        <p:txBody>
          <a:bodyPr>
            <a:spAutoFit/>
          </a:bodyPr>
          <a:lstStyle/>
          <a:p>
            <a:pPr>
              <a:spcBef>
                <a:spcPct val="50000"/>
              </a:spcBef>
            </a:pPr>
            <a:r>
              <a:rPr lang="el-GR"/>
              <a:t>  Ο λύκος</a:t>
            </a:r>
          </a:p>
          <a:p>
            <a:pPr>
              <a:spcBef>
                <a:spcPct val="50000"/>
              </a:spcBef>
            </a:pPr>
            <a:r>
              <a:rPr lang="el-GR"/>
              <a:t>και τα επτά</a:t>
            </a:r>
          </a:p>
          <a:p>
            <a:pPr>
              <a:spcBef>
                <a:spcPct val="50000"/>
              </a:spcBef>
            </a:pPr>
            <a:r>
              <a:rPr lang="el-GR"/>
              <a:t>κατσικάκια</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C:\Documents and Settings\Antigoni\Τα έγγραφά μου\Οι εικόνες μου\περακη\ΑΛΊΚΗ.jpg"/>
          <p:cNvPicPr>
            <a:picLocks noChangeAspect="1" noChangeArrowheads="1"/>
          </p:cNvPicPr>
          <p:nvPr/>
        </p:nvPicPr>
        <p:blipFill>
          <a:blip r:embed="rId3" cstate="print">
            <a:lum contrast="10000"/>
          </a:blip>
          <a:srcRect/>
          <a:stretch>
            <a:fillRect/>
          </a:stretch>
        </p:blipFill>
        <p:spPr bwMode="auto">
          <a:xfrm>
            <a:off x="0" y="0"/>
            <a:ext cx="9144000" cy="683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C:\Documents and Settings\Antigoni\Τα έγγραφά μου\Οι εικόνες μου\περακη\Αυτοκράτορας.jpg"/>
          <p:cNvPicPr>
            <a:picLocks noChangeAspect="1" noChangeArrowheads="1"/>
          </p:cNvPicPr>
          <p:nvPr/>
        </p:nvPicPr>
        <p:blipFill>
          <a:blip r:embed="rId2" cstate="print"/>
          <a:srcRect/>
          <a:stretch>
            <a:fillRect/>
          </a:stretch>
        </p:blipFill>
        <p:spPr bwMode="auto">
          <a:xfrm>
            <a:off x="3048000" y="0"/>
            <a:ext cx="6438900" cy="6858000"/>
          </a:xfrm>
          <a:prstGeom prst="rect">
            <a:avLst/>
          </a:prstGeom>
          <a:noFill/>
          <a:ln w="9525">
            <a:noFill/>
            <a:miter lim="800000"/>
            <a:headEnd/>
            <a:tailEnd/>
          </a:ln>
        </p:spPr>
      </p:pic>
      <p:sp>
        <p:nvSpPr>
          <p:cNvPr id="39939" name="Text Box 4"/>
          <p:cNvSpPr txBox="1">
            <a:spLocks noChangeArrowheads="1"/>
          </p:cNvSpPr>
          <p:nvPr/>
        </p:nvSpPr>
        <p:spPr bwMode="auto">
          <a:xfrm>
            <a:off x="304800" y="2514600"/>
            <a:ext cx="2514600" cy="1801813"/>
          </a:xfrm>
          <a:prstGeom prst="rect">
            <a:avLst/>
          </a:prstGeom>
          <a:noFill/>
          <a:ln w="9525">
            <a:noFill/>
            <a:miter lim="800000"/>
            <a:headEnd/>
            <a:tailEnd/>
          </a:ln>
        </p:spPr>
        <p:txBody>
          <a:bodyPr>
            <a:spAutoFit/>
          </a:bodyPr>
          <a:lstStyle/>
          <a:p>
            <a:pPr algn="ctr">
              <a:spcBef>
                <a:spcPct val="50000"/>
              </a:spcBef>
            </a:pPr>
            <a:r>
              <a:rPr lang="el-GR" sz="2800" b="1"/>
              <a:t>Το αηδόνι </a:t>
            </a:r>
          </a:p>
          <a:p>
            <a:pPr algn="ctr">
              <a:spcBef>
                <a:spcPct val="50000"/>
              </a:spcBef>
            </a:pPr>
            <a:r>
              <a:rPr lang="el-GR" sz="2800" b="1"/>
              <a:t>του </a:t>
            </a:r>
          </a:p>
          <a:p>
            <a:pPr algn="ctr">
              <a:spcBef>
                <a:spcPct val="50000"/>
              </a:spcBef>
            </a:pPr>
            <a:r>
              <a:rPr lang="el-GR" sz="2800" b="1"/>
              <a:t>αυτοκράτορα</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C:\Documents and Settings\Antigoni\Τα έγγραφά μου\Οι εικόνες μου\περακη\ΓΟΡΓΟΝΕΣ.jpg"/>
          <p:cNvPicPr>
            <a:picLocks noChangeAspect="1" noChangeArrowheads="1"/>
          </p:cNvPicPr>
          <p:nvPr/>
        </p:nvPicPr>
        <p:blipFill>
          <a:blip r:embed="rId2" cstate="print">
            <a:lum contrast="20000"/>
          </a:blip>
          <a:srcRect l="4794" r="3569"/>
          <a:stretch>
            <a:fillRect/>
          </a:stretch>
        </p:blipFill>
        <p:spPr bwMode="auto">
          <a:xfrm>
            <a:off x="4356100" y="0"/>
            <a:ext cx="4608513" cy="6858000"/>
          </a:xfrm>
          <a:prstGeom prst="rect">
            <a:avLst/>
          </a:prstGeom>
          <a:noFill/>
          <a:ln w="9525">
            <a:noFill/>
            <a:miter lim="800000"/>
            <a:headEnd/>
            <a:tailEnd/>
          </a:ln>
        </p:spPr>
      </p:pic>
      <p:sp>
        <p:nvSpPr>
          <p:cNvPr id="40963" name="Text Box 3"/>
          <p:cNvSpPr txBox="1">
            <a:spLocks noChangeArrowheads="1"/>
          </p:cNvSpPr>
          <p:nvPr/>
        </p:nvSpPr>
        <p:spPr bwMode="auto">
          <a:xfrm>
            <a:off x="395536" y="4437112"/>
            <a:ext cx="3505200" cy="519113"/>
          </a:xfrm>
          <a:prstGeom prst="rect">
            <a:avLst/>
          </a:prstGeom>
          <a:noFill/>
          <a:ln w="9525">
            <a:noFill/>
            <a:miter lim="800000"/>
            <a:headEnd/>
            <a:tailEnd/>
          </a:ln>
        </p:spPr>
        <p:txBody>
          <a:bodyPr>
            <a:spAutoFit/>
          </a:bodyPr>
          <a:lstStyle/>
          <a:p>
            <a:pPr>
              <a:spcBef>
                <a:spcPct val="50000"/>
              </a:spcBef>
            </a:pPr>
            <a:r>
              <a:rPr lang="el-GR" sz="2800" b="1" dirty="0"/>
              <a:t>Η μικρή γοργόνα</a:t>
            </a:r>
          </a:p>
        </p:txBody>
      </p:sp>
      <p:pic>
        <p:nvPicPr>
          <p:cNvPr id="40964" name="Picture 4" descr="C:\Documents and Settings\Antigoni\Τα έγγραφά μου\Οι εικόνες μου\περακη\ΓΟΡΓΟΝΙΤΣΑ.jpg"/>
          <p:cNvPicPr>
            <a:picLocks noChangeAspect="1" noChangeArrowheads="1"/>
          </p:cNvPicPr>
          <p:nvPr/>
        </p:nvPicPr>
        <p:blipFill>
          <a:blip r:embed="rId3" cstate="print"/>
          <a:srcRect/>
          <a:stretch>
            <a:fillRect/>
          </a:stretch>
        </p:blipFill>
        <p:spPr bwMode="auto">
          <a:xfrm>
            <a:off x="186816" y="381000"/>
            <a:ext cx="3953136" cy="2471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fontAlgn="auto">
              <a:spcAft>
                <a:spcPts val="0"/>
              </a:spcAft>
              <a:defRPr/>
            </a:pPr>
            <a:r>
              <a:rPr lang="el-GR" sz="1600">
                <a:solidFill>
                  <a:schemeClr val="tx2">
                    <a:satMod val="200000"/>
                  </a:schemeClr>
                </a:solidFill>
              </a:rPr>
              <a:t> </a:t>
            </a:r>
            <a:r>
              <a:rPr lang="en-GB" sz="1600">
                <a:solidFill>
                  <a:schemeClr val="tx2">
                    <a:satMod val="200000"/>
                  </a:schemeClr>
                </a:solidFill>
              </a:rPr>
              <a:t/>
            </a:r>
            <a:br>
              <a:rPr lang="en-GB" sz="1600">
                <a:solidFill>
                  <a:schemeClr val="tx2">
                    <a:satMod val="200000"/>
                  </a:schemeClr>
                </a:solidFill>
              </a:rPr>
            </a:br>
            <a:r>
              <a:rPr lang="el-GR" sz="1600">
                <a:solidFill>
                  <a:schemeClr val="tx2">
                    <a:satMod val="200000"/>
                  </a:schemeClr>
                </a:solidFill>
              </a:rPr>
              <a:t>	</a:t>
            </a:r>
          </a:p>
        </p:txBody>
      </p:sp>
      <p:sp>
        <p:nvSpPr>
          <p:cNvPr id="14339" name="Rectangle 4"/>
          <p:cNvSpPr>
            <a:spLocks noChangeArrowheads="1"/>
          </p:cNvSpPr>
          <p:nvPr/>
        </p:nvSpPr>
        <p:spPr bwMode="auto">
          <a:xfrm>
            <a:off x="381000" y="1295400"/>
            <a:ext cx="8229600" cy="4429125"/>
          </a:xfrm>
          <a:prstGeom prst="rect">
            <a:avLst/>
          </a:prstGeom>
          <a:solidFill>
            <a:srgbClr val="C0C0C0"/>
          </a:solidFill>
          <a:ln w="9525">
            <a:solidFill>
              <a:schemeClr val="hlink"/>
            </a:solidFill>
            <a:miter lim="800000"/>
            <a:headEnd/>
            <a:tailEnd/>
          </a:ln>
        </p:spPr>
        <p:txBody>
          <a:bodyPr>
            <a:spAutoFit/>
          </a:bodyPr>
          <a:lstStyle/>
          <a:p>
            <a:r>
              <a:rPr lang="el-GR" sz="1600" dirty="0">
                <a:solidFill>
                  <a:schemeClr val="tx2"/>
                </a:solidFill>
              </a:rPr>
              <a:t> </a:t>
            </a:r>
            <a:r>
              <a:rPr lang="el-GR" b="1" dirty="0">
                <a:solidFill>
                  <a:schemeClr val="bg1"/>
                </a:solidFill>
              </a:rPr>
              <a:t>Ελένη Θεοχάρη-</a:t>
            </a:r>
            <a:r>
              <a:rPr lang="el-GR" b="1" dirty="0" err="1">
                <a:solidFill>
                  <a:schemeClr val="bg1"/>
                </a:solidFill>
              </a:rPr>
              <a:t>Περάκη.</a:t>
            </a:r>
            <a:endParaRPr lang="el-GR" b="1" dirty="0">
              <a:solidFill>
                <a:schemeClr val="bg1"/>
              </a:solidFill>
            </a:endParaRPr>
          </a:p>
          <a:p>
            <a:r>
              <a:rPr lang="el-GR" sz="2000" dirty="0">
                <a:solidFill>
                  <a:schemeClr val="bg1"/>
                </a:solidFill>
              </a:rPr>
              <a:t> Ελληνίδα στην καταγωγή, από την Αλεξάνδρεια της Αιγύπτου, </a:t>
            </a:r>
          </a:p>
          <a:p>
            <a:r>
              <a:rPr lang="el-GR" sz="2000" dirty="0">
                <a:solidFill>
                  <a:schemeClr val="bg1"/>
                </a:solidFill>
              </a:rPr>
              <a:t>σπούδασε ζωγραφική στο Παρίσι και εκεί παρακολούθησε τα πρώτα μαθήματα κουκλοθέατρου κοντά στον Μ. </a:t>
            </a:r>
            <a:r>
              <a:rPr lang="el-GR" sz="2000" dirty="0" err="1">
                <a:solidFill>
                  <a:schemeClr val="bg1"/>
                </a:solidFill>
              </a:rPr>
              <a:t>Τemporal</a:t>
            </a:r>
            <a:r>
              <a:rPr lang="el-GR" sz="2000" dirty="0">
                <a:solidFill>
                  <a:schemeClr val="bg1"/>
                </a:solidFill>
              </a:rPr>
              <a:t>. </a:t>
            </a:r>
          </a:p>
          <a:p>
            <a:r>
              <a:rPr lang="el-GR" sz="2000" dirty="0">
                <a:solidFill>
                  <a:schemeClr val="bg1"/>
                </a:solidFill>
              </a:rPr>
              <a:t>Γύρισε στην Ελλάδα, μην ξεχνώντας ποτέ τα λόγια του δασκάλου της ότι δηλαδή </a:t>
            </a:r>
            <a:r>
              <a:rPr lang="el-GR" sz="2000" i="1" dirty="0">
                <a:solidFill>
                  <a:schemeClr val="bg1"/>
                </a:solidFill>
              </a:rPr>
              <a:t>είναι</a:t>
            </a:r>
          </a:p>
          <a:p>
            <a:r>
              <a:rPr lang="el-GR" sz="2000" i="1" dirty="0">
                <a:solidFill>
                  <a:schemeClr val="bg1"/>
                </a:solidFill>
              </a:rPr>
              <a:t> ανάγκη το κουκλοθέατρο να προσαρμόζεται στις ιδιαίτερες τοπικές συνθήκες</a:t>
            </a:r>
            <a:r>
              <a:rPr lang="el-GR" sz="2000" dirty="0">
                <a:solidFill>
                  <a:schemeClr val="bg1"/>
                </a:solidFill>
              </a:rPr>
              <a:t>.</a:t>
            </a:r>
            <a:r>
              <a:rPr lang="en-GB" sz="2000" dirty="0">
                <a:solidFill>
                  <a:schemeClr val="bg1"/>
                </a:solidFill>
              </a:rPr>
              <a:t/>
            </a:r>
            <a:br>
              <a:rPr lang="en-GB" sz="2000" dirty="0">
                <a:solidFill>
                  <a:schemeClr val="bg1"/>
                </a:solidFill>
              </a:rPr>
            </a:br>
            <a:r>
              <a:rPr lang="el-GR" sz="2000" dirty="0">
                <a:solidFill>
                  <a:schemeClr val="bg1"/>
                </a:solidFill>
              </a:rPr>
              <a:t>	</a:t>
            </a:r>
          </a:p>
          <a:p>
            <a:r>
              <a:rPr lang="el-GR" sz="2000" dirty="0">
                <a:solidFill>
                  <a:schemeClr val="bg1"/>
                </a:solidFill>
              </a:rPr>
              <a:t>Όταν γύρισε η Ελένη </a:t>
            </a:r>
            <a:r>
              <a:rPr lang="el-GR" sz="2000" dirty="0" err="1">
                <a:solidFill>
                  <a:schemeClr val="bg1"/>
                </a:solidFill>
              </a:rPr>
              <a:t>Περάκη</a:t>
            </a:r>
            <a:r>
              <a:rPr lang="el-GR" sz="2000" dirty="0">
                <a:solidFill>
                  <a:schemeClr val="bg1"/>
                </a:solidFill>
              </a:rPr>
              <a:t> στην Ελλάδα, γνωρίστηκε με την παιδαγωγό Ειρήνη </a:t>
            </a:r>
            <a:r>
              <a:rPr lang="el-GR" sz="2000" dirty="0" err="1">
                <a:solidFill>
                  <a:schemeClr val="bg1"/>
                </a:solidFill>
              </a:rPr>
              <a:t>Παϊδούση</a:t>
            </a:r>
            <a:r>
              <a:rPr lang="el-GR" sz="2000" dirty="0">
                <a:solidFill>
                  <a:schemeClr val="bg1"/>
                </a:solidFill>
              </a:rPr>
              <a:t>, η οποία δίδασκε στο ιδιωτικό σχολείο της Μίνας Αηδονοπούλου και την κάλεσε για να διδάξει εκεί ζωγραφική.</a:t>
            </a:r>
          </a:p>
          <a:p>
            <a:r>
              <a:rPr lang="el-GR" sz="2000" dirty="0">
                <a:solidFill>
                  <a:schemeClr val="bg1"/>
                </a:solidFill>
              </a:rPr>
              <a:t>Η πρώτη δοκιμή στο κουκλοθέατρο ξεκινάει με μαθήτριες μέσα  στο σχολείο</a:t>
            </a:r>
          </a:p>
          <a:p>
            <a:endParaRPr lang="el-GR" sz="2000" dirty="0">
              <a:solidFill>
                <a:schemeClr val="tx2"/>
              </a:solidFill>
            </a:endParaRPr>
          </a:p>
          <a:p>
            <a:endParaRPr lang="el-GR" sz="2000"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1 - Εικόνα" descr="M1000081.JPG"/>
          <p:cNvPicPr>
            <a:picLocks noChangeAspect="1"/>
          </p:cNvPicPr>
          <p:nvPr/>
        </p:nvPicPr>
        <p:blipFill>
          <a:blip r:embed="rId3" cstate="print"/>
          <a:srcRect/>
          <a:stretch>
            <a:fillRect/>
          </a:stretch>
        </p:blipFill>
        <p:spPr bwMode="auto">
          <a:xfrm>
            <a:off x="2643188" y="0"/>
            <a:ext cx="3857625"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3" descr="C:\Documents and Settings\Antigoni\Τα έγγραφά μου\Οι εικόνες μου\περακη\ΚΟΝΤΟΡΕΒΥΘΟΎΛΗΣ.jpg"/>
          <p:cNvPicPr>
            <a:picLocks noChangeAspect="1" noChangeArrowheads="1"/>
          </p:cNvPicPr>
          <p:nvPr/>
        </p:nvPicPr>
        <p:blipFill>
          <a:blip r:embed="rId3" cstate="print"/>
          <a:srcRect/>
          <a:stretch>
            <a:fillRect/>
          </a:stretch>
        </p:blipFill>
        <p:spPr bwMode="auto">
          <a:xfrm>
            <a:off x="4908550" y="0"/>
            <a:ext cx="4235450" cy="6858000"/>
          </a:xfrm>
          <a:prstGeom prst="rect">
            <a:avLst/>
          </a:prstGeom>
          <a:noFill/>
          <a:ln w="9525">
            <a:noFill/>
            <a:miter lim="800000"/>
            <a:headEnd/>
            <a:tailEnd/>
          </a:ln>
        </p:spPr>
      </p:pic>
      <p:sp>
        <p:nvSpPr>
          <p:cNvPr id="43011" name="Text Box 5"/>
          <p:cNvSpPr txBox="1">
            <a:spLocks noChangeArrowheads="1"/>
          </p:cNvSpPr>
          <p:nvPr/>
        </p:nvSpPr>
        <p:spPr bwMode="auto">
          <a:xfrm>
            <a:off x="762000" y="1676400"/>
            <a:ext cx="3276600" cy="1735138"/>
          </a:xfrm>
          <a:prstGeom prst="rect">
            <a:avLst/>
          </a:prstGeom>
          <a:noFill/>
          <a:ln w="9525">
            <a:noFill/>
            <a:miter lim="800000"/>
            <a:headEnd/>
            <a:tailEnd/>
          </a:ln>
        </p:spPr>
        <p:txBody>
          <a:bodyPr>
            <a:spAutoFit/>
          </a:bodyPr>
          <a:lstStyle/>
          <a:p>
            <a:pPr algn="ctr">
              <a:spcBef>
                <a:spcPct val="50000"/>
              </a:spcBef>
            </a:pPr>
            <a:r>
              <a:rPr lang="el-GR" b="1"/>
              <a:t>Ο δρακός και η δράκαινα από το παραμύθι</a:t>
            </a:r>
          </a:p>
          <a:p>
            <a:pPr algn="ctr">
              <a:spcBef>
                <a:spcPct val="50000"/>
              </a:spcBef>
            </a:pPr>
            <a:r>
              <a:rPr lang="el-GR" b="1"/>
              <a:t>Ο κοντορεβυθούλης</a:t>
            </a:r>
          </a:p>
        </p:txBody>
      </p:sp>
      <p:pic>
        <p:nvPicPr>
          <p:cNvPr id="43012" name="Picture 7" descr="C:\Documents and Settings\Antigoni\Τα έγγραφά μου\Οι εικόνες μου\περακη\ΚΟΝΤΟΡΕΒΥΘΟΎΛΗς 2.jpg"/>
          <p:cNvPicPr>
            <a:picLocks noChangeAspect="1" noChangeArrowheads="1"/>
          </p:cNvPicPr>
          <p:nvPr/>
        </p:nvPicPr>
        <p:blipFill>
          <a:blip r:embed="rId4" cstate="print"/>
          <a:srcRect/>
          <a:stretch>
            <a:fillRect/>
          </a:stretch>
        </p:blipFill>
        <p:spPr bwMode="auto">
          <a:xfrm>
            <a:off x="1600200" y="3733800"/>
            <a:ext cx="136207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C:\Documents and Settings\Antigoni\Τα έγγραφά μου\Οι εικόνες μου\περακη\ΑΛΟΓΟ.jpg"/>
          <p:cNvPicPr>
            <a:picLocks noChangeAspect="1" noChangeArrowheads="1"/>
          </p:cNvPicPr>
          <p:nvPr/>
        </p:nvPicPr>
        <p:blipFill>
          <a:blip r:embed="rId3" cstate="print">
            <a:lum contrast="20000"/>
          </a:blip>
          <a:srcRect/>
          <a:stretch>
            <a:fillRect/>
          </a:stretch>
        </p:blipFill>
        <p:spPr bwMode="auto">
          <a:xfrm>
            <a:off x="0" y="0"/>
            <a:ext cx="9144000" cy="7300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C:\Documents and Settings\Antigoni\Τα έγγραφά μου\Οι εικόνες μου\περακη\κοντορε.jpg"/>
          <p:cNvPicPr>
            <a:picLocks noChangeAspect="1" noChangeArrowheads="1"/>
          </p:cNvPicPr>
          <p:nvPr/>
        </p:nvPicPr>
        <p:blipFill>
          <a:blip r:embed="rId3" cstate="print"/>
          <a:srcRect/>
          <a:stretch>
            <a:fillRect/>
          </a:stretch>
        </p:blipFill>
        <p:spPr bwMode="auto">
          <a:xfrm>
            <a:off x="3895725" y="0"/>
            <a:ext cx="5248275" cy="6858000"/>
          </a:xfrm>
          <a:prstGeom prst="rect">
            <a:avLst/>
          </a:prstGeom>
          <a:noFill/>
          <a:ln w="9525">
            <a:noFill/>
            <a:miter lim="800000"/>
            <a:headEnd/>
            <a:tailEnd/>
          </a:ln>
        </p:spPr>
      </p:pic>
      <p:sp>
        <p:nvSpPr>
          <p:cNvPr id="3" name="2 - TextBox"/>
          <p:cNvSpPr txBox="1"/>
          <p:nvPr/>
        </p:nvSpPr>
        <p:spPr>
          <a:xfrm>
            <a:off x="2339752" y="6237312"/>
            <a:ext cx="1152128" cy="461665"/>
          </a:xfrm>
          <a:prstGeom prst="rect">
            <a:avLst/>
          </a:prstGeom>
          <a:noFill/>
        </p:spPr>
        <p:txBody>
          <a:bodyPr wrap="square" rtlCol="0">
            <a:spAutoFit/>
          </a:bodyPr>
          <a:lstStyle/>
          <a:p>
            <a:r>
              <a:rPr lang="el-GR" dirty="0" smtClean="0"/>
              <a:t>1980</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3" descr="C:\Documents and Settings\Antigoni\Τα έγγραφά μου\Οι εικόνες μου\περακη\ΜΙΚΡΌΣ.jpg"/>
          <p:cNvPicPr>
            <a:picLocks noChangeAspect="1" noChangeArrowheads="1"/>
          </p:cNvPicPr>
          <p:nvPr/>
        </p:nvPicPr>
        <p:blipFill>
          <a:blip r:embed="rId2" cstate="print"/>
          <a:srcRect/>
          <a:stretch>
            <a:fillRect/>
          </a:stretch>
        </p:blipFill>
        <p:spPr bwMode="auto">
          <a:xfrm>
            <a:off x="0" y="0"/>
            <a:ext cx="4597400" cy="6858000"/>
          </a:xfrm>
          <a:prstGeom prst="rect">
            <a:avLst/>
          </a:prstGeom>
          <a:noFill/>
          <a:ln w="9525">
            <a:noFill/>
            <a:miter lim="800000"/>
            <a:headEnd/>
            <a:tailEnd/>
          </a:ln>
        </p:spPr>
      </p:pic>
      <p:pic>
        <p:nvPicPr>
          <p:cNvPr id="46083" name="Picture 4" descr="C:\Documents and Settings\Antigoni\Τα έγγραφά μου\Οι εικόνες μου\περακη\ΠΕΡΑΚΗ 2.jpg"/>
          <p:cNvPicPr>
            <a:picLocks noChangeAspect="1" noChangeArrowheads="1"/>
          </p:cNvPicPr>
          <p:nvPr/>
        </p:nvPicPr>
        <p:blipFill>
          <a:blip r:embed="rId3" cstate="print"/>
          <a:srcRect/>
          <a:stretch>
            <a:fillRect/>
          </a:stretch>
        </p:blipFill>
        <p:spPr bwMode="auto">
          <a:xfrm>
            <a:off x="4591050" y="0"/>
            <a:ext cx="45529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C:\Documents and Settings\Antigoni\Τα έγγραφά μου\Οι εικόνες μου\περακη\ΕΛΛΗΝΙΚΌ ΛΑΙΚΌ ΠΑΡΑΜΎΘΙ.jpg"/>
          <p:cNvPicPr>
            <a:picLocks noChangeAspect="1" noChangeArrowheads="1"/>
          </p:cNvPicPr>
          <p:nvPr/>
        </p:nvPicPr>
        <p:blipFill>
          <a:blip r:embed="rId2" cstate="print"/>
          <a:srcRect/>
          <a:stretch>
            <a:fillRect/>
          </a:stretch>
        </p:blipFill>
        <p:spPr bwMode="auto">
          <a:xfrm>
            <a:off x="3311525" y="0"/>
            <a:ext cx="5832475" cy="6858000"/>
          </a:xfrm>
          <a:prstGeom prst="rect">
            <a:avLst/>
          </a:prstGeom>
          <a:noFill/>
          <a:ln w="9525">
            <a:noFill/>
            <a:miter lim="800000"/>
            <a:headEnd/>
            <a:tailEnd/>
          </a:ln>
        </p:spPr>
      </p:pic>
      <p:sp>
        <p:nvSpPr>
          <p:cNvPr id="47107" name="Text Box 3"/>
          <p:cNvSpPr txBox="1">
            <a:spLocks noChangeArrowheads="1"/>
          </p:cNvSpPr>
          <p:nvPr/>
        </p:nvSpPr>
        <p:spPr bwMode="auto">
          <a:xfrm>
            <a:off x="288925" y="2438400"/>
            <a:ext cx="2759075" cy="822325"/>
          </a:xfrm>
          <a:prstGeom prst="rect">
            <a:avLst/>
          </a:prstGeom>
          <a:noFill/>
          <a:ln w="9525">
            <a:noFill/>
            <a:miter lim="800000"/>
            <a:headEnd/>
            <a:tailEnd/>
          </a:ln>
        </p:spPr>
        <p:txBody>
          <a:bodyPr>
            <a:spAutoFit/>
          </a:bodyPr>
          <a:lstStyle/>
          <a:p>
            <a:pPr algn="ctr"/>
            <a:r>
              <a:rPr lang="el-GR" b="1"/>
              <a:t>Ελληνικά λαϊκά</a:t>
            </a:r>
          </a:p>
          <a:p>
            <a:pPr algn="ctr"/>
            <a:r>
              <a:rPr lang="el-GR" b="1"/>
              <a:t>παραμύθια</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C:\Documents and Settings\Antigoni\Τα έγγραφά μου\Οι εικόνες μου\περακη\μακεδο.jpg"/>
          <p:cNvPicPr>
            <a:picLocks noChangeAspect="1" noChangeArrowheads="1"/>
          </p:cNvPicPr>
          <p:nvPr/>
        </p:nvPicPr>
        <p:blipFill>
          <a:blip r:embed="rId3" cstate="print"/>
          <a:srcRect/>
          <a:stretch>
            <a:fillRect/>
          </a:stretch>
        </p:blipFill>
        <p:spPr bwMode="auto">
          <a:xfrm>
            <a:off x="0" y="-1228725"/>
            <a:ext cx="9144000" cy="808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C:\Documents and Settings\Antigoni\Τα έγγραφά μου\Οι εικόνες μου\περακη\μακεδονιτικο.jpg"/>
          <p:cNvPicPr>
            <a:picLocks noChangeAspect="1" noChangeArrowheads="1"/>
          </p:cNvPicPr>
          <p:nvPr/>
        </p:nvPicPr>
        <p:blipFill>
          <a:blip r:embed="rId2" cstate="print"/>
          <a:srcRect/>
          <a:stretch>
            <a:fillRect/>
          </a:stretch>
        </p:blipFill>
        <p:spPr bwMode="auto">
          <a:xfrm>
            <a:off x="0" y="0"/>
            <a:ext cx="9372600" cy="784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C:\Documents and Settings\Antigoni\Τα έγγραφά μου\Οι εικόνες μου\περακη\ΠΡΟΘΗΚΗ 5.jpg"/>
          <p:cNvPicPr>
            <a:picLocks noChangeAspect="1" noChangeArrowheads="1"/>
          </p:cNvPicPr>
          <p:nvPr/>
        </p:nvPicPr>
        <p:blipFill>
          <a:blip r:embed="rId2" cstate="print"/>
          <a:srcRect/>
          <a:stretch>
            <a:fillRect/>
          </a:stretch>
        </p:blipFill>
        <p:spPr bwMode="auto">
          <a:xfrm>
            <a:off x="3867150" y="0"/>
            <a:ext cx="52768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C:\Documents and Settings\Antigoni\Τα έγγραφά μου\Οι εικόνες μου\περακη\ΕΛΕΝΗ ΧΕΝ.jpg"/>
          <p:cNvPicPr>
            <a:picLocks noChangeAspect="1" noChangeArrowheads="1"/>
          </p:cNvPicPr>
          <p:nvPr/>
        </p:nvPicPr>
        <p:blipFill>
          <a:blip r:embed="rId3" cstate="print"/>
          <a:srcRect/>
          <a:stretch>
            <a:fillRect/>
          </a:stretch>
        </p:blipFill>
        <p:spPr bwMode="auto">
          <a:xfrm>
            <a:off x="0" y="-441325"/>
            <a:ext cx="9144000" cy="729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C:\DOCUME~1\Antigoni\LOCALS~1\Temp\\msotw9_temp0.jpg"/>
          <p:cNvPicPr>
            <a:picLocks noChangeAspect="1" noChangeArrowheads="1"/>
          </p:cNvPicPr>
          <p:nvPr/>
        </p:nvPicPr>
        <p:blipFill>
          <a:blip r:embed="rId3" cstate="print"/>
          <a:srcRect/>
          <a:stretch>
            <a:fillRect/>
          </a:stretch>
        </p:blipFill>
        <p:spPr bwMode="auto">
          <a:xfrm>
            <a:off x="0" y="0"/>
            <a:ext cx="6934200" cy="6889750"/>
          </a:xfrm>
          <a:prstGeom prst="rect">
            <a:avLst/>
          </a:prstGeom>
          <a:noFill/>
          <a:ln w="9525">
            <a:noFill/>
            <a:miter lim="800000"/>
            <a:headEnd/>
            <a:tailEnd/>
          </a:ln>
        </p:spPr>
      </p:pic>
      <p:sp>
        <p:nvSpPr>
          <p:cNvPr id="39939" name="Rectangle 3"/>
          <p:cNvSpPr>
            <a:spLocks noGrp="1" noChangeArrowheads="1"/>
          </p:cNvSpPr>
          <p:nvPr>
            <p:ph type="title" idx="4294967295"/>
          </p:nvPr>
        </p:nvSpPr>
        <p:spPr>
          <a:xfrm>
            <a:off x="0" y="609600"/>
            <a:ext cx="7772400" cy="1143000"/>
          </a:xfrm>
        </p:spPr>
        <p:txBody>
          <a:bodyPr/>
          <a:lstStyle/>
          <a:p>
            <a:pPr fontAlgn="auto">
              <a:spcAft>
                <a:spcPts val="0"/>
              </a:spcAft>
              <a:defRPr/>
            </a:pPr>
            <a:r>
              <a:rPr lang="el-GR" sz="2400">
                <a:solidFill>
                  <a:schemeClr val="tx2">
                    <a:satMod val="200000"/>
                  </a:schemeClr>
                </a:solidFill>
                <a:latin typeface="Arial Black" pitchFamily="34" charset="0"/>
              </a:rPr>
              <a:t/>
            </a:r>
            <a:br>
              <a:rPr lang="el-GR" sz="2400">
                <a:solidFill>
                  <a:schemeClr val="tx2">
                    <a:satMod val="200000"/>
                  </a:schemeClr>
                </a:solidFill>
                <a:latin typeface="Arial Black" pitchFamily="34" charset="0"/>
              </a:rPr>
            </a:br>
            <a:endParaRPr lang="el-GR" sz="2400">
              <a:solidFill>
                <a:schemeClr val="tx2">
                  <a:satMod val="200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C:\Documents and Settings\Antigoni\Τα έγγραφά μου\Οι εικόνες μου\περακη\ΚΛΟΥΒΙΟΣ.jpg"/>
          <p:cNvPicPr>
            <a:picLocks noChangeAspect="1" noChangeArrowheads="1"/>
          </p:cNvPicPr>
          <p:nvPr/>
        </p:nvPicPr>
        <p:blipFill>
          <a:blip r:embed="rId3" cstate="print"/>
          <a:srcRect/>
          <a:stretch>
            <a:fillRect/>
          </a:stretch>
        </p:blipFill>
        <p:spPr bwMode="auto">
          <a:xfrm>
            <a:off x="4659313" y="0"/>
            <a:ext cx="44846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4" descr="C:\Documents and Settings\Antigoni\Τα έγγραφά μου\Οι εικόνες μου\περακη\Η ΜΠΑΡΜΠΑ  ΜΥΤΟΥΣΗΣ 1.jpg"/>
          <p:cNvPicPr>
            <a:picLocks noChangeAspect="1" noChangeArrowheads="1"/>
          </p:cNvPicPr>
          <p:nvPr/>
        </p:nvPicPr>
        <p:blipFill>
          <a:blip r:embed="rId2" cstate="print"/>
          <a:srcRect/>
          <a:stretch>
            <a:fillRect/>
          </a:stretch>
        </p:blipFill>
        <p:spPr bwMode="auto">
          <a:xfrm>
            <a:off x="7761288" y="4953000"/>
            <a:ext cx="1382712" cy="1905000"/>
          </a:xfrm>
          <a:prstGeom prst="rect">
            <a:avLst/>
          </a:prstGeom>
          <a:noFill/>
          <a:ln w="9525">
            <a:noFill/>
            <a:miter lim="800000"/>
            <a:headEnd/>
            <a:tailEnd/>
          </a:ln>
        </p:spPr>
      </p:pic>
      <p:pic>
        <p:nvPicPr>
          <p:cNvPr id="54275" name="Picture 3" descr="C:\Documents and Settings\Antigoni\Τα έγγραφά μου\Οι εικόνες μου\περακη\ΕΛΕΝΗ ΛΙΟΠΕΣΙ.jpg"/>
          <p:cNvPicPr>
            <a:picLocks noChangeAspect="1" noChangeArrowheads="1"/>
          </p:cNvPicPr>
          <p:nvPr/>
        </p:nvPicPr>
        <p:blipFill>
          <a:blip r:embed="rId3" cstate="print"/>
          <a:srcRect/>
          <a:stretch>
            <a:fillRect/>
          </a:stretch>
        </p:blipFill>
        <p:spPr bwMode="auto">
          <a:xfrm>
            <a:off x="7164288" y="0"/>
            <a:ext cx="2193925" cy="1625600"/>
          </a:xfrm>
          <a:prstGeom prst="rect">
            <a:avLst/>
          </a:prstGeom>
          <a:noFill/>
          <a:ln w="9525">
            <a:noFill/>
            <a:miter lim="800000"/>
            <a:headEnd/>
            <a:tailEnd/>
          </a:ln>
        </p:spPr>
      </p:pic>
      <p:pic>
        <p:nvPicPr>
          <p:cNvPr id="54276" name="Picture 2" descr="C:\Documents and Settings\Antigoni\Τα έγγραφά μου\Οι εικόνες μου\περακη\Η ΜΠΑΡΜΠΑ ΜΥΤΟΥΣΗΣ.jpg"/>
          <p:cNvPicPr>
            <a:picLocks noChangeAspect="1" noChangeArrowheads="1"/>
          </p:cNvPicPr>
          <p:nvPr/>
        </p:nvPicPr>
        <p:blipFill>
          <a:blip r:embed="rId4" cstate="print"/>
          <a:srcRect/>
          <a:stretch>
            <a:fillRect/>
          </a:stretch>
        </p:blipFill>
        <p:spPr bwMode="auto">
          <a:xfrm>
            <a:off x="0" y="0"/>
            <a:ext cx="78613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C:\Documents and Settings\Antigoni\Τα έγγραφά μου\Οι εικόνες μου\περακη\λιοντάρι 1.jpg"/>
          <p:cNvPicPr>
            <a:picLocks noChangeAspect="1" noChangeArrowheads="1"/>
          </p:cNvPicPr>
          <p:nvPr/>
        </p:nvPicPr>
        <p:blipFill>
          <a:blip r:embed="rId3" cstate="print"/>
          <a:srcRect/>
          <a:stretch>
            <a:fillRect/>
          </a:stretch>
        </p:blipFill>
        <p:spPr bwMode="auto">
          <a:xfrm>
            <a:off x="0" y="2492896"/>
            <a:ext cx="9144000" cy="4365104"/>
          </a:xfrm>
          <a:prstGeom prst="rect">
            <a:avLst/>
          </a:prstGeom>
          <a:noFill/>
          <a:ln w="9525">
            <a:noFill/>
            <a:miter lim="800000"/>
            <a:headEnd/>
            <a:tailEnd/>
          </a:ln>
        </p:spPr>
      </p:pic>
      <p:sp>
        <p:nvSpPr>
          <p:cNvPr id="55299" name="Text Box 3"/>
          <p:cNvSpPr txBox="1">
            <a:spLocks noChangeArrowheads="1"/>
          </p:cNvSpPr>
          <p:nvPr/>
        </p:nvSpPr>
        <p:spPr bwMode="auto">
          <a:xfrm>
            <a:off x="2155825" y="1058863"/>
            <a:ext cx="6226175" cy="457200"/>
          </a:xfrm>
          <a:prstGeom prst="rect">
            <a:avLst/>
          </a:prstGeom>
          <a:noFill/>
          <a:ln w="9525">
            <a:noFill/>
            <a:miter lim="800000"/>
            <a:headEnd/>
            <a:tailEnd/>
          </a:ln>
        </p:spPr>
        <p:txBody>
          <a:bodyPr>
            <a:spAutoFit/>
          </a:bodyPr>
          <a:lstStyle/>
          <a:p>
            <a:pPr>
              <a:spcBef>
                <a:spcPct val="50000"/>
              </a:spcBef>
            </a:pPr>
            <a:endParaRPr lang="el-GR"/>
          </a:p>
        </p:txBody>
      </p:sp>
      <p:sp>
        <p:nvSpPr>
          <p:cNvPr id="55300" name="Text Box 4"/>
          <p:cNvSpPr txBox="1">
            <a:spLocks noChangeArrowheads="1"/>
          </p:cNvSpPr>
          <p:nvPr/>
        </p:nvSpPr>
        <p:spPr bwMode="auto">
          <a:xfrm>
            <a:off x="2286000" y="914400"/>
            <a:ext cx="4267200" cy="519113"/>
          </a:xfrm>
          <a:prstGeom prst="rect">
            <a:avLst/>
          </a:prstGeom>
          <a:solidFill>
            <a:schemeClr val="bg1"/>
          </a:solidFill>
          <a:ln w="9525">
            <a:noFill/>
            <a:miter lim="800000"/>
            <a:headEnd/>
            <a:tailEnd/>
          </a:ln>
        </p:spPr>
        <p:txBody>
          <a:bodyPr>
            <a:spAutoFit/>
          </a:bodyPr>
          <a:lstStyle/>
          <a:p>
            <a:pPr algn="ctr">
              <a:spcBef>
                <a:spcPct val="50000"/>
              </a:spcBef>
            </a:pPr>
            <a:r>
              <a:rPr lang="el-GR" sz="2800" b="1"/>
              <a:t>Το λιοντάρι και το ποντίκι</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C:\Documents and Settings\Antigoni\Τα έγγραφά μου\Οι εικόνες μου\περακη\Επη 2.jpg"/>
          <p:cNvPicPr>
            <a:picLocks noChangeAspect="1" noChangeArrowheads="1"/>
          </p:cNvPicPr>
          <p:nvPr/>
        </p:nvPicPr>
        <p:blipFill>
          <a:blip r:embed="rId2" cstate="print">
            <a:lum bright="6000" contrast="24000"/>
          </a:blip>
          <a:srcRect t="4001" r="2261"/>
          <a:stretch>
            <a:fillRect/>
          </a:stretch>
        </p:blipFill>
        <p:spPr bwMode="auto">
          <a:xfrm>
            <a:off x="4331564" y="3501008"/>
            <a:ext cx="4959502" cy="3356992"/>
          </a:xfrm>
          <a:prstGeom prst="rect">
            <a:avLst/>
          </a:prstGeom>
          <a:noFill/>
          <a:ln w="9525">
            <a:noFill/>
            <a:miter lim="800000"/>
            <a:headEnd/>
            <a:tailEnd/>
          </a:ln>
        </p:spPr>
      </p:pic>
      <p:pic>
        <p:nvPicPr>
          <p:cNvPr id="56323" name="Picture 3" descr="C:\Documents and Settings\Antigoni\Τα έγγραφά μου\Οι εικόνες μου\περακη\ΛΙΟΝΤΆΡΙ ΧΕΝ.jpg"/>
          <p:cNvPicPr>
            <a:picLocks noChangeAspect="1" noChangeArrowheads="1"/>
          </p:cNvPicPr>
          <p:nvPr/>
        </p:nvPicPr>
        <p:blipFill>
          <a:blip r:embed="rId3" cstate="print">
            <a:lum bright="-12000" contrast="-18000"/>
          </a:blip>
          <a:srcRect l="1020" r="2806" b="3331"/>
          <a:stretch>
            <a:fillRect/>
          </a:stretch>
        </p:blipFill>
        <p:spPr bwMode="auto">
          <a:xfrm>
            <a:off x="-108520" y="3473624"/>
            <a:ext cx="5040560" cy="3384376"/>
          </a:xfrm>
          <a:prstGeom prst="rect">
            <a:avLst/>
          </a:prstGeom>
          <a:noFill/>
          <a:ln w="9525">
            <a:noFill/>
            <a:miter lim="800000"/>
            <a:headEnd/>
            <a:tailEnd/>
          </a:ln>
        </p:spPr>
      </p:pic>
      <p:sp>
        <p:nvSpPr>
          <p:cNvPr id="56324" name="Text Box 4"/>
          <p:cNvSpPr txBox="1">
            <a:spLocks noChangeArrowheads="1"/>
          </p:cNvSpPr>
          <p:nvPr/>
        </p:nvSpPr>
        <p:spPr bwMode="auto">
          <a:xfrm>
            <a:off x="1066800" y="955675"/>
            <a:ext cx="7086600" cy="457200"/>
          </a:xfrm>
          <a:prstGeom prst="rect">
            <a:avLst/>
          </a:prstGeom>
          <a:noFill/>
          <a:ln w="9525">
            <a:noFill/>
            <a:miter lim="800000"/>
            <a:headEnd/>
            <a:tailEnd/>
          </a:ln>
        </p:spPr>
        <p:txBody>
          <a:bodyPr>
            <a:spAutoFit/>
          </a:bodyPr>
          <a:lstStyle/>
          <a:p>
            <a:endParaRPr lang="el-GR"/>
          </a:p>
        </p:txBody>
      </p:sp>
      <p:sp>
        <p:nvSpPr>
          <p:cNvPr id="56325" name="Text Box 5"/>
          <p:cNvSpPr txBox="1">
            <a:spLocks noChangeArrowheads="1"/>
          </p:cNvSpPr>
          <p:nvPr/>
        </p:nvSpPr>
        <p:spPr bwMode="auto">
          <a:xfrm>
            <a:off x="762000" y="762000"/>
            <a:ext cx="7010400" cy="1617663"/>
          </a:xfrm>
          <a:prstGeom prst="rect">
            <a:avLst/>
          </a:prstGeom>
          <a:solidFill>
            <a:schemeClr val="bg1"/>
          </a:solidFill>
          <a:ln w="9525">
            <a:noFill/>
            <a:miter lim="800000"/>
            <a:headEnd/>
            <a:tailEnd/>
          </a:ln>
        </p:spPr>
        <p:txBody>
          <a:bodyPr>
            <a:spAutoFit/>
          </a:bodyPr>
          <a:lstStyle/>
          <a:p>
            <a:pPr algn="ctr">
              <a:spcBef>
                <a:spcPct val="50000"/>
              </a:spcBef>
            </a:pPr>
            <a:r>
              <a:rPr lang="el-GR" sz="2800" b="1" dirty="0"/>
              <a:t>Παρασκήνια </a:t>
            </a:r>
          </a:p>
          <a:p>
            <a:pPr algn="ctr">
              <a:spcBef>
                <a:spcPct val="50000"/>
              </a:spcBef>
            </a:pPr>
            <a:r>
              <a:rPr lang="el-GR" sz="2800" b="1" dirty="0"/>
              <a:t>Ο χορός των δέντρων</a:t>
            </a:r>
          </a:p>
          <a:p>
            <a:pPr algn="ctr">
              <a:spcBef>
                <a:spcPct val="50000"/>
              </a:spcBef>
            </a:pPr>
            <a:r>
              <a:rPr lang="el-GR" sz="2000" b="1" dirty="0"/>
              <a:t>από τη παράσταση το λιοντάρι και το ποντίκι</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C:\Documents and Settings\Antigoni\Τα έγγραφά μου\Οι εικόνες μου\περακη\λιοντ ποντικι.jpg"/>
          <p:cNvPicPr>
            <a:picLocks noChangeAspect="1" noChangeArrowheads="1"/>
          </p:cNvPicPr>
          <p:nvPr/>
        </p:nvPicPr>
        <p:blipFill>
          <a:blip r:embed="rId2" cstate="print">
            <a:lum bright="6000" contrast="18000"/>
          </a:blip>
          <a:srcRect/>
          <a:stretch>
            <a:fillRect/>
          </a:stretch>
        </p:blipFill>
        <p:spPr bwMode="auto">
          <a:xfrm>
            <a:off x="0" y="-92075"/>
            <a:ext cx="9296400" cy="717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C:\Documents and Settings\Antigoni\Τα έγγραφά μου\Οι εικόνες μου\περακη\λιοντάρι 2.jpg"/>
          <p:cNvPicPr>
            <a:picLocks noChangeAspect="1" noChangeArrowheads="1"/>
          </p:cNvPicPr>
          <p:nvPr/>
        </p:nvPicPr>
        <p:blipFill>
          <a:blip r:embed="rId2" cstate="print"/>
          <a:srcRect/>
          <a:stretch>
            <a:fillRect/>
          </a:stretch>
        </p:blipFill>
        <p:spPr bwMode="auto">
          <a:xfrm>
            <a:off x="0" y="-381000"/>
            <a:ext cx="9144000" cy="740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descr="C:\Documents and Settings\Antigoni\Τα έγγραφά μου\Οι εικόνες μου\περακη\ΛΙΟΝΤΑΡΙ ΕΠΗ.jpg"/>
          <p:cNvPicPr>
            <a:picLocks noChangeAspect="1" noChangeArrowheads="1"/>
          </p:cNvPicPr>
          <p:nvPr/>
        </p:nvPicPr>
        <p:blipFill>
          <a:blip r:embed="rId3" cstate="print">
            <a:lum contrast="18000"/>
          </a:blip>
          <a:srcRect/>
          <a:stretch>
            <a:fillRect/>
          </a:stretch>
        </p:blipFill>
        <p:spPr bwMode="auto">
          <a:xfrm>
            <a:off x="0" y="-209550"/>
            <a:ext cx="9144000" cy="706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descr="C:\Documents and Settings\Antigoni\Τα έγγραφά μου\Οι εικόνες μου\περακη\ΧΕΝ ΛΙΟΝΤ.jpg"/>
          <p:cNvPicPr>
            <a:picLocks noChangeAspect="1" noChangeArrowheads="1"/>
          </p:cNvPicPr>
          <p:nvPr/>
        </p:nvPicPr>
        <p:blipFill>
          <a:blip r:embed="rId3" cstate="print"/>
          <a:srcRect/>
          <a:stretch>
            <a:fillRect/>
          </a:stretch>
        </p:blipFill>
        <p:spPr bwMode="auto">
          <a:xfrm>
            <a:off x="-381000" y="76200"/>
            <a:ext cx="9525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C:\Documents and Settings\Antigoni\Τα έγγραφά μου\Οι εικόνες μου\περακη\ΧΕΝ 4.jpg"/>
          <p:cNvPicPr>
            <a:picLocks noChangeAspect="1" noChangeArrowheads="1"/>
          </p:cNvPicPr>
          <p:nvPr/>
        </p:nvPicPr>
        <p:blipFill>
          <a:blip r:embed="rId2" cstate="print"/>
          <a:srcRect l="3258" t="1701" r="8369" b="2751"/>
          <a:stretch>
            <a:fillRect/>
          </a:stretch>
        </p:blipFill>
        <p:spPr bwMode="auto">
          <a:xfrm>
            <a:off x="4721842" y="0"/>
            <a:ext cx="4394342" cy="6894656"/>
          </a:xfrm>
          <a:prstGeom prst="rect">
            <a:avLst/>
          </a:prstGeom>
          <a:noFill/>
          <a:ln w="9525">
            <a:noFill/>
            <a:miter lim="800000"/>
            <a:headEnd/>
            <a:tailEnd/>
          </a:ln>
        </p:spPr>
      </p:pic>
      <p:sp>
        <p:nvSpPr>
          <p:cNvPr id="61443" name="Text Box 3"/>
          <p:cNvSpPr txBox="1">
            <a:spLocks noChangeArrowheads="1"/>
          </p:cNvSpPr>
          <p:nvPr/>
        </p:nvSpPr>
        <p:spPr bwMode="auto">
          <a:xfrm>
            <a:off x="533400" y="2743200"/>
            <a:ext cx="3581400" cy="1370013"/>
          </a:xfrm>
          <a:prstGeom prst="rect">
            <a:avLst/>
          </a:prstGeom>
          <a:solidFill>
            <a:schemeClr val="bg1"/>
          </a:solidFill>
          <a:ln w="9525">
            <a:noFill/>
            <a:miter lim="800000"/>
            <a:headEnd/>
            <a:tailEnd/>
          </a:ln>
        </p:spPr>
        <p:txBody>
          <a:bodyPr>
            <a:spAutoFit/>
          </a:bodyPr>
          <a:lstStyle/>
          <a:p>
            <a:pPr algn="ctr">
              <a:spcBef>
                <a:spcPct val="50000"/>
              </a:spcBef>
            </a:pPr>
            <a:r>
              <a:rPr lang="el-GR" b="1"/>
              <a:t>Απόκριες 1980</a:t>
            </a:r>
          </a:p>
          <a:p>
            <a:pPr algn="ctr">
              <a:spcBef>
                <a:spcPct val="50000"/>
              </a:spcBef>
            </a:pPr>
            <a:r>
              <a:rPr lang="el-GR" b="1"/>
              <a:t>Έξω από το θεατράκι της ΧΕΝ</a:t>
            </a:r>
            <a:r>
              <a:rPr lang="el-G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3" descr="C:\Documents and Settings\Antigoni\Τα έγγραφά μου\Οι εικόνες μου\περακη\ΜΑΓΙΣΣΑ.jpg"/>
          <p:cNvPicPr>
            <a:picLocks noChangeAspect="1" noChangeArrowheads="1"/>
          </p:cNvPicPr>
          <p:nvPr/>
        </p:nvPicPr>
        <p:blipFill>
          <a:blip r:embed="rId3" cstate="print"/>
          <a:srcRect/>
          <a:stretch>
            <a:fillRect/>
          </a:stretch>
        </p:blipFill>
        <p:spPr bwMode="auto">
          <a:xfrm>
            <a:off x="-1116632" y="-99392"/>
            <a:ext cx="11963400" cy="6834188"/>
          </a:xfrm>
          <a:prstGeom prst="rect">
            <a:avLst/>
          </a:prstGeom>
          <a:noFill/>
          <a:ln w="9525">
            <a:noFill/>
            <a:miter lim="800000"/>
            <a:headEnd/>
            <a:tailEnd/>
          </a:ln>
        </p:spPr>
      </p:pic>
      <p:pic>
        <p:nvPicPr>
          <p:cNvPr id="62467" name="Picture 4" descr="C:\Documents and Settings\Antigoni\Τα έγγραφά μου\Οι εικόνες μου\περακη\ΜΑΓΙΣΣΑ 2.jpg"/>
          <p:cNvPicPr>
            <a:picLocks noChangeAspect="1" noChangeArrowheads="1"/>
          </p:cNvPicPr>
          <p:nvPr/>
        </p:nvPicPr>
        <p:blipFill>
          <a:blip r:embed="rId4" cstate="print"/>
          <a:srcRect l="7798" t="6473"/>
          <a:stretch>
            <a:fillRect/>
          </a:stretch>
        </p:blipFill>
        <p:spPr bwMode="auto">
          <a:xfrm>
            <a:off x="3935758" y="4005064"/>
            <a:ext cx="5184576" cy="3652742"/>
          </a:xfrm>
          <a:prstGeom prst="ellipse">
            <a:avLst/>
          </a:prstGeom>
          <a:noFill/>
          <a:ln w="9525">
            <a:noFill/>
            <a:miter lim="800000"/>
            <a:headEnd/>
            <a:tailEnd/>
          </a:ln>
        </p:spPr>
      </p:pic>
      <p:pic>
        <p:nvPicPr>
          <p:cNvPr id="62468" name="Picture 2" descr="C:\Documents and Settings\Antigoni\Τα έγγραφά μου\Οι εικόνες μου\περακη\ΑΠΟΚΡΙΑ.jpg"/>
          <p:cNvPicPr>
            <a:picLocks noChangeAspect="1" noChangeArrowheads="1"/>
          </p:cNvPicPr>
          <p:nvPr/>
        </p:nvPicPr>
        <p:blipFill>
          <a:blip r:embed="rId5" cstate="print"/>
          <a:srcRect l="20790" r="11171"/>
          <a:stretch>
            <a:fillRect/>
          </a:stretch>
        </p:blipFill>
        <p:spPr bwMode="auto">
          <a:xfrm>
            <a:off x="7668344" y="4941168"/>
            <a:ext cx="2592288" cy="2168525"/>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533400"/>
            <a:ext cx="8001000" cy="5638800"/>
          </a:xfrm>
          <a:solidFill>
            <a:schemeClr val="bg1"/>
          </a:solidFill>
        </p:spPr>
        <p:txBody>
          <a:bodyPr/>
          <a:lstStyle/>
          <a:p>
            <a:pPr>
              <a:buFontTx/>
              <a:buNone/>
            </a:pPr>
            <a:r>
              <a:rPr lang="el-GR" sz="2000" dirty="0" smtClean="0"/>
              <a:t> </a:t>
            </a:r>
          </a:p>
          <a:p>
            <a:pPr>
              <a:buFontTx/>
              <a:buNone/>
            </a:pPr>
            <a:r>
              <a:rPr lang="el-GR" sz="2000" dirty="0" smtClean="0"/>
              <a:t> </a:t>
            </a:r>
            <a:r>
              <a:rPr lang="el-GR" sz="1800" dirty="0" smtClean="0"/>
              <a:t> </a:t>
            </a:r>
            <a:r>
              <a:rPr lang="en-GB" sz="1800" dirty="0" smtClean="0"/>
              <a:t>«</a:t>
            </a:r>
            <a:r>
              <a:rPr lang="en-GB" sz="1800" dirty="0" err="1" smtClean="0"/>
              <a:t>Ξεχωριστή</a:t>
            </a:r>
            <a:r>
              <a:rPr lang="en-GB" sz="1800" dirty="0" smtClean="0"/>
              <a:t> </a:t>
            </a:r>
            <a:r>
              <a:rPr lang="en-GB" sz="1800" dirty="0" err="1" smtClean="0"/>
              <a:t>σταδιοδρομία</a:t>
            </a:r>
            <a:r>
              <a:rPr lang="en-GB" sz="1800" dirty="0" smtClean="0"/>
              <a:t> </a:t>
            </a:r>
            <a:r>
              <a:rPr lang="en-GB" sz="1800" dirty="0" err="1" smtClean="0"/>
              <a:t>παρουσίασε</a:t>
            </a:r>
            <a:r>
              <a:rPr lang="en-GB" sz="1800" dirty="0" smtClean="0"/>
              <a:t> </a:t>
            </a:r>
            <a:r>
              <a:rPr lang="en-GB" sz="1800" dirty="0" err="1" smtClean="0"/>
              <a:t>ένας</a:t>
            </a:r>
            <a:r>
              <a:rPr lang="en-GB" sz="1800" dirty="0" smtClean="0"/>
              <a:t> </a:t>
            </a:r>
            <a:r>
              <a:rPr lang="en-GB" sz="1800" dirty="0" err="1" smtClean="0"/>
              <a:t>κουκλοθίασος</a:t>
            </a:r>
            <a:r>
              <a:rPr lang="en-GB" sz="1800" dirty="0" smtClean="0"/>
              <a:t>, </a:t>
            </a:r>
            <a:r>
              <a:rPr lang="en-GB" sz="1800" dirty="0" err="1" smtClean="0"/>
              <a:t>που</a:t>
            </a:r>
            <a:r>
              <a:rPr lang="en-GB" sz="1800" dirty="0" smtClean="0"/>
              <a:t> </a:t>
            </a:r>
            <a:r>
              <a:rPr lang="en-GB" sz="1800" dirty="0" err="1" smtClean="0"/>
              <a:t>ξεκίνησε</a:t>
            </a:r>
            <a:r>
              <a:rPr lang="en-GB" sz="1800" dirty="0" smtClean="0"/>
              <a:t> </a:t>
            </a:r>
            <a:r>
              <a:rPr lang="en-GB" sz="1800" dirty="0" err="1" smtClean="0"/>
              <a:t>κατά</a:t>
            </a:r>
            <a:r>
              <a:rPr lang="en-GB" sz="1800" dirty="0" smtClean="0"/>
              <a:t> </a:t>
            </a:r>
            <a:r>
              <a:rPr lang="en-GB" sz="1800" dirty="0" err="1" smtClean="0"/>
              <a:t>το</a:t>
            </a:r>
            <a:r>
              <a:rPr lang="en-GB" sz="1800" dirty="0" smtClean="0"/>
              <a:t> 1939, </a:t>
            </a:r>
            <a:r>
              <a:rPr lang="en-GB" sz="1800" dirty="0" err="1" smtClean="0"/>
              <a:t>καθοδηγούμενος</a:t>
            </a:r>
            <a:r>
              <a:rPr lang="en-GB" sz="1800" dirty="0" smtClean="0"/>
              <a:t> </a:t>
            </a:r>
            <a:r>
              <a:rPr lang="en-GB" sz="1800" dirty="0" err="1" smtClean="0"/>
              <a:t>απο</a:t>
            </a:r>
            <a:r>
              <a:rPr lang="en-GB" sz="1800" dirty="0" smtClean="0"/>
              <a:t> </a:t>
            </a:r>
            <a:r>
              <a:rPr lang="en-GB" sz="1800" dirty="0" err="1" smtClean="0"/>
              <a:t>την</a:t>
            </a:r>
            <a:r>
              <a:rPr lang="en-GB" sz="1800" dirty="0" smtClean="0"/>
              <a:t> </a:t>
            </a:r>
            <a:r>
              <a:rPr lang="en-GB" sz="1800" dirty="0" err="1" smtClean="0"/>
              <a:t>εμπνευσμένη</a:t>
            </a:r>
            <a:r>
              <a:rPr lang="en-GB" sz="1800" dirty="0" smtClean="0"/>
              <a:t> </a:t>
            </a:r>
            <a:r>
              <a:rPr lang="en-GB" sz="1800" dirty="0" err="1" smtClean="0"/>
              <a:t>καθηγήτρια</a:t>
            </a:r>
            <a:r>
              <a:rPr lang="en-GB" sz="1800" dirty="0" smtClean="0"/>
              <a:t> </a:t>
            </a:r>
            <a:r>
              <a:rPr lang="en-GB" sz="1800" dirty="0" err="1" smtClean="0"/>
              <a:t>της</a:t>
            </a:r>
            <a:r>
              <a:rPr lang="en-GB" sz="1800" dirty="0" smtClean="0"/>
              <a:t> </a:t>
            </a:r>
            <a:r>
              <a:rPr lang="en-GB" sz="1800" dirty="0" err="1" smtClean="0"/>
              <a:t>ιχνογραφίας</a:t>
            </a:r>
            <a:r>
              <a:rPr lang="en-GB" sz="1800" dirty="0" smtClean="0"/>
              <a:t>, </a:t>
            </a:r>
            <a:r>
              <a:rPr lang="en-GB" sz="1800" dirty="0" err="1" smtClean="0"/>
              <a:t>απο</a:t>
            </a:r>
            <a:r>
              <a:rPr lang="en-GB" sz="1800" dirty="0" smtClean="0"/>
              <a:t> </a:t>
            </a:r>
            <a:r>
              <a:rPr lang="en-GB" sz="1800" dirty="0" err="1" smtClean="0"/>
              <a:t>την</a:t>
            </a:r>
            <a:r>
              <a:rPr lang="en-GB" sz="1800" dirty="0" smtClean="0"/>
              <a:t> </a:t>
            </a:r>
            <a:r>
              <a:rPr lang="en-GB" sz="1800" dirty="0" err="1" smtClean="0"/>
              <a:t>τετάρτη</a:t>
            </a:r>
            <a:r>
              <a:rPr lang="en-GB" sz="1800" dirty="0" smtClean="0"/>
              <a:t> </a:t>
            </a:r>
            <a:r>
              <a:rPr lang="en-GB" sz="1800" dirty="0" err="1" smtClean="0"/>
              <a:t>τάξη</a:t>
            </a:r>
            <a:r>
              <a:rPr lang="en-GB" sz="1800" dirty="0" smtClean="0"/>
              <a:t> </a:t>
            </a:r>
            <a:r>
              <a:rPr lang="en-GB" sz="1800" dirty="0" err="1" smtClean="0"/>
              <a:t>του</a:t>
            </a:r>
            <a:r>
              <a:rPr lang="en-GB" sz="1800" dirty="0" smtClean="0"/>
              <a:t> </a:t>
            </a:r>
            <a:r>
              <a:rPr lang="en-GB" sz="1800" dirty="0" err="1" smtClean="0"/>
              <a:t>γυμνασίου</a:t>
            </a:r>
            <a:r>
              <a:rPr lang="en-GB" sz="1800" dirty="0" smtClean="0"/>
              <a:t> </a:t>
            </a:r>
            <a:r>
              <a:rPr lang="en-GB" sz="1800" dirty="0" err="1" smtClean="0"/>
              <a:t>ενός</a:t>
            </a:r>
            <a:r>
              <a:rPr lang="en-GB" sz="1800" dirty="0" smtClean="0"/>
              <a:t> </a:t>
            </a:r>
            <a:r>
              <a:rPr lang="en-GB" sz="1800" dirty="0" err="1" smtClean="0"/>
              <a:t>ιδιωτικού</a:t>
            </a:r>
            <a:r>
              <a:rPr lang="en-GB" sz="1800" dirty="0" smtClean="0"/>
              <a:t> </a:t>
            </a:r>
            <a:r>
              <a:rPr lang="en-GB" sz="1800" dirty="0" err="1" smtClean="0"/>
              <a:t>σχολείου</a:t>
            </a:r>
            <a:r>
              <a:rPr lang="en-GB" sz="1800" dirty="0" smtClean="0"/>
              <a:t>. </a:t>
            </a:r>
            <a:r>
              <a:rPr lang="en-GB" sz="1800" dirty="0" err="1" smtClean="0"/>
              <a:t>Διασκεδάζοντας</a:t>
            </a:r>
            <a:r>
              <a:rPr lang="en-GB" sz="1800" dirty="0" smtClean="0"/>
              <a:t> </a:t>
            </a:r>
            <a:r>
              <a:rPr lang="en-GB" sz="1800" dirty="0" err="1" smtClean="0"/>
              <a:t>στα</a:t>
            </a:r>
            <a:r>
              <a:rPr lang="en-GB" sz="1800" dirty="0" smtClean="0"/>
              <a:t> </a:t>
            </a:r>
            <a:r>
              <a:rPr lang="en-GB" sz="1800" dirty="0" err="1" smtClean="0"/>
              <a:t>πρώτα</a:t>
            </a:r>
            <a:r>
              <a:rPr lang="en-GB" sz="1800" dirty="0" smtClean="0"/>
              <a:t> </a:t>
            </a:r>
            <a:r>
              <a:rPr lang="en-GB" sz="1800" dirty="0" err="1" smtClean="0"/>
              <a:t>βήματα</a:t>
            </a:r>
            <a:r>
              <a:rPr lang="en-GB" sz="1800" dirty="0" smtClean="0"/>
              <a:t> </a:t>
            </a:r>
            <a:r>
              <a:rPr lang="en-GB" sz="1800" dirty="0" err="1" smtClean="0"/>
              <a:t>του</a:t>
            </a:r>
            <a:r>
              <a:rPr lang="en-GB" sz="1800" dirty="0" smtClean="0"/>
              <a:t> </a:t>
            </a:r>
            <a:r>
              <a:rPr lang="en-GB" sz="1800" dirty="0" err="1" smtClean="0"/>
              <a:t>με</a:t>
            </a:r>
            <a:r>
              <a:rPr lang="en-GB" sz="1800" dirty="0" smtClean="0"/>
              <a:t> </a:t>
            </a:r>
            <a:r>
              <a:rPr lang="en-GB" sz="1800" dirty="0" err="1" smtClean="0"/>
              <a:t>τον</a:t>
            </a:r>
            <a:r>
              <a:rPr lang="en-GB" sz="1800" dirty="0" smtClean="0"/>
              <a:t> </a:t>
            </a:r>
            <a:r>
              <a:rPr lang="en-GB" sz="1800" i="1" dirty="0" err="1" smtClean="0"/>
              <a:t>Κοκκινοτρίχη</a:t>
            </a:r>
            <a:r>
              <a:rPr lang="en-GB" sz="1800" dirty="0" smtClean="0"/>
              <a:t> </a:t>
            </a:r>
            <a:r>
              <a:rPr lang="en-GB" sz="1800" i="1" dirty="0" err="1" smtClean="0"/>
              <a:t>και</a:t>
            </a:r>
            <a:r>
              <a:rPr lang="en-GB" sz="1800" i="1" dirty="0" smtClean="0"/>
              <a:t> </a:t>
            </a:r>
            <a:r>
              <a:rPr lang="en-GB" sz="1800" i="1" dirty="0" err="1" smtClean="0"/>
              <a:t>την</a:t>
            </a:r>
            <a:r>
              <a:rPr lang="en-GB" sz="1800" i="1" dirty="0" smtClean="0"/>
              <a:t> </a:t>
            </a:r>
            <a:r>
              <a:rPr lang="en-GB" sz="1800" i="1" dirty="0" err="1" smtClean="0"/>
              <a:t>παρέα</a:t>
            </a:r>
            <a:r>
              <a:rPr lang="en-GB" sz="1800" i="1" dirty="0" smtClean="0"/>
              <a:t> </a:t>
            </a:r>
            <a:r>
              <a:rPr lang="en-GB" sz="1800" i="1" dirty="0" err="1" smtClean="0"/>
              <a:t>του</a:t>
            </a:r>
            <a:r>
              <a:rPr lang="en-GB" sz="1800" dirty="0" smtClean="0"/>
              <a:t> </a:t>
            </a:r>
            <a:r>
              <a:rPr lang="en-GB" sz="1800" dirty="0" err="1" smtClean="0"/>
              <a:t>τα</a:t>
            </a:r>
            <a:r>
              <a:rPr lang="en-GB" sz="1800" dirty="0" smtClean="0"/>
              <a:t> </a:t>
            </a:r>
            <a:r>
              <a:rPr lang="en-GB" sz="1800" dirty="0" err="1" smtClean="0"/>
              <a:t>παιδάκια</a:t>
            </a:r>
            <a:r>
              <a:rPr lang="en-GB" sz="1800" dirty="0" smtClean="0"/>
              <a:t> </a:t>
            </a:r>
            <a:r>
              <a:rPr lang="en-GB" sz="1800" dirty="0" err="1" smtClean="0"/>
              <a:t>του</a:t>
            </a:r>
            <a:r>
              <a:rPr lang="en-GB" sz="1800" dirty="0" smtClean="0"/>
              <a:t> </a:t>
            </a:r>
            <a:r>
              <a:rPr lang="en-GB" sz="1800" dirty="0" err="1" smtClean="0"/>
              <a:t>σχολείου</a:t>
            </a:r>
            <a:r>
              <a:rPr lang="en-GB" sz="1800" dirty="0" smtClean="0"/>
              <a:t>, </a:t>
            </a:r>
            <a:r>
              <a:rPr lang="en-GB" sz="1800" dirty="0" err="1" smtClean="0"/>
              <a:t>ξεπέρασε</a:t>
            </a:r>
            <a:r>
              <a:rPr lang="en-GB" sz="1800" dirty="0" smtClean="0"/>
              <a:t> </a:t>
            </a:r>
            <a:r>
              <a:rPr lang="en-GB" sz="1800" dirty="0" err="1" smtClean="0"/>
              <a:t>κατά</a:t>
            </a:r>
            <a:r>
              <a:rPr lang="en-GB" sz="1800" dirty="0" smtClean="0"/>
              <a:t> </a:t>
            </a:r>
            <a:r>
              <a:rPr lang="en-GB" sz="1800" dirty="0" err="1" smtClean="0"/>
              <a:t>τον</a:t>
            </a:r>
            <a:r>
              <a:rPr lang="en-GB" sz="1800" dirty="0" smtClean="0"/>
              <a:t> </a:t>
            </a:r>
            <a:r>
              <a:rPr lang="en-GB" sz="1800" dirty="0" err="1" smtClean="0"/>
              <a:t>αλβανικό</a:t>
            </a:r>
            <a:r>
              <a:rPr lang="en-GB" sz="1800" dirty="0" smtClean="0"/>
              <a:t> </a:t>
            </a:r>
            <a:r>
              <a:rPr lang="en-GB" sz="1800" dirty="0" err="1" smtClean="0"/>
              <a:t>πόλεμο</a:t>
            </a:r>
            <a:r>
              <a:rPr lang="en-GB" sz="1800" dirty="0" smtClean="0"/>
              <a:t> </a:t>
            </a:r>
            <a:r>
              <a:rPr lang="en-GB" sz="1800" dirty="0" err="1" smtClean="0"/>
              <a:t>τα</a:t>
            </a:r>
            <a:r>
              <a:rPr lang="en-GB" sz="1800" dirty="0" smtClean="0"/>
              <a:t> </a:t>
            </a:r>
            <a:r>
              <a:rPr lang="en-GB" sz="1800" dirty="0" err="1" smtClean="0"/>
              <a:t>στενά</a:t>
            </a:r>
            <a:r>
              <a:rPr lang="en-GB" sz="1800" dirty="0" smtClean="0"/>
              <a:t> </a:t>
            </a:r>
            <a:r>
              <a:rPr lang="en-GB" sz="1800" dirty="0" err="1" smtClean="0"/>
              <a:t>σχολικά</a:t>
            </a:r>
            <a:r>
              <a:rPr lang="en-GB" sz="1800" dirty="0" smtClean="0"/>
              <a:t> </a:t>
            </a:r>
            <a:r>
              <a:rPr lang="en-GB" sz="1800" dirty="0" err="1" smtClean="0"/>
              <a:t>όρια</a:t>
            </a:r>
            <a:r>
              <a:rPr lang="en-GB" sz="1800" dirty="0" smtClean="0"/>
              <a:t> </a:t>
            </a:r>
            <a:r>
              <a:rPr lang="en-GB" sz="1800" dirty="0" err="1" smtClean="0"/>
              <a:t>και</a:t>
            </a:r>
            <a:r>
              <a:rPr lang="en-GB" sz="1800" dirty="0" smtClean="0"/>
              <a:t> </a:t>
            </a:r>
            <a:r>
              <a:rPr lang="en-GB" sz="1800" dirty="0" err="1" smtClean="0"/>
              <a:t>γύρισε</a:t>
            </a:r>
            <a:r>
              <a:rPr lang="en-GB" sz="1800" dirty="0" smtClean="0"/>
              <a:t> </a:t>
            </a:r>
            <a:r>
              <a:rPr lang="en-GB" sz="1800" dirty="0" err="1" smtClean="0"/>
              <a:t>όλες</a:t>
            </a:r>
            <a:r>
              <a:rPr lang="en-GB" sz="1800" dirty="0" smtClean="0"/>
              <a:t> </a:t>
            </a:r>
            <a:r>
              <a:rPr lang="en-GB" sz="1800" dirty="0" err="1" smtClean="0"/>
              <a:t>τις</a:t>
            </a:r>
            <a:r>
              <a:rPr lang="en-GB" sz="1800" dirty="0" smtClean="0"/>
              <a:t> </a:t>
            </a:r>
            <a:r>
              <a:rPr lang="en-GB" sz="1800" dirty="0" err="1" smtClean="0"/>
              <a:t>εστίες</a:t>
            </a:r>
            <a:r>
              <a:rPr lang="en-GB" sz="1800" dirty="0" smtClean="0"/>
              <a:t> </a:t>
            </a:r>
            <a:r>
              <a:rPr lang="en-GB" sz="1800" dirty="0" err="1" smtClean="0"/>
              <a:t>συσσιτίων</a:t>
            </a:r>
            <a:r>
              <a:rPr lang="en-GB" sz="1800" dirty="0" smtClean="0"/>
              <a:t>, </a:t>
            </a:r>
            <a:r>
              <a:rPr lang="en-GB" sz="1800" dirty="0" err="1" smtClean="0"/>
              <a:t>όλα</a:t>
            </a:r>
            <a:r>
              <a:rPr lang="en-GB" sz="1800" dirty="0" smtClean="0"/>
              <a:t> </a:t>
            </a:r>
            <a:r>
              <a:rPr lang="en-GB" sz="1800" dirty="0" err="1" smtClean="0"/>
              <a:t>τα</a:t>
            </a:r>
            <a:r>
              <a:rPr lang="en-GB" sz="1800" dirty="0" smtClean="0"/>
              <a:t> </a:t>
            </a:r>
            <a:r>
              <a:rPr lang="en-GB" sz="1800" dirty="0" err="1" smtClean="0"/>
              <a:t>νοσοκομεία</a:t>
            </a:r>
            <a:r>
              <a:rPr lang="en-GB" sz="1800" dirty="0" smtClean="0"/>
              <a:t> </a:t>
            </a:r>
            <a:r>
              <a:rPr lang="en-GB" sz="1800" dirty="0" err="1" smtClean="0"/>
              <a:t>των</a:t>
            </a:r>
            <a:r>
              <a:rPr lang="en-GB" sz="1800" dirty="0" smtClean="0"/>
              <a:t> </a:t>
            </a:r>
            <a:r>
              <a:rPr lang="en-GB" sz="1800" dirty="0" err="1" smtClean="0"/>
              <a:t>Αθηνών</a:t>
            </a:r>
            <a:r>
              <a:rPr lang="en-GB" sz="1800" dirty="0" smtClean="0"/>
              <a:t>, </a:t>
            </a:r>
            <a:r>
              <a:rPr lang="en-GB" sz="1800" dirty="0" err="1" smtClean="0"/>
              <a:t>τέρποντας</a:t>
            </a:r>
            <a:r>
              <a:rPr lang="en-GB" sz="1800" dirty="0" smtClean="0"/>
              <a:t> </a:t>
            </a:r>
            <a:r>
              <a:rPr lang="en-GB" sz="1800" dirty="0" err="1" smtClean="0"/>
              <a:t>τα</a:t>
            </a:r>
            <a:r>
              <a:rPr lang="en-GB" sz="1800" dirty="0" smtClean="0"/>
              <a:t> </a:t>
            </a:r>
            <a:r>
              <a:rPr lang="en-GB" sz="1800" dirty="0" err="1" smtClean="0"/>
              <a:t>παιδιά</a:t>
            </a:r>
            <a:r>
              <a:rPr lang="en-GB" sz="1800" dirty="0" smtClean="0"/>
              <a:t> </a:t>
            </a:r>
            <a:r>
              <a:rPr lang="en-GB" sz="1800" dirty="0" err="1" smtClean="0"/>
              <a:t>και</a:t>
            </a:r>
            <a:r>
              <a:rPr lang="en-GB" sz="1800" dirty="0" smtClean="0"/>
              <a:t> </a:t>
            </a:r>
            <a:r>
              <a:rPr lang="en-GB" sz="1800" dirty="0" err="1" smtClean="0"/>
              <a:t>ψυχαγωγώντας</a:t>
            </a:r>
            <a:r>
              <a:rPr lang="en-GB" sz="1800" dirty="0" smtClean="0"/>
              <a:t> </a:t>
            </a:r>
            <a:r>
              <a:rPr lang="en-GB" sz="1800" dirty="0" err="1" smtClean="0"/>
              <a:t>τους</a:t>
            </a:r>
            <a:r>
              <a:rPr lang="en-GB" sz="1800" dirty="0" smtClean="0"/>
              <a:t> </a:t>
            </a:r>
            <a:r>
              <a:rPr lang="en-GB" sz="1800" dirty="0" err="1" smtClean="0"/>
              <a:t>τραυματίες</a:t>
            </a:r>
            <a:r>
              <a:rPr lang="en-GB" sz="1800" dirty="0" smtClean="0"/>
              <a:t>. </a:t>
            </a:r>
            <a:r>
              <a:rPr lang="en-GB" sz="1800" dirty="0" err="1" smtClean="0"/>
              <a:t>Πιο</a:t>
            </a:r>
            <a:r>
              <a:rPr lang="en-GB" sz="1800" dirty="0" smtClean="0"/>
              <a:t> </a:t>
            </a:r>
            <a:r>
              <a:rPr lang="en-GB" sz="1800" dirty="0" err="1" smtClean="0"/>
              <a:t>ύστερα</a:t>
            </a:r>
            <a:r>
              <a:rPr lang="en-GB" sz="1800" dirty="0" smtClean="0"/>
              <a:t>, </a:t>
            </a:r>
            <a:r>
              <a:rPr lang="en-GB" sz="1800" dirty="0" err="1" smtClean="0"/>
              <a:t>ανέβασε</a:t>
            </a:r>
            <a:r>
              <a:rPr lang="en-GB" sz="1800" dirty="0" smtClean="0"/>
              <a:t> </a:t>
            </a:r>
            <a:r>
              <a:rPr lang="en-GB" sz="1800" dirty="0" err="1" smtClean="0"/>
              <a:t>για</a:t>
            </a:r>
            <a:r>
              <a:rPr lang="en-GB" sz="1800" dirty="0" smtClean="0"/>
              <a:t> </a:t>
            </a:r>
            <a:r>
              <a:rPr lang="en-GB" sz="1800" dirty="0" err="1" smtClean="0"/>
              <a:t>τους</a:t>
            </a:r>
            <a:r>
              <a:rPr lang="en-GB" sz="1800" dirty="0" smtClean="0"/>
              <a:t> </a:t>
            </a:r>
            <a:r>
              <a:rPr lang="en-GB" sz="1800" dirty="0" err="1" smtClean="0"/>
              <a:t>μεγάλους</a:t>
            </a:r>
            <a:r>
              <a:rPr lang="en-GB" sz="1800" dirty="0" smtClean="0"/>
              <a:t> </a:t>
            </a:r>
            <a:r>
              <a:rPr lang="en-GB" sz="1800" dirty="0" err="1" smtClean="0"/>
              <a:t>τις</a:t>
            </a:r>
            <a:r>
              <a:rPr lang="en-GB" sz="1800" dirty="0" smtClean="0"/>
              <a:t> </a:t>
            </a:r>
            <a:r>
              <a:rPr lang="en-GB" sz="1800" i="1" dirty="0" err="1" smtClean="0"/>
              <a:t>Κλαψωδίες</a:t>
            </a:r>
            <a:r>
              <a:rPr lang="en-GB" sz="1800" dirty="0" smtClean="0"/>
              <a:t>, </a:t>
            </a:r>
            <a:r>
              <a:rPr lang="en-GB" sz="1800" dirty="0" err="1" smtClean="0"/>
              <a:t>διασκευές</a:t>
            </a:r>
            <a:r>
              <a:rPr lang="en-GB" sz="1800" dirty="0" smtClean="0"/>
              <a:t> </a:t>
            </a:r>
            <a:r>
              <a:rPr lang="en-GB" sz="1800" dirty="0" err="1" smtClean="0"/>
              <a:t>από</a:t>
            </a:r>
            <a:r>
              <a:rPr lang="en-GB" sz="1800" dirty="0" smtClean="0"/>
              <a:t> </a:t>
            </a:r>
            <a:r>
              <a:rPr lang="en-GB" sz="1800" dirty="0" err="1" smtClean="0"/>
              <a:t>διάφορα</a:t>
            </a:r>
            <a:r>
              <a:rPr lang="en-GB" sz="1800" dirty="0" smtClean="0"/>
              <a:t> </a:t>
            </a:r>
            <a:r>
              <a:rPr lang="en-GB" sz="1800" dirty="0" err="1" smtClean="0"/>
              <a:t>θέματα</a:t>
            </a:r>
            <a:r>
              <a:rPr lang="en-GB" sz="1800" dirty="0" smtClean="0"/>
              <a:t> </a:t>
            </a:r>
            <a:r>
              <a:rPr lang="en-GB" sz="1800" dirty="0" err="1" smtClean="0"/>
              <a:t>παρμένα</a:t>
            </a:r>
            <a:r>
              <a:rPr lang="en-GB" sz="1800" dirty="0" smtClean="0"/>
              <a:t> </a:t>
            </a:r>
            <a:r>
              <a:rPr lang="en-GB" sz="1800" dirty="0" err="1" smtClean="0"/>
              <a:t>απο</a:t>
            </a:r>
            <a:r>
              <a:rPr lang="en-GB" sz="1800" dirty="0" smtClean="0"/>
              <a:t> </a:t>
            </a:r>
            <a:r>
              <a:rPr lang="en-GB" sz="1800" dirty="0" err="1" smtClean="0"/>
              <a:t>την</a:t>
            </a:r>
            <a:r>
              <a:rPr lang="en-GB" sz="1800" dirty="0" smtClean="0"/>
              <a:t> </a:t>
            </a:r>
            <a:r>
              <a:rPr lang="en-GB" sz="1800" dirty="0" err="1" smtClean="0"/>
              <a:t>Οδύσσεια</a:t>
            </a:r>
            <a:r>
              <a:rPr lang="en-GB" sz="1800" dirty="0" smtClean="0"/>
              <a:t>, </a:t>
            </a:r>
            <a:r>
              <a:rPr lang="en-GB" sz="1800" dirty="0" err="1" smtClean="0"/>
              <a:t>καθώς</a:t>
            </a:r>
            <a:r>
              <a:rPr lang="en-GB" sz="1800" dirty="0" smtClean="0"/>
              <a:t> </a:t>
            </a:r>
            <a:r>
              <a:rPr lang="en-GB" sz="1800" dirty="0" err="1" smtClean="0"/>
              <a:t>και</a:t>
            </a:r>
            <a:r>
              <a:rPr lang="en-GB" sz="1800" dirty="0" smtClean="0"/>
              <a:t> </a:t>
            </a:r>
            <a:r>
              <a:rPr lang="en-GB" sz="1800" dirty="0" err="1" smtClean="0"/>
              <a:t>από</a:t>
            </a:r>
            <a:r>
              <a:rPr lang="en-GB" sz="1800" dirty="0" smtClean="0"/>
              <a:t> </a:t>
            </a:r>
            <a:r>
              <a:rPr lang="en-GB" sz="1800" dirty="0" err="1" smtClean="0"/>
              <a:t>κωμωδίες</a:t>
            </a:r>
            <a:r>
              <a:rPr lang="en-GB" sz="1800" dirty="0" smtClean="0"/>
              <a:t> </a:t>
            </a:r>
            <a:r>
              <a:rPr lang="en-GB" sz="1800" dirty="0" err="1" smtClean="0"/>
              <a:t>του</a:t>
            </a:r>
            <a:r>
              <a:rPr lang="en-GB" sz="1800" dirty="0" smtClean="0"/>
              <a:t> </a:t>
            </a:r>
            <a:r>
              <a:rPr lang="en-GB" sz="1800" dirty="0" err="1" smtClean="0"/>
              <a:t>Μολιέρου</a:t>
            </a:r>
            <a:r>
              <a:rPr lang="en-GB" sz="1800" dirty="0" smtClean="0"/>
              <a:t>» (</a:t>
            </a:r>
            <a:r>
              <a:rPr lang="en-GB" sz="1800" dirty="0" err="1" smtClean="0"/>
              <a:t>με</a:t>
            </a:r>
            <a:r>
              <a:rPr lang="en-GB" sz="1800" dirty="0" smtClean="0"/>
              <a:t> </a:t>
            </a:r>
            <a:r>
              <a:rPr lang="en-GB" sz="1800" dirty="0" err="1" smtClean="0"/>
              <a:t>κείμενα</a:t>
            </a:r>
            <a:r>
              <a:rPr lang="en-GB" sz="1800" dirty="0" smtClean="0"/>
              <a:t> </a:t>
            </a:r>
            <a:r>
              <a:rPr lang="en-GB" sz="1800" dirty="0" err="1" smtClean="0"/>
              <a:t>της</a:t>
            </a:r>
            <a:r>
              <a:rPr lang="en-GB" sz="1800" dirty="0" smtClean="0"/>
              <a:t> </a:t>
            </a:r>
            <a:r>
              <a:rPr lang="en-GB" sz="1800" dirty="0" err="1" smtClean="0"/>
              <a:t>Άλκης</a:t>
            </a:r>
            <a:r>
              <a:rPr lang="en-GB" sz="1800" dirty="0" smtClean="0"/>
              <a:t> </a:t>
            </a:r>
            <a:r>
              <a:rPr lang="en-GB" sz="1800" dirty="0" err="1" smtClean="0"/>
              <a:t>Ζέη</a:t>
            </a:r>
            <a:r>
              <a:rPr lang="en-GB" sz="1800" dirty="0" smtClean="0"/>
              <a:t>, </a:t>
            </a:r>
            <a:r>
              <a:rPr lang="en-GB" sz="1800" dirty="0" err="1" smtClean="0"/>
              <a:t>τότε</a:t>
            </a:r>
            <a:r>
              <a:rPr lang="en-GB" sz="1800" dirty="0" smtClean="0"/>
              <a:t> </a:t>
            </a:r>
            <a:r>
              <a:rPr lang="en-GB" sz="1800" dirty="0" err="1" smtClean="0"/>
              <a:t>μαθήτριας</a:t>
            </a:r>
            <a:r>
              <a:rPr lang="en-GB" sz="1800" dirty="0" smtClean="0"/>
              <a:t> </a:t>
            </a:r>
            <a:r>
              <a:rPr lang="en-GB" sz="1800" dirty="0" err="1" smtClean="0"/>
              <a:t>της</a:t>
            </a:r>
            <a:r>
              <a:rPr lang="en-GB" sz="1800" dirty="0" smtClean="0"/>
              <a:t> </a:t>
            </a:r>
            <a:r>
              <a:rPr lang="en-GB" sz="1800" dirty="0" err="1" smtClean="0"/>
              <a:t>σχολής</a:t>
            </a:r>
            <a:r>
              <a:rPr lang="en-GB" sz="1800" dirty="0" smtClean="0"/>
              <a:t>). </a:t>
            </a:r>
            <a:r>
              <a:rPr lang="el-GR" sz="2000" dirty="0" smtClean="0"/>
              <a:t/>
            </a:r>
            <a:br>
              <a:rPr lang="el-GR" sz="2000" dirty="0" smtClean="0"/>
            </a:br>
            <a:endParaRPr lang="el-GR" sz="2000" dirty="0" smtClean="0"/>
          </a:p>
          <a:p>
            <a:pPr>
              <a:buFontTx/>
              <a:buNone/>
            </a:pPr>
            <a:endParaRPr lang="el-GR" sz="2000" dirty="0" smtClean="0"/>
          </a:p>
          <a:p>
            <a:pPr>
              <a:buFontTx/>
              <a:buNone/>
            </a:pPr>
            <a:r>
              <a:rPr lang="el-GR" sz="2000" dirty="0" smtClean="0">
                <a:latin typeface="Arial Black" pitchFamily="34" charset="0"/>
              </a:rPr>
              <a:t>    </a:t>
            </a:r>
            <a:r>
              <a:rPr lang="el-GR" sz="2000" dirty="0" smtClean="0"/>
              <a:t>Το κουκλοθέατρο του Μπάρμπα </a:t>
            </a:r>
            <a:r>
              <a:rPr lang="el-GR" sz="2000" dirty="0" err="1" smtClean="0"/>
              <a:t>Μυτούση</a:t>
            </a:r>
            <a:r>
              <a:rPr lang="el-GR" sz="2000" dirty="0" smtClean="0"/>
              <a:t> αρχίζει τη δράση του ως κουκλοθέατρο για παιδιά στην αίθουσα του Ελληνικού Ωδείου, αφήνοντας παράρτημα του στη Σχολή Μίνα Αηδονοπούλου με ήρωα τη Θεία </a:t>
            </a:r>
            <a:r>
              <a:rPr lang="el-GR" sz="2000" dirty="0" err="1" smtClean="0"/>
              <a:t>Βαρέλω</a:t>
            </a:r>
            <a:endParaRPr lang="el-GR" sz="20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1026" descr="C:\Documents and Settings\Antigoni\Τα έγγραφά μου\Οι εικόνες μου\περακη\ΔΡΟΜΟΣ 3.jpg"/>
          <p:cNvPicPr>
            <a:picLocks noChangeAspect="1" noChangeArrowheads="1"/>
          </p:cNvPicPr>
          <p:nvPr/>
        </p:nvPicPr>
        <p:blipFill>
          <a:blip r:embed="rId3" cstate="print"/>
          <a:srcRect/>
          <a:stretch>
            <a:fillRect/>
          </a:stretch>
        </p:blipFill>
        <p:spPr bwMode="auto">
          <a:xfrm>
            <a:off x="0" y="19050"/>
            <a:ext cx="9144000" cy="681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3" descr="C:\Documents and Settings\Antigoni\Τα έγγραφά μου\Οι εικόνες μου\περακη\δρόμος 2.jpg"/>
          <p:cNvPicPr>
            <a:picLocks noChangeAspect="1" noChangeArrowheads="1"/>
          </p:cNvPicPr>
          <p:nvPr/>
        </p:nvPicPr>
        <p:blipFill>
          <a:blip r:embed="rId3" cstate="print"/>
          <a:srcRect/>
          <a:stretch>
            <a:fillRect/>
          </a:stretch>
        </p:blipFill>
        <p:spPr bwMode="auto">
          <a:xfrm>
            <a:off x="1295400" y="0"/>
            <a:ext cx="67516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C:\Documents and Settings\Antigoni\Τα έγγραφά μου\Οι εικόνες μου\περακη\ΧΕΝ.jpg"/>
          <p:cNvPicPr>
            <a:picLocks noChangeAspect="1" noChangeArrowheads="1"/>
          </p:cNvPicPr>
          <p:nvPr/>
        </p:nvPicPr>
        <p:blipFill>
          <a:blip r:embed="rId3" cstate="print"/>
          <a:srcRect t="3693" r="1208" b="2869"/>
          <a:stretch>
            <a:fillRect/>
          </a:stretch>
        </p:blipFill>
        <p:spPr bwMode="auto">
          <a:xfrm>
            <a:off x="0" y="0"/>
            <a:ext cx="9144000"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C:\Documents and Settings\Antigoni\Τα έγγραφά μου\Οι εικόνες μου\περακη\ΧΕΝ 2.jpg"/>
          <p:cNvPicPr>
            <a:picLocks noChangeAspect="1" noChangeArrowheads="1"/>
          </p:cNvPicPr>
          <p:nvPr/>
        </p:nvPicPr>
        <p:blipFill>
          <a:blip r:embed="rId2" cstate="print"/>
          <a:srcRect r="963"/>
          <a:stretch>
            <a:fillRect/>
          </a:stretch>
        </p:blipFill>
        <p:spPr bwMode="auto">
          <a:xfrm>
            <a:off x="1341438" y="-730250"/>
            <a:ext cx="6399212" cy="831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C:\Documents and Settings\Antigoni\Τα έγγραφά μου\Οι εικόνες μου\περακη\ΧΕΝ 3.jpg"/>
          <p:cNvPicPr>
            <a:picLocks noChangeAspect="1" noChangeArrowheads="1"/>
          </p:cNvPicPr>
          <p:nvPr/>
        </p:nvPicPr>
        <p:blipFill>
          <a:blip r:embed="rId2" cstate="print"/>
          <a:srcRect/>
          <a:stretch>
            <a:fillRect/>
          </a:stretch>
        </p:blipFill>
        <p:spPr bwMode="auto">
          <a:xfrm>
            <a:off x="504825" y="0"/>
            <a:ext cx="81343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0"/>
            <a:ext cx="2743200" cy="4076700"/>
          </a:xfrm>
          <a:prstGeom prst="rect">
            <a:avLst/>
          </a:prstGeom>
          <a:ln>
            <a:noFill/>
          </a:ln>
          <a:effectLst>
            <a:softEdge rad="112500"/>
          </a:effectLst>
        </p:spPr>
      </p:pic>
      <p:pic>
        <p:nvPicPr>
          <p:cNvPr id="6" name="Picture 5" descr="ΕΙΡΤ 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356992"/>
            <a:ext cx="3960440" cy="1457305"/>
          </a:xfrm>
          <a:prstGeom prst="rect">
            <a:avLst/>
          </a:prstGeom>
          <a:ln>
            <a:noFill/>
          </a:ln>
          <a:effectLst>
            <a:softEdge rad="112500"/>
          </a:effectLst>
        </p:spPr>
      </p:pic>
      <p:pic>
        <p:nvPicPr>
          <p:cNvPr id="2" name="Picture 1" descr="[1973-05-15] Πρόγραμμα TV από 15 έως 21 Απριλίου 1973 (Ραδιοτηλεόραση)-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4509120"/>
            <a:ext cx="6365069" cy="2204568"/>
          </a:xfrm>
          <a:prstGeom prst="rect">
            <a:avLst/>
          </a:prstGeom>
          <a:ln>
            <a:noFill/>
          </a:ln>
          <a:effectLst>
            <a:softEdge rad="112500"/>
          </a:effectLst>
        </p:spPr>
      </p:pic>
      <p:pic>
        <p:nvPicPr>
          <p:cNvPr id="5" name="Picture 4" descr="mparmp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4005064"/>
            <a:ext cx="2376264" cy="2694615"/>
          </a:xfrm>
          <a:prstGeom prst="rect">
            <a:avLst/>
          </a:prstGeom>
          <a:ln>
            <a:noFill/>
          </a:ln>
          <a:effectLst>
            <a:softEdge rad="112500"/>
          </a:effectLst>
        </p:spPr>
      </p:pic>
      <p:pic>
        <p:nvPicPr>
          <p:cNvPr id="3" name="Picture 2" descr="[1974-02-17] Πρόγραμμα TV (Ραδιοτηλεόραση) από 17 έως 23 Φεβρουαρίου 1974-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2420888"/>
            <a:ext cx="4898464" cy="1969892"/>
          </a:xfrm>
          <a:prstGeom prst="rect">
            <a:avLst/>
          </a:prstGeom>
          <a:ln>
            <a:noFill/>
          </a:ln>
          <a:effectLst>
            <a:softEdge rad="112500"/>
          </a:effectLst>
        </p:spPr>
      </p:pic>
      <p:pic>
        <p:nvPicPr>
          <p:cNvPr id="4" name="Picture 3" descr="34575_1389774976824_1005575386_30876999_1873488_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552" y="260648"/>
            <a:ext cx="3465201" cy="2612229"/>
          </a:xfrm>
          <a:prstGeom prst="ellipse">
            <a:avLst/>
          </a:prstGeom>
          <a:ln>
            <a:noFill/>
          </a:ln>
          <a:effectLst>
            <a:softEdge rad="112500"/>
          </a:effectLst>
        </p:spPr>
      </p:pic>
    </p:spTree>
    <p:extLst>
      <p:ext uri="{BB962C8B-B14F-4D97-AF65-F5344CB8AC3E}">
        <p14:creationId xmlns:p14="http://schemas.microsoft.com/office/powerpoint/2010/main" val="587432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pPr algn="ctr"/>
            <a:r>
              <a:rPr lang="el-GR" dirty="0" err="1" smtClean="0">
                <a:latin typeface="Arial" panose="020B0604020202020204" pitchFamily="34" charset="0"/>
                <a:cs typeface="Arial" panose="020B0604020202020204" pitchFamily="34" charset="0"/>
              </a:rPr>
              <a:t>Τελος</a:t>
            </a:r>
            <a:r>
              <a:rPr lang="el-GR" dirty="0" smtClean="0">
                <a:latin typeface="Arial" panose="020B0604020202020204" pitchFamily="34" charset="0"/>
                <a:cs typeface="Arial" panose="020B0604020202020204" pitchFamily="34" charset="0"/>
              </a:rPr>
              <a:t> </a:t>
            </a:r>
            <a:r>
              <a:rPr lang="el-GR" dirty="0" err="1" smtClean="0">
                <a:latin typeface="Arial" panose="020B0604020202020204" pitchFamily="34" charset="0"/>
                <a:cs typeface="Arial" panose="020B0604020202020204" pitchFamily="34" charset="0"/>
              </a:rPr>
              <a:t>Ενοτητας</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896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Arial" panose="020B0604020202020204" pitchFamily="34" charset="0"/>
                <a:cs typeface="Arial" panose="020B0604020202020204" pitchFamily="34" charset="0"/>
              </a:rPr>
              <a:t>Χρηματοδότηση</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latin typeface="Arial" panose="020B0604020202020204" pitchFamily="34" charset="0"/>
                <a:cs typeface="Arial" panose="020B0604020202020204" pitchFamily="34" charset="0"/>
              </a:rPr>
              <a:t>Το παρόν εκπαιδευτικό υλικό έχει αναπτυχθεί στο πλαίσιο του εκπαιδευτικού έργου του διδάσκοντα.</a:t>
            </a:r>
            <a:endParaRPr lang="en-US"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Το έργο «</a:t>
            </a:r>
            <a:r>
              <a:rPr lang="el-GR" sz="2000" b="1" dirty="0" smtClean="0">
                <a:latin typeface="Arial" panose="020B0604020202020204" pitchFamily="34" charset="0"/>
                <a:cs typeface="Arial" panose="020B0604020202020204" pitchFamily="34" charset="0"/>
              </a:rPr>
              <a:t>Ανοικτά Ακαδημαϊκά Μαθήματα στο Πανεπιστήμιο Αθηνών</a:t>
            </a:r>
            <a:r>
              <a:rPr lang="el-GR" sz="2000" dirty="0" smtClean="0">
                <a:latin typeface="Arial" panose="020B0604020202020204" pitchFamily="34" charset="0"/>
                <a:cs typeface="Arial" panose="020B0604020202020204" pitchFamily="34" charset="0"/>
              </a:rPr>
              <a:t>» έχει χρηματοδοτήσει μόνο την αναδιαμόρφωση του εκπαιδευτικού υλικού. </a:t>
            </a:r>
            <a:endParaRPr lang="en-US" sz="2000" dirty="0" smtClean="0">
              <a:latin typeface="Arial" panose="020B0604020202020204" pitchFamily="34" charset="0"/>
              <a:cs typeface="Arial" panose="020B0604020202020204" pitchFamily="34" charset="0"/>
            </a:endParaRPr>
          </a:p>
          <a:p>
            <a:r>
              <a:rPr lang="el-GR" sz="2000" dirty="0" smtClean="0">
                <a:latin typeface="Arial" panose="020B0604020202020204" pitchFamily="34" charset="0"/>
                <a:cs typeface="Arial" panose="020B0604020202020204" pitchFamily="34"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6702903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sz="4400" dirty="0" smtClean="0">
                <a:latin typeface="Arial" panose="020B0604020202020204" pitchFamily="34" charset="0"/>
                <a:cs typeface="Arial" panose="020B0604020202020204" pitchFamily="34" charset="0"/>
              </a:rPr>
              <a:t>Σημειώματα</a:t>
            </a:r>
            <a:endParaRPr lang="el-GR" sz="4400"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p:txBody>
          <a:bodyPr/>
          <a:lstStyle/>
          <a:p>
            <a:endParaRPr lang="el-G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1767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latin typeface="Calibri" panose="020F0502020204030204" pitchFamily="34" charset="0"/>
              </a:rPr>
              <a:t>Σημείωμα Ιστορικού </a:t>
            </a:r>
            <a:r>
              <a:rPr lang="el-GR" dirty="0" smtClean="0">
                <a:latin typeface="Calibri" panose="020F0502020204030204" pitchFamily="34" charset="0"/>
              </a:rPr>
              <a:t>Εκδόσεων</a:t>
            </a:r>
            <a:r>
              <a:rPr lang="en-US" dirty="0" smtClean="0">
                <a:latin typeface="Calibri" panose="020F0502020204030204" pitchFamily="34" charset="0"/>
              </a:rPr>
              <a:t> </a:t>
            </a:r>
            <a:r>
              <a:rPr lang="el-GR" dirty="0" smtClean="0">
                <a:latin typeface="Calibri" panose="020F0502020204030204" pitchFamily="34" charset="0"/>
              </a:rPr>
              <a:t>Έργου</a:t>
            </a:r>
            <a:endParaRPr lang="el-GR" dirty="0">
              <a:latin typeface="Calibri" panose="020F0502020204030204" pitchFamily="34" charset="0"/>
            </a:endParaRP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latin typeface="Calibri" panose="020F0502020204030204" pitchFamily="34" charset="0"/>
              </a:rPr>
              <a:t>Το </a:t>
            </a:r>
            <a:r>
              <a:rPr lang="el-GR" sz="2000" dirty="0">
                <a:latin typeface="Calibri" panose="020F0502020204030204" pitchFamily="34" charset="0"/>
              </a:rPr>
              <a:t>παρόν έργο αποτελεί την έκδοση </a:t>
            </a:r>
            <a:r>
              <a:rPr lang="el-GR" sz="2000" dirty="0" smtClean="0">
                <a:latin typeface="Calibri" panose="020F0502020204030204" pitchFamily="34" charset="0"/>
              </a:rPr>
              <a:t>1.0.  </a:t>
            </a:r>
            <a:endParaRPr lang="el-GR" sz="2000" dirty="0">
              <a:latin typeface="Calibri" panose="020F0502020204030204" pitchFamily="34" charset="0"/>
            </a:endParaRPr>
          </a:p>
        </p:txBody>
      </p:sp>
    </p:spTree>
    <p:extLst>
      <p:ext uri="{BB962C8B-B14F-4D97-AF65-F5344CB8AC3E}">
        <p14:creationId xmlns:p14="http://schemas.microsoft.com/office/powerpoint/2010/main" val="1869300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C:\DOCUME~1\Antigoni\LOCALS~1\Temp\\msotw9_temp0.jpg"/>
          <p:cNvPicPr>
            <a:picLocks noChangeAspect="1" noChangeArrowheads="1"/>
          </p:cNvPicPr>
          <p:nvPr/>
        </p:nvPicPr>
        <p:blipFill>
          <a:blip r:embed="rId2" cstate="print"/>
          <a:srcRect/>
          <a:stretch>
            <a:fillRect/>
          </a:stretch>
        </p:blipFill>
        <p:spPr bwMode="auto">
          <a:xfrm>
            <a:off x="0" y="0"/>
            <a:ext cx="9144000" cy="5248275"/>
          </a:xfrm>
          <a:prstGeom prst="rect">
            <a:avLst/>
          </a:prstGeom>
          <a:noFill/>
          <a:ln w="9525">
            <a:noFill/>
            <a:miter lim="800000"/>
            <a:headEnd/>
            <a:tailEnd/>
          </a:ln>
        </p:spPr>
      </p:pic>
      <p:sp>
        <p:nvSpPr>
          <p:cNvPr id="17411" name="Text Box 3"/>
          <p:cNvSpPr txBox="1">
            <a:spLocks noChangeArrowheads="1"/>
          </p:cNvSpPr>
          <p:nvPr/>
        </p:nvSpPr>
        <p:spPr bwMode="auto">
          <a:xfrm>
            <a:off x="0" y="5554663"/>
            <a:ext cx="9144000" cy="854075"/>
          </a:xfrm>
          <a:prstGeom prst="rect">
            <a:avLst/>
          </a:prstGeom>
          <a:solidFill>
            <a:schemeClr val="bg1"/>
          </a:solidFill>
          <a:ln w="9525">
            <a:noFill/>
            <a:miter lim="800000"/>
            <a:headEnd/>
            <a:tailEnd/>
          </a:ln>
        </p:spPr>
        <p:txBody>
          <a:bodyPr>
            <a:spAutoFit/>
          </a:bodyPr>
          <a:lstStyle/>
          <a:p>
            <a:pPr algn="ctr">
              <a:spcBef>
                <a:spcPct val="50000"/>
              </a:spcBef>
            </a:pPr>
            <a:r>
              <a:rPr lang="el-GR" sz="2000"/>
              <a:t>         η πρώτη και βασική ομάδα του κουκλοθέατρου Αθηνών</a:t>
            </a:r>
          </a:p>
          <a:p>
            <a:pPr algn="ctr">
              <a:spcBef>
                <a:spcPct val="50000"/>
              </a:spcBef>
            </a:pPr>
            <a:r>
              <a:rPr lang="el-GR" sz="2000"/>
              <a:t>Ανθούλα Ξανθού, Έπη Πρωτονοταρίου, Ελένη Κοτσίρη, Κεούλα Κατσούρη</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Σημείωμα </a:t>
            </a:r>
            <a:r>
              <a:rPr lang="el-GR" dirty="0" smtClean="0">
                <a:latin typeface="Arial" panose="020B0604020202020204" pitchFamily="34" charset="0"/>
                <a:cs typeface="Arial" panose="020B0604020202020204" pitchFamily="34" charset="0"/>
              </a:rPr>
              <a:t>Αναφοράς</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lvl="0" indent="0">
              <a:spcBef>
                <a:spcPts val="0"/>
              </a:spcBef>
              <a:buNone/>
            </a:pPr>
            <a:r>
              <a:rPr lang="el-GR" sz="2000" dirty="0" smtClean="0">
                <a:latin typeface="Arial" panose="020B0604020202020204" pitchFamily="34" charset="0"/>
                <a:cs typeface="Arial" panose="020B0604020202020204" pitchFamily="34" charset="0"/>
              </a:rPr>
              <a:t>Copyright </a:t>
            </a:r>
            <a:r>
              <a:rPr lang="el-GR" sz="2000" dirty="0" err="1" smtClean="0">
                <a:latin typeface="Arial" panose="020B0604020202020204" pitchFamily="34" charset="0"/>
                <a:cs typeface="Arial" panose="020B0604020202020204" pitchFamily="34" charset="0"/>
              </a:rPr>
              <a:t>Εθνικόν</a:t>
            </a:r>
            <a:r>
              <a:rPr lang="el-GR" sz="2000" dirty="0" smtClean="0">
                <a:latin typeface="Arial" panose="020B0604020202020204" pitchFamily="34" charset="0"/>
                <a:cs typeface="Arial" panose="020B0604020202020204" pitchFamily="34" charset="0"/>
              </a:rPr>
              <a:t> και </a:t>
            </a:r>
            <a:r>
              <a:rPr lang="el-GR" sz="2000" dirty="0" err="1" smtClean="0">
                <a:latin typeface="Arial" panose="020B0604020202020204" pitchFamily="34" charset="0"/>
                <a:cs typeface="Arial" panose="020B0604020202020204" pitchFamily="34" charset="0"/>
              </a:rPr>
              <a:t>Καποδιστριακόν</a:t>
            </a:r>
            <a:r>
              <a:rPr lang="el-GR" sz="2000" dirty="0" smtClean="0">
                <a:latin typeface="Arial" panose="020B0604020202020204" pitchFamily="34" charset="0"/>
                <a:cs typeface="Arial" panose="020B0604020202020204" pitchFamily="34" charset="0"/>
              </a:rPr>
              <a:t> </a:t>
            </a:r>
            <a:r>
              <a:rPr lang="el-GR" sz="2000" dirty="0" err="1" smtClean="0">
                <a:latin typeface="Arial" panose="020B0604020202020204" pitchFamily="34" charset="0"/>
                <a:cs typeface="Arial" panose="020B0604020202020204" pitchFamily="34" charset="0"/>
              </a:rPr>
              <a:t>Πανεπιστήμιον</a:t>
            </a:r>
            <a:r>
              <a:rPr lang="el-GR" sz="2000" dirty="0" smtClean="0">
                <a:latin typeface="Arial" panose="020B0604020202020204" pitchFamily="34" charset="0"/>
                <a:cs typeface="Arial" panose="020B0604020202020204" pitchFamily="34" charset="0"/>
              </a:rPr>
              <a:t> Αθηνών</a:t>
            </a:r>
            <a:r>
              <a:rPr lang="en-US" sz="20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Αντιγόνη </a:t>
            </a:r>
            <a:r>
              <a:rPr lang="el-GR" sz="2000" dirty="0" smtClean="0">
                <a:latin typeface="Arial" panose="020B0604020202020204" pitchFamily="34" charset="0"/>
                <a:cs typeface="Arial" panose="020B0604020202020204" pitchFamily="34" charset="0"/>
              </a:rPr>
              <a:t>Παρούση</a:t>
            </a:r>
            <a:r>
              <a:rPr lang="en-US" sz="2000" dirty="0" smtClean="0">
                <a:latin typeface="Arial" panose="020B0604020202020204" pitchFamily="34" charset="0"/>
                <a:cs typeface="Arial" panose="020B0604020202020204" pitchFamily="34" charset="0"/>
              </a:rPr>
              <a:t> 2015. </a:t>
            </a:r>
            <a:r>
              <a:rPr lang="el-GR" sz="2000" dirty="0">
                <a:latin typeface="Arial" panose="020B0604020202020204" pitchFamily="34" charset="0"/>
                <a:cs typeface="Arial" panose="020B0604020202020204" pitchFamily="34" charset="0"/>
              </a:rPr>
              <a:t>Αντιγόνη </a:t>
            </a:r>
            <a:r>
              <a:rPr lang="el-GR" sz="2000" dirty="0" smtClean="0">
                <a:latin typeface="Arial" panose="020B0604020202020204" pitchFamily="34" charset="0"/>
                <a:cs typeface="Arial" panose="020B0604020202020204" pitchFamily="34" charset="0"/>
              </a:rPr>
              <a:t>Παρούση</a:t>
            </a:r>
            <a:r>
              <a:rPr lang="el-GR" sz="20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«Εισαγωγή στο Κουκλοθέατρο</a:t>
            </a:r>
            <a:r>
              <a:rPr lang="en-US"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Ενότητα </a:t>
            </a:r>
            <a:r>
              <a:rPr lang="en-US" sz="2000" dirty="0">
                <a:latin typeface="Arial" panose="020B0604020202020204" pitchFamily="34" charset="0"/>
                <a:cs typeface="Arial" panose="020B0604020202020204" pitchFamily="34" charset="0"/>
              </a:rPr>
              <a:t>1</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Εισαγωγή στην τέχνη της κούκλας Κουκλοθέατρο Αθηνών» Έκδοση</a:t>
            </a:r>
            <a:r>
              <a:rPr lang="el-GR" sz="2000" dirty="0">
                <a:latin typeface="Arial" panose="020B0604020202020204" pitchFamily="34" charset="0"/>
                <a:cs typeface="Arial" panose="020B0604020202020204" pitchFamily="34" charset="0"/>
              </a:rPr>
              <a:t>: 1.0. Αθήνα 2015. Διαθέσιμο από τη δικτυακή διεύθυνση: </a:t>
            </a:r>
            <a:r>
              <a:rPr lang="en-GB" sz="2000" dirty="0">
                <a:latin typeface="Arial" panose="020B0604020202020204" pitchFamily="34" charset="0"/>
                <a:cs typeface="Arial" panose="020B0604020202020204" pitchFamily="34" charset="0"/>
                <a:hlinkClick r:id="rId3"/>
              </a:rPr>
              <a:t>http://</a:t>
            </a:r>
            <a:r>
              <a:rPr lang="en-GB" sz="2000" dirty="0" smtClean="0">
                <a:latin typeface="Arial" panose="020B0604020202020204" pitchFamily="34" charset="0"/>
                <a:cs typeface="Arial" panose="020B0604020202020204" pitchFamily="34" charset="0"/>
                <a:hlinkClick r:id="rId3"/>
              </a:rPr>
              <a:t>opencourses.uoa.gr/courses/ECD4</a:t>
            </a:r>
            <a:r>
              <a:rPr lang="el-GR" sz="2000" dirty="0" smtClean="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4131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latin typeface="Arial" panose="020B0604020202020204" pitchFamily="34" charset="0"/>
                <a:cs typeface="Arial" panose="020B0604020202020204" pitchFamily="34" charset="0"/>
              </a:rPr>
              <a:t>Σημείωμα </a:t>
            </a:r>
            <a:r>
              <a:rPr lang="el-GR" dirty="0" smtClean="0">
                <a:latin typeface="Arial" panose="020B0604020202020204" pitchFamily="34" charset="0"/>
                <a:cs typeface="Arial" panose="020B0604020202020204" pitchFamily="34" charset="0"/>
              </a:rPr>
              <a:t>Αδειοδότησης</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latin typeface="Arial" panose="020B0604020202020204" pitchFamily="34" charset="0"/>
                <a:cs typeface="Arial" panose="020B0604020202020204" pitchFamily="34" charset="0"/>
              </a:rPr>
              <a:t>Το </a:t>
            </a:r>
            <a:r>
              <a:rPr lang="el-GR" sz="2000" dirty="0">
                <a:latin typeface="Arial" panose="020B0604020202020204" pitchFamily="34" charset="0"/>
                <a:cs typeface="Arial" panose="020B0604020202020204" pitchFamily="34" charset="0"/>
              </a:rPr>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latin typeface="Arial" panose="020B0604020202020204" pitchFamily="34" charset="0"/>
                <a:cs typeface="Arial" panose="020B0604020202020204" pitchFamily="34" charset="0"/>
              </a:rPr>
              <a:t>κ.λ.π</a:t>
            </a:r>
            <a:r>
              <a:rPr lang="el-GR" sz="2000" dirty="0">
                <a:latin typeface="Arial" panose="020B0604020202020204" pitchFamily="34" charset="0"/>
                <a:cs typeface="Arial" panose="020B0604020202020204" pitchFamily="34" charset="0"/>
              </a:rPr>
              <a:t>.,  τα οποία εμπεριέχονται σε αυτό και τα οποία αναφέρονται μαζί με τους όρους χρήσης τους στο «Σημείωμα Χρήσης Έργων Τρίτων</a:t>
            </a:r>
            <a:r>
              <a:rPr lang="el-GR" sz="2000" dirty="0" smtClean="0">
                <a:latin typeface="Arial" panose="020B0604020202020204" pitchFamily="34" charset="0"/>
                <a:cs typeface="Arial" panose="020B0604020202020204" pitchFamily="34" charset="0"/>
              </a:rPr>
              <a:t>».                     </a:t>
            </a:r>
          </a:p>
          <a:p>
            <a:pPr marL="0" indent="0">
              <a:buNone/>
            </a:pPr>
            <a:endParaRPr lang="el-GR" sz="2000" dirty="0">
              <a:latin typeface="Arial" panose="020B0604020202020204" pitchFamily="34" charset="0"/>
              <a:cs typeface="Arial" panose="020B0604020202020204" pitchFamily="34" charset="0"/>
            </a:endParaRP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fontScale="85000" lnSpcReduction="20000"/>
          </a:bodyPr>
          <a:lstStyle/>
          <a:p>
            <a:r>
              <a:rPr lang="el-GR" dirty="0">
                <a:latin typeface="Arial" panose="020B0604020202020204" pitchFamily="34" charset="0"/>
                <a:cs typeface="Arial" panose="020B0604020202020204" pitchFamily="34" charset="0"/>
              </a:rPr>
              <a:t>[1] http://creativecommons.org/licenses/by-nc-sa/4.0/ </a:t>
            </a:r>
            <a:endParaRPr lang="en-US" dirty="0" smtClean="0">
              <a:latin typeface="Arial" panose="020B0604020202020204" pitchFamily="34" charset="0"/>
              <a:cs typeface="Arial" panose="020B0604020202020204" pitchFamily="34" charset="0"/>
            </a:endParaRPr>
          </a:p>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Ως </a:t>
            </a:r>
            <a:r>
              <a:rPr lang="el-GR" b="1" dirty="0">
                <a:latin typeface="Arial" panose="020B0604020202020204" pitchFamily="34" charset="0"/>
                <a:cs typeface="Arial" panose="020B0604020202020204" pitchFamily="34" charset="0"/>
              </a:rPr>
              <a:t>Μη Εμπορική</a:t>
            </a:r>
            <a:r>
              <a:rPr lang="el-GR" dirty="0">
                <a:latin typeface="Arial" panose="020B0604020202020204" pitchFamily="34" charset="0"/>
                <a:cs typeface="Arial" panose="020B0604020202020204" pitchFamily="34" charset="0"/>
              </a:rPr>
              <a:t> ορίζεται η χρήση:</a:t>
            </a:r>
          </a:p>
          <a:p>
            <a:pPr marL="342900" lvl="0" indent="-342900">
              <a:buFont typeface="Arial" panose="020B0604020202020204" pitchFamily="34" charset="0"/>
              <a:buChar char="•"/>
            </a:pPr>
            <a:r>
              <a:rPr lang="el-GR" dirty="0">
                <a:latin typeface="Arial" panose="020B0604020202020204" pitchFamily="34" charset="0"/>
                <a:cs typeface="Arial" panose="020B0604020202020204" pitchFamily="34" charset="0"/>
              </a:rPr>
              <a:t>που δεν περιλαμβάνει άμεσο ή έμμεσο οικονομικό όφελος από την χρήση του έργου, για το διανομέα του έργου και </a:t>
            </a:r>
            <a:r>
              <a:rPr lang="el-GR" dirty="0" err="1">
                <a:latin typeface="Arial" panose="020B0604020202020204" pitchFamily="34" charset="0"/>
                <a:cs typeface="Arial" panose="020B0604020202020204" pitchFamily="34" charset="0"/>
              </a:rPr>
              <a:t>αδειοδόχο</a:t>
            </a:r>
            <a:endParaRPr lang="el-GR"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l-GR" dirty="0">
                <a:latin typeface="Arial" panose="020B0604020202020204" pitchFamily="34" charset="0"/>
                <a:cs typeface="Arial" panose="020B0604020202020204" pitchFamily="34" charset="0"/>
              </a:rPr>
              <a:t>που</a:t>
            </a: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Arial" panose="020B0604020202020204" pitchFamily="34" charset="0"/>
                <a:cs typeface="Arial" panose="020B0604020202020204" pitchFamily="34" charset="0"/>
              </a:rPr>
              <a:t>που</a:t>
            </a: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δεν προσπορίζει στο διανομέα του έργου και</a:t>
            </a:r>
            <a:r>
              <a:rPr lang="en-GB"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αδειοδόχο</a:t>
            </a:r>
            <a:r>
              <a:rPr lang="en-GB"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έμμεσο οικονομικό όφελος (π.χ. διαφημίσεις) από την προβολή του έργου σε διαδικτυακό </a:t>
            </a:r>
            <a:r>
              <a:rPr lang="el-GR" dirty="0" smtClean="0">
                <a:latin typeface="Arial" panose="020B0604020202020204" pitchFamily="34" charset="0"/>
                <a:cs typeface="Arial" panose="020B0604020202020204" pitchFamily="34" charset="0"/>
              </a:rPr>
              <a:t>τόπο</a:t>
            </a:r>
            <a:endParaRPr lang="en-US" dirty="0" smtClean="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l-GR" dirty="0">
              <a:latin typeface="Arial" panose="020B0604020202020204" pitchFamily="34" charset="0"/>
              <a:cs typeface="Arial" panose="020B0604020202020204" pitchFamily="34" charset="0"/>
            </a:endParaRPr>
          </a:p>
          <a:p>
            <a:r>
              <a:rPr lang="el-GR" dirty="0" smtClean="0">
                <a:latin typeface="Arial" panose="020B0604020202020204" pitchFamily="34" charset="0"/>
                <a:cs typeface="Arial" panose="020B0604020202020204" pitchFamily="34" charset="0"/>
              </a:rPr>
              <a:t>Ο </a:t>
            </a:r>
            <a:r>
              <a:rPr lang="el-GR" dirty="0">
                <a:latin typeface="Arial" panose="020B0604020202020204" pitchFamily="34" charset="0"/>
                <a:cs typeface="Arial" panose="020B0604020202020204" pitchFamily="34" charset="0"/>
              </a:rPr>
              <a:t>δικαιούχος μπορεί να παρέχει στον </a:t>
            </a:r>
            <a:r>
              <a:rPr lang="el-GR" dirty="0" err="1">
                <a:latin typeface="Arial" panose="020B0604020202020204" pitchFamily="34" charset="0"/>
                <a:cs typeface="Arial" panose="020B0604020202020204" pitchFamily="34" charset="0"/>
              </a:rPr>
              <a:t>αδειοδόχο</a:t>
            </a:r>
            <a:r>
              <a:rPr lang="el-GR" dirty="0">
                <a:latin typeface="Arial" panose="020B0604020202020204" pitchFamily="34" charset="0"/>
                <a:cs typeface="Arial" panose="020B0604020202020204" pitchFamily="34" charset="0"/>
              </a:rPr>
              <a:t> ξεχωριστή άδεια να χρησιμοποιεί το έργο για εμπορική χρήση, εφόσον αυτό του ζητηθεί</a:t>
            </a:r>
            <a:r>
              <a:rPr lang="el-GR" dirty="0" smtClean="0">
                <a:latin typeface="Arial" panose="020B0604020202020204" pitchFamily="34" charset="0"/>
                <a:cs typeface="Arial" panose="020B0604020202020204" pitchFamily="34" charset="0"/>
              </a:rPr>
              <a:t>.</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8867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Arial" panose="020B0604020202020204" pitchFamily="34" charset="0"/>
                <a:cs typeface="Arial" panose="020B0604020202020204" pitchFamily="34" charset="0"/>
              </a:rPr>
              <a:t>Διατήρηση </a:t>
            </a:r>
            <a:r>
              <a:rPr lang="el-GR" dirty="0" smtClean="0">
                <a:latin typeface="Arial" panose="020B0604020202020204" pitchFamily="34" charset="0"/>
                <a:cs typeface="Arial" panose="020B0604020202020204" pitchFamily="34" charset="0"/>
              </a:rPr>
              <a:t>Σημειωμάτων</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l-GR" sz="2400" dirty="0" smtClean="0">
                <a:latin typeface="Arial" panose="020B0604020202020204" pitchFamily="34" charset="0"/>
                <a:cs typeface="Arial" panose="020B0604020202020204" pitchFamily="34" charset="0"/>
              </a:rPr>
              <a:t>Οποιαδήποτε </a:t>
            </a:r>
            <a:r>
              <a:rPr lang="el-GR" sz="2400" dirty="0">
                <a:latin typeface="Arial" panose="020B0604020202020204" pitchFamily="34" charset="0"/>
                <a:cs typeface="Arial" panose="020B0604020202020204" pitchFamily="34" charset="0"/>
              </a:rPr>
              <a:t>αναπαραγωγή ή διασκευή του υλικού θα πρέπει να συμπεριλαμβάνει:</a:t>
            </a:r>
          </a:p>
          <a:p>
            <a:pPr lvl="1">
              <a:buFont typeface="Wingdings" panose="05000000000000000000" pitchFamily="2" charset="2"/>
              <a:buChar char="§"/>
            </a:pPr>
            <a:r>
              <a:rPr lang="el-GR" sz="2000" dirty="0" err="1">
                <a:latin typeface="Arial" panose="020B0604020202020204" pitchFamily="34" charset="0"/>
                <a:cs typeface="Arial" panose="020B0604020202020204" pitchFamily="34" charset="0"/>
              </a:rPr>
              <a:t>τ</a:t>
            </a:r>
            <a:r>
              <a:rPr lang="en-US" sz="2000" dirty="0" smtClean="0">
                <a:latin typeface="Arial" panose="020B0604020202020204" pitchFamily="34" charset="0"/>
                <a:cs typeface="Arial" panose="020B0604020202020204" pitchFamily="34" charset="0"/>
              </a:rPr>
              <a:t>ο </a:t>
            </a:r>
            <a:r>
              <a:rPr lang="en-US" sz="2000" dirty="0" err="1">
                <a:latin typeface="Arial" panose="020B0604020202020204" pitchFamily="34" charset="0"/>
                <a:cs typeface="Arial" panose="020B0604020202020204" pitchFamily="34" charset="0"/>
              </a:rPr>
              <a:t>Σημείωμ</a:t>
            </a:r>
            <a:r>
              <a:rPr lang="en-US" sz="2000" dirty="0">
                <a:latin typeface="Arial" panose="020B0604020202020204" pitchFamily="34" charset="0"/>
                <a:cs typeface="Arial" panose="020B0604020202020204" pitchFamily="34" charset="0"/>
              </a:rPr>
              <a:t>α Αναφοράς</a:t>
            </a:r>
            <a:endParaRPr lang="el-GR" sz="20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l-GR" sz="2000" dirty="0" err="1">
                <a:latin typeface="Arial" panose="020B0604020202020204" pitchFamily="34" charset="0"/>
                <a:cs typeface="Arial" panose="020B0604020202020204" pitchFamily="34" charset="0"/>
              </a:rPr>
              <a:t>τ</a:t>
            </a:r>
            <a:r>
              <a:rPr lang="en-US" sz="2000" dirty="0" smtClean="0">
                <a:latin typeface="Arial" panose="020B0604020202020204" pitchFamily="34" charset="0"/>
                <a:cs typeface="Arial" panose="020B0604020202020204" pitchFamily="34" charset="0"/>
              </a:rPr>
              <a:t>ο </a:t>
            </a:r>
            <a:r>
              <a:rPr lang="en-US" sz="2000" dirty="0" err="1">
                <a:latin typeface="Arial" panose="020B0604020202020204" pitchFamily="34" charset="0"/>
                <a:cs typeface="Arial" panose="020B0604020202020204" pitchFamily="34" charset="0"/>
              </a:rPr>
              <a:t>Σημείωμ</a:t>
            </a:r>
            <a:r>
              <a:rPr lang="en-US" sz="2000" dirty="0">
                <a:latin typeface="Arial" panose="020B0604020202020204" pitchFamily="34" charset="0"/>
                <a:cs typeface="Arial" panose="020B0604020202020204" pitchFamily="34" charset="0"/>
              </a:rPr>
              <a:t>α Αδειοδότησης</a:t>
            </a:r>
            <a:endParaRPr lang="el-GR" sz="20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l-GR" sz="2000" dirty="0" err="1">
                <a:latin typeface="Arial" panose="020B0604020202020204" pitchFamily="34" charset="0"/>
                <a:cs typeface="Arial" panose="020B0604020202020204" pitchFamily="34" charset="0"/>
              </a:rPr>
              <a:t>τ</a:t>
            </a:r>
            <a:r>
              <a:rPr lang="en-US" sz="2000" dirty="0" smtClean="0">
                <a:latin typeface="Arial" panose="020B0604020202020204" pitchFamily="34" charset="0"/>
                <a:cs typeface="Arial" panose="020B0604020202020204" pitchFamily="34" charset="0"/>
              </a:rPr>
              <a:t>η </a:t>
            </a:r>
            <a:r>
              <a:rPr lang="en-US" sz="2000" dirty="0" err="1">
                <a:latin typeface="Arial" panose="020B0604020202020204" pitchFamily="34" charset="0"/>
                <a:cs typeface="Arial" panose="020B0604020202020204" pitchFamily="34" charset="0"/>
              </a:rPr>
              <a:t>δήλωση</a:t>
            </a:r>
            <a:r>
              <a:rPr lang="en-US"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Δ</a:t>
            </a:r>
            <a:r>
              <a:rPr lang="en-US" sz="2000" dirty="0" smtClean="0">
                <a:latin typeface="Arial" panose="020B0604020202020204" pitchFamily="34" charset="0"/>
                <a:cs typeface="Arial" panose="020B0604020202020204" pitchFamily="34" charset="0"/>
              </a:rPr>
              <a:t>ια</a:t>
            </a:r>
            <a:r>
              <a:rPr lang="en-US" sz="2000" dirty="0" err="1" smtClean="0">
                <a:latin typeface="Arial" panose="020B0604020202020204" pitchFamily="34" charset="0"/>
                <a:cs typeface="Arial" panose="020B0604020202020204" pitchFamily="34" charset="0"/>
              </a:rPr>
              <a:t>τήρησης</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Σημειωμάτων</a:t>
            </a:r>
            <a:endParaRPr lang="el-GR" sz="20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l-GR" sz="2000" dirty="0">
                <a:latin typeface="Arial" panose="020B0604020202020204" pitchFamily="34" charset="0"/>
                <a:cs typeface="Arial" panose="020B0604020202020204" pitchFamily="34" charset="0"/>
              </a:rPr>
              <a:t>τ</a:t>
            </a:r>
            <a:r>
              <a:rPr lang="el-GR" sz="2000" dirty="0" smtClean="0">
                <a:latin typeface="Arial" panose="020B0604020202020204" pitchFamily="34" charset="0"/>
                <a:cs typeface="Arial" panose="020B0604020202020204" pitchFamily="34" charset="0"/>
              </a:rPr>
              <a:t>ο Σημείωμα Χρήσης Έργων Τρίτων </a:t>
            </a:r>
            <a:r>
              <a:rPr lang="el-GR" sz="2000" dirty="0">
                <a:latin typeface="Arial" panose="020B0604020202020204" pitchFamily="34" charset="0"/>
                <a:cs typeface="Arial" panose="020B0604020202020204" pitchFamily="34" charset="0"/>
              </a:rPr>
              <a:t>(εφόσον υπάρχει)</a:t>
            </a:r>
          </a:p>
          <a:p>
            <a:pPr marL="0" indent="0">
              <a:buNone/>
            </a:pPr>
            <a:r>
              <a:rPr lang="el-GR" sz="2400" dirty="0">
                <a:latin typeface="Arial" panose="020B0604020202020204" pitchFamily="34" charset="0"/>
                <a:cs typeface="Arial" panose="020B0604020202020204" pitchFamily="34" charset="0"/>
              </a:rPr>
              <a:t>μαζί με τους συνοδευόμενους </a:t>
            </a:r>
            <a:r>
              <a:rPr lang="el-GR" sz="2400" dirty="0" err="1">
                <a:latin typeface="Arial" panose="020B0604020202020204" pitchFamily="34" charset="0"/>
                <a:cs typeface="Arial" panose="020B0604020202020204" pitchFamily="34" charset="0"/>
              </a:rPr>
              <a:t>υπερσυνδέσμους</a:t>
            </a:r>
            <a:r>
              <a:rPr lang="el-GR" sz="2400" dirty="0">
                <a:latin typeface="Arial" panose="020B0604020202020204" pitchFamily="34" charset="0"/>
                <a:cs typeface="Arial" panose="020B0604020202020204" pitchFamily="34" charset="0"/>
              </a:rPr>
              <a:t>.</a:t>
            </a:r>
          </a:p>
          <a:p>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5186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82706"/>
            <a:ext cx="6858000" cy="857250"/>
          </a:xfrm>
        </p:spPr>
        <p:txBody>
          <a:bodyPr>
            <a:noAutofit/>
          </a:bodyPr>
          <a:lstStyle/>
          <a:p>
            <a:r>
              <a:rPr lang="el-GR" sz="3600" dirty="0">
                <a:latin typeface="Arial" panose="020B0604020202020204" pitchFamily="34" charset="0"/>
                <a:cs typeface="Arial" panose="020B0604020202020204" pitchFamily="34" charset="0"/>
              </a:rPr>
              <a:t>Σημείωμα Χρήσης Έργων </a:t>
            </a:r>
            <a:r>
              <a:rPr lang="el-GR" sz="3600" dirty="0" smtClean="0">
                <a:latin typeface="Arial" panose="020B0604020202020204" pitchFamily="34" charset="0"/>
                <a:cs typeface="Arial" panose="020B0604020202020204" pitchFamily="34" charset="0"/>
              </a:rPr>
              <a:t>Τρίτων</a:t>
            </a:r>
            <a:r>
              <a:rPr lang="en-US" sz="3600" dirty="0" smtClean="0">
                <a:latin typeface="Arial" panose="020B0604020202020204" pitchFamily="34" charset="0"/>
                <a:cs typeface="Arial" panose="020B0604020202020204" pitchFamily="34" charset="0"/>
              </a:rPr>
              <a:t> </a:t>
            </a:r>
            <a:endParaRPr lang="el-GR"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8815" y="1700808"/>
            <a:ext cx="6642738" cy="4299942"/>
          </a:xfrm>
        </p:spPr>
        <p:txBody>
          <a:bodyPr>
            <a:noAutofit/>
          </a:bodyPr>
          <a:lstStyle/>
          <a:p>
            <a:pPr marL="0" indent="0">
              <a:buNone/>
            </a:pPr>
            <a:r>
              <a:rPr lang="el-GR" sz="1500" dirty="0">
                <a:latin typeface="Arial" panose="020B0604020202020204" pitchFamily="34" charset="0"/>
                <a:cs typeface="Arial" panose="020B0604020202020204" pitchFamily="34" charset="0"/>
              </a:rPr>
              <a:t>Το Έργο αυτό κάνει χρήση των ακόλουθων έργων:</a:t>
            </a:r>
          </a:p>
          <a:p>
            <a:pPr marL="0" indent="0">
              <a:buNone/>
            </a:pPr>
            <a:r>
              <a:rPr lang="el-GR" sz="1500" b="1" dirty="0">
                <a:latin typeface="Arial" panose="020B0604020202020204" pitchFamily="34" charset="0"/>
                <a:cs typeface="Arial" panose="020B0604020202020204" pitchFamily="34" charset="0"/>
              </a:rPr>
              <a:t>Εικόνες/Σχήματα/Διαγράμματα</a:t>
            </a:r>
            <a:r>
              <a:rPr lang="en-US" sz="1500" b="1" dirty="0">
                <a:latin typeface="Arial" panose="020B0604020202020204" pitchFamily="34" charset="0"/>
                <a:cs typeface="Arial" panose="020B0604020202020204" pitchFamily="34" charset="0"/>
              </a:rPr>
              <a:t>/</a:t>
            </a:r>
            <a:r>
              <a:rPr lang="el-GR" sz="1500" b="1" dirty="0">
                <a:latin typeface="Arial" panose="020B0604020202020204" pitchFamily="34" charset="0"/>
                <a:cs typeface="Arial" panose="020B0604020202020204" pitchFamily="34" charset="0"/>
              </a:rPr>
              <a:t>Φωτογραφίες</a:t>
            </a:r>
          </a:p>
          <a:p>
            <a:pPr marL="0" indent="0">
              <a:buNone/>
            </a:pPr>
            <a:r>
              <a:rPr lang="el-GR" sz="1500" b="1" dirty="0">
                <a:latin typeface="Arial" panose="020B0604020202020204" pitchFamily="34" charset="0"/>
                <a:cs typeface="Arial" panose="020B0604020202020204" pitchFamily="34" charset="0"/>
              </a:rPr>
              <a:t>Εικόνα </a:t>
            </a:r>
            <a:r>
              <a:rPr lang="el-GR" sz="1500" b="1" dirty="0" smtClean="0">
                <a:latin typeface="Arial" panose="020B0604020202020204" pitchFamily="34" charset="0"/>
                <a:cs typeface="Arial" panose="020B0604020202020204" pitchFamily="34" charset="0"/>
              </a:rPr>
              <a:t>62</a:t>
            </a:r>
            <a:r>
              <a:rPr lang="en-US" sz="1500" b="1" dirty="0" smtClean="0">
                <a:latin typeface="Arial" panose="020B0604020202020204" pitchFamily="34" charset="0"/>
                <a:cs typeface="Arial" panose="020B0604020202020204" pitchFamily="34" charset="0"/>
              </a:rPr>
              <a:t>:</a:t>
            </a:r>
            <a:r>
              <a:rPr lang="el-GR" sz="1500" b="1" dirty="0" smtClean="0">
                <a:latin typeface="Arial" panose="020B0604020202020204" pitchFamily="34" charset="0"/>
                <a:cs typeface="Arial" panose="020B0604020202020204" pitchFamily="34" charset="0"/>
              </a:rPr>
              <a:t> Η </a:t>
            </a:r>
            <a:r>
              <a:rPr lang="el-GR" sz="1500" b="1" dirty="0" err="1" smtClean="0">
                <a:latin typeface="Arial" panose="020B0604020202020204" pitchFamily="34" charset="0"/>
                <a:cs typeface="Arial" panose="020B0604020202020204" pitchFamily="34" charset="0"/>
              </a:rPr>
              <a:t>Ραδιοτηλεόρασις</a:t>
            </a:r>
            <a:r>
              <a:rPr lang="el-GR" sz="1500" b="1" dirty="0" smtClean="0">
                <a:latin typeface="Arial" panose="020B0604020202020204" pitchFamily="34" charset="0"/>
                <a:cs typeface="Arial" panose="020B0604020202020204" pitchFamily="34" charset="0"/>
              </a:rPr>
              <a:t> των </a:t>
            </a:r>
            <a:r>
              <a:rPr lang="el-GR" sz="1500" b="1" dirty="0" err="1" smtClean="0">
                <a:latin typeface="Arial" panose="020B0604020202020204" pitchFamily="34" charset="0"/>
                <a:cs typeface="Arial" panose="020B0604020202020204" pitchFamily="34" charset="0"/>
              </a:rPr>
              <a:t>Παίδων</a:t>
            </a:r>
            <a:r>
              <a:rPr lang="el-GR" sz="1500" b="1" dirty="0" smtClean="0">
                <a:latin typeface="Arial" panose="020B0604020202020204" pitchFamily="34" charset="0"/>
                <a:cs typeface="Arial" panose="020B0604020202020204" pitchFamily="34" charset="0"/>
              </a:rPr>
              <a:t>.</a:t>
            </a:r>
            <a:r>
              <a:rPr lang="en-US" sz="1500" b="1" dirty="0" smtClean="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hlinkClick r:id="rId3"/>
              </a:rPr>
              <a:t>http://www.kidscloud.gr/wp-content/uploads/2012/06/%</a:t>
            </a:r>
            <a:r>
              <a:rPr lang="en-US" sz="1500" b="1" dirty="0" smtClean="0">
                <a:latin typeface="Arial" panose="020B0604020202020204" pitchFamily="34" charset="0"/>
                <a:cs typeface="Arial" panose="020B0604020202020204" pitchFamily="34" charset="0"/>
                <a:hlinkClick r:id="rId3"/>
              </a:rPr>
              <a:t>CF%81%CE%B1%CE%B4%CE%B9%CE%BF%CF%84%CE%B7%CE%BB%CE%B5%CF%8C%CF%81%CE%B1%CF%83%CE%B7-201x300.jpg</a:t>
            </a:r>
            <a:r>
              <a:rPr lang="el-GR" sz="1500" b="1" dirty="0" smtClean="0">
                <a:latin typeface="Arial" panose="020B0604020202020204" pitchFamily="34" charset="0"/>
                <a:cs typeface="Arial" panose="020B0604020202020204" pitchFamily="34" charset="0"/>
              </a:rPr>
              <a:t>. </a:t>
            </a:r>
            <a:r>
              <a:rPr lang="en-US" sz="1500" b="1" dirty="0" smtClean="0">
                <a:latin typeface="Arial" panose="020B0604020202020204" pitchFamily="34" charset="0"/>
                <a:cs typeface="Arial" panose="020B0604020202020204" pitchFamily="34" charset="0"/>
              </a:rPr>
              <a:t>Copyrighted</a:t>
            </a:r>
            <a:endParaRPr lang="el-GR" sz="1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23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C:\Documents and Settings\Antigoni\Τα έγγραφά μου\Οι εικόνες μου\περακη\μπαρμα-μυτούσης.jpg"/>
          <p:cNvPicPr>
            <a:picLocks noChangeAspect="1" noChangeArrowheads="1"/>
          </p:cNvPicPr>
          <p:nvPr/>
        </p:nvPicPr>
        <p:blipFill>
          <a:blip r:embed="rId2" cstate="print">
            <a:lum contrast="10000"/>
          </a:blip>
          <a:srcRect l="1445"/>
          <a:stretch>
            <a:fillRect/>
          </a:stretch>
        </p:blipFill>
        <p:spPr bwMode="auto">
          <a:xfrm>
            <a:off x="1835696" y="-152400"/>
            <a:ext cx="5668963"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1 - Εικόνα" descr="IMG_1080.JPG"/>
          <p:cNvPicPr>
            <a:picLocks noChangeAspect="1"/>
          </p:cNvPicPr>
          <p:nvPr/>
        </p:nvPicPr>
        <p:blipFill>
          <a:blip r:embed="rId3" cstate="print"/>
          <a:srcRect r="16400"/>
          <a:stretch>
            <a:fillRect/>
          </a:stretch>
        </p:blipFill>
        <p:spPr bwMode="auto">
          <a:xfrm>
            <a:off x="2000250" y="0"/>
            <a:ext cx="4300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C:\Documents and Settings\Antigoni\Τα έγγραφά μου\Οι εικόνες μου\περακη\κλουβιος σουβλίτσα.jpg"/>
          <p:cNvPicPr>
            <a:picLocks noChangeAspect="1" noChangeArrowheads="1"/>
          </p:cNvPicPr>
          <p:nvPr/>
        </p:nvPicPr>
        <p:blipFill>
          <a:blip r:embed="rId3" cstate="print"/>
          <a:srcRect/>
          <a:stretch>
            <a:fillRect/>
          </a:stretch>
        </p:blipFill>
        <p:spPr bwMode="auto">
          <a:xfrm>
            <a:off x="2589213" y="0"/>
            <a:ext cx="3965575" cy="6858000"/>
          </a:xfrm>
          <a:prstGeom prst="rect">
            <a:avLst/>
          </a:prstGeom>
          <a:noFill/>
          <a:ln w="9525">
            <a:noFill/>
            <a:miter lim="800000"/>
            <a:headEnd/>
            <a:tailEnd/>
          </a:ln>
        </p:spPr>
      </p:pic>
      <p:sp>
        <p:nvSpPr>
          <p:cNvPr id="3" name="2 - TextBox"/>
          <p:cNvSpPr txBox="1"/>
          <p:nvPr/>
        </p:nvSpPr>
        <p:spPr>
          <a:xfrm>
            <a:off x="683568" y="4077072"/>
            <a:ext cx="1454545" cy="461665"/>
          </a:xfrm>
          <a:prstGeom prst="rect">
            <a:avLst/>
          </a:prstGeom>
          <a:noFill/>
        </p:spPr>
        <p:txBody>
          <a:bodyPr wrap="none" rtlCol="0">
            <a:spAutoFit/>
          </a:bodyPr>
          <a:lstStyle/>
          <a:p>
            <a:r>
              <a:rPr lang="el-GR" dirty="0" smtClean="0"/>
              <a:t> </a:t>
            </a:r>
            <a:r>
              <a:rPr lang="el-GR" dirty="0"/>
              <a:t>Κ</a:t>
            </a:r>
            <a:r>
              <a:rPr lang="el-GR" dirty="0" smtClean="0"/>
              <a:t>λούβιος</a:t>
            </a:r>
            <a:endParaRPr lang="el-GR" dirty="0"/>
          </a:p>
        </p:txBody>
      </p:sp>
      <p:sp>
        <p:nvSpPr>
          <p:cNvPr id="4" name="3 - TextBox"/>
          <p:cNvSpPr txBox="1"/>
          <p:nvPr/>
        </p:nvSpPr>
        <p:spPr>
          <a:xfrm>
            <a:off x="7092280" y="4149080"/>
            <a:ext cx="1511952" cy="461665"/>
          </a:xfrm>
          <a:prstGeom prst="rect">
            <a:avLst/>
          </a:prstGeom>
          <a:noFill/>
        </p:spPr>
        <p:txBody>
          <a:bodyPr wrap="none" rtlCol="0">
            <a:spAutoFit/>
          </a:bodyPr>
          <a:lstStyle/>
          <a:p>
            <a:r>
              <a:rPr lang="el-GR" dirty="0" err="1" smtClean="0"/>
              <a:t>Σουβλίτσα</a:t>
            </a:r>
            <a:endParaRPr lang="el-G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theme/theme1.xml><?xml version="1.0" encoding="utf-8"?>
<a:theme xmlns:a="http://schemas.openxmlformats.org/drawingml/2006/main" name="Μετρό">
  <a:themeElements>
    <a:clrScheme name="Μετρό">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Μετρό">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Μετρό">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455</TotalTime>
  <Words>926</Words>
  <Application>Microsoft Office PowerPoint</Application>
  <PresentationFormat>On-screen Show (4:3)</PresentationFormat>
  <Paragraphs>139</Paragraphs>
  <Slides>63</Slides>
  <Notes>34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63</vt:i4>
      </vt:variant>
    </vt:vector>
  </HeadingPairs>
  <TitlesOfParts>
    <vt:vector size="77" baseType="lpstr">
      <vt:lpstr>Arial</vt:lpstr>
      <vt:lpstr>Arial Black</vt:lpstr>
      <vt:lpstr>Calibri</vt:lpstr>
      <vt:lpstr>Consolas</vt:lpstr>
      <vt:lpstr>Corbel</vt:lpstr>
      <vt:lpstr>Goudy Old Style</vt:lpstr>
      <vt:lpstr>Impact</vt:lpstr>
      <vt:lpstr>Rockwell</vt:lpstr>
      <vt:lpstr>Times New Roman</vt:lpstr>
      <vt:lpstr>Wingdings</vt:lpstr>
      <vt:lpstr>Wingdings 2</vt:lpstr>
      <vt:lpstr>Wingdings 3</vt:lpstr>
      <vt:lpstr>Μετρό</vt:lpstr>
      <vt:lpstr>Inkwell</vt:lpstr>
      <vt:lpstr>Εισαγωγή στο Κουκλοθέατρο</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Τελος Ενοτητας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Antigoni</dc:creator>
  <cp:lastModifiedBy>Uoa</cp:lastModifiedBy>
  <cp:revision>33</cp:revision>
  <dcterms:created xsi:type="dcterms:W3CDTF">2007-04-19T09:10:50Z</dcterms:created>
  <dcterms:modified xsi:type="dcterms:W3CDTF">2016-01-25T12:15:15Z</dcterms:modified>
</cp:coreProperties>
</file>