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320" r:id="rId2"/>
    <p:sldId id="284" r:id="rId3"/>
    <p:sldId id="325" r:id="rId4"/>
    <p:sldId id="258" r:id="rId5"/>
    <p:sldId id="259" r:id="rId6"/>
    <p:sldId id="321" r:id="rId7"/>
    <p:sldId id="322" r:id="rId8"/>
    <p:sldId id="324" r:id="rId9"/>
    <p:sldId id="326" r:id="rId10"/>
    <p:sldId id="262" r:id="rId11"/>
    <p:sldId id="309" r:id="rId12"/>
    <p:sldId id="263" r:id="rId13"/>
    <p:sldId id="310" r:id="rId14"/>
    <p:sldId id="314" r:id="rId15"/>
    <p:sldId id="315" r:id="rId16"/>
    <p:sldId id="316" r:id="rId17"/>
    <p:sldId id="317" r:id="rId18"/>
    <p:sldId id="318" r:id="rId19"/>
    <p:sldId id="319" r:id="rId20"/>
    <p:sldId id="323" r:id="rId2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Φωτεινό στυλ 1 - Έμφαση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8EC20E35-A176-4012-BC5E-935CFFF8708E}" styleName="Μεσαίο στυλ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581" autoAdjust="0"/>
  </p:normalViewPr>
  <p:slideViewPr>
    <p:cSldViewPr>
      <p:cViewPr varScale="1">
        <p:scale>
          <a:sx n="67" d="100"/>
          <a:sy n="67" d="100"/>
        </p:scale>
        <p:origin x="139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3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F1F7D3-4943-4DEE-97A3-5D561887DDCD}" type="datetimeFigureOut">
              <a:rPr lang="el-GR" smtClean="0"/>
              <a:pPr/>
              <a:t>30/11/2015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CF3D54-8868-46AA-9F62-A610BCEEBD30}" type="slidenum">
              <a:rPr lang="el-GR" smtClean="0"/>
              <a:pPr/>
              <a:t>‹#›</a:t>
            </a:fld>
            <a:endParaRPr lang="el-GR"/>
          </a:p>
        </p:txBody>
      </p:sp>
    </p:spTree>
    <p:extLst>
      <p:ext uri="{BB962C8B-B14F-4D97-AF65-F5344CB8AC3E}">
        <p14:creationId xmlns:p14="http://schemas.microsoft.com/office/powerpoint/2010/main" val="518113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1AE0CD6-9126-4088-8943-5B636C0C7371}" type="slidenum">
              <a:rPr lang="en-US">
                <a:solidFill>
                  <a:prstClr val="black"/>
                </a:solidFill>
              </a:rPr>
              <a:pPr/>
              <a:t>1</a:t>
            </a:fld>
            <a:endParaRPr lang="en-US">
              <a:solidFill>
                <a:prstClr val="black"/>
              </a:solidFill>
            </a:endParaRPr>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3369989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14</a:t>
            </a:fld>
            <a:endParaRPr lang="el-GR">
              <a:solidFill>
                <a:prstClr val="black"/>
              </a:solidFill>
            </a:endParaRPr>
          </a:p>
        </p:txBody>
      </p:sp>
    </p:spTree>
    <p:extLst>
      <p:ext uri="{BB962C8B-B14F-4D97-AF65-F5344CB8AC3E}">
        <p14:creationId xmlns:p14="http://schemas.microsoft.com/office/powerpoint/2010/main" val="2465229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15</a:t>
            </a:fld>
            <a:endParaRPr lang="el-GR">
              <a:solidFill>
                <a:prstClr val="black"/>
              </a:solidFill>
            </a:endParaRPr>
          </a:p>
        </p:txBody>
      </p:sp>
    </p:spTree>
    <p:extLst>
      <p:ext uri="{BB962C8B-B14F-4D97-AF65-F5344CB8AC3E}">
        <p14:creationId xmlns:p14="http://schemas.microsoft.com/office/powerpoint/2010/main" val="2606591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16</a:t>
            </a:fld>
            <a:endParaRPr lang="el-GR">
              <a:solidFill>
                <a:prstClr val="black"/>
              </a:solidFill>
            </a:endParaRPr>
          </a:p>
        </p:txBody>
      </p:sp>
    </p:spTree>
    <p:extLst>
      <p:ext uri="{BB962C8B-B14F-4D97-AF65-F5344CB8AC3E}">
        <p14:creationId xmlns:p14="http://schemas.microsoft.com/office/powerpoint/2010/main" val="1934178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val="1334259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val="952816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19</a:t>
            </a:fld>
            <a:endParaRPr lang="el-GR">
              <a:solidFill>
                <a:prstClr val="black"/>
              </a:solidFill>
            </a:endParaRPr>
          </a:p>
        </p:txBody>
      </p:sp>
    </p:spTree>
    <p:extLst>
      <p:ext uri="{BB962C8B-B14F-4D97-AF65-F5344CB8AC3E}">
        <p14:creationId xmlns:p14="http://schemas.microsoft.com/office/powerpoint/2010/main" val="3246191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20</a:t>
            </a:fld>
            <a:endParaRPr lang="el-GR">
              <a:solidFill>
                <a:prstClr val="black"/>
              </a:solidFill>
            </a:endParaRPr>
          </a:p>
        </p:txBody>
      </p:sp>
    </p:spTree>
    <p:extLst>
      <p:ext uri="{BB962C8B-B14F-4D97-AF65-F5344CB8AC3E}">
        <p14:creationId xmlns:p14="http://schemas.microsoft.com/office/powerpoint/2010/main" val="11527214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dirty="0"/>
          </a:p>
        </p:txBody>
      </p:sp>
      <p:pic>
        <p:nvPicPr>
          <p:cNvPr id="4" name="Picture 6" descr="Λογότυπο Εθνικόν και Καποδιστριακόν Πανεπιστήμιον Αθηνών"/>
          <p:cNvPicPr>
            <a:picLocks noChangeAspect="1"/>
          </p:cNvPicPr>
          <p:nvPr/>
        </p:nvPicPr>
        <p:blipFill>
          <a:blip r:embed="rId2" cstate="print"/>
          <a:stretch>
            <a:fillRect/>
          </a:stretch>
        </p:blipFill>
        <p:spPr>
          <a:xfrm>
            <a:off x="251520" y="260648"/>
            <a:ext cx="4147938" cy="817388"/>
          </a:xfrm>
          <a:prstGeom prst="rect">
            <a:avLst/>
          </a:prstGeom>
        </p:spPr>
      </p:pic>
    </p:spTree>
    <p:extLst>
      <p:ext uri="{BB962C8B-B14F-4D97-AF65-F5344CB8AC3E}">
        <p14:creationId xmlns:p14="http://schemas.microsoft.com/office/powerpoint/2010/main" val="10746856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p:nvPicPr>
        <p:blipFill>
          <a:blip r:embed="rId2" cstate="print"/>
          <a:stretch>
            <a:fillRect/>
          </a:stretch>
        </p:blipFill>
        <p:spPr>
          <a:xfrm>
            <a:off x="58723" y="6255465"/>
            <a:ext cx="431834" cy="570020"/>
          </a:xfrm>
          <a:prstGeom prst="rect">
            <a:avLst/>
          </a:prstGeom>
        </p:spPr>
      </p:pic>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25682571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977892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4"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sp>
        <p:nvSpPr>
          <p:cNvPr id="18" name="Θέση περιεχομένου 17"/>
          <p:cNvSpPr>
            <a:spLocks noGrp="1"/>
          </p:cNvSpPr>
          <p:nvPr>
            <p:ph sz="quarter" idx="10"/>
          </p:nvPr>
        </p:nvSpPr>
        <p:spPr>
          <a:xfrm>
            <a:off x="536238" y="1628800"/>
            <a:ext cx="2523594" cy="43204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20" name="Θέση πίνακα 19"/>
          <p:cNvSpPr>
            <a:spLocks noGrp="1"/>
          </p:cNvSpPr>
          <p:nvPr>
            <p:ph type="tbl" sz="quarter" idx="11"/>
          </p:nvPr>
        </p:nvSpPr>
        <p:spPr>
          <a:xfrm>
            <a:off x="3203575" y="1628775"/>
            <a:ext cx="5616575" cy="1295400"/>
          </a:xfrm>
        </p:spPr>
        <p:txBody>
          <a:bodyPr/>
          <a:lstStyle/>
          <a:p>
            <a:endParaRPr lang="el-GR"/>
          </a:p>
        </p:txBody>
      </p:sp>
      <p:sp>
        <p:nvSpPr>
          <p:cNvPr id="22" name="Θέση κειμένου 21"/>
          <p:cNvSpPr>
            <a:spLocks noGrp="1"/>
          </p:cNvSpPr>
          <p:nvPr>
            <p:ph type="body" sz="quarter" idx="12"/>
          </p:nvPr>
        </p:nvSpPr>
        <p:spPr>
          <a:xfrm>
            <a:off x="611560" y="3135312"/>
            <a:ext cx="2592015" cy="509588"/>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24" name="Θέση πίνακα 23"/>
          <p:cNvSpPr>
            <a:spLocks noGrp="1"/>
          </p:cNvSpPr>
          <p:nvPr>
            <p:ph type="tbl" sz="quarter" idx="13"/>
          </p:nvPr>
        </p:nvSpPr>
        <p:spPr>
          <a:xfrm>
            <a:off x="3348038" y="3135313"/>
            <a:ext cx="5729287" cy="1662112"/>
          </a:xfrm>
        </p:spPr>
        <p:txBody>
          <a:bodyPr/>
          <a:lstStyle/>
          <a:p>
            <a:endParaRPr lang="el-GR"/>
          </a:p>
        </p:txBody>
      </p:sp>
      <p:sp>
        <p:nvSpPr>
          <p:cNvPr id="26" name="Θέση κειμένου 25"/>
          <p:cNvSpPr>
            <a:spLocks noGrp="1"/>
          </p:cNvSpPr>
          <p:nvPr>
            <p:ph type="body" sz="quarter" idx="14"/>
          </p:nvPr>
        </p:nvSpPr>
        <p:spPr>
          <a:xfrm>
            <a:off x="611560" y="5085184"/>
            <a:ext cx="2592015" cy="504404"/>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28" name="Θέση πίνακα 27"/>
          <p:cNvSpPr>
            <a:spLocks noGrp="1"/>
          </p:cNvSpPr>
          <p:nvPr>
            <p:ph type="tbl" sz="quarter" idx="15"/>
          </p:nvPr>
        </p:nvSpPr>
        <p:spPr>
          <a:xfrm>
            <a:off x="3348038" y="5013325"/>
            <a:ext cx="5729287" cy="1241425"/>
          </a:xfrm>
        </p:spPr>
        <p:txBody>
          <a:bodyPr/>
          <a:lstStyle/>
          <a:p>
            <a:endParaRPr lang="el-GR"/>
          </a:p>
        </p:txBody>
      </p:sp>
    </p:spTree>
    <p:extLst>
      <p:ext uri="{BB962C8B-B14F-4D97-AF65-F5344CB8AC3E}">
        <p14:creationId xmlns:p14="http://schemas.microsoft.com/office/powerpoint/2010/main" val="3543520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Tree>
    <p:extLst>
      <p:ext uri="{BB962C8B-B14F-4D97-AF65-F5344CB8AC3E}">
        <p14:creationId xmlns:p14="http://schemas.microsoft.com/office/powerpoint/2010/main" val="3695804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1864963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9" name="Picture 8"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10"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2337566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5" name="Picture 4"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3258928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5019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8" name="Picture 7"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9"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l-GR" sz="1000" baseline="0" dirty="0" smtClean="0">
                <a:solidFill>
                  <a:srgbClr val="5075BC"/>
                </a:solidFill>
                <a:ea typeface="+mn-ea"/>
                <a:cs typeface="+mn-cs"/>
              </a:rPr>
              <a:t> 1.  Ορισμός του Μύθου. Αρχαίες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98608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l-GR" sz="1000" baseline="0" dirty="0" smtClean="0">
                <a:solidFill>
                  <a:srgbClr val="5075BC"/>
                </a:solidFill>
                <a:ea typeface="+mn-ea"/>
                <a:cs typeface="+mn-cs"/>
              </a:rPr>
              <a:t> :</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2624851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3615967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arch.barnesandnoble.com/booksearch/results.asp?WRD=sparknotes,+no+fear+skills"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opencourses.uoa.gr/courses/PHIL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8" Type="http://schemas.openxmlformats.org/officeDocument/2006/relationships/hyperlink" Target="https://en.wikipedia.org/wiki/List_of_countries'_copyright_length" TargetMode="External"/><Relationship Id="rId3" Type="http://schemas.openxmlformats.org/officeDocument/2006/relationships/hyperlink" Target="http://www.beazley.ox.ac.uk/record/F322BAD4-652B-4E56-AFE7-E51A636F2E81" TargetMode="External"/><Relationship Id="rId7" Type="http://schemas.openxmlformats.org/officeDocument/2006/relationships/hyperlink" Target="https://en.wikipedia.org/wiki/public_domai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upload.wikimedia.org/wikipedia/commons/d/de/Aischylos_B%C3%BCste.jpg" TargetMode="External"/><Relationship Id="rId5" Type="http://schemas.openxmlformats.org/officeDocument/2006/relationships/hyperlink" Target="https://www.flickr.com/photos/pilar_torres/" TargetMode="External"/><Relationship Id="rId10" Type="http://schemas.openxmlformats.org/officeDocument/2006/relationships/image" Target="../media/image9.png"/><Relationship Id="rId4" Type="http://schemas.openxmlformats.org/officeDocument/2006/relationships/hyperlink" Target="https://www.flickr.com/photos/pilar_torres/3080675892/in/photolist-5GegBA-6TyWr4-6xTJwV-jX7fw3-pYSsuo-nTv4EZ-gXEzCm-zjFh4d-5PyKKg-4oCmeo-5UXuRg-5ZM5aP-7yWGxd-4mx1Rv-62XLG6-6g37hs-6pVzvy-r4u8tU-7Xe8N9-qNzLc-oAW2w-gHxwYF-cMYzAN-cYVEiC-iti8Vy-jkbkUe-5PyK9x-6NgL92-8ea3c2-bWbV2-a9uiYL-9TCbwk-j5knFx-oeToss-9TF275-4oCiWG-8GMrjP-dPn6iW-aoFZVQ-67GZhP-i5AUGQ-iSFuBm-8Rt1VX-ouEKz7-dHp5X8-cno6em-odkt3F-odk9G3-8GFxqn-7LvVXj/" TargetMode="External"/><Relationship Id="rId9" Type="http://schemas.openxmlformats.org/officeDocument/2006/relationships/hyperlink" Target="%5b1%5d%20http:/creativecommons.org/licenses/by-nc-sa/4.0/"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hyperlink" Target="http://www.archaic.fr/wp-content/uploads/2011/11/VP-et-Trag%C3%A9die-grecque-Illustration-14.jp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www.beazley.ox.ac.uk/record/840BB1BC-ABA7-49F7-97DA-F14E5458BFF7" TargetMode="External"/><Relationship Id="rId5" Type="http://schemas.openxmlformats.org/officeDocument/2006/relationships/hyperlink" Target="https://en.wikipedia.org/wiki/List_of_countries'_copyright_length" TargetMode="External"/><Relationship Id="rId4" Type="http://schemas.openxmlformats.org/officeDocument/2006/relationships/hyperlink" Target="https://en.wikipedia.org/wiki/public_domai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26299" y="1844824"/>
            <a:ext cx="5829300" cy="1339463"/>
          </a:xfrm>
        </p:spPr>
        <p:txBody>
          <a:bodyPr>
            <a:normAutofit fontScale="90000"/>
          </a:bodyPr>
          <a:lstStyle/>
          <a:p>
            <a:r>
              <a:rPr lang="el-GR" dirty="0"/>
              <a:t>ΚΦΑ 14 Εισαγωγή στην Αρχαία Ελληνική Μυθολογία</a:t>
            </a:r>
            <a:r>
              <a:rPr lang="en-US" dirty="0"/>
              <a:t> </a:t>
            </a:r>
            <a:r>
              <a:rPr lang="el-GR" dirty="0"/>
              <a:t>και </a:t>
            </a:r>
            <a:r>
              <a:rPr lang="el-GR" dirty="0" smtClean="0"/>
              <a:t>Θρησκεία</a:t>
            </a:r>
            <a:endParaRPr lang="en-US" sz="3600" dirty="0">
              <a:solidFill>
                <a:srgbClr val="5075BC"/>
              </a:solidFill>
            </a:endParaRPr>
          </a:p>
        </p:txBody>
      </p:sp>
      <p:sp>
        <p:nvSpPr>
          <p:cNvPr id="2051" name="Rectangle 3"/>
          <p:cNvSpPr>
            <a:spLocks noGrp="1" noChangeArrowheads="1"/>
          </p:cNvSpPr>
          <p:nvPr>
            <p:ph type="subTitle" idx="1"/>
          </p:nvPr>
        </p:nvSpPr>
        <p:spPr>
          <a:xfrm>
            <a:off x="1450689" y="3573016"/>
            <a:ext cx="5992992" cy="2376264"/>
          </a:xfrm>
        </p:spPr>
        <p:txBody>
          <a:bodyPr>
            <a:normAutofit fontScale="25000" lnSpcReduction="20000"/>
          </a:bodyPr>
          <a:lstStyle/>
          <a:p>
            <a:r>
              <a:rPr lang="el-GR" sz="8800" dirty="0" smtClean="0">
                <a:solidFill>
                  <a:srgbClr val="5075BC"/>
                </a:solidFill>
              </a:rPr>
              <a:t>Ενότητα</a:t>
            </a:r>
            <a:r>
              <a:rPr lang="en-US" sz="8800" dirty="0" smtClean="0">
                <a:solidFill>
                  <a:srgbClr val="5075BC"/>
                </a:solidFill>
              </a:rPr>
              <a:t> </a:t>
            </a:r>
            <a:r>
              <a:rPr lang="el-GR" sz="8800" dirty="0" smtClean="0">
                <a:solidFill>
                  <a:srgbClr val="5075BC"/>
                </a:solidFill>
              </a:rPr>
              <a:t> </a:t>
            </a:r>
            <a:r>
              <a:rPr lang="el-GR" sz="8800" dirty="0">
                <a:solidFill>
                  <a:srgbClr val="5075BC"/>
                </a:solidFill>
              </a:rPr>
              <a:t>Α: </a:t>
            </a:r>
            <a:r>
              <a:rPr lang="el-GR" sz="8800" dirty="0"/>
              <a:t>Ορισμός του Μύθου και Θεωρίες Ερμηνείας του Μύθου. 1. </a:t>
            </a:r>
            <a:r>
              <a:rPr lang="el-GR" sz="8800" dirty="0" smtClean="0"/>
              <a:t>Ορισμός </a:t>
            </a:r>
            <a:r>
              <a:rPr lang="el-GR" sz="8800" dirty="0"/>
              <a:t>του Μύθου. Αρχαίες Θεωρίες.</a:t>
            </a:r>
            <a:endParaRPr lang="en-US" sz="8800" dirty="0">
              <a:ea typeface="ＭＳ Ｐゴシック" pitchFamily="34" charset="-128"/>
            </a:endParaRPr>
          </a:p>
          <a:p>
            <a:endParaRPr lang="el-GR" sz="8800" dirty="0"/>
          </a:p>
          <a:p>
            <a:r>
              <a:rPr lang="el-GR" sz="8800" dirty="0" smtClean="0"/>
              <a:t>Αρχαίες</a:t>
            </a:r>
            <a:r>
              <a:rPr lang="en-US" sz="8800" dirty="0" smtClean="0"/>
              <a:t>  </a:t>
            </a:r>
            <a:r>
              <a:rPr lang="el-GR" sz="8800" dirty="0" smtClean="0"/>
              <a:t>Ερμηνευτικές </a:t>
            </a:r>
            <a:r>
              <a:rPr lang="el-GR" sz="8800" dirty="0"/>
              <a:t>Θεωρίες</a:t>
            </a:r>
            <a:endParaRPr lang="en-US" sz="8800" dirty="0"/>
          </a:p>
          <a:p>
            <a:endParaRPr lang="el-GR" sz="8400" dirty="0"/>
          </a:p>
          <a:p>
            <a:r>
              <a:rPr lang="el-GR" sz="8400" dirty="0"/>
              <a:t>Σοφία</a:t>
            </a:r>
            <a:r>
              <a:rPr lang="en-US" sz="8400" dirty="0"/>
              <a:t> </a:t>
            </a:r>
            <a:r>
              <a:rPr lang="el-GR" sz="8400" dirty="0"/>
              <a:t>Παπαϊωάννου</a:t>
            </a:r>
          </a:p>
          <a:p>
            <a:r>
              <a:rPr lang="el-GR" sz="8400" dirty="0"/>
              <a:t>Φιλοσοφική Σχολή</a:t>
            </a:r>
          </a:p>
          <a:p>
            <a:r>
              <a:rPr lang="el-GR" sz="8400" dirty="0"/>
              <a:t>Τμήμα Φιλολογίας</a:t>
            </a:r>
            <a:endParaRPr lang="en-US" sz="8400" dirty="0"/>
          </a:p>
          <a:p>
            <a:endParaRPr lang="el-GR" sz="8400" dirty="0"/>
          </a:p>
          <a:p>
            <a:endParaRPr lang="el-GR" dirty="0" smtClean="0"/>
          </a:p>
          <a:p>
            <a:endParaRPr lang="el-GR" dirty="0"/>
          </a:p>
        </p:txBody>
      </p:sp>
    </p:spTree>
    <p:extLst>
      <p:ext uri="{BB962C8B-B14F-4D97-AF65-F5344CB8AC3E}">
        <p14:creationId xmlns:p14="http://schemas.microsoft.com/office/powerpoint/2010/main" val="1648548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42852"/>
            <a:ext cx="7772400" cy="1357322"/>
          </a:xfrm>
        </p:spPr>
        <p:txBody>
          <a:bodyPr>
            <a:normAutofit fontScale="90000"/>
          </a:bodyPr>
          <a:lstStyle/>
          <a:p>
            <a:pPr eaLnBrk="1" hangingPunct="1"/>
            <a:r>
              <a:rPr lang="el-GR" dirty="0" smtClean="0"/>
              <a:t>Οι Μύθοι είναι επικίνδυνοι</a:t>
            </a:r>
            <a:r>
              <a:rPr lang="en-US" dirty="0" smtClean="0"/>
              <a:t/>
            </a:r>
            <a:br>
              <a:rPr lang="en-US" dirty="0" smtClean="0"/>
            </a:br>
            <a:r>
              <a:rPr lang="en-US" sz="2400" dirty="0" smtClean="0"/>
              <a:t> </a:t>
            </a:r>
            <a:r>
              <a:rPr lang="el-GR" sz="2400" dirty="0" smtClean="0"/>
              <a:t>Ο Πλάτωνας απαγορεύει την ποίηση </a:t>
            </a:r>
            <a:r>
              <a:rPr lang="en-US" sz="2400" dirty="0" smtClean="0"/>
              <a:t>(=</a:t>
            </a:r>
            <a:r>
              <a:rPr lang="el-GR" sz="2400" dirty="0" smtClean="0"/>
              <a:t>μύθους</a:t>
            </a:r>
            <a:r>
              <a:rPr lang="en-US" sz="2400" dirty="0" smtClean="0"/>
              <a:t>) </a:t>
            </a:r>
            <a:r>
              <a:rPr lang="el-GR" sz="2400" dirty="0" smtClean="0"/>
              <a:t>στην Ιδανική Πολιτεία του</a:t>
            </a:r>
            <a:endParaRPr lang="en-US" sz="2400" dirty="0" smtClean="0"/>
          </a:p>
        </p:txBody>
      </p:sp>
      <p:sp>
        <p:nvSpPr>
          <p:cNvPr id="14339" name="Text Box 3"/>
          <p:cNvSpPr txBox="1">
            <a:spLocks noChangeArrowheads="1"/>
          </p:cNvSpPr>
          <p:nvPr/>
        </p:nvSpPr>
        <p:spPr bwMode="auto">
          <a:xfrm>
            <a:off x="214282" y="1500174"/>
            <a:ext cx="8715435" cy="4832092"/>
          </a:xfrm>
          <a:prstGeom prst="rect">
            <a:avLst/>
          </a:prstGeom>
          <a:noFill/>
          <a:ln w="9525">
            <a:noFill/>
            <a:miter lim="800000"/>
            <a:headEnd/>
            <a:tailEnd/>
          </a:ln>
        </p:spPr>
        <p:txBody>
          <a:bodyPr wrap="square">
            <a:spAutoFit/>
          </a:bodyPr>
          <a:lstStyle/>
          <a:p>
            <a:pPr marL="185738" indent="-185738">
              <a:buFontTx/>
              <a:buChar char="•"/>
            </a:pPr>
            <a:r>
              <a:rPr lang="el-GR" sz="1400" dirty="0" smtClean="0">
                <a:latin typeface="+mj-lt"/>
              </a:rPr>
              <a:t>Στο </a:t>
            </a:r>
            <a:r>
              <a:rPr lang="el-GR" sz="1400" b="1" dirty="0">
                <a:latin typeface="+mj-lt"/>
              </a:rPr>
              <a:t>10 βιβλίο </a:t>
            </a:r>
            <a:r>
              <a:rPr lang="el-GR" sz="1400" dirty="0">
                <a:latin typeface="+mj-lt"/>
              </a:rPr>
              <a:t>της </a:t>
            </a:r>
            <a:r>
              <a:rPr lang="el-GR" sz="1400" i="1" dirty="0">
                <a:latin typeface="+mj-lt"/>
              </a:rPr>
              <a:t>Πολιτείας</a:t>
            </a:r>
            <a:r>
              <a:rPr lang="el-GR" sz="1400" dirty="0">
                <a:latin typeface="+mj-lt"/>
              </a:rPr>
              <a:t> ο Πλάτωνας διώχνει τους ποιητές από την πόλη διατεινόμενος πως η ποίηση είναι βλαβερή και επικίνδυνη για τους εξής λόγους: </a:t>
            </a:r>
            <a:endParaRPr lang="en-US" sz="1400" dirty="0">
              <a:latin typeface="+mj-lt"/>
            </a:endParaRPr>
          </a:p>
          <a:p>
            <a:pPr marL="185738" indent="-185738">
              <a:buFontTx/>
              <a:buChar char="•"/>
            </a:pPr>
            <a:endParaRPr lang="el-GR" sz="1400" b="1" dirty="0" smtClean="0">
              <a:latin typeface="+mj-lt"/>
            </a:endParaRPr>
          </a:p>
          <a:p>
            <a:pPr marL="185738" indent="-185738">
              <a:buFontTx/>
              <a:buChar char="•"/>
            </a:pPr>
            <a:r>
              <a:rPr lang="el-GR" sz="1400" b="1" dirty="0" smtClean="0">
                <a:latin typeface="+mj-lt"/>
              </a:rPr>
              <a:t>Οι ποιητές προσποιούνται πως έχουν γνώση επί παντός επιστητού, αλλά στην πραγματικότητα δεν γνωρίζουν τίποτε απολύτως. </a:t>
            </a:r>
            <a:r>
              <a:rPr lang="el-GR" sz="1400" dirty="0" smtClean="0">
                <a:latin typeface="+mj-lt"/>
              </a:rPr>
              <a:t>Τα θέματα με τα οποία καταπιάνονται δεν είναι δυνατό να τα γνωρίζει κανείς: είναι φαντάσματα, εικόνες, και ελάχιστη επαφή έχουν με την πραγματικότητα. Με το να παρουσιάζουν επεισόδια τόσο απομακρυσμένα από την αλήθεια οι ποιητές διαστρεβλώνουν τις ψυχές, τις κατευθύνουν μακριά από την πραγματικότητα και προς την φαντασία. </a:t>
            </a:r>
            <a:r>
              <a:rPr lang="en-US" sz="1400" dirty="0" smtClean="0">
                <a:latin typeface="+mj-lt"/>
                <a:hlinkClick r:id="rId2"/>
              </a:rPr>
              <a:t> </a:t>
            </a:r>
            <a:r>
              <a:rPr lang="en-US" sz="1400" dirty="0" smtClean="0">
                <a:latin typeface="+mj-lt"/>
              </a:rPr>
              <a:t> </a:t>
            </a:r>
            <a:endParaRPr lang="en-US" sz="1400" dirty="0">
              <a:latin typeface="+mj-lt"/>
            </a:endParaRPr>
          </a:p>
          <a:p>
            <a:pPr marL="185738" indent="-185738">
              <a:buFont typeface="Arial" panose="020B0604020202020204" pitchFamily="34" charset="0"/>
              <a:buChar char="•"/>
            </a:pPr>
            <a:endParaRPr lang="en-US" sz="1400" dirty="0">
              <a:latin typeface="+mj-lt"/>
            </a:endParaRPr>
          </a:p>
          <a:p>
            <a:pPr marL="185738" indent="-185738">
              <a:buFontTx/>
              <a:buChar char="•"/>
            </a:pPr>
            <a:r>
              <a:rPr lang="el-GR" sz="1400" b="1" dirty="0" smtClean="0">
                <a:latin typeface="+mj-lt"/>
              </a:rPr>
              <a:t>Ακόμα χειρότερα, οι εικόνες που οι ποιητές συνθέτουν δεν μιμούνται το καλό  κομμάτι της ψυχής. </a:t>
            </a:r>
            <a:r>
              <a:rPr lang="el-GR" sz="1400" dirty="0" smtClean="0">
                <a:latin typeface="+mj-lt"/>
              </a:rPr>
              <a:t>Το λογικό τμήμα της ψυχής είναι ήρεμο, σταθερό και δύσκολο στο να το κατανοήσει και να το μιμηθεί κάποιος. Οι ποιητές μιμούνται τα χειρότερα </a:t>
            </a:r>
            <a:r>
              <a:rPr lang="el-GR" sz="1400" dirty="0" err="1" smtClean="0">
                <a:latin typeface="+mj-lt"/>
              </a:rPr>
              <a:t>τμήματα—τις</a:t>
            </a:r>
            <a:r>
              <a:rPr lang="el-GR" sz="1400" dirty="0" smtClean="0">
                <a:latin typeface="+mj-lt"/>
              </a:rPr>
              <a:t> ροπές και επιθυμίες, οι οποίες οδηγούν στην δημιουργία χαρακτήρων ευσυγκίνητων και εκδηλωτικών.  Η ποίηση φυσικά και έχει μεγάλη επίδραση στα χειρότερα τμήματα των ψυχών και διεγείρει, τρέφει και ενδυναμώνει τα κατώτερα στοιχεία της ενώ απορροφά ενέργεια που θα έπρεπε να διοχετεύεται στο ανώτερο, λογικό κομμάτι. </a:t>
            </a:r>
            <a:endParaRPr lang="en-US" sz="1400" dirty="0">
              <a:latin typeface="+mj-lt"/>
            </a:endParaRPr>
          </a:p>
          <a:p>
            <a:pPr marL="185738" indent="-185738">
              <a:buFont typeface="Arial" panose="020B0604020202020204" pitchFamily="34" charset="0"/>
              <a:buChar char="•"/>
            </a:pPr>
            <a:endParaRPr lang="en-US" sz="1400" dirty="0">
              <a:latin typeface="+mj-lt"/>
            </a:endParaRPr>
          </a:p>
          <a:p>
            <a:pPr marL="185738" indent="-185738">
              <a:buFontTx/>
              <a:buChar char="•"/>
            </a:pPr>
            <a:r>
              <a:rPr lang="el-GR" sz="1400" b="1" dirty="0" smtClean="0">
                <a:latin typeface="+mj-lt"/>
              </a:rPr>
              <a:t>Η Ποίηση διαφθείρει ακόμη και τις άριστες ψυχές</a:t>
            </a:r>
            <a:r>
              <a:rPr lang="en-US" sz="1400" b="1" dirty="0" smtClean="0">
                <a:latin typeface="+mj-lt"/>
              </a:rPr>
              <a:t>. </a:t>
            </a:r>
            <a:r>
              <a:rPr lang="el-GR" sz="1400" b="1" dirty="0" smtClean="0">
                <a:latin typeface="+mj-lt"/>
              </a:rPr>
              <a:t>Μας εξαπατά και μας κάνει να δείχνουμε συμπάθεια σε εκείνους που υποφέρουν και θρηνούν υπερβολικά, που ερωτεύονται υπερβολικά, που γελούν με τιποτένια πράγματα. </a:t>
            </a:r>
            <a:r>
              <a:rPr lang="el-GR" sz="1400" dirty="0" smtClean="0">
                <a:latin typeface="+mj-lt"/>
              </a:rPr>
              <a:t>Μας ωθεί, επιπλέον, και στο σημείο να συμπάσχουμε, να αισθανόμαστε κι εμείς αυτά τα χαμηλής ποιότητας συναισθήματα (λύπη, έρωτας, κλπ). Και δεν ντρεπόμαστε να τα απολαμβάνουμε τα συναισθήματα αυτά διότι προφασιζόμαστε πως συμπάσχουμε με έναν φανταστικό χαρακτήρα, όχι στην πραγματικότητα</a:t>
            </a:r>
            <a:r>
              <a:rPr lang="en-US" sz="1400" dirty="0" smtClean="0">
                <a:latin typeface="+mj-lt"/>
              </a:rPr>
              <a:t>,</a:t>
            </a:r>
            <a:r>
              <a:rPr lang="el-GR" sz="1400" dirty="0" smtClean="0">
                <a:latin typeface="+mj-lt"/>
              </a:rPr>
              <a:t> στο πλαίσιο της δικής μας καθημερινότητας. </a:t>
            </a:r>
            <a:r>
              <a:rPr lang="en-US" sz="1400" dirty="0" smtClean="0">
                <a:latin typeface="+mj-lt"/>
              </a:rPr>
              <a:t> </a:t>
            </a:r>
            <a:endParaRPr lang="en-US" sz="1400" dirty="0">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332656"/>
            <a:ext cx="7772400" cy="1008112"/>
          </a:xfrm>
        </p:spPr>
        <p:txBody>
          <a:bodyPr/>
          <a:lstStyle/>
          <a:p>
            <a:r>
              <a:rPr lang="el-GR" dirty="0" smtClean="0"/>
              <a:t>Ο</a:t>
            </a:r>
            <a:r>
              <a:rPr lang="en-US" dirty="0" smtClean="0"/>
              <a:t> “</a:t>
            </a:r>
            <a:r>
              <a:rPr lang="el-GR" dirty="0" smtClean="0"/>
              <a:t>Μύθος</a:t>
            </a:r>
            <a:r>
              <a:rPr lang="en-US" dirty="0" smtClean="0"/>
              <a:t>” </a:t>
            </a:r>
            <a:r>
              <a:rPr lang="el-GR" dirty="0" smtClean="0"/>
              <a:t>της </a:t>
            </a:r>
            <a:r>
              <a:rPr lang="el-GR" dirty="0" err="1" smtClean="0"/>
              <a:t>Ατλαντίδας</a:t>
            </a:r>
            <a:endParaRPr lang="en-US" dirty="0" smtClean="0"/>
          </a:p>
        </p:txBody>
      </p:sp>
      <p:sp>
        <p:nvSpPr>
          <p:cNvPr id="14339" name="Rectangle 3"/>
          <p:cNvSpPr>
            <a:spLocks noGrp="1" noChangeArrowheads="1"/>
          </p:cNvSpPr>
          <p:nvPr>
            <p:ph idx="4294967295"/>
          </p:nvPr>
        </p:nvSpPr>
        <p:spPr>
          <a:xfrm>
            <a:off x="457200" y="1268760"/>
            <a:ext cx="8229600" cy="5256584"/>
          </a:xfrm>
        </p:spPr>
        <p:txBody>
          <a:bodyPr rtlCol="0">
            <a:normAutofit fontScale="92500"/>
          </a:bodyPr>
          <a:lstStyle/>
          <a:p>
            <a:pPr fontAlgn="auto">
              <a:spcAft>
                <a:spcPts val="0"/>
              </a:spcAft>
              <a:buFont typeface="Arial" pitchFamily="34" charset="0"/>
              <a:buChar char="•"/>
              <a:defRPr/>
            </a:pPr>
            <a:r>
              <a:rPr lang="el-GR" dirty="0" smtClean="0"/>
              <a:t>Η αφήγηση του Πλάτωνα για την Ατλαντίδα δεν είναι</a:t>
            </a:r>
            <a:r>
              <a:rPr lang="en-US" dirty="0" smtClean="0"/>
              <a:t> “</a:t>
            </a:r>
            <a:r>
              <a:rPr lang="el-GR" dirty="0" smtClean="0"/>
              <a:t>μύθος</a:t>
            </a:r>
            <a:r>
              <a:rPr lang="en-US" dirty="0" smtClean="0"/>
              <a:t>”:</a:t>
            </a:r>
          </a:p>
          <a:p>
            <a:pPr lvl="1" fontAlgn="auto">
              <a:spcAft>
                <a:spcPts val="0"/>
              </a:spcAft>
              <a:buFont typeface="Arial" pitchFamily="34" charset="0"/>
              <a:buChar char="–"/>
              <a:defRPr/>
            </a:pPr>
            <a:r>
              <a:rPr lang="el-GR" dirty="0" smtClean="0"/>
              <a:t>Δεν είναι προφορική ιστορία ή ιστορία ή οποία παραδίδεται από το παρελθόν και έχει σημασία για ένα ευρύτερο κοινωνικό σύνολο</a:t>
            </a:r>
            <a:r>
              <a:rPr lang="en-US" dirty="0" smtClean="0"/>
              <a:t>.</a:t>
            </a:r>
            <a:endParaRPr lang="el-GR" dirty="0" smtClean="0"/>
          </a:p>
          <a:p>
            <a:pPr lvl="1" fontAlgn="auto">
              <a:spcAft>
                <a:spcPts val="0"/>
              </a:spcAft>
              <a:buFont typeface="Arial" pitchFamily="34" charset="0"/>
              <a:buChar char="–"/>
              <a:defRPr/>
            </a:pPr>
            <a:r>
              <a:rPr lang="el-GR" dirty="0" smtClean="0"/>
              <a:t>Παραδίδεται γραπτώς και έχει επώνυμο δημιουργό</a:t>
            </a:r>
            <a:endParaRPr lang="en-US" dirty="0" smtClean="0"/>
          </a:p>
          <a:p>
            <a:pPr lvl="1" fontAlgn="auto">
              <a:spcAft>
                <a:spcPts val="0"/>
              </a:spcAft>
              <a:buFont typeface="Arial" pitchFamily="34" charset="0"/>
              <a:buChar char="–"/>
              <a:defRPr/>
            </a:pPr>
            <a:r>
              <a:rPr lang="el-GR" dirty="0" smtClean="0"/>
              <a:t>Πολιτική μεταφορά του Πλάτωνα στο πλαίσιο των διαλόγων του </a:t>
            </a:r>
            <a:r>
              <a:rPr lang="el-GR" i="1" dirty="0" smtClean="0"/>
              <a:t>Τίμαιος</a:t>
            </a:r>
            <a:r>
              <a:rPr lang="el-GR" dirty="0" smtClean="0"/>
              <a:t> και </a:t>
            </a:r>
            <a:r>
              <a:rPr lang="el-GR" i="1" dirty="0" smtClean="0"/>
              <a:t>Κριτίας</a:t>
            </a:r>
            <a:r>
              <a:rPr lang="el-GR" dirty="0" smtClean="0"/>
              <a:t>. </a:t>
            </a:r>
            <a:endParaRPr lang="en-US" dirty="0" smtClean="0"/>
          </a:p>
          <a:p>
            <a:pPr fontAlgn="auto">
              <a:spcAft>
                <a:spcPts val="0"/>
              </a:spcAft>
              <a:buFont typeface="Arial" pitchFamily="34" charset="0"/>
              <a:buChar char="•"/>
              <a:defRPr/>
            </a:pPr>
            <a:r>
              <a:rPr lang="el-GR" dirty="0" smtClean="0"/>
              <a:t>Σε ολόκληρη την αρχαιότητα κανείς δεν πίστευε πως αντιπροσώπευε κάποια μνήμη του απώτατου ιστορικού παρελθόντος</a:t>
            </a:r>
            <a:r>
              <a:rPr lang="en-US" dirty="0" smtClean="0"/>
              <a:t>.</a:t>
            </a:r>
          </a:p>
          <a:p>
            <a:pPr fontAlgn="auto">
              <a:spcAft>
                <a:spcPts val="0"/>
              </a:spcAft>
              <a:buFont typeface="Arial" pitchFamily="34" charset="0"/>
              <a:buChar char="•"/>
              <a:defRPr/>
            </a:pPr>
            <a:endParaRPr lang="en-US" dirty="0" smtClean="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357166"/>
            <a:ext cx="7772400" cy="1071570"/>
          </a:xfrm>
        </p:spPr>
        <p:txBody>
          <a:bodyPr/>
          <a:lstStyle/>
          <a:p>
            <a:pPr eaLnBrk="1" hangingPunct="1"/>
            <a:r>
              <a:rPr lang="el-GR" dirty="0" err="1" smtClean="0"/>
              <a:t>Ευημερισμός</a:t>
            </a:r>
            <a:endParaRPr lang="en-US" dirty="0" smtClean="0"/>
          </a:p>
        </p:txBody>
      </p:sp>
      <p:sp>
        <p:nvSpPr>
          <p:cNvPr id="12291" name="Text Box 3"/>
          <p:cNvSpPr txBox="1">
            <a:spLocks noChangeArrowheads="1"/>
          </p:cNvSpPr>
          <p:nvPr/>
        </p:nvSpPr>
        <p:spPr bwMode="auto">
          <a:xfrm>
            <a:off x="441325" y="1357299"/>
            <a:ext cx="8397875" cy="830997"/>
          </a:xfrm>
          <a:prstGeom prst="rect">
            <a:avLst/>
          </a:prstGeom>
          <a:noFill/>
          <a:ln w="9525">
            <a:noFill/>
            <a:miter lim="800000"/>
            <a:headEnd/>
            <a:tailEnd/>
          </a:ln>
        </p:spPr>
        <p:txBody>
          <a:bodyPr wrap="square">
            <a:spAutoFit/>
          </a:bodyPr>
          <a:lstStyle/>
          <a:p>
            <a:r>
              <a:rPr lang="el-GR" dirty="0" smtClean="0"/>
              <a:t>Για τον </a:t>
            </a:r>
            <a:r>
              <a:rPr lang="el-GR" dirty="0" err="1" smtClean="0"/>
              <a:t>Ευήμερο</a:t>
            </a:r>
            <a:r>
              <a:rPr lang="el-GR" dirty="0" smtClean="0"/>
              <a:t> από τη Μεσσήνη, βλ.</a:t>
            </a:r>
            <a:r>
              <a:rPr lang="en-US" dirty="0" smtClean="0"/>
              <a:t> http</a:t>
            </a:r>
            <a:r>
              <a:rPr lang="en-US" dirty="0"/>
              <a:t>://www.csun.edu/~hcfll004/euhemerus.html.</a:t>
            </a:r>
          </a:p>
        </p:txBody>
      </p:sp>
      <p:sp>
        <p:nvSpPr>
          <p:cNvPr id="12292" name="Text Box 4"/>
          <p:cNvSpPr txBox="1">
            <a:spLocks noChangeArrowheads="1"/>
          </p:cNvSpPr>
          <p:nvPr/>
        </p:nvSpPr>
        <p:spPr bwMode="auto">
          <a:xfrm>
            <a:off x="285720" y="2214555"/>
            <a:ext cx="8606759" cy="4401205"/>
          </a:xfrm>
          <a:prstGeom prst="rect">
            <a:avLst/>
          </a:prstGeom>
          <a:noFill/>
          <a:ln w="9525">
            <a:noFill/>
            <a:miter lim="800000"/>
            <a:headEnd/>
            <a:tailEnd/>
          </a:ln>
        </p:spPr>
        <p:txBody>
          <a:bodyPr wrap="square">
            <a:spAutoFit/>
          </a:bodyPr>
          <a:lstStyle/>
          <a:p>
            <a:r>
              <a:rPr lang="el-GR" dirty="0" smtClean="0"/>
              <a:t>Μαρτυρία </a:t>
            </a:r>
            <a:r>
              <a:rPr lang="el-GR" dirty="0" err="1" smtClean="0"/>
              <a:t>Διοδώρου</a:t>
            </a:r>
            <a:r>
              <a:rPr lang="el-GR" dirty="0" smtClean="0"/>
              <a:t> Σικελιώτη (</a:t>
            </a:r>
            <a:r>
              <a:rPr lang="el-GR" i="1" dirty="0" smtClean="0"/>
              <a:t>Ιστορική Βιβλιοθήκη </a:t>
            </a:r>
            <a:r>
              <a:rPr lang="el-GR" dirty="0" smtClean="0"/>
              <a:t>6.1.4κεξ)</a:t>
            </a:r>
            <a:r>
              <a:rPr lang="en-US" dirty="0" smtClean="0"/>
              <a:t>:</a:t>
            </a:r>
            <a:endParaRPr lang="en-US" dirty="0"/>
          </a:p>
          <a:p>
            <a:r>
              <a:rPr lang="el-GR" dirty="0" smtClean="0"/>
              <a:t>Φίλος του Βασιλιά Κασσάνδρου της Μακεδονίας </a:t>
            </a:r>
            <a:r>
              <a:rPr lang="en-US" dirty="0" smtClean="0"/>
              <a:t>(</a:t>
            </a:r>
            <a:r>
              <a:rPr lang="en-US" dirty="0"/>
              <a:t>301 </a:t>
            </a:r>
            <a:r>
              <a:rPr lang="el-GR" dirty="0" smtClean="0"/>
              <a:t>-</a:t>
            </a:r>
            <a:r>
              <a:rPr lang="en-US" dirty="0" smtClean="0"/>
              <a:t> 297</a:t>
            </a:r>
            <a:r>
              <a:rPr lang="el-GR" dirty="0" smtClean="0"/>
              <a:t>). </a:t>
            </a:r>
          </a:p>
          <a:p>
            <a:r>
              <a:rPr lang="el-GR" dirty="0" smtClean="0"/>
              <a:t>Επιστήμονας περιηγητής σε διατεταγμένη υπηρεσία. </a:t>
            </a:r>
          </a:p>
          <a:p>
            <a:r>
              <a:rPr lang="el-GR" dirty="0" smtClean="0"/>
              <a:t>Ινδικός Ωκεανός, προς Αραβία. Χάνει τον προσανατολισμό και καταλήγει σε μια άγνωστη χώρα, ένα σύμπλεγμα νησιών, ένα εκ των οποίων ονομάζονταν </a:t>
            </a:r>
            <a:r>
              <a:rPr lang="el-GR" dirty="0" err="1" smtClean="0"/>
              <a:t>Παναχαία</a:t>
            </a:r>
            <a:r>
              <a:rPr lang="el-GR" dirty="0" smtClean="0"/>
              <a:t>. </a:t>
            </a:r>
          </a:p>
          <a:p>
            <a:r>
              <a:rPr lang="el-GR" b="1" dirty="0" smtClean="0"/>
              <a:t>Ιερό του Δία, το οποίο ιδρύθηκε τον καιρό που ο Δίας ήταν βασιλιάς όλου του κατοικούμενου κόσμου, και ζούσε ακόμη μεταξύ των ανθρώπων. </a:t>
            </a:r>
          </a:p>
          <a:p>
            <a:r>
              <a:rPr lang="el-GR" dirty="0" smtClean="0"/>
              <a:t>Στήλη από χρυσάφι με επιγραφή όπου καταγράφονταν περιληπτικά τα έργα του Ουρανού</a:t>
            </a:r>
            <a:r>
              <a:rPr lang="en-US" dirty="0" smtClean="0"/>
              <a:t>,</a:t>
            </a:r>
            <a:r>
              <a:rPr lang="el-GR" dirty="0" smtClean="0"/>
              <a:t> του Κρόνου και του Δία. </a:t>
            </a:r>
            <a:endParaRPr lang="en-US" dirty="0"/>
          </a:p>
          <a:p>
            <a:endParaRPr lang="en-US" sz="16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normAutofit/>
          </a:bodyPr>
          <a:lstStyle/>
          <a:p>
            <a:r>
              <a:rPr lang="en-US" b="1" dirty="0"/>
              <a:t>Addendum: </a:t>
            </a:r>
            <a:endParaRPr lang="el-GR" dirty="0"/>
          </a:p>
        </p:txBody>
      </p:sp>
      <p:sp>
        <p:nvSpPr>
          <p:cNvPr id="4" name="3 - Θέση περιεχομένου"/>
          <p:cNvSpPr>
            <a:spLocks noGrp="1"/>
          </p:cNvSpPr>
          <p:nvPr>
            <p:ph idx="4294967295"/>
          </p:nvPr>
        </p:nvSpPr>
        <p:spPr>
          <a:xfrm>
            <a:off x="464156" y="1556792"/>
            <a:ext cx="8229600" cy="4525963"/>
          </a:xfrm>
        </p:spPr>
        <p:txBody>
          <a:bodyPr/>
          <a:lstStyle/>
          <a:p>
            <a:pPr>
              <a:buNone/>
            </a:pPr>
            <a:r>
              <a:rPr lang="el-GR" dirty="0" smtClean="0"/>
              <a:t>Για τα αποσπάσματα των κειμένων των Προσωκρατικών φιλοσόφων χρησιμοποιούμε την έκδοση των : </a:t>
            </a:r>
          </a:p>
          <a:p>
            <a:pPr>
              <a:buNone/>
            </a:pPr>
            <a:r>
              <a:rPr lang="en-US" dirty="0" smtClean="0"/>
              <a:t>H.A. Diels – W. </a:t>
            </a:r>
            <a:r>
              <a:rPr lang="en-US" dirty="0" err="1" smtClean="0"/>
              <a:t>Kranz</a:t>
            </a:r>
            <a:r>
              <a:rPr lang="en-US" dirty="0" smtClean="0"/>
              <a:t>, </a:t>
            </a:r>
            <a:r>
              <a:rPr lang="de-DE" i="1" dirty="0" smtClean="0"/>
              <a:t>Die Fragmente der Vorsokratiker</a:t>
            </a:r>
            <a:r>
              <a:rPr lang="de-DE" dirty="0" smtClean="0"/>
              <a:t>. Griechisch und deutsch. Berlin: Weidmann, 1935</a:t>
            </a:r>
            <a:r>
              <a:rPr lang="el-GR" dirty="0" smtClean="0"/>
              <a:t> (5</a:t>
            </a:r>
            <a:r>
              <a:rPr lang="el-GR" baseline="30000" dirty="0" smtClean="0"/>
              <a:t>η</a:t>
            </a:r>
            <a:r>
              <a:rPr lang="el-GR" dirty="0" smtClean="0"/>
              <a:t> έκδοση). [1</a:t>
            </a:r>
            <a:r>
              <a:rPr lang="el-GR" baseline="30000" dirty="0" smtClean="0"/>
              <a:t>η</a:t>
            </a:r>
            <a:r>
              <a:rPr lang="el-GR" dirty="0" smtClean="0"/>
              <a:t> έκδοση, μόνον από τον </a:t>
            </a:r>
            <a:r>
              <a:rPr lang="en-US" dirty="0" smtClean="0"/>
              <a:t>Diels </a:t>
            </a:r>
            <a:r>
              <a:rPr lang="el-GR" dirty="0" smtClean="0"/>
              <a:t>το 1903]. </a:t>
            </a:r>
            <a:endParaRPr lang="de-DE" dirty="0" smtClean="0"/>
          </a:p>
          <a:p>
            <a:pPr>
              <a:buNone/>
            </a:pPr>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4294967295"/>
          </p:nvPr>
        </p:nvSpPr>
        <p:spPr>
          <a:xfrm>
            <a:off x="1485900" y="1862827"/>
            <a:ext cx="6172200" cy="3394472"/>
          </a:xfrm>
        </p:spPr>
        <p:txBody>
          <a:bodyPr>
            <a:normAutofit/>
          </a:bodyPr>
          <a:lstStyle/>
          <a:p>
            <a:r>
              <a:rPr lang="el-GR" sz="1500" dirty="0"/>
              <a:t>Το παρόν εκπαιδευτικό υλικό έχει αναπτυχθεί </a:t>
            </a:r>
            <a:r>
              <a:rPr lang="el-GR" sz="1500" dirty="0" err="1"/>
              <a:t>στ</a:t>
            </a:r>
            <a:r>
              <a:rPr lang="en-US" sz="1500" dirty="0"/>
              <a:t>o</a:t>
            </a:r>
            <a:r>
              <a:rPr lang="el-GR" sz="1500" dirty="0"/>
              <a:t> </a:t>
            </a:r>
            <a:r>
              <a:rPr lang="el-GR" sz="1500" dirty="0" err="1"/>
              <a:t>πλαίσι</a:t>
            </a:r>
            <a:r>
              <a:rPr lang="en-US" sz="1500" dirty="0"/>
              <a:t>o</a:t>
            </a:r>
            <a:r>
              <a:rPr lang="el-GR" sz="1500" dirty="0"/>
              <a:t> του εκπαιδευτικού έργου του διδάσκοντα.</a:t>
            </a:r>
            <a:endParaRPr lang="en-US" sz="1500" dirty="0"/>
          </a:p>
          <a:p>
            <a:r>
              <a:rPr lang="el-GR" sz="1500" dirty="0"/>
              <a:t>Το έργο «</a:t>
            </a:r>
            <a:r>
              <a:rPr lang="el-GR" sz="1500" b="1" dirty="0"/>
              <a:t>Ανοικτά Ακαδημαϊκά Μαθήματα στο Πανεπιστήμιο Αθηνών</a:t>
            </a:r>
            <a:r>
              <a:rPr lang="el-GR" sz="1500" dirty="0"/>
              <a:t>» έχει χρηματοδοτήσει μόνο την αναδιαμόρφωση του εκπαιδευτικού υλικού. </a:t>
            </a:r>
            <a:endParaRPr lang="en-US" sz="1500" dirty="0"/>
          </a:p>
          <a:p>
            <a:r>
              <a:rPr lang="el-GR" sz="1500" dirty="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57754" y="4347102"/>
            <a:ext cx="4126230" cy="1040130"/>
          </a:xfrm>
          <a:prstGeom prst="rect">
            <a:avLst/>
          </a:prstGeom>
        </p:spPr>
      </p:pic>
    </p:spTree>
    <p:extLst>
      <p:ext uri="{BB962C8B-B14F-4D97-AF65-F5344CB8AC3E}">
        <p14:creationId xmlns:p14="http://schemas.microsoft.com/office/powerpoint/2010/main" val="3952283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300" dirty="0"/>
              <a:t>Σημειώματα</a:t>
            </a:r>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562565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1063229"/>
            <a:ext cx="6858000" cy="85725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4294967295"/>
          </p:nvPr>
        </p:nvSpPr>
        <p:spPr>
          <a:xfrm>
            <a:off x="1352155" y="2276872"/>
            <a:ext cx="6439689" cy="3394472"/>
          </a:xfrm>
        </p:spPr>
        <p:txBody>
          <a:bodyPr>
            <a:normAutofit/>
          </a:bodyPr>
          <a:lstStyle/>
          <a:p>
            <a:pPr marL="0" indent="0">
              <a:buNone/>
            </a:pPr>
            <a:r>
              <a:rPr lang="el-GR" sz="2400" dirty="0"/>
              <a:t>Το παρόν έργο αποτελεί την έκδοση 1.0</a:t>
            </a:r>
          </a:p>
        </p:txBody>
      </p:sp>
    </p:spTree>
    <p:extLst>
      <p:ext uri="{BB962C8B-B14F-4D97-AF65-F5344CB8AC3E}">
        <p14:creationId xmlns:p14="http://schemas.microsoft.com/office/powerpoint/2010/main" val="4290968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4294967295"/>
          </p:nvPr>
        </p:nvSpPr>
        <p:spPr>
          <a:xfrm>
            <a:off x="464156" y="1556792"/>
            <a:ext cx="8229600" cy="4525963"/>
          </a:xfrm>
        </p:spPr>
        <p:txBody>
          <a:bodyPr>
            <a:normAutofit/>
          </a:bodyPr>
          <a:lstStyle/>
          <a:p>
            <a:pPr marL="0" indent="0">
              <a:buNone/>
            </a:pPr>
            <a:r>
              <a:rPr lang="el-GR" sz="1500" dirty="0" err="1"/>
              <a:t>Copyright</a:t>
            </a:r>
            <a:r>
              <a:rPr lang="el-GR" sz="1500" dirty="0"/>
              <a:t> </a:t>
            </a:r>
            <a:r>
              <a:rPr lang="el-GR" sz="1500" dirty="0" err="1"/>
              <a:t>Εθνικόν</a:t>
            </a:r>
            <a:r>
              <a:rPr lang="el-GR" sz="1500" dirty="0"/>
              <a:t> και </a:t>
            </a:r>
            <a:r>
              <a:rPr lang="el-GR" sz="1500" dirty="0" err="1"/>
              <a:t>Καποδιστριακόν</a:t>
            </a:r>
            <a:r>
              <a:rPr lang="el-GR" sz="1500" dirty="0"/>
              <a:t> </a:t>
            </a:r>
            <a:r>
              <a:rPr lang="el-GR" sz="1500" dirty="0" err="1"/>
              <a:t>Πανεπιστήμιον</a:t>
            </a:r>
            <a:r>
              <a:rPr lang="el-GR" sz="1500" dirty="0"/>
              <a:t> Αθηνών</a:t>
            </a:r>
            <a:r>
              <a:rPr lang="en-US" sz="1500" dirty="0"/>
              <a:t>, </a:t>
            </a:r>
            <a:r>
              <a:rPr lang="el-GR" sz="1500" dirty="0"/>
              <a:t>Σοφία Παπαϊωάννου 2014</a:t>
            </a:r>
            <a:r>
              <a:rPr lang="en-US" sz="1500" dirty="0"/>
              <a:t>.</a:t>
            </a:r>
            <a:r>
              <a:rPr lang="el-GR" sz="1500" dirty="0"/>
              <a:t> Σοφία Παπαϊωάννου 2014. Τίτλος μαθήματος: «Εισαγωγή στην Αρχαία Ελληνική Μυθολογία</a:t>
            </a:r>
            <a:r>
              <a:rPr lang="en-US" sz="1500" dirty="0"/>
              <a:t> </a:t>
            </a:r>
            <a:r>
              <a:rPr lang="el-GR" sz="1500" dirty="0"/>
              <a:t>και Θρησκεία. Τίτλος ενότητας «</a:t>
            </a:r>
            <a:r>
              <a:rPr lang="el-GR" sz="1500" dirty="0" smtClean="0"/>
              <a:t>Ενότητα</a:t>
            </a:r>
            <a:r>
              <a:rPr lang="en-US" sz="1500" dirty="0" smtClean="0"/>
              <a:t> A: </a:t>
            </a:r>
            <a:r>
              <a:rPr lang="el-GR" sz="1500" dirty="0" smtClean="0"/>
              <a:t> </a:t>
            </a:r>
            <a:r>
              <a:rPr lang="el-GR" sz="1600" dirty="0"/>
              <a:t>Ορισμός του Μύθου και Θεωρίες Ερμηνείας του Μύθου. 1. Ορισμός του Μύθου. Αρχαίες </a:t>
            </a:r>
            <a:r>
              <a:rPr lang="el-GR" sz="1600" dirty="0" smtClean="0"/>
              <a:t>Θεωρίες.</a:t>
            </a:r>
            <a:r>
              <a:rPr lang="en-US" sz="1600" dirty="0" smtClean="0"/>
              <a:t> </a:t>
            </a:r>
            <a:r>
              <a:rPr lang="el-GR" sz="1600" dirty="0" smtClean="0"/>
              <a:t>Αρχαίες</a:t>
            </a:r>
            <a:r>
              <a:rPr lang="en-US" sz="1600" dirty="0" smtClean="0"/>
              <a:t>  </a:t>
            </a:r>
            <a:r>
              <a:rPr lang="el-GR" sz="1600" dirty="0"/>
              <a:t>Ερμηνευτικές </a:t>
            </a:r>
            <a:r>
              <a:rPr lang="el-GR" sz="1600" dirty="0" smtClean="0"/>
              <a:t>Θεωρίες</a:t>
            </a:r>
            <a:r>
              <a:rPr lang="el-GR" sz="1500" dirty="0" smtClean="0"/>
              <a:t>»</a:t>
            </a:r>
            <a:r>
              <a:rPr lang="en-US" sz="1500" dirty="0" smtClean="0"/>
              <a:t> </a:t>
            </a:r>
          </a:p>
          <a:p>
            <a:pPr marL="0" indent="0">
              <a:buNone/>
            </a:pPr>
            <a:r>
              <a:rPr lang="el-GR" sz="1500" dirty="0" smtClean="0"/>
              <a:t>Έκδοση</a:t>
            </a:r>
            <a:r>
              <a:rPr lang="el-GR" sz="1500" dirty="0"/>
              <a:t>: 1.0. Αθήνα 2014. </a:t>
            </a:r>
            <a:endParaRPr lang="en-US" sz="1500" dirty="0"/>
          </a:p>
          <a:p>
            <a:pPr marL="0" indent="0">
              <a:buNone/>
            </a:pPr>
            <a:r>
              <a:rPr lang="el-GR" sz="1500" dirty="0"/>
              <a:t>Διαθέσιμο από τη δικτυακή διεύθυνση:  (</a:t>
            </a:r>
            <a:r>
              <a:rPr lang="en-US" sz="1500" dirty="0">
                <a:hlinkClick r:id="rId3" tooltip="Αυτή η εξωτερική σύνδεση θα ανοίξει σε ένα νέο παράθυρο"/>
              </a:rPr>
              <a:t>http://opencourses.uoa.gr/courses/PHIL5/</a:t>
            </a:r>
            <a:r>
              <a:rPr lang="en-US" sz="1500" dirty="0"/>
              <a:t>)</a:t>
            </a:r>
            <a:endParaRPr lang="el-GR" sz="1500" dirty="0"/>
          </a:p>
          <a:p>
            <a:pPr marL="0" indent="0">
              <a:buNone/>
            </a:pPr>
            <a:endParaRPr lang="el-GR" sz="1500" dirty="0"/>
          </a:p>
          <a:p>
            <a:endParaRPr lang="el-GR" sz="1500" dirty="0"/>
          </a:p>
        </p:txBody>
      </p:sp>
    </p:spTree>
    <p:extLst>
      <p:ext uri="{BB962C8B-B14F-4D97-AF65-F5344CB8AC3E}">
        <p14:creationId xmlns:p14="http://schemas.microsoft.com/office/powerpoint/2010/main" val="1302632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735546"/>
            <a:ext cx="6172200" cy="85725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4294967295"/>
          </p:nvPr>
        </p:nvSpPr>
        <p:spPr>
          <a:xfrm>
            <a:off x="1223628" y="1430779"/>
            <a:ext cx="6696744" cy="1080119"/>
          </a:xfrm>
        </p:spPr>
        <p:txBody>
          <a:bodyPr>
            <a:noAutofit/>
          </a:bodyPr>
          <a:lstStyle/>
          <a:p>
            <a:pPr marL="0" indent="0">
              <a:buNone/>
            </a:pPr>
            <a:r>
              <a:rPr lang="el-GR" sz="1500" dirty="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500" dirty="0" err="1"/>
              <a:t>κ.λ.π</a:t>
            </a:r>
            <a:r>
              <a:rPr lang="el-GR" sz="1500" dirty="0"/>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15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3753" y="2672916"/>
            <a:ext cx="123649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23628" y="3050958"/>
            <a:ext cx="6777372" cy="2592288"/>
          </a:xfrm>
          <a:prstGeom prst="rect">
            <a:avLst/>
          </a:prstGeom>
        </p:spPr>
        <p:txBody>
          <a:bodyPr vert="horz" wrap="square" lIns="68580" tIns="34290" rIns="68580" bIns="34290" rtlCol="0" anchor="ctr">
            <a:normAutofit fontScale="85000" lnSpcReduction="10000"/>
          </a:bodyPr>
          <a:lstStyle/>
          <a:p>
            <a:r>
              <a:rPr lang="el-GR" sz="1800" dirty="0">
                <a:solidFill>
                  <a:prstClr val="black"/>
                </a:solidFill>
              </a:rPr>
              <a:t>[1] http://creativecommons.org/licenses/by-nc-sa/4.0/ </a:t>
            </a:r>
            <a:endParaRPr lang="en-US" sz="1800">
              <a:solidFill>
                <a:prstClr val="black"/>
              </a:solidFill>
            </a:endParaRPr>
          </a:p>
          <a:p>
            <a:endParaRPr lang="el-GR" sz="1800" dirty="0">
              <a:solidFill>
                <a:prstClr val="black"/>
              </a:solidFill>
            </a:endParaRPr>
          </a:p>
          <a:p>
            <a:r>
              <a:rPr lang="el-GR" sz="1800" dirty="0">
                <a:solidFill>
                  <a:prstClr val="black"/>
                </a:solidFill>
              </a:rPr>
              <a:t>Ως </a:t>
            </a:r>
            <a:r>
              <a:rPr lang="el-GR" sz="1800" b="1" dirty="0">
                <a:solidFill>
                  <a:prstClr val="black"/>
                </a:solidFill>
              </a:rPr>
              <a:t>Μη Εμπορική</a:t>
            </a:r>
            <a:r>
              <a:rPr lang="el-GR" sz="1800" dirty="0">
                <a:solidFill>
                  <a:prstClr val="black"/>
                </a:solidFill>
              </a:rPr>
              <a:t> ορίζεται η χρήση:</a:t>
            </a:r>
          </a:p>
          <a:p>
            <a:pPr marL="257175" indent="-257175">
              <a:buFont typeface="Arial" panose="020B0604020202020204" pitchFamily="34" charset="0"/>
              <a:buChar char="•"/>
            </a:pPr>
            <a:r>
              <a:rPr lang="el-GR" sz="1800" dirty="0">
                <a:solidFill>
                  <a:prstClr val="black"/>
                </a:solidFill>
              </a:rPr>
              <a:t>που δεν περιλαμβάνει άμεσο ή έμμεσο οικονομικό όφελος από την χρήση του έργου, για το διανομέα του έργου και </a:t>
            </a:r>
            <a:r>
              <a:rPr lang="el-GR" sz="1800" dirty="0" err="1">
                <a:solidFill>
                  <a:prstClr val="black"/>
                </a:solidFill>
              </a:rPr>
              <a:t>αδειοδόχο</a:t>
            </a:r>
            <a:endParaRPr lang="el-GR" sz="1800" dirty="0">
              <a:solidFill>
                <a:prstClr val="black"/>
              </a:solidFill>
            </a:endParaRPr>
          </a:p>
          <a:p>
            <a:pPr marL="257175" indent="-257175">
              <a:buFont typeface="Arial" panose="020B0604020202020204" pitchFamily="34" charset="0"/>
              <a:buChar char="•"/>
            </a:pPr>
            <a:r>
              <a:rPr lang="el-GR" sz="1800" dirty="0">
                <a:solidFill>
                  <a:prstClr val="black"/>
                </a:solidFill>
              </a:rPr>
              <a:t>που</a:t>
            </a:r>
            <a:r>
              <a:rPr lang="en-GB" sz="1800" dirty="0">
                <a:solidFill>
                  <a:prstClr val="black"/>
                </a:solidFill>
              </a:rPr>
              <a:t> </a:t>
            </a:r>
            <a:r>
              <a:rPr lang="el-GR" sz="1800" dirty="0">
                <a:solidFill>
                  <a:prstClr val="black"/>
                </a:solidFill>
              </a:rPr>
              <a:t>δεν περιλαμβάνει οικονομική συναλλαγή ως προϋπόθεση για τη χρήση ή πρόσβαση στο έργο</a:t>
            </a:r>
          </a:p>
          <a:p>
            <a:pPr marL="257175" indent="-257175">
              <a:buFont typeface="Arial" panose="020B0604020202020204" pitchFamily="34" charset="0"/>
              <a:buChar char="•"/>
            </a:pPr>
            <a:r>
              <a:rPr lang="el-GR" sz="1800" dirty="0">
                <a:solidFill>
                  <a:prstClr val="black"/>
                </a:solidFill>
              </a:rPr>
              <a:t>που</a:t>
            </a:r>
            <a:r>
              <a:rPr lang="en-GB" sz="1800" dirty="0">
                <a:solidFill>
                  <a:prstClr val="black"/>
                </a:solidFill>
              </a:rPr>
              <a:t> </a:t>
            </a:r>
            <a:r>
              <a:rPr lang="el-GR" sz="1800" dirty="0">
                <a:solidFill>
                  <a:prstClr val="black"/>
                </a:solidFill>
              </a:rPr>
              <a:t>δεν προσπορίζει στο διανομέα του έργου και</a:t>
            </a:r>
            <a:r>
              <a:rPr lang="en-GB" sz="1800" dirty="0">
                <a:solidFill>
                  <a:prstClr val="black"/>
                </a:solidFill>
              </a:rPr>
              <a:t> </a:t>
            </a:r>
            <a:r>
              <a:rPr lang="el-GR" sz="1800" dirty="0" err="1">
                <a:solidFill>
                  <a:prstClr val="black"/>
                </a:solidFill>
              </a:rPr>
              <a:t>αδειοδόχο</a:t>
            </a:r>
            <a:r>
              <a:rPr lang="en-GB" sz="1800" dirty="0">
                <a:solidFill>
                  <a:prstClr val="black"/>
                </a:solidFill>
              </a:rPr>
              <a:t> </a:t>
            </a:r>
            <a:r>
              <a:rPr lang="el-GR" sz="1800" dirty="0">
                <a:solidFill>
                  <a:prstClr val="black"/>
                </a:solidFill>
              </a:rPr>
              <a:t>έμμεσο οικονομικό όφελος (π.χ. διαφημίσεις) από την προβολή του έργου σε διαδικτυακό τόπο</a:t>
            </a:r>
            <a:endParaRPr lang="en-US" sz="1800" dirty="0">
              <a:solidFill>
                <a:prstClr val="black"/>
              </a:solidFill>
            </a:endParaRPr>
          </a:p>
          <a:p>
            <a:pPr marL="257175" indent="-257175">
              <a:buFont typeface="Arial" panose="020B0604020202020204" pitchFamily="34" charset="0"/>
              <a:buChar char="•"/>
            </a:pPr>
            <a:endParaRPr lang="el-GR" sz="1800" dirty="0">
              <a:solidFill>
                <a:prstClr val="black"/>
              </a:solidFill>
            </a:endParaRPr>
          </a:p>
          <a:p>
            <a:r>
              <a:rPr lang="el-GR" sz="1800" dirty="0">
                <a:solidFill>
                  <a:prstClr val="black"/>
                </a:solidFill>
              </a:rPr>
              <a:t>Ο δικαιούχος μπορεί να παρέχει στον </a:t>
            </a:r>
            <a:r>
              <a:rPr lang="el-GR" sz="1800" dirty="0" err="1">
                <a:solidFill>
                  <a:prstClr val="black"/>
                </a:solidFill>
              </a:rPr>
              <a:t>αδειοδόχο</a:t>
            </a:r>
            <a:r>
              <a:rPr lang="el-GR" sz="1800" dirty="0">
                <a:solidFill>
                  <a:prstClr val="black"/>
                </a:solidFill>
              </a:rPr>
              <a:t>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val="925231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82706"/>
            <a:ext cx="6858000" cy="857250"/>
          </a:xfrm>
        </p:spPr>
        <p:txBody>
          <a:bodyPr>
            <a:noAutofit/>
          </a:bodyPr>
          <a:lstStyle/>
          <a:p>
            <a:r>
              <a:rPr lang="el-GR" dirty="0"/>
              <a:t>Σημείωμα Χρήσης Έργων </a:t>
            </a:r>
            <a:r>
              <a:rPr lang="el-GR" dirty="0" smtClean="0"/>
              <a:t>Τρίτων (1/2)</a:t>
            </a:r>
            <a:endParaRPr lang="el-GR" dirty="0"/>
          </a:p>
        </p:txBody>
      </p:sp>
      <p:sp>
        <p:nvSpPr>
          <p:cNvPr id="3" name="Content Placeholder 2"/>
          <p:cNvSpPr>
            <a:spLocks noGrp="1"/>
          </p:cNvSpPr>
          <p:nvPr>
            <p:ph idx="4294967295"/>
          </p:nvPr>
        </p:nvSpPr>
        <p:spPr>
          <a:xfrm>
            <a:off x="539552" y="1844824"/>
            <a:ext cx="7722694" cy="4536504"/>
          </a:xfrm>
        </p:spPr>
        <p:txBody>
          <a:bodyPr>
            <a:noAutofit/>
          </a:bodyPr>
          <a:lstStyle/>
          <a:p>
            <a:pPr marL="0" indent="0">
              <a:buNone/>
            </a:pPr>
            <a:r>
              <a:rPr lang="el-GR" sz="1800" dirty="0"/>
              <a:t>Το Έργο αυτό κάνει χρήση των ακόλουθων έργων:</a:t>
            </a:r>
            <a:endParaRPr lang="el-GR" sz="1800" b="1" dirty="0"/>
          </a:p>
          <a:p>
            <a:pPr marL="0" indent="0">
              <a:buNone/>
            </a:pPr>
            <a:r>
              <a:rPr lang="el-GR" sz="1800" b="1" dirty="0"/>
              <a:t>Εικόνα </a:t>
            </a:r>
            <a:r>
              <a:rPr lang="el-GR" sz="1800" b="1" dirty="0" smtClean="0"/>
              <a:t>1</a:t>
            </a:r>
            <a:r>
              <a:rPr lang="en-US" sz="1800" b="1" dirty="0" smtClean="0"/>
              <a:t>. </a:t>
            </a:r>
            <a:r>
              <a:rPr lang="el-GR" sz="1800" dirty="0" smtClean="0"/>
              <a:t>Πηνελόπη και Τηλέμαχος, </a:t>
            </a:r>
            <a:r>
              <a:rPr lang="en-US" sz="2000" dirty="0" err="1"/>
              <a:t>Chiusi</a:t>
            </a:r>
            <a:r>
              <a:rPr lang="en-US" sz="2000" dirty="0"/>
              <a:t>, </a:t>
            </a:r>
            <a:r>
              <a:rPr lang="en-US" sz="2000" dirty="0" err="1"/>
              <a:t>Museo</a:t>
            </a:r>
            <a:r>
              <a:rPr lang="en-US" sz="2000" dirty="0"/>
              <a:t> </a:t>
            </a:r>
            <a:r>
              <a:rPr lang="en-US" sz="2000" dirty="0" err="1"/>
              <a:t>Archeologico</a:t>
            </a:r>
            <a:r>
              <a:rPr lang="en-US" sz="2000" dirty="0"/>
              <a:t> </a:t>
            </a:r>
            <a:r>
              <a:rPr lang="en-US" sz="2000" dirty="0" err="1" smtClean="0"/>
              <a:t>Nazionale</a:t>
            </a:r>
            <a:r>
              <a:rPr lang="el-GR" sz="2000" dirty="0" smtClean="0"/>
              <a:t>,</a:t>
            </a:r>
            <a:r>
              <a:rPr lang="en-US" sz="1800" dirty="0" smtClean="0"/>
              <a:t> </a:t>
            </a:r>
            <a:r>
              <a:rPr lang="el-GR" sz="2000" u="sng" dirty="0" smtClean="0">
                <a:hlinkClick r:id="rId3"/>
              </a:rPr>
              <a:t>Αντικείμενο </a:t>
            </a:r>
            <a:r>
              <a:rPr lang="en-US" sz="2000" u="sng" dirty="0" smtClean="0">
                <a:hlinkClick r:id="rId3"/>
              </a:rPr>
              <a:t>Beazley</a:t>
            </a:r>
            <a:endParaRPr lang="en-US" sz="1800" b="1" dirty="0" smtClean="0"/>
          </a:p>
          <a:p>
            <a:pPr marL="0" indent="0">
              <a:buNone/>
            </a:pPr>
            <a:r>
              <a:rPr lang="el-GR" sz="1800" b="1" dirty="0" smtClean="0"/>
              <a:t>Εικόνα </a:t>
            </a:r>
            <a:r>
              <a:rPr lang="el-GR" sz="1800" b="1" dirty="0"/>
              <a:t>2</a:t>
            </a:r>
            <a:r>
              <a:rPr lang="el-GR" sz="1800" dirty="0"/>
              <a:t>. Η γέννηση της </a:t>
            </a:r>
            <a:r>
              <a:rPr lang="el-GR" sz="1800" dirty="0" smtClean="0"/>
              <a:t>Αθηνάς</a:t>
            </a:r>
            <a:r>
              <a:rPr lang="en-US" sz="1800" dirty="0" smtClean="0"/>
              <a:t>, black figured lip cup, the British </a:t>
            </a:r>
            <a:r>
              <a:rPr lang="en-US" sz="1800" dirty="0"/>
              <a:t>Museum, </a:t>
            </a:r>
            <a:r>
              <a:rPr lang="el-GR" sz="1800" dirty="0" smtClean="0">
                <a:hlinkClick r:id="rId4"/>
              </a:rPr>
              <a:t>Από το </a:t>
            </a:r>
            <a:r>
              <a:rPr lang="el-GR" sz="1800" dirty="0" err="1" smtClean="0">
                <a:hlinkClick r:id="rId4"/>
              </a:rPr>
              <a:t>flickr</a:t>
            </a:r>
            <a:r>
              <a:rPr lang="el-GR" sz="1800" dirty="0" smtClean="0">
                <a:hlinkClick r:id="rId4"/>
              </a:rPr>
              <a:t> έργο της </a:t>
            </a:r>
            <a:r>
              <a:rPr lang="el-GR" sz="1800" dirty="0" err="1" smtClean="0">
                <a:hlinkClick r:id="rId4"/>
              </a:rPr>
              <a:t>Pilar</a:t>
            </a:r>
            <a:r>
              <a:rPr lang="el-GR" sz="1800" dirty="0" smtClean="0">
                <a:hlinkClick r:id="rId4"/>
              </a:rPr>
              <a:t> </a:t>
            </a:r>
            <a:r>
              <a:rPr lang="el-GR" sz="1800" dirty="0" err="1" smtClean="0">
                <a:hlinkClick r:id="rId4"/>
              </a:rPr>
              <a:t>Tores</a:t>
            </a:r>
            <a:r>
              <a:rPr lang="en-US" sz="1800" dirty="0" smtClean="0"/>
              <a:t> Attribution: </a:t>
            </a:r>
            <a:r>
              <a:rPr lang="en-US" sz="2000" dirty="0" smtClean="0">
                <a:hlinkClick r:id="rId5" tooltip="Go to Pilar Torres's photostream"/>
              </a:rPr>
              <a:t>By</a:t>
            </a:r>
            <a:r>
              <a:rPr lang="en-US" sz="2000" dirty="0">
                <a:hlinkClick r:id="rId5" tooltip="Go to Pilar Torres's photostream"/>
              </a:rPr>
              <a:t>: Pilar </a:t>
            </a:r>
            <a:r>
              <a:rPr lang="en-US" sz="2000" dirty="0" smtClean="0">
                <a:hlinkClick r:id="rId5" tooltip="Go to Pilar Torres's photostream"/>
              </a:rPr>
              <a:t>Torres</a:t>
            </a:r>
            <a:r>
              <a:rPr lang="en-US" sz="2000" dirty="0" smtClean="0"/>
              <a:t> </a:t>
            </a:r>
            <a:r>
              <a:rPr lang="en-US" sz="2000" dirty="0"/>
              <a:t>(CC BY-NC-SA 2.0) </a:t>
            </a:r>
            <a:endParaRPr lang="el-GR" sz="1800" dirty="0" smtClean="0"/>
          </a:p>
          <a:p>
            <a:pPr marL="0" indent="0">
              <a:buNone/>
            </a:pPr>
            <a:endParaRPr lang="en-US" sz="1800" b="1" dirty="0" smtClean="0"/>
          </a:p>
          <a:p>
            <a:pPr marL="0" indent="0">
              <a:buNone/>
            </a:pPr>
            <a:r>
              <a:rPr lang="el-GR" sz="1800" b="1" dirty="0" smtClean="0"/>
              <a:t>Εικόνα 3. </a:t>
            </a:r>
            <a:r>
              <a:rPr lang="el-GR" sz="1800" dirty="0" smtClean="0"/>
              <a:t>Αισχύλος, </a:t>
            </a:r>
            <a:r>
              <a:rPr lang="en-US" sz="2000" i="1" dirty="0" err="1"/>
              <a:t>Marmorbüste</a:t>
            </a:r>
            <a:r>
              <a:rPr lang="en-US" sz="2000" i="1" dirty="0"/>
              <a:t> </a:t>
            </a:r>
            <a:r>
              <a:rPr lang="en-US" sz="2000" i="1" dirty="0" err="1"/>
              <a:t>im</a:t>
            </a:r>
            <a:r>
              <a:rPr lang="en-US" sz="2000" i="1" dirty="0"/>
              <a:t> </a:t>
            </a:r>
            <a:r>
              <a:rPr lang="en-US" sz="2000" i="1" dirty="0" err="1"/>
              <a:t>Museo</a:t>
            </a:r>
            <a:r>
              <a:rPr lang="en-US" sz="2000" i="1" dirty="0"/>
              <a:t> </a:t>
            </a:r>
            <a:r>
              <a:rPr lang="en-US" sz="2000" i="1" dirty="0" err="1"/>
              <a:t>Capitolino</a:t>
            </a:r>
            <a:r>
              <a:rPr lang="en-US" sz="2000" i="1" dirty="0"/>
              <a:t>, Rom</a:t>
            </a:r>
            <a:r>
              <a:rPr lang="en-US" sz="2000" dirty="0"/>
              <a:t> </a:t>
            </a:r>
            <a:r>
              <a:rPr lang="en-US" sz="2000" dirty="0" err="1"/>
              <a:t>Ve</a:t>
            </a:r>
            <a:r>
              <a:rPr lang="en-US" sz="2000" dirty="0"/>
              <a:t> siècle </a:t>
            </a:r>
            <a:r>
              <a:rPr lang="en-US" sz="2000" dirty="0" err="1"/>
              <a:t>avant</a:t>
            </a:r>
            <a:r>
              <a:rPr lang="en-US" sz="2000" dirty="0"/>
              <a:t> J.-</a:t>
            </a:r>
            <a:r>
              <a:rPr lang="en-US" sz="2000" dirty="0" smtClean="0"/>
              <a:t>C </a:t>
            </a:r>
            <a:r>
              <a:rPr lang="en-US" sz="1800" b="1" dirty="0" smtClean="0">
                <a:hlinkClick r:id="rId6"/>
              </a:rPr>
              <a:t>https</a:t>
            </a:r>
            <a:r>
              <a:rPr lang="en-US" sz="1800" b="1" dirty="0">
                <a:hlinkClick r:id="rId6"/>
              </a:rPr>
              <a:t>://</a:t>
            </a:r>
            <a:r>
              <a:rPr lang="en-US" sz="1800" b="1" dirty="0" smtClean="0">
                <a:hlinkClick r:id="rId6"/>
              </a:rPr>
              <a:t>upload.wikimedia.org/wikipedia/commons/d/de/Aischylos_B%C3%BCste.jpg</a:t>
            </a:r>
            <a:r>
              <a:rPr lang="el-GR" sz="1800" b="1" dirty="0" smtClean="0"/>
              <a:t> , </a:t>
            </a:r>
            <a:r>
              <a:rPr lang="en-US" sz="2000" dirty="0"/>
              <a:t>This work is in the </a:t>
            </a:r>
            <a:r>
              <a:rPr lang="en-US" sz="2000" b="1" dirty="0">
                <a:hlinkClick r:id="rId7" tooltip="en:public domain"/>
              </a:rPr>
              <a:t>public domain</a:t>
            </a:r>
            <a:r>
              <a:rPr lang="en-US" sz="2000" dirty="0"/>
              <a:t> in its country of origin and other countries and areas where the </a:t>
            </a:r>
            <a:r>
              <a:rPr lang="en-US" sz="2000" dirty="0">
                <a:hlinkClick r:id="rId8" tooltip="w:List of countries' copyright length"/>
              </a:rPr>
              <a:t>copyright term</a:t>
            </a:r>
            <a:r>
              <a:rPr lang="en-US" sz="2000" dirty="0"/>
              <a:t> is the author's </a:t>
            </a:r>
            <a:r>
              <a:rPr lang="en-US" sz="2000" b="1" dirty="0"/>
              <a:t>life plus 70 years or less</a:t>
            </a:r>
            <a:r>
              <a:rPr lang="en-US" sz="2000" dirty="0"/>
              <a:t>. </a:t>
            </a:r>
            <a:endParaRPr lang="el-GR" sz="1800" b="1" dirty="0"/>
          </a:p>
        </p:txBody>
      </p:sp>
      <p:pic>
        <p:nvPicPr>
          <p:cNvPr id="4" name="Picture 22" descr="Λογότυπο για Άδειες χρήσης Creative Commons BY-NC-ND">
            <a:hlinkClick r:id="rId9"/>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38944" y="3501008"/>
            <a:ext cx="1008112" cy="352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6537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3"/>
          <p:cNvSpPr>
            <a:spLocks noGrp="1"/>
          </p:cNvSpPr>
          <p:nvPr>
            <p:ph idx="1"/>
          </p:nvPr>
        </p:nvSpPr>
        <p:spPr>
          <a:xfrm>
            <a:off x="3990161" y="1402837"/>
            <a:ext cx="4696638" cy="4906483"/>
          </a:xfrm>
        </p:spPr>
        <p:txBody>
          <a:bodyPr>
            <a:normAutofit fontScale="55000" lnSpcReduction="20000"/>
          </a:bodyPr>
          <a:lstStyle/>
          <a:p>
            <a:pPr marL="0" indent="0">
              <a:buNone/>
            </a:pPr>
            <a:r>
              <a:rPr lang="el-GR" sz="4000" dirty="0" smtClean="0"/>
              <a:t>Η ερμηνεία του μύθου ομοιάζει με το υφαντό της Πηνελόπης. </a:t>
            </a:r>
            <a:r>
              <a:rPr lang="en-US" sz="4000" dirty="0" smtClean="0"/>
              <a:t> </a:t>
            </a:r>
            <a:r>
              <a:rPr lang="el-GR" sz="4000" dirty="0" smtClean="0"/>
              <a:t>Διάφορες κλωστές, κάθε μια από τις οποίες αντιπροσωπεύει μια θεωρία ερμηνείας, </a:t>
            </a:r>
            <a:r>
              <a:rPr lang="el-GR" sz="4000" dirty="0" err="1" smtClean="0"/>
              <a:t>ενυφαίνονται</a:t>
            </a:r>
            <a:r>
              <a:rPr lang="el-GR" sz="4000" dirty="0" smtClean="0"/>
              <a:t> στο πλαίσιο ενός μύθου. </a:t>
            </a:r>
          </a:p>
          <a:p>
            <a:pPr marL="0" indent="0">
              <a:buNone/>
            </a:pPr>
            <a:r>
              <a:rPr lang="el-GR" sz="4000" dirty="0" smtClean="0"/>
              <a:t>Όταν μια ερμηνεία ξεπερνιέται ή παραμερίζεται, «ξηλώνεται» από το υφαντό, και μια άλλη παίρνει τη θέση της. </a:t>
            </a:r>
          </a:p>
          <a:p>
            <a:pPr marL="0" indent="0">
              <a:buNone/>
            </a:pPr>
            <a:r>
              <a:rPr lang="el-GR" sz="4000" dirty="0" smtClean="0"/>
              <a:t>Το αποτέλεσμα είναι πως, όπως ακριβώς το υφαντό της Πηνελόπης, το υφαντό της ερμηνείας ενός μύθου συνεχώς μεταβάλλεται και δεν μπορεί ποτέ να ολοκληρωθεί</a:t>
            </a:r>
            <a:r>
              <a:rPr lang="en-US" sz="4000" dirty="0" smtClean="0"/>
              <a:t>. </a:t>
            </a:r>
            <a:endParaRPr lang="el-GR" sz="4000" dirty="0" smtClean="0"/>
          </a:p>
        </p:txBody>
      </p:sp>
      <p:sp>
        <p:nvSpPr>
          <p:cNvPr id="5" name="Θέση κειμένου 4"/>
          <p:cNvSpPr>
            <a:spLocks noGrp="1"/>
          </p:cNvSpPr>
          <p:nvPr>
            <p:ph type="body" sz="half" idx="2"/>
          </p:nvPr>
        </p:nvSpPr>
        <p:spPr>
          <a:xfrm>
            <a:off x="457200" y="1556792"/>
            <a:ext cx="3008313" cy="2160240"/>
          </a:xfrm>
        </p:spPr>
        <p:txBody>
          <a:bodyPr/>
          <a:lstStyle/>
          <a:p>
            <a:endParaRPr lang="el-GR" dirty="0"/>
          </a:p>
        </p:txBody>
      </p:sp>
      <p:sp>
        <p:nvSpPr>
          <p:cNvPr id="4098" name="Rectangle 4"/>
          <p:cNvSpPr>
            <a:spLocks noGrp="1" noChangeArrowheads="1"/>
          </p:cNvSpPr>
          <p:nvPr>
            <p:ph type="title"/>
          </p:nvPr>
        </p:nvSpPr>
        <p:spPr/>
        <p:txBody>
          <a:bodyPr/>
          <a:lstStyle/>
          <a:p>
            <a:pPr eaLnBrk="1" hangingPunct="1"/>
            <a:r>
              <a:rPr lang="el-GR" dirty="0" smtClean="0"/>
              <a:t>Ο «Ιστός» του Μύθου</a:t>
            </a:r>
            <a:endParaRPr lang="en-US" dirty="0" smtClean="0"/>
          </a:p>
        </p:txBody>
      </p:sp>
      <p:pic>
        <p:nvPicPr>
          <p:cNvPr id="3" name="Θέση περιεχομένου 2" descr="Πηνελόπη και Τηλέμαχος, &#10;Chiusi, Museo Archeologico Nazionale &#10;"/>
          <p:cNvPicPr>
            <a:picLocks noGrp="1" noChangeAspect="1"/>
          </p:cNvPicPr>
          <p:nvPr>
            <p:ph sz="half" idx="4294967295"/>
          </p:nvPr>
        </p:nvPicPr>
        <p:blipFill rotWithShape="1">
          <a:blip r:embed="rId2" cstate="print">
            <a:extLst>
              <a:ext uri="{28A0092B-C50C-407E-A947-70E740481C1C}">
                <a14:useLocalDpi xmlns:a14="http://schemas.microsoft.com/office/drawing/2010/main" val="0"/>
              </a:ext>
            </a:extLst>
          </a:blip>
          <a:srcRect l="3993" t="3553" r="4161" b="4054"/>
          <a:stretch/>
        </p:blipFill>
        <p:spPr>
          <a:xfrm>
            <a:off x="263525" y="1402837"/>
            <a:ext cx="3311525" cy="1871662"/>
          </a:xfrm>
        </p:spPr>
      </p:pic>
      <p:sp>
        <p:nvSpPr>
          <p:cNvPr id="8" name="TextBox 7" descr="Εικόνα 1. Πηνελόπη και Τηλέμαχος, &#10;Chiusi, Museo Archeologico Nazionale &#10;"/>
          <p:cNvSpPr txBox="1"/>
          <p:nvPr/>
        </p:nvSpPr>
        <p:spPr>
          <a:xfrm>
            <a:off x="109542" y="3962067"/>
            <a:ext cx="3686944" cy="504056"/>
          </a:xfrm>
          <a:prstGeom prst="rect">
            <a:avLst/>
          </a:prstGeom>
        </p:spPr>
        <p:txBody>
          <a:bodyPr vert="horz" wrap="none" lIns="91440" tIns="45720" rIns="91440" bIns="45720" rtlCol="0" anchor="ctr">
            <a:normAutofit lnSpcReduction="10000"/>
          </a:bodyPr>
          <a:lstStyle/>
          <a:p>
            <a:pPr>
              <a:lnSpc>
                <a:spcPct val="80000"/>
              </a:lnSpc>
              <a:spcBef>
                <a:spcPct val="20000"/>
              </a:spcBef>
            </a:pPr>
            <a:r>
              <a:rPr lang="el-GR" sz="1800" b="1" dirty="0">
                <a:latin typeface="+mn-lt"/>
                <a:cs typeface="+mn-cs"/>
              </a:rPr>
              <a:t>Εικόνα 1. </a:t>
            </a:r>
            <a:r>
              <a:rPr lang="el-GR" sz="1800" dirty="0">
                <a:latin typeface="+mn-lt"/>
                <a:cs typeface="+mn-cs"/>
              </a:rPr>
              <a:t>Πηνελόπη και Τηλέμαχος, </a:t>
            </a:r>
            <a:br>
              <a:rPr lang="el-GR" sz="1800" dirty="0">
                <a:latin typeface="+mn-lt"/>
                <a:cs typeface="+mn-cs"/>
              </a:rPr>
            </a:br>
            <a:r>
              <a:rPr lang="en-US" sz="1800" dirty="0" err="1">
                <a:latin typeface="+mn-lt"/>
                <a:cs typeface="+mn-cs"/>
              </a:rPr>
              <a:t>Chiusi</a:t>
            </a:r>
            <a:r>
              <a:rPr lang="en-US" sz="1800" dirty="0">
                <a:latin typeface="+mn-lt"/>
                <a:cs typeface="+mn-cs"/>
              </a:rPr>
              <a:t>, </a:t>
            </a:r>
            <a:r>
              <a:rPr lang="en-US" sz="1800" dirty="0" err="1">
                <a:latin typeface="+mn-lt"/>
                <a:cs typeface="+mn-cs"/>
              </a:rPr>
              <a:t>Museo</a:t>
            </a:r>
            <a:r>
              <a:rPr lang="en-US" sz="1800" dirty="0">
                <a:latin typeface="+mn-lt"/>
                <a:cs typeface="+mn-cs"/>
              </a:rPr>
              <a:t> </a:t>
            </a:r>
            <a:r>
              <a:rPr lang="en-US" sz="1800" dirty="0" err="1">
                <a:latin typeface="+mn-lt"/>
                <a:cs typeface="+mn-cs"/>
              </a:rPr>
              <a:t>Archeologico</a:t>
            </a:r>
            <a:r>
              <a:rPr lang="en-US" sz="1800" dirty="0">
                <a:latin typeface="+mn-lt"/>
                <a:cs typeface="+mn-cs"/>
              </a:rPr>
              <a:t> </a:t>
            </a:r>
            <a:r>
              <a:rPr lang="en-US" sz="1800" dirty="0" err="1">
                <a:latin typeface="+mn-lt"/>
                <a:cs typeface="+mn-cs"/>
              </a:rPr>
              <a:t>Nazionale</a:t>
            </a:r>
            <a:r>
              <a:rPr lang="el-GR" sz="1800" dirty="0">
                <a:latin typeface="+mn-lt"/>
                <a:cs typeface="+mn-cs"/>
              </a:rPr>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620688"/>
            <a:ext cx="6858000" cy="857250"/>
          </a:xfrm>
        </p:spPr>
        <p:txBody>
          <a:bodyPr>
            <a:noAutofit/>
          </a:bodyPr>
          <a:lstStyle/>
          <a:p>
            <a:r>
              <a:rPr lang="el-GR" dirty="0"/>
              <a:t>Σημείωμα Χρήσης Έργων </a:t>
            </a:r>
            <a:r>
              <a:rPr lang="el-GR" dirty="0" smtClean="0"/>
              <a:t>Τρίτων (2/2)</a:t>
            </a:r>
            <a:endParaRPr lang="el-GR" dirty="0"/>
          </a:p>
        </p:txBody>
      </p:sp>
      <p:sp>
        <p:nvSpPr>
          <p:cNvPr id="3" name="Content Placeholder 2"/>
          <p:cNvSpPr>
            <a:spLocks noGrp="1"/>
          </p:cNvSpPr>
          <p:nvPr>
            <p:ph idx="4294967295"/>
          </p:nvPr>
        </p:nvSpPr>
        <p:spPr>
          <a:xfrm>
            <a:off x="692188" y="1844824"/>
            <a:ext cx="7704856" cy="4392488"/>
          </a:xfrm>
        </p:spPr>
        <p:txBody>
          <a:bodyPr>
            <a:noAutofit/>
          </a:bodyPr>
          <a:lstStyle/>
          <a:p>
            <a:pPr marL="0" indent="0">
              <a:buNone/>
            </a:pPr>
            <a:r>
              <a:rPr lang="el-GR" sz="1800" b="1" dirty="0" smtClean="0"/>
              <a:t>Εικόνα 4</a:t>
            </a:r>
            <a:r>
              <a:rPr lang="en-US" sz="1800" b="1" dirty="0" smtClean="0"/>
              <a:t>.</a:t>
            </a:r>
            <a:r>
              <a:rPr lang="el-GR" sz="1800" b="1" dirty="0" smtClean="0"/>
              <a:t> </a:t>
            </a:r>
            <a:r>
              <a:rPr lang="el-GR" sz="1800" dirty="0" smtClean="0"/>
              <a:t>Ορέστης, Αθηνά, Ερινύες, </a:t>
            </a:r>
            <a:r>
              <a:rPr lang="el-GR" sz="2000" dirty="0"/>
              <a:t>Χαρακτική του </a:t>
            </a:r>
            <a:r>
              <a:rPr lang="en-US" sz="2000" dirty="0"/>
              <a:t>G. Schwab</a:t>
            </a:r>
            <a:r>
              <a:rPr lang="el-GR" sz="2000" dirty="0"/>
              <a:t>,</a:t>
            </a:r>
            <a:r>
              <a:rPr lang="en-US" sz="2000" dirty="0"/>
              <a:t> Die </a:t>
            </a:r>
            <a:r>
              <a:rPr lang="en-US" sz="2000" dirty="0" err="1"/>
              <a:t>schönsten</a:t>
            </a:r>
            <a:r>
              <a:rPr lang="en-US" sz="2000" dirty="0"/>
              <a:t> </a:t>
            </a:r>
            <a:r>
              <a:rPr lang="en-US" sz="2000" dirty="0" err="1"/>
              <a:t>Sagen</a:t>
            </a:r>
            <a:r>
              <a:rPr lang="en-US" sz="2000" dirty="0"/>
              <a:t>, </a:t>
            </a:r>
            <a:r>
              <a:rPr lang="en-US" sz="2000" dirty="0" smtClean="0"/>
              <a:t>1912</a:t>
            </a:r>
            <a:r>
              <a:rPr lang="el-GR" sz="2000" dirty="0" smtClean="0"/>
              <a:t>, </a:t>
            </a:r>
            <a:r>
              <a:rPr lang="en-US" sz="2000" smtClean="0"/>
              <a:t>file in: </a:t>
            </a:r>
            <a:r>
              <a:rPr lang="el-GR" sz="2000" dirty="0" smtClean="0"/>
              <a:t> </a:t>
            </a:r>
            <a:r>
              <a:rPr lang="en-US" sz="2000" dirty="0" smtClean="0">
                <a:hlinkClick r:id="rId3"/>
              </a:rPr>
              <a:t>archaic.fr</a:t>
            </a:r>
            <a:r>
              <a:rPr lang="en-US" sz="2000" dirty="0" smtClean="0"/>
              <a:t>, </a:t>
            </a:r>
            <a:r>
              <a:rPr lang="en-US" sz="2000" dirty="0"/>
              <a:t>This work is in the </a:t>
            </a:r>
            <a:r>
              <a:rPr lang="en-US" sz="2000" b="1" dirty="0">
                <a:hlinkClick r:id="rId4" tooltip="en:public domain"/>
              </a:rPr>
              <a:t>public domain</a:t>
            </a:r>
            <a:r>
              <a:rPr lang="en-US" sz="2000" dirty="0"/>
              <a:t> in its country of origin and other countries and areas where the </a:t>
            </a:r>
            <a:r>
              <a:rPr lang="en-US" sz="2000" dirty="0">
                <a:hlinkClick r:id="rId5" tooltip="w:List of countries' copyright length"/>
              </a:rPr>
              <a:t>copyright term</a:t>
            </a:r>
            <a:r>
              <a:rPr lang="en-US" sz="2000" dirty="0"/>
              <a:t> is the author's </a:t>
            </a:r>
            <a:r>
              <a:rPr lang="en-US" sz="2000" b="1" dirty="0"/>
              <a:t>life plus 70 years or less</a:t>
            </a:r>
            <a:r>
              <a:rPr lang="en-US" sz="2000" dirty="0"/>
              <a:t>. </a:t>
            </a:r>
            <a:endParaRPr lang="el-GR" sz="1800" b="1" dirty="0"/>
          </a:p>
          <a:p>
            <a:pPr marL="0" indent="0">
              <a:buNone/>
            </a:pPr>
            <a:r>
              <a:rPr lang="el-GR" sz="1800" b="1" dirty="0" smtClean="0"/>
              <a:t>Εικόνα </a:t>
            </a:r>
            <a:r>
              <a:rPr lang="el-GR" sz="1800" b="1" dirty="0"/>
              <a:t>5</a:t>
            </a:r>
            <a:r>
              <a:rPr lang="el-GR" sz="1800" dirty="0" smtClean="0"/>
              <a:t>.</a:t>
            </a:r>
            <a:r>
              <a:rPr lang="en-US" sz="1800" dirty="0" smtClean="0"/>
              <a:t> </a:t>
            </a:r>
            <a:r>
              <a:rPr lang="en-US" sz="2000" dirty="0"/>
              <a:t>BIRTH OF DIONYSOS, ZEUS SEATED ON ROCK, HERMES HOLDING </a:t>
            </a:r>
            <a:r>
              <a:rPr lang="en-US" sz="2000" dirty="0" smtClean="0"/>
              <a:t>SCEPTRE, </a:t>
            </a:r>
            <a:r>
              <a:rPr lang="en-US" sz="2000" dirty="0"/>
              <a:t>Boston (MA), Museum of Fine Arts: </a:t>
            </a:r>
            <a:r>
              <a:rPr lang="en-US" sz="2000" dirty="0" smtClean="0"/>
              <a:t>95.39, </a:t>
            </a:r>
            <a:r>
              <a:rPr lang="en-US" sz="1800" dirty="0" smtClean="0"/>
              <a:t>  </a:t>
            </a:r>
            <a:r>
              <a:rPr lang="el-GR" sz="1800" dirty="0" smtClean="0"/>
              <a:t> </a:t>
            </a:r>
            <a:r>
              <a:rPr lang="el-GR" sz="2000" dirty="0" smtClean="0">
                <a:hlinkClick r:id="rId6"/>
              </a:rPr>
              <a:t>Αντικείμενο </a:t>
            </a:r>
            <a:r>
              <a:rPr lang="en-US" sz="2000" dirty="0" smtClean="0">
                <a:hlinkClick r:id="rId6"/>
              </a:rPr>
              <a:t>Beazley</a:t>
            </a:r>
            <a:endParaRPr lang="el-GR" sz="1800" dirty="0"/>
          </a:p>
        </p:txBody>
      </p:sp>
    </p:spTree>
    <p:extLst>
      <p:ext uri="{BB962C8B-B14F-4D97-AF65-F5344CB8AC3E}">
        <p14:creationId xmlns:p14="http://schemas.microsoft.com/office/powerpoint/2010/main" val="42627356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Αρχαίες Προσεγγίσεις του </a:t>
            </a:r>
            <a:r>
              <a:rPr lang="el-GR" dirty="0" smtClean="0"/>
              <a:t>Μύθου (1)</a:t>
            </a:r>
            <a:endParaRPr lang="el-GR" dirty="0"/>
          </a:p>
        </p:txBody>
      </p:sp>
      <p:sp>
        <p:nvSpPr>
          <p:cNvPr id="3" name="Θέση περιεχομένου 2"/>
          <p:cNvSpPr>
            <a:spLocks noGrp="1"/>
          </p:cNvSpPr>
          <p:nvPr>
            <p:ph sz="quarter" idx="10"/>
          </p:nvPr>
        </p:nvSpPr>
        <p:spPr>
          <a:xfrm>
            <a:off x="679981" y="1437323"/>
            <a:ext cx="2523594" cy="432048"/>
          </a:xfrm>
        </p:spPr>
        <p:txBody>
          <a:bodyPr>
            <a:noAutofit/>
          </a:bodyPr>
          <a:lstStyle/>
          <a:p>
            <a:pPr marL="0" indent="0" algn="r">
              <a:buNone/>
            </a:pPr>
            <a:r>
              <a:rPr lang="el-GR" sz="2400" dirty="0"/>
              <a:t>Αρχαϊκές</a:t>
            </a:r>
            <a:r>
              <a:rPr lang="en-US" sz="2400" dirty="0"/>
              <a:t> </a:t>
            </a:r>
            <a:r>
              <a:rPr lang="en-US" sz="2400" dirty="0" smtClean="0"/>
              <a:t>750-480</a:t>
            </a:r>
            <a:endParaRPr lang="en-US" sz="2400" dirty="0"/>
          </a:p>
        </p:txBody>
      </p:sp>
      <p:graphicFrame>
        <p:nvGraphicFramePr>
          <p:cNvPr id="9" name="Θέση πίνακα 8" descr="Αρχαϊκές προσεγγίσεις του μύθου"/>
          <p:cNvGraphicFramePr>
            <a:graphicFrameLocks noGrp="1"/>
          </p:cNvGraphicFramePr>
          <p:nvPr>
            <p:ph type="tbl" sz="quarter" idx="11"/>
            <p:extLst>
              <p:ext uri="{D42A27DB-BD31-4B8C-83A1-F6EECF244321}">
                <p14:modId xmlns:p14="http://schemas.microsoft.com/office/powerpoint/2010/main" val="3016304281"/>
              </p:ext>
            </p:extLst>
          </p:nvPr>
        </p:nvGraphicFramePr>
        <p:xfrm>
          <a:off x="3203848" y="1412776"/>
          <a:ext cx="5616576" cy="1590040"/>
        </p:xfrm>
        <a:graphic>
          <a:graphicData uri="http://schemas.openxmlformats.org/drawingml/2006/table">
            <a:tbl>
              <a:tblPr firstRow="1" bandRow="1">
                <a:tableStyleId>{5940675A-B579-460E-94D1-54222C63F5DA}</a:tableStyleId>
              </a:tblPr>
              <a:tblGrid>
                <a:gridCol w="3501231"/>
                <a:gridCol w="2115345"/>
              </a:tblGrid>
              <a:tr h="370840">
                <a:tc>
                  <a:txBody>
                    <a:bodyPr/>
                    <a:lstStyle/>
                    <a:p>
                      <a:r>
                        <a:rPr lang="el-GR" sz="1800" dirty="0" smtClean="0"/>
                        <a:t>Ο μύθος ως σεβαστή Παράδοση</a:t>
                      </a:r>
                      <a:endParaRPr lang="en-US" sz="1800" b="1" dirty="0" smtClean="0"/>
                    </a:p>
                  </a:txBody>
                  <a:tcPr/>
                </a:tc>
                <a:tc>
                  <a:txBody>
                    <a:bodyPr/>
                    <a:lstStyle/>
                    <a:p>
                      <a:endParaRPr lang="en-US" sz="1800" b="1" dirty="0" smtClean="0"/>
                    </a:p>
                  </a:txBody>
                  <a:tcPr/>
                </a:tc>
              </a:tr>
              <a:tr h="540717">
                <a:tc>
                  <a:txBody>
                    <a:bodyPr/>
                    <a:lstStyle/>
                    <a:p>
                      <a:r>
                        <a:rPr lang="el-GR" sz="1800" dirty="0" smtClean="0"/>
                        <a:t>Αμφισβήτηση του Μύθου</a:t>
                      </a:r>
                      <a:r>
                        <a:rPr lang="en-US" sz="1800" dirty="0" smtClean="0"/>
                        <a:t> </a:t>
                      </a:r>
                      <a:r>
                        <a:rPr lang="en-US" sz="1400" dirty="0" smtClean="0"/>
                        <a:t>(</a:t>
                      </a:r>
                      <a:r>
                        <a:rPr lang="el-GR" sz="1400" dirty="0" smtClean="0"/>
                        <a:t>Εκλογίκευση</a:t>
                      </a:r>
                      <a:r>
                        <a:rPr lang="en-US" sz="1400" dirty="0" smtClean="0"/>
                        <a:t>)</a:t>
                      </a:r>
                      <a:endParaRPr lang="en-US" sz="14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Ξενοφάνης</a:t>
                      </a:r>
                      <a:endParaRPr lang="en-US" sz="1800" b="1"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Μύθοι ως Αλληγορία</a:t>
                      </a:r>
                      <a:endParaRPr lang="el-GR" sz="18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Θεαγένης</a:t>
                      </a:r>
                      <a:r>
                        <a:rPr lang="en-US" sz="1800" dirty="0" smtClean="0"/>
                        <a:t>-</a:t>
                      </a:r>
                      <a:endParaRPr lang="en-US" sz="18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Αναξαγόρας</a:t>
                      </a:r>
                      <a:endParaRPr lang="en-US" sz="1800" b="1" dirty="0" smtClean="0"/>
                    </a:p>
                  </a:txBody>
                  <a:tcPr/>
                </a:tc>
              </a:tr>
            </a:tbl>
          </a:graphicData>
        </a:graphic>
      </p:graphicFrame>
      <p:sp>
        <p:nvSpPr>
          <p:cNvPr id="5" name="Θέση κειμένου 4" descr="Κλασικές 480-323&#10;"/>
          <p:cNvSpPr>
            <a:spLocks noGrp="1"/>
          </p:cNvSpPr>
          <p:nvPr>
            <p:ph type="body" sz="quarter" idx="12"/>
          </p:nvPr>
        </p:nvSpPr>
        <p:spPr>
          <a:xfrm>
            <a:off x="611560" y="3184972"/>
            <a:ext cx="2592015" cy="509588"/>
          </a:xfrm>
        </p:spPr>
        <p:txBody>
          <a:bodyPr>
            <a:normAutofit/>
          </a:bodyPr>
          <a:lstStyle/>
          <a:p>
            <a:pPr marL="0" indent="0" algn="r">
              <a:spcBef>
                <a:spcPts val="0"/>
              </a:spcBef>
              <a:buNone/>
              <a:defRPr/>
            </a:pPr>
            <a:r>
              <a:rPr lang="el-GR" sz="2400" dirty="0"/>
              <a:t>Κλασικές</a:t>
            </a:r>
            <a:r>
              <a:rPr lang="en-US" sz="2400" dirty="0"/>
              <a:t> 480-323</a:t>
            </a:r>
            <a:endParaRPr lang="en-US" sz="2400" b="1" dirty="0"/>
          </a:p>
        </p:txBody>
      </p:sp>
      <p:graphicFrame>
        <p:nvGraphicFramePr>
          <p:cNvPr id="10" name="Θέση πίνακα 9" descr="Κλασικές  Προσεγγίσεις του Μύθου"/>
          <p:cNvGraphicFramePr>
            <a:graphicFrameLocks noGrp="1"/>
          </p:cNvGraphicFramePr>
          <p:nvPr>
            <p:ph type="tbl" sz="quarter" idx="13"/>
            <p:extLst>
              <p:ext uri="{D42A27DB-BD31-4B8C-83A1-F6EECF244321}">
                <p14:modId xmlns:p14="http://schemas.microsoft.com/office/powerpoint/2010/main" val="755605863"/>
              </p:ext>
            </p:extLst>
          </p:nvPr>
        </p:nvGraphicFramePr>
        <p:xfrm>
          <a:off x="3264347" y="3207360"/>
          <a:ext cx="5583238" cy="1766208"/>
        </p:xfrm>
        <a:graphic>
          <a:graphicData uri="http://schemas.openxmlformats.org/drawingml/2006/table">
            <a:tbl>
              <a:tblPr firstRow="1" bandRow="1">
                <a:tableStyleId>{5940675A-B579-460E-94D1-54222C63F5DA}</a:tableStyleId>
              </a:tblPr>
              <a:tblGrid>
                <a:gridCol w="3539901"/>
                <a:gridCol w="2043337"/>
              </a:tblGrid>
              <a:tr h="653688">
                <a:tc>
                  <a:txBody>
                    <a:bodyPr/>
                    <a:lstStyle/>
                    <a:p>
                      <a:r>
                        <a:rPr lang="el-GR" sz="1800" dirty="0" smtClean="0"/>
                        <a:t>Οι Μύθοι ως Μοντέλα Καθοδήγησης</a:t>
                      </a:r>
                      <a:endParaRPr lang="en-US" sz="18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Αισχύλος</a:t>
                      </a:r>
                      <a:endParaRPr lang="en-US" sz="1800" b="1"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Μύθοι είναι Ανακριβείς</a:t>
                      </a:r>
                      <a:endParaRPr lang="en-US" sz="1800" b="1" dirty="0" smtClean="0"/>
                    </a:p>
                  </a:txBody>
                  <a:tcPr/>
                </a:tc>
                <a:tc>
                  <a:txBody>
                    <a:bodyPr/>
                    <a:lstStyle/>
                    <a:p>
                      <a:r>
                        <a:rPr lang="el-GR" sz="1800" dirty="0" smtClean="0"/>
                        <a:t>Ευριπίδης</a:t>
                      </a:r>
                      <a:endParaRPr lang="el-GR" dirty="0"/>
                    </a:p>
                  </a:txBody>
                  <a:tcPr/>
                </a:tc>
              </a:tr>
              <a:tr h="370840">
                <a:tc>
                  <a:txBody>
                    <a:bodyPr/>
                    <a:lstStyle/>
                    <a:p>
                      <a:r>
                        <a:rPr lang="el-GR" sz="1800" dirty="0" smtClean="0"/>
                        <a:t>Μύθοι Αμφισβητούμενης Ηθικής</a:t>
                      </a:r>
                      <a:endParaRPr lang="en-US" sz="1800" b="1" dirty="0" smtClean="0"/>
                    </a:p>
                  </a:txBody>
                  <a:tcPr/>
                </a:tc>
                <a:tc>
                  <a:txBody>
                    <a:bodyPr/>
                    <a:lstStyle/>
                    <a:p>
                      <a:r>
                        <a:rPr lang="el-GR" sz="1800" dirty="0" smtClean="0"/>
                        <a:t>Σωκράτης</a:t>
                      </a:r>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Μύθοι ως Κίνδυνος</a:t>
                      </a:r>
                      <a:endParaRPr lang="en-US" sz="1800" b="1" dirty="0" smtClean="0"/>
                    </a:p>
                  </a:txBody>
                  <a:tcPr/>
                </a:tc>
                <a:tc>
                  <a:txBody>
                    <a:bodyPr/>
                    <a:lstStyle/>
                    <a:p>
                      <a:r>
                        <a:rPr lang="el-GR" sz="1800" dirty="0" smtClean="0"/>
                        <a:t>Πλάτωνας</a:t>
                      </a:r>
                      <a:endParaRPr lang="el-GR" dirty="0"/>
                    </a:p>
                  </a:txBody>
                  <a:tcPr/>
                </a:tc>
              </a:tr>
            </a:tbl>
          </a:graphicData>
        </a:graphic>
      </p:graphicFrame>
      <p:sp>
        <p:nvSpPr>
          <p:cNvPr id="7" name="Θέση κειμένου 6"/>
          <p:cNvSpPr>
            <a:spLocks noGrp="1"/>
          </p:cNvSpPr>
          <p:nvPr>
            <p:ph type="body" sz="quarter" idx="14"/>
          </p:nvPr>
        </p:nvSpPr>
        <p:spPr>
          <a:xfrm>
            <a:off x="179512" y="5373216"/>
            <a:ext cx="3024063" cy="504404"/>
          </a:xfrm>
        </p:spPr>
        <p:txBody>
          <a:bodyPr>
            <a:noAutofit/>
          </a:bodyPr>
          <a:lstStyle/>
          <a:p>
            <a:pPr marL="0" indent="0" algn="r">
              <a:buNone/>
            </a:pPr>
            <a:r>
              <a:rPr lang="el-GR" sz="2400" dirty="0"/>
              <a:t>Ελληνιστικές</a:t>
            </a:r>
            <a:r>
              <a:rPr lang="en-US" sz="2400" dirty="0"/>
              <a:t> </a:t>
            </a:r>
            <a:r>
              <a:rPr lang="en-US" sz="2400" dirty="0" smtClean="0"/>
              <a:t>323-146</a:t>
            </a:r>
            <a:endParaRPr lang="en-US" sz="2400" b="1" dirty="0"/>
          </a:p>
        </p:txBody>
      </p:sp>
      <p:graphicFrame>
        <p:nvGraphicFramePr>
          <p:cNvPr id="11" name="Θέση πίνακα 10" descr="Ελληνιστικές προσεγγίσεις του Μύθου 323-146&#10;"/>
          <p:cNvGraphicFramePr>
            <a:graphicFrameLocks noGrp="1"/>
          </p:cNvGraphicFramePr>
          <p:nvPr>
            <p:ph type="tbl" sz="quarter" idx="15"/>
            <p:extLst>
              <p:ext uri="{D42A27DB-BD31-4B8C-83A1-F6EECF244321}">
                <p14:modId xmlns:p14="http://schemas.microsoft.com/office/powerpoint/2010/main" val="2269528567"/>
              </p:ext>
            </p:extLst>
          </p:nvPr>
        </p:nvGraphicFramePr>
        <p:xfrm>
          <a:off x="3264347" y="5381208"/>
          <a:ext cx="5583238" cy="640080"/>
        </p:xfrm>
        <a:graphic>
          <a:graphicData uri="http://schemas.openxmlformats.org/drawingml/2006/table">
            <a:tbl>
              <a:tblPr firstRow="1" bandRow="1">
                <a:tableStyleId>{5940675A-B579-460E-94D1-54222C63F5DA}</a:tableStyleId>
              </a:tblPr>
              <a:tblGrid>
                <a:gridCol w="3539901"/>
                <a:gridCol w="2043337"/>
              </a:tblGrid>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θεοί ως αποθεωμένοι ήρωες / βασιλείς</a:t>
                      </a:r>
                      <a:endParaRPr lang="en-US" sz="1800" b="1" dirty="0" smtClean="0"/>
                    </a:p>
                  </a:txBody>
                  <a:tcPr/>
                </a:tc>
                <a:tc>
                  <a:txBody>
                    <a:bodyPr/>
                    <a:lstStyle/>
                    <a:p>
                      <a:r>
                        <a:rPr lang="el-GR" sz="1800" dirty="0" err="1" smtClean="0"/>
                        <a:t>Ευήμερος</a:t>
                      </a:r>
                      <a:r>
                        <a:rPr lang="el-GR" sz="1800" dirty="0" smtClean="0"/>
                        <a:t> </a:t>
                      </a:r>
                      <a:endParaRPr lang="en-US" sz="1800" b="1" dirty="0" smtClean="0"/>
                    </a:p>
                  </a:txBody>
                  <a:tcPr/>
                </a:tc>
              </a:tr>
            </a:tbl>
          </a:graphicData>
        </a:graphic>
      </p:graphicFrame>
    </p:spTree>
    <p:extLst>
      <p:ext uri="{BB962C8B-B14F-4D97-AF65-F5344CB8AC3E}">
        <p14:creationId xmlns:p14="http://schemas.microsoft.com/office/powerpoint/2010/main" val="2467730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685800" y="285728"/>
            <a:ext cx="7772400" cy="1214446"/>
          </a:xfrm>
        </p:spPr>
        <p:txBody>
          <a:bodyPr>
            <a:normAutofit fontScale="90000"/>
          </a:bodyPr>
          <a:lstStyle/>
          <a:p>
            <a:pPr eaLnBrk="1" hangingPunct="1"/>
            <a:r>
              <a:rPr lang="el-GR" dirty="0" smtClean="0"/>
              <a:t>Ξενοφάνης από την Κολοφώνα</a:t>
            </a:r>
            <a:r>
              <a:rPr lang="en-US" dirty="0" smtClean="0"/>
              <a:t/>
            </a:r>
            <a:br>
              <a:rPr lang="en-US" dirty="0" smtClean="0"/>
            </a:br>
            <a:r>
              <a:rPr lang="en-US" dirty="0" smtClean="0"/>
              <a:t>c.570 </a:t>
            </a:r>
            <a:r>
              <a:rPr lang="el-GR" dirty="0" err="1" smtClean="0"/>
              <a:t>π.Χ</a:t>
            </a:r>
            <a:r>
              <a:rPr lang="en-US" dirty="0" smtClean="0"/>
              <a:t>.</a:t>
            </a:r>
            <a:r>
              <a:rPr lang="el-GR" dirty="0" smtClean="0"/>
              <a:t> (1)</a:t>
            </a:r>
            <a:endParaRPr lang="en-US" dirty="0" smtClean="0"/>
          </a:p>
        </p:txBody>
      </p:sp>
      <p:sp>
        <p:nvSpPr>
          <p:cNvPr id="4101" name="Text Box 5"/>
          <p:cNvSpPr txBox="1">
            <a:spLocks noChangeArrowheads="1"/>
          </p:cNvSpPr>
          <p:nvPr/>
        </p:nvSpPr>
        <p:spPr bwMode="auto">
          <a:xfrm>
            <a:off x="971600" y="1610791"/>
            <a:ext cx="6264275" cy="4770537"/>
          </a:xfrm>
          <a:prstGeom prst="rect">
            <a:avLst/>
          </a:prstGeom>
          <a:noFill/>
          <a:ln w="9525">
            <a:noFill/>
            <a:miter lim="800000"/>
            <a:headEnd/>
            <a:tailEnd/>
          </a:ln>
        </p:spPr>
        <p:txBody>
          <a:bodyPr wrap="square">
            <a:spAutoFit/>
          </a:bodyPr>
          <a:lstStyle/>
          <a:p>
            <a:r>
              <a:rPr lang="el-GR" dirty="0" smtClean="0">
                <a:latin typeface="+mj-lt"/>
              </a:rPr>
              <a:t>Αμφισβήτησε τον </a:t>
            </a:r>
            <a:r>
              <a:rPr lang="el-GR" b="1" dirty="0" smtClean="0">
                <a:latin typeface="+mj-lt"/>
              </a:rPr>
              <a:t>Ανθρωπομορφισμό</a:t>
            </a:r>
            <a:r>
              <a:rPr lang="en-US" dirty="0" smtClean="0">
                <a:latin typeface="+mj-lt"/>
              </a:rPr>
              <a:t> </a:t>
            </a:r>
            <a:r>
              <a:rPr lang="el-GR" dirty="0" smtClean="0">
                <a:latin typeface="+mj-lt"/>
              </a:rPr>
              <a:t>των θεών</a:t>
            </a:r>
            <a:endParaRPr lang="en-US" dirty="0">
              <a:latin typeface="+mj-lt"/>
            </a:endParaRPr>
          </a:p>
          <a:p>
            <a:r>
              <a:rPr lang="en-US" sz="2000" dirty="0" smtClean="0">
                <a:latin typeface="+mj-lt"/>
              </a:rPr>
              <a:t>(VS21B14) Clem.Str.5,109 </a:t>
            </a:r>
            <a:r>
              <a:rPr lang="en-US" sz="2000" dirty="0" smtClean="0"/>
              <a:t> </a:t>
            </a:r>
            <a:endParaRPr lang="el-GR" sz="2000" dirty="0" smtClean="0"/>
          </a:p>
          <a:p>
            <a:r>
              <a:rPr lang="el-GR" sz="2000" dirty="0" err="1" smtClean="0"/>
              <a:t>ἀλλ</a:t>
            </a:r>
            <a:r>
              <a:rPr lang="el-GR" sz="2000" dirty="0" smtClean="0"/>
              <a:t>' </a:t>
            </a:r>
            <a:r>
              <a:rPr lang="el-GR" sz="2000" dirty="0" err="1" smtClean="0"/>
              <a:t>οἱ</a:t>
            </a:r>
            <a:r>
              <a:rPr lang="el-GR" sz="2000" dirty="0" smtClean="0"/>
              <a:t> </a:t>
            </a:r>
            <a:r>
              <a:rPr lang="el-GR" sz="2000" dirty="0" err="1" smtClean="0"/>
              <a:t>βροτοὶ</a:t>
            </a:r>
            <a:r>
              <a:rPr lang="el-GR" sz="2000" dirty="0" smtClean="0"/>
              <a:t> </a:t>
            </a:r>
            <a:r>
              <a:rPr lang="el-GR" sz="2000" dirty="0" err="1" smtClean="0"/>
              <a:t>δοκ&lt;έου&gt;σι</a:t>
            </a:r>
            <a:r>
              <a:rPr lang="el-GR" sz="2000" dirty="0" smtClean="0"/>
              <a:t> </a:t>
            </a:r>
            <a:r>
              <a:rPr lang="el-GR" sz="2000" dirty="0" err="1" smtClean="0"/>
              <a:t>γεννᾶσθαι</a:t>
            </a:r>
            <a:r>
              <a:rPr lang="el-GR" sz="2000" dirty="0" smtClean="0"/>
              <a:t> </a:t>
            </a:r>
            <a:r>
              <a:rPr lang="el-GR" sz="2000" dirty="0" err="1" smtClean="0"/>
              <a:t>θεούς</a:t>
            </a:r>
            <a:r>
              <a:rPr lang="el-GR" sz="2000" dirty="0" smtClean="0"/>
              <a:t>, </a:t>
            </a:r>
          </a:p>
          <a:p>
            <a:r>
              <a:rPr lang="el-GR" sz="2000" dirty="0" smtClean="0"/>
              <a:t> </a:t>
            </a:r>
            <a:r>
              <a:rPr lang="el-GR" sz="2000" dirty="0" err="1" smtClean="0"/>
              <a:t>τὴν</a:t>
            </a:r>
            <a:r>
              <a:rPr lang="el-GR" sz="2000" dirty="0" smtClean="0"/>
              <a:t> </a:t>
            </a:r>
            <a:r>
              <a:rPr lang="el-GR" sz="2000" dirty="0" err="1" smtClean="0"/>
              <a:t>σφετέρην</a:t>
            </a:r>
            <a:r>
              <a:rPr lang="el-GR" sz="2000" dirty="0" smtClean="0"/>
              <a:t> δ' </a:t>
            </a:r>
            <a:r>
              <a:rPr lang="el-GR" sz="2000" dirty="0" err="1" smtClean="0"/>
              <a:t>ἐσθῆτα</a:t>
            </a:r>
            <a:r>
              <a:rPr lang="el-GR" sz="2000" dirty="0" smtClean="0"/>
              <a:t> </a:t>
            </a:r>
            <a:r>
              <a:rPr lang="el-GR" sz="2000" dirty="0" err="1" smtClean="0"/>
              <a:t>ἔχειν</a:t>
            </a:r>
            <a:r>
              <a:rPr lang="el-GR" sz="2000" dirty="0" smtClean="0"/>
              <a:t> </a:t>
            </a:r>
            <a:r>
              <a:rPr lang="el-GR" sz="2000" dirty="0" err="1" smtClean="0"/>
              <a:t>φωνήν</a:t>
            </a:r>
            <a:r>
              <a:rPr lang="el-GR" sz="2000" dirty="0" smtClean="0"/>
              <a:t> τε </a:t>
            </a:r>
            <a:r>
              <a:rPr lang="el-GR" sz="2000" dirty="0" err="1" smtClean="0"/>
              <a:t>δέμας</a:t>
            </a:r>
            <a:r>
              <a:rPr lang="el-GR" sz="2000" dirty="0" smtClean="0"/>
              <a:t> τε</a:t>
            </a:r>
            <a:endParaRPr lang="en-US" sz="2000" dirty="0"/>
          </a:p>
          <a:p>
            <a:endParaRPr lang="en-US" sz="2000" dirty="0"/>
          </a:p>
          <a:p>
            <a:r>
              <a:rPr lang="en-US" sz="2000" dirty="0" smtClean="0"/>
              <a:t>(VS21B16) Clem.Str.7,22   </a:t>
            </a:r>
            <a:endParaRPr lang="el-GR" sz="2000" dirty="0" smtClean="0"/>
          </a:p>
          <a:p>
            <a:r>
              <a:rPr lang="el-GR" sz="2000" dirty="0" err="1" smtClean="0"/>
              <a:t>Αἰθίοπές</a:t>
            </a:r>
            <a:r>
              <a:rPr lang="el-GR" sz="2000" dirty="0" smtClean="0"/>
              <a:t> τε &lt;</a:t>
            </a:r>
            <a:r>
              <a:rPr lang="el-GR" sz="2000" dirty="0" err="1" smtClean="0"/>
              <a:t>θεοὺς</a:t>
            </a:r>
            <a:r>
              <a:rPr lang="el-GR" sz="2000" dirty="0" smtClean="0"/>
              <a:t> </a:t>
            </a:r>
            <a:r>
              <a:rPr lang="el-GR" sz="2000" dirty="0" err="1" smtClean="0"/>
              <a:t>σφετέρους</a:t>
            </a:r>
            <a:r>
              <a:rPr lang="el-GR" sz="2000" dirty="0" smtClean="0"/>
              <a:t>&gt; </a:t>
            </a:r>
            <a:r>
              <a:rPr lang="el-GR" sz="2000" dirty="0" err="1" smtClean="0"/>
              <a:t>σιμοὺς</a:t>
            </a:r>
            <a:r>
              <a:rPr lang="el-GR" sz="2000" dirty="0" smtClean="0"/>
              <a:t> </a:t>
            </a:r>
            <a:r>
              <a:rPr lang="el-GR" sz="2000" dirty="0" err="1" smtClean="0"/>
              <a:t>μέλανάς</a:t>
            </a:r>
            <a:r>
              <a:rPr lang="el-GR" sz="2000" dirty="0" smtClean="0"/>
              <a:t> τε </a:t>
            </a:r>
            <a:r>
              <a:rPr lang="el-GR" sz="2000" dirty="0" err="1" smtClean="0"/>
              <a:t>Θρῆικές</a:t>
            </a:r>
            <a:r>
              <a:rPr lang="el-GR" sz="2000" dirty="0" smtClean="0"/>
              <a:t> τε </a:t>
            </a:r>
            <a:r>
              <a:rPr lang="el-GR" sz="2000" dirty="0" err="1" smtClean="0"/>
              <a:t>γλαυκοὺς</a:t>
            </a:r>
            <a:r>
              <a:rPr lang="el-GR" sz="2000" dirty="0" smtClean="0"/>
              <a:t> </a:t>
            </a:r>
            <a:r>
              <a:rPr lang="el-GR" sz="2000" dirty="0" err="1" smtClean="0"/>
              <a:t>καὶ</a:t>
            </a:r>
            <a:r>
              <a:rPr lang="el-GR" sz="2000" dirty="0" smtClean="0"/>
              <a:t> </a:t>
            </a:r>
            <a:r>
              <a:rPr lang="el-GR" sz="2000" dirty="0" err="1" smtClean="0"/>
              <a:t>πυρρούς</a:t>
            </a:r>
            <a:r>
              <a:rPr lang="el-GR" sz="2000" dirty="0" smtClean="0"/>
              <a:t> &lt;</a:t>
            </a:r>
            <a:r>
              <a:rPr lang="el-GR" sz="2000" dirty="0" err="1" smtClean="0"/>
              <a:t>φασι</a:t>
            </a:r>
            <a:r>
              <a:rPr lang="el-GR" sz="2000" dirty="0" smtClean="0"/>
              <a:t> </a:t>
            </a:r>
            <a:r>
              <a:rPr lang="el-GR" sz="2000" dirty="0" err="1" smtClean="0"/>
              <a:t>πέλεσθαι</a:t>
            </a:r>
            <a:r>
              <a:rPr lang="el-GR" sz="2000" dirty="0" smtClean="0"/>
              <a:t>&gt;.</a:t>
            </a:r>
          </a:p>
          <a:p>
            <a:endParaRPr lang="en-US" sz="2000" dirty="0"/>
          </a:p>
          <a:p>
            <a:r>
              <a:rPr lang="en-US" sz="2000" dirty="0" smtClean="0"/>
              <a:t>(VS21B15) Clem.Str.5,110   </a:t>
            </a:r>
            <a:endParaRPr lang="el-GR" sz="2000" dirty="0" smtClean="0"/>
          </a:p>
          <a:p>
            <a:r>
              <a:rPr lang="el-GR" sz="2000" dirty="0" err="1" smtClean="0"/>
              <a:t>ἀλλ</a:t>
            </a:r>
            <a:r>
              <a:rPr lang="el-GR" sz="2000" dirty="0" smtClean="0"/>
              <a:t>' </a:t>
            </a:r>
            <a:r>
              <a:rPr lang="el-GR" sz="2000" dirty="0" err="1" smtClean="0"/>
              <a:t>εἰ</a:t>
            </a:r>
            <a:r>
              <a:rPr lang="el-GR" sz="2000" dirty="0" smtClean="0"/>
              <a:t> </a:t>
            </a:r>
            <a:r>
              <a:rPr lang="el-GR" sz="2000" dirty="0" err="1" smtClean="0"/>
              <a:t>χεῖρας</a:t>
            </a:r>
            <a:r>
              <a:rPr lang="el-GR" sz="2000" dirty="0" smtClean="0"/>
              <a:t> </a:t>
            </a:r>
            <a:r>
              <a:rPr lang="el-GR" sz="2000" dirty="0" err="1" smtClean="0"/>
              <a:t>ἔχον</a:t>
            </a:r>
            <a:r>
              <a:rPr lang="el-GR" sz="2000" dirty="0" smtClean="0"/>
              <a:t> </a:t>
            </a:r>
            <a:r>
              <a:rPr lang="el-GR" sz="2000" dirty="0" err="1" smtClean="0"/>
              <a:t>βόες</a:t>
            </a:r>
            <a:r>
              <a:rPr lang="el-GR" sz="2000" dirty="0" smtClean="0"/>
              <a:t> &lt;</a:t>
            </a:r>
            <a:r>
              <a:rPr lang="el-GR" sz="2000" dirty="0" err="1" smtClean="0"/>
              <a:t>ἵπποι</a:t>
            </a:r>
            <a:r>
              <a:rPr lang="el-GR" sz="2000" dirty="0" smtClean="0"/>
              <a:t> τ'&gt; </a:t>
            </a:r>
            <a:r>
              <a:rPr lang="el-GR" sz="2000" dirty="0" err="1" smtClean="0"/>
              <a:t>ἠὲ</a:t>
            </a:r>
            <a:r>
              <a:rPr lang="el-GR" sz="2000" dirty="0" smtClean="0"/>
              <a:t> </a:t>
            </a:r>
            <a:r>
              <a:rPr lang="el-GR" sz="2000" dirty="0" err="1" smtClean="0"/>
              <a:t>λέοντες</a:t>
            </a:r>
            <a:r>
              <a:rPr lang="el-GR" sz="2000" dirty="0" smtClean="0"/>
              <a:t/>
            </a:r>
            <a:br>
              <a:rPr lang="el-GR" sz="2000" dirty="0" smtClean="0"/>
            </a:br>
            <a:r>
              <a:rPr lang="el-GR" sz="2000" dirty="0" smtClean="0"/>
              <a:t>ἢ </a:t>
            </a:r>
            <a:r>
              <a:rPr lang="el-GR" sz="2000" dirty="0" err="1" smtClean="0"/>
              <a:t>γράψαι</a:t>
            </a:r>
            <a:r>
              <a:rPr lang="el-GR" sz="2000" dirty="0" smtClean="0"/>
              <a:t> </a:t>
            </a:r>
            <a:r>
              <a:rPr lang="el-GR" sz="2000" dirty="0" err="1" smtClean="0"/>
              <a:t>χείρεσσι</a:t>
            </a:r>
            <a:r>
              <a:rPr lang="el-GR" sz="2000" dirty="0" smtClean="0"/>
              <a:t> </a:t>
            </a:r>
            <a:r>
              <a:rPr lang="el-GR" sz="2000" dirty="0" err="1" smtClean="0"/>
              <a:t>καὶ</a:t>
            </a:r>
            <a:r>
              <a:rPr lang="el-GR" sz="2000" dirty="0" smtClean="0"/>
              <a:t> </a:t>
            </a:r>
            <a:r>
              <a:rPr lang="el-GR" sz="2000" dirty="0" err="1" smtClean="0"/>
              <a:t>ἔργα</a:t>
            </a:r>
            <a:r>
              <a:rPr lang="el-GR" sz="2000" dirty="0" smtClean="0"/>
              <a:t> </a:t>
            </a:r>
            <a:r>
              <a:rPr lang="el-GR" sz="2000" dirty="0" err="1" smtClean="0"/>
              <a:t>τελεῖν</a:t>
            </a:r>
            <a:r>
              <a:rPr lang="el-GR" sz="2000" dirty="0" smtClean="0"/>
              <a:t> </a:t>
            </a:r>
            <a:r>
              <a:rPr lang="el-GR" sz="2000" dirty="0" err="1" smtClean="0"/>
              <a:t>ἅπερ</a:t>
            </a:r>
            <a:r>
              <a:rPr lang="el-GR" sz="2000" dirty="0" smtClean="0"/>
              <a:t> </a:t>
            </a:r>
            <a:r>
              <a:rPr lang="el-GR" sz="2000" dirty="0" err="1" smtClean="0"/>
              <a:t>ἄνδρες</a:t>
            </a:r>
            <a:r>
              <a:rPr lang="el-GR" sz="2000" dirty="0" smtClean="0"/>
              <a:t>,</a:t>
            </a:r>
            <a:br>
              <a:rPr lang="el-GR" sz="2000" dirty="0" smtClean="0"/>
            </a:br>
            <a:r>
              <a:rPr lang="el-GR" sz="2000" dirty="0" err="1" smtClean="0"/>
              <a:t>ἵπποι</a:t>
            </a:r>
            <a:r>
              <a:rPr lang="el-GR" sz="2000" dirty="0" smtClean="0"/>
              <a:t> </a:t>
            </a:r>
            <a:r>
              <a:rPr lang="el-GR" sz="2000" dirty="0" err="1" smtClean="0"/>
              <a:t>μέν</a:t>
            </a:r>
            <a:r>
              <a:rPr lang="el-GR" sz="2000" dirty="0" smtClean="0"/>
              <a:t> θ' </a:t>
            </a:r>
            <a:r>
              <a:rPr lang="el-GR" sz="2000" dirty="0" err="1" smtClean="0"/>
              <a:t>ἵπποισι</a:t>
            </a:r>
            <a:r>
              <a:rPr lang="el-GR" sz="2000" dirty="0" smtClean="0"/>
              <a:t>, </a:t>
            </a:r>
            <a:r>
              <a:rPr lang="el-GR" sz="2000" dirty="0" err="1" smtClean="0"/>
              <a:t>βόες</a:t>
            </a:r>
            <a:r>
              <a:rPr lang="el-GR" sz="2000" dirty="0" smtClean="0"/>
              <a:t> </a:t>
            </a:r>
            <a:r>
              <a:rPr lang="el-GR" sz="2000" dirty="0" err="1" smtClean="0"/>
              <a:t>δέ</a:t>
            </a:r>
            <a:r>
              <a:rPr lang="el-GR" sz="2000" dirty="0" smtClean="0"/>
              <a:t> τε </a:t>
            </a:r>
            <a:r>
              <a:rPr lang="el-GR" sz="2000" dirty="0" err="1" smtClean="0"/>
              <a:t>βουσὶν</a:t>
            </a:r>
            <a:r>
              <a:rPr lang="el-GR" sz="2000" dirty="0" smtClean="0"/>
              <a:t> </a:t>
            </a:r>
            <a:r>
              <a:rPr lang="el-GR" sz="2000" dirty="0" err="1" smtClean="0"/>
              <a:t>ὁμοίας</a:t>
            </a:r>
            <a:r>
              <a:rPr lang="el-GR" sz="2000" dirty="0" smtClean="0"/>
              <a:t/>
            </a:r>
            <a:br>
              <a:rPr lang="el-GR" sz="2000" dirty="0" smtClean="0"/>
            </a:br>
            <a:r>
              <a:rPr lang="el-GR" sz="2000" dirty="0" err="1" smtClean="0"/>
              <a:t>καί</a:t>
            </a:r>
            <a:r>
              <a:rPr lang="el-GR" sz="2000" dirty="0" smtClean="0"/>
              <a:t> &lt;κε&gt; </a:t>
            </a:r>
            <a:r>
              <a:rPr lang="el-GR" sz="2000" dirty="0" err="1" smtClean="0"/>
              <a:t>θεῶν</a:t>
            </a:r>
            <a:r>
              <a:rPr lang="el-GR" sz="2000" dirty="0" smtClean="0"/>
              <a:t> </a:t>
            </a:r>
            <a:r>
              <a:rPr lang="el-GR" sz="2000" dirty="0" err="1" smtClean="0"/>
              <a:t>ἰδέας</a:t>
            </a:r>
            <a:r>
              <a:rPr lang="el-GR" sz="2000" dirty="0" smtClean="0"/>
              <a:t> </a:t>
            </a:r>
            <a:r>
              <a:rPr lang="el-GR" sz="2000" dirty="0" err="1" smtClean="0"/>
              <a:t>ἔγραφον</a:t>
            </a:r>
            <a:r>
              <a:rPr lang="el-GR" sz="2000" dirty="0" smtClean="0"/>
              <a:t> </a:t>
            </a:r>
            <a:r>
              <a:rPr lang="el-GR" sz="2000" dirty="0" err="1" smtClean="0"/>
              <a:t>καὶ</a:t>
            </a:r>
            <a:r>
              <a:rPr lang="el-GR" sz="2000" dirty="0" smtClean="0"/>
              <a:t> </a:t>
            </a:r>
            <a:r>
              <a:rPr lang="el-GR" sz="2000" dirty="0" err="1" smtClean="0"/>
              <a:t>σώματ</a:t>
            </a:r>
            <a:r>
              <a:rPr lang="el-GR" sz="2000" dirty="0" smtClean="0"/>
              <a:t>' </a:t>
            </a:r>
            <a:r>
              <a:rPr lang="el-GR" sz="2000" dirty="0" err="1" smtClean="0"/>
              <a:t>ἐποίουν</a:t>
            </a:r>
            <a:r>
              <a:rPr lang="el-GR" sz="2000" dirty="0" smtClean="0"/>
              <a:t/>
            </a:r>
            <a:br>
              <a:rPr lang="el-GR" sz="2000" dirty="0" smtClean="0"/>
            </a:br>
            <a:r>
              <a:rPr lang="el-GR" sz="2000" dirty="0" err="1" smtClean="0"/>
              <a:t>τοιαῦθ</a:t>
            </a:r>
            <a:r>
              <a:rPr lang="el-GR" sz="2000" dirty="0" smtClean="0"/>
              <a:t>', </a:t>
            </a:r>
            <a:r>
              <a:rPr lang="el-GR" sz="2000" dirty="0" err="1" smtClean="0"/>
              <a:t>οἷόν</a:t>
            </a:r>
            <a:r>
              <a:rPr lang="el-GR" sz="2000" dirty="0" smtClean="0"/>
              <a:t> </a:t>
            </a:r>
            <a:r>
              <a:rPr lang="el-GR" sz="2000" dirty="0" err="1" smtClean="0"/>
              <a:t>περ</a:t>
            </a:r>
            <a:r>
              <a:rPr lang="el-GR" sz="2000" dirty="0" smtClean="0"/>
              <a:t> </a:t>
            </a:r>
            <a:r>
              <a:rPr lang="el-GR" sz="2000" dirty="0" err="1" smtClean="0"/>
              <a:t>καὐτοὶ</a:t>
            </a:r>
            <a:r>
              <a:rPr lang="el-GR" sz="2000" dirty="0" smtClean="0"/>
              <a:t> </a:t>
            </a:r>
            <a:r>
              <a:rPr lang="el-GR" sz="2000" dirty="0" err="1" smtClean="0"/>
              <a:t>δέμας</a:t>
            </a:r>
            <a:r>
              <a:rPr lang="el-GR" sz="2000" dirty="0" smtClean="0"/>
              <a:t> </a:t>
            </a:r>
            <a:r>
              <a:rPr lang="el-GR" sz="2000" dirty="0" err="1" smtClean="0"/>
              <a:t>εἶχον</a:t>
            </a:r>
            <a:r>
              <a:rPr lang="el-GR" sz="2000" dirty="0" smtClean="0"/>
              <a:t> &lt;</a:t>
            </a:r>
            <a:r>
              <a:rPr lang="el-GR" sz="2000" dirty="0" err="1" smtClean="0"/>
              <a:t>ἕκαστοι</a:t>
            </a:r>
            <a:r>
              <a:rPr lang="el-GR" sz="2000" dirty="0" smtClean="0"/>
              <a:t>&gt;.</a:t>
            </a: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p:cNvSpPr>
            <a:spLocks noGrp="1" noChangeArrowheads="1"/>
          </p:cNvSpPr>
          <p:nvPr>
            <p:ph type="title"/>
          </p:nvPr>
        </p:nvSpPr>
        <p:spPr>
          <a:xfrm>
            <a:off x="685800" y="214290"/>
            <a:ext cx="7772400" cy="1143008"/>
          </a:xfrm>
          <a:noFill/>
        </p:spPr>
        <p:txBody>
          <a:bodyPr>
            <a:normAutofit fontScale="90000"/>
          </a:bodyPr>
          <a:lstStyle/>
          <a:p>
            <a:pPr eaLnBrk="1" hangingPunct="1"/>
            <a:r>
              <a:rPr lang="el-GR" dirty="0" smtClean="0"/>
              <a:t>Ξενοφάνης από την Κολοφώνα</a:t>
            </a:r>
            <a:r>
              <a:rPr lang="en-US" dirty="0" smtClean="0"/>
              <a:t/>
            </a:r>
            <a:br>
              <a:rPr lang="en-US" dirty="0" smtClean="0"/>
            </a:br>
            <a:r>
              <a:rPr lang="en-US" dirty="0" smtClean="0"/>
              <a:t>c.570 </a:t>
            </a:r>
            <a:r>
              <a:rPr lang="el-GR" dirty="0" err="1" smtClean="0"/>
              <a:t>π.Χ</a:t>
            </a:r>
            <a:r>
              <a:rPr lang="en-US" dirty="0" smtClean="0"/>
              <a:t>.</a:t>
            </a:r>
            <a:r>
              <a:rPr lang="el-GR" dirty="0" smtClean="0"/>
              <a:t> (2)</a:t>
            </a:r>
            <a:endParaRPr lang="en-US" dirty="0" smtClean="0"/>
          </a:p>
        </p:txBody>
      </p:sp>
      <p:sp>
        <p:nvSpPr>
          <p:cNvPr id="7171" name="Text Box 6"/>
          <p:cNvSpPr txBox="1">
            <a:spLocks noChangeArrowheads="1"/>
          </p:cNvSpPr>
          <p:nvPr/>
        </p:nvSpPr>
        <p:spPr bwMode="auto">
          <a:xfrm>
            <a:off x="142844" y="1500175"/>
            <a:ext cx="6786610" cy="3785652"/>
          </a:xfrm>
          <a:prstGeom prst="rect">
            <a:avLst/>
          </a:prstGeom>
          <a:noFill/>
          <a:ln w="9525">
            <a:noFill/>
            <a:miter lim="800000"/>
            <a:headEnd/>
            <a:tailEnd/>
          </a:ln>
        </p:spPr>
        <p:txBody>
          <a:bodyPr wrap="square">
            <a:spAutoFit/>
          </a:bodyPr>
          <a:lstStyle/>
          <a:p>
            <a:r>
              <a:rPr lang="el-GR" dirty="0" smtClean="0"/>
              <a:t>Αμφισβήτησε τον </a:t>
            </a:r>
            <a:r>
              <a:rPr lang="el-GR" b="1" dirty="0" smtClean="0"/>
              <a:t>Πολυθεϊσμό </a:t>
            </a:r>
          </a:p>
          <a:p>
            <a:endParaRPr lang="en-US" b="1" dirty="0"/>
          </a:p>
          <a:p>
            <a:r>
              <a:rPr lang="en-US" dirty="0" smtClean="0"/>
              <a:t>(VS21B23) Clem.Str.5,109 </a:t>
            </a:r>
            <a:endParaRPr lang="el-GR" dirty="0" smtClean="0"/>
          </a:p>
          <a:p>
            <a:r>
              <a:rPr lang="en-US" dirty="0" smtClean="0"/>
              <a:t>B23 </a:t>
            </a:r>
            <a:r>
              <a:rPr lang="el-GR" dirty="0" err="1" smtClean="0"/>
              <a:t>εἷς</a:t>
            </a:r>
            <a:r>
              <a:rPr lang="el-GR" dirty="0" smtClean="0"/>
              <a:t> </a:t>
            </a:r>
            <a:r>
              <a:rPr lang="el-GR" dirty="0" err="1" smtClean="0"/>
              <a:t>θεὸς</a:t>
            </a:r>
            <a:r>
              <a:rPr lang="el-GR" dirty="0" smtClean="0"/>
              <a:t> </a:t>
            </a:r>
            <a:r>
              <a:rPr lang="el-GR" dirty="0" err="1" smtClean="0"/>
              <a:t>ἔν</a:t>
            </a:r>
            <a:r>
              <a:rPr lang="el-GR" dirty="0" smtClean="0"/>
              <a:t> τε </a:t>
            </a:r>
            <a:r>
              <a:rPr lang="el-GR" dirty="0" err="1" smtClean="0"/>
              <a:t>θεοῖσι</a:t>
            </a:r>
            <a:r>
              <a:rPr lang="el-GR" dirty="0" smtClean="0"/>
              <a:t> </a:t>
            </a:r>
            <a:r>
              <a:rPr lang="el-GR" dirty="0" err="1" smtClean="0"/>
              <a:t>καὶ</a:t>
            </a:r>
            <a:r>
              <a:rPr lang="el-GR" dirty="0" smtClean="0"/>
              <a:t> </a:t>
            </a:r>
            <a:r>
              <a:rPr lang="el-GR" dirty="0" err="1" smtClean="0"/>
              <a:t>ἀνθρώποισι</a:t>
            </a:r>
            <a:r>
              <a:rPr lang="el-GR" dirty="0" smtClean="0"/>
              <a:t> </a:t>
            </a:r>
            <a:r>
              <a:rPr lang="el-GR" dirty="0" err="1" smtClean="0"/>
              <a:t>μέγιστος</a:t>
            </a:r>
            <a:r>
              <a:rPr lang="el-GR" dirty="0" smtClean="0"/>
              <a:t>,</a:t>
            </a:r>
            <a:br>
              <a:rPr lang="el-GR" dirty="0" smtClean="0"/>
            </a:br>
            <a:r>
              <a:rPr lang="el-GR" dirty="0" err="1" smtClean="0"/>
              <a:t>οὔ</a:t>
            </a:r>
            <a:r>
              <a:rPr lang="el-GR" dirty="0" smtClean="0"/>
              <a:t> τι </a:t>
            </a:r>
            <a:r>
              <a:rPr lang="el-GR" dirty="0" err="1" smtClean="0"/>
              <a:t>δέμας</a:t>
            </a:r>
            <a:r>
              <a:rPr lang="el-GR" dirty="0" smtClean="0"/>
              <a:t> </a:t>
            </a:r>
            <a:r>
              <a:rPr lang="el-GR" dirty="0" err="1" smtClean="0"/>
              <a:t>θνητοῖσιν</a:t>
            </a:r>
            <a:r>
              <a:rPr lang="el-GR" dirty="0" smtClean="0"/>
              <a:t> </a:t>
            </a:r>
            <a:r>
              <a:rPr lang="el-GR" dirty="0" err="1" smtClean="0"/>
              <a:t>ὁμοίιος</a:t>
            </a:r>
            <a:r>
              <a:rPr lang="el-GR" dirty="0" smtClean="0"/>
              <a:t> </a:t>
            </a:r>
            <a:r>
              <a:rPr lang="el-GR" dirty="0" err="1" smtClean="0"/>
              <a:t>οὐδὲ</a:t>
            </a:r>
            <a:r>
              <a:rPr lang="el-GR" dirty="0" smtClean="0"/>
              <a:t> </a:t>
            </a:r>
            <a:r>
              <a:rPr lang="el-GR" dirty="0" err="1" smtClean="0"/>
              <a:t>νόημα</a:t>
            </a:r>
            <a:r>
              <a:rPr lang="el-GR" dirty="0" smtClean="0"/>
              <a:t>. </a:t>
            </a:r>
          </a:p>
          <a:p>
            <a:r>
              <a:rPr lang="en-US" dirty="0" smtClean="0"/>
              <a:t>B24 </a:t>
            </a:r>
            <a:r>
              <a:rPr lang="el-GR" dirty="0" err="1" smtClean="0"/>
              <a:t>οὖλος</a:t>
            </a:r>
            <a:r>
              <a:rPr lang="el-GR" dirty="0" smtClean="0"/>
              <a:t> </a:t>
            </a:r>
            <a:r>
              <a:rPr lang="el-GR" dirty="0" err="1" smtClean="0"/>
              <a:t>ὁρᾷ</a:t>
            </a:r>
            <a:r>
              <a:rPr lang="el-GR" dirty="0" smtClean="0"/>
              <a:t>, </a:t>
            </a:r>
            <a:r>
              <a:rPr lang="el-GR" dirty="0" err="1" smtClean="0"/>
              <a:t>οὖλος</a:t>
            </a:r>
            <a:r>
              <a:rPr lang="el-GR" dirty="0" smtClean="0"/>
              <a:t> </a:t>
            </a:r>
            <a:r>
              <a:rPr lang="el-GR" dirty="0" err="1" smtClean="0"/>
              <a:t>δὲ</a:t>
            </a:r>
            <a:r>
              <a:rPr lang="el-GR" dirty="0" smtClean="0"/>
              <a:t> </a:t>
            </a:r>
            <a:r>
              <a:rPr lang="el-GR" dirty="0" err="1" smtClean="0"/>
              <a:t>νοεῖ</a:t>
            </a:r>
            <a:r>
              <a:rPr lang="el-GR" dirty="0" smtClean="0"/>
              <a:t>, </a:t>
            </a:r>
            <a:r>
              <a:rPr lang="el-GR" dirty="0" err="1" smtClean="0"/>
              <a:t>οὖλος</a:t>
            </a:r>
            <a:r>
              <a:rPr lang="el-GR" dirty="0" smtClean="0"/>
              <a:t> </a:t>
            </a:r>
            <a:r>
              <a:rPr lang="el-GR" dirty="0" err="1" smtClean="0"/>
              <a:t>δέ</a:t>
            </a:r>
            <a:r>
              <a:rPr lang="el-GR" dirty="0" smtClean="0"/>
              <a:t> τ' </a:t>
            </a:r>
            <a:r>
              <a:rPr lang="el-GR" dirty="0" err="1" smtClean="0"/>
              <a:t>ἀκούει</a:t>
            </a:r>
            <a:r>
              <a:rPr lang="el-GR" dirty="0" smtClean="0"/>
              <a:t>. </a:t>
            </a:r>
          </a:p>
          <a:p>
            <a:r>
              <a:rPr lang="en-US" dirty="0" smtClean="0"/>
              <a:t>B25 </a:t>
            </a:r>
            <a:r>
              <a:rPr lang="el-GR" dirty="0" err="1" smtClean="0"/>
              <a:t>ἀλλ</a:t>
            </a:r>
            <a:r>
              <a:rPr lang="el-GR" dirty="0" smtClean="0"/>
              <a:t>' </a:t>
            </a:r>
            <a:r>
              <a:rPr lang="el-GR" dirty="0" err="1" smtClean="0"/>
              <a:t>ἀπάνευθε</a:t>
            </a:r>
            <a:r>
              <a:rPr lang="el-GR" dirty="0" smtClean="0"/>
              <a:t> </a:t>
            </a:r>
            <a:r>
              <a:rPr lang="el-GR" dirty="0" err="1" smtClean="0"/>
              <a:t>πόνοιο</a:t>
            </a:r>
            <a:r>
              <a:rPr lang="el-GR" dirty="0" smtClean="0"/>
              <a:t> </a:t>
            </a:r>
            <a:r>
              <a:rPr lang="el-GR" dirty="0" err="1" smtClean="0"/>
              <a:t>νόου</a:t>
            </a:r>
            <a:r>
              <a:rPr lang="el-GR" dirty="0" smtClean="0"/>
              <a:t> </a:t>
            </a:r>
            <a:r>
              <a:rPr lang="el-GR" dirty="0" err="1" smtClean="0"/>
              <a:t>φρενὶ</a:t>
            </a:r>
            <a:r>
              <a:rPr lang="el-GR" dirty="0" smtClean="0"/>
              <a:t> </a:t>
            </a:r>
            <a:r>
              <a:rPr lang="el-GR" dirty="0" err="1" smtClean="0"/>
              <a:t>πάντα</a:t>
            </a:r>
            <a:r>
              <a:rPr lang="el-GR" dirty="0" smtClean="0"/>
              <a:t> </a:t>
            </a:r>
            <a:r>
              <a:rPr lang="el-GR" dirty="0" err="1" smtClean="0"/>
              <a:t>κραδαίνει</a:t>
            </a:r>
            <a:r>
              <a:rPr lang="el-GR" dirty="0" smtClean="0"/>
              <a:t>.  </a:t>
            </a:r>
          </a:p>
          <a:p>
            <a:r>
              <a:rPr lang="en-US" dirty="0" smtClean="0"/>
              <a:t>B26 </a:t>
            </a:r>
            <a:r>
              <a:rPr lang="el-GR" dirty="0" err="1" smtClean="0"/>
              <a:t>αἰεὶ</a:t>
            </a:r>
            <a:r>
              <a:rPr lang="el-GR" dirty="0" smtClean="0"/>
              <a:t> δ' </a:t>
            </a:r>
            <a:r>
              <a:rPr lang="el-GR" dirty="0" err="1" smtClean="0"/>
              <a:t>ἐν</a:t>
            </a:r>
            <a:r>
              <a:rPr lang="el-GR" dirty="0" smtClean="0"/>
              <a:t> </a:t>
            </a:r>
            <a:r>
              <a:rPr lang="el-GR" dirty="0" err="1" smtClean="0"/>
              <a:t>ταὐτῷ</a:t>
            </a:r>
            <a:r>
              <a:rPr lang="el-GR" dirty="0" smtClean="0"/>
              <a:t> </a:t>
            </a:r>
            <a:r>
              <a:rPr lang="el-GR" dirty="0" err="1" smtClean="0"/>
              <a:t>μίμνει</a:t>
            </a:r>
            <a:r>
              <a:rPr lang="el-GR" dirty="0" smtClean="0"/>
              <a:t> </a:t>
            </a:r>
            <a:r>
              <a:rPr lang="el-GR" dirty="0" err="1" smtClean="0"/>
              <a:t>κινεύμενος</a:t>
            </a:r>
            <a:r>
              <a:rPr lang="el-GR" dirty="0" smtClean="0"/>
              <a:t> </a:t>
            </a:r>
            <a:r>
              <a:rPr lang="el-GR" dirty="0" err="1" smtClean="0"/>
              <a:t>οὐδέν</a:t>
            </a:r>
            <a:r>
              <a:rPr lang="el-GR" dirty="0" smtClean="0"/>
              <a:t>,</a:t>
            </a:r>
            <a:br>
              <a:rPr lang="el-GR" dirty="0" smtClean="0"/>
            </a:br>
            <a:r>
              <a:rPr lang="el-GR" dirty="0" err="1" smtClean="0"/>
              <a:t>οὐδὲ</a:t>
            </a:r>
            <a:r>
              <a:rPr lang="el-GR" dirty="0" smtClean="0"/>
              <a:t> </a:t>
            </a:r>
            <a:r>
              <a:rPr lang="el-GR" dirty="0" err="1" smtClean="0"/>
              <a:t>μετέρχεσθαί</a:t>
            </a:r>
            <a:r>
              <a:rPr lang="el-GR" dirty="0" smtClean="0"/>
              <a:t> </a:t>
            </a:r>
            <a:r>
              <a:rPr lang="el-GR" dirty="0" err="1" smtClean="0"/>
              <a:t>μιν</a:t>
            </a:r>
            <a:r>
              <a:rPr lang="el-GR" dirty="0" smtClean="0"/>
              <a:t> </a:t>
            </a:r>
            <a:r>
              <a:rPr lang="el-GR" dirty="0" err="1" smtClean="0"/>
              <a:t>ἐπιπρέπει</a:t>
            </a:r>
            <a:r>
              <a:rPr lang="el-GR" dirty="0" smtClean="0"/>
              <a:t> </a:t>
            </a:r>
            <a:r>
              <a:rPr lang="el-GR" dirty="0" err="1" smtClean="0"/>
              <a:t>ἄλλοτε</a:t>
            </a:r>
            <a:r>
              <a:rPr lang="el-GR" dirty="0" smtClean="0"/>
              <a:t> </a:t>
            </a:r>
            <a:r>
              <a:rPr lang="el-GR" dirty="0" err="1" smtClean="0"/>
              <a:t>ἄλλῃ</a:t>
            </a:r>
            <a:r>
              <a:rPr lang="el-GR" dirty="0" smtClean="0"/>
              <a:t>.</a:t>
            </a:r>
            <a:endParaRPr lang="en-US" b="1"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Μύθοι ως Αλληγορία</a:t>
            </a:r>
          </a:p>
        </p:txBody>
      </p:sp>
      <p:sp>
        <p:nvSpPr>
          <p:cNvPr id="3" name="Θέση περιεχομένου 2"/>
          <p:cNvSpPr>
            <a:spLocks noGrp="1"/>
          </p:cNvSpPr>
          <p:nvPr>
            <p:ph sz="half" idx="1"/>
          </p:nvPr>
        </p:nvSpPr>
        <p:spPr/>
        <p:txBody>
          <a:bodyPr>
            <a:normAutofit fontScale="77500" lnSpcReduction="20000"/>
          </a:bodyPr>
          <a:lstStyle/>
          <a:p>
            <a:pPr marL="0" indent="0">
              <a:buNone/>
            </a:pPr>
            <a:r>
              <a:rPr lang="el-GR" b="1" dirty="0"/>
              <a:t>Θεαγένης από το </a:t>
            </a:r>
            <a:r>
              <a:rPr lang="el-GR" b="1" dirty="0" err="1"/>
              <a:t>Ρήγιο</a:t>
            </a:r>
            <a:r>
              <a:rPr lang="en-US" b="1" dirty="0"/>
              <a:t> (525 </a:t>
            </a:r>
            <a:r>
              <a:rPr lang="el-GR" b="1" dirty="0"/>
              <a:t>π.Χ.</a:t>
            </a:r>
            <a:r>
              <a:rPr lang="en-US" b="1" dirty="0"/>
              <a:t>)</a:t>
            </a:r>
          </a:p>
          <a:p>
            <a:pPr marL="0" indent="0">
              <a:buNone/>
            </a:pPr>
            <a:r>
              <a:rPr lang="el-GR" dirty="0"/>
              <a:t>Οι θεοί είναι σύμβολα των ιδιοτήτων του ανθρώπου. Π.χ.</a:t>
            </a:r>
            <a:r>
              <a:rPr lang="en-US" dirty="0"/>
              <a:t>, </a:t>
            </a:r>
            <a:r>
              <a:rPr lang="el-GR" dirty="0"/>
              <a:t>Αθηνά = σοφία </a:t>
            </a:r>
            <a:endParaRPr lang="en-US" dirty="0"/>
          </a:p>
          <a:p>
            <a:pPr marL="0" indent="0">
              <a:buNone/>
            </a:pPr>
            <a:r>
              <a:rPr lang="el-GR" b="1" dirty="0"/>
              <a:t>Αναξαγόρας από τις Κλαζομενές </a:t>
            </a:r>
            <a:r>
              <a:rPr lang="en-US" b="1" dirty="0"/>
              <a:t>(c.500-428 </a:t>
            </a:r>
            <a:r>
              <a:rPr lang="el-GR" b="1" dirty="0"/>
              <a:t>π.Χ.</a:t>
            </a:r>
            <a:r>
              <a:rPr lang="en-US" b="1" dirty="0"/>
              <a:t>)</a:t>
            </a:r>
          </a:p>
          <a:p>
            <a:pPr marL="0" indent="0">
              <a:buNone/>
            </a:pPr>
            <a:r>
              <a:rPr lang="el-GR" dirty="0"/>
              <a:t>Τα αμαρτήματα και οι αδικίες των θεών στην ουσία απεικονίζουν το κακό και διδάσκουν την αρετή.</a:t>
            </a:r>
            <a:endParaRPr lang="en-US" dirty="0"/>
          </a:p>
          <a:p>
            <a:pPr marL="0" indent="0">
              <a:buNone/>
            </a:pPr>
            <a:endParaRPr lang="en-US" b="1" dirty="0"/>
          </a:p>
          <a:p>
            <a:pPr marL="0" indent="0">
              <a:buNone/>
            </a:pPr>
            <a:r>
              <a:rPr lang="el-GR" b="1" dirty="0"/>
              <a:t>Νεοπλατωνικοί Φιλόσοφοι: Πλωτίνος (3</a:t>
            </a:r>
            <a:r>
              <a:rPr lang="el-GR" b="1" baseline="30000" dirty="0"/>
              <a:t>ος</a:t>
            </a:r>
            <a:r>
              <a:rPr lang="el-GR" b="1" dirty="0"/>
              <a:t> αι. μ.Χ.)</a:t>
            </a:r>
          </a:p>
          <a:p>
            <a:pPr marL="0" indent="0">
              <a:buNone/>
            </a:pPr>
            <a:r>
              <a:rPr lang="en-US" b="1" dirty="0" err="1"/>
              <a:t>Fulgentius</a:t>
            </a:r>
            <a:r>
              <a:rPr lang="en-US" b="1" dirty="0"/>
              <a:t> (</a:t>
            </a:r>
            <a:r>
              <a:rPr lang="el-GR" b="1" dirty="0"/>
              <a:t>6</a:t>
            </a:r>
            <a:r>
              <a:rPr lang="el-GR" b="1" baseline="30000" dirty="0"/>
              <a:t>ος</a:t>
            </a:r>
            <a:r>
              <a:rPr lang="el-GR" b="1" dirty="0"/>
              <a:t> αι. μ.Χ.)</a:t>
            </a:r>
            <a:endParaRPr lang="en-US" dirty="0"/>
          </a:p>
          <a:p>
            <a:endParaRPr lang="el-GR" dirty="0"/>
          </a:p>
        </p:txBody>
      </p:sp>
      <p:pic>
        <p:nvPicPr>
          <p:cNvPr id="5" name="Θέση περιεχομένου 4" descr="Η γέννηση της Αθηνάς, black&#10;figured lip cup, the British Museum&#10;"/>
          <p:cNvPicPr>
            <a:picLocks noGrp="1" noChangeAspect="1"/>
          </p:cNvPicPr>
          <p:nvPr>
            <p:ph sz="half" idx="2"/>
          </p:nvPr>
        </p:nvPicPr>
        <p:blipFill rotWithShape="1">
          <a:blip r:embed="rId2" cstate="print">
            <a:extLst>
              <a:ext uri="{28A0092B-C50C-407E-A947-70E740481C1C}">
                <a14:useLocalDpi xmlns:a14="http://schemas.microsoft.com/office/drawing/2010/main" val="0"/>
              </a:ext>
            </a:extLst>
          </a:blip>
          <a:srcRect l="14160" t="373" r="10954" b="27641"/>
          <a:stretch/>
        </p:blipFill>
        <p:spPr>
          <a:xfrm>
            <a:off x="4716016" y="1574450"/>
            <a:ext cx="4184630" cy="2690099"/>
          </a:xfrm>
        </p:spPr>
      </p:pic>
      <p:sp>
        <p:nvSpPr>
          <p:cNvPr id="6" name="TextBox 5"/>
          <p:cNvSpPr txBox="1"/>
          <p:nvPr/>
        </p:nvSpPr>
        <p:spPr>
          <a:xfrm>
            <a:off x="4716016" y="4509120"/>
            <a:ext cx="4309000" cy="1152128"/>
          </a:xfrm>
          <a:prstGeom prst="rect">
            <a:avLst/>
          </a:prstGeom>
        </p:spPr>
        <p:txBody>
          <a:bodyPr vert="horz" wrap="none" lIns="91440" tIns="45720" rIns="91440" bIns="45720" rtlCol="0" anchor="ctr">
            <a:normAutofit/>
          </a:bodyPr>
          <a:lstStyle/>
          <a:p>
            <a:pPr>
              <a:lnSpc>
                <a:spcPct val="80000"/>
              </a:lnSpc>
              <a:spcBef>
                <a:spcPct val="20000"/>
              </a:spcBef>
            </a:pPr>
            <a:r>
              <a:rPr lang="el-GR" sz="2000" b="1" dirty="0">
                <a:latin typeface="+mn-lt"/>
                <a:cs typeface="+mn-cs"/>
              </a:rPr>
              <a:t>Εικόνα </a:t>
            </a:r>
            <a:r>
              <a:rPr lang="en-US" sz="2000" b="1" dirty="0" smtClean="0">
                <a:latin typeface="+mn-lt"/>
                <a:cs typeface="+mn-cs"/>
              </a:rPr>
              <a:t>2</a:t>
            </a:r>
            <a:r>
              <a:rPr lang="el-GR" sz="2000" b="1" dirty="0" smtClean="0">
                <a:latin typeface="+mn-lt"/>
                <a:cs typeface="+mn-cs"/>
              </a:rPr>
              <a:t>. </a:t>
            </a:r>
            <a:r>
              <a:rPr lang="en-US" sz="2000" b="1" dirty="0" smtClean="0">
                <a:latin typeface="+mn-lt"/>
                <a:cs typeface="+mn-cs"/>
              </a:rPr>
              <a:t> </a:t>
            </a:r>
            <a:r>
              <a:rPr lang="el-GR" sz="2000" dirty="0" smtClean="0">
                <a:latin typeface="+mn-lt"/>
                <a:cs typeface="+mn-cs"/>
              </a:rPr>
              <a:t>Η γέννηση της Αθηνάς, </a:t>
            </a:r>
            <a:r>
              <a:rPr lang="en-US" sz="2000" dirty="0" smtClean="0">
                <a:latin typeface="+mn-lt"/>
                <a:cs typeface="+mn-cs"/>
              </a:rPr>
              <a:t>black</a:t>
            </a:r>
            <a:br>
              <a:rPr lang="en-US" sz="2000" dirty="0" smtClean="0">
                <a:latin typeface="+mn-lt"/>
                <a:cs typeface="+mn-cs"/>
              </a:rPr>
            </a:br>
            <a:r>
              <a:rPr lang="en-US" sz="2000" dirty="0" smtClean="0">
                <a:latin typeface="+mn-lt"/>
                <a:cs typeface="+mn-cs"/>
              </a:rPr>
              <a:t>figured lip cup, the British Museum</a:t>
            </a:r>
            <a:endParaRPr lang="el-GR" sz="2000" dirty="0">
              <a:latin typeface="+mn-lt"/>
              <a:cs typeface="+mn-cs"/>
            </a:endParaRPr>
          </a:p>
        </p:txBody>
      </p:sp>
    </p:spTree>
    <p:extLst>
      <p:ext uri="{BB962C8B-B14F-4D97-AF65-F5344CB8AC3E}">
        <p14:creationId xmlns:p14="http://schemas.microsoft.com/office/powerpoint/2010/main" val="3388841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Οι Μύθοι ως Διδακτικά Μοντέλα </a:t>
            </a:r>
            <a:r>
              <a:rPr lang="en-US" dirty="0"/>
              <a:t>(</a:t>
            </a:r>
            <a:r>
              <a:rPr lang="el-GR" dirty="0"/>
              <a:t>Παραδείγματα</a:t>
            </a:r>
            <a:r>
              <a:rPr lang="en-US" dirty="0"/>
              <a:t>)</a:t>
            </a:r>
            <a:endParaRPr lang="el-GR" dirty="0"/>
          </a:p>
        </p:txBody>
      </p:sp>
      <p:sp>
        <p:nvSpPr>
          <p:cNvPr id="3" name="Θέση κειμένου 2"/>
          <p:cNvSpPr>
            <a:spLocks noGrp="1"/>
          </p:cNvSpPr>
          <p:nvPr>
            <p:ph type="body" idx="1"/>
          </p:nvPr>
        </p:nvSpPr>
        <p:spPr>
          <a:xfrm>
            <a:off x="457200" y="1574254"/>
            <a:ext cx="4040188" cy="1350690"/>
          </a:xfrm>
        </p:spPr>
        <p:txBody>
          <a:bodyPr>
            <a:normAutofit fontScale="85000" lnSpcReduction="20000"/>
          </a:bodyPr>
          <a:lstStyle/>
          <a:p>
            <a:r>
              <a:rPr lang="el-GR" dirty="0" smtClean="0"/>
              <a:t>Εικόνα 3. Ο </a:t>
            </a:r>
            <a:r>
              <a:rPr lang="el-GR" dirty="0"/>
              <a:t>Αισχύλος</a:t>
            </a:r>
            <a:r>
              <a:rPr lang="en-US" dirty="0"/>
              <a:t> (c.525-456) </a:t>
            </a:r>
            <a:r>
              <a:rPr lang="el-GR" b="0" dirty="0"/>
              <a:t>χρησιμοποίησε τον μύθο για να διδάξει τους Αθηναίους για τους θεούς και των ρόλο αυτών στην πολιτική ζωή της </a:t>
            </a:r>
            <a:r>
              <a:rPr lang="el-GR" b="0" dirty="0" smtClean="0"/>
              <a:t>Αθήνας</a:t>
            </a:r>
            <a:endParaRPr lang="el-GR" b="0" dirty="0"/>
          </a:p>
        </p:txBody>
      </p:sp>
      <p:pic>
        <p:nvPicPr>
          <p:cNvPr id="7" name="Θέση περιεχομένου 6" descr="Aischylos Marmorbüste im Museo Capitolino, Rom Ve siècle avant J.-C"/>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115616" y="2996952"/>
            <a:ext cx="2016224" cy="3237480"/>
          </a:xfrm>
        </p:spPr>
      </p:pic>
      <p:sp>
        <p:nvSpPr>
          <p:cNvPr id="5" name="Θέση κειμένου 4"/>
          <p:cNvSpPr>
            <a:spLocks noGrp="1"/>
          </p:cNvSpPr>
          <p:nvPr>
            <p:ph type="body" sz="quarter" idx="3"/>
          </p:nvPr>
        </p:nvSpPr>
        <p:spPr>
          <a:xfrm>
            <a:off x="4415385" y="1430238"/>
            <a:ext cx="4271415" cy="1638722"/>
          </a:xfrm>
        </p:spPr>
        <p:txBody>
          <a:bodyPr>
            <a:normAutofit fontScale="77500" lnSpcReduction="20000"/>
          </a:bodyPr>
          <a:lstStyle/>
          <a:p>
            <a:pPr>
              <a:spcBef>
                <a:spcPts val="0"/>
              </a:spcBef>
            </a:pPr>
            <a:r>
              <a:rPr lang="el-GR" dirty="0" smtClean="0"/>
              <a:t>Εικόνα 4. Η </a:t>
            </a:r>
            <a:r>
              <a:rPr lang="el-GR" dirty="0"/>
              <a:t>Δίκη του Ορέστη. </a:t>
            </a:r>
            <a:r>
              <a:rPr lang="el-GR" b="0" dirty="0"/>
              <a:t>Οι Ερινύες καταδιώκουν τον Ορέστη. Η </a:t>
            </a:r>
            <a:r>
              <a:rPr lang="el-GR" b="0" dirty="0" smtClean="0"/>
              <a:t>Δίκη </a:t>
            </a:r>
            <a:r>
              <a:rPr lang="el-GR" b="0" dirty="0"/>
              <a:t>γίνεται στον Άρειο Πάγο. Δίπλα στην Αθηνά κάθεται ο Απόλλων ο οποίος προεδρεύει. </a:t>
            </a:r>
            <a:r>
              <a:rPr lang="en-US" b="0" dirty="0"/>
              <a:t> </a:t>
            </a:r>
            <a:br>
              <a:rPr lang="en-US" b="0" dirty="0"/>
            </a:br>
            <a:r>
              <a:rPr lang="el-GR" b="0" dirty="0"/>
              <a:t>Χαρακτική του </a:t>
            </a:r>
            <a:r>
              <a:rPr lang="en-US" b="0" dirty="0"/>
              <a:t>G. Schwab</a:t>
            </a:r>
            <a:r>
              <a:rPr lang="el-GR" b="0" dirty="0"/>
              <a:t>,</a:t>
            </a:r>
            <a:r>
              <a:rPr lang="en-US" b="0" dirty="0"/>
              <a:t> Die </a:t>
            </a:r>
            <a:r>
              <a:rPr lang="en-US" b="0" dirty="0" err="1"/>
              <a:t>schönsten</a:t>
            </a:r>
            <a:r>
              <a:rPr lang="en-US" b="0" dirty="0"/>
              <a:t> </a:t>
            </a:r>
            <a:r>
              <a:rPr lang="en-US" b="0" dirty="0" err="1"/>
              <a:t>Sagen</a:t>
            </a:r>
            <a:r>
              <a:rPr lang="en-US" b="0" dirty="0"/>
              <a:t>, </a:t>
            </a:r>
            <a:r>
              <a:rPr lang="en-US" b="0" dirty="0" smtClean="0"/>
              <a:t>1912</a:t>
            </a:r>
            <a:endParaRPr lang="en-US" b="0" dirty="0"/>
          </a:p>
        </p:txBody>
      </p:sp>
      <p:pic>
        <p:nvPicPr>
          <p:cNvPr id="8" name="Θέση περιεχομένου 7" descr="Οι Ερινύες καταδιώκουν τον Ορέστη. Η Δίκης γίνεται στον Άρειο Πάγο. Δίπλα στην Αθηνά κάθεται ο Απόλλων ο οποίος προεδρεύει.  &#10;Χαρακτική του G. Schwab, Die schönsten Sagen, 1912&#10;"/>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4415386" y="3356992"/>
            <a:ext cx="4271414" cy="2708701"/>
          </a:xfrm>
        </p:spPr>
      </p:pic>
    </p:spTree>
    <p:extLst>
      <p:ext uri="{BB962C8B-B14F-4D97-AF65-F5344CB8AC3E}">
        <p14:creationId xmlns:p14="http://schemas.microsoft.com/office/powerpoint/2010/main" val="3906713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 Μύθοι ως Ανακρίβειες</a:t>
            </a:r>
          </a:p>
        </p:txBody>
      </p:sp>
      <p:sp>
        <p:nvSpPr>
          <p:cNvPr id="3" name="Θέση κειμένου 2"/>
          <p:cNvSpPr>
            <a:spLocks noGrp="1"/>
          </p:cNvSpPr>
          <p:nvPr>
            <p:ph type="body" idx="1"/>
          </p:nvPr>
        </p:nvSpPr>
        <p:spPr>
          <a:xfrm>
            <a:off x="457200" y="1417638"/>
            <a:ext cx="3538736" cy="796378"/>
          </a:xfrm>
        </p:spPr>
        <p:txBody>
          <a:bodyPr>
            <a:noAutofit/>
          </a:bodyPr>
          <a:lstStyle/>
          <a:p>
            <a:r>
              <a:rPr lang="el-GR" sz="1600" dirty="0"/>
              <a:t>Εικόνα 5. </a:t>
            </a:r>
            <a:r>
              <a:rPr lang="el-GR" sz="1600" b="0" dirty="0"/>
              <a:t>Σκηνή από την Πρεσβεία προς τον Αχιλλέα, Βοστώνη,  </a:t>
            </a:r>
            <a:r>
              <a:rPr lang="el-GR" sz="1600" b="0" dirty="0" smtClean="0"/>
              <a:t>Μ</a:t>
            </a:r>
            <a:r>
              <a:rPr lang="en-US" sz="1600" b="0" dirty="0" err="1"/>
              <a:t>useum</a:t>
            </a:r>
            <a:r>
              <a:rPr lang="en-US" sz="1600" b="0" dirty="0"/>
              <a:t> of Fine </a:t>
            </a:r>
            <a:r>
              <a:rPr lang="en-US" sz="1600" b="0"/>
              <a:t>Arts </a:t>
            </a:r>
            <a:r>
              <a:rPr lang="en-US" sz="1600" b="0" smtClean="0"/>
              <a:t>95.39, </a:t>
            </a:r>
            <a:r>
              <a:rPr lang="el-GR" sz="1600" b="0" smtClean="0"/>
              <a:t> </a:t>
            </a:r>
            <a:r>
              <a:rPr lang="el-GR" sz="1600" b="0" dirty="0"/>
              <a:t>Ερυθρόμορφη Αττική </a:t>
            </a:r>
            <a:r>
              <a:rPr lang="el-GR" sz="1600" b="0" dirty="0" smtClean="0"/>
              <a:t>Λήκυθος</a:t>
            </a:r>
            <a:endParaRPr lang="en-US" sz="1600" b="0" dirty="0"/>
          </a:p>
        </p:txBody>
      </p:sp>
      <p:pic>
        <p:nvPicPr>
          <p:cNvPr id="7" name="Θέση περιεχομένου 6" descr="Βοστώνη,  Μuseum of Fine Arts 95.39 Ερυθρόμορφη Αττική Λήκυθος&#10;"/>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547664" y="2230359"/>
            <a:ext cx="1500265" cy="4145931"/>
          </a:xfrm>
        </p:spPr>
      </p:pic>
      <p:sp>
        <p:nvSpPr>
          <p:cNvPr id="6" name="Θέση περιεχομένου 5"/>
          <p:cNvSpPr>
            <a:spLocks noGrp="1"/>
          </p:cNvSpPr>
          <p:nvPr>
            <p:ph sz="quarter" idx="4"/>
          </p:nvPr>
        </p:nvSpPr>
        <p:spPr>
          <a:xfrm>
            <a:off x="4283969" y="1574254"/>
            <a:ext cx="4464496" cy="4663058"/>
          </a:xfrm>
        </p:spPr>
        <p:txBody>
          <a:bodyPr>
            <a:noAutofit/>
          </a:bodyPr>
          <a:lstStyle/>
          <a:p>
            <a:pPr marL="0" indent="0">
              <a:buNone/>
            </a:pPr>
            <a:r>
              <a:rPr lang="el-GR" sz="1800" dirty="0"/>
              <a:t>Ο Ευριπίδης για τη γέννηση του Διονύσου (</a:t>
            </a:r>
            <a:r>
              <a:rPr lang="el-GR" sz="1800" i="1" dirty="0"/>
              <a:t>Βάκχες</a:t>
            </a:r>
            <a:r>
              <a:rPr lang="el-GR" sz="1800" dirty="0"/>
              <a:t> 286κεξ)</a:t>
            </a:r>
            <a:r>
              <a:rPr lang="en-US" sz="1800" dirty="0"/>
              <a:t>:</a:t>
            </a:r>
            <a:endParaRPr lang="el-GR" sz="1800" dirty="0"/>
          </a:p>
          <a:p>
            <a:pPr marL="0" indent="0">
              <a:buNone/>
            </a:pPr>
            <a:r>
              <a:rPr lang="el-GR" sz="1800" dirty="0" err="1">
                <a:latin typeface="Arial" pitchFamily="34" charset="0"/>
                <a:cs typeface="Arial" pitchFamily="34" charset="0"/>
              </a:rPr>
              <a:t>καὶ</a:t>
            </a:r>
            <a:r>
              <a:rPr lang="el-GR" sz="1800" dirty="0">
                <a:latin typeface="Arial" pitchFamily="34" charset="0"/>
                <a:cs typeface="Arial" pitchFamily="34" charset="0"/>
              </a:rPr>
              <a:t> </a:t>
            </a:r>
            <a:r>
              <a:rPr lang="el-GR" sz="1800" dirty="0" err="1">
                <a:latin typeface="Arial" pitchFamily="34" charset="0"/>
                <a:cs typeface="Arial" pitchFamily="34" charset="0"/>
              </a:rPr>
              <a:t>καταγελᾷς</a:t>
            </a:r>
            <a:r>
              <a:rPr lang="el-GR" sz="1800" dirty="0">
                <a:latin typeface="Arial" pitchFamily="34" charset="0"/>
                <a:cs typeface="Arial" pitchFamily="34" charset="0"/>
              </a:rPr>
              <a:t> </a:t>
            </a:r>
            <a:r>
              <a:rPr lang="el-GR" sz="1800" dirty="0" err="1">
                <a:latin typeface="Arial" pitchFamily="34" charset="0"/>
                <a:cs typeface="Arial" pitchFamily="34" charset="0"/>
              </a:rPr>
              <a:t>νιν</a:t>
            </a:r>
            <a:r>
              <a:rPr lang="el-GR" sz="1800" dirty="0">
                <a:latin typeface="Arial" pitchFamily="34" charset="0"/>
                <a:cs typeface="Arial" pitchFamily="34" charset="0"/>
              </a:rPr>
              <a:t>, </a:t>
            </a:r>
            <a:r>
              <a:rPr lang="el-GR" sz="1800" dirty="0" err="1">
                <a:latin typeface="Arial" pitchFamily="34" charset="0"/>
                <a:cs typeface="Arial" pitchFamily="34" charset="0"/>
              </a:rPr>
              <a:t>ὡς</a:t>
            </a:r>
            <a:r>
              <a:rPr lang="el-GR" sz="1800" dirty="0">
                <a:latin typeface="Arial" pitchFamily="34" charset="0"/>
                <a:cs typeface="Arial" pitchFamily="34" charset="0"/>
              </a:rPr>
              <a:t> </a:t>
            </a:r>
            <a:r>
              <a:rPr lang="el-GR" sz="1800" dirty="0" err="1">
                <a:latin typeface="Arial" pitchFamily="34" charset="0"/>
                <a:cs typeface="Arial" pitchFamily="34" charset="0"/>
              </a:rPr>
              <a:t>ἐνερράφη</a:t>
            </a:r>
            <a:r>
              <a:rPr lang="el-GR" sz="1800" dirty="0">
                <a:latin typeface="Arial" pitchFamily="34" charset="0"/>
                <a:cs typeface="Arial" pitchFamily="34" charset="0"/>
              </a:rPr>
              <a:t> </a:t>
            </a:r>
            <a:r>
              <a:rPr lang="el-GR" sz="1800" dirty="0" err="1">
                <a:latin typeface="Arial" pitchFamily="34" charset="0"/>
                <a:cs typeface="Arial" pitchFamily="34" charset="0"/>
              </a:rPr>
              <a:t>Διὸς</a:t>
            </a:r>
            <a:r>
              <a:rPr lang="el-GR" sz="1800" dirty="0">
                <a:latin typeface="Arial" pitchFamily="34" charset="0"/>
                <a:cs typeface="Arial" pitchFamily="34" charset="0"/>
              </a:rPr>
              <a:t/>
            </a:r>
            <a:br>
              <a:rPr lang="el-GR" sz="1800" dirty="0">
                <a:latin typeface="Arial" pitchFamily="34" charset="0"/>
                <a:cs typeface="Arial" pitchFamily="34" charset="0"/>
              </a:rPr>
            </a:br>
            <a:r>
              <a:rPr lang="el-GR" sz="1800" b="1" dirty="0" err="1">
                <a:latin typeface="Arial" pitchFamily="34" charset="0"/>
                <a:cs typeface="Arial" pitchFamily="34" charset="0"/>
              </a:rPr>
              <a:t>μηρῷ</a:t>
            </a:r>
            <a:r>
              <a:rPr lang="el-GR" sz="1800" dirty="0">
                <a:latin typeface="Arial" pitchFamily="34" charset="0"/>
                <a:cs typeface="Arial" pitchFamily="34" charset="0"/>
              </a:rPr>
              <a:t>; </a:t>
            </a:r>
            <a:r>
              <a:rPr lang="el-GR" sz="1800" dirty="0" err="1">
                <a:latin typeface="Arial" pitchFamily="34" charset="0"/>
                <a:cs typeface="Arial" pitchFamily="34" charset="0"/>
              </a:rPr>
              <a:t>διδάξω</a:t>
            </a:r>
            <a:r>
              <a:rPr lang="el-GR" sz="1800" dirty="0">
                <a:latin typeface="Arial" pitchFamily="34" charset="0"/>
                <a:cs typeface="Arial" pitchFamily="34" charset="0"/>
              </a:rPr>
              <a:t> σ᾽ </a:t>
            </a:r>
            <a:r>
              <a:rPr lang="el-GR" sz="1800" dirty="0" err="1">
                <a:latin typeface="Arial" pitchFamily="34" charset="0"/>
                <a:cs typeface="Arial" pitchFamily="34" charset="0"/>
              </a:rPr>
              <a:t>ὡς</a:t>
            </a:r>
            <a:r>
              <a:rPr lang="el-GR" sz="1800" dirty="0">
                <a:latin typeface="Arial" pitchFamily="34" charset="0"/>
                <a:cs typeface="Arial" pitchFamily="34" charset="0"/>
              </a:rPr>
              <a:t> </a:t>
            </a:r>
            <a:r>
              <a:rPr lang="el-GR" sz="1800" dirty="0" err="1">
                <a:latin typeface="Arial" pitchFamily="34" charset="0"/>
                <a:cs typeface="Arial" pitchFamily="34" charset="0"/>
              </a:rPr>
              <a:t>καλῶς</a:t>
            </a:r>
            <a:r>
              <a:rPr lang="el-GR" sz="1800" dirty="0">
                <a:latin typeface="Arial" pitchFamily="34" charset="0"/>
                <a:cs typeface="Arial" pitchFamily="34" charset="0"/>
              </a:rPr>
              <a:t> </a:t>
            </a:r>
            <a:r>
              <a:rPr lang="el-GR" sz="1800" dirty="0" err="1">
                <a:latin typeface="Arial" pitchFamily="34" charset="0"/>
                <a:cs typeface="Arial" pitchFamily="34" charset="0"/>
              </a:rPr>
              <a:t>ἔχει</a:t>
            </a:r>
            <a:r>
              <a:rPr lang="el-GR" sz="1800" dirty="0">
                <a:latin typeface="Arial" pitchFamily="34" charset="0"/>
                <a:cs typeface="Arial" pitchFamily="34" charset="0"/>
              </a:rPr>
              <a:t> </a:t>
            </a:r>
            <a:r>
              <a:rPr lang="el-GR" sz="1800" dirty="0" err="1">
                <a:latin typeface="Arial" pitchFamily="34" charset="0"/>
                <a:cs typeface="Arial" pitchFamily="34" charset="0"/>
              </a:rPr>
              <a:t>τόδε</a:t>
            </a:r>
            <a:r>
              <a:rPr lang="el-GR" sz="1800" dirty="0">
                <a:latin typeface="Arial" pitchFamily="34" charset="0"/>
                <a:cs typeface="Arial" pitchFamily="34" charset="0"/>
              </a:rPr>
              <a:t>.</a:t>
            </a:r>
            <a:br>
              <a:rPr lang="el-GR" sz="1800" dirty="0">
                <a:latin typeface="Arial" pitchFamily="34" charset="0"/>
                <a:cs typeface="Arial" pitchFamily="34" charset="0"/>
              </a:rPr>
            </a:br>
            <a:r>
              <a:rPr lang="el-GR" sz="1800" dirty="0" err="1">
                <a:latin typeface="Arial" pitchFamily="34" charset="0"/>
                <a:cs typeface="Arial" pitchFamily="34" charset="0"/>
              </a:rPr>
              <a:t>ἐπεί</a:t>
            </a:r>
            <a:r>
              <a:rPr lang="el-GR" sz="1800" dirty="0">
                <a:latin typeface="Arial" pitchFamily="34" charset="0"/>
                <a:cs typeface="Arial" pitchFamily="34" charset="0"/>
              </a:rPr>
              <a:t> </a:t>
            </a:r>
            <a:r>
              <a:rPr lang="el-GR" sz="1800" dirty="0" err="1">
                <a:latin typeface="Arial" pitchFamily="34" charset="0"/>
                <a:cs typeface="Arial" pitchFamily="34" charset="0"/>
              </a:rPr>
              <a:t>νιν</a:t>
            </a:r>
            <a:r>
              <a:rPr lang="el-GR" sz="1800" dirty="0">
                <a:latin typeface="Arial" pitchFamily="34" charset="0"/>
                <a:cs typeface="Arial" pitchFamily="34" charset="0"/>
              </a:rPr>
              <a:t> </a:t>
            </a:r>
            <a:r>
              <a:rPr lang="el-GR" sz="1800" dirty="0" err="1">
                <a:latin typeface="Arial" pitchFamily="34" charset="0"/>
                <a:cs typeface="Arial" pitchFamily="34" charset="0"/>
              </a:rPr>
              <a:t>ἥρπασ</a:t>
            </a:r>
            <a:r>
              <a:rPr lang="el-GR" sz="1800" dirty="0">
                <a:latin typeface="Arial" pitchFamily="34" charset="0"/>
                <a:cs typeface="Arial" pitchFamily="34" charset="0"/>
              </a:rPr>
              <a:t>᾽ </a:t>
            </a:r>
            <a:r>
              <a:rPr lang="el-GR" sz="1800" dirty="0" err="1">
                <a:latin typeface="Arial" pitchFamily="34" charset="0"/>
                <a:cs typeface="Arial" pitchFamily="34" charset="0"/>
              </a:rPr>
              <a:t>ἐκ</a:t>
            </a:r>
            <a:r>
              <a:rPr lang="el-GR" sz="1800" dirty="0">
                <a:latin typeface="Arial" pitchFamily="34" charset="0"/>
                <a:cs typeface="Arial" pitchFamily="34" charset="0"/>
              </a:rPr>
              <a:t> </a:t>
            </a:r>
            <a:r>
              <a:rPr lang="el-GR" sz="1800" dirty="0" err="1">
                <a:latin typeface="Arial" pitchFamily="34" charset="0"/>
                <a:cs typeface="Arial" pitchFamily="34" charset="0"/>
              </a:rPr>
              <a:t>πυρὸς</a:t>
            </a:r>
            <a:r>
              <a:rPr lang="el-GR" sz="1800" dirty="0">
                <a:latin typeface="Arial" pitchFamily="34" charset="0"/>
                <a:cs typeface="Arial" pitchFamily="34" charset="0"/>
              </a:rPr>
              <a:t> </a:t>
            </a:r>
            <a:r>
              <a:rPr lang="el-GR" sz="1800" dirty="0" err="1">
                <a:latin typeface="Arial" pitchFamily="34" charset="0"/>
                <a:cs typeface="Arial" pitchFamily="34" charset="0"/>
              </a:rPr>
              <a:t>κεραυνίου</a:t>
            </a:r>
            <a:r>
              <a:rPr lang="el-GR" sz="1800" dirty="0">
                <a:latin typeface="Arial" pitchFamily="34" charset="0"/>
                <a:cs typeface="Arial" pitchFamily="34" charset="0"/>
              </a:rPr>
              <a:t/>
            </a:r>
            <a:br>
              <a:rPr lang="el-GR" sz="1800" dirty="0">
                <a:latin typeface="Arial" pitchFamily="34" charset="0"/>
                <a:cs typeface="Arial" pitchFamily="34" charset="0"/>
              </a:rPr>
            </a:br>
            <a:r>
              <a:rPr lang="el-GR" sz="1800" dirty="0" err="1">
                <a:latin typeface="Arial" pitchFamily="34" charset="0"/>
                <a:cs typeface="Arial" pitchFamily="34" charset="0"/>
              </a:rPr>
              <a:t>Ζεύς</a:t>
            </a:r>
            <a:r>
              <a:rPr lang="el-GR" sz="1800" dirty="0">
                <a:latin typeface="Arial" pitchFamily="34" charset="0"/>
                <a:cs typeface="Arial" pitchFamily="34" charset="0"/>
              </a:rPr>
              <a:t>, </a:t>
            </a:r>
            <a:r>
              <a:rPr lang="el-GR" sz="1800" dirty="0" err="1">
                <a:latin typeface="Arial" pitchFamily="34" charset="0"/>
                <a:cs typeface="Arial" pitchFamily="34" charset="0"/>
              </a:rPr>
              <a:t>ἐς</a:t>
            </a:r>
            <a:r>
              <a:rPr lang="el-GR" sz="1800" dirty="0">
                <a:latin typeface="Arial" pitchFamily="34" charset="0"/>
                <a:cs typeface="Arial" pitchFamily="34" charset="0"/>
              </a:rPr>
              <a:t> δ᾽ </a:t>
            </a:r>
            <a:r>
              <a:rPr lang="el-GR" sz="1800" dirty="0" err="1">
                <a:latin typeface="Arial" pitchFamily="34" charset="0"/>
                <a:cs typeface="Arial" pitchFamily="34" charset="0"/>
              </a:rPr>
              <a:t>Ὄλυμπον</a:t>
            </a:r>
            <a:r>
              <a:rPr lang="el-GR" sz="1800" dirty="0">
                <a:latin typeface="Arial" pitchFamily="34" charset="0"/>
                <a:cs typeface="Arial" pitchFamily="34" charset="0"/>
              </a:rPr>
              <a:t> </a:t>
            </a:r>
            <a:r>
              <a:rPr lang="el-GR" sz="1800" dirty="0" err="1">
                <a:latin typeface="Arial" pitchFamily="34" charset="0"/>
                <a:cs typeface="Arial" pitchFamily="34" charset="0"/>
              </a:rPr>
              <a:t>βρέφος</a:t>
            </a:r>
            <a:r>
              <a:rPr lang="el-GR" sz="1800" dirty="0">
                <a:latin typeface="Arial" pitchFamily="34" charset="0"/>
                <a:cs typeface="Arial" pitchFamily="34" charset="0"/>
              </a:rPr>
              <a:t> </a:t>
            </a:r>
            <a:r>
              <a:rPr lang="el-GR" sz="1800" dirty="0" err="1">
                <a:latin typeface="Arial" pitchFamily="34" charset="0"/>
                <a:cs typeface="Arial" pitchFamily="34" charset="0"/>
              </a:rPr>
              <a:t>ἀνήγαγεν</a:t>
            </a:r>
            <a:r>
              <a:rPr lang="el-GR" sz="1800" dirty="0">
                <a:latin typeface="Arial" pitchFamily="34" charset="0"/>
                <a:cs typeface="Arial" pitchFamily="34" charset="0"/>
              </a:rPr>
              <a:t> </a:t>
            </a:r>
            <a:r>
              <a:rPr lang="el-GR" sz="1800" dirty="0" err="1">
                <a:latin typeface="Arial" pitchFamily="34" charset="0"/>
                <a:cs typeface="Arial" pitchFamily="34" charset="0"/>
              </a:rPr>
              <a:t>θεόν</a:t>
            </a:r>
            <a:r>
              <a:rPr lang="el-GR" sz="1800" dirty="0">
                <a:latin typeface="Arial" pitchFamily="34" charset="0"/>
                <a:cs typeface="Arial" pitchFamily="34" charset="0"/>
              </a:rPr>
              <a:t>,</a:t>
            </a:r>
          </a:p>
          <a:p>
            <a:pPr marL="0" indent="0">
              <a:buNone/>
            </a:pPr>
            <a:r>
              <a:rPr lang="el-GR" sz="1800" dirty="0" err="1">
                <a:latin typeface="Arial" pitchFamily="34" charset="0"/>
                <a:cs typeface="Arial" pitchFamily="34" charset="0"/>
              </a:rPr>
              <a:t>Ἥρα</a:t>
            </a:r>
            <a:r>
              <a:rPr lang="el-GR" sz="1800" dirty="0">
                <a:latin typeface="Arial" pitchFamily="34" charset="0"/>
                <a:cs typeface="Arial" pitchFamily="34" charset="0"/>
              </a:rPr>
              <a:t> </a:t>
            </a:r>
            <a:r>
              <a:rPr lang="el-GR" sz="1800" dirty="0" err="1">
                <a:latin typeface="Arial" pitchFamily="34" charset="0"/>
                <a:cs typeface="Arial" pitchFamily="34" charset="0"/>
              </a:rPr>
              <a:t>νιν</a:t>
            </a:r>
            <a:r>
              <a:rPr lang="el-GR" sz="1800" dirty="0">
                <a:latin typeface="Arial" pitchFamily="34" charset="0"/>
                <a:cs typeface="Arial" pitchFamily="34" charset="0"/>
              </a:rPr>
              <a:t> </a:t>
            </a:r>
            <a:r>
              <a:rPr lang="el-GR" sz="1800" dirty="0" err="1">
                <a:latin typeface="Arial" pitchFamily="34" charset="0"/>
                <a:cs typeface="Arial" pitchFamily="34" charset="0"/>
              </a:rPr>
              <a:t>ἤθελ</a:t>
            </a:r>
            <a:r>
              <a:rPr lang="el-GR" sz="1800" dirty="0">
                <a:latin typeface="Arial" pitchFamily="34" charset="0"/>
                <a:cs typeface="Arial" pitchFamily="34" charset="0"/>
              </a:rPr>
              <a:t>᾽ </a:t>
            </a:r>
            <a:r>
              <a:rPr lang="el-GR" sz="1800" dirty="0" err="1">
                <a:latin typeface="Arial" pitchFamily="34" charset="0"/>
                <a:cs typeface="Arial" pitchFamily="34" charset="0"/>
              </a:rPr>
              <a:t>ἐκβαλεῖν</a:t>
            </a:r>
            <a:r>
              <a:rPr lang="el-GR" sz="1800" dirty="0">
                <a:latin typeface="Arial" pitchFamily="34" charset="0"/>
                <a:cs typeface="Arial" pitchFamily="34" charset="0"/>
              </a:rPr>
              <a:t> </a:t>
            </a:r>
            <a:r>
              <a:rPr lang="el-GR" sz="1800" dirty="0" err="1">
                <a:latin typeface="Arial" pitchFamily="34" charset="0"/>
                <a:cs typeface="Arial" pitchFamily="34" charset="0"/>
              </a:rPr>
              <a:t>ἀπ</a:t>
            </a:r>
            <a:r>
              <a:rPr lang="el-GR" sz="1800" dirty="0">
                <a:latin typeface="Arial" pitchFamily="34" charset="0"/>
                <a:cs typeface="Arial" pitchFamily="34" charset="0"/>
              </a:rPr>
              <a:t>᾽ </a:t>
            </a:r>
            <a:r>
              <a:rPr lang="el-GR" sz="1800" dirty="0" err="1">
                <a:latin typeface="Arial" pitchFamily="34" charset="0"/>
                <a:cs typeface="Arial" pitchFamily="34" charset="0"/>
              </a:rPr>
              <a:t>οὐρανοῦ</a:t>
            </a:r>
            <a:r>
              <a:rPr lang="el-GR" sz="1800" dirty="0">
                <a:latin typeface="Arial" pitchFamily="34" charset="0"/>
                <a:cs typeface="Arial" pitchFamily="34" charset="0"/>
              </a:rPr>
              <a:t>·</a:t>
            </a:r>
            <a:br>
              <a:rPr lang="el-GR" sz="1800" dirty="0">
                <a:latin typeface="Arial" pitchFamily="34" charset="0"/>
                <a:cs typeface="Arial" pitchFamily="34" charset="0"/>
              </a:rPr>
            </a:br>
            <a:r>
              <a:rPr lang="el-GR" sz="1800" dirty="0" err="1">
                <a:latin typeface="Arial" pitchFamily="34" charset="0"/>
                <a:cs typeface="Arial" pitchFamily="34" charset="0"/>
              </a:rPr>
              <a:t>Ζεὺς</a:t>
            </a:r>
            <a:r>
              <a:rPr lang="el-GR" sz="1800" dirty="0">
                <a:latin typeface="Arial" pitchFamily="34" charset="0"/>
                <a:cs typeface="Arial" pitchFamily="34" charset="0"/>
              </a:rPr>
              <a:t> δ᾽ </a:t>
            </a:r>
            <a:r>
              <a:rPr lang="el-GR" sz="1800" dirty="0" err="1">
                <a:latin typeface="Arial" pitchFamily="34" charset="0"/>
                <a:cs typeface="Arial" pitchFamily="34" charset="0"/>
              </a:rPr>
              <a:t>ἀντεμηχανήσαθ</a:t>
            </a:r>
            <a:r>
              <a:rPr lang="el-GR" sz="1800" dirty="0">
                <a:latin typeface="Arial" pitchFamily="34" charset="0"/>
                <a:cs typeface="Arial" pitchFamily="34" charset="0"/>
              </a:rPr>
              <a:t>᾽ </a:t>
            </a:r>
            <a:r>
              <a:rPr lang="el-GR" sz="1800" dirty="0" err="1">
                <a:latin typeface="Arial" pitchFamily="34" charset="0"/>
                <a:cs typeface="Arial" pitchFamily="34" charset="0"/>
              </a:rPr>
              <a:t>οἷα</a:t>
            </a:r>
            <a:r>
              <a:rPr lang="el-GR" sz="1800" dirty="0">
                <a:latin typeface="Arial" pitchFamily="34" charset="0"/>
                <a:cs typeface="Arial" pitchFamily="34" charset="0"/>
              </a:rPr>
              <a:t> </a:t>
            </a:r>
            <a:r>
              <a:rPr lang="el-GR" sz="1800" dirty="0" err="1">
                <a:latin typeface="Arial" pitchFamily="34" charset="0"/>
                <a:cs typeface="Arial" pitchFamily="34" charset="0"/>
              </a:rPr>
              <a:t>δὴ</a:t>
            </a:r>
            <a:r>
              <a:rPr lang="el-GR" sz="1800" dirty="0">
                <a:latin typeface="Arial" pitchFamily="34" charset="0"/>
                <a:cs typeface="Arial" pitchFamily="34" charset="0"/>
              </a:rPr>
              <a:t> </a:t>
            </a:r>
            <a:r>
              <a:rPr lang="el-GR" sz="1800" dirty="0" err="1">
                <a:latin typeface="Arial" pitchFamily="34" charset="0"/>
                <a:cs typeface="Arial" pitchFamily="34" charset="0"/>
              </a:rPr>
              <a:t>θεός</a:t>
            </a:r>
            <a:r>
              <a:rPr lang="el-GR" sz="1800" dirty="0">
                <a:latin typeface="Arial" pitchFamily="34" charset="0"/>
                <a:cs typeface="Arial" pitchFamily="34" charset="0"/>
              </a:rPr>
              <a:t>.</a:t>
            </a:r>
            <a:br>
              <a:rPr lang="el-GR" sz="1800" dirty="0">
                <a:latin typeface="Arial" pitchFamily="34" charset="0"/>
                <a:cs typeface="Arial" pitchFamily="34" charset="0"/>
              </a:rPr>
            </a:br>
            <a:r>
              <a:rPr lang="el-GR" sz="1800" dirty="0" err="1">
                <a:latin typeface="Arial" pitchFamily="34" charset="0"/>
                <a:cs typeface="Arial" pitchFamily="34" charset="0"/>
              </a:rPr>
              <a:t>ῥήξας</a:t>
            </a:r>
            <a:r>
              <a:rPr lang="el-GR" sz="1800" dirty="0">
                <a:latin typeface="Arial" pitchFamily="34" charset="0"/>
                <a:cs typeface="Arial" pitchFamily="34" charset="0"/>
              </a:rPr>
              <a:t> </a:t>
            </a:r>
            <a:r>
              <a:rPr lang="el-GR" sz="1800" dirty="0" err="1">
                <a:latin typeface="Arial" pitchFamily="34" charset="0"/>
                <a:cs typeface="Arial" pitchFamily="34" charset="0"/>
              </a:rPr>
              <a:t>μέρος</a:t>
            </a:r>
            <a:r>
              <a:rPr lang="el-GR" sz="1800" dirty="0">
                <a:latin typeface="Arial" pitchFamily="34" charset="0"/>
                <a:cs typeface="Arial" pitchFamily="34" charset="0"/>
              </a:rPr>
              <a:t> τι </a:t>
            </a:r>
            <a:r>
              <a:rPr lang="el-GR" sz="1800" dirty="0" err="1">
                <a:latin typeface="Arial" pitchFamily="34" charset="0"/>
                <a:cs typeface="Arial" pitchFamily="34" charset="0"/>
              </a:rPr>
              <a:t>τοῦ</a:t>
            </a:r>
            <a:r>
              <a:rPr lang="el-GR" sz="1800" dirty="0">
                <a:latin typeface="Arial" pitchFamily="34" charset="0"/>
                <a:cs typeface="Arial" pitchFamily="34" charset="0"/>
              </a:rPr>
              <a:t> </a:t>
            </a:r>
            <a:r>
              <a:rPr lang="el-GR" sz="1800" dirty="0" err="1">
                <a:latin typeface="Arial" pitchFamily="34" charset="0"/>
                <a:cs typeface="Arial" pitchFamily="34" charset="0"/>
              </a:rPr>
              <a:t>χθόν</a:t>
            </a:r>
            <a:r>
              <a:rPr lang="el-GR" sz="1800" dirty="0">
                <a:latin typeface="Arial" pitchFamily="34" charset="0"/>
                <a:cs typeface="Arial" pitchFamily="34" charset="0"/>
              </a:rPr>
              <a:t>᾽ </a:t>
            </a:r>
            <a:r>
              <a:rPr lang="el-GR" sz="1800" dirty="0" err="1">
                <a:latin typeface="Arial" pitchFamily="34" charset="0"/>
                <a:cs typeface="Arial" pitchFamily="34" charset="0"/>
              </a:rPr>
              <a:t>ἐγκυκλουμένου</a:t>
            </a:r>
            <a:r>
              <a:rPr lang="el-GR" sz="1800" dirty="0">
                <a:latin typeface="Arial" pitchFamily="34" charset="0"/>
                <a:cs typeface="Arial" pitchFamily="34" charset="0"/>
              </a:rPr>
              <a:t/>
            </a:r>
            <a:br>
              <a:rPr lang="el-GR" sz="1800" dirty="0">
                <a:latin typeface="Arial" pitchFamily="34" charset="0"/>
                <a:cs typeface="Arial" pitchFamily="34" charset="0"/>
              </a:rPr>
            </a:br>
            <a:r>
              <a:rPr lang="el-GR" sz="1800" dirty="0" err="1">
                <a:latin typeface="Arial" pitchFamily="34" charset="0"/>
                <a:cs typeface="Arial" pitchFamily="34" charset="0"/>
              </a:rPr>
              <a:t>αἰθέρος</a:t>
            </a:r>
            <a:r>
              <a:rPr lang="el-GR" sz="1800" dirty="0">
                <a:latin typeface="Arial" pitchFamily="34" charset="0"/>
                <a:cs typeface="Arial" pitchFamily="34" charset="0"/>
              </a:rPr>
              <a:t>, </a:t>
            </a:r>
            <a:r>
              <a:rPr lang="el-GR" sz="1800" dirty="0" err="1">
                <a:latin typeface="Arial" pitchFamily="34" charset="0"/>
                <a:cs typeface="Arial" pitchFamily="34" charset="0"/>
              </a:rPr>
              <a:t>ἔθηκε</a:t>
            </a:r>
            <a:r>
              <a:rPr lang="el-GR" sz="1800" dirty="0">
                <a:latin typeface="Arial" pitchFamily="34" charset="0"/>
                <a:cs typeface="Arial" pitchFamily="34" charset="0"/>
              </a:rPr>
              <a:t> </a:t>
            </a:r>
            <a:r>
              <a:rPr lang="el-GR" sz="1800" dirty="0" err="1">
                <a:latin typeface="Arial" pitchFamily="34" charset="0"/>
                <a:cs typeface="Arial" pitchFamily="34" charset="0"/>
              </a:rPr>
              <a:t>τόνδ</a:t>
            </a:r>
            <a:r>
              <a:rPr lang="el-GR" sz="1800" dirty="0">
                <a:latin typeface="Arial" pitchFamily="34" charset="0"/>
                <a:cs typeface="Arial" pitchFamily="34" charset="0"/>
              </a:rPr>
              <a:t>᾽ </a:t>
            </a:r>
            <a:r>
              <a:rPr lang="el-GR" sz="1800" b="1" dirty="0" err="1">
                <a:latin typeface="Arial" pitchFamily="34" charset="0"/>
                <a:cs typeface="Arial" pitchFamily="34" charset="0"/>
              </a:rPr>
              <a:t>ὅμηρον</a:t>
            </a:r>
            <a:r>
              <a:rPr lang="el-GR" sz="1800" dirty="0">
                <a:latin typeface="Arial" pitchFamily="34" charset="0"/>
                <a:cs typeface="Arial" pitchFamily="34" charset="0"/>
              </a:rPr>
              <a:t> </a:t>
            </a:r>
            <a:r>
              <a:rPr lang="el-GR" sz="1800" dirty="0" err="1">
                <a:latin typeface="Arial" pitchFamily="34" charset="0"/>
                <a:cs typeface="Arial" pitchFamily="34" charset="0"/>
              </a:rPr>
              <a:t>ἐκδιδούς</a:t>
            </a:r>
            <a:r>
              <a:rPr lang="el-GR" sz="1800" dirty="0">
                <a:latin typeface="Arial" pitchFamily="34" charset="0"/>
                <a:cs typeface="Arial" pitchFamily="34" charset="0"/>
              </a:rPr>
              <a:t>, […] </a:t>
            </a:r>
          </a:p>
          <a:p>
            <a:pPr marL="0" indent="0">
              <a:buNone/>
            </a:pPr>
            <a:r>
              <a:rPr lang="el-GR" sz="1800" dirty="0" err="1">
                <a:latin typeface="Arial" pitchFamily="34" charset="0"/>
                <a:cs typeface="Arial" pitchFamily="34" charset="0"/>
              </a:rPr>
              <a:t>Διόνυσον</a:t>
            </a:r>
            <a:r>
              <a:rPr lang="el-GR" sz="1800" dirty="0">
                <a:latin typeface="Arial" pitchFamily="34" charset="0"/>
                <a:cs typeface="Arial" pitchFamily="34" charset="0"/>
              </a:rPr>
              <a:t> </a:t>
            </a:r>
            <a:r>
              <a:rPr lang="el-GR" sz="1800" dirty="0" err="1">
                <a:latin typeface="Arial" pitchFamily="34" charset="0"/>
                <a:cs typeface="Arial" pitchFamily="34" charset="0"/>
              </a:rPr>
              <a:t>Ἥρας</a:t>
            </a:r>
            <a:r>
              <a:rPr lang="el-GR" sz="1800" dirty="0">
                <a:latin typeface="Arial" pitchFamily="34" charset="0"/>
                <a:cs typeface="Arial" pitchFamily="34" charset="0"/>
              </a:rPr>
              <a:t> </a:t>
            </a:r>
            <a:r>
              <a:rPr lang="el-GR" sz="1800" dirty="0" err="1">
                <a:latin typeface="Arial" pitchFamily="34" charset="0"/>
                <a:cs typeface="Arial" pitchFamily="34" charset="0"/>
              </a:rPr>
              <a:t>νεικέων</a:t>
            </a:r>
            <a:r>
              <a:rPr lang="el-GR" sz="1800" dirty="0">
                <a:latin typeface="Arial" pitchFamily="34" charset="0"/>
                <a:cs typeface="Arial" pitchFamily="34" charset="0"/>
              </a:rPr>
              <a:t>· </a:t>
            </a:r>
            <a:r>
              <a:rPr lang="el-GR" sz="1800" dirty="0" err="1">
                <a:latin typeface="Arial" pitchFamily="34" charset="0"/>
                <a:cs typeface="Arial" pitchFamily="34" charset="0"/>
              </a:rPr>
              <a:t>χρόνῳ</a:t>
            </a:r>
            <a:r>
              <a:rPr lang="el-GR" sz="1800" dirty="0">
                <a:latin typeface="Arial" pitchFamily="34" charset="0"/>
                <a:cs typeface="Arial" pitchFamily="34" charset="0"/>
              </a:rPr>
              <a:t> </a:t>
            </a:r>
            <a:r>
              <a:rPr lang="el-GR" sz="1800" dirty="0" err="1">
                <a:latin typeface="Arial" pitchFamily="34" charset="0"/>
                <a:cs typeface="Arial" pitchFamily="34" charset="0"/>
              </a:rPr>
              <a:t>δέ</a:t>
            </a:r>
            <a:r>
              <a:rPr lang="el-GR" sz="1800" dirty="0">
                <a:latin typeface="Arial" pitchFamily="34" charset="0"/>
                <a:cs typeface="Arial" pitchFamily="34" charset="0"/>
              </a:rPr>
              <a:t> </a:t>
            </a:r>
            <a:r>
              <a:rPr lang="el-GR" sz="1800" dirty="0" err="1">
                <a:latin typeface="Arial" pitchFamily="34" charset="0"/>
                <a:cs typeface="Arial" pitchFamily="34" charset="0"/>
              </a:rPr>
              <a:t>νιν</a:t>
            </a:r>
            <a:endParaRPr lang="el-GR" sz="1800" dirty="0">
              <a:latin typeface="Arial" pitchFamily="34" charset="0"/>
              <a:cs typeface="Arial" pitchFamily="34" charset="0"/>
            </a:endParaRPr>
          </a:p>
          <a:p>
            <a:pPr marL="0" indent="0">
              <a:buNone/>
            </a:pPr>
            <a:r>
              <a:rPr lang="el-GR" sz="1800" dirty="0" err="1">
                <a:latin typeface="Arial" pitchFamily="34" charset="0"/>
                <a:cs typeface="Arial" pitchFamily="34" charset="0"/>
              </a:rPr>
              <a:t>βροτοὶ</a:t>
            </a:r>
            <a:r>
              <a:rPr lang="el-GR" sz="1800" dirty="0">
                <a:latin typeface="Arial" pitchFamily="34" charset="0"/>
                <a:cs typeface="Arial" pitchFamily="34" charset="0"/>
              </a:rPr>
              <a:t> </a:t>
            </a:r>
            <a:r>
              <a:rPr lang="el-GR" sz="1800" dirty="0" err="1">
                <a:latin typeface="Arial" pitchFamily="34" charset="0"/>
                <a:cs typeface="Arial" pitchFamily="34" charset="0"/>
              </a:rPr>
              <a:t>ῥαφῆναί</a:t>
            </a:r>
            <a:r>
              <a:rPr lang="el-GR" sz="1800" dirty="0">
                <a:latin typeface="Arial" pitchFamily="34" charset="0"/>
                <a:cs typeface="Arial" pitchFamily="34" charset="0"/>
              </a:rPr>
              <a:t> </a:t>
            </a:r>
            <a:r>
              <a:rPr lang="el-GR" sz="1800" dirty="0" err="1">
                <a:latin typeface="Arial" pitchFamily="34" charset="0"/>
                <a:cs typeface="Arial" pitchFamily="34" charset="0"/>
              </a:rPr>
              <a:t>φασιν</a:t>
            </a:r>
            <a:r>
              <a:rPr lang="el-GR" sz="1800" dirty="0">
                <a:latin typeface="Arial" pitchFamily="34" charset="0"/>
                <a:cs typeface="Arial" pitchFamily="34" charset="0"/>
              </a:rPr>
              <a:t> </a:t>
            </a:r>
            <a:r>
              <a:rPr lang="el-GR" sz="1800" dirty="0" err="1">
                <a:latin typeface="Arial" pitchFamily="34" charset="0"/>
                <a:cs typeface="Arial" pitchFamily="34" charset="0"/>
              </a:rPr>
              <a:t>ἐν</a:t>
            </a:r>
            <a:r>
              <a:rPr lang="el-GR" sz="1800" dirty="0">
                <a:latin typeface="Arial" pitchFamily="34" charset="0"/>
                <a:cs typeface="Arial" pitchFamily="34" charset="0"/>
              </a:rPr>
              <a:t> </a:t>
            </a:r>
            <a:r>
              <a:rPr lang="el-GR" sz="1800" b="1" dirty="0" err="1">
                <a:latin typeface="Arial" pitchFamily="34" charset="0"/>
                <a:cs typeface="Arial" pitchFamily="34" charset="0"/>
              </a:rPr>
              <a:t>μηρῷ</a:t>
            </a:r>
            <a:r>
              <a:rPr lang="el-GR" sz="1800" dirty="0">
                <a:latin typeface="Arial" pitchFamily="34" charset="0"/>
                <a:cs typeface="Arial" pitchFamily="34" charset="0"/>
              </a:rPr>
              <a:t> </a:t>
            </a:r>
            <a:r>
              <a:rPr lang="el-GR" sz="1800" dirty="0" err="1">
                <a:latin typeface="Arial" pitchFamily="34" charset="0"/>
                <a:cs typeface="Arial" pitchFamily="34" charset="0"/>
              </a:rPr>
              <a:t>Διός</a:t>
            </a:r>
            <a:r>
              <a:rPr lang="el-GR" sz="1800" dirty="0">
                <a:latin typeface="Arial" pitchFamily="34" charset="0"/>
                <a:cs typeface="Arial" pitchFamily="34" charset="0"/>
              </a:rPr>
              <a:t>,</a:t>
            </a:r>
            <a:br>
              <a:rPr lang="el-GR" sz="1800" dirty="0">
                <a:latin typeface="Arial" pitchFamily="34" charset="0"/>
                <a:cs typeface="Arial" pitchFamily="34" charset="0"/>
              </a:rPr>
            </a:br>
            <a:r>
              <a:rPr lang="el-GR" sz="1800" dirty="0" err="1">
                <a:latin typeface="Arial" pitchFamily="34" charset="0"/>
                <a:cs typeface="Arial" pitchFamily="34" charset="0"/>
              </a:rPr>
              <a:t>ὄνομα</a:t>
            </a:r>
            <a:r>
              <a:rPr lang="el-GR" sz="1800" dirty="0">
                <a:latin typeface="Arial" pitchFamily="34" charset="0"/>
                <a:cs typeface="Arial" pitchFamily="34" charset="0"/>
              </a:rPr>
              <a:t> </a:t>
            </a:r>
            <a:r>
              <a:rPr lang="el-GR" sz="1800" dirty="0" err="1">
                <a:latin typeface="Arial" pitchFamily="34" charset="0"/>
                <a:cs typeface="Arial" pitchFamily="34" charset="0"/>
              </a:rPr>
              <a:t>μεταστήσαντες</a:t>
            </a:r>
            <a:r>
              <a:rPr lang="el-GR" sz="1800" dirty="0">
                <a:latin typeface="Arial" pitchFamily="34" charset="0"/>
                <a:cs typeface="Arial" pitchFamily="34" charset="0"/>
              </a:rPr>
              <a:t>, </a:t>
            </a:r>
            <a:r>
              <a:rPr lang="el-GR" sz="1800" dirty="0" err="1">
                <a:latin typeface="Arial" pitchFamily="34" charset="0"/>
                <a:cs typeface="Arial" pitchFamily="34" charset="0"/>
              </a:rPr>
              <a:t>ὅτι</a:t>
            </a:r>
            <a:r>
              <a:rPr lang="el-GR" sz="1800" dirty="0">
                <a:latin typeface="Arial" pitchFamily="34" charset="0"/>
                <a:cs typeface="Arial" pitchFamily="34" charset="0"/>
              </a:rPr>
              <a:t> </a:t>
            </a:r>
            <a:r>
              <a:rPr lang="el-GR" sz="1800" dirty="0" err="1">
                <a:latin typeface="Arial" pitchFamily="34" charset="0"/>
                <a:cs typeface="Arial" pitchFamily="34" charset="0"/>
              </a:rPr>
              <a:t>θεᾷ</a:t>
            </a:r>
            <a:r>
              <a:rPr lang="el-GR" sz="1800" dirty="0">
                <a:latin typeface="Arial" pitchFamily="34" charset="0"/>
                <a:cs typeface="Arial" pitchFamily="34" charset="0"/>
              </a:rPr>
              <a:t> </a:t>
            </a:r>
            <a:r>
              <a:rPr lang="el-GR" sz="1800" dirty="0" err="1">
                <a:latin typeface="Arial" pitchFamily="34" charset="0"/>
                <a:cs typeface="Arial" pitchFamily="34" charset="0"/>
              </a:rPr>
              <a:t>θεὸς</a:t>
            </a:r>
            <a:r>
              <a:rPr lang="el-GR" sz="1800" dirty="0">
                <a:latin typeface="Arial" pitchFamily="34" charset="0"/>
                <a:cs typeface="Arial" pitchFamily="34" charset="0"/>
              </a:rPr>
              <a:t/>
            </a:r>
            <a:br>
              <a:rPr lang="el-GR" sz="1800" dirty="0">
                <a:latin typeface="Arial" pitchFamily="34" charset="0"/>
                <a:cs typeface="Arial" pitchFamily="34" charset="0"/>
              </a:rPr>
            </a:br>
            <a:r>
              <a:rPr lang="el-GR" sz="1800" dirty="0" err="1">
                <a:latin typeface="Arial" pitchFamily="34" charset="0"/>
                <a:cs typeface="Arial" pitchFamily="34" charset="0"/>
              </a:rPr>
              <a:t>Ἥρᾳ</a:t>
            </a:r>
            <a:r>
              <a:rPr lang="el-GR" sz="1800" dirty="0">
                <a:latin typeface="Arial" pitchFamily="34" charset="0"/>
                <a:cs typeface="Arial" pitchFamily="34" charset="0"/>
              </a:rPr>
              <a:t> </a:t>
            </a:r>
            <a:r>
              <a:rPr lang="el-GR" sz="1800" dirty="0" err="1">
                <a:latin typeface="Arial" pitchFamily="34" charset="0"/>
                <a:cs typeface="Arial" pitchFamily="34" charset="0"/>
              </a:rPr>
              <a:t>ποθ</a:t>
            </a:r>
            <a:r>
              <a:rPr lang="el-GR" sz="1800" dirty="0">
                <a:latin typeface="Arial" pitchFamily="34" charset="0"/>
                <a:cs typeface="Arial" pitchFamily="34" charset="0"/>
              </a:rPr>
              <a:t>᾽ </a:t>
            </a:r>
            <a:r>
              <a:rPr lang="el-GR" sz="1800" b="1" dirty="0" err="1">
                <a:latin typeface="Arial" pitchFamily="34" charset="0"/>
                <a:cs typeface="Arial" pitchFamily="34" charset="0"/>
              </a:rPr>
              <a:t>ὡμήρευσε</a:t>
            </a:r>
            <a:r>
              <a:rPr lang="el-GR" sz="1800" dirty="0">
                <a:latin typeface="Arial" pitchFamily="34" charset="0"/>
                <a:cs typeface="Arial" pitchFamily="34" charset="0"/>
              </a:rPr>
              <a:t>, </a:t>
            </a:r>
            <a:r>
              <a:rPr lang="el-GR" sz="1800" dirty="0" err="1">
                <a:latin typeface="Arial" pitchFamily="34" charset="0"/>
                <a:cs typeface="Arial" pitchFamily="34" charset="0"/>
              </a:rPr>
              <a:t>συνθέντες</a:t>
            </a:r>
            <a:r>
              <a:rPr lang="el-GR" sz="1800" dirty="0">
                <a:latin typeface="Arial" pitchFamily="34" charset="0"/>
                <a:cs typeface="Arial" pitchFamily="34" charset="0"/>
              </a:rPr>
              <a:t> </a:t>
            </a:r>
            <a:r>
              <a:rPr lang="el-GR" sz="1800" dirty="0" err="1" smtClean="0">
                <a:latin typeface="Arial" pitchFamily="34" charset="0"/>
                <a:cs typeface="Arial" pitchFamily="34" charset="0"/>
              </a:rPr>
              <a:t>λόγον</a:t>
            </a:r>
            <a:r>
              <a:rPr lang="el-GR" sz="1800" dirty="0" smtClean="0">
                <a:latin typeface="Arial" pitchFamily="34" charset="0"/>
                <a:cs typeface="Arial" pitchFamily="34" charset="0"/>
              </a:rPr>
              <a:t>.</a:t>
            </a:r>
          </a:p>
        </p:txBody>
      </p:sp>
    </p:spTree>
    <p:extLst>
      <p:ext uri="{BB962C8B-B14F-4D97-AF65-F5344CB8AC3E}">
        <p14:creationId xmlns:p14="http://schemas.microsoft.com/office/powerpoint/2010/main" val="1340248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Αρχαίες Προσεγγίσεις του </a:t>
            </a:r>
            <a:r>
              <a:rPr lang="el-GR" dirty="0" smtClean="0"/>
              <a:t>Μύθου (2)</a:t>
            </a:r>
            <a:endParaRPr lang="el-GR" dirty="0"/>
          </a:p>
        </p:txBody>
      </p:sp>
      <p:sp>
        <p:nvSpPr>
          <p:cNvPr id="3" name="Θέση περιεχομένου 2"/>
          <p:cNvSpPr>
            <a:spLocks noGrp="1"/>
          </p:cNvSpPr>
          <p:nvPr>
            <p:ph sz="quarter" idx="10"/>
          </p:nvPr>
        </p:nvSpPr>
        <p:spPr>
          <a:xfrm>
            <a:off x="679981" y="1437323"/>
            <a:ext cx="2523594" cy="432048"/>
          </a:xfrm>
        </p:spPr>
        <p:txBody>
          <a:bodyPr>
            <a:noAutofit/>
          </a:bodyPr>
          <a:lstStyle/>
          <a:p>
            <a:pPr marL="0" indent="0" algn="r">
              <a:buNone/>
            </a:pPr>
            <a:r>
              <a:rPr lang="el-GR" sz="2400" dirty="0"/>
              <a:t>Αρχαϊκές</a:t>
            </a:r>
            <a:r>
              <a:rPr lang="en-US" sz="2400" dirty="0"/>
              <a:t> </a:t>
            </a:r>
            <a:r>
              <a:rPr lang="en-US" sz="2400" dirty="0" smtClean="0"/>
              <a:t>750-480</a:t>
            </a:r>
            <a:endParaRPr lang="en-US" sz="2400" dirty="0"/>
          </a:p>
        </p:txBody>
      </p:sp>
      <p:graphicFrame>
        <p:nvGraphicFramePr>
          <p:cNvPr id="9" name="Θέση πίνακα 8" descr="Αρχαϊκές προσεγγίσεις του μύθου"/>
          <p:cNvGraphicFramePr>
            <a:graphicFrameLocks noGrp="1"/>
          </p:cNvGraphicFramePr>
          <p:nvPr>
            <p:ph type="tbl" sz="quarter" idx="11"/>
          </p:nvPr>
        </p:nvGraphicFramePr>
        <p:xfrm>
          <a:off x="3231009" y="1437323"/>
          <a:ext cx="5616576" cy="1590040"/>
        </p:xfrm>
        <a:graphic>
          <a:graphicData uri="http://schemas.openxmlformats.org/drawingml/2006/table">
            <a:tbl>
              <a:tblPr firstRow="1" bandRow="1">
                <a:tableStyleId>{5940675A-B579-460E-94D1-54222C63F5DA}</a:tableStyleId>
              </a:tblPr>
              <a:tblGrid>
                <a:gridCol w="3501231"/>
                <a:gridCol w="2115345"/>
              </a:tblGrid>
              <a:tr h="370840">
                <a:tc>
                  <a:txBody>
                    <a:bodyPr/>
                    <a:lstStyle/>
                    <a:p>
                      <a:r>
                        <a:rPr lang="el-GR" sz="1800" dirty="0" smtClean="0"/>
                        <a:t>Ο μύθος ως σεβαστή Παράδοση</a:t>
                      </a:r>
                      <a:endParaRPr lang="en-US" sz="1800" b="1" dirty="0" smtClean="0"/>
                    </a:p>
                  </a:txBody>
                  <a:tcPr/>
                </a:tc>
                <a:tc>
                  <a:txBody>
                    <a:bodyPr/>
                    <a:lstStyle/>
                    <a:p>
                      <a:endParaRPr lang="en-US" sz="1800" b="1" dirty="0" smtClean="0"/>
                    </a:p>
                  </a:txBody>
                  <a:tcPr/>
                </a:tc>
              </a:tr>
              <a:tr h="540717">
                <a:tc>
                  <a:txBody>
                    <a:bodyPr/>
                    <a:lstStyle/>
                    <a:p>
                      <a:r>
                        <a:rPr lang="el-GR" sz="1800" dirty="0" smtClean="0"/>
                        <a:t>Αμφισβήτηση του Μύθου</a:t>
                      </a:r>
                      <a:r>
                        <a:rPr lang="en-US" sz="1800" dirty="0" smtClean="0"/>
                        <a:t> </a:t>
                      </a:r>
                      <a:r>
                        <a:rPr lang="en-US" sz="1400" dirty="0" smtClean="0"/>
                        <a:t>(</a:t>
                      </a:r>
                      <a:r>
                        <a:rPr lang="el-GR" sz="1400" dirty="0" smtClean="0"/>
                        <a:t>Εκλογίκευση</a:t>
                      </a:r>
                      <a:r>
                        <a:rPr lang="en-US" sz="1400" dirty="0" smtClean="0"/>
                        <a:t>)</a:t>
                      </a:r>
                      <a:endParaRPr lang="en-US" sz="1400" b="1" dirty="0" smtClean="0"/>
                    </a:p>
                  </a:txBody>
                  <a:tcPr/>
                </a:tc>
                <a:tc>
                  <a:txBody>
                    <a:bodyPr/>
                    <a:lstStyle/>
                    <a:p>
                      <a:r>
                        <a:rPr lang="el-GR" sz="1800" dirty="0" smtClean="0"/>
                        <a:t>Ξενοφάνης</a:t>
                      </a:r>
                      <a:endParaRPr lang="en-US" sz="1800" b="1"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Μύθοι ως Αλληγορία</a:t>
                      </a:r>
                      <a:endParaRPr lang="el-GR" sz="18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Θεαγένης</a:t>
                      </a:r>
                      <a:r>
                        <a:rPr lang="en-US" sz="1800" dirty="0" smtClean="0"/>
                        <a:t>-</a:t>
                      </a:r>
                      <a:endParaRPr lang="en-US" sz="18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Αναξαγόρας</a:t>
                      </a:r>
                      <a:endParaRPr lang="en-US" sz="1800" b="1" dirty="0" smtClean="0"/>
                    </a:p>
                  </a:txBody>
                  <a:tcPr/>
                </a:tc>
              </a:tr>
            </a:tbl>
          </a:graphicData>
        </a:graphic>
      </p:graphicFrame>
      <p:sp>
        <p:nvSpPr>
          <p:cNvPr id="5" name="Θέση κειμένου 4" descr="Κλασικές 480-323&#10;"/>
          <p:cNvSpPr>
            <a:spLocks noGrp="1"/>
          </p:cNvSpPr>
          <p:nvPr>
            <p:ph type="body" sz="quarter" idx="12"/>
          </p:nvPr>
        </p:nvSpPr>
        <p:spPr>
          <a:xfrm>
            <a:off x="611560" y="3184972"/>
            <a:ext cx="2592015" cy="509588"/>
          </a:xfrm>
        </p:spPr>
        <p:txBody>
          <a:bodyPr>
            <a:normAutofit/>
          </a:bodyPr>
          <a:lstStyle/>
          <a:p>
            <a:pPr marL="0" indent="0" algn="r">
              <a:spcBef>
                <a:spcPts val="0"/>
              </a:spcBef>
              <a:buNone/>
              <a:defRPr/>
            </a:pPr>
            <a:r>
              <a:rPr lang="el-GR" sz="2400" dirty="0"/>
              <a:t>Κλασικές</a:t>
            </a:r>
            <a:r>
              <a:rPr lang="en-US" sz="2400" dirty="0"/>
              <a:t> 480-323</a:t>
            </a:r>
            <a:endParaRPr lang="en-US" sz="2400" b="1" dirty="0"/>
          </a:p>
        </p:txBody>
      </p:sp>
      <p:graphicFrame>
        <p:nvGraphicFramePr>
          <p:cNvPr id="10" name="Θέση πίνακα 9" descr="Κλασικές  Προσεγγίσεις του Μύθου"/>
          <p:cNvGraphicFramePr>
            <a:graphicFrameLocks noGrp="1"/>
          </p:cNvGraphicFramePr>
          <p:nvPr>
            <p:ph type="tbl" sz="quarter" idx="13"/>
          </p:nvPr>
        </p:nvGraphicFramePr>
        <p:xfrm>
          <a:off x="3264347" y="3207360"/>
          <a:ext cx="5583238" cy="1766208"/>
        </p:xfrm>
        <a:graphic>
          <a:graphicData uri="http://schemas.openxmlformats.org/drawingml/2006/table">
            <a:tbl>
              <a:tblPr firstRow="1" bandRow="1">
                <a:tableStyleId>{5940675A-B579-460E-94D1-54222C63F5DA}</a:tableStyleId>
              </a:tblPr>
              <a:tblGrid>
                <a:gridCol w="3539901"/>
                <a:gridCol w="2043337"/>
              </a:tblGrid>
              <a:tr h="653688">
                <a:tc>
                  <a:txBody>
                    <a:bodyPr/>
                    <a:lstStyle/>
                    <a:p>
                      <a:r>
                        <a:rPr lang="el-GR" sz="1800" dirty="0" smtClean="0"/>
                        <a:t>Οι Μύθοι ως Μοντέλα Καθοδήγησης</a:t>
                      </a:r>
                      <a:endParaRPr lang="en-US" sz="1800" b="1"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Αισχύλος</a:t>
                      </a:r>
                      <a:endParaRPr lang="en-US" sz="1800" b="1"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Μύθοι είναι Ανακριβείς</a:t>
                      </a:r>
                      <a:endParaRPr lang="en-US" sz="1800" b="1" dirty="0" smtClean="0"/>
                    </a:p>
                  </a:txBody>
                  <a:tcPr/>
                </a:tc>
                <a:tc>
                  <a:txBody>
                    <a:bodyPr/>
                    <a:lstStyle/>
                    <a:p>
                      <a:r>
                        <a:rPr lang="el-GR" sz="1800" dirty="0" smtClean="0"/>
                        <a:t>Ευριπίδης</a:t>
                      </a:r>
                      <a:endParaRPr lang="el-GR" dirty="0"/>
                    </a:p>
                  </a:txBody>
                  <a:tcPr/>
                </a:tc>
              </a:tr>
              <a:tr h="370840">
                <a:tc>
                  <a:txBody>
                    <a:bodyPr/>
                    <a:lstStyle/>
                    <a:p>
                      <a:r>
                        <a:rPr lang="el-GR" sz="1800" dirty="0" smtClean="0"/>
                        <a:t>Μύθοι Αμφισβητούμενης Ηθικής</a:t>
                      </a:r>
                      <a:endParaRPr lang="en-US" sz="1800" b="1" dirty="0" smtClean="0"/>
                    </a:p>
                  </a:txBody>
                  <a:tcPr/>
                </a:tc>
                <a:tc>
                  <a:txBody>
                    <a:bodyPr/>
                    <a:lstStyle/>
                    <a:p>
                      <a:r>
                        <a:rPr lang="el-GR" sz="1800" dirty="0" smtClean="0"/>
                        <a:t>Σωκράτης</a:t>
                      </a:r>
                      <a:endParaRPr lang="el-GR"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Μύθοι ως Κίνδυνος</a:t>
                      </a:r>
                      <a:endParaRPr lang="en-US" sz="1800" b="1" dirty="0" smtClean="0"/>
                    </a:p>
                  </a:txBody>
                  <a:tcPr/>
                </a:tc>
                <a:tc>
                  <a:txBody>
                    <a:bodyPr/>
                    <a:lstStyle/>
                    <a:p>
                      <a:r>
                        <a:rPr lang="el-GR" sz="1800" dirty="0" smtClean="0"/>
                        <a:t>Πλάτωνας</a:t>
                      </a:r>
                      <a:endParaRPr lang="el-GR" dirty="0"/>
                    </a:p>
                  </a:txBody>
                  <a:tcPr/>
                </a:tc>
              </a:tr>
            </a:tbl>
          </a:graphicData>
        </a:graphic>
      </p:graphicFrame>
      <p:sp>
        <p:nvSpPr>
          <p:cNvPr id="7" name="Θέση κειμένου 6"/>
          <p:cNvSpPr>
            <a:spLocks noGrp="1"/>
          </p:cNvSpPr>
          <p:nvPr>
            <p:ph type="body" sz="quarter" idx="14"/>
          </p:nvPr>
        </p:nvSpPr>
        <p:spPr>
          <a:xfrm>
            <a:off x="179512" y="5373216"/>
            <a:ext cx="3024063" cy="504404"/>
          </a:xfrm>
        </p:spPr>
        <p:txBody>
          <a:bodyPr>
            <a:noAutofit/>
          </a:bodyPr>
          <a:lstStyle/>
          <a:p>
            <a:pPr marL="0" indent="0" algn="r">
              <a:buNone/>
            </a:pPr>
            <a:r>
              <a:rPr lang="el-GR" sz="2400" dirty="0"/>
              <a:t>Ελληνιστικές</a:t>
            </a:r>
            <a:r>
              <a:rPr lang="en-US" sz="2400" dirty="0"/>
              <a:t> </a:t>
            </a:r>
            <a:r>
              <a:rPr lang="en-US" sz="2400" dirty="0" smtClean="0"/>
              <a:t>323-146</a:t>
            </a:r>
            <a:endParaRPr lang="en-US" sz="2400" b="1" dirty="0"/>
          </a:p>
        </p:txBody>
      </p:sp>
      <p:graphicFrame>
        <p:nvGraphicFramePr>
          <p:cNvPr id="11" name="Θέση πίνακα 10" descr="Ελληνιστικές προσεγγίσεις του Μύθου 323-146&#10;"/>
          <p:cNvGraphicFramePr>
            <a:graphicFrameLocks noGrp="1"/>
          </p:cNvGraphicFramePr>
          <p:nvPr>
            <p:ph type="tbl" sz="quarter" idx="15"/>
          </p:nvPr>
        </p:nvGraphicFramePr>
        <p:xfrm>
          <a:off x="3264347" y="5381208"/>
          <a:ext cx="5583238" cy="640080"/>
        </p:xfrm>
        <a:graphic>
          <a:graphicData uri="http://schemas.openxmlformats.org/drawingml/2006/table">
            <a:tbl>
              <a:tblPr firstRow="1" bandRow="1">
                <a:tableStyleId>{5940675A-B579-460E-94D1-54222C63F5DA}</a:tableStyleId>
              </a:tblPr>
              <a:tblGrid>
                <a:gridCol w="3539901"/>
                <a:gridCol w="2043337"/>
              </a:tblGrid>
              <a:tr h="6400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800" dirty="0" smtClean="0"/>
                        <a:t>Οι θεοί ως αποθεωμένοι ήρωες / βασιλείς</a:t>
                      </a:r>
                      <a:endParaRPr lang="en-US" sz="1800" b="1" dirty="0" smtClean="0"/>
                    </a:p>
                  </a:txBody>
                  <a:tcPr/>
                </a:tc>
                <a:tc>
                  <a:txBody>
                    <a:bodyPr/>
                    <a:lstStyle/>
                    <a:p>
                      <a:r>
                        <a:rPr lang="el-GR" sz="1800" dirty="0" err="1" smtClean="0"/>
                        <a:t>Ευήμερος</a:t>
                      </a:r>
                      <a:r>
                        <a:rPr lang="el-GR" sz="1800" dirty="0" smtClean="0"/>
                        <a:t> </a:t>
                      </a:r>
                      <a:endParaRPr lang="en-US" sz="1800" b="1" dirty="0" smtClean="0"/>
                    </a:p>
                  </a:txBody>
                  <a:tcPr/>
                </a:tc>
              </a:tr>
            </a:tbl>
          </a:graphicData>
        </a:graphic>
      </p:graphicFrame>
    </p:spTree>
    <p:extLst>
      <p:ext uri="{BB962C8B-B14F-4D97-AF65-F5344CB8AC3E}">
        <p14:creationId xmlns:p14="http://schemas.microsoft.com/office/powerpoint/2010/main" val="27647319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Θέμα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extLst>
    <a:ext uri="{05A4C25C-085E-4340-85A3-A5531E510DB2}">
      <thm15:themeFamily xmlns:thm15="http://schemas.microsoft.com/office/thememl/2012/main" name="ODLfinal-tmpl" id="{E8FA1B71-39DA-4CF5-97A7-27A9E4E84589}" vid="{99DB1AA8-B21F-4965-A081-343038BDC0A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ODLfinal-tmpl</Template>
  <TotalTime>1887</TotalTime>
  <Words>1479</Words>
  <Application>Microsoft Office PowerPoint</Application>
  <PresentationFormat>Προβολή στην οθόνη (4:3)</PresentationFormat>
  <Paragraphs>155</Paragraphs>
  <Slides>20</Slides>
  <Notes>8</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ＭＳ Ｐゴシック</vt:lpstr>
      <vt:lpstr>Arial</vt:lpstr>
      <vt:lpstr>Calibri</vt:lpstr>
      <vt:lpstr>Times New Roman</vt:lpstr>
      <vt:lpstr>Θέμα1</vt:lpstr>
      <vt:lpstr>ΚΦΑ 14 Εισαγωγή στην Αρχαία Ελληνική Μυθολογία και Θρησκεία</vt:lpstr>
      <vt:lpstr>Ο «Ιστός» του Μύθου</vt:lpstr>
      <vt:lpstr>Αρχαίες Προσεγγίσεις του Μύθου (1)</vt:lpstr>
      <vt:lpstr>Ξενοφάνης από την Κολοφώνα c.570 π.Χ. (1)</vt:lpstr>
      <vt:lpstr>Ξενοφάνης από την Κολοφώνα c.570 π.Χ. (2)</vt:lpstr>
      <vt:lpstr>Οι Μύθοι ως Αλληγορία</vt:lpstr>
      <vt:lpstr>Οι Μύθοι ως Διδακτικά Μοντέλα (Παραδείγματα)</vt:lpstr>
      <vt:lpstr> Μύθοι ως Ανακρίβειες</vt:lpstr>
      <vt:lpstr>Αρχαίες Προσεγγίσεις του Μύθου (2)</vt:lpstr>
      <vt:lpstr>Οι Μύθοι είναι επικίνδυνοι  Ο Πλάτωνας απαγορεύει την ποίηση (=μύθους) στην Ιδανική Πολιτεία του</vt:lpstr>
      <vt:lpstr>Ο “Μύθος” της Ατλαντίδας</vt:lpstr>
      <vt:lpstr>Ευημερισμός</vt:lpstr>
      <vt:lpstr>Addendum: </vt:lpstr>
      <vt:lpstr>Χρηματοδότηση</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(1/2)</vt:lpstr>
      <vt:lpstr>Σημείωμα Χρήσης Έργων Τρίτων (2/2)</vt:lpstr>
    </vt:vector>
  </TitlesOfParts>
  <Company>EKPA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Ways of Interpreting Myth</dc:title>
  <dc:creator>Sophia Papaioannou</dc:creator>
  <cp:lastModifiedBy>Αναστασία Χριστοπούλου</cp:lastModifiedBy>
  <cp:revision>249</cp:revision>
  <dcterms:created xsi:type="dcterms:W3CDTF">2005-01-20T21:14:19Z</dcterms:created>
  <dcterms:modified xsi:type="dcterms:W3CDTF">2015-11-30T09:23:45Z</dcterms:modified>
</cp:coreProperties>
</file>