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417" r:id="rId2"/>
    <p:sldId id="419" r:id="rId3"/>
    <p:sldId id="444" r:id="rId4"/>
    <p:sldId id="445" r:id="rId5"/>
    <p:sldId id="422" r:id="rId6"/>
    <p:sldId id="423" r:id="rId7"/>
    <p:sldId id="446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47" r:id="rId16"/>
    <p:sldId id="448" r:id="rId17"/>
    <p:sldId id="449" r:id="rId18"/>
    <p:sldId id="432" r:id="rId19"/>
    <p:sldId id="433" r:id="rId20"/>
    <p:sldId id="434" r:id="rId21"/>
    <p:sldId id="435" r:id="rId22"/>
    <p:sldId id="450" r:id="rId23"/>
    <p:sldId id="452" r:id="rId24"/>
    <p:sldId id="451" r:id="rId25"/>
    <p:sldId id="453" r:id="rId26"/>
    <p:sldId id="454" r:id="rId27"/>
    <p:sldId id="455" r:id="rId28"/>
    <p:sldId id="442" r:id="rId29"/>
    <p:sldId id="443" r:id="rId30"/>
    <p:sldId id="410" r:id="rId31"/>
    <p:sldId id="411" r:id="rId32"/>
    <p:sldId id="412" r:id="rId33"/>
    <p:sldId id="414" r:id="rId34"/>
    <p:sldId id="458" r:id="rId35"/>
    <p:sldId id="459" r:id="rId36"/>
    <p:sldId id="415" r:id="rId37"/>
    <p:sldId id="416" r:id="rId38"/>
    <p:sldId id="456" r:id="rId39"/>
    <p:sldId id="45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39" autoAdjust="0"/>
    <p:restoredTop sz="94434" autoAdjust="0"/>
  </p:normalViewPr>
  <p:slideViewPr>
    <p:cSldViewPr snapToGrid="0">
      <p:cViewPr varScale="1">
        <p:scale>
          <a:sx n="97" d="100"/>
          <a:sy n="97" d="100"/>
        </p:scale>
        <p:origin x="-10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9038F0-6E59-4874-840C-D3F3098AB3BA}" type="slidenum">
              <a:rPr lang="el-GR" altLang="el-GR" sz="1200"/>
              <a:pPr eaLnBrk="1" hangingPunct="1"/>
              <a:t>2</a:t>
            </a:fld>
            <a:endParaRPr lang="el-GR" altLang="el-GR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81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8652DF-69EE-49FC-AD8A-5BE5893FBCE0}" type="slidenum">
              <a:rPr lang="el-GR" altLang="el-GR" sz="1200"/>
              <a:pPr eaLnBrk="1" hangingPunct="1"/>
              <a:t>11</a:t>
            </a:fld>
            <a:endParaRPr lang="el-GR" altLang="el-GR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81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95D0F-7B61-4287-96A0-0383572733D1}" type="slidenum">
              <a:rPr lang="el-GR" altLang="el-GR" sz="1200"/>
              <a:pPr eaLnBrk="1" hangingPunct="1"/>
              <a:t>12</a:t>
            </a:fld>
            <a:endParaRPr lang="el-GR" altLang="el-G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993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8DD5D3-0427-40B9-9222-D60562C58726}" type="slidenum">
              <a:rPr lang="el-GR" altLang="el-GR" sz="1200"/>
              <a:pPr eaLnBrk="1" hangingPunct="1"/>
              <a:t>13</a:t>
            </a:fld>
            <a:endParaRPr lang="el-GR" altLang="el-GR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2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0BC232-76F7-436F-AE22-8CCE8135E72C}" type="slidenum">
              <a:rPr lang="el-GR" altLang="el-GR" sz="1200"/>
              <a:pPr eaLnBrk="1" hangingPunct="1"/>
              <a:t>14</a:t>
            </a:fld>
            <a:endParaRPr lang="el-GR" altLang="el-GR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144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0BC232-76F7-436F-AE22-8CCE8135E72C}" type="slidenum">
              <a:rPr lang="el-GR" altLang="el-GR" sz="1200"/>
              <a:pPr eaLnBrk="1" hangingPunct="1"/>
              <a:t>15</a:t>
            </a:fld>
            <a:endParaRPr lang="el-GR" altLang="el-GR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914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0BC232-76F7-436F-AE22-8CCE8135E72C}" type="slidenum">
              <a:rPr lang="el-GR" altLang="el-GR" sz="1200"/>
              <a:pPr eaLnBrk="1" hangingPunct="1"/>
              <a:t>16</a:t>
            </a:fld>
            <a:endParaRPr lang="el-GR" altLang="el-GR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95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05FE94-1CC7-4DD3-BC6F-6D07AA3C197F}" type="slidenum">
              <a:rPr lang="el-GR" altLang="el-GR" sz="1200"/>
              <a:pPr eaLnBrk="1" hangingPunct="1"/>
              <a:t>17</a:t>
            </a:fld>
            <a:endParaRPr lang="el-GR" altLang="el-GR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5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05FE94-1CC7-4DD3-BC6F-6D07AA3C197F}" type="slidenum">
              <a:rPr lang="el-GR" altLang="el-GR" sz="1200"/>
              <a:pPr eaLnBrk="1" hangingPunct="1"/>
              <a:t>18</a:t>
            </a:fld>
            <a:endParaRPr lang="el-GR" altLang="el-GR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05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C1BD9B-94AD-45A1-9118-13115543E17E}" type="slidenum">
              <a:rPr lang="el-GR" altLang="el-GR" sz="1200"/>
              <a:pPr eaLnBrk="1" hangingPunct="1"/>
              <a:t>19</a:t>
            </a:fld>
            <a:endParaRPr lang="el-GR" altLang="el-GR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337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314DF7-5D38-4ED1-9A32-3391C2CACFE9}" type="slidenum">
              <a:rPr lang="el-GR" altLang="el-GR" sz="1200"/>
              <a:pPr eaLnBrk="1" hangingPunct="1"/>
              <a:t>20</a:t>
            </a:fld>
            <a:endParaRPr lang="el-GR" altLang="el-GR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09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9038F0-6E59-4874-840C-D3F3098AB3BA}" type="slidenum">
              <a:rPr lang="el-GR" altLang="el-GR" sz="1200"/>
              <a:pPr eaLnBrk="1" hangingPunct="1"/>
              <a:t>3</a:t>
            </a:fld>
            <a:endParaRPr lang="el-GR" altLang="el-GR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450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61D77-74C5-44E8-9397-EE1F7071FCA2}" type="slidenum">
              <a:rPr lang="el-GR" altLang="el-GR" sz="1200"/>
              <a:pPr eaLnBrk="1" hangingPunct="1"/>
              <a:t>21</a:t>
            </a:fld>
            <a:endParaRPr lang="el-GR" altLang="el-G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341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61D77-74C5-44E8-9397-EE1F7071FCA2}" type="slidenum">
              <a:rPr lang="el-GR" altLang="el-GR" sz="1200"/>
              <a:pPr eaLnBrk="1" hangingPunct="1"/>
              <a:t>22</a:t>
            </a:fld>
            <a:endParaRPr lang="el-GR" altLang="el-G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605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61D77-74C5-44E8-9397-EE1F7071FCA2}" type="slidenum">
              <a:rPr lang="el-GR" altLang="el-GR" sz="1200"/>
              <a:pPr eaLnBrk="1" hangingPunct="1"/>
              <a:t>23</a:t>
            </a:fld>
            <a:endParaRPr lang="el-GR" altLang="el-G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36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61D77-74C5-44E8-9397-EE1F7071FCA2}" type="slidenum">
              <a:rPr lang="el-GR" altLang="el-GR" sz="1200"/>
              <a:pPr eaLnBrk="1" hangingPunct="1"/>
              <a:t>24</a:t>
            </a:fld>
            <a:endParaRPr lang="el-GR" altLang="el-G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1. Σύνδεσμος: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http://www.aquazone.gr/forums/topic/80403-%CE%B6%CF%89%CE%BF%CF%84%CF%8C%CE%BA%CE%B1-%CF%88%CE%B1%CF%81%CE%B9%CE%B1/. 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http://www.aquazone.gr.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2.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LEUK SENEGAL | Plus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d'actualité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http://www.leuksenegal.com/blog/images-et-faits-bizarres.com/index.php/archives/item/25750-le-molly-taupe-un-poisson-qui-deviendrait-homosexuel-pour-s%C3%A9duire-les-femelles. 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http://www.francetvinfo.fr/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3.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Graphic by John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Cimbaro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, FWC. © 1996-2015 Lake Productions, LLC. All Rights Reserved.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http://www.kentuckylake.com/fishing/anatomy.shtml#.Vb3lYsCqqko.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http://www.kentuckylake.com/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4, 5, 6, 7.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Copyrighted. 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 8. ©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Girolamo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2015.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http://www.degirolamo.it/en/acquariofilia/acquariofilia-schede/pesci-acqua-dolce/240-gambusia-affinis.html.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http://www.degirolamo.it/.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 9. ©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2015 FishFinder.gr All Rights Reserved. ©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Dengine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v3.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http://www.fishfinder.gr/Articles.asp?p=4&amp;c=48-170-Null&amp;l=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http://www.fishfinder.gr/.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 10.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Aquaflux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Aquarismo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Aquapaisagismo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© 2008 / 2015.  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http://www.aquaflux.com.br/peixes_marinhos.php?pageNum_peixe_marinho=25. 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http://www.aquaflux.com.br/.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11 . Ψάρια Ελλάδα Αυτή η σελίδα προστατεύεται από το νόμο περί πνευματικής ιδιοκτησίας. Σύνδεσμος: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http://www.explorecrete.com/greek/fish-1gr.html.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http://www.explorecrete.com/.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12 . © 2013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Gencer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Ozdemir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http://s148.photobucket.com/user/underworld2007/media/Orfoz-Epinephelus-guaza_zpsr3op0ue2.jpg.html. 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http://s148.photobucket.com/.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13.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Copyrighted.    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14. Πέρκα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Serranus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scriba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 © 2015 NaturaGraeca.com All Rights Reserved.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http://www.naturagraeca.com/ws/197,259,1,%CE%A8%CE%AC%CF%81%CE%B9%CE%B1&amp;page=2. 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http://www.naturagraeca.com/.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15.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Amphiprion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sebae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 Picture by Field, R. 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http://fishbase.org/summary/Amphiprion-sebae.html.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http://fishbase.org.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16.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Amphiprion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percula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 © 2008 Zivazeme.cz. 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http://zivazeme.cz/atlas-ryb/klaun-zdobeny. 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http://zivazeme.cz/.</a:t>
            </a:r>
          </a:p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Labroides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dimidiatus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Photo by Field R. This work is licensed under a Creative Commons Attribution-Noncommercial 3.0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Unported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License.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Σύνδεσμος: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http://www.fishbase.org/photos/PicturesSummary.php?StartRow=0&amp;ID=5459&amp;what=species&amp;TotRec=16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 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http://www.fishbase.org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Εικόνα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Cleaner Common Wrasse (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Labroides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dimidiatus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© JJPhoto.dk.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Σύνδεσμος: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https://reefapp.net/en/lex/details/labroides-dimidiatus. </a:t>
            </a: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https://reefapp.net.</a:t>
            </a:r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346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61D77-74C5-44E8-9397-EE1F7071FCA2}" type="slidenum">
              <a:rPr lang="el-GR" altLang="el-GR" sz="1200"/>
              <a:pPr eaLnBrk="1" hangingPunct="1"/>
              <a:t>25</a:t>
            </a:fld>
            <a:endParaRPr lang="el-GR" altLang="el-G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796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61D77-74C5-44E8-9397-EE1F7071FCA2}" type="slidenum">
              <a:rPr lang="el-GR" altLang="el-GR" sz="1200"/>
              <a:pPr eaLnBrk="1" hangingPunct="1"/>
              <a:t>26</a:t>
            </a:fld>
            <a:endParaRPr lang="el-GR" altLang="el-G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123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61D77-74C5-44E8-9397-EE1F7071FCA2}" type="slidenum">
              <a:rPr lang="el-GR" altLang="el-GR" sz="1200"/>
              <a:pPr eaLnBrk="1" hangingPunct="1"/>
              <a:t>27</a:t>
            </a:fld>
            <a:endParaRPr lang="el-GR" altLang="el-G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965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A7304A-EAE6-486A-AB6A-F457BECA66A8}" type="slidenum">
              <a:rPr lang="el-GR" altLang="el-GR" sz="1200"/>
              <a:pPr eaLnBrk="1" hangingPunct="1"/>
              <a:t>28</a:t>
            </a:fld>
            <a:endParaRPr lang="el-GR" altLang="el-G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140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9F2734-BF63-413A-B2F4-C273A6CEA54F}" type="slidenum">
              <a:rPr lang="el-GR" altLang="el-GR" sz="1200"/>
              <a:pPr eaLnBrk="1" hangingPunct="1"/>
              <a:t>29</a:t>
            </a:fld>
            <a:endParaRPr lang="el-GR" altLang="el-G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033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29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9038F0-6E59-4874-840C-D3F3098AB3BA}" type="slidenum">
              <a:rPr lang="el-GR" altLang="el-GR" sz="1200"/>
              <a:pPr eaLnBrk="1" hangingPunct="1"/>
              <a:t>4</a:t>
            </a:fld>
            <a:endParaRPr lang="el-GR" altLang="el-GR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260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9302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242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5576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451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3006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255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79037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831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562F12-39F2-4C7E-BF37-AAAC4730E8E0}" type="slidenum">
              <a:rPr lang="el-GR" altLang="el-GR" sz="1200"/>
              <a:pPr eaLnBrk="1" hangingPunct="1"/>
              <a:t>5</a:t>
            </a:fld>
            <a:endParaRPr lang="el-GR" altLang="el-G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12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04CA7-8DC9-4A40-AC03-0C4196AD0E8A}" type="slidenum">
              <a:rPr lang="el-GR" altLang="el-GR" sz="1200"/>
              <a:pPr eaLnBrk="1" hangingPunct="1"/>
              <a:t>6</a:t>
            </a:fld>
            <a:endParaRPr lang="el-GR" altLang="el-G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9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04CA7-8DC9-4A40-AC03-0C4196AD0E8A}" type="slidenum">
              <a:rPr lang="el-GR" altLang="el-GR" sz="1200"/>
              <a:pPr eaLnBrk="1" hangingPunct="1"/>
              <a:t>7</a:t>
            </a:fld>
            <a:endParaRPr lang="el-GR" altLang="el-G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13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7A9725-0E27-45BB-8320-D2972D2C1C26}" type="slidenum">
              <a:rPr lang="el-GR" altLang="el-GR" sz="1200"/>
              <a:pPr eaLnBrk="1" hangingPunct="1"/>
              <a:t>8</a:t>
            </a:fld>
            <a:endParaRPr lang="el-GR" altLang="el-GR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62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85FEC-C1D5-4843-B6B0-36AD431D128C}" type="slidenum">
              <a:rPr lang="el-GR" altLang="el-GR" sz="1200"/>
              <a:pPr eaLnBrk="1" hangingPunct="1"/>
              <a:t>9</a:t>
            </a:fld>
            <a:endParaRPr lang="el-GR" altLang="el-GR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76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132351-08D9-4F35-8AF3-0EDF211570B2}" type="slidenum">
              <a:rPr lang="el-GR" altLang="el-GR" sz="1200"/>
              <a:pPr eaLnBrk="1" hangingPunct="1"/>
              <a:t>10</a:t>
            </a:fld>
            <a:endParaRPr lang="el-GR" altLang="el-G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23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 2η. Αναπαραγωγή (Διάλεξη 1η)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5C059-074C-4A11-9E23-0F55EF76F3A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37347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4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89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Ιχθυολογία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solidFill>
                  <a:srgbClr val="0066CC"/>
                </a:solidFill>
              </a:rPr>
              <a:t>Ενότητα </a:t>
            </a:r>
            <a:r>
              <a:rPr lang="el-GR" dirty="0" smtClean="0">
                <a:solidFill>
                  <a:srgbClr val="0066CC"/>
                </a:solidFill>
              </a:rPr>
              <a:t>2</a:t>
            </a:r>
            <a:r>
              <a:rPr lang="el-GR" baseline="30000" dirty="0" smtClean="0">
                <a:solidFill>
                  <a:srgbClr val="0066CC"/>
                </a:solidFill>
              </a:rPr>
              <a:t>η</a:t>
            </a:r>
            <a:r>
              <a:rPr lang="el-GR" dirty="0" smtClean="0">
                <a:solidFill>
                  <a:srgbClr val="0066CC"/>
                </a:solidFill>
              </a:rPr>
              <a:t>.</a:t>
            </a:r>
            <a:r>
              <a:rPr lang="en-US" dirty="0" smtClean="0">
                <a:solidFill>
                  <a:srgbClr val="0066CC"/>
                </a:solidFill>
              </a:rPr>
              <a:t> </a:t>
            </a:r>
            <a:r>
              <a:rPr lang="el-GR" dirty="0" smtClean="0">
                <a:solidFill>
                  <a:srgbClr val="0066CC"/>
                </a:solidFill>
              </a:rPr>
              <a:t>Αναπαραγωγή (Διάλεξη 1</a:t>
            </a:r>
            <a:r>
              <a:rPr lang="el-GR" baseline="30000" dirty="0" smtClean="0">
                <a:solidFill>
                  <a:srgbClr val="0066CC"/>
                </a:solidFill>
              </a:rPr>
              <a:t>η</a:t>
            </a:r>
            <a:r>
              <a:rPr lang="el-GR" dirty="0" smtClean="0">
                <a:solidFill>
                  <a:srgbClr val="0066CC"/>
                </a:solidFill>
              </a:rPr>
              <a:t>)</a:t>
            </a:r>
          </a:p>
          <a:p>
            <a:endParaRPr lang="el-GR" dirty="0"/>
          </a:p>
          <a:p>
            <a:r>
              <a:rPr lang="el-GR" dirty="0"/>
              <a:t>Περσεφόνη Μεγαλοφώνου</a:t>
            </a:r>
            <a:r>
              <a:rPr lang="el-GR"/>
              <a:t>, </a:t>
            </a:r>
            <a:r>
              <a:rPr lang="el-GR" smtClean="0"/>
              <a:t>Αναπλ. Καθηγήτρια</a:t>
            </a:r>
            <a:endParaRPr lang="el-GR" dirty="0"/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Τμήμα Βιολογίας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7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latin typeface="+mn-lt"/>
              </a:rPr>
              <a:t>Δομή </a:t>
            </a:r>
            <a:r>
              <a:rPr lang="el-GR" b="1" dirty="0" err="1" smtClean="0">
                <a:latin typeface="+mn-lt"/>
              </a:rPr>
              <a:t>όρχεων</a:t>
            </a:r>
            <a:r>
              <a:rPr lang="el-GR" b="1" dirty="0" smtClean="0">
                <a:latin typeface="+mn-lt"/>
              </a:rPr>
              <a:t> </a:t>
            </a:r>
            <a:r>
              <a:rPr lang="el-GR" b="1" dirty="0" err="1" smtClean="0">
                <a:latin typeface="+mn-lt"/>
              </a:rPr>
              <a:t>Τελεόστεων</a:t>
            </a:r>
            <a:endParaRPr lang="el-GR" b="1" dirty="0" smtClean="0">
              <a:latin typeface="+mn-lt"/>
            </a:endParaRP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55246" y="1461263"/>
            <a:ext cx="6075151" cy="2693012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365" y="3924849"/>
            <a:ext cx="4741985" cy="2135550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4294967295"/>
          </p:nvPr>
        </p:nvSpPr>
        <p:spPr>
          <a:xfrm>
            <a:off x="1035783" y="4898839"/>
            <a:ext cx="2860431" cy="1039813"/>
          </a:xfrm>
        </p:spPr>
        <p:txBody>
          <a:bodyPr>
            <a:normAutofit fontScale="92500"/>
          </a:bodyPr>
          <a:lstStyle/>
          <a:p>
            <a:pPr marL="0" indent="0" algn="r">
              <a:buNone/>
              <a:defRPr/>
            </a:pPr>
            <a:r>
              <a:rPr lang="el-GR" sz="1600" dirty="0">
                <a:cs typeface="Arial" charset="0"/>
              </a:rPr>
              <a:t>Τομή σπερματικού σωληνάριου</a:t>
            </a:r>
          </a:p>
          <a:p>
            <a:pPr marL="0" indent="0" algn="r">
              <a:buNone/>
              <a:defRPr/>
            </a:pPr>
            <a:r>
              <a:rPr lang="el-GR" sz="1600" dirty="0">
                <a:cs typeface="Arial" charset="0"/>
              </a:rPr>
              <a:t>-  Ορχικά </a:t>
            </a:r>
            <a:r>
              <a:rPr lang="el-GR" sz="1600" dirty="0" err="1">
                <a:cs typeface="Arial" charset="0"/>
              </a:rPr>
              <a:t>κυστίδια</a:t>
            </a:r>
            <a:r>
              <a:rPr lang="el-GR" sz="1600" dirty="0">
                <a:cs typeface="Arial" charset="0"/>
              </a:rPr>
              <a:t> </a:t>
            </a:r>
          </a:p>
          <a:p>
            <a:pPr marL="0" indent="0" algn="r">
              <a:buNone/>
              <a:defRPr/>
            </a:pPr>
            <a:r>
              <a:rPr lang="el-GR" sz="1600" dirty="0">
                <a:cs typeface="Arial" charset="0"/>
              </a:rPr>
              <a:t>   σε διάφορα στάδια </a:t>
            </a:r>
            <a:r>
              <a:rPr lang="el-GR" sz="1600" dirty="0" smtClean="0">
                <a:cs typeface="Arial" charset="0"/>
              </a:rPr>
              <a:t>ωρίμανσης</a:t>
            </a:r>
            <a:endParaRPr lang="el-GR" sz="16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67183" y="32382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30993" y="59159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Ωογένεση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l-GR" sz="2000" b="1" dirty="0" smtClean="0"/>
              <a:t>Πρωτογενής αύξηση των ωοκυττάρων 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000" dirty="0" smtClean="0"/>
              <a:t>	(</a:t>
            </a:r>
            <a:r>
              <a:rPr lang="el-GR" sz="2000" dirty="0" err="1" smtClean="0"/>
              <a:t>ωογόνια</a:t>
            </a:r>
            <a:r>
              <a:rPr lang="el-GR" sz="2000" dirty="0" smtClean="0"/>
              <a:t>  - πρωτογενή ωοκύτταρα)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sz="2000" b="1" dirty="0" smtClean="0"/>
              <a:t>Δευτερογενής αύξηση των ωοκυττάρων   </a:t>
            </a:r>
          </a:p>
          <a:p>
            <a:pPr marL="0" indent="0" eaLnBrk="1" hangingPunct="1">
              <a:spcBef>
                <a:spcPct val="30000"/>
              </a:spcBef>
              <a:buNone/>
              <a:defRPr/>
            </a:pPr>
            <a:r>
              <a:rPr lang="el-GR" sz="2000" b="1" dirty="0"/>
              <a:t> </a:t>
            </a:r>
            <a:r>
              <a:rPr lang="el-GR" sz="2000" b="1" dirty="0" smtClean="0"/>
              <a:t>   </a:t>
            </a:r>
            <a:r>
              <a:rPr lang="el-GR" sz="2000" dirty="0" smtClean="0"/>
              <a:t>(εμφάνιση και αύξηση λεκιθικών </a:t>
            </a:r>
            <a:r>
              <a:rPr lang="el-GR" sz="2000" dirty="0" err="1" smtClean="0"/>
              <a:t>κυστιδίων</a:t>
            </a:r>
            <a:r>
              <a:rPr lang="el-GR" sz="2000" dirty="0" smtClean="0"/>
              <a:t> δηλ. </a:t>
            </a:r>
            <a:r>
              <a:rPr lang="el-GR" sz="2000" dirty="0" err="1" smtClean="0"/>
              <a:t>λεκιθογένεση</a:t>
            </a:r>
            <a:r>
              <a:rPr lang="el-GR" sz="2000" dirty="0" smtClean="0"/>
              <a:t>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sz="2000" b="1" dirty="0" smtClean="0"/>
              <a:t>Ωρίμανση των ωοκυττάρων</a:t>
            </a:r>
            <a:r>
              <a:rPr lang="el-GR" sz="2000" dirty="0" smtClean="0"/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000" dirty="0" smtClean="0"/>
              <a:t>	(μέγιστο μέγεθος, ενυδάτωση)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sz="2000" b="1" dirty="0" smtClean="0"/>
              <a:t>Ωορρηξία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000" b="1" dirty="0" smtClean="0">
                <a:solidFill>
                  <a:schemeClr val="hlink"/>
                </a:solidFill>
              </a:rPr>
              <a:t>	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(ελευθέρωση στη λοβώδη κοιλότητα και κατόπιν στο περιβάλλον)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sz="2000" b="1" dirty="0" err="1" smtClean="0"/>
              <a:t>Ωοθυλακική</a:t>
            </a:r>
            <a:r>
              <a:rPr lang="el-GR" sz="2000" b="1" dirty="0" smtClean="0"/>
              <a:t> ατρησία</a:t>
            </a:r>
            <a:r>
              <a:rPr lang="el-GR" sz="2000" dirty="0" smtClean="0"/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(απορρόφηση-</a:t>
            </a:r>
            <a:r>
              <a:rPr lang="el-G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καταστροφή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του απομένοντος ωοθυλακίου)</a:t>
            </a:r>
            <a:endParaRPr lang="el-GR" sz="20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latin typeface="+mn-lt"/>
              </a:rPr>
              <a:t>Δομή ωοθηκών </a:t>
            </a:r>
            <a:r>
              <a:rPr lang="el-GR" b="1" dirty="0" err="1" smtClean="0">
                <a:latin typeface="+mn-lt"/>
              </a:rPr>
              <a:t>Τελεόστεων</a:t>
            </a:r>
            <a:endParaRPr lang="el-GR" b="1" dirty="0" smtClean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30" y="1568889"/>
            <a:ext cx="3006969" cy="2688349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199" y="2913064"/>
            <a:ext cx="5034208" cy="2819399"/>
          </a:xfrm>
        </p:spPr>
      </p:pic>
      <p:sp>
        <p:nvSpPr>
          <p:cNvPr id="8" name="7 - TextBox"/>
          <p:cNvSpPr txBox="1"/>
          <p:nvPr/>
        </p:nvSpPr>
        <p:spPr>
          <a:xfrm>
            <a:off x="1027234" y="5016638"/>
            <a:ext cx="31107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600" b="1" dirty="0">
                <a:cs typeface="Arial" charset="0"/>
              </a:rPr>
              <a:t>Τομή ωοκυττάρου</a:t>
            </a:r>
          </a:p>
          <a:p>
            <a:pPr>
              <a:defRPr/>
            </a:pPr>
            <a:r>
              <a:rPr lang="el-GR" sz="1600" dirty="0">
                <a:cs typeface="Arial" charset="0"/>
              </a:rPr>
              <a:t>-  </a:t>
            </a:r>
            <a:r>
              <a:rPr lang="el-GR" sz="1600" dirty="0" smtClean="0">
                <a:cs typeface="Arial" charset="0"/>
              </a:rPr>
              <a:t>Μέσα </a:t>
            </a:r>
            <a:r>
              <a:rPr lang="el-GR" sz="1600" dirty="0">
                <a:cs typeface="Arial" charset="0"/>
              </a:rPr>
              <a:t>στην ωοθήκη πολυεδρικά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05172" y="365576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08346" y="54629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/>
              <a:t>Μορφολογικές αλλαγές κατά την εσωτερική γονιμοποίηση</a:t>
            </a:r>
            <a:endParaRPr lang="el-GR" altLang="el-GR" sz="4000" dirty="0" smtClean="0"/>
          </a:p>
        </p:txBody>
      </p:sp>
      <p:sp>
        <p:nvSpPr>
          <p:cNvPr id="14341" name="9 - Ορθογώνιο"/>
          <p:cNvSpPr>
            <a:spLocks noGrp="1" noChangeArrowheads="1"/>
          </p:cNvSpPr>
          <p:nvPr>
            <p:ph sz="half" idx="1"/>
          </p:nvPr>
        </p:nvSpPr>
        <p:spPr/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el-GR" sz="1400" i="1" dirty="0" err="1" smtClean="0"/>
              <a:t>Gambusia</a:t>
            </a:r>
            <a:r>
              <a:rPr lang="en-US" altLang="el-GR" sz="1400" i="1" dirty="0" smtClean="0"/>
              <a:t> </a:t>
            </a:r>
            <a:r>
              <a:rPr lang="en-US" altLang="el-GR" sz="1400" i="1" dirty="0" err="1" smtClean="0"/>
              <a:t>affinis</a:t>
            </a:r>
            <a:endParaRPr lang="el-GR" altLang="el-GR" sz="1400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endParaRPr lang="el-GR" sz="24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l-GR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l-GR" sz="2400" b="1" dirty="0" smtClean="0"/>
              <a:t>ΓΟΝΙΜΟΠΟΙΗΣΗ</a:t>
            </a:r>
          </a:p>
          <a:p>
            <a:pPr eaLnBrk="1" hangingPunct="1">
              <a:buFontTx/>
              <a:buNone/>
              <a:defRPr/>
            </a:pPr>
            <a:endParaRPr lang="el-GR" sz="2400" b="1" dirty="0" smtClean="0"/>
          </a:p>
          <a:p>
            <a:pPr lvl="1" eaLnBrk="1" hangingPunct="1">
              <a:defRPr/>
            </a:pPr>
            <a:r>
              <a:rPr lang="el-GR" sz="2400" dirty="0" smtClean="0"/>
              <a:t>ΕΞΩΤΕΡΙΚΗ </a:t>
            </a:r>
          </a:p>
          <a:p>
            <a:pPr lvl="1" eaLnBrk="1" hangingPunct="1">
              <a:defRPr/>
            </a:pPr>
            <a:r>
              <a:rPr lang="el-GR" sz="2400" dirty="0" smtClean="0"/>
              <a:t>ΕΣΩΤΕΡΙΚΗ</a:t>
            </a:r>
          </a:p>
          <a:p>
            <a:pPr eaLnBrk="1" hangingPunct="1">
              <a:defRPr/>
            </a:pPr>
            <a:endParaRPr lang="el-GR" sz="2200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l-GR" sz="2200" dirty="0" smtClean="0"/>
              <a:t>Το αρσενικό είναι εφοδιασμένο                               με γονοπόδιο  που χρησιμοποιείται σαν όργανο εισαγωγής του σπέρματος               στο σώμα του θηλυκού.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200" dirty="0" smtClean="0"/>
              <a:t>Το εδρικό πτερύγιο επιμηκύνεται σε ένα</a:t>
            </a:r>
            <a:r>
              <a:rPr lang="en-US" sz="2200" dirty="0" smtClean="0"/>
              <a:t> </a:t>
            </a:r>
            <a:r>
              <a:rPr lang="el-GR" sz="2200" dirty="0" smtClean="0"/>
              <a:t> όργανο σύζευξης (</a:t>
            </a:r>
            <a:r>
              <a:rPr lang="el-GR" sz="2200" dirty="0" err="1" smtClean="0"/>
              <a:t>γονοπόδιο</a:t>
            </a:r>
            <a:r>
              <a:rPr lang="el-GR" sz="1800" dirty="0" smtClean="0"/>
              <a:t>).</a:t>
            </a:r>
          </a:p>
          <a:p>
            <a:pPr eaLnBrk="1" hangingPunct="1">
              <a:defRPr/>
            </a:pPr>
            <a:endParaRPr lang="el-GR" sz="18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380" y="2458130"/>
            <a:ext cx="3828620" cy="2749534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34329" y="48663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8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Αυγά ψαριών 1/3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l-GR" sz="2000" b="1" dirty="0" smtClean="0"/>
              <a:t>Μέγεθος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  <a:defRPr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000" dirty="0" smtClean="0"/>
              <a:t>(0.6-5.5 </a:t>
            </a:r>
            <a:r>
              <a:rPr lang="en-US" sz="2000" dirty="0" smtClean="0"/>
              <a:t>cm</a:t>
            </a:r>
            <a:r>
              <a:rPr lang="el-GR" sz="2000" dirty="0" smtClean="0"/>
              <a:t>)    εξαρτάται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  <a:defRPr/>
            </a:pPr>
            <a:r>
              <a:rPr lang="el-GR" sz="2000" dirty="0" smtClean="0"/>
              <a:t>	από τη διατροφή, το μέγεθος, την ηλικία του ψαριού, τη διάρκεια της αναπαραγωγής.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  <a:defRPr/>
            </a:pPr>
            <a:endParaRPr lang="el-GR" sz="2000" dirty="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l-GR" sz="2000" b="1" dirty="0" smtClean="0"/>
              <a:t>Σχήμα</a:t>
            </a:r>
            <a:r>
              <a:rPr lang="el-GR" sz="2000" dirty="0" smtClean="0"/>
              <a:t>		</a:t>
            </a:r>
            <a:r>
              <a:rPr lang="en-US" sz="2000" dirty="0" smtClean="0"/>
              <a:t>       </a:t>
            </a:r>
            <a:r>
              <a:rPr lang="el-GR" sz="2000" dirty="0" smtClean="0"/>
              <a:t>   					    </a:t>
            </a:r>
            <a:r>
              <a:rPr lang="en-US" sz="2000" dirty="0" smtClean="0"/>
              <a:t> </a:t>
            </a:r>
            <a:r>
              <a:rPr lang="el-GR" sz="2000" dirty="0" smtClean="0"/>
              <a:t>(σφαιρικό, σπάνια ελλειπτικό, κυλινδρικό, </a:t>
            </a:r>
            <a:r>
              <a:rPr lang="el-GR" sz="2000" dirty="0" err="1" smtClean="0"/>
              <a:t>ραβδόμορφα</a:t>
            </a:r>
            <a:r>
              <a:rPr lang="el-GR" sz="2000" dirty="0" smtClean="0"/>
              <a:t>).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Αυγά ψαριών 2/3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l-GR" sz="2000" b="1" dirty="0"/>
              <a:t>Περιβάλλον</a:t>
            </a:r>
            <a:r>
              <a:rPr lang="el-GR" sz="2000" dirty="0"/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000" dirty="0"/>
              <a:t>	</a:t>
            </a:r>
            <a:r>
              <a:rPr lang="el-GR" sz="2000" b="1" dirty="0"/>
              <a:t>πελαγικά</a:t>
            </a:r>
            <a:r>
              <a:rPr lang="en-US" sz="2000" b="1" dirty="0"/>
              <a:t>:</a:t>
            </a:r>
            <a:r>
              <a:rPr lang="el-GR" sz="2000" b="1" dirty="0"/>
              <a:t> </a:t>
            </a:r>
            <a:r>
              <a:rPr lang="el-GR" sz="2000" dirty="0"/>
              <a:t>μικρά, ελαφριά, διαφανή, ελεύθερα ή </a:t>
            </a:r>
            <a:r>
              <a:rPr lang="el-GR" sz="2000" dirty="0" err="1"/>
              <a:t>συγκολλημένα</a:t>
            </a:r>
            <a:r>
              <a:rPr lang="el-GR" sz="2000" dirty="0"/>
              <a:t>  (</a:t>
            </a:r>
            <a:r>
              <a:rPr lang="el-GR" sz="2000" dirty="0" err="1"/>
              <a:t>πλαγκτό</a:t>
            </a:r>
            <a:r>
              <a:rPr lang="el-GR" sz="2000" dirty="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000" dirty="0"/>
              <a:t>	</a:t>
            </a:r>
            <a:r>
              <a:rPr lang="el-GR" sz="2000" b="1" dirty="0" err="1"/>
              <a:t>βενθικά</a:t>
            </a:r>
            <a:r>
              <a:rPr lang="en-US" sz="2000" dirty="0"/>
              <a:t>:</a:t>
            </a:r>
            <a:r>
              <a:rPr lang="el-GR" sz="2000" dirty="0"/>
              <a:t> ελεύθερα ή </a:t>
            </a:r>
            <a:r>
              <a:rPr lang="el-GR" sz="2000" dirty="0" err="1"/>
              <a:t>συγκολλημένα</a:t>
            </a:r>
            <a:r>
              <a:rPr lang="el-GR" sz="2000" dirty="0"/>
              <a:t> ή προσκολλημένα  (στο βυθό κοντά στις ακτές)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000" dirty="0"/>
              <a:t>	</a:t>
            </a:r>
            <a:r>
              <a:rPr lang="el-GR" sz="2000" b="1" dirty="0" err="1"/>
              <a:t>βαθυπελαγικά</a:t>
            </a:r>
            <a:r>
              <a:rPr lang="en-US" sz="2000" b="1" dirty="0"/>
              <a:t>:</a:t>
            </a:r>
            <a:r>
              <a:rPr lang="el-GR" sz="2000" b="1" dirty="0"/>
              <a:t> </a:t>
            </a:r>
            <a:r>
              <a:rPr lang="el-GR" sz="2000" dirty="0"/>
              <a:t>μεγάλη πυκνότητα (ηπειρωτική κρηπίδα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Αυγά ψαριών 3/3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l-GR" sz="2000" b="1" dirty="0"/>
              <a:t>Συστηματικοί χαρακτήρες των αυγών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000" dirty="0"/>
              <a:t>σχήμα και μέγεθος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000" dirty="0"/>
              <a:t>	διάμετρος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000" dirty="0"/>
              <a:t>	εξωτερική υφή κάψας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000" dirty="0"/>
              <a:t>	σταγόνα ελαίου, </a:t>
            </a:r>
            <a:r>
              <a:rPr lang="el-GR" sz="2000" dirty="0" err="1"/>
              <a:t>περιλεκιθικός</a:t>
            </a:r>
            <a:r>
              <a:rPr lang="el-GR" sz="2000" dirty="0"/>
              <a:t> χώρος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000" dirty="0"/>
              <a:t>	λέκιθος και έμβρυο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000" dirty="0"/>
              <a:t>	χρωστικές και χρωματοφόρα κύτταρα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Γονιμότητα </a:t>
            </a:r>
            <a:b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και Αναπαραγωγική ικανότητα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1/2</a:t>
            </a:r>
            <a:endParaRPr lang="el-GR" sz="4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l-GR" altLang="el-GR" sz="1800" dirty="0" smtClean="0"/>
          </a:p>
          <a:p>
            <a:pPr marL="216000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b="1" dirty="0" smtClean="0"/>
              <a:t>Γονιμότητα </a:t>
            </a:r>
          </a:p>
          <a:p>
            <a:pPr marL="216000">
              <a:lnSpc>
                <a:spcPct val="110000"/>
              </a:lnSpc>
              <a:spcBef>
                <a:spcPts val="600"/>
              </a:spcBef>
            </a:pPr>
            <a:endParaRPr lang="el-GR" altLang="el-GR" sz="2200" b="1" dirty="0" smtClean="0"/>
          </a:p>
          <a:p>
            <a:pPr marL="21600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l-GR" altLang="el-GR" sz="2200" dirty="0" smtClean="0"/>
              <a:t>	Είναι το μέτρο της πιθανότητας για επιτυχή διασταύρωση μεταξύ των δύο φύλων, η οποία θα δώσει βιώσιμους απογόνους.</a:t>
            </a:r>
          </a:p>
          <a:p>
            <a:pPr marL="21600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l-GR" altLang="el-GR" sz="2200" dirty="0" smtClean="0"/>
              <a:t>	</a:t>
            </a:r>
            <a:r>
              <a:rPr lang="el-GR" altLang="el-GR" sz="2200" b="1" dirty="0" smtClean="0"/>
              <a:t>Γονιμότητα ενός ατόμου</a:t>
            </a:r>
            <a:r>
              <a:rPr lang="en-US" altLang="el-GR" sz="2200" dirty="0" smtClean="0"/>
              <a:t>:</a:t>
            </a:r>
            <a:r>
              <a:rPr lang="el-GR" altLang="el-GR" sz="2200" dirty="0" smtClean="0"/>
              <a:t> είναι ο αριθμός των αυγών που γεννιούνται από αυτό στη μονάδα του χρόνου (ανά έτος) </a:t>
            </a:r>
            <a:endParaRPr lang="en-US" altLang="el-GR" sz="2200" dirty="0" smtClean="0"/>
          </a:p>
          <a:p>
            <a:pPr marL="21600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el-GR" sz="2200" dirty="0" smtClean="0"/>
              <a:t>	</a:t>
            </a:r>
            <a:r>
              <a:rPr lang="el-GR" altLang="el-GR" sz="2200" b="1" dirty="0" smtClean="0"/>
              <a:t>Γονιμότητα ενός είδους</a:t>
            </a:r>
            <a:r>
              <a:rPr lang="en-US" altLang="el-GR" sz="2200" dirty="0" smtClean="0"/>
              <a:t>:</a:t>
            </a:r>
            <a:r>
              <a:rPr lang="el-GR" altLang="el-GR" sz="2200" dirty="0" smtClean="0"/>
              <a:t> ορίζεται ως η μέση τιμή της γονιμότητας των επί μέρους ατόμων (στατιστικό δείγμα)</a:t>
            </a:r>
            <a:endParaRPr lang="en-US" altLang="el-GR" sz="2200" dirty="0" smtClean="0"/>
          </a:p>
          <a:p>
            <a:pPr marL="216000" lvl="1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el-GR" sz="2200" dirty="0" smtClean="0"/>
              <a:t>	</a:t>
            </a:r>
            <a:r>
              <a:rPr lang="en-US" altLang="el-GR" sz="2200" i="1" dirty="0" err="1" smtClean="0"/>
              <a:t>Scomber</a:t>
            </a:r>
            <a:r>
              <a:rPr lang="en-US" altLang="el-GR" sz="2200" i="1" dirty="0" smtClean="0"/>
              <a:t> </a:t>
            </a:r>
            <a:r>
              <a:rPr lang="en-US" altLang="el-GR" sz="2200" i="1" dirty="0" err="1" smtClean="0"/>
              <a:t>scombrus</a:t>
            </a:r>
            <a:r>
              <a:rPr lang="en-US" altLang="el-GR" sz="2200" i="1" dirty="0" smtClean="0"/>
              <a:t> </a:t>
            </a:r>
            <a:r>
              <a:rPr lang="en-US" altLang="el-GR" sz="2200" dirty="0" smtClean="0"/>
              <a:t>	 40 x10 </a:t>
            </a:r>
            <a:r>
              <a:rPr lang="en-US" altLang="el-GR" sz="2200" baseline="30000" dirty="0" smtClean="0"/>
              <a:t>4</a:t>
            </a:r>
            <a:endParaRPr lang="en-US" altLang="el-GR" sz="2200" dirty="0" smtClean="0"/>
          </a:p>
          <a:p>
            <a:pPr marL="216000" lvl="1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el-GR" sz="2200" dirty="0" smtClean="0"/>
              <a:t>	</a:t>
            </a:r>
            <a:r>
              <a:rPr lang="en-US" altLang="el-GR" sz="2200" i="1" dirty="0" err="1" smtClean="0"/>
              <a:t>Solea</a:t>
            </a:r>
            <a:r>
              <a:rPr lang="en-US" altLang="el-GR" sz="2200" i="1" dirty="0" smtClean="0"/>
              <a:t> </a:t>
            </a:r>
            <a:r>
              <a:rPr lang="en-US" altLang="el-GR" sz="2200" i="1" dirty="0" err="1" smtClean="0"/>
              <a:t>solea</a:t>
            </a:r>
            <a:r>
              <a:rPr lang="en-US" altLang="el-GR" sz="2200" dirty="0" smtClean="0"/>
              <a:t>		15  x10 </a:t>
            </a:r>
            <a:r>
              <a:rPr lang="en-US" altLang="el-GR" sz="2200" baseline="30000" dirty="0" smtClean="0"/>
              <a:t>4</a:t>
            </a:r>
          </a:p>
          <a:p>
            <a:pPr marL="216000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en-US" altLang="el-GR" sz="2200" dirty="0" smtClean="0"/>
          </a:p>
          <a:p>
            <a:pPr marL="21600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el-GR" sz="2200" dirty="0" smtClean="0"/>
              <a:t>	</a:t>
            </a:r>
            <a:r>
              <a:rPr lang="el-GR" altLang="el-GR" sz="2200" dirty="0" smtClean="0"/>
              <a:t>Η γονιμότητα και το μέγεθος των αυγών συνδέονται αντίστροφα</a:t>
            </a:r>
          </a:p>
          <a:p>
            <a:pPr marL="216000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el-GR" altLang="el-GR" sz="2200" dirty="0" smtClean="0"/>
          </a:p>
          <a:p>
            <a:pPr marL="216000">
              <a:lnSpc>
                <a:spcPct val="110000"/>
              </a:lnSpc>
              <a:spcBef>
                <a:spcPts val="600"/>
              </a:spcBef>
            </a:pPr>
            <a:endParaRPr lang="el-GR" altLang="el-GR" sz="18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3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Γονιμότητα </a:t>
            </a:r>
            <a:b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και Αναπαραγωγική ικανότητα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2/2</a:t>
            </a:r>
            <a:endParaRPr lang="el-GR" sz="4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l-GR" altLang="el-GR" sz="1800" dirty="0" smtClean="0"/>
          </a:p>
          <a:p>
            <a:pPr marL="216000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b="1" dirty="0" smtClean="0"/>
              <a:t>Αναπαραγωγική ικανότητα ή παραγωγικότητα</a:t>
            </a:r>
            <a:r>
              <a:rPr lang="el-GR" altLang="el-GR" sz="2200" dirty="0" smtClean="0"/>
              <a:t> </a:t>
            </a:r>
          </a:p>
          <a:p>
            <a:pPr marL="21600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el-GR" sz="2200" dirty="0" smtClean="0"/>
              <a:t>	</a:t>
            </a:r>
            <a:r>
              <a:rPr lang="el-GR" altLang="el-GR" sz="2200" dirty="0" smtClean="0"/>
              <a:t>είναι η δυνατότητα ενός ατόμου να παράγει λειτουργικά γεννητικά κύτταρα. </a:t>
            </a:r>
          </a:p>
          <a:p>
            <a:pPr marL="21600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l-GR" altLang="el-GR" sz="2200" dirty="0" smtClean="0"/>
              <a:t> </a:t>
            </a:r>
          </a:p>
          <a:p>
            <a:pPr marL="216000">
              <a:lnSpc>
                <a:spcPct val="110000"/>
              </a:lnSpc>
              <a:spcBef>
                <a:spcPts val="600"/>
              </a:spcBef>
            </a:pPr>
            <a:endParaRPr lang="el-GR" altLang="el-GR" sz="18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Ερμαφροδιτισμός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685799" y="1527291"/>
            <a:ext cx="7772399" cy="247674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900" b="1" dirty="0"/>
              <a:t>σύγχρονη ωρίμανση γαμετών (</a:t>
            </a:r>
            <a:r>
              <a:rPr lang="el-GR" altLang="el-GR" sz="2900" b="1" dirty="0" err="1"/>
              <a:t>ορχεωοθήκη</a:t>
            </a:r>
            <a:r>
              <a:rPr lang="el-GR" altLang="el-GR" sz="2900" b="1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900" b="1" dirty="0"/>
              <a:t>ικανά να </a:t>
            </a:r>
            <a:r>
              <a:rPr lang="el-GR" altLang="el-GR" sz="2900" b="1" dirty="0" err="1"/>
              <a:t>αυτογονιμοποιούνται</a:t>
            </a:r>
            <a:r>
              <a:rPr lang="el-GR" altLang="el-GR" sz="2900" dirty="0"/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900" dirty="0"/>
              <a:t>παρόλα αυτά ζευγαρώνουν με ένα ή περισσότερα άλλα άτομα,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900" dirty="0" smtClean="0"/>
              <a:t>εξασφαλίζοντας </a:t>
            </a:r>
            <a:r>
              <a:rPr lang="el-GR" altLang="el-GR" sz="2900" dirty="0"/>
              <a:t>έτσι τη </a:t>
            </a:r>
            <a:r>
              <a:rPr lang="el-GR" altLang="el-GR" sz="2900" b="1" dirty="0"/>
              <a:t>γονιμοποίηση  από διαφορετικά άτομα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900" b="1" dirty="0" smtClean="0"/>
              <a:t>εμφανίζεται </a:t>
            </a:r>
            <a:r>
              <a:rPr lang="el-GR" altLang="el-GR" sz="2900" b="1" dirty="0"/>
              <a:t>και σε είδη της </a:t>
            </a:r>
            <a:r>
              <a:rPr lang="el-GR" altLang="el-GR" sz="2900" b="1" dirty="0" err="1"/>
              <a:t>βαθύαλης</a:t>
            </a:r>
            <a:r>
              <a:rPr lang="el-GR" altLang="el-GR" sz="2900" b="1" dirty="0"/>
              <a:t> ζώνης</a:t>
            </a:r>
            <a:r>
              <a:rPr lang="el-GR" altLang="el-GR" sz="2900" dirty="0"/>
              <a:t>, ως προσαρμογή στο σκοτάδι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900" dirty="0" smtClean="0"/>
              <a:t>(</a:t>
            </a:r>
            <a:r>
              <a:rPr lang="el-GR" altLang="el-GR" sz="2900" dirty="0"/>
              <a:t>δύσκολη την συνάντηση των δύο φύλων)</a:t>
            </a:r>
          </a:p>
          <a:p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139" y="4060085"/>
            <a:ext cx="6033721" cy="2278719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3348" y="565612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3577" y="571377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l-GR" sz="1200" dirty="0" smtClean="0"/>
              <a:t>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Τύποι αναπαραγωγής ιχθύων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1/3</a:t>
            </a:r>
            <a:endParaRPr lang="el-GR" sz="4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29805" y="1572756"/>
            <a:ext cx="3242195" cy="4351338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el-GR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Εγγενής </a:t>
            </a:r>
            <a:endParaRPr lang="el-GR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l-GR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dirty="0" err="1" smtClean="0"/>
              <a:t>Αμφιγονική</a:t>
            </a:r>
            <a:r>
              <a:rPr lang="el-GR" sz="2400" dirty="0" smtClean="0"/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dirty="0" err="1" smtClean="0"/>
              <a:t>Ερμαφροδιτική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dirty="0" err="1" smtClean="0"/>
              <a:t>Παρθενογενετική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el-GR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555" y="1825625"/>
            <a:ext cx="3009389" cy="4351338"/>
          </a:xfrm>
        </p:spPr>
      </p:pic>
      <p:sp>
        <p:nvSpPr>
          <p:cNvPr id="8" name="TextBox 7"/>
          <p:cNvSpPr txBox="1"/>
          <p:nvPr/>
        </p:nvSpPr>
        <p:spPr>
          <a:xfrm>
            <a:off x="7582187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126" y="36529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Αναστροφή φύλου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876792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200" dirty="0"/>
              <a:t>Σ</a:t>
            </a:r>
            <a:r>
              <a:rPr lang="el-GR" altLang="el-GR" sz="2200" dirty="0" smtClean="0"/>
              <a:t>υμβαίνει </a:t>
            </a:r>
            <a:r>
              <a:rPr lang="el-GR" altLang="el-GR" sz="2200" dirty="0"/>
              <a:t>σε αρκετές ομάδες θαλάσσιων </a:t>
            </a:r>
            <a:r>
              <a:rPr lang="el-GR" altLang="el-GR" sz="2200" dirty="0" smtClean="0"/>
              <a:t>ψαριών, είναι πιο </a:t>
            </a:r>
            <a:r>
              <a:rPr lang="el-GR" altLang="el-GR" sz="2200" dirty="0"/>
              <a:t>διαδομένη ανάμεσα στους χάνους, ροφούς, </a:t>
            </a:r>
            <a:r>
              <a:rPr lang="el-GR" altLang="el-GR" sz="2200" dirty="0" err="1"/>
              <a:t>παπαγαλόψαρα</a:t>
            </a:r>
            <a:r>
              <a:rPr lang="el-GR" altLang="el-GR" sz="2200" dirty="0"/>
              <a:t> και </a:t>
            </a:r>
            <a:r>
              <a:rPr lang="el-GR" altLang="el-GR" sz="2200" dirty="0" smtClean="0"/>
              <a:t>χειλούδες. </a:t>
            </a:r>
            <a:endParaRPr lang="el-GR" altLang="el-GR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200" b="1" dirty="0" err="1"/>
              <a:t>Πρωτερανδρικά</a:t>
            </a:r>
            <a:r>
              <a:rPr lang="el-GR" altLang="el-GR" sz="2200" b="1" dirty="0"/>
              <a:t> (π.χ. τσιπούρα)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200" b="1" dirty="0" err="1"/>
              <a:t>Πρωτόγυνα</a:t>
            </a:r>
            <a:r>
              <a:rPr lang="el-GR" altLang="el-GR" sz="2200" b="1" dirty="0"/>
              <a:t> (π.χ. </a:t>
            </a:r>
            <a:r>
              <a:rPr lang="el-GR" altLang="el-GR" sz="2200" b="1" dirty="0" err="1"/>
              <a:t>λιθρίνι</a:t>
            </a:r>
            <a:r>
              <a:rPr lang="el-GR" altLang="el-GR" sz="2200" b="1" dirty="0"/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200" dirty="0" smtClean="0"/>
              <a:t>Τα </a:t>
            </a:r>
            <a:r>
              <a:rPr lang="el-GR" altLang="el-GR" sz="2200" dirty="0"/>
              <a:t>ψάρια αυτά έχουν αναπτύξει πολύπλοκες </a:t>
            </a:r>
            <a:r>
              <a:rPr lang="el-GR" altLang="el-GR" sz="2200" dirty="0" smtClean="0"/>
              <a:t>αναπαραγωγικές στρατηγικές,  </a:t>
            </a:r>
            <a:r>
              <a:rPr lang="el-GR" altLang="el-GR" sz="2200" dirty="0"/>
              <a:t>πχ. </a:t>
            </a:r>
            <a:r>
              <a:rPr lang="el-GR" altLang="el-GR" sz="2200" dirty="0" err="1" smtClean="0"/>
              <a:t>Ανεμονόψαρα</a:t>
            </a:r>
            <a:r>
              <a:rPr lang="el-GR" altLang="el-GR" sz="2200" dirty="0" smtClean="0"/>
              <a:t>.</a:t>
            </a:r>
            <a:endParaRPr lang="el-GR" altLang="el-GR" sz="22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889" y="4805566"/>
            <a:ext cx="2808712" cy="1249877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Ερμαφροδιτισμός και </a:t>
            </a:r>
            <a:br>
              <a:rPr lang="el-GR" sz="4000" dirty="0" smtClean="0"/>
            </a:br>
            <a:r>
              <a:rPr lang="el-GR" sz="4000" dirty="0" smtClean="0"/>
              <a:t>αλλαγή φύλου</a:t>
            </a:r>
            <a:r>
              <a:rPr lang="en-US" sz="4000" dirty="0" smtClean="0"/>
              <a:t> 1/4</a:t>
            </a:r>
            <a:endParaRPr lang="el-GR" sz="4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6"/>
          </p:nvPr>
        </p:nvSpPr>
        <p:spPr>
          <a:xfrm>
            <a:off x="436013" y="1583464"/>
            <a:ext cx="3778250" cy="203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Οι παπαγάλοι της θάλασσας και οι λάβροι έχουν </a:t>
            </a:r>
            <a:r>
              <a:rPr lang="el-GR" altLang="el-GR" sz="2000" b="1" dirty="0"/>
              <a:t>τρία φύλα </a:t>
            </a:r>
            <a:r>
              <a:rPr lang="el-GR" altLang="el-GR" sz="2000" dirty="0"/>
              <a:t>!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 θηλυκά,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 αρσενικά και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 αρσενικά που ήταν κάποτε </a:t>
            </a:r>
            <a:r>
              <a:rPr lang="el-GR" altLang="el-GR" sz="2000" dirty="0" smtClean="0"/>
              <a:t>   θηλυκά </a:t>
            </a:r>
            <a:r>
              <a:rPr lang="el-GR" altLang="el-GR" sz="2000" dirty="0"/>
              <a:t>και άλλαξαν φύλο.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Όταν ο αρσενικός </a:t>
            </a:r>
            <a:r>
              <a:rPr lang="el-GR" altLang="el-GR" sz="2000" dirty="0" err="1"/>
              <a:t>αποσπαθεί</a:t>
            </a:r>
            <a:r>
              <a:rPr lang="el-GR" altLang="el-GR" sz="2000" dirty="0"/>
              <a:t>, τότε το ισχυρότερο θηλυκό της ομάδας αλλάζει φύλο.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9"/>
          </p:nvPr>
        </p:nvSpPr>
        <p:spPr>
          <a:xfrm>
            <a:off x="4795714" y="4277946"/>
            <a:ext cx="3398715" cy="17774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l-GR" sz="2600" dirty="0"/>
              <a:t>Οι </a:t>
            </a:r>
            <a:r>
              <a:rPr lang="el-GR" sz="2600" b="1" dirty="0" err="1"/>
              <a:t>επινέφελοι</a:t>
            </a:r>
            <a:r>
              <a:rPr lang="el-GR" sz="2600" dirty="0"/>
              <a:t> αρχίζουν τη ζωή τους σαν θηλυκά και μετά γίνονται αρσενικά.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l-GR" sz="2600" dirty="0"/>
              <a:t>    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l-GR" sz="2600" dirty="0"/>
              <a:t>   </a:t>
            </a:r>
            <a:r>
              <a:rPr lang="el-GR" sz="2600" dirty="0" smtClean="0"/>
              <a:t> </a:t>
            </a:r>
            <a:r>
              <a:rPr lang="el-GR" sz="2600" dirty="0" err="1" smtClean="0"/>
              <a:t>Πρωτόγυνα</a:t>
            </a:r>
            <a:r>
              <a:rPr lang="el-GR" sz="2600" dirty="0" smtClean="0"/>
              <a:t> </a:t>
            </a:r>
            <a:endParaRPr lang="el-GR" sz="26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333" y="1787988"/>
            <a:ext cx="3026620" cy="2269965"/>
          </a:xfrm>
        </p:spPr>
      </p:pic>
      <p:sp>
        <p:nvSpPr>
          <p:cNvPr id="10" name="TextBox 9"/>
          <p:cNvSpPr txBox="1"/>
          <p:nvPr/>
        </p:nvSpPr>
        <p:spPr>
          <a:xfrm>
            <a:off x="7852669" y="35949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841" y="57749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Ερμαφροδιτισμός και </a:t>
            </a:r>
            <a:br>
              <a:rPr lang="el-GR" sz="4000" dirty="0" smtClean="0"/>
            </a:br>
            <a:r>
              <a:rPr lang="el-GR" sz="4000" dirty="0" smtClean="0"/>
              <a:t>αλλαγή φύλου</a:t>
            </a:r>
            <a:r>
              <a:rPr lang="en-US" sz="4000" dirty="0" smtClean="0"/>
              <a:t> 2/4</a:t>
            </a:r>
            <a:endParaRPr lang="el-GR" sz="4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6"/>
          </p:nvPr>
        </p:nvSpPr>
        <p:spPr>
          <a:xfrm>
            <a:off x="628650" y="1847850"/>
            <a:ext cx="3778250" cy="203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/>
              <a:t>Στον </a:t>
            </a:r>
            <a:r>
              <a:rPr lang="el-GR" altLang="el-GR" sz="2000" b="1" dirty="0" err="1"/>
              <a:t>προβατοκέφαλο</a:t>
            </a:r>
            <a:r>
              <a:rPr lang="el-GR" altLang="el-GR" sz="2000" b="1" dirty="0"/>
              <a:t> </a:t>
            </a:r>
            <a:r>
              <a:rPr lang="en-US" altLang="el-GR" sz="2000" b="1" dirty="0"/>
              <a:t>	 </a:t>
            </a:r>
            <a:r>
              <a:rPr lang="el-GR" altLang="el-GR" sz="2000" b="1" dirty="0"/>
              <a:t>               </a:t>
            </a:r>
            <a:r>
              <a:rPr lang="el-GR" altLang="el-GR" sz="2000" dirty="0"/>
              <a:t>τα μικρά αρσενικά έχουν το ίδιο χρώμα με τα θηλυκά και κανονικούς </a:t>
            </a:r>
            <a:r>
              <a:rPr lang="el-GR" altLang="el-GR" sz="2000" dirty="0" err="1"/>
              <a:t>όρχεις</a:t>
            </a:r>
            <a:r>
              <a:rPr lang="el-GR" altLang="el-GR" sz="2000" dirty="0"/>
              <a:t>.  </a:t>
            </a:r>
            <a:endParaRPr lang="el-GR" alt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 smtClean="0"/>
              <a:t>Τα </a:t>
            </a:r>
            <a:r>
              <a:rPr lang="el-GR" altLang="el-GR" sz="2000" dirty="0"/>
              <a:t>μεγάλα αρσενικά έχουν ζωηρότερο χρώμα                           (ήταν θηλυκά που άλλαξαν φύλο).</a:t>
            </a: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514" y="4079145"/>
            <a:ext cx="2925707" cy="2105252"/>
          </a:xfrm>
        </p:spPr>
      </p:pic>
      <p:sp>
        <p:nvSpPr>
          <p:cNvPr id="3" name="Θέση περιεχομένου 2"/>
          <p:cNvSpPr>
            <a:spLocks noGrp="1"/>
          </p:cNvSpPr>
          <p:nvPr>
            <p:ph sz="quarter" idx="17"/>
          </p:nvPr>
        </p:nvSpPr>
        <p:spPr>
          <a:xfrm>
            <a:off x="1490611" y="4279648"/>
            <a:ext cx="3596725" cy="190474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l-GR" altLang="el-GR" sz="2000" b="1" dirty="0"/>
              <a:t>Σε πολλά είδη πέρκας </a:t>
            </a:r>
            <a:r>
              <a:rPr lang="en-US" altLang="el-GR" sz="2000" b="1" dirty="0"/>
              <a:t> </a:t>
            </a:r>
            <a:r>
              <a:rPr lang="el-GR" altLang="el-GR" sz="2000" dirty="0" smtClean="0"/>
              <a:t>τα </a:t>
            </a:r>
            <a:r>
              <a:rPr lang="el-GR" altLang="el-GR" sz="2000" dirty="0"/>
              <a:t>άτομα διαθέτουν και αρσενικές και θηλυκές </a:t>
            </a:r>
            <a:r>
              <a:rPr lang="el-GR" altLang="el-GR" sz="2000" dirty="0" err="1"/>
              <a:t>γονάδες</a:t>
            </a:r>
            <a:r>
              <a:rPr lang="el-GR" altLang="el-GR" sz="2000" dirty="0"/>
              <a:t>  </a:t>
            </a:r>
            <a:r>
              <a:rPr lang="el-GR" altLang="el-GR" sz="2000" b="1" dirty="0" err="1" smtClean="0"/>
              <a:t>ορχεωοθήκη</a:t>
            </a:r>
            <a:r>
              <a:rPr lang="el-GR" altLang="el-GR" sz="2000" b="1" dirty="0"/>
              <a:t>, </a:t>
            </a:r>
            <a:r>
              <a:rPr lang="el-GR" altLang="el-GR" sz="2000" dirty="0" smtClean="0"/>
              <a:t>και </a:t>
            </a:r>
            <a:r>
              <a:rPr lang="el-GR" altLang="el-GR" sz="2000" dirty="0"/>
              <a:t>μπορούν να </a:t>
            </a:r>
            <a:r>
              <a:rPr lang="el-GR" altLang="el-GR" sz="2000" dirty="0" err="1"/>
              <a:t>αυτογονιμοποιούνται</a:t>
            </a:r>
            <a:r>
              <a:rPr lang="el-GR" altLang="el-GR" sz="2000" dirty="0"/>
              <a:t>. 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04440"/>
            <a:ext cx="3146164" cy="2032000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76404" y="35084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8193" y="583940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1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Ερμαφροδιτισμός και </a:t>
            </a:r>
            <a:br>
              <a:rPr lang="el-GR" sz="4000" dirty="0" smtClean="0"/>
            </a:br>
            <a:r>
              <a:rPr lang="el-GR" sz="4000" dirty="0" smtClean="0"/>
              <a:t>αλλαγή φύλου</a:t>
            </a:r>
            <a:r>
              <a:rPr lang="en-US" sz="4000" dirty="0" smtClean="0"/>
              <a:t> 3/4</a:t>
            </a:r>
            <a:endParaRPr lang="el-GR" sz="40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4"/>
          </p:nvPr>
        </p:nvSpPr>
        <p:spPr>
          <a:xfrm>
            <a:off x="175847" y="1690689"/>
            <a:ext cx="5685692" cy="531055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altLang="el-GR" b="1" dirty="0"/>
              <a:t>όλα τα άτομα ξεκινούν ως αρσενικά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Κάθε θαλάσσια ανεμώνη κατοικείται από ένα μόνο μεγάλο θηλυκό που ζευγαρώνει  μόνο με ένα μεγάλο κυρίαρχο αρσενικό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Όλα τα άλλα ψάρια που ζουν στην ανεμώνη είναι μικρά μη αναπαραγόμενα αρσενικά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Αν το θηλυκό εξαφανιστεί ή απομακρυνθεί πειραματικά, τη θέση της παίρνει ο σύντροφος της, ο οποίος γίνεται θηλυκό άτομο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Το μεγαλύτερο από τα μικρά μη αναπαραγόμενα αρσενικά γίνεται το καινούριο κυρίαρχο αρσενικό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Το νέο θηλυκό μπορεί να αρχίσει να γεννάει 26 μέρες μετά την αλλαγή του φύλου του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0522" y="1635811"/>
            <a:ext cx="2882247" cy="2449696"/>
          </a:xfrm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402" y="4085507"/>
            <a:ext cx="2845505" cy="2114550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71009" y="355886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18147" y="562041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0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Ερμαφροδιτισμός και </a:t>
            </a:r>
            <a:br>
              <a:rPr lang="el-GR" sz="4000" dirty="0" smtClean="0"/>
            </a:br>
            <a:r>
              <a:rPr lang="el-GR" sz="4000" dirty="0" smtClean="0"/>
              <a:t>αλλαγή φύλου</a:t>
            </a:r>
            <a:r>
              <a:rPr lang="en-US" sz="4000" dirty="0" smtClean="0"/>
              <a:t> 4/4</a:t>
            </a:r>
            <a:endParaRPr lang="el-GR" sz="40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4"/>
          </p:nvPr>
        </p:nvSpPr>
        <p:spPr>
          <a:xfrm>
            <a:off x="480587" y="1610698"/>
            <a:ext cx="5122984" cy="46514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000" b="1" dirty="0"/>
              <a:t>Ένα αρσενικό με πολλά θηλυκά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000" dirty="0"/>
              <a:t>Αν το αρσενικό εξαφανιστεί</a:t>
            </a:r>
            <a:r>
              <a:rPr lang="el-GR" altLang="el-GR" sz="2000" dirty="0" smtClean="0"/>
              <a:t>, </a:t>
            </a:r>
            <a:r>
              <a:rPr lang="el-GR" altLang="el-GR" sz="2000" dirty="0"/>
              <a:t>το μεγαλύτερο κυρίαρχο θηλυκό αμέσως συμπεριφέρεται ως αρσενικό </a:t>
            </a:r>
            <a:r>
              <a:rPr lang="el-GR" altLang="el-GR" sz="2000" dirty="0" smtClean="0"/>
              <a:t>και </a:t>
            </a:r>
            <a:r>
              <a:rPr lang="el-GR" altLang="el-GR" sz="2000" dirty="0"/>
              <a:t>σε σχετικά σύντομο χρονικό διάστημα αλλάζει χρώμα και μετατρέπεται σε </a:t>
            </a:r>
            <a:r>
              <a:rPr lang="el-GR" altLang="el-GR" sz="2000" dirty="0" smtClean="0"/>
              <a:t>αρσενικό.</a:t>
            </a:r>
            <a:endParaRPr lang="el-GR" altLang="el-GR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000" b="1" dirty="0"/>
              <a:t>Σημαντική οικονομία πόρων</a:t>
            </a:r>
            <a:r>
              <a:rPr lang="el-GR" altLang="el-GR" sz="2000" dirty="0"/>
              <a:t>, 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altLang="el-GR" sz="2000" dirty="0"/>
              <a:t>  </a:t>
            </a:r>
            <a:r>
              <a:rPr lang="el-GR" altLang="el-GR" sz="2000" dirty="0" smtClean="0"/>
              <a:t>  </a:t>
            </a:r>
            <a:r>
              <a:rPr lang="el-GR" altLang="el-GR" sz="2000" dirty="0"/>
              <a:t>λιγότερα αρσενικά για την αναπαραγωγή→ αφού ένα αρσενικό μπορεί να γονιμοποιήσει πολλά </a:t>
            </a:r>
            <a:r>
              <a:rPr lang="el-GR" altLang="el-GR" sz="2000" dirty="0" smtClean="0"/>
              <a:t>θηλυκά. </a:t>
            </a:r>
            <a:endParaRPr lang="el-GR" altLang="el-GR" sz="2000" dirty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altLang="el-GR" sz="2000" dirty="0"/>
              <a:t>	Τα βοηθητικά αρσενικά δε θα είχαν πρόσβαση στα θηλυκά και έτσι γίνονται θηλυκά και παράγουν </a:t>
            </a:r>
            <a:r>
              <a:rPr lang="el-GR" altLang="el-GR" sz="2000" dirty="0" smtClean="0"/>
              <a:t>ωάρια.</a:t>
            </a:r>
            <a:endParaRPr lang="el-GR" altLang="el-GR" sz="2000" dirty="0"/>
          </a:p>
          <a:p>
            <a:pPr>
              <a:lnSpc>
                <a:spcPct val="110000"/>
              </a:lnSpc>
            </a:pP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442" y="2189377"/>
            <a:ext cx="2926908" cy="1855083"/>
          </a:xfrm>
        </p:spPr>
      </p:pic>
      <p:pic>
        <p:nvPicPr>
          <p:cNvPr id="16" name="Θέση περιεχομένου 1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524" y="4206075"/>
            <a:ext cx="2943826" cy="1742452"/>
          </a:xfr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570663" y="3640337"/>
            <a:ext cx="19446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400" b="1" i="1" dirty="0" err="1">
                <a:solidFill>
                  <a:srgbClr val="FFFF00"/>
                </a:solidFill>
              </a:rPr>
              <a:t>Labroides</a:t>
            </a:r>
            <a:r>
              <a:rPr lang="el-GR" altLang="el-GR" sz="1400" b="1" i="1" dirty="0">
                <a:solidFill>
                  <a:srgbClr val="FFFF00"/>
                </a:solidFill>
              </a:rPr>
              <a:t> </a:t>
            </a:r>
            <a:r>
              <a:rPr lang="el-GR" altLang="el-GR" sz="1400" b="1" i="1" dirty="0" err="1">
                <a:solidFill>
                  <a:srgbClr val="FFFF00"/>
                </a:solidFill>
              </a:rPr>
              <a:t>dimidiatus</a:t>
            </a:r>
            <a:endParaRPr lang="el-GR" altLang="el-GR" sz="1400" b="1" i="1" dirty="0">
              <a:solidFill>
                <a:srgbClr val="FFFF0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642893" y="5628541"/>
            <a:ext cx="1800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400" b="1" i="1" dirty="0" err="1">
                <a:solidFill>
                  <a:srgbClr val="FFFF00"/>
                </a:solidFill>
              </a:rPr>
              <a:t>Labroides</a:t>
            </a:r>
            <a:r>
              <a:rPr lang="el-GR" altLang="el-GR" sz="1400" b="1" i="1" dirty="0">
                <a:solidFill>
                  <a:srgbClr val="FFFF00"/>
                </a:solidFill>
              </a:rPr>
              <a:t> </a:t>
            </a:r>
            <a:r>
              <a:rPr lang="el-GR" altLang="el-GR" sz="1400" b="1" i="1" dirty="0" err="1">
                <a:solidFill>
                  <a:srgbClr val="FFFF00"/>
                </a:solidFill>
              </a:rPr>
              <a:t>dimidiatus</a:t>
            </a:r>
            <a:endParaRPr lang="el-GR" altLang="el-GR" sz="1400" b="1" dirty="0">
              <a:solidFill>
                <a:srgbClr val="FFFF00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603571" y="1610698"/>
            <a:ext cx="3259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dirty="0">
                <a:latin typeface="+mn-lt"/>
              </a:rPr>
              <a:t>Τα αρσενικά μερικών </a:t>
            </a:r>
            <a:r>
              <a:rPr lang="en-US" altLang="el-GR" sz="1600" b="1" dirty="0" err="1">
                <a:latin typeface="+mn-lt"/>
              </a:rPr>
              <a:t>Labridae</a:t>
            </a:r>
            <a:r>
              <a:rPr lang="el-GR" altLang="el-GR" sz="1600" b="1" dirty="0">
                <a:latin typeface="+mn-lt"/>
              </a:rPr>
              <a:t> </a:t>
            </a:r>
            <a:r>
              <a:rPr lang="el-GR" altLang="el-GR" sz="1600" dirty="0">
                <a:latin typeface="+mn-lt"/>
              </a:rPr>
              <a:t>δημιουργούν "χαρέμια" θηλυκών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394080" y="6070556"/>
            <a:ext cx="3238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400" b="1" dirty="0"/>
              <a:t>Y. </a:t>
            </a:r>
            <a:r>
              <a:rPr lang="el-GR" altLang="el-GR" sz="1400" b="1" dirty="0" err="1"/>
              <a:t>Sakai</a:t>
            </a:r>
            <a:r>
              <a:rPr lang="el-GR" altLang="el-GR" sz="1400" b="1" dirty="0"/>
              <a:t>, M. </a:t>
            </a:r>
            <a:r>
              <a:rPr lang="el-GR" altLang="el-GR" sz="1400" b="1" dirty="0" err="1"/>
              <a:t>Kohda</a:t>
            </a:r>
            <a:r>
              <a:rPr lang="el-GR" altLang="el-GR" sz="1400" b="1" dirty="0"/>
              <a:t>, T. </a:t>
            </a:r>
            <a:r>
              <a:rPr lang="el-GR" altLang="el-GR" sz="1400" b="1" dirty="0" err="1"/>
              <a:t>Kuwamura</a:t>
            </a:r>
            <a:r>
              <a:rPr lang="el-GR" altLang="el-GR" sz="1400" b="1" dirty="0"/>
              <a:t>, 2001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01358" y="346512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40740" y="533891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9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Παρθενογένεση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573" y="1852614"/>
            <a:ext cx="2749572" cy="2032000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l-GR" sz="2600" b="1" dirty="0"/>
              <a:t>Στην </a:t>
            </a:r>
            <a:r>
              <a:rPr lang="en-US" altLang="el-GR" sz="2600" b="1" i="1" dirty="0" err="1"/>
              <a:t>Poecilia</a:t>
            </a:r>
            <a:r>
              <a:rPr lang="en-US" altLang="el-GR" sz="2600" b="1" i="1" dirty="0"/>
              <a:t> </a:t>
            </a:r>
            <a:r>
              <a:rPr lang="en-US" altLang="el-GR" sz="2600" b="1" i="1" dirty="0" err="1"/>
              <a:t>mexicana</a:t>
            </a:r>
            <a:r>
              <a:rPr lang="el-GR" altLang="el-GR" sz="2600" b="1" dirty="0"/>
              <a:t> υπάρχουν  </a:t>
            </a:r>
            <a:r>
              <a:rPr lang="el-GR" altLang="el-GR" sz="2600" b="1" dirty="0" smtClean="0"/>
              <a:t>2 </a:t>
            </a:r>
            <a:r>
              <a:rPr lang="el-GR" altLang="el-GR" sz="2600" b="1" dirty="0"/>
              <a:t>είδη θηλυκών,    </a:t>
            </a:r>
          </a:p>
          <a:p>
            <a:pPr>
              <a:lnSpc>
                <a:spcPct val="110000"/>
              </a:lnSpc>
              <a:buNone/>
            </a:pPr>
            <a:r>
              <a:rPr lang="el-GR" altLang="el-GR" sz="2600" dirty="0"/>
              <a:t>	- αυτά που γενούν </a:t>
            </a:r>
            <a:r>
              <a:rPr lang="el-GR" altLang="el-GR" sz="2600" dirty="0" smtClean="0"/>
              <a:t>απογόνους </a:t>
            </a:r>
            <a:r>
              <a:rPr lang="el-GR" altLang="el-GR" sz="2600" dirty="0"/>
              <a:t>και των 2 φύλων και </a:t>
            </a:r>
          </a:p>
          <a:p>
            <a:pPr>
              <a:lnSpc>
                <a:spcPct val="110000"/>
              </a:lnSpc>
              <a:buNone/>
            </a:pPr>
            <a:r>
              <a:rPr lang="el-GR" altLang="el-GR" sz="2600" dirty="0"/>
              <a:t>	- αυτά που γεννούν μόνο </a:t>
            </a:r>
            <a:r>
              <a:rPr lang="el-GR" altLang="el-GR" sz="2600" dirty="0" smtClean="0"/>
              <a:t>θηλυκά. </a:t>
            </a:r>
            <a:endParaRPr lang="el-GR" altLang="el-GR" sz="2600" dirty="0"/>
          </a:p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7"/>
          </p:nvPr>
        </p:nvSpPr>
        <p:spPr>
          <a:xfrm>
            <a:off x="381976" y="4075111"/>
            <a:ext cx="4271597" cy="26684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l-GR" sz="4200" b="1" dirty="0"/>
              <a:t>Το </a:t>
            </a:r>
            <a:r>
              <a:rPr lang="en-US" altLang="el-GR" sz="4200" b="1" i="1" dirty="0"/>
              <a:t>Amazon </a:t>
            </a:r>
            <a:r>
              <a:rPr lang="en-US" altLang="el-GR" sz="4200" b="1" i="1" dirty="0" err="1"/>
              <a:t>mollienesia</a:t>
            </a:r>
            <a:r>
              <a:rPr lang="el-GR" altLang="el-GR" sz="4200" b="1" i="1" dirty="0"/>
              <a:t>, </a:t>
            </a:r>
            <a:r>
              <a:rPr lang="el-GR" altLang="el-GR" sz="4200" b="1" dirty="0"/>
              <a:t>περιλαμβάνει μόνο θηλυκά άτομα. </a:t>
            </a:r>
          </a:p>
          <a:p>
            <a:pPr>
              <a:lnSpc>
                <a:spcPct val="110000"/>
              </a:lnSpc>
              <a:buNone/>
            </a:pPr>
            <a:r>
              <a:rPr lang="el-GR" altLang="el-GR" sz="4200" dirty="0"/>
              <a:t>	Δεν χρειάζονται γονιμοποίηση από το αρσενικό. </a:t>
            </a:r>
          </a:p>
          <a:p>
            <a:pPr>
              <a:lnSpc>
                <a:spcPct val="110000"/>
              </a:lnSpc>
              <a:buNone/>
            </a:pPr>
            <a:r>
              <a:rPr lang="el-GR" altLang="el-GR" sz="4200" dirty="0"/>
              <a:t>	Η διέγερση των αυγών γίνεται με σπέρμα άλλου είδους (</a:t>
            </a:r>
            <a:r>
              <a:rPr lang="el-GR" altLang="el-GR" sz="4200" b="1" dirty="0" err="1"/>
              <a:t>γυνογένεση</a:t>
            </a:r>
            <a:r>
              <a:rPr lang="el-GR" altLang="el-GR" sz="4200" dirty="0"/>
              <a:t>). </a:t>
            </a:r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61385" y="360761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19</a:t>
            </a:r>
            <a:endParaRPr lang="en-US" sz="1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100" y="4354029"/>
            <a:ext cx="3778250" cy="1445591"/>
          </a:xfrm>
        </p:spPr>
      </p:pic>
      <p:sp>
        <p:nvSpPr>
          <p:cNvPr id="10" name="Rectangle 9"/>
          <p:cNvSpPr/>
          <p:nvPr/>
        </p:nvSpPr>
        <p:spPr>
          <a:xfrm>
            <a:off x="8173590" y="540933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3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Αναπαραγωγικά πρότυπα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628650" y="2023768"/>
            <a:ext cx="4806199" cy="36917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200" b="1" dirty="0"/>
              <a:t>Ωοτοκία </a:t>
            </a:r>
            <a:r>
              <a:rPr lang="el-GR" altLang="el-GR" sz="2200" b="1" dirty="0" smtClean="0"/>
              <a:t>                            </a:t>
            </a:r>
            <a:r>
              <a:rPr lang="el-GR" altLang="el-GR" sz="2200" dirty="0" smtClean="0"/>
              <a:t>(</a:t>
            </a:r>
            <a:r>
              <a:rPr lang="el-GR" altLang="el-GR" sz="2200" dirty="0"/>
              <a:t>γονιμοποίηση εσωτερική, εξωτερική)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200" b="1" dirty="0" err="1"/>
              <a:t>Ωοζωοτοκία</a:t>
            </a:r>
            <a:r>
              <a:rPr lang="el-GR" altLang="el-GR" sz="2200" b="1" dirty="0"/>
              <a:t> </a:t>
            </a:r>
            <a:r>
              <a:rPr lang="el-GR" altLang="el-GR" sz="2200" b="1" dirty="0" smtClean="0"/>
              <a:t>                          </a:t>
            </a:r>
            <a:r>
              <a:rPr lang="el-GR" altLang="el-GR" sz="2200" dirty="0" smtClean="0"/>
              <a:t>(</a:t>
            </a:r>
            <a:r>
              <a:rPr lang="el-GR" altLang="el-GR" sz="2200" dirty="0"/>
              <a:t>γονιμοποίηση εσωτερική)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200" b="1" dirty="0"/>
              <a:t>Ζωοτοκία </a:t>
            </a:r>
            <a:r>
              <a:rPr lang="el-GR" altLang="el-GR" sz="2200" b="1" dirty="0" smtClean="0"/>
              <a:t>                              </a:t>
            </a:r>
            <a:r>
              <a:rPr lang="el-GR" altLang="el-GR" sz="2200" dirty="0" smtClean="0"/>
              <a:t>(</a:t>
            </a:r>
            <a:r>
              <a:rPr lang="el-GR" altLang="el-GR" sz="2200" dirty="0"/>
              <a:t>γονιμοποίηση εσωτερική)</a:t>
            </a:r>
          </a:p>
          <a:p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4938" y="1581530"/>
            <a:ext cx="2900892" cy="4351338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9073" y="5655869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1580" y="5794369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Στρατηγικές αναπαραγωγής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6"/>
          </p:nvPr>
        </p:nvSpPr>
        <p:spPr>
          <a:xfrm>
            <a:off x="1088799" y="1602157"/>
            <a:ext cx="4350707" cy="2361772"/>
          </a:xfrm>
        </p:spPr>
        <p:txBody>
          <a:bodyPr>
            <a:normAutofit/>
          </a:bodyPr>
          <a:lstStyle/>
          <a:p>
            <a:r>
              <a:rPr lang="el-GR" altLang="el-GR" sz="2000" b="1" dirty="0"/>
              <a:t>ΣΤΡΑΤΗΓΙΚΗ  </a:t>
            </a:r>
            <a:r>
              <a:rPr lang="en-US" altLang="el-GR" sz="2000" b="1" dirty="0"/>
              <a:t>R</a:t>
            </a:r>
            <a:r>
              <a:rPr lang="el-GR" altLang="el-GR" sz="2000" b="1" dirty="0"/>
              <a:t>: 	</a:t>
            </a:r>
          </a:p>
          <a:p>
            <a:pPr>
              <a:buNone/>
            </a:pPr>
            <a:r>
              <a:rPr lang="el-GR" altLang="el-GR" sz="2000" dirty="0"/>
              <a:t>	γέννηση τεράστιου αριθμού απογόνων. </a:t>
            </a:r>
          </a:p>
          <a:p>
            <a:pPr lvl="1"/>
            <a:r>
              <a:rPr lang="el-GR" altLang="el-GR" sz="2000" dirty="0"/>
              <a:t>το σκουμπρί γεννά 100.000 αυγά την φορά. </a:t>
            </a:r>
          </a:p>
          <a:p>
            <a:pPr lvl="1"/>
            <a:r>
              <a:rPr lang="el-GR" altLang="el-GR" sz="2000" dirty="0"/>
              <a:t>Ο μπακαλιάρος 1.000.000, ενώ </a:t>
            </a:r>
          </a:p>
          <a:p>
            <a:pPr lvl="1"/>
            <a:r>
              <a:rPr lang="el-GR" altLang="el-GR" sz="2000" dirty="0"/>
              <a:t>το </a:t>
            </a:r>
            <a:r>
              <a:rPr lang="el-GR" altLang="el-GR" sz="2000" dirty="0" err="1"/>
              <a:t>φεγγαρόψαρο</a:t>
            </a:r>
            <a:r>
              <a:rPr lang="el-GR" altLang="el-GR" sz="2000" dirty="0"/>
              <a:t> 28.000.000 !</a:t>
            </a:r>
            <a:endParaRPr lang="el-GR" altLang="el-GR" sz="2000" b="1" dirty="0"/>
          </a:p>
          <a:p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655" y="1495528"/>
            <a:ext cx="2199948" cy="3988293"/>
          </a:xfrm>
        </p:spPr>
      </p:pic>
      <p:sp>
        <p:nvSpPr>
          <p:cNvPr id="6" name="Θέση περιεχομένου 5"/>
          <p:cNvSpPr>
            <a:spLocks noGrp="1"/>
          </p:cNvSpPr>
          <p:nvPr>
            <p:ph sz="quarter" idx="17"/>
          </p:nvPr>
        </p:nvSpPr>
        <p:spPr>
          <a:xfrm>
            <a:off x="490922" y="4052092"/>
            <a:ext cx="3778250" cy="2032000"/>
          </a:xfrm>
        </p:spPr>
        <p:txBody>
          <a:bodyPr/>
          <a:lstStyle/>
          <a:p>
            <a:r>
              <a:rPr lang="el-GR" altLang="el-GR" sz="2000" b="1" dirty="0"/>
              <a:t>ΣΤΡΑΤΗΓΙΚΗ Κ:</a:t>
            </a:r>
            <a:r>
              <a:rPr lang="el-GR" altLang="el-GR" sz="2000" dirty="0"/>
              <a:t> </a:t>
            </a:r>
          </a:p>
          <a:p>
            <a:pPr lvl="1"/>
            <a:r>
              <a:rPr lang="el-GR" altLang="el-GR" sz="2000" dirty="0"/>
              <a:t>εσωτερική γονιμοποίηση</a:t>
            </a:r>
          </a:p>
          <a:p>
            <a:pPr lvl="1"/>
            <a:r>
              <a:rPr lang="el-GR" altLang="el-GR" sz="2000" dirty="0"/>
              <a:t> λίγοι απόγονοι, μεγάλη φροντίδα. </a:t>
            </a:r>
          </a:p>
          <a:p>
            <a:pPr lvl="1"/>
            <a:r>
              <a:rPr lang="el-GR" altLang="el-GR" sz="2000" dirty="0"/>
              <a:t>Διάφορα είδη πέρκας</a:t>
            </a:r>
          </a:p>
          <a:p>
            <a:pPr lvl="1"/>
            <a:r>
              <a:rPr lang="el-GR" altLang="el-GR" sz="2000" dirty="0"/>
              <a:t>οι ζωοτόκοι καρχαρίες</a:t>
            </a:r>
          </a:p>
          <a:p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7916" y="5483821"/>
            <a:ext cx="2058293" cy="595988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57843" y="21284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1289" y="366762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81289" y="520682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6209" y="580495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018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Περίοδος Ωοτοκίας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27088" y="2132013"/>
            <a:ext cx="28813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</a:rPr>
              <a:t>Παραγωγή γαμετών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572000" y="1774825"/>
            <a:ext cx="3960813" cy="13668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</a:rPr>
              <a:t>Σε ετήσια βάση</a:t>
            </a:r>
          </a:p>
          <a:p>
            <a:pPr algn="ctr" eaLnBrk="1" hangingPunct="1"/>
            <a:r>
              <a:rPr lang="el-GR" altLang="el-GR" sz="2000">
                <a:latin typeface="+mn-lt"/>
              </a:rPr>
              <a:t>Συγκεκριμένη χρονική περίοδος</a:t>
            </a:r>
          </a:p>
          <a:p>
            <a:pPr algn="ctr" eaLnBrk="1" hangingPunct="1"/>
            <a:r>
              <a:rPr lang="el-GR" altLang="el-GR" sz="2000">
                <a:latin typeface="+mn-lt"/>
              </a:rPr>
              <a:t>Διαφορετική για κάθε είδος</a:t>
            </a:r>
          </a:p>
        </p:txBody>
      </p:sp>
      <p:cxnSp>
        <p:nvCxnSpPr>
          <p:cNvPr id="26629" name="AutoShape 5"/>
          <p:cNvCxnSpPr>
            <a:cxnSpLocks noChangeShapeType="1"/>
            <a:stCxn id="7171" idx="3"/>
            <a:endCxn id="7171" idx="3"/>
          </p:cNvCxnSpPr>
          <p:nvPr/>
        </p:nvCxnSpPr>
        <p:spPr bwMode="auto">
          <a:xfrm>
            <a:off x="3708400" y="24209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4" name="AutoShape 6"/>
          <p:cNvCxnSpPr>
            <a:cxnSpLocks noChangeShapeType="1"/>
          </p:cNvCxnSpPr>
          <p:nvPr/>
        </p:nvCxnSpPr>
        <p:spPr bwMode="auto">
          <a:xfrm>
            <a:off x="3708400" y="2424113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55650" y="3429000"/>
            <a:ext cx="74882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000" dirty="0" smtClean="0">
                <a:latin typeface="+mn-lt"/>
              </a:rPr>
              <a:t>Και τα δύο φύλα πρέπει να απελευθερώσουν τους γαμέτες τους</a:t>
            </a:r>
            <a:r>
              <a:rPr lang="en-US" altLang="el-GR" sz="2000" dirty="0" smtClean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την ίδια στιγμή</a:t>
            </a:r>
            <a:r>
              <a:rPr lang="en-US" altLang="el-GR" sz="2000" dirty="0" smtClean="0">
                <a:latin typeface="+mn-lt"/>
              </a:rPr>
              <a:t>.</a:t>
            </a:r>
            <a:endParaRPr lang="el-GR" altLang="el-GR" sz="2000" dirty="0" smtClean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+mn-lt"/>
              </a:rPr>
              <a:t>Απελευθέρωση </a:t>
            </a:r>
            <a:r>
              <a:rPr lang="el-GR" altLang="el-GR" sz="2000" b="1" dirty="0">
                <a:latin typeface="+mn-lt"/>
              </a:rPr>
              <a:t>γαμετών </a:t>
            </a:r>
            <a:r>
              <a:rPr lang="el-GR" altLang="el-GR" sz="2000" dirty="0">
                <a:latin typeface="+mn-lt"/>
              </a:rPr>
              <a:t>και </a:t>
            </a:r>
            <a:r>
              <a:rPr lang="el-GR" altLang="el-GR" sz="2000" b="1" dirty="0" err="1">
                <a:latin typeface="+mn-lt"/>
              </a:rPr>
              <a:t>προνυμφική</a:t>
            </a:r>
            <a:r>
              <a:rPr lang="el-GR" altLang="el-GR" sz="2000" b="1" dirty="0">
                <a:latin typeface="+mn-lt"/>
              </a:rPr>
              <a:t> ανάπτυξη </a:t>
            </a:r>
            <a:r>
              <a:rPr lang="el-GR" altLang="el-GR" sz="2000" dirty="0">
                <a:latin typeface="+mn-lt"/>
              </a:rPr>
              <a:t>συμβαίνει τη χρονική περίοδο με τις πιο ευνοϊκές </a:t>
            </a:r>
            <a:r>
              <a:rPr lang="el-GR" altLang="el-GR" sz="2000" dirty="0" smtClean="0">
                <a:latin typeface="+mn-lt"/>
              </a:rPr>
              <a:t>συνθήκες</a:t>
            </a:r>
            <a:r>
              <a:rPr lang="en-US" altLang="el-GR" sz="2000" dirty="0" smtClean="0">
                <a:latin typeface="+mn-lt"/>
              </a:rPr>
              <a:t>.</a:t>
            </a:r>
            <a:endParaRPr lang="el-GR" altLang="el-GR" sz="2000" dirty="0">
              <a:latin typeface="+mn-lt"/>
            </a:endParaRPr>
          </a:p>
          <a:p>
            <a:pPr eaLnBrk="1" hangingPunct="1">
              <a:spcBef>
                <a:spcPts val="1200"/>
              </a:spcBef>
            </a:pP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         </a:t>
            </a:r>
            <a:r>
              <a:rPr lang="en-US" altLang="el-GR" sz="2000" dirty="0" smtClean="0">
                <a:latin typeface="+mn-lt"/>
              </a:rPr>
              <a:t>*</a:t>
            </a:r>
            <a:r>
              <a:rPr lang="el-GR" altLang="el-GR" sz="2000" dirty="0" smtClean="0">
                <a:latin typeface="+mn-lt"/>
              </a:rPr>
              <a:t>σημαντικοί </a:t>
            </a:r>
            <a:r>
              <a:rPr lang="el-GR" altLang="el-GR" sz="2000" dirty="0">
                <a:latin typeface="+mn-lt"/>
              </a:rPr>
              <a:t>παράγοντες για ψάρια που πραγματοποιούν</a:t>
            </a:r>
          </a:p>
          <a:p>
            <a:pPr eaLnBrk="1" hangingPunct="1"/>
            <a:r>
              <a:rPr lang="el-GR" altLang="el-GR" sz="2000" dirty="0">
                <a:latin typeface="+mn-lt"/>
              </a:rPr>
              <a:t> μακρινές </a:t>
            </a:r>
            <a:r>
              <a:rPr lang="el-GR" altLang="el-GR" sz="2000" dirty="0" smtClean="0">
                <a:latin typeface="+mn-lt"/>
              </a:rPr>
              <a:t>μεταναστεύσεις</a:t>
            </a:r>
            <a:r>
              <a:rPr lang="en-US" altLang="el-GR" sz="2000" dirty="0" smtClean="0">
                <a:latin typeface="+mn-lt"/>
              </a:rPr>
              <a:t>.</a:t>
            </a:r>
            <a:endParaRPr lang="el-GR" altLang="el-GR" sz="2000" dirty="0">
              <a:latin typeface="+mn-lt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Αναπαραγωγή: </a:t>
            </a:r>
            <a:br>
              <a:rPr lang="el-GR" sz="4000" dirty="0" smtClean="0"/>
            </a:br>
            <a:r>
              <a:rPr lang="el-GR" sz="4000" dirty="0" smtClean="0"/>
              <a:t>μια σύνθετη διαδικασία</a:t>
            </a:r>
            <a:endParaRPr lang="el-GR" sz="40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12984" y="2793023"/>
            <a:ext cx="6696075" cy="2881313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l-GR" sz="2000" b="1" dirty="0" smtClean="0"/>
              <a:t>E</a:t>
            </a:r>
            <a:r>
              <a:rPr lang="el-GR" altLang="el-GR" sz="2000" b="1" dirty="0" err="1" smtClean="0"/>
              <a:t>νδογενών</a:t>
            </a:r>
            <a:r>
              <a:rPr lang="el-GR" altLang="el-GR" sz="2000" b="1" dirty="0" smtClean="0"/>
              <a:t> μηχανισμών </a:t>
            </a:r>
            <a:r>
              <a:rPr lang="el-GR" altLang="el-GR" sz="2000" dirty="0" smtClean="0"/>
              <a:t>				κύρια ενδοκρινολογικών και γενετικών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l-GR" sz="2000" b="1" dirty="0" smtClean="0"/>
              <a:t>E</a:t>
            </a:r>
            <a:r>
              <a:rPr lang="el-GR" altLang="el-GR" sz="2000" b="1" dirty="0" err="1" smtClean="0"/>
              <a:t>ξωτερικών</a:t>
            </a:r>
            <a:r>
              <a:rPr lang="el-GR" altLang="el-GR" sz="2000" b="1" dirty="0" smtClean="0"/>
              <a:t> παραγόντων </a:t>
            </a:r>
            <a:r>
              <a:rPr lang="el-GR" altLang="el-GR" sz="2000" dirty="0" smtClean="0"/>
              <a:t>			κλιματολογικών, μετεωρολογικών, 	υδρογραφικών,</a:t>
            </a:r>
            <a:endParaRPr lang="en-US" altLang="el-GR" sz="2000" dirty="0" smtClean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l-GR" sz="2000" dirty="0"/>
              <a:t> </a:t>
            </a:r>
            <a:r>
              <a:rPr lang="en-US" altLang="el-GR" sz="2000" dirty="0" smtClean="0"/>
              <a:t>     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         </a:t>
            </a:r>
            <a:r>
              <a:rPr lang="el-GR" altLang="el-GR" sz="2000" dirty="0" smtClean="0"/>
              <a:t>ανθρωπογενών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l-GR" sz="2000" b="1" dirty="0" smtClean="0"/>
              <a:t>E</a:t>
            </a:r>
            <a:r>
              <a:rPr lang="el-GR" altLang="el-GR" sz="2000" b="1" dirty="0" err="1" smtClean="0"/>
              <a:t>ξωτερικών</a:t>
            </a:r>
            <a:r>
              <a:rPr lang="el-GR" altLang="el-GR" sz="2000" b="1" dirty="0" smtClean="0"/>
              <a:t> παραγόντων</a:t>
            </a:r>
            <a:r>
              <a:rPr lang="en-US" altLang="el-GR" sz="2000" b="1" dirty="0" smtClean="0"/>
              <a:t> </a:t>
            </a:r>
            <a:r>
              <a:rPr lang="el-GR" altLang="el-GR" sz="2000" b="1" dirty="0" smtClean="0"/>
              <a:t>(</a:t>
            </a:r>
            <a:r>
              <a:rPr lang="el-GR" altLang="el-GR" sz="2000" b="1" dirty="0" err="1" smtClean="0"/>
              <a:t>φερορμόνες</a:t>
            </a:r>
            <a:r>
              <a:rPr lang="el-GR" altLang="el-GR" sz="2000" b="1" dirty="0" smtClean="0"/>
              <a:t>) </a:t>
            </a:r>
            <a:endParaRPr lang="en-US" altLang="el-GR" sz="2000" b="1" dirty="0" smtClean="0"/>
          </a:p>
          <a:p>
            <a:pPr marL="0" indent="0" eaLnBrk="1" hangingPunct="1">
              <a:lnSpc>
                <a:spcPct val="120000"/>
              </a:lnSpc>
              <a:spcBef>
                <a:spcPct val="30000"/>
              </a:spcBef>
              <a:buNone/>
            </a:pPr>
            <a:r>
              <a:rPr lang="en-US" altLang="el-GR" sz="2000" dirty="0" smtClean="0"/>
              <a:t>                </a:t>
            </a:r>
            <a:r>
              <a:rPr lang="el-GR" altLang="el-GR" sz="2000" dirty="0" smtClean="0"/>
              <a:t>με προέλευση εν μέρει ενδοκρινή 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61292" y="2057190"/>
            <a:ext cx="303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Περιλαμβάνει τις διαδικασίες: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Τύποι αναπαραγωγής ιχθύων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2/3</a:t>
            </a:r>
            <a:endParaRPr lang="el-GR" sz="4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el-GR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955" y="1603570"/>
            <a:ext cx="6465398" cy="4426975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0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 smtClean="0"/>
              <a:t>Σημείωμα Ιστορικού Εκδόσεων</a:t>
            </a:r>
            <a:r>
              <a:rPr lang="en-US" altLang="en-US" sz="4000" dirty="0" smtClean="0"/>
              <a:t> </a:t>
            </a:r>
            <a:r>
              <a:rPr lang="el-GR" altLang="en-US" sz="4000" dirty="0" smtClean="0"/>
              <a:t>Έργου</a:t>
            </a:r>
            <a:endParaRPr lang="en-US" altLang="en-US" sz="4000" dirty="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 2η. Αναπαραγωγή (Διάλεξη 1η)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Περσεφόνη Μεγαλοφώνου, Επίκουρη Καθηγήτρια. «Ιχθυολογία.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2. Αναπαραγωγή Ιχθύων».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01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 2η. Αναπαραγωγή (Διάλεξη 1η)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</a:t>
            </a:r>
            <a:r>
              <a:rPr lang="en-US" sz="1600" b="1" dirty="0" smtClean="0"/>
              <a:t>. </a:t>
            </a:r>
            <a:r>
              <a:rPr lang="el-GR" sz="1600" b="1" dirty="0" smtClean="0"/>
              <a:t> </a:t>
            </a:r>
            <a:r>
              <a:rPr lang="el-GR" sz="1600" dirty="0"/>
              <a:t>Σύνδεσμος:</a:t>
            </a:r>
            <a:r>
              <a:rPr lang="en-US" sz="1600" dirty="0"/>
              <a:t>http://www.aquazone.gr/forums/topic/80403-%CE%B6%CF%89%CE%BF%CF%84%CF%8C%CE%BA%CE%B1-%CF%88%CE%B1%CF%81%CE%B9%CE%B1/.  </a:t>
            </a:r>
            <a:r>
              <a:rPr lang="el-GR" sz="1600" dirty="0"/>
              <a:t>Πηγή: </a:t>
            </a:r>
            <a:r>
              <a:rPr lang="en-US" sz="1600" dirty="0"/>
              <a:t>http://www.aquazone.gr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2. </a:t>
            </a:r>
            <a:r>
              <a:rPr lang="en-US" sz="1600" dirty="0"/>
              <a:t>LEUK SENEGAL | Plus </a:t>
            </a:r>
            <a:r>
              <a:rPr lang="en-US" sz="1600" dirty="0" err="1"/>
              <a:t>d'actualité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http://www.leuksenegal.com/blog/images-et-faits-bizarres.com/index.php/archives/item/25750-le-molly-taupe-un-poisson-qui-deviendrait-homosexuel-pour-s%C3%A9duire-les-femelles.  </a:t>
            </a:r>
            <a:r>
              <a:rPr lang="el-GR" sz="1600" dirty="0"/>
              <a:t>Πηγή: </a:t>
            </a:r>
            <a:r>
              <a:rPr lang="en-US" sz="1600" dirty="0"/>
              <a:t>http://www.francetvinfo.fr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3. </a:t>
            </a:r>
            <a:r>
              <a:rPr lang="en-US" sz="1600" dirty="0"/>
              <a:t>Graphic by John </a:t>
            </a:r>
            <a:r>
              <a:rPr lang="en-US" sz="1600" dirty="0" err="1"/>
              <a:t>Cimbaro</a:t>
            </a:r>
            <a:r>
              <a:rPr lang="en-US" sz="1600" dirty="0"/>
              <a:t>, FWC. © 1996-2015 Lake Productions, LLC.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http://www.kentuckylake.com/fishing/anatomy.shtml#.Vb3lYsCqqko. </a:t>
            </a:r>
            <a:r>
              <a:rPr lang="el-GR" sz="1600" dirty="0"/>
              <a:t>Πηγή: </a:t>
            </a:r>
            <a:r>
              <a:rPr lang="en-US" sz="1600" dirty="0"/>
              <a:t>http://www.kentuckylake.com</a:t>
            </a:r>
            <a:r>
              <a:rPr lang="en-US" sz="1600" dirty="0" smtClean="0"/>
              <a:t>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4, 5, 6, 7.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8. </a:t>
            </a:r>
            <a:r>
              <a:rPr lang="el-GR" sz="1600" dirty="0"/>
              <a:t>© </a:t>
            </a:r>
            <a:r>
              <a:rPr lang="en-US" sz="1600" dirty="0"/>
              <a:t>De </a:t>
            </a:r>
            <a:r>
              <a:rPr lang="en-US" sz="1600" dirty="0" err="1"/>
              <a:t>Girolamo</a:t>
            </a:r>
            <a:r>
              <a:rPr lang="en-US" sz="1600" dirty="0"/>
              <a:t> 2015. </a:t>
            </a:r>
            <a:r>
              <a:rPr lang="el-GR" sz="1600" dirty="0"/>
              <a:t>Σύνδεσμος: </a:t>
            </a:r>
            <a:r>
              <a:rPr lang="en-US" sz="1600" dirty="0"/>
              <a:t>http://www.degirolamo.it/en/acquariofilia/acquariofilia-schede/pesci-acqua-dolce/240-gambusia-affinis.html. </a:t>
            </a:r>
            <a:r>
              <a:rPr lang="el-GR" sz="1600" dirty="0"/>
              <a:t>Πηγή: </a:t>
            </a:r>
            <a:r>
              <a:rPr lang="en-US" sz="1600" dirty="0"/>
              <a:t>http://www.degirolamo.it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9. </a:t>
            </a:r>
            <a:r>
              <a:rPr lang="el-GR" sz="1600" dirty="0"/>
              <a:t>© </a:t>
            </a:r>
            <a:r>
              <a:rPr lang="en-US" sz="1600" dirty="0"/>
              <a:t>copyright 2015 FishFinder.gr All Rights Reserved. © </a:t>
            </a:r>
            <a:r>
              <a:rPr lang="en-US" sz="1600" dirty="0" err="1"/>
              <a:t>Dengine</a:t>
            </a:r>
            <a:r>
              <a:rPr lang="en-US" sz="1600" dirty="0"/>
              <a:t> v3. </a:t>
            </a:r>
            <a:r>
              <a:rPr lang="el-GR" sz="1600" dirty="0"/>
              <a:t>Σύνδεσμος:</a:t>
            </a:r>
            <a:r>
              <a:rPr lang="en-US" sz="1600" dirty="0"/>
              <a:t>http://www.fishfinder.gr/Articles.asp?p=4&amp;c=48-170-Null&amp;l= </a:t>
            </a:r>
            <a:r>
              <a:rPr lang="el-GR" sz="1600" dirty="0"/>
              <a:t>Πηγή: </a:t>
            </a:r>
            <a:r>
              <a:rPr lang="en-US" sz="1600" dirty="0"/>
              <a:t>http://www.fishfinder.gr/.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10. </a:t>
            </a:r>
            <a:r>
              <a:rPr lang="en-US" sz="1600" dirty="0" err="1"/>
              <a:t>Aquaflux</a:t>
            </a:r>
            <a:r>
              <a:rPr lang="en-US" sz="1600" dirty="0"/>
              <a:t> </a:t>
            </a:r>
            <a:r>
              <a:rPr lang="en-US" sz="1600" dirty="0" err="1"/>
              <a:t>Aquarismo</a:t>
            </a:r>
            <a:r>
              <a:rPr lang="en-US" sz="1600" dirty="0"/>
              <a:t> e </a:t>
            </a:r>
            <a:r>
              <a:rPr lang="en-US" sz="1600" dirty="0" err="1"/>
              <a:t>Aquapaisagismo</a:t>
            </a:r>
            <a:r>
              <a:rPr lang="en-US" sz="1600" dirty="0"/>
              <a:t> © 2008 / 2015.   </a:t>
            </a:r>
            <a:r>
              <a:rPr lang="el-GR" sz="1600" dirty="0"/>
              <a:t>Σύνδεσμος: </a:t>
            </a:r>
            <a:r>
              <a:rPr lang="en-US" sz="1600" dirty="0"/>
              <a:t>http://www.aquaflux.com.br/peixes_marinhos.php?pageNum_peixe_marinho=25.  </a:t>
            </a:r>
            <a:r>
              <a:rPr lang="el-GR" sz="1600" dirty="0"/>
              <a:t>Πηγή: </a:t>
            </a:r>
            <a:r>
              <a:rPr lang="en-US" sz="1600" dirty="0"/>
              <a:t>http://www.aquaflux.com.br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11 </a:t>
            </a:r>
            <a:r>
              <a:rPr lang="el-GR" sz="1600" dirty="0"/>
              <a:t>. Ψάρια Ελλάδα Αυτή η σελίδα προστατεύεται από το νόμο περί πνευματικής ιδιοκτησίας. Σύνδεσμος:</a:t>
            </a:r>
            <a:r>
              <a:rPr lang="en-US" sz="1600" dirty="0"/>
              <a:t>http://www.explorecrete.com/greek/fish-1gr.html. </a:t>
            </a:r>
            <a:r>
              <a:rPr lang="el-GR" sz="1600" dirty="0"/>
              <a:t>Πηγή: </a:t>
            </a:r>
            <a:r>
              <a:rPr lang="en-US" sz="1600" dirty="0"/>
              <a:t>http://www.explorecrete.com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12 </a:t>
            </a:r>
            <a:r>
              <a:rPr lang="el-GR" sz="1600" dirty="0"/>
              <a:t>. © 2013 </a:t>
            </a:r>
            <a:r>
              <a:rPr lang="en-US" sz="1600" dirty="0" err="1"/>
              <a:t>Gencer</a:t>
            </a:r>
            <a:r>
              <a:rPr lang="en-US" sz="1600" dirty="0"/>
              <a:t> </a:t>
            </a:r>
            <a:r>
              <a:rPr lang="en-US" sz="1600" dirty="0" err="1"/>
              <a:t>Ozdemir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http://s148.photobucket.com/user/underworld2007/media/Orfoz-Epinephelus-guaza_zpsr3op0ue2.jpg.html.  </a:t>
            </a:r>
            <a:r>
              <a:rPr lang="el-GR" sz="1600" dirty="0"/>
              <a:t>Πηγή: </a:t>
            </a:r>
            <a:r>
              <a:rPr lang="en-US" sz="1600" dirty="0"/>
              <a:t>http://s148.photobucket.com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13.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14</a:t>
            </a:r>
            <a:r>
              <a:rPr lang="el-GR" sz="1600" dirty="0"/>
              <a:t>. Πέρκα </a:t>
            </a:r>
            <a:r>
              <a:rPr lang="en-US" sz="1600" dirty="0" err="1"/>
              <a:t>Serranus</a:t>
            </a:r>
            <a:r>
              <a:rPr lang="en-US" sz="1600" dirty="0"/>
              <a:t> </a:t>
            </a:r>
            <a:r>
              <a:rPr lang="en-US" sz="1600" dirty="0" err="1"/>
              <a:t>scriba</a:t>
            </a:r>
            <a:r>
              <a:rPr lang="en-US" sz="1600" dirty="0"/>
              <a:t>. © 2015 NaturaGraeca.com All Rights Reserved. </a:t>
            </a:r>
            <a:r>
              <a:rPr lang="el-GR" sz="1600" dirty="0"/>
              <a:t>Σύνδεσμος:</a:t>
            </a:r>
            <a:r>
              <a:rPr lang="en-US" sz="1600" dirty="0"/>
              <a:t>http://www.naturagraeca.com/ws/197,259,1,%CE%A8%CE%AC%CF%81%CE%B9%CE%B1&amp;page=2.  </a:t>
            </a:r>
            <a:r>
              <a:rPr lang="el-GR" sz="1600" dirty="0"/>
              <a:t>Πηγή: </a:t>
            </a:r>
            <a:r>
              <a:rPr lang="en-US" sz="1600" dirty="0"/>
              <a:t>http://www.naturagraeca.com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15. </a:t>
            </a:r>
            <a:r>
              <a:rPr lang="en-US" sz="1600" dirty="0" err="1"/>
              <a:t>Amphiprion</a:t>
            </a:r>
            <a:r>
              <a:rPr lang="en-US" sz="1600" dirty="0"/>
              <a:t> </a:t>
            </a:r>
            <a:r>
              <a:rPr lang="en-US" sz="1600" dirty="0" err="1"/>
              <a:t>sebae</a:t>
            </a:r>
            <a:r>
              <a:rPr lang="en-US" sz="1600" dirty="0"/>
              <a:t>. Picture by Field, R.  </a:t>
            </a:r>
            <a:r>
              <a:rPr lang="el-GR" sz="1600" dirty="0"/>
              <a:t>Σύνδεσμος: </a:t>
            </a:r>
            <a:r>
              <a:rPr lang="en-US" sz="1600" dirty="0"/>
              <a:t>http://fishbase.org/summary/Amphiprion-sebae.html. </a:t>
            </a:r>
            <a:r>
              <a:rPr lang="el-GR" sz="1600" dirty="0"/>
              <a:t>Πηγή: </a:t>
            </a:r>
            <a:r>
              <a:rPr lang="en-US" sz="1600" dirty="0"/>
              <a:t>http://fishbase.org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16</a:t>
            </a:r>
            <a:r>
              <a:rPr lang="el-GR" sz="1600" dirty="0"/>
              <a:t>. </a:t>
            </a:r>
            <a:r>
              <a:rPr lang="en-US" sz="1600" dirty="0" err="1"/>
              <a:t>Amphiprion</a:t>
            </a:r>
            <a:r>
              <a:rPr lang="en-US" sz="1600" dirty="0"/>
              <a:t> </a:t>
            </a:r>
            <a:r>
              <a:rPr lang="en-US" sz="1600" dirty="0" err="1"/>
              <a:t>percula</a:t>
            </a:r>
            <a:r>
              <a:rPr lang="en-US" sz="1600" dirty="0"/>
              <a:t>. © 2008 Zivazeme.cz.  </a:t>
            </a:r>
            <a:r>
              <a:rPr lang="el-GR" sz="1600" dirty="0"/>
              <a:t>Σύνδεσμος: </a:t>
            </a:r>
            <a:r>
              <a:rPr lang="en-US" sz="1600" dirty="0"/>
              <a:t>http://zivazeme.cz/atlas-ryb/klaun-zdobeny.  </a:t>
            </a:r>
            <a:r>
              <a:rPr lang="el-GR" sz="1600" dirty="0"/>
              <a:t>Πηγή: </a:t>
            </a:r>
            <a:r>
              <a:rPr lang="en-US" sz="1600" dirty="0"/>
              <a:t>http://zivazeme.cz/.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1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17. </a:t>
            </a:r>
            <a:r>
              <a:rPr lang="en-US" sz="1600" dirty="0" err="1"/>
              <a:t>Labroides</a:t>
            </a:r>
            <a:r>
              <a:rPr lang="en-US" sz="1600" dirty="0"/>
              <a:t> </a:t>
            </a:r>
            <a:r>
              <a:rPr lang="en-US" sz="1600" dirty="0" err="1"/>
              <a:t>dimidiatus</a:t>
            </a:r>
            <a:r>
              <a:rPr lang="en-US" sz="1600" dirty="0"/>
              <a:t>. Photo by Field R.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</a:t>
            </a:r>
            <a:r>
              <a:rPr lang="el-GR" sz="1600" dirty="0"/>
              <a:t>Σύνδεσμος: </a:t>
            </a:r>
            <a:r>
              <a:rPr lang="en-US" sz="1600" dirty="0"/>
              <a:t>http://www.fishbase.org/photos/PicturesSummary.php?StartRow=0&amp;ID=5459&amp;what=species&amp;TotRec=16. </a:t>
            </a:r>
            <a:r>
              <a:rPr lang="el-GR" sz="1600" dirty="0"/>
              <a:t>Πηγή: </a:t>
            </a:r>
            <a:r>
              <a:rPr lang="en-US" sz="1600" dirty="0"/>
              <a:t>http://www.fishbase.org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18. </a:t>
            </a:r>
            <a:r>
              <a:rPr lang="en-US" sz="1600" dirty="0"/>
              <a:t>Cleaner Common Wrasse (</a:t>
            </a:r>
            <a:r>
              <a:rPr lang="en-US" sz="1600" dirty="0" err="1"/>
              <a:t>Labroides</a:t>
            </a:r>
            <a:r>
              <a:rPr lang="en-US" sz="1600" dirty="0"/>
              <a:t> </a:t>
            </a:r>
            <a:r>
              <a:rPr lang="en-US" sz="1600" dirty="0" err="1"/>
              <a:t>dimidiatus</a:t>
            </a:r>
            <a:r>
              <a:rPr lang="en-US" sz="1600" dirty="0"/>
              <a:t>). © JJPhoto.dk.  </a:t>
            </a:r>
            <a:r>
              <a:rPr lang="el-GR" sz="1600" dirty="0"/>
              <a:t>Σύνδεσμος: </a:t>
            </a:r>
            <a:r>
              <a:rPr lang="en-US" sz="1600" dirty="0"/>
              <a:t>https://reefapp.net/en/lex/details/labroides-dimidiatus. </a:t>
            </a:r>
            <a:r>
              <a:rPr lang="el-GR" sz="1600" dirty="0"/>
              <a:t>Πηγή: </a:t>
            </a:r>
            <a:r>
              <a:rPr lang="en-US" sz="1600" dirty="0"/>
              <a:t>https://reefapp.net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19. </a:t>
            </a:r>
            <a:r>
              <a:rPr lang="en-US" sz="1600" dirty="0" err="1"/>
              <a:t>Web&amp;Design</a:t>
            </a:r>
            <a:r>
              <a:rPr lang="en-US" sz="1600" dirty="0"/>
              <a:t> © 2004 Roman </a:t>
            </a:r>
            <a:r>
              <a:rPr lang="en-US" sz="1600" dirty="0" err="1"/>
              <a:t>Slaboch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http://www.akvarium.cz/1899/pages/text/recent/slaboch/ometepe/ometepe.htm. </a:t>
            </a:r>
            <a:r>
              <a:rPr lang="el-GR" sz="1600" dirty="0"/>
              <a:t>Πηγή: </a:t>
            </a:r>
            <a:r>
              <a:rPr lang="en-US" sz="1600" dirty="0"/>
              <a:t>http://www.akvarium.cz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20. </a:t>
            </a:r>
            <a:r>
              <a:rPr lang="en-US" sz="1600" dirty="0" err="1"/>
              <a:t>Poecilia</a:t>
            </a:r>
            <a:r>
              <a:rPr lang="en-US" sz="1600" dirty="0"/>
              <a:t> Formosa. Chad Thomas ©. </a:t>
            </a:r>
            <a:r>
              <a:rPr lang="el-GR" sz="1600" dirty="0"/>
              <a:t>Σύνδεσμος: </a:t>
            </a:r>
            <a:r>
              <a:rPr lang="en-US" sz="1600" dirty="0"/>
              <a:t>http://nas.er.usgs.gov/queries/factsheet.aspx?SpeciesID=856. </a:t>
            </a:r>
            <a:r>
              <a:rPr lang="el-GR" sz="1600" dirty="0"/>
              <a:t>Πηγή: </a:t>
            </a:r>
            <a:r>
              <a:rPr lang="en-US" sz="1600" dirty="0"/>
              <a:t>http://nas.er.usgs.gov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21. </a:t>
            </a:r>
            <a:r>
              <a:rPr lang="en-US" sz="1600" dirty="0"/>
              <a:t>ID 37267002 © Tracey King | Dreamstime.com. </a:t>
            </a:r>
            <a:r>
              <a:rPr lang="el-GR" sz="1600" dirty="0"/>
              <a:t>Σύνδεσμος: </a:t>
            </a:r>
            <a:r>
              <a:rPr lang="en-US" sz="1600" dirty="0"/>
              <a:t>http://gr.dreamstime.com/%CF%83%CF%84%CE%BF%CE%BA-%CF%86%CF%89%CF%84%CE%BF%CE%B3%CF%81%CE%B1%CF%86%CE%AF%CE%B1-%CF%88%CE%AC%CF%81%CE%B9%CE%B1-%CF%89%CE%BF%CF%84%CE%BF%CE%BA%CE%AF%CE%B1%CF%82-%CF%80%CE%B5%CF%83%CF%84%CF%81%CE%BF%CF%86%CF%8E%CE%BD-%CE%BC%CE%B1%CF%87%CE%B1%CE%B9%CF%81%CE%BF%CE%B2%CE%B3%CE%B1-%CF%84%CF%8E%CE%BD-image37267002. </a:t>
            </a:r>
            <a:r>
              <a:rPr lang="el-GR" sz="1600" dirty="0"/>
              <a:t>Πηγή: </a:t>
            </a:r>
            <a:r>
              <a:rPr lang="en-US" sz="1600" dirty="0"/>
              <a:t>http://gr.dreamstime.com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3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Τύποι αναπαραγωγής ιχθύων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3/3</a:t>
            </a:r>
            <a:endParaRPr lang="el-GR" sz="4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el-GR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40" y="1728068"/>
            <a:ext cx="8218120" cy="3401863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2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Αναπαραγωγικό σύστημα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l-GR" altLang="el-GR" sz="2000" dirty="0" smtClean="0"/>
              <a:t>	</a:t>
            </a:r>
            <a:r>
              <a:rPr lang="el-GR" altLang="el-GR" sz="2000" b="1" dirty="0" smtClean="0"/>
              <a:t>Αποτελείται </a:t>
            </a:r>
            <a:r>
              <a:rPr lang="en-US" altLang="el-GR" sz="2000" b="1" dirty="0" smtClean="0"/>
              <a:t>: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el-GR" sz="2000" b="1" dirty="0" smtClean="0"/>
              <a:t>	</a:t>
            </a:r>
            <a:r>
              <a:rPr lang="el-GR" altLang="el-GR" sz="2000" dirty="0" smtClean="0"/>
              <a:t>από όργανα μέσω των οποίων επιτυγχάνεται η αναπαραγωγή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l-GR" altLang="el-GR" sz="2000" dirty="0" smtClean="0"/>
              <a:t>	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l-GR" altLang="el-GR" sz="2000" b="1" dirty="0" smtClean="0"/>
              <a:t>	Περιλαμβάνει </a:t>
            </a:r>
            <a:r>
              <a:rPr lang="en-US" altLang="el-GR" sz="2000" b="1" dirty="0" smtClean="0"/>
              <a:t>:</a:t>
            </a:r>
            <a:endParaRPr lang="el-GR" altLang="el-GR" sz="2000" b="1" dirty="0" smtClean="0"/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 smtClean="0"/>
              <a:t>τις </a:t>
            </a:r>
            <a:r>
              <a:rPr lang="el-GR" altLang="el-GR" sz="2000" dirty="0" err="1" smtClean="0"/>
              <a:t>γονάδες</a:t>
            </a:r>
            <a:r>
              <a:rPr lang="el-GR" altLang="el-GR" sz="2000" dirty="0" smtClean="0"/>
              <a:t>,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 smtClean="0"/>
              <a:t>τους γεννητικούς αγωγούς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 smtClean="0"/>
              <a:t>τους αδένες.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Αναπαραγωγικά Όργανα Τελεόστεων Ιχθύων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1/2</a:t>
            </a: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2338" y="1825625"/>
            <a:ext cx="78867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endParaRPr lang="el-GR" altLang="el-GR" sz="2000" dirty="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b="1" dirty="0" smtClean="0"/>
              <a:t>Οι </a:t>
            </a:r>
            <a:r>
              <a:rPr lang="el-GR" altLang="el-GR" sz="2000" b="1" dirty="0" err="1" smtClean="0"/>
              <a:t>γονάδες</a:t>
            </a:r>
            <a:r>
              <a:rPr lang="el-GR" altLang="el-GR" sz="2000" dirty="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endParaRPr lang="el-GR" altLang="el-GR" sz="2000" dirty="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l-GR" altLang="el-GR" sz="2000" dirty="0" smtClean="0"/>
              <a:t> 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l-GR" altLang="el-GR" sz="2000" dirty="0" smtClean="0"/>
              <a:t>έχουν διπλό ρόλο: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 smtClean="0"/>
              <a:t>την παραγωγή των </a:t>
            </a:r>
            <a:r>
              <a:rPr lang="el-GR" altLang="el-GR" sz="2000" b="1" dirty="0" smtClean="0"/>
              <a:t>γεννητικών προϊόντων</a:t>
            </a:r>
            <a:r>
              <a:rPr lang="el-GR" altLang="el-GR" sz="2000" dirty="0" smtClean="0"/>
              <a:t> (σπέρμα, ωοκύτταρα)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 smtClean="0"/>
              <a:t>τη σύνθεση και έκκριση των </a:t>
            </a:r>
            <a:r>
              <a:rPr lang="el-GR" altLang="el-GR" sz="2000" b="1" dirty="0" err="1" smtClean="0"/>
              <a:t>στεροειδών</a:t>
            </a:r>
            <a:r>
              <a:rPr lang="el-GR" altLang="el-GR" sz="2000" b="1" dirty="0" smtClean="0"/>
              <a:t> ορμονών</a:t>
            </a:r>
            <a:r>
              <a:rPr lang="el-GR" altLang="el-GR" sz="2000" dirty="0" smtClean="0"/>
              <a:t> που επηρεάζουν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 smtClean="0"/>
              <a:t>τη </a:t>
            </a:r>
            <a:r>
              <a:rPr lang="el-GR" altLang="el-GR" sz="2000" dirty="0" err="1" smtClean="0"/>
              <a:t>γοναδική</a:t>
            </a:r>
            <a:r>
              <a:rPr lang="el-GR" altLang="el-GR" sz="2000" dirty="0" smtClean="0"/>
              <a:t> ανάπτυξη,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 smtClean="0"/>
              <a:t>τα δευτερογενή χαρακτηριστικά του φύλου και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 smtClean="0"/>
              <a:t>τη σεξουαλική συμπεριφορά.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2783498" y="1825625"/>
            <a:ext cx="2460625" cy="1230312"/>
            <a:chOff x="2771775" y="1690689"/>
            <a:chExt cx="2460625" cy="1230312"/>
          </a:xfrm>
        </p:grpSpPr>
        <p:sp>
          <p:nvSpPr>
            <p:cNvPr id="7172" name="Line 5"/>
            <p:cNvSpPr>
              <a:spLocks noChangeShapeType="1"/>
            </p:cNvSpPr>
            <p:nvPr/>
          </p:nvSpPr>
          <p:spPr bwMode="auto">
            <a:xfrm>
              <a:off x="2771775" y="2580055"/>
              <a:ext cx="576263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7173" name="Group 8"/>
            <p:cNvGrpSpPr>
              <a:grpSpLocks/>
            </p:cNvGrpSpPr>
            <p:nvPr/>
          </p:nvGrpSpPr>
          <p:grpSpPr bwMode="auto">
            <a:xfrm>
              <a:off x="2771775" y="1690689"/>
              <a:ext cx="2460625" cy="1230312"/>
              <a:chOff x="1746" y="993"/>
              <a:chExt cx="1418" cy="775"/>
            </a:xfrm>
          </p:grpSpPr>
          <p:sp>
            <p:nvSpPr>
              <p:cNvPr id="7174" name="Line 4"/>
              <p:cNvSpPr>
                <a:spLocks noChangeShapeType="1"/>
              </p:cNvSpPr>
              <p:nvPr/>
            </p:nvSpPr>
            <p:spPr bwMode="auto">
              <a:xfrm flipV="1">
                <a:off x="1746" y="1162"/>
                <a:ext cx="363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446" name="Text Box 6"/>
              <p:cNvSpPr txBox="1">
                <a:spLocks noChangeArrowheads="1"/>
              </p:cNvSpPr>
              <p:nvPr/>
            </p:nvSpPr>
            <p:spPr bwMode="auto">
              <a:xfrm>
                <a:off x="2381" y="993"/>
                <a:ext cx="645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cs typeface="Arial" charset="0"/>
                  </a:rPr>
                  <a:t>Όρχεις</a:t>
                </a:r>
              </a:p>
            </p:txBody>
          </p:sp>
          <p:sp>
            <p:nvSpPr>
              <p:cNvPr id="61447" name="Text Box 7"/>
              <p:cNvSpPr txBox="1">
                <a:spLocks noChangeArrowheads="1"/>
              </p:cNvSpPr>
              <p:nvPr/>
            </p:nvSpPr>
            <p:spPr bwMode="auto">
              <a:xfrm>
                <a:off x="2381" y="1480"/>
                <a:ext cx="783" cy="288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l-GR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cs typeface="Arial" charset="0"/>
                  </a:rPr>
                  <a:t>Ωοθήκες</a:t>
                </a:r>
              </a:p>
            </p:txBody>
          </p:sp>
        </p:grpSp>
      </p:grp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Αναπαραγωγικά Όργανα Τελεόστεων Ιχθύων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2/2</a:t>
            </a:r>
            <a:r>
              <a:rPr lang="el-G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089" y="2391810"/>
            <a:ext cx="6809822" cy="3218967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2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Εσωτερική μορφολογία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982" y="1844436"/>
            <a:ext cx="6175361" cy="4045220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01343" y="575115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Σπερματογένεση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20825"/>
            <a:ext cx="7886700" cy="4351338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l-GR" sz="2000" b="1" dirty="0" smtClean="0"/>
              <a:t>Τα στάδια της σπερματογένεσης είναι κοινά σε όλα τα </a:t>
            </a:r>
            <a:r>
              <a:rPr lang="el-GR" sz="2000" b="1" dirty="0" err="1" smtClean="0"/>
              <a:t>σπονδυλόζωα</a:t>
            </a:r>
            <a:r>
              <a:rPr lang="el-GR" sz="2000" b="1" dirty="0" smtClean="0"/>
              <a:t> και περιλαμβάνει:</a:t>
            </a:r>
          </a:p>
          <a:p>
            <a:pPr marL="0" indent="0" eaLnBrk="1" hangingPunct="1">
              <a:buFontTx/>
              <a:buNone/>
              <a:defRPr/>
            </a:pPr>
            <a:endParaRPr lang="el-GR" sz="2000" b="1" dirty="0" smtClean="0"/>
          </a:p>
          <a:p>
            <a:pPr marL="609600" indent="-360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τον </a:t>
            </a:r>
            <a:r>
              <a:rPr lang="el-G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μιτωτικό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πολλαπλασιασμό των </a:t>
            </a:r>
            <a:r>
              <a:rPr lang="el-GR" sz="2000" b="1" dirty="0" err="1" smtClean="0"/>
              <a:t>σπερματογονίων</a:t>
            </a:r>
            <a:r>
              <a:rPr lang="el-GR" sz="2000" b="1" dirty="0" smtClean="0"/>
              <a:t>, </a:t>
            </a:r>
          </a:p>
          <a:p>
            <a:pPr marL="609600" indent="-360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el-GR" sz="2000" dirty="0" smtClean="0"/>
              <a:t>για το σχηματισμό των </a:t>
            </a:r>
            <a:r>
              <a:rPr lang="el-GR" sz="2000" b="1" dirty="0" smtClean="0"/>
              <a:t>πρωτογενών </a:t>
            </a:r>
            <a:r>
              <a:rPr lang="el-GR" sz="2000" b="1" dirty="0" err="1" smtClean="0"/>
              <a:t>σπερματοκυττάρων</a:t>
            </a:r>
            <a:endParaRPr lang="el-GR" sz="2000" b="1" dirty="0" smtClean="0"/>
          </a:p>
          <a:p>
            <a:pPr marL="609600" indent="-360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el-GR" sz="2000" dirty="0" smtClean="0"/>
              <a:t>την πρώτη μειωτική διαίρεση που δίνει τα </a:t>
            </a:r>
            <a:r>
              <a:rPr lang="el-GR" sz="2000" b="1" dirty="0" smtClean="0"/>
              <a:t>δευτερογενή σπερματοκύτταρα</a:t>
            </a:r>
            <a:r>
              <a:rPr lang="el-GR" sz="2000" dirty="0" smtClean="0"/>
              <a:t>. </a:t>
            </a:r>
          </a:p>
          <a:p>
            <a:pPr marL="609600" indent="-360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τη δεύτερη μειωτική διαίρεση, που </a:t>
            </a:r>
            <a:r>
              <a:rPr lang="el-GR" sz="2000" dirty="0" smtClean="0"/>
              <a:t>δημιουργεί τις </a:t>
            </a:r>
            <a:r>
              <a:rPr lang="el-GR" sz="2000" b="1" dirty="0" err="1" smtClean="0"/>
              <a:t>σπερματίδες</a:t>
            </a:r>
            <a:r>
              <a:rPr lang="el-GR" sz="2000" b="1" dirty="0" smtClean="0"/>
              <a:t>,</a:t>
            </a:r>
            <a:r>
              <a:rPr lang="el-GR" sz="2000" dirty="0" smtClean="0"/>
              <a:t> </a:t>
            </a:r>
          </a:p>
          <a:p>
            <a:pPr marL="609600" indent="-3600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el-GR" sz="2000" dirty="0" smtClean="0"/>
              <a:t>οι οποίες στη συνέχεια διαφοροποιούνται στα </a:t>
            </a:r>
            <a:r>
              <a:rPr lang="el-GR" sz="2000" b="1" dirty="0" smtClean="0"/>
              <a:t>σπερματοζωάρια. </a:t>
            </a:r>
          </a:p>
          <a:p>
            <a:pPr marL="609600" indent="-360000" eaLnBrk="1" hangingPunct="1">
              <a:lnSpc>
                <a:spcPct val="120000"/>
              </a:lnSpc>
              <a:buFontTx/>
              <a:buNone/>
              <a:defRPr/>
            </a:pPr>
            <a:endParaRPr lang="el-GR" sz="18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2η. Αναπαραγωγή (Διάλεξη 1η)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2117</Words>
  <Application>Microsoft Office PowerPoint</Application>
  <PresentationFormat>On-screen Show (4:3)</PresentationFormat>
  <Paragraphs>415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Θέμα του Office</vt:lpstr>
      <vt:lpstr>Ιχθυολογία</vt:lpstr>
      <vt:lpstr>Τύποι αναπαραγωγής ιχθύων 1/3</vt:lpstr>
      <vt:lpstr>Τύποι αναπαραγωγής ιχθύων 2/3</vt:lpstr>
      <vt:lpstr>Τύποι αναπαραγωγής ιχθύων 3/3</vt:lpstr>
      <vt:lpstr>Αναπαραγωγικό σύστημα</vt:lpstr>
      <vt:lpstr>Αναπαραγωγικά Όργανα Τελεόστεων Ιχθύων 1/2 </vt:lpstr>
      <vt:lpstr>Αναπαραγωγικά Όργανα Τελεόστεων Ιχθύων 2/2 </vt:lpstr>
      <vt:lpstr>Εσωτερική μορφολογία</vt:lpstr>
      <vt:lpstr>Σπερματογένεση</vt:lpstr>
      <vt:lpstr>Δομή όρχεων Τελεόστεων</vt:lpstr>
      <vt:lpstr>Ωογένεση</vt:lpstr>
      <vt:lpstr>Δομή ωοθηκών Τελεόστεων</vt:lpstr>
      <vt:lpstr>Μορφολογικές αλλαγές κατά την εσωτερική γονιμοποίηση</vt:lpstr>
      <vt:lpstr>Αυγά ψαριών 1/3</vt:lpstr>
      <vt:lpstr>Αυγά ψαριών 2/3</vt:lpstr>
      <vt:lpstr>Αυγά ψαριών 3/3</vt:lpstr>
      <vt:lpstr>Γονιμότητα  και Αναπαραγωγική ικανότητα 1/2</vt:lpstr>
      <vt:lpstr>Γονιμότητα  και Αναπαραγωγική ικανότητα 2/2</vt:lpstr>
      <vt:lpstr>Ερμαφροδιτισμός</vt:lpstr>
      <vt:lpstr>Αναστροφή φύλου</vt:lpstr>
      <vt:lpstr>Ερμαφροδιτισμός και  αλλαγή φύλου 1/4</vt:lpstr>
      <vt:lpstr>Ερμαφροδιτισμός και  αλλαγή φύλου 2/4</vt:lpstr>
      <vt:lpstr>Ερμαφροδιτισμός και  αλλαγή φύλου 3/4</vt:lpstr>
      <vt:lpstr>Ερμαφροδιτισμός και  αλλαγή φύλου 4/4</vt:lpstr>
      <vt:lpstr>Παρθενογένεση</vt:lpstr>
      <vt:lpstr>Αναπαραγωγικά πρότυπα</vt:lpstr>
      <vt:lpstr>Στρατηγικές αναπαραγωγής</vt:lpstr>
      <vt:lpstr>Περίοδος Ωοτοκίας</vt:lpstr>
      <vt:lpstr>Αναπαραγωγή:  μια σύνθετη διαδικασία</vt:lpstr>
      <vt:lpstr>Τέλος Παρουσίασης</vt:lpstr>
      <vt:lpstr>Χρηματοδότηση</vt:lpstr>
      <vt:lpstr>Σημειώματα</vt:lpstr>
      <vt:lpstr>Σημείωμα Αδειοδότησης</vt:lpstr>
      <vt:lpstr>Σημείωμα Ιστορικού Εκδόσεων Έργου</vt:lpstr>
      <vt:lpstr>Σημείωμα Αναφοράς</vt:lpstr>
      <vt:lpstr>Διατήρηση Σημειωμάτων</vt:lpstr>
      <vt:lpstr>Σημείωμα  Χρήσης Έργων Τρίτων 1/3</vt:lpstr>
      <vt:lpstr>Σημείωμα  Χρήσης Έργων Τρίτων 2/3</vt:lpstr>
      <vt:lpstr>Σημείωμα  Χρήσης Έργων Τρίτων 3/3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Grammateia</cp:lastModifiedBy>
  <cp:revision>240</cp:revision>
  <dcterms:created xsi:type="dcterms:W3CDTF">2015-03-24T06:43:16Z</dcterms:created>
  <dcterms:modified xsi:type="dcterms:W3CDTF">2016-10-19T12:31:16Z</dcterms:modified>
</cp:coreProperties>
</file>