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86"/>
  </p:notesMasterIdLst>
  <p:sldIdLst>
    <p:sldId id="256" r:id="rId2"/>
    <p:sldId id="460" r:id="rId3"/>
    <p:sldId id="542" r:id="rId4"/>
    <p:sldId id="475" r:id="rId5"/>
    <p:sldId id="476" r:id="rId6"/>
    <p:sldId id="461" r:id="rId7"/>
    <p:sldId id="462" r:id="rId8"/>
    <p:sldId id="477" r:id="rId9"/>
    <p:sldId id="478" r:id="rId10"/>
    <p:sldId id="481" r:id="rId11"/>
    <p:sldId id="480" r:id="rId12"/>
    <p:sldId id="482" r:id="rId13"/>
    <p:sldId id="479" r:id="rId14"/>
    <p:sldId id="484" r:id="rId15"/>
    <p:sldId id="483" r:id="rId16"/>
    <p:sldId id="508" r:id="rId17"/>
    <p:sldId id="509" r:id="rId18"/>
    <p:sldId id="486" r:id="rId19"/>
    <p:sldId id="488" r:id="rId20"/>
    <p:sldId id="485" r:id="rId21"/>
    <p:sldId id="489" r:id="rId22"/>
    <p:sldId id="490" r:id="rId23"/>
    <p:sldId id="487" r:id="rId24"/>
    <p:sldId id="491" r:id="rId25"/>
    <p:sldId id="493" r:id="rId26"/>
    <p:sldId id="492" r:id="rId27"/>
    <p:sldId id="494" r:id="rId28"/>
    <p:sldId id="463" r:id="rId29"/>
    <p:sldId id="498" r:id="rId30"/>
    <p:sldId id="506" r:id="rId31"/>
    <p:sldId id="510" r:id="rId32"/>
    <p:sldId id="511" r:id="rId33"/>
    <p:sldId id="512" r:id="rId34"/>
    <p:sldId id="515" r:id="rId35"/>
    <p:sldId id="513" r:id="rId36"/>
    <p:sldId id="464" r:id="rId37"/>
    <p:sldId id="516" r:id="rId38"/>
    <p:sldId id="517" r:id="rId39"/>
    <p:sldId id="543" r:id="rId40"/>
    <p:sldId id="474" r:id="rId41"/>
    <p:sldId id="496" r:id="rId42"/>
    <p:sldId id="497" r:id="rId43"/>
    <p:sldId id="518" r:id="rId44"/>
    <p:sldId id="469" r:id="rId45"/>
    <p:sldId id="522" r:id="rId46"/>
    <p:sldId id="523" r:id="rId47"/>
    <p:sldId id="470" r:id="rId48"/>
    <p:sldId id="524" r:id="rId49"/>
    <p:sldId id="528" r:id="rId50"/>
    <p:sldId id="525" r:id="rId51"/>
    <p:sldId id="526" r:id="rId52"/>
    <p:sldId id="527" r:id="rId53"/>
    <p:sldId id="519" r:id="rId54"/>
    <p:sldId id="468" r:id="rId55"/>
    <p:sldId id="499" r:id="rId56"/>
    <p:sldId id="500" r:id="rId57"/>
    <p:sldId id="503" r:id="rId58"/>
    <p:sldId id="501" r:id="rId59"/>
    <p:sldId id="504" r:id="rId60"/>
    <p:sldId id="502" r:id="rId61"/>
    <p:sldId id="505" r:id="rId62"/>
    <p:sldId id="521" r:id="rId63"/>
    <p:sldId id="536" r:id="rId64"/>
    <p:sldId id="529" r:id="rId65"/>
    <p:sldId id="530" r:id="rId66"/>
    <p:sldId id="531" r:id="rId67"/>
    <p:sldId id="532" r:id="rId68"/>
    <p:sldId id="533" r:id="rId69"/>
    <p:sldId id="534" r:id="rId70"/>
    <p:sldId id="535" r:id="rId71"/>
    <p:sldId id="541" r:id="rId72"/>
    <p:sldId id="465" r:id="rId73"/>
    <p:sldId id="537" r:id="rId74"/>
    <p:sldId id="466" r:id="rId75"/>
    <p:sldId id="538" r:id="rId76"/>
    <p:sldId id="540" r:id="rId77"/>
    <p:sldId id="280" r:id="rId78"/>
    <p:sldId id="544" r:id="rId79"/>
    <p:sldId id="545" r:id="rId80"/>
    <p:sldId id="546" r:id="rId81"/>
    <p:sldId id="547" r:id="rId82"/>
    <p:sldId id="548" r:id="rId83"/>
    <p:sldId id="549" r:id="rId84"/>
    <p:sldId id="550" r:id="rId8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8" autoAdjust="0"/>
    <p:restoredTop sz="99309" autoAdjust="0"/>
  </p:normalViewPr>
  <p:slideViewPr>
    <p:cSldViewPr>
      <p:cViewPr varScale="1">
        <p:scale>
          <a:sx n="73" d="100"/>
          <a:sy n="73" d="100"/>
        </p:scale>
        <p:origin x="83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548846-92BC-4A40-99FB-C30931A7EEB4}" type="datetimeFigureOut">
              <a:rPr lang="el-GR"/>
              <a:pPr>
                <a:defRPr/>
              </a:pPr>
              <a:t>11/4/2016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020CC6-C169-4E73-B609-DD8A1E6318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601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80447-34A2-4BA9-9FAC-7D1E72E47F11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13261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825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419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530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969F8-7058-4A9B-AFA5-071E986C6F85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323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530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969F8-7058-4A9B-AFA5-071E986C6F85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8447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9318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C7FFAE-91AA-4085-B71F-916CE6C4425E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2296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398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972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849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5863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180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3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9D0E83F-295D-43D6-8E91-A107693DB65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32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339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ADBDDF8-BEF6-4008-88B4-28C9602168C4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356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80611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939EBD3-A525-4AE1-9340-8D3A82CE4E9D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487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FA0AE09-C3A1-4CE9-A50A-687BE906F5A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595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77092EC-452E-4A83-9F19-968A0508939F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958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4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D7C134F-2963-463A-8449-8EB8D845F55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19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B854DA0-CD7B-45B7-9B46-FB218F8734DF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286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28" r:id="rId4"/>
    <p:sldLayoutId id="2147483729" r:id="rId5"/>
    <p:sldLayoutId id="2147483730" r:id="rId6"/>
    <p:sldLayoutId id="2147483725" r:id="rId7"/>
    <p:sldLayoutId id="2147483731" r:id="rId8"/>
    <p:sldLayoutId id="2147483732" r:id="rId9"/>
    <p:sldLayoutId id="2147483733" r:id="rId10"/>
    <p:sldLayoutId id="214748372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ECON219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ECON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Τίτλος 1"/>
          <p:cNvSpPr>
            <a:spLocks noGrp="1"/>
          </p:cNvSpPr>
          <p:nvPr>
            <p:ph type="ctrTitle"/>
          </p:nvPr>
        </p:nvSpPr>
        <p:spPr>
          <a:xfrm>
            <a:off x="685800" y="2006600"/>
            <a:ext cx="7772400" cy="1470025"/>
          </a:xfrm>
        </p:spPr>
        <p:txBody>
          <a:bodyPr/>
          <a:lstStyle/>
          <a:p>
            <a:pPr eaLnBrk="1" hangingPunct="1"/>
            <a:r>
              <a:rPr lang="el-GR" altLang="el-GR" smtClean="0"/>
              <a:t>Ιστορία Οικονομικών Θεωριών</a:t>
            </a:r>
          </a:p>
        </p:txBody>
      </p:sp>
      <p:sp>
        <p:nvSpPr>
          <p:cNvPr id="9219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384550"/>
            <a:ext cx="7775575" cy="1752600"/>
          </a:xfrm>
        </p:spPr>
        <p:txBody>
          <a:bodyPr/>
          <a:lstStyle/>
          <a:p>
            <a:pPr eaLnBrk="1" hangingPunct="1"/>
            <a:r>
              <a:rPr lang="el-GR" altLang="el-GR" sz="2800" dirty="0" smtClean="0">
                <a:solidFill>
                  <a:schemeClr val="accent1"/>
                </a:solidFill>
              </a:rPr>
              <a:t>Ενότητα </a:t>
            </a:r>
            <a:r>
              <a:rPr lang="en-US" altLang="el-GR" sz="2800" b="1" dirty="0" smtClean="0">
                <a:solidFill>
                  <a:schemeClr val="accent1"/>
                </a:solidFill>
              </a:rPr>
              <a:t>9</a:t>
            </a:r>
            <a:r>
              <a:rPr lang="el-GR" altLang="el-GR" sz="2800" dirty="0" smtClean="0">
                <a:solidFill>
                  <a:schemeClr val="accent1"/>
                </a:solidFill>
              </a:rPr>
              <a:t>:</a:t>
            </a:r>
            <a:r>
              <a:rPr lang="en-US" altLang="el-GR" sz="2800" dirty="0" smtClean="0">
                <a:solidFill>
                  <a:schemeClr val="accent1"/>
                </a:solidFill>
              </a:rPr>
              <a:t> </a:t>
            </a:r>
            <a:r>
              <a:rPr lang="el-GR" altLang="el-GR" sz="2800" dirty="0" smtClean="0"/>
              <a:t>Η εδραίωση της νεοκλασικής οικονομικής θεωρίας </a:t>
            </a:r>
          </a:p>
          <a:p>
            <a:pPr eaLnBrk="1" hangingPunct="1"/>
            <a:r>
              <a:rPr lang="el-GR" altLang="el-GR" sz="2800" dirty="0" smtClean="0"/>
              <a:t>Νίκος Θεοχαράκης</a:t>
            </a:r>
          </a:p>
          <a:p>
            <a:pPr eaLnBrk="1" hangingPunct="1"/>
            <a:endParaRPr lang="el-GR" altLang="el-GR" sz="2800" dirty="0" smtClean="0"/>
          </a:p>
          <a:p>
            <a:pPr eaLnBrk="1" hangingPunct="1"/>
            <a:r>
              <a:rPr lang="el-GR" altLang="el-GR" sz="2800" dirty="0" smtClean="0"/>
              <a:t>Σχολή Οικονομικών και Πολιτικών Επιστημών</a:t>
            </a:r>
          </a:p>
          <a:p>
            <a:pPr eaLnBrk="1" hangingPunct="1"/>
            <a:r>
              <a:rPr lang="el-GR" altLang="el-GR" sz="2800" dirty="0" smtClean="0"/>
              <a:t>Τμήμα Οικονομικών Επιστημών</a:t>
            </a:r>
            <a:endParaRPr lang="en-US" altLang="el-GR" sz="2800" dirty="0" smtClean="0"/>
          </a:p>
          <a:p>
            <a:pPr eaLnBrk="1" hangingPunct="1"/>
            <a:endParaRPr lang="el-GR" altLang="el-GR" sz="2800" dirty="0" smtClean="0"/>
          </a:p>
        </p:txBody>
      </p:sp>
      <p:pic>
        <p:nvPicPr>
          <p:cNvPr id="9220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1481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2708396" cy="464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3812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5661248"/>
            <a:ext cx="1296144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l-GR" dirty="0" smtClean="0"/>
              <a:t>1923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383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6538"/>
            <a:ext cx="2268537" cy="386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1772816"/>
            <a:ext cx="4464496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Ισορροπία μεταξύ προσφοράς και ζήτησης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699792" y="2636912"/>
            <a:ext cx="5328592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el-GR" dirty="0" smtClean="0"/>
              <a:t>Οικονομική πραγματικότητα: Θεωρία χρήσιμη σε όλους 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43808" y="3573016"/>
            <a:ext cx="4968552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Αποφυγή ρήξης με τους κλασικούς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461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3" y="1412776"/>
            <a:ext cx="54197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953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2318" y="2852936"/>
            <a:ext cx="2222090" cy="25202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Σε αντίθεση με τον </a:t>
            </a:r>
            <a:r>
              <a:rPr lang="en-US" dirty="0" smtClean="0"/>
              <a:t>Jevons, </a:t>
            </a:r>
            <a:r>
              <a:rPr lang="el-GR" dirty="0" smtClean="0"/>
              <a:t>ο </a:t>
            </a:r>
            <a:r>
              <a:rPr lang="en-US" dirty="0" smtClean="0"/>
              <a:t>Marshall </a:t>
            </a:r>
            <a:r>
              <a:rPr lang="el-GR" dirty="0" smtClean="0"/>
              <a:t>δε θεωρεί ότι ο </a:t>
            </a:r>
            <a:r>
              <a:rPr lang="en-US" dirty="0" smtClean="0"/>
              <a:t>Ricardo </a:t>
            </a:r>
            <a:r>
              <a:rPr lang="el-GR" dirty="0" smtClean="0"/>
              <a:t>έχει λάθος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86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700808"/>
            <a:ext cx="4752528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Ρόλος μαθηματικών</a:t>
            </a:r>
            <a:endParaRPr lang="en-US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5" y="2276872"/>
            <a:ext cx="55816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2492896"/>
            <a:ext cx="2016224" cy="230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Αν και σπουδαίος μαθηματικός ο </a:t>
            </a:r>
            <a:r>
              <a:rPr lang="en-US" dirty="0" smtClean="0"/>
              <a:t>Marshall</a:t>
            </a:r>
            <a:r>
              <a:rPr lang="el-GR" dirty="0" smtClean="0"/>
              <a:t>, δε θεωρεί ότι τα μαθηματικά έχουν κυρίαρχο ρόλο στην οικονομική θεωρία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27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8" y="1556792"/>
            <a:ext cx="4104456" cy="423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0032" y="172887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Μαθηματικά στο </a:t>
            </a:r>
            <a:r>
              <a:rPr lang="el-GR" dirty="0" smtClean="0"/>
              <a:t>παράρτημα των </a:t>
            </a:r>
            <a:r>
              <a:rPr lang="en-US" dirty="0" smtClean="0"/>
              <a:t>Principles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601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484784"/>
            <a:ext cx="5472608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Διαγράμματα στις υποσημειώσεις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4846052" cy="38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13176"/>
            <a:ext cx="771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1700808"/>
            <a:ext cx="3096344" cy="21602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Ο </a:t>
            </a:r>
            <a:r>
              <a:rPr lang="el-GR" sz="2000" dirty="0" err="1" smtClean="0"/>
              <a:t>Μαρσαλιανός</a:t>
            </a:r>
            <a:r>
              <a:rPr lang="el-GR" sz="2000" dirty="0" smtClean="0"/>
              <a:t> σταυρός: Ισορροπία της προσφοράς και ζήτησης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36176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294048"/>
            <a:ext cx="5544616" cy="25751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Καμπύλη ζήτησης προκύπτει από τη σταθερή οριακή χρησιμότητα (</a:t>
            </a:r>
            <a:r>
              <a:rPr lang="en-US" sz="2000" dirty="0" smtClean="0"/>
              <a:t>marginal utility) </a:t>
            </a:r>
            <a:r>
              <a:rPr lang="el-GR" sz="2000" dirty="0" smtClean="0"/>
              <a:t>του χρήματος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MUx</a:t>
            </a:r>
            <a:r>
              <a:rPr lang="en-US" sz="2000" dirty="0" smtClean="0"/>
              <a:t>/</a:t>
            </a:r>
            <a:r>
              <a:rPr lang="en-US" sz="2000" dirty="0" err="1" smtClean="0"/>
              <a:t>Px</a:t>
            </a:r>
            <a:r>
              <a:rPr lang="en-US" sz="2000" dirty="0" smtClean="0"/>
              <a:t>=</a:t>
            </a:r>
            <a:r>
              <a:rPr lang="en-US" sz="2000" dirty="0" err="1" smtClean="0"/>
              <a:t>MUm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Px</a:t>
            </a:r>
            <a:r>
              <a:rPr lang="en-US" sz="2000" dirty="0" smtClean="0"/>
              <a:t>=</a:t>
            </a:r>
            <a:r>
              <a:rPr lang="en-US" sz="2000" dirty="0" err="1" smtClean="0"/>
              <a:t>MUx</a:t>
            </a:r>
            <a:r>
              <a:rPr lang="en-US" sz="2000" dirty="0" smtClean="0"/>
              <a:t>/</a:t>
            </a:r>
            <a:r>
              <a:rPr lang="en-US" sz="2000" dirty="0" err="1" smtClean="0"/>
              <a:t>MUm</a:t>
            </a:r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79214"/>
            <a:ext cx="2521296" cy="13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36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259114"/>
            <a:ext cx="5472608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Εφαρμογή της </a:t>
            </a:r>
            <a:r>
              <a:rPr lang="el-GR" sz="2000" dirty="0" err="1" smtClean="0"/>
              <a:t>ισο</a:t>
            </a:r>
            <a:r>
              <a:rPr lang="el-GR" sz="2000" dirty="0" smtClean="0"/>
              <a:t>-οριακής αρχής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8586"/>
            <a:ext cx="5008786" cy="430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2564904"/>
            <a:ext cx="2160240" cy="25922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Το παιδάκι στο δάσος σταματά να μαζεύει βατόμουρα όταν η οριακή κόπωση από το μάζεμα είναι ίση με την ευχαρίστηση του οριακού βατόμουρου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708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556792"/>
            <a:ext cx="7272808" cy="1584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r>
              <a:rPr lang="el-GR" dirty="0" smtClean="0"/>
              <a:t>Από μια καθαρά υποκειμενική θεωρία αξίας σε μια θεωρία ισορροπίας προσφοράς και ζήτησης σε κανονικές τιμές.</a:t>
            </a:r>
          </a:p>
          <a:p>
            <a:endParaRPr lang="el-GR" dirty="0" smtClean="0"/>
          </a:p>
          <a:p>
            <a:r>
              <a:rPr lang="el-GR" dirty="0" smtClean="0"/>
              <a:t>Η χρησιμότητα έχει σημασία κυρίως για το </a:t>
            </a:r>
            <a:r>
              <a:rPr lang="el-GR" b="1" dirty="0" smtClean="0"/>
              <a:t>πλεόνασμα του καταναλωτή </a:t>
            </a:r>
            <a:r>
              <a:rPr lang="en-US" dirty="0" smtClean="0"/>
              <a:t>(consumer surplus)</a:t>
            </a:r>
          </a:p>
          <a:p>
            <a:endParaRPr lang="en-US" dirty="0"/>
          </a:p>
          <a:p>
            <a:r>
              <a:rPr lang="el-GR" b="1" dirty="0" smtClean="0"/>
              <a:t>Ελαστικότητα ζήτησης </a:t>
            </a:r>
          </a:p>
          <a:p>
            <a:endParaRPr lang="en-US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0325"/>
            <a:ext cx="17240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57675"/>
            <a:ext cx="4964156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068960"/>
            <a:ext cx="3960440" cy="105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8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53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Σκοπός μαθήματος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40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dirty="0" smtClean="0"/>
              <a:t>Να καταδείξει την εδραίωση της νεοκλασικής οικονομικής θεωρίας στην Ευρώπη και στην Αμερική στις πρώτες δεκαετίας μετά την οριακή επανάσταση</a:t>
            </a:r>
          </a:p>
          <a:p>
            <a:r>
              <a:rPr lang="el-GR" sz="2800" dirty="0" smtClean="0"/>
              <a:t>Να δείξει τις ειδικές μορφές με τις οποίες αναπτύχθηκε η νεοκλασική θεωρία σε διαφορετικές χώρες ιδιαίτερα δε</a:t>
            </a:r>
          </a:p>
          <a:p>
            <a:r>
              <a:rPr lang="el-GR" sz="2800" dirty="0"/>
              <a:t>στο </a:t>
            </a:r>
            <a:r>
              <a:rPr lang="el-GR" sz="2800" dirty="0" smtClean="0"/>
              <a:t>Ηνωμένο Βασίλειο, στις ΗΠΑ, στην Ιταλία, στη Σουηδία και στην Αυστρία</a:t>
            </a: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33508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98" y="1412776"/>
            <a:ext cx="50958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98" y="4274017"/>
            <a:ext cx="50577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876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04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95400"/>
            <a:ext cx="5905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733256"/>
            <a:ext cx="705678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Η χρονική περίοδος στην οικονομική ανάλυση. Διακρίνει 4 είδη: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6051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28800"/>
            <a:ext cx="5715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373216"/>
            <a:ext cx="7560840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Αγοραία </a:t>
            </a:r>
            <a:r>
              <a:rPr lang="en-US" dirty="0" smtClean="0"/>
              <a:t>(market)</a:t>
            </a:r>
            <a:r>
              <a:rPr lang="el-GR" dirty="0" smtClean="0"/>
              <a:t>, βραχυπρόθεσμη</a:t>
            </a:r>
            <a:r>
              <a:rPr lang="en-US" dirty="0" smtClean="0"/>
              <a:t> (short)</a:t>
            </a:r>
            <a:r>
              <a:rPr lang="el-GR" dirty="0" smtClean="0"/>
              <a:t>, μακροπρόθεσμη</a:t>
            </a:r>
            <a:r>
              <a:rPr lang="en-US" dirty="0" smtClean="0"/>
              <a:t> (long)</a:t>
            </a:r>
            <a:r>
              <a:rPr lang="el-GR" dirty="0" smtClean="0"/>
              <a:t>, πολύ μακροπρόθεσμη</a:t>
            </a:r>
            <a:r>
              <a:rPr lang="en-US" dirty="0" smtClean="0"/>
              <a:t> (secular)</a:t>
            </a:r>
          </a:p>
        </p:txBody>
      </p:sp>
    </p:spTree>
    <p:extLst>
      <p:ext uri="{BB962C8B-B14F-4D97-AF65-F5344CB8AC3E}">
        <p14:creationId xmlns:p14="http://schemas.microsoft.com/office/powerpoint/2010/main" val="20455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07696" cy="4805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013176"/>
            <a:ext cx="7128792" cy="10801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 smtClean="0"/>
              <a:t>Στον </a:t>
            </a:r>
            <a:r>
              <a:rPr lang="en-US" dirty="0" smtClean="0"/>
              <a:t>Walras</a:t>
            </a:r>
            <a:r>
              <a:rPr lang="el-GR" dirty="0" smtClean="0"/>
              <a:t> η επαναφορά στο σημείο ισορροπίας γίνεται μέσω της μεταβολής των τιμών, στον</a:t>
            </a:r>
            <a:r>
              <a:rPr lang="en-US" dirty="0" smtClean="0"/>
              <a:t> Marshall</a:t>
            </a:r>
            <a:r>
              <a:rPr lang="el-GR" dirty="0" smtClean="0"/>
              <a:t> μέσω της μεταβολής των ποσοτήτων οι οποίες είναι και η ανεξάρτητη μεταβλητή, εξ ου και οι καμπύλες ζήτησης και προσφοράς έχουν τις ποσότητες στον οριζόντιο άξονα και τις τιμές στον κάθετο.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2739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0673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458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628800"/>
            <a:ext cx="3600400" cy="19442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Αύξουσες αποδόσεις κλίμακας</a:t>
            </a:r>
          </a:p>
          <a:p>
            <a:r>
              <a:rPr lang="el-GR" dirty="0" smtClean="0"/>
              <a:t>Εσωτερικές </a:t>
            </a:r>
          </a:p>
          <a:p>
            <a:r>
              <a:rPr lang="el-GR" dirty="0" smtClean="0"/>
              <a:t>Εξωτερικές</a:t>
            </a:r>
          </a:p>
          <a:p>
            <a:endParaRPr lang="el-GR" dirty="0"/>
          </a:p>
          <a:p>
            <a:r>
              <a:rPr lang="el-GR" dirty="0" smtClean="0"/>
              <a:t>Αντιπροσωπευτική επιχείρηση</a:t>
            </a:r>
          </a:p>
          <a:p>
            <a:r>
              <a:rPr lang="el-GR" dirty="0" smtClean="0"/>
              <a:t>Βιολογικές μεταφορές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78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5810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277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49502" cy="619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2" y="251199"/>
            <a:ext cx="4323089" cy="9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843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9302"/>
            <a:ext cx="325303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580526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by Walter </a:t>
            </a:r>
            <a:r>
              <a:rPr lang="en-US" sz="1600" dirty="0" err="1" smtClean="0"/>
              <a:t>Stoneman</a:t>
            </a:r>
            <a:r>
              <a:rPr lang="en-US" sz="1600" dirty="0" smtClean="0"/>
              <a:t>, bromide </a:t>
            </a:r>
            <a:r>
              <a:rPr lang="en-US" sz="1600" dirty="0"/>
              <a:t>print, </a:t>
            </a:r>
            <a:r>
              <a:rPr lang="en-US" sz="1600" dirty="0" smtClean="0"/>
              <a:t>1917, NPG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2476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81128"/>
            <a:ext cx="2501255" cy="57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14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918976" cy="444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43" y="1340768"/>
            <a:ext cx="246860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76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Περιεχόμενα ενότητας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40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b="1" dirty="0" smtClean="0"/>
              <a:t>Ηνωμένο Βασίλειο</a:t>
            </a:r>
            <a:endParaRPr lang="en-US" sz="2000" b="1" dirty="0" smtClean="0"/>
          </a:p>
          <a:p>
            <a:pPr lvl="1"/>
            <a:r>
              <a:rPr lang="en-US" sz="1800" dirty="0" smtClean="0"/>
              <a:t>Marshall * Edgeworth *Wicksteed * </a:t>
            </a:r>
            <a:r>
              <a:rPr lang="en-US" sz="1800" dirty="0" err="1" smtClean="0"/>
              <a:t>Pigou</a:t>
            </a:r>
            <a:endParaRPr lang="el-GR" sz="1800" dirty="0" smtClean="0"/>
          </a:p>
          <a:p>
            <a:r>
              <a:rPr lang="el-GR" sz="2000" b="1" dirty="0"/>
              <a:t>ΗΠΑ</a:t>
            </a:r>
            <a:endParaRPr lang="en-US" sz="2000" b="1" dirty="0"/>
          </a:p>
          <a:p>
            <a:pPr lvl="1"/>
            <a:r>
              <a:rPr lang="en-US" sz="1800" dirty="0"/>
              <a:t>Clark * Fisher</a:t>
            </a:r>
          </a:p>
          <a:p>
            <a:r>
              <a:rPr lang="el-GR" sz="2000" b="1" dirty="0"/>
              <a:t>Ιταλία</a:t>
            </a:r>
            <a:endParaRPr lang="en-US" sz="2000" b="1" dirty="0"/>
          </a:p>
          <a:p>
            <a:pPr lvl="1"/>
            <a:r>
              <a:rPr lang="en-US" sz="1800" dirty="0"/>
              <a:t>Pantaleoni * Barone * Pareto</a:t>
            </a:r>
            <a:endParaRPr lang="el-GR" sz="1800" dirty="0"/>
          </a:p>
          <a:p>
            <a:r>
              <a:rPr lang="el-GR" sz="2000" b="1" dirty="0"/>
              <a:t>Σουηδία</a:t>
            </a:r>
            <a:endParaRPr lang="en-US" sz="2000" b="1" dirty="0"/>
          </a:p>
          <a:p>
            <a:pPr lvl="1"/>
            <a:r>
              <a:rPr lang="en-US" sz="1800" dirty="0"/>
              <a:t>Wicksell * Cassel</a:t>
            </a:r>
            <a:endParaRPr lang="el-GR" sz="1800" dirty="0"/>
          </a:p>
          <a:p>
            <a:r>
              <a:rPr lang="el-GR" sz="2000" b="1" dirty="0" smtClean="0"/>
              <a:t>Αυστρία</a:t>
            </a:r>
            <a:endParaRPr lang="en-US" sz="2000" b="1" dirty="0" smtClean="0"/>
          </a:p>
          <a:p>
            <a:pPr lvl="1"/>
            <a:r>
              <a:rPr lang="en-US" sz="1800" dirty="0" smtClean="0"/>
              <a:t>Wieser * Böhm-Bawerk</a:t>
            </a:r>
            <a:endParaRPr lang="el-GR" sz="1800" dirty="0" smtClean="0"/>
          </a:p>
        </p:txBody>
      </p:sp>
    </p:spTree>
    <p:extLst>
      <p:ext uri="{BB962C8B-B14F-4D97-AF65-F5344CB8AC3E}">
        <p14:creationId xmlns:p14="http://schemas.microsoft.com/office/powerpoint/2010/main" val="17718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55340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87160"/>
            <a:ext cx="5791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31" y="1628800"/>
            <a:ext cx="2367136" cy="3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57435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02873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63" y="3602872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5213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2492896"/>
            <a:ext cx="2088232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Πόλεμος ή συμβόλαιο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16216" y="4077072"/>
            <a:ext cx="2592288" cy="1584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Ορισμός της ανταγωνιστικής αγοράς, δυνατότητα επαναδιαπραγμάτευσης</a:t>
            </a:r>
            <a:endParaRPr lang="en-US" dirty="0" smtClean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57191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06" y="5157192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2815"/>
            <a:ext cx="4571405" cy="503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1412776"/>
            <a:ext cx="2448272" cy="28083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l-GR" dirty="0" smtClean="0"/>
              <a:t>Στο τέλειο πεδίο του ανταγωνισμού τα αγαθά είναι πλήρως διαιρετά και ο αριθμός των συμμετεχόντων άπειρος. Όλοι μπορούν να διαπραγματεύονται και να </a:t>
            </a:r>
            <a:r>
              <a:rPr lang="el-GR" dirty="0" err="1" smtClean="0"/>
              <a:t>επανα</a:t>
            </a:r>
            <a:r>
              <a:rPr lang="el-GR" dirty="0" smtClean="0"/>
              <a:t>- διαπραγματεύονται με όλους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8003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4" y="1340768"/>
            <a:ext cx="56816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212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971675"/>
            <a:ext cx="55530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9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0877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07254" cy="530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03243" y="582181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ἔπειθ᾽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ἡ Πελοπόννησος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ἅπασα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διειστήκει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οὔθ᾽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οἱ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μισοῦντες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Λακεδαιμονίους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οὕτως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ἴσχυον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ὥστ᾽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ἀνελεῖν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αὐτούς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οὔθ᾽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οἱ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πρότερον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ἐκείνων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ἄρχοντες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κύριοι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πόλεων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ἦσαν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ἀλλά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τις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ἦν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ἄκριτος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παρὰ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τούτοις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παρὰ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τοῖς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ἄλλοις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ἅπασιν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ἔρις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ταραχή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8424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51720" y="116632"/>
            <a:ext cx="4032448" cy="2160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1600" dirty="0" smtClean="0"/>
              <a:t>Το </a:t>
            </a:r>
            <a:r>
              <a:rPr lang="en-US" sz="1600" dirty="0" smtClean="0"/>
              <a:t>original Edgeworth box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1605" y="6337896"/>
            <a:ext cx="2880320" cy="1994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1400" dirty="0" smtClean="0"/>
              <a:t>Δημοσθένης, </a:t>
            </a:r>
            <a:r>
              <a:rPr lang="el-GR" sz="1400" i="1" dirty="0" smtClean="0"/>
              <a:t>Περί στεφάνου </a:t>
            </a:r>
            <a:r>
              <a:rPr lang="el-GR" sz="1400" dirty="0" smtClean="0"/>
              <a:t>18.18.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930025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1484784"/>
            <a:ext cx="54578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6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Philip Henry Wicksteed </a:t>
            </a:r>
            <a:r>
              <a:rPr lang="en-US" sz="4000" dirty="0" smtClean="0"/>
              <a:t>(1844 –1927</a:t>
            </a:r>
            <a:r>
              <a:rPr lang="en-US" sz="4000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1" y="1333143"/>
            <a:ext cx="26193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68760"/>
            <a:ext cx="2684609" cy="41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5159"/>
            <a:ext cx="2295806" cy="402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01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Philip Henry Wicksteed </a:t>
            </a:r>
            <a:r>
              <a:rPr lang="en-US" sz="4000" dirty="0" smtClean="0"/>
              <a:t>(1844 –1927</a:t>
            </a:r>
            <a:r>
              <a:rPr lang="en-US" sz="4000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556792"/>
            <a:ext cx="295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Κλασικιστής, μελετητής του Δάντη, μεταφραστής του Αριστοτέλους. Ασχολείται μόλις το 1882 με τα οικονομικά. Καθαρός οριακός, ο μόνος μαθητής του </a:t>
            </a:r>
            <a:r>
              <a:rPr lang="el-GR" dirty="0" err="1"/>
              <a:t>Jevons</a:t>
            </a:r>
            <a:r>
              <a:rPr lang="el-GR" dirty="0"/>
              <a:t>. Κριτική του </a:t>
            </a:r>
            <a:r>
              <a:rPr lang="el-GR" dirty="0" err="1"/>
              <a:t>Marx</a:t>
            </a:r>
            <a:r>
              <a:rPr lang="el-GR" dirty="0"/>
              <a:t> από τη σκοπιά του </a:t>
            </a:r>
            <a:r>
              <a:rPr lang="el-GR" dirty="0" err="1"/>
              <a:t>Jevons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65" y="1545127"/>
            <a:ext cx="4705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" y="4005064"/>
            <a:ext cx="1704299" cy="213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36262"/>
            <a:ext cx="1402684" cy="213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951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Philip Henry Wicksteed </a:t>
            </a:r>
            <a:r>
              <a:rPr lang="en-US" sz="4000" dirty="0" smtClean="0"/>
              <a:t>(1844 –1927</a:t>
            </a:r>
            <a:r>
              <a:rPr lang="en-US" sz="4000" dirty="0"/>
              <a:t>)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055096" cy="24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4" y="3776405"/>
            <a:ext cx="6319342" cy="172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9364"/>
            <a:ext cx="6408712" cy="6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8624" y="1412776"/>
            <a:ext cx="3225824" cy="230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Οριακή παραγωγικότητα</a:t>
            </a:r>
          </a:p>
          <a:p>
            <a:r>
              <a:rPr lang="el-GR" dirty="0" smtClean="0"/>
              <a:t>Νόμος εξάντλησης προϊόντος</a:t>
            </a:r>
          </a:p>
          <a:p>
            <a:r>
              <a:rPr lang="el-GR" dirty="0" smtClean="0"/>
              <a:t>Θεώρημα </a:t>
            </a:r>
            <a:r>
              <a:rPr lang="en-US" dirty="0" smtClean="0"/>
              <a:t>Euler</a:t>
            </a:r>
            <a:r>
              <a:rPr lang="el-GR" dirty="0" smtClean="0"/>
              <a:t> για ομογενείς συναρτήσεις (εν προκειμένω πρώτου βαθμού)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0879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210146"/>
          </a:xfrm>
        </p:spPr>
        <p:txBody>
          <a:bodyPr/>
          <a:lstStyle/>
          <a:p>
            <a:r>
              <a:rPr lang="el-GR" sz="2800" dirty="0" smtClean="0"/>
              <a:t>Σημείωση: Θεώρημα του </a:t>
            </a:r>
            <a:r>
              <a:rPr lang="en-US" sz="2800" dirty="0" smtClean="0"/>
              <a:t>Euler </a:t>
            </a:r>
            <a:r>
              <a:rPr lang="el-GR" sz="2800" dirty="0"/>
              <a:t>για ομογενείς συναρτήσεις 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1994737" cy="41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484784"/>
            <a:ext cx="720080" cy="4112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Έστω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6444" y="1896070"/>
            <a:ext cx="561662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Τότε η συνάρτηση          είναι ομογενής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 </a:t>
            </a:r>
            <a:r>
              <a:rPr lang="el-GR" dirty="0" smtClean="0"/>
              <a:t>βαθμού αν </a:t>
            </a:r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62" y="2150479"/>
            <a:ext cx="515154" cy="35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3861048"/>
            <a:ext cx="4464496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57970" y="3069473"/>
            <a:ext cx="634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Το Θεώρημα του </a:t>
            </a:r>
            <a:r>
              <a:rPr lang="el-GR" dirty="0" err="1" smtClean="0"/>
              <a:t>Euler</a:t>
            </a:r>
            <a:r>
              <a:rPr lang="el-GR" dirty="0" smtClean="0"/>
              <a:t> </a:t>
            </a:r>
            <a:r>
              <a:rPr lang="el-GR" dirty="0"/>
              <a:t>για ομογενείς </a:t>
            </a:r>
            <a:r>
              <a:rPr lang="el-GR" dirty="0" smtClean="0"/>
              <a:t>συναρτήσεις λέει ότι ισχύει 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3" y="3438805"/>
            <a:ext cx="3528391" cy="79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6466" y="4231867"/>
            <a:ext cx="3528392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l-GR" dirty="0" smtClean="0"/>
              <a:t>Για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=1 </a:t>
            </a:r>
            <a:r>
              <a:rPr lang="el-GR" dirty="0" smtClean="0"/>
              <a:t>τότε ισχύει ότι </a:t>
            </a:r>
            <a:endParaRPr lang="en-US" dirty="0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74" y="4149080"/>
            <a:ext cx="2756979" cy="63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625824" cy="40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4869160"/>
            <a:ext cx="8424936" cy="12241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Αν η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 smtClean="0"/>
              <a:t> είναι μια συνάρτηση παραγωγής με σταθερές αποδόσεις κλίμακας – δηλ., είναι ομογενής πρώτου βαθμού</a:t>
            </a:r>
            <a:r>
              <a:rPr lang="en-US" dirty="0" smtClean="0"/>
              <a:t> – </a:t>
            </a:r>
            <a:r>
              <a:rPr lang="el-GR" dirty="0" smtClean="0"/>
              <a:t> και κάθε παραγωγικός συντελεστής αμείβεται με το οριακό του προϊόν τότε η αξία του προϊόντος είναι ίση με το (εξαντλείται στο) σύνολο των αμοιβών των παραγωγικών συντελεστών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n-US" dirty="0" smtClean="0"/>
              <a:t>Belle époque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8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Arthur Cecil </a:t>
            </a:r>
            <a:r>
              <a:rPr lang="en-US" sz="4000" dirty="0" err="1" smtClean="0"/>
              <a:t>Pigou</a:t>
            </a:r>
            <a:r>
              <a:rPr lang="en-US" sz="4000" dirty="0" smtClean="0"/>
              <a:t> (1877 –1959)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9" y="1346918"/>
            <a:ext cx="3641775" cy="24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9" y="3861048"/>
            <a:ext cx="1733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918"/>
            <a:ext cx="32403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974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Arthur Cecil </a:t>
            </a:r>
            <a:r>
              <a:rPr lang="en-US" sz="4000" dirty="0" err="1" smtClean="0"/>
              <a:t>Pigou</a:t>
            </a:r>
            <a:r>
              <a:rPr lang="en-US" sz="4000" dirty="0" smtClean="0"/>
              <a:t> (1877 –1959)</a:t>
            </a:r>
            <a:endParaRPr lang="en-US" sz="40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35" y="1484784"/>
            <a:ext cx="2622292" cy="460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27084"/>
            <a:ext cx="2823989" cy="474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587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Arthur Cecil </a:t>
            </a:r>
            <a:r>
              <a:rPr lang="en-US" sz="4000" dirty="0" err="1" smtClean="0"/>
              <a:t>Pigou</a:t>
            </a:r>
            <a:r>
              <a:rPr lang="en-US" sz="4000" dirty="0" smtClean="0"/>
              <a:t> (1877 –1959)</a:t>
            </a:r>
            <a:endParaRPr lang="en-US" sz="40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7460"/>
            <a:ext cx="3406479" cy="467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628800"/>
            <a:ext cx="3456384" cy="23762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err="1" smtClean="0"/>
              <a:t>Εξωτερικότητες</a:t>
            </a:r>
            <a:endParaRPr lang="el-GR" sz="2000" dirty="0" smtClean="0"/>
          </a:p>
          <a:p>
            <a:r>
              <a:rPr lang="el-GR" sz="2000" dirty="0" smtClean="0"/>
              <a:t>Διαφορά ιδιωτικού και κοινωνικού κόστους</a:t>
            </a:r>
          </a:p>
          <a:p>
            <a:r>
              <a:rPr lang="el-GR" sz="2000" dirty="0" smtClean="0"/>
              <a:t>Φόρος </a:t>
            </a:r>
            <a:r>
              <a:rPr lang="en-US" sz="2000" dirty="0" err="1" smtClean="0"/>
              <a:t>Pigou</a:t>
            </a:r>
            <a:endParaRPr lang="el-GR" sz="20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64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Ηνωμένες Πολιτείες Αμερικής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0686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John Bates Clark (1847 –1938)</a:t>
            </a:r>
            <a:endParaRPr lang="en-US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3540721" cy="439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57" y="4005064"/>
            <a:ext cx="20383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1905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118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John Bates Clark (1847 –1938)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83568" y="1340768"/>
            <a:ext cx="5040560" cy="432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J.B. </a:t>
            </a:r>
            <a:r>
              <a:rPr lang="el-GR" dirty="0" err="1"/>
              <a:t>Clark</a:t>
            </a:r>
            <a:r>
              <a:rPr lang="el-GR" dirty="0"/>
              <a:t> γεννήθηκε στο </a:t>
            </a:r>
            <a:r>
              <a:rPr lang="el-GR" dirty="0" err="1"/>
              <a:t>Providence</a:t>
            </a:r>
            <a:r>
              <a:rPr lang="el-GR" dirty="0"/>
              <a:t> στην πολιτεία του </a:t>
            </a:r>
            <a:r>
              <a:rPr lang="el-GR" dirty="0" err="1"/>
              <a:t>Rhode</a:t>
            </a:r>
            <a:r>
              <a:rPr lang="el-GR" dirty="0"/>
              <a:t> </a:t>
            </a:r>
            <a:r>
              <a:rPr lang="el-GR" dirty="0" err="1"/>
              <a:t>Island</a:t>
            </a:r>
            <a:r>
              <a:rPr lang="el-GR" dirty="0"/>
              <a:t>.  Αποφοίτησε από το </a:t>
            </a:r>
            <a:r>
              <a:rPr lang="el-GR" dirty="0" err="1"/>
              <a:t>Amherst</a:t>
            </a:r>
            <a:r>
              <a:rPr lang="el-GR" dirty="0"/>
              <a:t> το 1872, με μεταπτυχιακά στη Γερμανία και στην Ελβετία. Το πρώτο του βιβλίο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Philosophy</a:t>
            </a:r>
            <a:r>
              <a:rPr lang="el-GR" dirty="0"/>
              <a:t> </a:t>
            </a:r>
            <a:r>
              <a:rPr lang="el-GR" dirty="0" err="1"/>
              <a:t>of</a:t>
            </a:r>
            <a:r>
              <a:rPr lang="el-GR" dirty="0"/>
              <a:t> </a:t>
            </a:r>
            <a:r>
              <a:rPr lang="el-GR" dirty="0" err="1"/>
              <a:t>Wealth</a:t>
            </a:r>
            <a:r>
              <a:rPr lang="el-GR" dirty="0"/>
              <a:t> (1886) δείχνει την επίδραση της Γερμανικής Ιστορικής Σχολής και έτρεφε συμπάθειες προς τον Χριστιανικό Σοσιαλισμό.  Το μεγάλο του έργο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Distribution</a:t>
            </a:r>
            <a:r>
              <a:rPr lang="el-GR" dirty="0"/>
              <a:t> </a:t>
            </a:r>
            <a:r>
              <a:rPr lang="el-GR" dirty="0" err="1"/>
              <a:t>of</a:t>
            </a:r>
            <a:r>
              <a:rPr lang="el-GR" dirty="0"/>
              <a:t> </a:t>
            </a:r>
            <a:r>
              <a:rPr lang="el-GR" dirty="0" err="1"/>
              <a:t>Wealth</a:t>
            </a:r>
            <a:r>
              <a:rPr lang="el-GR" dirty="0"/>
              <a:t> (1899), αναφέρεται στην αρχή της οριακής παραγωγικότητας γενικεύοντας την θεωρία της γαιοπροσόδου του </a:t>
            </a:r>
            <a:r>
              <a:rPr lang="el-GR" dirty="0" err="1"/>
              <a:t>Ricardo</a:t>
            </a:r>
            <a:r>
              <a:rPr lang="el-GR" dirty="0"/>
              <a:t>.  Ήταν ο πρώτος σημαντικός Αμερικανός οικονομολόγος διεθνούς εμβελείας και από τους ιδρυτές της </a:t>
            </a:r>
            <a:r>
              <a:rPr lang="el-GR" dirty="0" err="1"/>
              <a:t>American</a:t>
            </a:r>
            <a:r>
              <a:rPr lang="el-GR" dirty="0"/>
              <a:t> </a:t>
            </a:r>
            <a:r>
              <a:rPr lang="el-GR" dirty="0" err="1"/>
              <a:t>Economic</a:t>
            </a:r>
            <a:r>
              <a:rPr lang="el-GR" dirty="0"/>
              <a:t> </a:t>
            </a:r>
            <a:r>
              <a:rPr lang="el-GR" dirty="0" err="1"/>
              <a:t>Association</a:t>
            </a:r>
            <a:r>
              <a:rPr lang="el-GR" dirty="0"/>
              <a:t> το 1885, η οποία τιμά τη μνήμη του με το  J.B. </a:t>
            </a:r>
            <a:r>
              <a:rPr lang="el-GR" dirty="0" err="1"/>
              <a:t>Clark</a:t>
            </a:r>
            <a:r>
              <a:rPr lang="el-GR" dirty="0"/>
              <a:t> </a:t>
            </a:r>
            <a:r>
              <a:rPr lang="el-GR" dirty="0" err="1"/>
              <a:t>Medal</a:t>
            </a:r>
            <a:r>
              <a:rPr lang="el-GR" dirty="0"/>
              <a:t>  για τον καλύτερο οικονομολόγο κάτω των 40.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864227" cy="481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644480"/>
            <a:ext cx="43624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94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John Bates Clark (1847 –1938)</a:t>
            </a:r>
            <a:endParaRPr lang="en-US" sz="40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79609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600432" cy="245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4365104"/>
            <a:ext cx="3096344" cy="18722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r>
              <a:rPr lang="el-GR" dirty="0" smtClean="0"/>
              <a:t>Στον οριζόντιο άξονα μετράμε μονάδες εργασίας και στον κάθετο το οριακό προϊόν της εργασίας. Το σύνολο των αμοιβών των εργατών είναι </a:t>
            </a:r>
            <a:r>
              <a:rPr lang="en-US" dirty="0" smtClean="0"/>
              <a:t>AECD, </a:t>
            </a:r>
            <a:r>
              <a:rPr lang="el-GR" dirty="0" smtClean="0"/>
              <a:t>δηλ., ο αριθμός των εργατών </a:t>
            </a:r>
            <a:r>
              <a:rPr lang="en-US" dirty="0" smtClean="0"/>
              <a:t>(AD) </a:t>
            </a:r>
            <a:r>
              <a:rPr lang="el-GR" dirty="0" smtClean="0"/>
              <a:t>επί το οριακό προϊόν του τελευταίου εργάτη </a:t>
            </a:r>
            <a:r>
              <a:rPr lang="en-US" dirty="0" smtClean="0"/>
              <a:t>(CD)</a:t>
            </a:r>
            <a:r>
              <a:rPr lang="el-GR" dirty="0" smtClean="0"/>
              <a:t>. Το εμβαδόν</a:t>
            </a:r>
            <a:r>
              <a:rPr lang="en-US" dirty="0" smtClean="0"/>
              <a:t> (EBC) </a:t>
            </a:r>
            <a:r>
              <a:rPr lang="el-GR" dirty="0" smtClean="0"/>
              <a:t>πληρώνει τον άλλο παραγωγικό συντελεστή, δηλ., το κεφάλαιο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5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56" y="1340768"/>
            <a:ext cx="3711895" cy="470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55883"/>
            <a:ext cx="1417658" cy="195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88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368030" cy="29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31" y="1829039"/>
            <a:ext cx="4750015" cy="269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941168"/>
            <a:ext cx="3368030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r>
              <a:rPr lang="el-GR" dirty="0" smtClean="0"/>
              <a:t>Το πρώτο διδακτορικό στα οικονομικά από το Πανεπιστήμιο του </a:t>
            </a:r>
            <a:r>
              <a:rPr lang="en-US" dirty="0" smtClean="0"/>
              <a:t>Yale</a:t>
            </a:r>
          </a:p>
        </p:txBody>
      </p:sp>
    </p:spTree>
    <p:extLst>
      <p:ext uri="{BB962C8B-B14F-4D97-AF65-F5344CB8AC3E}">
        <p14:creationId xmlns:p14="http://schemas.microsoft.com/office/powerpoint/2010/main" val="1345123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466896" cy="485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56" y="1313312"/>
            <a:ext cx="2981464" cy="486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42" y="1435189"/>
            <a:ext cx="2656829" cy="461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US" dirty="0" smtClean="0"/>
              <a:t>Belle époque</a:t>
            </a:r>
            <a:br>
              <a:rPr lang="en-US" dirty="0" smtClean="0"/>
            </a:br>
            <a:r>
              <a:rPr lang="en-US" dirty="0" smtClean="0"/>
              <a:t>1871-1914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0" y="1488521"/>
            <a:ext cx="1533373" cy="21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043" y="3717031"/>
            <a:ext cx="1589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Queen Victoria</a:t>
            </a:r>
          </a:p>
          <a:p>
            <a:pPr algn="ctr"/>
            <a:r>
              <a:rPr lang="en-US" dirty="0" smtClean="0"/>
              <a:t>1837–1901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53" y="1488521"/>
            <a:ext cx="1537869" cy="216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7194" y="3718817"/>
            <a:ext cx="1187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Edward </a:t>
            </a:r>
            <a:r>
              <a:rPr lang="en-US" dirty="0" smtClean="0"/>
              <a:t>VII</a:t>
            </a:r>
          </a:p>
          <a:p>
            <a:r>
              <a:rPr lang="en-US" dirty="0" smtClean="0"/>
              <a:t>1901-1910</a:t>
            </a:r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24" y="1553666"/>
            <a:ext cx="1635712" cy="23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71" y="1488521"/>
            <a:ext cx="2517502" cy="18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2764" y="3398026"/>
            <a:ext cx="2517502" cy="2511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 smtClean="0"/>
              <a:t>Expo </a:t>
            </a:r>
            <a:r>
              <a:rPr lang="en-US" dirty="0" err="1" smtClean="0"/>
              <a:t>Universelle</a:t>
            </a:r>
            <a:r>
              <a:rPr lang="en-US" dirty="0" smtClean="0"/>
              <a:t> 1901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4" y="4019163"/>
            <a:ext cx="1455415" cy="223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8349" y="4450709"/>
            <a:ext cx="129614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 smtClean="0"/>
              <a:t>Gilded Age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391033"/>
            <a:ext cx="1336337" cy="192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96036" y="5413467"/>
            <a:ext cx="1191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Wilhelm </a:t>
            </a:r>
            <a:r>
              <a:rPr lang="en-US" dirty="0" smtClean="0"/>
              <a:t>II</a:t>
            </a:r>
          </a:p>
          <a:p>
            <a:r>
              <a:rPr lang="en-US" dirty="0" smtClean="0"/>
              <a:t>1888-1918</a:t>
            </a:r>
            <a:endParaRPr lang="en-US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5" y="4433453"/>
            <a:ext cx="1335782" cy="183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36353" y="5517232"/>
            <a:ext cx="1191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Wilhelm </a:t>
            </a:r>
            <a:r>
              <a:rPr lang="en-US" dirty="0" smtClean="0"/>
              <a:t>I</a:t>
            </a:r>
          </a:p>
          <a:p>
            <a:r>
              <a:rPr lang="en-US" dirty="0" smtClean="0"/>
              <a:t>1861-1888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2546334" cy="4515065"/>
          </a:xfrm>
          <a:prstGeom prst="rect">
            <a:avLst/>
          </a:prstGeom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80603"/>
            <a:ext cx="3611885" cy="413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168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87182"/>
            <a:ext cx="2587963" cy="431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47" y="1700808"/>
            <a:ext cx="17240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2708920"/>
            <a:ext cx="3456384" cy="11521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l-GR" dirty="0" smtClean="0"/>
              <a:t>Ποσοτική θεωρία Χρήματος</a:t>
            </a:r>
          </a:p>
          <a:p>
            <a:pPr algn="ctr"/>
            <a:endParaRPr lang="el-GR" dirty="0"/>
          </a:p>
          <a:p>
            <a:pPr algn="ctr"/>
            <a:r>
              <a:rPr lang="en-US" dirty="0" smtClean="0"/>
              <a:t>MV=PQ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3728" y="5949280"/>
            <a:ext cx="1008112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el-GR" dirty="0" smtClean="0"/>
              <a:t>1911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836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92903"/>
            <a:ext cx="26628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72530"/>
            <a:ext cx="2632608" cy="46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195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Ιταλία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9254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78" y="1484784"/>
            <a:ext cx="29051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61" y="1484784"/>
            <a:ext cx="20955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1" y="1484784"/>
            <a:ext cx="2516293" cy="470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0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259071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2592288" cy="398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5667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 “Économie </a:t>
            </a:r>
            <a:r>
              <a:rPr lang="fr-FR" dirty="0" smtClean="0"/>
              <a:t>mathématique” </a:t>
            </a:r>
            <a:r>
              <a:rPr lang="fr-FR" dirty="0"/>
              <a:t>(</a:t>
            </a:r>
            <a:r>
              <a:rPr lang="fr-FR" dirty="0" smtClean="0"/>
              <a:t>1911)</a:t>
            </a:r>
            <a:r>
              <a:rPr lang="el-GR" dirty="0" smtClean="0"/>
              <a:t>, </a:t>
            </a:r>
            <a:r>
              <a:rPr lang="fr-FR" dirty="0" smtClean="0"/>
              <a:t> </a:t>
            </a:r>
            <a:r>
              <a:rPr lang="fr-FR" i="1" dirty="0"/>
              <a:t>Encyclopédie des sciences mathématiques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6131934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704" y="5301208"/>
            <a:ext cx="1224136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l-GR" dirty="0" smtClean="0"/>
              <a:t>1896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03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212411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2448272" cy="38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5673927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Œuvres complètes </a:t>
            </a:r>
            <a:r>
              <a:rPr lang="fr-FR" dirty="0"/>
              <a:t>/ </a:t>
            </a:r>
            <a:r>
              <a:rPr lang="fr-FR" dirty="0" err="1"/>
              <a:t>Vilfredo</a:t>
            </a:r>
            <a:r>
              <a:rPr lang="fr-FR" dirty="0"/>
              <a:t> Pareto ; </a:t>
            </a:r>
            <a:r>
              <a:rPr lang="fr-FR" dirty="0" smtClean="0"/>
              <a:t>publiées </a:t>
            </a:r>
            <a:r>
              <a:rPr lang="fr-FR" dirty="0"/>
              <a:t>sous la direction de Giovanni </a:t>
            </a:r>
            <a:r>
              <a:rPr lang="fr-FR" dirty="0" err="1" smtClean="0"/>
              <a:t>Busino</a:t>
            </a:r>
            <a:r>
              <a:rPr lang="fr-FR" dirty="0" smtClean="0"/>
              <a:t>, Droz, Genève, 1964-1989, 32 volumes.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41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628800"/>
            <a:ext cx="3456384" cy="35283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71600" y="1844824"/>
            <a:ext cx="6336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1869 Διδακτορικό Τορίνο (Μηχανική) </a:t>
            </a:r>
            <a:r>
              <a:rPr lang="en-US" dirty="0" smtClean="0"/>
              <a:t>“</a:t>
            </a:r>
            <a:r>
              <a:rPr lang="el-GR" dirty="0" smtClean="0"/>
              <a:t>Οι </a:t>
            </a:r>
            <a:r>
              <a:rPr lang="el-GR" dirty="0"/>
              <a:t>βασικές αρχές της ισορροπίας στα στερεά </a:t>
            </a:r>
            <a:r>
              <a:rPr lang="el-GR" dirty="0" smtClean="0"/>
              <a:t>σώματα</a:t>
            </a:r>
            <a:r>
              <a:rPr lang="en-US" dirty="0" smtClean="0"/>
              <a:t>”</a:t>
            </a:r>
            <a:endParaRPr lang="el-GR" dirty="0"/>
          </a:p>
          <a:p>
            <a:r>
              <a:rPr lang="el-GR" dirty="0"/>
              <a:t>Πολιτικός μηχανικός στους Σιδηροδρόμους, </a:t>
            </a:r>
          </a:p>
          <a:p>
            <a:r>
              <a:rPr lang="el-GR" dirty="0"/>
              <a:t>1880 Γενικός διευθυντής στο </a:t>
            </a:r>
            <a:r>
              <a:rPr lang="el-GR" dirty="0" err="1"/>
              <a:t>Società</a:t>
            </a:r>
            <a:r>
              <a:rPr lang="el-GR" dirty="0"/>
              <a:t> </a:t>
            </a:r>
            <a:r>
              <a:rPr lang="el-GR" dirty="0" err="1"/>
              <a:t>delle</a:t>
            </a:r>
            <a:r>
              <a:rPr lang="el-GR" dirty="0"/>
              <a:t> </a:t>
            </a:r>
            <a:r>
              <a:rPr lang="el-GR" dirty="0" err="1"/>
              <a:t>ferriere</a:t>
            </a:r>
            <a:r>
              <a:rPr lang="el-GR" dirty="0"/>
              <a:t> </a:t>
            </a:r>
            <a:r>
              <a:rPr lang="el-GR" dirty="0" err="1"/>
              <a:t>italiane</a:t>
            </a:r>
            <a:endParaRPr lang="el-GR" dirty="0"/>
          </a:p>
          <a:p>
            <a:r>
              <a:rPr lang="el-GR" dirty="0"/>
              <a:t>1886 Λέκτορας στα οικονομικά και </a:t>
            </a:r>
            <a:r>
              <a:rPr lang="el-GR" dirty="0" err="1"/>
              <a:t>management</a:t>
            </a:r>
            <a:r>
              <a:rPr lang="el-GR" dirty="0"/>
              <a:t> στο Πανεπιστήμιο της Φλωρεντίας</a:t>
            </a:r>
          </a:p>
          <a:p>
            <a:r>
              <a:rPr lang="el-GR" dirty="0"/>
              <a:t>1889 Θάνατος γονιών του. Παντρεύεται την </a:t>
            </a:r>
            <a:r>
              <a:rPr lang="el-GR" dirty="0" err="1"/>
              <a:t>Alessandrina</a:t>
            </a:r>
            <a:r>
              <a:rPr lang="el-GR" dirty="0"/>
              <a:t> </a:t>
            </a:r>
            <a:r>
              <a:rPr lang="el-GR" dirty="0" err="1"/>
              <a:t>Bakunin</a:t>
            </a:r>
            <a:endParaRPr lang="el-GR" dirty="0"/>
          </a:p>
          <a:p>
            <a:r>
              <a:rPr lang="el-GR" dirty="0"/>
              <a:t>1893 Διαδέχεται τον Walras στη Λωζάννη.</a:t>
            </a:r>
          </a:p>
          <a:p>
            <a:r>
              <a:rPr lang="el-GR" dirty="0"/>
              <a:t>1923 Γερουσιαστής του </a:t>
            </a:r>
            <a:r>
              <a:rPr lang="el-GR" dirty="0" err="1"/>
              <a:t>Mussolini</a:t>
            </a:r>
            <a:r>
              <a:rPr lang="el-GR" dirty="0"/>
              <a:t>. Παντρεύεται την </a:t>
            </a:r>
            <a:r>
              <a:rPr lang="el-GR" dirty="0" err="1"/>
              <a:t>Jeanne</a:t>
            </a:r>
            <a:r>
              <a:rPr lang="el-GR" dirty="0"/>
              <a:t> </a:t>
            </a:r>
            <a:r>
              <a:rPr lang="el-GR" dirty="0" err="1"/>
              <a:t>Regis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9818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591868" cy="361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1628800"/>
            <a:ext cx="3816424" cy="12241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err="1" smtClean="0"/>
              <a:t>Μαθηματικοποίηση</a:t>
            </a:r>
            <a:r>
              <a:rPr lang="el-GR" dirty="0" smtClean="0"/>
              <a:t> των Οικονομικών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283968" y="4221088"/>
            <a:ext cx="259228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Καμπύλη αδιαφορίας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5359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916832"/>
            <a:ext cx="4608512" cy="16561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Ωφελιμότητα</a:t>
            </a:r>
          </a:p>
          <a:p>
            <a:endParaRPr lang="el-GR" dirty="0"/>
          </a:p>
          <a:p>
            <a:r>
              <a:rPr lang="el-GR" dirty="0" smtClean="0"/>
              <a:t>Χρησιμότητα μη μετρήσιμη</a:t>
            </a:r>
          </a:p>
          <a:p>
            <a:endParaRPr lang="en-US" dirty="0" smtClean="0"/>
          </a:p>
          <a:p>
            <a:r>
              <a:rPr lang="en-US" dirty="0" smtClean="0"/>
              <a:t>Cardinal vs Ordinal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32198"/>
            <a:ext cx="2425452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4305300"/>
            <a:ext cx="2095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94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/>
              <a:t>Ηνωμένο Βασίλειο</a:t>
            </a:r>
          </a:p>
        </p:txBody>
      </p:sp>
    </p:spTree>
    <p:extLst>
      <p:ext uri="{BB962C8B-B14F-4D97-AF65-F5344CB8AC3E}">
        <p14:creationId xmlns:p14="http://schemas.microsoft.com/office/powerpoint/2010/main" val="28484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2348880"/>
            <a:ext cx="5256584" cy="9361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3600" dirty="0" smtClean="0"/>
              <a:t>Άριστο κατά </a:t>
            </a:r>
            <a:r>
              <a:rPr lang="en-US" sz="3600" dirty="0" smtClean="0"/>
              <a:t>Pareto</a:t>
            </a:r>
          </a:p>
        </p:txBody>
      </p:sp>
    </p:spTree>
    <p:extLst>
      <p:ext uri="{BB962C8B-B14F-4D97-AF65-F5344CB8AC3E}">
        <p14:creationId xmlns:p14="http://schemas.microsoft.com/office/powerpoint/2010/main" val="31457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619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25" y="1268760"/>
            <a:ext cx="30956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44652"/>
            <a:ext cx="5060603" cy="35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3717032"/>
            <a:ext cx="2520280" cy="151216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Νόμος του </a:t>
            </a:r>
            <a:r>
              <a:rPr lang="en-US" dirty="0" smtClean="0"/>
              <a:t>Pareto </a:t>
            </a:r>
            <a:r>
              <a:rPr lang="el-GR" dirty="0" smtClean="0"/>
              <a:t>για τη διανομή των εισοδημάτων</a:t>
            </a:r>
          </a:p>
          <a:p>
            <a:endParaRPr lang="el-GR" dirty="0"/>
          </a:p>
          <a:p>
            <a:r>
              <a:rPr lang="el-GR" dirty="0" smtClean="0"/>
              <a:t>Κατανομή </a:t>
            </a:r>
            <a:r>
              <a:rPr lang="en-US" dirty="0"/>
              <a:t>Pareto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982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Maffeo</a:t>
            </a:r>
            <a:r>
              <a:rPr lang="en-US" sz="4000" dirty="0"/>
              <a:t> </a:t>
            </a:r>
            <a:r>
              <a:rPr lang="en-US" sz="4000" dirty="0" smtClean="0"/>
              <a:t>Pantaleoni (1857</a:t>
            </a:r>
            <a:r>
              <a:rPr lang="it-IT" sz="4000" dirty="0" smtClean="0"/>
              <a:t>–</a:t>
            </a:r>
            <a:r>
              <a:rPr lang="en-US" sz="4000" dirty="0" smtClean="0"/>
              <a:t>1924)</a:t>
            </a:r>
            <a:br>
              <a:rPr lang="en-US" sz="4000" dirty="0" smtClean="0"/>
            </a:br>
            <a:r>
              <a:rPr lang="it-IT" sz="4000" dirty="0"/>
              <a:t>Enrico Barone </a:t>
            </a:r>
            <a:r>
              <a:rPr lang="it-IT" sz="4000" dirty="0" smtClean="0"/>
              <a:t>(1859–1924</a:t>
            </a:r>
            <a:r>
              <a:rPr lang="it-IT" sz="4000" dirty="0"/>
              <a:t>)</a:t>
            </a:r>
            <a:endParaRPr lang="en-US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05" y="1838102"/>
            <a:ext cx="17621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1323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0955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3474" y="4869160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Maffeo</a:t>
            </a:r>
            <a:r>
              <a:rPr lang="en-US" dirty="0"/>
              <a:t> Pantaleoni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84168" y="5064483"/>
            <a:ext cx="154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Enrico Barone </a:t>
            </a:r>
          </a:p>
        </p:txBody>
      </p:sp>
    </p:spTree>
    <p:extLst>
      <p:ext uri="{BB962C8B-B14F-4D97-AF65-F5344CB8AC3E}">
        <p14:creationId xmlns:p14="http://schemas.microsoft.com/office/powerpoint/2010/main" val="3654491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Maffeo</a:t>
            </a:r>
            <a:r>
              <a:rPr lang="en-US" sz="4000" dirty="0"/>
              <a:t> </a:t>
            </a:r>
            <a:r>
              <a:rPr lang="en-US" sz="4000" dirty="0" smtClean="0"/>
              <a:t>Pantaleoni (1857</a:t>
            </a:r>
            <a:r>
              <a:rPr lang="it-IT" sz="4000" dirty="0" smtClean="0"/>
              <a:t>–</a:t>
            </a:r>
            <a:r>
              <a:rPr lang="en-US" sz="4000" dirty="0" smtClean="0"/>
              <a:t>1924)</a:t>
            </a:r>
            <a:br>
              <a:rPr lang="en-US" sz="4000" dirty="0" smtClean="0"/>
            </a:br>
            <a:r>
              <a:rPr lang="it-IT" sz="4000" dirty="0"/>
              <a:t>Enrico Barone </a:t>
            </a:r>
            <a:r>
              <a:rPr lang="it-IT" sz="4000" dirty="0" smtClean="0"/>
              <a:t>(1859–1924</a:t>
            </a:r>
            <a:r>
              <a:rPr lang="it-IT" sz="4000" dirty="0"/>
              <a:t>)</a:t>
            </a:r>
            <a:endParaRPr lang="en-US" sz="40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2311586" cy="423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3338736" cy="33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0231"/>
            <a:ext cx="3334804" cy="4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84" y="5373216"/>
            <a:ext cx="4186696" cy="61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026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Σουηδία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6693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442778" cy="36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196143" cy="41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6254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87641"/>
            <a:ext cx="2532390" cy="383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1" y="1287642"/>
            <a:ext cx="1994054" cy="42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4685" y="5373217"/>
            <a:ext cx="23311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/>
              <a:t>Über Wert, Kapital und Rente nach den neueren nationalökonomischen Theorien</a:t>
            </a:r>
            <a:r>
              <a:rPr lang="de-DE" sz="1600" dirty="0"/>
              <a:t>. Jena. 1893.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306722" y="4221088"/>
            <a:ext cx="648072" cy="2160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r>
              <a:rPr lang="en-US" dirty="0" smtClean="0"/>
              <a:t>1954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4754" y="5229200"/>
            <a:ext cx="3073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/>
              <a:t>Geldzins und Güterpreise: eine Studie über die den Tauschwert des Geldes bestimmenden Ursachen</a:t>
            </a:r>
            <a:r>
              <a:rPr lang="de-DE" sz="1600" dirty="0"/>
              <a:t>. Jena: G. Fischer. 1898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300192" y="1412776"/>
            <a:ext cx="2466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/>
              <a:t>Finanztheoretische Untersuchungen nebst Darstellung und Kritik des Steuerwesens Schwedens</a:t>
            </a:r>
            <a:r>
              <a:rPr lang="de-DE" dirty="0"/>
              <a:t>. Jena: </a:t>
            </a:r>
            <a:r>
              <a:rPr lang="de-DE" dirty="0" smtClean="0"/>
              <a:t>G. Fischer</a:t>
            </a:r>
            <a:r>
              <a:rPr lang="de-DE" dirty="0"/>
              <a:t>. 1896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095"/>
            <a:ext cx="2759084" cy="369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59" y="1345980"/>
            <a:ext cx="3016834" cy="377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7095"/>
            <a:ext cx="2488721" cy="373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445224"/>
            <a:ext cx="720080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dirty="0" smtClean="0"/>
              <a:t>1934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936" y="5547496"/>
            <a:ext cx="720080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dirty="0" smtClean="0"/>
              <a:t>1935</a:t>
            </a:r>
          </a:p>
        </p:txBody>
      </p:sp>
      <p:sp>
        <p:nvSpPr>
          <p:cNvPr id="4" name="Rectangle 3"/>
          <p:cNvSpPr/>
          <p:nvPr/>
        </p:nvSpPr>
        <p:spPr>
          <a:xfrm>
            <a:off x="4745383" y="52968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1600" i="1" dirty="0"/>
              <a:t>Föreläsningar i nationalekonomi</a:t>
            </a:r>
            <a:r>
              <a:rPr lang="sv-SE" sz="1600" dirty="0"/>
              <a:t>. </a:t>
            </a:r>
            <a:endParaRPr lang="sv-SE" sz="1600" dirty="0" smtClean="0"/>
          </a:p>
          <a:p>
            <a:pPr algn="ctr"/>
            <a:r>
              <a:rPr lang="sv-SE" sz="1600" dirty="0" smtClean="0"/>
              <a:t>Lund</a:t>
            </a:r>
            <a:r>
              <a:rPr lang="sv-SE" sz="1600" dirty="0"/>
              <a:t>. 1901-1906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87680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916832"/>
            <a:ext cx="5832648" cy="35283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Θεωρία οριακής παραγωγικότητας και εξάντληση προϊόντος.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Αποτέλεσμα </a:t>
            </a:r>
            <a:r>
              <a:rPr lang="en-US" sz="2400" dirty="0" smtClean="0"/>
              <a:t>Wicksell</a:t>
            </a:r>
            <a:endParaRPr lang="el-G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Χρονική διάρθρωση κεφαλαίου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Θεωρία χρήματος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5886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Karl Gustav Cassel </a:t>
            </a:r>
            <a:r>
              <a:rPr lang="en-US" sz="4000" dirty="0" smtClean="0"/>
              <a:t>(1866–1945</a:t>
            </a:r>
            <a:r>
              <a:rPr lang="en-US" sz="4000" dirty="0"/>
              <a:t>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0"/>
            <a:ext cx="2664296" cy="410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18" y="1556791"/>
            <a:ext cx="3008283" cy="410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7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376264" cy="331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775326" cy="399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0901" y="4917536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by Walter </a:t>
            </a:r>
            <a:r>
              <a:rPr lang="en-US" sz="1600" dirty="0" err="1"/>
              <a:t>Stoneman</a:t>
            </a:r>
            <a:endParaRPr lang="en-US" sz="1600" dirty="0"/>
          </a:p>
          <a:p>
            <a:pPr algn="ctr"/>
            <a:r>
              <a:rPr lang="en-US" sz="1600" dirty="0"/>
              <a:t>platinum print, </a:t>
            </a:r>
            <a:r>
              <a:rPr lang="en-US" sz="1600" dirty="0" smtClean="0"/>
              <a:t>1917, NPG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6975"/>
            <a:ext cx="25812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Karl Gustav Cassel </a:t>
            </a:r>
            <a:r>
              <a:rPr lang="en-US" sz="4000" dirty="0" smtClean="0"/>
              <a:t>(1866–1945</a:t>
            </a:r>
            <a:r>
              <a:rPr lang="en-US" sz="4000" dirty="0"/>
              <a:t>)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14477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53" y="1412776"/>
            <a:ext cx="2655371" cy="42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3861048"/>
            <a:ext cx="3006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T</a:t>
            </a:r>
            <a:r>
              <a:rPr lang="en-US" i="1" dirty="0" err="1" smtClean="0"/>
              <a:t>heoretische</a:t>
            </a:r>
            <a:r>
              <a:rPr lang="en-US" i="1" dirty="0" smtClean="0"/>
              <a:t> </a:t>
            </a:r>
            <a:r>
              <a:rPr lang="en-US" i="1" dirty="0" err="1"/>
              <a:t>Sozialökonomie</a:t>
            </a:r>
            <a:r>
              <a:rPr lang="en-US" dirty="0"/>
              <a:t>, </a:t>
            </a:r>
            <a:r>
              <a:rPr lang="en-US" dirty="0" smtClean="0"/>
              <a:t>Leipzig, </a:t>
            </a:r>
            <a:r>
              <a:rPr lang="en-US" dirty="0"/>
              <a:t>C. F. Winter</a:t>
            </a:r>
            <a:r>
              <a:rPr lang="en-US" dirty="0" smtClean="0"/>
              <a:t>.</a:t>
            </a:r>
            <a:r>
              <a:rPr lang="en-US" dirty="0"/>
              <a:t> 1918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9682"/>
            <a:ext cx="3183409" cy="421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877272"/>
            <a:ext cx="3960440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en-US" dirty="0" smtClean="0"/>
              <a:t>Schumpeter: 90% Walras, 10% </a:t>
            </a:r>
            <a:r>
              <a:rPr lang="el-GR" dirty="0" smtClean="0"/>
              <a:t>νερό.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94513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Αυστρία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6197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Friedrich Freiherr von </a:t>
            </a:r>
            <a:r>
              <a:rPr lang="de-DE" sz="3600" dirty="0" smtClean="0"/>
              <a:t>Wieser (1851 –1926</a:t>
            </a:r>
            <a:r>
              <a:rPr lang="de-DE" sz="3600" dirty="0"/>
              <a:t>)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6302"/>
            <a:ext cx="26003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0843"/>
            <a:ext cx="272085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6302"/>
            <a:ext cx="2284910" cy="35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2002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Friedrich </a:t>
            </a:r>
            <a:r>
              <a:rPr lang="de-DE" sz="3600" dirty="0" smtClean="0"/>
              <a:t>von Wieser (1851 –1926</a:t>
            </a:r>
            <a:r>
              <a:rPr lang="de-DE" sz="3600" dirty="0"/>
              <a:t>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84784"/>
            <a:ext cx="561662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n-US" dirty="0" err="1" smtClean="0"/>
              <a:t>Grenznutz</a:t>
            </a:r>
            <a:r>
              <a:rPr lang="en-US" dirty="0" smtClean="0"/>
              <a:t> </a:t>
            </a:r>
            <a:r>
              <a:rPr lang="el-GR" dirty="0" smtClean="0"/>
              <a:t>Οριακή ωφέλεια</a:t>
            </a:r>
          </a:p>
          <a:p>
            <a:r>
              <a:rPr lang="en-US" dirty="0" err="1" smtClean="0"/>
              <a:t>Zurechnung</a:t>
            </a:r>
            <a:r>
              <a:rPr lang="en-US" dirty="0" smtClean="0"/>
              <a:t> </a:t>
            </a:r>
            <a:r>
              <a:rPr lang="el-GR" dirty="0" smtClean="0"/>
              <a:t> Καταλογισμός</a:t>
            </a:r>
          </a:p>
          <a:p>
            <a:r>
              <a:rPr lang="el-GR" dirty="0" smtClean="0"/>
              <a:t>Κόστος ευκαιρίας</a:t>
            </a:r>
            <a:endParaRPr lang="en-US" dirty="0" smtClean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85406"/>
            <a:ext cx="2552383" cy="407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83" y="1030526"/>
            <a:ext cx="27813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1871092" cy="312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0049" y="5812076"/>
            <a:ext cx="3289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Theorie</a:t>
            </a:r>
            <a:r>
              <a:rPr lang="en-US" i="1" dirty="0"/>
              <a:t> der </a:t>
            </a:r>
            <a:r>
              <a:rPr lang="en-US" i="1" dirty="0" err="1"/>
              <a:t>gesellschaftlichen</a:t>
            </a:r>
            <a:r>
              <a:rPr lang="en-US" i="1" dirty="0"/>
              <a:t> </a:t>
            </a:r>
            <a:r>
              <a:rPr lang="en-US" i="1" dirty="0" err="1" smtClean="0"/>
              <a:t>Wirtschaft</a:t>
            </a:r>
            <a:r>
              <a:rPr lang="en-US" i="1" dirty="0" smtClean="0"/>
              <a:t> </a:t>
            </a:r>
            <a:r>
              <a:rPr lang="en-US" dirty="0" smtClean="0"/>
              <a:t>1914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Eugen Böhm Ritter von Bawerk </a:t>
            </a:r>
            <a:r>
              <a:rPr lang="de-DE" sz="3200" dirty="0" smtClean="0"/>
              <a:t>(1851 –1914</a:t>
            </a:r>
            <a:r>
              <a:rPr lang="de-DE" sz="3200" dirty="0"/>
              <a:t>) 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0848"/>
            <a:ext cx="2650803" cy="12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9" y="1772816"/>
            <a:ext cx="29051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2615454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1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Eugen </a:t>
            </a:r>
            <a:r>
              <a:rPr lang="en-US" sz="3200" dirty="0" smtClean="0"/>
              <a:t>von </a:t>
            </a:r>
            <a:r>
              <a:rPr lang="de-DE" sz="3200" dirty="0" smtClean="0"/>
              <a:t>Böhm</a:t>
            </a:r>
            <a:r>
              <a:rPr lang="el-GR" sz="3200" dirty="0" smtClean="0"/>
              <a:t>-</a:t>
            </a:r>
            <a:r>
              <a:rPr lang="de-DE" sz="3200" dirty="0" smtClean="0"/>
              <a:t>Bawerk (1851 –1914</a:t>
            </a:r>
            <a:r>
              <a:rPr lang="de-DE" sz="3200" dirty="0"/>
              <a:t>) </a:t>
            </a:r>
            <a:endParaRPr lang="en-US" sz="32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4" y="1556792"/>
            <a:ext cx="2302013" cy="37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2384360" cy="38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07" y="1678788"/>
            <a:ext cx="1475788" cy="221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8901" y="5661248"/>
            <a:ext cx="4680520" cy="7920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el-GR" dirty="0" smtClean="0"/>
              <a:t>Κριτική στον </a:t>
            </a:r>
            <a:r>
              <a:rPr lang="en-US" dirty="0" smtClean="0"/>
              <a:t>Marx </a:t>
            </a:r>
            <a:r>
              <a:rPr lang="el-GR" dirty="0" smtClean="0"/>
              <a:t>για τον μετασχηματισμό των εργασιακών αξιών σε τιμές παραγωγής: Ισχύει μόνο για σταθερή οργανική σύνθεση του κεφαλαίου 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803993" y="4830251"/>
            <a:ext cx="5310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Eugen von </a:t>
            </a:r>
            <a:r>
              <a:rPr lang="de-DE" sz="1400" dirty="0" smtClean="0"/>
              <a:t>Böhm-Bawerk</a:t>
            </a:r>
            <a:r>
              <a:rPr lang="el-GR" sz="1400" dirty="0" smtClean="0"/>
              <a:t>, </a:t>
            </a:r>
            <a:r>
              <a:rPr lang="en-US" sz="1400" dirty="0" smtClean="0"/>
              <a:t>“</a:t>
            </a:r>
            <a:r>
              <a:rPr lang="de-DE" sz="1400" dirty="0" smtClean="0"/>
              <a:t>Zum </a:t>
            </a:r>
            <a:r>
              <a:rPr lang="de-DE" sz="1400" dirty="0"/>
              <a:t>Abschluß des Marxschen </a:t>
            </a:r>
            <a:r>
              <a:rPr lang="de-DE" sz="1400" dirty="0" smtClean="0"/>
              <a:t>Systems“, in </a:t>
            </a:r>
            <a:r>
              <a:rPr lang="de-DE" sz="1400" i="1" dirty="0" smtClean="0"/>
              <a:t>Staatswissenschaftliche </a:t>
            </a:r>
            <a:r>
              <a:rPr lang="de-DE" sz="1400" i="1" dirty="0"/>
              <a:t>Arbeiten. Festgaben für Karl Knies</a:t>
            </a:r>
            <a:r>
              <a:rPr lang="de-DE" sz="1400" dirty="0"/>
              <a:t>, hrsgb. von Otto von Boenigk, </a:t>
            </a:r>
            <a:r>
              <a:rPr lang="de-DE" sz="1400" dirty="0" smtClean="0"/>
              <a:t>Haering: Berlin </a:t>
            </a:r>
            <a:r>
              <a:rPr lang="de-DE" sz="1400" dirty="0"/>
              <a:t>1896, S. 87-205.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28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Eugen </a:t>
            </a:r>
            <a:r>
              <a:rPr lang="en-US" sz="3200" dirty="0" smtClean="0"/>
              <a:t>von </a:t>
            </a:r>
            <a:r>
              <a:rPr lang="de-DE" sz="3200" dirty="0" smtClean="0"/>
              <a:t>Böhm</a:t>
            </a:r>
            <a:r>
              <a:rPr lang="el-GR" sz="3200" dirty="0" smtClean="0"/>
              <a:t>-</a:t>
            </a:r>
            <a:r>
              <a:rPr lang="de-DE" sz="3200" dirty="0" smtClean="0"/>
              <a:t>Bawerk (1851 –1914</a:t>
            </a:r>
            <a:r>
              <a:rPr lang="de-DE" sz="3200" dirty="0"/>
              <a:t>) </a:t>
            </a:r>
            <a:endParaRPr lang="en-US" sz="32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548017" cy="132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5130"/>
            <a:ext cx="783332" cy="2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6843"/>
            <a:ext cx="2799428" cy="3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4581128"/>
            <a:ext cx="2664296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Θεωρία επιτοκίου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860032" y="4509120"/>
            <a:ext cx="324036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Θεωρία κεφαλαίου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18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Τέλος Ενότητας</a:t>
            </a:r>
          </a:p>
        </p:txBody>
      </p:sp>
      <p:sp>
        <p:nvSpPr>
          <p:cNvPr id="22531" name="Υπότιτλος 7"/>
          <p:cNvSpPr>
            <a:spLocks noGrp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στο πλαίσιο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93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412776"/>
            <a:ext cx="518457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 smtClean="0"/>
              <a:t>1865 Cambridge Mathematical </a:t>
            </a:r>
            <a:r>
              <a:rPr lang="en-US" dirty="0" err="1" smtClean="0"/>
              <a:t>Tripos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Fellow St John’s College</a:t>
            </a:r>
          </a:p>
          <a:p>
            <a:r>
              <a:rPr lang="en-US" dirty="0" smtClean="0"/>
              <a:t>1868 College Lecturer in Moral Sciences</a:t>
            </a:r>
          </a:p>
          <a:p>
            <a:r>
              <a:rPr lang="en-US" dirty="0" smtClean="0"/>
              <a:t>1879 </a:t>
            </a:r>
            <a:r>
              <a:rPr lang="en-US" i="1" dirty="0" smtClean="0"/>
              <a:t>Economics of Industry </a:t>
            </a:r>
            <a:r>
              <a:rPr lang="en-US" dirty="0" smtClean="0"/>
              <a:t>with Mary Paley</a:t>
            </a:r>
          </a:p>
          <a:p>
            <a:r>
              <a:rPr lang="en-US" dirty="0" smtClean="0"/>
              <a:t>1879-1881 Professor of Political Economy &amp; 	 Principal at University College Bristol</a:t>
            </a:r>
          </a:p>
          <a:p>
            <a:r>
              <a:rPr lang="en-US" dirty="0"/>
              <a:t>1</a:t>
            </a:r>
            <a:r>
              <a:rPr lang="en-US" dirty="0" smtClean="0"/>
              <a:t>884 Cambridge Professor of Political Economy </a:t>
            </a:r>
          </a:p>
          <a:p>
            <a:r>
              <a:rPr lang="en-US" dirty="0" smtClean="0"/>
              <a:t>1890 </a:t>
            </a:r>
            <a:r>
              <a:rPr lang="en-US" i="1" dirty="0" smtClean="0"/>
              <a:t>Principles of Economics</a:t>
            </a:r>
          </a:p>
          <a:p>
            <a:r>
              <a:rPr lang="en-US" dirty="0" smtClean="0"/>
              <a:t>1919 </a:t>
            </a:r>
            <a:r>
              <a:rPr lang="en-US" i="1" dirty="0" smtClean="0"/>
              <a:t>Industry and Trade</a:t>
            </a:r>
          </a:p>
          <a:p>
            <a:r>
              <a:rPr lang="en-US" dirty="0" smtClean="0"/>
              <a:t>1923 </a:t>
            </a:r>
            <a:r>
              <a:rPr lang="en-US" i="1" dirty="0" smtClean="0"/>
              <a:t>Money, Credit and Commerce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20" y="1412776"/>
            <a:ext cx="1487041" cy="210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36" y="3761637"/>
            <a:ext cx="3143225" cy="221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5013176"/>
            <a:ext cx="3960440" cy="10801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 smtClean="0"/>
              <a:t>Royal Economic Society</a:t>
            </a:r>
          </a:p>
          <a:p>
            <a:r>
              <a:rPr lang="el-GR" dirty="0" smtClean="0"/>
              <a:t>Συμμετοχή γυναικών στο Πανεπιστήμιο</a:t>
            </a:r>
          </a:p>
          <a:p>
            <a:r>
              <a:rPr lang="en-US" dirty="0" smtClean="0"/>
              <a:t>Economics </a:t>
            </a:r>
            <a:r>
              <a:rPr lang="en-US" dirty="0" err="1" smtClean="0"/>
              <a:t>Tripos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551096" y="2564904"/>
            <a:ext cx="12241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Mary Paley </a:t>
            </a:r>
            <a:r>
              <a:rPr lang="en-US" sz="1600" dirty="0" smtClean="0"/>
              <a:t>Marshall</a:t>
            </a:r>
            <a:endParaRPr lang="el-GR" sz="1600" dirty="0" smtClean="0"/>
          </a:p>
          <a:p>
            <a:pPr algn="ctr"/>
            <a:r>
              <a:rPr lang="el-GR" sz="1600" dirty="0" smtClean="0"/>
              <a:t>(1850-1944)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51096" y="6093296"/>
            <a:ext cx="2765320" cy="2160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dirty="0" smtClean="0"/>
              <a:t>St John’s College, Cambridge</a:t>
            </a:r>
          </a:p>
        </p:txBody>
      </p:sp>
    </p:spTree>
    <p:extLst>
      <p:ext uri="{BB962C8B-B14F-4D97-AF65-F5344CB8AC3E}">
        <p14:creationId xmlns:p14="http://schemas.microsoft.com/office/powerpoint/2010/main" val="28966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1.0. 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r>
              <a:rPr lang="el-GR" sz="2000" dirty="0" smtClean="0"/>
              <a:t>Έκδοση διαθέσιμη </a:t>
            </a:r>
            <a:r>
              <a:rPr lang="el-GR" sz="2000" dirty="0">
                <a:hlinkClick r:id="rId3"/>
              </a:rPr>
              <a:t>εδώ</a:t>
            </a:r>
            <a:r>
              <a:rPr lang="el-GR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30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Εθνικόν και Καποδιστριακόν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/>
              <a:t>Νίκος </a:t>
            </a:r>
            <a:r>
              <a:rPr lang="el-GR" sz="2000" dirty="0" err="1" smtClean="0"/>
              <a:t>Θεοχαράκης</a:t>
            </a:r>
            <a:r>
              <a:rPr lang="el-GR" sz="2000" dirty="0" smtClean="0"/>
              <a:t> 2015</a:t>
            </a:r>
            <a:r>
              <a:rPr lang="el-GR" sz="2000" dirty="0"/>
              <a:t>. Νίκος </a:t>
            </a:r>
            <a:r>
              <a:rPr lang="el-GR" sz="2000" dirty="0" err="1"/>
              <a:t>Θεοχαράκης</a:t>
            </a:r>
            <a:r>
              <a:rPr lang="el-GR" sz="2000" dirty="0"/>
              <a:t>. «Ιστορία Οικονομικών Θεωριών. </a:t>
            </a:r>
            <a:r>
              <a:rPr lang="el-GR" sz="2000" dirty="0"/>
              <a:t>Η εδραίωση της νεοκλασικής οικονομικής θεωρίας». </a:t>
            </a:r>
            <a:r>
              <a:rPr lang="el-GR" sz="2000" dirty="0" smtClean="0"/>
              <a:t>Έκδοση: 1.0. Αθήνα 2015. Διαθέσιμο από τη δικτυακή διεύθυνση: </a:t>
            </a:r>
            <a:r>
              <a:rPr lang="en-GB" sz="2000" dirty="0">
                <a:hlinkClick r:id="rId3"/>
              </a:rPr>
              <a:t>http://</a:t>
            </a:r>
            <a:r>
              <a:rPr lang="en-GB" sz="2000" dirty="0" smtClean="0">
                <a:hlinkClick r:id="rId3"/>
              </a:rPr>
              <a:t>opencourses.uoa.gr/courses/ECON1</a:t>
            </a:r>
            <a:r>
              <a:rPr lang="el-GR" sz="2000" dirty="0" smtClean="0"/>
              <a:t>. 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336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387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694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556792"/>
            <a:ext cx="835631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"Η δομή και οργάνωση της παρουσίασης, καθώς και το υπόλοιπο περιεχόμενο, αποτελούν πνευματική ιδιοκτησία </a:t>
            </a:r>
            <a:r>
              <a:rPr lang="el-GR" sz="2000" dirty="0" smtClean="0"/>
              <a:t>του συγγραφέα </a:t>
            </a:r>
            <a:r>
              <a:rPr lang="el-GR" sz="2000" dirty="0"/>
              <a:t>και του Πανεπιστημίου Αθηνών και διατίθενται με άδεια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/>
              <a:t>Commons</a:t>
            </a:r>
            <a:r>
              <a:rPr lang="el-GR" sz="2000" dirty="0"/>
              <a:t> Αναφορά Μη Εμπορική Χρήση Παρόμοια Διανομή Έκδοση 4.0 ή μεταγενέστερη.</a:t>
            </a:r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r>
              <a:rPr lang="el-GR" sz="2000" dirty="0"/>
              <a:t>Οι φωτογραφίες που περιέχονται στην παρουσίαση αποτελούν πνευματική ιδιοκτησία τρίτων. Απαγορεύεται η αναπαραγωγή, αναδημοσίευση και διάθεσή τους στο κοινό με οποιονδήποτε τρόπο χωρίς τη λήψη άδειας από τους δικαιούχους. "</a:t>
            </a: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289994" cy="392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60" y="1365671"/>
            <a:ext cx="2270627" cy="386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49" y="1484784"/>
            <a:ext cx="2419859" cy="399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483368"/>
            <a:ext cx="1224136" cy="3218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en-US" dirty="0" smtClean="0"/>
              <a:t>1879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1920" y="5554906"/>
            <a:ext cx="1440160" cy="4663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l-GR" dirty="0" smtClean="0"/>
              <a:t>1890 </a:t>
            </a:r>
          </a:p>
          <a:p>
            <a:pPr algn="ctr"/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έκδοση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5580774"/>
            <a:ext cx="1584176" cy="4489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US" dirty="0" smtClean="0"/>
              <a:t>1920 </a:t>
            </a:r>
            <a:endParaRPr lang="el-GR" dirty="0" smtClean="0"/>
          </a:p>
          <a:p>
            <a:pPr algn="ctr"/>
            <a:r>
              <a:rPr lang="en-US" dirty="0" smtClean="0"/>
              <a:t>8</a:t>
            </a:r>
            <a:r>
              <a:rPr lang="el-GR" baseline="30000" dirty="0" smtClean="0"/>
              <a:t>η</a:t>
            </a:r>
            <a:r>
              <a:rPr lang="el-GR" dirty="0" smtClean="0"/>
              <a:t> έκδοση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55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Microsoft Office PowerPoint</Application>
  <PresentationFormat>On-screen Show (4:3)</PresentationFormat>
  <Paragraphs>273</Paragraphs>
  <Slides>84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ＭＳ Ｐゴシック</vt:lpstr>
      <vt:lpstr>Arial</vt:lpstr>
      <vt:lpstr>Calibri</vt:lpstr>
      <vt:lpstr>Times New Roman</vt:lpstr>
      <vt:lpstr>Wingdings</vt:lpstr>
      <vt:lpstr>Θέμα του Office</vt:lpstr>
      <vt:lpstr>Ιστορία Οικονομικών Θεωριών</vt:lpstr>
      <vt:lpstr>Σκοπός μαθήματος</vt:lpstr>
      <vt:lpstr>Περιεχόμενα ενότητας</vt:lpstr>
      <vt:lpstr>Belle époque</vt:lpstr>
      <vt:lpstr>Belle époque 1871-1914</vt:lpstr>
      <vt:lpstr>Ηνωμένο Βασίλειο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PowerPoint Presentation</vt:lpstr>
      <vt:lpstr>Francis Ysidro Edgeworth (1845-1926)</vt:lpstr>
      <vt:lpstr>Francis Ysidro Edgeworth (1845-1926)</vt:lpstr>
      <vt:lpstr>Francis Ysidro Edgeworth (1845-1926)</vt:lpstr>
      <vt:lpstr>Francis Ysidro Edgeworth (1845-1926)</vt:lpstr>
      <vt:lpstr>Francis Ysidro Edgeworth (1845-1926)</vt:lpstr>
      <vt:lpstr>Francis Ysidro Edgeworth (1845-1926)</vt:lpstr>
      <vt:lpstr>PowerPoint Presentation</vt:lpstr>
      <vt:lpstr>Francis Ysidro Edgeworth (1845-1926)</vt:lpstr>
      <vt:lpstr>Philip Henry Wicksteed (1844 –1927)</vt:lpstr>
      <vt:lpstr>Philip Henry Wicksteed (1844 –1927)</vt:lpstr>
      <vt:lpstr>Philip Henry Wicksteed (1844 –1927)</vt:lpstr>
      <vt:lpstr>Σημείωση: Θεώρημα του Euler για ομογενείς συναρτήσεις </vt:lpstr>
      <vt:lpstr>Arthur Cecil Pigou (1877 –1959)</vt:lpstr>
      <vt:lpstr>Arthur Cecil Pigou (1877 –1959)</vt:lpstr>
      <vt:lpstr>Arthur Cecil Pigou (1877 –1959)</vt:lpstr>
      <vt:lpstr>Ηνωμένες Πολιτείες Αμερικής</vt:lpstr>
      <vt:lpstr>John Bates Clark (1847 –1938)</vt:lpstr>
      <vt:lpstr>John Bates Clark (1847 –1938)</vt:lpstr>
      <vt:lpstr>John Bates Clark (1847 –1938)</vt:lpstr>
      <vt:lpstr>Irving Fisher (1867–1947)</vt:lpstr>
      <vt:lpstr>Irving Fisher (1867–1947)</vt:lpstr>
      <vt:lpstr>Irving Fisher (1867–1947)</vt:lpstr>
      <vt:lpstr>Irving Fisher (1867–1947)</vt:lpstr>
      <vt:lpstr>Irving Fisher (1867–1947)</vt:lpstr>
      <vt:lpstr>Irving Fisher (1867–1947)</vt:lpstr>
      <vt:lpstr>Ιταλία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Maffeo Pantaleoni (1857–1924) Enrico Barone (1859–1924)</vt:lpstr>
      <vt:lpstr>Maffeo Pantaleoni (1857–1924) Enrico Barone (1859–1924)</vt:lpstr>
      <vt:lpstr>Σουηδία</vt:lpstr>
      <vt:lpstr>Knut Wicksell (1851 –1926)</vt:lpstr>
      <vt:lpstr>Knut Wicksell (1851 –1926)</vt:lpstr>
      <vt:lpstr>Knut Wicksell (1851 –1926)</vt:lpstr>
      <vt:lpstr>Knut Wicksell (1851 –1926)</vt:lpstr>
      <vt:lpstr>Karl Gustav Cassel (1866–1945)</vt:lpstr>
      <vt:lpstr>Karl Gustav Cassel (1866–1945)</vt:lpstr>
      <vt:lpstr>Αυστρία</vt:lpstr>
      <vt:lpstr>Friedrich Freiherr von Wieser (1851 –1926)</vt:lpstr>
      <vt:lpstr>Friedrich von Wieser (1851 –1926)</vt:lpstr>
      <vt:lpstr>Eugen Böhm Ritter von Bawerk (1851 –1914) </vt:lpstr>
      <vt:lpstr>Eugen von Böhm-Bawerk (1851 –1914) </vt:lpstr>
      <vt:lpstr>Eugen von Böhm-Bawerk (1851 –1914) 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2014-04-27T23:57:13Z</dcterms:created>
  <dcterms:modified xsi:type="dcterms:W3CDTF">2016-04-11T10:03:11Z</dcterms:modified>
</cp:coreProperties>
</file>