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36"/>
  </p:notesMasterIdLst>
  <p:sldIdLst>
    <p:sldId id="349" r:id="rId3"/>
    <p:sldId id="308" r:id="rId4"/>
    <p:sldId id="309" r:id="rId5"/>
    <p:sldId id="314" r:id="rId6"/>
    <p:sldId id="310" r:id="rId7"/>
    <p:sldId id="311" r:id="rId8"/>
    <p:sldId id="312" r:id="rId9"/>
    <p:sldId id="324" r:id="rId10"/>
    <p:sldId id="325" r:id="rId11"/>
    <p:sldId id="354" r:id="rId12"/>
    <p:sldId id="328" r:id="rId13"/>
    <p:sldId id="330" r:id="rId14"/>
    <p:sldId id="331" r:id="rId15"/>
    <p:sldId id="332" r:id="rId16"/>
    <p:sldId id="333" r:id="rId17"/>
    <p:sldId id="334" r:id="rId18"/>
    <p:sldId id="336" r:id="rId19"/>
    <p:sldId id="338" r:id="rId20"/>
    <p:sldId id="339" r:id="rId21"/>
    <p:sldId id="340" r:id="rId22"/>
    <p:sldId id="343" r:id="rId23"/>
    <p:sldId id="341" r:id="rId24"/>
    <p:sldId id="344" r:id="rId25"/>
    <p:sldId id="345" r:id="rId26"/>
    <p:sldId id="348" r:id="rId27"/>
    <p:sldId id="347" r:id="rId28"/>
    <p:sldId id="290" r:id="rId29"/>
    <p:sldId id="295" r:id="rId30"/>
    <p:sldId id="350" r:id="rId31"/>
    <p:sldId id="351" r:id="rId32"/>
    <p:sldId id="352" r:id="rId33"/>
    <p:sldId id="353" r:id="rId34"/>
    <p:sldId id="293" r:id="rId35"/>
  </p:sldIdLst>
  <p:sldSz cx="9144000" cy="6858000" type="screen4x3"/>
  <p:notesSz cx="6858000" cy="9144000"/>
  <p:custDataLst>
    <p:tags r:id="rId37"/>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49"/>
            <p14:sldId id="308"/>
            <p14:sldId id="309"/>
            <p14:sldId id="314"/>
            <p14:sldId id="310"/>
            <p14:sldId id="311"/>
            <p14:sldId id="312"/>
            <p14:sldId id="324"/>
            <p14:sldId id="325"/>
            <p14:sldId id="354"/>
            <p14:sldId id="328"/>
            <p14:sldId id="330"/>
            <p14:sldId id="331"/>
            <p14:sldId id="332"/>
            <p14:sldId id="333"/>
            <p14:sldId id="334"/>
            <p14:sldId id="336"/>
            <p14:sldId id="338"/>
            <p14:sldId id="339"/>
            <p14:sldId id="340"/>
            <p14:sldId id="343"/>
            <p14:sldId id="341"/>
            <p14:sldId id="344"/>
            <p14:sldId id="345"/>
            <p14:sldId id="348"/>
            <p14:sldId id="347"/>
            <p14:sldId id="290"/>
            <p14:sldId id="295"/>
            <p14:sldId id="350"/>
            <p14:sldId id="351"/>
            <p14:sldId id="352"/>
            <p14:sldId id="353"/>
          </p14:sldIdLst>
        </p14:section>
        <p14:section name="Untitled Section" id="{0F1CB131-A6BD-43D0-B8D4-1F27CEF7A05E}">
          <p14:sldIdLst>
            <p14:sldId id="293"/>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varScale="1">
        <p:scale>
          <a:sx n="57" d="100"/>
          <a:sy n="57" d="100"/>
        </p:scale>
        <p:origin x="-3216"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commentAuthors" Target="commentAuthor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29/10/2015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n-US" altLang="en-US" smtClean="0">
              <a:solidFill>
                <a:srgbClr val="FF0000"/>
              </a:solidFill>
            </a:endParaRPr>
          </a:p>
        </p:txBody>
      </p:sp>
      <p:sp>
        <p:nvSpPr>
          <p:cNvPr id="1126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100EA80-8CC4-4187-A2BA-9FA8D171ECDD}" type="slidenum">
              <a:rPr lang="el-GR" altLang="en-US"/>
              <a:pPr fontAlgn="base">
                <a:spcBef>
                  <a:spcPct val="0"/>
                </a:spcBef>
                <a:spcAft>
                  <a:spcPct val="0"/>
                </a:spcAft>
              </a:pPr>
              <a:t>1</a:t>
            </a:fld>
            <a:endParaRPr lang="el-GR" altLang="en-US"/>
          </a:p>
        </p:txBody>
      </p:sp>
    </p:spTree>
    <p:extLst>
      <p:ext uri="{BB962C8B-B14F-4D97-AF65-F5344CB8AC3E}">
        <p14:creationId xmlns:p14="http://schemas.microsoft.com/office/powerpoint/2010/main" val="2901198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7220AF9-E629-48ED-BFC2-6E03C5A63111}" type="slidenum">
              <a:rPr lang="el-GR" altLang="en-US"/>
              <a:pPr fontAlgn="base">
                <a:spcBef>
                  <a:spcPct val="0"/>
                </a:spcBef>
                <a:spcAft>
                  <a:spcPct val="0"/>
                </a:spcAft>
              </a:pPr>
              <a:t>30</a:t>
            </a:fld>
            <a:endParaRPr lang="el-GR" altLang="en-US"/>
          </a:p>
        </p:txBody>
      </p:sp>
    </p:spTree>
    <p:extLst>
      <p:ext uri="{BB962C8B-B14F-4D97-AF65-F5344CB8AC3E}">
        <p14:creationId xmlns:p14="http://schemas.microsoft.com/office/powerpoint/2010/main" val="1171534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4F57B82-55D5-48B6-A7B9-861FC58016DE}" type="slidenum">
              <a:rPr lang="el-GR" altLang="en-US"/>
              <a:pPr fontAlgn="base">
                <a:spcBef>
                  <a:spcPct val="0"/>
                </a:spcBef>
                <a:spcAft>
                  <a:spcPct val="0"/>
                </a:spcAft>
              </a:pPr>
              <a:t>31</a:t>
            </a:fld>
            <a:endParaRPr lang="el-GR" altLang="en-US"/>
          </a:p>
        </p:txBody>
      </p:sp>
    </p:spTree>
    <p:extLst>
      <p:ext uri="{BB962C8B-B14F-4D97-AF65-F5344CB8AC3E}">
        <p14:creationId xmlns:p14="http://schemas.microsoft.com/office/powerpoint/2010/main" val="1150996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6550092-985A-4DAB-B8BD-652609C8C1CA}" type="slidenum">
              <a:rPr lang="el-GR" altLang="en-US"/>
              <a:pPr fontAlgn="base">
                <a:spcBef>
                  <a:spcPct val="0"/>
                </a:spcBef>
                <a:spcAft>
                  <a:spcPct val="0"/>
                </a:spcAft>
              </a:pPr>
              <a:t>32</a:t>
            </a:fld>
            <a:endParaRPr lang="el-GR" altLang="en-US"/>
          </a:p>
        </p:txBody>
      </p:sp>
    </p:spTree>
    <p:extLst>
      <p:ext uri="{BB962C8B-B14F-4D97-AF65-F5344CB8AC3E}">
        <p14:creationId xmlns:p14="http://schemas.microsoft.com/office/powerpoint/2010/main" val="3605764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2145123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Μυθολογία</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Μυθολογία</a:t>
            </a:r>
            <a:endParaRPr lang="en-US" sz="1000" dirty="0">
              <a:solidFill>
                <a:srgbClr val="5075BC"/>
              </a:solidFill>
              <a:ea typeface="ＭＳ Ｐゴシック" pitchFamily="34" charset="-128"/>
              <a:cs typeface="+mn-cs"/>
            </a:endParaRPr>
          </a:p>
        </p:txBody>
      </p:sp>
      <p:pic>
        <p:nvPicPr>
          <p:cNvPr id="6" name="Picture 5" descr="[DECORATIVE]"/>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Μυθολογία</a:t>
            </a:r>
            <a:endParaRPr lang="en-US" sz="1000" dirty="0">
              <a:solidFill>
                <a:srgbClr val="5075BC"/>
              </a:solidFill>
              <a:ea typeface="ＭＳ Ｐゴシック" pitchFamily="34" charset="-128"/>
              <a:cs typeface="+mn-cs"/>
            </a:endParaRPr>
          </a:p>
        </p:txBody>
      </p:sp>
      <p:pic>
        <p:nvPicPr>
          <p:cNvPr id="7" name="Picture 6" descr="[DECORATIVE]"/>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Μυθολογία</a:t>
            </a:r>
            <a:endParaRPr lang="en-US" sz="1000" dirty="0">
              <a:solidFill>
                <a:srgbClr val="5075BC"/>
              </a:solidFill>
              <a:ea typeface="ＭＳ Ｐゴシック" pitchFamily="34" charset="-128"/>
              <a:cs typeface="+mn-cs"/>
            </a:endParaRPr>
          </a:p>
        </p:txBody>
      </p:sp>
      <p:pic>
        <p:nvPicPr>
          <p:cNvPr id="9" name="Picture 8" descr="[DECORATIVE]"/>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Μυθολογία</a:t>
            </a:r>
            <a:endParaRPr lang="en-US" sz="1000" dirty="0">
              <a:solidFill>
                <a:srgbClr val="5075BC"/>
              </a:solidFill>
              <a:ea typeface="ＭＳ Ｐゴシック" pitchFamily="34" charset="-128"/>
              <a:cs typeface="+mn-cs"/>
            </a:endParaRPr>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Μυθολογία</a:t>
            </a:r>
            <a:endParaRPr lang="en-US" sz="1000" dirty="0">
              <a:solidFill>
                <a:srgbClr val="5075BC"/>
              </a:solidFill>
              <a:ea typeface="ＭＳ Ｐゴシック" pitchFamily="34" charset="-128"/>
              <a:cs typeface="+mn-cs"/>
            </a:endParaRP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Μυθολογία</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4.xml"/><Relationship Id="rId1" Type="http://schemas.openxmlformats.org/officeDocument/2006/relationships/tags" Target="../tags/tag3.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28.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hyperlink" Target="http://opencourses.uoa.gr/courses/ECD5/"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29.png"/><Relationship Id="rId4" Type="http://schemas.openxmlformats.org/officeDocument/2006/relationships/hyperlink" Target="%5b1%5d%20http:/creativecommons.org/licenses/by-nc-sa/4.0/"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biblionet.gr/book/185526/%CE%A4%CE%B1_%22%CF%80%CE%B1%CF%81%CE%B5%CE%BE%CE%B7%CE%B3%CE%B7%CE%BC%CE%AD%CE%BD%CE%B1%22_%CF%84%CE%AD%CF%81%CE%B1%CF%84%CE%B1_%CF%84%CE%B7%CF%82_%CE%B5%CE%BB%CE%BB%CE%B7%CE%BD%CE%B9%CE%BA%CE%AE%CF%82_%CE%BC%CF%85%CE%B8%CE%BF%CE%BB%CE%BF%CE%B3%CE%AF%CE%B1%CF%82"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creativecommons.org/licenses/by-sa/3.0/" TargetMode="External"/><Relationship Id="rId5" Type="http://schemas.openxmlformats.org/officeDocument/2006/relationships/hyperlink" Target="https://commons.wikimedia.org/wiki/File:Polyphemus_Eleusis_2630.jpg" TargetMode="External"/><Relationship Id="rId4" Type="http://schemas.openxmlformats.org/officeDocument/2006/relationships/hyperlink" Target="http://www.benaki.gr/index.asp?lang=gr&amp;id=202020001&amp;sid=1174"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Λογότυπο Εθνικόν και Καποδιστριακόν Πανεπιστήμιον Αθηνών"/>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9388" y="404813"/>
            <a:ext cx="414813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Τίτλος 1"/>
          <p:cNvSpPr>
            <a:spLocks noGrp="1"/>
          </p:cNvSpPr>
          <p:nvPr>
            <p:ph type="ctrTitle"/>
          </p:nvPr>
        </p:nvSpPr>
        <p:spPr>
          <a:xfrm>
            <a:off x="685800" y="2006600"/>
            <a:ext cx="7772400" cy="1470025"/>
          </a:xfrm>
        </p:spPr>
        <p:txBody>
          <a:bodyPr/>
          <a:lstStyle/>
          <a:p>
            <a:r>
              <a:rPr lang="el-GR" altLang="en-US" sz="4000" dirty="0" smtClean="0"/>
              <a:t>Το Εικονογραφημένο Βιβλίο στην Προσχολική Εκπαίδευση</a:t>
            </a:r>
            <a:endParaRPr lang="el-GR" altLang="en-US" sz="4000" dirty="0" smtClean="0">
              <a:solidFill>
                <a:srgbClr val="5075BC"/>
              </a:solidFill>
            </a:endParaRPr>
          </a:p>
        </p:txBody>
      </p:sp>
      <p:sp>
        <p:nvSpPr>
          <p:cNvPr id="3" name="Υπότιτλος 2"/>
          <p:cNvSpPr>
            <a:spLocks noGrp="1"/>
          </p:cNvSpPr>
          <p:nvPr>
            <p:ph type="subTitle" idx="1"/>
          </p:nvPr>
        </p:nvSpPr>
        <p:spPr>
          <a:xfrm>
            <a:off x="684213" y="3384550"/>
            <a:ext cx="7775575" cy="1752600"/>
          </a:xfrm>
        </p:spPr>
        <p:txBody>
          <a:bodyPr rtlCol="0">
            <a:noAutofit/>
          </a:bodyPr>
          <a:lstStyle/>
          <a:p>
            <a:pPr fontAlgn="auto">
              <a:spcAft>
                <a:spcPts val="0"/>
              </a:spcAft>
              <a:defRPr/>
            </a:pPr>
            <a:r>
              <a:rPr lang="el-GR" sz="2800" dirty="0" smtClean="0">
                <a:solidFill>
                  <a:srgbClr val="5075BC"/>
                </a:solidFill>
                <a:latin typeface="+mj-lt"/>
                <a:ea typeface="+mj-ea"/>
                <a:cs typeface="+mj-cs"/>
              </a:rPr>
              <a:t>Ενότητα </a:t>
            </a:r>
            <a:r>
              <a:rPr lang="en-US" sz="2800" dirty="0" smtClean="0">
                <a:solidFill>
                  <a:srgbClr val="5075BC"/>
                </a:solidFill>
                <a:latin typeface="+mj-lt"/>
                <a:ea typeface="+mj-ea"/>
                <a:cs typeface="+mj-cs"/>
              </a:rPr>
              <a:t>2.1</a:t>
            </a:r>
            <a:r>
              <a:rPr lang="el-GR" sz="2800" dirty="0" smtClean="0">
                <a:solidFill>
                  <a:srgbClr val="5075BC"/>
                </a:solidFill>
                <a:latin typeface="+mj-lt"/>
                <a:ea typeface="+mj-ea"/>
                <a:cs typeface="+mj-cs"/>
              </a:rPr>
              <a:t>:</a:t>
            </a:r>
            <a:r>
              <a:rPr lang="en-US" sz="2800" dirty="0" smtClean="0">
                <a:solidFill>
                  <a:srgbClr val="5075BC"/>
                </a:solidFill>
                <a:latin typeface="+mj-lt"/>
                <a:ea typeface="+mj-ea"/>
                <a:cs typeface="+mj-cs"/>
              </a:rPr>
              <a:t> </a:t>
            </a:r>
            <a:r>
              <a:rPr lang="el-GR" sz="2800" dirty="0" smtClean="0"/>
              <a:t>Μυθολογία</a:t>
            </a:r>
            <a:endParaRPr lang="en-GB" sz="2800" dirty="0" smtClean="0"/>
          </a:p>
          <a:p>
            <a:pPr fontAlgn="auto">
              <a:spcAft>
                <a:spcPts val="0"/>
              </a:spcAft>
              <a:defRPr/>
            </a:pPr>
            <a:endParaRPr lang="el-GR" sz="2800" dirty="0" smtClean="0"/>
          </a:p>
          <a:p>
            <a:pPr fontAlgn="auto">
              <a:spcAft>
                <a:spcPts val="0"/>
              </a:spcAft>
              <a:defRPr/>
            </a:pPr>
            <a:r>
              <a:rPr lang="el-GR" sz="2800" dirty="0" smtClean="0"/>
              <a:t>Αγγελική Γιαννικοπούλου</a:t>
            </a:r>
          </a:p>
          <a:p>
            <a:pPr fontAlgn="auto">
              <a:spcAft>
                <a:spcPts val="0"/>
              </a:spcAft>
              <a:defRPr/>
            </a:pPr>
            <a:r>
              <a:rPr lang="el-GR" sz="2800" dirty="0" smtClean="0"/>
              <a:t>Τμήμα </a:t>
            </a:r>
            <a:r>
              <a:rPr lang="el-GR" sz="2800" dirty="0"/>
              <a:t>Εκπαίδευσης και Αγωγής στην Προσχολική Ηλικία (ΤΕΑΠΗ)</a:t>
            </a:r>
            <a:endParaRPr lang="en-US" sz="2800" dirty="0" smtClean="0"/>
          </a:p>
          <a:p>
            <a:pPr fontAlgn="auto">
              <a:spcAft>
                <a:spcPts val="0"/>
              </a:spcAft>
              <a:defRPr/>
            </a:pPr>
            <a:endParaRPr lang="el-GR" sz="2800" dirty="0" smtClean="0"/>
          </a:p>
        </p:txBody>
      </p:sp>
    </p:spTree>
    <p:custDataLst>
      <p:tags r:id="rId1"/>
    </p:custDataLst>
    <p:extLst>
      <p:ext uri="{BB962C8B-B14F-4D97-AF65-F5344CB8AC3E}">
        <p14:creationId xmlns:p14="http://schemas.microsoft.com/office/powerpoint/2010/main" val="12763677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Προβολή </a:t>
            </a:r>
            <a:r>
              <a:rPr lang="el-GR" dirty="0" smtClean="0"/>
              <a:t>βίντεο (2/3)</a:t>
            </a:r>
            <a:endParaRPr lang="el-GR" dirty="0"/>
          </a:p>
        </p:txBody>
      </p:sp>
      <p:sp>
        <p:nvSpPr>
          <p:cNvPr id="4" name="Content Placeholder 3"/>
          <p:cNvSpPr>
            <a:spLocks noGrp="1"/>
          </p:cNvSpPr>
          <p:nvPr>
            <p:ph sz="half" idx="2"/>
          </p:nvPr>
        </p:nvSpPr>
        <p:spPr/>
        <p:txBody>
          <a:bodyPr/>
          <a:lstStyle/>
          <a:p>
            <a:pPr marL="0" indent="0">
              <a:buNone/>
            </a:pPr>
            <a:r>
              <a:rPr lang="el-GR" dirty="0">
                <a:solidFill>
                  <a:srgbClr val="000000"/>
                </a:solidFill>
              </a:rPr>
              <a:t>Μέσα στο βίντεο, μπορούσες να διακρίνεις τους ανθρώπους να παρατηρούν τα εκθέματα και να αλληλεπιδρούν με αυτά.</a:t>
            </a:r>
          </a:p>
          <a:p>
            <a:endParaRPr lang="el-GR" dirty="0"/>
          </a:p>
        </p:txBody>
      </p:sp>
      <p:pic>
        <p:nvPicPr>
          <p:cNvPr id="5" name="Picture 3" descr="Τα παιδιά σχολιάζουν το βίντεο."/>
          <p:cNvPicPr>
            <a:picLocks noGrp="1" noChangeAspect="1"/>
          </p:cNvPicPr>
          <p:nvPr>
            <p:ph sz="half" idx="1"/>
          </p:nvPr>
        </p:nvPicPr>
        <p:blipFill rotWithShape="1">
          <a:blip r:embed="rId2" cstate="email">
            <a:extLst>
              <a:ext uri="{28A0092B-C50C-407E-A947-70E740481C1C}">
                <a14:useLocalDpi xmlns:a14="http://schemas.microsoft.com/office/drawing/2010/main"/>
              </a:ext>
            </a:extLst>
          </a:blip>
          <a:srcRect/>
          <a:stretch/>
        </p:blipFill>
        <p:spPr bwMode="auto">
          <a:xfrm>
            <a:off x="457200" y="1695602"/>
            <a:ext cx="4038600" cy="4335158"/>
          </a:xfrm>
          <a:prstGeom prst="rect">
            <a:avLst/>
          </a:prstGeom>
          <a:noFill/>
          <a:ln w="9525">
            <a:noFill/>
            <a:miter lim="800000"/>
            <a:headEnd/>
            <a:tailEnd/>
          </a:ln>
        </p:spPr>
      </p:pic>
    </p:spTree>
    <p:extLst>
      <p:ext uri="{BB962C8B-B14F-4D97-AF65-F5344CB8AC3E}">
        <p14:creationId xmlns:p14="http://schemas.microsoft.com/office/powerpoint/2010/main" val="141851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Προβολή </a:t>
            </a:r>
            <a:r>
              <a:rPr lang="el-GR" dirty="0" smtClean="0"/>
              <a:t>βίντεο (3/3)</a:t>
            </a:r>
            <a:endParaRPr lang="el-GR" dirty="0"/>
          </a:p>
        </p:txBody>
      </p:sp>
      <p:sp>
        <p:nvSpPr>
          <p:cNvPr id="3" name="Θέση περιεχομένου 2"/>
          <p:cNvSpPr>
            <a:spLocks noGrp="1"/>
          </p:cNvSpPr>
          <p:nvPr>
            <p:ph sz="half" idx="1"/>
          </p:nvPr>
        </p:nvSpPr>
        <p:spPr>
          <a:xfrm>
            <a:off x="457200" y="1600200"/>
            <a:ext cx="3178696" cy="4525963"/>
          </a:xfrm>
        </p:spPr>
        <p:txBody>
          <a:bodyPr>
            <a:normAutofit/>
          </a:bodyPr>
          <a:lstStyle/>
          <a:p>
            <a:pPr marL="0" indent="0">
              <a:buNone/>
            </a:pPr>
            <a:r>
              <a:rPr lang="el-GR" dirty="0" smtClean="0">
                <a:solidFill>
                  <a:srgbClr val="000000"/>
                </a:solidFill>
              </a:rPr>
              <a:t>Στο </a:t>
            </a:r>
            <a:r>
              <a:rPr lang="el-GR" dirty="0">
                <a:solidFill>
                  <a:srgbClr val="000000"/>
                </a:solidFill>
              </a:rPr>
              <a:t>βίντεο υπήρχε μόνο μουσική και γραπτές λεζάντες που συμπλήρωναν την εικόνα</a:t>
            </a:r>
            <a:r>
              <a:rPr lang="el-GR" dirty="0" smtClean="0">
                <a:solidFill>
                  <a:srgbClr val="000000"/>
                </a:solidFill>
              </a:rPr>
              <a:t>.</a:t>
            </a:r>
          </a:p>
          <a:p>
            <a:pPr marL="0" indent="0">
              <a:buNone/>
            </a:pPr>
            <a:r>
              <a:rPr lang="el-GR" dirty="0">
                <a:solidFill>
                  <a:srgbClr val="000000"/>
                </a:solidFill>
              </a:rPr>
              <a:t>«Παιδιά, μπορείτε να μαντέψετε το θέμα;»</a:t>
            </a:r>
            <a:br>
              <a:rPr lang="el-GR" dirty="0">
                <a:solidFill>
                  <a:srgbClr val="000000"/>
                </a:solidFill>
              </a:rPr>
            </a:br>
            <a:endParaRPr lang="en-US" dirty="0">
              <a:solidFill>
                <a:srgbClr val="000000"/>
              </a:solidFill>
            </a:endParaRPr>
          </a:p>
          <a:p>
            <a:endParaRPr lang="el-GR" dirty="0"/>
          </a:p>
        </p:txBody>
      </p:sp>
      <p:pic>
        <p:nvPicPr>
          <p:cNvPr id="5" name="Content Placeholder 1" descr="Τα παιδιά παρακολουθούν το βίντεο."/>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a:stretch/>
        </p:blipFill>
        <p:spPr>
          <a:xfrm>
            <a:off x="3851920" y="1844824"/>
            <a:ext cx="4844916" cy="4190076"/>
          </a:xfrm>
        </p:spPr>
      </p:pic>
    </p:spTree>
    <p:extLst>
      <p:ext uri="{BB962C8B-B14F-4D97-AF65-F5344CB8AC3E}">
        <p14:creationId xmlns:p14="http://schemas.microsoft.com/office/powerpoint/2010/main" val="1746448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normAutofit fontScale="90000"/>
          </a:bodyPr>
          <a:lstStyle/>
          <a:p>
            <a:r>
              <a:rPr lang="el-GR" dirty="0"/>
              <a:t>Σύνδεση του βιβλίου με την </a:t>
            </a:r>
            <a:r>
              <a:rPr lang="el-GR" dirty="0" smtClean="0"/>
              <a:t>έκθεση (1/3)</a:t>
            </a:r>
            <a:endParaRPr lang="el-GR" dirty="0"/>
          </a:p>
        </p:txBody>
      </p:sp>
      <p:sp>
        <p:nvSpPr>
          <p:cNvPr id="6" name="Θέση περιεχομένου 5"/>
          <p:cNvSpPr>
            <a:spLocks noGrp="1"/>
          </p:cNvSpPr>
          <p:nvPr>
            <p:ph idx="1"/>
          </p:nvPr>
        </p:nvSpPr>
        <p:spPr/>
        <p:txBody>
          <a:bodyPr/>
          <a:lstStyle/>
          <a:p>
            <a:r>
              <a:rPr lang="el-GR" dirty="0"/>
              <a:t>Πώς σας φαίνονται αυτές οι εικόνες; Τί συναισθήματα σας προκαλούν; Τί πιστεύετε ότι βλέπουμε;</a:t>
            </a:r>
          </a:p>
          <a:p>
            <a:pPr lvl="1"/>
            <a:r>
              <a:rPr lang="el-GR" dirty="0"/>
              <a:t>Είναι αγάλματα και ζωγραφιές στον τοίχο. </a:t>
            </a:r>
            <a:endParaRPr lang="el-GR" dirty="0" smtClean="0"/>
          </a:p>
          <a:p>
            <a:pPr lvl="1"/>
            <a:r>
              <a:rPr lang="el-GR" dirty="0" smtClean="0"/>
              <a:t>Είναι </a:t>
            </a:r>
            <a:r>
              <a:rPr lang="el-GR" dirty="0"/>
              <a:t>πολύ μεγάλα! </a:t>
            </a:r>
            <a:endParaRPr lang="el-GR" dirty="0" smtClean="0"/>
          </a:p>
          <a:p>
            <a:pPr lvl="1"/>
            <a:r>
              <a:rPr lang="el-GR" dirty="0" smtClean="0"/>
              <a:t>Έχουν </a:t>
            </a:r>
            <a:r>
              <a:rPr lang="el-GR" dirty="0"/>
              <a:t>όλα τα ίδια χρώματα, πορτοκαλί και </a:t>
            </a:r>
            <a:r>
              <a:rPr lang="el-GR" dirty="0" smtClean="0"/>
              <a:t>μαύρο!</a:t>
            </a:r>
          </a:p>
          <a:p>
            <a:pPr lvl="1"/>
            <a:r>
              <a:rPr lang="el-GR" dirty="0" smtClean="0"/>
              <a:t>Είναι </a:t>
            </a:r>
            <a:r>
              <a:rPr lang="el-GR" dirty="0"/>
              <a:t>μάσκες που κρέμονται από το ταβάνι!</a:t>
            </a:r>
          </a:p>
          <a:p>
            <a:endParaRPr lang="el-GR" dirty="0"/>
          </a:p>
        </p:txBody>
      </p:sp>
    </p:spTree>
    <p:extLst>
      <p:ext uri="{BB962C8B-B14F-4D97-AF65-F5344CB8AC3E}">
        <p14:creationId xmlns:p14="http://schemas.microsoft.com/office/powerpoint/2010/main" val="3278616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Σύνδεση του βιβλίου με την </a:t>
            </a:r>
            <a:r>
              <a:rPr lang="el-GR" dirty="0" smtClean="0"/>
              <a:t>έκθεση (2/3)</a:t>
            </a:r>
            <a:endParaRPr lang="el-GR" dirty="0"/>
          </a:p>
        </p:txBody>
      </p:sp>
      <p:sp>
        <p:nvSpPr>
          <p:cNvPr id="3" name="Θέση περιεχομένου 2"/>
          <p:cNvSpPr>
            <a:spLocks noGrp="1"/>
          </p:cNvSpPr>
          <p:nvPr>
            <p:ph idx="1"/>
          </p:nvPr>
        </p:nvSpPr>
        <p:spPr/>
        <p:txBody>
          <a:bodyPr/>
          <a:lstStyle/>
          <a:p>
            <a:r>
              <a:rPr lang="el-GR" dirty="0"/>
              <a:t>Πολύ ωραία! Σας θυμίζουν κάτι;</a:t>
            </a:r>
          </a:p>
          <a:p>
            <a:pPr lvl="1"/>
            <a:r>
              <a:rPr lang="el-GR" dirty="0"/>
              <a:t>Όχι</a:t>
            </a:r>
            <a:r>
              <a:rPr lang="el-GR" dirty="0" smtClean="0"/>
              <a:t>!</a:t>
            </a:r>
            <a:endParaRPr lang="el-GR" dirty="0"/>
          </a:p>
          <a:p>
            <a:r>
              <a:rPr lang="el-GR" dirty="0"/>
              <a:t>Παιδιά, μήπως ξέρετε κανένα τέρας από την μυθολογία;</a:t>
            </a:r>
          </a:p>
          <a:p>
            <a:pPr lvl="1"/>
            <a:r>
              <a:rPr lang="el-GR" dirty="0" err="1"/>
              <a:t>Nαι</a:t>
            </a:r>
            <a:r>
              <a:rPr lang="el-GR" dirty="0"/>
              <a:t>, </a:t>
            </a:r>
            <a:r>
              <a:rPr lang="el-GR" dirty="0" smtClean="0"/>
              <a:t>τη </a:t>
            </a:r>
            <a:r>
              <a:rPr lang="el-GR" dirty="0"/>
              <a:t>Μέδουσα! </a:t>
            </a:r>
          </a:p>
          <a:p>
            <a:pPr lvl="1"/>
            <a:r>
              <a:rPr lang="el-GR" dirty="0"/>
              <a:t>Εγώ ξέρω και τον Μινώταυρο!</a:t>
            </a:r>
          </a:p>
          <a:p>
            <a:pPr lvl="1"/>
            <a:endParaRPr lang="el-GR" dirty="0"/>
          </a:p>
          <a:p>
            <a:endParaRPr lang="el-GR" dirty="0"/>
          </a:p>
        </p:txBody>
      </p:sp>
    </p:spTree>
    <p:extLst>
      <p:ext uri="{BB962C8B-B14F-4D97-AF65-F5344CB8AC3E}">
        <p14:creationId xmlns:p14="http://schemas.microsoft.com/office/powerpoint/2010/main" val="570394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Σύνδεση του βιβλίου με την </a:t>
            </a:r>
            <a:r>
              <a:rPr lang="el-GR" dirty="0" smtClean="0"/>
              <a:t>έκθεση (3/3)</a:t>
            </a:r>
            <a:endParaRPr lang="el-GR" dirty="0"/>
          </a:p>
        </p:txBody>
      </p:sp>
      <p:sp>
        <p:nvSpPr>
          <p:cNvPr id="3" name="Θέση περιεχομένου 2"/>
          <p:cNvSpPr>
            <a:spLocks noGrp="1"/>
          </p:cNvSpPr>
          <p:nvPr>
            <p:ph idx="1"/>
          </p:nvPr>
        </p:nvSpPr>
        <p:spPr/>
        <p:txBody>
          <a:bodyPr/>
          <a:lstStyle/>
          <a:p>
            <a:r>
              <a:rPr lang="el-GR" dirty="0"/>
              <a:t>Α! Πολύ ωραία! Μήπως αναγνωρίζετε κανένα από αυτά τα τέρατα στο βίντεο; Βλέπετε κανένα άλλο τέρας σε αυτό το βίντεο; </a:t>
            </a:r>
          </a:p>
          <a:p>
            <a:pPr lvl="1"/>
            <a:r>
              <a:rPr lang="el-GR" dirty="0"/>
              <a:t>Ναι, βλέπω </a:t>
            </a:r>
            <a:r>
              <a:rPr lang="el-GR" dirty="0" smtClean="0"/>
              <a:t>τη </a:t>
            </a:r>
            <a:r>
              <a:rPr lang="el-GR" dirty="0"/>
              <a:t>Μέδουσα ! </a:t>
            </a:r>
          </a:p>
          <a:p>
            <a:pPr lvl="1"/>
            <a:r>
              <a:rPr lang="el-GR" dirty="0"/>
              <a:t>Να ο Μινώταυρος σε άγαλμα! </a:t>
            </a:r>
          </a:p>
          <a:p>
            <a:pPr lvl="1"/>
            <a:r>
              <a:rPr lang="el-GR" dirty="0"/>
              <a:t>Α, βλέπω και τον Κύκλωπα Πολύφημο, έχει ένα μεγάλο μάτι και προβατάκια από κάτω!</a:t>
            </a:r>
          </a:p>
          <a:p>
            <a:endParaRPr lang="el-GR" dirty="0"/>
          </a:p>
        </p:txBody>
      </p:sp>
    </p:spTree>
    <p:extLst>
      <p:ext uri="{BB962C8B-B14F-4D97-AF65-F5344CB8AC3E}">
        <p14:creationId xmlns:p14="http://schemas.microsoft.com/office/powerpoint/2010/main" val="11834361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smtClean="0"/>
              <a:t>Σύγκριση αναπαραστάσεων του Κύκλωπα (1/2)</a:t>
            </a:r>
            <a:endParaRPr lang="el-GR" dirty="0"/>
          </a:p>
        </p:txBody>
      </p:sp>
      <p:sp>
        <p:nvSpPr>
          <p:cNvPr id="5" name="Θέση κειμένου 4"/>
          <p:cNvSpPr>
            <a:spLocks noGrp="1"/>
          </p:cNvSpPr>
          <p:nvPr>
            <p:ph type="body" idx="1"/>
          </p:nvPr>
        </p:nvSpPr>
        <p:spPr>
          <a:xfrm>
            <a:off x="457200" y="1574254"/>
            <a:ext cx="4040188" cy="774626"/>
          </a:xfrm>
        </p:spPr>
        <p:txBody>
          <a:bodyPr>
            <a:noAutofit/>
          </a:bodyPr>
          <a:lstStyle/>
          <a:p>
            <a:pPr>
              <a:lnSpc>
                <a:spcPct val="110000"/>
              </a:lnSpc>
            </a:pPr>
            <a:r>
              <a:rPr lang="el-GR" sz="2000" dirty="0"/>
              <a:t>Γλυπτό του Κύκλωπα Πολύφημου, στο Μουσείο </a:t>
            </a:r>
            <a:r>
              <a:rPr lang="el-GR" sz="2000" dirty="0" smtClean="0"/>
              <a:t>Μπενάκη.</a:t>
            </a:r>
            <a:endParaRPr lang="en-US" sz="2000" dirty="0"/>
          </a:p>
        </p:txBody>
      </p:sp>
      <p:sp>
        <p:nvSpPr>
          <p:cNvPr id="7" name="Θέση κειμένου 6"/>
          <p:cNvSpPr>
            <a:spLocks noGrp="1"/>
          </p:cNvSpPr>
          <p:nvPr>
            <p:ph type="body" sz="quarter" idx="3"/>
          </p:nvPr>
        </p:nvSpPr>
        <p:spPr>
          <a:xfrm>
            <a:off x="4645025" y="1574254"/>
            <a:ext cx="4041775" cy="774626"/>
          </a:xfrm>
        </p:spPr>
        <p:txBody>
          <a:bodyPr>
            <a:noAutofit/>
          </a:bodyPr>
          <a:lstStyle/>
          <a:p>
            <a:pPr>
              <a:lnSpc>
                <a:spcPct val="120000"/>
              </a:lnSpc>
            </a:pPr>
            <a:r>
              <a:rPr lang="el-GR" sz="2000" dirty="0"/>
              <a:t>Αρχαιοελληνικό μελανόμορφο αγγείο του Κύκλωπα </a:t>
            </a:r>
            <a:r>
              <a:rPr lang="el-GR" sz="2000" dirty="0" smtClean="0"/>
              <a:t>Πολύφημου.</a:t>
            </a:r>
            <a:endParaRPr lang="en-US" sz="2000" dirty="0"/>
          </a:p>
        </p:txBody>
      </p:sp>
      <p:pic>
        <p:nvPicPr>
          <p:cNvPr id="9" name="Content Placeholder 6" descr="Η νηπιαγωγός δείχνει φωτογραφίες."/>
          <p:cNvPicPr>
            <a:picLocks noGrp="1" noChangeAspect="1"/>
          </p:cNvPicPr>
          <p:nvPr>
            <p:ph sz="half" idx="2"/>
          </p:nvPr>
        </p:nvPicPr>
        <p:blipFill>
          <a:blip r:embed="rId2" cstate="email">
            <a:extLst>
              <a:ext uri="{28A0092B-C50C-407E-A947-70E740481C1C}">
                <a14:useLocalDpi xmlns:a14="http://schemas.microsoft.com/office/drawing/2010/main"/>
              </a:ext>
            </a:extLst>
          </a:blip>
          <a:srcRect/>
          <a:stretch>
            <a:fillRect/>
          </a:stretch>
        </p:blipFill>
        <p:spPr>
          <a:xfrm>
            <a:off x="457200" y="2480864"/>
            <a:ext cx="4040188" cy="3298655"/>
          </a:xfrm>
        </p:spPr>
      </p:pic>
      <p:pic>
        <p:nvPicPr>
          <p:cNvPr id="10" name="Content Placeholder 7" descr="Η νηπιαγωγός δείχνει φωτογραφίες."/>
          <p:cNvPicPr>
            <a:picLocks noGrp="1" noChangeAspect="1"/>
          </p:cNvPicPr>
          <p:nvPr>
            <p:ph sz="quarter" idx="4"/>
          </p:nvPr>
        </p:nvPicPr>
        <p:blipFill>
          <a:blip r:embed="rId3" cstate="email">
            <a:extLst>
              <a:ext uri="{28A0092B-C50C-407E-A947-70E740481C1C}">
                <a14:useLocalDpi xmlns:a14="http://schemas.microsoft.com/office/drawing/2010/main"/>
              </a:ext>
            </a:extLst>
          </a:blip>
          <a:srcRect/>
          <a:stretch>
            <a:fillRect/>
          </a:stretch>
        </p:blipFill>
        <p:spPr>
          <a:xfrm>
            <a:off x="4645025" y="2492896"/>
            <a:ext cx="4041775" cy="3299251"/>
          </a:xfrm>
        </p:spPr>
      </p:pic>
    </p:spTree>
    <p:extLst>
      <p:ext uri="{BB962C8B-B14F-4D97-AF65-F5344CB8AC3E}">
        <p14:creationId xmlns:p14="http://schemas.microsoft.com/office/powerpoint/2010/main" val="17421729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title"/>
          </p:nvPr>
        </p:nvSpPr>
        <p:spPr/>
        <p:txBody>
          <a:bodyPr>
            <a:normAutofit fontScale="90000"/>
          </a:bodyPr>
          <a:lstStyle/>
          <a:p>
            <a:r>
              <a:rPr lang="el-GR" dirty="0"/>
              <a:t>Σύγκριση αναπαραστάσεων του </a:t>
            </a:r>
            <a:r>
              <a:rPr lang="el-GR" dirty="0" smtClean="0"/>
              <a:t>Κύκλωπα (2/2)</a:t>
            </a:r>
            <a:endParaRPr lang="el-GR" dirty="0"/>
          </a:p>
        </p:txBody>
      </p:sp>
      <p:sp>
        <p:nvSpPr>
          <p:cNvPr id="4" name="Θέση περιεχομένου 3"/>
          <p:cNvSpPr>
            <a:spLocks noGrp="1"/>
          </p:cNvSpPr>
          <p:nvPr>
            <p:ph sz="half" idx="1"/>
          </p:nvPr>
        </p:nvSpPr>
        <p:spPr/>
        <p:txBody>
          <a:bodyPr>
            <a:normAutofit fontScale="92500"/>
          </a:bodyPr>
          <a:lstStyle/>
          <a:p>
            <a:r>
              <a:rPr lang="el-GR" dirty="0" smtClean="0"/>
              <a:t>Τί </a:t>
            </a:r>
            <a:r>
              <a:rPr lang="el-GR" dirty="0"/>
              <a:t>σας θυμίζει αυτή η εικόνα;</a:t>
            </a:r>
          </a:p>
          <a:p>
            <a:pPr lvl="1"/>
            <a:r>
              <a:rPr lang="el-GR" dirty="0" smtClean="0"/>
              <a:t>Είναι </a:t>
            </a:r>
            <a:r>
              <a:rPr lang="el-GR" dirty="0"/>
              <a:t>ένα βάζο.</a:t>
            </a:r>
          </a:p>
          <a:p>
            <a:r>
              <a:rPr lang="el-GR" dirty="0" smtClean="0"/>
              <a:t>Πολύ </a:t>
            </a:r>
            <a:r>
              <a:rPr lang="el-GR" dirty="0"/>
              <a:t>σωστά, αυτό το βάζο λέγεται αγγείο.</a:t>
            </a:r>
          </a:p>
          <a:p>
            <a:pPr lvl="1"/>
            <a:r>
              <a:rPr lang="el-GR" dirty="0" smtClean="0"/>
              <a:t>Ο  </a:t>
            </a:r>
            <a:r>
              <a:rPr lang="el-GR" dirty="0"/>
              <a:t>Κύκλωπας είναι. Τον καρφώνουν στο μάτι.</a:t>
            </a:r>
          </a:p>
          <a:p>
            <a:r>
              <a:rPr lang="el-GR" dirty="0" smtClean="0"/>
              <a:t>Έχει </a:t>
            </a:r>
            <a:r>
              <a:rPr lang="el-GR" dirty="0"/>
              <a:t>ίδια χρώματα με τον Κύκλωπα στο βίντεο;</a:t>
            </a:r>
          </a:p>
          <a:p>
            <a:pPr lvl="1"/>
            <a:r>
              <a:rPr lang="el-GR" dirty="0" smtClean="0"/>
              <a:t>Περίπου ίδια… έχει μαύρο </a:t>
            </a:r>
            <a:r>
              <a:rPr lang="el-GR" dirty="0"/>
              <a:t>και σαν </a:t>
            </a:r>
            <a:r>
              <a:rPr lang="el-GR" dirty="0" smtClean="0"/>
              <a:t>χρυσό</a:t>
            </a:r>
            <a:r>
              <a:rPr lang="en-GB" dirty="0" smtClean="0"/>
              <a:t>.</a:t>
            </a:r>
            <a:endParaRPr lang="el-GR" dirty="0"/>
          </a:p>
          <a:p>
            <a:endParaRPr lang="el-GR" dirty="0"/>
          </a:p>
        </p:txBody>
      </p:sp>
      <p:pic>
        <p:nvPicPr>
          <p:cNvPr id="10" name="Picture 2" descr="Αμφορέας με την τύφλωση του Πλύφημου από τον Οδυσσέα."/>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bwMode="auto">
          <a:xfrm>
            <a:off x="4648200" y="1967599"/>
            <a:ext cx="4038600" cy="379116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348299" y="5805264"/>
            <a:ext cx="472173" cy="360040"/>
          </a:xfrm>
          <a:prstGeom prst="rect">
            <a:avLst/>
          </a:prstGeom>
        </p:spPr>
        <p:txBody>
          <a:bodyPr vert="horz" wrap="square" lIns="91440" tIns="45720" rIns="91440" bIns="45720" rtlCol="0" anchor="ctr">
            <a:noAutofit/>
          </a:bodyPr>
          <a:lstStyle/>
          <a:p>
            <a:r>
              <a:rPr lang="el-GR" b="1" dirty="0" smtClean="0">
                <a:latin typeface="+mj-lt"/>
              </a:rPr>
              <a:t>[7]</a:t>
            </a:r>
          </a:p>
        </p:txBody>
      </p:sp>
    </p:spTree>
    <p:custDataLst>
      <p:tags r:id="rId1"/>
    </p:custDataLst>
    <p:extLst>
      <p:ext uri="{BB962C8B-B14F-4D97-AF65-F5344CB8AC3E}">
        <p14:creationId xmlns:p14="http://schemas.microsoft.com/office/powerpoint/2010/main" val="160560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Ανάγνωση της ιστορίας του Κύκλωπα </a:t>
            </a:r>
            <a:r>
              <a:rPr lang="el-GR" dirty="0" smtClean="0"/>
              <a:t>Πολύφημου με </a:t>
            </a:r>
            <a:r>
              <a:rPr lang="el-GR" dirty="0"/>
              <a:t>θεατρικότητα</a:t>
            </a:r>
          </a:p>
        </p:txBody>
      </p:sp>
      <p:sp>
        <p:nvSpPr>
          <p:cNvPr id="4" name="Θέση περιεχομένου 3"/>
          <p:cNvSpPr>
            <a:spLocks noGrp="1"/>
          </p:cNvSpPr>
          <p:nvPr>
            <p:ph sz="half" idx="2"/>
          </p:nvPr>
        </p:nvSpPr>
        <p:spPr>
          <a:xfrm>
            <a:off x="3491880" y="1639341"/>
            <a:ext cx="5194920" cy="4525963"/>
          </a:xfrm>
        </p:spPr>
        <p:txBody>
          <a:bodyPr>
            <a:noAutofit/>
          </a:bodyPr>
          <a:lstStyle/>
          <a:p>
            <a:pPr marL="0" indent="0">
              <a:spcBef>
                <a:spcPts val="0"/>
              </a:spcBef>
              <a:buNone/>
            </a:pPr>
            <a:r>
              <a:rPr lang="el-GR" sz="2400" dirty="0"/>
              <a:t>Ο Κύκλωπας Πολύφημος </a:t>
            </a:r>
            <a:endParaRPr lang="el-GR" sz="2400" dirty="0" smtClean="0"/>
          </a:p>
          <a:p>
            <a:pPr marL="0" indent="0">
              <a:spcBef>
                <a:spcPts val="0"/>
              </a:spcBef>
              <a:buNone/>
            </a:pPr>
            <a:r>
              <a:rPr lang="el-GR" sz="2400" dirty="0" smtClean="0"/>
              <a:t>μεγάλη </a:t>
            </a:r>
            <a:r>
              <a:rPr lang="el-GR" sz="2400" dirty="0"/>
              <a:t>δύναμη είχε, </a:t>
            </a:r>
          </a:p>
          <a:p>
            <a:pPr marL="0" indent="0">
              <a:spcBef>
                <a:spcPts val="0"/>
              </a:spcBef>
              <a:buNone/>
            </a:pPr>
            <a:r>
              <a:rPr lang="el-GR" sz="2400" dirty="0"/>
              <a:t>μα στο κεφάλι του μυαλό </a:t>
            </a:r>
            <a:endParaRPr lang="el-GR" sz="2400" dirty="0" smtClean="0"/>
          </a:p>
          <a:p>
            <a:pPr marL="0" indent="0">
              <a:spcBef>
                <a:spcPts val="0"/>
              </a:spcBef>
              <a:buNone/>
            </a:pPr>
            <a:r>
              <a:rPr lang="el-GR" sz="2400" dirty="0" smtClean="0"/>
              <a:t>πολύ </a:t>
            </a:r>
            <a:r>
              <a:rPr lang="el-GR" sz="2400" dirty="0"/>
              <a:t>δεν περιείχε. </a:t>
            </a:r>
          </a:p>
          <a:p>
            <a:pPr marL="0" indent="0">
              <a:spcBef>
                <a:spcPts val="0"/>
              </a:spcBef>
              <a:buNone/>
            </a:pPr>
            <a:r>
              <a:rPr lang="el-GR" sz="2400" dirty="0"/>
              <a:t>Με ένα μάτι έβλεπε </a:t>
            </a:r>
            <a:r>
              <a:rPr lang="el-GR" sz="2400" dirty="0" smtClean="0"/>
              <a:t>και </a:t>
            </a:r>
            <a:r>
              <a:rPr lang="el-GR" sz="2400" dirty="0"/>
              <a:t>οπτική είχε μία, </a:t>
            </a:r>
          </a:p>
          <a:p>
            <a:pPr marL="0" indent="0">
              <a:spcBef>
                <a:spcPts val="0"/>
              </a:spcBef>
              <a:buNone/>
            </a:pPr>
            <a:r>
              <a:rPr lang="el-GR" sz="2400" dirty="0"/>
              <a:t>την νόμιζε απόλυτη, επιλογή καμία.</a:t>
            </a:r>
          </a:p>
          <a:p>
            <a:pPr marL="0" indent="0">
              <a:spcBef>
                <a:spcPts val="0"/>
              </a:spcBef>
              <a:buNone/>
            </a:pPr>
            <a:r>
              <a:rPr lang="el-GR" sz="2400" dirty="0" smtClean="0"/>
              <a:t>Ποιος </a:t>
            </a:r>
            <a:r>
              <a:rPr lang="el-GR" sz="2400" dirty="0"/>
              <a:t>άνθρωπος στη γη λοιπόν, χωρίς να ’ναι σαΐνι,</a:t>
            </a:r>
          </a:p>
          <a:p>
            <a:pPr marL="0" indent="0">
              <a:spcBef>
                <a:spcPts val="0"/>
              </a:spcBef>
              <a:buNone/>
            </a:pPr>
            <a:r>
              <a:rPr lang="el-GR" sz="2400" dirty="0" smtClean="0"/>
              <a:t>αν </a:t>
            </a:r>
            <a:r>
              <a:rPr lang="el-GR" sz="2400" dirty="0"/>
              <a:t>ζει μονάχος σε σπηλιές </a:t>
            </a:r>
            <a:endParaRPr lang="el-GR" sz="2400" dirty="0" smtClean="0"/>
          </a:p>
          <a:p>
            <a:pPr marL="0" indent="0">
              <a:spcBef>
                <a:spcPts val="0"/>
              </a:spcBef>
              <a:buNone/>
            </a:pPr>
            <a:r>
              <a:rPr lang="el-GR" sz="2400" dirty="0" smtClean="0"/>
              <a:t>κι </a:t>
            </a:r>
            <a:r>
              <a:rPr lang="el-GR" sz="2400" dirty="0"/>
              <a:t>από </a:t>
            </a:r>
            <a:r>
              <a:rPr lang="el-GR" sz="2400" dirty="0" err="1"/>
              <a:t>σχολειό</a:t>
            </a:r>
            <a:r>
              <a:rPr lang="el-GR" sz="2400" dirty="0"/>
              <a:t> ξεμείνει, </a:t>
            </a:r>
          </a:p>
          <a:p>
            <a:pPr marL="0" indent="0">
              <a:spcBef>
                <a:spcPts val="0"/>
              </a:spcBef>
              <a:buNone/>
            </a:pPr>
            <a:r>
              <a:rPr lang="el-GR" sz="2400" dirty="0"/>
              <a:t>μπορεί σπουδαίος να γενεί και συμβουλές να δίνει</a:t>
            </a:r>
            <a:r>
              <a:rPr lang="el-GR" sz="2400" dirty="0" smtClean="0"/>
              <a:t>;</a:t>
            </a:r>
            <a:endParaRPr lang="el-GR" sz="2400" dirty="0"/>
          </a:p>
        </p:txBody>
      </p:sp>
      <p:pic>
        <p:nvPicPr>
          <p:cNvPr id="5" name="Picture 1" descr="Η νηπιαγωγός διαβάζει το βιβλίο."/>
          <p:cNvPicPr>
            <a:picLocks noGrp="1" noChangeAspect="1"/>
          </p:cNvPicPr>
          <p:nvPr>
            <p:ph sz="half" idx="1"/>
          </p:nvPr>
        </p:nvPicPr>
        <p:blipFill rotWithShape="1">
          <a:blip r:embed="rId2" cstate="email">
            <a:extLst>
              <a:ext uri="{28A0092B-C50C-407E-A947-70E740481C1C}">
                <a14:useLocalDpi xmlns:a14="http://schemas.microsoft.com/office/drawing/2010/main"/>
              </a:ext>
            </a:extLst>
          </a:blip>
          <a:srcRect/>
          <a:stretch/>
        </p:blipFill>
        <p:spPr bwMode="auto">
          <a:xfrm>
            <a:off x="475583" y="1611869"/>
            <a:ext cx="2832406" cy="4525963"/>
          </a:xfrm>
          <a:prstGeom prst="rect">
            <a:avLst/>
          </a:prstGeom>
          <a:noFill/>
          <a:ln w="9525">
            <a:noFill/>
            <a:miter lim="800000"/>
            <a:headEnd/>
            <a:tailEnd/>
          </a:ln>
        </p:spPr>
      </p:pic>
    </p:spTree>
    <p:extLst>
      <p:ext uri="{BB962C8B-B14F-4D97-AF65-F5344CB8AC3E}">
        <p14:creationId xmlns:p14="http://schemas.microsoft.com/office/powerpoint/2010/main" val="38287062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Μετά την </a:t>
            </a:r>
            <a:r>
              <a:rPr lang="el-GR" dirty="0" smtClean="0"/>
              <a:t>ανάγνωση (1/2)</a:t>
            </a:r>
            <a:endParaRPr lang="el-GR" dirty="0"/>
          </a:p>
        </p:txBody>
      </p:sp>
      <p:sp>
        <p:nvSpPr>
          <p:cNvPr id="3" name="Θέση περιεχομένου 2"/>
          <p:cNvSpPr>
            <a:spLocks noGrp="1"/>
          </p:cNvSpPr>
          <p:nvPr>
            <p:ph sz="half" idx="1"/>
          </p:nvPr>
        </p:nvSpPr>
        <p:spPr/>
        <p:txBody>
          <a:bodyPr/>
          <a:lstStyle/>
          <a:p>
            <a:pPr marL="0" indent="0">
              <a:buNone/>
            </a:pPr>
            <a:r>
              <a:rPr lang="el-GR" dirty="0">
                <a:solidFill>
                  <a:srgbClr val="000000"/>
                </a:solidFill>
              </a:rPr>
              <a:t>Πρότεινα στα παιδιά, να βιώσουμε και εμείς την όραση μόνο από το ένα μάτι και να γίνουμε για λίγο </a:t>
            </a:r>
            <a:r>
              <a:rPr lang="el-GR" dirty="0" err="1">
                <a:solidFill>
                  <a:srgbClr val="000000"/>
                </a:solidFill>
              </a:rPr>
              <a:t>Κυκλωπάκια</a:t>
            </a:r>
            <a:r>
              <a:rPr lang="el-GR" dirty="0">
                <a:solidFill>
                  <a:srgbClr val="000000"/>
                </a:solidFill>
              </a:rPr>
              <a:t>.</a:t>
            </a:r>
          </a:p>
          <a:p>
            <a:r>
              <a:rPr lang="el-GR" dirty="0">
                <a:solidFill>
                  <a:srgbClr val="000000"/>
                </a:solidFill>
              </a:rPr>
              <a:t>Θέλετε να δοκιμάσουμε και εμείς να κλείσουμε το ένα μας μάτι και να νιώσουμε σας τον Κύκλωπα Πολύφημο;</a:t>
            </a:r>
          </a:p>
          <a:p>
            <a:endParaRPr lang="el-GR" dirty="0"/>
          </a:p>
        </p:txBody>
      </p:sp>
      <p:sp>
        <p:nvSpPr>
          <p:cNvPr id="4" name="Θέση περιεχομένου 3"/>
          <p:cNvSpPr>
            <a:spLocks noGrp="1"/>
          </p:cNvSpPr>
          <p:nvPr>
            <p:ph sz="half" idx="2"/>
          </p:nvPr>
        </p:nvSpPr>
        <p:spPr/>
        <p:txBody>
          <a:bodyPr/>
          <a:lstStyle/>
          <a:p>
            <a:r>
              <a:rPr lang="el-GR" dirty="0">
                <a:solidFill>
                  <a:srgbClr val="000000"/>
                </a:solidFill>
              </a:rPr>
              <a:t>Κλείστε το δεξί σας μάτι</a:t>
            </a:r>
            <a:r>
              <a:rPr lang="el-GR" dirty="0" smtClean="0">
                <a:solidFill>
                  <a:srgbClr val="000000"/>
                </a:solidFill>
              </a:rPr>
              <a:t>! </a:t>
            </a:r>
            <a:endParaRPr lang="el-GR" dirty="0">
              <a:solidFill>
                <a:srgbClr val="000000"/>
              </a:solidFill>
            </a:endParaRPr>
          </a:p>
          <a:p>
            <a:r>
              <a:rPr lang="el-GR" dirty="0" smtClean="0">
                <a:solidFill>
                  <a:srgbClr val="000000"/>
                </a:solidFill>
              </a:rPr>
              <a:t>Κλείστε </a:t>
            </a:r>
            <a:r>
              <a:rPr lang="el-GR" dirty="0">
                <a:solidFill>
                  <a:srgbClr val="000000"/>
                </a:solidFill>
              </a:rPr>
              <a:t>το αριστερό σας μάτι!</a:t>
            </a:r>
          </a:p>
          <a:p>
            <a:r>
              <a:rPr lang="el-GR" dirty="0">
                <a:solidFill>
                  <a:srgbClr val="000000"/>
                </a:solidFill>
              </a:rPr>
              <a:t>Μπορούμε να κινηθούμε και να παίξουμε όπως πριν;</a:t>
            </a:r>
          </a:p>
          <a:p>
            <a:endParaRPr lang="el-GR" dirty="0"/>
          </a:p>
        </p:txBody>
      </p:sp>
    </p:spTree>
    <p:extLst>
      <p:ext uri="{BB962C8B-B14F-4D97-AF65-F5344CB8AC3E}">
        <p14:creationId xmlns:p14="http://schemas.microsoft.com/office/powerpoint/2010/main" val="42163393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Μετά την </a:t>
            </a:r>
            <a:r>
              <a:rPr lang="el-GR" dirty="0" smtClean="0"/>
              <a:t>ανάγνωση (2/2) </a:t>
            </a:r>
            <a:endParaRPr lang="el-GR" dirty="0"/>
          </a:p>
        </p:txBody>
      </p:sp>
      <p:sp>
        <p:nvSpPr>
          <p:cNvPr id="3" name="Θέση περιεχομένου 2"/>
          <p:cNvSpPr>
            <a:spLocks noGrp="1"/>
          </p:cNvSpPr>
          <p:nvPr>
            <p:ph sz="half" idx="1"/>
          </p:nvPr>
        </p:nvSpPr>
        <p:spPr>
          <a:xfrm>
            <a:off x="457200" y="1600200"/>
            <a:ext cx="3682752" cy="4525963"/>
          </a:xfrm>
        </p:spPr>
        <p:txBody>
          <a:bodyPr/>
          <a:lstStyle/>
          <a:p>
            <a:r>
              <a:rPr lang="el-GR" dirty="0">
                <a:solidFill>
                  <a:srgbClr val="000000"/>
                </a:solidFill>
              </a:rPr>
              <a:t>Για δοκιμάστε να μείνετε στο ένα σας πόδι, ενώ έχετε το ένα σας μάτι κλειστό...</a:t>
            </a:r>
          </a:p>
          <a:p>
            <a:r>
              <a:rPr lang="el-GR" dirty="0">
                <a:solidFill>
                  <a:srgbClr val="000000"/>
                </a:solidFill>
              </a:rPr>
              <a:t>Για δοκιμάστε να περπατήσετε σε ευθεία γραμμή</a:t>
            </a:r>
            <a:r>
              <a:rPr lang="el-GR" dirty="0" smtClean="0">
                <a:solidFill>
                  <a:srgbClr val="000000"/>
                </a:solidFill>
              </a:rPr>
              <a:t>... Τα </a:t>
            </a:r>
            <a:r>
              <a:rPr lang="el-GR" dirty="0">
                <a:solidFill>
                  <a:srgbClr val="000000"/>
                </a:solidFill>
              </a:rPr>
              <a:t>καταφέρνετε όπως πριν;</a:t>
            </a:r>
          </a:p>
          <a:p>
            <a:endParaRPr lang="el-GR" dirty="0"/>
          </a:p>
        </p:txBody>
      </p:sp>
      <p:pic>
        <p:nvPicPr>
          <p:cNvPr id="5" name="Picture Placeholder 3" descr="Τα παιδιά μιμούνται τον Κύκλωπα."/>
          <p:cNvPicPr>
            <a:picLocks noGrp="1" noChangeAspect="1"/>
          </p:cNvPicPr>
          <p:nvPr>
            <p:ph sz="half" idx="2"/>
          </p:nvPr>
        </p:nvPicPr>
        <p:blipFill>
          <a:blip r:embed="rId2" cstate="email">
            <a:extLst>
              <a:ext uri="{28A0092B-C50C-407E-A947-70E740481C1C}">
                <a14:useLocalDpi xmlns:a14="http://schemas.microsoft.com/office/drawing/2010/main"/>
              </a:ext>
            </a:extLst>
          </a:blip>
          <a:srcRect/>
          <a:stretch>
            <a:fillRect/>
          </a:stretch>
        </p:blipFill>
        <p:spPr>
          <a:xfrm>
            <a:off x="4296557" y="1772816"/>
            <a:ext cx="4390243" cy="3168352"/>
          </a:xfrm>
        </p:spPr>
      </p:pic>
    </p:spTree>
    <p:extLst>
      <p:ext uri="{BB962C8B-B14F-4D97-AF65-F5344CB8AC3E}">
        <p14:creationId xmlns:p14="http://schemas.microsoft.com/office/powerpoint/2010/main" val="2249513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Διδακτική Πρακτική</a:t>
            </a:r>
            <a:endParaRPr lang="en-GB" dirty="0"/>
          </a:p>
        </p:txBody>
      </p:sp>
      <p:sp>
        <p:nvSpPr>
          <p:cNvPr id="7" name="Θέση περιεχομένου 6"/>
          <p:cNvSpPr>
            <a:spLocks noGrp="1"/>
          </p:cNvSpPr>
          <p:nvPr>
            <p:ph sz="half" idx="1"/>
          </p:nvPr>
        </p:nvSpPr>
        <p:spPr>
          <a:xfrm>
            <a:off x="457200" y="1600200"/>
            <a:ext cx="5194920" cy="4525963"/>
          </a:xfrm>
        </p:spPr>
        <p:txBody>
          <a:bodyPr>
            <a:noAutofit/>
          </a:bodyPr>
          <a:lstStyle/>
          <a:p>
            <a:pPr marL="0" indent="0">
              <a:buNone/>
            </a:pPr>
            <a:r>
              <a:rPr lang="el-GR" sz="2400" b="1" dirty="0"/>
              <a:t>Διδακτική </a:t>
            </a:r>
            <a:r>
              <a:rPr lang="el-GR" sz="2400" b="1" dirty="0" smtClean="0"/>
              <a:t>πρακτική</a:t>
            </a:r>
            <a:r>
              <a:rPr lang="en-GB" sz="2400" dirty="0" smtClean="0"/>
              <a:t>:</a:t>
            </a:r>
            <a:r>
              <a:rPr lang="el-GR" sz="2400" dirty="0" smtClean="0"/>
              <a:t> </a:t>
            </a:r>
          </a:p>
          <a:p>
            <a:pPr marL="0" indent="0">
              <a:spcBef>
                <a:spcPts val="0"/>
              </a:spcBef>
              <a:buNone/>
            </a:pPr>
            <a:r>
              <a:rPr lang="el-GR" sz="2400" dirty="0"/>
              <a:t>Μαρία-Πηγή </a:t>
            </a:r>
            <a:r>
              <a:rPr lang="el-GR" sz="2400" dirty="0" err="1" smtClean="0"/>
              <a:t>Ευταξιοπούλου</a:t>
            </a:r>
            <a:r>
              <a:rPr lang="el-GR" sz="2400" dirty="0" smtClean="0"/>
              <a:t>.</a:t>
            </a:r>
          </a:p>
          <a:p>
            <a:pPr marL="0" indent="0">
              <a:spcBef>
                <a:spcPts val="1200"/>
              </a:spcBef>
              <a:buNone/>
            </a:pPr>
            <a:r>
              <a:rPr lang="el-GR" sz="2400" b="1" dirty="0" smtClean="0"/>
              <a:t>Μυθολογικό θέμα</a:t>
            </a:r>
            <a:r>
              <a:rPr lang="el-GR" sz="2400" dirty="0" smtClean="0"/>
              <a:t>: </a:t>
            </a:r>
          </a:p>
          <a:p>
            <a:pPr marL="0" indent="0">
              <a:spcBef>
                <a:spcPts val="0"/>
              </a:spcBef>
              <a:buNone/>
            </a:pPr>
            <a:r>
              <a:rPr lang="el-GR" altLang="en-US" sz="2400" dirty="0" smtClean="0"/>
              <a:t>Κύκλωπας Πολύφημος.</a:t>
            </a:r>
            <a:endParaRPr lang="el-GR" altLang="en-US" sz="2400" dirty="0"/>
          </a:p>
          <a:p>
            <a:pPr marL="0" indent="0">
              <a:spcBef>
                <a:spcPts val="1000"/>
              </a:spcBef>
              <a:buNone/>
            </a:pPr>
            <a:r>
              <a:rPr lang="el-GR" altLang="en-US" sz="2400" b="1" dirty="0" smtClean="0"/>
              <a:t>Βιβλίο</a:t>
            </a:r>
            <a:r>
              <a:rPr lang="el-GR" altLang="en-US" sz="2400" dirty="0" smtClean="0"/>
              <a:t>: </a:t>
            </a:r>
            <a:r>
              <a:rPr lang="el-GR" sz="2400" dirty="0" err="1"/>
              <a:t>Τεντοκάλη</a:t>
            </a:r>
            <a:r>
              <a:rPr lang="el-GR" sz="2400" dirty="0"/>
              <a:t>, Αναστασία. </a:t>
            </a:r>
            <a:r>
              <a:rPr lang="el-GR" sz="2400" b="1" dirty="0"/>
              <a:t>Τα "παρεξηγημένα" τέρατα της ελληνικής μυθολογίας </a:t>
            </a:r>
            <a:r>
              <a:rPr lang="el-GR" sz="2400" dirty="0"/>
              <a:t>/ Αναστασία </a:t>
            </a:r>
            <a:r>
              <a:rPr lang="el-GR" sz="2400" dirty="0" err="1"/>
              <a:t>Τεντοκάλη</a:t>
            </a:r>
            <a:r>
              <a:rPr lang="el-GR" sz="2400" dirty="0"/>
              <a:t>. - 1η </a:t>
            </a:r>
            <a:r>
              <a:rPr lang="el-GR" sz="2400" dirty="0" err="1"/>
              <a:t>έκδ</a:t>
            </a:r>
            <a:r>
              <a:rPr lang="el-GR" sz="2400" dirty="0"/>
              <a:t>. - </a:t>
            </a:r>
            <a:r>
              <a:rPr lang="el-GR" sz="2400" dirty="0" smtClean="0"/>
              <a:t>Θεσσαλονίκη: </a:t>
            </a:r>
            <a:r>
              <a:rPr lang="el-GR" sz="2400" dirty="0" err="1"/>
              <a:t>Mangel</a:t>
            </a:r>
            <a:r>
              <a:rPr lang="el-GR" sz="2400" dirty="0"/>
              <a:t> - </a:t>
            </a:r>
            <a:r>
              <a:rPr lang="el-GR" sz="2400" dirty="0" err="1"/>
              <a:t>Wurzel</a:t>
            </a:r>
            <a:r>
              <a:rPr lang="el-GR" sz="2400" dirty="0"/>
              <a:t>, 2011.</a:t>
            </a:r>
            <a:endParaRPr lang="en-GB" sz="2400" dirty="0"/>
          </a:p>
        </p:txBody>
      </p:sp>
      <p:pic>
        <p:nvPicPr>
          <p:cNvPr id="9" name="Εικόνα 8" descr="[DECORATIVE]"/>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652120" y="1682477"/>
            <a:ext cx="2232248" cy="1554924"/>
          </a:xfrm>
          <a:prstGeom prst="rect">
            <a:avLst/>
          </a:prstGeom>
        </p:spPr>
      </p:pic>
      <p:pic>
        <p:nvPicPr>
          <p:cNvPr id="1028" name="Picture 4" descr="Εξώφυλλο του βιβλίου: Τα &quot;παρεξηγημένα&quot; τέρατα της ελληνικής μυθολογίας "/>
          <p:cNvPicPr>
            <a:picLocks noGrp="1" noChangeAspect="1" noChangeArrowheads="1"/>
          </p:cNvPicPr>
          <p:nvPr>
            <p:ph sz="half" idx="2"/>
          </p:nvPr>
        </p:nvPicPr>
        <p:blipFill rotWithShape="1">
          <a:blip r:embed="rId4" cstate="screen">
            <a:extLst>
              <a:ext uri="{28A0092B-C50C-407E-A947-70E740481C1C}">
                <a14:useLocalDpi xmlns:a14="http://schemas.microsoft.com/office/drawing/2010/main"/>
              </a:ext>
            </a:extLst>
          </a:blip>
          <a:srcRect/>
          <a:stretch/>
        </p:blipFill>
        <p:spPr bwMode="auto">
          <a:xfrm>
            <a:off x="5832140" y="3329532"/>
            <a:ext cx="1872208" cy="241505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884368" y="2877361"/>
            <a:ext cx="472173" cy="360040"/>
          </a:xfrm>
          <a:prstGeom prst="rect">
            <a:avLst/>
          </a:prstGeom>
        </p:spPr>
        <p:txBody>
          <a:bodyPr vert="horz" wrap="square" lIns="91440" tIns="45720" rIns="91440" bIns="45720" rtlCol="0" anchor="ctr">
            <a:noAutofit/>
          </a:bodyPr>
          <a:lstStyle/>
          <a:p>
            <a:r>
              <a:rPr lang="el-GR" b="1" dirty="0" smtClean="0">
                <a:latin typeface="+mj-lt"/>
              </a:rPr>
              <a:t>[1]</a:t>
            </a:r>
          </a:p>
        </p:txBody>
      </p:sp>
      <p:sp>
        <p:nvSpPr>
          <p:cNvPr id="8" name="TextBox 7"/>
          <p:cNvSpPr txBox="1"/>
          <p:nvPr/>
        </p:nvSpPr>
        <p:spPr>
          <a:xfrm>
            <a:off x="7884367" y="5301208"/>
            <a:ext cx="472173" cy="360040"/>
          </a:xfrm>
          <a:prstGeom prst="rect">
            <a:avLst/>
          </a:prstGeom>
        </p:spPr>
        <p:txBody>
          <a:bodyPr vert="horz" wrap="square" lIns="91440" tIns="45720" rIns="91440" bIns="45720" rtlCol="0" anchor="ctr">
            <a:noAutofit/>
          </a:bodyPr>
          <a:lstStyle/>
          <a:p>
            <a:r>
              <a:rPr lang="el-GR" b="1" dirty="0" smtClean="0">
                <a:latin typeface="+mj-lt"/>
              </a:rPr>
              <a:t>[2]</a:t>
            </a:r>
          </a:p>
        </p:txBody>
      </p:sp>
    </p:spTree>
    <p:custDataLst>
      <p:tags r:id="rId1"/>
    </p:custDataLst>
    <p:extLst>
      <p:ext uri="{BB962C8B-B14F-4D97-AF65-F5344CB8AC3E}">
        <p14:creationId xmlns:p14="http://schemas.microsoft.com/office/powerpoint/2010/main" val="675371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Φτιάχνοντας </a:t>
            </a:r>
            <a:r>
              <a:rPr lang="el-GR" dirty="0" err="1" smtClean="0"/>
              <a:t>δαχτυλόμασκες</a:t>
            </a:r>
            <a:r>
              <a:rPr lang="el-GR" dirty="0" smtClean="0"/>
              <a:t> –</a:t>
            </a:r>
            <a:r>
              <a:rPr lang="el-GR" dirty="0" err="1" smtClean="0"/>
              <a:t>κυκλωπάκια</a:t>
            </a:r>
            <a:r>
              <a:rPr lang="el-GR" dirty="0" smtClean="0"/>
              <a:t> (1/2)</a:t>
            </a:r>
            <a:endParaRPr lang="el-GR" dirty="0"/>
          </a:p>
        </p:txBody>
      </p:sp>
      <p:sp>
        <p:nvSpPr>
          <p:cNvPr id="3" name="Θέση περιεχομένου 2"/>
          <p:cNvSpPr>
            <a:spLocks noGrp="1"/>
          </p:cNvSpPr>
          <p:nvPr>
            <p:ph sz="half" idx="1"/>
          </p:nvPr>
        </p:nvSpPr>
        <p:spPr>
          <a:xfrm>
            <a:off x="457200" y="1600200"/>
            <a:ext cx="3394720" cy="4525963"/>
          </a:xfrm>
        </p:spPr>
        <p:txBody>
          <a:bodyPr/>
          <a:lstStyle/>
          <a:p>
            <a:pPr marL="0" indent="0">
              <a:buNone/>
            </a:pPr>
            <a:r>
              <a:rPr lang="el-GR" dirty="0"/>
              <a:t>Πρότεινα στα παιδιά να φτιάξουμε για τις Απόκριες </a:t>
            </a:r>
            <a:r>
              <a:rPr lang="el-GR" dirty="0" err="1"/>
              <a:t>δαχτυλόμασκες</a:t>
            </a:r>
            <a:r>
              <a:rPr lang="el-GR" dirty="0"/>
              <a:t>-</a:t>
            </a:r>
            <a:r>
              <a:rPr lang="el-GR" dirty="0" err="1"/>
              <a:t>κυκλωπάκια</a:t>
            </a:r>
            <a:r>
              <a:rPr lang="el-GR" dirty="0"/>
              <a:t> από σκληρό χαρτόνι και </a:t>
            </a:r>
            <a:r>
              <a:rPr lang="el-GR"/>
              <a:t>ανακυκλώσιμα </a:t>
            </a:r>
            <a:r>
              <a:rPr lang="el-GR" smtClean="0"/>
              <a:t>υλικά και </a:t>
            </a:r>
            <a:r>
              <a:rPr lang="el-GR" dirty="0"/>
              <a:t>είδαμε δείγματα.</a:t>
            </a:r>
          </a:p>
        </p:txBody>
      </p:sp>
      <p:pic>
        <p:nvPicPr>
          <p:cNvPr id="14" name="Content Placeholder 8" descr="Τα παιδιά φτιάχνουν δαχτυλόμασκες - κυκλωπάκια."/>
          <p:cNvPicPr>
            <a:picLocks noGrp="1" noChangeAspect="1"/>
          </p:cNvPicPr>
          <p:nvPr>
            <p:ph sz="half" idx="2"/>
          </p:nvPr>
        </p:nvPicPr>
        <p:blipFill>
          <a:blip r:embed="rId2" cstate="email">
            <a:extLst>
              <a:ext uri="{28A0092B-C50C-407E-A947-70E740481C1C}">
                <a14:useLocalDpi xmlns:a14="http://schemas.microsoft.com/office/drawing/2010/main"/>
              </a:ext>
            </a:extLst>
          </a:blip>
          <a:srcRect/>
          <a:stretch>
            <a:fillRect/>
          </a:stretch>
        </p:blipFill>
        <p:spPr bwMode="auto">
          <a:xfrm>
            <a:off x="4237080" y="1844824"/>
            <a:ext cx="4365136" cy="3312368"/>
          </a:xfrm>
          <a:prstGeom prst="rect">
            <a:avLst/>
          </a:prstGeom>
          <a:noFill/>
          <a:ln w="9525">
            <a:noFill/>
            <a:miter lim="800000"/>
            <a:headEnd/>
            <a:tailEnd/>
          </a:ln>
        </p:spPr>
      </p:pic>
    </p:spTree>
    <p:extLst>
      <p:ext uri="{BB962C8B-B14F-4D97-AF65-F5344CB8AC3E}">
        <p14:creationId xmlns:p14="http://schemas.microsoft.com/office/powerpoint/2010/main" val="3209788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Φτιάχνοντας </a:t>
            </a:r>
            <a:r>
              <a:rPr lang="el-GR" dirty="0" err="1"/>
              <a:t>δαχτυλόμασκες</a:t>
            </a:r>
            <a:r>
              <a:rPr lang="el-GR" dirty="0"/>
              <a:t> </a:t>
            </a:r>
            <a:r>
              <a:rPr lang="el-GR" dirty="0" smtClean="0"/>
              <a:t>–</a:t>
            </a:r>
            <a:r>
              <a:rPr lang="el-GR" dirty="0" err="1" smtClean="0"/>
              <a:t>κυκλωπάκια</a:t>
            </a:r>
            <a:r>
              <a:rPr lang="el-GR" dirty="0" smtClean="0"/>
              <a:t> (2/2)</a:t>
            </a:r>
            <a:endParaRPr lang="el-GR" dirty="0"/>
          </a:p>
        </p:txBody>
      </p:sp>
      <p:sp>
        <p:nvSpPr>
          <p:cNvPr id="3" name="Θέση περιεχομένου 2"/>
          <p:cNvSpPr>
            <a:spLocks noGrp="1"/>
          </p:cNvSpPr>
          <p:nvPr>
            <p:ph sz="half" idx="1"/>
          </p:nvPr>
        </p:nvSpPr>
        <p:spPr>
          <a:xfrm>
            <a:off x="457200" y="1600200"/>
            <a:ext cx="3322712" cy="4525963"/>
          </a:xfrm>
        </p:spPr>
        <p:txBody>
          <a:bodyPr/>
          <a:lstStyle/>
          <a:p>
            <a:pPr marL="0" indent="0">
              <a:buNone/>
            </a:pPr>
            <a:r>
              <a:rPr lang="el-GR" dirty="0"/>
              <a:t>Τα παιδιά φτιάχνουν τις δικές τους </a:t>
            </a:r>
            <a:r>
              <a:rPr lang="el-GR" dirty="0" err="1"/>
              <a:t>δαχτυλόμασκες</a:t>
            </a:r>
            <a:r>
              <a:rPr lang="el-GR" dirty="0"/>
              <a:t>. Φαντασία και λεπτή κινητικότητα.</a:t>
            </a:r>
          </a:p>
        </p:txBody>
      </p:sp>
      <p:pic>
        <p:nvPicPr>
          <p:cNvPr id="5" name="Content Placeholder 8" descr="[DECORATIVE]"/>
          <p:cNvPicPr>
            <a:picLocks noGrp="1" noChangeAspect="1"/>
          </p:cNvPicPr>
          <p:nvPr>
            <p:ph sz="half" idx="2"/>
          </p:nvPr>
        </p:nvPicPr>
        <p:blipFill>
          <a:blip r:embed="rId2" cstate="email">
            <a:extLst>
              <a:ext uri="{28A0092B-C50C-407E-A947-70E740481C1C}">
                <a14:useLocalDpi xmlns:a14="http://schemas.microsoft.com/office/drawing/2010/main"/>
              </a:ext>
            </a:extLst>
          </a:blip>
          <a:srcRect/>
          <a:stretch>
            <a:fillRect/>
          </a:stretch>
        </p:blipFill>
        <p:spPr>
          <a:xfrm>
            <a:off x="4373250" y="1700808"/>
            <a:ext cx="4313550" cy="3312368"/>
          </a:xfrm>
        </p:spPr>
      </p:pic>
    </p:spTree>
    <p:extLst>
      <p:ext uri="{BB962C8B-B14F-4D97-AF65-F5344CB8AC3E}">
        <p14:creationId xmlns:p14="http://schemas.microsoft.com/office/powerpoint/2010/main" val="11773406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Τα έργα των παιδιών (1/5)</a:t>
            </a:r>
            <a:endParaRPr lang="el-GR" dirty="0"/>
          </a:p>
        </p:txBody>
      </p:sp>
      <p:sp>
        <p:nvSpPr>
          <p:cNvPr id="3" name="Θέση περιεχομένου 2"/>
          <p:cNvSpPr>
            <a:spLocks noGrp="1"/>
          </p:cNvSpPr>
          <p:nvPr>
            <p:ph sz="half" idx="1"/>
          </p:nvPr>
        </p:nvSpPr>
        <p:spPr/>
        <p:txBody>
          <a:bodyPr/>
          <a:lstStyle/>
          <a:p>
            <a:pPr marL="0" indent="0">
              <a:buNone/>
            </a:pPr>
            <a:r>
              <a:rPr lang="el-GR" dirty="0"/>
              <a:t>Αποκριάτικες </a:t>
            </a:r>
            <a:r>
              <a:rPr lang="el-GR" dirty="0" err="1"/>
              <a:t>δαχτυλόμασκες</a:t>
            </a:r>
            <a:r>
              <a:rPr lang="el-GR" dirty="0"/>
              <a:t> που δημιούργησαν τα παιδιά!</a:t>
            </a:r>
            <a:br>
              <a:rPr lang="el-GR" dirty="0"/>
            </a:br>
            <a:r>
              <a:rPr lang="el-GR" dirty="0"/>
              <a:t>Όλα τα μάτια είναι καπάκια μπουκαλιών!</a:t>
            </a:r>
          </a:p>
        </p:txBody>
      </p:sp>
      <p:pic>
        <p:nvPicPr>
          <p:cNvPr id="5" name="Picture 8" descr="Δαχτυλομάσκα."/>
          <p:cNvPicPr>
            <a:picLocks noGrp="1" noChangeAspect="1"/>
          </p:cNvPicPr>
          <p:nvPr>
            <p:ph sz="half" idx="2"/>
          </p:nvPr>
        </p:nvPicPr>
        <p:blipFill>
          <a:blip r:embed="rId2" cstate="email">
            <a:extLst>
              <a:ext uri="{28A0092B-C50C-407E-A947-70E740481C1C}">
                <a14:useLocalDpi xmlns:a14="http://schemas.microsoft.com/office/drawing/2010/main"/>
              </a:ext>
            </a:extLst>
          </a:blip>
          <a:srcRect/>
          <a:stretch>
            <a:fillRect/>
          </a:stretch>
        </p:blipFill>
        <p:spPr bwMode="auto">
          <a:xfrm>
            <a:off x="4932040" y="1700808"/>
            <a:ext cx="3727138" cy="3960440"/>
          </a:xfrm>
          <a:prstGeom prst="rect">
            <a:avLst/>
          </a:prstGeom>
          <a:noFill/>
          <a:ln w="9525">
            <a:noFill/>
            <a:miter lim="800000"/>
            <a:headEnd/>
            <a:tailEnd/>
          </a:ln>
        </p:spPr>
      </p:pic>
    </p:spTree>
    <p:extLst>
      <p:ext uri="{BB962C8B-B14F-4D97-AF65-F5344CB8AC3E}">
        <p14:creationId xmlns:p14="http://schemas.microsoft.com/office/powerpoint/2010/main" val="10672241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 έργα των </a:t>
            </a:r>
            <a:r>
              <a:rPr lang="el-GR" dirty="0" smtClean="0"/>
              <a:t>παιδιών (2/5)</a:t>
            </a:r>
            <a:endParaRPr lang="el-GR" dirty="0"/>
          </a:p>
        </p:txBody>
      </p:sp>
      <p:pic>
        <p:nvPicPr>
          <p:cNvPr id="7" name="Picture 11" descr="Δαχτυλομάσκα."/>
          <p:cNvPicPr>
            <a:picLocks noGrp="1" noChangeAspect="1"/>
          </p:cNvPicPr>
          <p:nvPr>
            <p:ph sz="half" idx="1"/>
          </p:nvPr>
        </p:nvPicPr>
        <p:blipFill>
          <a:blip r:embed="rId2" cstate="email">
            <a:extLst>
              <a:ext uri="{28A0092B-C50C-407E-A947-70E740481C1C}">
                <a14:useLocalDpi xmlns:a14="http://schemas.microsoft.com/office/drawing/2010/main"/>
              </a:ext>
            </a:extLst>
          </a:blip>
          <a:srcRect/>
          <a:stretch>
            <a:fillRect/>
          </a:stretch>
        </p:blipFill>
        <p:spPr bwMode="auto">
          <a:xfrm>
            <a:off x="606479" y="1772816"/>
            <a:ext cx="4002014" cy="4032448"/>
          </a:xfrm>
          <a:prstGeom prst="rect">
            <a:avLst/>
          </a:prstGeom>
          <a:noFill/>
          <a:ln w="9525">
            <a:noFill/>
            <a:miter lim="800000"/>
            <a:headEnd/>
            <a:tailEnd/>
          </a:ln>
        </p:spPr>
      </p:pic>
      <p:pic>
        <p:nvPicPr>
          <p:cNvPr id="8" name="Content Placeholder 7" descr="Δαχτυλομάσκα."/>
          <p:cNvPicPr>
            <a:picLocks noGrp="1" noChangeAspect="1"/>
          </p:cNvPicPr>
          <p:nvPr>
            <p:ph sz="half" idx="2"/>
          </p:nvPr>
        </p:nvPicPr>
        <p:blipFill>
          <a:blip r:embed="rId3" cstate="email">
            <a:extLst>
              <a:ext uri="{28A0092B-C50C-407E-A947-70E740481C1C}">
                <a14:useLocalDpi xmlns:a14="http://schemas.microsoft.com/office/drawing/2010/main"/>
              </a:ext>
            </a:extLst>
          </a:blip>
          <a:srcRect b="-2"/>
          <a:stretch>
            <a:fillRect/>
          </a:stretch>
        </p:blipFill>
        <p:spPr bwMode="auto">
          <a:xfrm>
            <a:off x="4932040" y="1772816"/>
            <a:ext cx="3465970" cy="4032448"/>
          </a:xfrm>
          <a:prstGeom prst="rect">
            <a:avLst/>
          </a:prstGeom>
          <a:noFill/>
          <a:ln w="9525">
            <a:noFill/>
            <a:miter lim="800000"/>
            <a:headEnd/>
            <a:tailEnd/>
          </a:ln>
        </p:spPr>
      </p:pic>
    </p:spTree>
    <p:extLst>
      <p:ext uri="{BB962C8B-B14F-4D97-AF65-F5344CB8AC3E}">
        <p14:creationId xmlns:p14="http://schemas.microsoft.com/office/powerpoint/2010/main" val="22347436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 έργα των </a:t>
            </a:r>
            <a:r>
              <a:rPr lang="el-GR" dirty="0" smtClean="0"/>
              <a:t>παιδιών (3/5)</a:t>
            </a:r>
            <a:endParaRPr lang="el-GR" dirty="0"/>
          </a:p>
        </p:txBody>
      </p:sp>
      <p:pic>
        <p:nvPicPr>
          <p:cNvPr id="8" name="Content Placeholder 1" descr="Δαχτυλομάσκα."/>
          <p:cNvPicPr>
            <a:picLocks noGrp="1" noChangeAspect="1"/>
          </p:cNvPicPr>
          <p:nvPr>
            <p:ph sz="half" idx="2"/>
          </p:nvPr>
        </p:nvPicPr>
        <p:blipFill>
          <a:blip r:embed="rId2" cstate="email">
            <a:extLst>
              <a:ext uri="{28A0092B-C50C-407E-A947-70E740481C1C}">
                <a14:useLocalDpi xmlns:a14="http://schemas.microsoft.com/office/drawing/2010/main"/>
              </a:ext>
            </a:extLst>
          </a:blip>
          <a:srcRect/>
          <a:stretch>
            <a:fillRect/>
          </a:stretch>
        </p:blipFill>
        <p:spPr>
          <a:xfrm>
            <a:off x="4644008" y="1700808"/>
            <a:ext cx="3920213" cy="4162799"/>
          </a:xfrm>
          <a:prstGeom prst="rect">
            <a:avLst/>
          </a:prstGeom>
        </p:spPr>
      </p:pic>
      <p:pic>
        <p:nvPicPr>
          <p:cNvPr id="9" name="Picture 10" descr="Δαχτυλομάσκα."/>
          <p:cNvPicPr>
            <a:picLocks noGrp="1" noChangeAspect="1"/>
          </p:cNvPicPr>
          <p:nvPr>
            <p:ph sz="half" idx="1"/>
          </p:nvPr>
        </p:nvPicPr>
        <p:blipFill>
          <a:blip r:embed="rId3" cstate="email">
            <a:extLst>
              <a:ext uri="{28A0092B-C50C-407E-A947-70E740481C1C}">
                <a14:useLocalDpi xmlns:a14="http://schemas.microsoft.com/office/drawing/2010/main"/>
              </a:ext>
            </a:extLst>
          </a:blip>
          <a:srcRect/>
          <a:stretch>
            <a:fillRect/>
          </a:stretch>
        </p:blipFill>
        <p:spPr bwMode="auto">
          <a:xfrm>
            <a:off x="457199" y="1700808"/>
            <a:ext cx="3899615" cy="4176464"/>
          </a:xfrm>
          <a:prstGeom prst="rect">
            <a:avLst/>
          </a:prstGeom>
          <a:noFill/>
          <a:ln w="9525">
            <a:noFill/>
            <a:miter lim="800000"/>
            <a:headEnd/>
            <a:tailEnd/>
          </a:ln>
        </p:spPr>
      </p:pic>
    </p:spTree>
    <p:extLst>
      <p:ext uri="{BB962C8B-B14F-4D97-AF65-F5344CB8AC3E}">
        <p14:creationId xmlns:p14="http://schemas.microsoft.com/office/powerpoint/2010/main" val="9242776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Τα έργα των </a:t>
            </a:r>
            <a:r>
              <a:rPr lang="el-GR" dirty="0" smtClean="0"/>
              <a:t>παιδιών (4/5)</a:t>
            </a:r>
            <a:endParaRPr lang="el-GR" dirty="0"/>
          </a:p>
        </p:txBody>
      </p:sp>
      <p:pic>
        <p:nvPicPr>
          <p:cNvPr id="11" name="Picture 6" descr="Δαχτυλομάσκα."/>
          <p:cNvPicPr>
            <a:picLocks noGrp="1" noChangeAspect="1"/>
          </p:cNvPicPr>
          <p:nvPr>
            <p:ph sz="half" idx="1"/>
          </p:nvPr>
        </p:nvPicPr>
        <p:blipFill>
          <a:blip r:embed="rId2" cstate="email">
            <a:extLst>
              <a:ext uri="{28A0092B-C50C-407E-A947-70E740481C1C}">
                <a14:useLocalDpi xmlns:a14="http://schemas.microsoft.com/office/drawing/2010/main"/>
              </a:ext>
            </a:extLst>
          </a:blip>
          <a:srcRect/>
          <a:stretch>
            <a:fillRect/>
          </a:stretch>
        </p:blipFill>
        <p:spPr bwMode="auto">
          <a:xfrm>
            <a:off x="899592" y="1600200"/>
            <a:ext cx="3376155" cy="4408638"/>
          </a:xfrm>
          <a:prstGeom prst="rect">
            <a:avLst/>
          </a:prstGeom>
          <a:noFill/>
          <a:ln w="9525">
            <a:noFill/>
            <a:miter lim="800000"/>
            <a:headEnd/>
            <a:tailEnd/>
          </a:ln>
        </p:spPr>
      </p:pic>
      <p:pic>
        <p:nvPicPr>
          <p:cNvPr id="12" name="Picture 9" descr="Δαχτυλομάσκα."/>
          <p:cNvPicPr>
            <a:picLocks noGrp="1" noChangeAspect="1"/>
          </p:cNvPicPr>
          <p:nvPr>
            <p:ph sz="half" idx="2"/>
          </p:nvPr>
        </p:nvPicPr>
        <p:blipFill>
          <a:blip r:embed="rId3" cstate="email">
            <a:extLst>
              <a:ext uri="{28A0092B-C50C-407E-A947-70E740481C1C}">
                <a14:useLocalDpi xmlns:a14="http://schemas.microsoft.com/office/drawing/2010/main"/>
              </a:ext>
            </a:extLst>
          </a:blip>
          <a:srcRect/>
          <a:stretch>
            <a:fillRect/>
          </a:stretch>
        </p:blipFill>
        <p:spPr bwMode="auto">
          <a:xfrm>
            <a:off x="4520789" y="1601652"/>
            <a:ext cx="3500790" cy="4407186"/>
          </a:xfrm>
          <a:prstGeom prst="rect">
            <a:avLst/>
          </a:prstGeom>
          <a:noFill/>
          <a:ln w="9525">
            <a:noFill/>
            <a:miter lim="800000"/>
            <a:headEnd/>
            <a:tailEnd/>
          </a:ln>
        </p:spPr>
      </p:pic>
    </p:spTree>
    <p:extLst>
      <p:ext uri="{BB962C8B-B14F-4D97-AF65-F5344CB8AC3E}">
        <p14:creationId xmlns:p14="http://schemas.microsoft.com/office/powerpoint/2010/main" val="6889027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a:t>Τα έργα των </a:t>
            </a:r>
            <a:r>
              <a:rPr lang="el-GR" dirty="0" smtClean="0"/>
              <a:t>παιδιών (5/5)</a:t>
            </a:r>
            <a:endParaRPr lang="el-GR" dirty="0"/>
          </a:p>
        </p:txBody>
      </p:sp>
      <p:pic>
        <p:nvPicPr>
          <p:cNvPr id="7" name="Θέση περιεχομένου 6" descr="Δαχτυλομάσκες."/>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63550" y="1842327"/>
            <a:ext cx="8229600" cy="3955983"/>
          </a:xfrm>
        </p:spPr>
      </p:pic>
    </p:spTree>
    <p:extLst>
      <p:ext uri="{BB962C8B-B14F-4D97-AF65-F5344CB8AC3E}">
        <p14:creationId xmlns:p14="http://schemas.microsoft.com/office/powerpoint/2010/main" val="42233763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19672" y="4653136"/>
            <a:ext cx="5501640" cy="1386840"/>
          </a:xfrm>
          <a:prstGeom prst="rect">
            <a:avLst/>
          </a:prstGeom>
        </p:spPr>
      </p:pic>
    </p:spTree>
    <p:custDataLst>
      <p:tags r:id="rId1"/>
    </p:custDataLst>
    <p:extLst>
      <p:ext uri="{BB962C8B-B14F-4D97-AF65-F5344CB8AC3E}">
        <p14:creationId xmlns:p14="http://schemas.microsoft.com/office/powerpoint/2010/main" val="38064584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22485747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  </a:t>
            </a:r>
            <a:endParaRPr lang="el-GR" sz="2000" dirty="0"/>
          </a:p>
        </p:txBody>
      </p:sp>
    </p:spTree>
    <p:extLst>
      <p:ext uri="{BB962C8B-B14F-4D97-AF65-F5344CB8AC3E}">
        <p14:creationId xmlns:p14="http://schemas.microsoft.com/office/powerpoint/2010/main" val="38202671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Λίγα λόγια για </a:t>
            </a:r>
            <a:r>
              <a:rPr lang="el-GR" dirty="0" smtClean="0"/>
              <a:t>τη δραστηριότητα (1/5)</a:t>
            </a:r>
            <a:endParaRPr lang="el-GR" dirty="0"/>
          </a:p>
        </p:txBody>
      </p:sp>
      <p:sp>
        <p:nvSpPr>
          <p:cNvPr id="5" name="Θέση περιεχομένου 4"/>
          <p:cNvSpPr>
            <a:spLocks noGrp="1"/>
          </p:cNvSpPr>
          <p:nvPr>
            <p:ph sz="half" idx="1"/>
          </p:nvPr>
        </p:nvSpPr>
        <p:spPr/>
        <p:txBody>
          <a:bodyPr>
            <a:noAutofit/>
          </a:bodyPr>
          <a:lstStyle/>
          <a:p>
            <a:pPr marL="0" indent="0">
              <a:buNone/>
            </a:pPr>
            <a:r>
              <a:rPr lang="el-GR" sz="2600" dirty="0"/>
              <a:t>Γνωριμία των παιδιών με την Ελληνική Μυθολογία και συγκεκριμένα με τον μύθο του Κύκλωπα Πολύφημου, με αφορμή το </a:t>
            </a:r>
            <a:r>
              <a:rPr lang="el-GR" sz="2600" dirty="0" smtClean="0"/>
              <a:t>βιβλίο:</a:t>
            </a:r>
          </a:p>
          <a:p>
            <a:pPr marL="0" indent="0">
              <a:buNone/>
            </a:pPr>
            <a:r>
              <a:rPr lang="el-GR" sz="2600" dirty="0" smtClean="0"/>
              <a:t>«Τα </a:t>
            </a:r>
            <a:r>
              <a:rPr lang="en-US" sz="2600" dirty="0"/>
              <a:t>“</a:t>
            </a:r>
            <a:r>
              <a:rPr lang="el-GR" sz="2600" dirty="0"/>
              <a:t>παρεξηγημένα</a:t>
            </a:r>
            <a:r>
              <a:rPr lang="en-US" sz="2600" dirty="0"/>
              <a:t>”</a:t>
            </a:r>
            <a:r>
              <a:rPr lang="el-GR" sz="2600" dirty="0"/>
              <a:t> Τέρατα της Ελληνικής Μυθολογίας». </a:t>
            </a:r>
          </a:p>
        </p:txBody>
      </p:sp>
      <p:pic>
        <p:nvPicPr>
          <p:cNvPr id="2050" name="Picture 2" descr="Κύκλωπας"/>
          <p:cNvPicPr>
            <a:picLocks noGrp="1" noChangeAspect="1" noChangeArrowheads="1"/>
          </p:cNvPicPr>
          <p:nvPr>
            <p:ph sz="half" idx="2"/>
          </p:nvPr>
        </p:nvPicPr>
        <p:blipFill rotWithShape="1">
          <a:blip r:embed="rId3" cstate="screen">
            <a:extLst>
              <a:ext uri="{28A0092B-C50C-407E-A947-70E740481C1C}">
                <a14:useLocalDpi xmlns:a14="http://schemas.microsoft.com/office/drawing/2010/main"/>
              </a:ext>
            </a:extLst>
          </a:blip>
          <a:srcRect/>
          <a:stretch/>
        </p:blipFill>
        <p:spPr bwMode="auto">
          <a:xfrm>
            <a:off x="4788024" y="1772816"/>
            <a:ext cx="3623676" cy="403244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884368" y="2877361"/>
            <a:ext cx="472173" cy="360040"/>
          </a:xfrm>
          <a:prstGeom prst="rect">
            <a:avLst/>
          </a:prstGeom>
        </p:spPr>
        <p:txBody>
          <a:bodyPr vert="horz" wrap="square" lIns="91440" tIns="45720" rIns="91440" bIns="45720" rtlCol="0" anchor="ctr">
            <a:noAutofit/>
          </a:bodyPr>
          <a:lstStyle/>
          <a:p>
            <a:r>
              <a:rPr lang="el-GR" b="1" dirty="0" smtClean="0">
                <a:latin typeface="+mj-lt"/>
              </a:rPr>
              <a:t>[3]</a:t>
            </a:r>
          </a:p>
        </p:txBody>
      </p:sp>
    </p:spTree>
    <p:custDataLst>
      <p:tags r:id="rId1"/>
    </p:custDataLst>
    <p:extLst>
      <p:ext uri="{BB962C8B-B14F-4D97-AF65-F5344CB8AC3E}">
        <p14:creationId xmlns:p14="http://schemas.microsoft.com/office/powerpoint/2010/main" val="19012974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l-GR" altLang="en-US" smtClean="0"/>
              <a:t>Σημείωμα Αναφοράς</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a:buNone/>
              <a:defRPr/>
            </a:pPr>
            <a:r>
              <a:rPr lang="el-GR" sz="2000" dirty="0" smtClean="0"/>
              <a:t>Copyright </a:t>
            </a:r>
            <a:r>
              <a:rPr lang="el-GR" sz="2000" dirty="0" err="1" smtClean="0"/>
              <a:t>Εθνικόν</a:t>
            </a:r>
            <a:r>
              <a:rPr lang="el-GR" sz="2000" dirty="0" smtClean="0"/>
              <a:t> και </a:t>
            </a:r>
            <a:r>
              <a:rPr lang="el-GR" sz="2000" dirty="0" err="1" smtClean="0"/>
              <a:t>Καποδιστριακόν</a:t>
            </a:r>
            <a:r>
              <a:rPr lang="el-GR" sz="2000" dirty="0" smtClean="0"/>
              <a:t> </a:t>
            </a:r>
            <a:r>
              <a:rPr lang="el-GR" sz="2000" dirty="0" err="1" smtClean="0"/>
              <a:t>Πανεπιστήμιον</a:t>
            </a:r>
            <a:r>
              <a:rPr lang="el-GR" sz="2000" dirty="0" smtClean="0"/>
              <a:t> Αθηνών</a:t>
            </a:r>
            <a:r>
              <a:rPr lang="en-US" sz="2000" dirty="0" smtClean="0"/>
              <a:t>, </a:t>
            </a:r>
            <a:r>
              <a:rPr lang="el-GR" sz="2000" dirty="0" smtClean="0"/>
              <a:t>Αγγελική </a:t>
            </a:r>
            <a:r>
              <a:rPr lang="el-GR" sz="2000" dirty="0" err="1" smtClean="0"/>
              <a:t>Γιαννικοπούλου</a:t>
            </a:r>
            <a:r>
              <a:rPr lang="el-GR" sz="2000" dirty="0" smtClean="0"/>
              <a:t> 2015. </a:t>
            </a:r>
            <a:r>
              <a:rPr lang="el-GR" sz="2000" dirty="0"/>
              <a:t>Μαρία-Πηγή </a:t>
            </a:r>
            <a:r>
              <a:rPr lang="el-GR" sz="2000" dirty="0" err="1" smtClean="0"/>
              <a:t>Ευταξιοπούλου</a:t>
            </a:r>
            <a:r>
              <a:rPr lang="el-GR" sz="2000" dirty="0" smtClean="0"/>
              <a:t>, Αγγελική </a:t>
            </a:r>
            <a:r>
              <a:rPr lang="el-GR" sz="2000" dirty="0" err="1" smtClean="0"/>
              <a:t>Γιαννικοπούλου</a:t>
            </a:r>
            <a:r>
              <a:rPr lang="el-GR" sz="2000" dirty="0"/>
              <a:t>. «Το Εικονογραφημένο Βιβλίο στην Προσχολική </a:t>
            </a:r>
            <a:r>
              <a:rPr lang="el-GR" sz="2000" dirty="0" smtClean="0"/>
              <a:t>Εκπαίδευση. Μυθολογία. Κύκλωπας Ι». </a:t>
            </a:r>
            <a:r>
              <a:rPr lang="el-GR" sz="2000" dirty="0"/>
              <a:t>Έκδοση: </a:t>
            </a:r>
            <a:r>
              <a:rPr lang="el-GR" sz="2000" dirty="0" smtClean="0"/>
              <a:t>1.0</a:t>
            </a:r>
            <a:r>
              <a:rPr lang="el-GR" sz="2000" dirty="0"/>
              <a:t>. Αθήνα </a:t>
            </a:r>
            <a:r>
              <a:rPr lang="el-GR" sz="2000" dirty="0" smtClean="0"/>
              <a:t>2015. </a:t>
            </a:r>
            <a:r>
              <a:rPr lang="el-GR" sz="2000" dirty="0"/>
              <a:t>Διαθέσιμο από τη δικτυακή διεύθυνση: </a:t>
            </a:r>
            <a:r>
              <a:rPr lang="en-GB" sz="2000" dirty="0">
                <a:hlinkClick r:id="rId3" tooltip="Ανοιχτό Μάθημα: Το Εικονογραφημένο Βιβλίο στην Προσχολική Εκπαίδευση"/>
              </a:rPr>
              <a:t>http://opencourses.uoa.gr/courses/ECD5/</a:t>
            </a:r>
            <a:r>
              <a:rPr lang="el-GR" sz="2000" dirty="0" smtClean="0"/>
              <a:t>.</a:t>
            </a:r>
            <a:endParaRPr lang="el-GR" sz="2000" dirty="0"/>
          </a:p>
        </p:txBody>
      </p:sp>
    </p:spTree>
    <p:extLst>
      <p:ext uri="{BB962C8B-B14F-4D97-AF65-F5344CB8AC3E}">
        <p14:creationId xmlns:p14="http://schemas.microsoft.com/office/powerpoint/2010/main" val="25607306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161925"/>
            <a:ext cx="8229600" cy="1143000"/>
          </a:xfrm>
        </p:spPr>
        <p:txBody>
          <a:bodyPr/>
          <a:lstStyle/>
          <a:p>
            <a:r>
              <a:rPr lang="el-GR" altLang="en-US" smtClean="0"/>
              <a:t>Σημείωμα Αδειοδότησης</a:t>
            </a:r>
          </a:p>
        </p:txBody>
      </p:sp>
      <p:sp>
        <p:nvSpPr>
          <p:cNvPr id="34819" name="Content Placeholder 2"/>
          <p:cNvSpPr>
            <a:spLocks noGrp="1"/>
          </p:cNvSpPr>
          <p:nvPr>
            <p:ph idx="1"/>
          </p:nvPr>
        </p:nvSpPr>
        <p:spPr>
          <a:xfrm>
            <a:off x="107950" y="765175"/>
            <a:ext cx="8928100" cy="1439863"/>
          </a:xfrm>
        </p:spPr>
        <p:txBody>
          <a:bodyPr>
            <a:normAutofit fontScale="92500" lnSpcReduction="10000"/>
          </a:bodyPr>
          <a:lstStyle/>
          <a:p>
            <a:pPr marL="0" indent="0">
              <a:buFont typeface="Arial" panose="020B0604020202020204" pitchFamily="34" charset="0"/>
              <a:buNone/>
            </a:pPr>
            <a:r>
              <a:rPr lang="el-GR" altLang="en-US" sz="2000" smtClean="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a:buFont typeface="Arial" panose="020B0604020202020204" pitchFamily="34" charset="0"/>
              <a:buNone/>
            </a:pPr>
            <a:endParaRPr lang="el-GR" altLang="en-US" sz="2000" smtClean="0"/>
          </a:p>
        </p:txBody>
      </p:sp>
      <p:pic>
        <p:nvPicPr>
          <p:cNvPr id="34820" name="Picture 22" descr="Λογότυπο για Άδειες χρήσης Creative Commons BY-NC-ND">
            <a:hlinkClick r:id="rId4"/>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48088" y="2420938"/>
            <a:ext cx="1647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7950" y="2924175"/>
            <a:ext cx="9036050" cy="3457575"/>
          </a:xfrm>
          <a:prstGeom prst="rect">
            <a:avLst/>
          </a:prstGeom>
        </p:spPr>
        <p:txBody>
          <a:bodyPr anchor="ctr">
            <a:normAutofit/>
          </a:bodyPr>
          <a:lstStyle/>
          <a:p>
            <a:pPr eaLnBrk="1" fontAlgn="auto" hangingPunct="1">
              <a:spcBef>
                <a:spcPts val="0"/>
              </a:spcBef>
              <a:spcAft>
                <a:spcPts val="0"/>
              </a:spcAft>
              <a:defRPr/>
            </a:pPr>
            <a:r>
              <a:rPr lang="el-GR" dirty="0">
                <a:latin typeface="+mn-lt"/>
              </a:rPr>
              <a:t>[1] http://creativecommons.org/licenses/by-nc-sa/4.0/ </a:t>
            </a:r>
            <a:endParaRPr lang="en-US" dirty="0">
              <a:latin typeface="+mn-lt"/>
            </a:endParaRPr>
          </a:p>
          <a:p>
            <a:pPr eaLnBrk="1" fontAlgn="auto" hangingPunct="1">
              <a:spcBef>
                <a:spcPts val="0"/>
              </a:spcBef>
              <a:spcAft>
                <a:spcPts val="0"/>
              </a:spcAft>
              <a:defRPr/>
            </a:pPr>
            <a:endParaRPr lang="el-GR" dirty="0">
              <a:latin typeface="+mn-lt"/>
            </a:endParaRPr>
          </a:p>
          <a:p>
            <a:pPr eaLnBrk="1" fontAlgn="auto" hangingPunct="1">
              <a:spcBef>
                <a:spcPts val="0"/>
              </a:spcBef>
              <a:spcAft>
                <a:spcPts val="0"/>
              </a:spcAft>
              <a:defRPr/>
            </a:pPr>
            <a:r>
              <a:rPr lang="el-GR" dirty="0">
                <a:latin typeface="+mn-lt"/>
              </a:rPr>
              <a:t>Ως </a:t>
            </a:r>
            <a:r>
              <a:rPr lang="el-GR" b="1" dirty="0">
                <a:latin typeface="+mn-lt"/>
              </a:rPr>
              <a:t>Μη Εμπορική</a:t>
            </a:r>
            <a:r>
              <a:rPr lang="el-GR" dirty="0">
                <a:latin typeface="+mn-lt"/>
              </a:rPr>
              <a:t> ορίζεται η χρήση:</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 δεν περιλαμβάνει άμεσο ή έμμεσο οικονομικό όφελος από τη χρήση του έργου, για τον διανομέα του έργου και </a:t>
            </a:r>
            <a:r>
              <a:rPr lang="el-GR" dirty="0" err="1">
                <a:latin typeface="+mn-lt"/>
              </a:rPr>
              <a:t>αδειοδόχο</a:t>
            </a:r>
            <a:r>
              <a:rPr lang="el-GR" dirty="0">
                <a:latin typeface="+mn-lt"/>
              </a:rPr>
              <a:t>.</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προσπορίζει στον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τόπο.</a:t>
            </a:r>
            <a:endParaRPr lang="en-US" dirty="0">
              <a:latin typeface="+mn-lt"/>
            </a:endParaRPr>
          </a:p>
          <a:p>
            <a:pPr marL="342900" indent="-342900" eaLnBrk="1" fontAlgn="auto" hangingPunct="1">
              <a:spcBef>
                <a:spcPts val="0"/>
              </a:spcBef>
              <a:spcAft>
                <a:spcPts val="0"/>
              </a:spcAft>
              <a:buFont typeface="Arial" panose="020B0604020202020204" pitchFamily="34" charset="0"/>
              <a:buChar char="•"/>
              <a:defRPr/>
            </a:pPr>
            <a:endParaRPr lang="el-GR" dirty="0">
              <a:latin typeface="+mn-lt"/>
            </a:endParaRPr>
          </a:p>
          <a:p>
            <a:pPr eaLnBrk="1" fontAlgn="auto" hangingPunct="1">
              <a:spcBef>
                <a:spcPts val="0"/>
              </a:spcBef>
              <a:spcAft>
                <a:spcPts val="0"/>
              </a:spcAft>
              <a:defRPr/>
            </a:pPr>
            <a:r>
              <a:rPr lang="el-GR" dirty="0">
                <a:latin typeface="+mn-lt"/>
              </a:rPr>
              <a:t>Ο 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p>
        </p:txBody>
      </p:sp>
    </p:spTree>
    <p:custDataLst>
      <p:tags r:id="rId1"/>
    </p:custDataLst>
    <p:extLst>
      <p:ext uri="{BB962C8B-B14F-4D97-AF65-F5344CB8AC3E}">
        <p14:creationId xmlns:p14="http://schemas.microsoft.com/office/powerpoint/2010/main" val="34987663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l-GR" altLang="en-US" smtClean="0"/>
              <a:t>Διατήρηση Σημειωμάτων</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fontAlgn="auto">
              <a:spcAft>
                <a:spcPts val="0"/>
              </a:spcAft>
              <a:buFont typeface="Arial" panose="020B0604020202020204" pitchFamily="34" charset="0"/>
              <a:buNone/>
              <a:defRPr/>
            </a:pPr>
            <a:r>
              <a:rPr lang="el-GR" sz="2400" dirty="0" smtClean="0"/>
              <a:t>Οποιαδήποτε </a:t>
            </a:r>
            <a:r>
              <a:rPr lang="el-GR" sz="2400" dirty="0"/>
              <a:t>αναπαραγωγή ή διασκευή του υλικού θα πρέπει να συμπεριλαμβάνει:</a:t>
            </a:r>
          </a:p>
          <a:p>
            <a:pPr lvl="1" fontAlgn="auto">
              <a:spcAft>
                <a:spcPts val="0"/>
              </a:spcAft>
              <a:buFont typeface="Wingdings" panose="05000000000000000000" pitchFamily="2" charset="2"/>
              <a:buChar char="§"/>
              <a:defRPr/>
            </a:pPr>
            <a:r>
              <a:rPr lang="el-GR" sz="2000" dirty="0" smtClean="0"/>
              <a:t>το Σημείωμα Αν</a:t>
            </a:r>
            <a:r>
              <a:rPr lang="en-US" sz="2000" dirty="0" smtClean="0"/>
              <a:t>α</a:t>
            </a:r>
            <a:r>
              <a:rPr lang="el-GR" sz="2000" dirty="0" smtClean="0"/>
              <a:t>φοράς,</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a:t>
            </a:r>
            <a:r>
              <a:rPr lang="el-GR" sz="2000" dirty="0" err="1" smtClean="0"/>
              <a:t>Αδειοδότησης</a:t>
            </a:r>
            <a:r>
              <a:rPr lang="el-GR" sz="2000" dirty="0" smtClean="0"/>
              <a:t>,</a:t>
            </a:r>
            <a:endParaRPr lang="el-GR" sz="2000" dirty="0"/>
          </a:p>
          <a:p>
            <a:pPr lvl="1" fontAlgn="auto">
              <a:spcAft>
                <a:spcPts val="0"/>
              </a:spcAft>
              <a:buFont typeface="Wingdings" panose="05000000000000000000" pitchFamily="2" charset="2"/>
              <a:buChar char="§"/>
              <a:defRPr/>
            </a:pPr>
            <a:r>
              <a:rPr lang="el-GR" sz="2000" dirty="0" smtClean="0"/>
              <a:t>τη δήλωση Διατήρησης Σημειωμάτων,</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Χρήσης Έργων Τρίτων </a:t>
            </a:r>
            <a:r>
              <a:rPr lang="el-GR" sz="2000" dirty="0"/>
              <a:t>(εφόσον υπάρχει</a:t>
            </a:r>
            <a:r>
              <a:rPr lang="el-GR" sz="2000" dirty="0" smtClean="0"/>
              <a:t>),</a:t>
            </a:r>
            <a:endParaRPr lang="el-GR" sz="2000" dirty="0"/>
          </a:p>
          <a:p>
            <a:pPr marL="0" indent="0" fontAlgn="auto">
              <a:spcAft>
                <a:spcPts val="0"/>
              </a:spcAft>
              <a:buFont typeface="Arial" panose="020B0604020202020204" pitchFamily="34" charset="0"/>
              <a:buNone/>
              <a:defRPr/>
            </a:pPr>
            <a:r>
              <a:rPr lang="el-GR" sz="2400" dirty="0"/>
              <a:t>μαζί με τους </a:t>
            </a:r>
            <a:r>
              <a:rPr lang="el-GR" sz="2400" dirty="0" smtClean="0"/>
              <a:t>συνοδευτικούς </a:t>
            </a:r>
            <a:r>
              <a:rPr lang="el-GR" sz="2400" dirty="0" err="1" smtClean="0"/>
              <a:t>υπερσυνδέσμους</a:t>
            </a:r>
            <a:r>
              <a:rPr lang="el-GR" sz="2400" dirty="0"/>
              <a:t>.</a:t>
            </a:r>
          </a:p>
          <a:p>
            <a:pPr fontAlgn="auto">
              <a:spcAft>
                <a:spcPts val="0"/>
              </a:spcAft>
              <a:defRPr/>
            </a:pPr>
            <a:endParaRPr lang="el-GR" sz="2000" dirty="0"/>
          </a:p>
        </p:txBody>
      </p:sp>
    </p:spTree>
    <p:extLst>
      <p:ext uri="{BB962C8B-B14F-4D97-AF65-F5344CB8AC3E}">
        <p14:creationId xmlns:p14="http://schemas.microsoft.com/office/powerpoint/2010/main" val="8405532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dirty="0"/>
              <a:t>Εικόνα 1, 2, 3, 4, 5: Εξώφυλλο και σελίδες του </a:t>
            </a:r>
            <a:r>
              <a:rPr lang="el-GR" sz="2000" dirty="0" smtClean="0"/>
              <a:t>βιβλίου «</a:t>
            </a:r>
            <a:r>
              <a:rPr lang="el-GR" sz="2000" dirty="0" smtClean="0">
                <a:hlinkClick r:id="rId3"/>
              </a:rPr>
              <a:t>Τα </a:t>
            </a:r>
            <a:r>
              <a:rPr lang="el-GR" sz="2000" dirty="0">
                <a:hlinkClick r:id="rId3"/>
              </a:rPr>
              <a:t>"παρεξηγημένα" τέρατα της ελληνικής </a:t>
            </a:r>
            <a:r>
              <a:rPr lang="el-GR" sz="2000" dirty="0" smtClean="0">
                <a:hlinkClick r:id="rId3"/>
              </a:rPr>
              <a:t>μυθολογίας</a:t>
            </a:r>
            <a:r>
              <a:rPr lang="el-GR" sz="2000" dirty="0" smtClean="0"/>
              <a:t>» </a:t>
            </a:r>
            <a:r>
              <a:rPr lang="el-GR" sz="2000" dirty="0"/>
              <a:t>/ Αναστασία </a:t>
            </a:r>
            <a:r>
              <a:rPr lang="el-GR" sz="2000" dirty="0" err="1"/>
              <a:t>Τεντοκάλη</a:t>
            </a:r>
            <a:r>
              <a:rPr lang="el-GR" sz="2000" dirty="0"/>
              <a:t>. - 1η </a:t>
            </a:r>
            <a:r>
              <a:rPr lang="el-GR" sz="2000" dirty="0" err="1"/>
              <a:t>έκδ</a:t>
            </a:r>
            <a:r>
              <a:rPr lang="el-GR" sz="2000" dirty="0"/>
              <a:t>. - Θεσσαλονίκη: </a:t>
            </a:r>
            <a:r>
              <a:rPr lang="el-GR" sz="2000" dirty="0" err="1"/>
              <a:t>Mangel</a:t>
            </a:r>
            <a:r>
              <a:rPr lang="el-GR" sz="2000" dirty="0"/>
              <a:t> - </a:t>
            </a:r>
            <a:r>
              <a:rPr lang="el-GR" sz="2000" dirty="0" err="1"/>
              <a:t>Wurzel</a:t>
            </a:r>
            <a:r>
              <a:rPr lang="el-GR" sz="2000" dirty="0"/>
              <a:t>, 2011. </a:t>
            </a:r>
            <a:r>
              <a:rPr lang="el-GR" sz="2000" dirty="0" err="1"/>
              <a:t>Biblionet</a:t>
            </a:r>
            <a:r>
              <a:rPr lang="el-GR" sz="2000" dirty="0" smtClean="0"/>
              <a:t>.</a:t>
            </a:r>
          </a:p>
          <a:p>
            <a:pPr marL="0" indent="0">
              <a:buNone/>
            </a:pPr>
            <a:r>
              <a:rPr lang="el-GR" sz="2000" dirty="0" smtClean="0"/>
              <a:t>Εικόνα 6: Αφίσα της έκθεσης </a:t>
            </a:r>
            <a:r>
              <a:rPr lang="en-US" sz="2000" dirty="0" smtClean="0"/>
              <a:t>“</a:t>
            </a:r>
            <a:r>
              <a:rPr lang="el-GR" sz="2000" dirty="0">
                <a:hlinkClick r:id="rId4"/>
              </a:rPr>
              <a:t>Τα </a:t>
            </a:r>
            <a:r>
              <a:rPr lang="el-GR" sz="2000" dirty="0" err="1">
                <a:hlinkClick r:id="rId4"/>
              </a:rPr>
              <a:t>Eλληνικά</a:t>
            </a:r>
            <a:r>
              <a:rPr lang="el-GR" sz="2000" dirty="0">
                <a:hlinkClick r:id="rId4"/>
              </a:rPr>
              <a:t> </a:t>
            </a:r>
            <a:r>
              <a:rPr lang="el-GR" sz="2000" dirty="0" err="1">
                <a:hlinkClick r:id="rId4"/>
              </a:rPr>
              <a:t>Tέρατα</a:t>
            </a:r>
            <a:r>
              <a:rPr lang="el-GR" sz="2000" dirty="0">
                <a:hlinkClick r:id="rId4"/>
              </a:rPr>
              <a:t> της BEETROOT</a:t>
            </a:r>
            <a:r>
              <a:rPr lang="en-US" sz="2000" dirty="0" smtClean="0"/>
              <a:t>”, </a:t>
            </a:r>
            <a:r>
              <a:rPr lang="en-GB" sz="2000" dirty="0" smtClean="0"/>
              <a:t>Copyright </a:t>
            </a:r>
            <a:r>
              <a:rPr lang="el-GR" sz="2000" dirty="0" smtClean="0"/>
              <a:t>Μουσείο Μπενάκη, </a:t>
            </a:r>
            <a:r>
              <a:rPr lang="en-GB" sz="2000" dirty="0" smtClean="0"/>
              <a:t>All rights reserved.</a:t>
            </a:r>
          </a:p>
          <a:p>
            <a:pPr marL="0" indent="0">
              <a:buNone/>
            </a:pPr>
            <a:r>
              <a:rPr lang="el-GR" sz="2000" dirty="0" smtClean="0"/>
              <a:t>Εικόνα 7: Αμφορέας, </a:t>
            </a:r>
            <a:r>
              <a:rPr lang="el-GR" sz="2000" dirty="0" smtClean="0">
                <a:hlinkClick r:id="rId5"/>
              </a:rPr>
              <a:t>η Τύφλωση του</a:t>
            </a:r>
            <a:r>
              <a:rPr lang="en-GB" sz="2000" dirty="0" smtClean="0">
                <a:hlinkClick r:id="rId5"/>
              </a:rPr>
              <a:t> </a:t>
            </a:r>
            <a:r>
              <a:rPr lang="el-GR" sz="2000" dirty="0" smtClean="0">
                <a:hlinkClick r:id="rId5"/>
              </a:rPr>
              <a:t>Πολύφημου</a:t>
            </a:r>
            <a:r>
              <a:rPr lang="el-GR" sz="2000" dirty="0" smtClean="0"/>
              <a:t>, </a:t>
            </a:r>
            <a:r>
              <a:rPr lang="en-GB" sz="2000" dirty="0">
                <a:hlinkClick r:id="rId6"/>
              </a:rPr>
              <a:t>Creative Commons Attribution-Share Alike 3.0 </a:t>
            </a:r>
            <a:r>
              <a:rPr lang="en-GB" sz="2000" dirty="0" err="1" smtClean="0">
                <a:hlinkClick r:id="rId6"/>
              </a:rPr>
              <a:t>Unported</a:t>
            </a:r>
            <a:r>
              <a:rPr lang="el-GR" sz="2000" dirty="0" smtClean="0"/>
              <a:t>, </a:t>
            </a:r>
            <a:r>
              <a:rPr lang="en-GB" sz="2000" dirty="0"/>
              <a:t>Napoleon </a:t>
            </a:r>
            <a:r>
              <a:rPr lang="en-GB" sz="2000" dirty="0" err="1" smtClean="0"/>
              <a:t>Vier</a:t>
            </a:r>
            <a:r>
              <a:rPr lang="en-GB" sz="2000" dirty="0" smtClean="0"/>
              <a:t>, Wikimedia Commons</a:t>
            </a:r>
            <a:r>
              <a:rPr lang="el-GR" sz="2000" dirty="0" smtClean="0"/>
              <a:t>.</a:t>
            </a:r>
            <a:endParaRPr lang="el-GR" sz="2000" dirty="0"/>
          </a:p>
        </p:txBody>
      </p:sp>
    </p:spTree>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Λίγα λόγια για τη δραστηριότητα </a:t>
            </a:r>
            <a:r>
              <a:rPr lang="el-GR" dirty="0" smtClean="0"/>
              <a:t>(2/5</a:t>
            </a:r>
            <a:r>
              <a:rPr lang="el-GR" dirty="0"/>
              <a:t>)</a:t>
            </a:r>
          </a:p>
        </p:txBody>
      </p:sp>
      <p:sp>
        <p:nvSpPr>
          <p:cNvPr id="3" name="Θέση περιεχομένου 2"/>
          <p:cNvSpPr>
            <a:spLocks noGrp="1"/>
          </p:cNvSpPr>
          <p:nvPr>
            <p:ph sz="half" idx="1"/>
          </p:nvPr>
        </p:nvSpPr>
        <p:spPr/>
        <p:txBody>
          <a:bodyPr>
            <a:normAutofit fontScale="92500"/>
          </a:bodyPr>
          <a:lstStyle/>
          <a:p>
            <a:pPr marL="0" indent="0">
              <a:buNone/>
            </a:pPr>
            <a:r>
              <a:rPr lang="el-GR" dirty="0"/>
              <a:t>Στο βιβλίο, υπάρχουν αυτοτελείς μύθοι για 13 Τέρατα της μυθολογίας. Οι αυθεντικοί μύθοι κάθε «τέρατος», συμπληρώνονται από την εκάστοτε «εκδοχή του τέρατος», σε έξυπνα και διασκεδαστικά έμμετρα κείμενα από την συγγραφέα Αναστασία </a:t>
            </a:r>
            <a:r>
              <a:rPr lang="el-GR" dirty="0" err="1"/>
              <a:t>Τεντοκάλη</a:t>
            </a:r>
            <a:r>
              <a:rPr lang="el-GR" dirty="0"/>
              <a:t>. </a:t>
            </a:r>
          </a:p>
          <a:p>
            <a:endParaRPr lang="el-GR" dirty="0"/>
          </a:p>
        </p:txBody>
      </p:sp>
      <p:pic>
        <p:nvPicPr>
          <p:cNvPr id="11" name="Picture 2" descr="Σελίδες του βιβλίου."/>
          <p:cNvPicPr>
            <a:picLocks noGrp="1" noChangeAspect="1" noChangeArrowheads="1"/>
          </p:cNvPicPr>
          <p:nvPr>
            <p:ph sz="half" idx="2"/>
          </p:nvPr>
        </p:nvPicPr>
        <p:blipFill rotWithShape="1">
          <a:blip r:embed="rId3" cstate="screen">
            <a:extLst>
              <a:ext uri="{28A0092B-C50C-407E-A947-70E740481C1C}">
                <a14:useLocalDpi xmlns:a14="http://schemas.microsoft.com/office/drawing/2010/main"/>
              </a:ext>
            </a:extLst>
          </a:blip>
          <a:srcRect/>
          <a:stretch/>
        </p:blipFill>
        <p:spPr bwMode="auto">
          <a:xfrm>
            <a:off x="5004049" y="1661246"/>
            <a:ext cx="3453694" cy="422758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460432" y="5013176"/>
            <a:ext cx="472173" cy="360040"/>
          </a:xfrm>
          <a:prstGeom prst="rect">
            <a:avLst/>
          </a:prstGeom>
        </p:spPr>
        <p:txBody>
          <a:bodyPr vert="horz" wrap="square" lIns="91440" tIns="45720" rIns="91440" bIns="45720" rtlCol="0" anchor="ctr">
            <a:noAutofit/>
          </a:bodyPr>
          <a:lstStyle/>
          <a:p>
            <a:r>
              <a:rPr lang="el-GR" b="1" dirty="0" smtClean="0">
                <a:latin typeface="+mj-lt"/>
              </a:rPr>
              <a:t>[4]</a:t>
            </a:r>
          </a:p>
        </p:txBody>
      </p:sp>
    </p:spTree>
    <p:custDataLst>
      <p:tags r:id="rId1"/>
    </p:custDataLst>
    <p:extLst>
      <p:ext uri="{BB962C8B-B14F-4D97-AF65-F5344CB8AC3E}">
        <p14:creationId xmlns:p14="http://schemas.microsoft.com/office/powerpoint/2010/main" val="1615850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Λίγα λόγια για τη δραστηριότητα </a:t>
            </a:r>
            <a:r>
              <a:rPr lang="el-GR" dirty="0" smtClean="0"/>
              <a:t>(3/5</a:t>
            </a:r>
            <a:r>
              <a:rPr lang="el-GR" dirty="0"/>
              <a:t>)</a:t>
            </a:r>
          </a:p>
        </p:txBody>
      </p:sp>
      <p:sp>
        <p:nvSpPr>
          <p:cNvPr id="5" name="Θέση περιεχομένου 4"/>
          <p:cNvSpPr>
            <a:spLocks noGrp="1"/>
          </p:cNvSpPr>
          <p:nvPr>
            <p:ph sz="half" idx="1"/>
          </p:nvPr>
        </p:nvSpPr>
        <p:spPr/>
        <p:txBody>
          <a:bodyPr>
            <a:noAutofit/>
          </a:bodyPr>
          <a:lstStyle/>
          <a:p>
            <a:pPr marL="0" indent="0">
              <a:buNone/>
            </a:pPr>
            <a:r>
              <a:rPr lang="el-GR" dirty="0"/>
              <a:t>Παράλληλα, το βιβλίο από τη </a:t>
            </a:r>
            <a:r>
              <a:rPr lang="el-GR" dirty="0" err="1"/>
              <a:t>Mangel-Wurzel</a:t>
            </a:r>
            <a:r>
              <a:rPr lang="el-GR" dirty="0"/>
              <a:t> είναι πλούσια εικονογραφημένο σε νέο-μελανόμορφο ρυθμό από την ελληνική ομάδα </a:t>
            </a:r>
            <a:r>
              <a:rPr lang="el-GR" dirty="0" err="1"/>
              <a:t>Beetroot</a:t>
            </a:r>
            <a:r>
              <a:rPr lang="el-GR" dirty="0"/>
              <a:t> που απέσπασε το βραβείο </a:t>
            </a:r>
            <a:r>
              <a:rPr lang="el-GR" dirty="0" err="1"/>
              <a:t>red</a:t>
            </a:r>
            <a:r>
              <a:rPr lang="el-GR" dirty="0"/>
              <a:t> </a:t>
            </a:r>
            <a:r>
              <a:rPr lang="el-GR" dirty="0" err="1"/>
              <a:t>dot</a:t>
            </a:r>
            <a:r>
              <a:rPr lang="el-GR" dirty="0"/>
              <a:t> </a:t>
            </a:r>
            <a:r>
              <a:rPr lang="el-GR" dirty="0" err="1"/>
              <a:t>Design</a:t>
            </a:r>
            <a:r>
              <a:rPr lang="el-GR" dirty="0"/>
              <a:t> Agency of the </a:t>
            </a:r>
            <a:r>
              <a:rPr lang="el-GR" dirty="0" err="1"/>
              <a:t>year</a:t>
            </a:r>
            <a:r>
              <a:rPr lang="el-GR" dirty="0"/>
              <a:t> 2011.</a:t>
            </a:r>
          </a:p>
          <a:p>
            <a:pPr marL="0" indent="0">
              <a:buNone/>
            </a:pPr>
            <a:endParaRPr lang="el-GR" dirty="0"/>
          </a:p>
        </p:txBody>
      </p:sp>
      <p:pic>
        <p:nvPicPr>
          <p:cNvPr id="12" name="Picture 6" descr="[DECORATIVE]"/>
          <p:cNvPicPr>
            <a:picLocks noGrp="1" noChangeAspect="1" noChangeArrowheads="1"/>
          </p:cNvPicPr>
          <p:nvPr>
            <p:ph sz="half" idx="2"/>
          </p:nvPr>
        </p:nvPicPr>
        <p:blipFill rotWithShape="1">
          <a:blip r:embed="rId3" cstate="email">
            <a:extLst>
              <a:ext uri="{28A0092B-C50C-407E-A947-70E740481C1C}">
                <a14:useLocalDpi xmlns:a14="http://schemas.microsoft.com/office/drawing/2010/main"/>
              </a:ext>
            </a:extLst>
          </a:blip>
          <a:srcRect/>
          <a:stretch/>
        </p:blipFill>
        <p:spPr bwMode="auto">
          <a:xfrm>
            <a:off x="4901067" y="1600200"/>
            <a:ext cx="3532866" cy="452596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244408" y="5373216"/>
            <a:ext cx="472173" cy="360040"/>
          </a:xfrm>
          <a:prstGeom prst="rect">
            <a:avLst/>
          </a:prstGeom>
        </p:spPr>
        <p:txBody>
          <a:bodyPr vert="horz" wrap="square" lIns="91440" tIns="45720" rIns="91440" bIns="45720" rtlCol="0" anchor="ctr">
            <a:noAutofit/>
          </a:bodyPr>
          <a:lstStyle/>
          <a:p>
            <a:r>
              <a:rPr lang="el-GR" b="1" dirty="0" smtClean="0">
                <a:latin typeface="+mj-lt"/>
              </a:rPr>
              <a:t>[5]</a:t>
            </a:r>
          </a:p>
        </p:txBody>
      </p:sp>
    </p:spTree>
    <p:custDataLst>
      <p:tags r:id="rId1"/>
    </p:custDataLst>
    <p:extLst>
      <p:ext uri="{BB962C8B-B14F-4D97-AF65-F5344CB8AC3E}">
        <p14:creationId xmlns:p14="http://schemas.microsoft.com/office/powerpoint/2010/main" val="2634671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Λίγα λόγια για τη δραστηριότητα </a:t>
            </a:r>
            <a:r>
              <a:rPr lang="el-GR" dirty="0" smtClean="0"/>
              <a:t>(4/5</a:t>
            </a:r>
            <a:r>
              <a:rPr lang="el-GR" dirty="0"/>
              <a:t>)</a:t>
            </a:r>
          </a:p>
        </p:txBody>
      </p:sp>
      <p:sp>
        <p:nvSpPr>
          <p:cNvPr id="5" name="Θέση περιεχομένου 4"/>
          <p:cNvSpPr>
            <a:spLocks noGrp="1"/>
          </p:cNvSpPr>
          <p:nvPr>
            <p:ph sz="half" idx="1"/>
          </p:nvPr>
        </p:nvSpPr>
        <p:spPr/>
        <p:txBody>
          <a:bodyPr>
            <a:noAutofit/>
          </a:bodyPr>
          <a:lstStyle/>
          <a:p>
            <a:pPr marL="0" indent="0">
              <a:buNone/>
            </a:pPr>
            <a:r>
              <a:rPr lang="el-GR" dirty="0" smtClean="0"/>
              <a:t>Με </a:t>
            </a:r>
            <a:r>
              <a:rPr lang="el-GR" dirty="0"/>
              <a:t>αφορμή το παραπάνω βιβλίο, η καλλιτεχνική ομάδα «</a:t>
            </a:r>
            <a:r>
              <a:rPr lang="en-US" dirty="0"/>
              <a:t>beetroot</a:t>
            </a:r>
            <a:r>
              <a:rPr lang="el-GR" dirty="0"/>
              <a:t>», πραγματοποίησε </a:t>
            </a:r>
            <a:r>
              <a:rPr lang="el-GR" dirty="0" err="1"/>
              <a:t>διαδραστική</a:t>
            </a:r>
            <a:r>
              <a:rPr lang="el-GR" dirty="0"/>
              <a:t> εικαστική έκθεση με τίτλο </a:t>
            </a:r>
            <a:r>
              <a:rPr lang="el-GR" dirty="0" smtClean="0"/>
              <a:t>«Τα </a:t>
            </a:r>
            <a:r>
              <a:rPr lang="el-GR" dirty="0"/>
              <a:t>Ελληνικά Τέρατα» στο Μουσείο Μπενάκη το 2012</a:t>
            </a:r>
            <a:r>
              <a:rPr lang="el-GR" dirty="0" smtClean="0"/>
              <a:t>.</a:t>
            </a:r>
            <a:endParaRPr lang="el-GR" dirty="0"/>
          </a:p>
        </p:txBody>
      </p:sp>
      <p:pic>
        <p:nvPicPr>
          <p:cNvPr id="5122" name="Picture 2" descr="Η αφίσα της έκθεσης."/>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bwMode="auto">
          <a:xfrm>
            <a:off x="4899546" y="1600200"/>
            <a:ext cx="3535908" cy="452596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460432" y="5733256"/>
            <a:ext cx="472173" cy="360040"/>
          </a:xfrm>
          <a:prstGeom prst="rect">
            <a:avLst/>
          </a:prstGeom>
        </p:spPr>
        <p:txBody>
          <a:bodyPr vert="horz" wrap="square" lIns="91440" tIns="45720" rIns="91440" bIns="45720" rtlCol="0" anchor="ctr">
            <a:noAutofit/>
          </a:bodyPr>
          <a:lstStyle/>
          <a:p>
            <a:r>
              <a:rPr lang="el-GR" b="1" dirty="0" smtClean="0">
                <a:latin typeface="+mj-lt"/>
              </a:rPr>
              <a:t>[6]</a:t>
            </a:r>
          </a:p>
        </p:txBody>
      </p:sp>
    </p:spTree>
    <p:custDataLst>
      <p:tags r:id="rId1"/>
    </p:custDataLst>
    <p:extLst>
      <p:ext uri="{BB962C8B-B14F-4D97-AF65-F5344CB8AC3E}">
        <p14:creationId xmlns:p14="http://schemas.microsoft.com/office/powerpoint/2010/main" val="1440220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Λίγα λόγια για τη δραστηριότητα </a:t>
            </a:r>
            <a:r>
              <a:rPr lang="el-GR" dirty="0" smtClean="0"/>
              <a:t>(5/5</a:t>
            </a:r>
            <a:r>
              <a:rPr lang="el-GR" dirty="0"/>
              <a:t>)</a:t>
            </a:r>
          </a:p>
        </p:txBody>
      </p:sp>
      <p:sp>
        <p:nvSpPr>
          <p:cNvPr id="5" name="Θέση περιεχομένου 4"/>
          <p:cNvSpPr>
            <a:spLocks noGrp="1"/>
          </p:cNvSpPr>
          <p:nvPr>
            <p:ph idx="1"/>
          </p:nvPr>
        </p:nvSpPr>
        <p:spPr/>
        <p:txBody>
          <a:bodyPr>
            <a:noAutofit/>
          </a:bodyPr>
          <a:lstStyle/>
          <a:p>
            <a:pPr marL="0" indent="0">
              <a:buNone/>
            </a:pPr>
            <a:r>
              <a:rPr lang="el-GR" sz="2800" dirty="0" smtClean="0"/>
              <a:t>Με </a:t>
            </a:r>
            <a:r>
              <a:rPr lang="el-GR" sz="2800" dirty="0"/>
              <a:t>αφορμή την έκθεση των </a:t>
            </a:r>
            <a:r>
              <a:rPr lang="el-GR" sz="2800" dirty="0" smtClean="0"/>
              <a:t>«</a:t>
            </a:r>
            <a:r>
              <a:rPr lang="en-US" sz="2800" dirty="0" err="1" smtClean="0"/>
              <a:t>beetmore</a:t>
            </a:r>
            <a:r>
              <a:rPr lang="el-GR" sz="2800" dirty="0" smtClean="0"/>
              <a:t>»</a:t>
            </a:r>
            <a:r>
              <a:rPr lang="en-US" sz="2800" dirty="0" smtClean="0"/>
              <a:t> </a:t>
            </a:r>
            <a:r>
              <a:rPr lang="el-GR" sz="2800" dirty="0" smtClean="0"/>
              <a:t>και </a:t>
            </a:r>
            <a:r>
              <a:rPr lang="el-GR" sz="2800" dirty="0"/>
              <a:t>σε συνδυασμό με την περίοδο της </a:t>
            </a:r>
            <a:r>
              <a:rPr lang="el-GR" sz="2800" dirty="0" smtClean="0"/>
              <a:t>Αποκριάς, </a:t>
            </a:r>
            <a:r>
              <a:rPr lang="el-GR" sz="2800" dirty="0"/>
              <a:t>πραγματοποιούμε εικαστική δραστηριότητα κατασκευής μάσκας. </a:t>
            </a:r>
            <a:r>
              <a:rPr lang="el-GR" sz="2800" dirty="0" smtClean="0"/>
              <a:t>Κάθε </a:t>
            </a:r>
            <a:r>
              <a:rPr lang="el-GR" sz="2800" dirty="0"/>
              <a:t>παιδί φτιάχνει το δικό του Αποκριάτικο </a:t>
            </a:r>
            <a:r>
              <a:rPr lang="el-GR" sz="2800" dirty="0" err="1"/>
              <a:t>Κυκλωπάκι</a:t>
            </a:r>
            <a:r>
              <a:rPr lang="el-GR" sz="2800" dirty="0"/>
              <a:t>. </a:t>
            </a:r>
            <a:endParaRPr lang="el-GR" sz="2800" dirty="0" smtClean="0"/>
          </a:p>
          <a:p>
            <a:pPr marL="0" indent="0">
              <a:buNone/>
            </a:pPr>
            <a:r>
              <a:rPr lang="el-GR" sz="2800" dirty="0" smtClean="0"/>
              <a:t>Παρουσιάζουμε </a:t>
            </a:r>
            <a:r>
              <a:rPr lang="el-GR" sz="2800" dirty="0"/>
              <a:t>στα παιδιά την τεχνική της </a:t>
            </a:r>
            <a:r>
              <a:rPr lang="el-GR" sz="2800" dirty="0" err="1"/>
              <a:t>δαχτυλόμασκας</a:t>
            </a:r>
            <a:r>
              <a:rPr lang="el-GR" sz="2800" dirty="0"/>
              <a:t> και τα προτρέπουμε να κατασκευάσουν  τις δικές τους αποκριάτικες μάσκες/ </a:t>
            </a:r>
            <a:r>
              <a:rPr lang="el-GR" sz="2800" dirty="0" err="1"/>
              <a:t>κυκλωπάκια</a:t>
            </a:r>
            <a:r>
              <a:rPr lang="el-GR" sz="2800" dirty="0"/>
              <a:t> με σκοπό να στήσουμε στην τάξη του νηπιαγωγείου την δικιά μας έκθεση.</a:t>
            </a:r>
          </a:p>
        </p:txBody>
      </p:sp>
    </p:spTree>
    <p:extLst>
      <p:ext uri="{BB962C8B-B14F-4D97-AF65-F5344CB8AC3E}">
        <p14:creationId xmlns:p14="http://schemas.microsoft.com/office/powerpoint/2010/main" val="2240782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Πριν την ανάγνωση του βιβλίου</a:t>
            </a:r>
          </a:p>
        </p:txBody>
      </p:sp>
      <p:sp>
        <p:nvSpPr>
          <p:cNvPr id="3" name="Θέση περιεχομένου 2"/>
          <p:cNvSpPr>
            <a:spLocks noGrp="1"/>
          </p:cNvSpPr>
          <p:nvPr>
            <p:ph sz="half" idx="1"/>
          </p:nvPr>
        </p:nvSpPr>
        <p:spPr>
          <a:xfrm>
            <a:off x="457200" y="1600200"/>
            <a:ext cx="3610744" cy="4525963"/>
          </a:xfrm>
        </p:spPr>
        <p:txBody>
          <a:bodyPr/>
          <a:lstStyle/>
          <a:p>
            <a:pPr marL="0" indent="0">
              <a:buNone/>
            </a:pPr>
            <a:r>
              <a:rPr lang="el-GR" dirty="0">
                <a:solidFill>
                  <a:srgbClr val="000000"/>
                </a:solidFill>
              </a:rPr>
              <a:t>Πριν την διαδικασία της παρουσίασης και ανάγνωσης του βιβλίου, έδειξα στα παιδιά μέσω του </a:t>
            </a:r>
            <a:r>
              <a:rPr lang="el-GR" dirty="0" err="1">
                <a:solidFill>
                  <a:srgbClr val="000000"/>
                </a:solidFill>
              </a:rPr>
              <a:t>προτζέκτορα</a:t>
            </a:r>
            <a:r>
              <a:rPr lang="el-GR" dirty="0">
                <a:solidFill>
                  <a:srgbClr val="000000"/>
                </a:solidFill>
              </a:rPr>
              <a:t>, ένα δίλεπτο βίντεο από την έκθεση της ομάδας «</a:t>
            </a:r>
            <a:r>
              <a:rPr lang="en-US" dirty="0" err="1">
                <a:solidFill>
                  <a:srgbClr val="000000"/>
                </a:solidFill>
              </a:rPr>
              <a:t>beetmore</a:t>
            </a:r>
            <a:r>
              <a:rPr lang="el-GR" dirty="0">
                <a:solidFill>
                  <a:srgbClr val="000000"/>
                </a:solidFill>
              </a:rPr>
              <a:t>»</a:t>
            </a:r>
            <a:r>
              <a:rPr lang="en-US" dirty="0">
                <a:solidFill>
                  <a:srgbClr val="000000"/>
                </a:solidFill>
              </a:rPr>
              <a:t> </a:t>
            </a:r>
            <a:r>
              <a:rPr lang="el-GR" dirty="0">
                <a:solidFill>
                  <a:srgbClr val="000000"/>
                </a:solidFill>
              </a:rPr>
              <a:t>στο μουσείο Μπενάκη.</a:t>
            </a:r>
            <a:endParaRPr lang="el-GR" dirty="0"/>
          </a:p>
        </p:txBody>
      </p:sp>
      <p:pic>
        <p:nvPicPr>
          <p:cNvPr id="5" name="Picture Placeholder 4" descr="Τα παιδιά παρακολουθούν το βίντεο."/>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a:stretch/>
        </p:blipFill>
        <p:spPr>
          <a:xfrm>
            <a:off x="4279189" y="1844824"/>
            <a:ext cx="4428130" cy="3456384"/>
          </a:xfrm>
        </p:spPr>
      </p:pic>
    </p:spTree>
    <p:extLst>
      <p:ext uri="{BB962C8B-B14F-4D97-AF65-F5344CB8AC3E}">
        <p14:creationId xmlns:p14="http://schemas.microsoft.com/office/powerpoint/2010/main" val="1148935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Προβολή βίντεο (1/3)</a:t>
            </a:r>
            <a:endParaRPr lang="el-GR" dirty="0"/>
          </a:p>
        </p:txBody>
      </p:sp>
      <p:sp>
        <p:nvSpPr>
          <p:cNvPr id="3" name="Θέση περιεχομένου 2"/>
          <p:cNvSpPr>
            <a:spLocks noGrp="1"/>
          </p:cNvSpPr>
          <p:nvPr>
            <p:ph sz="half" idx="1"/>
          </p:nvPr>
        </p:nvSpPr>
        <p:spPr/>
        <p:txBody>
          <a:bodyPr>
            <a:normAutofit fontScale="92500"/>
          </a:bodyPr>
          <a:lstStyle/>
          <a:p>
            <a:pPr marL="0" indent="0">
              <a:buNone/>
            </a:pPr>
            <a:r>
              <a:rPr lang="el-GR" dirty="0"/>
              <a:t>Το βίντεο παρουσίαζε τα χαρακτηριστικά τέρατα της Ελληνικής Μυθολογίας εμπνευσμένα από το βιβλίο, σε διάφορες μορφές, όπως: γλυπτά, </a:t>
            </a:r>
            <a:r>
              <a:rPr lang="el-GR" dirty="0" err="1"/>
              <a:t>στένσιλ</a:t>
            </a:r>
            <a:r>
              <a:rPr lang="el-GR" dirty="0"/>
              <a:t>, ζωγραφικά γκράφιτι, μάσκες κρεμασμένες από το ταβάνι, τοιχογραφίες, χρήση νέας τεχνολογίας, εγκαταστάσεις και ειδώλια. </a:t>
            </a:r>
          </a:p>
        </p:txBody>
      </p:sp>
      <p:pic>
        <p:nvPicPr>
          <p:cNvPr id="5" name="Picture 3" descr="Τα παιδιά σχολιάζουν το βίντεο."/>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a:stretch/>
        </p:blipFill>
        <p:spPr bwMode="auto">
          <a:xfrm>
            <a:off x="4679213" y="1772816"/>
            <a:ext cx="3756589" cy="4032448"/>
          </a:xfrm>
          <a:prstGeom prst="rect">
            <a:avLst/>
          </a:prstGeom>
          <a:noFill/>
          <a:ln w="9525">
            <a:noFill/>
            <a:miter lim="800000"/>
            <a:headEnd/>
            <a:tailEnd/>
          </a:ln>
        </p:spPr>
      </p:pic>
    </p:spTree>
    <p:extLst>
      <p:ext uri="{BB962C8B-B14F-4D97-AF65-F5344CB8AC3E}">
        <p14:creationId xmlns:p14="http://schemas.microsoft.com/office/powerpoint/2010/main" val="365887024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ZHAW.ACCESSIBILITYADDIN.CHECKTIMEDATE" val="10/29/2015 12:48:34 A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READINGORDER" val="34818,34819,34820,6,"/>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42,10243,3,"/>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4,7,9,1028,6,8,"/>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2,5,2050,6,"/>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11,5,"/>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5,12,6,"/>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5,5122,6,"/>
</p:tagLst>
</file>

<file path=ppt/tags/tag8.xml><?xml version="1.0" encoding="utf-8"?>
<p:tagLst xmlns:a="http://schemas.openxmlformats.org/drawingml/2006/main" xmlns:r="http://schemas.openxmlformats.org/officeDocument/2006/relationships" xmlns:p="http://schemas.openxmlformats.org/presentationml/2006/main">
  <p:tag name="ZHAW.ACCESSIBILITYADDIN.READINGORDER" val="7,4,10,5,"/>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3,7,"/>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CC0F7D41-1966-4AFE-993B-6EB9F3B5A588}">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2366</TotalTime>
  <Words>1339</Words>
  <Application>Microsoft Office PowerPoint</Application>
  <PresentationFormat>On-screen Show (4:3)</PresentationFormat>
  <Paragraphs>135</Paragraphs>
  <Slides>33</Slides>
  <Notes>8</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Θέμα του Office</vt:lpstr>
      <vt:lpstr>Το Εικονογραφημένο Βιβλίο στην Προσχολική Εκπαίδευση</vt:lpstr>
      <vt:lpstr>Διδακτική Πρακτική</vt:lpstr>
      <vt:lpstr>Λίγα λόγια για τη δραστηριότητα (1/5)</vt:lpstr>
      <vt:lpstr>Λίγα λόγια για τη δραστηριότητα (2/5)</vt:lpstr>
      <vt:lpstr>Λίγα λόγια για τη δραστηριότητα (3/5)</vt:lpstr>
      <vt:lpstr>Λίγα λόγια για τη δραστηριότητα (4/5)</vt:lpstr>
      <vt:lpstr>Λίγα λόγια για τη δραστηριότητα (5/5)</vt:lpstr>
      <vt:lpstr>Πριν την ανάγνωση του βιβλίου</vt:lpstr>
      <vt:lpstr>Προβολή βίντεο (1/3)</vt:lpstr>
      <vt:lpstr>Προβολή βίντεο (2/3)</vt:lpstr>
      <vt:lpstr>Προβολή βίντεο (3/3)</vt:lpstr>
      <vt:lpstr>Σύνδεση του βιβλίου με την έκθεση (1/3)</vt:lpstr>
      <vt:lpstr>Σύνδεση του βιβλίου με την έκθεση (2/3)</vt:lpstr>
      <vt:lpstr>Σύνδεση του βιβλίου με την έκθεση (3/3)</vt:lpstr>
      <vt:lpstr>Σύγκριση αναπαραστάσεων του Κύκλωπα (1/2)</vt:lpstr>
      <vt:lpstr>Σύγκριση αναπαραστάσεων του Κύκλωπα (2/2)</vt:lpstr>
      <vt:lpstr>Ανάγνωση της ιστορίας του Κύκλωπα Πολύφημου με θεατρικότητα</vt:lpstr>
      <vt:lpstr>Μετά την ανάγνωση (1/2)</vt:lpstr>
      <vt:lpstr>Μετά την ανάγνωση (2/2) </vt:lpstr>
      <vt:lpstr>Φτιάχνοντας δαχτυλόμασκες –κυκλωπάκια (1/2)</vt:lpstr>
      <vt:lpstr>Φτιάχνοντας δαχτυλόμασκες –κυκλωπάκια (2/2)</vt:lpstr>
      <vt:lpstr>Τα έργα των παιδιών (1/5)</vt:lpstr>
      <vt:lpstr>Τα έργα των παιδιών (2/5)</vt:lpstr>
      <vt:lpstr>Τα έργα των παιδιών (3/5)</vt:lpstr>
      <vt:lpstr>Τα έργα των παιδιών (4/5)</vt:lpstr>
      <vt:lpstr>Τα έργα των παιδιών (5/5)</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Manager>Τμήμα Εκπαίδευσης και Αγωγής στην Προσχολική Ηλικία (ΤΕΑΠΗ)</Manager>
  <Company>ΕΚΠΑ</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Μυθολογία - Κύκλωπας</dc:title>
  <dc:subject>Το Εικονογραφημένο Βιβλίο στην Προσχολική Εκπαίδευση</dc:subject>
  <dc:creator> Αγγελική Γιαννικοπούλου</dc:creator>
  <cp:lastModifiedBy>Smaragda Papadopoulou</cp:lastModifiedBy>
  <cp:revision>236</cp:revision>
  <dcterms:created xsi:type="dcterms:W3CDTF">2012-09-06T09:03:05Z</dcterms:created>
  <dcterms:modified xsi:type="dcterms:W3CDTF">2015-10-28T22:48:50Z</dcterms:modified>
  <cp:category>Λογοτεχνικά είδη</cp:category>
</cp:coreProperties>
</file>