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9" r:id="rId11"/>
    <p:sldId id="310" r:id="rId12"/>
    <p:sldId id="308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290" r:id="rId27"/>
    <p:sldId id="295" r:id="rId28"/>
    <p:sldId id="299" r:id="rId29"/>
    <p:sldId id="292" r:id="rId30"/>
    <p:sldId id="291" r:id="rId31"/>
    <p:sldId id="294" r:id="rId32"/>
    <p:sldId id="324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  <p14:sldId id="310"/>
            <p14:sldId id="308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92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812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161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491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722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8528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634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006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676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44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059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373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1102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53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745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7281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607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11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846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97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0749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5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1327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45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</a:t>
            </a:r>
            <a:r>
              <a:rPr lang="el-GR" sz="2800" dirty="0" smtClean="0"/>
              <a:t>στο εσωτερικό της </a:t>
            </a:r>
            <a:r>
              <a:rPr lang="el-GR" sz="2800" dirty="0"/>
              <a:t>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Χριστίνα Στουραϊτη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ΕΣΩΤΕΡΙΚΗ ΕΝΕΡΓΕΙΑ ΣΥΣΤΗΜΑΤΟΣ (</a:t>
            </a:r>
            <a:r>
              <a:rPr lang="en-US" dirty="0"/>
              <a:t>U)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Εσωτερική </a:t>
            </a:r>
            <a:r>
              <a:rPr lang="el-GR" sz="2000" dirty="0">
                <a:solidFill>
                  <a:srgbClr val="FF0000"/>
                </a:solidFill>
              </a:rPr>
              <a:t>ενέργεια (U) ονομάζεται το άθροισμα της ενέργειας όλων των ατόμων, μορίων και ιόντων ενός </a:t>
            </a:r>
            <a:r>
              <a:rPr lang="el-GR" sz="2000" dirty="0" smtClean="0">
                <a:solidFill>
                  <a:srgbClr val="FF0000"/>
                </a:solidFill>
              </a:rPr>
              <a:t>συστήματος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Περιλαμβάνει πάντα τους παρακάτω ενεργειακούς όρους: </a:t>
            </a:r>
          </a:p>
          <a:p>
            <a:r>
              <a:rPr lang="el-GR" sz="2000" dirty="0" smtClean="0">
                <a:solidFill>
                  <a:srgbClr val="0070C0"/>
                </a:solidFill>
              </a:rPr>
              <a:t>Κινητική </a:t>
            </a:r>
            <a:r>
              <a:rPr lang="el-GR" sz="2000" dirty="0">
                <a:solidFill>
                  <a:srgbClr val="0070C0"/>
                </a:solidFill>
              </a:rPr>
              <a:t>ενέργεια </a:t>
            </a:r>
            <a:r>
              <a:rPr lang="el-GR" sz="2000" dirty="0"/>
              <a:t>εξαιτίας της άτακτης κίνησης των μορίων (Translational Energy) </a:t>
            </a:r>
          </a:p>
          <a:p>
            <a:r>
              <a:rPr lang="el-GR" sz="2000" dirty="0" smtClean="0">
                <a:solidFill>
                  <a:srgbClr val="0070C0"/>
                </a:solidFill>
              </a:rPr>
              <a:t>Ενέργεια </a:t>
            </a:r>
            <a:r>
              <a:rPr lang="el-GR" sz="2000" dirty="0">
                <a:solidFill>
                  <a:srgbClr val="0070C0"/>
                </a:solidFill>
              </a:rPr>
              <a:t>λόγω της περιστροφικής κίνησης </a:t>
            </a:r>
            <a:r>
              <a:rPr lang="el-GR" sz="2000" dirty="0"/>
              <a:t>των μορίων (Rotational Energy) </a:t>
            </a:r>
          </a:p>
          <a:p>
            <a:r>
              <a:rPr lang="el-GR" sz="2000" dirty="0" smtClean="0">
                <a:solidFill>
                  <a:srgbClr val="0070C0"/>
                </a:solidFill>
              </a:rPr>
              <a:t>Ενέργεια </a:t>
            </a:r>
            <a:r>
              <a:rPr lang="el-GR" sz="2000" dirty="0">
                <a:solidFill>
                  <a:srgbClr val="0070C0"/>
                </a:solidFill>
              </a:rPr>
              <a:t>δόνησης </a:t>
            </a:r>
            <a:r>
              <a:rPr lang="el-GR" sz="2000" dirty="0"/>
              <a:t>των ατόμων στο μόριο (Vibrational Energy) </a:t>
            </a:r>
          </a:p>
          <a:p>
            <a:r>
              <a:rPr lang="el-GR" sz="2000" dirty="0" smtClean="0">
                <a:solidFill>
                  <a:srgbClr val="0070C0"/>
                </a:solidFill>
              </a:rPr>
              <a:t>Δυναμική </a:t>
            </a:r>
            <a:r>
              <a:rPr lang="el-GR" sz="2000" dirty="0">
                <a:solidFill>
                  <a:srgbClr val="0070C0"/>
                </a:solidFill>
              </a:rPr>
              <a:t>ενέργεια </a:t>
            </a:r>
            <a:r>
              <a:rPr lang="el-GR" sz="2000" dirty="0"/>
              <a:t>λόγω των ελκτικών ή απωστικών δυνάμεων ανάμεσα στα άτομα, μόρια ή ιόντα του συστήματος (Potential Energy) </a:t>
            </a:r>
            <a:endParaRPr lang="en-US" sz="2000" dirty="0"/>
          </a:p>
          <a:p>
            <a:pPr marL="0" indent="0" algn="ctr">
              <a:buNone/>
            </a:pPr>
            <a:r>
              <a:rPr lang="el-GR" sz="2000" b="1" dirty="0"/>
              <a:t>1ος Νόμος Θερμοδυναμικής </a:t>
            </a:r>
            <a:endParaRPr lang="el-GR" sz="2000" dirty="0"/>
          </a:p>
          <a:p>
            <a:pPr marL="0" indent="0" algn="ctr">
              <a:buNone/>
            </a:pPr>
            <a:r>
              <a:rPr lang="el-GR" sz="2000" b="1" dirty="0"/>
              <a:t>“Η ΕΝΕΡΓΕΙΑ ΤΟΥ ΣΥΜΠΑΝΤΟΣ ΕΙΝΑΙ ΣΤΑΘΕΡΗ” </a:t>
            </a:r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1907704" y="5229200"/>
            <a:ext cx="5256584" cy="853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1ος </a:t>
            </a:r>
            <a:r>
              <a:rPr lang="el-GR" dirty="0"/>
              <a:t>Θερμοδυναμικός Νόμος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u="sng" dirty="0" smtClean="0">
                <a:solidFill>
                  <a:srgbClr val="0070C0"/>
                </a:solidFill>
              </a:rPr>
              <a:t>Διατύπωση </a:t>
            </a:r>
            <a:r>
              <a:rPr lang="el-GR" sz="2400" u="sng" dirty="0">
                <a:solidFill>
                  <a:srgbClr val="0070C0"/>
                </a:solidFill>
              </a:rPr>
              <a:t>1ου θερμοδυναμικού νόμου σε κλειστό σύστημα </a:t>
            </a:r>
          </a:p>
          <a:p>
            <a:pPr marL="0" indent="0" algn="ctr">
              <a:buNone/>
            </a:pPr>
            <a:r>
              <a:rPr lang="fr-FR" sz="2400" dirty="0" err="1">
                <a:solidFill>
                  <a:srgbClr val="0070C0"/>
                </a:solidFill>
              </a:rPr>
              <a:t>dU</a:t>
            </a:r>
            <a:r>
              <a:rPr lang="fr-FR" sz="2400" dirty="0">
                <a:solidFill>
                  <a:srgbClr val="0070C0"/>
                </a:solidFill>
              </a:rPr>
              <a:t> = </a:t>
            </a:r>
            <a:r>
              <a:rPr lang="fr-FR" sz="2400" dirty="0" err="1">
                <a:solidFill>
                  <a:srgbClr val="0070C0"/>
                </a:solidFill>
              </a:rPr>
              <a:t>dQ</a:t>
            </a:r>
            <a:r>
              <a:rPr lang="fr-FR" sz="2400" dirty="0">
                <a:solidFill>
                  <a:srgbClr val="0070C0"/>
                </a:solidFill>
              </a:rPr>
              <a:t> + </a:t>
            </a:r>
            <a:r>
              <a:rPr lang="fr-FR" sz="2400" dirty="0" err="1">
                <a:solidFill>
                  <a:srgbClr val="0070C0"/>
                </a:solidFill>
              </a:rPr>
              <a:t>dW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ή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>
                <a:solidFill>
                  <a:srgbClr val="0070C0"/>
                </a:solidFill>
              </a:rPr>
              <a:t>ΔU = Q + W </a:t>
            </a:r>
          </a:p>
          <a:p>
            <a:r>
              <a:rPr lang="el-GR" sz="2400" dirty="0" smtClean="0"/>
              <a:t>dU </a:t>
            </a:r>
            <a:r>
              <a:rPr lang="el-GR" sz="2400" dirty="0"/>
              <a:t>είναι η μεταβολή της εσωτερικής ενέργειας του συστήματος μεταξύ δύο </a:t>
            </a:r>
            <a:r>
              <a:rPr lang="el-GR" sz="2400" dirty="0" smtClean="0"/>
              <a:t>καταστάσεων.</a:t>
            </a:r>
            <a:endParaRPr lang="el-GR" sz="2400" dirty="0"/>
          </a:p>
          <a:p>
            <a:r>
              <a:rPr lang="el-GR" sz="2400" dirty="0" smtClean="0"/>
              <a:t>dQ </a:t>
            </a:r>
            <a:r>
              <a:rPr lang="el-GR" sz="2400" dirty="0"/>
              <a:t>είναι το ποσό θερμότητας που εναλλάσσεται ανάμεσα στο σύστημα και το περιβάλλον </a:t>
            </a:r>
            <a:r>
              <a:rPr lang="el-GR" sz="2400" dirty="0" smtClean="0"/>
              <a:t>του.</a:t>
            </a:r>
            <a:endParaRPr lang="el-GR" sz="2400" dirty="0"/>
          </a:p>
          <a:p>
            <a:r>
              <a:rPr lang="el-GR" sz="2400" dirty="0" smtClean="0"/>
              <a:t>dW </a:t>
            </a:r>
            <a:r>
              <a:rPr lang="el-GR" sz="2400" dirty="0"/>
              <a:t>είναι το έργο που παράγεται (εκροή) ή καταναλώνεται (εισροή) από το </a:t>
            </a:r>
            <a:r>
              <a:rPr lang="el-GR" sz="2400" dirty="0" smtClean="0"/>
              <a:t>σύστημα.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188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1ος Θερμοδυναμικός Νόμος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98098"/>
            <a:ext cx="3763633" cy="2350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798098"/>
            <a:ext cx="2993327" cy="24718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0180" y="4784913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</a:rPr>
              <a:t>dU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system</a:t>
            </a:r>
            <a:r>
              <a:rPr lang="en-US" sz="2000" dirty="0">
                <a:latin typeface="Calibri" panose="020F0502020204030204" pitchFamily="34" charset="0"/>
              </a:rPr>
              <a:t>= </a:t>
            </a:r>
            <a:r>
              <a:rPr lang="en-US" sz="2000" dirty="0" err="1">
                <a:latin typeface="Calibri" panose="020F0502020204030204" pitchFamily="34" charset="0"/>
              </a:rPr>
              <a:t>dQ</a:t>
            </a:r>
            <a:r>
              <a:rPr lang="en-US" sz="2000" dirty="0">
                <a:latin typeface="Calibri" panose="020F0502020204030204" pitchFamily="34" charset="0"/>
              </a:rPr>
              <a:t> + </a:t>
            </a:r>
            <a:r>
              <a:rPr lang="en-US" sz="2000" dirty="0" err="1">
                <a:latin typeface="Calibri" panose="020F0502020204030204" pitchFamily="34" charset="0"/>
              </a:rPr>
              <a:t>dW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r>
              <a:rPr lang="en-US" sz="2000" dirty="0" err="1">
                <a:latin typeface="Calibri" panose="020F0502020204030204" pitchFamily="34" charset="0"/>
              </a:rPr>
              <a:t>dU</a:t>
            </a:r>
            <a:r>
              <a:rPr lang="en-US" sz="2000" baseline="-25000" dirty="0" err="1">
                <a:latin typeface="Calibri" panose="020F0502020204030204" pitchFamily="34" charset="0"/>
              </a:rPr>
              <a:t>environment</a:t>
            </a:r>
            <a:r>
              <a:rPr lang="en-US" sz="2000" dirty="0">
                <a:latin typeface="Calibri" panose="020F0502020204030204" pitchFamily="34" charset="0"/>
              </a:rPr>
              <a:t>= -</a:t>
            </a:r>
            <a:r>
              <a:rPr lang="en-US" sz="2000" dirty="0" err="1">
                <a:latin typeface="Calibri" panose="020F0502020204030204" pitchFamily="34" charset="0"/>
              </a:rPr>
              <a:t>dQ</a:t>
            </a:r>
            <a:r>
              <a:rPr lang="en-US" sz="2000" dirty="0">
                <a:latin typeface="Calibri" panose="020F0502020204030204" pitchFamily="34" charset="0"/>
              </a:rPr>
              <a:t> -</a:t>
            </a:r>
            <a:r>
              <a:rPr lang="en-US" sz="2000" dirty="0" err="1">
                <a:latin typeface="Calibri" panose="020F0502020204030204" pitchFamily="34" charset="0"/>
              </a:rPr>
              <a:t>dW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934306" y="4631024"/>
            <a:ext cx="3356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</a:rPr>
              <a:t>dU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system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+ </a:t>
            </a:r>
            <a:r>
              <a:rPr lang="en-US" sz="2000" dirty="0" err="1">
                <a:latin typeface="Calibri" panose="020F0502020204030204" pitchFamily="34" charset="0"/>
              </a:rPr>
              <a:t>dU</a:t>
            </a:r>
            <a:r>
              <a:rPr lang="en-US" sz="2000" baseline="-25000" dirty="0" err="1">
                <a:latin typeface="Calibri" panose="020F0502020204030204" pitchFamily="34" charset="0"/>
              </a:rPr>
              <a:t>environment</a:t>
            </a:r>
            <a:r>
              <a:rPr lang="en-US" sz="2000" dirty="0">
                <a:latin typeface="Calibri" panose="020F0502020204030204" pitchFamily="34" charset="0"/>
              </a:rPr>
              <a:t> = </a:t>
            </a:r>
            <a:r>
              <a:rPr lang="en-US" sz="2000" dirty="0" smtClean="0">
                <a:latin typeface="Calibri" panose="020F0502020204030204" pitchFamily="34" charset="0"/>
              </a:rPr>
              <a:t>0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r>
              <a:rPr lang="el-G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d(</a:t>
            </a:r>
            <a:r>
              <a:rPr lang="en-US" sz="2000" dirty="0" err="1" smtClean="0">
                <a:latin typeface="Calibri" panose="020F0502020204030204" pitchFamily="34" charset="0"/>
              </a:rPr>
              <a:t>U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system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+ </a:t>
            </a:r>
            <a:r>
              <a:rPr lang="en-US" sz="2000" dirty="0" err="1" smtClean="0">
                <a:latin typeface="Calibri" panose="020F0502020204030204" pitchFamily="34" charset="0"/>
              </a:rPr>
              <a:t>U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environment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=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0 </a:t>
            </a:r>
            <a:r>
              <a:rPr lang="el-GR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</a:p>
          <a:p>
            <a:r>
              <a:rPr lang="en-US" sz="2000" dirty="0" err="1" smtClean="0">
                <a:latin typeface="Calibri" panose="020F0502020204030204" pitchFamily="34" charset="0"/>
              </a:rPr>
              <a:t>U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system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+ </a:t>
            </a:r>
            <a:r>
              <a:rPr lang="en-US" sz="2000" dirty="0" err="1" smtClean="0">
                <a:latin typeface="Calibri" panose="020F0502020204030204" pitchFamily="34" charset="0"/>
              </a:rPr>
              <a:t>U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environment</a:t>
            </a:r>
            <a:r>
              <a:rPr lang="el-GR" sz="2000" baseline="-25000" dirty="0" smtClean="0">
                <a:latin typeface="Calibri" panose="020F0502020204030204" pitchFamily="34" charset="0"/>
              </a:rPr>
              <a:t>  </a:t>
            </a:r>
            <a:r>
              <a:rPr lang="en-US" sz="2000" dirty="0" smtClean="0">
                <a:latin typeface="Calibri" panose="020F0502020204030204" pitchFamily="34" charset="0"/>
              </a:rPr>
              <a:t>= </a:t>
            </a:r>
            <a:r>
              <a:rPr lang="en-US" sz="2000" dirty="0">
                <a:latin typeface="Calibri" panose="020F0502020204030204" pitchFamily="34" charset="0"/>
              </a:rPr>
              <a:t>Ct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64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1ος </a:t>
            </a:r>
            <a:r>
              <a:rPr lang="el-GR" dirty="0"/>
              <a:t>Θερμοδυναμικός Νόμος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Σύμβαση </a:t>
            </a:r>
            <a:r>
              <a:rPr lang="el-GR" sz="2800" dirty="0"/>
              <a:t>πρόσημων: </a:t>
            </a:r>
          </a:p>
          <a:p>
            <a:r>
              <a:rPr lang="en-US" sz="2800" dirty="0" smtClean="0"/>
              <a:t>w </a:t>
            </a:r>
            <a:r>
              <a:rPr lang="el-GR" sz="2800" dirty="0"/>
              <a:t>σύστημα </a:t>
            </a:r>
            <a:r>
              <a:rPr lang="el-GR" sz="2800" dirty="0" smtClean="0">
                <a:sym typeface="Wingdings" panose="05000000000000000000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/>
              <a:t>περιβάλλον (</a:t>
            </a:r>
            <a:r>
              <a:rPr lang="el-GR" sz="2800" dirty="0">
                <a:solidFill>
                  <a:srgbClr val="FF0000"/>
                </a:solidFill>
              </a:rPr>
              <a:t>–</a:t>
            </a:r>
            <a:r>
              <a:rPr lang="el-GR" sz="2800" dirty="0"/>
              <a:t>) </a:t>
            </a:r>
          </a:p>
          <a:p>
            <a:r>
              <a:rPr lang="en-US" sz="2800" dirty="0" smtClean="0"/>
              <a:t>w </a:t>
            </a:r>
            <a:r>
              <a:rPr lang="el-GR" sz="2800" dirty="0"/>
              <a:t>περιβάλλον </a:t>
            </a:r>
            <a:r>
              <a:rPr lang="el-GR" sz="2800" dirty="0" smtClean="0">
                <a:sym typeface="Wingdings" panose="05000000000000000000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/>
              <a:t>σύστημα (</a:t>
            </a:r>
            <a:r>
              <a:rPr lang="el-GR" sz="2800" dirty="0">
                <a:solidFill>
                  <a:srgbClr val="FF0000"/>
                </a:solidFill>
              </a:rPr>
              <a:t>+</a:t>
            </a:r>
            <a:r>
              <a:rPr lang="el-GR" sz="2800" dirty="0"/>
              <a:t>) </a:t>
            </a:r>
          </a:p>
          <a:p>
            <a:r>
              <a:rPr lang="el-GR" sz="2800" dirty="0" smtClean="0"/>
              <a:t>q </a:t>
            </a:r>
            <a:r>
              <a:rPr lang="el-GR" sz="2800" dirty="0"/>
              <a:t>περιβάλλον </a:t>
            </a:r>
            <a:r>
              <a:rPr lang="el-GR" sz="2800" dirty="0" smtClean="0">
                <a:sym typeface="Wingdings" panose="05000000000000000000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/>
              <a:t>σύστημα (</a:t>
            </a:r>
            <a:r>
              <a:rPr lang="el-GR" sz="2800" dirty="0">
                <a:solidFill>
                  <a:srgbClr val="FF0000"/>
                </a:solidFill>
              </a:rPr>
              <a:t>+</a:t>
            </a:r>
            <a:r>
              <a:rPr lang="el-GR" sz="2800" dirty="0"/>
              <a:t>) απορροφάται από το σύστημα (</a:t>
            </a:r>
            <a:r>
              <a:rPr lang="el-GR" sz="2800" dirty="0">
                <a:solidFill>
                  <a:srgbClr val="FF0000"/>
                </a:solidFill>
              </a:rPr>
              <a:t>ενδόθερμη αντίδραση</a:t>
            </a:r>
            <a:r>
              <a:rPr lang="el-GR" sz="2800" dirty="0"/>
              <a:t>) </a:t>
            </a:r>
          </a:p>
          <a:p>
            <a:r>
              <a:rPr lang="el-GR" sz="2800" dirty="0" smtClean="0"/>
              <a:t>q </a:t>
            </a:r>
            <a:r>
              <a:rPr lang="el-GR" sz="2800" dirty="0"/>
              <a:t>σύστημα </a:t>
            </a:r>
            <a:r>
              <a:rPr lang="el-GR" sz="2800" dirty="0" smtClean="0">
                <a:sym typeface="Wingdings" panose="05000000000000000000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/>
              <a:t>περιβάλλον (</a:t>
            </a:r>
            <a:r>
              <a:rPr lang="el-GR" sz="2800" dirty="0">
                <a:solidFill>
                  <a:srgbClr val="FF0000"/>
                </a:solidFill>
              </a:rPr>
              <a:t>-</a:t>
            </a:r>
            <a:r>
              <a:rPr lang="el-GR" sz="2800" dirty="0"/>
              <a:t>) προσδίδεται στο περιβάλλον (</a:t>
            </a:r>
            <a:r>
              <a:rPr lang="el-GR" sz="2800" dirty="0">
                <a:solidFill>
                  <a:srgbClr val="FF0000"/>
                </a:solidFill>
              </a:rPr>
              <a:t>εξώθερμη αντίδραση</a:t>
            </a:r>
            <a:r>
              <a:rPr lang="el-GR" sz="2800" dirty="0" smtClean="0"/>
              <a:t>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328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1ος </a:t>
            </a:r>
            <a:r>
              <a:rPr lang="el-GR" dirty="0"/>
              <a:t>Θερμοδυναμικός Νόμος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Με </a:t>
            </a:r>
            <a:r>
              <a:rPr lang="el-GR" sz="2200" dirty="0"/>
              <a:t>τον όρο </a:t>
            </a:r>
            <a:r>
              <a:rPr lang="el-GR" sz="2200" b="1" dirty="0"/>
              <a:t>έργο </a:t>
            </a:r>
            <a:r>
              <a:rPr lang="el-GR" sz="2200" dirty="0"/>
              <a:t>(W) χαρακτηρίζουμε: </a:t>
            </a:r>
          </a:p>
          <a:p>
            <a:pPr marL="0" indent="0">
              <a:buNone/>
            </a:pPr>
            <a:r>
              <a:rPr lang="el-GR" sz="2200" dirty="0" smtClean="0"/>
              <a:t>Το </a:t>
            </a:r>
            <a:r>
              <a:rPr lang="el-GR" sz="2200" u="sng" dirty="0"/>
              <a:t>μηχανικό έργο</a:t>
            </a:r>
            <a:r>
              <a:rPr lang="el-GR" sz="2200" dirty="0"/>
              <a:t> που οφείλεται σε μεταβολές του όγκου του συστήματος που στα χημικά συστήματα σχετίζονται πάντα με τη μεταβολή στη πίεση του </a:t>
            </a:r>
            <a:r>
              <a:rPr lang="el-GR" sz="2200" dirty="0" smtClean="0"/>
              <a:t>συστήματος.</a:t>
            </a:r>
            <a:endParaRPr lang="el-GR" sz="2200" dirty="0"/>
          </a:p>
          <a:p>
            <a:pPr marL="0" indent="0">
              <a:buNone/>
            </a:pPr>
            <a:r>
              <a:rPr lang="en-US" sz="2200" dirty="0" err="1"/>
              <a:t>dW</a:t>
            </a:r>
            <a:r>
              <a:rPr lang="el-GR" sz="2200" baseline="-25000" dirty="0" smtClean="0"/>
              <a:t>μηχ </a:t>
            </a:r>
            <a:r>
              <a:rPr lang="el-GR" sz="2200" dirty="0" smtClean="0"/>
              <a:t>= </a:t>
            </a:r>
            <a:r>
              <a:rPr lang="el-GR" sz="2200" dirty="0"/>
              <a:t>- </a:t>
            </a:r>
            <a:r>
              <a:rPr lang="en-US" sz="2200" dirty="0" err="1"/>
              <a:t>P.dV</a:t>
            </a:r>
            <a:r>
              <a:rPr lang="en-US" sz="2200" dirty="0"/>
              <a:t> </a:t>
            </a:r>
          </a:p>
          <a:p>
            <a:r>
              <a:rPr lang="el-GR" sz="2200" dirty="0"/>
              <a:t>P = Πίεση στο μετακινούμενο όριο του </a:t>
            </a:r>
            <a:r>
              <a:rPr lang="el-GR" sz="2200" dirty="0" smtClean="0"/>
              <a:t>συστήματος, </a:t>
            </a:r>
            <a:r>
              <a:rPr lang="el-GR" sz="2200" dirty="0"/>
              <a:t>dV=Μεταβολή </a:t>
            </a:r>
            <a:r>
              <a:rPr lang="el-GR" sz="2200" dirty="0" smtClean="0"/>
              <a:t>όγκου. </a:t>
            </a:r>
            <a:endParaRPr lang="el-GR" sz="2200" dirty="0"/>
          </a:p>
          <a:p>
            <a:r>
              <a:rPr lang="el-GR" sz="2200" dirty="0"/>
              <a:t>Όταν dV&gt;0 (αύξηση όγκου) </a:t>
            </a:r>
            <a:r>
              <a:rPr lang="el-GR" sz="2200" dirty="0" smtClean="0">
                <a:sym typeface="Wingdings" panose="05000000000000000000" pitchFamily="2" charset="2"/>
              </a:rPr>
              <a:t> </a:t>
            </a:r>
            <a:r>
              <a:rPr lang="el-GR" sz="2200" dirty="0" smtClean="0"/>
              <a:t>dW</a:t>
            </a:r>
            <a:r>
              <a:rPr lang="el-GR" sz="2200" baseline="-25000" dirty="0" smtClean="0"/>
              <a:t>μηχ</a:t>
            </a:r>
            <a:r>
              <a:rPr lang="el-GR" sz="2200" dirty="0" smtClean="0"/>
              <a:t>&lt;0 </a:t>
            </a:r>
            <a:r>
              <a:rPr lang="el-GR" sz="2200" dirty="0"/>
              <a:t>(εκροή έργου ή το σύστημα παράγει έργο</a:t>
            </a:r>
            <a:r>
              <a:rPr lang="el-GR" sz="2200" dirty="0" smtClean="0"/>
              <a:t>).</a:t>
            </a:r>
            <a:endParaRPr lang="el-GR" sz="2200" dirty="0"/>
          </a:p>
          <a:p>
            <a:r>
              <a:rPr lang="el-GR" sz="2200" dirty="0"/>
              <a:t>Όταν dV&lt;0 (μείωση όγκου) </a:t>
            </a:r>
            <a:r>
              <a:rPr lang="el-GR" sz="2200" dirty="0" smtClean="0">
                <a:sym typeface="Wingdings" panose="05000000000000000000" pitchFamily="2" charset="2"/>
              </a:rPr>
              <a:t> </a:t>
            </a:r>
            <a:r>
              <a:rPr lang="el-GR" sz="2200" dirty="0" smtClean="0"/>
              <a:t>dW</a:t>
            </a:r>
            <a:r>
              <a:rPr lang="el-GR" sz="2200" baseline="-25000" dirty="0" smtClean="0"/>
              <a:t>μηχ</a:t>
            </a:r>
            <a:r>
              <a:rPr lang="el-GR" sz="2200" dirty="0" smtClean="0"/>
              <a:t>&gt;0 </a:t>
            </a:r>
            <a:r>
              <a:rPr lang="el-GR" sz="2200" dirty="0"/>
              <a:t>(εισροή έργου ή το σύστημα καταναλώνει έργο</a:t>
            </a:r>
            <a:r>
              <a:rPr lang="el-GR" sz="2200" dirty="0" smtClean="0"/>
              <a:t>).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1735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1ος Θερμοδυναμικός Νόμος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>
                <a:latin typeface="Calibri" panose="020F0502020204030204" pitchFamily="34" charset="0"/>
              </a:rPr>
              <a:t>Η </a:t>
            </a:r>
            <a:r>
              <a:rPr lang="el-GR" b="1" u="sng" dirty="0">
                <a:latin typeface="Calibri" panose="020F0502020204030204" pitchFamily="34" charset="0"/>
              </a:rPr>
              <a:t>αύξηση </a:t>
            </a:r>
            <a:r>
              <a:rPr lang="el-GR" u="sng" dirty="0">
                <a:latin typeface="Calibri" panose="020F0502020204030204" pitchFamily="34" charset="0"/>
              </a:rPr>
              <a:t>της εσωτερικής ενέργειας ενός χημικού συστήματος μπορεί να προκαλέσει τα παρακάτω αποτελέσματα: 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457200" y="20925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</a:rPr>
              <a:t>Αύξηση </a:t>
            </a:r>
            <a:r>
              <a:rPr lang="el-GR" b="1" dirty="0">
                <a:latin typeface="Calibri" panose="020F0502020204030204" pitchFamily="34" charset="0"/>
              </a:rPr>
              <a:t>της θερμοκρασίας του συστήματος 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673247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</a:rPr>
              <a:t>Αλλαγή </a:t>
            </a:r>
            <a:r>
              <a:rPr lang="el-GR" b="1" dirty="0">
                <a:latin typeface="Calibri" panose="020F0502020204030204" pitchFamily="34" charset="0"/>
              </a:rPr>
              <a:t>στη φυσική κατάσταση ενός συστατικού </a:t>
            </a:r>
            <a:r>
              <a:rPr lang="el-GR" dirty="0">
                <a:latin typeface="Calibri" panose="020F0502020204030204" pitchFamily="34" charset="0"/>
              </a:rPr>
              <a:t>του συστήματος ή αλλαγή στη κρυσταλλική δομή του: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668" y="551723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</a:rPr>
              <a:t>Διεξαγωγή </a:t>
            </a:r>
            <a:r>
              <a:rPr lang="el-GR" b="1" dirty="0">
                <a:latin typeface="Calibri" panose="020F0502020204030204" pitchFamily="34" charset="0"/>
              </a:rPr>
              <a:t>μιας χημικής αντίδρασης </a:t>
            </a:r>
            <a:r>
              <a:rPr lang="el-GR" dirty="0">
                <a:latin typeface="Calibri" panose="020F0502020204030204" pitchFamily="34" charset="0"/>
              </a:rPr>
              <a:t>διότι μπορεί να προκαλέσει το σπάσιμο των δεσμών του συστήματος και τη δημιουργία νέων δεσμών σε αυτό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101"/>
            <a:ext cx="6156176" cy="1077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38431"/>
            <a:ext cx="6408712" cy="10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ΕΝΘΑΛΠΙΑ </a:t>
            </a:r>
            <a:r>
              <a:rPr lang="el-GR" dirty="0"/>
              <a:t>ΣΥΣΤΗΜΑΤΟΣ (</a:t>
            </a:r>
            <a:r>
              <a:rPr lang="en-US" dirty="0"/>
              <a:t>H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u="sng" dirty="0" smtClean="0">
                <a:solidFill>
                  <a:srgbClr val="0070C0"/>
                </a:solidFill>
              </a:rPr>
              <a:t>Ενθαλπία </a:t>
            </a:r>
            <a:r>
              <a:rPr lang="el-GR" sz="2200" u="sng" dirty="0">
                <a:solidFill>
                  <a:srgbClr val="0070C0"/>
                </a:solidFill>
              </a:rPr>
              <a:t>ενός συστήματος ονομάζεται η ολική ενέργεια του συστήματος όταν αυτό βρίσκεται υπό σταθερή πίεση 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0070C0"/>
                </a:solidFill>
              </a:rPr>
              <a:t>Η = </a:t>
            </a:r>
            <a:r>
              <a:rPr lang="en-US" sz="2200" dirty="0">
                <a:solidFill>
                  <a:srgbClr val="0070C0"/>
                </a:solidFill>
              </a:rPr>
              <a:t>U + PV </a:t>
            </a:r>
          </a:p>
          <a:p>
            <a:pPr marL="0" indent="0">
              <a:buNone/>
            </a:pPr>
            <a:r>
              <a:rPr lang="el-GR" sz="2200" dirty="0"/>
              <a:t>Εφαρμόζοντας τον 1ο Θερμοδυναμικό Νόμο για κλειστό σύστημα και P σταθερή, </a:t>
            </a:r>
          </a:p>
          <a:p>
            <a:pPr marL="0" indent="0">
              <a:buNone/>
            </a:pPr>
            <a:r>
              <a:rPr lang="fr-FR" sz="2200" dirty="0" err="1"/>
              <a:t>dU</a:t>
            </a:r>
            <a:r>
              <a:rPr lang="fr-FR" sz="2200" dirty="0"/>
              <a:t> = </a:t>
            </a:r>
            <a:r>
              <a:rPr lang="fr-FR" sz="2200" dirty="0" err="1"/>
              <a:t>dQ</a:t>
            </a:r>
            <a:r>
              <a:rPr lang="fr-FR" sz="2200" dirty="0"/>
              <a:t> + </a:t>
            </a:r>
            <a:r>
              <a:rPr lang="fr-FR" sz="2200" dirty="0" err="1"/>
              <a:t>dW</a:t>
            </a:r>
            <a:r>
              <a:rPr lang="fr-FR" sz="2200" dirty="0"/>
              <a:t> = </a:t>
            </a:r>
            <a:r>
              <a:rPr lang="fr-FR" sz="2200" dirty="0" err="1"/>
              <a:t>dQ</a:t>
            </a:r>
            <a:r>
              <a:rPr lang="fr-FR" sz="2200" dirty="0"/>
              <a:t> – </a:t>
            </a:r>
            <a:r>
              <a:rPr lang="fr-FR" sz="2200" dirty="0" err="1"/>
              <a:t>PdV</a:t>
            </a:r>
            <a:r>
              <a:rPr lang="fr-FR" sz="2200" dirty="0"/>
              <a:t> </a:t>
            </a:r>
            <a:r>
              <a:rPr lang="el-GR" sz="2200" dirty="0" smtClean="0">
                <a:sym typeface="Wingdings" panose="05000000000000000000" pitchFamily="2" charset="2"/>
              </a:rPr>
              <a:t></a:t>
            </a:r>
            <a:r>
              <a:rPr lang="fr-FR" sz="2200" dirty="0" smtClean="0"/>
              <a:t>dQ</a:t>
            </a:r>
            <a:r>
              <a:rPr lang="fr-FR" sz="2200" baseline="-25000" dirty="0" smtClean="0"/>
              <a:t>P</a:t>
            </a:r>
            <a:r>
              <a:rPr lang="fr-FR" sz="2200" dirty="0" smtClean="0"/>
              <a:t> </a:t>
            </a:r>
            <a:r>
              <a:rPr lang="fr-FR" sz="2200" dirty="0"/>
              <a:t>= </a:t>
            </a:r>
            <a:r>
              <a:rPr lang="fr-FR" sz="2200" dirty="0" err="1"/>
              <a:t>dU</a:t>
            </a:r>
            <a:r>
              <a:rPr lang="fr-FR" sz="2200" dirty="0"/>
              <a:t> + </a:t>
            </a:r>
            <a:r>
              <a:rPr lang="fr-FR" sz="2200" dirty="0" err="1"/>
              <a:t>PdV</a:t>
            </a:r>
            <a:r>
              <a:rPr lang="fr-FR" sz="2200" dirty="0"/>
              <a:t> = d(U+PV) </a:t>
            </a:r>
          </a:p>
          <a:p>
            <a:pPr marL="0" indent="0">
              <a:buNone/>
            </a:pPr>
            <a:r>
              <a:rPr lang="en-US" sz="2200" b="1" dirty="0" err="1">
                <a:solidFill>
                  <a:srgbClr val="0070C0"/>
                </a:solidFill>
              </a:rPr>
              <a:t>dH</a:t>
            </a:r>
            <a:r>
              <a:rPr lang="en-US" sz="2200" b="1" dirty="0">
                <a:solidFill>
                  <a:srgbClr val="0070C0"/>
                </a:solidFill>
              </a:rPr>
              <a:t> = </a:t>
            </a:r>
            <a:r>
              <a:rPr lang="en-US" sz="2200" b="1" dirty="0" smtClean="0">
                <a:solidFill>
                  <a:srgbClr val="0070C0"/>
                </a:solidFill>
              </a:rPr>
              <a:t>dQ</a:t>
            </a:r>
            <a:r>
              <a:rPr lang="en-US" sz="2200" b="1" baseline="-25000" dirty="0" smtClean="0">
                <a:solidFill>
                  <a:srgbClr val="0070C0"/>
                </a:solidFill>
              </a:rPr>
              <a:t>P</a:t>
            </a: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2200" dirty="0"/>
              <a:t>Επομένως, </a:t>
            </a:r>
            <a:r>
              <a:rPr lang="el-GR" sz="2200" b="1" u="sng" dirty="0"/>
              <a:t>σε ένα χημικό σύστημα η μεταβολή της ενθαλπίας κατά τη διάρκεια ενός χημικού μετασχηματισμού αντιπροσωπεύει το ποσό θερμότητας που ανταλλάσσεται με το περιβάλλον υπό σταθερή </a:t>
            </a:r>
            <a:r>
              <a:rPr lang="el-GR" sz="2200" b="1" u="sng" dirty="0" smtClean="0"/>
              <a:t>πίεση</a:t>
            </a:r>
            <a:endParaRPr lang="el-GR" sz="2200" u="sng" dirty="0"/>
          </a:p>
        </p:txBody>
      </p:sp>
    </p:spTree>
    <p:extLst>
      <p:ext uri="{BB962C8B-B14F-4D97-AF65-F5344CB8AC3E}">
        <p14:creationId xmlns:p14="http://schemas.microsoft.com/office/powerpoint/2010/main" val="26725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 </a:t>
            </a:r>
            <a:r>
              <a:rPr lang="el-GR" dirty="0"/>
              <a:t>της χημικής αντίδρασης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556792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Α </a:t>
            </a:r>
            <a:r>
              <a:rPr lang="el-GR" sz="2000" dirty="0"/>
              <a:t>+ </a:t>
            </a:r>
            <a:r>
              <a:rPr lang="el-GR" sz="2000" dirty="0" smtClean="0"/>
              <a:t>Β </a:t>
            </a:r>
            <a:r>
              <a:rPr lang="en-US" sz="2000" dirty="0" smtClean="0"/>
              <a:t> </a:t>
            </a:r>
            <a:r>
              <a:rPr lang="en-US" sz="2000" dirty="0">
                <a:sym typeface="Wingdings" panose="05000000000000000000" pitchFamily="2" charset="2"/>
              </a:rPr>
              <a:t>↔</a:t>
            </a:r>
            <a:r>
              <a:rPr lang="en-US" sz="2000" dirty="0" smtClean="0">
                <a:sym typeface="Wingdings" panose="05000000000000000000" pitchFamily="2" charset="2"/>
              </a:rPr>
              <a:t>  </a:t>
            </a:r>
            <a:r>
              <a:rPr lang="el-GR" sz="2000" dirty="0" smtClean="0"/>
              <a:t>Γ </a:t>
            </a:r>
            <a:r>
              <a:rPr lang="el-GR" sz="2000" dirty="0"/>
              <a:t>+Δ ΔΗ</a:t>
            </a:r>
            <a:r>
              <a:rPr lang="el-GR" sz="2000" dirty="0">
                <a:latin typeface="Calibri" panose="020F0502020204030204" pitchFamily="34" charset="0"/>
              </a:rPr>
              <a:t> </a:t>
            </a:r>
          </a:p>
          <a:p>
            <a:r>
              <a:rPr lang="el-GR" sz="2000" dirty="0">
                <a:latin typeface="Calibri" panose="020F0502020204030204" pitchFamily="34" charset="0"/>
              </a:rPr>
              <a:t>Όταν η </a:t>
            </a:r>
            <a:r>
              <a:rPr lang="el-GR" sz="2000" u="sng" dirty="0">
                <a:latin typeface="Calibri" panose="020F0502020204030204" pitchFamily="34" charset="0"/>
              </a:rPr>
              <a:t>ανταλλαγή θερμότητας </a:t>
            </a:r>
            <a:r>
              <a:rPr lang="el-GR" sz="2000" dirty="0">
                <a:latin typeface="Calibri" panose="020F0502020204030204" pitchFamily="34" charset="0"/>
              </a:rPr>
              <a:t>μεταξύ χημικού συστήματος – περιβάλλοντος συντελείται υπό </a:t>
            </a:r>
            <a:r>
              <a:rPr lang="el-GR" sz="2000" u="sng" dirty="0">
                <a:latin typeface="Calibri" panose="020F0502020204030204" pitchFamily="34" charset="0"/>
              </a:rPr>
              <a:t>σταθερή πίεση</a:t>
            </a:r>
            <a:r>
              <a:rPr lang="el-GR" sz="2000" dirty="0">
                <a:latin typeface="Calibri" panose="020F0502020204030204" pitchFamily="34" charset="0"/>
              </a:rPr>
              <a:t> (πράγμα που είναι η συνήθης περίπτωση), τότε ταυτίζεται με τη μεταβολή ενθαλπίας (ΔΗ) του συστήματος.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284984"/>
            <a:ext cx="3321708" cy="252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284984"/>
            <a:ext cx="2955884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5777969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3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660232" y="5832138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675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</a:t>
            </a:r>
            <a:r>
              <a:rPr lang="el-GR" baseline="30000" dirty="0" smtClean="0"/>
              <a:t>ο</a:t>
            </a:r>
            <a:endParaRPr lang="el-GR" baseline="30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800" b="1" dirty="0" smtClean="0"/>
              <a:t>Θερμοχημική </a:t>
            </a:r>
            <a:r>
              <a:rPr lang="el-GR" sz="2800" b="1" dirty="0"/>
              <a:t>εξίσωση: </a:t>
            </a:r>
            <a:endParaRPr lang="el-GR" sz="2800" dirty="0"/>
          </a:p>
          <a:p>
            <a:pPr marL="0" indent="0">
              <a:buNone/>
            </a:pPr>
            <a:r>
              <a:rPr lang="el-GR" sz="2800" b="1" dirty="0"/>
              <a:t>C</a:t>
            </a:r>
            <a:r>
              <a:rPr lang="el-GR" sz="2800" b="1" baseline="-25000" dirty="0"/>
              <a:t>(γραφίτης)</a:t>
            </a:r>
            <a:r>
              <a:rPr lang="el-GR" sz="2800" b="1" dirty="0"/>
              <a:t> + 2 Η</a:t>
            </a:r>
            <a:r>
              <a:rPr lang="el-GR" sz="2800" b="1" baseline="-25000" dirty="0"/>
              <a:t>2(g)</a:t>
            </a:r>
            <a:r>
              <a:rPr lang="el-GR" sz="2800" b="1" dirty="0"/>
              <a:t> </a:t>
            </a:r>
            <a:r>
              <a:rPr lang="el-GR" sz="2800" dirty="0" smtClean="0">
                <a:sym typeface="Wingdings" panose="05000000000000000000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b="1" dirty="0"/>
              <a:t>CH4</a:t>
            </a:r>
            <a:r>
              <a:rPr lang="el-GR" sz="2800" b="1" baseline="-25000" dirty="0"/>
              <a:t>(g)</a:t>
            </a:r>
            <a:r>
              <a:rPr lang="el-GR" sz="2800" b="1" dirty="0"/>
              <a:t> </a:t>
            </a:r>
            <a:r>
              <a:rPr lang="el-GR" sz="2800" b="1" dirty="0" smtClean="0"/>
              <a:t> , ΔΗ</a:t>
            </a:r>
            <a:r>
              <a:rPr lang="el-GR" sz="2800" b="1" dirty="0"/>
              <a:t>° </a:t>
            </a:r>
            <a:r>
              <a:rPr lang="el-GR" sz="2800" dirty="0"/>
              <a:t>= –74,7 kJ mol-1 </a:t>
            </a:r>
          </a:p>
          <a:p>
            <a:pPr marL="0" indent="0">
              <a:buNone/>
            </a:pPr>
            <a:endParaRPr lang="el-GR" sz="2800" b="1" dirty="0" smtClean="0"/>
          </a:p>
          <a:p>
            <a:pPr marL="0" indent="0">
              <a:buNone/>
            </a:pPr>
            <a:r>
              <a:rPr lang="el-GR" sz="2800" b="1" dirty="0" smtClean="0"/>
              <a:t>ΔΗ</a:t>
            </a:r>
            <a:r>
              <a:rPr lang="el-GR" sz="2800" b="1" dirty="0"/>
              <a:t>° : </a:t>
            </a:r>
            <a:r>
              <a:rPr lang="el-GR" sz="2800" dirty="0"/>
              <a:t>Πρότυπη (Κανονική) Ενθαλπία Αντίδρασης </a:t>
            </a:r>
          </a:p>
          <a:p>
            <a:pPr marL="0" indent="0">
              <a:buNone/>
            </a:pPr>
            <a:endParaRPr lang="el-GR" sz="2800" b="1" dirty="0" smtClean="0"/>
          </a:p>
          <a:p>
            <a:pPr marL="0" indent="0">
              <a:buNone/>
            </a:pPr>
            <a:r>
              <a:rPr lang="el-GR" sz="2800" b="1" dirty="0" smtClean="0"/>
              <a:t>Πρότυπες </a:t>
            </a:r>
            <a:r>
              <a:rPr lang="el-GR" sz="2800" b="1" dirty="0"/>
              <a:t>θερμοδυναμικές συνθήκες </a:t>
            </a:r>
            <a:endParaRPr lang="el-GR" sz="2800" dirty="0"/>
          </a:p>
          <a:p>
            <a:r>
              <a:rPr lang="el-GR" sz="2800" dirty="0"/>
              <a:t>Στερεά και υγρά: η σταθερότερη μορφή σε P = 1 atm </a:t>
            </a:r>
          </a:p>
          <a:p>
            <a:r>
              <a:rPr lang="el-GR" sz="2800" dirty="0"/>
              <a:t>Αέρια: ιδανικό αέριο και P = 1 atm </a:t>
            </a:r>
          </a:p>
          <a:p>
            <a:r>
              <a:rPr lang="el-GR" sz="2800" dirty="0"/>
              <a:t>Υπάρχουν σε κάθε θερμοκρασία, η οποία πρέπει να δηλώνεται </a:t>
            </a:r>
          </a:p>
          <a:p>
            <a:r>
              <a:rPr lang="el-GR" sz="2800" dirty="0"/>
              <a:t>ΔΗ°</a:t>
            </a:r>
            <a:r>
              <a:rPr lang="el-GR" sz="2800" baseline="-25000" dirty="0"/>
              <a:t>298</a:t>
            </a:r>
            <a:r>
              <a:rPr lang="el-GR" sz="2800" dirty="0"/>
              <a:t> η πρότυπη μεταβολή της ενθαλπίας στους 298 Κ (25 °C) </a:t>
            </a:r>
          </a:p>
        </p:txBody>
      </p:sp>
    </p:spTree>
    <p:extLst>
      <p:ext uri="{BB962C8B-B14F-4D97-AF65-F5344CB8AC3E}">
        <p14:creationId xmlns:p14="http://schemas.microsoft.com/office/powerpoint/2010/main" val="4604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ΕΝΘΑΛΠΙΑ </a:t>
            </a:r>
            <a:r>
              <a:rPr lang="el-GR" sz="3600" dirty="0"/>
              <a:t>ΣΥΣΤΗΜΑΤΟΣ (H) ΝΟΜΟΣ </a:t>
            </a:r>
            <a:r>
              <a:rPr lang="el-GR" sz="3600" dirty="0" smtClean="0"/>
              <a:t>HESS</a:t>
            </a:r>
            <a:endParaRPr lang="el-GR" sz="3600" dirty="0"/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“</a:t>
            </a:r>
            <a:r>
              <a:rPr lang="el-GR" dirty="0">
                <a:latin typeface="Calibri" panose="020F0502020204030204" pitchFamily="34" charset="0"/>
              </a:rPr>
              <a:t>Η μεταβολή ενθαλπίας μιας χημικής αντίδρασης είναι </a:t>
            </a:r>
            <a:r>
              <a:rPr lang="el-GR" b="1" dirty="0">
                <a:latin typeface="Calibri" panose="020F0502020204030204" pitchFamily="34" charset="0"/>
              </a:rPr>
              <a:t>ανεξάρτητη του μηχανισμού της αντίδρασης </a:t>
            </a:r>
            <a:r>
              <a:rPr lang="el-GR" dirty="0">
                <a:latin typeface="Calibri" panose="020F0502020204030204" pitchFamily="34" charset="0"/>
              </a:rPr>
              <a:t>και εξαρτάται μόνο από την αρχική και τελική κατάσταση του συστήματος</a:t>
            </a:r>
            <a:r>
              <a:rPr lang="el-GR" dirty="0" smtClean="0">
                <a:latin typeface="Calibri" panose="020F0502020204030204" pitchFamily="34" charset="0"/>
              </a:rPr>
              <a:t>”.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44008" y="2721114"/>
            <a:ext cx="4042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C(s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) + O</a:t>
            </a:r>
            <a:r>
              <a:rPr lang="pl-PL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(g) 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</a:t>
            </a:r>
            <a:r>
              <a:rPr lang="pl-PL" sz="10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(g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) 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ΔH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= -393.5 kJ </a:t>
            </a:r>
            <a:endParaRPr lang="pl-PL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l-GR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C(s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) + ½O</a:t>
            </a:r>
            <a:r>
              <a:rPr lang="pl-PL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(g) 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CO(g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) 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ΔH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= -110.5 kJ </a:t>
            </a:r>
            <a:endParaRPr lang="el-GR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CO(g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) + ½O</a:t>
            </a:r>
            <a:r>
              <a:rPr lang="pl-PL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(g) 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</a:t>
            </a:r>
            <a:r>
              <a:rPr lang="pl-PL" sz="105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(g)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</a:rPr>
              <a:t>ΔH = -283.0 kJ </a:t>
            </a:r>
            <a:endParaRPr lang="pl-PL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l-GR" b="1" dirty="0" smtClean="0">
              <a:latin typeface="Calibri" panose="020F0502020204030204" pitchFamily="34" charset="0"/>
            </a:endParaRPr>
          </a:p>
          <a:p>
            <a:r>
              <a:rPr lang="nb-NO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(-</a:t>
            </a:r>
            <a:r>
              <a:rPr lang="nb-NO" b="1" dirty="0">
                <a:solidFill>
                  <a:srgbClr val="0070C0"/>
                </a:solidFill>
                <a:latin typeface="Calibri" panose="020F0502020204030204" pitchFamily="34" charset="0"/>
              </a:rPr>
              <a:t>110.5 kJ) + (-283.0) = -393.5 kJ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21114"/>
            <a:ext cx="3985706" cy="2868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7956" y="5175448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398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στο εσωτερικό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b="1" dirty="0"/>
              <a:t>Στοιχεία Θερμοδυναμικής </a:t>
            </a:r>
            <a:endParaRPr lang="el-GR" b="1" dirty="0" smtClean="0"/>
          </a:p>
          <a:p>
            <a:r>
              <a:rPr lang="el-GR" dirty="0" smtClean="0"/>
              <a:t>ΙΙ</a:t>
            </a:r>
            <a:r>
              <a:rPr lang="el-GR" dirty="0"/>
              <a:t>. Βασικές αρχές 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ΕΝΤΡΟΠΙΑ </a:t>
            </a:r>
            <a:r>
              <a:rPr lang="el-GR" dirty="0"/>
              <a:t>ΣΥΣΤΗΜΑΤΟΣ (</a:t>
            </a:r>
            <a:r>
              <a:rPr lang="en-US" dirty="0"/>
              <a:t>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“</a:t>
            </a:r>
            <a:r>
              <a:rPr lang="el-GR" sz="2800" dirty="0">
                <a:solidFill>
                  <a:srgbClr val="FF0000"/>
                </a:solidFill>
              </a:rPr>
              <a:t>Η ΕΝΕΡΓΕΙΑ όλων των ειδών στον υλικό μας κόσμο έχει τη τάση να ΔΙΑΣΚΟΡΠΙΖΕΤΑΙ (Dissipation or Dispersion) και όχι να ΣΥΓΚΕΝΤΡΩΝΕΤΑΙ</a:t>
            </a:r>
            <a:r>
              <a:rPr lang="el-GR" sz="2800" dirty="0"/>
              <a:t>” </a:t>
            </a:r>
          </a:p>
          <a:p>
            <a:r>
              <a:rPr lang="el-GR" sz="2800" dirty="0" smtClean="0"/>
              <a:t>Αυτή </a:t>
            </a:r>
            <a:r>
              <a:rPr lang="el-GR" sz="2800" dirty="0"/>
              <a:t>η φυσική τάση σημαίνει αύξηση της Εντροπίας. </a:t>
            </a:r>
          </a:p>
          <a:p>
            <a:r>
              <a:rPr lang="el-GR" sz="2800" dirty="0" smtClean="0"/>
              <a:t>Διασκορπισμός </a:t>
            </a:r>
            <a:r>
              <a:rPr lang="el-GR" sz="2800" dirty="0"/>
              <a:t>ενέργειας σημαίνει ότι τα μόρια των υλικών σωμάτων τείνουν να αποκτήσουν ενέργεια που κατανέμεται σε ένα ευρύ φάσμα δυνατών ενεργειακών επιπέδων </a:t>
            </a:r>
          </a:p>
          <a:p>
            <a:r>
              <a:rPr lang="el-GR" sz="2800" dirty="0" smtClean="0"/>
              <a:t>Συγκέντρωση </a:t>
            </a:r>
            <a:r>
              <a:rPr lang="el-GR" sz="2800" dirty="0"/>
              <a:t>ενέργειας σημαίνει ότι τα μόρια των υλικών σωμάτων έχουν ενέργεια που κατανέμεται σε ένα πολύ στενό φάσμα ενεργειακών επιπέδων </a:t>
            </a:r>
          </a:p>
        </p:txBody>
      </p:sp>
    </p:spTree>
    <p:extLst>
      <p:ext uri="{BB962C8B-B14F-4D97-AF65-F5344CB8AC3E}">
        <p14:creationId xmlns:p14="http://schemas.microsoft.com/office/powerpoint/2010/main" val="17741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ΕΝΤΡΟΠΙΑ ΣΥΣΤΗΜΑΤΟΣ (</a:t>
            </a:r>
            <a:r>
              <a:rPr lang="en-US" dirty="0"/>
              <a:t>S)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</a:rPr>
              <a:t>Πως </a:t>
            </a:r>
            <a:r>
              <a:rPr lang="el-GR" b="1" dirty="0">
                <a:latin typeface="Calibri" panose="020F0502020204030204" pitchFamily="34" charset="0"/>
              </a:rPr>
              <a:t>μπορούμε να μετρήσουμε τον διασκορπισμό της ενέργειας σε ένα σύστημα; </a:t>
            </a:r>
            <a:endParaRPr lang="en-US" dirty="0"/>
          </a:p>
        </p:txBody>
      </p:sp>
      <p:sp>
        <p:nvSpPr>
          <p:cNvPr id="3" name="Bent-Up Arrow 2"/>
          <p:cNvSpPr/>
          <p:nvPr/>
        </p:nvSpPr>
        <p:spPr>
          <a:xfrm rot="5400000">
            <a:off x="1167741" y="1200597"/>
            <a:ext cx="1065966" cy="232234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7584" y="1891328"/>
            <a:ext cx="2213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</a:rPr>
              <a:t>Εισαγωγή </a:t>
            </a:r>
            <a:r>
              <a:rPr lang="el-GR" b="1" dirty="0">
                <a:latin typeface="Calibri" panose="020F0502020204030204" pitchFamily="34" charset="0"/>
              </a:rPr>
              <a:t>Εντροπίας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1576" y="1828785"/>
            <a:ext cx="5490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Εντροπία </a:t>
            </a:r>
            <a:r>
              <a:rPr lang="el-GR" dirty="0">
                <a:latin typeface="Calibri" panose="020F0502020204030204" pitchFamily="34" charset="0"/>
              </a:rPr>
              <a:t>ονομάζεται η καταστατική ιδιότητα ενός συστήματος που μετρά το ποσό ενέργειας που διασκορπίζεται στο σύστημα κατά τη διάρκεια μιας διεργασίας που διεξάγεται σε αυτό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0364" y="3070929"/>
            <a:ext cx="8363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u="sng" dirty="0" smtClean="0">
                <a:latin typeface="Calibri" panose="020F0502020204030204" pitchFamily="34" charset="0"/>
              </a:rPr>
              <a:t>2ος </a:t>
            </a:r>
            <a:r>
              <a:rPr lang="el-GR" sz="2000" b="1" u="sng" dirty="0">
                <a:latin typeface="Calibri" panose="020F0502020204030204" pitchFamily="34" charset="0"/>
              </a:rPr>
              <a:t>θερμοδυναμικός νόμος </a:t>
            </a:r>
            <a:endParaRPr lang="el-GR" sz="2000" u="sng" dirty="0">
              <a:latin typeface="Calibri" panose="020F0502020204030204" pitchFamily="34" charset="0"/>
            </a:endParaRPr>
          </a:p>
          <a:p>
            <a:r>
              <a:rPr lang="el-GR" b="1" dirty="0">
                <a:latin typeface="Calibri" panose="020F0502020204030204" pitchFamily="34" charset="0"/>
              </a:rPr>
              <a:t>“Η Εντροπία του σύμπαντος αυξάνει κατά τη διάρκεια κάθε αυθόρμητης διεργασίας</a:t>
            </a:r>
            <a:r>
              <a:rPr lang="el-GR" b="1" dirty="0" smtClean="0">
                <a:latin typeface="Calibri" panose="020F0502020204030204" pitchFamily="34" charset="0"/>
              </a:rPr>
              <a:t>” </a:t>
            </a:r>
            <a:endParaRPr lang="el-GR" dirty="0">
              <a:latin typeface="Calibri" panose="020F0502020204030204" pitchFamily="34" charset="0"/>
            </a:endParaRPr>
          </a:p>
          <a:p>
            <a:r>
              <a:rPr lang="en-US" b="1" dirty="0" err="1">
                <a:latin typeface="Calibri" panose="020F0502020204030204" pitchFamily="34" charset="0"/>
              </a:rPr>
              <a:t>dS</a:t>
            </a:r>
            <a:r>
              <a:rPr lang="en-US" sz="1050" b="1" dirty="0" err="1">
                <a:latin typeface="Calibri" panose="020F0502020204030204" pitchFamily="34" charset="0"/>
              </a:rPr>
              <a:t>global</a:t>
            </a:r>
            <a:r>
              <a:rPr lang="en-US" sz="1050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= </a:t>
            </a:r>
            <a:r>
              <a:rPr lang="en-US" b="1" dirty="0" err="1">
                <a:latin typeface="Calibri" panose="020F0502020204030204" pitchFamily="34" charset="0"/>
              </a:rPr>
              <a:t>dS</a:t>
            </a:r>
            <a:r>
              <a:rPr lang="en-US" sz="1050" b="1" dirty="0" err="1">
                <a:latin typeface="Calibri" panose="020F0502020204030204" pitchFamily="34" charset="0"/>
              </a:rPr>
              <a:t>system</a:t>
            </a:r>
            <a:r>
              <a:rPr lang="en-US" sz="1050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+ </a:t>
            </a:r>
            <a:r>
              <a:rPr lang="en-US" b="1" dirty="0" err="1">
                <a:latin typeface="Calibri" panose="020F0502020204030204" pitchFamily="34" charset="0"/>
              </a:rPr>
              <a:t>dS</a:t>
            </a:r>
            <a:r>
              <a:rPr lang="en-US" sz="1050" b="1" dirty="0" err="1">
                <a:latin typeface="Calibri" panose="020F0502020204030204" pitchFamily="34" charset="0"/>
              </a:rPr>
              <a:t>environment</a:t>
            </a:r>
            <a:r>
              <a:rPr lang="en-US" sz="1050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&gt; 0 </a:t>
            </a:r>
            <a:endParaRPr lang="en-US" dirty="0">
              <a:latin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</a:endParaRPr>
          </a:p>
          <a:p>
            <a:r>
              <a:rPr lang="el-GR" b="1" dirty="0" smtClean="0">
                <a:latin typeface="Calibri" panose="020F0502020204030204" pitchFamily="34" charset="0"/>
              </a:rPr>
              <a:t>ΑΥΘΟΡΜΗΤΗ </a:t>
            </a:r>
            <a:r>
              <a:rPr lang="el-GR" b="1" dirty="0">
                <a:latin typeface="Calibri" panose="020F0502020204030204" pitchFamily="34" charset="0"/>
              </a:rPr>
              <a:t>ΔΙΕΡΓΑΣΙΑ </a:t>
            </a:r>
            <a:r>
              <a:rPr lang="el-GR" dirty="0">
                <a:latin typeface="Calibri" panose="020F0502020204030204" pitchFamily="34" charset="0"/>
              </a:rPr>
              <a:t>ονομάζεται κάθε διεργασία που διεξάγεται από μόνη </a:t>
            </a:r>
            <a:r>
              <a:rPr lang="el-GR" dirty="0" smtClean="0">
                <a:latin typeface="Calibri" panose="020F0502020204030204" pitchFamily="34" charset="0"/>
              </a:rPr>
              <a:t>της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l-GR" dirty="0">
              <a:latin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</a:rPr>
              <a:t>Συνεπώς, κάθε αυθόρμητη διεργασία οδηγεί σε διασκορπισμό της ενέργειας του </a:t>
            </a:r>
            <a:r>
              <a:rPr lang="el-GR" dirty="0" smtClean="0">
                <a:latin typeface="Calibri" panose="020F0502020204030204" pitchFamily="34" charset="0"/>
              </a:rPr>
              <a:t>σύμπαντος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l-GR" dirty="0">
              <a:latin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</a:rPr>
              <a:t>πχ. Τήξη πάγου σε θερμό δοχείο, Ανάμιξη αερίων σε δοχείο κλπ </a:t>
            </a:r>
          </a:p>
          <a:p>
            <a:r>
              <a:rPr lang="el-GR" dirty="0">
                <a:latin typeface="Calibri" panose="020F0502020204030204" pitchFamily="34" charset="0"/>
              </a:rPr>
              <a:t>Πολύ συχνά οι συνέπειες του διασκορπισμού της ενέργειας εκδηλώνονται σε μας με τη μορφή της </a:t>
            </a:r>
            <a:r>
              <a:rPr lang="el-GR" b="1" dirty="0">
                <a:latin typeface="Calibri" panose="020F0502020204030204" pitchFamily="34" charset="0"/>
              </a:rPr>
              <a:t>αύξησης αταξίας</a:t>
            </a:r>
            <a:r>
              <a:rPr lang="el-GR" dirty="0">
                <a:latin typeface="Calibri" panose="020F0502020204030204" pitchFamily="34" charset="0"/>
              </a:rPr>
              <a:t>. Όμως οι έννοιες διασκορπισμός ενέργειας και αταξία δεν πρέπει να διασυνδέονται </a:t>
            </a:r>
            <a:r>
              <a:rPr lang="el-GR" dirty="0" smtClean="0">
                <a:latin typeface="Calibri" panose="020F0502020204030204" pitchFamily="34" charset="0"/>
              </a:rPr>
              <a:t>άρρηκτα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2ος </a:t>
            </a:r>
            <a:r>
              <a:rPr lang="el-GR" dirty="0"/>
              <a:t>Θερμοδυναμικός Νόμος </a:t>
            </a:r>
            <a:br>
              <a:rPr lang="el-GR" dirty="0"/>
            </a:br>
            <a:r>
              <a:rPr lang="el-GR" dirty="0"/>
              <a:t>Εντροπία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1916832"/>
            <a:ext cx="6140123" cy="1679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3648" y="4154899"/>
            <a:ext cx="2242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Πάγος </a:t>
            </a:r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l-GR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l-GR" sz="2000" b="1" dirty="0">
                <a:latin typeface="Calibri" panose="020F0502020204030204" pitchFamily="34" charset="0"/>
              </a:rPr>
              <a:t>Μέγιστη τάξη </a:t>
            </a:r>
            <a:endParaRPr lang="el-GR" sz="2000" dirty="0">
              <a:latin typeface="Calibri" panose="020F0502020204030204" pitchFamily="34" charset="0"/>
            </a:endParaRPr>
          </a:p>
          <a:p>
            <a:r>
              <a:rPr lang="el-GR" sz="2000" b="1" dirty="0">
                <a:latin typeface="Calibri" panose="020F0502020204030204" pitchFamily="34" charset="0"/>
              </a:rPr>
              <a:t>Ελάχιστη εντροπία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860032" y="4159572"/>
            <a:ext cx="26837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Νερό </a:t>
            </a:r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l-GR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l-GR" sz="2000" b="1" dirty="0">
                <a:latin typeface="Calibri" panose="020F0502020204030204" pitchFamily="34" charset="0"/>
              </a:rPr>
              <a:t>Μικρότερη τάξη </a:t>
            </a:r>
            <a:endParaRPr lang="en-US" sz="2000" b="1" dirty="0" smtClean="0">
              <a:latin typeface="Calibri" panose="020F0502020204030204" pitchFamily="34" charset="0"/>
            </a:endParaRPr>
          </a:p>
          <a:p>
            <a:r>
              <a:rPr lang="el-GR" sz="2000" b="1" dirty="0" smtClean="0">
                <a:latin typeface="Calibri" panose="020F0502020204030204" pitchFamily="34" charset="0"/>
              </a:rPr>
              <a:t>Μεγαλύτερη </a:t>
            </a:r>
            <a:r>
              <a:rPr lang="el-GR" sz="2000" b="1" dirty="0">
                <a:latin typeface="Calibri" panose="020F0502020204030204" pitchFamily="34" charset="0"/>
              </a:rPr>
              <a:t>εντροπία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72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ΕΝΤΡΟΠΙΑ </a:t>
            </a:r>
            <a:r>
              <a:rPr lang="el-GR" dirty="0"/>
              <a:t>και ΧΗΜΙΚΑ ΣΥΣΤΗΜΑΤΑ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2800" dirty="0" smtClean="0"/>
              <a:t>Η </a:t>
            </a:r>
            <a:r>
              <a:rPr lang="el-GR" sz="2800" dirty="0"/>
              <a:t>Εντροπία σε ένα χημικό σύστημα μεταβάλλεται με τους τρεις παρακάτω τρόπους: </a:t>
            </a:r>
          </a:p>
          <a:p>
            <a:r>
              <a:rPr lang="el-GR" sz="2800" dirty="0" smtClean="0"/>
              <a:t>Μεταβολή </a:t>
            </a:r>
            <a:r>
              <a:rPr lang="el-GR" sz="2800" dirty="0"/>
              <a:t>του αριθμού σωματιδίων (μορίων ή ιόντων) του συστήματος </a:t>
            </a:r>
          </a:p>
          <a:p>
            <a:r>
              <a:rPr lang="el-GR" sz="2800" dirty="0" smtClean="0"/>
              <a:t>Αλλαγή </a:t>
            </a:r>
            <a:r>
              <a:rPr lang="el-GR" sz="2800" dirty="0"/>
              <a:t>φάσης σε τουλάχιστον ένα από τα συστατικά του συστήματος </a:t>
            </a:r>
          </a:p>
          <a:p>
            <a:r>
              <a:rPr lang="el-GR" sz="2800" dirty="0" smtClean="0"/>
              <a:t>Αλλαγή </a:t>
            </a:r>
            <a:r>
              <a:rPr lang="el-GR" sz="2800" dirty="0"/>
              <a:t>στη πολυπλοκότητα των ουσιών που συμμετέχουν στο σύστημα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pt-BR" sz="2800" dirty="0"/>
              <a:t>(NH</a:t>
            </a:r>
            <a:r>
              <a:rPr lang="pt-BR" sz="2800" baseline="-25000" dirty="0"/>
              <a:t>4</a:t>
            </a:r>
            <a:r>
              <a:rPr lang="pt-BR" sz="2800" dirty="0"/>
              <a:t>)</a:t>
            </a:r>
            <a:r>
              <a:rPr lang="pt-BR" sz="2800" baseline="-25000" dirty="0"/>
              <a:t>2</a:t>
            </a:r>
            <a:r>
              <a:rPr lang="pt-BR" sz="2800" dirty="0"/>
              <a:t>Cr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7</a:t>
            </a:r>
            <a:r>
              <a:rPr lang="pt-BR" sz="2800" dirty="0"/>
              <a:t>(s) + Q </a:t>
            </a: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smtClean="0"/>
              <a:t>Cr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(s</a:t>
            </a:r>
            <a:r>
              <a:rPr lang="pt-BR" sz="2800" dirty="0"/>
              <a:t>) + N</a:t>
            </a:r>
            <a:r>
              <a:rPr lang="pt-BR" sz="2800" baseline="-25000" dirty="0"/>
              <a:t>2</a:t>
            </a:r>
            <a:r>
              <a:rPr lang="pt-BR" sz="2800" dirty="0"/>
              <a:t>(g) + 4H</a:t>
            </a:r>
            <a:r>
              <a:rPr lang="pt-BR" sz="2800" baseline="-25000" dirty="0"/>
              <a:t>2</a:t>
            </a:r>
            <a:r>
              <a:rPr lang="pt-BR" sz="2800" dirty="0"/>
              <a:t>O(g) </a:t>
            </a:r>
            <a:r>
              <a:rPr lang="pt-BR" sz="2800" dirty="0" smtClean="0"/>
              <a:t>  ,ΔS&gt;0 </a:t>
            </a:r>
            <a:endParaRPr lang="pt-BR" sz="2800" dirty="0"/>
          </a:p>
          <a:p>
            <a:r>
              <a:rPr lang="el-GR" sz="2800" dirty="0" smtClean="0"/>
              <a:t>μείωση </a:t>
            </a:r>
            <a:r>
              <a:rPr lang="el-GR" sz="2800" dirty="0"/>
              <a:t>πολυπλοκότητας ουσιών </a:t>
            </a:r>
          </a:p>
          <a:p>
            <a:r>
              <a:rPr lang="el-GR" sz="2800" dirty="0" smtClean="0"/>
              <a:t>αύξηση </a:t>
            </a:r>
            <a:r>
              <a:rPr lang="el-GR" sz="2800" dirty="0"/>
              <a:t>αριθμού σωματιδίων </a:t>
            </a:r>
          </a:p>
          <a:p>
            <a:r>
              <a:rPr lang="el-GR" sz="2800" dirty="0" smtClean="0"/>
              <a:t>αλλαγή </a:t>
            </a:r>
            <a:r>
              <a:rPr lang="el-GR" sz="2800" dirty="0"/>
              <a:t>φάσης συστατικών </a:t>
            </a:r>
          </a:p>
          <a:p>
            <a:pPr marL="0" indent="0">
              <a:buNone/>
            </a:pPr>
            <a:r>
              <a:rPr lang="pt-BR" sz="2800" dirty="0"/>
              <a:t>2Al(s) + 3I</a:t>
            </a:r>
            <a:r>
              <a:rPr lang="pt-BR" sz="2800" baseline="-25000" dirty="0"/>
              <a:t>2</a:t>
            </a:r>
            <a:r>
              <a:rPr lang="pt-BR" sz="2800" dirty="0"/>
              <a:t>(s) </a:t>
            </a: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smtClean="0"/>
              <a:t>2AlI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(s</a:t>
            </a:r>
            <a:r>
              <a:rPr lang="pt-BR" sz="2800" dirty="0"/>
              <a:t>) + Q </a:t>
            </a:r>
            <a:r>
              <a:rPr lang="pt-BR" sz="2800" dirty="0" smtClean="0"/>
              <a:t>   ,ΔS&lt;0 </a:t>
            </a:r>
            <a:endParaRPr lang="pt-BR" sz="2800" dirty="0"/>
          </a:p>
          <a:p>
            <a:r>
              <a:rPr lang="el-GR" sz="2800" dirty="0" smtClean="0"/>
              <a:t>αύξηση </a:t>
            </a:r>
            <a:r>
              <a:rPr lang="el-GR" sz="2800" dirty="0"/>
              <a:t>πολυπλοκότητας ουσιών </a:t>
            </a:r>
          </a:p>
          <a:p>
            <a:r>
              <a:rPr lang="el-GR" sz="2800" dirty="0" smtClean="0"/>
              <a:t>μείωση </a:t>
            </a:r>
            <a:r>
              <a:rPr lang="el-GR" sz="2800" dirty="0"/>
              <a:t>αριθμού σωματιδίων </a:t>
            </a:r>
          </a:p>
        </p:txBody>
      </p:sp>
    </p:spTree>
    <p:extLst>
      <p:ext uri="{BB962C8B-B14F-4D97-AF65-F5344CB8AC3E}">
        <p14:creationId xmlns:p14="http://schemas.microsoft.com/office/powerpoint/2010/main" val="35675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2ος </a:t>
            </a:r>
            <a:r>
              <a:rPr lang="el-GR" dirty="0"/>
              <a:t>Θερμοδυναμικός Νόμος </a:t>
            </a:r>
            <a:br>
              <a:rPr lang="el-GR" dirty="0"/>
            </a:br>
            <a:r>
              <a:rPr lang="el-GR" dirty="0" smtClean="0"/>
              <a:t>Εντροπία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683568" y="2204864"/>
            <a:ext cx="3672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Πορείες </a:t>
            </a:r>
            <a:r>
              <a:rPr lang="el-GR" sz="2000" dirty="0">
                <a:latin typeface="Calibri" panose="020F0502020204030204" pitchFamily="34" charset="0"/>
              </a:rPr>
              <a:t>που οδηγούν σε αύξηση της εντροπίας του </a:t>
            </a:r>
            <a:r>
              <a:rPr lang="el-GR" sz="2000" dirty="0" smtClean="0">
                <a:latin typeface="Calibri" panose="020F0502020204030204" pitchFamily="34" charset="0"/>
              </a:rPr>
              <a:t>συστήματος: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l-GR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Τήξη</a:t>
            </a:r>
            <a:r>
              <a:rPr lang="el-GR" sz="2000" dirty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S(l) &gt; S(s)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Εξάτμιση</a:t>
            </a:r>
            <a:r>
              <a:rPr lang="el-GR" sz="2000" dirty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S(g) &gt; S(l)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Εξάχνωση</a:t>
            </a:r>
            <a:r>
              <a:rPr lang="el-GR" sz="2000" dirty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S(g) &gt; S(s)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Διάλυση </a:t>
            </a:r>
            <a:endParaRPr lang="el-GR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Θέρμανση</a:t>
            </a:r>
            <a:r>
              <a:rPr lang="el-GR" sz="2000" dirty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S</a:t>
            </a:r>
            <a:r>
              <a:rPr lang="el-GR" sz="2000" dirty="0">
                <a:latin typeface="Calibri" panose="020F0502020204030204" pitchFamily="34" charset="0"/>
              </a:rPr>
              <a:t>Τ΄ &gt; </a:t>
            </a:r>
            <a:r>
              <a:rPr lang="en-US" sz="2000" dirty="0">
                <a:latin typeface="Calibri" panose="020F0502020204030204" pitchFamily="34" charset="0"/>
              </a:rPr>
              <a:t>S</a:t>
            </a:r>
            <a:r>
              <a:rPr lang="el-GR" sz="2000" dirty="0">
                <a:latin typeface="Calibri" panose="020F0502020204030204" pitchFamily="34" charset="0"/>
              </a:rPr>
              <a:t>Τ (Τ΄ &gt; Τ)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72816"/>
            <a:ext cx="3096344" cy="3907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1409" y="5464355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72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ΑΠΟΛΥΤΟ </a:t>
            </a:r>
            <a:r>
              <a:rPr lang="el-GR" sz="2800" dirty="0"/>
              <a:t>ΚΡΙΤΗΡΙΟ ΠΡΟΣΔΙΟΡΙΣΜΟΥ ΠΟΡΕΙΑΣ ΑΥΘΟΡΜΗΤΩΝ </a:t>
            </a:r>
            <a:r>
              <a:rPr lang="el-GR" sz="2800" dirty="0" smtClean="0"/>
              <a:t>ΔΙΕΡΓΑΣΙΩΝ - ΕΛΕΥΘΕΡΗ </a:t>
            </a:r>
            <a:r>
              <a:rPr lang="el-GR" sz="2800" dirty="0"/>
              <a:t>ΕΝΕΡΓΕΙΑ (</a:t>
            </a:r>
            <a:r>
              <a:rPr lang="en-US" sz="2800" dirty="0"/>
              <a:t>G) </a:t>
            </a:r>
            <a:endParaRPr lang="el-GR" sz="2800" dirty="0"/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Ελεύθερη </a:t>
            </a:r>
            <a:r>
              <a:rPr lang="el-GR" dirty="0">
                <a:latin typeface="Calibri" panose="020F0502020204030204" pitchFamily="34" charset="0"/>
              </a:rPr>
              <a:t>Ενέργεια ενός συστήματος ονομάζεται το ποσό της ολικής ενέργειάς του που είναι διαθέσιμο για παραγωγή ωφέλιμου έργου μέσω διεργασιών (πχ στα χημικά συστήματα μέσω φυσικοχημικών διεργασιών). </a:t>
            </a:r>
          </a:p>
          <a:p>
            <a:pPr algn="ctr"/>
            <a:r>
              <a:rPr lang="el-GR" b="1" dirty="0">
                <a:latin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</a:rPr>
              <a:t>G = </a:t>
            </a:r>
            <a:r>
              <a:rPr lang="el-GR" b="1" dirty="0">
                <a:latin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</a:rPr>
              <a:t>H – T</a:t>
            </a:r>
            <a:r>
              <a:rPr lang="el-GR" b="1" dirty="0">
                <a:latin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</a:rPr>
              <a:t>S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</a:rPr>
              <a:t>Η εξίσωση ορισμού μας πληροφορεί ότι ολόκληρη η ενέργεια ενός συστήματος δεν μπορεί να μετατραπεί σε ωφέλιμο έργο επειδή ένα μέρος της πάντα δαπανάται σε μεταβολές </a:t>
            </a:r>
            <a:r>
              <a:rPr lang="el-GR" dirty="0" smtClean="0">
                <a:latin typeface="Calibri" panose="020F0502020204030204" pitchFamily="34" charset="0"/>
              </a:rPr>
              <a:t>εντροπίας.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3861048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>
                <a:latin typeface="Calibri" panose="020F0502020204030204" pitchFamily="34" charset="0"/>
              </a:rPr>
              <a:t>Κριτήριο </a:t>
            </a:r>
            <a:r>
              <a:rPr lang="el-GR" u="sng" dirty="0">
                <a:latin typeface="Calibri" panose="020F0502020204030204" pitchFamily="34" charset="0"/>
              </a:rPr>
              <a:t>προσδιορισμού αυθόρμητης πορείας </a:t>
            </a:r>
            <a:r>
              <a:rPr lang="el-GR" u="sng" dirty="0" smtClean="0">
                <a:latin typeface="Calibri" panose="020F0502020204030204" pitchFamily="34" charset="0"/>
              </a:rPr>
              <a:t>διεργασιών</a:t>
            </a:r>
            <a:endParaRPr lang="el-GR" u="sng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</a:rPr>
              <a:t>“Αρχή Ελαχιστοποίησης Ελεύθερης Ενέργειας</a:t>
            </a:r>
            <a:r>
              <a:rPr lang="el-GR" b="1" dirty="0" smtClean="0">
                <a:latin typeface="Calibri" panose="020F0502020204030204" pitchFamily="34" charset="0"/>
              </a:rPr>
              <a:t>”.</a:t>
            </a:r>
            <a:endParaRPr lang="el-G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</a:rPr>
              <a:t>“Η </a:t>
            </a:r>
            <a:r>
              <a:rPr lang="el-GR" u="sng" dirty="0">
                <a:latin typeface="Calibri" panose="020F0502020204030204" pitchFamily="34" charset="0"/>
              </a:rPr>
              <a:t>αυθόρμητη κατεύθυνση </a:t>
            </a:r>
            <a:r>
              <a:rPr lang="el-GR" dirty="0">
                <a:latin typeface="Calibri" panose="020F0502020204030204" pitchFamily="34" charset="0"/>
              </a:rPr>
              <a:t>οποιασδήποτε διεργασίας είναι εκείνη που </a:t>
            </a:r>
            <a:r>
              <a:rPr lang="el-GR" u="sng" dirty="0">
                <a:latin typeface="Calibri" panose="020F0502020204030204" pitchFamily="34" charset="0"/>
              </a:rPr>
              <a:t>ελαχιστοποιεί</a:t>
            </a:r>
            <a:r>
              <a:rPr lang="el-GR" dirty="0">
                <a:latin typeface="Calibri" panose="020F0502020204030204" pitchFamily="34" charset="0"/>
              </a:rPr>
              <a:t> την </a:t>
            </a:r>
            <a:r>
              <a:rPr lang="el-GR" u="sng" dirty="0">
                <a:latin typeface="Calibri" panose="020F0502020204030204" pitchFamily="34" charset="0"/>
              </a:rPr>
              <a:t>ΕΛΕΥΘΕΡΗ ΕΝΕΡΓΕΙΑ </a:t>
            </a:r>
            <a:r>
              <a:rPr lang="el-GR" dirty="0">
                <a:latin typeface="Calibri" panose="020F0502020204030204" pitchFamily="34" charset="0"/>
              </a:rPr>
              <a:t>του συστήματος </a:t>
            </a:r>
            <a:r>
              <a:rPr lang="el-GR" dirty="0" smtClean="0">
                <a:latin typeface="Calibri" panose="020F0502020204030204" pitchFamily="34" charset="0"/>
              </a:rPr>
              <a:t>”.</a:t>
            </a:r>
            <a:endParaRPr lang="el-G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</a:rPr>
              <a:t>G &lt; 0 </a:t>
            </a:r>
            <a:r>
              <a:rPr lang="el-GR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 </a:t>
            </a:r>
            <a:r>
              <a:rPr lang="el-GR" b="1" dirty="0" smtClean="0">
                <a:latin typeface="Calibri" panose="020F0502020204030204" pitchFamily="34" charset="0"/>
              </a:rPr>
              <a:t>Αυθόρμητη Διεργασία.</a:t>
            </a:r>
            <a:endParaRPr lang="el-G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</a:rPr>
              <a:t>ΔG &gt; 0 </a:t>
            </a:r>
            <a:r>
              <a:rPr lang="el-GR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 </a:t>
            </a:r>
            <a:r>
              <a:rPr lang="el-GR" b="1" dirty="0" smtClean="0">
                <a:latin typeface="Calibri" panose="020F0502020204030204" pitchFamily="34" charset="0"/>
              </a:rPr>
              <a:t>Μη </a:t>
            </a:r>
            <a:r>
              <a:rPr lang="el-GR" b="1" dirty="0">
                <a:latin typeface="Calibri" panose="020F0502020204030204" pitchFamily="34" charset="0"/>
              </a:rPr>
              <a:t>αυθόρμητη Διεργασία (Αδύνατη</a:t>
            </a:r>
            <a:r>
              <a:rPr lang="el-GR" b="1" dirty="0" smtClean="0">
                <a:latin typeface="Calibri" panose="020F0502020204030204" pitchFamily="34" charset="0"/>
              </a:rPr>
              <a:t>).</a:t>
            </a:r>
            <a:endParaRPr lang="el-G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alibri" panose="020F0502020204030204" pitchFamily="34" charset="0"/>
              </a:rPr>
              <a:t>ΔG = 0 </a:t>
            </a:r>
            <a:r>
              <a:rPr lang="el-GR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 </a:t>
            </a:r>
            <a:r>
              <a:rPr lang="el-GR" b="1" dirty="0" smtClean="0">
                <a:latin typeface="Calibri" panose="020F0502020204030204" pitchFamily="34" charset="0"/>
              </a:rPr>
              <a:t>Σύστημα </a:t>
            </a:r>
            <a:r>
              <a:rPr lang="el-GR" b="1" dirty="0">
                <a:latin typeface="Calibri" panose="020F0502020204030204" pitchFamily="34" charset="0"/>
              </a:rPr>
              <a:t>σε </a:t>
            </a:r>
            <a:r>
              <a:rPr lang="el-GR" b="1" dirty="0" smtClean="0">
                <a:latin typeface="Calibri" panose="020F0502020204030204" pitchFamily="34" charset="0"/>
              </a:rPr>
              <a:t>ισορροπία.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Χριστίνα </a:t>
            </a:r>
            <a:r>
              <a:rPr lang="el-GR" sz="2000" smtClean="0"/>
              <a:t>Στουραϊτη 2015. </a:t>
            </a:r>
            <a:r>
              <a:rPr lang="el-GR" sz="2000" dirty="0"/>
              <a:t>Χριστίνα </a:t>
            </a:r>
            <a:r>
              <a:rPr lang="el-GR" sz="2000" dirty="0" smtClean="0"/>
              <a:t>Στουραϊτη. </a:t>
            </a:r>
            <a:r>
              <a:rPr lang="el-GR" sz="2000" dirty="0"/>
              <a:t>«Γεωχημεία. Γεωχημικές διεργασίες </a:t>
            </a:r>
            <a:r>
              <a:rPr lang="el-GR" sz="2000" dirty="0" smtClean="0"/>
              <a:t>στο εσωτερικό </a:t>
            </a:r>
            <a:r>
              <a:rPr lang="el-GR" sz="2000" dirty="0"/>
              <a:t>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Περιεχόμενα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Ορισμοί </a:t>
            </a:r>
            <a:endParaRPr lang="el-GR" sz="2800" dirty="0"/>
          </a:p>
          <a:p>
            <a:pPr lvl="1"/>
            <a:r>
              <a:rPr lang="el-GR" sz="2400" dirty="0" smtClean="0"/>
              <a:t>Εντατικές </a:t>
            </a:r>
            <a:r>
              <a:rPr lang="el-GR" sz="2400" dirty="0"/>
              <a:t>ιδιότητες </a:t>
            </a:r>
          </a:p>
          <a:p>
            <a:pPr lvl="1"/>
            <a:r>
              <a:rPr lang="el-GR" sz="2400" dirty="0" smtClean="0"/>
              <a:t>Εκτατικές </a:t>
            </a:r>
            <a:r>
              <a:rPr lang="el-GR" sz="2400" dirty="0"/>
              <a:t>ιδιότητες </a:t>
            </a:r>
            <a:endParaRPr lang="en-US" sz="2400" dirty="0"/>
          </a:p>
          <a:p>
            <a:r>
              <a:rPr lang="el-GR" sz="2800" b="1" dirty="0"/>
              <a:t>Κανόνας των Φάσεων </a:t>
            </a:r>
            <a:endParaRPr lang="el-GR" sz="2800" dirty="0"/>
          </a:p>
          <a:p>
            <a:pPr lvl="1"/>
            <a:r>
              <a:rPr lang="el-GR" sz="2400" dirty="0" smtClean="0"/>
              <a:t>Παραδείγματα </a:t>
            </a:r>
            <a:endParaRPr lang="en-US" sz="2400" dirty="0"/>
          </a:p>
          <a:p>
            <a:r>
              <a:rPr lang="el-GR" sz="2800" b="1" dirty="0"/>
              <a:t>1ος , 2ος , 3ος Θερμοδυναμικός Νόμος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9094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smtClean="0"/>
              <a:t>1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1: </a:t>
            </a:r>
            <a:r>
              <a:rPr lang="el-GR" sz="2000" dirty="0"/>
              <a:t>Θερμοδυναμικό Σύστημα. </a:t>
            </a:r>
            <a:r>
              <a:rPr lang="en-US" sz="2000" dirty="0"/>
              <a:t>Copyright 2012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Introduction to Geochemistry: Principles and Applications, First Edition,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2: </a:t>
            </a:r>
            <a:r>
              <a:rPr lang="el-GR" sz="2000" dirty="0"/>
              <a:t>Διάγραμμα φάσεων του συστήματος του </a:t>
            </a:r>
            <a:r>
              <a:rPr lang="el-GR" sz="2000" dirty="0" smtClean="0"/>
              <a:t>Η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Ο. </a:t>
            </a:r>
            <a:r>
              <a:rPr lang="en-US" sz="2000" dirty="0" smtClean="0"/>
              <a:t>Copyrighted.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993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Αρχές </a:t>
            </a:r>
            <a:r>
              <a:rPr lang="el-GR" dirty="0"/>
              <a:t>της Θερμοδυναμικής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Στηρίζεται </a:t>
            </a:r>
            <a:r>
              <a:rPr lang="el-GR" sz="2800" dirty="0"/>
              <a:t>σε 4 Νόμους και σε “απλά” μαθηματικά </a:t>
            </a:r>
          </a:p>
          <a:p>
            <a:r>
              <a:rPr lang="el-GR" sz="2800" dirty="0" smtClean="0">
                <a:solidFill>
                  <a:srgbClr val="FF0000"/>
                </a:solidFill>
              </a:rPr>
              <a:t>0</a:t>
            </a:r>
            <a:r>
              <a:rPr lang="el-GR" sz="2800" baseline="30000" dirty="0" smtClean="0">
                <a:solidFill>
                  <a:srgbClr val="FF0000"/>
                </a:solidFill>
              </a:rPr>
              <a:t>ος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>
                <a:solidFill>
                  <a:srgbClr val="FF0000"/>
                </a:solidFill>
              </a:rPr>
              <a:t>Νόμος </a:t>
            </a:r>
            <a:r>
              <a:rPr lang="el-GR" sz="2800" dirty="0"/>
              <a:t>⇒ ορίζει την Θερμοκρασία (T) </a:t>
            </a:r>
          </a:p>
          <a:p>
            <a:r>
              <a:rPr lang="el-GR" sz="2800" dirty="0" smtClean="0">
                <a:solidFill>
                  <a:srgbClr val="FF0000"/>
                </a:solidFill>
              </a:rPr>
              <a:t>1</a:t>
            </a:r>
            <a:r>
              <a:rPr lang="el-GR" sz="2800" baseline="30000" dirty="0" smtClean="0">
                <a:solidFill>
                  <a:srgbClr val="FF0000"/>
                </a:solidFill>
              </a:rPr>
              <a:t>ος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>
                <a:solidFill>
                  <a:srgbClr val="FF0000"/>
                </a:solidFill>
              </a:rPr>
              <a:t>Νόμος </a:t>
            </a:r>
            <a:r>
              <a:rPr lang="el-GR" sz="2800" dirty="0"/>
              <a:t>⇒ ορίζει την Ενέργεια (U) </a:t>
            </a:r>
          </a:p>
          <a:p>
            <a:r>
              <a:rPr lang="el-GR" sz="2800" dirty="0" smtClean="0">
                <a:solidFill>
                  <a:srgbClr val="FF0000"/>
                </a:solidFill>
              </a:rPr>
              <a:t>2</a:t>
            </a:r>
            <a:r>
              <a:rPr lang="el-GR" sz="2800" baseline="30000" dirty="0" smtClean="0">
                <a:solidFill>
                  <a:srgbClr val="FF0000"/>
                </a:solidFill>
              </a:rPr>
              <a:t>ος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>
                <a:solidFill>
                  <a:srgbClr val="FF0000"/>
                </a:solidFill>
              </a:rPr>
              <a:t>Νόμος </a:t>
            </a:r>
            <a:r>
              <a:rPr lang="el-GR" sz="2800" dirty="0"/>
              <a:t>⇒ ορίζει την Εντροπία (S) </a:t>
            </a:r>
          </a:p>
          <a:p>
            <a:r>
              <a:rPr lang="el-GR" sz="2800" dirty="0" smtClean="0">
                <a:solidFill>
                  <a:srgbClr val="FF0000"/>
                </a:solidFill>
              </a:rPr>
              <a:t>3</a:t>
            </a:r>
            <a:r>
              <a:rPr lang="el-GR" sz="2800" baseline="30000" dirty="0" smtClean="0">
                <a:solidFill>
                  <a:srgbClr val="FF0000"/>
                </a:solidFill>
              </a:rPr>
              <a:t>ος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>
                <a:solidFill>
                  <a:srgbClr val="FF0000"/>
                </a:solidFill>
              </a:rPr>
              <a:t>Νόμος </a:t>
            </a:r>
            <a:r>
              <a:rPr lang="el-GR" sz="2800" dirty="0"/>
              <a:t>⇒ υπολογίζει την αριθμητική τιμή της Εντροπίας (S) </a:t>
            </a:r>
          </a:p>
          <a:p>
            <a:pPr marL="0" indent="0">
              <a:buNone/>
            </a:pPr>
            <a:r>
              <a:rPr lang="el-GR" sz="2800" dirty="0" smtClean="0"/>
              <a:t>Οι </a:t>
            </a:r>
            <a:r>
              <a:rPr lang="el-GR" sz="2800" dirty="0"/>
              <a:t>παραπάνω Νόμοι είναι παγκοσμίως αποδεκτοί, έγκυροι και αναπόφευκτοι. </a:t>
            </a:r>
          </a:p>
        </p:txBody>
      </p:sp>
    </p:spTree>
    <p:extLst>
      <p:ext uri="{BB962C8B-B14F-4D97-AF65-F5344CB8AC3E}">
        <p14:creationId xmlns:p14="http://schemas.microsoft.com/office/powerpoint/2010/main" val="39717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Χρήσιμες </a:t>
            </a:r>
            <a:r>
              <a:rPr lang="el-GR" sz="3600" dirty="0"/>
              <a:t>σταθερές που χρησιμοποιούνται στη </a:t>
            </a:r>
            <a:r>
              <a:rPr lang="el-GR" sz="3600" dirty="0" smtClean="0"/>
              <a:t>Θερμοδυναμική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1 </a:t>
            </a:r>
            <a:r>
              <a:rPr lang="en-US" sz="2800" b="1" dirty="0"/>
              <a:t>eV </a:t>
            </a:r>
            <a:r>
              <a:rPr lang="en-US" sz="2800" dirty="0"/>
              <a:t>= 9.6522E4 J/</a:t>
            </a:r>
            <a:r>
              <a:rPr lang="en-US" sz="2800" dirty="0" err="1"/>
              <a:t>mol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l-GR" sz="2800" b="1" dirty="0"/>
              <a:t>k </a:t>
            </a:r>
            <a:r>
              <a:rPr lang="el-GR" sz="2800" dirty="0"/>
              <a:t>η σταθερά του Boltzmann = </a:t>
            </a:r>
            <a:r>
              <a:rPr lang="el-GR" sz="2800" b="1" dirty="0"/>
              <a:t>1.38</a:t>
            </a:r>
            <a:r>
              <a:rPr lang="el-GR" sz="2800" dirty="0"/>
              <a:t>E-23 J/K </a:t>
            </a:r>
          </a:p>
          <a:p>
            <a:pPr marL="0" indent="0">
              <a:buNone/>
            </a:pPr>
            <a:r>
              <a:rPr lang="nl-NL" sz="2800" b="1" dirty="0"/>
              <a:t>Όγκος (volume)</a:t>
            </a:r>
            <a:r>
              <a:rPr lang="nl-NL" sz="2800" dirty="0"/>
              <a:t>: 1 cm3 = 0.1 kJ/kbar = 0.1 J/bar </a:t>
            </a:r>
          </a:p>
          <a:p>
            <a:pPr marL="0" indent="0">
              <a:buNone/>
            </a:pPr>
            <a:r>
              <a:rPr lang="el-GR" sz="2800" b="1" dirty="0"/>
              <a:t>mole</a:t>
            </a:r>
            <a:r>
              <a:rPr lang="el-GR" sz="2800" dirty="0"/>
              <a:t>: 1 </a:t>
            </a:r>
            <a:r>
              <a:rPr lang="el-GR" sz="2800" i="1" dirty="0"/>
              <a:t>mole </a:t>
            </a:r>
            <a:r>
              <a:rPr lang="el-GR" sz="2800" dirty="0"/>
              <a:t>ενός υλικού περιέχει αριθμό μορίων ίσο με το αριθμό Avogadro (N = 6.02E23) </a:t>
            </a:r>
          </a:p>
          <a:p>
            <a:pPr marL="0" indent="0">
              <a:buNone/>
            </a:pPr>
            <a:r>
              <a:rPr lang="el-GR" sz="2800" b="1" dirty="0"/>
              <a:t>Ατομικά βάρη</a:t>
            </a:r>
            <a:r>
              <a:rPr lang="el-GR" sz="2800" dirty="0"/>
              <a:t>: βασίζονται στον ορισμό ότι ο 12C περιέχει ακριβώς12 g/mol </a:t>
            </a:r>
          </a:p>
          <a:p>
            <a:pPr marL="0" indent="0">
              <a:buNone/>
            </a:pPr>
            <a:r>
              <a:rPr lang="el-GR" sz="2800" b="1" dirty="0"/>
              <a:t>R </a:t>
            </a:r>
            <a:r>
              <a:rPr lang="el-GR" sz="2800" dirty="0"/>
              <a:t>: </a:t>
            </a:r>
            <a:r>
              <a:rPr lang="el-GR" sz="2800" b="1" dirty="0"/>
              <a:t>σταθερά των αερίων </a:t>
            </a:r>
            <a:r>
              <a:rPr lang="el-GR" sz="2800" dirty="0"/>
              <a:t>= 8.314 J mol-1 K-1 </a:t>
            </a:r>
          </a:p>
          <a:p>
            <a:pPr marL="0" indent="0">
              <a:buNone/>
            </a:pPr>
            <a:r>
              <a:rPr lang="el-GR" sz="2800" b="1" dirty="0"/>
              <a:t>Μονάδες Θερμοκρασίας: βαθμοί (degrees) Celsius </a:t>
            </a:r>
            <a:r>
              <a:rPr lang="el-GR" sz="2800" dirty="0"/>
              <a:t>και </a:t>
            </a:r>
            <a:r>
              <a:rPr lang="el-GR" sz="2800" b="1" dirty="0"/>
              <a:t>Kelvin 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Η κλίμακα των βαθμών Celsius βασίζεται στο ορισμό του 0 °C ως σημείο ψύξης του νερού και οι 100°C το σημείο βρασμού. Η κλίμακα Kelvin βασίζεται στον ορισμό ως 0 K, «απόλυτο 0," : η θερμοκρασία σε P=0 όπου ο όγκος όλων των αερίων είναι μηδενικός. 0 K = -273.15 °C. Άρα το σημείο ψύξης του νερού είναι 273.15 K. Όλοι οι θερμοδυναμικοί υπολογισμοί γίνονται σε βαθμούς Kelvin! </a:t>
            </a:r>
          </a:p>
          <a:p>
            <a:pPr marL="0" indent="0">
              <a:buNone/>
            </a:pPr>
            <a:r>
              <a:rPr lang="el-GR" sz="2800" b="1" dirty="0"/>
              <a:t>kilo </a:t>
            </a:r>
            <a:r>
              <a:rPr lang="el-GR" sz="2800" dirty="0"/>
              <a:t>και </a:t>
            </a:r>
            <a:r>
              <a:rPr lang="el-GR" sz="2800" b="1" dirty="0"/>
              <a:t>kelvin</a:t>
            </a:r>
            <a:r>
              <a:rPr lang="el-GR" sz="2800" dirty="0"/>
              <a:t>: k αντιστοιχεί στις 1000's και K for kelvin. Ποτέ δε γράφουμε °K. </a:t>
            </a:r>
          </a:p>
          <a:p>
            <a:pPr marL="0" indent="0">
              <a:buNone/>
            </a:pPr>
            <a:r>
              <a:rPr lang="el-GR" sz="2800" b="1" dirty="0"/>
              <a:t>Μονάδες Ενέργειας : Joules και Calories 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Ένα (1) calorie ορίζεται ως το ποσό ενέργειας που απαιτείται για να αυξηθεί η θερμοκρασία 1 g νερού από 14.5 σε 15.5°C ,σε πίεση 1 atm. 4.184 J = 1 cal; </a:t>
            </a:r>
          </a:p>
        </p:txBody>
      </p:sp>
    </p:spTree>
    <p:extLst>
      <p:ext uri="{BB962C8B-B14F-4D97-AF65-F5344CB8AC3E}">
        <p14:creationId xmlns:p14="http://schemas.microsoft.com/office/powerpoint/2010/main" val="2293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Εντατικές </a:t>
            </a:r>
            <a:r>
              <a:rPr lang="el-GR" dirty="0"/>
              <a:t>– Εκτατικές ιδιότητες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sz="2900" dirty="0" smtClean="0"/>
              <a:t>Η </a:t>
            </a:r>
            <a:r>
              <a:rPr lang="el-GR" sz="2900" dirty="0"/>
              <a:t>θερμοδυναμική κατάσταση του συστήματος περιγράφεται από μετρήσιμες φυσικές ιδιότητες (ή μεταβλητές): </a:t>
            </a:r>
          </a:p>
          <a:p>
            <a:pPr marL="0" indent="0">
              <a:buNone/>
            </a:pPr>
            <a:r>
              <a:rPr lang="el-GR" sz="2900" dirty="0"/>
              <a:t>Εκτατικές ιδιότητες (extensive properties): εξαρτώνται από τo μέγεθος (</a:t>
            </a:r>
            <a:r>
              <a:rPr lang="el-GR" sz="2900" b="1" dirty="0"/>
              <a:t>μάζα) </a:t>
            </a:r>
            <a:r>
              <a:rPr lang="el-GR" sz="2900" dirty="0"/>
              <a:t>του συστήματος: </a:t>
            </a:r>
          </a:p>
          <a:p>
            <a:r>
              <a:rPr lang="el-GR" sz="2900" b="1" dirty="0" smtClean="0"/>
              <a:t>συνολική </a:t>
            </a:r>
            <a:r>
              <a:rPr lang="el-GR" sz="2900" b="1" dirty="0"/>
              <a:t>μάζα </a:t>
            </a:r>
            <a:r>
              <a:rPr lang="el-GR" sz="2900" dirty="0"/>
              <a:t>(Σ</a:t>
            </a:r>
            <a:r>
              <a:rPr lang="en-US" sz="2900" i="1" dirty="0" err="1"/>
              <a:t>n</a:t>
            </a:r>
            <a:r>
              <a:rPr lang="en-US" sz="2900" i="1" baseline="-25000" dirty="0" err="1"/>
              <a:t>i</a:t>
            </a:r>
            <a:r>
              <a:rPr lang="en-US" sz="2900" dirty="0" smtClean="0"/>
              <a:t>)</a:t>
            </a:r>
            <a:endParaRPr lang="en-US" sz="2900" dirty="0"/>
          </a:p>
          <a:p>
            <a:r>
              <a:rPr lang="el-GR" sz="2900" b="1" dirty="0" smtClean="0"/>
              <a:t>όγκος </a:t>
            </a:r>
            <a:r>
              <a:rPr lang="el-GR" sz="2900" b="1" dirty="0"/>
              <a:t>(</a:t>
            </a:r>
            <a:r>
              <a:rPr lang="en-US" sz="2900" b="1" dirty="0"/>
              <a:t>volume - </a:t>
            </a:r>
            <a:r>
              <a:rPr lang="en-US" sz="2900" b="1" i="1" dirty="0"/>
              <a:t>V</a:t>
            </a:r>
            <a:r>
              <a:rPr lang="en-US" sz="2900" b="1" dirty="0" smtClean="0"/>
              <a:t>)</a:t>
            </a:r>
            <a:endParaRPr lang="en-US" sz="2900" dirty="0"/>
          </a:p>
          <a:p>
            <a:r>
              <a:rPr lang="el-GR" sz="2900" b="1" dirty="0" smtClean="0"/>
              <a:t>Ενθαλπία </a:t>
            </a:r>
            <a:r>
              <a:rPr lang="el-GR" sz="2900" b="1" dirty="0"/>
              <a:t>(Η</a:t>
            </a:r>
            <a:r>
              <a:rPr lang="el-GR" sz="2900" b="1" dirty="0" smtClean="0"/>
              <a:t>)</a:t>
            </a:r>
            <a:endParaRPr lang="el-GR" sz="2900" dirty="0"/>
          </a:p>
          <a:p>
            <a:r>
              <a:rPr lang="el-GR" sz="2900" b="1" dirty="0" smtClean="0"/>
              <a:t>Εντροπία </a:t>
            </a:r>
            <a:r>
              <a:rPr lang="el-GR" sz="2900" b="1" dirty="0"/>
              <a:t>(</a:t>
            </a:r>
            <a:r>
              <a:rPr lang="en-US" sz="2900" b="1" dirty="0"/>
              <a:t>S) </a:t>
            </a:r>
            <a:endParaRPr lang="en-US" sz="2900" dirty="0"/>
          </a:p>
          <a:p>
            <a:r>
              <a:rPr lang="el-GR" sz="2900" b="1" dirty="0" smtClean="0"/>
              <a:t>Ελεύθερη </a:t>
            </a:r>
            <a:r>
              <a:rPr lang="el-GR" sz="2900" b="1" dirty="0"/>
              <a:t>Ενέργεια </a:t>
            </a:r>
            <a:r>
              <a:rPr lang="en-US" sz="2900" b="1" dirty="0"/>
              <a:t>Gibbs (G) </a:t>
            </a:r>
            <a:endParaRPr lang="en-US" sz="2900" dirty="0"/>
          </a:p>
          <a:p>
            <a:pPr marL="0" indent="0">
              <a:buNone/>
            </a:pPr>
            <a:r>
              <a:rPr lang="el-GR" sz="2900" dirty="0" smtClean="0"/>
              <a:t>Εντατικές </a:t>
            </a:r>
            <a:r>
              <a:rPr lang="el-GR" sz="2900" dirty="0"/>
              <a:t>ιδιότητες (intensive variable properties): </a:t>
            </a:r>
            <a:r>
              <a:rPr lang="el-GR" sz="2900" b="1" dirty="0"/>
              <a:t>δεν εξαρτώνται </a:t>
            </a:r>
            <a:r>
              <a:rPr lang="el-GR" sz="2900" dirty="0"/>
              <a:t>από το μέγεθος </a:t>
            </a:r>
            <a:r>
              <a:rPr lang="el-GR" sz="2900" b="1" dirty="0"/>
              <a:t>(μάζα) </a:t>
            </a:r>
            <a:r>
              <a:rPr lang="el-GR" sz="2900" dirty="0"/>
              <a:t>του συστήματος: </a:t>
            </a:r>
          </a:p>
          <a:p>
            <a:r>
              <a:rPr lang="el-GR" sz="2900" b="1" dirty="0" smtClean="0"/>
              <a:t>θερμοκρασία </a:t>
            </a:r>
            <a:r>
              <a:rPr lang="el-GR" sz="2900" dirty="0"/>
              <a:t>(</a:t>
            </a:r>
            <a:r>
              <a:rPr lang="el-GR" sz="2900" b="1" i="1" dirty="0"/>
              <a:t>T</a:t>
            </a:r>
            <a:r>
              <a:rPr lang="el-GR" sz="2900" b="1" dirty="0"/>
              <a:t>, </a:t>
            </a:r>
            <a:r>
              <a:rPr lang="el-GR" sz="2900" dirty="0"/>
              <a:t>σε βαθμούς Kelvin</a:t>
            </a:r>
            <a:r>
              <a:rPr lang="el-GR" sz="2900" dirty="0" smtClean="0"/>
              <a:t>)</a:t>
            </a:r>
            <a:endParaRPr lang="el-GR" sz="2900" dirty="0"/>
          </a:p>
          <a:p>
            <a:r>
              <a:rPr lang="el-GR" sz="2900" b="1" dirty="0" smtClean="0"/>
              <a:t>πίεση </a:t>
            </a:r>
            <a:r>
              <a:rPr lang="el-GR" sz="2900" dirty="0"/>
              <a:t>(</a:t>
            </a:r>
            <a:r>
              <a:rPr lang="en-US" sz="2900" b="1" i="1" dirty="0"/>
              <a:t>P</a:t>
            </a:r>
            <a:r>
              <a:rPr lang="en-US" sz="2900" dirty="0"/>
              <a:t>, </a:t>
            </a:r>
            <a:r>
              <a:rPr lang="el-GR" sz="2900" dirty="0"/>
              <a:t>σε </a:t>
            </a:r>
            <a:r>
              <a:rPr lang="en-US" sz="2900" dirty="0"/>
              <a:t>bars) </a:t>
            </a:r>
          </a:p>
          <a:p>
            <a:r>
              <a:rPr lang="el-GR" sz="2900" b="1" dirty="0" smtClean="0"/>
              <a:t>πυκνότητα </a:t>
            </a:r>
            <a:r>
              <a:rPr lang="el-GR" sz="2900" dirty="0"/>
              <a:t>(density - </a:t>
            </a:r>
            <a:r>
              <a:rPr lang="el-GR" sz="2900" b="1" i="1" dirty="0"/>
              <a:t>d</a:t>
            </a:r>
            <a:r>
              <a:rPr lang="el-GR" sz="2900" dirty="0"/>
              <a:t>, σε μονάδες μάζας/μονάδα όγκου) </a:t>
            </a:r>
          </a:p>
          <a:p>
            <a:r>
              <a:rPr lang="el-GR" sz="2900" b="1" dirty="0" smtClean="0"/>
              <a:t>συγκέντρωση </a:t>
            </a:r>
            <a:endParaRPr lang="el-GR" sz="2900" dirty="0"/>
          </a:p>
          <a:p>
            <a:r>
              <a:rPr lang="el-GR" sz="2900" b="1" dirty="0" smtClean="0"/>
              <a:t>Χημικό </a:t>
            </a:r>
            <a:r>
              <a:rPr lang="el-GR" sz="2900" b="1" dirty="0"/>
              <a:t>Δυναμικό </a:t>
            </a:r>
            <a:r>
              <a:rPr lang="el-GR" sz="2900" dirty="0"/>
              <a:t>(</a:t>
            </a:r>
            <a:r>
              <a:rPr lang="el-GR" sz="2900" b="1" dirty="0"/>
              <a:t>μ</a:t>
            </a:r>
            <a:r>
              <a:rPr lang="en-US" sz="2900" b="1" baseline="-25000" dirty="0" err="1"/>
              <a:t>i</a:t>
            </a:r>
            <a:r>
              <a:rPr lang="en-US" sz="29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907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Θερμοδυναμικό </a:t>
            </a:r>
            <a:r>
              <a:rPr lang="el-GR" dirty="0"/>
              <a:t>Σύστημα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417638"/>
            <a:ext cx="5760640" cy="4930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2363" y="5733256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853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Κανόνας </a:t>
            </a:r>
            <a:r>
              <a:rPr lang="el-GR" dirty="0"/>
              <a:t>των φάσεων του </a:t>
            </a:r>
            <a:r>
              <a:rPr lang="el-GR" dirty="0" smtClean="0"/>
              <a:t>Gibbs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 smtClean="0"/>
              <a:t>f </a:t>
            </a:r>
            <a:r>
              <a:rPr lang="en-US" sz="3100" dirty="0"/>
              <a:t>= c – p + 2 </a:t>
            </a:r>
          </a:p>
          <a:p>
            <a:pPr marL="0" indent="0">
              <a:buNone/>
            </a:pPr>
            <a:r>
              <a:rPr lang="el-GR" sz="2800" dirty="0">
                <a:solidFill>
                  <a:srgbClr val="FF0000"/>
                </a:solidFill>
              </a:rPr>
              <a:t>f: βαθμοί ελευθερίας </a:t>
            </a:r>
            <a:r>
              <a:rPr lang="el-GR" sz="2800" dirty="0"/>
              <a:t>του συστήματος (ελάχιστος αριθμός εντατικών μεταβλητών που θα πρέπει να καθοριστούν προκειμένου να ορίσουμε όλες τις άλλες εντατικές μεταβλητές του συστήματος στην κατάσταση της ισορροπίας.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/>
              <a:t>: </a:t>
            </a:r>
            <a:r>
              <a:rPr lang="el-GR" sz="2800" dirty="0"/>
              <a:t>συστατικά </a:t>
            </a:r>
          </a:p>
          <a:p>
            <a:pPr marL="0" indent="0">
              <a:buNone/>
            </a:pPr>
            <a:r>
              <a:rPr lang="en-US" sz="2800" dirty="0"/>
              <a:t>p: </a:t>
            </a:r>
            <a:r>
              <a:rPr lang="el-GR" sz="2800" dirty="0"/>
              <a:t>φάσεις </a:t>
            </a:r>
          </a:p>
          <a:p>
            <a:pPr marL="0" indent="0">
              <a:buNone/>
            </a:pPr>
            <a:r>
              <a:rPr lang="el-GR" sz="2800" dirty="0"/>
              <a:t>«</a:t>
            </a:r>
            <a:r>
              <a:rPr lang="el-GR" sz="2800" dirty="0">
                <a:solidFill>
                  <a:srgbClr val="FF0000"/>
                </a:solidFill>
              </a:rPr>
              <a:t>2</a:t>
            </a:r>
            <a:r>
              <a:rPr lang="el-GR" sz="2800" dirty="0"/>
              <a:t>»: καθορισμένες οι δύο μεταβλητές, πίεση (P) &amp; θερμοκρασία (T) </a:t>
            </a:r>
          </a:p>
          <a:p>
            <a:pPr marL="0" indent="0">
              <a:buNone/>
            </a:pPr>
            <a:r>
              <a:rPr lang="el-GR" sz="2800" dirty="0"/>
              <a:t>Ο κανόνας των φάσεων μπορεί να εφαρμοστεί για να ελέγξουμε αν τα ορυκτά μιας ορυκτολογικής παραγένεσης βρίσκεται σε ισορροπία , γι’ αυτό χρησιμοποιείται για την κατασκευή και την ερμηνεία των διαγραμμάτων φάσεων. </a:t>
            </a:r>
          </a:p>
        </p:txBody>
      </p:sp>
    </p:spTree>
    <p:extLst>
      <p:ext uri="{BB962C8B-B14F-4D97-AF65-F5344CB8AC3E}">
        <p14:creationId xmlns:p14="http://schemas.microsoft.com/office/powerpoint/2010/main" val="670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Διάγραμμα </a:t>
            </a:r>
            <a:r>
              <a:rPr lang="el-GR" dirty="0"/>
              <a:t>φάσεων του συστήματος του Η</a:t>
            </a:r>
            <a:r>
              <a:rPr lang="el-GR" baseline="-25000" dirty="0"/>
              <a:t>2</a:t>
            </a:r>
            <a:r>
              <a:rPr lang="el-GR" dirty="0"/>
              <a:t>Ο (c=1)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00808"/>
            <a:ext cx="8222128" cy="4171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5741788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125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2128</Words>
  <Application>Microsoft Office PowerPoint</Application>
  <PresentationFormat>On-screen Show (4:3)</PresentationFormat>
  <Paragraphs>276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Θέμα του Office</vt:lpstr>
      <vt:lpstr>Γεωχημεία</vt:lpstr>
      <vt:lpstr>Γεωχημικές διεργασίες στο εσωτερικό της γης</vt:lpstr>
      <vt:lpstr>Περιεχόμενα </vt:lpstr>
      <vt:lpstr>Αρχές της Θερμοδυναμικής </vt:lpstr>
      <vt:lpstr>Χρήσιμες σταθερές που χρησιμοποιούνται στη Θερμοδυναμική</vt:lpstr>
      <vt:lpstr>Εντατικές – Εκτατικές ιδιότητες </vt:lpstr>
      <vt:lpstr>Θερμοδυναμικό Σύστημα</vt:lpstr>
      <vt:lpstr>Κανόνας των φάσεων του Gibbs</vt:lpstr>
      <vt:lpstr>Διάγραμμα φάσεων του συστήματος του Η2Ο (c=1) </vt:lpstr>
      <vt:lpstr>ΕΣΩΤΕΡΙΚΗ ΕΝΕΡΓΕΙΑ ΣΥΣΤΗΜΑΤΟΣ (U)</vt:lpstr>
      <vt:lpstr>1ος Θερμοδυναμικός Νόμος </vt:lpstr>
      <vt:lpstr>1ος Θερμοδυναμικός Νόμος </vt:lpstr>
      <vt:lpstr>1ος Θερμοδυναμικός Νόμος </vt:lpstr>
      <vt:lpstr>1ος Θερμοδυναμικός Νόμος </vt:lpstr>
      <vt:lpstr>1ος Θερμοδυναμικός Νόμος </vt:lpstr>
      <vt:lpstr>ΕΝΘΑΛΠΙΑ ΣΥΣΤΗΜΑΤΟΣ (H)</vt:lpstr>
      <vt:lpstr>ΔΗ της χημικής αντίδρασης </vt:lpstr>
      <vt:lpstr>ΔΗο</vt:lpstr>
      <vt:lpstr>ΕΝΘΑΛΠΙΑ ΣΥΣΤΗΜΑΤΟΣ (H) ΝΟΜΟΣ HESS</vt:lpstr>
      <vt:lpstr>ΕΝΤΡΟΠΙΑ ΣΥΣΤΗΜΑΤΟΣ (S)</vt:lpstr>
      <vt:lpstr>ΕΝΤΡΟΠΙΑ ΣΥΣΤΗΜΑΤΟΣ (S)</vt:lpstr>
      <vt:lpstr>2ος Θερμοδυναμικός Νόμος  Εντροπία </vt:lpstr>
      <vt:lpstr>ΕΝΤΡΟΠΙΑ και ΧΗΜΙΚΑ ΣΥΣΤΗΜΑΤΑ </vt:lpstr>
      <vt:lpstr>2ος Θερμοδυναμικός Νόμος  Εντροπία</vt:lpstr>
      <vt:lpstr>ΑΠΟΛΥΤΟ ΚΡΙΤΗΡΙΟ ΠΡΟΣΔΙΟΡΙΣΜΟΥ ΠΟΡΕΙΑΣ ΑΥΘΟΡΜΗΤΩΝ ΔΙΕΡΓΑΣΙΩΝ - ΕΛΕΥΘΕΡΗ ΕΝΕΡΓΕΙΑ (G) 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206</cp:revision>
  <dcterms:created xsi:type="dcterms:W3CDTF">2012-09-06T09:03:05Z</dcterms:created>
  <dcterms:modified xsi:type="dcterms:W3CDTF">2015-05-19T15:20:54Z</dcterms:modified>
</cp:coreProperties>
</file>