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300" r:id="rId3"/>
    <p:sldId id="301" r:id="rId4"/>
    <p:sldId id="304" r:id="rId5"/>
    <p:sldId id="302" r:id="rId6"/>
    <p:sldId id="303" r:id="rId7"/>
    <p:sldId id="305" r:id="rId8"/>
    <p:sldId id="306" r:id="rId9"/>
    <p:sldId id="307" r:id="rId10"/>
    <p:sldId id="308" r:id="rId11"/>
    <p:sldId id="309" r:id="rId12"/>
    <p:sldId id="311" r:id="rId13"/>
    <p:sldId id="310" r:id="rId14"/>
    <p:sldId id="280" r:id="rId15"/>
    <p:sldId id="290" r:id="rId16"/>
    <p:sldId id="295" r:id="rId17"/>
    <p:sldId id="299" r:id="rId18"/>
    <p:sldId id="292" r:id="rId19"/>
    <p:sldId id="291" r:id="rId20"/>
    <p:sldId id="294" r:id="rId2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00"/>
            <p14:sldId id="301"/>
            <p14:sldId id="304"/>
            <p14:sldId id="302"/>
            <p14:sldId id="303"/>
            <p14:sldId id="305"/>
            <p14:sldId id="306"/>
            <p14:sldId id="307"/>
            <p14:sldId id="308"/>
            <p14:sldId id="309"/>
            <p14:sldId id="311"/>
            <p14:sldId id="310"/>
            <p14:sldId id="280"/>
            <p14:sldId id="290"/>
            <p14:sldId id="295"/>
            <p14:sldId id="299"/>
            <p14:sldId id="292"/>
            <p14:sldId id="291"/>
            <p14:sldId id="294"/>
          </p14:sldIdLst>
        </p14:section>
        <p14:section name="Untitled Section" id="{0F1CB131-A6BD-43D0-B8D4-1F27CEF7A05E}">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99309" autoAdjust="0"/>
  </p:normalViewPr>
  <p:slideViewPr>
    <p:cSldViewPr>
      <p:cViewPr>
        <p:scale>
          <a:sx n="75" d="100"/>
          <a:sy n="75" d="100"/>
        </p:scale>
        <p:origin x="1902" y="36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9/3/2016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4075370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rgbClr val="5075BC"/>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Ευθανασία</a:t>
            </a:r>
            <a:endParaRPr lang="en-US" sz="1000" dirty="0">
              <a:solidFill>
                <a:srgbClr val="5075BC"/>
              </a:solidFill>
              <a:ea typeface="ＭＳ Ｐゴシック" pitchFamily="34" charset="-128"/>
              <a:cs typeface="+mn-cs"/>
            </a:endParaRPr>
          </a:p>
        </p:txBody>
      </p:sp>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Ευθανασία</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
        <p:nvSpPr>
          <p:cNvPr id="9"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Ευθανασία</a:t>
            </a:r>
            <a:endParaRPr lang="en-US" sz="1000" dirty="0">
              <a:solidFill>
                <a:srgbClr val="5075BC"/>
              </a:solidFill>
              <a:ea typeface="ＭＳ Ｐゴシック" pitchFamily="34" charset="-128"/>
              <a:cs typeface="+mn-cs"/>
            </a:endParaRPr>
          </a:p>
        </p:txBody>
      </p:sp>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Ευθανασία</a:t>
            </a:r>
            <a:endParaRPr lang="en-US" sz="1000" dirty="0">
              <a:solidFill>
                <a:srgbClr val="5075BC"/>
              </a:solidFill>
              <a:ea typeface="ＭＳ Ｐゴシック" pitchFamily="34" charset="-128"/>
              <a:cs typeface="+mn-cs"/>
            </a:endParaRPr>
          </a:p>
        </p:txBody>
      </p:sp>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rgbClr val="5075BC"/>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
        <p:nvSpPr>
          <p:cNvPr id="9"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Ευθανασία</a:t>
            </a:r>
            <a:endParaRPr lang="en-US" sz="1000" dirty="0">
              <a:solidFill>
                <a:srgbClr val="5075BC"/>
              </a:solidFill>
              <a:ea typeface="ＭＳ Ｐゴシック" pitchFamily="34" charset="-128"/>
              <a:cs typeface="+mn-cs"/>
            </a:endParaRPr>
          </a:p>
        </p:txBody>
      </p:sp>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rgbClr val="5075BC"/>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Ευθανασία</a:t>
            </a:r>
            <a:endParaRPr lang="en-US" sz="1000" dirty="0">
              <a:solidFill>
                <a:srgbClr val="5075BC"/>
              </a:solidFill>
              <a:ea typeface="ＭＳ Ｐゴシック" pitchFamily="34" charset="-128"/>
              <a:cs typeface="+mn-cs"/>
            </a:endParaRPr>
          </a:p>
        </p:txBody>
      </p:sp>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eclass.uoa.gr/courses/PPP47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opencourses.uoa.gr/courses/PPP3"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dirty="0">
                <a:solidFill>
                  <a:srgbClr val="5075BC"/>
                </a:solidFill>
              </a:rPr>
              <a:t>Εφαρμοσμένη Ηθική</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a:t>
            </a:r>
            <a:r>
              <a:rPr lang="en-US" sz="2800" dirty="0">
                <a:solidFill>
                  <a:srgbClr val="5075BC"/>
                </a:solidFill>
                <a:latin typeface="+mj-lt"/>
                <a:ea typeface="+mj-ea"/>
                <a:cs typeface="+mj-cs"/>
              </a:rPr>
              <a:t>2</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smtClean="0"/>
              <a:t>Ευθανασία</a:t>
            </a:r>
            <a:endParaRPr lang="en-US" sz="2800" dirty="0" smtClean="0"/>
          </a:p>
          <a:p>
            <a:r>
              <a:rPr lang="el-GR" sz="2800" dirty="0" smtClean="0"/>
              <a:t> </a:t>
            </a:r>
            <a:endParaRPr lang="en-US" sz="2800" dirty="0" smtClean="0"/>
          </a:p>
          <a:p>
            <a:r>
              <a:rPr lang="el-GR" sz="2800" dirty="0" smtClean="0"/>
              <a:t>Ευάγγελος Πρωτοπαπαδ</a:t>
            </a:r>
            <a:r>
              <a:rPr lang="el-GR" sz="2800" dirty="0" smtClean="0"/>
              <a:t>άκης</a:t>
            </a:r>
            <a:endParaRPr lang="el-GR" sz="2800" dirty="0" smtClean="0"/>
          </a:p>
          <a:p>
            <a:r>
              <a:rPr lang="el-GR" sz="2800" dirty="0" smtClean="0"/>
              <a:t>Φιλοσοφική Σχολή</a:t>
            </a:r>
            <a:endParaRPr lang="el-GR" sz="2800" dirty="0" smtClean="0"/>
          </a:p>
          <a:p>
            <a:r>
              <a:rPr lang="el-GR" sz="2800" dirty="0"/>
              <a:t>Τμήμα </a:t>
            </a:r>
            <a:r>
              <a:rPr lang="el-GR" sz="2800" dirty="0" smtClean="0"/>
              <a:t>Φιλοσοφίας</a:t>
            </a:r>
            <a:r>
              <a:rPr lang="el-GR" sz="2800" dirty="0"/>
              <a:t>, Παιδαγωγικής και Ψυχολογίας</a:t>
            </a:r>
            <a:endParaRPr lang="en-US" sz="2800" dirty="0" smtClean="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Το επιχείρημα της ολισθηρής πλαγιάς (</a:t>
            </a:r>
            <a:r>
              <a:rPr lang="el-GR" dirty="0" err="1"/>
              <a:t>slippery</a:t>
            </a:r>
            <a:r>
              <a:rPr lang="el-GR" dirty="0"/>
              <a:t> </a:t>
            </a:r>
            <a:r>
              <a:rPr lang="el-GR" dirty="0" err="1"/>
              <a:t>slope</a:t>
            </a:r>
            <a:r>
              <a:rPr lang="el-GR" dirty="0"/>
              <a:t> </a:t>
            </a:r>
            <a:r>
              <a:rPr lang="el-GR" dirty="0" err="1"/>
              <a:t>argument</a:t>
            </a:r>
            <a:r>
              <a:rPr lang="el-GR" dirty="0"/>
              <a:t>)</a:t>
            </a:r>
          </a:p>
        </p:txBody>
      </p:sp>
      <p:sp>
        <p:nvSpPr>
          <p:cNvPr id="3" name="Content Placeholder 2"/>
          <p:cNvSpPr>
            <a:spLocks noGrp="1"/>
          </p:cNvSpPr>
          <p:nvPr>
            <p:ph idx="1"/>
          </p:nvPr>
        </p:nvSpPr>
        <p:spPr>
          <a:xfrm>
            <a:off x="323528" y="1556792"/>
            <a:ext cx="8496944" cy="5301208"/>
          </a:xfrm>
        </p:spPr>
        <p:txBody>
          <a:bodyPr vert="horz" lIns="91440" tIns="45720" rIns="91440" bIns="45720" rtlCol="0">
            <a:noAutofit/>
          </a:bodyPr>
          <a:lstStyle/>
          <a:p>
            <a:pPr marL="252000" indent="-324000">
              <a:lnSpc>
                <a:spcPct val="80000"/>
              </a:lnSpc>
              <a:buNone/>
            </a:pPr>
            <a:r>
              <a:rPr lang="el-GR" sz="2400" dirty="0"/>
              <a:t>Το επιχείρημα αυτό στρέφεται εναντίον της ευθανασίας, και τούτο όχι επειδή η ίδια είναι ηθικώς αδικαιολόγητη, αλλά διότι η ηθική αποδοχή της θα μπορούσε να έχει συνέπειες οι οποίες θα ήταν ηθικώς απαράδεκτες. Με άλλα λόγια, ενώ η ευθανασία </a:t>
            </a:r>
            <a:r>
              <a:rPr lang="el-GR" sz="2400" i="1" dirty="0"/>
              <a:t>σε έναν συγκεκριμένο πάσχοντα ή σε μια κατηγορία πασχόντων </a:t>
            </a:r>
            <a:r>
              <a:rPr lang="el-GR" sz="2400" dirty="0"/>
              <a:t>θα μπορούσε να είναι εύλογη και ηθικώς δικαιολογημένη, η ηθικοποίησή της θα μπορούσε να οδηγήσει στην ευθανασία ανθρώπων για τους οποίους η πρακτική αυτή ούτε εύλογη θα ήταν, ούτε ηθικώς δικαιολογημένη. Εάν πράγματι υφίσταται ο κίνδυνος αυτός, τότε η ευθανασία δεν πρέπει να είναι αποδεκτή ούτε για τις περιπτώσεις στις οποίες είναι ηθικώς εύλογη, ώστε η κατάσταση να μην ξεφύγει από κάθε έλεγχο και οι κοινωνίες οδηγηθούν σε καταστάσεις παρόμοιες με εκείνες της ναζιστικής Γερμανίας, όπου η ευθανασία ξεκίνησε από ένα βρέφος και κατέληξε να επιβάλλεται σε ολόκληρες ομάδες (ομοφυλόφιλους, τσιγγάνους, Εβραίους και άλλους</a:t>
            </a:r>
            <a:r>
              <a:rPr lang="el-GR" sz="2400" dirty="0" smtClean="0"/>
              <a:t>).</a:t>
            </a:r>
            <a:endParaRPr lang="el-GR" sz="2400" dirty="0"/>
          </a:p>
        </p:txBody>
      </p:sp>
    </p:spTree>
    <p:extLst>
      <p:ext uri="{BB962C8B-B14F-4D97-AF65-F5344CB8AC3E}">
        <p14:creationId xmlns:p14="http://schemas.microsoft.com/office/powerpoint/2010/main" val="3564603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Το ιατρικό καθήκον (</a:t>
            </a:r>
            <a:r>
              <a:rPr lang="el-GR" sz="3600" dirty="0" err="1"/>
              <a:t>primum</a:t>
            </a:r>
            <a:r>
              <a:rPr lang="el-GR" sz="3600" dirty="0"/>
              <a:t> non </a:t>
            </a:r>
            <a:r>
              <a:rPr lang="el-GR" sz="3600" dirty="0" err="1"/>
              <a:t>nocere</a:t>
            </a:r>
            <a:r>
              <a:rPr lang="el-GR" sz="3600" dirty="0"/>
              <a:t> ή </a:t>
            </a:r>
            <a:r>
              <a:rPr lang="el-GR" sz="3600" dirty="0" err="1"/>
              <a:t>ελεύσομαι</a:t>
            </a:r>
            <a:r>
              <a:rPr lang="el-GR" sz="3600" dirty="0"/>
              <a:t> επ’ </a:t>
            </a:r>
            <a:r>
              <a:rPr lang="el-GR" sz="3600" dirty="0" err="1"/>
              <a:t>ωφελίη</a:t>
            </a:r>
            <a:r>
              <a:rPr lang="el-GR" sz="3600" dirty="0"/>
              <a:t> </a:t>
            </a:r>
            <a:r>
              <a:rPr lang="el-GR" sz="3600" dirty="0" err="1"/>
              <a:t>καμνόντων</a:t>
            </a:r>
            <a:r>
              <a:rPr lang="el-GR" sz="3600" dirty="0"/>
              <a:t>;)</a:t>
            </a:r>
          </a:p>
        </p:txBody>
      </p:sp>
      <p:sp>
        <p:nvSpPr>
          <p:cNvPr id="3" name="Content Placeholder 2"/>
          <p:cNvSpPr>
            <a:spLocks noGrp="1"/>
          </p:cNvSpPr>
          <p:nvPr>
            <p:ph idx="1"/>
          </p:nvPr>
        </p:nvSpPr>
        <p:spPr>
          <a:xfrm>
            <a:off x="323528" y="1556792"/>
            <a:ext cx="8496944" cy="4536504"/>
          </a:xfrm>
        </p:spPr>
        <p:txBody>
          <a:bodyPr vert="horz" lIns="91440" tIns="45720" rIns="91440" bIns="45720" rtlCol="0">
            <a:normAutofit fontScale="70000" lnSpcReduction="20000"/>
          </a:bodyPr>
          <a:lstStyle/>
          <a:p>
            <a:pPr marL="252000" indent="-324000">
              <a:buNone/>
            </a:pPr>
            <a:r>
              <a:rPr lang="el-GR" dirty="0"/>
              <a:t>Ο γιατρός δεν μπορεί να ωφελεί πάντοτε τον ασθενή του, γιατί τα όρια της επιστήμης του αλλά και της προσωπικής του ικανότητας δεν είναι άπειρα. Ωστόσο, οφείλει να μην τον βλάπτει, και η μεγαλύτερη (και έσχατη) βλάβη που κάποιος μπορεί να υποστεί είναι ο θάνατος. Συνεπώς, ο γιατρός οφείλει να απέχει από οποιαδήποτε ενέργεια θα οδηγούσε τον ασθενή του στον θάνατο. Στο αξίωμα αυτό πέραν της ιατρικής ηθικής είναι θεμελιωμένη η εμπιστοσύνη γιατρού-ασθενούς.</a:t>
            </a:r>
          </a:p>
          <a:p>
            <a:pPr marL="252000" indent="-324000">
              <a:buNone/>
            </a:pPr>
            <a:r>
              <a:rPr lang="el-GR" dirty="0"/>
              <a:t>Από την άλλη πλευρά, κάποτε ο θάνατος καθίσταται αναπόφευκτος, αλλά καθυστερεί να επέλθει. Ενίοτε, μάλιστα, το διάστημα επέλευσής του πέρα από μακρό είναι και ιδιαιτέρως επώδυνο. Στις περιπτώσεις αυτές η διατήρηση του ασθενούς στην ζωή ενδέχεται να φαντάζει στην σκέψη του όχι μόνον </a:t>
            </a:r>
            <a:r>
              <a:rPr lang="el-GR" dirty="0" smtClean="0"/>
              <a:t>άσκοπη</a:t>
            </a:r>
            <a:r>
              <a:rPr lang="el-GR" dirty="0"/>
              <a:t>, αλλά και άσκοπα επαχθής. Στις περιπτώσεις αυτές ο γιατρός που θα προσφέρει στον ασθενή του ένα γρήγορο και ανώδυνο τέλος λειτουργεί ενάντια στο καθήκον του, ή εναρμονιζόμενος με τα βέλτιστα συμφέροντα του ασθενούς του</a:t>
            </a:r>
            <a:r>
              <a:rPr lang="el-GR" dirty="0" smtClean="0"/>
              <a:t>;</a:t>
            </a:r>
            <a:endParaRPr lang="el-GR" dirty="0"/>
          </a:p>
        </p:txBody>
      </p:sp>
    </p:spTree>
    <p:extLst>
      <p:ext uri="{BB962C8B-B14F-4D97-AF65-F5344CB8AC3E}">
        <p14:creationId xmlns:p14="http://schemas.microsoft.com/office/powerpoint/2010/main" val="16605154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Ενεργητική ή παθητική ευθανασία</a:t>
            </a:r>
            <a:r>
              <a:rPr lang="el-GR" dirty="0" smtClean="0"/>
              <a:t>;</a:t>
            </a:r>
            <a:endParaRPr lang="el-GR" dirty="0"/>
          </a:p>
        </p:txBody>
      </p:sp>
      <p:sp>
        <p:nvSpPr>
          <p:cNvPr id="3" name="Content Placeholder 2"/>
          <p:cNvSpPr>
            <a:spLocks noGrp="1"/>
          </p:cNvSpPr>
          <p:nvPr>
            <p:ph idx="1"/>
          </p:nvPr>
        </p:nvSpPr>
        <p:spPr>
          <a:xfrm>
            <a:off x="323528" y="1556792"/>
            <a:ext cx="8568952" cy="5301207"/>
          </a:xfrm>
        </p:spPr>
        <p:txBody>
          <a:bodyPr vert="horz" lIns="91440" tIns="45720" rIns="91440" bIns="45720" rtlCol="0">
            <a:normAutofit fontScale="62500" lnSpcReduction="20000"/>
          </a:bodyPr>
          <a:lstStyle/>
          <a:p>
            <a:pPr marL="252000" indent="-324000">
              <a:spcBef>
                <a:spcPts val="600"/>
              </a:spcBef>
              <a:buNone/>
            </a:pPr>
            <a:r>
              <a:rPr lang="el-GR" dirty="0"/>
              <a:t>Η ενεργητική ευθανασία συνιστά παρέμβαση του γιατρού με σκοπό τον τερματισμό της ζωής του ασθενούς. Ως εκ τούτου, αποτελεί φόνο, και ο φόνος αφ’ ενός κολάζεται ποινικώς, αφ’ ετέρου επισύρει έντονη ηθική απαξία.</a:t>
            </a:r>
          </a:p>
          <a:p>
            <a:pPr marL="252000" indent="-324000">
              <a:spcBef>
                <a:spcPts val="600"/>
              </a:spcBef>
              <a:buNone/>
            </a:pPr>
            <a:r>
              <a:rPr lang="el-GR" dirty="0"/>
              <a:t>Η παθητική ευθανασία, αντίθετα, συνιστά μη παρέμβαση ώστε ο ασθενής να διατηρηθεί στην ζωή – ο γιατρός, δηλαδή, δεν σκοτώνει τον ασθενή του, αλλά αποφεύγει να λάβει τα απαραίτητα μέτρα ώστε να τον διατηρήσει στην ζωή. Στις περιπτώσεις αυτές θεωρείται πως ο ασθενής αφήνεται στην φυσική πορεία της κατάστασής του, και πεθαίνει από την πάθησή του και όχι εξ αιτίας των ενεργειών του γιατρού του. Οι νομικές συνέπειες είναι ουσιαστικά ανύπαρκτες και η ηθική απαξία της πράξης του γιατρού ασήμαντη. </a:t>
            </a:r>
          </a:p>
          <a:p>
            <a:pPr marL="252000" indent="-324000">
              <a:spcBef>
                <a:spcPts val="600"/>
              </a:spcBef>
              <a:buNone/>
            </a:pPr>
            <a:r>
              <a:rPr lang="el-GR" dirty="0"/>
              <a:t>Ωστόσο, το αποτέλεσμα και στις δύο περιπτώσεις είναι το ίδιο, όπως και ο σκοπός και το κίνητρο του γιατρού. Όμως η παθητική ευθανασία επιφέρει τον θάνατο κατά τρόπο βασανιστικό και αγωνιώδη (συνήθως ο πάσχων πεθαίνει από ασφυξία, σηψαιμία, ασιτία ή έλλειψη νερού), ενώ η ενεργητική διασφαλίζει έναν κατά το δυνατόν ανώδυνο θάνατο, αφού διενεργείται με θανάσιμη ένεση. Φαίνεται, λοιπόν, πως η ενεργητική ευθανασία ανταποκρίνεται τόσο στην αρχική επιθυμία εκείνου που ζήτησε να του διενεργηθεί ευθανασία (δηλαδή να θανατωθεί γρήγορα και ανώδυνα), όσο και στα βέλτιστα συμφέροντα αλλά και την αξιοπρέπεια του πάσχοντος</a:t>
            </a:r>
            <a:r>
              <a:rPr lang="el-GR" dirty="0" smtClean="0"/>
              <a:t>.</a:t>
            </a:r>
            <a:endParaRPr lang="el-GR" dirty="0"/>
          </a:p>
        </p:txBody>
      </p:sp>
    </p:spTree>
    <p:extLst>
      <p:ext uri="{BB962C8B-B14F-4D97-AF65-F5344CB8AC3E}">
        <p14:creationId xmlns:p14="http://schemas.microsoft.com/office/powerpoint/2010/main" val="2942767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07504" y="1045766"/>
            <a:ext cx="8856984" cy="5695602"/>
          </a:xfrm>
        </p:spPr>
        <p:txBody>
          <a:bodyPr>
            <a:noAutofit/>
          </a:bodyPr>
          <a:lstStyle/>
          <a:p>
            <a:pPr>
              <a:lnSpc>
                <a:spcPct val="85000"/>
              </a:lnSpc>
              <a:spcBef>
                <a:spcPts val="0"/>
              </a:spcBef>
            </a:pPr>
            <a:r>
              <a:rPr lang="en-GB" sz="1600" dirty="0"/>
              <a:t>BRASSINGTON IAN, Killing People: What Kant Could Have Said about Suicide and Euthanasia but Did Not, Journal of Medical Ethics 2006 (32), </a:t>
            </a:r>
            <a:r>
              <a:rPr lang="el-GR" sz="1600" dirty="0"/>
              <a:t>σ. 571–574.</a:t>
            </a:r>
          </a:p>
          <a:p>
            <a:pPr>
              <a:lnSpc>
                <a:spcPct val="85000"/>
              </a:lnSpc>
              <a:spcBef>
                <a:spcPts val="0"/>
              </a:spcBef>
            </a:pPr>
            <a:r>
              <a:rPr lang="en-GB" sz="1600" dirty="0"/>
              <a:t>COOLEY DENNIS R., A Kantian Moral Duty for the Soon-to-be Demented to Commit Suicide, American Journal of Bioethics 2007 (7.6), </a:t>
            </a:r>
            <a:r>
              <a:rPr lang="el-GR" sz="1600" dirty="0"/>
              <a:t>σ. 37-44.</a:t>
            </a:r>
          </a:p>
          <a:p>
            <a:pPr>
              <a:lnSpc>
                <a:spcPct val="85000"/>
              </a:lnSpc>
              <a:spcBef>
                <a:spcPts val="0"/>
              </a:spcBef>
            </a:pPr>
            <a:r>
              <a:rPr lang="en-GB" sz="1600" dirty="0"/>
              <a:t>GLARE PAUL A., The Euthanasia Controversy. Decision-making in Extreme Cases, Medical Journal of Australia 1995 (163), </a:t>
            </a:r>
            <a:r>
              <a:rPr lang="el-GR" sz="1600" dirty="0"/>
              <a:t>σ. 558.</a:t>
            </a:r>
          </a:p>
          <a:p>
            <a:pPr>
              <a:lnSpc>
                <a:spcPct val="85000"/>
              </a:lnSpc>
              <a:spcBef>
                <a:spcPts val="0"/>
              </a:spcBef>
            </a:pPr>
            <a:r>
              <a:rPr lang="en-GB" sz="1600" dirty="0"/>
              <a:t>HILL THOMAS E., Autonomy and Self-Respect, Cambridge University Press, New York 1991.</a:t>
            </a:r>
          </a:p>
          <a:p>
            <a:pPr>
              <a:lnSpc>
                <a:spcPct val="85000"/>
              </a:lnSpc>
              <a:spcBef>
                <a:spcPts val="0"/>
              </a:spcBef>
            </a:pPr>
            <a:r>
              <a:rPr lang="en-GB" sz="1600" dirty="0"/>
              <a:t>HUDSON PETER et al., Desire for Hastened Death in Patients with Advanced Disease and the Evidence Base of Clinical </a:t>
            </a:r>
            <a:r>
              <a:rPr lang="en-GB" sz="1600" dirty="0" err="1"/>
              <a:t>Guildelines</a:t>
            </a:r>
            <a:r>
              <a:rPr lang="en-GB" sz="1600" dirty="0"/>
              <a:t>: A Systematic Review, Palliative Medicine 2006 (20), </a:t>
            </a:r>
            <a:r>
              <a:rPr lang="el-GR" sz="1600" dirty="0"/>
              <a:t>σ. 693-701.</a:t>
            </a:r>
          </a:p>
          <a:p>
            <a:pPr>
              <a:lnSpc>
                <a:spcPct val="85000"/>
              </a:lnSpc>
              <a:spcBef>
                <a:spcPts val="0"/>
              </a:spcBef>
            </a:pPr>
            <a:r>
              <a:rPr lang="en-GB" sz="1600" dirty="0"/>
              <a:t>KANEKO YUSUKE, The Maxim  of Suicide: One Angle on Biomedical Ethics, Asian Journal of Social Sciences and Humanities 2012 (1.3), </a:t>
            </a:r>
            <a:r>
              <a:rPr lang="el-GR" sz="1600" dirty="0"/>
              <a:t>σ. 5-13.</a:t>
            </a:r>
          </a:p>
          <a:p>
            <a:pPr>
              <a:lnSpc>
                <a:spcPct val="85000"/>
              </a:lnSpc>
              <a:spcBef>
                <a:spcPts val="0"/>
              </a:spcBef>
            </a:pPr>
            <a:r>
              <a:rPr lang="en-GB" sz="1600" dirty="0"/>
              <a:t>KANT IMMANUEL, Lectures on Ethics, edited by Peter Heath and J. B. </a:t>
            </a:r>
            <a:r>
              <a:rPr lang="en-GB" sz="1600" dirty="0" err="1"/>
              <a:t>Schneewind</a:t>
            </a:r>
            <a:r>
              <a:rPr lang="en-GB" sz="1600" dirty="0"/>
              <a:t>, translated by Peter Heath, Cambridge University Press, Cambridge 1997.</a:t>
            </a:r>
          </a:p>
          <a:p>
            <a:pPr>
              <a:lnSpc>
                <a:spcPct val="85000"/>
              </a:lnSpc>
              <a:spcBef>
                <a:spcPts val="0"/>
              </a:spcBef>
            </a:pPr>
            <a:r>
              <a:rPr lang="en-GB" sz="1600" dirty="0"/>
              <a:t>KANT IMMANUEL, The Metaphysics of Morals, edited by Mary Gregor, Cambridge University Press, Cambridge 1991.</a:t>
            </a:r>
          </a:p>
          <a:p>
            <a:pPr>
              <a:lnSpc>
                <a:spcPct val="85000"/>
              </a:lnSpc>
              <a:spcBef>
                <a:spcPts val="0"/>
              </a:spcBef>
            </a:pPr>
            <a:r>
              <a:rPr lang="en-GB" sz="1600" dirty="0"/>
              <a:t>KANT IMMANUEL, </a:t>
            </a:r>
            <a:r>
              <a:rPr lang="el-GR" sz="1600" dirty="0"/>
              <a:t>Τα Θεμέλια της Μεταφυσικής των Ηθών, εισαγωγή – μετάφραση – σχόλια Γ. Τζαβάρας, Δωδώνη, Αθήνα 1984.</a:t>
            </a:r>
          </a:p>
          <a:p>
            <a:pPr>
              <a:lnSpc>
                <a:spcPct val="85000"/>
              </a:lnSpc>
              <a:spcBef>
                <a:spcPts val="0"/>
              </a:spcBef>
            </a:pPr>
            <a:r>
              <a:rPr lang="en-GB" sz="1600" dirty="0"/>
              <a:t>PATON HERBERT JAMES, The Categorical Imperative, University of Pennsylvania Press, Philadelphia 1947.</a:t>
            </a:r>
          </a:p>
          <a:p>
            <a:pPr>
              <a:lnSpc>
                <a:spcPct val="85000"/>
              </a:lnSpc>
              <a:spcBef>
                <a:spcPts val="0"/>
              </a:spcBef>
            </a:pPr>
            <a:r>
              <a:rPr lang="en-GB" sz="1600" dirty="0"/>
              <a:t>RACHELS JAMES, Active and Passive Euthanasia, New England Journal of Medicine 1975 (292), </a:t>
            </a:r>
            <a:r>
              <a:rPr lang="el-GR" sz="1600" dirty="0"/>
              <a:t>σ. 78-80.</a:t>
            </a:r>
          </a:p>
          <a:p>
            <a:pPr>
              <a:lnSpc>
                <a:spcPct val="85000"/>
              </a:lnSpc>
              <a:spcBef>
                <a:spcPts val="0"/>
              </a:spcBef>
            </a:pPr>
            <a:r>
              <a:rPr lang="en-GB" sz="1600" dirty="0"/>
              <a:t>RHODES ROSAMOND, A Kantian Duty to Commit Suicide and Its Implications for Bioethics, American Journal of Bioethics 2007 (7.6), </a:t>
            </a:r>
            <a:r>
              <a:rPr lang="el-GR" sz="1600" dirty="0"/>
              <a:t>σ. 45-47.</a:t>
            </a:r>
          </a:p>
          <a:p>
            <a:pPr>
              <a:lnSpc>
                <a:spcPct val="85000"/>
              </a:lnSpc>
              <a:spcBef>
                <a:spcPts val="0"/>
              </a:spcBef>
            </a:pPr>
            <a:r>
              <a:rPr lang="en-GB" sz="1600" dirty="0"/>
              <a:t>SINGER PETER, Applied Ethics, Oxford University Press, Oxford 1986</a:t>
            </a:r>
          </a:p>
          <a:p>
            <a:pPr>
              <a:lnSpc>
                <a:spcPct val="85000"/>
              </a:lnSpc>
              <a:spcBef>
                <a:spcPts val="0"/>
              </a:spcBef>
            </a:pPr>
            <a:r>
              <a:rPr lang="en-GB" sz="1600" dirty="0"/>
              <a:t>WITTWER HECTOR, </a:t>
            </a:r>
            <a:r>
              <a:rPr lang="en-GB" sz="1600" dirty="0" err="1"/>
              <a:t>Über</a:t>
            </a:r>
            <a:r>
              <a:rPr lang="en-GB" sz="1600" dirty="0"/>
              <a:t> </a:t>
            </a:r>
            <a:r>
              <a:rPr lang="en-GB" sz="1600" dirty="0" err="1"/>
              <a:t>Kants</a:t>
            </a:r>
            <a:r>
              <a:rPr lang="en-GB" sz="1600" dirty="0"/>
              <a:t> </a:t>
            </a:r>
            <a:r>
              <a:rPr lang="en-GB" sz="1600" dirty="0" err="1"/>
              <a:t>Verbot</a:t>
            </a:r>
            <a:r>
              <a:rPr lang="en-GB" sz="1600" dirty="0"/>
              <a:t> der </a:t>
            </a:r>
            <a:r>
              <a:rPr lang="en-GB" sz="1600" dirty="0" err="1"/>
              <a:t>Selbsttötung</a:t>
            </a:r>
            <a:r>
              <a:rPr lang="en-GB" sz="1600" dirty="0"/>
              <a:t>, Kant-</a:t>
            </a:r>
            <a:r>
              <a:rPr lang="en-GB" sz="1600" dirty="0" err="1"/>
              <a:t>Studien</a:t>
            </a:r>
            <a:r>
              <a:rPr lang="en-GB" sz="1600" dirty="0"/>
              <a:t> 2001 (92.2), </a:t>
            </a:r>
            <a:r>
              <a:rPr lang="el-GR" sz="1600" dirty="0"/>
              <a:t>σ. 180-209.</a:t>
            </a:r>
          </a:p>
          <a:p>
            <a:pPr>
              <a:lnSpc>
                <a:spcPct val="85000"/>
              </a:lnSpc>
              <a:spcBef>
                <a:spcPts val="0"/>
              </a:spcBef>
            </a:pPr>
            <a:r>
              <a:rPr lang="el-GR" sz="1600" dirty="0"/>
              <a:t>ΠΡΩΤΟΠΑΠΑΔΑΚΗΣ ΕΥΑΓΓΕΛΟΣ, Η Ευθανασία απέναντι στην Σύγχρονη Βιοηθική, </a:t>
            </a:r>
            <a:r>
              <a:rPr lang="el-GR" sz="1600" dirty="0" err="1"/>
              <a:t>Σάκκουλας</a:t>
            </a:r>
            <a:r>
              <a:rPr lang="el-GR" sz="1600" dirty="0"/>
              <a:t>, Αθήνα 2003.</a:t>
            </a:r>
          </a:p>
        </p:txBody>
      </p:sp>
      <p:sp>
        <p:nvSpPr>
          <p:cNvPr id="2" name="Title 1"/>
          <p:cNvSpPr>
            <a:spLocks noGrp="1"/>
          </p:cNvSpPr>
          <p:nvPr>
            <p:ph type="title" idx="4294967295"/>
          </p:nvPr>
        </p:nvSpPr>
        <p:spPr>
          <a:xfrm>
            <a:off x="0" y="-27384"/>
            <a:ext cx="9144000" cy="1143000"/>
          </a:xfrm>
        </p:spPr>
        <p:txBody>
          <a:bodyPr/>
          <a:lstStyle/>
          <a:p>
            <a:r>
              <a:rPr lang="el-GR" dirty="0">
                <a:solidFill>
                  <a:srgbClr val="5075BC"/>
                </a:solidFill>
              </a:rPr>
              <a:t>Βιβλιογραφία (ενδεικτική)</a:t>
            </a:r>
          </a:p>
        </p:txBody>
      </p:sp>
    </p:spTree>
    <p:extLst>
      <p:ext uri="{BB962C8B-B14F-4D97-AF65-F5344CB8AC3E}">
        <p14:creationId xmlns:p14="http://schemas.microsoft.com/office/powerpoint/2010/main" val="1753834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solidFill>
                  <a:srgbClr val="5075BC"/>
                </a:solidFill>
              </a:rPr>
              <a:t>Τέλος Ενότητας</a:t>
            </a:r>
            <a:endParaRPr lang="el-GR" dirty="0">
              <a:solidFill>
                <a:srgbClr val="5075BC"/>
              </a:solidFill>
            </a:endParaRPr>
          </a:p>
        </p:txBody>
      </p:sp>
      <p:sp>
        <p:nvSpPr>
          <p:cNvPr id="8" name="Υπότιτλος 7"/>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smtClean="0"/>
              <a:t>στο πλαίσιο </a:t>
            </a:r>
            <a:r>
              <a:rPr lang="el-GR" sz="2000" dirty="0" smtClean="0"/>
              <a:t>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a:p>
            <a:pPr marL="0" indent="0">
              <a:buNone/>
            </a:pPr>
            <a:r>
              <a:rPr lang="el-GR" sz="2000" dirty="0"/>
              <a:t>Έχουν προηγηθεί οι κάτωθι εκδόσεις:</a:t>
            </a:r>
          </a:p>
          <a:p>
            <a:r>
              <a:rPr lang="el-GR" sz="2000" dirty="0" smtClean="0"/>
              <a:t>Έκδοση </a:t>
            </a:r>
            <a:r>
              <a:rPr lang="el-GR" sz="2000" dirty="0" smtClean="0"/>
              <a:t>διαθέσιμη </a:t>
            </a:r>
            <a:r>
              <a:rPr lang="el-GR" sz="2000" dirty="0" smtClean="0">
                <a:hlinkClick r:id="rId3"/>
              </a:rPr>
              <a:t>εδώ</a:t>
            </a:r>
            <a:r>
              <a:rPr lang="el-GR" sz="2000" dirty="0" smtClean="0"/>
              <a:t>. </a:t>
            </a:r>
            <a:endParaRPr lang="el-GR" sz="2000" dirty="0"/>
          </a:p>
        </p:txBody>
      </p:sp>
    </p:spTree>
    <p:extLst>
      <p:ext uri="{BB962C8B-B14F-4D97-AF65-F5344CB8AC3E}">
        <p14:creationId xmlns:p14="http://schemas.microsoft.com/office/powerpoint/2010/main" val="11605714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smtClean="0"/>
              <a:t>Ευάγγελος Πρωτοπαπαδάκης 2015. </a:t>
            </a:r>
            <a:r>
              <a:rPr lang="el-GR" sz="2000" dirty="0"/>
              <a:t>Ευάγγελος Πρωτοπαπαδάκης . </a:t>
            </a:r>
            <a:r>
              <a:rPr lang="el-GR" sz="2000" dirty="0" smtClean="0"/>
              <a:t>«</a:t>
            </a:r>
            <a:r>
              <a:rPr lang="el-GR" sz="2000" dirty="0"/>
              <a:t>Εφαρμοσμένη Ηθική. </a:t>
            </a:r>
            <a:r>
              <a:rPr lang="el-GR" sz="2000" dirty="0" smtClean="0"/>
              <a:t>Ευθανασία». </a:t>
            </a:r>
            <a:r>
              <a:rPr lang="el-GR" sz="2000" dirty="0"/>
              <a:t>Έκδοση: </a:t>
            </a:r>
            <a:r>
              <a:rPr lang="el-GR" sz="2000" dirty="0" smtClean="0"/>
              <a:t>1.0</a:t>
            </a:r>
            <a:r>
              <a:rPr lang="el-GR" sz="2000" dirty="0"/>
              <a:t>. Αθήνα </a:t>
            </a:r>
            <a:r>
              <a:rPr lang="el-GR" sz="2000" dirty="0" smtClean="0"/>
              <a:t>2015. </a:t>
            </a:r>
            <a:r>
              <a:rPr lang="el-GR" sz="2000" dirty="0"/>
              <a:t>Διαθέσιμο από τη δικτυακή </a:t>
            </a:r>
            <a:r>
              <a:rPr lang="el-GR" sz="2000" dirty="0" smtClean="0"/>
              <a:t>διεύθυνση: </a:t>
            </a:r>
            <a:r>
              <a:rPr lang="en-GB" sz="2000" dirty="0">
                <a:hlinkClick r:id="rId3"/>
              </a:rPr>
              <a:t>http://</a:t>
            </a:r>
            <a:r>
              <a:rPr lang="en-GB" sz="2000" dirty="0" smtClean="0">
                <a:hlinkClick r:id="rId3"/>
              </a:rPr>
              <a:t>opencourses.uoa.gr/courses/PPP3</a:t>
            </a:r>
            <a:r>
              <a:rPr lang="el-GR" sz="2000" dirty="0" smtClean="0"/>
              <a:t>.</a:t>
            </a:r>
            <a:endParaRPr lang="el-GR" sz="2000" dirty="0"/>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Πρώιμες αναφορές</a:t>
            </a:r>
          </a:p>
        </p:txBody>
      </p:sp>
      <p:sp>
        <p:nvSpPr>
          <p:cNvPr id="3" name="Content Placeholder 2"/>
          <p:cNvSpPr>
            <a:spLocks noGrp="1"/>
          </p:cNvSpPr>
          <p:nvPr>
            <p:ph idx="1"/>
          </p:nvPr>
        </p:nvSpPr>
        <p:spPr/>
        <p:txBody>
          <a:bodyPr>
            <a:normAutofit/>
          </a:bodyPr>
          <a:lstStyle/>
          <a:p>
            <a:pPr marL="0" indent="0">
              <a:buNone/>
            </a:pPr>
            <a:r>
              <a:rPr lang="el-GR" sz="2000" dirty="0"/>
              <a:t>Ως </a:t>
            </a:r>
            <a:r>
              <a:rPr lang="el-GR" sz="2000" b="1" dirty="0"/>
              <a:t>ουσιαστικό</a:t>
            </a:r>
            <a:r>
              <a:rPr lang="el-GR" sz="2000" dirty="0"/>
              <a:t> ο όρος </a:t>
            </a:r>
            <a:r>
              <a:rPr lang="el-GR" sz="2000" i="1" dirty="0" err="1"/>
              <a:t>εὐθανασία</a:t>
            </a:r>
            <a:r>
              <a:rPr lang="el-GR" sz="2000" dirty="0"/>
              <a:t> αναφέρεται για πρώτη φορά σε απόσπασμα έργου του κωμικού ποιητή </a:t>
            </a:r>
            <a:r>
              <a:rPr lang="el-GR" sz="2000" dirty="0" err="1"/>
              <a:t>Ποσείδιππου</a:t>
            </a:r>
            <a:r>
              <a:rPr lang="el-GR" sz="2000" dirty="0"/>
              <a:t> από την </a:t>
            </a:r>
            <a:r>
              <a:rPr lang="el-GR" sz="2000" dirty="0" err="1"/>
              <a:t>Κασσάνδρεια</a:t>
            </a:r>
            <a:r>
              <a:rPr lang="el-GR" sz="2000" dirty="0"/>
              <a:t> της Χαλκιδικής: </a:t>
            </a:r>
          </a:p>
          <a:p>
            <a:pPr marL="0" indent="0">
              <a:buNone/>
            </a:pPr>
            <a:r>
              <a:rPr lang="el-GR" sz="2000" dirty="0"/>
              <a:t>«</a:t>
            </a:r>
            <a:r>
              <a:rPr lang="el-GR" sz="2000" dirty="0" err="1"/>
              <a:t>ὧν</a:t>
            </a:r>
            <a:r>
              <a:rPr lang="el-GR" sz="2000" dirty="0"/>
              <a:t> </a:t>
            </a:r>
            <a:r>
              <a:rPr lang="el-GR" sz="2000" dirty="0" err="1"/>
              <a:t>τοῖς</a:t>
            </a:r>
            <a:r>
              <a:rPr lang="el-GR" sz="2000" dirty="0"/>
              <a:t> </a:t>
            </a:r>
            <a:r>
              <a:rPr lang="el-GR" sz="2000" dirty="0" err="1"/>
              <a:t>θεοῖς</a:t>
            </a:r>
            <a:r>
              <a:rPr lang="el-GR" sz="2000" dirty="0"/>
              <a:t> </a:t>
            </a:r>
            <a:r>
              <a:rPr lang="el-GR" sz="2000" dirty="0" err="1"/>
              <a:t>ἄνθρωπος</a:t>
            </a:r>
            <a:r>
              <a:rPr lang="el-GR" sz="2000" dirty="0"/>
              <a:t> </a:t>
            </a:r>
            <a:r>
              <a:rPr lang="el-GR" sz="2000" dirty="0" err="1"/>
              <a:t>εὔχεται</a:t>
            </a:r>
            <a:r>
              <a:rPr lang="el-GR" sz="2000" dirty="0"/>
              <a:t> </a:t>
            </a:r>
            <a:r>
              <a:rPr lang="el-GR" sz="2000" dirty="0" err="1"/>
              <a:t>τυχεῖν</a:t>
            </a:r>
            <a:r>
              <a:rPr lang="el-GR" sz="2000" dirty="0"/>
              <a:t> </a:t>
            </a:r>
            <a:r>
              <a:rPr lang="el-GR" sz="2000" dirty="0" err="1"/>
              <a:t>τῆς</a:t>
            </a:r>
            <a:r>
              <a:rPr lang="el-GR" sz="2000" dirty="0"/>
              <a:t> </a:t>
            </a:r>
            <a:r>
              <a:rPr lang="el-GR" sz="2000" dirty="0" err="1"/>
              <a:t>εὐθανασίας</a:t>
            </a:r>
            <a:r>
              <a:rPr lang="el-GR" sz="2000" dirty="0"/>
              <a:t> </a:t>
            </a:r>
            <a:r>
              <a:rPr lang="el-GR" sz="2000" dirty="0" err="1"/>
              <a:t>κρεῖττον</a:t>
            </a:r>
            <a:r>
              <a:rPr lang="el-GR" sz="2000" dirty="0"/>
              <a:t> </a:t>
            </a:r>
            <a:r>
              <a:rPr lang="el-GR" sz="2000" dirty="0" err="1"/>
              <a:t>οὐδὲν</a:t>
            </a:r>
            <a:r>
              <a:rPr lang="el-GR" sz="2000" dirty="0"/>
              <a:t> </a:t>
            </a:r>
            <a:r>
              <a:rPr lang="el-GR" sz="2000" dirty="0" err="1"/>
              <a:t>εὔχεται</a:t>
            </a:r>
            <a:r>
              <a:rPr lang="el-GR" sz="2000" dirty="0"/>
              <a:t>. </a:t>
            </a:r>
            <a:r>
              <a:rPr lang="el-GR" sz="2000" dirty="0" err="1"/>
              <a:t>οὕτω</a:t>
            </a:r>
            <a:r>
              <a:rPr lang="el-GR" sz="2000" dirty="0"/>
              <a:t> τι </a:t>
            </a:r>
            <a:r>
              <a:rPr lang="el-GR" sz="2000" dirty="0" err="1"/>
              <a:t>πολύπουν</a:t>
            </a:r>
            <a:r>
              <a:rPr lang="el-GR" sz="2000" dirty="0"/>
              <a:t> </a:t>
            </a:r>
            <a:r>
              <a:rPr lang="el-GR" sz="2000" dirty="0" err="1"/>
              <a:t>ἐστὶν</a:t>
            </a:r>
            <a:r>
              <a:rPr lang="el-GR" sz="2000" dirty="0"/>
              <a:t> ἡ </a:t>
            </a:r>
            <a:r>
              <a:rPr lang="el-GR" sz="2000" dirty="0" err="1"/>
              <a:t>λύπη</a:t>
            </a:r>
            <a:r>
              <a:rPr lang="el-GR" sz="2000" dirty="0"/>
              <a:t> </a:t>
            </a:r>
            <a:r>
              <a:rPr lang="el-GR" sz="2000" dirty="0" err="1"/>
              <a:t>κακόν</a:t>
            </a:r>
            <a:r>
              <a:rPr lang="el-GR" sz="2000" dirty="0"/>
              <a:t>». </a:t>
            </a:r>
            <a:r>
              <a:rPr lang="el-GR" sz="2000" dirty="0" err="1"/>
              <a:t>Ποσείδιππος</a:t>
            </a:r>
            <a:r>
              <a:rPr lang="el-GR" sz="2000" dirty="0"/>
              <a:t>, </a:t>
            </a:r>
            <a:r>
              <a:rPr lang="el-GR" sz="2000" i="1" dirty="0" err="1"/>
              <a:t>Μύρμηξ</a:t>
            </a:r>
            <a:r>
              <a:rPr lang="el-GR" sz="2000" dirty="0"/>
              <a:t>, </a:t>
            </a:r>
            <a:r>
              <a:rPr lang="el-GR" sz="2000" dirty="0" err="1"/>
              <a:t>απ</a:t>
            </a:r>
            <a:r>
              <a:rPr lang="el-GR" sz="2000" dirty="0"/>
              <a:t>. 18-19, στο </a:t>
            </a:r>
            <a:r>
              <a:rPr lang="el-GR" sz="2000" i="1" dirty="0" err="1"/>
              <a:t>Comicorum</a:t>
            </a:r>
            <a:r>
              <a:rPr lang="el-GR" sz="2000" i="1" dirty="0"/>
              <a:t> </a:t>
            </a:r>
            <a:r>
              <a:rPr lang="el-GR" sz="2000" i="1" dirty="0" err="1"/>
              <a:t>Atticorum</a:t>
            </a:r>
            <a:r>
              <a:rPr lang="el-GR" sz="2000" i="1" dirty="0"/>
              <a:t> </a:t>
            </a:r>
            <a:r>
              <a:rPr lang="el-GR" sz="2000" i="1" dirty="0" err="1"/>
              <a:t>fragmenta</a:t>
            </a:r>
            <a:r>
              <a:rPr lang="el-GR" sz="2000" dirty="0"/>
              <a:t>, </a:t>
            </a:r>
            <a:r>
              <a:rPr lang="el-GR" sz="2000" dirty="0" err="1"/>
              <a:t>edited</a:t>
            </a:r>
            <a:r>
              <a:rPr lang="el-GR" sz="2000" dirty="0"/>
              <a:t> </a:t>
            </a:r>
            <a:r>
              <a:rPr lang="el-GR" sz="2000" dirty="0" err="1"/>
              <a:t>by</a:t>
            </a:r>
            <a:r>
              <a:rPr lang="el-GR" sz="2000" dirty="0"/>
              <a:t> T. </a:t>
            </a:r>
            <a:r>
              <a:rPr lang="el-GR" sz="2000" dirty="0" err="1"/>
              <a:t>Kock</a:t>
            </a:r>
            <a:r>
              <a:rPr lang="el-GR" sz="2000" dirty="0"/>
              <a:t>, τ. 3 (</a:t>
            </a:r>
            <a:r>
              <a:rPr lang="el-GR" sz="2000" dirty="0" err="1"/>
              <a:t>Leipzig</a:t>
            </a:r>
            <a:r>
              <a:rPr lang="el-GR" sz="2000" dirty="0"/>
              <a:t>: </a:t>
            </a:r>
            <a:r>
              <a:rPr lang="el-GR" sz="2000" dirty="0" err="1"/>
              <a:t>Teubner</a:t>
            </a:r>
            <a:r>
              <a:rPr lang="el-GR" sz="2000" dirty="0"/>
              <a:t>, 1888).</a:t>
            </a:r>
          </a:p>
          <a:p>
            <a:pPr marL="0" indent="0">
              <a:buNone/>
            </a:pPr>
            <a:r>
              <a:rPr lang="el-GR" sz="2000" dirty="0"/>
              <a:t>Εκτός από το απόσπασμα του </a:t>
            </a:r>
            <a:r>
              <a:rPr lang="el-GR" sz="2000" dirty="0" err="1"/>
              <a:t>Ποσείδιππου</a:t>
            </a:r>
            <a:r>
              <a:rPr lang="el-GR" sz="2000" dirty="0"/>
              <a:t> ο όρος απαντά κατά χρονολογική σειρά στον ιστορικό Πολύβιο από την Μεγαλόπολη, στον Φίλωνα τον Ιουδαίο, στον </a:t>
            </a:r>
            <a:r>
              <a:rPr lang="el-GR" sz="2000" dirty="0" err="1"/>
              <a:t>Αίλιο</a:t>
            </a:r>
            <a:r>
              <a:rPr lang="el-GR" sz="2000" dirty="0"/>
              <a:t> και στον </a:t>
            </a:r>
            <a:r>
              <a:rPr lang="el-GR" sz="2000" dirty="0" err="1"/>
              <a:t>Κλήμεντα</a:t>
            </a:r>
            <a:r>
              <a:rPr lang="el-GR" sz="2000" dirty="0"/>
              <a:t> τον Αλεξανδρέα. Βλέπε Ευάγγελος Πρωτοπαπαδάκης, </a:t>
            </a:r>
            <a:r>
              <a:rPr lang="el-GR" sz="2000" i="1" dirty="0"/>
              <a:t>Η Ευθανασία Απέναντι στην Σύγχρονη Βιοηθική</a:t>
            </a:r>
            <a:r>
              <a:rPr lang="el-GR" sz="2000" dirty="0"/>
              <a:t> (Αθήνα-Κομοτηνή: Αντ. </a:t>
            </a:r>
            <a:r>
              <a:rPr lang="el-GR" sz="2000" dirty="0" err="1"/>
              <a:t>Σάκκουλας</a:t>
            </a:r>
            <a:r>
              <a:rPr lang="el-GR" sz="2000" dirty="0"/>
              <a:t>, 2002), 24-26.</a:t>
            </a:r>
          </a:p>
          <a:p>
            <a:endParaRPr lang="el-GR" sz="2000" dirty="0"/>
          </a:p>
        </p:txBody>
      </p:sp>
    </p:spTree>
    <p:extLst>
      <p:ext uri="{BB962C8B-B14F-4D97-AF65-F5344CB8AC3E}">
        <p14:creationId xmlns:p14="http://schemas.microsoft.com/office/powerpoint/2010/main" val="6210297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Πρώιμες </a:t>
            </a:r>
            <a:r>
              <a:rPr lang="el-GR" dirty="0" smtClean="0"/>
              <a:t>αναφορές (2)</a:t>
            </a:r>
            <a:endParaRPr lang="el-GR" dirty="0"/>
          </a:p>
        </p:txBody>
      </p:sp>
      <p:sp>
        <p:nvSpPr>
          <p:cNvPr id="3" name="Content Placeholder 2"/>
          <p:cNvSpPr>
            <a:spLocks noGrp="1"/>
          </p:cNvSpPr>
          <p:nvPr>
            <p:ph idx="1"/>
          </p:nvPr>
        </p:nvSpPr>
        <p:spPr/>
        <p:txBody>
          <a:bodyPr>
            <a:normAutofit lnSpcReduction="10000"/>
          </a:bodyPr>
          <a:lstStyle/>
          <a:p>
            <a:pPr marL="0" indent="0">
              <a:buNone/>
            </a:pPr>
            <a:r>
              <a:rPr lang="el-GR" sz="2000" dirty="0"/>
              <a:t>Το </a:t>
            </a:r>
            <a:r>
              <a:rPr lang="el-GR" sz="2000" b="1" dirty="0"/>
              <a:t>επίρρημα</a:t>
            </a:r>
            <a:r>
              <a:rPr lang="el-GR" sz="2000" dirty="0"/>
              <a:t> </a:t>
            </a:r>
            <a:r>
              <a:rPr lang="el-GR" sz="2000" i="1" dirty="0" err="1"/>
              <a:t>εὐθανάτως</a:t>
            </a:r>
            <a:r>
              <a:rPr lang="el-GR" sz="2000" dirty="0"/>
              <a:t> απαντά άπαξ στον Κρατίνο:  </a:t>
            </a:r>
          </a:p>
          <a:p>
            <a:pPr marL="0" indent="0">
              <a:buNone/>
            </a:pPr>
            <a:r>
              <a:rPr lang="el-GR" sz="2000" dirty="0"/>
              <a:t>«</a:t>
            </a:r>
            <a:r>
              <a:rPr lang="el-GR" sz="2000" dirty="0" err="1"/>
              <a:t>ἐπιλησμονή</a:t>
            </a:r>
            <a:r>
              <a:rPr lang="el-GR" sz="2000" dirty="0"/>
              <a:t> </a:t>
            </a:r>
            <a:r>
              <a:rPr lang="el-GR" sz="2000" dirty="0" err="1"/>
              <a:t>ἐρρῶσθαι</a:t>
            </a:r>
            <a:r>
              <a:rPr lang="el-GR" sz="2000" dirty="0"/>
              <a:t> </a:t>
            </a:r>
            <a:r>
              <a:rPr lang="el-GR" sz="2000" dirty="0" err="1"/>
              <a:t>εὐζωρότερον</a:t>
            </a:r>
            <a:r>
              <a:rPr lang="el-GR" sz="2000" dirty="0"/>
              <a:t> (</a:t>
            </a:r>
            <a:r>
              <a:rPr lang="el-GR" sz="2000" dirty="0" err="1"/>
              <a:t>εὔζωρον</a:t>
            </a:r>
            <a:r>
              <a:rPr lang="el-GR" sz="2000" dirty="0"/>
              <a:t>) </a:t>
            </a:r>
            <a:r>
              <a:rPr lang="el-GR" sz="2000" dirty="0" err="1"/>
              <a:t>εὐθανάτως</a:t>
            </a:r>
            <a:r>
              <a:rPr lang="el-GR" sz="2000" dirty="0"/>
              <a:t> </a:t>
            </a:r>
            <a:r>
              <a:rPr lang="el-GR" sz="2000" dirty="0" err="1"/>
              <a:t>εὐπινής</a:t>
            </a:r>
            <a:r>
              <a:rPr lang="el-GR" sz="2000" dirty="0"/>
              <a:t> </a:t>
            </a:r>
            <a:r>
              <a:rPr lang="el-GR" sz="2000" dirty="0" err="1"/>
              <a:t>ἐφετίνδα</a:t>
            </a:r>
            <a:r>
              <a:rPr lang="el-GR" sz="2000" dirty="0"/>
              <a:t> </a:t>
            </a:r>
            <a:r>
              <a:rPr lang="el-GR" sz="2000" dirty="0" err="1"/>
              <a:t>ἡμίλουτοι</a:t>
            </a:r>
            <a:r>
              <a:rPr lang="el-GR" sz="2000" dirty="0"/>
              <a:t>», </a:t>
            </a:r>
            <a:r>
              <a:rPr lang="en-GB" sz="2000" dirty="0" err="1"/>
              <a:t>Fragmenta</a:t>
            </a:r>
            <a:r>
              <a:rPr lang="en-GB" sz="2000" dirty="0"/>
              <a:t>, ed. T. </a:t>
            </a:r>
            <a:r>
              <a:rPr lang="en-GB" sz="2000" dirty="0" err="1"/>
              <a:t>Kock</a:t>
            </a:r>
            <a:r>
              <a:rPr lang="en-GB" sz="2000" dirty="0"/>
              <a:t>, </a:t>
            </a:r>
            <a:r>
              <a:rPr lang="en-GB" sz="2000" dirty="0" err="1"/>
              <a:t>Comicorum</a:t>
            </a:r>
            <a:r>
              <a:rPr lang="en-GB" sz="2000" dirty="0"/>
              <a:t> </a:t>
            </a:r>
            <a:r>
              <a:rPr lang="en-GB" sz="2000" dirty="0" err="1"/>
              <a:t>Atticorum</a:t>
            </a:r>
            <a:r>
              <a:rPr lang="en-GB" sz="2000" dirty="0"/>
              <a:t> </a:t>
            </a:r>
            <a:r>
              <a:rPr lang="en-GB" sz="2000" dirty="0" err="1"/>
              <a:t>fragmenta</a:t>
            </a:r>
            <a:r>
              <a:rPr lang="en-GB" sz="2000" dirty="0"/>
              <a:t>, vol. 1. Leipzig: </a:t>
            </a:r>
            <a:r>
              <a:rPr lang="en-GB" sz="2000" dirty="0" err="1"/>
              <a:t>Teubner</a:t>
            </a:r>
            <a:r>
              <a:rPr lang="en-GB" sz="2000" dirty="0"/>
              <a:t>, 1880, </a:t>
            </a:r>
            <a:r>
              <a:rPr lang="el-GR" sz="2000" dirty="0" err="1"/>
              <a:t>απόσπαμα</a:t>
            </a:r>
            <a:r>
              <a:rPr lang="el-GR" sz="2000" dirty="0"/>
              <a:t> 413.</a:t>
            </a:r>
          </a:p>
          <a:p>
            <a:pPr marL="0" indent="0">
              <a:buNone/>
            </a:pPr>
            <a:r>
              <a:rPr lang="el-GR" sz="2000" dirty="0"/>
              <a:t>και στον Μένανδρο: «</a:t>
            </a:r>
            <a:r>
              <a:rPr lang="el-GR" sz="2000" dirty="0" err="1"/>
              <a:t>ἐπεβουλήθη</a:t>
            </a:r>
            <a:r>
              <a:rPr lang="el-GR" sz="2000" dirty="0"/>
              <a:t> </a:t>
            </a:r>
            <a:r>
              <a:rPr lang="el-GR" sz="2000" dirty="0" err="1"/>
              <a:t>ποθέν</a:t>
            </a:r>
            <a:r>
              <a:rPr lang="el-GR" sz="2000" dirty="0"/>
              <a:t>, </a:t>
            </a:r>
            <a:r>
              <a:rPr lang="el-GR" sz="2000" dirty="0" err="1"/>
              <a:t>οὐκ</a:t>
            </a:r>
            <a:r>
              <a:rPr lang="el-GR" sz="2000" dirty="0"/>
              <a:t> </a:t>
            </a:r>
            <a:r>
              <a:rPr lang="el-GR" sz="2000" dirty="0" err="1"/>
              <a:t>εὐθανάτως</a:t>
            </a:r>
            <a:r>
              <a:rPr lang="el-GR" sz="2000" dirty="0"/>
              <a:t> </a:t>
            </a:r>
            <a:r>
              <a:rPr lang="el-GR" sz="2000" dirty="0" err="1"/>
              <a:t>ἀπῆλθεν</a:t>
            </a:r>
            <a:r>
              <a:rPr lang="el-GR" sz="2000" dirty="0"/>
              <a:t> </a:t>
            </a:r>
            <a:r>
              <a:rPr lang="el-GR" sz="2000" dirty="0" err="1"/>
              <a:t>ἐλθὼν</a:t>
            </a:r>
            <a:r>
              <a:rPr lang="el-GR" sz="2000" dirty="0"/>
              <a:t> </a:t>
            </a:r>
            <a:r>
              <a:rPr lang="el-GR" sz="2000" dirty="0" err="1"/>
              <a:t>εἰς</a:t>
            </a:r>
            <a:r>
              <a:rPr lang="el-GR" sz="2000" dirty="0"/>
              <a:t> </a:t>
            </a:r>
            <a:r>
              <a:rPr lang="el-GR" sz="2000" dirty="0" err="1"/>
              <a:t>χρόνον</a:t>
            </a:r>
            <a:r>
              <a:rPr lang="el-GR" sz="2000" dirty="0"/>
              <a:t>». </a:t>
            </a:r>
            <a:r>
              <a:rPr lang="en-GB" sz="2000" dirty="0" err="1"/>
              <a:t>Fragmenta</a:t>
            </a:r>
            <a:r>
              <a:rPr lang="en-GB" sz="2000" dirty="0"/>
              <a:t> </a:t>
            </a:r>
            <a:r>
              <a:rPr lang="en-GB" sz="2000" dirty="0" err="1"/>
              <a:t>longiora</a:t>
            </a:r>
            <a:r>
              <a:rPr lang="en-GB" sz="2000" dirty="0"/>
              <a:t> </a:t>
            </a:r>
            <a:r>
              <a:rPr lang="en-GB" sz="2000" dirty="0" err="1"/>
              <a:t>apud</a:t>
            </a:r>
            <a:r>
              <a:rPr lang="en-GB" sz="2000" dirty="0"/>
              <a:t> </a:t>
            </a:r>
            <a:r>
              <a:rPr lang="en-GB" sz="2000" dirty="0" err="1"/>
              <a:t>alios</a:t>
            </a:r>
            <a:r>
              <a:rPr lang="en-GB" sz="2000" dirty="0"/>
              <a:t> </a:t>
            </a:r>
            <a:r>
              <a:rPr lang="en-GB" sz="2000" dirty="0" err="1"/>
              <a:t>auctores</a:t>
            </a:r>
            <a:r>
              <a:rPr lang="en-GB" sz="2000" dirty="0"/>
              <a:t> </a:t>
            </a:r>
            <a:r>
              <a:rPr lang="en-GB" sz="2000" dirty="0" err="1"/>
              <a:t>servata</a:t>
            </a:r>
            <a:r>
              <a:rPr lang="en-GB" sz="2000" dirty="0"/>
              <a:t>, ed. F.H. </a:t>
            </a:r>
            <a:r>
              <a:rPr lang="en-GB" sz="2000" dirty="0" err="1"/>
              <a:t>Sandbach</a:t>
            </a:r>
            <a:r>
              <a:rPr lang="en-GB" sz="2000" dirty="0"/>
              <a:t>, </a:t>
            </a:r>
            <a:r>
              <a:rPr lang="en-GB" sz="2000" dirty="0" err="1"/>
              <a:t>Menandri</a:t>
            </a:r>
            <a:r>
              <a:rPr lang="en-GB" sz="2000" dirty="0"/>
              <a:t> </a:t>
            </a:r>
            <a:r>
              <a:rPr lang="en-GB" sz="2000" dirty="0" err="1"/>
              <a:t>reliquiae</a:t>
            </a:r>
            <a:r>
              <a:rPr lang="en-GB" sz="2000" dirty="0"/>
              <a:t> </a:t>
            </a:r>
            <a:r>
              <a:rPr lang="en-GB" sz="2000" dirty="0" err="1"/>
              <a:t>selectae</a:t>
            </a:r>
            <a:r>
              <a:rPr lang="en-GB" sz="2000" dirty="0"/>
              <a:t>. Oxford: Clarendon Press, 1972, </a:t>
            </a:r>
            <a:r>
              <a:rPr lang="el-GR" sz="2000" dirty="0"/>
              <a:t>απόσπασμα 417.</a:t>
            </a:r>
          </a:p>
          <a:p>
            <a:pPr marL="0" indent="0">
              <a:buNone/>
            </a:pPr>
            <a:endParaRPr lang="el-GR" sz="2000" dirty="0"/>
          </a:p>
          <a:p>
            <a:pPr marL="0" indent="0">
              <a:buNone/>
            </a:pPr>
            <a:r>
              <a:rPr lang="el-GR" sz="2000" dirty="0"/>
              <a:t>Το </a:t>
            </a:r>
            <a:r>
              <a:rPr lang="el-GR" sz="2000" b="1" dirty="0"/>
              <a:t>ρήμα</a:t>
            </a:r>
            <a:r>
              <a:rPr lang="el-GR" sz="2000" dirty="0"/>
              <a:t> </a:t>
            </a:r>
            <a:r>
              <a:rPr lang="el-GR" sz="2000" i="1" dirty="0" err="1"/>
              <a:t>εὐθανατέω</a:t>
            </a:r>
            <a:r>
              <a:rPr lang="el-GR" sz="2000" dirty="0"/>
              <a:t> συναντάται άλλη μια φορά στον Χρύσιππο: «</a:t>
            </a:r>
            <a:r>
              <a:rPr lang="el-GR" sz="2000" dirty="0" err="1"/>
              <a:t>Εὐγηρεῖν</a:t>
            </a:r>
            <a:r>
              <a:rPr lang="el-GR" sz="2000" dirty="0"/>
              <a:t> τε </a:t>
            </a:r>
            <a:r>
              <a:rPr lang="el-GR" sz="2000" dirty="0" err="1"/>
              <a:t>μόνον</a:t>
            </a:r>
            <a:r>
              <a:rPr lang="el-GR" sz="2000" dirty="0"/>
              <a:t> </a:t>
            </a:r>
            <a:r>
              <a:rPr lang="el-GR" sz="2000" dirty="0" err="1"/>
              <a:t>καὶ</a:t>
            </a:r>
            <a:r>
              <a:rPr lang="el-GR" sz="2000" dirty="0"/>
              <a:t> </a:t>
            </a:r>
            <a:r>
              <a:rPr lang="el-GR" sz="2000" dirty="0" err="1"/>
              <a:t>εὐθανατεῖν</a:t>
            </a:r>
            <a:r>
              <a:rPr lang="el-GR" sz="2000" dirty="0"/>
              <a:t> </a:t>
            </a:r>
            <a:r>
              <a:rPr lang="el-GR" sz="2000" dirty="0" err="1"/>
              <a:t>τὸν</a:t>
            </a:r>
            <a:r>
              <a:rPr lang="el-GR" sz="2000" dirty="0"/>
              <a:t> </a:t>
            </a:r>
            <a:r>
              <a:rPr lang="el-GR" sz="2000" dirty="0" err="1"/>
              <a:t>σπουδαῖον</a:t>
            </a:r>
            <a:r>
              <a:rPr lang="el-GR" sz="2000" dirty="0"/>
              <a:t>· </a:t>
            </a:r>
            <a:r>
              <a:rPr lang="el-GR" sz="2000" dirty="0" err="1"/>
              <a:t>εὐγηρεῖν</a:t>
            </a:r>
            <a:r>
              <a:rPr lang="el-GR" sz="2000" dirty="0"/>
              <a:t> </a:t>
            </a:r>
            <a:r>
              <a:rPr lang="el-GR" sz="2000" dirty="0" err="1"/>
              <a:t>γὰρ</a:t>
            </a:r>
            <a:r>
              <a:rPr lang="el-GR" sz="2000" dirty="0"/>
              <a:t> </a:t>
            </a:r>
            <a:r>
              <a:rPr lang="el-GR" sz="2000" dirty="0" err="1"/>
              <a:t>εἶναι</a:t>
            </a:r>
            <a:r>
              <a:rPr lang="el-GR" sz="2000" dirty="0"/>
              <a:t> </a:t>
            </a:r>
            <a:r>
              <a:rPr lang="el-GR" sz="2000" dirty="0" err="1"/>
              <a:t>τὸ</a:t>
            </a:r>
            <a:r>
              <a:rPr lang="el-GR" sz="2000" dirty="0"/>
              <a:t> </a:t>
            </a:r>
            <a:r>
              <a:rPr lang="el-GR" sz="2000" dirty="0" err="1"/>
              <a:t>μετὰ</a:t>
            </a:r>
            <a:r>
              <a:rPr lang="el-GR" sz="2000" dirty="0"/>
              <a:t> </a:t>
            </a:r>
            <a:r>
              <a:rPr lang="el-GR" sz="2000" dirty="0" err="1"/>
              <a:t>ποιοῦ</a:t>
            </a:r>
            <a:r>
              <a:rPr lang="el-GR" sz="2000" dirty="0"/>
              <a:t> </a:t>
            </a:r>
            <a:r>
              <a:rPr lang="el-GR" sz="2000" dirty="0" err="1"/>
              <a:t>γήρως</a:t>
            </a:r>
            <a:r>
              <a:rPr lang="el-GR" sz="2000" dirty="0"/>
              <a:t> </a:t>
            </a:r>
            <a:r>
              <a:rPr lang="el-GR" sz="2000" dirty="0" err="1"/>
              <a:t>διεξάγειν</a:t>
            </a:r>
            <a:r>
              <a:rPr lang="el-GR" sz="2000" dirty="0"/>
              <a:t> κατ' </a:t>
            </a:r>
            <a:r>
              <a:rPr lang="el-GR" sz="2000" dirty="0" err="1"/>
              <a:t>ἀρετήν</a:t>
            </a:r>
            <a:r>
              <a:rPr lang="el-GR" sz="2000" dirty="0"/>
              <a:t>, </a:t>
            </a:r>
            <a:r>
              <a:rPr lang="el-GR" sz="2000" dirty="0" err="1"/>
              <a:t>εὐθανατεῖν</a:t>
            </a:r>
            <a:r>
              <a:rPr lang="el-GR" sz="2000" dirty="0"/>
              <a:t> </a:t>
            </a:r>
            <a:r>
              <a:rPr lang="el-GR" sz="2000" dirty="0" err="1"/>
              <a:t>δὲ</a:t>
            </a:r>
            <a:r>
              <a:rPr lang="el-GR" sz="2000" dirty="0"/>
              <a:t> </a:t>
            </a:r>
            <a:r>
              <a:rPr lang="el-GR" sz="2000" dirty="0" err="1"/>
              <a:t>τὸ</a:t>
            </a:r>
            <a:r>
              <a:rPr lang="el-GR" sz="2000" dirty="0"/>
              <a:t> </a:t>
            </a:r>
            <a:r>
              <a:rPr lang="el-GR" sz="2000" dirty="0" err="1"/>
              <a:t>μετὰ</a:t>
            </a:r>
            <a:r>
              <a:rPr lang="el-GR" sz="2000" dirty="0"/>
              <a:t> </a:t>
            </a:r>
            <a:r>
              <a:rPr lang="el-GR" sz="2000" dirty="0" err="1"/>
              <a:t>ποιοῦ</a:t>
            </a:r>
            <a:r>
              <a:rPr lang="el-GR" sz="2000" dirty="0"/>
              <a:t> </a:t>
            </a:r>
            <a:r>
              <a:rPr lang="el-GR" sz="2000" dirty="0" err="1"/>
              <a:t>θανάτου</a:t>
            </a:r>
            <a:r>
              <a:rPr lang="el-GR" sz="2000" dirty="0"/>
              <a:t> κατ' </a:t>
            </a:r>
            <a:r>
              <a:rPr lang="el-GR" sz="2000" dirty="0" err="1"/>
              <a:t>ἀρετὴν</a:t>
            </a:r>
            <a:r>
              <a:rPr lang="el-GR" sz="2000" dirty="0"/>
              <a:t> </a:t>
            </a:r>
            <a:r>
              <a:rPr lang="el-GR" sz="2000" dirty="0" err="1"/>
              <a:t>τελευτᾶν</a:t>
            </a:r>
            <a:r>
              <a:rPr lang="el-GR" sz="2000" dirty="0"/>
              <a:t>.» Χρύσιππος, ΙΙΙ, 156, στο </a:t>
            </a:r>
            <a:r>
              <a:rPr lang="en-GB" sz="2000" i="1" dirty="0" err="1"/>
              <a:t>Stoicorum</a:t>
            </a:r>
            <a:r>
              <a:rPr lang="en-GB" sz="2000" i="1" dirty="0"/>
              <a:t> </a:t>
            </a:r>
            <a:r>
              <a:rPr lang="en-GB" sz="2000" i="1" dirty="0" err="1"/>
              <a:t>veterum</a:t>
            </a:r>
            <a:r>
              <a:rPr lang="en-GB" sz="2000" i="1" dirty="0"/>
              <a:t> </a:t>
            </a:r>
            <a:r>
              <a:rPr lang="en-GB" sz="2000" i="1" dirty="0" err="1"/>
              <a:t>fragmenta</a:t>
            </a:r>
            <a:r>
              <a:rPr lang="en-GB" sz="2000" dirty="0"/>
              <a:t>, edited by J. von </a:t>
            </a:r>
            <a:r>
              <a:rPr lang="en-GB" sz="2000" dirty="0" err="1"/>
              <a:t>Arnim</a:t>
            </a:r>
            <a:r>
              <a:rPr lang="en-GB" sz="2000" dirty="0"/>
              <a:t> (Leipzig: </a:t>
            </a:r>
            <a:r>
              <a:rPr lang="en-GB" sz="2000" dirty="0" err="1"/>
              <a:t>Teubner</a:t>
            </a:r>
            <a:r>
              <a:rPr lang="en-GB" sz="2000" dirty="0"/>
              <a:t>, 1903).</a:t>
            </a:r>
          </a:p>
          <a:p>
            <a:endParaRPr lang="el-GR" sz="2000" dirty="0"/>
          </a:p>
        </p:txBody>
      </p:sp>
    </p:spTree>
    <p:extLst>
      <p:ext uri="{BB962C8B-B14F-4D97-AF65-F5344CB8AC3E}">
        <p14:creationId xmlns:p14="http://schemas.microsoft.com/office/powerpoint/2010/main" val="2820175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Ο όρος στα </a:t>
            </a:r>
            <a:r>
              <a:rPr lang="el-GR" dirty="0" err="1"/>
              <a:t>νεώτερα</a:t>
            </a:r>
            <a:r>
              <a:rPr lang="el-GR" dirty="0"/>
              <a:t> χρόνια</a:t>
            </a:r>
          </a:p>
        </p:txBody>
      </p:sp>
      <p:sp>
        <p:nvSpPr>
          <p:cNvPr id="3" name="Content Placeholder 2"/>
          <p:cNvSpPr>
            <a:spLocks noGrp="1"/>
          </p:cNvSpPr>
          <p:nvPr>
            <p:ph idx="1"/>
          </p:nvPr>
        </p:nvSpPr>
        <p:spPr>
          <a:xfrm>
            <a:off x="464156" y="1556792"/>
            <a:ext cx="8356316" cy="4525963"/>
          </a:xfrm>
        </p:spPr>
        <p:txBody>
          <a:bodyPr>
            <a:normAutofit/>
          </a:bodyPr>
          <a:lstStyle/>
          <a:p>
            <a:pPr marL="0" indent="0">
              <a:buNone/>
            </a:pPr>
            <a:r>
              <a:rPr lang="en-US" sz="2800" dirty="0"/>
              <a:t>“… the physician's responsibility to alleviate the 'physical sufferings' of the body”.</a:t>
            </a:r>
          </a:p>
          <a:p>
            <a:pPr marL="0" indent="0">
              <a:buNone/>
            </a:pPr>
            <a:endParaRPr lang="en-US" sz="2800" dirty="0"/>
          </a:p>
          <a:p>
            <a:pPr marL="0" indent="0">
              <a:buNone/>
            </a:pPr>
            <a:r>
              <a:rPr lang="en-US" sz="2400" dirty="0">
                <a:solidFill>
                  <a:srgbClr val="5075BC"/>
                </a:solidFill>
              </a:rPr>
              <a:t>Francis Bacon, </a:t>
            </a:r>
            <a:r>
              <a:rPr lang="en-US" sz="2400" i="1" dirty="0">
                <a:solidFill>
                  <a:srgbClr val="5075BC"/>
                </a:solidFill>
              </a:rPr>
              <a:t>The Major Works By Francis Bacon</a:t>
            </a:r>
            <a:r>
              <a:rPr lang="en-US" sz="2400" dirty="0">
                <a:solidFill>
                  <a:srgbClr val="5075BC"/>
                </a:solidFill>
              </a:rPr>
              <a:t>, edited by Brian Vickers (New York: Oxford University Press, 2008), 630.</a:t>
            </a:r>
          </a:p>
          <a:p>
            <a:pPr marL="0" indent="0">
              <a:buNone/>
            </a:pPr>
            <a:endParaRPr lang="el-GR" sz="2800" dirty="0"/>
          </a:p>
        </p:txBody>
      </p:sp>
    </p:spTree>
    <p:extLst>
      <p:ext uri="{BB962C8B-B14F-4D97-AF65-F5344CB8AC3E}">
        <p14:creationId xmlns:p14="http://schemas.microsoft.com/office/powerpoint/2010/main" val="4111313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Ορισμός</a:t>
            </a:r>
          </a:p>
        </p:txBody>
      </p:sp>
      <p:sp>
        <p:nvSpPr>
          <p:cNvPr id="3" name="Content Placeholder 2"/>
          <p:cNvSpPr>
            <a:spLocks noGrp="1"/>
          </p:cNvSpPr>
          <p:nvPr>
            <p:ph idx="1"/>
          </p:nvPr>
        </p:nvSpPr>
        <p:spPr/>
        <p:txBody>
          <a:bodyPr>
            <a:normAutofit fontScale="92500"/>
          </a:bodyPr>
          <a:lstStyle/>
          <a:p>
            <a:pPr marL="0" indent="0">
              <a:buNone/>
            </a:pPr>
            <a:r>
              <a:rPr lang="el-GR" dirty="0"/>
              <a:t>Ο σκόπιμος τερματισμός της ζωής ενός πνευματικά διαυγούς και </a:t>
            </a:r>
            <a:r>
              <a:rPr lang="el-GR" dirty="0" err="1"/>
              <a:t>επωδύνως</a:t>
            </a:r>
            <a:r>
              <a:rPr lang="el-GR" dirty="0"/>
              <a:t> </a:t>
            </a:r>
            <a:r>
              <a:rPr lang="el-GR" dirty="0" err="1"/>
              <a:t>θνήσκοντος</a:t>
            </a:r>
            <a:r>
              <a:rPr lang="el-GR" dirty="0"/>
              <a:t> ανθρώπου ύστερα από δική του επίμονη και σπουδαία απαίτηση, με πρόθεση να επισπευσθεί ο βέβαιος και μαρτυρικός του θάνατος.</a:t>
            </a:r>
          </a:p>
          <a:p>
            <a:endParaRPr lang="el-GR" dirty="0"/>
          </a:p>
          <a:p>
            <a:pPr marL="0" indent="0">
              <a:buNone/>
            </a:pPr>
            <a:r>
              <a:rPr lang="el-GR" sz="2600" dirty="0">
                <a:solidFill>
                  <a:srgbClr val="5075BC"/>
                </a:solidFill>
              </a:rPr>
              <a:t>Ευάγγελος Πρωτοπαπαδάκης, </a:t>
            </a:r>
            <a:r>
              <a:rPr lang="el-GR" sz="2600" i="1" dirty="0">
                <a:solidFill>
                  <a:srgbClr val="5075BC"/>
                </a:solidFill>
              </a:rPr>
              <a:t>Η Ευθανασία Απέναντι στην Σύγχρονη Βιοηθική</a:t>
            </a:r>
            <a:r>
              <a:rPr lang="el-GR" sz="2600" dirty="0">
                <a:solidFill>
                  <a:srgbClr val="5075BC"/>
                </a:solidFill>
              </a:rPr>
              <a:t> (Αθήνα – Κομοτηνή: Αντ. </a:t>
            </a:r>
            <a:r>
              <a:rPr lang="el-GR" sz="2600" dirty="0" err="1">
                <a:solidFill>
                  <a:srgbClr val="5075BC"/>
                </a:solidFill>
              </a:rPr>
              <a:t>Σάκκουλας</a:t>
            </a:r>
            <a:r>
              <a:rPr lang="el-GR" sz="2600" dirty="0">
                <a:solidFill>
                  <a:srgbClr val="5075BC"/>
                </a:solidFill>
              </a:rPr>
              <a:t>, 2002), 30. </a:t>
            </a:r>
          </a:p>
          <a:p>
            <a:endParaRPr lang="el-GR" dirty="0"/>
          </a:p>
        </p:txBody>
      </p:sp>
    </p:spTree>
    <p:extLst>
      <p:ext uri="{BB962C8B-B14F-4D97-AF65-F5344CB8AC3E}">
        <p14:creationId xmlns:p14="http://schemas.microsoft.com/office/powerpoint/2010/main" val="4093674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Είδη ευθανασίας</a:t>
            </a:r>
          </a:p>
        </p:txBody>
      </p:sp>
      <p:sp>
        <p:nvSpPr>
          <p:cNvPr id="3" name="Content Placeholder 2"/>
          <p:cNvSpPr>
            <a:spLocks noGrp="1"/>
          </p:cNvSpPr>
          <p:nvPr>
            <p:ph idx="1"/>
          </p:nvPr>
        </p:nvSpPr>
        <p:spPr>
          <a:xfrm>
            <a:off x="464156" y="1556792"/>
            <a:ext cx="8229600" cy="4968552"/>
          </a:xfrm>
        </p:spPr>
        <p:txBody>
          <a:bodyPr>
            <a:noAutofit/>
          </a:bodyPr>
          <a:lstStyle/>
          <a:p>
            <a:pPr marL="0" indent="0">
              <a:lnSpc>
                <a:spcPct val="80000"/>
              </a:lnSpc>
              <a:spcBef>
                <a:spcPts val="600"/>
              </a:spcBef>
              <a:buNone/>
            </a:pPr>
            <a:r>
              <a:rPr lang="el-GR" sz="2000" b="1" dirty="0"/>
              <a:t>Ως προς τον τρόπο διενέργειας:</a:t>
            </a:r>
          </a:p>
          <a:p>
            <a:pPr marL="0" indent="0">
              <a:lnSpc>
                <a:spcPct val="80000"/>
              </a:lnSpc>
              <a:spcBef>
                <a:spcPts val="600"/>
              </a:spcBef>
              <a:buNone/>
            </a:pPr>
            <a:r>
              <a:rPr lang="el-GR" sz="2000" dirty="0"/>
              <a:t>α. Ενεργητική (</a:t>
            </a:r>
            <a:r>
              <a:rPr lang="el-GR" sz="2000" dirty="0" err="1"/>
              <a:t>active</a:t>
            </a:r>
            <a:r>
              <a:rPr lang="el-GR" sz="2000" dirty="0"/>
              <a:t> </a:t>
            </a:r>
            <a:r>
              <a:rPr lang="el-GR" sz="2000" dirty="0" err="1"/>
              <a:t>euthanasia</a:t>
            </a:r>
            <a:r>
              <a:rPr lang="el-GR" sz="2000" dirty="0"/>
              <a:t> – συνήθως ο γιατρός χρησιμοποιεί θανάσιμη ένεση)</a:t>
            </a:r>
          </a:p>
          <a:p>
            <a:pPr marL="0" indent="0">
              <a:lnSpc>
                <a:spcPct val="80000"/>
              </a:lnSpc>
              <a:spcBef>
                <a:spcPts val="600"/>
              </a:spcBef>
              <a:buNone/>
            </a:pPr>
            <a:r>
              <a:rPr lang="el-GR" sz="2000" dirty="0"/>
              <a:t>β. Παθητική (</a:t>
            </a:r>
            <a:r>
              <a:rPr lang="el-GR" sz="2000" dirty="0" err="1"/>
              <a:t>passive</a:t>
            </a:r>
            <a:r>
              <a:rPr lang="el-GR" sz="2000" dirty="0"/>
              <a:t> </a:t>
            </a:r>
            <a:r>
              <a:rPr lang="el-GR" sz="2000" dirty="0" err="1"/>
              <a:t>euthanasia</a:t>
            </a:r>
            <a:r>
              <a:rPr lang="el-GR" sz="2000" dirty="0"/>
              <a:t> – συνήθως δια της απόσυρσης της μηχανικής υποστήριξης της ζωής)</a:t>
            </a:r>
          </a:p>
          <a:p>
            <a:pPr marL="0" indent="0">
              <a:lnSpc>
                <a:spcPct val="80000"/>
              </a:lnSpc>
              <a:spcBef>
                <a:spcPts val="600"/>
              </a:spcBef>
              <a:buNone/>
            </a:pPr>
            <a:endParaRPr lang="el-GR" sz="1800" dirty="0"/>
          </a:p>
          <a:p>
            <a:pPr marL="0" indent="0">
              <a:lnSpc>
                <a:spcPct val="80000"/>
              </a:lnSpc>
              <a:spcBef>
                <a:spcPts val="600"/>
              </a:spcBef>
              <a:buNone/>
            </a:pPr>
            <a:r>
              <a:rPr lang="el-GR" sz="2000" b="1" dirty="0"/>
              <a:t>Ως προς την απαίτηση/συναίνεση του θύματος:</a:t>
            </a:r>
          </a:p>
          <a:p>
            <a:pPr marL="0" indent="0">
              <a:lnSpc>
                <a:spcPct val="80000"/>
              </a:lnSpc>
              <a:spcBef>
                <a:spcPts val="600"/>
              </a:spcBef>
              <a:buNone/>
            </a:pPr>
            <a:r>
              <a:rPr lang="el-GR" sz="2000" dirty="0"/>
              <a:t>α. εκούσια (</a:t>
            </a:r>
            <a:r>
              <a:rPr lang="el-GR" sz="2000" dirty="0" err="1"/>
              <a:t>voluntary</a:t>
            </a:r>
            <a:r>
              <a:rPr lang="el-GR" sz="2000" dirty="0"/>
              <a:t> – υπάρχει εκπεφρασμένο και λελογισμένο ρητό αίτημα)</a:t>
            </a:r>
          </a:p>
          <a:p>
            <a:pPr marL="0" indent="0">
              <a:lnSpc>
                <a:spcPct val="80000"/>
              </a:lnSpc>
              <a:spcBef>
                <a:spcPts val="600"/>
              </a:spcBef>
              <a:buNone/>
            </a:pPr>
            <a:r>
              <a:rPr lang="el-GR" sz="2000" dirty="0"/>
              <a:t>β. ευθανασία με εικαζόμενη συναίνεση (</a:t>
            </a:r>
            <a:r>
              <a:rPr lang="el-GR" sz="2000" dirty="0" err="1"/>
              <a:t>proxy</a:t>
            </a:r>
            <a:r>
              <a:rPr lang="el-GR" sz="2000" dirty="0"/>
              <a:t> </a:t>
            </a:r>
            <a:r>
              <a:rPr lang="el-GR" sz="2000" dirty="0" err="1"/>
              <a:t>consent</a:t>
            </a:r>
            <a:r>
              <a:rPr lang="el-GR" sz="2000" dirty="0"/>
              <a:t> – δεν υπάρχει εκπεφρασμένο αίτημα, αλλά εικάζεται η συναίνεση του πάσχοντος)</a:t>
            </a:r>
          </a:p>
          <a:p>
            <a:pPr marL="0" indent="0">
              <a:lnSpc>
                <a:spcPct val="80000"/>
              </a:lnSpc>
              <a:spcBef>
                <a:spcPts val="600"/>
              </a:spcBef>
              <a:buNone/>
            </a:pPr>
            <a:r>
              <a:rPr lang="el-GR" sz="2000" dirty="0"/>
              <a:t>γ. φόνος από οίκτο (</a:t>
            </a:r>
            <a:r>
              <a:rPr lang="el-GR" sz="2000" dirty="0" err="1"/>
              <a:t>mercy</a:t>
            </a:r>
            <a:r>
              <a:rPr lang="el-GR" sz="2000" dirty="0"/>
              <a:t> </a:t>
            </a:r>
            <a:r>
              <a:rPr lang="el-GR" sz="2000" dirty="0" err="1"/>
              <a:t>killing</a:t>
            </a:r>
            <a:r>
              <a:rPr lang="el-GR" sz="2000" dirty="0"/>
              <a:t> – δεν υπάρχει αίτημα, ούτε εικάζεται η συναίνεση του πάσχοντος)</a:t>
            </a:r>
          </a:p>
          <a:p>
            <a:pPr marL="0" indent="0">
              <a:lnSpc>
                <a:spcPct val="80000"/>
              </a:lnSpc>
              <a:spcBef>
                <a:spcPts val="600"/>
              </a:spcBef>
              <a:buNone/>
            </a:pPr>
            <a:endParaRPr lang="el-GR" sz="1800" dirty="0"/>
          </a:p>
          <a:p>
            <a:pPr marL="0" indent="0">
              <a:lnSpc>
                <a:spcPct val="80000"/>
              </a:lnSpc>
              <a:spcBef>
                <a:spcPts val="600"/>
              </a:spcBef>
              <a:buNone/>
            </a:pPr>
            <a:r>
              <a:rPr lang="el-GR" sz="2000" dirty="0"/>
              <a:t>Η ιατρικώς υποβοηθούμενη αυτοκτονία (</a:t>
            </a:r>
            <a:r>
              <a:rPr lang="el-GR" sz="2000" dirty="0" err="1"/>
              <a:t>medically</a:t>
            </a:r>
            <a:r>
              <a:rPr lang="el-GR" sz="2000" dirty="0"/>
              <a:t> </a:t>
            </a:r>
            <a:r>
              <a:rPr lang="el-GR" sz="2000" dirty="0" err="1"/>
              <a:t>assisted</a:t>
            </a:r>
            <a:r>
              <a:rPr lang="el-GR" sz="2000" dirty="0"/>
              <a:t> </a:t>
            </a:r>
            <a:r>
              <a:rPr lang="el-GR" sz="2000" dirty="0" err="1"/>
              <a:t>suicide</a:t>
            </a:r>
            <a:r>
              <a:rPr lang="el-GR" sz="2000" dirty="0"/>
              <a:t>), παρότι συναφής με την ευθανασία ως πρακτική, </a:t>
            </a:r>
            <a:r>
              <a:rPr lang="el-GR" sz="2000" b="1" dirty="0"/>
              <a:t>δεν αποτελεί ευθανασία, αλλά αυτοκτονία</a:t>
            </a:r>
            <a:r>
              <a:rPr lang="el-GR" sz="2000" b="1" dirty="0" smtClean="0"/>
              <a:t>.</a:t>
            </a:r>
            <a:endParaRPr lang="el-GR" sz="2000" b="1" dirty="0"/>
          </a:p>
        </p:txBody>
      </p:sp>
    </p:spTree>
    <p:extLst>
      <p:ext uri="{BB962C8B-B14F-4D97-AF65-F5344CB8AC3E}">
        <p14:creationId xmlns:p14="http://schemas.microsoft.com/office/powerpoint/2010/main" val="1360283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Ηθικά διλήμματα</a:t>
            </a:r>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el-GR" dirty="0"/>
              <a:t>Η αυτονομία του πάσχοντος απέναντι στο κοινό καλό.</a:t>
            </a:r>
          </a:p>
          <a:p>
            <a:pPr marL="514350" indent="-514350">
              <a:buFont typeface="+mj-lt"/>
              <a:buAutoNum type="arabicPeriod"/>
            </a:pPr>
            <a:r>
              <a:rPr lang="el-GR" dirty="0"/>
              <a:t>Το δικαίωμα στην ζωή απέναντι στο δικαίωμα στον θάνατο.</a:t>
            </a:r>
          </a:p>
          <a:p>
            <a:pPr marL="514350" indent="-514350">
              <a:buFont typeface="+mj-lt"/>
              <a:buAutoNum type="arabicPeriod"/>
            </a:pPr>
            <a:r>
              <a:rPr lang="el-GR" dirty="0"/>
              <a:t>Το επιχείρημα της ολισθηρής πλαγιάς (</a:t>
            </a:r>
            <a:r>
              <a:rPr lang="el-GR" dirty="0" err="1"/>
              <a:t>slippery</a:t>
            </a:r>
            <a:r>
              <a:rPr lang="el-GR" dirty="0"/>
              <a:t> </a:t>
            </a:r>
            <a:r>
              <a:rPr lang="el-GR" dirty="0" err="1"/>
              <a:t>slope</a:t>
            </a:r>
            <a:r>
              <a:rPr lang="el-GR" dirty="0"/>
              <a:t> </a:t>
            </a:r>
            <a:r>
              <a:rPr lang="el-GR" dirty="0" err="1"/>
              <a:t>argument</a:t>
            </a:r>
            <a:r>
              <a:rPr lang="el-GR" dirty="0"/>
              <a:t>).</a:t>
            </a:r>
          </a:p>
          <a:p>
            <a:pPr marL="514350" indent="-514350">
              <a:buFont typeface="+mj-lt"/>
              <a:buAutoNum type="arabicPeriod"/>
            </a:pPr>
            <a:r>
              <a:rPr lang="el-GR" dirty="0"/>
              <a:t>Το ιατρικό καθήκον (</a:t>
            </a:r>
            <a:r>
              <a:rPr lang="el-GR" i="1" dirty="0" err="1"/>
              <a:t>primum</a:t>
            </a:r>
            <a:r>
              <a:rPr lang="el-GR" i="1" dirty="0"/>
              <a:t> non </a:t>
            </a:r>
            <a:r>
              <a:rPr lang="el-GR" i="1" dirty="0" err="1"/>
              <a:t>nocere</a:t>
            </a:r>
            <a:r>
              <a:rPr lang="el-GR" i="1" dirty="0"/>
              <a:t> ή </a:t>
            </a:r>
            <a:r>
              <a:rPr lang="el-GR" i="1" dirty="0" err="1"/>
              <a:t>ελεύσομαι</a:t>
            </a:r>
            <a:r>
              <a:rPr lang="el-GR" i="1" dirty="0"/>
              <a:t> επ’ </a:t>
            </a:r>
            <a:r>
              <a:rPr lang="el-GR" i="1" dirty="0" err="1"/>
              <a:t>ωφελίη</a:t>
            </a:r>
            <a:r>
              <a:rPr lang="el-GR" i="1" dirty="0"/>
              <a:t> </a:t>
            </a:r>
            <a:r>
              <a:rPr lang="el-GR" i="1" dirty="0" err="1"/>
              <a:t>καμνόντων</a:t>
            </a:r>
            <a:r>
              <a:rPr lang="el-GR" i="1" dirty="0"/>
              <a:t>;</a:t>
            </a:r>
            <a:r>
              <a:rPr lang="el-GR" dirty="0"/>
              <a:t>)</a:t>
            </a:r>
          </a:p>
          <a:p>
            <a:pPr marL="514350" indent="-514350">
              <a:buFont typeface="+mj-lt"/>
              <a:buAutoNum type="arabicPeriod"/>
            </a:pPr>
            <a:r>
              <a:rPr lang="el-GR" dirty="0"/>
              <a:t>Ενεργητική ή παθητική ευθανασία;</a:t>
            </a:r>
          </a:p>
          <a:p>
            <a:pPr marL="514350" indent="-514350">
              <a:buFont typeface="+mj-lt"/>
              <a:buAutoNum type="arabicPeriod"/>
            </a:pPr>
            <a:endParaRPr lang="el-GR" dirty="0"/>
          </a:p>
        </p:txBody>
      </p:sp>
    </p:spTree>
    <p:extLst>
      <p:ext uri="{BB962C8B-B14F-4D97-AF65-F5344CB8AC3E}">
        <p14:creationId xmlns:p14="http://schemas.microsoft.com/office/powerpoint/2010/main" val="3434006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Η αυτονομία του πάσχοντος απέναντι στο κοινό καλό</a:t>
            </a:r>
          </a:p>
        </p:txBody>
      </p:sp>
      <p:sp>
        <p:nvSpPr>
          <p:cNvPr id="3" name="Content Placeholder 2"/>
          <p:cNvSpPr>
            <a:spLocks noGrp="1"/>
          </p:cNvSpPr>
          <p:nvPr>
            <p:ph idx="1"/>
          </p:nvPr>
        </p:nvSpPr>
        <p:spPr>
          <a:xfrm>
            <a:off x="323528" y="1484784"/>
            <a:ext cx="8496944" cy="5040560"/>
          </a:xfrm>
        </p:spPr>
        <p:txBody>
          <a:bodyPr>
            <a:normAutofit fontScale="62500" lnSpcReduction="20000"/>
          </a:bodyPr>
          <a:lstStyle/>
          <a:p>
            <a:pPr marL="252000" indent="-324000">
              <a:buNone/>
            </a:pPr>
            <a:r>
              <a:rPr lang="el-GR" dirty="0"/>
              <a:t>Εάν η αυτονομία (η δυνατότητα της βούλησης να γίνεται νόμος στον εαυτό της κατά τον </a:t>
            </a:r>
            <a:r>
              <a:rPr lang="el-GR" dirty="0" err="1"/>
              <a:t>Kant</a:t>
            </a:r>
            <a:r>
              <a:rPr lang="el-GR" dirty="0"/>
              <a:t>) αποτελεί τον τρόπο με τον οποίον ο άνθρωπος είναι κατά θετικό τρόπο ελεύθερος (πάλι κατά τον </a:t>
            </a:r>
            <a:r>
              <a:rPr lang="el-GR" dirty="0" err="1"/>
              <a:t>Kant</a:t>
            </a:r>
            <a:r>
              <a:rPr lang="el-GR" dirty="0"/>
              <a:t>), και εάν αυτή αποτελεί το θεμέλιο της αξιοπρέπειας και το μοναδικό αξίωμα της ηθικότητας, τότε έπεται πως εάν επιθυμούμε να διασφαλίσουμε την αξιοπρέπεια του πάσχοντος οφείλουμε να σεβαστούμε την αυτονομία του. Με άλλα λόγια, να διαφυλάξουμε την δυνατότητά του να λαμβάνει τις πλέον καίριες αποφάσεις για τον εαυτό του. Υπό το πρίσμα αυτό, οφείλουμε να σεβαστούμε και να ικανοποιήσουμε το αίτημά του για ευθανασία, αφού αυτό συνιστά την πλέον καίρια απόφαση που μπορεί να λάβει κάποιος για τον εαυτό του.</a:t>
            </a:r>
          </a:p>
          <a:p>
            <a:pPr marL="252000" indent="-324000">
              <a:buNone/>
            </a:pPr>
            <a:r>
              <a:rPr lang="el-GR" dirty="0"/>
              <a:t>Από την άλλη, η ζωή αντιμετωπίζεται ως απόλυτη αξία από την δυτική σκέψη. Αυτό σημαίνει πως η αξία της είναι </a:t>
            </a:r>
            <a:r>
              <a:rPr lang="el-GR" dirty="0" err="1"/>
              <a:t>απροϋπόθετη</a:t>
            </a:r>
            <a:r>
              <a:rPr lang="el-GR" dirty="0"/>
              <a:t>, και πως τίποτα δεν επαρκεί ώστε να την </a:t>
            </a:r>
            <a:r>
              <a:rPr lang="el-GR" dirty="0" err="1"/>
              <a:t>απομειώσει</a:t>
            </a:r>
            <a:r>
              <a:rPr lang="el-GR" dirty="0"/>
              <a:t>. Εάν η αντίληψη αυτή κλονισθεί, το κοινό καλό τίθεται εν </a:t>
            </a:r>
            <a:r>
              <a:rPr lang="el-GR" dirty="0" err="1"/>
              <a:t>κινδύνω</a:t>
            </a:r>
            <a:r>
              <a:rPr lang="el-GR" dirty="0"/>
              <a:t>, και τούτο διότι η ζωή παύει να είναι </a:t>
            </a:r>
            <a:r>
              <a:rPr lang="el-GR" dirty="0" err="1"/>
              <a:t>απροϋπόθετα</a:t>
            </a:r>
            <a:r>
              <a:rPr lang="el-GR" dirty="0"/>
              <a:t> άξια να βιώνεται και, συνεπώς, χάνει την απόλυτη αξία της.</a:t>
            </a:r>
          </a:p>
          <a:p>
            <a:pPr marL="252000" indent="-324000">
              <a:buNone/>
            </a:pPr>
            <a:r>
              <a:rPr lang="el-GR" dirty="0"/>
              <a:t>Μήπως, λοιπόν, ο σεβασμός της αυτονομίας του πάσχοντος στην περίπτωση της ευθανασίας ενδέχεται να οδηγήσει σε απαξίωση της ζωής, ή στην </a:t>
            </a:r>
            <a:r>
              <a:rPr lang="el-GR" dirty="0" err="1"/>
              <a:t>σχετικοποίηση</a:t>
            </a:r>
            <a:r>
              <a:rPr lang="el-GR" dirty="0"/>
              <a:t> της αξίας της; Εάν συνέβαινε κάτι τέτοιο, οι επιπτώσεις στο κοινό καλό θα μπορούσαν να είναι ιδιαιτέρως αρνητικές</a:t>
            </a:r>
            <a:r>
              <a:rPr lang="el-GR" dirty="0" smtClean="0"/>
              <a:t>.</a:t>
            </a:r>
            <a:endParaRPr lang="el-GR" dirty="0"/>
          </a:p>
        </p:txBody>
      </p:sp>
    </p:spTree>
    <p:extLst>
      <p:ext uri="{BB962C8B-B14F-4D97-AF65-F5344CB8AC3E}">
        <p14:creationId xmlns:p14="http://schemas.microsoft.com/office/powerpoint/2010/main" val="41005068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Το δικαίωμα στην ζωή απέναντι στο δικαίωμα στον θάνατο</a:t>
            </a:r>
          </a:p>
        </p:txBody>
      </p:sp>
      <p:sp>
        <p:nvSpPr>
          <p:cNvPr id="3" name="Content Placeholder 2"/>
          <p:cNvSpPr>
            <a:spLocks noGrp="1"/>
          </p:cNvSpPr>
          <p:nvPr>
            <p:ph idx="1"/>
          </p:nvPr>
        </p:nvSpPr>
        <p:spPr>
          <a:xfrm>
            <a:off x="323528" y="1556792"/>
            <a:ext cx="8496944" cy="5544616"/>
          </a:xfrm>
        </p:spPr>
        <p:txBody>
          <a:bodyPr>
            <a:normAutofit fontScale="77500" lnSpcReduction="20000"/>
          </a:bodyPr>
          <a:lstStyle/>
          <a:p>
            <a:pPr marL="252000" indent="-324000">
              <a:buNone/>
            </a:pPr>
            <a:r>
              <a:rPr lang="el-GR" dirty="0"/>
              <a:t>Το δικαίωμα στην ζωή (παρότι είναι αμφιλεγόμενο τόσο το περιεχόμενό του, όσο και η υπόστασή του), αποκρυσταλλώνει την πεποίθηση πως κάθε άνθρωπος (υπό δεδομένες, βέβαια, συνθήκες) δικαιούται να διατηρείται στην ζωή και πως, αντιστοίχως, οι συνάνθρωποί του οφείλουν να απέχουν από ενέργειες οι οποίες θα έθεταν σε κίνδυνο ή θα διέκοπταν πρόωρα το νήμα της ζωής του.</a:t>
            </a:r>
          </a:p>
          <a:p>
            <a:pPr marL="252000" indent="-324000">
              <a:buNone/>
            </a:pPr>
            <a:r>
              <a:rPr lang="el-GR" dirty="0"/>
              <a:t>Το δικαίωμα στον θάνατο, το οποίο είναι νεοπαγές και χρησιμοποιείται κυρίως στο πλαίσιο της συζήτησης για την ευθανασία, διεκδικεί για τον άνθρωπο την δυνατότητα ή την άδεια να επιλέγει τον τρόπο του θανάτου του, τουλάχιστον όταν αυτός πλέον έχει καταστεί αναπόφευκτος. </a:t>
            </a:r>
          </a:p>
          <a:p>
            <a:pPr marL="252000" indent="-324000">
              <a:buNone/>
            </a:pPr>
            <a:r>
              <a:rPr lang="el-GR" dirty="0"/>
              <a:t>Παρότι το δεύτερο δικαίωμα φαντάζει εξ ίσου εύλογο με το πρώτο, η αλληλεπίδρασή τους φαίνεται αρκετά προβληματική</a:t>
            </a:r>
            <a:r>
              <a:rPr lang="el-GR" dirty="0" smtClean="0"/>
              <a:t>.</a:t>
            </a:r>
            <a:endParaRPr lang="el-GR" dirty="0"/>
          </a:p>
        </p:txBody>
      </p:sp>
    </p:spTree>
    <p:extLst>
      <p:ext uri="{BB962C8B-B14F-4D97-AF65-F5344CB8AC3E}">
        <p14:creationId xmlns:p14="http://schemas.microsoft.com/office/powerpoint/2010/main" val="407204435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1603</TotalTime>
  <Words>2188</Words>
  <Application>Microsoft Office PowerPoint</Application>
  <PresentationFormat>On-screen Show (4:3)</PresentationFormat>
  <Paragraphs>111</Paragraphs>
  <Slides>20</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ＭＳ Ｐゴシック</vt:lpstr>
      <vt:lpstr>Arial</vt:lpstr>
      <vt:lpstr>Calibri</vt:lpstr>
      <vt:lpstr>Wingdings</vt:lpstr>
      <vt:lpstr>Θέμα του Office</vt:lpstr>
      <vt:lpstr>Εφαρμοσμένη Ηθική</vt:lpstr>
      <vt:lpstr>Πρώιμες αναφορές</vt:lpstr>
      <vt:lpstr>Πρώιμες αναφορές (2)</vt:lpstr>
      <vt:lpstr>Ο όρος στα νεώτερα χρόνια</vt:lpstr>
      <vt:lpstr>Ορισμός</vt:lpstr>
      <vt:lpstr>Είδη ευθανασίας</vt:lpstr>
      <vt:lpstr>Ηθικά διλήμματα</vt:lpstr>
      <vt:lpstr>Η αυτονομία του πάσχοντος απέναντι στο κοινό καλό</vt:lpstr>
      <vt:lpstr>Το δικαίωμα στην ζωή απέναντι στο δικαίωμα στον θάνατο</vt:lpstr>
      <vt:lpstr>Το επιχείρημα της ολισθηρής πλαγιάς (slippery slope argument)</vt:lpstr>
      <vt:lpstr>Το ιατρικό καθήκον (primum non nocere ή ελεύσομαι επ’ ωφελίη καμνόντων;)</vt:lpstr>
      <vt:lpstr>Ενεργητική ή παθητική ευθανασία;</vt:lpstr>
      <vt:lpstr>Βιβλιογραφία (ενδεικτική)</vt:lpstr>
      <vt:lpstr>Τέλος Ενότητας</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Uoa</cp:lastModifiedBy>
  <cp:revision>189</cp:revision>
  <dcterms:created xsi:type="dcterms:W3CDTF">2012-09-06T09:03:05Z</dcterms:created>
  <dcterms:modified xsi:type="dcterms:W3CDTF">2016-03-09T11:15:12Z</dcterms:modified>
</cp:coreProperties>
</file>