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8"/>
  </p:notesMasterIdLst>
  <p:sldIdLst>
    <p:sldId id="417" r:id="rId2"/>
    <p:sldId id="419" r:id="rId3"/>
    <p:sldId id="421" r:id="rId4"/>
    <p:sldId id="423" r:id="rId5"/>
    <p:sldId id="425" r:id="rId6"/>
    <p:sldId id="427" r:id="rId7"/>
    <p:sldId id="429" r:id="rId8"/>
    <p:sldId id="431" r:id="rId9"/>
    <p:sldId id="430" r:id="rId10"/>
    <p:sldId id="433" r:id="rId11"/>
    <p:sldId id="435" r:id="rId12"/>
    <p:sldId id="437" r:id="rId13"/>
    <p:sldId id="439" r:id="rId14"/>
    <p:sldId id="441" r:id="rId15"/>
    <p:sldId id="443" r:id="rId16"/>
    <p:sldId id="445" r:id="rId17"/>
    <p:sldId id="447" r:id="rId18"/>
    <p:sldId id="449" r:id="rId19"/>
    <p:sldId id="452" r:id="rId20"/>
    <p:sldId id="454" r:id="rId21"/>
    <p:sldId id="456" r:id="rId22"/>
    <p:sldId id="458" r:id="rId23"/>
    <p:sldId id="459" r:id="rId24"/>
    <p:sldId id="461" r:id="rId25"/>
    <p:sldId id="463" r:id="rId26"/>
    <p:sldId id="465" r:id="rId27"/>
    <p:sldId id="467" r:id="rId28"/>
    <p:sldId id="468" r:id="rId29"/>
    <p:sldId id="470" r:id="rId30"/>
    <p:sldId id="471" r:id="rId31"/>
    <p:sldId id="473" r:id="rId32"/>
    <p:sldId id="475" r:id="rId33"/>
    <p:sldId id="477" r:id="rId34"/>
    <p:sldId id="479" r:id="rId35"/>
    <p:sldId id="481" r:id="rId36"/>
    <p:sldId id="483" r:id="rId37"/>
    <p:sldId id="485" r:id="rId38"/>
    <p:sldId id="487" r:id="rId39"/>
    <p:sldId id="489" r:id="rId40"/>
    <p:sldId id="491" r:id="rId41"/>
    <p:sldId id="493" r:id="rId42"/>
    <p:sldId id="495" r:id="rId43"/>
    <p:sldId id="497" r:id="rId44"/>
    <p:sldId id="499" r:id="rId45"/>
    <p:sldId id="501" r:id="rId46"/>
    <p:sldId id="503" r:id="rId47"/>
    <p:sldId id="505" r:id="rId48"/>
    <p:sldId id="507" r:id="rId49"/>
    <p:sldId id="509" r:id="rId50"/>
    <p:sldId id="511" r:id="rId51"/>
    <p:sldId id="514" r:id="rId52"/>
    <p:sldId id="515" r:id="rId53"/>
    <p:sldId id="517" r:id="rId54"/>
    <p:sldId id="519" r:id="rId55"/>
    <p:sldId id="521" r:id="rId56"/>
    <p:sldId id="523" r:id="rId57"/>
    <p:sldId id="525" r:id="rId58"/>
    <p:sldId id="527" r:id="rId59"/>
    <p:sldId id="529" r:id="rId60"/>
    <p:sldId id="531" r:id="rId61"/>
    <p:sldId id="532" r:id="rId62"/>
    <p:sldId id="533" r:id="rId63"/>
    <p:sldId id="539" r:id="rId64"/>
    <p:sldId id="410" r:id="rId65"/>
    <p:sldId id="411" r:id="rId66"/>
    <p:sldId id="412" r:id="rId67"/>
    <p:sldId id="555" r:id="rId68"/>
    <p:sldId id="556" r:id="rId69"/>
    <p:sldId id="414" r:id="rId70"/>
    <p:sldId id="415" r:id="rId71"/>
    <p:sldId id="416" r:id="rId72"/>
    <p:sldId id="540" r:id="rId73"/>
    <p:sldId id="541" r:id="rId74"/>
    <p:sldId id="542" r:id="rId75"/>
    <p:sldId id="543" r:id="rId76"/>
    <p:sldId id="544" r:id="rId77"/>
    <p:sldId id="545" r:id="rId78"/>
    <p:sldId id="546" r:id="rId79"/>
    <p:sldId id="547" r:id="rId80"/>
    <p:sldId id="548" r:id="rId81"/>
    <p:sldId id="549" r:id="rId82"/>
    <p:sldId id="550" r:id="rId83"/>
    <p:sldId id="551" r:id="rId84"/>
    <p:sldId id="552" r:id="rId85"/>
    <p:sldId id="553" r:id="rId86"/>
    <p:sldId id="554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535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fault.Default-TOSH\Desktop\&#948;&#953;&#960;&#955;&#969;&#956;&#945;&#964;&#953;&#954;&#942;\&#922;&#949;&#966;&#940;&#955;&#945;&#953;&#959;%203.&#913;&#960;&#959;&#964;&#949;&#955;&#941;&#963;&#956;&#945;&#964;&#945;\&#956;&#949;&#964;&#961;&#951;&#963;&#949;&#953;&#962;-&#945;&#960;&#959;&#964;&#949;&#955;&#949;&#963;&#956;&#945;&#964;&#945;\&#948;&#953;&#945;&#947;&#961;&#945;&#956;&#956;&#945;1-&#949;&#953;&#948;&#951;-&#966;&#965;&#955;&#959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fault.Default-TOSH\Desktop\&#948;&#953;&#960;&#955;&#969;&#956;&#945;&#964;&#953;&#954;&#942;\&#922;&#949;&#966;&#940;&#955;&#945;&#953;&#959;%203.&#913;&#960;&#959;&#964;&#949;&#955;&#941;&#963;&#956;&#945;&#964;&#945;\&#956;&#949;&#964;&#961;&#951;&#963;&#949;&#953;&#962;-&#945;&#960;&#959;&#964;&#949;&#955;&#949;&#963;&#956;&#945;&#964;&#945;\&#948;&#953;&#945;&#947;&#961;&#945;&#956;&#956;&#945;1-&#949;&#953;&#948;&#951;-&#966;&#965;&#955;&#959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fault.Default-TOSH\Desktop\&#916;&#953;&#960;&#955;&#969;&#956;&#945;&#964;&#953;&#954;&#942;%20rough%20copy\&#922;&#949;&#966;&#940;&#955;&#945;&#953;&#959;%203.&#913;&#960;&#959;&#964;&#949;&#955;&#941;&#963;&#956;&#945;&#964;&#945;\&#945;&#957;&#945;&#955;&#959;&#947;&#943;&#945;%20&#966;&#973;&#955;&#969;&#957;%20&#945;&#957;&#940;%20&#949;&#943;&#948;&#959;&#962;%20&#945;&#957;&#940;%20&#956;&#942;&#957;&#945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3"/>
          <c:order val="3"/>
          <c:tx>
            <c:strRef>
              <c:f>Sheet1!$B$1</c:f>
              <c:strCache>
                <c:ptCount val="1"/>
                <c:pt idx="0">
                  <c:v>ΘΥΛΙΚΑ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54</c:v>
                </c:pt>
                <c:pt idx="1">
                  <c:v>35</c:v>
                </c:pt>
                <c:pt idx="2">
                  <c:v>5</c:v>
                </c:pt>
                <c:pt idx="3">
                  <c:v>2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Sheet1!$C$1</c:f>
              <c:strCache>
                <c:ptCount val="1"/>
                <c:pt idx="0">
                  <c:v>ΑΡΣΕΝΙΚΑ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50</c:v>
                </c:pt>
                <c:pt idx="1">
                  <c:v>24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5"/>
          <c:order val="5"/>
          <c:tx>
            <c:strRef>
              <c:f>Sheet1!$D$1</c:f>
              <c:strCache>
                <c:ptCount val="1"/>
                <c:pt idx="0">
                  <c:v>Σύνολο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104</c:v>
                </c:pt>
                <c:pt idx="1">
                  <c:v>59</c:v>
                </c:pt>
                <c:pt idx="2">
                  <c:v>8</c:v>
                </c:pt>
                <c:pt idx="3">
                  <c:v>3</c:v>
                </c:pt>
                <c:pt idx="4">
                  <c:v>14</c:v>
                </c:pt>
                <c:pt idx="5">
                  <c:v>8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ΘΥΛΙΚΑ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54</c:v>
                </c:pt>
                <c:pt idx="1">
                  <c:v>35</c:v>
                </c:pt>
                <c:pt idx="2">
                  <c:v>5</c:v>
                </c:pt>
                <c:pt idx="3">
                  <c:v>2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ΑΡΣΕΝΙΚΑ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50</c:v>
                </c:pt>
                <c:pt idx="1">
                  <c:v>24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Σύνολο</c:v>
                </c:pt>
              </c:strCache>
            </c:strRef>
          </c:tx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104</c:v>
                </c:pt>
                <c:pt idx="1">
                  <c:v>59</c:v>
                </c:pt>
                <c:pt idx="2">
                  <c:v>8</c:v>
                </c:pt>
                <c:pt idx="3">
                  <c:v>3</c:v>
                </c:pt>
                <c:pt idx="4">
                  <c:v>14</c:v>
                </c:pt>
                <c:pt idx="5">
                  <c:v>8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ΘΥΛΙΚΑ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54</c:v>
                </c:pt>
                <c:pt idx="1">
                  <c:v>35</c:v>
                </c:pt>
                <c:pt idx="2">
                  <c:v>5</c:v>
                </c:pt>
                <c:pt idx="3">
                  <c:v>2</c:v>
                </c:pt>
                <c:pt idx="4">
                  <c:v>8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ΑΡΣΕΝΙΚΑ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50</c:v>
                </c:pt>
                <c:pt idx="1">
                  <c:v>24</c:v>
                </c:pt>
                <c:pt idx="2">
                  <c:v>3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Σύνολο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Raja asterias</c:v>
                </c:pt>
                <c:pt idx="1">
                  <c:v>Raja miraletus</c:v>
                </c:pt>
                <c:pt idx="2">
                  <c:v>Raja naevus</c:v>
                </c:pt>
                <c:pt idx="3">
                  <c:v>Raja polystigma</c:v>
                </c:pt>
                <c:pt idx="4">
                  <c:v>Raja clavata</c:v>
                </c:pt>
                <c:pt idx="5">
                  <c:v>Dasyatis centroura</c:v>
                </c:pt>
                <c:pt idx="6">
                  <c:v>Dipturus oxyrinchus</c:v>
                </c:pt>
                <c:pt idx="7">
                  <c:v>Gymnura altavela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104</c:v>
                </c:pt>
                <c:pt idx="1">
                  <c:v>59</c:v>
                </c:pt>
                <c:pt idx="2">
                  <c:v>8</c:v>
                </c:pt>
                <c:pt idx="3">
                  <c:v>3</c:v>
                </c:pt>
                <c:pt idx="4">
                  <c:v>14</c:v>
                </c:pt>
                <c:pt idx="5">
                  <c:v>8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7550544"/>
        <c:axId val="248494304"/>
        <c:axId val="0"/>
      </c:bar3DChart>
      <c:catAx>
        <c:axId val="247550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248494304"/>
        <c:crosses val="autoZero"/>
        <c:auto val="1"/>
        <c:lblAlgn val="ctr"/>
        <c:lblOffset val="100"/>
        <c:noMultiLvlLbl val="0"/>
      </c:catAx>
      <c:valAx>
        <c:axId val="248494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247550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aseline="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pPr>
            <a:r>
              <a:rPr lang="el-GR" sz="800">
                <a:solidFill>
                  <a:schemeClr val="bg2">
                    <a:lumMod val="20000"/>
                    <a:lumOff val="80000"/>
                  </a:schemeClr>
                </a:solidFill>
              </a:rPr>
              <a:t>Αναλογία</a:t>
            </a:r>
            <a:r>
              <a:rPr lang="el-GR" sz="800" baseline="0">
                <a:solidFill>
                  <a:schemeClr val="bg2">
                    <a:lumMod val="20000"/>
                    <a:lumOff val="80000"/>
                  </a:schemeClr>
                </a:solidFill>
              </a:rPr>
              <a:t> φύλων ατόμων </a:t>
            </a:r>
            <a:r>
              <a:rPr lang="en-US" sz="800" baseline="0">
                <a:solidFill>
                  <a:schemeClr val="bg2">
                    <a:lumMod val="20000"/>
                    <a:lumOff val="80000"/>
                  </a:schemeClr>
                </a:solidFill>
              </a:rPr>
              <a:t>R.asterias</a:t>
            </a:r>
            <a:r>
              <a:rPr lang="el-GR" sz="800" baseline="0">
                <a:solidFill>
                  <a:schemeClr val="bg2">
                    <a:lumMod val="20000"/>
                    <a:lumOff val="80000"/>
                  </a:schemeClr>
                </a:solidFill>
              </a:rPr>
              <a:t> ανά μήνα αλιείας</a:t>
            </a:r>
            <a:endParaRPr lang="en-US" sz="800">
              <a:solidFill>
                <a:schemeClr val="bg2">
                  <a:lumMod val="20000"/>
                  <a:lumOff val="80000"/>
                </a:schemeClr>
              </a:solidFill>
            </a:endParaRPr>
          </a:p>
        </c:rich>
      </c:tx>
      <c:layout>
        <c:manualLayout>
          <c:xMode val="edge"/>
          <c:yMode val="edge"/>
          <c:x val="0.12575027845385867"/>
          <c:y val="2.611878065932704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Θυλικά 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Μάρτιος 2010</c:v>
                </c:pt>
                <c:pt idx="1">
                  <c:v>Απρίλιος 2010</c:v>
                </c:pt>
                <c:pt idx="2">
                  <c:v>Μάιος 2010</c:v>
                </c:pt>
                <c:pt idx="3">
                  <c:v>Σεπτέμβριος 2010</c:v>
                </c:pt>
                <c:pt idx="4">
                  <c:v>Οκτώβριος 2010</c:v>
                </c:pt>
                <c:pt idx="5">
                  <c:v>Απρίλιος 2011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</c:v>
                </c:pt>
                <c:pt idx="1">
                  <c:v>9</c:v>
                </c:pt>
                <c:pt idx="2">
                  <c:v>23</c:v>
                </c:pt>
                <c:pt idx="3">
                  <c:v>14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Αρσενικά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Μάρτιος 2010</c:v>
                </c:pt>
                <c:pt idx="1">
                  <c:v>Απρίλιος 2010</c:v>
                </c:pt>
                <c:pt idx="2">
                  <c:v>Μάιος 2010</c:v>
                </c:pt>
                <c:pt idx="3">
                  <c:v>Σεπτέμβριος 2010</c:v>
                </c:pt>
                <c:pt idx="4">
                  <c:v>Οκτώβριος 2010</c:v>
                </c:pt>
                <c:pt idx="5">
                  <c:v>Απρίλιος 2011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</c:v>
                </c:pt>
                <c:pt idx="1">
                  <c:v>7</c:v>
                </c:pt>
                <c:pt idx="2">
                  <c:v>16</c:v>
                </c:pt>
                <c:pt idx="3">
                  <c:v>20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489992"/>
        <c:axId val="248491560"/>
      </c:barChart>
      <c:catAx>
        <c:axId val="248489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l-GR">
                    <a:solidFill>
                      <a:schemeClr val="tx1"/>
                    </a:solidFill>
                  </a:rPr>
                  <a:t>Μήνας</a:t>
                </a:r>
                <a:r>
                  <a:rPr lang="el-GR" baseline="0">
                    <a:solidFill>
                      <a:schemeClr val="tx1"/>
                    </a:solidFill>
                  </a:rPr>
                  <a:t> Αλιείας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248491560"/>
        <c:crosses val="autoZero"/>
        <c:auto val="1"/>
        <c:lblAlgn val="ctr"/>
        <c:lblOffset val="100"/>
        <c:noMultiLvlLbl val="0"/>
      </c:catAx>
      <c:valAx>
        <c:axId val="248491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2">
                        <a:lumMod val="20000"/>
                        <a:lumOff val="80000"/>
                      </a:schemeClr>
                    </a:solidFill>
                  </a:defRPr>
                </a:pPr>
                <a:r>
                  <a:rPr lang="el-GR" dirty="0">
                    <a:solidFill>
                      <a:schemeClr val="tx1"/>
                    </a:solidFill>
                  </a:rPr>
                  <a:t>Αριθμός</a:t>
                </a:r>
                <a:r>
                  <a:rPr lang="el-GR" baseline="0" dirty="0">
                    <a:solidFill>
                      <a:schemeClr val="tx1"/>
                    </a:solidFill>
                  </a:rPr>
                  <a:t> ατόμων</a:t>
                </a:r>
                <a:endParaRPr lang="en-US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2744111216533971E-2"/>
              <c:y val="0.108459867983280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2484899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fishbase.org/Collaborators/CollaboratorSummary.php?ID=420" TargetMode="External"/><Relationship Id="rId3" Type="http://schemas.openxmlformats.org/officeDocument/2006/relationships/hyperlink" Target="http://researcharchive.calacademy.org/research/ichthyology/catalog/fishcatget.asp?genid=2221" TargetMode="External"/><Relationship Id="rId7" Type="http://schemas.openxmlformats.org/officeDocument/2006/relationships/hyperlink" Target="http://www.fishbase.org/Collaborators/CollaboratorSummary.php?ID=68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ishbase.org/summary/SpeciesSummary.php?id=1250" TargetMode="External"/><Relationship Id="rId5" Type="http://schemas.openxmlformats.org/officeDocument/2006/relationships/hyperlink" Target="http://creativecommons.org/licenses/by-nc/3.0/" TargetMode="External"/><Relationship Id="rId4" Type="http://schemas.openxmlformats.org/officeDocument/2006/relationships/hyperlink" Target="http://researcharchive.calacademy.org/research/ichthyology/catalog/fishcatget.asp?spid=20190" TargetMode="Externa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4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60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9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7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76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20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80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12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15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4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3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45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66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87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11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3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39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4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60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4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3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3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45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36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90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l-GR" baseline="0" dirty="0" smtClean="0"/>
          </a:p>
          <a:p>
            <a:endParaRPr lang="el-GR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4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5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l-GR" dirty="0" smtClean="0"/>
              <a:t>Εικόνα 2. </a:t>
            </a:r>
            <a:r>
              <a:rPr lang="en-US" dirty="0" smtClean="0"/>
              <a:t>Tropical fish. </a:t>
            </a:r>
            <a:r>
              <a:rPr lang="el-GR" dirty="0" smtClean="0"/>
              <a:t>Σύνδεσμος: </a:t>
            </a:r>
            <a:r>
              <a:rPr lang="en-US" dirty="0" smtClean="0"/>
              <a:t>http://www.fanpop.com/clubs/fish/images/5412668/title/tropical-fish-photo. </a:t>
            </a:r>
            <a:r>
              <a:rPr lang="el-GR" dirty="0" smtClean="0"/>
              <a:t>Πηγή: </a:t>
            </a:r>
            <a:r>
              <a:rPr lang="en-US" dirty="0" smtClean="0"/>
              <a:t>http://www.fanpop.com.</a:t>
            </a:r>
          </a:p>
          <a:p>
            <a:endParaRPr lang="en-US" dirty="0" smtClean="0"/>
          </a:p>
          <a:p>
            <a:r>
              <a:rPr lang="el-GR" dirty="0" smtClean="0"/>
              <a:t>Εικόνα 3. </a:t>
            </a:r>
            <a:r>
              <a:rPr lang="en-US" dirty="0" smtClean="0"/>
              <a:t>Chilean devil ray dorsal view. Copyright Andre Seale /imagequestmarine.com.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http://www.arkive.org/chilean-devil-ray/mobula-tarapacana/.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4. © 2014 </a:t>
            </a:r>
            <a:r>
              <a:rPr lang="en-US" dirty="0" smtClean="0"/>
              <a:t>hdwpics.com. </a:t>
            </a:r>
            <a:r>
              <a:rPr lang="el-GR" dirty="0" smtClean="0"/>
              <a:t>Σύνδεσμος: </a:t>
            </a:r>
            <a:r>
              <a:rPr lang="en-US" dirty="0" smtClean="0"/>
              <a:t>http://hdwpics.com/wallpapers/clown+fish. </a:t>
            </a:r>
            <a:r>
              <a:rPr lang="el-GR" dirty="0" smtClean="0"/>
              <a:t>Πηγή: </a:t>
            </a:r>
            <a:r>
              <a:rPr lang="en-US" dirty="0" smtClean="0"/>
              <a:t>http://hdwpics.com.</a:t>
            </a:r>
          </a:p>
          <a:p>
            <a:endParaRPr lang="en-US" dirty="0" smtClean="0"/>
          </a:p>
          <a:p>
            <a:r>
              <a:rPr lang="el-GR" dirty="0" smtClean="0"/>
              <a:t>Εικόνα 5. Σύνδεσμος: </a:t>
            </a:r>
            <a:r>
              <a:rPr lang="en-US" dirty="0" smtClean="0"/>
              <a:t>http://www.oceanes.com/fiche_voyage.php?Rub=39&amp;id_voyage=291. </a:t>
            </a:r>
            <a:r>
              <a:rPr lang="el-GR" dirty="0" smtClean="0"/>
              <a:t>Πηγή: </a:t>
            </a:r>
            <a:r>
              <a:rPr lang="en-US" dirty="0" smtClean="0"/>
              <a:t>www.oceanes.com.</a:t>
            </a:r>
          </a:p>
          <a:p>
            <a:endParaRPr lang="en-US" dirty="0" smtClean="0"/>
          </a:p>
          <a:p>
            <a:r>
              <a:rPr lang="el-GR" dirty="0" smtClean="0"/>
              <a:t>Εικόνα 6. Σύνδεσμος: </a:t>
            </a:r>
            <a:r>
              <a:rPr lang="en-US" dirty="0" smtClean="0"/>
              <a:t>http://www.taringa.net/posts/info/9446724/Los-Animales-mas-Pequenos-del-Mundo.html. </a:t>
            </a:r>
            <a:r>
              <a:rPr lang="el-GR" dirty="0" smtClean="0"/>
              <a:t>Πηγή: </a:t>
            </a:r>
            <a:r>
              <a:rPr lang="en-US" dirty="0" smtClean="0"/>
              <a:t>http://www.taringa.net.</a:t>
            </a:r>
          </a:p>
          <a:p>
            <a:endParaRPr lang="en-US" dirty="0" smtClean="0"/>
          </a:p>
          <a:p>
            <a:r>
              <a:rPr lang="el-GR" dirty="0" smtClean="0"/>
              <a:t>Εικόνα 7. </a:t>
            </a:r>
            <a:r>
              <a:rPr lang="en-US" dirty="0" smtClean="0"/>
              <a:t>Copyright © 2015 </a:t>
            </a:r>
            <a:r>
              <a:rPr lang="en-US" dirty="0" err="1" smtClean="0"/>
              <a:t>Vherie's</a:t>
            </a:r>
            <a:r>
              <a:rPr lang="en-US" dirty="0" smtClean="0"/>
              <a:t> Spot | Powered by Blogger.  </a:t>
            </a:r>
            <a:r>
              <a:rPr lang="el-GR" dirty="0" smtClean="0"/>
              <a:t>Σύνδεσμος: </a:t>
            </a:r>
            <a:r>
              <a:rPr lang="en-US" dirty="0" smtClean="0"/>
              <a:t>http://feryabiel.blogspot.gr/2011/12/10-hewan-hewan-terkecil-di-dunia.html. </a:t>
            </a:r>
            <a:r>
              <a:rPr lang="el-GR" dirty="0" smtClean="0"/>
              <a:t>Πηγή: </a:t>
            </a:r>
            <a:r>
              <a:rPr lang="en-US" dirty="0" smtClean="0"/>
              <a:t>http://feryabiel.blogspot.gr</a:t>
            </a:r>
          </a:p>
          <a:p>
            <a:endParaRPr lang="en-US" dirty="0" smtClean="0"/>
          </a:p>
          <a:p>
            <a:r>
              <a:rPr lang="el-GR" dirty="0" smtClean="0"/>
              <a:t>Εικόνα 8. </a:t>
            </a:r>
            <a:r>
              <a:rPr lang="en-US" dirty="0" smtClean="0"/>
              <a:t>Coral Reef Fish Dichotomous Key Answers. Copyright © 2015 Need Image ? - Get your Image Here !!! http://moox.ga/.</a:t>
            </a:r>
          </a:p>
          <a:p>
            <a:endParaRPr lang="en-US" dirty="0" smtClean="0"/>
          </a:p>
          <a:p>
            <a:r>
              <a:rPr lang="el-GR" dirty="0" smtClean="0"/>
              <a:t>Εικόνα 9. </a:t>
            </a:r>
            <a:r>
              <a:rPr lang="en-US" dirty="0" err="1" smtClean="0"/>
              <a:t>Apodichthys</a:t>
            </a:r>
            <a:r>
              <a:rPr lang="en-US" dirty="0" smtClean="0"/>
              <a:t> </a:t>
            </a:r>
            <a:r>
              <a:rPr lang="en-US" dirty="0" err="1" smtClean="0"/>
              <a:t>flavidus</a:t>
            </a:r>
            <a:r>
              <a:rPr lang="en-US" dirty="0" smtClean="0"/>
              <a:t> . Copyright This work is licensed under a Creative Commons Attribution-Noncommercial 3.0 </a:t>
            </a:r>
            <a:r>
              <a:rPr lang="en-US" dirty="0" err="1" smtClean="0"/>
              <a:t>Unported</a:t>
            </a:r>
            <a:r>
              <a:rPr lang="en-US" dirty="0" smtClean="0"/>
              <a:t> License. (CC-BY-NC).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http://www.fishbase.org/summary/3799. </a:t>
            </a:r>
            <a:r>
              <a:rPr lang="el-GR" dirty="0" smtClean="0"/>
              <a:t>Πηγή: </a:t>
            </a:r>
            <a:r>
              <a:rPr lang="en-US" dirty="0" smtClean="0"/>
              <a:t>http://www.fishbase.org.</a:t>
            </a:r>
          </a:p>
          <a:p>
            <a:endParaRPr lang="en-US" dirty="0" smtClean="0"/>
          </a:p>
          <a:p>
            <a:r>
              <a:rPr lang="el-GR" dirty="0" smtClean="0"/>
              <a:t>Εικόνα 10. </a:t>
            </a:r>
            <a:r>
              <a:rPr lang="en-US" dirty="0" err="1" smtClean="0"/>
              <a:t>Aetobatus</a:t>
            </a:r>
            <a:r>
              <a:rPr lang="en-US" dirty="0" smtClean="0"/>
              <a:t> </a:t>
            </a:r>
            <a:r>
              <a:rPr lang="en-US" dirty="0" err="1" smtClean="0"/>
              <a:t>narinari</a:t>
            </a:r>
            <a:r>
              <a:rPr lang="en-US" dirty="0" smtClean="0"/>
              <a:t>.   by </a:t>
            </a:r>
            <a:r>
              <a:rPr lang="en-US" dirty="0" err="1" smtClean="0"/>
              <a:t>Béarez</a:t>
            </a:r>
            <a:r>
              <a:rPr lang="en-US" dirty="0" smtClean="0"/>
              <a:t>, P. (Aenar_u5.jpg).     This work is licensed under a Creative Commons Attribution-Noncommercial 3.0 </a:t>
            </a:r>
            <a:r>
              <a:rPr lang="en-US" dirty="0" err="1" smtClean="0"/>
              <a:t>Unported</a:t>
            </a:r>
            <a:r>
              <a:rPr lang="en-US" dirty="0" smtClean="0"/>
              <a:t> License. (CC-BY-NC).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http://www.fishbase.org/Photos/ThumbnailsSummary.php?ID=1250. </a:t>
            </a:r>
            <a:r>
              <a:rPr lang="el-GR" dirty="0" smtClean="0"/>
              <a:t>Πηγή: </a:t>
            </a:r>
            <a:r>
              <a:rPr lang="en-US" dirty="0" smtClean="0"/>
              <a:t>http://www.fishbase.org.</a:t>
            </a:r>
          </a:p>
          <a:p>
            <a:endParaRPr lang="en-US" dirty="0" smtClean="0"/>
          </a:p>
          <a:p>
            <a:r>
              <a:rPr lang="el-GR" dirty="0" smtClean="0"/>
              <a:t>Εικόνα 11. </a:t>
            </a:r>
            <a:r>
              <a:rPr lang="en-US" dirty="0" smtClean="0"/>
              <a:t>S. K. </a:t>
            </a:r>
            <a:r>
              <a:rPr lang="en-US" dirty="0" err="1" smtClean="0"/>
              <a:t>Tselas</a:t>
            </a:r>
            <a:r>
              <a:rPr lang="en-US" dirty="0" smtClean="0"/>
              <a:t> - Dir. of Fisheries - Prefecture </a:t>
            </a:r>
            <a:r>
              <a:rPr lang="en-US" dirty="0" err="1" smtClean="0"/>
              <a:t>Evia</a:t>
            </a:r>
            <a:r>
              <a:rPr lang="en-US" dirty="0" smtClean="0"/>
              <a:t> - </a:t>
            </a:r>
            <a:r>
              <a:rPr lang="en-US" dirty="0" err="1" smtClean="0"/>
              <a:t>alieia@naevias</a:t>
            </a:r>
            <a:r>
              <a:rPr lang="en-US" dirty="0" smtClean="0"/>
              <a:t>. </a:t>
            </a:r>
            <a:r>
              <a:rPr lang="el-GR" dirty="0" smtClean="0"/>
              <a:t>ΔΙΕΥΘΥΝΣΗ  ΑΛΙΕΙΑΣ  ΝΟΜΑΡΧΙΑΚΗ ΑΥΤΟΔΙΟΙΚΗΣΗ ΕΥΒΟΙΑΣ. Σύνδεσμος:  </a:t>
            </a:r>
            <a:r>
              <a:rPr lang="en-US" dirty="0" smtClean="0"/>
              <a:t>http://alevia.freevar.com/ONOMATA.html. </a:t>
            </a:r>
            <a:r>
              <a:rPr lang="el-GR" dirty="0" smtClean="0"/>
              <a:t>Πηγή:  </a:t>
            </a:r>
            <a:r>
              <a:rPr lang="en-US" dirty="0" smtClean="0"/>
              <a:t>http://alevia.freevar.com.</a:t>
            </a:r>
          </a:p>
          <a:p>
            <a:endParaRPr lang="en-US" dirty="0" smtClean="0"/>
          </a:p>
          <a:p>
            <a:r>
              <a:rPr lang="el-GR" dirty="0" smtClean="0"/>
              <a:t>Εικόνα 12. </a:t>
            </a:r>
            <a:r>
              <a:rPr lang="en-US" dirty="0" err="1" smtClean="0"/>
              <a:t>Esox</a:t>
            </a:r>
            <a:r>
              <a:rPr lang="en-US" dirty="0" smtClean="0"/>
              <a:t> </a:t>
            </a:r>
            <a:r>
              <a:rPr lang="en-US" dirty="0" err="1" smtClean="0"/>
              <a:t>lucius</a:t>
            </a:r>
            <a:r>
              <a:rPr lang="en-US" dirty="0" smtClean="0"/>
              <a:t>.  Picture by </a:t>
            </a:r>
            <a:r>
              <a:rPr lang="en-US" dirty="0" err="1" smtClean="0"/>
              <a:t>Zienert</a:t>
            </a:r>
            <a:r>
              <a:rPr lang="en-US" dirty="0" smtClean="0"/>
              <a:t>, S. </a:t>
            </a:r>
            <a:r>
              <a:rPr lang="el-GR" dirty="0" smtClean="0"/>
              <a:t>Σύνδεσμος: </a:t>
            </a:r>
            <a:r>
              <a:rPr lang="en-US" dirty="0" smtClean="0"/>
              <a:t>http://fishbase.org/summary/Esox-lucius.html. </a:t>
            </a:r>
            <a:r>
              <a:rPr lang="el-GR" dirty="0" smtClean="0"/>
              <a:t>Πηγή: </a:t>
            </a:r>
            <a:r>
              <a:rPr lang="en-US" dirty="0" smtClean="0"/>
              <a:t>http://fishbase.org</a:t>
            </a:r>
          </a:p>
          <a:p>
            <a:endParaRPr lang="en-US" dirty="0" smtClean="0"/>
          </a:p>
          <a:p>
            <a:r>
              <a:rPr lang="el-GR" dirty="0" smtClean="0"/>
              <a:t>Εικόνα 13.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14.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15.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16.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17.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18.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19. </a:t>
            </a:r>
            <a:r>
              <a:rPr lang="en-US" dirty="0" smtClean="0"/>
              <a:t>Several species of European lampreys. Alexander Francis </a:t>
            </a:r>
            <a:r>
              <a:rPr lang="en-US" dirty="0" err="1" smtClean="0"/>
              <a:t>Lydon</a:t>
            </a:r>
            <a:r>
              <a:rPr lang="en-US" dirty="0" smtClean="0"/>
              <a:t> (1836-1917) - British fresh water fishes. </a:t>
            </a:r>
            <a:r>
              <a:rPr lang="el-GR" dirty="0" smtClean="0"/>
              <a:t>Σύνδεσμος: </a:t>
            </a:r>
            <a:r>
              <a:rPr lang="en-US" dirty="0" smtClean="0"/>
              <a:t>https://en.wiki2.org/wiki/Lamprey. </a:t>
            </a:r>
            <a:r>
              <a:rPr lang="el-GR" dirty="0" smtClean="0"/>
              <a:t>Πηγή: </a:t>
            </a:r>
            <a:r>
              <a:rPr lang="en-US" dirty="0" smtClean="0"/>
              <a:t>https://en.wiki2.org</a:t>
            </a:r>
          </a:p>
          <a:p>
            <a:endParaRPr lang="en-US" dirty="0" smtClean="0"/>
          </a:p>
          <a:p>
            <a:r>
              <a:rPr lang="el-GR" dirty="0" smtClean="0"/>
              <a:t>Εικόνα 20. </a:t>
            </a:r>
            <a:r>
              <a:rPr lang="en-US" dirty="0" smtClean="0"/>
              <a:t>Subphylum </a:t>
            </a:r>
            <a:r>
              <a:rPr lang="en-US" dirty="0" err="1" smtClean="0"/>
              <a:t>Craniata</a:t>
            </a:r>
            <a:r>
              <a:rPr lang="en-US" dirty="0" smtClean="0"/>
              <a:t>. Order </a:t>
            </a:r>
            <a:r>
              <a:rPr lang="en-US" dirty="0" err="1" smtClean="0"/>
              <a:t>Myxiniformes</a:t>
            </a:r>
            <a:r>
              <a:rPr lang="en-US" dirty="0" smtClean="0"/>
              <a:t>. © 2014 </a:t>
            </a:r>
            <a:r>
              <a:rPr lang="en-US" dirty="0" err="1" smtClean="0"/>
              <a:t>StudyBlue</a:t>
            </a:r>
            <a:r>
              <a:rPr lang="en-US" dirty="0" smtClean="0"/>
              <a:t> Inc.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https://www.studyblue.com/notes/note/n/fishes-i/deck/5756764. </a:t>
            </a:r>
            <a:r>
              <a:rPr lang="el-GR" dirty="0" smtClean="0"/>
              <a:t>Πηγή: </a:t>
            </a:r>
            <a:r>
              <a:rPr lang="en-US" dirty="0" smtClean="0"/>
              <a:t>https://www.studyblue.com</a:t>
            </a:r>
          </a:p>
          <a:p>
            <a:endParaRPr lang="en-US" dirty="0" smtClean="0"/>
          </a:p>
          <a:p>
            <a:r>
              <a:rPr lang="el-GR" dirty="0" smtClean="0"/>
              <a:t>Εικόνα 21. </a:t>
            </a:r>
            <a:r>
              <a:rPr lang="en-US" dirty="0" err="1" smtClean="0"/>
              <a:t>Eptatretus</a:t>
            </a:r>
            <a:r>
              <a:rPr lang="en-US" dirty="0" smtClean="0"/>
              <a:t> </a:t>
            </a:r>
            <a:r>
              <a:rPr lang="en-US" dirty="0" err="1" smtClean="0"/>
              <a:t>stoutii</a:t>
            </a:r>
            <a:r>
              <a:rPr lang="en-US" dirty="0" smtClean="0"/>
              <a:t> (California hagfish). Michigan Science Art (copyright holder). This media file may not be downloaded and used for any purpose without permission of the copyright holder. </a:t>
            </a:r>
            <a:r>
              <a:rPr lang="el-GR" dirty="0" smtClean="0"/>
              <a:t>Σύνδεσμος: </a:t>
            </a:r>
            <a:r>
              <a:rPr lang="en-US" dirty="0" smtClean="0"/>
              <a:t>http://animaldiversity.org/accounts/Eptatretus_stoutii/. </a:t>
            </a:r>
            <a:r>
              <a:rPr lang="el-GR" dirty="0" smtClean="0"/>
              <a:t>Πηγή: </a:t>
            </a:r>
            <a:r>
              <a:rPr lang="en-US" dirty="0" smtClean="0"/>
              <a:t>http://animaldiversity.org/.</a:t>
            </a:r>
          </a:p>
          <a:p>
            <a:endParaRPr lang="en-US" dirty="0" smtClean="0"/>
          </a:p>
          <a:p>
            <a:r>
              <a:rPr lang="el-GR" dirty="0" smtClean="0"/>
              <a:t>Εικόνα 22.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23.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24. </a:t>
            </a:r>
            <a:r>
              <a:rPr lang="en-US" dirty="0" smtClean="0"/>
              <a:t>Hagfish Image © Squeaky Marmot Flickr. © MESA 1999 –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http://www.mesa.edu.au/fish/fish05.asp. </a:t>
            </a:r>
            <a:r>
              <a:rPr lang="el-GR" dirty="0" smtClean="0"/>
              <a:t>Πηγή: </a:t>
            </a:r>
            <a:r>
              <a:rPr lang="en-US" dirty="0" smtClean="0"/>
              <a:t>http://www.mesa.edu.au.</a:t>
            </a:r>
          </a:p>
          <a:p>
            <a:endParaRPr lang="en-US" dirty="0" smtClean="0"/>
          </a:p>
          <a:p>
            <a:r>
              <a:rPr lang="el-GR" dirty="0" smtClean="0"/>
              <a:t>Εικόνα 25.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n-US" dirty="0" smtClean="0"/>
              <a:t>E</a:t>
            </a:r>
            <a:r>
              <a:rPr lang="el-GR" dirty="0" smtClean="0"/>
              <a:t>ικόνα 26.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27. </a:t>
            </a:r>
            <a:r>
              <a:rPr lang="en-US" dirty="0" smtClean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dirty="0" smtClean="0"/>
              <a:t>Σύνδεσμος: </a:t>
            </a:r>
            <a:r>
              <a:rPr lang="en-US" dirty="0" smtClean="0"/>
              <a:t>http://sciencefish.wikispaces.com/Hagfish. </a:t>
            </a:r>
            <a:r>
              <a:rPr lang="el-GR" dirty="0" smtClean="0"/>
              <a:t>Πηγή: </a:t>
            </a:r>
            <a:r>
              <a:rPr lang="en-US" dirty="0" smtClean="0"/>
              <a:t>http://sciencefish.wikispaces.com.</a:t>
            </a:r>
          </a:p>
          <a:p>
            <a:endParaRPr lang="en-US" dirty="0" smtClean="0"/>
          </a:p>
          <a:p>
            <a:r>
              <a:rPr lang="el-GR" dirty="0" smtClean="0"/>
              <a:t>Εικόνα 28. </a:t>
            </a:r>
            <a:r>
              <a:rPr lang="en-US" dirty="0" smtClean="0"/>
              <a:t>Otherside.gr Copyright ©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http://www.otherside.gr/2013/04/idiaitera-zwa-pou-latreuei-na-meleta-epistimi/. </a:t>
            </a:r>
            <a:r>
              <a:rPr lang="el-GR" dirty="0" smtClean="0"/>
              <a:t>Πηγή: </a:t>
            </a:r>
            <a:r>
              <a:rPr lang="en-US" dirty="0" smtClean="0"/>
              <a:t>http://www.otherside.gr.</a:t>
            </a:r>
          </a:p>
          <a:p>
            <a:endParaRPr lang="en-US" dirty="0" smtClean="0"/>
          </a:p>
          <a:p>
            <a:r>
              <a:rPr lang="el-GR" dirty="0" smtClean="0"/>
              <a:t>Εικόνα 29. </a:t>
            </a:r>
            <a:r>
              <a:rPr lang="en-US" dirty="0" smtClean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dirty="0" smtClean="0"/>
              <a:t>Σύνδεσμος: </a:t>
            </a:r>
            <a:r>
              <a:rPr lang="en-US" dirty="0" smtClean="0"/>
              <a:t>http://sciencefish.wikispaces.com/Hagfish. </a:t>
            </a:r>
            <a:r>
              <a:rPr lang="el-GR" dirty="0" smtClean="0"/>
              <a:t>Πηγή: </a:t>
            </a:r>
            <a:r>
              <a:rPr lang="en-US" dirty="0" smtClean="0"/>
              <a:t>http://sciencefish.wikispaces.com/Hagfish.</a:t>
            </a:r>
          </a:p>
          <a:p>
            <a:endParaRPr lang="en-US" dirty="0" smtClean="0"/>
          </a:p>
          <a:p>
            <a:r>
              <a:rPr lang="el-GR" dirty="0" smtClean="0"/>
              <a:t>Εικόνα 30.  </a:t>
            </a:r>
            <a:r>
              <a:rPr lang="en-US" dirty="0" smtClean="0"/>
              <a:t>Pacific hagfish feeding. Creative Commons Attribution Non Commercial Share Alike 3.0 (CC BY-NC-SA 3.0) Serpent Project © SERPENT Media Archive Project Supplier: SERPENT project. </a:t>
            </a:r>
            <a:r>
              <a:rPr lang="el-GR" dirty="0" smtClean="0"/>
              <a:t>Σύνδεσμος: </a:t>
            </a:r>
            <a:r>
              <a:rPr lang="en-US" dirty="0" smtClean="0"/>
              <a:t>http://eol.org/pages/8907/media. </a:t>
            </a:r>
            <a:r>
              <a:rPr lang="el-GR" dirty="0" smtClean="0"/>
              <a:t>Πηγή: </a:t>
            </a:r>
            <a:r>
              <a:rPr lang="en-US" dirty="0" smtClean="0"/>
              <a:t>http://eol.org.</a:t>
            </a:r>
          </a:p>
          <a:p>
            <a:endParaRPr lang="en-US" dirty="0" smtClean="0"/>
          </a:p>
          <a:p>
            <a:r>
              <a:rPr lang="el-GR" dirty="0" smtClean="0"/>
              <a:t>Εικόνα 31. </a:t>
            </a:r>
            <a:r>
              <a:rPr lang="en-US" dirty="0" smtClean="0"/>
              <a:t>The North </a:t>
            </a:r>
            <a:r>
              <a:rPr lang="en-US" dirty="0" err="1" smtClean="0"/>
              <a:t>Carolin</a:t>
            </a:r>
            <a:r>
              <a:rPr lang="en-US" dirty="0" smtClean="0"/>
              <a:t> Museum of Natural Sciences: Costal North Carolina.  </a:t>
            </a:r>
            <a:r>
              <a:rPr lang="el-GR" dirty="0" smtClean="0"/>
              <a:t>Σύνδεσμος: </a:t>
            </a:r>
            <a:r>
              <a:rPr lang="en-US" dirty="0" smtClean="0"/>
              <a:t>https://www.flickr.com/photos/ideonexus/2318155213/. </a:t>
            </a:r>
            <a:r>
              <a:rPr lang="el-GR" dirty="0" smtClean="0"/>
              <a:t>Πηγή: </a:t>
            </a:r>
            <a:r>
              <a:rPr lang="en-US" dirty="0" smtClean="0"/>
              <a:t>https://www.flickr.com.</a:t>
            </a:r>
          </a:p>
          <a:p>
            <a:endParaRPr lang="en-US" dirty="0" smtClean="0"/>
          </a:p>
          <a:p>
            <a:r>
              <a:rPr lang="el-GR" dirty="0" smtClean="0"/>
              <a:t>Εικόνα 32. </a:t>
            </a:r>
            <a:r>
              <a:rPr lang="en-US" dirty="0" err="1" smtClean="0"/>
              <a:t>Myxine</a:t>
            </a:r>
            <a:r>
              <a:rPr lang="en-US" dirty="0" smtClean="0"/>
              <a:t> </a:t>
            </a:r>
            <a:r>
              <a:rPr lang="en-US" dirty="0" err="1" smtClean="0"/>
              <a:t>glutinosa</a:t>
            </a:r>
            <a:r>
              <a:rPr lang="en-US" dirty="0" smtClean="0"/>
              <a:t> 7. Copyright 2009 Anders </a:t>
            </a:r>
            <a:r>
              <a:rPr lang="en-US" dirty="0" err="1" smtClean="0"/>
              <a:t>Salesjo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http://www.salesjo.com/?id=2114&amp;lang=42. </a:t>
            </a:r>
            <a:r>
              <a:rPr lang="el-GR" dirty="0" smtClean="0"/>
              <a:t>Πηγή: </a:t>
            </a:r>
            <a:r>
              <a:rPr lang="en-US" dirty="0" smtClean="0"/>
              <a:t>http://www.salesjo.com/.</a:t>
            </a:r>
          </a:p>
          <a:p>
            <a:endParaRPr lang="en-US" dirty="0" smtClean="0"/>
          </a:p>
          <a:p>
            <a:r>
              <a:rPr lang="el-GR" dirty="0" smtClean="0"/>
              <a:t>Εικόνα 33. </a:t>
            </a:r>
            <a:r>
              <a:rPr lang="en-US" dirty="0" err="1" smtClean="0"/>
              <a:t>Myxine</a:t>
            </a:r>
            <a:r>
              <a:rPr lang="en-US" dirty="0" smtClean="0"/>
              <a:t> </a:t>
            </a:r>
            <a:r>
              <a:rPr lang="en-US" dirty="0" err="1" smtClean="0"/>
              <a:t>glutinosa</a:t>
            </a:r>
            <a:r>
              <a:rPr lang="en-US" dirty="0" smtClean="0"/>
              <a:t> 7. Copyright 2009 Anders </a:t>
            </a:r>
            <a:r>
              <a:rPr lang="en-US" dirty="0" err="1" smtClean="0"/>
              <a:t>Salesjo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http://www.salesjo.com/?id=2114&amp;lang=42. </a:t>
            </a:r>
            <a:r>
              <a:rPr lang="el-GR" dirty="0" smtClean="0"/>
              <a:t>Πηγή: </a:t>
            </a:r>
            <a:r>
              <a:rPr lang="en-US" dirty="0" smtClean="0"/>
              <a:t>http://www.salesjo.com/.</a:t>
            </a:r>
          </a:p>
          <a:p>
            <a:endParaRPr lang="en-US" dirty="0" smtClean="0"/>
          </a:p>
          <a:p>
            <a:r>
              <a:rPr lang="el-GR" dirty="0" smtClean="0"/>
              <a:t>Εικόνα 34. </a:t>
            </a:r>
            <a:r>
              <a:rPr lang="en-US" dirty="0" err="1" smtClean="0"/>
              <a:t>Myxine</a:t>
            </a:r>
            <a:r>
              <a:rPr lang="en-US" dirty="0" smtClean="0"/>
              <a:t> </a:t>
            </a:r>
            <a:r>
              <a:rPr lang="en-US" dirty="0" err="1" smtClean="0"/>
              <a:t>glutinosa</a:t>
            </a:r>
            <a:r>
              <a:rPr lang="en-US" dirty="0" smtClean="0"/>
              <a:t> 8. Copyright 2009 Anders </a:t>
            </a:r>
            <a:r>
              <a:rPr lang="en-US" dirty="0" err="1" smtClean="0"/>
              <a:t>Salesjo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http://www.salesjo.com/?id=2114&amp;lang=42. </a:t>
            </a:r>
            <a:r>
              <a:rPr lang="el-GR" dirty="0" smtClean="0"/>
              <a:t>Πηγή: </a:t>
            </a:r>
            <a:r>
              <a:rPr lang="en-US" dirty="0" smtClean="0"/>
              <a:t>http://www.salesjo.com/.</a:t>
            </a:r>
          </a:p>
          <a:p>
            <a:endParaRPr lang="en-US" dirty="0" smtClean="0"/>
          </a:p>
          <a:p>
            <a:r>
              <a:rPr lang="el-GR" dirty="0" smtClean="0"/>
              <a:t>Εικόνα 35.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36.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37. © </a:t>
            </a:r>
            <a:r>
              <a:rPr lang="en-US" dirty="0" smtClean="0"/>
              <a:t>Copyright 1997 VnExpress.net,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http://vnexpress.net/tin-tuc/khoa-hoc/nhung-sinh-vat-xau-xi-nhat-the-gioi-2105520.html. </a:t>
            </a:r>
            <a:r>
              <a:rPr lang="el-GR" dirty="0" smtClean="0"/>
              <a:t>Πηγή: </a:t>
            </a:r>
            <a:r>
              <a:rPr lang="en-US" dirty="0" smtClean="0"/>
              <a:t>http://vnexpress.net.</a:t>
            </a:r>
          </a:p>
          <a:p>
            <a:endParaRPr lang="en-US" dirty="0" smtClean="0"/>
          </a:p>
          <a:p>
            <a:r>
              <a:rPr lang="el-GR" dirty="0" smtClean="0"/>
              <a:t>Εικόνα 38. </a:t>
            </a:r>
            <a:r>
              <a:rPr lang="en-US" dirty="0" smtClean="0"/>
              <a:t>Otherside.gr Copyright ©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http://www.otherside.gr/2013/04/idiaitera-zwa-pou-latreuei-na-meleta-epistimi/. </a:t>
            </a:r>
            <a:r>
              <a:rPr lang="el-GR" dirty="0" smtClean="0"/>
              <a:t>Πηγή: </a:t>
            </a:r>
            <a:r>
              <a:rPr lang="en-US" dirty="0" smtClean="0"/>
              <a:t>http://www.otherside.gr.</a:t>
            </a:r>
          </a:p>
          <a:p>
            <a:endParaRPr lang="en-US" dirty="0" smtClean="0"/>
          </a:p>
          <a:p>
            <a:r>
              <a:rPr lang="el-GR" dirty="0" smtClean="0"/>
              <a:t>Εικόνα 39. </a:t>
            </a:r>
            <a:r>
              <a:rPr lang="en-US" dirty="0" smtClean="0"/>
              <a:t>Sea </a:t>
            </a:r>
            <a:r>
              <a:rPr lang="en-US" dirty="0" err="1" smtClean="0"/>
              <a:t>lamrey</a:t>
            </a:r>
            <a:r>
              <a:rPr lang="en-US" dirty="0" smtClean="0"/>
              <a:t> (Petromyzon </a:t>
            </a:r>
            <a:r>
              <a:rPr lang="en-US" dirty="0" err="1" smtClean="0"/>
              <a:t>marinus</a:t>
            </a:r>
            <a:r>
              <a:rPr lang="en-US" dirty="0" smtClean="0"/>
              <a:t>). Copyright </a:t>
            </a:r>
            <a:r>
              <a:rPr lang="en-US" dirty="0" err="1" smtClean="0"/>
              <a:t>Brech</a:t>
            </a:r>
            <a:r>
              <a:rPr lang="en-US" dirty="0" smtClean="0"/>
              <a:t> P. Kent. ARKIVE.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http://www.arkive.org/sea-lamprey/petromyzon-marinus/.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40. </a:t>
            </a:r>
            <a:r>
              <a:rPr lang="en-US" dirty="0" smtClean="0"/>
              <a:t>Petromyzon </a:t>
            </a:r>
            <a:r>
              <a:rPr lang="en-US" dirty="0" err="1" smtClean="0"/>
              <a:t>marinus</a:t>
            </a:r>
            <a:r>
              <a:rPr lang="en-US" dirty="0" smtClean="0"/>
              <a:t> Linnaeus, 1758. @</a:t>
            </a:r>
            <a:r>
              <a:rPr lang="en-US" dirty="0" err="1" smtClean="0"/>
              <a:t>WRMarineSpecies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http://www.marinespecies.org/photogallery.php?album=685. </a:t>
            </a:r>
            <a:r>
              <a:rPr lang="el-GR" dirty="0" smtClean="0"/>
              <a:t>Πηγή: </a:t>
            </a:r>
            <a:r>
              <a:rPr lang="en-US" dirty="0" smtClean="0"/>
              <a:t>http://www.marinespecies.org.</a:t>
            </a:r>
          </a:p>
          <a:p>
            <a:endParaRPr lang="en-US" dirty="0" smtClean="0"/>
          </a:p>
          <a:p>
            <a:r>
              <a:rPr lang="el-GR" dirty="0" smtClean="0"/>
              <a:t>Εικόνα 41.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42.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43. </a:t>
            </a:r>
            <a:r>
              <a:rPr lang="en-US" dirty="0" smtClean="0"/>
              <a:t>Copyright ©-2001 Earlham College. Revised 1 March 2006. Image from great-lakes.net Biological Diversity 2006. </a:t>
            </a:r>
            <a:r>
              <a:rPr lang="el-GR" dirty="0" smtClean="0"/>
              <a:t>Σύνδεσμος: </a:t>
            </a:r>
            <a:r>
              <a:rPr lang="en-US" dirty="0" smtClean="0"/>
              <a:t>http://legacy.earlham.edu/~bowenap/sealamprey.htm. </a:t>
            </a:r>
            <a:r>
              <a:rPr lang="el-GR" dirty="0" smtClean="0"/>
              <a:t>Πηγή: </a:t>
            </a:r>
            <a:r>
              <a:rPr lang="en-US" dirty="0" smtClean="0"/>
              <a:t>http://legacy.earlham.edu.</a:t>
            </a:r>
          </a:p>
          <a:p>
            <a:endParaRPr lang="en-US" dirty="0" smtClean="0"/>
          </a:p>
          <a:p>
            <a:r>
              <a:rPr lang="el-GR" dirty="0" smtClean="0"/>
              <a:t>Εικόνα 44. </a:t>
            </a:r>
            <a:r>
              <a:rPr lang="en-US" dirty="0" err="1" smtClean="0"/>
              <a:t>Fotografía</a:t>
            </a:r>
            <a:r>
              <a:rPr lang="en-US" dirty="0" smtClean="0"/>
              <a:t> </a:t>
            </a:r>
            <a:r>
              <a:rPr lang="en-US" dirty="0" err="1" smtClean="0"/>
              <a:t>procedente</a:t>
            </a:r>
            <a:r>
              <a:rPr lang="en-US" dirty="0" smtClean="0"/>
              <a:t> de http://livingthings.narod.ru. </a:t>
            </a:r>
            <a:r>
              <a:rPr lang="el-GR" dirty="0" smtClean="0"/>
              <a:t>Σύνδεσμος: </a:t>
            </a:r>
            <a:r>
              <a:rPr lang="en-US" dirty="0" smtClean="0"/>
              <a:t>http://www.viciopesca.net/pages/especies/lamprea.html. </a:t>
            </a:r>
            <a:r>
              <a:rPr lang="el-GR" dirty="0" smtClean="0"/>
              <a:t>Πηγή: </a:t>
            </a:r>
            <a:r>
              <a:rPr lang="en-US" dirty="0" smtClean="0"/>
              <a:t>http://www.viciopesca.net.</a:t>
            </a:r>
          </a:p>
          <a:p>
            <a:endParaRPr lang="en-US" dirty="0" smtClean="0"/>
          </a:p>
          <a:p>
            <a:r>
              <a:rPr lang="el-GR" dirty="0" smtClean="0"/>
              <a:t>Εικόνα 45. </a:t>
            </a:r>
            <a:r>
              <a:rPr lang="en-US" dirty="0" smtClean="0"/>
              <a:t>River </a:t>
            </a:r>
            <a:r>
              <a:rPr lang="en-US" dirty="0" err="1" smtClean="0"/>
              <a:t>lamrey</a:t>
            </a:r>
            <a:r>
              <a:rPr lang="en-US" dirty="0" smtClean="0"/>
              <a:t> (</a:t>
            </a:r>
            <a:r>
              <a:rPr lang="en-US" dirty="0" err="1" smtClean="0"/>
              <a:t>lamperta</a:t>
            </a:r>
            <a:r>
              <a:rPr lang="en-US" dirty="0" smtClean="0"/>
              <a:t> </a:t>
            </a:r>
            <a:r>
              <a:rPr lang="en-US" dirty="0" err="1" smtClean="0"/>
              <a:t>fluviatilis</a:t>
            </a:r>
            <a:r>
              <a:rPr lang="en-US" dirty="0" smtClean="0"/>
              <a:t>). Copyright gettyimages.com.</a:t>
            </a:r>
          </a:p>
          <a:p>
            <a:endParaRPr lang="en-US" dirty="0" smtClean="0"/>
          </a:p>
          <a:p>
            <a:r>
              <a:rPr lang="el-GR" dirty="0" smtClean="0"/>
              <a:t>Εικόνα 46. </a:t>
            </a:r>
            <a:r>
              <a:rPr lang="en-US" dirty="0" smtClean="0"/>
              <a:t>River </a:t>
            </a:r>
            <a:r>
              <a:rPr lang="en-US" dirty="0" err="1" smtClean="0"/>
              <a:t>lamrey</a:t>
            </a:r>
            <a:r>
              <a:rPr lang="en-US" dirty="0" smtClean="0"/>
              <a:t> (</a:t>
            </a:r>
            <a:r>
              <a:rPr lang="en-US" dirty="0" err="1" smtClean="0"/>
              <a:t>lamperta</a:t>
            </a:r>
            <a:r>
              <a:rPr lang="en-US" dirty="0" smtClean="0"/>
              <a:t> </a:t>
            </a:r>
            <a:r>
              <a:rPr lang="en-US" dirty="0" err="1" smtClean="0"/>
              <a:t>fluviatilis</a:t>
            </a:r>
            <a:r>
              <a:rPr lang="en-US" dirty="0" smtClean="0"/>
              <a:t>). Copyright gettyimages.com.</a:t>
            </a:r>
          </a:p>
          <a:p>
            <a:endParaRPr lang="en-US" dirty="0" smtClean="0"/>
          </a:p>
          <a:p>
            <a:r>
              <a:rPr lang="el-GR" dirty="0" smtClean="0"/>
              <a:t>Εικόνα 47.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48. Σύνδεσμος: </a:t>
            </a:r>
            <a:r>
              <a:rPr lang="en-US" dirty="0" smtClean="0"/>
              <a:t>http://www.baomoi.com/7-ma-ca-rong-khat-mau-nhat-trong-the-gioi-tu-nhien/82/12326263.epi. </a:t>
            </a:r>
            <a:r>
              <a:rPr lang="el-GR" dirty="0" smtClean="0"/>
              <a:t>Πηγή:</a:t>
            </a:r>
            <a:r>
              <a:rPr lang="en-US" dirty="0" smtClean="0"/>
              <a:t>http://www.baomoi.com </a:t>
            </a:r>
          </a:p>
          <a:p>
            <a:endParaRPr lang="en-US" dirty="0" smtClean="0"/>
          </a:p>
          <a:p>
            <a:r>
              <a:rPr lang="el-GR" dirty="0" smtClean="0"/>
              <a:t>Εικόνα 49. </a:t>
            </a:r>
            <a:r>
              <a:rPr lang="en-US" dirty="0" smtClean="0"/>
              <a:t>Sea lamprey. Copyright </a:t>
            </a:r>
            <a:r>
              <a:rPr lang="el-GR" dirty="0" smtClean="0"/>
              <a:t>Β</a:t>
            </a:r>
            <a:r>
              <a:rPr lang="en-US" dirty="0" err="1" smtClean="0"/>
              <a:t>reck</a:t>
            </a:r>
            <a:r>
              <a:rPr lang="en-US" dirty="0" smtClean="0"/>
              <a:t> P. Kent. 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http://www.arkive.org/sea-lamprey/petromyzon-marinus/image-A20957.html.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50. </a:t>
            </a:r>
            <a:r>
              <a:rPr lang="en-US" dirty="0" err="1" smtClean="0"/>
              <a:t>Rajella</a:t>
            </a:r>
            <a:r>
              <a:rPr lang="en-US" dirty="0" smtClean="0"/>
              <a:t> </a:t>
            </a:r>
            <a:r>
              <a:rPr lang="en-US" dirty="0" err="1" smtClean="0"/>
              <a:t>bigelowi</a:t>
            </a:r>
            <a:r>
              <a:rPr lang="en-US" dirty="0" smtClean="0"/>
              <a:t>. Picture by Canadian Museum of Nature, Ottawa, Canada.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http://www.fishbase.org/summary/8936. </a:t>
            </a:r>
            <a:r>
              <a:rPr lang="el-GR" dirty="0" smtClean="0"/>
              <a:t>Πηγή: </a:t>
            </a:r>
            <a:r>
              <a:rPr lang="en-US" dirty="0" smtClean="0"/>
              <a:t>http://www.fishbase.org.</a:t>
            </a:r>
          </a:p>
          <a:p>
            <a:endParaRPr lang="en-US" dirty="0" smtClean="0"/>
          </a:p>
          <a:p>
            <a:r>
              <a:rPr lang="el-GR" dirty="0" smtClean="0"/>
              <a:t>Εικόνα 51. ©</a:t>
            </a:r>
            <a:r>
              <a:rPr lang="en-US" dirty="0" smtClean="0"/>
              <a:t>Sustainable Fisheries Partnership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http://www.fisherieswiki.org/species/show/408. </a:t>
            </a:r>
            <a:r>
              <a:rPr lang="el-GR" dirty="0" smtClean="0"/>
              <a:t>Πηγή: </a:t>
            </a:r>
            <a:r>
              <a:rPr lang="en-US" dirty="0" smtClean="0"/>
              <a:t>http://www.fisherieswiki.org.</a:t>
            </a:r>
          </a:p>
          <a:p>
            <a:endParaRPr lang="en-US" dirty="0" smtClean="0"/>
          </a:p>
          <a:p>
            <a:r>
              <a:rPr lang="el-GR" dirty="0" smtClean="0"/>
              <a:t>Εικόνα 52. </a:t>
            </a:r>
            <a:r>
              <a:rPr lang="en-US" dirty="0" err="1" smtClean="0"/>
              <a:t>Hydrolagus</a:t>
            </a:r>
            <a:r>
              <a:rPr lang="en-US" dirty="0" smtClean="0"/>
              <a:t> </a:t>
            </a:r>
            <a:r>
              <a:rPr lang="en-US" dirty="0" err="1" smtClean="0"/>
              <a:t>colliei</a:t>
            </a:r>
            <a:r>
              <a:rPr lang="en-US" dirty="0" smtClean="0"/>
              <a:t> (LAY &amp; BENNETT, 1839), © FAO, www.fish-base.org.</a:t>
            </a:r>
          </a:p>
          <a:p>
            <a:endParaRPr lang="en-US" dirty="0" smtClean="0"/>
          </a:p>
          <a:p>
            <a:r>
              <a:rPr lang="el-GR" dirty="0" smtClean="0"/>
              <a:t>Εικόνα 53. </a:t>
            </a:r>
            <a:r>
              <a:rPr lang="en-US" dirty="0" smtClean="0"/>
              <a:t>Chilean devil ray. Copyright Carlos </a:t>
            </a:r>
            <a:r>
              <a:rPr lang="en-US" dirty="0" err="1" smtClean="0"/>
              <a:t>Minguell</a:t>
            </a:r>
            <a:r>
              <a:rPr lang="en-US" dirty="0" smtClean="0"/>
              <a:t>. www.arkive.org.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http://www.arkive.org/chilean-devil-ray/mobula-tarapacana/image-G26169.html.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endParaRPr lang="en-US" dirty="0" smtClean="0"/>
          </a:p>
          <a:p>
            <a:r>
              <a:rPr lang="el-GR" dirty="0" smtClean="0"/>
              <a:t>Εικόνα 54. </a:t>
            </a:r>
            <a:r>
              <a:rPr lang="en-US" dirty="0" smtClean="0"/>
              <a:t>Copyright © 2015 Local World.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http://www.westbriton.co.uk/Sharks-feel-heat-make-trips-shores/story-11452468-detail/story.html. </a:t>
            </a:r>
            <a:r>
              <a:rPr lang="el-GR" dirty="0" smtClean="0"/>
              <a:t>Πηγή: </a:t>
            </a:r>
            <a:r>
              <a:rPr lang="en-US" dirty="0" smtClean="0"/>
              <a:t>http://www.westbriton.co.uk.</a:t>
            </a:r>
          </a:p>
          <a:p>
            <a:endParaRPr lang="en-US" dirty="0" smtClean="0"/>
          </a:p>
          <a:p>
            <a:r>
              <a:rPr lang="el-GR" dirty="0" smtClean="0"/>
              <a:t>Εικόνα 55.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56. </a:t>
            </a:r>
            <a:r>
              <a:rPr lang="en-US" dirty="0" smtClean="0"/>
              <a:t>Copyrighted.</a:t>
            </a:r>
          </a:p>
          <a:p>
            <a:endParaRPr lang="en-US" dirty="0" smtClean="0"/>
          </a:p>
          <a:p>
            <a:r>
              <a:rPr lang="el-GR" dirty="0" smtClean="0"/>
              <a:t>Εικόνα 57. Σύνδεσμος: </a:t>
            </a:r>
            <a:r>
              <a:rPr lang="en-US" dirty="0" smtClean="0"/>
              <a:t>http://sharkfacts.hubpages.com/hub/Fascinating-Facts-About-Great-White-Sharks-for-Kids. </a:t>
            </a:r>
            <a:r>
              <a:rPr lang="el-GR" dirty="0" smtClean="0"/>
              <a:t>Πηγή: </a:t>
            </a:r>
            <a:r>
              <a:rPr lang="en-US" dirty="0" smtClean="0"/>
              <a:t>http://sharkfacts.hubpages.com</a:t>
            </a:r>
          </a:p>
          <a:p>
            <a:endParaRPr lang="en-US" dirty="0" smtClean="0"/>
          </a:p>
          <a:p>
            <a:r>
              <a:rPr lang="el-GR" dirty="0" smtClean="0"/>
              <a:t>Εικόνα 58. © </a:t>
            </a:r>
            <a:r>
              <a:rPr lang="en-US" dirty="0" smtClean="0"/>
              <a:t>Copyright 2003-2015 </a:t>
            </a:r>
            <a:r>
              <a:rPr lang="en-US" dirty="0" err="1" smtClean="0"/>
              <a:t>Oceanwide</a:t>
            </a:r>
            <a:r>
              <a:rPr lang="en-US" dirty="0" smtClean="0"/>
              <a:t> Images -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http://www.oceanwideimages.com/Large-Image.asp?cID=794&amp;p=3&amp;pID=18708&amp;rp=categories.asp?cID=794. </a:t>
            </a:r>
            <a:r>
              <a:rPr lang="el-GR" dirty="0" smtClean="0"/>
              <a:t>Πηγή: </a:t>
            </a:r>
            <a:r>
              <a:rPr lang="en-US" dirty="0" smtClean="0"/>
              <a:t>http://www.oceanwideimages.com/.</a:t>
            </a:r>
          </a:p>
          <a:p>
            <a:endParaRPr lang="en-US" dirty="0" smtClean="0"/>
          </a:p>
          <a:p>
            <a:r>
              <a:rPr lang="el-GR" dirty="0" smtClean="0"/>
              <a:t>Εικόνα 59. © 2010 - 2015 - </a:t>
            </a:r>
            <a:r>
              <a:rPr lang="en-US" dirty="0" smtClean="0"/>
              <a:t>San Pedro Scoop.  </a:t>
            </a:r>
            <a:r>
              <a:rPr lang="el-GR" dirty="0" smtClean="0"/>
              <a:t>Σύνδεσμος: </a:t>
            </a:r>
            <a:r>
              <a:rPr lang="en-US" dirty="0" smtClean="0"/>
              <a:t>http://www.sanpedroscoop.com/2012/08/mystery-fruit-rambutan-or-eye-ball-fruit-tasting-strange-things-and-some-pictures-of-cancun.html. </a:t>
            </a:r>
            <a:r>
              <a:rPr lang="el-GR" dirty="0" smtClean="0"/>
              <a:t>Πηγή: </a:t>
            </a:r>
            <a:r>
              <a:rPr lang="en-US" dirty="0" smtClean="0"/>
              <a:t>http://www.sanpedroscoop.com.</a:t>
            </a:r>
          </a:p>
          <a:p>
            <a:endParaRPr lang="en-US" dirty="0" smtClean="0"/>
          </a:p>
          <a:p>
            <a:r>
              <a:rPr lang="el-GR" dirty="0" smtClean="0"/>
              <a:t>Εικόνα 60. © </a:t>
            </a:r>
            <a:r>
              <a:rPr lang="en-US" dirty="0" smtClean="0"/>
              <a:t>The Christian Science Monitor. All Rights Reserved. Terms under which this service is provided to you. Privacy Policy. </a:t>
            </a:r>
            <a:r>
              <a:rPr lang="el-GR" dirty="0" smtClean="0"/>
              <a:t>Σύνδεσμος: </a:t>
            </a:r>
            <a:r>
              <a:rPr lang="en-US" dirty="0" smtClean="0"/>
              <a:t>http://www.csmonitor.com/Science/2012/0426/Tiny-sharks-glow-in-the-dark-for-camouflage. </a:t>
            </a:r>
            <a:r>
              <a:rPr lang="el-GR" dirty="0" smtClean="0"/>
              <a:t>Πηγή: </a:t>
            </a:r>
            <a:r>
              <a:rPr lang="en-US" dirty="0" smtClean="0"/>
              <a:t>http://www.csmonitor.com.</a:t>
            </a:r>
          </a:p>
          <a:p>
            <a:endParaRPr lang="en-US" dirty="0" smtClean="0"/>
          </a:p>
          <a:p>
            <a:r>
              <a:rPr lang="el-GR" dirty="0" smtClean="0"/>
              <a:t>Εικόνα 61. </a:t>
            </a:r>
            <a:r>
              <a:rPr lang="en-US" dirty="0" smtClean="0"/>
              <a:t>Copyright 2011 E</a:t>
            </a:r>
            <a:r>
              <a:rPr lang="el-GR" dirty="0" smtClean="0"/>
              <a:t>κδόσεις </a:t>
            </a:r>
            <a:r>
              <a:rPr lang="en-US" dirty="0" smtClean="0"/>
              <a:t>Utopia. </a:t>
            </a:r>
            <a:r>
              <a:rPr lang="el-GR" dirty="0" smtClean="0"/>
              <a:t>Πηγή: Ζωολογία ΙΙ Ολοκληρωμένες Αρχές, Τόμος ΙΙ. </a:t>
            </a:r>
            <a:r>
              <a:rPr lang="en-US" dirty="0" smtClean="0"/>
              <a:t>Hickman, Roberts, Keen, Larson, </a:t>
            </a:r>
            <a:r>
              <a:rPr lang="en-US" dirty="0" err="1" smtClean="0"/>
              <a:t>l’Anson</a:t>
            </a:r>
            <a:r>
              <a:rPr lang="en-US" dirty="0" smtClean="0"/>
              <a:t>, </a:t>
            </a:r>
            <a:r>
              <a:rPr lang="en-US" dirty="0" err="1" smtClean="0"/>
              <a:t>Eisenhour</a:t>
            </a:r>
            <a:r>
              <a:rPr lang="en-US" dirty="0" smtClean="0"/>
              <a:t>. 14</a:t>
            </a:r>
            <a:r>
              <a:rPr lang="el-GR" dirty="0" smtClean="0"/>
              <a:t>η Αμερικάνικη – 2η Ελληνική Έκδοση. Εκδόσεις </a:t>
            </a:r>
            <a:r>
              <a:rPr lang="en-US" dirty="0" smtClean="0"/>
              <a:t>Utopia, ISBN: 978-960-99280-3-8.</a:t>
            </a:r>
          </a:p>
          <a:p>
            <a:endParaRPr lang="en-US" dirty="0" smtClean="0"/>
          </a:p>
          <a:p>
            <a:r>
              <a:rPr lang="el-GR" dirty="0" smtClean="0"/>
              <a:t>Εικόνα 62. </a:t>
            </a:r>
            <a:r>
              <a:rPr lang="en-US" dirty="0" smtClean="0"/>
              <a:t>Copyright 2010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http://smoothdogfishresorce.weebly.com/reproduction-and-development.html. </a:t>
            </a:r>
            <a:r>
              <a:rPr lang="el-GR" dirty="0" smtClean="0"/>
              <a:t>Πηγή: </a:t>
            </a:r>
            <a:r>
              <a:rPr lang="en-US" dirty="0" smtClean="0"/>
              <a:t>http://smoothdogfishresorce.weebly.com.</a:t>
            </a:r>
          </a:p>
          <a:p>
            <a:endParaRPr lang="en-US" dirty="0" smtClean="0"/>
          </a:p>
          <a:p>
            <a:r>
              <a:rPr lang="el-GR" dirty="0" smtClean="0"/>
              <a:t>Εικόνα 63. </a:t>
            </a:r>
            <a:r>
              <a:rPr lang="en-US" dirty="0" smtClean="0"/>
              <a:t>Copyright 2010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http://smoothdogfishresorce.weebly.com/reproduction-and-development.html. </a:t>
            </a:r>
            <a:r>
              <a:rPr lang="el-GR" dirty="0" smtClean="0"/>
              <a:t>Πηγή:</a:t>
            </a:r>
            <a:r>
              <a:rPr lang="en-US" dirty="0" smtClean="0"/>
              <a:t>http://smoothdogfishresorce.weebly.com. </a:t>
            </a:r>
          </a:p>
          <a:p>
            <a:endParaRPr lang="en-US" dirty="0" smtClean="0"/>
          </a:p>
          <a:p>
            <a:r>
              <a:rPr lang="el-GR" dirty="0" smtClean="0"/>
              <a:t>Εικόνα 64. © 1999-2015 </a:t>
            </a:r>
            <a:r>
              <a:rPr lang="en-US" dirty="0" smtClean="0"/>
              <a:t>Antonio </a:t>
            </a:r>
            <a:r>
              <a:rPr lang="en-US" dirty="0" err="1" smtClean="0"/>
              <a:t>Nonnis</a:t>
            </a:r>
            <a:r>
              <a:rPr lang="en-US" dirty="0" smtClean="0"/>
              <a:t> . </a:t>
            </a:r>
            <a:r>
              <a:rPr lang="el-GR" dirty="0" smtClean="0"/>
              <a:t>Σύνδεσμος: </a:t>
            </a:r>
            <a:r>
              <a:rPr lang="en-US" dirty="0" smtClean="0"/>
              <a:t>http://www.squali.com/biologia_degli_squali/anatomia_degli_squali/denti_degli_squali.php. </a:t>
            </a:r>
            <a:r>
              <a:rPr lang="el-GR" dirty="0" smtClean="0"/>
              <a:t>Πηγή: </a:t>
            </a:r>
            <a:r>
              <a:rPr lang="en-US" dirty="0" smtClean="0"/>
              <a:t>http://www.squali.com.</a:t>
            </a:r>
          </a:p>
          <a:p>
            <a:endParaRPr lang="en-US" dirty="0" smtClean="0"/>
          </a:p>
          <a:p>
            <a:r>
              <a:rPr lang="el-GR" dirty="0" smtClean="0"/>
              <a:t>Εικόνα 65. © </a:t>
            </a:r>
            <a:r>
              <a:rPr lang="en-US" dirty="0" smtClean="0"/>
              <a:t>Fossiel.net Team. </a:t>
            </a:r>
            <a:r>
              <a:rPr lang="el-GR" dirty="0" smtClean="0"/>
              <a:t>Σύνδεσμος: </a:t>
            </a:r>
            <a:r>
              <a:rPr lang="en-US" dirty="0" smtClean="0"/>
              <a:t>http://www.fossiel.net/forums/viewtopic.php?TopicID=3098. </a:t>
            </a:r>
            <a:r>
              <a:rPr lang="el-GR" dirty="0" smtClean="0"/>
              <a:t>Πηγή: </a:t>
            </a:r>
            <a:r>
              <a:rPr lang="en-US" dirty="0" smtClean="0"/>
              <a:t>http://www.fossiel.net.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Εικόνα 66.</a:t>
            </a:r>
            <a:r>
              <a:rPr lang="it-IT" dirty="0" smtClean="0"/>
              <a:t> © 1999-2015 Antonio Nonnis . http://www.squali.com/biologia_degli_squali/anatomia_degli_squali/denti_degli_squali.php. http://www.squali.com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Εικόνα 67.  </a:t>
            </a:r>
            <a:r>
              <a:rPr lang="en-US" dirty="0" smtClean="0"/>
              <a:t>Spiny Dogfish </a:t>
            </a:r>
            <a:r>
              <a:rPr lang="en-US" dirty="0" err="1" smtClean="0"/>
              <a:t>denticles</a:t>
            </a:r>
            <a:r>
              <a:rPr lang="en-US" dirty="0" smtClean="0"/>
              <a:t> (180X). Copyright 2003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https://inter-l01.dfo-mpo.gc.ca/sites/bio/sharks/anatomy-anatomie/skin-peau-en.php.  </a:t>
            </a:r>
            <a:r>
              <a:rPr lang="el-GR" dirty="0" smtClean="0"/>
              <a:t>Πηγή: </a:t>
            </a:r>
            <a:r>
              <a:rPr lang="en-US" dirty="0" smtClean="0"/>
              <a:t>https://inter-l01.dfo-mpo.gc.ca.</a:t>
            </a:r>
          </a:p>
          <a:p>
            <a:endParaRPr lang="en-US" dirty="0" smtClean="0"/>
          </a:p>
          <a:p>
            <a:r>
              <a:rPr lang="el-GR" dirty="0" smtClean="0"/>
              <a:t>Εικόνα 68.  </a:t>
            </a:r>
            <a:r>
              <a:rPr lang="en-US" dirty="0" err="1" smtClean="0"/>
              <a:t>Porbeagle</a:t>
            </a:r>
            <a:r>
              <a:rPr lang="en-US" dirty="0" smtClean="0"/>
              <a:t> </a:t>
            </a:r>
            <a:r>
              <a:rPr lang="en-US" dirty="0" err="1" smtClean="0"/>
              <a:t>denticles</a:t>
            </a:r>
            <a:r>
              <a:rPr lang="en-US" dirty="0" smtClean="0"/>
              <a:t> (200X). Copyright 2003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https://inter-l01.dfo-mpo.gc.ca/sites/bio/sharks/anatomy-anatomie/skin-peau-en.php.  </a:t>
            </a:r>
            <a:r>
              <a:rPr lang="el-GR" dirty="0" smtClean="0"/>
              <a:t>Πηγή: </a:t>
            </a:r>
            <a:r>
              <a:rPr lang="en-US" dirty="0" smtClean="0"/>
              <a:t>https://inter-l01.dfo-mpo.gc.ca.</a:t>
            </a:r>
          </a:p>
          <a:p>
            <a:endParaRPr lang="el-GR" dirty="0" smtClean="0"/>
          </a:p>
          <a:p>
            <a:r>
              <a:rPr lang="el-GR" dirty="0" smtClean="0"/>
              <a:t>Εικόνα 69. </a:t>
            </a:r>
            <a:r>
              <a:rPr lang="fr-FR" dirty="0" smtClean="0"/>
              <a:t>Ampoules de </a:t>
            </a:r>
            <a:r>
              <a:rPr lang="fr-FR" dirty="0" err="1" smtClean="0"/>
              <a:t>Lorenzini</a:t>
            </a:r>
            <a:r>
              <a:rPr lang="fr-FR" dirty="0" smtClean="0"/>
              <a:t> sur un requin-taupe commun.</a:t>
            </a:r>
            <a:r>
              <a:rPr lang="el-GR" dirty="0" smtClean="0"/>
              <a:t> </a:t>
            </a:r>
            <a:r>
              <a:rPr lang="en-US" dirty="0" smtClean="0"/>
              <a:t>Copyright 2003 Canadian Shark Research Lab. </a:t>
            </a:r>
            <a:r>
              <a:rPr lang="el-GR" dirty="0" smtClean="0"/>
              <a:t>Σύνδεσμος: </a:t>
            </a:r>
            <a:r>
              <a:rPr lang="en-US" dirty="0" smtClean="0"/>
              <a:t>https://inter-l01.dfo-mpo.gc.ca/sites/bio/sharks/anatomy-anatomie/ampullae-ampoules-fr.php</a:t>
            </a:r>
            <a:r>
              <a:rPr lang="el-GR" dirty="0" smtClean="0"/>
              <a:t>. Πηγή: </a:t>
            </a:r>
            <a:r>
              <a:rPr lang="en-US" dirty="0" smtClean="0"/>
              <a:t>https://inter-l01.dfo-mpo.gc.ca</a:t>
            </a:r>
            <a:r>
              <a:rPr lang="el-GR" dirty="0" smtClean="0"/>
              <a:t>.</a:t>
            </a:r>
          </a:p>
          <a:p>
            <a:endParaRPr lang="el-GR" dirty="0" smtClean="0"/>
          </a:p>
          <a:p>
            <a:r>
              <a:rPr lang="el-GR" dirty="0" smtClean="0"/>
              <a:t>Εικόνα 70. </a:t>
            </a:r>
            <a:r>
              <a:rPr lang="en-US" dirty="0" smtClean="0"/>
              <a:t>© 2015 Biomimetic Design</a:t>
            </a:r>
            <a:r>
              <a:rPr lang="el-GR" dirty="0" smtClean="0"/>
              <a:t>. Σύνδεσμος: </a:t>
            </a:r>
            <a:r>
              <a:rPr lang="en-US" dirty="0" smtClean="0"/>
              <a:t>http://www.levinegabriella.com/exploringbiomimicry/itp/electroreception-locator/</a:t>
            </a:r>
            <a:r>
              <a:rPr lang="el-GR" dirty="0" smtClean="0"/>
              <a:t>. </a:t>
            </a:r>
            <a:r>
              <a:rPr lang="en-US" dirty="0" smtClean="0"/>
              <a:t>http://www.levinegabriella.com</a:t>
            </a:r>
            <a:r>
              <a:rPr lang="el-GR" dirty="0" smtClean="0"/>
              <a:t>. Πηγή: </a:t>
            </a:r>
            <a:r>
              <a:rPr lang="en-US" dirty="0" smtClean="0"/>
              <a:t>http://www.levinegabriella.com</a:t>
            </a:r>
            <a:r>
              <a:rPr lang="el-GR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7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29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6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70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29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5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0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766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9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495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219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619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087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0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924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n-US" baseline="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9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069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523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2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1. </a:t>
            </a:r>
            <a:r>
              <a:rPr lang="en-US" dirty="0" smtClean="0"/>
              <a:t>Copyright The </a:t>
            </a:r>
            <a:r>
              <a:rPr lang="en-US" dirty="0" err="1" smtClean="0"/>
              <a:t>MacGrowHill</a:t>
            </a:r>
            <a:r>
              <a:rPr lang="en-US" dirty="0" smtClean="0"/>
              <a:t> Inc.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2. </a:t>
            </a:r>
            <a:r>
              <a:rPr lang="en-US" dirty="0" smtClean="0"/>
              <a:t>Tropical fish. </a:t>
            </a:r>
            <a:r>
              <a:rPr lang="el-GR" dirty="0" smtClean="0"/>
              <a:t>Σύνδεσμος: </a:t>
            </a:r>
            <a:r>
              <a:rPr lang="en-US" dirty="0" smtClean="0"/>
              <a:t>http://www.fanpop.com/clubs/fish/images/5412668/title/tropical-fish-photo. </a:t>
            </a:r>
            <a:r>
              <a:rPr lang="el-GR" dirty="0" smtClean="0"/>
              <a:t>Πηγή: </a:t>
            </a:r>
            <a:r>
              <a:rPr lang="en-US" dirty="0" smtClean="0"/>
              <a:t>http://www.fanpop.com.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3. </a:t>
            </a:r>
            <a:r>
              <a:rPr lang="en-US" dirty="0" smtClean="0"/>
              <a:t>Chilean devil ray dorsal view. Copyright Andre Seale /imagequestmarine.com. </a:t>
            </a:r>
            <a:r>
              <a:rPr lang="el-GR" dirty="0" smtClean="0"/>
              <a:t>Σύνδεσμος: </a:t>
            </a:r>
            <a:r>
              <a:rPr lang="en-US" dirty="0" smtClean="0"/>
              <a:t>http://www.arkive.org/chilean-devil-ray/mobula-tarapacana/. </a:t>
            </a:r>
            <a:r>
              <a:rPr lang="el-GR" dirty="0" smtClean="0"/>
              <a:t>Πηγή: </a:t>
            </a:r>
            <a:r>
              <a:rPr lang="en-US" dirty="0" smtClean="0"/>
              <a:t>http://www.arkive.org.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4. © 2014 </a:t>
            </a:r>
            <a:r>
              <a:rPr lang="en-US" dirty="0" smtClean="0"/>
              <a:t>hdwpics.com. </a:t>
            </a:r>
            <a:r>
              <a:rPr lang="el-GR" dirty="0" smtClean="0"/>
              <a:t>Σύνδεσμος: </a:t>
            </a:r>
            <a:r>
              <a:rPr lang="en-US" dirty="0" smtClean="0"/>
              <a:t>http://hdwpics.com/wallpapers/clown+fish. </a:t>
            </a:r>
            <a:r>
              <a:rPr lang="el-GR" dirty="0" smtClean="0"/>
              <a:t>Πηγή: </a:t>
            </a:r>
            <a:r>
              <a:rPr lang="en-US" dirty="0" smtClean="0"/>
              <a:t>http://hdwpics.com.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5. Σύνδεσμος: </a:t>
            </a:r>
            <a:r>
              <a:rPr lang="en-US" dirty="0" smtClean="0"/>
              <a:t>http://www.oceanes.com/fiche_voyage.php?Rub=39&amp;id_voyage=291. </a:t>
            </a:r>
            <a:r>
              <a:rPr lang="el-GR" dirty="0" smtClean="0"/>
              <a:t>Πηγή: </a:t>
            </a:r>
            <a:r>
              <a:rPr lang="en-US" dirty="0" smtClean="0"/>
              <a:t>www.oceanes.com.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6. Σύνδεσμος: </a:t>
            </a:r>
            <a:r>
              <a:rPr lang="en-US" dirty="0" smtClean="0"/>
              <a:t>http://www.taringa.net/posts/info/9446724/Los-Animales-mas-Pequenos-del-Mundo.html. </a:t>
            </a:r>
            <a:r>
              <a:rPr lang="el-GR" dirty="0" smtClean="0"/>
              <a:t>Πηγή: </a:t>
            </a:r>
            <a:r>
              <a:rPr lang="en-US" dirty="0" smtClean="0"/>
              <a:t>http://www.taringa.net.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7. </a:t>
            </a:r>
            <a:r>
              <a:rPr lang="en-US" dirty="0" smtClean="0"/>
              <a:t>Copyright © 2015 </a:t>
            </a:r>
            <a:r>
              <a:rPr lang="en-US" dirty="0" err="1" smtClean="0"/>
              <a:t>Vherie's</a:t>
            </a:r>
            <a:r>
              <a:rPr lang="en-US" dirty="0" smtClean="0"/>
              <a:t> Spot | Powered by Blogger.  </a:t>
            </a:r>
            <a:r>
              <a:rPr lang="el-GR" dirty="0" smtClean="0"/>
              <a:t>Σύνδεσμος: </a:t>
            </a:r>
            <a:r>
              <a:rPr lang="en-US" dirty="0" smtClean="0"/>
              <a:t>http://feryabiel.blogspot.gr/2011/12/10-hewan-hewan-terkecil-di-dunia.html. </a:t>
            </a:r>
            <a:r>
              <a:rPr lang="el-GR" dirty="0" smtClean="0"/>
              <a:t>Πηγή: </a:t>
            </a:r>
            <a:r>
              <a:rPr lang="en-US" dirty="0" smtClean="0"/>
              <a:t>http://feryabiel.blogspot.gr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8. </a:t>
            </a:r>
            <a:r>
              <a:rPr lang="en-US" dirty="0" smtClean="0"/>
              <a:t>Coral Reef Fish Dichotomous Key Answers. Copyright © 2015 Need Image ? - Get your Image Here !!! http://moox.ga/.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Εικόνα 9.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Apodichthys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flavidus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Copyright This work is licensed under a 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Creative Commons Attribution-Noncommercial 3.0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Unported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License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(CC-BY-NC).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Σύνδεσμος: </a:t>
            </a:r>
            <a:r>
              <a:rPr lang="en-US" b="0" i="0" u="none" dirty="0" smtClean="0"/>
              <a:t>http://www.fishbase.org/summary/3799</a:t>
            </a:r>
            <a:r>
              <a:rPr lang="el-GR" b="0" i="0" u="none" dirty="0" smtClean="0"/>
              <a:t>. Πηγή: </a:t>
            </a:r>
            <a:r>
              <a:rPr lang="en-US" b="0" i="0" u="none" dirty="0" smtClean="0"/>
              <a:t>http://www.fishbase.org</a:t>
            </a:r>
            <a:r>
              <a:rPr lang="el-GR" b="0" i="0" u="none" dirty="0" smtClean="0"/>
              <a:t>.</a:t>
            </a:r>
          </a:p>
          <a:p>
            <a:endParaRPr lang="el-GR" u="none" dirty="0" smtClean="0"/>
          </a:p>
          <a:p>
            <a:r>
              <a:rPr lang="el-GR" dirty="0" smtClean="0"/>
              <a:t>Εικόνα 10.</a:t>
            </a:r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Aetobatus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narinari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 by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Béarez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, P. 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(Aenar_u5.jpg)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This work is licensed under a 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Creative Commons Attribution-Noncommercial 3.0 </a:t>
            </a:r>
            <a:r>
              <a:rPr lang="en-US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Unported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License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(CC-BY-NC).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Σύνδεσμος: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http://www.fishbase.org/Photos/ThumbnailsSummary.php?ID=1250. </a:t>
            </a:r>
            <a:r>
              <a:rPr lang="el-G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Πηγή: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http://www.fishbase.org.</a:t>
            </a:r>
          </a:p>
          <a:p>
            <a:endParaRPr lang="el-GR" dirty="0" smtClean="0"/>
          </a:p>
          <a:p>
            <a:r>
              <a:rPr lang="el-GR" dirty="0" smtClean="0"/>
              <a:t>Εικόνα 11</a:t>
            </a:r>
            <a:r>
              <a:rPr lang="el-GR" b="0" dirty="0" smtClean="0"/>
              <a:t>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 K.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Tselas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Dir. of Fisheries - Prefecture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alieia@naevias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ΔΙΕΥΘΥΝΣΗ  ΑΛΙΕΙΑΣ  ΝΟΜΑΡΧΙΑΚΗ ΑΥΤΟΔΙΟΙΚΗΣΗ ΕΥΒΟΙΑΣ. Σύνδεσμος: 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http://alevia.freevar.com/ONOMATA.html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Πηγή: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http://alevia.freevar.com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l-GR" b="0" dirty="0" smtClean="0"/>
          </a:p>
          <a:p>
            <a:endParaRPr lang="el-GR" dirty="0" smtClean="0"/>
          </a:p>
          <a:p>
            <a:r>
              <a:rPr lang="el-GR" dirty="0" smtClean="0"/>
              <a:t>Εικόνα 12.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Esox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lucius</a:t>
            </a:r>
            <a:r>
              <a:rPr lang="el-G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by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Zienert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, S.</a:t>
            </a:r>
            <a:r>
              <a:rPr lang="el-G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Σύνδεσμος: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http://fishbase.org/summary/Esox-lucius.html</a:t>
            </a:r>
            <a:r>
              <a:rPr lang="el-G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Πηγή: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http://fishbase.org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64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0245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67611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38597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93485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38268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0945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68346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023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843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2850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3480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882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74997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5919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9975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334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1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3η. Δομικές και Λειτουργικές Προσαρμογές Ιχθύων</a:t>
            </a:r>
            <a:endParaRPr lang="el-G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DA2A8-E630-458A-8EBD-0AEE68DAA08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7554127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4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  <p:sldLayoutId id="2147483687" r:id="rId2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Ζωολογία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Ενότητα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η : ΙΧΘΥΕΣ (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</a:rPr>
              <a:t>Μυξίνες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</a:rPr>
              <a:t>Πετρομυζοντίδες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 –    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</a:rPr>
              <a:t>Χονδριχθύες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dirty="0"/>
          </a:p>
          <a:p>
            <a:r>
              <a:rPr lang="el-GR" dirty="0"/>
              <a:t>Περσεφόνη Μεγαλοφώνου, Επίκουρη Καθηγήτρια</a:t>
            </a:r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/>
              <a:t>Τμήμα Βιολογίας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4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5071" y="244258"/>
            <a:ext cx="2949178" cy="1079225"/>
          </a:xfrm>
        </p:spPr>
        <p:txBody>
          <a:bodyPr>
            <a:noAutofit/>
          </a:bodyPr>
          <a:lstStyle/>
          <a:p>
            <a:r>
              <a:rPr lang="el-GR" sz="4000" dirty="0" smtClean="0"/>
              <a:t>Γενεαλογικό δένδρο</a:t>
            </a:r>
            <a:endParaRPr lang="en-US" sz="40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" b="1955"/>
          <a:stretch>
            <a:fillRect/>
          </a:stretch>
        </p:blipFill>
        <p:spPr>
          <a:xfrm>
            <a:off x="3921989" y="663881"/>
            <a:ext cx="5222011" cy="5497796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73709" y="1255506"/>
            <a:ext cx="3692398" cy="506991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l-GR" sz="3200" dirty="0" smtClean="0">
                <a:cs typeface="Arial" charset="0"/>
              </a:rPr>
              <a:t>Δείχνει </a:t>
            </a:r>
            <a:r>
              <a:rPr lang="el-GR" sz="3200" dirty="0">
                <a:cs typeface="Arial" charset="0"/>
              </a:rPr>
              <a:t>την εξέλιξη </a:t>
            </a:r>
            <a:r>
              <a:rPr lang="el-GR" sz="3200" dirty="0" smtClean="0">
                <a:cs typeface="Arial" charset="0"/>
              </a:rPr>
              <a:t>των </a:t>
            </a:r>
            <a:r>
              <a:rPr lang="el-GR" sz="3200" dirty="0">
                <a:cs typeface="Arial" charset="0"/>
              </a:rPr>
              <a:t>κύριων </a:t>
            </a:r>
            <a:r>
              <a:rPr lang="el-GR" sz="3200" dirty="0" smtClean="0">
                <a:cs typeface="Arial" charset="0"/>
              </a:rPr>
              <a:t>ομάδων.</a:t>
            </a:r>
            <a:endParaRPr lang="el-GR" sz="3200" dirty="0">
              <a:cs typeface="Arial" charset="0"/>
            </a:endParaRP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/>
              <a:t>ΑΓΝΑΘΑ</a:t>
            </a:r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Μυξίνοι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Πετρομυζοντίδες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/>
              <a:t>Οστρακόδερμοι +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smtClean="0"/>
              <a:t>ΓΝΑΘΟΣΤΟΜΑ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Πλακόδερμοι</a:t>
            </a:r>
            <a:r>
              <a:rPr lang="el-GR" sz="3200" b="1" dirty="0"/>
              <a:t> +</a:t>
            </a:r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Χονδριχθύες</a:t>
            </a:r>
            <a:endParaRPr lang="el-GR" sz="3200" b="1" dirty="0"/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Ακανθόδιοι</a:t>
            </a:r>
            <a:r>
              <a:rPr lang="el-GR" sz="3200" b="1" dirty="0"/>
              <a:t> +</a:t>
            </a:r>
          </a:p>
          <a:p>
            <a:pPr marL="64008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Οστεϊχθύες</a:t>
            </a:r>
            <a:endParaRPr lang="el-GR" sz="3200" b="1" dirty="0"/>
          </a:p>
          <a:p>
            <a:pPr marL="822960" lvl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Ακτινοπτερύγιοι</a:t>
            </a:r>
            <a:endParaRPr lang="el-GR" sz="3200" b="1" dirty="0"/>
          </a:p>
          <a:p>
            <a:pPr marL="822960" lvl="1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3200" b="1" dirty="0" err="1"/>
              <a:t>Σαρκοπτερύγιοι</a:t>
            </a:r>
            <a:endParaRPr lang="el-GR" sz="3200" b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37601" y="6638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93426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Κλαδόγραμμα</a:t>
            </a:r>
            <a:r>
              <a:rPr lang="el-GR" dirty="0" smtClean="0"/>
              <a:t> των ψαριών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8554" y="1558259"/>
            <a:ext cx="5260933" cy="5048076"/>
          </a:xfrm>
        </p:spPr>
        <p:txBody>
          <a:bodyPr>
            <a:normAutofit fontScale="55000" lnSpcReduction="20000"/>
          </a:bodyPr>
          <a:lstStyle/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Δείχνει τις πιθανές σχέσεις ανάμεσα στα κύρια </a:t>
            </a:r>
            <a:r>
              <a:rPr lang="el-GR" sz="3600" dirty="0" err="1"/>
              <a:t>μονοφυλετικά</a:t>
            </a:r>
            <a:r>
              <a:rPr lang="el-GR" sz="3600" dirty="0"/>
              <a:t> </a:t>
            </a:r>
            <a:r>
              <a:rPr lang="el-GR" sz="3600" dirty="0" err="1" smtClean="0"/>
              <a:t>τάξα</a:t>
            </a:r>
            <a:r>
              <a:rPr lang="el-GR" sz="3600" dirty="0" smtClean="0"/>
              <a:t>.</a:t>
            </a:r>
            <a:endParaRPr lang="el-GR" sz="3600" dirty="0"/>
          </a:p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Ομάδες που σήμερα έχουν εξαφανιστεί ορίζονται με </a:t>
            </a:r>
            <a:r>
              <a:rPr lang="el-GR" sz="3600" dirty="0" smtClean="0"/>
              <a:t>ένα </a:t>
            </a:r>
            <a:r>
              <a:rPr lang="el-GR" sz="3600" dirty="0"/>
              <a:t>σημείο παραπομπής </a:t>
            </a:r>
            <a:r>
              <a:rPr lang="el-GR" sz="3600" dirty="0" smtClean="0"/>
              <a:t>(+). </a:t>
            </a:r>
            <a:endParaRPr lang="el-GR" sz="3600" dirty="0"/>
          </a:p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Κάποια κοινά χαρακτηριστικά που προήλθαν από την </a:t>
            </a:r>
            <a:r>
              <a:rPr lang="el-GR" sz="3600" dirty="0" smtClean="0"/>
              <a:t>εξέλιξη, </a:t>
            </a:r>
            <a:r>
              <a:rPr lang="el-GR" sz="3600" dirty="0"/>
              <a:t>σημειώνονται δεξιά των σημείων των </a:t>
            </a:r>
            <a:r>
              <a:rPr lang="el-GR" sz="3600" dirty="0" smtClean="0"/>
              <a:t>διακλαδώσεων.</a:t>
            </a:r>
            <a:endParaRPr lang="el-GR" sz="3600" dirty="0"/>
          </a:p>
          <a:p>
            <a:pPr marL="3600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3600" dirty="0"/>
              <a:t>Οι ομάδες </a:t>
            </a:r>
            <a:r>
              <a:rPr lang="el-GR" sz="3600" b="1" dirty="0" err="1"/>
              <a:t>άγναθα</a:t>
            </a:r>
            <a:r>
              <a:rPr lang="el-GR" sz="3600" dirty="0"/>
              <a:t> και </a:t>
            </a:r>
            <a:r>
              <a:rPr lang="el-GR" sz="3600" b="1" dirty="0" err="1"/>
              <a:t>οστεϊχθύες</a:t>
            </a:r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3600" dirty="0"/>
              <a:t> αν και </a:t>
            </a:r>
            <a:r>
              <a:rPr lang="el-GR" sz="3600" b="1" dirty="0" err="1"/>
              <a:t>παραφυλετικές</a:t>
            </a:r>
            <a:r>
              <a:rPr lang="el-GR" sz="3600" b="1" dirty="0"/>
              <a:t> βαθμίδες </a:t>
            </a:r>
            <a:r>
              <a:rPr lang="el-GR" sz="3600" dirty="0"/>
              <a:t>που θεωρήθηκαν ανεπιθύμητες στην </a:t>
            </a:r>
            <a:r>
              <a:rPr lang="el-GR" sz="3600" dirty="0" err="1"/>
              <a:t>κλαδιστική</a:t>
            </a:r>
            <a:r>
              <a:rPr lang="el-GR" sz="3600" dirty="0"/>
              <a:t> ταξινόμηση, αναγνωρίζονται για πρακτικούς λόγους από τη συστηματική, επειδή έχουν κοινά πολλά δομικά και λειτουργικά σχέδια </a:t>
            </a:r>
            <a:r>
              <a:rPr lang="el-GR" sz="3600" dirty="0" smtClean="0"/>
              <a:t>οργάνωσης.</a:t>
            </a:r>
            <a:endParaRPr lang="el-GR" sz="3600" dirty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87" y="2883822"/>
            <a:ext cx="3167135" cy="155993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3743" y="41667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75858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Σχέσεις μεταξύ φυλογένεσης και ταξινομικών ομάδων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9" y="1825625"/>
            <a:ext cx="7363382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32950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17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4901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Κλαδόγραμμα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7195" y="1143206"/>
            <a:ext cx="8248155" cy="62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defRPr/>
            </a:pPr>
            <a:r>
              <a:rPr lang="el-GR" sz="2000" b="1" dirty="0" err="1"/>
              <a:t>Κλαδόγραμμα</a:t>
            </a:r>
            <a:r>
              <a:rPr lang="el-GR" sz="2000" dirty="0">
                <a:solidFill>
                  <a:srgbClr val="FF99FF"/>
                </a:solidFill>
              </a:rPr>
              <a:t> </a:t>
            </a:r>
            <a:r>
              <a:rPr lang="el-GR" sz="1400" dirty="0"/>
              <a:t>   </a:t>
            </a:r>
            <a:r>
              <a:rPr lang="el-GR" dirty="0"/>
              <a:t>δείχνει τις πιθανές σχέσεις ανάμεσα στα κύρια </a:t>
            </a:r>
            <a:r>
              <a:rPr lang="el-GR" dirty="0" err="1"/>
              <a:t>μονοφυλετικά</a:t>
            </a:r>
            <a:r>
              <a:rPr lang="el-GR" dirty="0"/>
              <a:t> </a:t>
            </a:r>
            <a:r>
              <a:rPr lang="el-GR" dirty="0" err="1"/>
              <a:t>τάξα</a:t>
            </a:r>
            <a:r>
              <a:rPr lang="el-GR" dirty="0"/>
              <a:t>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25" y="1825625"/>
            <a:ext cx="5693750" cy="4351338"/>
          </a:xfrm>
        </p:spPr>
      </p:pic>
      <p:sp>
        <p:nvSpPr>
          <p:cNvPr id="10" name="TextBox 9"/>
          <p:cNvSpPr txBox="1"/>
          <p:nvPr/>
        </p:nvSpPr>
        <p:spPr>
          <a:xfrm>
            <a:off x="7247995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18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7625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Άγναθα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err="1" smtClean="0"/>
              <a:t>Μυξίνοι</a:t>
            </a:r>
            <a:r>
              <a:rPr lang="el-GR" sz="3600" dirty="0" smtClean="0"/>
              <a:t> - </a:t>
            </a:r>
            <a:r>
              <a:rPr lang="el-GR" sz="3600" dirty="0" err="1" smtClean="0"/>
              <a:t>Πετρομυζοντίδες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0" y="2462178"/>
            <a:ext cx="7504826" cy="19508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94182" y="39790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19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01673" y="3979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940805" y="39790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94765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Αρτίγονα</a:t>
            </a:r>
            <a:r>
              <a:rPr lang="el-GR" dirty="0" smtClean="0"/>
              <a:t> ψάρια χωρίς γνάθους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37526"/>
            <a:ext cx="8039361" cy="328499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2 </a:t>
            </a:r>
            <a:r>
              <a:rPr lang="el-GR" altLang="en-US" sz="2600" dirty="0" smtClean="0"/>
              <a:t>ομοταξίες.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108 </a:t>
            </a:r>
            <a:r>
              <a:rPr lang="el-GR" altLang="en-US" sz="2600" dirty="0" smtClean="0"/>
              <a:t>είδη.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Στερούνται γνάθων, ζυγών πτερυγίων,  λεπιών και εσωτερικής </a:t>
            </a:r>
            <a:r>
              <a:rPr lang="el-GR" altLang="en-US" sz="2600" dirty="0" smtClean="0"/>
              <a:t>οστεοποίησης.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Έχουν </a:t>
            </a:r>
            <a:r>
              <a:rPr lang="el-GR" altLang="en-US" sz="2600" dirty="0" err="1"/>
              <a:t>χελόμορφο</a:t>
            </a:r>
            <a:r>
              <a:rPr lang="el-GR" altLang="en-US" sz="2600" dirty="0"/>
              <a:t> σώμα και  </a:t>
            </a:r>
            <a:r>
              <a:rPr lang="el-GR" altLang="en-US" sz="2600" dirty="0" err="1"/>
              <a:t>βραγχιακά</a:t>
            </a:r>
            <a:r>
              <a:rPr lang="el-GR" altLang="en-US" sz="2600" dirty="0"/>
              <a:t> ανοίγματα  (πόρους</a:t>
            </a:r>
            <a:r>
              <a:rPr lang="el-GR" altLang="en-US" sz="2600" dirty="0" smtClean="0"/>
              <a:t>).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Παλαιότερα θεωρούνταν 1 ομάδα </a:t>
            </a:r>
            <a:r>
              <a:rPr lang="el-GR" altLang="en-US" sz="2600" dirty="0" err="1" smtClean="0"/>
              <a:t>Κυκλόστομοι</a:t>
            </a:r>
            <a:r>
              <a:rPr lang="el-GR" altLang="en-US" sz="2600" dirty="0" smtClean="0"/>
              <a:t>. 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Πρόσφατες αναλύσεις μοριακών χαρακτήρων δείχνουν  ότι </a:t>
            </a:r>
            <a:r>
              <a:rPr lang="el-GR" altLang="en-US" sz="2600" dirty="0" err="1"/>
              <a:t>μυξινόψαρα</a:t>
            </a:r>
            <a:r>
              <a:rPr lang="el-GR" altLang="en-US" sz="2600" dirty="0"/>
              <a:t> και </a:t>
            </a:r>
            <a:r>
              <a:rPr lang="el-GR" altLang="en-US" sz="2600" dirty="0" err="1"/>
              <a:t>λάμπραινες</a:t>
            </a:r>
            <a:r>
              <a:rPr lang="el-GR" altLang="en-US" sz="2600" dirty="0"/>
              <a:t> σχηματίζουν μια  </a:t>
            </a:r>
            <a:r>
              <a:rPr lang="el-GR" altLang="en-US" sz="2600" dirty="0" err="1"/>
              <a:t>μονοφυλετική</a:t>
            </a:r>
            <a:r>
              <a:rPr lang="el-GR" altLang="en-US" sz="2600" dirty="0"/>
              <a:t> </a:t>
            </a:r>
            <a:r>
              <a:rPr lang="el-GR" altLang="en-US" sz="2600" dirty="0" smtClean="0"/>
              <a:t>ομάδα.</a:t>
            </a:r>
            <a:endParaRPr lang="el-GR" altLang="en-US" sz="2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6" y="4822521"/>
            <a:ext cx="7678328" cy="948529"/>
          </a:xfrm>
        </p:spPr>
      </p:pic>
      <p:sp>
        <p:nvSpPr>
          <p:cNvPr id="7" name="TextBox 6"/>
          <p:cNvSpPr txBox="1"/>
          <p:nvPr/>
        </p:nvSpPr>
        <p:spPr>
          <a:xfrm>
            <a:off x="4091709" y="57710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69073" y="56325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2416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Ομοταξία: </a:t>
            </a:r>
            <a:r>
              <a:rPr lang="el-GR" dirty="0" err="1" smtClean="0"/>
              <a:t>Μυξίνοι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21" y="1546865"/>
            <a:ext cx="4956158" cy="3771714"/>
          </a:xfr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76859" y="5251783"/>
            <a:ext cx="7390282" cy="106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30000"/>
              </a:spcBef>
              <a:buFontTx/>
              <a:buNone/>
              <a:defRPr/>
            </a:pPr>
            <a:r>
              <a:rPr lang="el-GR" sz="1600" b="1" dirty="0" smtClean="0"/>
              <a:t>     					70  θαλάσσια είδη</a:t>
            </a:r>
          </a:p>
          <a:p>
            <a:pPr>
              <a:buFontTx/>
              <a:buNone/>
              <a:defRPr/>
            </a:pPr>
            <a:r>
              <a:rPr lang="en-US" sz="1600" dirty="0" smtClean="0"/>
              <a:t>	</a:t>
            </a:r>
            <a:r>
              <a:rPr lang="en-US" sz="1600" i="1" dirty="0" err="1" smtClean="0"/>
              <a:t>Myxine</a:t>
            </a:r>
            <a:r>
              <a:rPr lang="en-US" sz="1600" i="1" dirty="0" smtClean="0"/>
              <a:t> </a:t>
            </a:r>
            <a:r>
              <a:rPr lang="el-GR" sz="1600" i="1" dirty="0" smtClean="0"/>
              <a:t> </a:t>
            </a:r>
            <a:r>
              <a:rPr lang="en-US" sz="1600" i="1" dirty="0" err="1" smtClean="0"/>
              <a:t>glutinosa</a:t>
            </a:r>
            <a:r>
              <a:rPr lang="en-US" sz="1600" i="1" dirty="0" smtClean="0"/>
              <a:t>  </a:t>
            </a:r>
            <a:r>
              <a:rPr lang="en-US" sz="1600" dirty="0" smtClean="0"/>
              <a:t>(</a:t>
            </a:r>
            <a:r>
              <a:rPr lang="el-GR" sz="1600" dirty="0" smtClean="0"/>
              <a:t>Ατλαντικός)</a:t>
            </a:r>
            <a:endParaRPr lang="en-US" sz="1600" dirty="0" smtClean="0"/>
          </a:p>
          <a:p>
            <a:pPr>
              <a:buFontTx/>
              <a:buNone/>
              <a:defRPr/>
            </a:pPr>
            <a:r>
              <a:rPr lang="en-US" sz="1600" dirty="0" smtClean="0"/>
              <a:t>	</a:t>
            </a:r>
            <a:r>
              <a:rPr lang="en-US" sz="1600" i="1" dirty="0" err="1" smtClean="0"/>
              <a:t>Eptatretus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stoutii</a:t>
            </a:r>
            <a:r>
              <a:rPr lang="el-GR" sz="1600" i="1" dirty="0" smtClean="0"/>
              <a:t>   </a:t>
            </a:r>
            <a:r>
              <a:rPr lang="el-GR" sz="1600" dirty="0" smtClean="0"/>
              <a:t>(Ειρηνικός)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4763" y="49698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31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Τα χαρακτηριστικά της Ομοταξίας των </a:t>
            </a:r>
            <a:r>
              <a:rPr lang="el-GR" sz="4000" dirty="0" err="1" smtClean="0"/>
              <a:t>Μυξίνων</a:t>
            </a:r>
            <a:r>
              <a:rPr lang="el-GR" sz="4000" dirty="0" smtClean="0"/>
              <a:t> 1/2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4296" y="1840005"/>
            <a:ext cx="7415407" cy="347111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n-US" sz="2000" dirty="0"/>
              <a:t>Λεπτό, κυλινδρικό σώμα </a:t>
            </a:r>
            <a:r>
              <a:rPr lang="el-GR" altLang="en-US" sz="2000" dirty="0" smtClean="0"/>
              <a:t>που </a:t>
            </a:r>
            <a:r>
              <a:rPr lang="el-GR" altLang="en-US" sz="2000" dirty="0"/>
              <a:t>μοιάζει με χέλι. </a:t>
            </a:r>
            <a:endParaRPr lang="en-US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Γυμνό δέρμα, χωρίς λέπια, με άφθονους βλεννογόνους αδένες.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Δεν υπάρχουν ζεύγη εξαρτημάτων, ούτε ραχιαία πτερύγια. 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Το ουραίο πτερύγιο εκτείνεται στο μπροστινό μέρος του σώματος.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5 - 16 ζεύγη </a:t>
            </a:r>
            <a:r>
              <a:rPr lang="el-GR" altLang="en-US" sz="2000" dirty="0" smtClean="0"/>
              <a:t>βραγχίων, </a:t>
            </a:r>
            <a:r>
              <a:rPr lang="el-GR" altLang="en-US" sz="2000" dirty="0"/>
              <a:t>με ποικίλο αριθμό </a:t>
            </a:r>
            <a:r>
              <a:rPr lang="el-GR" altLang="en-US" sz="2000" dirty="0" err="1"/>
              <a:t>βραγχιακών</a:t>
            </a:r>
            <a:r>
              <a:rPr lang="el-GR" altLang="en-US" sz="2000" dirty="0"/>
              <a:t> πόρων.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Στόμα  χωρίς γνάθους, ικανό να δαγκώνει με δύο σειρές από αναστρέψιμα δόντια.</a:t>
            </a:r>
          </a:p>
          <a:p>
            <a:endParaRPr lang="en-US" sz="2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3" y="4395864"/>
            <a:ext cx="5529458" cy="17802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60436" y="58991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25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3381" y="58991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9425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Τα χαρακτηριστικά της Ομοταξίας των </a:t>
            </a:r>
            <a:r>
              <a:rPr lang="el-GR" sz="4000" dirty="0" err="1" smtClean="0"/>
              <a:t>Μυξίνων</a:t>
            </a:r>
            <a:r>
              <a:rPr lang="el-GR" sz="4000" dirty="0" smtClean="0"/>
              <a:t> 2/2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n-US" sz="2000" dirty="0"/>
              <a:t>Σκελετός χόνδρινος και ινώδης, υπάρχει </a:t>
            </a:r>
            <a:r>
              <a:rPr lang="el-GR" altLang="en-US" sz="2000" dirty="0" err="1"/>
              <a:t>νωτιαία</a:t>
            </a:r>
            <a:r>
              <a:rPr lang="el-GR" altLang="en-US" sz="2000" dirty="0"/>
              <a:t> χορδή, όχι σπόνδυλοι.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Καρδιά με φλεβικό κόλπο, κόλπο και κοιλία. 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Κυκλοφορικό χαμηλής πίεσης,  3 συμπληρωματικές καρδιές.</a:t>
            </a:r>
          </a:p>
          <a:p>
            <a:pPr>
              <a:spcBef>
                <a:spcPts val="600"/>
              </a:spcBef>
            </a:pPr>
            <a:r>
              <a:rPr lang="el-GR" altLang="en-US" sz="2000" dirty="0" err="1"/>
              <a:t>Πρόνεφρος</a:t>
            </a:r>
            <a:r>
              <a:rPr lang="el-GR" altLang="en-US" sz="2000" dirty="0"/>
              <a:t> και </a:t>
            </a:r>
            <a:r>
              <a:rPr lang="el-GR" altLang="en-US" sz="2000" dirty="0" err="1"/>
              <a:t>μεσόνεφρος</a:t>
            </a:r>
            <a:r>
              <a:rPr lang="el-GR" altLang="en-US" sz="2000" dirty="0"/>
              <a:t> </a:t>
            </a:r>
            <a:r>
              <a:rPr lang="el-GR" altLang="en-US" sz="2000" dirty="0" err="1"/>
              <a:t>μεταμερικής</a:t>
            </a:r>
            <a:r>
              <a:rPr lang="el-GR" altLang="en-US" sz="2000" dirty="0"/>
              <a:t> κατασκευής 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Σωματικά υγρά </a:t>
            </a:r>
            <a:r>
              <a:rPr lang="el-GR" altLang="en-US" sz="2000" dirty="0" err="1"/>
              <a:t>ισωσμωτικά</a:t>
            </a:r>
            <a:r>
              <a:rPr lang="el-GR" altLang="en-US" sz="2000" dirty="0"/>
              <a:t> με το θαλασσινό νερό.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Πεπτικό σύστημα χωρίς στομάχι, απλός εντερικός σωλήνας.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Ραχιαία νευρική χορδή με διαφοροποιημένο εγκέφαλο.  Δεν υπάρχει παρεγκεφαλίδα.  Δέκα ζεύγη κρανιακών νεύρων. 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Αισθητήρια όργανα γεύσης, όσφρησης, ακοής, 1 ζεύγος ημικυκλικών σωλήνων.</a:t>
            </a:r>
          </a:p>
          <a:p>
            <a:pPr>
              <a:spcBef>
                <a:spcPts val="600"/>
              </a:spcBef>
            </a:pPr>
            <a:r>
              <a:rPr lang="el-GR" altLang="en-US" sz="2000" dirty="0"/>
              <a:t>Εκφυλισμένοι οφθαλμοί.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5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Μορφολογικά χαρακτηριστικά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73" y="1867376"/>
            <a:ext cx="2907792" cy="204216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8" y="4048125"/>
            <a:ext cx="2343001" cy="21145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63" y="3801617"/>
            <a:ext cx="2666775" cy="2342326"/>
          </a:xfr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34938" y="1476674"/>
            <a:ext cx="4675534" cy="24328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000" dirty="0" err="1" smtClean="0"/>
              <a:t>Ρώθωνας</a:t>
            </a:r>
            <a:r>
              <a:rPr lang="el-GR" altLang="en-US" sz="200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000" dirty="0" smtClean="0"/>
              <a:t>Στόμα, γλώσσα με δόντια, κεραίες.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000" dirty="0" smtClean="0"/>
              <a:t>Φάρυγγας, </a:t>
            </a:r>
            <a:r>
              <a:rPr lang="el-GR" altLang="en-US" sz="2000" dirty="0" err="1" smtClean="0"/>
              <a:t>βραγχιακοί</a:t>
            </a:r>
            <a:r>
              <a:rPr lang="el-GR" altLang="en-US" sz="2000" dirty="0" smtClean="0"/>
              <a:t> σάκοι, </a:t>
            </a:r>
            <a:r>
              <a:rPr lang="el-GR" altLang="en-US" sz="2000" dirty="0" err="1" smtClean="0"/>
              <a:t>βραγχιακοί</a:t>
            </a:r>
            <a:r>
              <a:rPr lang="el-GR" altLang="en-US" sz="2000" dirty="0" smtClean="0"/>
              <a:t> πόροι.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000" dirty="0" smtClean="0"/>
              <a:t>Εγκέφαλος, νευρικό </a:t>
            </a:r>
            <a:r>
              <a:rPr lang="el-GR" altLang="en-US" sz="2000" dirty="0" err="1" smtClean="0"/>
              <a:t>σχοινίο</a:t>
            </a:r>
            <a:r>
              <a:rPr lang="el-GR" altLang="en-US" sz="2000" dirty="0" smtClean="0"/>
              <a:t>, περιοχή ματιών.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r>
              <a:rPr lang="el-GR" altLang="en-US" sz="2000" dirty="0" err="1" smtClean="0"/>
              <a:t>Νωτιαία</a:t>
            </a:r>
            <a:r>
              <a:rPr lang="el-GR" altLang="en-US" sz="2000" dirty="0" smtClean="0"/>
              <a:t> χορδή (δεν έχουν σπονδύλους).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AutoNum type="arabicPeriod"/>
            </a:pPr>
            <a:endParaRPr lang="el-GR" altLang="en-US" sz="1600" dirty="0" smtClean="0"/>
          </a:p>
          <a:p>
            <a:pPr>
              <a:lnSpc>
                <a:spcPct val="120000"/>
              </a:lnSpc>
              <a:spcBef>
                <a:spcPct val="30000"/>
              </a:spcBef>
              <a:buFont typeface="Calibri" panose="020F0502020204030204" pitchFamily="34" charset="0"/>
              <a:buAutoNum type="arabicPeriod"/>
            </a:pPr>
            <a:endParaRPr lang="en-US" alt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00078" y="59166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27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2797" y="36083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9554" y="58856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7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τα ψάρια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37318"/>
            <a:ext cx="7886700" cy="250838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Υδρόβια</a:t>
            </a:r>
            <a:r>
              <a:rPr lang="el-GR" sz="2000" dirty="0">
                <a:cs typeface="Arial" charset="0"/>
              </a:rPr>
              <a:t>, ποικιλόθερμα  </a:t>
            </a:r>
            <a:r>
              <a:rPr lang="el-GR" sz="2000" dirty="0" err="1" smtClean="0">
                <a:cs typeface="Arial" charset="0"/>
              </a:rPr>
              <a:t>Σπονδυλόζωα</a:t>
            </a:r>
            <a:r>
              <a:rPr lang="el-GR" sz="2000" dirty="0" smtClean="0">
                <a:cs typeface="Arial" charset="0"/>
              </a:rPr>
              <a:t>. </a:t>
            </a:r>
            <a:endParaRPr lang="en-US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n-US" sz="2000" dirty="0" smtClean="0">
                <a:cs typeface="Arial" charset="0"/>
              </a:rPr>
              <a:t>A</a:t>
            </a:r>
            <a:r>
              <a:rPr lang="el-GR" sz="2000" dirty="0" err="1" smtClean="0">
                <a:cs typeface="Arial" charset="0"/>
              </a:rPr>
              <a:t>ναπνέουν</a:t>
            </a:r>
            <a:r>
              <a:rPr lang="el-GR" sz="2000" dirty="0" smtClean="0">
                <a:cs typeface="Arial" charset="0"/>
              </a:rPr>
              <a:t> </a:t>
            </a:r>
            <a:r>
              <a:rPr lang="el-GR" sz="2000" dirty="0">
                <a:cs typeface="Arial" charset="0"/>
              </a:rPr>
              <a:t>με </a:t>
            </a:r>
            <a:r>
              <a:rPr lang="el-GR" sz="2000" dirty="0" smtClean="0">
                <a:cs typeface="Arial" charset="0"/>
              </a:rPr>
              <a:t>βράγχια.</a:t>
            </a:r>
            <a:endParaRPr lang="en-US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Έχουν </a:t>
            </a:r>
            <a:r>
              <a:rPr lang="el-GR" sz="2000" dirty="0">
                <a:cs typeface="Arial" charset="0"/>
              </a:rPr>
              <a:t>άκρα με τη μορφή </a:t>
            </a:r>
            <a:r>
              <a:rPr lang="el-GR" sz="2000" dirty="0" smtClean="0">
                <a:cs typeface="Arial" charset="0"/>
              </a:rPr>
              <a:t>πτερυγίων. </a:t>
            </a:r>
            <a:endParaRPr lang="en-US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Το </a:t>
            </a:r>
            <a:r>
              <a:rPr lang="el-GR" sz="2000" dirty="0">
                <a:cs typeface="Arial" charset="0"/>
              </a:rPr>
              <a:t>δέρμα τους συνήθως καλύπτεται από λέπια δερμικής </a:t>
            </a:r>
            <a:r>
              <a:rPr lang="el-GR" sz="2000" dirty="0" smtClean="0">
                <a:cs typeface="Arial" charset="0"/>
              </a:rPr>
              <a:t>προέλευσης. </a:t>
            </a:r>
            <a:endParaRPr lang="el-GR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Είναι </a:t>
            </a:r>
            <a:r>
              <a:rPr lang="el-GR" sz="2000" dirty="0">
                <a:cs typeface="Arial" charset="0"/>
              </a:rPr>
              <a:t>η αρχαιότερη ομάδα του </a:t>
            </a:r>
            <a:r>
              <a:rPr lang="el-GR" sz="2000" dirty="0" err="1">
                <a:cs typeface="Arial" charset="0"/>
              </a:rPr>
              <a:t>υποφύλου</a:t>
            </a:r>
            <a:r>
              <a:rPr lang="el-GR" sz="2000" dirty="0">
                <a:cs typeface="Arial" charset="0"/>
              </a:rPr>
              <a:t> </a:t>
            </a:r>
            <a:r>
              <a:rPr lang="el-GR" sz="2000" dirty="0" err="1" smtClean="0">
                <a:cs typeface="Arial" charset="0"/>
              </a:rPr>
              <a:t>Σπονδυλόζωα</a:t>
            </a:r>
            <a:r>
              <a:rPr lang="el-GR" sz="2000" dirty="0" smtClean="0">
                <a:cs typeface="Arial" charset="0"/>
              </a:rPr>
              <a:t>.</a:t>
            </a:r>
            <a:endParaRPr lang="el-GR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Δεν </a:t>
            </a:r>
            <a:r>
              <a:rPr lang="el-GR" sz="2000" dirty="0">
                <a:cs typeface="Arial" charset="0"/>
              </a:rPr>
              <a:t>αποτελούν μια </a:t>
            </a:r>
            <a:r>
              <a:rPr lang="el-GR" sz="2000" dirty="0" err="1">
                <a:cs typeface="Arial" charset="0"/>
              </a:rPr>
              <a:t>μονοφυλετική</a:t>
            </a:r>
            <a:r>
              <a:rPr lang="el-GR" sz="2000" dirty="0">
                <a:cs typeface="Arial" charset="0"/>
              </a:rPr>
              <a:t> </a:t>
            </a:r>
            <a:r>
              <a:rPr lang="el-GR" sz="2000" dirty="0" smtClean="0">
                <a:cs typeface="Arial" charset="0"/>
              </a:rPr>
              <a:t>ομάδα.</a:t>
            </a:r>
            <a:endParaRPr lang="el-GR" sz="2000" dirty="0">
              <a:cs typeface="Arial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  <a:defRPr/>
            </a:pPr>
            <a:r>
              <a:rPr lang="el-GR" sz="2000" dirty="0" smtClean="0">
                <a:cs typeface="Arial" charset="0"/>
              </a:rPr>
              <a:t>Μπορούν </a:t>
            </a:r>
            <a:r>
              <a:rPr lang="el-GR" sz="2000" dirty="0">
                <a:cs typeface="Arial" charset="0"/>
              </a:rPr>
              <a:t>να ορισθούν ως τα </a:t>
            </a:r>
            <a:r>
              <a:rPr lang="el-GR" sz="2000" dirty="0" err="1" smtClean="0">
                <a:cs typeface="Arial" charset="0"/>
              </a:rPr>
              <a:t>Σπονδυλόζωα</a:t>
            </a:r>
            <a:r>
              <a:rPr lang="el-GR" sz="2000" dirty="0" smtClean="0">
                <a:cs typeface="Arial" charset="0"/>
              </a:rPr>
              <a:t> </a:t>
            </a:r>
            <a:r>
              <a:rPr lang="el-GR" sz="2000" dirty="0">
                <a:cs typeface="Arial" charset="0"/>
              </a:rPr>
              <a:t>που δεν είναι Τετράποδα.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0" y="3944938"/>
            <a:ext cx="7360697" cy="22320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3891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6379" y="589996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5653" y="589996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Διατροφή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83096" y="1590085"/>
            <a:ext cx="4349750" cy="50323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Δεν είναι παρασιτικοί </a:t>
            </a:r>
            <a:r>
              <a:rPr lang="el-GR" altLang="en-US" sz="3600" dirty="0" smtClean="0"/>
              <a:t>οργανισμοί, </a:t>
            </a:r>
            <a:r>
              <a:rPr lang="el-GR" altLang="en-US" sz="3600" dirty="0"/>
              <a:t>αλλά </a:t>
            </a:r>
            <a:r>
              <a:rPr lang="el-GR" altLang="en-US" sz="3600" dirty="0" err="1"/>
              <a:t>πτωματοφάγοι</a:t>
            </a:r>
            <a:r>
              <a:rPr lang="el-GR" altLang="en-US" sz="3600" dirty="0"/>
              <a:t> και </a:t>
            </a:r>
            <a:r>
              <a:rPr lang="el-GR" altLang="en-US" sz="3600" dirty="0" smtClean="0"/>
              <a:t>θηρευτές.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Τρέφονται με </a:t>
            </a:r>
            <a:r>
              <a:rPr lang="el-GR" altLang="en-US" sz="3600" dirty="0" err="1"/>
              <a:t>Δακτυλιοσκώληκες</a:t>
            </a:r>
            <a:r>
              <a:rPr lang="el-GR" altLang="en-US" sz="3600" dirty="0"/>
              <a:t>, Μαλάκια, Καρκινοειδή  και νεκρά ή ετοιμοθάνατα </a:t>
            </a:r>
            <a:r>
              <a:rPr lang="el-GR" altLang="en-US" sz="3600" dirty="0" smtClean="0"/>
              <a:t>ψάρια.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Αν και είναι σχεδόν τυφλά, αντιλαμβάνονται γρήγορα την τροφή με τη βοήθεια των εξαιρετικά ανεπτυγμένων αισθήσεων της όσφρησης και της </a:t>
            </a:r>
            <a:r>
              <a:rPr lang="el-GR" altLang="en-US" sz="3600" dirty="0" smtClean="0"/>
              <a:t>αφής.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3600" dirty="0"/>
              <a:t>Εισέρχονται στο σώμα της λείας «σκάβοντας» με τα δόντια που έχουν στη </a:t>
            </a:r>
            <a:r>
              <a:rPr lang="el-GR" altLang="en-US" sz="3600" dirty="0" smtClean="0"/>
              <a:t>γλώσσα.</a:t>
            </a:r>
            <a:endParaRPr lang="el-GR" altLang="en-US" sz="3600" dirty="0"/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0" y="1690689"/>
            <a:ext cx="3141760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93677" y="35155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677" y="57614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6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Παραμένει μυστήριο η βιολογία αναπαραγωγής τους!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83096" y="1697722"/>
            <a:ext cx="7932254" cy="2655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Τα φύλα είναι </a:t>
            </a:r>
            <a:r>
              <a:rPr lang="el-GR" sz="2000" dirty="0" smtClean="0"/>
              <a:t>διαχωρισμένα. 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000" dirty="0" smtClean="0"/>
              <a:t>Y</a:t>
            </a:r>
            <a:r>
              <a:rPr lang="el-GR" sz="2000" dirty="0" err="1" smtClean="0"/>
              <a:t>πάρχουν</a:t>
            </a:r>
            <a:r>
              <a:rPr lang="el-GR" sz="2000" dirty="0" smtClean="0"/>
              <a:t> </a:t>
            </a:r>
            <a:r>
              <a:rPr lang="el-GR" sz="2000" dirty="0"/>
              <a:t>ωοθήκες και </a:t>
            </a:r>
            <a:r>
              <a:rPr lang="el-GR" sz="2000" dirty="0" err="1"/>
              <a:t>όρχεις</a:t>
            </a:r>
            <a:r>
              <a:rPr lang="el-GR" sz="2000" dirty="0"/>
              <a:t> στο ίδιο άτομο, αλλά μόνο ένα από τα δύο όργανα είναι </a:t>
            </a:r>
            <a:r>
              <a:rPr lang="el-GR" sz="2000" dirty="0" smtClean="0"/>
              <a:t>λειτουργικό.</a:t>
            </a:r>
            <a:endParaRPr lang="en-US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Γονιμοποίηση εξωτερική, μεγάλα αυγά  (2-7 </a:t>
            </a:r>
            <a:r>
              <a:rPr lang="en-US" sz="2000" dirty="0"/>
              <a:t>cm) </a:t>
            </a:r>
            <a:r>
              <a:rPr lang="el-GR" sz="2000" dirty="0"/>
              <a:t>με </a:t>
            </a:r>
            <a:r>
              <a:rPr lang="el-GR" sz="2000" dirty="0" smtClean="0"/>
              <a:t>λέκιθο. 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000" dirty="0" smtClean="0"/>
              <a:t>X</a:t>
            </a:r>
            <a:r>
              <a:rPr lang="el-GR" sz="2000" dirty="0" err="1" smtClean="0"/>
              <a:t>ωρίς</a:t>
            </a:r>
            <a:r>
              <a:rPr lang="el-GR" sz="2000" dirty="0" smtClean="0"/>
              <a:t> </a:t>
            </a:r>
            <a:r>
              <a:rPr lang="el-GR" sz="2000" dirty="0"/>
              <a:t>στάδιο </a:t>
            </a:r>
            <a:r>
              <a:rPr lang="el-GR" sz="2000" dirty="0" smtClean="0"/>
              <a:t>προνύμφης.</a:t>
            </a:r>
            <a:endParaRPr lang="el-GR" sz="2000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3" y="4012563"/>
            <a:ext cx="7822877" cy="1873082"/>
          </a:xfrm>
        </p:spPr>
      </p:pic>
      <p:sp>
        <p:nvSpPr>
          <p:cNvPr id="7" name="TextBox 6"/>
          <p:cNvSpPr txBox="1"/>
          <p:nvPr/>
        </p:nvSpPr>
        <p:spPr>
          <a:xfrm>
            <a:off x="3258623" y="553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6106" y="553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3589" y="553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Μυξινόψαρο</a:t>
            </a:r>
            <a:r>
              <a:rPr lang="el-GR" sz="4000" dirty="0" smtClean="0"/>
              <a:t> του Ατλαντικού</a:t>
            </a:r>
            <a:br>
              <a:rPr lang="el-GR" sz="4000" dirty="0" smtClean="0"/>
            </a:br>
            <a:r>
              <a:rPr lang="en-US" sz="4000" i="1" dirty="0" err="1"/>
              <a:t>Myxine</a:t>
            </a:r>
            <a:r>
              <a:rPr lang="en-US" sz="4000" i="1" dirty="0"/>
              <a:t> </a:t>
            </a:r>
            <a:r>
              <a:rPr lang="en-US" sz="4000" i="1" dirty="0" err="1" smtClean="0"/>
              <a:t>glutinosa</a:t>
            </a:r>
            <a:endParaRPr lang="en-US" sz="4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99" y="1854200"/>
            <a:ext cx="2705939" cy="206851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78" y="4048125"/>
            <a:ext cx="2857782" cy="211455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7" y="2275225"/>
            <a:ext cx="3672894" cy="3729622"/>
          </a:xfrm>
        </p:spPr>
      </p:pic>
      <p:sp>
        <p:nvSpPr>
          <p:cNvPr id="14" name="TextBox 13"/>
          <p:cNvSpPr txBox="1"/>
          <p:nvPr/>
        </p:nvSpPr>
        <p:spPr>
          <a:xfrm>
            <a:off x="1190545" y="1718870"/>
            <a:ext cx="3785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Το πιο γνωστό είδος </a:t>
            </a:r>
            <a:r>
              <a:rPr lang="en-US" sz="1600" dirty="0"/>
              <a:t> </a:t>
            </a:r>
            <a:r>
              <a:rPr lang="el-GR" sz="1600" dirty="0"/>
              <a:t>είναι το </a:t>
            </a:r>
            <a:r>
              <a:rPr lang="el-GR" sz="1600" dirty="0" err="1"/>
              <a:t>μυξινόψαρο</a:t>
            </a:r>
            <a:r>
              <a:rPr lang="el-GR" sz="1600" dirty="0"/>
              <a:t> του Ατλαντικού </a:t>
            </a:r>
            <a:r>
              <a:rPr lang="en-US" sz="1600" i="1" dirty="0" err="1"/>
              <a:t>Myxine</a:t>
            </a:r>
            <a:r>
              <a:rPr lang="en-US" sz="1600" i="1" dirty="0"/>
              <a:t> </a:t>
            </a:r>
            <a:r>
              <a:rPr lang="en-US" sz="1600" i="1" dirty="0" err="1"/>
              <a:t>glutinosa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17715" y="57124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35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42696" y="347234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696" y="56936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37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l-GR" altLang="en-US" sz="3200" b="1" dirty="0" smtClean="0">
                <a:solidFill>
                  <a:schemeClr val="tx1"/>
                </a:solidFill>
              </a:rPr>
              <a:t/>
            </a:r>
            <a:br>
              <a:rPr lang="el-GR" altLang="en-US" sz="3200" b="1" dirty="0" smtClean="0">
                <a:solidFill>
                  <a:schemeClr val="tx1"/>
                </a:solidFill>
              </a:rPr>
            </a:br>
            <a:r>
              <a:rPr lang="el-GR" altLang="en-US" sz="4900" dirty="0" smtClean="0"/>
              <a:t>Ομοταξία</a:t>
            </a:r>
            <a:r>
              <a:rPr lang="en-US" altLang="en-US" sz="4900" dirty="0" smtClean="0"/>
              <a:t>:</a:t>
            </a:r>
            <a:r>
              <a:rPr lang="el-GR" altLang="en-US" sz="4900" dirty="0" smtClean="0"/>
              <a:t> </a:t>
            </a:r>
            <a:r>
              <a:rPr lang="el-GR" altLang="en-US" sz="4900" dirty="0" err="1" smtClean="0"/>
              <a:t>Πετρομυζοντίδες</a:t>
            </a:r>
            <a:r>
              <a:rPr lang="el-GR" altLang="en-US" sz="4900" b="1" dirty="0" smtClean="0"/>
              <a:t/>
            </a:r>
            <a:br>
              <a:rPr lang="el-GR" altLang="en-US" sz="4900" b="1" dirty="0" smtClean="0"/>
            </a:br>
            <a:endParaRPr lang="en-US" altLang="en-US" sz="490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78" y="1571419"/>
            <a:ext cx="4683043" cy="3536845"/>
          </a:xfrm>
        </p:spPr>
      </p:pic>
      <p:sp>
        <p:nvSpPr>
          <p:cNvPr id="2" name="TextBox 1"/>
          <p:cNvSpPr txBox="1"/>
          <p:nvPr/>
        </p:nvSpPr>
        <p:spPr>
          <a:xfrm>
            <a:off x="1736980" y="5227534"/>
            <a:ext cx="54722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00" indent="-609600" algn="ctr">
              <a:spcBef>
                <a:spcPts val="600"/>
              </a:spcBef>
            </a:pPr>
            <a:r>
              <a:rPr lang="en-US" altLang="en-US" sz="1600" dirty="0"/>
              <a:t>38</a:t>
            </a:r>
            <a:r>
              <a:rPr lang="el-GR" altLang="en-US" sz="1600" dirty="0"/>
              <a:t> είδη,  του γλυκού νερού (ποτάμια και λίμνες) και ανάδρομα </a:t>
            </a:r>
          </a:p>
          <a:p>
            <a:pPr marL="609600" indent="-609600" algn="ctr">
              <a:spcBef>
                <a:spcPts val="600"/>
              </a:spcBef>
            </a:pPr>
            <a:r>
              <a:rPr lang="el-GR" altLang="en-US" sz="1600" dirty="0" err="1"/>
              <a:t>Λάμπραινες</a:t>
            </a:r>
            <a:r>
              <a:rPr lang="el-GR" altLang="en-US" sz="1600" dirty="0"/>
              <a:t>  ή </a:t>
            </a:r>
            <a:r>
              <a:rPr lang="el-GR" altLang="en-US" sz="1600" dirty="0" err="1"/>
              <a:t>πετρόμυζα</a:t>
            </a:r>
            <a:endParaRPr lang="el-GR" altLang="en-US" sz="1600" dirty="0"/>
          </a:p>
          <a:p>
            <a:pPr marL="609600" indent="-609600" algn="ctr">
              <a:spcBef>
                <a:spcPts val="600"/>
              </a:spcBef>
            </a:pPr>
            <a:r>
              <a:rPr lang="en-US" altLang="en-US" sz="1600" i="1" dirty="0" err="1"/>
              <a:t>Petromyzon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marinus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Lamperta</a:t>
            </a:r>
            <a:r>
              <a:rPr lang="en-US" altLang="en-US" sz="1600" i="1" dirty="0"/>
              <a:t>, </a:t>
            </a:r>
            <a:r>
              <a:rPr lang="en-US" altLang="en-US" sz="1600" i="1" dirty="0" err="1"/>
              <a:t>Ichthyomyzon</a:t>
            </a:r>
            <a:endParaRPr lang="el-GR" alt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488634" y="47524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Τα χαρακτηριστικά της Ομοταξίας </a:t>
            </a:r>
            <a:r>
              <a:rPr lang="el-GR" sz="4000" dirty="0" err="1" smtClean="0"/>
              <a:t>Πετρομυζοντίδες</a:t>
            </a:r>
            <a:r>
              <a:rPr lang="el-GR" sz="4000" dirty="0" smtClean="0"/>
              <a:t> 1/3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28650" y="1639000"/>
            <a:ext cx="8011767" cy="276204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Λεπτό, κυλινδρικό </a:t>
            </a:r>
            <a:r>
              <a:rPr lang="el-GR" altLang="en-US" dirty="0" err="1"/>
              <a:t>χελόμορφο</a:t>
            </a:r>
            <a:r>
              <a:rPr lang="el-GR" altLang="en-US" dirty="0"/>
              <a:t> </a:t>
            </a:r>
            <a:r>
              <a:rPr lang="el-GR" altLang="en-US" dirty="0" smtClean="0"/>
              <a:t>σώμα.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Γυμνό δέρμα, χωρίς </a:t>
            </a:r>
            <a:r>
              <a:rPr lang="el-GR" altLang="en-US" dirty="0" smtClean="0"/>
              <a:t>λέπια.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1 ή 2 </a:t>
            </a:r>
            <a:r>
              <a:rPr lang="el-GR" altLang="en-US" dirty="0" err="1"/>
              <a:t>άζυγα</a:t>
            </a:r>
            <a:r>
              <a:rPr lang="el-GR" altLang="en-US" dirty="0"/>
              <a:t> ραχιαία πτερύγια, </a:t>
            </a:r>
            <a:r>
              <a:rPr lang="el-GR" altLang="en-US" dirty="0" smtClean="0"/>
              <a:t>ουραίο.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Επτά ζεύγη βραγχίων, με αντίστοιχους  εξωτερικούς  </a:t>
            </a:r>
            <a:r>
              <a:rPr lang="el-GR" altLang="en-US" dirty="0" err="1"/>
              <a:t>βραγχιακούς</a:t>
            </a:r>
            <a:r>
              <a:rPr lang="el-GR" altLang="en-US" dirty="0"/>
              <a:t> </a:t>
            </a:r>
            <a:r>
              <a:rPr lang="el-GR" altLang="en-US" dirty="0" smtClean="0"/>
              <a:t>πόρους.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dirty="0"/>
              <a:t>Κυκλικός στοματικός δίσκος σαν μυζητήρας και γλώσσα με καλά ανεπτυγμένα </a:t>
            </a:r>
            <a:r>
              <a:rPr lang="el-GR" altLang="en-US" dirty="0" err="1"/>
              <a:t>κερατινοποιημένα</a:t>
            </a:r>
            <a:r>
              <a:rPr lang="el-GR" altLang="en-US" dirty="0"/>
              <a:t> </a:t>
            </a:r>
            <a:r>
              <a:rPr lang="el-GR" altLang="en-US" dirty="0" smtClean="0"/>
              <a:t>δόντια.</a:t>
            </a:r>
            <a:endParaRPr lang="el-GR" alt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68" y="4121819"/>
            <a:ext cx="6287328" cy="22035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7350" y="58061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6894" y="58061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40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Τα χαρακτηριστικά της Ομοταξίας </a:t>
            </a:r>
            <a:r>
              <a:rPr lang="el-GR" sz="4000" dirty="0" err="1"/>
              <a:t>Πετρομυζοντίδες</a:t>
            </a:r>
            <a:r>
              <a:rPr lang="el-GR" sz="4000" dirty="0"/>
              <a:t> </a:t>
            </a:r>
            <a:r>
              <a:rPr lang="el-GR" sz="4000" dirty="0" smtClean="0"/>
              <a:t>2/3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7987316" cy="478071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Σκελετός ινώδης και χόνδρινος, υπάρχει </a:t>
            </a:r>
            <a:r>
              <a:rPr lang="el-GR" altLang="en-US" sz="3600" dirty="0" err="1"/>
              <a:t>νωτιαία</a:t>
            </a:r>
            <a:r>
              <a:rPr lang="el-GR" altLang="en-US" sz="3600" dirty="0"/>
              <a:t> χορδή, υποτυπώδεις </a:t>
            </a:r>
            <a:r>
              <a:rPr lang="el-GR" altLang="en-US" sz="3600" dirty="0" smtClean="0"/>
              <a:t>σπόνδυλοι.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Καρδιά με φλεβικό κόλπο, κόλπο, </a:t>
            </a:r>
            <a:r>
              <a:rPr lang="el-GR" altLang="en-US" sz="3600" dirty="0" smtClean="0"/>
              <a:t>κοιλία.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Πεπτικό σύστημα χωρίς στομάχι, έντερο με σπειροειδή </a:t>
            </a:r>
            <a:r>
              <a:rPr lang="el-GR" altLang="en-US" sz="3600" dirty="0" smtClean="0"/>
              <a:t>πτύχωση.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 err="1"/>
              <a:t>Νεφρός</a:t>
            </a:r>
            <a:r>
              <a:rPr lang="el-GR" altLang="en-US" sz="3600" dirty="0"/>
              <a:t> </a:t>
            </a:r>
            <a:r>
              <a:rPr lang="el-GR" altLang="en-US" sz="3600" dirty="0" err="1"/>
              <a:t>οπισθονεφρικού</a:t>
            </a:r>
            <a:r>
              <a:rPr lang="el-GR" altLang="en-US" sz="3600" dirty="0"/>
              <a:t> </a:t>
            </a:r>
            <a:r>
              <a:rPr lang="el-GR" altLang="en-US" sz="3600" dirty="0" smtClean="0"/>
              <a:t>τύπου. 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Σωματικά υγρά με </a:t>
            </a:r>
            <a:r>
              <a:rPr lang="el-GR" altLang="en-US" sz="3600" dirty="0" smtClean="0"/>
              <a:t>ωσμωτική </a:t>
            </a:r>
            <a:r>
              <a:rPr lang="el-GR" altLang="en-US" sz="3600" dirty="0"/>
              <a:t>και ιοντική </a:t>
            </a:r>
            <a:r>
              <a:rPr lang="el-GR" altLang="en-US" sz="3600" dirty="0" smtClean="0"/>
              <a:t>ρύθμιση.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Ραχιαία νευρική χορδή με διαφοροποιημένο εγκέφαλο, μικρή παρεγκεφαλίδα και 10 ζεύγη κρανιακών νεύρων. Οι εκφύσεις του ραχιαίου και κοιλιακού νεύρου είναι </a:t>
            </a:r>
            <a:r>
              <a:rPr lang="el-GR" altLang="en-US" sz="3600" dirty="0" smtClean="0"/>
              <a:t>ξεχωριστές.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Αισθητήρια όργανα γεύσης, όσφρησης, ακοής, δύο ζεύγη ημικυκλικών </a:t>
            </a:r>
            <a:r>
              <a:rPr lang="el-GR" altLang="en-US" sz="3600" dirty="0" smtClean="0"/>
              <a:t>σωλήνων.</a:t>
            </a:r>
            <a:endParaRPr lang="el-GR" altLang="en-US" sz="3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n-US" sz="3600" dirty="0"/>
              <a:t>Οφθαλμοί καλά ανεπτυγμένοι, στα </a:t>
            </a:r>
            <a:r>
              <a:rPr lang="el-GR" altLang="en-US" sz="3600" dirty="0" smtClean="0"/>
              <a:t>ενήλικα.</a:t>
            </a:r>
            <a:endParaRPr lang="el-GR" altLang="en-US" sz="36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2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Τα χαρακτηριστικά της Ομοταξίας </a:t>
            </a:r>
            <a:r>
              <a:rPr lang="el-GR" sz="4000" dirty="0" err="1"/>
              <a:t>Πετρομυζοντίδες</a:t>
            </a:r>
            <a:r>
              <a:rPr lang="el-GR" sz="4000" dirty="0"/>
              <a:t> </a:t>
            </a:r>
            <a:r>
              <a:rPr lang="el-GR" sz="4000" dirty="0" smtClean="0"/>
              <a:t>3/3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013074" cy="2256978"/>
          </a:xfrm>
        </p:spPr>
        <p:txBody>
          <a:bodyPr>
            <a:noAutofit/>
          </a:bodyPr>
          <a:lstStyle/>
          <a:p>
            <a:pPr>
              <a:spcBef>
                <a:spcPct val="30000"/>
              </a:spcBef>
              <a:defRPr/>
            </a:pPr>
            <a:r>
              <a:rPr lang="el-GR" sz="2000" dirty="0"/>
              <a:t>Τα φύλα είναι διαχωρισμένα, υπάρχει μια </a:t>
            </a:r>
            <a:r>
              <a:rPr lang="el-GR" sz="2000" dirty="0" err="1"/>
              <a:t>γονάδα</a:t>
            </a:r>
            <a:r>
              <a:rPr lang="el-GR" sz="2000" dirty="0"/>
              <a:t> χωρίς </a:t>
            </a:r>
            <a:r>
              <a:rPr lang="el-GR" sz="2000" dirty="0" smtClean="0"/>
              <a:t>ωαγωγό.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Ωοτοκία το χειμώνα ή την άνοιξη στα νερά των μικρών </a:t>
            </a:r>
            <a:r>
              <a:rPr lang="el-GR" sz="2000" dirty="0" smtClean="0"/>
              <a:t>ποταμών.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Εξωτερική </a:t>
            </a:r>
            <a:r>
              <a:rPr lang="el-GR" sz="2000" dirty="0" smtClean="0"/>
              <a:t>γονιμοποίηση.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Στάδιο προνύμφης μεγάλης διάρκειας  (3-7 χρόνια</a:t>
            </a:r>
            <a:r>
              <a:rPr lang="el-GR" sz="2000" dirty="0" smtClean="0"/>
              <a:t>).</a:t>
            </a:r>
            <a:endParaRPr lang="el-GR" sz="2000" dirty="0"/>
          </a:p>
          <a:p>
            <a:pPr>
              <a:spcBef>
                <a:spcPct val="30000"/>
              </a:spcBef>
              <a:defRPr/>
            </a:pPr>
            <a:r>
              <a:rPr lang="el-GR" sz="2000" dirty="0"/>
              <a:t>Κατά τη μεταμόρφωση</a:t>
            </a:r>
            <a:r>
              <a:rPr lang="en-US" sz="2000" dirty="0"/>
              <a:t>:</a:t>
            </a:r>
            <a:r>
              <a:rPr lang="el-GR" sz="2000" dirty="0"/>
              <a:t> δημιουργία οφθαλμών, αύξηση μεγέθους πτερυγίων, αντικατάσταση της καλύπτρας από το στοματικό </a:t>
            </a:r>
            <a:r>
              <a:rPr lang="el-GR" sz="2000" dirty="0" smtClean="0"/>
              <a:t>δίσκο.</a:t>
            </a:r>
            <a:endParaRPr lang="el-GR" sz="2000" i="1" dirty="0"/>
          </a:p>
          <a:p>
            <a:endParaRPr lang="en-US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67" y="3933502"/>
            <a:ext cx="5558039" cy="234730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62404" y="58876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 1/2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73349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altLang="en-US" sz="2000" dirty="0"/>
              <a:t>Για αναπαραγωγή ανεβαίνουν στα νερά των μικρών ποταμών. Τα αρσενικά κατασκευάζουν τη φωλιά και ακολουθούν τα </a:t>
            </a:r>
            <a:r>
              <a:rPr lang="el-GR" altLang="en-US" sz="2000" dirty="0" smtClean="0"/>
              <a:t>θηλυκά.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Κατά την ωοτοκία το θηλυκό προσκολλάται σε μια </a:t>
            </a:r>
            <a:r>
              <a:rPr lang="el-GR" altLang="en-US" sz="2000" dirty="0" smtClean="0"/>
              <a:t>πέτρα. </a:t>
            </a:r>
            <a:r>
              <a:rPr lang="el-GR" altLang="en-US" sz="2000" dirty="0"/>
              <a:t>Το αρσενικό γονιμοποιεί τα αυγά, προσκολλημένο στη ραχιαία πλευρά του κεφαλιού του </a:t>
            </a:r>
            <a:r>
              <a:rPr lang="el-GR" altLang="en-US" sz="2000" dirty="0" smtClean="0"/>
              <a:t>θηλυκού.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Τα αυγά σκεπάζονται με </a:t>
            </a:r>
            <a:r>
              <a:rPr lang="el-GR" altLang="en-US" sz="2000" dirty="0" smtClean="0"/>
              <a:t>άμμο.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Τα ενήλικα </a:t>
            </a:r>
            <a:r>
              <a:rPr lang="el-GR" altLang="en-US" sz="2000" dirty="0" smtClean="0"/>
              <a:t>πεθαίνουν.</a:t>
            </a:r>
            <a:endParaRPr lang="el-GR" altLang="en-US" sz="2000" dirty="0"/>
          </a:p>
          <a:p>
            <a:pPr>
              <a:spcBef>
                <a:spcPts val="600"/>
              </a:spcBef>
            </a:pPr>
            <a:r>
              <a:rPr lang="el-GR" altLang="en-US" sz="2000" dirty="0"/>
              <a:t>Τα αυγά εκκολάπτονται σε 2 </a:t>
            </a:r>
            <a:r>
              <a:rPr lang="el-GR" altLang="en-US" sz="2000" dirty="0" smtClean="0"/>
              <a:t>εβδομάδες.</a:t>
            </a:r>
            <a:endParaRPr lang="el-GR" altLang="en-US" sz="200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 2/2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343" y="1609699"/>
            <a:ext cx="38862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kern="0" dirty="0"/>
              <a:t>Όταν η </a:t>
            </a:r>
            <a:r>
              <a:rPr lang="el-GR" sz="2000" kern="0" dirty="0" err="1"/>
              <a:t>αμμόκοιτος</a:t>
            </a:r>
            <a:r>
              <a:rPr lang="el-GR" sz="2000" kern="0" dirty="0"/>
              <a:t> γίνει  7 </a:t>
            </a:r>
            <a:r>
              <a:rPr lang="en-US" sz="2000" kern="0" dirty="0"/>
              <a:t>mm </a:t>
            </a:r>
            <a:r>
              <a:rPr lang="el-GR" sz="2000" kern="0" dirty="0"/>
              <a:t>εγκαταλείπει τη </a:t>
            </a:r>
            <a:r>
              <a:rPr lang="el-GR" sz="2000" kern="0" dirty="0" smtClean="0"/>
              <a:t>φωλιά.</a:t>
            </a:r>
            <a:endParaRPr lang="el-GR" sz="2000" kern="0" dirty="0"/>
          </a:p>
          <a:p>
            <a:pPr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kern="0" dirty="0"/>
              <a:t>Παρασύρεται από το ρεύμα και τελικά διεισδύει στον πυθμένα αμμώδους περιοχής με ασθενή </a:t>
            </a:r>
            <a:r>
              <a:rPr lang="el-GR" sz="2000" kern="0" dirty="0" smtClean="0"/>
              <a:t>ρεύματα.</a:t>
            </a:r>
            <a:endParaRPr lang="el-GR" sz="2000" kern="0" dirty="0"/>
          </a:p>
          <a:p>
            <a:pPr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kern="0" dirty="0"/>
              <a:t>Τρέφεται με διήθηση και αυξάνεται </a:t>
            </a:r>
            <a:r>
              <a:rPr lang="el-GR" sz="2000" kern="0" dirty="0" smtClean="0"/>
              <a:t>αργά, </a:t>
            </a:r>
            <a:r>
              <a:rPr lang="el-GR" sz="2000" kern="0" dirty="0"/>
              <a:t>μέχρι </a:t>
            </a:r>
            <a:r>
              <a:rPr lang="el-GR" sz="2000" kern="0" dirty="0" smtClean="0"/>
              <a:t>την </a:t>
            </a:r>
            <a:r>
              <a:rPr lang="el-GR" sz="2000" kern="0" dirty="0"/>
              <a:t>πλήρη </a:t>
            </a:r>
            <a:r>
              <a:rPr lang="el-GR" sz="2000" kern="0" dirty="0" smtClean="0"/>
              <a:t>μεταμόρφωση.</a:t>
            </a:r>
            <a:endParaRPr lang="el-GR" sz="2000" kern="0" dirty="0"/>
          </a:p>
          <a:p>
            <a:pPr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kern="0" dirty="0"/>
              <a:t>Τα θαλάσσια είδη επιστρέφουν στη θάλασσα, ενώ του γλυκού νερού παραμένουν στη περιοχή μέχρι την </a:t>
            </a:r>
            <a:r>
              <a:rPr lang="el-GR" sz="2000" kern="0" dirty="0" smtClean="0"/>
              <a:t>ωρίμανση.</a:t>
            </a:r>
            <a:endParaRPr lang="el-GR" sz="2000" kern="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8"/>
          <a:stretch/>
        </p:blipFill>
        <p:spPr>
          <a:xfrm>
            <a:off x="4232543" y="2114605"/>
            <a:ext cx="4215537" cy="3482053"/>
          </a:xfrm>
        </p:spPr>
      </p:pic>
      <p:sp>
        <p:nvSpPr>
          <p:cNvPr id="10" name="TextBox 9"/>
          <p:cNvSpPr txBox="1"/>
          <p:nvPr/>
        </p:nvSpPr>
        <p:spPr>
          <a:xfrm>
            <a:off x="7964557" y="52385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181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Παρασιτικά είδη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113" y="1836089"/>
            <a:ext cx="5114523" cy="380454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 smtClean="0"/>
              <a:t>Μεταναστεύουν </a:t>
            </a:r>
            <a:r>
              <a:rPr lang="el-GR" sz="2000" dirty="0"/>
              <a:t>στη θάλασσα  ή   παραμένουν στα γλυκά </a:t>
            </a:r>
            <a:r>
              <a:rPr lang="el-GR" sz="2000" dirty="0" smtClean="0"/>
              <a:t>νερά.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Προσκολλώνται σε κάποιο ψάρι με το στόμα τους (καταβροχθίζουν τη σάρκα του και απομυζούν  τα υγρά του σώματός του).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Για να υποβοηθήσουν τη ροή του αίματος, εκχέουν ένα αντιπηκτικό υγρό στην </a:t>
            </a:r>
            <a:r>
              <a:rPr lang="el-GR" sz="2000" dirty="0" smtClean="0"/>
              <a:t>πληγή.</a:t>
            </a:r>
            <a:endParaRPr lang="el-GR" sz="20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Τα ενήλικα παρασιτικά άτομα του γλυκού νερού ζουν 1 - 2 έτη προ της ωοτοκίας και μετά πεθαίνουν, ενώ τα ανάδρομα 2 - 3 </a:t>
            </a:r>
            <a:r>
              <a:rPr lang="el-GR" sz="2000" dirty="0" smtClean="0"/>
              <a:t>έτη.</a:t>
            </a:r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36" y="2541089"/>
            <a:ext cx="3398406" cy="2585863"/>
          </a:xfrm>
        </p:spPr>
      </p:pic>
      <p:sp>
        <p:nvSpPr>
          <p:cNvPr id="7" name="TextBox 6"/>
          <p:cNvSpPr txBox="1"/>
          <p:nvPr/>
        </p:nvSpPr>
        <p:spPr>
          <a:xfrm>
            <a:off x="8440223" y="46515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43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τα ψάρια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171" y="1437316"/>
            <a:ext cx="4396978" cy="4739645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SzPct val="105000"/>
              <a:buNone/>
              <a:defRPr/>
            </a:pPr>
            <a:r>
              <a:rPr lang="el-GR" sz="2000" b="1" dirty="0"/>
              <a:t>Εμφανίζουν μεγαλύτερη  ποικιλότητα από οποιαδήποτε άλλη ομάδα  των </a:t>
            </a:r>
            <a:r>
              <a:rPr lang="el-GR" sz="2000" b="1" dirty="0" err="1" smtClean="0"/>
              <a:t>Σπονδυλοζώων</a:t>
            </a:r>
            <a:r>
              <a:rPr lang="el-GR" sz="2000" b="1" dirty="0" smtClean="0"/>
              <a:t>.</a:t>
            </a:r>
            <a:endParaRPr lang="el-GR" sz="2000" b="1" dirty="0"/>
          </a:p>
          <a:p>
            <a:pPr>
              <a:spcBef>
                <a:spcPts val="1200"/>
              </a:spcBef>
              <a:buSzPct val="105000"/>
              <a:defRPr/>
            </a:pPr>
            <a:r>
              <a:rPr lang="el-GR" sz="2000" dirty="0" smtClean="0"/>
              <a:t>Περισσότερα </a:t>
            </a:r>
            <a:r>
              <a:rPr lang="el-GR" sz="2000" dirty="0"/>
              <a:t>είδη ψαριών από όσα είδη είναι όλα τα υπόλοιπα </a:t>
            </a:r>
            <a:r>
              <a:rPr lang="el-GR" sz="2000" dirty="0" err="1"/>
              <a:t>Σπονδυλόζωα</a:t>
            </a:r>
            <a:r>
              <a:rPr lang="el-GR" sz="2000" dirty="0"/>
              <a:t> (&gt; 30000 είδη</a:t>
            </a:r>
            <a:r>
              <a:rPr lang="el-GR" sz="2000" dirty="0" smtClean="0"/>
              <a:t>).</a:t>
            </a:r>
            <a:endParaRPr lang="el-GR" sz="2000" dirty="0"/>
          </a:p>
          <a:p>
            <a:pPr>
              <a:spcBef>
                <a:spcPts val="1200"/>
              </a:spcBef>
              <a:buSzPct val="105000"/>
              <a:defRPr/>
            </a:pPr>
            <a:r>
              <a:rPr lang="el-GR" sz="2000" dirty="0"/>
              <a:t>Η ποικιλία των σχημάτων του σώματος και των μεγεθών τους </a:t>
            </a:r>
            <a:r>
              <a:rPr lang="el-GR" sz="2000" dirty="0" smtClean="0"/>
              <a:t>είναι </a:t>
            </a:r>
            <a:r>
              <a:rPr lang="el-GR" sz="2000" dirty="0"/>
              <a:t>μεγαλύτερη από αυτή των Θηλαστικών, Πτηνών, Ερπετών και </a:t>
            </a:r>
            <a:r>
              <a:rPr lang="el-GR" sz="2000" dirty="0" smtClean="0"/>
              <a:t>Αμφιβίων.</a:t>
            </a:r>
            <a:endParaRPr lang="el-GR" sz="2000" dirty="0"/>
          </a:p>
          <a:p>
            <a:pPr>
              <a:spcBef>
                <a:spcPts val="1200"/>
              </a:spcBef>
              <a:buSzPct val="105000"/>
              <a:defRPr/>
            </a:pPr>
            <a:r>
              <a:rPr lang="el-GR" sz="2000" dirty="0" smtClean="0"/>
              <a:t>Το </a:t>
            </a:r>
            <a:r>
              <a:rPr lang="el-GR" sz="2000" dirty="0"/>
              <a:t>εύρος των ενδιαιτημάτων που καταλαμβάνουν είναι μεγαλύτερο από αυτό των υπολοίπων </a:t>
            </a:r>
            <a:r>
              <a:rPr lang="el-GR" sz="2000" dirty="0" err="1"/>
              <a:t>Σπονδυλοζώων</a:t>
            </a:r>
            <a:r>
              <a:rPr lang="el-GR" sz="2000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06" y="2857020"/>
            <a:ext cx="3093244" cy="1900238"/>
          </a:xfrm>
        </p:spPr>
      </p:pic>
      <p:sp>
        <p:nvSpPr>
          <p:cNvPr id="7" name="TextBox 6"/>
          <p:cNvSpPr txBox="1"/>
          <p:nvPr/>
        </p:nvSpPr>
        <p:spPr>
          <a:xfrm>
            <a:off x="8239953" y="44802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Μη παρασιτικά είδη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113" y="1861022"/>
            <a:ext cx="5114523" cy="2904161"/>
          </a:xfrm>
        </p:spPr>
        <p:txBody>
          <a:bodyPr>
            <a:noAutofit/>
          </a:bodyPr>
          <a:lstStyle/>
          <a:p>
            <a:pPr marL="609600" indent="-60960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l-GR" sz="2000" b="1" dirty="0"/>
              <a:t>Τα μη παρασιτικά είδη </a:t>
            </a:r>
          </a:p>
          <a:p>
            <a:pPr marL="609600" indent="-609600"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δεν τρέφονται μετά την ενηλικίωσή τους και ο πεπτικός τους σωλήνας εκφυλίζεται. </a:t>
            </a:r>
          </a:p>
          <a:p>
            <a:pPr marL="609600" indent="-609600"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000" dirty="0"/>
              <a:t>Αναπαράγονται  ύστερα από λίγους μήνες  και </a:t>
            </a:r>
            <a:r>
              <a:rPr lang="el-GR" sz="2000" dirty="0" smtClean="0"/>
              <a:t>πεθαίνουν.</a:t>
            </a:r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39" y="2841038"/>
            <a:ext cx="3763926" cy="2860158"/>
          </a:xfrm>
        </p:spPr>
      </p:pic>
      <p:sp>
        <p:nvSpPr>
          <p:cNvPr id="7" name="TextBox 6"/>
          <p:cNvSpPr txBox="1"/>
          <p:nvPr/>
        </p:nvSpPr>
        <p:spPr>
          <a:xfrm>
            <a:off x="8337305" y="54241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i="1" dirty="0" smtClean="0"/>
              <a:t>Lamperta fluviatilis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" y="2535018"/>
            <a:ext cx="4302177" cy="2361715"/>
          </a:xfrm>
        </p:spPr>
      </p:pic>
      <p:sp>
        <p:nvSpPr>
          <p:cNvPr id="7" name="TextBox 6"/>
          <p:cNvSpPr txBox="1"/>
          <p:nvPr/>
        </p:nvSpPr>
        <p:spPr>
          <a:xfrm>
            <a:off x="1092876" y="1733785"/>
            <a:ext cx="3913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 err="1"/>
              <a:t>Λάμπραινα</a:t>
            </a:r>
            <a:r>
              <a:rPr lang="el-GR" dirty="0"/>
              <a:t> των ποταμών  παρασιτεί σε μία πέστροφα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13" y="3715875"/>
            <a:ext cx="3314021" cy="1738502"/>
          </a:xfrm>
        </p:spPr>
      </p:pic>
      <p:sp>
        <p:nvSpPr>
          <p:cNvPr id="9" name="TextBox 8"/>
          <p:cNvSpPr txBox="1"/>
          <p:nvPr/>
        </p:nvSpPr>
        <p:spPr>
          <a:xfrm>
            <a:off x="4695092" y="45851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9073" y="50856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46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Petromyzon</a:t>
            </a:r>
            <a:r>
              <a:rPr lang="en-US" i="1" dirty="0" smtClean="0"/>
              <a:t> </a:t>
            </a:r>
            <a:r>
              <a:rPr lang="en-US" i="1" dirty="0" err="1" smtClean="0"/>
              <a:t>marinus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8" y="1678408"/>
            <a:ext cx="3836988" cy="425313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8" y="2487819"/>
            <a:ext cx="3890962" cy="18929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43" y="4251177"/>
            <a:ext cx="3670110" cy="1883827"/>
          </a:xfrm>
        </p:spPr>
      </p:pic>
      <p:sp>
        <p:nvSpPr>
          <p:cNvPr id="14" name="2 - Θέση περιεχομένου"/>
          <p:cNvSpPr txBox="1">
            <a:spLocks/>
          </p:cNvSpPr>
          <p:nvPr/>
        </p:nvSpPr>
        <p:spPr>
          <a:xfrm>
            <a:off x="4468408" y="1637486"/>
            <a:ext cx="4324954" cy="930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en-US" sz="1800" dirty="0" smtClean="0"/>
              <a:t>Το πιο γνωστό είδος </a:t>
            </a:r>
            <a:r>
              <a:rPr lang="en-US" altLang="en-US" sz="1800" dirty="0" smtClean="0"/>
              <a:t> </a:t>
            </a:r>
            <a:r>
              <a:rPr lang="el-GR" altLang="en-US" sz="1800" dirty="0" smtClean="0"/>
              <a:t>για την καταστροφή </a:t>
            </a:r>
            <a:br>
              <a:rPr lang="el-GR" altLang="en-US" sz="1800" dirty="0" smtClean="0"/>
            </a:br>
            <a:r>
              <a:rPr lang="el-GR" altLang="en-US" sz="1800" dirty="0" smtClean="0"/>
              <a:t>που προξένησε στις Μεγάλες λίμνες των ΗΠΑ </a:t>
            </a:r>
            <a:r>
              <a:rPr lang="en-US" altLang="en-US" sz="1800" dirty="0" smtClean="0"/>
              <a:t>.</a:t>
            </a:r>
            <a:r>
              <a:rPr lang="el-GR" altLang="en-US" sz="1800" dirty="0" smtClean="0"/>
              <a:t> </a:t>
            </a:r>
            <a:r>
              <a:rPr lang="el-GR" altLang="en-US" sz="1800" b="1" dirty="0" smtClean="0"/>
              <a:t/>
            </a:r>
            <a:br>
              <a:rPr lang="el-GR" altLang="en-US" sz="1800" b="1" dirty="0" smtClean="0"/>
            </a:br>
            <a:endParaRPr lang="el-GR" altLang="en-US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006486" y="55844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47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93677" y="39157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3677" y="58505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Ψάρια με χόνδρινο σκελετό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28650" y="1480851"/>
            <a:ext cx="7886700" cy="3211070"/>
          </a:xfrm>
        </p:spPr>
        <p:txBody>
          <a:bodyPr>
            <a:normAutofit fontScale="92500" lnSpcReduction="10000"/>
          </a:bodyPr>
          <a:lstStyle/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>
                <a:cs typeface="Arial" charset="0"/>
              </a:rPr>
              <a:t>Εμφανίστηκαν κατά το </a:t>
            </a:r>
            <a:r>
              <a:rPr lang="el-GR" sz="2200" kern="0" dirty="0" err="1" smtClean="0">
                <a:cs typeface="Arial" charset="0"/>
              </a:rPr>
              <a:t>Δεβόνιο</a:t>
            </a:r>
            <a:r>
              <a:rPr lang="el-GR" sz="2200" kern="0" dirty="0" smtClean="0">
                <a:cs typeface="Arial" charset="0"/>
              </a:rPr>
              <a:t>.</a:t>
            </a:r>
            <a:endParaRPr lang="el-GR" sz="2200" kern="0" dirty="0">
              <a:cs typeface="Arial" charset="0"/>
            </a:endParaRPr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970  </a:t>
            </a:r>
            <a:r>
              <a:rPr lang="el-GR" sz="2200" kern="0" dirty="0" err="1"/>
              <a:t>αρτίγονα</a:t>
            </a:r>
            <a:r>
              <a:rPr lang="el-GR" sz="2200" kern="0" dirty="0"/>
              <a:t> </a:t>
            </a:r>
            <a:r>
              <a:rPr lang="el-GR" sz="2200" kern="0" dirty="0" smtClean="0"/>
              <a:t>είδη.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2  Υφομοταξίες</a:t>
            </a:r>
            <a:r>
              <a:rPr lang="en-US" sz="2200" kern="0" dirty="0"/>
              <a:t>:</a:t>
            </a:r>
            <a:r>
              <a:rPr lang="el-GR" sz="2200" kern="0" dirty="0"/>
              <a:t> </a:t>
            </a:r>
            <a:r>
              <a:rPr lang="el-GR" sz="2200" kern="0" dirty="0" err="1"/>
              <a:t>Ελασματοβράγχιοι</a:t>
            </a:r>
            <a:r>
              <a:rPr lang="el-GR" sz="2200" kern="0" dirty="0"/>
              <a:t>  και  </a:t>
            </a:r>
            <a:r>
              <a:rPr lang="el-GR" sz="2200" kern="0" dirty="0" err="1" smtClean="0"/>
              <a:t>Ολοκέφαλοι</a:t>
            </a:r>
            <a:r>
              <a:rPr lang="el-GR" sz="2200" kern="0" dirty="0" smtClean="0"/>
              <a:t>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Παντελής απουσία οστίτη ιστού (δόντια, λέπια, ακτίνες</a:t>
            </a:r>
            <a:r>
              <a:rPr lang="el-GR" sz="2200" kern="0" dirty="0" smtClean="0"/>
              <a:t>).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Γνάθους με ισχυρά </a:t>
            </a:r>
            <a:r>
              <a:rPr lang="el-GR" sz="2200" kern="0" dirty="0" smtClean="0"/>
              <a:t>δόντια.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Ανεπτυγμένα αισθητήρια </a:t>
            </a:r>
            <a:r>
              <a:rPr lang="el-GR" sz="2200" kern="0" dirty="0" smtClean="0"/>
              <a:t>όργανα.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Κατάλληλοι για κολύμβηση </a:t>
            </a:r>
            <a:r>
              <a:rPr lang="el-GR" sz="2200" kern="0" dirty="0" smtClean="0"/>
              <a:t>μύες.</a:t>
            </a:r>
            <a:endParaRPr lang="el-GR" sz="2200" kern="0" dirty="0"/>
          </a:p>
          <a:p>
            <a:pPr eaLnBrk="0" hangingPunct="0">
              <a:spcBef>
                <a:spcPts val="12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Θηρευτικές </a:t>
            </a:r>
            <a:r>
              <a:rPr lang="el-GR" sz="2200" kern="0" dirty="0" smtClean="0"/>
              <a:t>συνήθειες.</a:t>
            </a:r>
            <a:endParaRPr lang="el-GR" sz="2200" kern="0" dirty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78" y="4889034"/>
            <a:ext cx="6273479" cy="123926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79649" y="58513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50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99941" y="58513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51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22797" y="58513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2525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 της Ομοταξίας </a:t>
            </a:r>
            <a:br>
              <a:rPr lang="el-GR" sz="4000" dirty="0" smtClean="0"/>
            </a:br>
            <a:r>
              <a:rPr lang="el-GR" sz="4000" dirty="0" smtClean="0"/>
              <a:t>των </a:t>
            </a:r>
            <a:r>
              <a:rPr lang="el-GR" sz="4000" dirty="0" err="1" smtClean="0"/>
              <a:t>Χονδριχθύων</a:t>
            </a:r>
            <a:r>
              <a:rPr lang="el-GR" sz="4000" dirty="0" smtClean="0"/>
              <a:t>  1/3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2005507"/>
            <a:ext cx="7735861" cy="40954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Σώμα ατρακτοειδές ή </a:t>
            </a:r>
            <a:r>
              <a:rPr lang="el-GR" altLang="en-US" sz="2900" dirty="0" err="1"/>
              <a:t>νωτοκοιλιακά</a:t>
            </a:r>
            <a:r>
              <a:rPr lang="el-GR" altLang="en-US" sz="2900" dirty="0"/>
              <a:t> </a:t>
            </a:r>
            <a:r>
              <a:rPr lang="el-GR" altLang="en-US" sz="2900" dirty="0" smtClean="0"/>
              <a:t>πεπλατυσμένο. 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b="1" dirty="0"/>
              <a:t>Ζεύγη πτερυγίων  </a:t>
            </a:r>
            <a:r>
              <a:rPr lang="el-GR" altLang="en-US" sz="2900" dirty="0"/>
              <a:t>θωρακικών - κοιλιακών, </a:t>
            </a:r>
            <a:r>
              <a:rPr lang="el-GR" altLang="en-US" sz="2900" b="1" dirty="0" err="1"/>
              <a:t>γονοπόδια</a:t>
            </a:r>
            <a:r>
              <a:rPr lang="el-GR" altLang="en-US" sz="2900" dirty="0"/>
              <a:t> στα </a:t>
            </a:r>
            <a:r>
              <a:rPr lang="el-GR" altLang="en-US" sz="2900" dirty="0" smtClean="0"/>
              <a:t>αρσενικά.            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b="1" dirty="0" err="1"/>
              <a:t>Ετερόκερκο</a:t>
            </a:r>
            <a:r>
              <a:rPr lang="el-GR" altLang="en-US" sz="2900" dirty="0"/>
              <a:t> ουραίο πτερύγιο (</a:t>
            </a:r>
            <a:r>
              <a:rPr lang="el-GR" altLang="en-US" sz="2900" b="1" dirty="0" err="1"/>
              <a:t>διφύκερκο</a:t>
            </a:r>
            <a:r>
              <a:rPr lang="el-GR" altLang="en-US" sz="2900" b="1" dirty="0"/>
              <a:t> </a:t>
            </a:r>
            <a:r>
              <a:rPr lang="el-GR" altLang="en-US" sz="2900" dirty="0"/>
              <a:t>στις χίμαιρες</a:t>
            </a:r>
            <a:r>
              <a:rPr lang="el-GR" altLang="en-US" sz="2900" dirty="0" smtClean="0"/>
              <a:t>). 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Στόμα κοιλιακά τοποθετημένο, 2 </a:t>
            </a:r>
            <a:r>
              <a:rPr lang="el-GR" altLang="en-US" sz="2900" dirty="0" err="1"/>
              <a:t>ρώθωνες</a:t>
            </a:r>
            <a:r>
              <a:rPr lang="el-GR" altLang="en-US" sz="2900" dirty="0"/>
              <a:t> που δεν επικοινωνούν με τη στοματική κοιλότητα στους </a:t>
            </a:r>
            <a:r>
              <a:rPr lang="el-GR" altLang="en-US" sz="2900" dirty="0" err="1" smtClean="0"/>
              <a:t>ελασματοβράγχιους</a:t>
            </a:r>
            <a:r>
              <a:rPr lang="el-GR" altLang="en-US" sz="2900" dirty="0" smtClean="0"/>
              <a:t>.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Δέρμα με </a:t>
            </a:r>
            <a:r>
              <a:rPr lang="el-GR" altLang="en-US" sz="2900" b="1" dirty="0"/>
              <a:t>πλακοειδή λέπια </a:t>
            </a:r>
            <a:r>
              <a:rPr lang="el-GR" altLang="en-US" sz="2900" dirty="0"/>
              <a:t>ή </a:t>
            </a:r>
            <a:r>
              <a:rPr lang="el-GR" altLang="en-US" sz="2900" dirty="0" smtClean="0"/>
              <a:t>γυμνό.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/>
              <a:t>Δόντια από τροποποιημένα πλακοειδή λέπια και </a:t>
            </a:r>
            <a:r>
              <a:rPr lang="el-GR" altLang="en-US" sz="2900" b="1" dirty="0" err="1"/>
              <a:t>πολυφυοδοντία</a:t>
            </a:r>
            <a:r>
              <a:rPr lang="el-GR" altLang="en-US" sz="2900" dirty="0"/>
              <a:t> στους </a:t>
            </a:r>
            <a:r>
              <a:rPr lang="el-GR" altLang="en-US" sz="2900" dirty="0" err="1"/>
              <a:t>ελασματοβράγχιους</a:t>
            </a:r>
            <a:r>
              <a:rPr lang="el-GR" altLang="en-US" sz="2900" dirty="0"/>
              <a:t> (σαν αλεστικές πλάκες στις χίμαιρες</a:t>
            </a:r>
            <a:r>
              <a:rPr lang="el-GR" altLang="en-US" sz="2900" dirty="0" smtClean="0"/>
              <a:t>).</a:t>
            </a:r>
            <a:endParaRPr lang="el-GR" altLang="en-US" sz="29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900" dirty="0" err="1"/>
              <a:t>Ενδοσκελετός</a:t>
            </a:r>
            <a:r>
              <a:rPr lang="el-GR" altLang="en-US" sz="2900" dirty="0"/>
              <a:t> εξολοκλήρου από </a:t>
            </a:r>
            <a:r>
              <a:rPr lang="el-GR" altLang="en-US" sz="2900" b="1" dirty="0"/>
              <a:t>χόνδρο</a:t>
            </a:r>
            <a:r>
              <a:rPr lang="el-GR" altLang="en-US" sz="2900" dirty="0"/>
              <a:t>, υπάρχουν σπόνδυλοι  ενώ η </a:t>
            </a:r>
            <a:r>
              <a:rPr lang="el-GR" altLang="en-US" sz="2900" dirty="0" err="1"/>
              <a:t>νωτιαία</a:t>
            </a:r>
            <a:r>
              <a:rPr lang="el-GR" altLang="en-US" sz="2900" dirty="0"/>
              <a:t> χορδή είναι </a:t>
            </a:r>
            <a:r>
              <a:rPr lang="el-GR" altLang="en-US" sz="2900" dirty="0" err="1" smtClean="0"/>
              <a:t>υποπλασμένη</a:t>
            </a:r>
            <a:r>
              <a:rPr lang="el-GR" altLang="en-US" sz="2900" dirty="0" smtClean="0"/>
              <a:t>.</a:t>
            </a:r>
            <a:endParaRPr lang="el-GR" altLang="en-US" sz="2900" dirty="0"/>
          </a:p>
          <a:p>
            <a:pPr marL="82296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 της Ομοταξίας </a:t>
            </a:r>
            <a:br>
              <a:rPr lang="el-GR" sz="4000" dirty="0" smtClean="0"/>
            </a:br>
            <a:r>
              <a:rPr lang="el-GR" sz="4000" dirty="0" smtClean="0"/>
              <a:t>των </a:t>
            </a:r>
            <a:r>
              <a:rPr lang="el-GR" sz="4000" dirty="0" err="1" smtClean="0"/>
              <a:t>Χονδριχθύων</a:t>
            </a:r>
            <a:r>
              <a:rPr lang="el-GR" sz="4000" dirty="0" smtClean="0"/>
              <a:t>  2/3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716367"/>
            <a:ext cx="8125606" cy="48899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000" b="1" dirty="0"/>
              <a:t>Πεπτικό σύστημα </a:t>
            </a:r>
            <a:r>
              <a:rPr lang="el-GR" sz="2000" b="1" dirty="0" smtClean="0"/>
              <a:t>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dirty="0" smtClean="0"/>
              <a:t>Στομάχι σε σχήμα σιφονιού (απουσιάζει στις χίμαιρες). Έντερο με σπειροειδή περιέλιξη.  Μεγάλο συκώτι με αποθέματα ελαίου.</a:t>
            </a:r>
          </a:p>
          <a:p>
            <a:pPr>
              <a:spcBef>
                <a:spcPts val="600"/>
              </a:spcBef>
              <a:buNone/>
              <a:defRPr/>
            </a:pPr>
            <a:endParaRPr lang="el-GR" sz="2000" dirty="0" smtClean="0"/>
          </a:p>
          <a:p>
            <a:pPr>
              <a:spcBef>
                <a:spcPts val="600"/>
              </a:spcBef>
              <a:defRPr/>
            </a:pPr>
            <a:r>
              <a:rPr lang="el-GR" sz="2000" b="1" dirty="0" smtClean="0"/>
              <a:t>Αναπνευστικό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5 - 7 ζεύγη βραγχίων με ισάριθμες </a:t>
            </a:r>
            <a:r>
              <a:rPr lang="el-GR" sz="2000" dirty="0" err="1"/>
              <a:t>βραγχιακές</a:t>
            </a:r>
            <a:r>
              <a:rPr lang="el-GR" sz="2000" dirty="0"/>
              <a:t> σχισμές.   Στις χίμαιρες τα 4 ζεύγη βραγχίων καλύπτονται από ένα </a:t>
            </a:r>
            <a:r>
              <a:rPr lang="el-GR" sz="2000" dirty="0" err="1"/>
              <a:t>βραγχιακό</a:t>
            </a:r>
            <a:r>
              <a:rPr lang="el-GR" sz="2000" dirty="0"/>
              <a:t> επικάλυμμα  σε κάθε </a:t>
            </a:r>
            <a:r>
              <a:rPr lang="el-GR" sz="2000" dirty="0" smtClean="0"/>
              <a:t>πλευρά.</a:t>
            </a:r>
          </a:p>
          <a:p>
            <a:pPr>
              <a:spcBef>
                <a:spcPts val="600"/>
              </a:spcBef>
              <a:buNone/>
              <a:defRPr/>
            </a:pP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b="1" dirty="0" smtClean="0"/>
              <a:t>Απεκκριτικό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</a:t>
            </a:r>
            <a:r>
              <a:rPr lang="el-GR" sz="2000" dirty="0" err="1"/>
              <a:t>Οπισθόνεφρος</a:t>
            </a:r>
            <a:r>
              <a:rPr lang="el-GR" sz="2000" dirty="0"/>
              <a:t> και </a:t>
            </a:r>
            <a:r>
              <a:rPr lang="el-GR" sz="2000" dirty="0" err="1"/>
              <a:t>εδρικός</a:t>
            </a:r>
            <a:r>
              <a:rPr lang="el-GR" sz="2000" dirty="0"/>
              <a:t> </a:t>
            </a:r>
            <a:r>
              <a:rPr lang="el-GR" sz="2000" dirty="0" smtClean="0"/>
              <a:t>αδένας.</a:t>
            </a:r>
            <a:endParaRPr lang="el-GR" sz="2000" dirty="0"/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Αίμα </a:t>
            </a:r>
            <a:r>
              <a:rPr lang="el-GR" sz="2000" dirty="0" err="1" smtClean="0"/>
              <a:t>ισωσμωτικό</a:t>
            </a:r>
            <a:r>
              <a:rPr lang="el-GR" sz="2000" dirty="0" smtClean="0"/>
              <a:t> </a:t>
            </a:r>
            <a:r>
              <a:rPr lang="el-GR" sz="2000" dirty="0"/>
              <a:t>ή ελαφρώς </a:t>
            </a:r>
            <a:r>
              <a:rPr lang="el-GR" sz="2000" dirty="0" err="1" smtClean="0"/>
              <a:t>υπερωσμωτικό</a:t>
            </a:r>
            <a:r>
              <a:rPr lang="el-GR" sz="2000" dirty="0" smtClean="0"/>
              <a:t> </a:t>
            </a:r>
            <a:r>
              <a:rPr lang="el-GR" sz="2000" dirty="0"/>
              <a:t>σε σχέση με το θαλασσινό νερό. </a:t>
            </a:r>
            <a:r>
              <a:rPr lang="el-GR" sz="2000" dirty="0" smtClean="0"/>
              <a:t>Υψηλές </a:t>
            </a:r>
            <a:r>
              <a:rPr lang="el-GR" sz="2000" dirty="0"/>
              <a:t>συγκεντρώσεις ουρίας και  οξειδίου </a:t>
            </a:r>
            <a:r>
              <a:rPr lang="el-GR" sz="2000" dirty="0" err="1"/>
              <a:t>τριμεθυλαμίνης</a:t>
            </a:r>
            <a:r>
              <a:rPr lang="el-GR" sz="2000" dirty="0"/>
              <a:t> στο αίμα </a:t>
            </a:r>
            <a:r>
              <a:rPr lang="el-GR" sz="2000" dirty="0" smtClean="0"/>
              <a:t>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 της Ομοταξίας </a:t>
            </a:r>
            <a:br>
              <a:rPr lang="el-GR" sz="4000" dirty="0" smtClean="0"/>
            </a:br>
            <a:r>
              <a:rPr lang="el-GR" sz="4000" dirty="0" smtClean="0"/>
              <a:t>των </a:t>
            </a:r>
            <a:r>
              <a:rPr lang="el-GR" sz="4000" dirty="0" err="1" smtClean="0"/>
              <a:t>Χονδριχθύων</a:t>
            </a:r>
            <a:r>
              <a:rPr lang="el-GR" sz="4000" dirty="0" smtClean="0"/>
              <a:t>  3/3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4774" y="1690689"/>
            <a:ext cx="8454452" cy="514163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000" b="1" dirty="0"/>
              <a:t>Κυκλοφορικό 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dirty="0"/>
              <a:t>Καρδιά με φλεβικό κόλπο, κόλπο, κοιλία και αρτηριακό </a:t>
            </a:r>
            <a:r>
              <a:rPr lang="el-GR" sz="2000" dirty="0" smtClean="0"/>
              <a:t>κώνο.</a:t>
            </a:r>
          </a:p>
          <a:p>
            <a:pPr>
              <a:spcBef>
                <a:spcPts val="1800"/>
              </a:spcBef>
              <a:defRPr/>
            </a:pPr>
            <a:r>
              <a:rPr lang="el-GR" sz="2000" b="1" dirty="0" smtClean="0"/>
              <a:t>Νευρικό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b="1" dirty="0" smtClean="0"/>
              <a:t>-</a:t>
            </a:r>
            <a:r>
              <a:rPr lang="el-GR" sz="2000" b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/>
              <a:t>Εγκέφαλος </a:t>
            </a:r>
            <a:r>
              <a:rPr lang="el-GR" sz="2000" dirty="0"/>
              <a:t>με 2 οσφρητικούς λοβούς, 2 εγκεφαλικά ημισφαίρια, 2 οπτικούς λοβούς, παρεγκεφαλίδα, προμήκη μυελό, 10 ζεύγη κρανιακών </a:t>
            </a:r>
            <a:r>
              <a:rPr lang="el-GR" sz="2000" dirty="0" smtClean="0"/>
              <a:t>νεύρων. </a:t>
            </a:r>
            <a:endParaRPr lang="el-GR" sz="2000" dirty="0"/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</a:t>
            </a:r>
            <a:r>
              <a:rPr lang="el-GR" sz="2000" dirty="0" smtClean="0"/>
              <a:t>- 3 </a:t>
            </a:r>
            <a:r>
              <a:rPr lang="el-GR" sz="2000" dirty="0"/>
              <a:t>ζεύγη ημικυκλικών </a:t>
            </a:r>
            <a:r>
              <a:rPr lang="el-GR" sz="2000" dirty="0" smtClean="0"/>
              <a:t>σωλήνων.</a:t>
            </a:r>
            <a:r>
              <a:rPr lang="el-GR" sz="2000" dirty="0"/>
              <a:t>					</a:t>
            </a:r>
            <a:r>
              <a:rPr lang="el-GR" sz="2000" dirty="0" smtClean="0"/>
              <a:t>                 - Σύστημα </a:t>
            </a:r>
            <a:r>
              <a:rPr lang="el-GR" sz="2000" dirty="0"/>
              <a:t>πλευρικής γραμμής, ηλεκτρικοί </a:t>
            </a:r>
            <a:r>
              <a:rPr lang="el-GR" sz="2000" dirty="0" smtClean="0"/>
              <a:t>υποδοχείς.</a:t>
            </a:r>
          </a:p>
          <a:p>
            <a:pPr>
              <a:spcBef>
                <a:spcPts val="1800"/>
              </a:spcBef>
              <a:defRPr/>
            </a:pPr>
            <a:r>
              <a:rPr lang="el-GR" sz="2000" b="1" dirty="0" smtClean="0"/>
              <a:t>Αναπαραγωγικό </a:t>
            </a:r>
            <a:r>
              <a:rPr lang="el-GR" sz="2000" b="1" dirty="0"/>
              <a:t>σύστημα 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l-GR" sz="20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sz="2000" b="1" dirty="0" smtClean="0"/>
              <a:t>- </a:t>
            </a:r>
            <a:r>
              <a:rPr lang="el-GR" sz="2000" dirty="0" smtClean="0"/>
              <a:t>Τα </a:t>
            </a:r>
            <a:r>
              <a:rPr lang="el-GR" sz="2000" dirty="0"/>
              <a:t>φύλα είναι διαχωρισμένα, ζεύγη </a:t>
            </a:r>
            <a:r>
              <a:rPr lang="el-GR" sz="2000" dirty="0" err="1"/>
              <a:t>γονάδων</a:t>
            </a:r>
            <a:r>
              <a:rPr lang="el-GR" sz="2000" dirty="0"/>
              <a:t>, αναπαραγωγικοί αγωγοί που οδηγούν στην αμάρα (ξεχωριστές  ουρογεννητική και  </a:t>
            </a:r>
            <a:r>
              <a:rPr lang="el-GR" sz="2000" dirty="0" err="1"/>
              <a:t>εδρική</a:t>
            </a:r>
            <a:r>
              <a:rPr lang="el-GR" sz="2000" dirty="0"/>
              <a:t> έξοδος στις χίμαιρες</a:t>
            </a:r>
            <a:r>
              <a:rPr lang="el-GR" sz="2000" dirty="0" smtClean="0"/>
              <a:t>). </a:t>
            </a:r>
            <a:endParaRPr lang="el-GR" sz="2000" dirty="0"/>
          </a:p>
          <a:p>
            <a:pPr>
              <a:spcBef>
                <a:spcPts val="600"/>
              </a:spcBef>
              <a:buNone/>
              <a:defRPr/>
            </a:pPr>
            <a:r>
              <a:rPr lang="el-GR" sz="2000" dirty="0"/>
              <a:t>	</a:t>
            </a:r>
            <a:r>
              <a:rPr lang="el-GR" sz="2000" dirty="0" smtClean="0"/>
              <a:t>- Ωοτόκα</a:t>
            </a:r>
            <a:r>
              <a:rPr lang="el-GR" sz="2000" dirty="0"/>
              <a:t>, ωοζωοτόκα ή ζωοτόκα, άμεση ανάπτυξη.  Εσωτερική </a:t>
            </a:r>
            <a:r>
              <a:rPr lang="el-GR" sz="2000" dirty="0" smtClean="0"/>
              <a:t>γονιμοποίηση.</a:t>
            </a:r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5873" y="351609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Υφομοταξία </a:t>
            </a:r>
            <a:r>
              <a:rPr lang="el-GR" sz="4000" dirty="0" err="1" smtClean="0"/>
              <a:t>Ελασματοβράγχιοι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8813" y="1583163"/>
            <a:ext cx="554636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13 τάξεις  (8 </a:t>
            </a:r>
            <a:r>
              <a:rPr lang="el-GR" sz="2000" dirty="0" err="1"/>
              <a:t>καρχαριόμορφων</a:t>
            </a:r>
            <a:r>
              <a:rPr lang="el-GR" sz="2000" dirty="0"/>
              <a:t> και 5 </a:t>
            </a:r>
            <a:r>
              <a:rPr lang="el-GR" sz="2000" dirty="0" err="1"/>
              <a:t>ραγιόμορφων</a:t>
            </a:r>
            <a:r>
              <a:rPr lang="el-GR" sz="2000" dirty="0" smtClean="0"/>
              <a:t>).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2000" dirty="0"/>
              <a:t>	</a:t>
            </a:r>
            <a:r>
              <a:rPr lang="el-GR" sz="2000" b="1" dirty="0"/>
              <a:t>Βασικοί ταξινομικοί χαρακτήρες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 smtClean="0"/>
              <a:t>Σχήμα σώματος.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Αριθμός και θέση </a:t>
            </a:r>
            <a:r>
              <a:rPr lang="el-GR" sz="2000" dirty="0" err="1"/>
              <a:t>βραγχιακών</a:t>
            </a:r>
            <a:r>
              <a:rPr lang="el-GR" sz="2000" dirty="0"/>
              <a:t> </a:t>
            </a:r>
            <a:r>
              <a:rPr lang="el-GR" sz="2000" dirty="0" smtClean="0"/>
              <a:t>σχισμών.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Παρουσία </a:t>
            </a:r>
            <a:r>
              <a:rPr lang="el-GR" sz="2000" dirty="0" err="1"/>
              <a:t>εδρικού</a:t>
            </a:r>
            <a:r>
              <a:rPr lang="el-GR" sz="2000" dirty="0"/>
              <a:t> </a:t>
            </a:r>
            <a:r>
              <a:rPr lang="el-GR" sz="2000" dirty="0" smtClean="0"/>
              <a:t>πτερύγιου.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Αριθμός ραχιαίων </a:t>
            </a:r>
            <a:r>
              <a:rPr lang="el-GR" sz="2000" dirty="0" smtClean="0"/>
              <a:t>πτερυγίων.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Παρουσία ακανθών μπροστά από τα </a:t>
            </a:r>
            <a:r>
              <a:rPr lang="el-GR" sz="2000" dirty="0" smtClean="0"/>
              <a:t>πτερύγια.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Θέση </a:t>
            </a:r>
            <a:r>
              <a:rPr lang="el-GR" sz="2000" dirty="0" smtClean="0"/>
              <a:t>στόματος.</a:t>
            </a:r>
            <a:endParaRPr 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2000" dirty="0"/>
              <a:t>Παρουσία </a:t>
            </a:r>
            <a:r>
              <a:rPr lang="el-GR" sz="2000" dirty="0" smtClean="0"/>
              <a:t>βλεφάρων.</a:t>
            </a:r>
            <a:endParaRPr lang="el-GR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07" y="1525484"/>
            <a:ext cx="2937426" cy="43513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39953" y="31275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9953" y="55998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5873" y="351609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Καρχαρίες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80160" y="1358556"/>
            <a:ext cx="3694722" cy="5107319"/>
          </a:xfrm>
        </p:spPr>
        <p:txBody>
          <a:bodyPr>
            <a:noAutofit/>
          </a:bodyPr>
          <a:lstStyle/>
          <a:p>
            <a:pPr indent="0">
              <a:buFont typeface="Wingdings" panose="05000000000000000000" pitchFamily="2" charset="2"/>
              <a:buNone/>
              <a:defRPr/>
            </a:pPr>
            <a:r>
              <a:rPr lang="el-GR" sz="2000" b="1" dirty="0"/>
              <a:t>Οι καρχαρίες εξελίσσονται εδώ και 450 εκατομμύρια </a:t>
            </a:r>
            <a:r>
              <a:rPr lang="el-GR" sz="2000" b="1" dirty="0" smtClean="0"/>
              <a:t>χρόνια. </a:t>
            </a:r>
            <a:endParaRPr lang="el-GR" sz="2000" b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sz="2000" dirty="0" smtClean="0"/>
              <a:t>    Κατατάσσονται στους </a:t>
            </a:r>
            <a:r>
              <a:rPr lang="el-GR" sz="2000" dirty="0"/>
              <a:t>πιο ικανούς θηρευτές των </a:t>
            </a:r>
            <a:r>
              <a:rPr lang="el-GR" sz="2000" dirty="0" smtClean="0"/>
              <a:t>ωκεανών.</a:t>
            </a:r>
            <a:endParaRPr lang="el-GR" sz="2000" dirty="0"/>
          </a:p>
          <a:p>
            <a:pPr indent="0">
              <a:buFont typeface="Wingdings" panose="05000000000000000000" pitchFamily="2" charset="2"/>
              <a:buNone/>
              <a:defRPr/>
            </a:pPr>
            <a:r>
              <a:rPr lang="el-GR" sz="2000" b="1" dirty="0" smtClean="0"/>
              <a:t>Μεγάλη  </a:t>
            </a:r>
            <a:r>
              <a:rPr lang="el-GR" sz="2000" b="1" dirty="0"/>
              <a:t>ποικιλότητα σε ενδιαιτήματα, μορφή και μέγεθος</a:t>
            </a:r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Καρχαρινόμορφοι</a:t>
            </a:r>
            <a:r>
              <a:rPr lang="el-GR" sz="2000" dirty="0"/>
              <a:t> </a:t>
            </a:r>
            <a:r>
              <a:rPr lang="en-US" sz="2000" dirty="0"/>
              <a:t>:  </a:t>
            </a:r>
            <a:r>
              <a:rPr lang="el-GR" sz="2000" dirty="0"/>
              <a:t>κοντά στις </a:t>
            </a:r>
            <a:r>
              <a:rPr lang="el-GR" sz="2000" dirty="0" smtClean="0"/>
              <a:t>ακτές.</a:t>
            </a: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Λαμνιόμορφοι</a:t>
            </a:r>
            <a:r>
              <a:rPr lang="en-US" sz="2000" dirty="0"/>
              <a:t>:  </a:t>
            </a:r>
            <a:r>
              <a:rPr lang="el-GR" sz="2000" dirty="0"/>
              <a:t>μεγάλοι πελαγικοί καρχαρίες, ωκεάνια </a:t>
            </a:r>
            <a:r>
              <a:rPr lang="el-GR" sz="2000" dirty="0" smtClean="0"/>
              <a:t>είδη.</a:t>
            </a: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Σκουαλινόμορφοι</a:t>
            </a:r>
            <a:r>
              <a:rPr lang="en-US" sz="2000" dirty="0"/>
              <a:t>:</a:t>
            </a:r>
            <a:r>
              <a:rPr lang="el-GR" sz="2000" dirty="0"/>
              <a:t> σκυλόψαρα,  σε μεγάλα βάθη στο </a:t>
            </a:r>
            <a:r>
              <a:rPr lang="el-GR" sz="2000" dirty="0" smtClean="0"/>
              <a:t>βυθό.</a:t>
            </a:r>
            <a:endParaRPr lang="el-GR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82" y="1918741"/>
            <a:ext cx="4974246" cy="3403333"/>
          </a:xfrm>
        </p:spPr>
      </p:pic>
      <p:sp>
        <p:nvSpPr>
          <p:cNvPr id="9" name="TextBox 8"/>
          <p:cNvSpPr txBox="1"/>
          <p:nvPr/>
        </p:nvSpPr>
        <p:spPr>
          <a:xfrm>
            <a:off x="8515350" y="49471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</a:t>
            </a:r>
            <a:r>
              <a:rPr lang="el-GR" sz="1200" b="1" dirty="0" smtClean="0"/>
              <a:t>5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139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με παγκόσμια εξάπλωση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7" y="1458706"/>
            <a:ext cx="4158224" cy="2370136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7" y="3828842"/>
            <a:ext cx="4158224" cy="2367151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04" y="1820814"/>
            <a:ext cx="2993721" cy="164592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13" y="3899197"/>
            <a:ext cx="3414056" cy="1932599"/>
          </a:xfrm>
        </p:spPr>
      </p:pic>
      <p:sp>
        <p:nvSpPr>
          <p:cNvPr id="9" name="TextBox 8"/>
          <p:cNvSpPr txBox="1"/>
          <p:nvPr/>
        </p:nvSpPr>
        <p:spPr>
          <a:xfrm>
            <a:off x="4731255" y="59652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</a:t>
            </a:r>
            <a:r>
              <a:rPr lang="el-GR" sz="1200" b="1" dirty="0" smtClean="0"/>
              <a:t>6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69073" y="31897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9073" y="53982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</a:t>
            </a:r>
            <a:r>
              <a:rPr lang="el-GR" sz="1200" b="1" dirty="0" smtClean="0"/>
              <a:t>8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999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Μέγεθος σώματος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368" y="1649983"/>
            <a:ext cx="7751263" cy="24084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Το μέγεθος των ψαριών κυμαίνεται από λίγα </a:t>
            </a:r>
            <a:r>
              <a:rPr lang="el-GR" altLang="en-US" sz="2600" b="1" dirty="0" smtClean="0"/>
              <a:t>χιλιοστά,</a:t>
            </a:r>
            <a:r>
              <a:rPr lang="el-GR" altLang="en-US" sz="2600" dirty="0" smtClean="0"/>
              <a:t> </a:t>
            </a:r>
            <a:r>
              <a:rPr lang="el-GR" altLang="en-US" sz="2600" dirty="0"/>
              <a:t>μέχρι αρκετά </a:t>
            </a:r>
            <a:r>
              <a:rPr lang="el-GR" altLang="en-US" sz="2600" b="1" dirty="0" smtClean="0"/>
              <a:t>μέτρα.</a:t>
            </a:r>
            <a:endParaRPr lang="el-GR" altLang="en-US" sz="2600" b="1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Είναι ανάλογο με τον </a:t>
            </a:r>
            <a:r>
              <a:rPr lang="el-GR" altLang="en-US" sz="2600" b="1" dirty="0"/>
              <a:t>βιότοπο</a:t>
            </a:r>
            <a:r>
              <a:rPr lang="el-GR" altLang="en-US" sz="2600" dirty="0"/>
              <a:t> και τον </a:t>
            </a:r>
            <a:r>
              <a:rPr lang="el-GR" altLang="en-US" sz="2600" b="1" dirty="0"/>
              <a:t>οικολογικό θώκο</a:t>
            </a:r>
            <a:r>
              <a:rPr lang="el-GR" altLang="en-US" sz="2600" dirty="0"/>
              <a:t> κάθε </a:t>
            </a:r>
            <a:r>
              <a:rPr lang="el-GR" altLang="en-US" sz="2600" dirty="0" smtClean="0"/>
              <a:t>ατόμου. </a:t>
            </a:r>
            <a:endParaRPr lang="el-GR" altLang="en-US" sz="2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Αναλογεί στη θέση κάθε ατόμου στην </a:t>
            </a:r>
            <a:r>
              <a:rPr lang="el-GR" altLang="en-US" sz="2600" b="1" dirty="0"/>
              <a:t>τροφική </a:t>
            </a:r>
            <a:r>
              <a:rPr lang="el-GR" altLang="en-US" sz="2600" b="1" dirty="0" smtClean="0"/>
              <a:t>αλυσίδα.</a:t>
            </a:r>
            <a:endParaRPr lang="el-GR" altLang="en-US" sz="2600" b="1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n-US" sz="2600" dirty="0"/>
              <a:t>Παίζει ρόλο στην </a:t>
            </a:r>
            <a:r>
              <a:rPr lang="el-GR" altLang="en-US" sz="2600" b="1" dirty="0"/>
              <a:t>μετακίνηση</a:t>
            </a:r>
            <a:r>
              <a:rPr lang="el-GR" altLang="en-US" sz="2600" dirty="0"/>
              <a:t> + </a:t>
            </a:r>
            <a:r>
              <a:rPr lang="el-GR" altLang="en-US" sz="2600" b="1" dirty="0" smtClean="0"/>
              <a:t>επιβίωση.</a:t>
            </a:r>
            <a:endParaRPr lang="en-US" altLang="en-US" sz="2600" b="1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8" y="3680944"/>
            <a:ext cx="7818981" cy="2468333"/>
          </a:xfrm>
        </p:spPr>
      </p:pic>
      <p:sp>
        <p:nvSpPr>
          <p:cNvPr id="8" name="TextBox 7"/>
          <p:cNvSpPr txBox="1"/>
          <p:nvPr/>
        </p:nvSpPr>
        <p:spPr>
          <a:xfrm>
            <a:off x="4571999" y="582184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2067" y="573242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9141" y="554484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Μέγεθος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94" y="1853430"/>
            <a:ext cx="3383350" cy="243363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37" y="4328160"/>
            <a:ext cx="2340864" cy="1554480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562897" y="1690689"/>
            <a:ext cx="3836988" cy="430924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altLang="en-US" dirty="0"/>
              <a:t>Με εξαίρεση τις φάλαινες οι καρχαρίες είναι τα μεγαλύτερα ζώντα </a:t>
            </a:r>
            <a:r>
              <a:rPr lang="el-GR" altLang="en-US" dirty="0" err="1" smtClean="0"/>
              <a:t>Σπονδυλόζωα</a:t>
            </a:r>
            <a:r>
              <a:rPr lang="el-GR" altLang="en-US" dirty="0" smtClean="0"/>
              <a:t>.</a:t>
            </a:r>
            <a:endParaRPr lang="el-GR" alt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altLang="en-US" dirty="0"/>
              <a:t>Υπάρχουν πολλά διαφορετικά είδη που κυμαίνονται σε μέγεθος από το μέγεθος της παλάμης </a:t>
            </a:r>
            <a:r>
              <a:rPr lang="el-GR" altLang="en-US" dirty="0" smtClean="0"/>
              <a:t>μας, </a:t>
            </a:r>
            <a:r>
              <a:rPr lang="el-GR" altLang="en-US" dirty="0"/>
              <a:t>έως μεγαλύτερα από ένα </a:t>
            </a:r>
            <a:r>
              <a:rPr lang="el-GR" altLang="en-US" dirty="0" smtClean="0"/>
              <a:t>λεωφορείο.</a:t>
            </a:r>
            <a:endParaRPr lang="el-GR" altLang="en-US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l-GR" altLang="en-US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b="1" dirty="0" err="1"/>
              <a:t>Φαλαινοκαρχαρίας</a:t>
            </a:r>
            <a:r>
              <a:rPr lang="el-GR" altLang="en-US" b="1" dirty="0"/>
              <a:t> (14 m)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l-GR" altLang="en-US" b="1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altLang="en-US" b="1" dirty="0"/>
              <a:t>Πυγμαίος καρχαρίας, (18-20 </a:t>
            </a:r>
            <a:r>
              <a:rPr lang="el-GR" altLang="en-US" b="1" dirty="0" err="1"/>
              <a:t>cm</a:t>
            </a:r>
            <a:r>
              <a:rPr lang="el-GR" altLang="en-US" b="1" dirty="0"/>
              <a:t>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898193" y="40100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5</a:t>
            </a:r>
            <a:r>
              <a:rPr lang="el-GR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8541" y="56056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60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Εξωτερική μορφολογία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9" y="1799956"/>
            <a:ext cx="8307887" cy="3621689"/>
          </a:xfrm>
        </p:spPr>
      </p:pic>
      <p:sp>
        <p:nvSpPr>
          <p:cNvPr id="10" name="TextBox 9"/>
          <p:cNvSpPr txBox="1"/>
          <p:nvPr/>
        </p:nvSpPr>
        <p:spPr>
          <a:xfrm>
            <a:off x="8173590" y="50250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548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Σεξουαλικός διμορφισμός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000" b="0" dirty="0"/>
              <a:t>Τα αρσενικά έχουν τροποποιήσει τα κοιλιακά πτερύγιά τους σε </a:t>
            </a:r>
            <a:r>
              <a:rPr lang="el-GR" sz="2000" dirty="0" err="1" smtClean="0"/>
              <a:t>γονοπόδια</a:t>
            </a:r>
            <a:r>
              <a:rPr lang="el-GR" sz="2000" dirty="0" smtClean="0"/>
              <a:t>.</a:t>
            </a:r>
            <a:endParaRPr lang="en-US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4" y="2930049"/>
            <a:ext cx="3773424" cy="283464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3191" y="1526770"/>
            <a:ext cx="3887391" cy="1236694"/>
          </a:xfrm>
        </p:spPr>
        <p:txBody>
          <a:bodyPr>
            <a:no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2000" b="0" dirty="0"/>
              <a:t>Τα θηλυκά δεν έχουν </a:t>
            </a:r>
            <a:r>
              <a:rPr lang="el-GR" sz="2000" b="0" dirty="0" err="1"/>
              <a:t>γονοπόδια</a:t>
            </a:r>
            <a:r>
              <a:rPr lang="el-GR" sz="2000" b="0" dirty="0"/>
              <a:t>. Ανάμεσα στα κοιλιακά πτερύγια υπάρχει η αμάρα 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el-GR" sz="2000" b="0" dirty="0"/>
              <a:t>(και στα αρσενικά</a:t>
            </a:r>
            <a:r>
              <a:rPr lang="el-GR" sz="2000" b="0" dirty="0" smtClean="0"/>
              <a:t>).</a:t>
            </a:r>
            <a:endParaRPr lang="en-US" sz="20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04" y="2917857"/>
            <a:ext cx="3840480" cy="285902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09558" y="54876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62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50533" y="55166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</a:t>
            </a:r>
            <a:r>
              <a:rPr lang="el-GR" sz="1200" b="1" dirty="0" smtClean="0"/>
              <a:t>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400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Δόντια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56" y="1289222"/>
            <a:ext cx="2495091" cy="4827781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741753" y="1597548"/>
            <a:ext cx="4926913" cy="451945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Διαφέρουν σημαντικά στο </a:t>
            </a:r>
            <a:r>
              <a:rPr lang="el-GR" sz="2200" kern="0" dirty="0" smtClean="0"/>
              <a:t>σχήμα-μέγεθος. </a:t>
            </a:r>
            <a:endParaRPr lang="el-GR" sz="2200" kern="0" dirty="0"/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Η διάταξη τους είναι </a:t>
            </a:r>
            <a:r>
              <a:rPr lang="el-GR" sz="2200" kern="0" dirty="0" smtClean="0"/>
              <a:t>διαφορετική.</a:t>
            </a:r>
            <a:endParaRPr lang="el-GR" sz="2200" kern="0" dirty="0"/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el-GR" sz="2200" kern="0" dirty="0"/>
              <a:t>Ένα και μόνο δόντι θα έφτανε να αναγνωρίσουμε  το </a:t>
            </a:r>
            <a:r>
              <a:rPr lang="el-GR" sz="2200" kern="0" dirty="0" smtClean="0"/>
              <a:t>είδος.</a:t>
            </a:r>
            <a:endParaRPr lang="el-GR" sz="2200" kern="0" dirty="0"/>
          </a:p>
          <a:p>
            <a:pPr marL="0" indent="0">
              <a:spcBef>
                <a:spcPts val="1200"/>
              </a:spcBef>
              <a:buNone/>
            </a:pPr>
            <a:endParaRPr lang="el-GR" altLang="en-US" sz="2200" b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l-GR" altLang="en-US" sz="2200" b="1" dirty="0" smtClean="0"/>
              <a:t>Λευκός </a:t>
            </a:r>
            <a:r>
              <a:rPr lang="el-GR" altLang="en-US" sz="2200" b="1" dirty="0"/>
              <a:t>καρχαρίας</a:t>
            </a:r>
            <a:r>
              <a:rPr lang="en-US" altLang="en-US" sz="2200" b="1" dirty="0"/>
              <a:t>: </a:t>
            </a:r>
            <a:r>
              <a:rPr lang="el-GR" altLang="en-US" sz="2200" b="1" dirty="0"/>
              <a:t>Δόντια τριγωνικά, </a:t>
            </a:r>
            <a:r>
              <a:rPr lang="el-GR" altLang="en-US" sz="2200" b="1" dirty="0" smtClean="0"/>
              <a:t>πριονωτά.</a:t>
            </a:r>
            <a:endParaRPr lang="el-GR" altLang="en-US" sz="2200" b="1" dirty="0"/>
          </a:p>
          <a:p>
            <a:pPr marL="0" indent="0">
              <a:spcBef>
                <a:spcPts val="1200"/>
              </a:spcBef>
              <a:buNone/>
            </a:pPr>
            <a:r>
              <a:rPr lang="el-GR" altLang="en-US" sz="2200" b="1" dirty="0" err="1" smtClean="0"/>
              <a:t>Μάκο</a:t>
            </a:r>
            <a:r>
              <a:rPr lang="en-US" altLang="en-US" sz="2200" b="1" dirty="0"/>
              <a:t>:</a:t>
            </a:r>
            <a:r>
              <a:rPr lang="el-GR" altLang="en-US" sz="2200" b="1" dirty="0"/>
              <a:t> δόντια οξύληκτα, γυρίζουν προς τα </a:t>
            </a:r>
            <a:r>
              <a:rPr lang="el-GR" altLang="en-US" sz="2200" b="1" dirty="0" smtClean="0"/>
              <a:t>μέσα.</a:t>
            </a:r>
            <a:endParaRPr lang="el-GR" altLang="en-US" sz="2200" b="1" dirty="0"/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63049" y="26738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64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61979" y="42938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65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80986" y="59138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298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Λέπια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58" y="1537583"/>
            <a:ext cx="2404193" cy="255473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17" y="3499552"/>
            <a:ext cx="2389663" cy="2539292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8649" y="1853430"/>
            <a:ext cx="4213173" cy="4309245"/>
          </a:xfrm>
        </p:spPr>
        <p:txBody>
          <a:bodyPr>
            <a:norm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l-GR" sz="2200" b="1" dirty="0"/>
              <a:t>Λέπια πλακοειδή           </a:t>
            </a:r>
            <a:r>
              <a:rPr lang="el-GR" sz="2200" dirty="0" smtClean="0"/>
              <a:t>Δέρμα </a:t>
            </a:r>
            <a:r>
              <a:rPr lang="el-GR" sz="2200" dirty="0"/>
              <a:t>σκληρό και </a:t>
            </a:r>
            <a:r>
              <a:rPr lang="el-GR" sz="2200" dirty="0" smtClean="0"/>
              <a:t>τραχύ.</a:t>
            </a:r>
            <a:endParaRPr lang="el-GR" sz="2200" dirty="0"/>
          </a:p>
          <a:p>
            <a:pPr algn="ctr" eaLnBrk="0" hangingPunct="0">
              <a:spcBef>
                <a:spcPts val="600"/>
              </a:spcBef>
              <a:defRPr/>
            </a:pPr>
            <a:endParaRPr lang="el-G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Δεν αυξάνουν σε μέγεθος, ομοιάζουν με </a:t>
            </a:r>
            <a:r>
              <a:rPr lang="el-GR" sz="2200" dirty="0" smtClean="0">
                <a:cs typeface="Arial" charset="0"/>
              </a:rPr>
              <a:t>δόντια.</a:t>
            </a:r>
          </a:p>
          <a:p>
            <a:pPr>
              <a:spcBef>
                <a:spcPts val="600"/>
              </a:spcBef>
              <a:buClr>
                <a:schemeClr val="tx1"/>
              </a:buClr>
              <a:defRPr/>
            </a:pPr>
            <a:endParaRPr lang="el-GR" sz="2200" dirty="0">
              <a:cs typeface="Arial" charset="0"/>
            </a:endParaRPr>
          </a:p>
          <a:p>
            <a:pPr lvl="1"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Αδαμαντίνη-οδοντίνη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Πολφική κοιλότητα</a:t>
            </a:r>
          </a:p>
          <a:p>
            <a:pPr lvl="1">
              <a:spcBef>
                <a:spcPts val="600"/>
              </a:spcBef>
              <a:buClr>
                <a:schemeClr val="tx1"/>
              </a:buClr>
              <a:defRPr/>
            </a:pPr>
            <a:r>
              <a:rPr lang="el-GR" sz="2200" dirty="0">
                <a:cs typeface="Arial" charset="0"/>
              </a:rPr>
              <a:t>Βασική πλάκα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87974" y="2053652"/>
            <a:ext cx="479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94420" y="57618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r>
              <a:rPr lang="el-GR" sz="1200" b="1" dirty="0" smtClean="0">
                <a:solidFill>
                  <a:schemeClr val="bg1"/>
                </a:solidFill>
              </a:rPr>
              <a:t>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8810" y="38153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</a:t>
            </a:r>
            <a:r>
              <a:rPr lang="el-GR" sz="1200" b="1" dirty="0" smtClean="0">
                <a:solidFill>
                  <a:schemeClr val="bg1"/>
                </a:solidFill>
              </a:rPr>
              <a:t>8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Αισθήσεις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4060825"/>
            <a:ext cx="3047999" cy="2032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1427332"/>
            <a:ext cx="3157097" cy="2032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1133889" y="3585294"/>
            <a:ext cx="3737331" cy="2764779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el-GR" sz="4200" b="1" dirty="0"/>
              <a:t>Οι αισθήσεις τους θεωρούνται </a:t>
            </a:r>
            <a:r>
              <a:rPr lang="el-GR" sz="4200" b="1" dirty="0" smtClean="0"/>
              <a:t>εξαιρετικές.</a:t>
            </a:r>
            <a:endParaRPr lang="el-GR" sz="4200" b="1" dirty="0"/>
          </a:p>
          <a:p>
            <a:pPr marL="342900" indent="-342900">
              <a:spcBef>
                <a:spcPts val="1200"/>
              </a:spcBef>
              <a:buFontTx/>
              <a:buChar char="•"/>
              <a:defRPr/>
            </a:pPr>
            <a:r>
              <a:rPr lang="el-GR" sz="4200" dirty="0"/>
              <a:t>Όσφρηση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Γεύση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Ακοή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Όραση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Αφή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Αντίληψη δονήσεων νερού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l-GR" sz="4200" dirty="0"/>
              <a:t>Αντίληψη ηλεκτρικού πεδίου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4639373" y="1650405"/>
            <a:ext cx="3778250" cy="203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000" dirty="0"/>
              <a:t>Χαρακτηριστικό τους αισθητήριο </a:t>
            </a:r>
            <a:r>
              <a:rPr lang="el-GR" sz="2000" dirty="0" smtClean="0"/>
              <a:t>όργανο: </a:t>
            </a:r>
            <a:endParaRPr lang="en-US" sz="2000" dirty="0"/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el-GR" sz="2000" b="1" dirty="0" smtClean="0"/>
              <a:t>οι φύσιγγες ή </a:t>
            </a:r>
            <a:r>
              <a:rPr lang="el-GR" sz="2000" b="1" dirty="0" err="1" smtClean="0"/>
              <a:t>κύστεις</a:t>
            </a:r>
            <a:r>
              <a:rPr lang="el-GR" sz="2000" b="1" dirty="0" smtClean="0"/>
              <a:t> του </a:t>
            </a:r>
            <a:r>
              <a:rPr lang="en-US" sz="2000" b="1" dirty="0" err="1" smtClean="0"/>
              <a:t>Lorenzini</a:t>
            </a:r>
            <a:r>
              <a:rPr lang="el-GR" sz="2000" b="1" dirty="0" smtClean="0"/>
              <a:t>.</a:t>
            </a:r>
            <a:endParaRPr lang="el-GR" sz="2000" b="1" dirty="0"/>
          </a:p>
          <a:p>
            <a:pPr>
              <a:spcBef>
                <a:spcPts val="600"/>
              </a:spcBef>
              <a:defRPr/>
            </a:pPr>
            <a:r>
              <a:rPr lang="el-GR" sz="2000" dirty="0"/>
              <a:t>Επιτρέπουν τον </a:t>
            </a:r>
            <a:r>
              <a:rPr lang="el-GR" sz="2000" dirty="0" smtClean="0"/>
              <a:t>εντοπισμό </a:t>
            </a:r>
            <a:r>
              <a:rPr lang="el-GR" sz="2000" dirty="0"/>
              <a:t>ασθενέστατων ηλεκτρομαγνητικών </a:t>
            </a:r>
            <a:r>
              <a:rPr lang="el-GR" sz="2000" dirty="0" smtClean="0"/>
              <a:t>πεδίων.</a:t>
            </a:r>
            <a:endParaRPr lang="en-GB" sz="2000" dirty="0"/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949226" y="31823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</a:t>
            </a:r>
            <a:r>
              <a:rPr lang="el-GR" sz="1200" b="1" dirty="0" smtClean="0"/>
              <a:t>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64557" y="59321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70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467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Αισθητήριοι αγωγοί και υποδοχείς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08682"/>
            <a:ext cx="8077138" cy="36883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98193" y="55957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71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575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Εσωτερική μορφολογία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9" y="2015779"/>
            <a:ext cx="7886700" cy="3491345"/>
          </a:xfrm>
        </p:spPr>
      </p:pic>
      <p:sp>
        <p:nvSpPr>
          <p:cNvPr id="8" name="TextBox 7"/>
          <p:cNvSpPr txBox="1"/>
          <p:nvPr/>
        </p:nvSpPr>
        <p:spPr>
          <a:xfrm>
            <a:off x="7793677" y="53686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72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793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Τρόποι αναπαραγωγής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78" y="1854897"/>
            <a:ext cx="2028951" cy="206851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23" y="4019229"/>
            <a:ext cx="3461214" cy="21145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2332031"/>
            <a:ext cx="3096768" cy="2237232"/>
          </a:xfr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24358" y="4614127"/>
            <a:ext cx="175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 dirty="0">
                <a:latin typeface="+mn-lt"/>
              </a:rPr>
              <a:t>ΩΟΤΟΚΙΑ</a:t>
            </a:r>
            <a:endParaRPr lang="en-GB" b="1" dirty="0"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962275" y="5763891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 dirty="0">
                <a:latin typeface="+mn-lt"/>
              </a:rPr>
              <a:t>ΖΩΟΤΟΚΙΑ</a:t>
            </a:r>
            <a:endParaRPr lang="en-GB" b="1" dirty="0">
              <a:latin typeface="+mn-lt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79830" y="3601432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b="1" dirty="0">
                <a:latin typeface="+mn-lt"/>
              </a:rPr>
              <a:t>ΩΟΖΩΟΤΟΚΙΑ</a:t>
            </a:r>
            <a:endParaRPr lang="en-GB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8897" y="42495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7869" y="36464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1027" y="58479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5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Ωοτόκα είδη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75754" y="1633495"/>
            <a:ext cx="4252726" cy="45434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l-GR" altLang="en-US" sz="2000" dirty="0"/>
              <a:t>Μισοί από τους καρχαρίες γεννούν </a:t>
            </a:r>
            <a:r>
              <a:rPr lang="el-GR" altLang="en-US" sz="2000" dirty="0" smtClean="0"/>
              <a:t>αυγά, τα </a:t>
            </a:r>
            <a:r>
              <a:rPr lang="el-GR" altLang="en-US" sz="2000" dirty="0"/>
              <a:t>οποία διαφέρουν σε μέγεθος και </a:t>
            </a:r>
            <a:r>
              <a:rPr lang="el-GR" altLang="en-US" sz="2000" dirty="0" smtClean="0"/>
              <a:t>μορφολογία.</a:t>
            </a:r>
            <a:endParaRPr lang="el-GR" altLang="en-US" sz="2000" dirty="0"/>
          </a:p>
          <a:p>
            <a:pPr>
              <a:lnSpc>
                <a:spcPct val="110000"/>
              </a:lnSpc>
              <a:buNone/>
            </a:pPr>
            <a:endParaRPr lang="el-GR" altLang="en-US" sz="2000" dirty="0"/>
          </a:p>
          <a:p>
            <a:pPr>
              <a:lnSpc>
                <a:spcPct val="110000"/>
              </a:lnSpc>
            </a:pPr>
            <a:r>
              <a:rPr lang="el-GR" altLang="en-US" sz="2000" dirty="0"/>
              <a:t>Σακούλι της </a:t>
            </a:r>
            <a:r>
              <a:rPr lang="el-GR" altLang="en-US" sz="2000" dirty="0" smtClean="0"/>
              <a:t>γοργόνας.</a:t>
            </a:r>
            <a:endParaRPr lang="el-GR" altLang="en-US" sz="2000" dirty="0"/>
          </a:p>
          <a:p>
            <a:pPr>
              <a:lnSpc>
                <a:spcPct val="110000"/>
              </a:lnSpc>
            </a:pPr>
            <a:r>
              <a:rPr lang="el-GR" altLang="en-US" sz="2000" dirty="0"/>
              <a:t>Κάψα, προεξοχές, </a:t>
            </a:r>
            <a:r>
              <a:rPr lang="el-GR" altLang="en-US" sz="2000" dirty="0" smtClean="0"/>
              <a:t>περιελίξεις.</a:t>
            </a:r>
            <a:endParaRPr lang="en-US" altLang="en-US" sz="2000" dirty="0"/>
          </a:p>
          <a:p>
            <a:pPr>
              <a:lnSpc>
                <a:spcPct val="110000"/>
              </a:lnSpc>
            </a:pPr>
            <a:r>
              <a:rPr lang="el-GR" altLang="en-US" sz="2000" dirty="0" smtClean="0"/>
              <a:t>Αυγά </a:t>
            </a:r>
            <a:r>
              <a:rPr lang="el-GR" altLang="en-US" sz="2000" dirty="0"/>
              <a:t>του καρχαρία </a:t>
            </a:r>
            <a:r>
              <a:rPr lang="en-US" altLang="en-US" sz="2000" dirty="0"/>
              <a:t>Port </a:t>
            </a:r>
            <a:r>
              <a:rPr lang="en-US" altLang="en-US" sz="2000" dirty="0" smtClean="0"/>
              <a:t>Jackson</a:t>
            </a:r>
            <a:r>
              <a:rPr lang="el-GR" altLang="en-US" sz="2000" dirty="0" smtClean="0"/>
              <a:t>.</a:t>
            </a:r>
            <a:r>
              <a:rPr lang="en-US" altLang="en-US" sz="2000" dirty="0" smtClean="0"/>
              <a:t> </a:t>
            </a:r>
            <a:endParaRPr lang="el-GR" altLang="en-US" sz="2000" dirty="0"/>
          </a:p>
          <a:p>
            <a:pPr>
              <a:lnSpc>
                <a:spcPct val="110000"/>
              </a:lnSpc>
            </a:pPr>
            <a:r>
              <a:rPr lang="el-GR" altLang="en-US" sz="2000" dirty="0"/>
              <a:t>Κάψα  με ελικοειδές  </a:t>
            </a:r>
            <a:r>
              <a:rPr lang="el-GR" altLang="en-US" sz="2000" dirty="0" smtClean="0"/>
              <a:t>σχήμα.</a:t>
            </a:r>
            <a:endParaRPr lang="el-GR" altLang="en-US" sz="2000" dirty="0"/>
          </a:p>
          <a:p>
            <a:pPr>
              <a:lnSpc>
                <a:spcPct val="110000"/>
              </a:lnSpc>
            </a:pPr>
            <a:r>
              <a:rPr lang="el-GR" altLang="en-US" sz="2000" dirty="0"/>
              <a:t>Βρίσκονται σε βράχους κοντά στις </a:t>
            </a:r>
            <a:r>
              <a:rPr lang="el-GR" altLang="en-US" sz="2000" dirty="0" smtClean="0"/>
              <a:t>ακτές.</a:t>
            </a:r>
            <a:endParaRPr lang="en-US" altLang="en-US" sz="2000" dirty="0"/>
          </a:p>
          <a:p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80" y="1633495"/>
            <a:ext cx="3358577" cy="448627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98193" y="37953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5297" y="58427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</a:t>
            </a:r>
            <a:r>
              <a:rPr lang="el-GR" sz="1200" b="1" dirty="0" smtClean="0"/>
              <a:t>7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381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Μορφή σώματος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368" y="1438703"/>
            <a:ext cx="8006957" cy="220787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l-GR" altLang="en-US" sz="3500" dirty="0"/>
              <a:t>Μεγάλη ποικιλομορφία χαρακτηριστικών ανάμεσα σε </a:t>
            </a:r>
            <a:r>
              <a:rPr lang="el-GR" altLang="en-US" sz="3500" b="1" dirty="0"/>
              <a:t>είδη</a:t>
            </a:r>
            <a:r>
              <a:rPr lang="el-GR" altLang="en-US" sz="3500" dirty="0"/>
              <a:t> και </a:t>
            </a:r>
            <a:r>
              <a:rPr lang="el-GR" altLang="en-US" sz="3500" b="1" dirty="0" smtClean="0"/>
              <a:t>άτομα.</a:t>
            </a:r>
            <a:endParaRPr lang="el-GR" altLang="en-US" sz="3500" b="1" dirty="0"/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l-GR" altLang="en-US" sz="3500" dirty="0" smtClean="0"/>
              <a:t>Διαφορές </a:t>
            </a:r>
            <a:r>
              <a:rPr lang="el-GR" altLang="en-US" sz="3500" dirty="0"/>
              <a:t>σε άτομα ίδιου </a:t>
            </a:r>
            <a:r>
              <a:rPr lang="el-GR" altLang="en-US" sz="3500" dirty="0" smtClean="0"/>
              <a:t>είδους, </a:t>
            </a:r>
            <a:r>
              <a:rPr lang="el-GR" altLang="en-US" sz="3500" dirty="0"/>
              <a:t>λόγω διαφορετικών </a:t>
            </a:r>
            <a:r>
              <a:rPr lang="el-GR" altLang="en-US" sz="3500" dirty="0" smtClean="0"/>
              <a:t>βιοτόπων, </a:t>
            </a:r>
            <a:endParaRPr lang="el-GR" altLang="en-US" sz="3500" dirty="0"/>
          </a:p>
          <a:p>
            <a:pPr>
              <a:lnSpc>
                <a:spcPct val="110000"/>
              </a:lnSpc>
              <a:buClr>
                <a:schemeClr val="tx1"/>
              </a:buClr>
              <a:buNone/>
            </a:pPr>
            <a:r>
              <a:rPr lang="el-GR" altLang="en-US" sz="3500" dirty="0"/>
              <a:t>	π.χ. δομή και μορφολογία στοματικής κοιλότητας λόγω διαφορετικών </a:t>
            </a:r>
            <a:r>
              <a:rPr lang="el-GR" altLang="en-US" sz="3500" dirty="0" smtClean="0"/>
              <a:t>θηραμάτων.</a:t>
            </a:r>
            <a:endParaRPr lang="el-GR" altLang="en-US" sz="35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3307070"/>
            <a:ext cx="3886200" cy="2880360"/>
          </a:xfrm>
        </p:spPr>
      </p:pic>
      <p:sp>
        <p:nvSpPr>
          <p:cNvPr id="7" name="TextBox 6"/>
          <p:cNvSpPr txBox="1"/>
          <p:nvPr/>
        </p:nvSpPr>
        <p:spPr>
          <a:xfrm>
            <a:off x="6151418" y="584092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128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Ζωτόκα</a:t>
            </a:r>
            <a:r>
              <a:rPr lang="el-GR" dirty="0" smtClean="0"/>
              <a:t> είδη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8650" y="1633495"/>
            <a:ext cx="7886700" cy="145447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altLang="en-US" sz="2000" dirty="0"/>
              <a:t>Σφυροκέφαλοι, γλαυκός καρχαρίας και λίγα άλλα </a:t>
            </a:r>
            <a:r>
              <a:rPr lang="el-GR" altLang="en-US" sz="2000" dirty="0" smtClean="0"/>
              <a:t>είδη.</a:t>
            </a:r>
            <a:r>
              <a:rPr lang="en-US" altLang="en-US" sz="2000" dirty="0" smtClean="0"/>
              <a:t> </a:t>
            </a:r>
            <a:endParaRPr lang="el-GR" altLang="en-US" sz="2000" dirty="0"/>
          </a:p>
          <a:p>
            <a:pPr>
              <a:spcBef>
                <a:spcPts val="1200"/>
              </a:spcBef>
            </a:pPr>
            <a:r>
              <a:rPr lang="el-GR" altLang="en-US" sz="2000" dirty="0"/>
              <a:t>Το έμβρυο λαμβάνει την τροφή του από την μητέρα με τον ομφάλιο λώρο (ζωοτοκία με σχηματισμό πλακούντα</a:t>
            </a:r>
            <a:r>
              <a:rPr lang="el-GR" altLang="en-US" sz="2000" dirty="0" smtClean="0"/>
              <a:t>).</a:t>
            </a:r>
            <a:endParaRPr lang="el-GR" altLang="en-US" sz="2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0" y="3071577"/>
            <a:ext cx="7834499" cy="2569531"/>
          </a:xfr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229068" y="5541191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dirty="0">
                <a:latin typeface="+mn-lt"/>
              </a:rPr>
              <a:t>Έμβρυο σφυροκέφαλου  </a:t>
            </a:r>
            <a:r>
              <a:rPr lang="el-GR" dirty="0" smtClean="0">
                <a:latin typeface="+mn-lt"/>
              </a:rPr>
              <a:t>με </a:t>
            </a:r>
            <a:r>
              <a:rPr lang="el-GR" dirty="0">
                <a:latin typeface="+mn-lt"/>
              </a:rPr>
              <a:t>τον ομφάλιο λώρο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343" y="53141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</a:t>
            </a:r>
            <a:r>
              <a:rPr lang="el-GR" sz="1200" b="1" dirty="0" smtClean="0"/>
              <a:t>8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73589" y="53141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</a:t>
            </a:r>
            <a:r>
              <a:rPr lang="el-GR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Ωοζωοτόκα είδη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28650" y="1633495"/>
            <a:ext cx="7886700" cy="1454479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l-GR" altLang="en-US" sz="2000" dirty="0"/>
              <a:t>Το έμβρυο τρέφεται από τον λεκιθικό </a:t>
            </a:r>
            <a:r>
              <a:rPr lang="el-GR" altLang="en-US" sz="2000" dirty="0" smtClean="0"/>
              <a:t>σάκο.</a:t>
            </a:r>
            <a:endParaRPr lang="el-GR" altLang="en-US" sz="2000" dirty="0"/>
          </a:p>
          <a:p>
            <a:pPr>
              <a:spcBef>
                <a:spcPts val="1200"/>
              </a:spcBef>
            </a:pPr>
            <a:r>
              <a:rPr lang="el-GR" altLang="en-US" sz="2000" dirty="0"/>
              <a:t>Ο λεκιθικός σάκος  είναι συνδεμένος  με μίσχο στην κοιλιακή περιοχή του </a:t>
            </a:r>
            <a:r>
              <a:rPr lang="el-GR" altLang="en-US" sz="2000" dirty="0" smtClean="0"/>
              <a:t>εμβρύου.</a:t>
            </a:r>
            <a:endParaRPr lang="el-GR" altLang="en-US" sz="2000" dirty="0"/>
          </a:p>
          <a:p>
            <a:pPr>
              <a:spcBef>
                <a:spcPts val="1200"/>
              </a:spcBef>
            </a:pPr>
            <a:r>
              <a:rPr lang="el-GR" altLang="en-US" sz="2000" dirty="0"/>
              <a:t>Σκυλόψαρα, λευκοί καρχαρίες, </a:t>
            </a:r>
            <a:r>
              <a:rPr lang="el-GR" altLang="en-US" sz="2000" dirty="0" smtClean="0"/>
              <a:t>πριονόψαρα.</a:t>
            </a:r>
            <a:endParaRPr lang="en-US" altLang="en-US" sz="2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293731"/>
            <a:ext cx="7745478" cy="2570625"/>
          </a:xfr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00587" y="5130930"/>
            <a:ext cx="38147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1600" dirty="0">
                <a:latin typeface="+mn-lt"/>
                <a:cs typeface="Arial" charset="0"/>
              </a:rPr>
              <a:t>Έμβρυο σκυλόψαρου  με λεκιθικό σάκο</a:t>
            </a:r>
            <a:endParaRPr lang="en-US" sz="1600" dirty="0">
              <a:latin typeface="+mn-lt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8827" y="54817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80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94700" y="47356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81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Ωοζωοτοκία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49" y="1825625"/>
            <a:ext cx="4087208" cy="430535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spcBef>
                <a:spcPts val="1200"/>
              </a:spcBef>
              <a:buFontTx/>
              <a:buNone/>
            </a:pPr>
            <a:r>
              <a:rPr lang="el-GR" altLang="en-US" sz="8000" dirty="0" err="1" smtClean="0"/>
              <a:t>Ωοζωοτοκία</a:t>
            </a:r>
            <a:r>
              <a:rPr lang="el-GR" altLang="en-US" sz="8000" dirty="0" smtClean="0"/>
              <a:t> σε μερικά </a:t>
            </a:r>
            <a:r>
              <a:rPr lang="en-US" altLang="en-US" sz="8000" dirty="0" err="1" smtClean="0"/>
              <a:t>Lamniformes</a:t>
            </a:r>
            <a:endParaRPr lang="el-GR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l-GR" altLang="en-US" sz="8000" dirty="0" smtClean="0"/>
          </a:p>
          <a:p>
            <a:pPr indent="0" eaLnBrk="1" hangingPunct="1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l-GR" altLang="en-US" sz="8000" dirty="0" smtClean="0"/>
              <a:t>Η τάξη των </a:t>
            </a:r>
            <a:r>
              <a:rPr lang="el-GR" altLang="en-US" sz="8000" dirty="0" err="1" smtClean="0"/>
              <a:t>Λαμνιόμορφων</a:t>
            </a:r>
            <a:r>
              <a:rPr lang="el-GR" altLang="en-US" sz="8000" dirty="0" smtClean="0"/>
              <a:t> περιλαμβάνει καρχαρίες όπως :</a:t>
            </a:r>
          </a:p>
          <a:p>
            <a:pPr indent="0" eaLnBrk="1" hangingPunct="1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l-GR" altLang="en-US" sz="8000" dirty="0" smtClean="0"/>
          </a:p>
          <a:p>
            <a:pPr>
              <a:spcBef>
                <a:spcPts val="600"/>
              </a:spcBef>
            </a:pPr>
            <a:r>
              <a:rPr lang="el-GR" altLang="en-US" sz="8000" dirty="0" smtClean="0"/>
              <a:t>ο λευκός καρχαρίας, </a:t>
            </a:r>
          </a:p>
          <a:p>
            <a:pPr>
              <a:spcBef>
                <a:spcPts val="600"/>
              </a:spcBef>
            </a:pPr>
            <a:r>
              <a:rPr lang="el-GR" altLang="en-US" sz="8000" dirty="0" smtClean="0"/>
              <a:t>ο </a:t>
            </a:r>
            <a:r>
              <a:rPr lang="el-GR" altLang="en-US" sz="8000" dirty="0" err="1" smtClean="0"/>
              <a:t>οξύρυγχος</a:t>
            </a:r>
            <a:r>
              <a:rPr lang="el-GR" altLang="en-US" sz="8000" dirty="0" smtClean="0"/>
              <a:t> καρχαρίας, </a:t>
            </a:r>
          </a:p>
          <a:p>
            <a:pPr>
              <a:spcBef>
                <a:spcPts val="600"/>
              </a:spcBef>
            </a:pPr>
            <a:r>
              <a:rPr lang="el-GR" altLang="en-US" sz="8000" dirty="0" smtClean="0"/>
              <a:t>ο καρχαρίας αλεπού και </a:t>
            </a:r>
          </a:p>
          <a:p>
            <a:pPr>
              <a:spcBef>
                <a:spcPts val="600"/>
              </a:spcBef>
            </a:pPr>
            <a:r>
              <a:rPr lang="el-GR" altLang="en-US" sz="8000" dirty="0" smtClean="0"/>
              <a:t>ο καρχαρίας τίγρης</a:t>
            </a:r>
            <a:r>
              <a:rPr lang="en-US" altLang="en-US" sz="8000" dirty="0" smtClean="0"/>
              <a:t> </a:t>
            </a:r>
            <a:endParaRPr lang="el-GR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8000" dirty="0" smtClean="0"/>
              <a:t> </a:t>
            </a:r>
            <a:endParaRPr lang="el-GR" altLang="en-US" sz="8000" dirty="0" smtClean="0"/>
          </a:p>
          <a:p>
            <a:pPr eaLnBrk="1" hangingPunct="1">
              <a:spcBef>
                <a:spcPts val="1200"/>
              </a:spcBef>
            </a:pPr>
            <a:r>
              <a:rPr lang="el-GR" altLang="en-US" sz="8000" dirty="0" err="1" smtClean="0"/>
              <a:t>Ωοφαγία</a:t>
            </a:r>
            <a:r>
              <a:rPr lang="el-GR" altLang="en-US" sz="8000" dirty="0" smtClean="0"/>
              <a:t> </a:t>
            </a:r>
          </a:p>
          <a:p>
            <a:pPr eaLnBrk="1" hangingPunct="1">
              <a:spcBef>
                <a:spcPts val="1200"/>
              </a:spcBef>
            </a:pPr>
            <a:r>
              <a:rPr lang="el-GR" altLang="en-US" sz="8000" dirty="0" err="1" smtClean="0"/>
              <a:t>Αδελφοφαγία</a:t>
            </a: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1800" dirty="0" smtClean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57" y="2791133"/>
            <a:ext cx="3712786" cy="2420322"/>
          </a:xfrm>
        </p:spPr>
      </p:pic>
      <p:sp>
        <p:nvSpPr>
          <p:cNvPr id="5" name="TextBox 4"/>
          <p:cNvSpPr txBox="1"/>
          <p:nvPr/>
        </p:nvSpPr>
        <p:spPr>
          <a:xfrm>
            <a:off x="8016427" y="493445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82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Τοκετός και αριθμός εμβρύων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49" y="1825625"/>
            <a:ext cx="4087208" cy="430535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l-GR" altLang="en-US" sz="8000" dirty="0"/>
              <a:t>Αριθμός εμβρύων </a:t>
            </a:r>
            <a:r>
              <a:rPr lang="en-US" altLang="en-US" sz="8000" dirty="0"/>
              <a:t>: </a:t>
            </a:r>
            <a:endParaRPr lang="el-GR" altLang="en-US" sz="8000" dirty="0" smtClean="0"/>
          </a:p>
          <a:p>
            <a:pPr>
              <a:buNone/>
            </a:pPr>
            <a:r>
              <a:rPr lang="el-GR" altLang="en-US" sz="8000" dirty="0"/>
              <a:t>	</a:t>
            </a:r>
            <a:r>
              <a:rPr lang="en-US" altLang="en-US" sz="8000" dirty="0"/>
              <a:t>2 </a:t>
            </a:r>
            <a:r>
              <a:rPr lang="el-GR" altLang="en-US" sz="8000" dirty="0"/>
              <a:t>στον καρχαρία </a:t>
            </a:r>
            <a:r>
              <a:rPr lang="el-GR" altLang="en-US" sz="8000" dirty="0" smtClean="0"/>
              <a:t>τίγρη, </a:t>
            </a:r>
          </a:p>
          <a:p>
            <a:pPr>
              <a:buNone/>
            </a:pPr>
            <a:r>
              <a:rPr lang="el-GR" altLang="en-US" sz="8000" dirty="0"/>
              <a:t>	135 στο γλαυκό </a:t>
            </a:r>
            <a:r>
              <a:rPr lang="el-GR" altLang="en-US" sz="8000" dirty="0" smtClean="0"/>
              <a:t>καρχαρία.</a:t>
            </a:r>
            <a:endParaRPr lang="el-GR" altLang="en-US" sz="8000" dirty="0"/>
          </a:p>
          <a:p>
            <a:pPr>
              <a:spcBef>
                <a:spcPct val="0"/>
              </a:spcBef>
              <a:buNone/>
            </a:pPr>
            <a:r>
              <a:rPr lang="el-GR" altLang="en-US" sz="8000" dirty="0"/>
              <a:t> </a:t>
            </a:r>
          </a:p>
          <a:p>
            <a:pPr>
              <a:lnSpc>
                <a:spcPct val="120000"/>
              </a:lnSpc>
              <a:buNone/>
            </a:pPr>
            <a:r>
              <a:rPr lang="el-GR" altLang="en-US" sz="8000" dirty="0"/>
              <a:t>Συνήθης Περίοδος τοκετού </a:t>
            </a:r>
            <a:r>
              <a:rPr lang="en-US" altLang="en-US" sz="8000" dirty="0"/>
              <a:t> </a:t>
            </a:r>
            <a:r>
              <a:rPr lang="el-GR" altLang="en-US" sz="8000" dirty="0"/>
              <a:t>	από </a:t>
            </a:r>
            <a:r>
              <a:rPr lang="en-US" altLang="en-US" sz="8000" dirty="0"/>
              <a:t>9-12 </a:t>
            </a:r>
            <a:r>
              <a:rPr lang="el-GR" altLang="en-US" sz="8000" dirty="0" smtClean="0"/>
              <a:t>μήνες. </a:t>
            </a:r>
            <a:endParaRPr lang="el-GR" altLang="en-US" sz="8000" dirty="0"/>
          </a:p>
          <a:p>
            <a:pPr>
              <a:lnSpc>
                <a:spcPct val="120000"/>
              </a:lnSpc>
              <a:buNone/>
            </a:pPr>
            <a:r>
              <a:rPr lang="el-GR" altLang="en-US" sz="8000" dirty="0"/>
              <a:t> Μερικά μικρότερα είδη 		από 3-4 </a:t>
            </a:r>
            <a:r>
              <a:rPr lang="el-GR" altLang="en-US" sz="8000" dirty="0" smtClean="0"/>
              <a:t>μήνες.</a:t>
            </a:r>
            <a:endParaRPr lang="en-US" altLang="en-US" sz="8000" dirty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80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endParaRPr lang="en-US" altLang="en-US" sz="1800" dirty="0" smtClean="0"/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1800" dirty="0" smtClean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46" y="3357798"/>
            <a:ext cx="4926026" cy="2597478"/>
          </a:xfrm>
        </p:spPr>
      </p:pic>
      <p:sp>
        <p:nvSpPr>
          <p:cNvPr id="5" name="TextBox 4"/>
          <p:cNvSpPr txBox="1"/>
          <p:nvPr/>
        </p:nvSpPr>
        <p:spPr>
          <a:xfrm>
            <a:off x="8293512" y="56782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83</a:t>
            </a:r>
            <a:endParaRPr lang="en-US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Ωριμότητα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34420" y="2020473"/>
            <a:ext cx="3886200" cy="3327711"/>
          </a:xfrm>
        </p:spPr>
        <p:txBody>
          <a:bodyPr>
            <a:normAutofit/>
          </a:bodyPr>
          <a:lstStyle/>
          <a:p>
            <a:r>
              <a:rPr lang="el-GR" altLang="en-US" sz="2200" dirty="0"/>
              <a:t>Φτάνουν αργά στην γεννητική ωριμότητα </a:t>
            </a:r>
            <a:r>
              <a:rPr lang="el-GR" altLang="en-US" sz="2200" dirty="0" smtClean="0"/>
              <a:t>.</a:t>
            </a:r>
            <a:endParaRPr lang="el-GR" altLang="en-US" sz="2200" dirty="0"/>
          </a:p>
          <a:p>
            <a:r>
              <a:rPr lang="el-GR" altLang="en-US" sz="2200" dirty="0"/>
              <a:t>Χρειάζονται 18 έτη μερικά μεγάλα είδη</a:t>
            </a:r>
            <a:r>
              <a:rPr lang="en-US" altLang="en-US" sz="2200" dirty="0"/>
              <a:t> </a:t>
            </a:r>
            <a:r>
              <a:rPr lang="el-GR" altLang="en-US" sz="2200" dirty="0" smtClean="0"/>
              <a:t>.</a:t>
            </a:r>
            <a:endParaRPr lang="el-GR" altLang="en-US" sz="2200" dirty="0"/>
          </a:p>
          <a:p>
            <a:pPr>
              <a:buNone/>
            </a:pPr>
            <a:r>
              <a:rPr lang="en-US" altLang="en-US" sz="2200" dirty="0"/>
              <a:t>	</a:t>
            </a:r>
            <a:endParaRPr lang="el-GR" altLang="en-US" sz="2200" dirty="0"/>
          </a:p>
          <a:p>
            <a:r>
              <a:rPr lang="el-GR" altLang="en-US" sz="2200" dirty="0"/>
              <a:t>Τα ωοτόκα γεννούν κάθε </a:t>
            </a:r>
            <a:r>
              <a:rPr lang="el-GR" altLang="en-US" sz="2200" dirty="0" smtClean="0"/>
              <a:t>χρόνο.</a:t>
            </a:r>
            <a:endParaRPr lang="el-GR" altLang="en-US" sz="2200" dirty="0"/>
          </a:p>
          <a:p>
            <a:r>
              <a:rPr lang="el-GR" altLang="en-US" sz="2200" dirty="0"/>
              <a:t>Τα ζωοτόκα κάθε δύο </a:t>
            </a:r>
            <a:r>
              <a:rPr lang="el-GR" altLang="en-US" sz="2200" dirty="0" smtClean="0"/>
              <a:t>χρόνια.</a:t>
            </a:r>
            <a:endParaRPr lang="en-US" altLang="en-US" sz="2200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50933"/>
            <a:ext cx="3958340" cy="2666790"/>
          </a:xfrm>
        </p:spPr>
      </p:pic>
      <p:sp>
        <p:nvSpPr>
          <p:cNvPr id="5" name="TextBox 4"/>
          <p:cNvSpPr txBox="1"/>
          <p:nvPr/>
        </p:nvSpPr>
        <p:spPr>
          <a:xfrm>
            <a:off x="4230240" y="47407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84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Ραγιόμορφοι</a:t>
            </a:r>
            <a:r>
              <a:rPr lang="el-GR" dirty="0" smtClean="0"/>
              <a:t> 1/2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85604" y="2260340"/>
            <a:ext cx="3321794" cy="3480893"/>
          </a:xfrm>
        </p:spPr>
        <p:txBody>
          <a:bodyPr/>
          <a:lstStyle/>
          <a:p>
            <a:pPr>
              <a:spcBef>
                <a:spcPts val="600"/>
              </a:spcBef>
              <a:buNone/>
              <a:defRPr/>
            </a:pPr>
            <a:r>
              <a:rPr lang="el-GR" sz="2200" b="1" dirty="0"/>
              <a:t>50% των </a:t>
            </a:r>
            <a:r>
              <a:rPr lang="el-GR" sz="2200" b="1" dirty="0" err="1"/>
              <a:t>Χονδριχθύων</a:t>
            </a:r>
            <a:endParaRPr lang="el-GR" sz="2200" b="1" dirty="0"/>
          </a:p>
          <a:p>
            <a:pPr>
              <a:spcBef>
                <a:spcPts val="600"/>
              </a:spcBef>
              <a:buNone/>
              <a:defRPr/>
            </a:pPr>
            <a:endParaRPr lang="el-GR" sz="2200" b="1" dirty="0">
              <a:solidFill>
                <a:schemeClr val="folHlink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el-GR" sz="2200" dirty="0" smtClean="0"/>
              <a:t>Σαλάχια.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err="1" smtClean="0"/>
              <a:t>Μουδιάστρες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smtClean="0"/>
              <a:t>Πριονόψαρα.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 err="1" smtClean="0"/>
              <a:t>Τριγόνες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ts val="600"/>
              </a:spcBef>
              <a:defRPr/>
            </a:pPr>
            <a:r>
              <a:rPr lang="el-GR" sz="2200" dirty="0"/>
              <a:t>Αετούς</a:t>
            </a:r>
            <a:r>
              <a:rPr lang="en-US" sz="2200" dirty="0"/>
              <a:t> </a:t>
            </a:r>
            <a:r>
              <a:rPr lang="el-GR" sz="2200" dirty="0"/>
              <a:t>και  </a:t>
            </a:r>
            <a:r>
              <a:rPr lang="el-GR" sz="2200" dirty="0" err="1" smtClean="0"/>
              <a:t>Μάντες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ts val="600"/>
              </a:spcBef>
              <a:buNone/>
              <a:defRPr/>
            </a:pPr>
            <a:endParaRPr lang="el-GR" dirty="0">
              <a:solidFill>
                <a:srgbClr val="FFCC00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98" y="1454046"/>
            <a:ext cx="4207952" cy="4593372"/>
          </a:xfrm>
        </p:spPr>
      </p:pic>
      <p:sp>
        <p:nvSpPr>
          <p:cNvPr id="5" name="TextBox 4"/>
          <p:cNvSpPr txBox="1"/>
          <p:nvPr/>
        </p:nvSpPr>
        <p:spPr>
          <a:xfrm>
            <a:off x="6069614" y="29994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85</a:t>
            </a:r>
            <a:endParaRPr lang="en-US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02622" y="30272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86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30" y="43082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87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08742" y="43082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88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30" y="58940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89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02622" y="58322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90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244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Χαρακτηριστικά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2024" y="1746137"/>
            <a:ext cx="3717199" cy="428718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000" dirty="0"/>
              <a:t>Ζουν κυρίως στο </a:t>
            </a:r>
            <a:r>
              <a:rPr lang="el-GR" sz="2000" dirty="0" smtClean="0"/>
              <a:t>βυθό.</a:t>
            </a: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Νωτοκοιλιακά</a:t>
            </a:r>
            <a:r>
              <a:rPr lang="el-GR" sz="2000" dirty="0"/>
              <a:t> πεπλατυσμένο </a:t>
            </a:r>
            <a:r>
              <a:rPr lang="el-GR" sz="2000" dirty="0" smtClean="0"/>
              <a:t>σώμα.</a:t>
            </a: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dirty="0"/>
              <a:t>Μεγάλα θωρακικά </a:t>
            </a:r>
            <a:r>
              <a:rPr lang="el-GR" sz="2000" dirty="0" smtClean="0"/>
              <a:t>πτερύγια.</a:t>
            </a: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dirty="0" err="1"/>
              <a:t>Βραγχιακές</a:t>
            </a:r>
            <a:r>
              <a:rPr lang="el-GR" sz="2000" dirty="0"/>
              <a:t> σχισμές,  </a:t>
            </a:r>
            <a:r>
              <a:rPr lang="el-GR" sz="2000" dirty="0" smtClean="0"/>
              <a:t>κοιλιακά.</a:t>
            </a: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dirty="0"/>
              <a:t>Φυσητήρες, </a:t>
            </a:r>
            <a:r>
              <a:rPr lang="el-GR" sz="2000" dirty="0" smtClean="0"/>
              <a:t>ραχιαία.</a:t>
            </a:r>
            <a:endParaRPr lang="el-GR" sz="2000" dirty="0"/>
          </a:p>
          <a:p>
            <a:pPr>
              <a:spcBef>
                <a:spcPts val="600"/>
              </a:spcBef>
              <a:defRPr/>
            </a:pPr>
            <a:r>
              <a:rPr lang="el-GR" sz="2000" dirty="0"/>
              <a:t>Δόντια προσαρμοσμένα για να συνθλίβουν τη λεία (Μαλάκια, Καρκινοειδή και μικρά ψάρια</a:t>
            </a:r>
            <a:r>
              <a:rPr lang="el-GR" sz="2000" dirty="0" smtClean="0"/>
              <a:t>).</a:t>
            </a:r>
            <a:endParaRPr lang="el-GR" sz="2000" dirty="0"/>
          </a:p>
          <a:p>
            <a:pPr>
              <a:spcBef>
                <a:spcPts val="600"/>
              </a:spcBef>
              <a:buNone/>
              <a:defRPr/>
            </a:pPr>
            <a:endParaRPr lang="el-GR" dirty="0">
              <a:solidFill>
                <a:srgbClr val="FFCC00"/>
              </a:solidFill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31" y="1735814"/>
            <a:ext cx="3048264" cy="4005419"/>
          </a:xfrm>
        </p:spPr>
      </p:pic>
      <p:sp>
        <p:nvSpPr>
          <p:cNvPr id="6" name="TextBox 5"/>
          <p:cNvSpPr txBox="1"/>
          <p:nvPr/>
        </p:nvSpPr>
        <p:spPr>
          <a:xfrm>
            <a:off x="7471482" y="34615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1482" y="54642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Ραγιόμορφοι</a:t>
            </a:r>
            <a:r>
              <a:rPr lang="el-GR" dirty="0" smtClean="0"/>
              <a:t> 2/2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69" y="1284327"/>
            <a:ext cx="6603462" cy="4952597"/>
          </a:xfrm>
        </p:spPr>
      </p:pic>
      <p:sp>
        <p:nvSpPr>
          <p:cNvPr id="4" name="TextBox 3"/>
          <p:cNvSpPr txBox="1"/>
          <p:nvPr/>
        </p:nvSpPr>
        <p:spPr>
          <a:xfrm>
            <a:off x="1957373" y="18703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93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85809" y="18703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94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58890" y="16420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95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85809" y="32373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8890" y="30988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97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37397" y="30988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1224" y="470826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99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5096" y="456976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100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97516" y="464542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101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07261" y="596916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102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4438" y="594392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103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37397" y="556462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104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Κάποια είδη παράγουν ηλεκτρισμό!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960537"/>
            <a:ext cx="3886200" cy="324105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l-GR" sz="2000" dirty="0" smtClean="0">
                <a:cs typeface="Arial" charset="0"/>
              </a:rPr>
              <a:t>Ηλεκτρική </a:t>
            </a:r>
            <a:r>
              <a:rPr lang="el-GR" sz="2000" dirty="0" err="1">
                <a:cs typeface="Arial" charset="0"/>
              </a:rPr>
              <a:t>ράγια</a:t>
            </a:r>
            <a:r>
              <a:rPr lang="el-GR" sz="2000" dirty="0">
                <a:cs typeface="Arial" charset="0"/>
              </a:rPr>
              <a:t>, </a:t>
            </a:r>
            <a:r>
              <a:rPr lang="en-US" sz="2000" dirty="0">
                <a:cs typeface="Arial" charset="0"/>
              </a:rPr>
              <a:t>Torpedo, </a:t>
            </a:r>
            <a:r>
              <a:rPr lang="el-GR" sz="2000" dirty="0">
                <a:cs typeface="Arial" charset="0"/>
              </a:rPr>
              <a:t>με τα ηλεκτρικά όργανα εκτεθειμένα.</a:t>
            </a:r>
          </a:p>
          <a:p>
            <a:pPr>
              <a:spcBef>
                <a:spcPts val="1200"/>
              </a:spcBef>
              <a:defRPr/>
            </a:pPr>
            <a:r>
              <a:rPr lang="el-GR" sz="2000" dirty="0">
                <a:cs typeface="Arial" charset="0"/>
              </a:rPr>
              <a:t>  Αποτελούνται από δισκοειδή πολυπύρηνα κύτταρα. </a:t>
            </a:r>
          </a:p>
          <a:p>
            <a:pPr>
              <a:spcBef>
                <a:spcPts val="1200"/>
              </a:spcBef>
              <a:defRPr/>
            </a:pPr>
            <a:r>
              <a:rPr lang="el-GR" sz="2000" dirty="0">
                <a:cs typeface="Arial" charset="0"/>
              </a:rPr>
              <a:t>  </a:t>
            </a:r>
            <a:r>
              <a:rPr lang="el-GR" sz="2000" dirty="0" err="1">
                <a:cs typeface="Arial" charset="0"/>
              </a:rPr>
              <a:t>Ηλεκτροκύτταρα</a:t>
            </a:r>
            <a:r>
              <a:rPr lang="el-GR" sz="2000" dirty="0">
                <a:cs typeface="Arial" charset="0"/>
              </a:rPr>
              <a:t>.</a:t>
            </a:r>
            <a:endParaRPr lang="en-US" sz="2000" dirty="0">
              <a:cs typeface="Arial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l-GR" sz="2000" dirty="0">
                <a:cs typeface="Arial" charset="0"/>
              </a:rPr>
              <a:t>  Η ισχύς ρεύματος που παράγεται φτάνει το 1 </a:t>
            </a:r>
            <a:r>
              <a:rPr lang="en-US" sz="2000" dirty="0">
                <a:cs typeface="Arial" charset="0"/>
              </a:rPr>
              <a:t>KW</a:t>
            </a:r>
            <a:r>
              <a:rPr lang="el-GR" sz="2000" dirty="0">
                <a:cs typeface="Arial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81" y="1825625"/>
            <a:ext cx="3634137" cy="4351338"/>
          </a:xfrm>
        </p:spPr>
      </p:pic>
      <p:sp>
        <p:nvSpPr>
          <p:cNvPr id="5" name="TextBox 4"/>
          <p:cNvSpPr txBox="1"/>
          <p:nvPr/>
        </p:nvSpPr>
        <p:spPr>
          <a:xfrm>
            <a:off x="7656209" y="562500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105</a:t>
            </a:r>
            <a:endParaRPr lang="en-US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</a:t>
            </a:r>
            <a:r>
              <a:rPr lang="el-GR" sz="4000" dirty="0" err="1" smtClean="0"/>
              <a:t>ραγιόμορφων</a:t>
            </a:r>
            <a:r>
              <a:rPr lang="el-GR" sz="4000" dirty="0" smtClean="0"/>
              <a:t> που απαντώνται στην Ελλάδα</a:t>
            </a:r>
            <a:endParaRPr lang="en-US" sz="4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6" y="1825625"/>
            <a:ext cx="5862907" cy="4351338"/>
          </a:xfr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3453" y="597419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106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051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σώματος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48" y="1550053"/>
            <a:ext cx="3335182" cy="4699768"/>
          </a:xfrm>
        </p:spPr>
      </p:pic>
      <p:sp>
        <p:nvSpPr>
          <p:cNvPr id="6" name="TextBox 5"/>
          <p:cNvSpPr txBox="1"/>
          <p:nvPr/>
        </p:nvSpPr>
        <p:spPr>
          <a:xfrm>
            <a:off x="4922982" y="23624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5853" y="36858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853" y="46346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5853" y="58721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Βιοποικιλότητα </a:t>
            </a:r>
            <a:r>
              <a:rPr lang="el-GR" sz="4000" dirty="0" err="1" smtClean="0"/>
              <a:t>ραγιόμορφων</a:t>
            </a:r>
            <a:r>
              <a:rPr lang="el-GR" sz="4000" dirty="0" smtClean="0"/>
              <a:t> ιχθύων στον κόλπο του Ηρακλείου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08" y="1690689"/>
            <a:ext cx="6528584" cy="4500936"/>
          </a:xfrm>
        </p:spPr>
      </p:pic>
      <p:sp>
        <p:nvSpPr>
          <p:cNvPr id="5" name="TextBox 4"/>
          <p:cNvSpPr txBox="1"/>
          <p:nvPr/>
        </p:nvSpPr>
        <p:spPr>
          <a:xfrm>
            <a:off x="2756988" y="281834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107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67191" y="282233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108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40572" y="281834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109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15118" y="4705888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110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71956" y="450698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111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40572" y="450498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112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96645" y="591462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113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95736" y="593645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114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15984" y="594904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/>
              <a:t>115</a:t>
            </a:r>
            <a:endParaRPr lang="en-US" sz="12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2188" y="0"/>
            <a:ext cx="68818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ΑΛΙΕΙΑ – ΠΛΗΘΥΣΜΙΑΚΑ ΣΤΟΙΧΕΙΑ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SimSun"/>
                <a:cs typeface="Arial" charset="0"/>
              </a:rPr>
              <a:t>ΡΑΓΙΟΜΟΡΦΩΝ ΙΧΘΥΩΝ ΣΤΟΝ ΚΟΛΠΟ ΤΟΥ ΗΡΑΚΛΕΙΟΥ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08605421"/>
              </p:ext>
            </p:extLst>
          </p:nvPr>
        </p:nvGraphicFramePr>
        <p:xfrm>
          <a:off x="-402437" y="320885"/>
          <a:ext cx="460851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4410" y="2801750"/>
            <a:ext cx="341947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100" b="1" i="1" dirty="0">
                <a:latin typeface="+mj-lt"/>
                <a:cs typeface="Times New Roman" pitchFamily="18" charset="0"/>
              </a:rPr>
              <a:t>Γράφημα 3.1.</a:t>
            </a:r>
            <a:r>
              <a:rPr lang="el-GR" sz="1100" dirty="0">
                <a:latin typeface="+mj-lt"/>
                <a:cs typeface="Times New Roman" pitchFamily="18" charset="0"/>
              </a:rPr>
              <a:t> Παράσταση κατανομής ειδών  που αλιεύονται στον κόλπο</a:t>
            </a:r>
            <a:r>
              <a:rPr lang="en-US" sz="1100" dirty="0">
                <a:latin typeface="+mj-lt"/>
                <a:cs typeface="Times New Roman" pitchFamily="18" charset="0"/>
              </a:rPr>
              <a:t> </a:t>
            </a:r>
            <a:r>
              <a:rPr lang="el-GR" sz="1100" dirty="0">
                <a:latin typeface="+mj-lt"/>
                <a:cs typeface="Times New Roman" pitchFamily="18" charset="0"/>
              </a:rPr>
              <a:t>του</a:t>
            </a:r>
            <a:r>
              <a:rPr lang="en-US" sz="1100" dirty="0">
                <a:latin typeface="+mj-lt"/>
                <a:cs typeface="Times New Roman" pitchFamily="18" charset="0"/>
              </a:rPr>
              <a:t> </a:t>
            </a:r>
            <a:r>
              <a:rPr lang="el-GR" sz="1100" dirty="0">
                <a:latin typeface="+mj-lt"/>
                <a:cs typeface="Times New Roman" pitchFamily="18" charset="0"/>
              </a:rPr>
              <a:t>Ηρακλείου.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147356876"/>
              </p:ext>
            </p:extLst>
          </p:nvPr>
        </p:nvGraphicFramePr>
        <p:xfrm>
          <a:off x="4166989" y="3019265"/>
          <a:ext cx="4857090" cy="330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4601369" y="3233550"/>
            <a:ext cx="5111750" cy="27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l-GR" altLang="en-US" sz="1100" b="1" i="1" dirty="0">
                <a:cs typeface="Times New Roman" panose="02020603050405020304" pitchFamily="18" charset="0"/>
              </a:rPr>
              <a:t>Γράφημα 3.2α</a:t>
            </a:r>
            <a:r>
              <a:rPr lang="el-GR" altLang="en-US" sz="1100" b="1" i="1" baseline="30000" dirty="0">
                <a:cs typeface="Times New Roman" panose="02020603050405020304" pitchFamily="18" charset="0"/>
              </a:rPr>
              <a:t> </a:t>
            </a:r>
            <a:r>
              <a:rPr lang="el-GR" altLang="en-US" sz="1100" dirty="0">
                <a:cs typeface="Times New Roman" panose="02020603050405020304" pitchFamily="18" charset="0"/>
              </a:rPr>
              <a:t>Αριθμός ατόμων των </a:t>
            </a:r>
            <a:r>
              <a:rPr lang="el-GR" altLang="en-US" sz="1100" dirty="0" err="1">
                <a:cs typeface="Times New Roman" panose="02020603050405020304" pitchFamily="18" charset="0"/>
              </a:rPr>
              <a:t>καταγεγραμένων</a:t>
            </a:r>
            <a:r>
              <a:rPr lang="el-GR" altLang="en-US" sz="1100" dirty="0">
                <a:cs typeface="Times New Roman" panose="02020603050405020304" pitchFamily="18" charset="0"/>
              </a:rPr>
              <a:t> ειδών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984783"/>
              </p:ext>
            </p:extLst>
          </p:nvPr>
        </p:nvGraphicFramePr>
        <p:xfrm>
          <a:off x="4247656" y="870959"/>
          <a:ext cx="4716462" cy="2045857"/>
        </p:xfrm>
        <a:graphic>
          <a:graphicData uri="http://schemas.openxmlformats.org/drawingml/2006/table">
            <a:tbl>
              <a:tblPr/>
              <a:tblGrid>
                <a:gridCol w="1204912"/>
                <a:gridCol w="582613"/>
                <a:gridCol w="809625"/>
                <a:gridCol w="565150"/>
                <a:gridCol w="777875"/>
                <a:gridCol w="776287"/>
              </a:tblGrid>
              <a:tr h="1663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ΕΙΔΟΣ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ΘΗΛ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ΑΡΣ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Σ</a:t>
                      </a: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(Ν)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%ΑΝΑΛΟΓΙΑ ΦΥΛΟΥ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7782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ΘΗΛ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ΑΡΣ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asterias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51,9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48,07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miraletus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59,3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40,6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clavata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57,1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42,8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naevus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62,5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37,5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17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Dasyatis centroura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Raja polystigma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66,6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33,3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  <a:tr h="274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Dipturus oxyrinchus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FEC"/>
                    </a:solidFill>
                  </a:tcPr>
                </a:tc>
              </a:tr>
              <a:tr h="201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Gymnura altavela</a:t>
                      </a:r>
                      <a:endParaRPr kumimoji="0" lang="el-GR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el-G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1D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583082848"/>
              </p:ext>
            </p:extLst>
          </p:nvPr>
        </p:nvGraphicFramePr>
        <p:xfrm>
          <a:off x="228040" y="3682395"/>
          <a:ext cx="4068293" cy="2646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3561" name="TextBox 11"/>
          <p:cNvSpPr txBox="1">
            <a:spLocks noChangeArrowheads="1"/>
          </p:cNvSpPr>
          <p:nvPr/>
        </p:nvSpPr>
        <p:spPr bwMode="auto">
          <a:xfrm>
            <a:off x="836210" y="3244851"/>
            <a:ext cx="21605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1200" b="1" dirty="0"/>
              <a:t>ΑΝΑΛΟΓΙΑ  ΦΥΛΩΝ</a:t>
            </a:r>
          </a:p>
        </p:txBody>
      </p:sp>
      <p:sp>
        <p:nvSpPr>
          <p:cNvPr id="63562" name="TextBox 12"/>
          <p:cNvSpPr txBox="1">
            <a:spLocks noChangeArrowheads="1"/>
          </p:cNvSpPr>
          <p:nvPr/>
        </p:nvSpPr>
        <p:spPr bwMode="auto">
          <a:xfrm>
            <a:off x="768350" y="3543489"/>
            <a:ext cx="2987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ελ</a:t>
            </a:r>
            <a:r>
              <a:rPr lang="en-US" altLang="en-US" sz="1200" dirty="0"/>
              <a:t>αφρά αριθμητική υπεροχή θηλυκών</a:t>
            </a:r>
            <a:endParaRPr lang="el-GR" alt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3η. Δομικές και Λειτουργικές Προσαρμογές Ιχθύων</a:t>
            </a:r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DA2A8-E630-458A-8EBD-0AEE68DAA087}" type="slidenum">
              <a:rPr lang="el-GR" altLang="en-US" smtClean="0"/>
              <a:pPr/>
              <a:t>61</a:t>
            </a:fld>
            <a:endParaRPr lang="el-G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Αλιεία – πληθυσμιακά στοιχεία</a:t>
            </a:r>
            <a:endParaRPr lang="en-US" sz="3600" i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76" y="1479199"/>
            <a:ext cx="6243699" cy="4682774"/>
          </a:xfrm>
        </p:spPr>
      </p:pic>
      <p:sp>
        <p:nvSpPr>
          <p:cNvPr id="4" name="TextBox 3"/>
          <p:cNvSpPr txBox="1"/>
          <p:nvPr/>
        </p:nvSpPr>
        <p:spPr>
          <a:xfrm>
            <a:off x="7389567" y="588497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116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868492" y="1893430"/>
            <a:ext cx="3522690" cy="357085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sz="4000" kern="0" dirty="0" smtClean="0"/>
              <a:t>Γνάθοι </a:t>
            </a:r>
            <a:r>
              <a:rPr lang="el-GR" sz="4000" kern="0" dirty="0"/>
              <a:t>με μεγάλες επίπεδες πλάκες αντί για </a:t>
            </a:r>
            <a:r>
              <a:rPr lang="el-GR" sz="4000" kern="0" dirty="0" smtClean="0"/>
              <a:t>δόντια.</a:t>
            </a:r>
            <a:endParaRPr lang="el-GR" sz="4000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sz="4000" kern="0" dirty="0"/>
              <a:t>Η άνω γνάθος απολύτως ενωμένη με το </a:t>
            </a:r>
            <a:r>
              <a:rPr lang="el-GR" sz="4000" kern="0" dirty="0" smtClean="0"/>
              <a:t>κρανίο.</a:t>
            </a:r>
            <a:endParaRPr lang="el-GR" sz="4000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sz="4000" kern="0" dirty="0"/>
              <a:t>Μεγάλη ποικιλία </a:t>
            </a:r>
            <a:r>
              <a:rPr lang="el-GR" sz="4000" kern="0" dirty="0" smtClean="0"/>
              <a:t>τροφής.</a:t>
            </a:r>
            <a:endParaRPr lang="el-GR" sz="4000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sz="4000" kern="0" dirty="0"/>
              <a:t>Μη εμπορικά </a:t>
            </a:r>
            <a:r>
              <a:rPr lang="el-GR" sz="4000" kern="0" dirty="0" smtClean="0"/>
              <a:t>είδη.</a:t>
            </a:r>
            <a:endParaRPr lang="el-GR" sz="4000" kern="0" dirty="0"/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tx1"/>
              </a:buClr>
              <a:buSzPct val="90000"/>
              <a:defRPr/>
            </a:pPr>
            <a:r>
              <a:rPr lang="el-GR" sz="4000" kern="0" dirty="0"/>
              <a:t>Ωραία </a:t>
            </a:r>
            <a:r>
              <a:rPr lang="el-GR" sz="4000" kern="0" dirty="0" smtClean="0"/>
              <a:t>χρώματα.</a:t>
            </a:r>
            <a:endParaRPr lang="el-GR" sz="4000" kern="0" dirty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27" y="1893430"/>
            <a:ext cx="2426208" cy="151180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7979"/>
            <a:ext cx="3766263" cy="2518315"/>
          </a:xfrm>
        </p:spPr>
      </p:pic>
      <p:sp>
        <p:nvSpPr>
          <p:cNvPr id="6" name="TextBox 5"/>
          <p:cNvSpPr txBox="1"/>
          <p:nvPr/>
        </p:nvSpPr>
        <p:spPr>
          <a:xfrm>
            <a:off x="7247927" y="3128239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117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9558" y="575883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</a:rPr>
              <a:t>118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Δομικές και Λειτουργικές Προσαρμογές Ιχθύων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Περσεφόνη Μεγαλοφώνου, Επίκουρη Καθηγήτρια.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2. Ιχθύες (Μυξίνες, Πετρομυζοντίδες, Χονδριχθύες)».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Δομικές και Λειτουργικές Προσαρμογές Ιχθύων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Βιολογικές Καινοτομίες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defRPr/>
            </a:pPr>
            <a:r>
              <a:rPr lang="el-GR" sz="2200" dirty="0"/>
              <a:t>Η εξέλιξη των </a:t>
            </a:r>
            <a:r>
              <a:rPr lang="el-GR" sz="2200" b="1" dirty="0"/>
              <a:t>οστών</a:t>
            </a:r>
            <a:r>
              <a:rPr lang="el-GR" sz="2200" dirty="0"/>
              <a:t> και του πρώτου </a:t>
            </a:r>
            <a:r>
              <a:rPr lang="el-GR" sz="2200" b="1" dirty="0" err="1"/>
              <a:t>ενδοσκελετού</a:t>
            </a:r>
            <a:r>
              <a:rPr lang="el-GR" sz="2200" dirty="0"/>
              <a:t>.</a:t>
            </a:r>
          </a:p>
          <a:p>
            <a:pPr marL="457200" indent="-457200">
              <a:spcBef>
                <a:spcPts val="600"/>
              </a:spcBef>
              <a:defRPr/>
            </a:pPr>
            <a:r>
              <a:rPr lang="el-GR" sz="2200" dirty="0"/>
              <a:t>Το κεντρικό νευρικό σύστημα τοποθετήθηκε ξεχωριστά από το υπόλοιπο </a:t>
            </a:r>
            <a:r>
              <a:rPr lang="el-GR" sz="2200" dirty="0" smtClean="0"/>
              <a:t>σώμα. </a:t>
            </a:r>
            <a:endParaRPr lang="el-GR" sz="2200" dirty="0"/>
          </a:p>
          <a:p>
            <a:pPr marL="457200" indent="-457200">
              <a:spcBef>
                <a:spcPts val="600"/>
              </a:spcBef>
              <a:defRPr/>
            </a:pPr>
            <a:r>
              <a:rPr lang="el-GR" sz="2200" b="1" dirty="0"/>
              <a:t>Ειδικευμένα αισθητήρια όργανα </a:t>
            </a:r>
            <a:r>
              <a:rPr lang="el-GR" sz="2200" dirty="0"/>
              <a:t>για τη γεύση, όσφρηση, όραση και ακοή.  </a:t>
            </a:r>
            <a:r>
              <a:rPr lang="el-GR" sz="2200" dirty="0" err="1"/>
              <a:t>Ηλεκτρο</a:t>
            </a:r>
            <a:r>
              <a:rPr lang="el-GR" sz="2200" dirty="0"/>
              <a:t>-αισθητήριο σύστημα και  σύστημα πλευρικής γραμμής.</a:t>
            </a:r>
          </a:p>
          <a:p>
            <a:pPr marL="457200" indent="-457200">
              <a:spcBef>
                <a:spcPts val="600"/>
              </a:spcBef>
              <a:defRPr/>
            </a:pPr>
            <a:r>
              <a:rPr lang="el-GR" sz="2200" dirty="0"/>
              <a:t>Η ανάπτυξη </a:t>
            </a:r>
            <a:r>
              <a:rPr lang="el-GR" sz="2200" b="1" dirty="0"/>
              <a:t>γνάθων</a:t>
            </a:r>
            <a:r>
              <a:rPr lang="el-GR" sz="2200" dirty="0"/>
              <a:t> με δόντια.</a:t>
            </a:r>
          </a:p>
          <a:p>
            <a:pPr marL="457200" indent="-457200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/>
              <a:t>Copyright The </a:t>
            </a:r>
            <a:r>
              <a:rPr lang="en-US" sz="1600" dirty="0" err="1"/>
              <a:t>MacGrowHill</a:t>
            </a:r>
            <a:r>
              <a:rPr lang="en-US" sz="1600" dirty="0"/>
              <a:t> Inc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2. </a:t>
            </a:r>
            <a:r>
              <a:rPr lang="en-US" sz="1600" dirty="0"/>
              <a:t>Tropical fish. </a:t>
            </a:r>
            <a:r>
              <a:rPr lang="el-GR" sz="1600" dirty="0"/>
              <a:t>Σύνδεσμος: </a:t>
            </a:r>
            <a:r>
              <a:rPr lang="en-US" sz="1600" dirty="0"/>
              <a:t>http://www.fanpop.com/clubs/fish/images/5412668/title/tropical-fish-photo. </a:t>
            </a:r>
            <a:r>
              <a:rPr lang="el-GR" sz="1600" dirty="0"/>
              <a:t>Πηγή: </a:t>
            </a:r>
            <a:r>
              <a:rPr lang="en-US" sz="1600" dirty="0"/>
              <a:t>http://www.fanpop.com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3. </a:t>
            </a:r>
            <a:r>
              <a:rPr lang="en-US" sz="1600" dirty="0"/>
              <a:t>Chilean devil ray dorsal view. Copyright Andre Seale /imagequestmarine.com.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http://www.arkive.org/chilean-devil-ray/mobula-tarapacana/.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4. </a:t>
            </a:r>
            <a:r>
              <a:rPr lang="el-GR" sz="1600" dirty="0"/>
              <a:t>© 2014 </a:t>
            </a:r>
            <a:r>
              <a:rPr lang="en-US" sz="1600" dirty="0"/>
              <a:t>hdwpics.com. </a:t>
            </a:r>
            <a:r>
              <a:rPr lang="el-GR" sz="1600" dirty="0"/>
              <a:t>Σύνδεσμος: </a:t>
            </a:r>
            <a:r>
              <a:rPr lang="en-US" sz="1600" dirty="0"/>
              <a:t>http://hdwpics.com/wallpapers/clown+fish. </a:t>
            </a:r>
            <a:r>
              <a:rPr lang="el-GR" sz="1600" dirty="0"/>
              <a:t>Πηγή: </a:t>
            </a:r>
            <a:r>
              <a:rPr lang="en-US" sz="1600" dirty="0"/>
              <a:t>http://hdwpics.com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5. </a:t>
            </a:r>
            <a:r>
              <a:rPr lang="el-GR" sz="1600" dirty="0"/>
              <a:t>Σύνδεσμος: </a:t>
            </a:r>
            <a:r>
              <a:rPr lang="en-US" sz="1600" dirty="0"/>
              <a:t>http://www.oceanes.com/fiche_voyage.php?Rub=39&amp;id_voyage=291. </a:t>
            </a:r>
            <a:r>
              <a:rPr lang="el-GR" sz="1600" dirty="0"/>
              <a:t>Πηγή: </a:t>
            </a:r>
            <a:r>
              <a:rPr lang="en-US" sz="1600" dirty="0"/>
              <a:t>www.oceanes.com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6. </a:t>
            </a:r>
            <a:r>
              <a:rPr lang="el-GR" sz="1600" dirty="0"/>
              <a:t>Σύνδεσμος: </a:t>
            </a:r>
            <a:r>
              <a:rPr lang="en-US" sz="1600" dirty="0"/>
              <a:t>http://www.taringa.net/posts/info/9446724/Los-Animales-mas-Pequenos-del-Mundo.html. </a:t>
            </a:r>
            <a:r>
              <a:rPr lang="el-GR" sz="1600" dirty="0"/>
              <a:t>Πηγή: </a:t>
            </a:r>
            <a:r>
              <a:rPr lang="en-US" sz="1600" dirty="0"/>
              <a:t>http://www.taringa.net.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n-US" sz="1600" dirty="0"/>
              <a:t>Copyright © 2015 </a:t>
            </a:r>
            <a:r>
              <a:rPr lang="en-US" sz="1600" dirty="0" err="1"/>
              <a:t>Vherie's</a:t>
            </a:r>
            <a:r>
              <a:rPr lang="en-US" sz="1600" dirty="0"/>
              <a:t> Spot | Powered by Blogger.  </a:t>
            </a:r>
            <a:r>
              <a:rPr lang="el-GR" sz="1600" dirty="0"/>
              <a:t>Σύνδεσμος: </a:t>
            </a:r>
            <a:r>
              <a:rPr lang="en-US" sz="1600" dirty="0"/>
              <a:t>http://feryabiel.blogspot.gr/2011/12/10-hewan-hewan-terkecil-di-dunia.html. </a:t>
            </a:r>
            <a:r>
              <a:rPr lang="el-GR" sz="1600" dirty="0"/>
              <a:t>Πηγή: </a:t>
            </a:r>
            <a:r>
              <a:rPr lang="en-US" sz="1600" dirty="0"/>
              <a:t>http://feryabiel.blogspot.gr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8. </a:t>
            </a:r>
            <a:r>
              <a:rPr lang="en-US" sz="1600" dirty="0"/>
              <a:t>Coral Reef Fish Dichotomous Key Answers. Copyright © </a:t>
            </a:r>
            <a:r>
              <a:rPr lang="en-US" sz="1600" dirty="0" smtClean="0"/>
              <a:t>2015. </a:t>
            </a:r>
            <a:r>
              <a:rPr lang="el-GR" sz="1600" dirty="0" smtClean="0"/>
              <a:t>Σύνδεσμος:</a:t>
            </a:r>
            <a:r>
              <a:rPr lang="en-US" sz="1600" dirty="0" smtClean="0"/>
              <a:t> </a:t>
            </a:r>
            <a:r>
              <a:rPr lang="en-US" sz="1600" dirty="0"/>
              <a:t>http://moox.ga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9. </a:t>
            </a:r>
            <a:r>
              <a:rPr lang="en-US" sz="1600" dirty="0" err="1"/>
              <a:t>Apodichthys</a:t>
            </a:r>
            <a:r>
              <a:rPr lang="en-US" sz="1600" dirty="0"/>
              <a:t> </a:t>
            </a:r>
            <a:r>
              <a:rPr lang="en-US" sz="1600" dirty="0" err="1"/>
              <a:t>flavidus</a:t>
            </a:r>
            <a:r>
              <a:rPr lang="en-US" sz="1600" dirty="0"/>
              <a:t> . Copyright This work is licensed under a 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http://www.fishbase.org/summary/3799.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10. </a:t>
            </a:r>
            <a:r>
              <a:rPr lang="en-US" sz="1600" dirty="0" err="1"/>
              <a:t>Aetobatus</a:t>
            </a:r>
            <a:r>
              <a:rPr lang="en-US" sz="1600" dirty="0"/>
              <a:t> </a:t>
            </a:r>
            <a:r>
              <a:rPr lang="en-US" sz="1600" dirty="0" err="1"/>
              <a:t>narinari</a:t>
            </a:r>
            <a:r>
              <a:rPr lang="en-US" sz="1600" dirty="0"/>
              <a:t>.   by </a:t>
            </a:r>
            <a:r>
              <a:rPr lang="en-US" sz="1600" dirty="0" err="1"/>
              <a:t>Béarez</a:t>
            </a:r>
            <a:r>
              <a:rPr lang="en-US" sz="1600" dirty="0"/>
              <a:t>, P. (Aenar_u5.jpg).     This work is licensed under a 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http://www.fishbase.org/Photos/ThumbnailsSummary.php?ID=1250.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11. </a:t>
            </a:r>
            <a:r>
              <a:rPr lang="en-US" sz="1600" dirty="0"/>
              <a:t>S. K. </a:t>
            </a:r>
            <a:r>
              <a:rPr lang="en-US" sz="1600" dirty="0" err="1"/>
              <a:t>Tselas</a:t>
            </a:r>
            <a:r>
              <a:rPr lang="en-US" sz="1600" dirty="0"/>
              <a:t> - Dir. of Fisheries - Prefecture </a:t>
            </a:r>
            <a:r>
              <a:rPr lang="en-US" sz="1600" dirty="0" err="1"/>
              <a:t>Evia</a:t>
            </a:r>
            <a:r>
              <a:rPr lang="en-US" sz="1600" dirty="0"/>
              <a:t> - </a:t>
            </a:r>
            <a:r>
              <a:rPr lang="en-US" sz="1600" dirty="0" err="1"/>
              <a:t>alieia@naevias</a:t>
            </a:r>
            <a:r>
              <a:rPr lang="en-US" sz="1600" dirty="0"/>
              <a:t>. </a:t>
            </a:r>
            <a:r>
              <a:rPr lang="el-GR" sz="1600" dirty="0"/>
              <a:t>ΔΙΕΥΘΥΝΣΗ  ΑΛΙΕΙΑΣ  ΝΟΜΑΡΧΙΑΚΗ ΑΥΤΟΔΙΟΙΚΗΣΗ ΕΥΒΟΙΑΣ. Σύνδεσμος:  </a:t>
            </a:r>
            <a:r>
              <a:rPr lang="en-US" sz="1600" dirty="0"/>
              <a:t>http://alevia.freevar.com/ONOMATA.html. </a:t>
            </a:r>
            <a:r>
              <a:rPr lang="el-GR" sz="1600" dirty="0"/>
              <a:t>Πηγή:  </a:t>
            </a:r>
            <a:r>
              <a:rPr lang="en-US" sz="1600" dirty="0"/>
              <a:t>http://alevia.freevar.com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12. </a:t>
            </a:r>
            <a:r>
              <a:rPr lang="en-US" sz="1600" dirty="0" err="1"/>
              <a:t>Esox</a:t>
            </a:r>
            <a:r>
              <a:rPr lang="en-US" sz="1600" dirty="0"/>
              <a:t> </a:t>
            </a:r>
            <a:r>
              <a:rPr lang="en-US" sz="1600" dirty="0" err="1"/>
              <a:t>lucius</a:t>
            </a:r>
            <a:r>
              <a:rPr lang="en-US" sz="1600" dirty="0"/>
              <a:t>.  Picture by </a:t>
            </a:r>
            <a:r>
              <a:rPr lang="en-US" sz="1600" dirty="0" err="1"/>
              <a:t>Zienert</a:t>
            </a:r>
            <a:r>
              <a:rPr lang="en-US" sz="1600" dirty="0"/>
              <a:t>, S. </a:t>
            </a:r>
            <a:r>
              <a:rPr lang="el-GR" sz="1600" dirty="0"/>
              <a:t>Σύνδεσμος: </a:t>
            </a:r>
            <a:r>
              <a:rPr lang="en-US" sz="1600" dirty="0"/>
              <a:t>http://fishbase.org/summary/Esox-lucius.html.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fishbase.org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13.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14.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16.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17.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18.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19. </a:t>
            </a:r>
            <a:r>
              <a:rPr lang="en-US" sz="1600" dirty="0"/>
              <a:t>Several species of European lampreys. Alexander Francis </a:t>
            </a:r>
            <a:r>
              <a:rPr lang="en-US" sz="1600" dirty="0" err="1"/>
              <a:t>Lydon</a:t>
            </a:r>
            <a:r>
              <a:rPr lang="en-US" sz="1600" dirty="0"/>
              <a:t> (1836-1917) - British fresh water fishes. </a:t>
            </a:r>
            <a:r>
              <a:rPr lang="el-GR" sz="1600" dirty="0"/>
              <a:t>Σύνδεσμος: </a:t>
            </a:r>
            <a:r>
              <a:rPr lang="en-US" sz="1600" dirty="0"/>
              <a:t>https://en.wiki2.org/wiki/Lamprey.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en.wiki2.org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n-US" sz="1600" dirty="0"/>
              <a:t>Subphylum </a:t>
            </a:r>
            <a:r>
              <a:rPr lang="en-US" sz="1600" dirty="0" err="1"/>
              <a:t>Craniata</a:t>
            </a:r>
            <a:r>
              <a:rPr lang="en-US" sz="1600" dirty="0"/>
              <a:t>. Order </a:t>
            </a:r>
            <a:r>
              <a:rPr lang="en-US" sz="1600" dirty="0" err="1"/>
              <a:t>Myxiniformes</a:t>
            </a:r>
            <a:r>
              <a:rPr lang="en-US" sz="1600" dirty="0"/>
              <a:t>. © 2014 </a:t>
            </a:r>
            <a:r>
              <a:rPr lang="en-US" sz="1600" dirty="0" err="1"/>
              <a:t>StudyBlue</a:t>
            </a:r>
            <a:r>
              <a:rPr lang="en-US" sz="1600" dirty="0"/>
              <a:t> Inc.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https://www.studyblue.com/notes/note/n/fishes-i/deck/5756764.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www.studyblue.com</a:t>
            </a:r>
            <a:r>
              <a:rPr lang="el-GR" sz="1600" dirty="0" smtClean="0"/>
              <a:t>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21. </a:t>
            </a:r>
            <a:r>
              <a:rPr lang="en-US" sz="1600" dirty="0" err="1"/>
              <a:t>Eptatretus</a:t>
            </a:r>
            <a:r>
              <a:rPr lang="en-US" sz="1600" dirty="0"/>
              <a:t> </a:t>
            </a:r>
            <a:r>
              <a:rPr lang="en-US" sz="1600" dirty="0" err="1"/>
              <a:t>stoutii</a:t>
            </a:r>
            <a:r>
              <a:rPr lang="en-US" sz="1600" dirty="0"/>
              <a:t> (California hagfish). Michigan Science Art (copyright holder). This media file may not be downloaded and used for any purpose without permission of the copyright holder. </a:t>
            </a:r>
            <a:r>
              <a:rPr lang="el-GR" sz="1600" dirty="0"/>
              <a:t>Σύνδεσμος: </a:t>
            </a:r>
            <a:r>
              <a:rPr lang="en-US" sz="1600" dirty="0"/>
              <a:t>http://animaldiversity.org/accounts/Eptatretus_stoutii/. </a:t>
            </a:r>
            <a:r>
              <a:rPr lang="el-GR" sz="1600" dirty="0"/>
              <a:t>Πηγή: </a:t>
            </a:r>
            <a:r>
              <a:rPr lang="en-US" sz="1600" dirty="0"/>
              <a:t>http://animaldiversity.org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22.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23.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/>
              <a:t>Hagfish Image © Squeaky Marmot Flickr. © MESA 1999 – 2015. </a:t>
            </a:r>
            <a:r>
              <a:rPr lang="el-GR" sz="1600" dirty="0"/>
              <a:t>Σύνδεσμος: </a:t>
            </a:r>
            <a:r>
              <a:rPr lang="en-US" sz="1600" dirty="0"/>
              <a:t>http://www.mesa.edu.au/fish/fish05.asp. </a:t>
            </a:r>
            <a:r>
              <a:rPr lang="el-GR" sz="1600" dirty="0"/>
              <a:t>Πηγή: </a:t>
            </a:r>
            <a:r>
              <a:rPr lang="en-US" sz="1600" dirty="0"/>
              <a:t>http://www.mesa.edu.au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E</a:t>
            </a:r>
            <a:r>
              <a:rPr lang="el-GR" sz="1600" b="1" dirty="0"/>
              <a:t>ικόνα 26.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27. </a:t>
            </a:r>
            <a:r>
              <a:rPr lang="en-US" sz="1600" dirty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sz="1600" dirty="0"/>
              <a:t>Σύνδεσμος: </a:t>
            </a:r>
            <a:r>
              <a:rPr lang="en-US" sz="1600" dirty="0"/>
              <a:t>http://sciencefish.wikispaces.com/Hagfish. </a:t>
            </a:r>
            <a:r>
              <a:rPr lang="el-GR" sz="1600" dirty="0"/>
              <a:t>Πηγή: </a:t>
            </a:r>
            <a:r>
              <a:rPr lang="en-US" sz="1600" dirty="0"/>
              <a:t>http://sciencefish.wikispaces.com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28. </a:t>
            </a:r>
            <a:r>
              <a:rPr lang="en-US" sz="1600" dirty="0"/>
              <a:t>Otherside.gr Copyright © 2015. </a:t>
            </a:r>
            <a:r>
              <a:rPr lang="el-GR" sz="1600" dirty="0"/>
              <a:t>Σύνδεσμος: </a:t>
            </a:r>
            <a:r>
              <a:rPr lang="en-US" sz="1600" dirty="0"/>
              <a:t>http://www.otherside.gr/2013/04/idiaitera-zwa-pou-latreuei-na-meleta-epistimi/. </a:t>
            </a:r>
            <a:r>
              <a:rPr lang="el-GR" sz="1600" dirty="0"/>
              <a:t>Πηγή: </a:t>
            </a:r>
            <a:r>
              <a:rPr lang="en-US" sz="1600" dirty="0"/>
              <a:t>http://www.otherside.gr.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29. </a:t>
            </a:r>
            <a:r>
              <a:rPr lang="en-US" sz="1600" dirty="0"/>
              <a:t>Contributions to http://sciencefish.wikispaces.com/ are licensed under a Creative Commons Attribution Share-Alike 3.0 License. Creative Commons Attribution Share-Alike 3.0 License. </a:t>
            </a:r>
            <a:r>
              <a:rPr lang="el-GR" sz="1600" dirty="0"/>
              <a:t>Σύνδεσμος: </a:t>
            </a:r>
            <a:r>
              <a:rPr lang="en-US" sz="1600" dirty="0"/>
              <a:t>http://sciencefish.wikispaces.com/Hagfish. </a:t>
            </a:r>
            <a:r>
              <a:rPr lang="el-GR" sz="1600" dirty="0"/>
              <a:t>Πηγή: </a:t>
            </a:r>
            <a:r>
              <a:rPr lang="en-US" sz="1600" dirty="0"/>
              <a:t>http://sciencefish.wikispaces.com/Hagfish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30.  </a:t>
            </a:r>
            <a:r>
              <a:rPr lang="en-US" sz="1600" dirty="0"/>
              <a:t>Pacific hagfish feeding. Creative Commons Attribution Non Commercial Share Alike 3.0 (CC BY-NC-SA 3.0) Serpent Project © SERPENT Media Archive Project Supplier: SERPENT project. </a:t>
            </a:r>
            <a:r>
              <a:rPr lang="el-GR" sz="1600" dirty="0"/>
              <a:t>Σύνδεσμος: </a:t>
            </a:r>
            <a:r>
              <a:rPr lang="en-US" sz="1600" dirty="0"/>
              <a:t>http://eol.org/pages/8907/media. </a:t>
            </a:r>
            <a:r>
              <a:rPr lang="el-GR" sz="1600" dirty="0"/>
              <a:t>Πηγή: </a:t>
            </a:r>
            <a:r>
              <a:rPr lang="en-US" sz="1600" dirty="0"/>
              <a:t>http://eol.org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31. </a:t>
            </a:r>
            <a:r>
              <a:rPr lang="en-US" sz="1600" dirty="0"/>
              <a:t>The North </a:t>
            </a:r>
            <a:r>
              <a:rPr lang="en-US" sz="1600" dirty="0" err="1"/>
              <a:t>Carolin</a:t>
            </a:r>
            <a:r>
              <a:rPr lang="en-US" sz="1600" dirty="0"/>
              <a:t> Museum of Natural Sciences: Costal North Carolina.  </a:t>
            </a:r>
            <a:r>
              <a:rPr lang="el-GR" sz="1600" dirty="0"/>
              <a:t>Σύνδεσμος: </a:t>
            </a:r>
            <a:r>
              <a:rPr lang="en-US" sz="1600" dirty="0"/>
              <a:t>https://www.flickr.com/photos/ideonexus/2318155213/. </a:t>
            </a:r>
            <a:r>
              <a:rPr lang="el-GR" sz="1600" dirty="0"/>
              <a:t>Πηγή: </a:t>
            </a:r>
            <a:r>
              <a:rPr lang="en-US" sz="1600" dirty="0"/>
              <a:t>https://www.flickr.com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32. </a:t>
            </a:r>
            <a:r>
              <a:rPr lang="en-US" sz="1600" dirty="0" err="1"/>
              <a:t>Myxine</a:t>
            </a:r>
            <a:r>
              <a:rPr lang="en-US" sz="1600" dirty="0"/>
              <a:t> </a:t>
            </a:r>
            <a:r>
              <a:rPr lang="en-US" sz="1600" dirty="0" err="1"/>
              <a:t>glutinosa</a:t>
            </a:r>
            <a:r>
              <a:rPr lang="en-US" sz="1600" dirty="0"/>
              <a:t> 7. Copyright 2009 Anders </a:t>
            </a:r>
            <a:r>
              <a:rPr lang="en-US" sz="1600" dirty="0" err="1"/>
              <a:t>Salesjo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http://www.salesjo.com/?id=2114&amp;lang=42. </a:t>
            </a:r>
            <a:r>
              <a:rPr lang="el-GR" sz="1600" dirty="0"/>
              <a:t>Πηγή: </a:t>
            </a:r>
            <a:r>
              <a:rPr lang="en-US" sz="1600" dirty="0"/>
              <a:t>http://www.salesjo.com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33. </a:t>
            </a:r>
            <a:r>
              <a:rPr lang="en-US" sz="1600" dirty="0" err="1"/>
              <a:t>Myxine</a:t>
            </a:r>
            <a:r>
              <a:rPr lang="en-US" sz="1600" dirty="0"/>
              <a:t> </a:t>
            </a:r>
            <a:r>
              <a:rPr lang="en-US" sz="1600" dirty="0" err="1"/>
              <a:t>glutinosa</a:t>
            </a:r>
            <a:r>
              <a:rPr lang="en-US" sz="1600" dirty="0"/>
              <a:t> 7. Copyright 2009 Anders </a:t>
            </a:r>
            <a:r>
              <a:rPr lang="en-US" sz="1600" dirty="0" err="1"/>
              <a:t>Salesjo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http://www.salesjo.com/?id=2114&amp;lang=42. </a:t>
            </a:r>
            <a:r>
              <a:rPr lang="el-GR" sz="1600" dirty="0"/>
              <a:t>Πηγή: </a:t>
            </a:r>
            <a:r>
              <a:rPr lang="en-US" sz="1600" dirty="0"/>
              <a:t>http://www.salesjo.com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34. </a:t>
            </a:r>
            <a:r>
              <a:rPr lang="en-US" sz="1600" dirty="0" err="1"/>
              <a:t>Myxine</a:t>
            </a:r>
            <a:r>
              <a:rPr lang="en-US" sz="1600" dirty="0"/>
              <a:t> </a:t>
            </a:r>
            <a:r>
              <a:rPr lang="en-US" sz="1600" dirty="0" err="1"/>
              <a:t>glutinosa</a:t>
            </a:r>
            <a:r>
              <a:rPr lang="en-US" sz="1600" dirty="0"/>
              <a:t> 8. Copyright 2009 Anders </a:t>
            </a:r>
            <a:r>
              <a:rPr lang="en-US" sz="1600" dirty="0" err="1"/>
              <a:t>Salesjo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http://www.salesjo.com/?id=2114&amp;lang=42. </a:t>
            </a:r>
            <a:r>
              <a:rPr lang="el-GR" sz="1600" dirty="0"/>
              <a:t>Πηγή: </a:t>
            </a:r>
            <a:r>
              <a:rPr lang="en-US" sz="1600" dirty="0"/>
              <a:t>http://www.salesjo.com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35.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36.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37. </a:t>
            </a:r>
            <a:r>
              <a:rPr lang="el-GR" sz="1600" dirty="0"/>
              <a:t>© </a:t>
            </a:r>
            <a:r>
              <a:rPr lang="en-US" sz="1600" dirty="0"/>
              <a:t>Copyright 1997 VnExpress.net,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http://vnexpress.net/tin-tuc/khoa-hoc/nhung-sinh-vat-xau-xi-nhat-the-gioi-2105520.html. </a:t>
            </a:r>
            <a:r>
              <a:rPr lang="el-GR" sz="1600" dirty="0"/>
              <a:t>Πηγή: </a:t>
            </a:r>
            <a:r>
              <a:rPr lang="en-US" sz="1600" dirty="0"/>
              <a:t>http://vnexpress.net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38. </a:t>
            </a:r>
            <a:r>
              <a:rPr lang="en-US" sz="1600" dirty="0"/>
              <a:t>Otherside.gr Copyright © 2015. </a:t>
            </a:r>
            <a:r>
              <a:rPr lang="el-GR" sz="1600" dirty="0"/>
              <a:t>Σύνδεσμος: </a:t>
            </a:r>
            <a:r>
              <a:rPr lang="en-US" sz="1600" dirty="0"/>
              <a:t>http://www.otherside.gr/2013/04/idiaitera-zwa-pou-latreuei-na-meleta-epistimi/. </a:t>
            </a:r>
            <a:r>
              <a:rPr lang="el-GR" sz="1600" dirty="0"/>
              <a:t>Πηγή: </a:t>
            </a:r>
            <a:r>
              <a:rPr lang="en-US" sz="1600" dirty="0"/>
              <a:t>http://www.otherside.gr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39. </a:t>
            </a:r>
            <a:r>
              <a:rPr lang="en-US" sz="1600" dirty="0"/>
              <a:t>Sea </a:t>
            </a:r>
            <a:r>
              <a:rPr lang="en-US" sz="1600" dirty="0" err="1"/>
              <a:t>lamrey</a:t>
            </a:r>
            <a:r>
              <a:rPr lang="en-US" sz="1600" dirty="0"/>
              <a:t> (Petromyzon </a:t>
            </a:r>
            <a:r>
              <a:rPr lang="en-US" sz="1600" dirty="0" err="1"/>
              <a:t>marinus</a:t>
            </a:r>
            <a:r>
              <a:rPr lang="en-US" sz="1600" dirty="0"/>
              <a:t>). Copyright </a:t>
            </a:r>
            <a:r>
              <a:rPr lang="en-US" sz="1600" dirty="0" err="1"/>
              <a:t>Brech</a:t>
            </a:r>
            <a:r>
              <a:rPr lang="en-US" sz="1600" dirty="0"/>
              <a:t> P. Kent. ARKIVE.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http://www.arkive.org/sea-lamprey/petromyzon-marinus/.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</a:t>
            </a:r>
            <a:r>
              <a:rPr lang="el-GR" sz="1600" b="1" dirty="0"/>
              <a:t>40. </a:t>
            </a:r>
            <a:r>
              <a:rPr lang="en-US" sz="1600" dirty="0"/>
              <a:t>Petromyzon </a:t>
            </a:r>
            <a:r>
              <a:rPr lang="en-US" sz="1600" dirty="0" err="1"/>
              <a:t>marinus</a:t>
            </a:r>
            <a:r>
              <a:rPr lang="en-US" sz="1600" dirty="0"/>
              <a:t> Linnaeus, 1758. @</a:t>
            </a:r>
            <a:r>
              <a:rPr lang="en-US" sz="1600" dirty="0" err="1"/>
              <a:t>WRMarineSpecies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http://www.marinespecies.org/photogallery.php?album=685. </a:t>
            </a:r>
            <a:r>
              <a:rPr lang="el-GR" sz="1600" dirty="0"/>
              <a:t>Πηγή: </a:t>
            </a:r>
            <a:r>
              <a:rPr lang="en-US" sz="1600" dirty="0"/>
              <a:t>http://www.marinespecies.org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41</a:t>
            </a:r>
            <a:r>
              <a:rPr lang="el-GR" sz="1600" dirty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42.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43. </a:t>
            </a:r>
            <a:r>
              <a:rPr lang="en-US" sz="1600" dirty="0"/>
              <a:t>Copyright ©-2001 Earlham College. Revised 1 March 2006. Image from great-lakes.net Biological Diversity 2006. </a:t>
            </a:r>
            <a:r>
              <a:rPr lang="el-GR" sz="1600" dirty="0"/>
              <a:t>Σύνδεσμος: </a:t>
            </a:r>
            <a:r>
              <a:rPr lang="en-US" sz="1600" dirty="0"/>
              <a:t>http://legacy.earlham.edu/~bowenap/sealamprey.htm. </a:t>
            </a:r>
            <a:r>
              <a:rPr lang="el-GR" sz="1600" dirty="0"/>
              <a:t>Πηγή: </a:t>
            </a:r>
            <a:r>
              <a:rPr lang="en-US" sz="1600" dirty="0"/>
              <a:t>http://legacy.earlham.edu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44</a:t>
            </a:r>
            <a:r>
              <a:rPr lang="el-GR" sz="1600" dirty="0"/>
              <a:t>. </a:t>
            </a:r>
            <a:r>
              <a:rPr lang="en-US" sz="1600" dirty="0" err="1"/>
              <a:t>Fotografía</a:t>
            </a:r>
            <a:r>
              <a:rPr lang="en-US" sz="1600" dirty="0"/>
              <a:t> </a:t>
            </a:r>
            <a:r>
              <a:rPr lang="en-US" sz="1600" dirty="0" err="1"/>
              <a:t>procedente</a:t>
            </a:r>
            <a:r>
              <a:rPr lang="en-US" sz="1600" dirty="0"/>
              <a:t> de http://livingthings.narod.ru. </a:t>
            </a:r>
            <a:r>
              <a:rPr lang="el-GR" sz="1600" dirty="0"/>
              <a:t>Σύνδεσμος: </a:t>
            </a:r>
            <a:r>
              <a:rPr lang="en-US" sz="1600" dirty="0"/>
              <a:t>http://www.viciopesca.net/pages/especies/lamprea.html. </a:t>
            </a:r>
            <a:r>
              <a:rPr lang="el-GR" sz="1600" dirty="0"/>
              <a:t>Πηγή: </a:t>
            </a:r>
            <a:r>
              <a:rPr lang="en-US" sz="1600" dirty="0"/>
              <a:t>http://www.viciopesca.net.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7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45. </a:t>
            </a:r>
            <a:r>
              <a:rPr lang="en-US" sz="1600" dirty="0"/>
              <a:t>River </a:t>
            </a:r>
            <a:r>
              <a:rPr lang="en-US" sz="1600" dirty="0" err="1"/>
              <a:t>lamrey</a:t>
            </a:r>
            <a:r>
              <a:rPr lang="en-US" sz="1600" dirty="0"/>
              <a:t> (</a:t>
            </a:r>
            <a:r>
              <a:rPr lang="en-US" sz="1600" dirty="0" err="1"/>
              <a:t>lamperta</a:t>
            </a:r>
            <a:r>
              <a:rPr lang="en-US" sz="1600" dirty="0"/>
              <a:t> </a:t>
            </a:r>
            <a:r>
              <a:rPr lang="en-US" sz="1600" dirty="0" err="1"/>
              <a:t>fluviatilis</a:t>
            </a:r>
            <a:r>
              <a:rPr lang="en-US" sz="1600" dirty="0"/>
              <a:t>). Copyright gettyimages.com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46. </a:t>
            </a:r>
            <a:r>
              <a:rPr lang="en-US" sz="1600" dirty="0"/>
              <a:t>River </a:t>
            </a:r>
            <a:r>
              <a:rPr lang="en-US" sz="1600" dirty="0" err="1"/>
              <a:t>lamrey</a:t>
            </a:r>
            <a:r>
              <a:rPr lang="en-US" sz="1600" dirty="0"/>
              <a:t> (</a:t>
            </a:r>
            <a:r>
              <a:rPr lang="en-US" sz="1600" dirty="0" err="1"/>
              <a:t>lamperta</a:t>
            </a:r>
            <a:r>
              <a:rPr lang="en-US" sz="1600" dirty="0"/>
              <a:t> </a:t>
            </a:r>
            <a:r>
              <a:rPr lang="en-US" sz="1600" dirty="0" err="1"/>
              <a:t>fluviatilis</a:t>
            </a:r>
            <a:r>
              <a:rPr lang="en-US" sz="1600" dirty="0"/>
              <a:t>). Copyright gettyimages.com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47.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48. </a:t>
            </a:r>
            <a:r>
              <a:rPr lang="el-GR" sz="1600" dirty="0"/>
              <a:t>Σύνδεσμος: </a:t>
            </a:r>
            <a:r>
              <a:rPr lang="en-US" sz="1600" dirty="0"/>
              <a:t>http://www.baomoi.com/7-ma-ca-rong-khat-mau-nhat-trong-the-gioi-tu-nhien/82/12326263.epi. </a:t>
            </a:r>
            <a:r>
              <a:rPr lang="el-GR" sz="1600" dirty="0"/>
              <a:t>Πηγή:</a:t>
            </a:r>
            <a:r>
              <a:rPr lang="en-US" sz="1600" dirty="0"/>
              <a:t>http://www.baomoi.com 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49. </a:t>
            </a:r>
            <a:r>
              <a:rPr lang="en-US" sz="1600" dirty="0"/>
              <a:t>Sea lamprey. Copyright </a:t>
            </a:r>
            <a:r>
              <a:rPr lang="el-GR" sz="1600" dirty="0"/>
              <a:t>Β</a:t>
            </a:r>
            <a:r>
              <a:rPr lang="en-US" sz="1600" dirty="0" err="1"/>
              <a:t>reck</a:t>
            </a:r>
            <a:r>
              <a:rPr lang="en-US" sz="1600" dirty="0"/>
              <a:t> P. Kent. 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http://www.arkive.org/sea-lamprey/petromyzon-marinus/image-A20957.html.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50. </a:t>
            </a:r>
            <a:r>
              <a:rPr lang="en-US" sz="1600" dirty="0" err="1"/>
              <a:t>Rajella</a:t>
            </a:r>
            <a:r>
              <a:rPr lang="en-US" sz="1600" dirty="0"/>
              <a:t> </a:t>
            </a:r>
            <a:r>
              <a:rPr lang="en-US" sz="1600" dirty="0" err="1"/>
              <a:t>bigelowi</a:t>
            </a:r>
            <a:r>
              <a:rPr lang="en-US" sz="1600" dirty="0"/>
              <a:t>. Picture by Canadian Museum of Nature, Ottawa, Canada.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http://www.fishbase.org/summary/8936.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51. </a:t>
            </a:r>
            <a:r>
              <a:rPr lang="el-GR" sz="1600" dirty="0"/>
              <a:t>©</a:t>
            </a:r>
            <a:r>
              <a:rPr lang="en-US" sz="1600" dirty="0"/>
              <a:t>Sustainable Fisheries Partnership 2015. </a:t>
            </a:r>
            <a:r>
              <a:rPr lang="el-GR" sz="1600" dirty="0"/>
              <a:t>Σύνδεσμος: </a:t>
            </a:r>
            <a:r>
              <a:rPr lang="en-US" sz="1600" dirty="0"/>
              <a:t>http://www.fisherieswiki.org/species/show/408. </a:t>
            </a:r>
            <a:r>
              <a:rPr lang="el-GR" sz="1600" dirty="0"/>
              <a:t>Πηγή: </a:t>
            </a:r>
            <a:r>
              <a:rPr lang="en-US" sz="1600" dirty="0"/>
              <a:t>http://www.fisherieswiki.org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52. </a:t>
            </a:r>
            <a:r>
              <a:rPr lang="en-US" sz="1600" dirty="0" err="1"/>
              <a:t>Hydrolagus</a:t>
            </a:r>
            <a:r>
              <a:rPr lang="en-US" sz="1600" dirty="0"/>
              <a:t> </a:t>
            </a:r>
            <a:r>
              <a:rPr lang="en-US" sz="1600" dirty="0" err="1"/>
              <a:t>colliei</a:t>
            </a:r>
            <a:r>
              <a:rPr lang="en-US" sz="1600" dirty="0"/>
              <a:t> (LAY &amp; BENNETT, 1839), © FAO, www.fish-base.org.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53. </a:t>
            </a:r>
            <a:r>
              <a:rPr lang="en-US" sz="1600" dirty="0"/>
              <a:t>Chilean devil ray. Copyright Carlos </a:t>
            </a:r>
            <a:r>
              <a:rPr lang="en-US" sz="1600" dirty="0" err="1"/>
              <a:t>Minguell</a:t>
            </a:r>
            <a:r>
              <a:rPr lang="en-US" sz="1600" dirty="0"/>
              <a:t>. www.arkive.org.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http://www.arkive.org/chilean-devil-ray/mobula-tarapacana/image-G26169.html. </a:t>
            </a:r>
            <a:r>
              <a:rPr lang="el-GR" sz="1600" dirty="0"/>
              <a:t>Πηγή: 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54</a:t>
            </a:r>
            <a:r>
              <a:rPr lang="el-GR" sz="1600" dirty="0"/>
              <a:t>. </a:t>
            </a:r>
            <a:r>
              <a:rPr lang="en-US" sz="1600" dirty="0"/>
              <a:t>Copyright © 2015 Local World.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http://www.westbriton.co.uk/Sharks-feel-heat-make-trips-shores/story-11452468-detail/story.html. </a:t>
            </a:r>
            <a:r>
              <a:rPr lang="el-GR" sz="1600" dirty="0"/>
              <a:t>Πηγή: </a:t>
            </a:r>
            <a:r>
              <a:rPr lang="en-US" sz="1600" dirty="0"/>
              <a:t>http://www.westbriton.co.uk.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8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55.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56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57. </a:t>
            </a:r>
            <a:r>
              <a:rPr lang="el-GR" sz="1600" dirty="0"/>
              <a:t>Σύνδεσμος: </a:t>
            </a:r>
            <a:r>
              <a:rPr lang="en-US" sz="1600" dirty="0"/>
              <a:t>http://sharkfacts.hubpages.com/hub/Fascinating-Facts-About-Great-White-Sharks-for-Kids.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sharkfacts.hubpages.com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58. </a:t>
            </a:r>
            <a:r>
              <a:rPr lang="el-GR" sz="1600" dirty="0"/>
              <a:t>© </a:t>
            </a:r>
            <a:r>
              <a:rPr lang="en-US" sz="1600" dirty="0"/>
              <a:t>Copyright 2003-2015 </a:t>
            </a:r>
            <a:r>
              <a:rPr lang="en-US" sz="1600" dirty="0" err="1"/>
              <a:t>Oceanwide</a:t>
            </a:r>
            <a:r>
              <a:rPr lang="en-US" sz="1600" dirty="0"/>
              <a:t> Images -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http://www.oceanwideimages.com/Large-Image.asp?cID=794&amp;p=3&amp;pID=18708&amp;rp=categories.asp?cID=794. </a:t>
            </a:r>
            <a:r>
              <a:rPr lang="el-GR" sz="1600" dirty="0"/>
              <a:t>Πηγή: </a:t>
            </a:r>
            <a:r>
              <a:rPr lang="en-US" sz="1600" dirty="0"/>
              <a:t>http://www.oceanwideimages.com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59. </a:t>
            </a:r>
            <a:r>
              <a:rPr lang="el-GR" sz="1600" dirty="0"/>
              <a:t>© 2010 - 2015 - </a:t>
            </a:r>
            <a:r>
              <a:rPr lang="en-US" sz="1600" dirty="0"/>
              <a:t>San Pedro Scoop.  </a:t>
            </a:r>
            <a:r>
              <a:rPr lang="el-GR" sz="1600" dirty="0"/>
              <a:t>Σύνδεσμος: </a:t>
            </a:r>
            <a:r>
              <a:rPr lang="en-US" sz="1600" dirty="0"/>
              <a:t>http://www.sanpedroscoop.com/2012/08/mystery-fruit-rambutan-or-eye-ball-fruit-tasting-strange-things-and-some-pictures-of-cancun.html. </a:t>
            </a:r>
            <a:r>
              <a:rPr lang="el-GR" sz="1600" dirty="0"/>
              <a:t>Πηγή: </a:t>
            </a:r>
            <a:r>
              <a:rPr lang="en-US" sz="1600" dirty="0"/>
              <a:t>http://www.sanpedroscoop.com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60. </a:t>
            </a:r>
            <a:r>
              <a:rPr lang="el-GR" sz="1600" dirty="0"/>
              <a:t>© </a:t>
            </a:r>
            <a:r>
              <a:rPr lang="en-US" sz="1600" dirty="0"/>
              <a:t>The Christian Science Monitor. All Rights Reserved. Terms under which this service is provided to you. Privacy Policy. </a:t>
            </a:r>
            <a:r>
              <a:rPr lang="el-GR" sz="1600" dirty="0"/>
              <a:t>Σύνδεσμος: </a:t>
            </a:r>
            <a:r>
              <a:rPr lang="en-US" sz="1600" dirty="0"/>
              <a:t>http://www.csmonitor.com/Science/2012/0426/Tiny-sharks-glow-in-the-dark-for-camouflage. </a:t>
            </a:r>
            <a:r>
              <a:rPr lang="el-GR" sz="1600" dirty="0"/>
              <a:t>Πηγή: </a:t>
            </a:r>
            <a:r>
              <a:rPr lang="en-US" sz="1600" dirty="0"/>
              <a:t>http://www.csmonitor.com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61.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9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31" y="1435463"/>
            <a:ext cx="8856984" cy="470795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62. </a:t>
            </a:r>
            <a:r>
              <a:rPr lang="en-US" sz="1600" dirty="0"/>
              <a:t>Copyright 2010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http://smoothdogfishresorce.weebly.com/reproduction-and-development.html. </a:t>
            </a:r>
            <a:r>
              <a:rPr lang="el-GR" sz="1600" dirty="0"/>
              <a:t>Πηγή: </a:t>
            </a:r>
            <a:r>
              <a:rPr lang="en-US" sz="1600" dirty="0"/>
              <a:t>http://smoothdogfishresorce.weebly.com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63. </a:t>
            </a:r>
            <a:r>
              <a:rPr lang="en-US" sz="1600" dirty="0"/>
              <a:t>Copyright 2010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http://smoothdogfishresorce.weebly.com/reproduction-and-development.html. </a:t>
            </a:r>
            <a:r>
              <a:rPr lang="el-GR" sz="1600" dirty="0"/>
              <a:t>Πηγή:</a:t>
            </a:r>
            <a:r>
              <a:rPr lang="en-US" sz="1600" dirty="0"/>
              <a:t>http://smoothdogfishresorce.weebly.com.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64</a:t>
            </a:r>
            <a:r>
              <a:rPr lang="el-GR" sz="1600" dirty="0"/>
              <a:t>. © 1999-2015 </a:t>
            </a:r>
            <a:r>
              <a:rPr lang="en-US" sz="1600" dirty="0"/>
              <a:t>Antonio </a:t>
            </a:r>
            <a:r>
              <a:rPr lang="en-US" sz="1600" dirty="0" err="1"/>
              <a:t>Nonnis</a:t>
            </a:r>
            <a:r>
              <a:rPr lang="en-US" sz="1600" dirty="0"/>
              <a:t> . </a:t>
            </a:r>
            <a:r>
              <a:rPr lang="el-GR" sz="1600" dirty="0"/>
              <a:t>Σύνδεσμος: </a:t>
            </a:r>
            <a:r>
              <a:rPr lang="en-US" sz="1600" dirty="0"/>
              <a:t>http://www.squali.com/biologia_degli_squali/anatomia_degli_squali/denti_degli_squali.php. </a:t>
            </a:r>
            <a:r>
              <a:rPr lang="el-GR" sz="1600" dirty="0"/>
              <a:t>Πηγή: </a:t>
            </a:r>
            <a:r>
              <a:rPr lang="en-US" sz="1600" dirty="0"/>
              <a:t>http://www.squali.com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65. </a:t>
            </a:r>
            <a:r>
              <a:rPr lang="el-GR" sz="1600" dirty="0"/>
              <a:t>© </a:t>
            </a:r>
            <a:r>
              <a:rPr lang="en-US" sz="1600" dirty="0"/>
              <a:t>Fossiel.net Team. </a:t>
            </a:r>
            <a:r>
              <a:rPr lang="el-GR" sz="1600" dirty="0"/>
              <a:t>Σύνδεσμος: </a:t>
            </a:r>
            <a:r>
              <a:rPr lang="en-US" sz="1600" dirty="0"/>
              <a:t>http://www.fossiel.net/forums/viewtopic.php?TopicID=3098. </a:t>
            </a:r>
            <a:r>
              <a:rPr lang="el-GR" sz="1600" dirty="0"/>
              <a:t>Πηγή: </a:t>
            </a:r>
            <a:r>
              <a:rPr lang="en-US" sz="1600" dirty="0"/>
              <a:t>http://www.fossiel.net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66. </a:t>
            </a:r>
            <a:r>
              <a:rPr lang="el-GR" sz="1600" dirty="0"/>
              <a:t>© 1999-2015 </a:t>
            </a:r>
            <a:r>
              <a:rPr lang="en-US" sz="1600" dirty="0"/>
              <a:t>Antonio </a:t>
            </a:r>
            <a:r>
              <a:rPr lang="en-US" sz="1600" dirty="0" err="1"/>
              <a:t>Nonnis</a:t>
            </a:r>
            <a:r>
              <a:rPr lang="en-US" sz="1600" dirty="0"/>
              <a:t> . http://www.squali.com/biologia_degli_squali/anatomia_degli_squali/denti_degli_squali.php. http://</a:t>
            </a:r>
            <a:r>
              <a:rPr lang="en-US" sz="1600" dirty="0" smtClean="0"/>
              <a:t>www.squali.com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67.  </a:t>
            </a:r>
            <a:r>
              <a:rPr lang="en-US" sz="1600" dirty="0"/>
              <a:t>Spiny Dogfish </a:t>
            </a:r>
            <a:r>
              <a:rPr lang="en-US" sz="1600" dirty="0" err="1"/>
              <a:t>denticles</a:t>
            </a:r>
            <a:r>
              <a:rPr lang="en-US" sz="1600" dirty="0"/>
              <a:t> (180X).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https://inter-l01.dfo-mpo.gc.ca/sites/bio/sharks/anatomy-anatomie/skin-peau-en.php.  </a:t>
            </a:r>
            <a:r>
              <a:rPr lang="el-GR" sz="1600" dirty="0"/>
              <a:t>Πηγή: </a:t>
            </a:r>
            <a:r>
              <a:rPr lang="en-US" sz="1600" dirty="0"/>
              <a:t>https://inter-l01.dfo-mpo.gc.ca.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68.  </a:t>
            </a:r>
            <a:r>
              <a:rPr lang="en-US" sz="1600" dirty="0" err="1"/>
              <a:t>Porbeagle</a:t>
            </a:r>
            <a:r>
              <a:rPr lang="en-US" sz="1600" dirty="0"/>
              <a:t> </a:t>
            </a:r>
            <a:r>
              <a:rPr lang="en-US" sz="1600" dirty="0" err="1"/>
              <a:t>denticles</a:t>
            </a:r>
            <a:r>
              <a:rPr lang="en-US" sz="1600" dirty="0"/>
              <a:t> (200X).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https://inter-l01.dfo-mpo.gc.ca/sites/bio/sharks/anatomy-anatomie/skin-peau-en.php.  </a:t>
            </a:r>
            <a:r>
              <a:rPr lang="el-GR" sz="1600" dirty="0"/>
              <a:t>Πηγή: </a:t>
            </a:r>
            <a:r>
              <a:rPr lang="en-US" sz="1600" dirty="0"/>
              <a:t>https://inter-l01.dfo-mpo.gc.ca</a:t>
            </a:r>
            <a:r>
              <a:rPr lang="en-US" sz="1600" b="1" dirty="0"/>
              <a:t>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Βιολογικές Καινοτομίες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Η </a:t>
            </a:r>
            <a:r>
              <a:rPr lang="el-GR" sz="2200" dirty="0"/>
              <a:t>ανάπτυξη </a:t>
            </a:r>
            <a:r>
              <a:rPr lang="el-GR" sz="2200" b="1" dirty="0"/>
              <a:t>ζυγών θωρακικών και κοιλιακών πτερυγίων </a:t>
            </a:r>
            <a:r>
              <a:rPr lang="el-GR" sz="2200" dirty="0"/>
              <a:t>που υποστηρίζονται από την ωμική και πυελική ζώνη. Πρόδρομος των άκρων στα Τετράποδα.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/>
              <a:t>Η ανάπτυξη </a:t>
            </a:r>
            <a:r>
              <a:rPr lang="el-GR" sz="2200" b="1" dirty="0"/>
              <a:t>φυσιολογικών προσαρμογών </a:t>
            </a:r>
            <a:r>
              <a:rPr lang="el-GR" sz="2200" dirty="0"/>
              <a:t>για τη κατάκτηση κάθε είδους υδάτινου </a:t>
            </a:r>
            <a:r>
              <a:rPr lang="el-GR" sz="2200" dirty="0" smtClean="0"/>
              <a:t>ενδιαιτήματος, </a:t>
            </a:r>
            <a:r>
              <a:rPr lang="el-GR" sz="2200" dirty="0"/>
              <a:t>(πχ η ωσμωτική πίεση υγρών σώματος).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/>
              <a:t>Η δημιουργία </a:t>
            </a:r>
            <a:r>
              <a:rPr lang="el-GR" sz="2200" b="1" dirty="0"/>
              <a:t>πνευμόνων</a:t>
            </a:r>
            <a:r>
              <a:rPr lang="el-GR" sz="2200" dirty="0"/>
              <a:t> και η εισπνοή αέρα στους πρώτους </a:t>
            </a:r>
            <a:r>
              <a:rPr lang="el-GR" sz="2200" dirty="0" err="1" smtClean="0"/>
              <a:t>Σαρκοπτερύγιους</a:t>
            </a:r>
            <a:r>
              <a:rPr lang="el-GR" sz="2200" dirty="0" smtClean="0"/>
              <a:t> </a:t>
            </a:r>
            <a:r>
              <a:rPr lang="el-GR" sz="2200" dirty="0"/>
              <a:t>επέτρεψε περιορισμένη διείσδυση σε </a:t>
            </a:r>
            <a:r>
              <a:rPr lang="el-GR" sz="2200" dirty="0" err="1"/>
              <a:t>ημι</a:t>
            </a:r>
            <a:r>
              <a:rPr lang="el-GR" sz="2200" dirty="0"/>
              <a:t>-χερσαία ενδιαιτήματα και προετοίμασε την εισβολή στο χερσαίο περιβάλλον με την εξέλιξη των Τετραπόδων. </a:t>
            </a:r>
          </a:p>
          <a:p>
            <a:pPr marL="457200" indent="-457200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0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69. </a:t>
            </a:r>
            <a:r>
              <a:rPr lang="en-US" sz="1600" dirty="0"/>
              <a:t>Ampoules de </a:t>
            </a:r>
            <a:r>
              <a:rPr lang="en-US" sz="1600" dirty="0" err="1"/>
              <a:t>Lorenzini</a:t>
            </a:r>
            <a:r>
              <a:rPr lang="en-US" sz="1600" dirty="0"/>
              <a:t> sur un </a:t>
            </a:r>
            <a:r>
              <a:rPr lang="en-US" sz="1600" dirty="0" err="1"/>
              <a:t>requin</a:t>
            </a:r>
            <a:r>
              <a:rPr lang="en-US" sz="1600" dirty="0"/>
              <a:t>-taupe </a:t>
            </a:r>
            <a:r>
              <a:rPr lang="en-US" sz="1600" dirty="0" err="1"/>
              <a:t>commun</a:t>
            </a:r>
            <a:r>
              <a:rPr lang="en-US" sz="1600" dirty="0"/>
              <a:t>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https://inter-l01.dfo-mpo.gc.ca/sites/bio/sharks/anatomy-anatomie/ampullae-ampoules-fr.php. </a:t>
            </a:r>
            <a:r>
              <a:rPr lang="el-GR" sz="1600" dirty="0"/>
              <a:t>Πηγή: </a:t>
            </a:r>
            <a:r>
              <a:rPr lang="en-US" sz="1600" dirty="0"/>
              <a:t>https://inter-l01.dfo-mpo.gc.ca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70. </a:t>
            </a:r>
            <a:r>
              <a:rPr lang="el-GR" sz="1600" dirty="0"/>
              <a:t>© 2015 </a:t>
            </a:r>
            <a:r>
              <a:rPr lang="en-US" sz="1600" dirty="0"/>
              <a:t>Biomimetic Design. </a:t>
            </a:r>
            <a:r>
              <a:rPr lang="el-GR" sz="1600" dirty="0"/>
              <a:t>Σύνδεσμος: </a:t>
            </a:r>
            <a:r>
              <a:rPr lang="en-US" sz="1600" dirty="0"/>
              <a:t>http://www.levinegabriella.com/exploringbiomimicry/itp/electroreception-locator/. http://www.levinegabriella.com. </a:t>
            </a:r>
            <a:r>
              <a:rPr lang="el-GR" sz="1600" dirty="0"/>
              <a:t>Πηγή: </a:t>
            </a:r>
            <a:r>
              <a:rPr lang="en-US" sz="1600" dirty="0"/>
              <a:t>http://www.levinegabriella.com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71.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72.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73. </a:t>
            </a:r>
            <a:r>
              <a:rPr lang="en-US" sz="1600" dirty="0"/>
              <a:t>Oeuf </a:t>
            </a:r>
            <a:r>
              <a:rPr lang="en-US" sz="1600" dirty="0" err="1"/>
              <a:t>encapsulé</a:t>
            </a:r>
            <a:r>
              <a:rPr lang="en-US" sz="1600" dirty="0"/>
              <a:t> </a:t>
            </a:r>
            <a:r>
              <a:rPr lang="en-US" sz="1600" dirty="0" err="1"/>
              <a:t>d'une</a:t>
            </a:r>
            <a:r>
              <a:rPr lang="en-US" sz="1600" dirty="0"/>
              <a:t> </a:t>
            </a:r>
            <a:r>
              <a:rPr lang="en-US" sz="1600" dirty="0" err="1"/>
              <a:t>Holbiche</a:t>
            </a:r>
            <a:r>
              <a:rPr lang="en-US" sz="1600" dirty="0"/>
              <a:t> à </a:t>
            </a:r>
            <a:r>
              <a:rPr lang="en-US" sz="1600" dirty="0" err="1"/>
              <a:t>damier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http://larmeedes12requins.e-monsite.com/pages/reproduction-des-requins.html. </a:t>
            </a:r>
            <a:r>
              <a:rPr lang="el-GR" sz="1600" dirty="0"/>
              <a:t>Πηγή: </a:t>
            </a:r>
            <a:r>
              <a:rPr lang="en-US" sz="1600" dirty="0"/>
              <a:t>http://larmeedes12requins.e-monsite.com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74. </a:t>
            </a:r>
            <a:r>
              <a:rPr lang="en-US" sz="1600" dirty="0"/>
              <a:t>Newborn Spiny Dogfish with yolk sac still attached. Jeff </a:t>
            </a:r>
            <a:r>
              <a:rPr lang="en-US" sz="1600" dirty="0" err="1"/>
              <a:t>Rotman</a:t>
            </a:r>
            <a:r>
              <a:rPr lang="en-US" sz="1600" dirty="0"/>
              <a:t> Photography 2009.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http://www.jeffrotman.com/stock/detail/116.html. </a:t>
            </a:r>
            <a:r>
              <a:rPr lang="el-GR" sz="1600" dirty="0"/>
              <a:t>Πηγή: </a:t>
            </a:r>
            <a:r>
              <a:rPr lang="en-US" sz="1600" dirty="0"/>
              <a:t>http://www.jeffrotman.com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1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75. </a:t>
            </a:r>
            <a:r>
              <a:rPr lang="en-US" sz="1600" dirty="0"/>
              <a:t>FLV Computer©Copyright2007-2015. </a:t>
            </a:r>
            <a:r>
              <a:rPr lang="el-GR" sz="1600" dirty="0"/>
              <a:t>Σύνδεσμος: </a:t>
            </a:r>
            <a:r>
              <a:rPr lang="en-US" sz="1600" dirty="0"/>
              <a:t>http://www.requins.eu/html/predateurs_nat.html. </a:t>
            </a:r>
            <a:r>
              <a:rPr lang="el-GR" sz="1600" dirty="0"/>
              <a:t>Πηγή: </a:t>
            </a:r>
            <a:r>
              <a:rPr lang="en-US" sz="1600" dirty="0"/>
              <a:t>http://www.requins.eu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76. </a:t>
            </a:r>
            <a:r>
              <a:rPr lang="el-GR" sz="1600" dirty="0"/>
              <a:t>Ίδια με εικόνα 73.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77. </a:t>
            </a:r>
            <a:r>
              <a:rPr lang="el-GR" sz="1600" dirty="0"/>
              <a:t>©2002 </a:t>
            </a:r>
            <a:r>
              <a:rPr lang="en-US" sz="1600" dirty="0"/>
              <a:t>SeaWorld, Inc. </a:t>
            </a:r>
            <a:r>
              <a:rPr lang="el-GR" sz="1600" dirty="0"/>
              <a:t>Σύνδεσμος: </a:t>
            </a:r>
            <a:r>
              <a:rPr lang="en-US" sz="1600" dirty="0"/>
              <a:t>http://www.animalsnetwork.com/infobooks/Sharks&amp;Rays/reproduction.html. http://www.animalsnetwork.com. </a:t>
            </a:r>
            <a:r>
              <a:rPr lang="el-GR" sz="1600" dirty="0"/>
              <a:t>Πηγή: </a:t>
            </a:r>
            <a:r>
              <a:rPr lang="en-US" sz="1600" dirty="0"/>
              <a:t>http://www.animalsnetwork.com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78. </a:t>
            </a:r>
            <a:r>
              <a:rPr lang="en-US" sz="1600" dirty="0" smtClean="0"/>
              <a:t>Copyrighted.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79.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80.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81. </a:t>
            </a:r>
            <a:r>
              <a:rPr lang="en-US" sz="1600" dirty="0"/>
              <a:t>Photo courtesy of Pat Young. Copyright 2003 Canadian Shark Research Lab. </a:t>
            </a:r>
            <a:r>
              <a:rPr lang="el-GR" sz="1600" dirty="0"/>
              <a:t>Σύνδεσμος: </a:t>
            </a:r>
            <a:r>
              <a:rPr lang="en-US" sz="1600" dirty="0"/>
              <a:t>https://inter-l01.dfo-mpo.gc.ca/sites/bio/sharks/maritime/squalusacanthias-en.php. </a:t>
            </a:r>
            <a:r>
              <a:rPr lang="el-GR" sz="1600" dirty="0"/>
              <a:t>Πηγή: : </a:t>
            </a:r>
            <a:r>
              <a:rPr lang="en-US" sz="1600" dirty="0"/>
              <a:t>https://inter-l01.dfo-mpo.gc.ca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82. </a:t>
            </a:r>
            <a:r>
              <a:rPr lang="el-GR" sz="1600" dirty="0"/>
              <a:t> © 1996–2015 </a:t>
            </a:r>
            <a:r>
              <a:rPr lang="en-US" sz="1600" dirty="0"/>
              <a:t>WGBH Educational Foundation. </a:t>
            </a:r>
            <a:r>
              <a:rPr lang="el-GR" sz="1600" dirty="0"/>
              <a:t>Σύνδεσμος: </a:t>
            </a:r>
            <a:r>
              <a:rPr lang="en-US" sz="1600" dirty="0"/>
              <a:t>http://www.pbs.org/wgbh/nova/sharks/world/lamniformes.html. </a:t>
            </a:r>
            <a:r>
              <a:rPr lang="el-GR" sz="1600" dirty="0"/>
              <a:t>Πηγή: </a:t>
            </a:r>
            <a:r>
              <a:rPr lang="en-US" sz="1600" dirty="0"/>
              <a:t>http://www.pbs.org/wgbh/nova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83. 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84. </a:t>
            </a:r>
            <a:r>
              <a:rPr lang="el-GR" sz="1600" dirty="0"/>
              <a:t>© </a:t>
            </a:r>
            <a:r>
              <a:rPr lang="en-US" sz="1600" dirty="0"/>
              <a:t>Dive-The-World.com. </a:t>
            </a:r>
            <a:r>
              <a:rPr lang="el-GR" sz="1600" dirty="0"/>
              <a:t>Σύνδεσμος: </a:t>
            </a:r>
            <a:r>
              <a:rPr lang="en-US" sz="1600" dirty="0"/>
              <a:t>http://www.dive-the-world.com/creatures-whale-sharks.php. </a:t>
            </a:r>
            <a:r>
              <a:rPr lang="el-GR" sz="1600" dirty="0"/>
              <a:t>Πηγή: </a:t>
            </a:r>
            <a:r>
              <a:rPr lang="en-US" sz="1600" dirty="0"/>
              <a:t>http://www.dive-the-world.com.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85. </a:t>
            </a:r>
            <a:r>
              <a:rPr lang="en-US" sz="1600" dirty="0" err="1"/>
              <a:t>Imagui</a:t>
            </a:r>
            <a:r>
              <a:rPr lang="en-US" sz="1600" dirty="0"/>
              <a:t> © 2012 – 2015. </a:t>
            </a:r>
            <a:r>
              <a:rPr lang="el-GR" sz="1600" dirty="0"/>
              <a:t>Σύνδεσμος: </a:t>
            </a:r>
            <a:r>
              <a:rPr lang="en-US" sz="1600" dirty="0"/>
              <a:t>http://www.imagui.com/a/especies-endemicas-para-colorear-TKdAojBz8. </a:t>
            </a:r>
            <a:r>
              <a:rPr lang="el-GR" sz="1600" dirty="0"/>
              <a:t>Πηγή: </a:t>
            </a:r>
            <a:r>
              <a:rPr lang="en-US" sz="1600" dirty="0"/>
              <a:t>http://www.imagui.com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86.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http://www.fishbase.us/identification/RegionSpeciesList.php?c_code=858. </a:t>
            </a:r>
            <a:r>
              <a:rPr lang="el-GR" sz="1600" dirty="0"/>
              <a:t>Πηγή:</a:t>
            </a:r>
            <a:r>
              <a:rPr lang="en-US" sz="1600" dirty="0"/>
              <a:t>http://www.fishbase.us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87. </a:t>
            </a:r>
            <a:r>
              <a:rPr lang="en-US" sz="1600" dirty="0" err="1"/>
              <a:t>Aetobatus</a:t>
            </a:r>
            <a:r>
              <a:rPr lang="en-US" sz="1600" dirty="0"/>
              <a:t> </a:t>
            </a:r>
            <a:r>
              <a:rPr lang="en-US" sz="1600" dirty="0" err="1"/>
              <a:t>ocellatus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http://fishbase.org/identification/RegionSpeciesList.php?resultPage=16&amp;c_code=144&amp;SortBy=family. </a:t>
            </a:r>
            <a:r>
              <a:rPr lang="el-GR" sz="1600" dirty="0"/>
              <a:t>Πηγή: </a:t>
            </a:r>
            <a:r>
              <a:rPr lang="en-US" sz="1600" dirty="0"/>
              <a:t>http://fishbase.org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88.  </a:t>
            </a:r>
            <a:r>
              <a:rPr lang="en-US" sz="1600" dirty="0"/>
              <a:t>Raja </a:t>
            </a:r>
            <a:r>
              <a:rPr lang="en-US" sz="1600" dirty="0" err="1"/>
              <a:t>africana</a:t>
            </a:r>
            <a:r>
              <a:rPr lang="en-US" sz="1600" dirty="0"/>
              <a:t>. Photo by FAO.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http://www.fishbase.org/identification/SpeciesList.php?genus=Raja. </a:t>
            </a:r>
            <a:r>
              <a:rPr lang="el-GR" sz="1600" dirty="0"/>
              <a:t>Πηγή: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89. </a:t>
            </a:r>
            <a:r>
              <a:rPr lang="en-US" sz="1600" dirty="0" err="1"/>
              <a:t>Breviraja</a:t>
            </a:r>
            <a:r>
              <a:rPr lang="en-US" sz="1600" dirty="0"/>
              <a:t> </a:t>
            </a:r>
            <a:r>
              <a:rPr lang="en-US" sz="1600" dirty="0" err="1"/>
              <a:t>marklei</a:t>
            </a:r>
            <a:r>
              <a:rPr lang="en-US" sz="1600" dirty="0"/>
              <a:t>. Photo by Canadian Museum of Nature, Ottawa, Canada . </a:t>
            </a:r>
            <a:r>
              <a:rPr lang="el-GR" sz="1600" dirty="0"/>
              <a:t>Σύνδεσμος:  </a:t>
            </a:r>
            <a:r>
              <a:rPr lang="en-US" sz="1600" dirty="0" smtClean="0"/>
              <a:t>http</a:t>
            </a:r>
            <a:r>
              <a:rPr lang="en-US" sz="1600" dirty="0"/>
              <a:t>://www.fishbase.org/identification/SpeciesList.php?class=Elasmobranchii&amp;order=&amp;famcode=19&amp;subfamily=&amp;genus=&amp;areacode=&amp;c_code=&amp;spines=&amp;fins=.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90. </a:t>
            </a:r>
            <a:r>
              <a:rPr lang="en-US" sz="1600" dirty="0" err="1"/>
              <a:t>Mobula</a:t>
            </a:r>
            <a:r>
              <a:rPr lang="en-US" sz="1600" dirty="0"/>
              <a:t> </a:t>
            </a:r>
            <a:r>
              <a:rPr lang="en-US" sz="1600" dirty="0" err="1"/>
              <a:t>munkiana</a:t>
            </a:r>
            <a:r>
              <a:rPr lang="en-US" sz="1600" dirty="0"/>
              <a:t>. Photo by </a:t>
            </a:r>
            <a:r>
              <a:rPr lang="en-US" sz="1600" dirty="0" err="1"/>
              <a:t>Notarbartolo</a:t>
            </a:r>
            <a:r>
              <a:rPr lang="en-US" sz="1600" dirty="0"/>
              <a:t> di </a:t>
            </a:r>
            <a:r>
              <a:rPr lang="en-US" sz="1600" dirty="0" err="1"/>
              <a:t>Sciara</a:t>
            </a:r>
            <a:r>
              <a:rPr lang="en-US" sz="1600" dirty="0"/>
              <a:t>, G. </a:t>
            </a:r>
            <a:r>
              <a:rPr lang="el-GR" sz="1600" dirty="0"/>
              <a:t>Σύνδεσος: </a:t>
            </a:r>
            <a:r>
              <a:rPr lang="en-US" sz="1600" dirty="0"/>
              <a:t>http://www.fishbase.org/identification/specieslist.php?famcode=22&amp;areacode=.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91</a:t>
            </a:r>
            <a:r>
              <a:rPr lang="el-GR" sz="1600" dirty="0" smtClean="0"/>
              <a:t>. </a:t>
            </a:r>
            <a:r>
              <a:rPr lang="en-US" sz="1600" dirty="0" err="1"/>
              <a:t>Urotrygon</a:t>
            </a:r>
            <a:r>
              <a:rPr lang="en-US" sz="1600" dirty="0"/>
              <a:t> </a:t>
            </a:r>
            <a:r>
              <a:rPr lang="en-US" sz="1600" dirty="0" err="1"/>
              <a:t>reticulata</a:t>
            </a:r>
            <a:r>
              <a:rPr lang="en-US" sz="1600" dirty="0"/>
              <a:t>. Picture by Allen, G.R. </a:t>
            </a:r>
            <a:r>
              <a:rPr lang="el-GR" sz="1600" dirty="0"/>
              <a:t>Σύνδεσμος: </a:t>
            </a:r>
            <a:r>
              <a:rPr lang="en-US" sz="1600" dirty="0"/>
              <a:t>http://fishbase.sinica.edu.tw/summary/SpeciesSummary.php?id=13283&amp;lang=greek.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fishbase.sinica.edu.tw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92. </a:t>
            </a:r>
            <a:r>
              <a:rPr lang="en-US" sz="1600" dirty="0" err="1"/>
              <a:t>Urobatis</a:t>
            </a:r>
            <a:r>
              <a:rPr lang="en-US" sz="1600" dirty="0"/>
              <a:t> </a:t>
            </a:r>
            <a:r>
              <a:rPr lang="en-US" sz="1600" dirty="0" err="1"/>
              <a:t>tumbesensis</a:t>
            </a:r>
            <a:r>
              <a:rPr lang="en-US" sz="1600" dirty="0"/>
              <a:t>. Picture by </a:t>
            </a:r>
            <a:r>
              <a:rPr lang="en-US" sz="1600" dirty="0" err="1"/>
              <a:t>Béarez</a:t>
            </a:r>
            <a:r>
              <a:rPr lang="en-US" sz="1600" dirty="0"/>
              <a:t>, P.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http://www.fishbase.org/summary/57392.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93. </a:t>
            </a:r>
            <a:r>
              <a:rPr lang="en-US" sz="1600" dirty="0"/>
              <a:t>Copyright The </a:t>
            </a:r>
            <a:r>
              <a:rPr lang="en-US" sz="1600" dirty="0" err="1"/>
              <a:t>MacGraw</a:t>
            </a:r>
            <a:r>
              <a:rPr lang="en-US" sz="1600" dirty="0"/>
              <a:t> Hill companies </a:t>
            </a:r>
            <a:r>
              <a:rPr lang="en-US" sz="1600" dirty="0" err="1"/>
              <a:t>inc</a:t>
            </a:r>
            <a:r>
              <a:rPr lang="en-US" sz="1600" dirty="0" err="1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94. </a:t>
            </a:r>
            <a:r>
              <a:rPr lang="en-US" sz="1600" dirty="0"/>
              <a:t>Lesser electric ray (</a:t>
            </a:r>
            <a:r>
              <a:rPr lang="en-US" sz="1600" dirty="0" err="1"/>
              <a:t>Narcine</a:t>
            </a:r>
            <a:r>
              <a:rPr lang="en-US" sz="1600" dirty="0"/>
              <a:t> </a:t>
            </a:r>
            <a:r>
              <a:rPr lang="en-US" sz="1600" dirty="0" err="1"/>
              <a:t>bancroftii</a:t>
            </a:r>
            <a:r>
              <a:rPr lang="en-US" sz="1600" dirty="0"/>
              <a:t>).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https://en.wikipedia.org/wiki/Lesser_electric_ray. </a:t>
            </a:r>
            <a:r>
              <a:rPr lang="el-GR" sz="1600" dirty="0"/>
              <a:t>Πηγή: </a:t>
            </a:r>
            <a:r>
              <a:rPr lang="en-US" sz="1600" dirty="0"/>
              <a:t>https://en.wikipedia.org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95</a:t>
            </a:r>
            <a:r>
              <a:rPr lang="el-GR" sz="1600" dirty="0"/>
              <a:t>. </a:t>
            </a:r>
            <a:r>
              <a:rPr lang="en-US" sz="1600" dirty="0"/>
              <a:t>Copyright Mark </a:t>
            </a:r>
            <a:r>
              <a:rPr lang="en-US" sz="1600" dirty="0" err="1"/>
              <a:t>Carmadine</a:t>
            </a:r>
            <a:r>
              <a:rPr lang="en-US" sz="1600" dirty="0"/>
              <a:t>. www.photoshoot.com. www.Arkive.org. </a:t>
            </a:r>
            <a:r>
              <a:rPr lang="el-GR" sz="1600" dirty="0"/>
              <a:t>Σύνδεσμος: </a:t>
            </a:r>
            <a:r>
              <a:rPr lang="en-US" sz="1600" dirty="0"/>
              <a:t>http://blog.arkive.org/2012/02/. </a:t>
            </a:r>
            <a:r>
              <a:rPr lang="el-GR" sz="1600" dirty="0"/>
              <a:t>Πηγή: </a:t>
            </a:r>
            <a:r>
              <a:rPr lang="en-US" sz="1600" dirty="0"/>
              <a:t>http://blog.arkive.org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96. </a:t>
            </a:r>
            <a:r>
              <a:rPr lang="en-US" sz="1600" dirty="0" err="1"/>
              <a:t>Aetobatus</a:t>
            </a:r>
            <a:r>
              <a:rPr lang="en-US" sz="1600" dirty="0"/>
              <a:t> </a:t>
            </a:r>
            <a:r>
              <a:rPr lang="en-US" sz="1600" dirty="0" err="1"/>
              <a:t>narinari</a:t>
            </a:r>
            <a:r>
              <a:rPr lang="en-US" sz="1600" dirty="0"/>
              <a:t>.  Photo by Field, R.  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http://www.fishbase.org/identification/SpeciesList.php?genus=Aetobatus. 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97. </a:t>
            </a:r>
            <a:r>
              <a:rPr lang="en-US" sz="1600" dirty="0"/>
              <a:t>Copyright The </a:t>
            </a:r>
            <a:r>
              <a:rPr lang="en-US" sz="1600" dirty="0" err="1"/>
              <a:t>MacGraw</a:t>
            </a:r>
            <a:r>
              <a:rPr lang="en-US" sz="1600" dirty="0"/>
              <a:t> Hill companies </a:t>
            </a:r>
            <a:r>
              <a:rPr lang="en-US" sz="1600" dirty="0" err="1"/>
              <a:t>inc</a:t>
            </a:r>
            <a:r>
              <a:rPr lang="en-US" sz="1600" dirty="0" err="1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98. </a:t>
            </a:r>
            <a:r>
              <a:rPr lang="en-US" sz="1600" dirty="0" err="1"/>
              <a:t>Trygonoptera</a:t>
            </a:r>
            <a:r>
              <a:rPr lang="en-US" sz="1600" dirty="0"/>
              <a:t> </a:t>
            </a:r>
            <a:r>
              <a:rPr lang="en-US" sz="1600" dirty="0" err="1"/>
              <a:t>testacea</a:t>
            </a:r>
            <a:r>
              <a:rPr lang="en-US" sz="1600" dirty="0"/>
              <a:t>. Picture by Banks, I.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http://www.fishbase.org/summary/15439.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99. </a:t>
            </a:r>
            <a:r>
              <a:rPr lang="en-US" sz="1600" dirty="0" err="1"/>
              <a:t>Urotrygon</a:t>
            </a:r>
            <a:r>
              <a:rPr lang="en-US" sz="1600" dirty="0"/>
              <a:t> reticulate [Reticulate round ray]. Photo by Allen, G.R. </a:t>
            </a:r>
            <a:r>
              <a:rPr lang="el-GR" sz="1600" dirty="0"/>
              <a:t>Σύνδεσμος:</a:t>
            </a:r>
            <a:r>
              <a:rPr lang="en-US" sz="1600" dirty="0"/>
              <a:t>http://www.fishbase.org/identification/specieslist.php?famcode=669&amp;areacode=.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100. </a:t>
            </a:r>
            <a:r>
              <a:rPr lang="en-US" sz="1600" dirty="0" err="1"/>
              <a:t>Urobatis</a:t>
            </a:r>
            <a:r>
              <a:rPr lang="en-US" sz="1600" dirty="0"/>
              <a:t> </a:t>
            </a:r>
            <a:r>
              <a:rPr lang="en-US" sz="1600" dirty="0" err="1"/>
              <a:t>jamaicensis</a:t>
            </a:r>
            <a:r>
              <a:rPr lang="en-US" sz="1600" dirty="0"/>
              <a:t> [Yellow stingray]. Photo by Estrada Anaya, R.A.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http://www.fishbase.org/identification/specieslist.php?famcode=669&amp;areacode=.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dirty="0"/>
              <a:t> </a:t>
            </a:r>
            <a:r>
              <a:rPr lang="el-GR" sz="1600" b="1" dirty="0" smtClean="0"/>
              <a:t>Εικόνα </a:t>
            </a:r>
            <a:r>
              <a:rPr lang="el-GR" sz="1600" b="1" dirty="0"/>
              <a:t>101. </a:t>
            </a:r>
            <a:r>
              <a:rPr lang="en-US" sz="1600" dirty="0" err="1"/>
              <a:t>Breviraja</a:t>
            </a:r>
            <a:r>
              <a:rPr lang="en-US" sz="1600" dirty="0"/>
              <a:t> spinose [Spinose skate]. Photo by JAMARC 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http://www.fishbase.org/identification/SpeciesList.php?class=Elasmobranchii&amp;order=&amp;famcode=19&amp;subfamily=&amp;genus=&amp;areacode=&amp;c_code=&amp;spines=&amp;fins=.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102. </a:t>
            </a:r>
            <a:r>
              <a:rPr lang="en-US" sz="1600" dirty="0" err="1"/>
              <a:t>Zapteryx</a:t>
            </a:r>
            <a:r>
              <a:rPr lang="en-US" sz="1600" dirty="0"/>
              <a:t> </a:t>
            </a:r>
            <a:r>
              <a:rPr lang="en-US" sz="1600" dirty="0" err="1"/>
              <a:t>xyster</a:t>
            </a:r>
            <a:r>
              <a:rPr lang="en-US" sz="1600" dirty="0"/>
              <a:t>   picture (Zaxys_u0.jpg) by Jimenez Prado, P.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http://www.fishbase.org/photos/PicturesSummary.php?ID=52476&amp;what=species.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www.fishbase.org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103. </a:t>
            </a:r>
            <a:r>
              <a:rPr lang="en-US" sz="1600" dirty="0" err="1"/>
              <a:t>Urolophus</a:t>
            </a:r>
            <a:r>
              <a:rPr lang="en-US" sz="1600" dirty="0"/>
              <a:t> </a:t>
            </a:r>
            <a:r>
              <a:rPr lang="en-US" sz="1600" dirty="0" err="1"/>
              <a:t>halleri</a:t>
            </a:r>
            <a:r>
              <a:rPr lang="en-US" sz="1600" dirty="0"/>
              <a:t>. Photo by </a:t>
            </a:r>
            <a:r>
              <a:rPr lang="en-US" sz="1600" dirty="0" err="1"/>
              <a:t>Gotshall</a:t>
            </a:r>
            <a:r>
              <a:rPr lang="en-US" sz="1600" dirty="0"/>
              <a:t>, D.W.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http://www.fishbase.org/identification/SpeciesList.php?genus=Urolophus.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 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104. </a:t>
            </a:r>
            <a:r>
              <a:rPr lang="en-US" sz="1600" dirty="0" err="1"/>
              <a:t>Urobatis</a:t>
            </a:r>
            <a:r>
              <a:rPr lang="en-US" sz="1600" dirty="0"/>
              <a:t> </a:t>
            </a:r>
            <a:r>
              <a:rPr lang="en-US" sz="1600" dirty="0" err="1"/>
              <a:t>concentricus</a:t>
            </a:r>
            <a:r>
              <a:rPr lang="en-US" sz="1600" dirty="0"/>
              <a:t> [Reef stingray]. Photo by Allen, G.R.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http://www.fishbase.org/identification/specieslist.php?famcode=669&amp;areacode=.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105.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106.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107. </a:t>
            </a:r>
            <a:r>
              <a:rPr lang="en-US" sz="1600" dirty="0"/>
              <a:t>RAIA PINTADA Raja(Raja) </a:t>
            </a:r>
            <a:r>
              <a:rPr lang="en-US" sz="1600" dirty="0" err="1"/>
              <a:t>asterias</a:t>
            </a:r>
            <a:r>
              <a:rPr lang="en-US" sz="1600" dirty="0"/>
              <a:t>. Starry ray. </a:t>
            </a:r>
            <a:r>
              <a:rPr lang="el-GR" sz="1600" dirty="0"/>
              <a:t>Σύνδεσμος: </a:t>
            </a:r>
            <a:r>
              <a:rPr lang="en-US" sz="1600" dirty="0"/>
              <a:t>http://armacao.web.fc2.com/raiapintada.htm. </a:t>
            </a:r>
            <a:r>
              <a:rPr lang="el-GR" sz="1600" dirty="0"/>
              <a:t>Πηγή: </a:t>
            </a:r>
            <a:r>
              <a:rPr lang="en-US" sz="1600" dirty="0"/>
              <a:t>The Poseidon Site　ⓒ 2007 </a:t>
            </a:r>
            <a:r>
              <a:rPr lang="en-US" sz="1600" dirty="0" err="1"/>
              <a:t>mobulamobular</a:t>
            </a:r>
            <a:r>
              <a:rPr lang="en-US" sz="1600" dirty="0"/>
              <a:t>,　All rights reserved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108. </a:t>
            </a:r>
            <a:r>
              <a:rPr lang="en-US" sz="1600" dirty="0"/>
              <a:t>Raja_miraletus_4 ultima </a:t>
            </a:r>
            <a:r>
              <a:rPr lang="en-US" sz="1600" dirty="0" err="1"/>
              <a:t>modifica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109. </a:t>
            </a:r>
            <a:r>
              <a:rPr lang="el-GR" sz="1600" dirty="0"/>
              <a:t>©2008 </a:t>
            </a:r>
            <a:r>
              <a:rPr lang="en-US" sz="1600" dirty="0" err="1"/>
              <a:t>seafishing</a:t>
            </a:r>
            <a:r>
              <a:rPr lang="en-US" sz="1600" dirty="0"/>
              <a:t> wales Cuckoo Ray ~ </a:t>
            </a:r>
            <a:r>
              <a:rPr lang="en-US" sz="1600" dirty="0" err="1"/>
              <a:t>Leucoraja</a:t>
            </a:r>
            <a:r>
              <a:rPr lang="en-US" sz="1600" dirty="0"/>
              <a:t> </a:t>
            </a:r>
            <a:r>
              <a:rPr lang="en-US" sz="1600" dirty="0" err="1"/>
              <a:t>naevus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https://sites.google.com/site/karenhancox/ray~cuckoo. </a:t>
            </a:r>
            <a:r>
              <a:rPr lang="el-GR" sz="1600" dirty="0"/>
              <a:t>Πηγή:</a:t>
            </a:r>
            <a:r>
              <a:rPr lang="en-US" sz="1600" dirty="0"/>
              <a:t>https://sites.google.com.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110.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111. </a:t>
            </a:r>
            <a:r>
              <a:rPr lang="en-US" sz="1600" dirty="0" err="1"/>
              <a:t>Gymnura</a:t>
            </a:r>
            <a:r>
              <a:rPr lang="en-US" sz="1600" dirty="0"/>
              <a:t> </a:t>
            </a:r>
            <a:r>
              <a:rPr lang="en-US" sz="1600" dirty="0" err="1"/>
              <a:t>altavela</a:t>
            </a:r>
            <a:r>
              <a:rPr lang="en-US" sz="1600" dirty="0"/>
              <a:t>. Picture by </a:t>
            </a:r>
            <a:r>
              <a:rPr lang="en-US" sz="1600" dirty="0" err="1"/>
              <a:t>Flescher</a:t>
            </a:r>
            <a:r>
              <a:rPr lang="en-US" sz="1600" dirty="0"/>
              <a:t>, D.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http://www.fishbase.org/summary/2577.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112. </a:t>
            </a:r>
            <a:r>
              <a:rPr lang="en-US" sz="1600" dirty="0" err="1"/>
              <a:t>Dipturus</a:t>
            </a:r>
            <a:r>
              <a:rPr lang="en-US" sz="1600" dirty="0"/>
              <a:t> </a:t>
            </a:r>
            <a:r>
              <a:rPr lang="en-US" sz="1600" dirty="0" err="1"/>
              <a:t>oxyrinchus</a:t>
            </a:r>
            <a:r>
              <a:rPr lang="en-US" sz="1600" dirty="0"/>
              <a:t> © 2013 | A. M. Arias, M. de la Torre, M. I. </a:t>
            </a:r>
            <a:r>
              <a:rPr lang="en-US" sz="1600" dirty="0" err="1"/>
              <a:t>FijoLicencia</a:t>
            </a:r>
            <a:r>
              <a:rPr lang="en-US" sz="1600" dirty="0"/>
              <a:t> de Creative Commons. </a:t>
            </a:r>
            <a:r>
              <a:rPr lang="el-GR" sz="1600" dirty="0"/>
              <a:t>Σύνδεσμος: </a:t>
            </a:r>
            <a:r>
              <a:rPr lang="en-US" sz="1600" dirty="0"/>
              <a:t>http://www.ictioterm.es/nombre_cientifico.php?nc=34. </a:t>
            </a:r>
            <a:r>
              <a:rPr lang="el-GR" sz="1600" dirty="0"/>
              <a:t>Πηγή: </a:t>
            </a:r>
            <a:r>
              <a:rPr lang="en-US" sz="1600" dirty="0"/>
              <a:t>http://www.ictioterm.es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113.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114. </a:t>
            </a:r>
            <a:r>
              <a:rPr lang="en-US" sz="1600" dirty="0"/>
              <a:t>Raja </a:t>
            </a:r>
            <a:r>
              <a:rPr lang="en-US" sz="1600" dirty="0" err="1"/>
              <a:t>polystigma</a:t>
            </a:r>
            <a:r>
              <a:rPr lang="en-US" sz="1600" dirty="0"/>
              <a:t> [Speckled ray]. Photo by </a:t>
            </a:r>
            <a:r>
              <a:rPr lang="en-US" sz="1600" dirty="0" err="1"/>
              <a:t>Ilkyaz</a:t>
            </a:r>
            <a:r>
              <a:rPr lang="en-US" sz="1600" dirty="0"/>
              <a:t>, A.T. </a:t>
            </a:r>
            <a:r>
              <a:rPr lang="el-GR" sz="1600" dirty="0"/>
              <a:t>Σύνδεσμος: </a:t>
            </a:r>
            <a:r>
              <a:rPr lang="en-US" sz="1600" dirty="0"/>
              <a:t>http://fishbase.se/identification/SpeciesList.php?class=Elasmobranchii&amp;order=&amp;famcode=19&amp;subfamily=&amp;genus=&amp;areacode=37&amp;c_code=&amp;spines=&amp;fins=.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fishbase.se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115.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16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116.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117. </a:t>
            </a:r>
            <a:r>
              <a:rPr lang="en-US" sz="1600" dirty="0"/>
              <a:t>Chimaera Ratfish 01 </a:t>
            </a:r>
            <a:r>
              <a:rPr lang="en-US" sz="1600" dirty="0" err="1"/>
              <a:t>Hydrolagus</a:t>
            </a:r>
            <a:r>
              <a:rPr lang="en-US" sz="1600" dirty="0"/>
              <a:t> </a:t>
            </a:r>
            <a:r>
              <a:rPr lang="en-US" sz="1600" dirty="0" err="1"/>
              <a:t>colliei</a:t>
            </a:r>
            <a:r>
              <a:rPr lang="en-US" sz="1600" dirty="0"/>
              <a:t>. Copyright </a:t>
            </a:r>
            <a:r>
              <a:rPr lang="en-US" sz="1600" dirty="0" err="1"/>
              <a:t>Takako</a:t>
            </a:r>
            <a:r>
              <a:rPr lang="en-US" sz="1600" dirty="0"/>
              <a:t> Uno. </a:t>
            </a:r>
            <a:r>
              <a:rPr lang="el-GR" sz="1600" dirty="0"/>
              <a:t>Σύνδεσμος: </a:t>
            </a:r>
            <a:r>
              <a:rPr lang="en-US" sz="1600" dirty="0"/>
              <a:t>http://www.takakouno.com/gallery/v/album18/Chimaera_Ratfish_01_Hydrolagus_colliei.jpg.html. </a:t>
            </a:r>
            <a:r>
              <a:rPr lang="el-GR" sz="1600" dirty="0"/>
              <a:t>Πηγή: </a:t>
            </a:r>
            <a:r>
              <a:rPr lang="en-US" sz="1600" dirty="0"/>
              <a:t>http://www.takakouno.com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118. </a:t>
            </a:r>
            <a:r>
              <a:rPr lang="en-US" sz="1600" dirty="0" err="1"/>
              <a:t>Hydrolagus</a:t>
            </a:r>
            <a:r>
              <a:rPr lang="en-US" sz="1600" dirty="0"/>
              <a:t> </a:t>
            </a:r>
            <a:r>
              <a:rPr lang="en-US" sz="1600" dirty="0" err="1"/>
              <a:t>Colliei</a:t>
            </a:r>
            <a:r>
              <a:rPr lang="en-US" sz="1600" dirty="0"/>
              <a:t>/Copyright Stephen Wong. </a:t>
            </a:r>
            <a:r>
              <a:rPr lang="el-GR" sz="1600" dirty="0"/>
              <a:t>Σύνδεσμος: </a:t>
            </a:r>
            <a:r>
              <a:rPr lang="en-US" sz="1600" dirty="0"/>
              <a:t>http://www.sww.keywordpictures.com/keyword/hydrolagus%20colliei/. </a:t>
            </a:r>
            <a:r>
              <a:rPr lang="el-GR" sz="1600" dirty="0"/>
              <a:t>Πηγή: </a:t>
            </a:r>
            <a:r>
              <a:rPr lang="en-US" sz="1600" dirty="0"/>
              <a:t>http://www.sww.keywordpictures.com.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237" y="457200"/>
            <a:ext cx="3578623" cy="1600200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Καταγωγή και Εξέλιξη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08860" y="0"/>
            <a:ext cx="4726272" cy="63639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2200" b="1" dirty="0"/>
              <a:t>ΑΓΝΑΘΑ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Οστρακόδερμοι +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Σκληρό περίβλημα με οστίτη </a:t>
            </a:r>
            <a:r>
              <a:rPr lang="el-GR" sz="2200" dirty="0" smtClean="0"/>
              <a:t>ιστό.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Απουσία ζυγών </a:t>
            </a:r>
            <a:r>
              <a:rPr lang="el-GR" sz="2200" dirty="0" smtClean="0"/>
              <a:t>πτερυγίων.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Πρόγονοι των  </a:t>
            </a:r>
            <a:r>
              <a:rPr lang="el-GR" sz="2200" dirty="0" err="1" smtClean="0"/>
              <a:t>Γναθόστομων</a:t>
            </a:r>
            <a:r>
              <a:rPr lang="el-GR" sz="2200" dirty="0" smtClean="0"/>
              <a:t>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Απολιθώματα  ηλικίας 530 εκ. </a:t>
            </a:r>
            <a:r>
              <a:rPr lang="el-GR" sz="2200" dirty="0" smtClean="0"/>
              <a:t>ετών.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Από το Κάμβριο, </a:t>
            </a:r>
            <a:r>
              <a:rPr lang="el-GR" sz="2200" dirty="0" err="1"/>
              <a:t>Ορδοβίκιο</a:t>
            </a:r>
            <a:r>
              <a:rPr lang="el-GR" sz="2200" dirty="0"/>
              <a:t> </a:t>
            </a:r>
            <a:r>
              <a:rPr lang="el-GR" sz="2200" dirty="0" smtClean="0"/>
              <a:t>– </a:t>
            </a:r>
            <a:r>
              <a:rPr lang="el-GR" sz="2200" dirty="0" err="1" smtClean="0"/>
              <a:t>Δεβόνιο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2200" b="1" dirty="0"/>
              <a:t>ΓΝΑΘΟΣΤΟΜΑ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 err="1"/>
              <a:t>Πλακόδερμοι</a:t>
            </a:r>
            <a:r>
              <a:rPr lang="el-GR" sz="2200" dirty="0"/>
              <a:t> +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Ισχυρό θωρακισμένο </a:t>
            </a:r>
            <a:r>
              <a:rPr lang="el-GR" sz="2200" dirty="0" smtClean="0"/>
              <a:t>περίβλημα.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Λέπια σε σχήμα </a:t>
            </a:r>
            <a:r>
              <a:rPr lang="el-GR" sz="2200" dirty="0" smtClean="0"/>
              <a:t>διαμαντιού.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Μεγάλο </a:t>
            </a:r>
            <a:r>
              <a:rPr lang="el-GR" sz="2200" dirty="0" smtClean="0"/>
              <a:t>μέγεθος.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Από  το </a:t>
            </a:r>
            <a:r>
              <a:rPr lang="el-GR" sz="2200" dirty="0" err="1"/>
              <a:t>Σιλούριο</a:t>
            </a:r>
            <a:r>
              <a:rPr lang="el-GR" sz="2200" dirty="0"/>
              <a:t> – τέλος </a:t>
            </a:r>
            <a:r>
              <a:rPr lang="el-GR" sz="2200" dirty="0" err="1" smtClean="0"/>
              <a:t>Δεβονίου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 err="1"/>
              <a:t>Ακανθόδιοι</a:t>
            </a:r>
            <a:r>
              <a:rPr lang="el-GR" sz="2200" dirty="0"/>
              <a:t> +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Πτερύγια με μεγάλα </a:t>
            </a:r>
            <a:r>
              <a:rPr lang="el-GR" sz="2200" dirty="0" smtClean="0"/>
              <a:t>αγκάθια.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Πρόγονοι </a:t>
            </a:r>
            <a:r>
              <a:rPr lang="el-GR" sz="2200" dirty="0" err="1" smtClean="0"/>
              <a:t>Οστεϊχθύων</a:t>
            </a:r>
            <a:r>
              <a:rPr lang="el-GR" sz="2200" dirty="0" smtClean="0"/>
              <a:t>.</a:t>
            </a:r>
            <a:endParaRPr lang="el-GR" sz="2200" dirty="0"/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200" dirty="0"/>
              <a:t>Από το </a:t>
            </a:r>
            <a:r>
              <a:rPr lang="el-GR" sz="2200" dirty="0" err="1"/>
              <a:t>Σιλούριο</a:t>
            </a:r>
            <a:r>
              <a:rPr lang="el-GR" sz="2200" dirty="0"/>
              <a:t> </a:t>
            </a:r>
            <a:r>
              <a:rPr lang="el-GR" sz="2200" dirty="0" smtClean="0"/>
              <a:t>– </a:t>
            </a:r>
            <a:r>
              <a:rPr lang="el-GR" sz="2200" dirty="0" err="1" smtClean="0"/>
              <a:t>Πέρμιο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648" r="1080" b="648"/>
          <a:stretch/>
        </p:blipFill>
        <p:spPr>
          <a:xfrm>
            <a:off x="630238" y="2160588"/>
            <a:ext cx="3578622" cy="3700462"/>
          </a:xfrm>
        </p:spPr>
      </p:pic>
      <p:sp>
        <p:nvSpPr>
          <p:cNvPr id="6" name="TextBox 5"/>
          <p:cNvSpPr txBox="1"/>
          <p:nvPr/>
        </p:nvSpPr>
        <p:spPr>
          <a:xfrm>
            <a:off x="3857880" y="37338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7880" y="56370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Δομικές και Λειτουργικές Προσαρμογές Ιχθύων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2308</TotalTime>
  <Words>6053</Words>
  <Application>Microsoft Office PowerPoint</Application>
  <PresentationFormat>On-screen Show (4:3)</PresentationFormat>
  <Paragraphs>1126</Paragraphs>
  <Slides>86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SimSun</vt:lpstr>
      <vt:lpstr>Arial</vt:lpstr>
      <vt:lpstr>Calibri</vt:lpstr>
      <vt:lpstr>Calibri Light</vt:lpstr>
      <vt:lpstr>MS PGothic</vt:lpstr>
      <vt:lpstr>Tahoma</vt:lpstr>
      <vt:lpstr>Times New Roman</vt:lpstr>
      <vt:lpstr>Wingdings</vt:lpstr>
      <vt:lpstr>Θέμα του Office</vt:lpstr>
      <vt:lpstr>Ζωολογία ΙΙ</vt:lpstr>
      <vt:lpstr>Τι είναι τα ψάρια;</vt:lpstr>
      <vt:lpstr>Τι είναι τα ψάρια;</vt:lpstr>
      <vt:lpstr>Μέγεθος σώματος</vt:lpstr>
      <vt:lpstr>Μορφή σώματος</vt:lpstr>
      <vt:lpstr>Τύποι σώματος</vt:lpstr>
      <vt:lpstr>Βιολογικές Καινοτομίες 1/2</vt:lpstr>
      <vt:lpstr>Βιολογικές Καινοτομίες 2/2</vt:lpstr>
      <vt:lpstr>Καταγωγή και Εξέλιξη</vt:lpstr>
      <vt:lpstr>Γενεαλογικό δένδρο</vt:lpstr>
      <vt:lpstr>Κλαδόγραμμα των ψαριών</vt:lpstr>
      <vt:lpstr>Σχέσεις μεταξύ φυλογένεσης και ταξινομικών ομάδων</vt:lpstr>
      <vt:lpstr>Κλαδόγραμμα</vt:lpstr>
      <vt:lpstr>Άγναθα Μυξίνοι - Πετρομυζοντίδες</vt:lpstr>
      <vt:lpstr>Αρτίγονα ψάρια χωρίς γνάθους</vt:lpstr>
      <vt:lpstr>Ομοταξία: Μυξίνοι</vt:lpstr>
      <vt:lpstr>Τα χαρακτηριστικά της Ομοταξίας των Μυξίνων 1/2</vt:lpstr>
      <vt:lpstr>Τα χαρακτηριστικά της Ομοταξίας των Μυξίνων 2/2</vt:lpstr>
      <vt:lpstr>Μορφολογικά χαρακτηριστικά</vt:lpstr>
      <vt:lpstr>Διατροφή</vt:lpstr>
      <vt:lpstr>Παραμένει μυστήριο η βιολογία αναπαραγωγής τους!</vt:lpstr>
      <vt:lpstr>Μυξινόψαρο του Ατλαντικού Myxine glutinosa</vt:lpstr>
      <vt:lpstr> Ομοταξία: Πετρομυζοντίδες </vt:lpstr>
      <vt:lpstr>Τα χαρακτηριστικά της Ομοταξίας Πετρομυζοντίδες 1/3</vt:lpstr>
      <vt:lpstr>Τα χαρακτηριστικά της Ομοταξίας Πετρομυζοντίδες 2/3</vt:lpstr>
      <vt:lpstr>Τα χαρακτηριστικά της Ομοταξίας Πετρομυζοντίδες 3/3</vt:lpstr>
      <vt:lpstr>Αναπαραγωγή 1/2</vt:lpstr>
      <vt:lpstr>Αναπαραγωγή 2/2</vt:lpstr>
      <vt:lpstr>Παρασιτικά είδη</vt:lpstr>
      <vt:lpstr>Μη παρασιτικά είδη</vt:lpstr>
      <vt:lpstr>Lamperta fluviatilis</vt:lpstr>
      <vt:lpstr>Petromyzon marinus</vt:lpstr>
      <vt:lpstr>Ψάρια με χόνδρινο σκελετό</vt:lpstr>
      <vt:lpstr>Χαρακτηριστικά της Ομοταξίας  των Χονδριχθύων  1/3</vt:lpstr>
      <vt:lpstr>Χαρακτηριστικά της Ομοταξίας  των Χονδριχθύων  2/3</vt:lpstr>
      <vt:lpstr>Χαρακτηριστικά της Ομοταξίας  των Χονδριχθύων  3/3</vt:lpstr>
      <vt:lpstr>Υφομοταξία Ελασματοβράγχιοι</vt:lpstr>
      <vt:lpstr>Καρχαρίες</vt:lpstr>
      <vt:lpstr>Είδη με παγκόσμια εξάπλωση</vt:lpstr>
      <vt:lpstr>Μέγεθος</vt:lpstr>
      <vt:lpstr>Εξωτερική μορφολογία</vt:lpstr>
      <vt:lpstr>Σεξουαλικός διμορφισμός</vt:lpstr>
      <vt:lpstr>Δόντια</vt:lpstr>
      <vt:lpstr>Λέπια</vt:lpstr>
      <vt:lpstr>Αισθήσεις</vt:lpstr>
      <vt:lpstr>Αισθητήριοι αγωγοί και υποδοχείς</vt:lpstr>
      <vt:lpstr>Εσωτερική μορφολογία</vt:lpstr>
      <vt:lpstr>Τρόποι αναπαραγωγής</vt:lpstr>
      <vt:lpstr>Ωοτόκα είδη</vt:lpstr>
      <vt:lpstr>Ζωτόκα είδη</vt:lpstr>
      <vt:lpstr>Ωοζωοτόκα είδη</vt:lpstr>
      <vt:lpstr>Ωοζωοτοκία</vt:lpstr>
      <vt:lpstr>Τοκετός και αριθμός εμβρύων</vt:lpstr>
      <vt:lpstr>Ωριμότητα</vt:lpstr>
      <vt:lpstr>Ραγιόμορφοι 1/2</vt:lpstr>
      <vt:lpstr>Χαρακτηριστικά</vt:lpstr>
      <vt:lpstr>Ραγιόμορφοι 2/2</vt:lpstr>
      <vt:lpstr>Κάποια είδη παράγουν ηλεκτρισμό!</vt:lpstr>
      <vt:lpstr>Είδη ραγιόμορφων που απαντώνται στην Ελλάδα</vt:lpstr>
      <vt:lpstr>Βιοποικιλότητα ραγιόμορφων ιχθύων στον κόλπο του Ηρακλείου</vt:lpstr>
      <vt:lpstr>PowerPoint Presentation</vt:lpstr>
      <vt:lpstr>Αλιεία – πληθυσμιακά στοιχεία</vt:lpstr>
      <vt:lpstr>Χαρακτηριστικά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1/16</vt:lpstr>
      <vt:lpstr>Σημείωμα  Χρήσης Έργων Τρίτων 2/16</vt:lpstr>
      <vt:lpstr>Σημείωμα  Χρήσης Έργων Τρίτων 3/16</vt:lpstr>
      <vt:lpstr>Σημείωμα  Χρήσης Έργων Τρίτων 4/16</vt:lpstr>
      <vt:lpstr>Σημείωμα  Χρήσης Έργων Τρίτων 5/16</vt:lpstr>
      <vt:lpstr>Σημείωμα  Χρήσης Έργων Τρίτων 6/16</vt:lpstr>
      <vt:lpstr>Σημείωμα  Χρήσης Έργων Τρίτων 7/16</vt:lpstr>
      <vt:lpstr>Σημείωμα  Χρήσης Έργων Τρίτων 8/16</vt:lpstr>
      <vt:lpstr>Σημείωμα  Χρήσης Έργων Τρίτων 9/16</vt:lpstr>
      <vt:lpstr>Σημείωμα  Χρήσης Έργων Τρίτων 10/16</vt:lpstr>
      <vt:lpstr>Σημείωμα  Χρήσης Έργων Τρίτων 11/16</vt:lpstr>
      <vt:lpstr>Σημείωμα  Χρήσης Έργων Τρίτων 12/16</vt:lpstr>
      <vt:lpstr>Σημείωμα  Χρήσης Έργων Τρίτων 13/16</vt:lpstr>
      <vt:lpstr>Σημείωμα  Χρήσης Έργων Τρίτων 14/16</vt:lpstr>
      <vt:lpstr>Σημείωμα  Χρήσης Έργων Τρίτων 15/16</vt:lpstr>
      <vt:lpstr>Σημείωμα  Χρήσης Έργων Τρίτων 16/16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315</cp:revision>
  <dcterms:created xsi:type="dcterms:W3CDTF">2015-03-24T06:43:16Z</dcterms:created>
  <dcterms:modified xsi:type="dcterms:W3CDTF">2015-11-12T21:46:56Z</dcterms:modified>
</cp:coreProperties>
</file>