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70" r:id="rId21"/>
    <p:sldId id="369" r:id="rId22"/>
    <p:sldId id="371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70"/>
            <p14:sldId id="369"/>
            <p14:sldId id="371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 autoAdjust="0"/>
    <p:restoredTop sz="92277" autoAdjust="0"/>
  </p:normalViewPr>
  <p:slideViewPr>
    <p:cSldViewPr>
      <p:cViewPr varScale="1">
        <p:scale>
          <a:sx n="120" d="100"/>
          <a:sy n="120" d="100"/>
        </p:scale>
        <p:origin x="21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14/2/18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65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38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83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47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93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1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41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98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EB6D-8C53-3B42-BCF6-4050E0A70726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A02-7C24-3B4B-82EE-258DAAC67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6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EB6D-8C53-3B42-BCF6-4050E0A70726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A02-7C24-3B4B-82EE-258DAAC67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Société française  au XVIIe siècle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Société française  au XVIIe siècle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Société française  au XVIIe siècle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monarchie absolue de droit divin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Société française  au XVIIe siècle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Société française  au XVIIe siècle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FRL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6864" cy="2808313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5075BC"/>
                </a:solidFill>
              </a:rPr>
              <a:t>Section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/>
              <a:t>La Société française au XVII</a:t>
            </a:r>
            <a:r>
              <a:rPr lang="fr-FR" sz="2800" baseline="30000" dirty="0"/>
              <a:t>e</a:t>
            </a:r>
            <a:r>
              <a:rPr lang="fr-FR" sz="2800" dirty="0"/>
              <a:t> siècle</a:t>
            </a:r>
            <a:endParaRPr lang="en-US" sz="2800" dirty="0"/>
          </a:p>
          <a:p>
            <a:endParaRPr lang="en-GB" sz="2800" dirty="0"/>
          </a:p>
          <a:p>
            <a:r>
              <a:rPr lang="fr-FR" sz="2800" dirty="0" err="1"/>
              <a:t>Irini</a:t>
            </a:r>
            <a:r>
              <a:rPr lang="fr-FR" sz="2800" dirty="0"/>
              <a:t> </a:t>
            </a:r>
            <a:r>
              <a:rPr lang="fr-FR" sz="2800" dirty="0" err="1"/>
              <a:t>Apostolou</a:t>
            </a:r>
            <a:endParaRPr lang="fr-FR" sz="2800" dirty="0"/>
          </a:p>
          <a:p>
            <a:r>
              <a:rPr lang="fr-FR" sz="2800" dirty="0"/>
              <a:t>Faculté des Lettres </a:t>
            </a:r>
          </a:p>
          <a:p>
            <a:r>
              <a:rPr lang="fr-FR" sz="2800" dirty="0"/>
              <a:t>Département de Langue et de Littérature françaises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5075BC"/>
                </a:solidFill>
              </a:rPr>
              <a:t>De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féodalité</a:t>
            </a:r>
            <a:r>
              <a:rPr lang="el-GR" sz="3200" b="1" dirty="0">
                <a:solidFill>
                  <a:srgbClr val="5075BC"/>
                </a:solidFill>
              </a:rPr>
              <a:t> à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monarchie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absolue</a:t>
            </a:r>
            <a:r>
              <a:rPr lang="el-GR" sz="3200" b="1" dirty="0">
                <a:solidFill>
                  <a:srgbClr val="5075BC"/>
                </a:solidFill>
              </a:rPr>
              <a:t> : </a:t>
            </a:r>
            <a:br>
              <a:rPr lang="el-GR" sz="3200" b="1" dirty="0">
                <a:solidFill>
                  <a:srgbClr val="5075BC"/>
                </a:solidFill>
              </a:rPr>
            </a:br>
            <a:r>
              <a:rPr lang="el-GR" sz="3200" b="1" dirty="0" err="1">
                <a:solidFill>
                  <a:srgbClr val="5075BC"/>
                </a:solidFill>
              </a:rPr>
              <a:t>institutions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politiques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et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mutations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sociales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France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du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Moyen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fr-FR" sz="3200" b="1" dirty="0">
                <a:solidFill>
                  <a:srgbClr val="5075BC"/>
                </a:solidFill>
              </a:rPr>
              <a:t>Âge au XVII</a:t>
            </a:r>
            <a:r>
              <a:rPr lang="fr-FR" sz="3200" b="1" baseline="30000" dirty="0">
                <a:solidFill>
                  <a:srgbClr val="5075BC"/>
                </a:solidFill>
              </a:rPr>
              <a:t>e </a:t>
            </a:r>
            <a:r>
              <a:rPr lang="fr-FR" sz="3200" b="1" dirty="0">
                <a:solidFill>
                  <a:srgbClr val="5075BC"/>
                </a:solidFill>
              </a:rPr>
              <a:t>siècle</a:t>
            </a:r>
            <a:endParaRPr lang="el-GR" sz="3200" dirty="0">
              <a:solidFill>
                <a:srgbClr val="5075BC"/>
              </a:solidFill>
            </a:endParaRPr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Services de la maison du roi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L’Aumônerie</a:t>
            </a:r>
          </a:p>
          <a:p>
            <a:r>
              <a:rPr lang="fr-FR" dirty="0"/>
              <a:t>La Chambre du roi</a:t>
            </a:r>
          </a:p>
          <a:p>
            <a:r>
              <a:rPr lang="fr-FR" dirty="0"/>
              <a:t>Les Menus plaisirs</a:t>
            </a:r>
          </a:p>
          <a:p>
            <a:r>
              <a:rPr lang="fr-FR" dirty="0"/>
              <a:t>Les Cérémonies  </a:t>
            </a:r>
          </a:p>
          <a:p>
            <a:r>
              <a:rPr lang="fr-FR" dirty="0"/>
              <a:t>La Garde-Robe </a:t>
            </a:r>
          </a:p>
          <a:p>
            <a:r>
              <a:rPr lang="fr-FR" dirty="0"/>
              <a:t>La Grande et la Petite Ecurie </a:t>
            </a:r>
          </a:p>
          <a:p>
            <a:r>
              <a:rPr lang="fr-FR" dirty="0"/>
              <a:t>La Bouche</a:t>
            </a:r>
          </a:p>
          <a:p>
            <a:r>
              <a:rPr lang="fr-FR" dirty="0"/>
              <a:t>La Vénerie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276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Cour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Régie par l’étiquette, la Cour est une construction politique qui surveille la noblesse et contrôle ses réactions </a:t>
            </a:r>
          </a:p>
          <a:p>
            <a:r>
              <a:rPr lang="fr-FR" dirty="0"/>
              <a:t>Grandes familles nobles</a:t>
            </a:r>
          </a:p>
          <a:p>
            <a:r>
              <a:rPr lang="fr-FR" dirty="0"/>
              <a:t>Cérémonial de Cour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938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Cour est itinérante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palais du Louvre</a:t>
            </a:r>
          </a:p>
          <a:p>
            <a:r>
              <a:rPr lang="fr-FR" dirty="0"/>
              <a:t>Le château de Saint-Germain-en-Laye </a:t>
            </a:r>
          </a:p>
          <a:p>
            <a:r>
              <a:rPr lang="fr-FR" dirty="0"/>
              <a:t>Le palais de Saint-Cloud</a:t>
            </a:r>
          </a:p>
          <a:p>
            <a:r>
              <a:rPr lang="fr-FR" dirty="0"/>
              <a:t>Le palais de Fontainebleau </a:t>
            </a:r>
          </a:p>
          <a:p>
            <a:r>
              <a:rPr lang="fr-FR" dirty="0"/>
              <a:t>Le château de Chambord</a:t>
            </a:r>
          </a:p>
          <a:p>
            <a:r>
              <a:rPr lang="fr-FR" dirty="0"/>
              <a:t>Le château de Compiègne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365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noblesse de robe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Achat d’un office anoblissant par les Hauts bourgeois</a:t>
            </a:r>
          </a:p>
          <a:p>
            <a:r>
              <a:rPr lang="fr-FR" dirty="0"/>
              <a:t>Exercice des fonctions dans la justice (parlementaires, magistrats) et les finances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223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4" title="Pierre Cardin Lebret et son fils Cardin 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17" r="-43842" b="626"/>
          <a:stretch/>
        </p:blipFill>
        <p:spPr>
          <a:xfrm>
            <a:off x="877888" y="967118"/>
            <a:ext cx="7222504" cy="455011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616624" cy="693518"/>
          </a:xfrm>
        </p:spPr>
        <p:txBody>
          <a:bodyPr>
            <a:normAutofit/>
          </a:bodyPr>
          <a:lstStyle/>
          <a:p>
            <a:pPr algn="ctr"/>
            <a:r>
              <a:rPr lang="fr-FR" sz="1800" dirty="0"/>
              <a:t>Hyacinthe Rigaud, Pierre-Cardin Lebret et son fils Cardin </a:t>
            </a:r>
            <a:br>
              <a:rPr lang="fr-FR" sz="1800" dirty="0"/>
            </a:br>
            <a:r>
              <a:rPr lang="fr-FR" sz="1800" dirty="0"/>
              <a:t>(1697)</a:t>
            </a:r>
            <a:endParaRPr lang="el-G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851144"/>
          </a:xfrm>
        </p:spPr>
        <p:txBody>
          <a:bodyPr>
            <a:normAutofit/>
          </a:bodyPr>
          <a:lstStyle/>
          <a:p>
            <a:r>
              <a:rPr lang="fr-FR" sz="3000" dirty="0"/>
              <a:t>La noblesse de robe/ Les robins</a:t>
            </a:r>
          </a:p>
        </p:txBody>
      </p:sp>
    </p:spTree>
    <p:extLst>
      <p:ext uri="{BB962C8B-B14F-4D97-AF65-F5344CB8AC3E}">
        <p14:creationId xmlns:p14="http://schemas.microsoft.com/office/powerpoint/2010/main" val="247794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4" title="Jean Antoine de Mesmes 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715" t="15921" r="-35715" b="6660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Président du Parlement de Paris  (1707-1724)</a:t>
            </a:r>
            <a:endParaRPr lang="el-G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Jean Antoine de </a:t>
            </a:r>
            <a:r>
              <a:rPr lang="fr-FR" dirty="0" err="1"/>
              <a:t>Mesmes</a:t>
            </a:r>
            <a:r>
              <a:rPr lang="fr-FR" dirty="0"/>
              <a:t> 1661-1723</a:t>
            </a:r>
          </a:p>
        </p:txBody>
      </p:sp>
    </p:spTree>
    <p:extLst>
      <p:ext uri="{BB962C8B-B14F-4D97-AF65-F5344CB8AC3E}">
        <p14:creationId xmlns:p14="http://schemas.microsoft.com/office/powerpoint/2010/main" val="155306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Tiers état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98 % de la population </a:t>
            </a:r>
          </a:p>
          <a:p>
            <a:r>
              <a:rPr lang="fr-FR" b="1" dirty="0"/>
              <a:t>Assujetti à l’impôt</a:t>
            </a:r>
          </a:p>
          <a:p>
            <a:pPr lvl="1"/>
            <a:r>
              <a:rPr lang="fr-FR" dirty="0"/>
              <a:t>La haute bourgeoisie </a:t>
            </a:r>
          </a:p>
          <a:p>
            <a:pPr lvl="1"/>
            <a:r>
              <a:rPr lang="fr-FR" dirty="0"/>
              <a:t>La moyenne bourgeoisie  </a:t>
            </a:r>
          </a:p>
          <a:p>
            <a:pPr lvl="1"/>
            <a:r>
              <a:rPr lang="fr-FR" dirty="0"/>
              <a:t>Les classes populaires de villes</a:t>
            </a:r>
          </a:p>
          <a:p>
            <a:pPr lvl="1"/>
            <a:r>
              <a:rPr lang="fr-FR" dirty="0"/>
              <a:t>Les paysans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596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Haute bourgeoisie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place son argent sur la terre </a:t>
            </a:r>
          </a:p>
          <a:p>
            <a:r>
              <a:rPr lang="fr-FR" dirty="0"/>
              <a:t>est enrôlée dans l’administration de l’Etat </a:t>
            </a:r>
          </a:p>
          <a:p>
            <a:r>
              <a:rPr lang="fr-FR" dirty="0"/>
              <a:t>Achète des charges </a:t>
            </a:r>
            <a:r>
              <a:rPr lang="fr-FR" dirty="0" err="1"/>
              <a:t>anoblissantes</a:t>
            </a:r>
            <a:endParaRPr lang="fr-FR" dirty="0"/>
          </a:p>
          <a:p>
            <a:r>
              <a:rPr lang="fr-FR" dirty="0"/>
              <a:t>Contracte des mariages avec des nobles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manieur d’argent se transforme en riche seigneur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4613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Moyenne bourgeoisie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Auxiliaires de justice (avocats, greffiers, notaires)</a:t>
            </a:r>
          </a:p>
          <a:p>
            <a:r>
              <a:rPr lang="fr-FR" dirty="0"/>
              <a:t>Professions libérales (médecins, architectes) </a:t>
            </a:r>
          </a:p>
          <a:p>
            <a:r>
              <a:rPr lang="fr-FR" dirty="0"/>
              <a:t>Artisans aisés, maîtres, petits commerçants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21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classes populaires des villes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Compagnons et apprentis (ateliers, manufactures, mines)</a:t>
            </a:r>
          </a:p>
          <a:p>
            <a:r>
              <a:rPr lang="fr-FR" dirty="0"/>
              <a:t>Domestiques </a:t>
            </a:r>
          </a:p>
          <a:p>
            <a:r>
              <a:rPr lang="fr-FR" dirty="0"/>
              <a:t>80-90% de la population des villes est pauvre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16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Société française </a:t>
            </a:r>
            <a:br>
              <a:rPr lang="fr-FR" dirty="0"/>
            </a:br>
            <a:r>
              <a:rPr lang="fr-FR" dirty="0"/>
              <a:t>est hiérarchisée et inégale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Clergé </a:t>
            </a:r>
          </a:p>
          <a:p>
            <a:r>
              <a:rPr lang="fr-FR" dirty="0"/>
              <a:t>La Noblesse </a:t>
            </a:r>
          </a:p>
          <a:p>
            <a:r>
              <a:rPr lang="fr-FR" dirty="0"/>
              <a:t>Le Tiers-état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20 millions de Français sous Louis XIV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9281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Le barbier.jpg" title="Le barbier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1556792"/>
            <a:ext cx="7078488" cy="445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Abraham Bosse, </a:t>
            </a:r>
            <a:r>
              <a:rPr lang="fr-FR" i="1" dirty="0"/>
              <a:t>Le barbier</a:t>
            </a:r>
          </a:p>
        </p:txBody>
      </p:sp>
    </p:spTree>
    <p:extLst>
      <p:ext uri="{BB962C8B-B14F-4D97-AF65-F5344CB8AC3E}">
        <p14:creationId xmlns:p14="http://schemas.microsoft.com/office/powerpoint/2010/main" val="3821439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Paysans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85 % de la population</a:t>
            </a:r>
          </a:p>
          <a:p>
            <a:pPr lvl="1"/>
            <a:r>
              <a:rPr lang="fr-FR" dirty="0"/>
              <a:t>Laboureurs </a:t>
            </a:r>
          </a:p>
          <a:p>
            <a:pPr lvl="1"/>
            <a:r>
              <a:rPr lang="fr-FR" dirty="0"/>
              <a:t>Fermiers</a:t>
            </a:r>
          </a:p>
          <a:p>
            <a:pPr lvl="1"/>
            <a:r>
              <a:rPr lang="fr-FR" dirty="0"/>
              <a:t>Manouvriers et journaliers </a:t>
            </a:r>
          </a:p>
          <a:p>
            <a:r>
              <a:rPr lang="fr-FR" dirty="0"/>
              <a:t>Petite activité artisanale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7889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4" title="La charrett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70" t="3756" r="-10370" b="2443"/>
          <a:stretch/>
        </p:blipFill>
        <p:spPr>
          <a:xfrm>
            <a:off x="877888" y="1556791"/>
            <a:ext cx="7006480" cy="441402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Louis Le Nain, </a:t>
            </a:r>
            <a:r>
              <a:rPr lang="fr-FR" i="1" dirty="0"/>
              <a:t>La charrette, </a:t>
            </a:r>
            <a:r>
              <a:rPr lang="fr-FR" dirty="0"/>
              <a:t>(1641)</a:t>
            </a:r>
          </a:p>
        </p:txBody>
      </p:sp>
    </p:spTree>
    <p:extLst>
      <p:ext uri="{BB962C8B-B14F-4D97-AF65-F5344CB8AC3E}">
        <p14:creationId xmlns:p14="http://schemas.microsoft.com/office/powerpoint/2010/main" val="299809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807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737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GB" sz="2000" dirty="0"/>
              <a:t>1</a:t>
            </a:r>
            <a:r>
              <a:rPr lang="el-GR" sz="2000" dirty="0"/>
              <a:t>.</a:t>
            </a:r>
            <a:r>
              <a:rPr lang="en-GB" sz="2000" dirty="0"/>
              <a:t>0</a:t>
            </a:r>
            <a:r>
              <a:rPr lang="el-GR" sz="2000" dirty="0"/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7657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Ειρήνη Αποστόλου 2015. Ειρήνη Αποστόλου. «Εκφάνσεις της Πολιτισμικής Ζωής στη Σύγχρονη Γαλλία. Ενότητα </a:t>
            </a:r>
            <a:r>
              <a:rPr lang="fr-FR" sz="2000" dirty="0"/>
              <a:t>10: La Société française  au XVIIe siècle</a:t>
            </a:r>
            <a:r>
              <a:rPr lang="el-GR" sz="2000" dirty="0"/>
              <a:t>». Έκδοση: 1.0. Αθήνα 2015. Διαθέσιμο από τη δικτυακή διεύθυνση: </a:t>
            </a:r>
            <a:r>
              <a:rPr lang="fr-FR" sz="2000" dirty="0">
                <a:hlinkClick r:id="rId3"/>
              </a:rPr>
              <a:t>http://opencourses.uoa.gr/courses/FRL5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2120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4236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617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4" title="Le noble est l’araignée et le paysan la mouche (1657) 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83" r="-38904"/>
          <a:stretch/>
        </p:blipFill>
        <p:spPr>
          <a:xfrm>
            <a:off x="877888" y="1556792"/>
            <a:ext cx="6972300" cy="43924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i="1" dirty="0"/>
              <a:t>Le noble est l’araignée et le paysan la mouche </a:t>
            </a:r>
            <a:r>
              <a:rPr lang="fr-FR" dirty="0"/>
              <a:t>(1657)</a:t>
            </a:r>
          </a:p>
        </p:txBody>
      </p:sp>
    </p:spTree>
    <p:extLst>
      <p:ext uri="{BB962C8B-B14F-4D97-AF65-F5344CB8AC3E}">
        <p14:creationId xmlns:p14="http://schemas.microsoft.com/office/powerpoint/2010/main" val="2803257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της συγγραφέως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φωτογραφίες που περιέχονται στην παρουσίαση προέρχονται από τους </a:t>
            </a:r>
            <a:r>
              <a:rPr lang="el-GR" sz="2000" dirty="0" err="1"/>
              <a:t>ιστοχώρους</a:t>
            </a:r>
            <a:r>
              <a:rPr lang="el-GR" sz="2000" dirty="0"/>
              <a:t> </a:t>
            </a:r>
            <a:r>
              <a:rPr lang="en-GB" sz="2000" dirty="0"/>
              <a:t>commons.wikimedia.org </a:t>
            </a:r>
            <a:r>
              <a:rPr lang="el-GR" sz="2000" dirty="0"/>
              <a:t>/</a:t>
            </a:r>
            <a:r>
              <a:rPr lang="en-US" sz="2000" dirty="0"/>
              <a:t> wikipedia.com</a:t>
            </a:r>
            <a:r>
              <a:rPr lang="en-GB" sz="2000" dirty="0"/>
              <a:t> </a:t>
            </a:r>
            <a:r>
              <a:rPr lang="el-GR" sz="2000" dirty="0"/>
              <a:t>και είναι ελεύθερα διαθέσιμες με άδεια κοινού κτήματος 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Domain</a:t>
            </a:r>
            <a:r>
              <a:rPr lang="el-GR" sz="2000" dirty="0"/>
              <a:t>)."</a:t>
            </a:r>
          </a:p>
        </p:txBody>
      </p:sp>
    </p:spTree>
    <p:extLst>
      <p:ext uri="{BB962C8B-B14F-4D97-AF65-F5344CB8AC3E}">
        <p14:creationId xmlns:p14="http://schemas.microsoft.com/office/powerpoint/2010/main" val="22267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Clergé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Le Clergé env. 0,5% de la population</a:t>
            </a:r>
          </a:p>
          <a:p>
            <a:pPr marL="0" indent="0">
              <a:buNone/>
            </a:pPr>
            <a:r>
              <a:rPr lang="fr-FR" b="1" dirty="0"/>
              <a:t>Clergé régulier </a:t>
            </a:r>
          </a:p>
          <a:p>
            <a:pPr marL="0" indent="0">
              <a:buNone/>
            </a:pPr>
            <a:r>
              <a:rPr lang="fr-FR" b="1" dirty="0"/>
              <a:t>Clergé séculier</a:t>
            </a:r>
          </a:p>
          <a:p>
            <a:r>
              <a:rPr lang="fr-FR" dirty="0"/>
              <a:t>Le </a:t>
            </a:r>
            <a:r>
              <a:rPr lang="fr-FR" b="1" dirty="0"/>
              <a:t>Haut clergé </a:t>
            </a:r>
            <a:r>
              <a:rPr lang="fr-FR" dirty="0"/>
              <a:t>(évêques, archevêques, cardinaux) est réservé aux cadets de grandes familles</a:t>
            </a:r>
          </a:p>
          <a:p>
            <a:endParaRPr lang="fr-FR" dirty="0"/>
          </a:p>
          <a:p>
            <a:r>
              <a:rPr lang="fr-FR" dirty="0"/>
              <a:t>Le </a:t>
            </a:r>
            <a:r>
              <a:rPr lang="fr-FR" b="1" dirty="0"/>
              <a:t>Bas clergé </a:t>
            </a:r>
            <a:r>
              <a:rPr lang="fr-FR" dirty="0"/>
              <a:t>(curé, vicaires) vit dans la pauvreté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955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fonctions du Bas clergé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culte</a:t>
            </a:r>
          </a:p>
          <a:p>
            <a:r>
              <a:rPr lang="fr-FR" dirty="0"/>
              <a:t>L’enseignement</a:t>
            </a:r>
          </a:p>
          <a:p>
            <a:r>
              <a:rPr lang="fr-FR" dirty="0"/>
              <a:t>L’assistance aux pauvres</a:t>
            </a:r>
          </a:p>
          <a:p>
            <a:r>
              <a:rPr lang="fr-FR" dirty="0"/>
              <a:t>La tenue de l’état civil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502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noblesse d’épée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 env. 1,5% de la population</a:t>
            </a:r>
          </a:p>
          <a:p>
            <a:pPr lvl="1"/>
            <a:r>
              <a:rPr lang="fr-FR" dirty="0"/>
              <a:t>La haute noblesse (princes et grandes familles) </a:t>
            </a:r>
          </a:p>
          <a:p>
            <a:pPr lvl="1"/>
            <a:r>
              <a:rPr lang="fr-FR" dirty="0"/>
              <a:t>La moyenne noblesse</a:t>
            </a:r>
          </a:p>
          <a:p>
            <a:pPr lvl="1"/>
            <a:r>
              <a:rPr lang="fr-FR" dirty="0"/>
              <a:t>La petite noblesse (hobereaux de province, petits seigneurs)</a:t>
            </a:r>
          </a:p>
          <a:p>
            <a:endParaRPr lang="fr-FR" dirty="0"/>
          </a:p>
          <a:p>
            <a:r>
              <a:rPr lang="fr-FR" dirty="0"/>
              <a:t>La noblesse est héréditaire ou personnelle</a:t>
            </a:r>
          </a:p>
          <a:p>
            <a:pPr lvl="1"/>
            <a:r>
              <a:rPr lang="fr-FR" dirty="0"/>
              <a:t>Achat des charges </a:t>
            </a:r>
            <a:r>
              <a:rPr lang="fr-FR" dirty="0" err="1"/>
              <a:t>anoblissantes</a:t>
            </a:r>
            <a:endParaRPr lang="fr-FR" dirty="0"/>
          </a:p>
          <a:p>
            <a:pPr lvl="1"/>
            <a:r>
              <a:rPr lang="fr-FR" dirty="0"/>
              <a:t>Lettres d’anoblissement </a:t>
            </a:r>
          </a:p>
          <a:p>
            <a:pPr lvl="1"/>
            <a:r>
              <a:rPr lang="fr-FR" dirty="0"/>
              <a:t>Le mariage </a:t>
            </a:r>
          </a:p>
          <a:p>
            <a:r>
              <a:rPr lang="fr-FR" dirty="0"/>
              <a:t>Révision des titres nobiliaires afin de démasquer les faux-nobles sous Louis XIV (1666)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677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4" title="La Famille du marquis de Noailles 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42" b="10242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r-FR" dirty="0"/>
              <a:t>Nicolas de </a:t>
            </a:r>
            <a:r>
              <a:rPr lang="fr-FR" dirty="0" err="1"/>
              <a:t>Largilliere</a:t>
            </a:r>
            <a:r>
              <a:rPr lang="fr-FR" dirty="0"/>
              <a:t>, </a:t>
            </a:r>
            <a:r>
              <a:rPr lang="fr-FR" i="1" dirty="0"/>
              <a:t>La Famille du marquis de Noailles </a:t>
            </a:r>
            <a:r>
              <a:rPr lang="fr-FR" dirty="0"/>
              <a:t>(1698)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Famille du marquis de Noailles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16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Privilèges de la noblesse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Exemption de certains impôts</a:t>
            </a:r>
          </a:p>
          <a:p>
            <a:r>
              <a:rPr lang="fr-FR" dirty="0"/>
              <a:t>Titre</a:t>
            </a:r>
          </a:p>
          <a:p>
            <a:r>
              <a:rPr lang="fr-FR" dirty="0"/>
              <a:t>Droit de haute ou de basse justice </a:t>
            </a:r>
          </a:p>
          <a:p>
            <a:r>
              <a:rPr lang="fr-FR" dirty="0"/>
              <a:t>Privilèges de juridiction </a:t>
            </a:r>
          </a:p>
          <a:p>
            <a:r>
              <a:rPr lang="fr-FR" dirty="0"/>
              <a:t>Privilèges honorifiques</a:t>
            </a:r>
          </a:p>
          <a:p>
            <a:r>
              <a:rPr lang="fr-FR" dirty="0"/>
              <a:t>Droit de chasse</a:t>
            </a:r>
          </a:p>
          <a:p>
            <a:r>
              <a:rPr lang="fr-FR" dirty="0"/>
              <a:t>Port de l’épée</a:t>
            </a:r>
          </a:p>
          <a:p>
            <a:r>
              <a:rPr lang="fr-FR" dirty="0"/>
              <a:t>Certaines fonctions militaires lui sont réservées </a:t>
            </a:r>
          </a:p>
          <a:p>
            <a:r>
              <a:rPr lang="fr-FR" dirty="0"/>
              <a:t>Valeurs nobiliaires</a:t>
            </a:r>
          </a:p>
          <a:p>
            <a:r>
              <a:rPr lang="fr-FR" dirty="0"/>
              <a:t>Reçoit les redevances seigneuriales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321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Sous Louis XIV, la noblesse est domestiquée à la Cour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370228" cy="3805883"/>
          </a:xfrm>
        </p:spPr>
        <p:txBody>
          <a:bodyPr/>
          <a:lstStyle/>
          <a:p>
            <a:r>
              <a:rPr lang="fr-FR" dirty="0"/>
              <a:t>Elle est au service du roi</a:t>
            </a:r>
          </a:p>
          <a:p>
            <a:r>
              <a:rPr lang="fr-FR" dirty="0"/>
              <a:t>Elle reçoit des pensions</a:t>
            </a:r>
          </a:p>
          <a:p>
            <a:r>
              <a:rPr lang="fr-FR" dirty="0"/>
              <a:t>Elle est à la tête des services du roi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160124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6577</TotalTime>
  <Words>925</Words>
  <Application>Microsoft Macintosh PowerPoint</Application>
  <PresentationFormat>Affichage à l'écran (4:3)</PresentationFormat>
  <Paragraphs>150</Paragraphs>
  <Slides>30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Wingdings</vt:lpstr>
      <vt:lpstr>Θέμα του Office</vt:lpstr>
      <vt:lpstr>De la féodalité à la monarchie absolue :  institutions politiques et mutations sociales en France du Moyen Âge au XVIIe siècle</vt:lpstr>
      <vt:lpstr>La Société française  est hiérarchisée et inégale</vt:lpstr>
      <vt:lpstr>Le noble est l’araignée et le paysan la mouche (1657)</vt:lpstr>
      <vt:lpstr>Le Clergé </vt:lpstr>
      <vt:lpstr>Les fonctions du Bas clergé</vt:lpstr>
      <vt:lpstr>La noblesse d’épée</vt:lpstr>
      <vt:lpstr>La Famille du marquis de Noailles </vt:lpstr>
      <vt:lpstr>Privilèges de la noblesse</vt:lpstr>
      <vt:lpstr>Sous Louis XIV, la noblesse est domestiquée à la Cour </vt:lpstr>
      <vt:lpstr>Services de la maison du roi</vt:lpstr>
      <vt:lpstr>La Cour </vt:lpstr>
      <vt:lpstr>La Cour est itinérante</vt:lpstr>
      <vt:lpstr>La noblesse de robe </vt:lpstr>
      <vt:lpstr>La noblesse de robe/ Les robins</vt:lpstr>
      <vt:lpstr>Jean Antoine de Mesmes 1661-1723</vt:lpstr>
      <vt:lpstr>Le Tiers état</vt:lpstr>
      <vt:lpstr>La Haute bourgeoisie</vt:lpstr>
      <vt:lpstr>Moyenne bourgeoisie </vt:lpstr>
      <vt:lpstr>Les classes populaires des villes</vt:lpstr>
      <vt:lpstr>Abraham Bosse, Le barbier</vt:lpstr>
      <vt:lpstr>Paysans</vt:lpstr>
      <vt:lpstr>Louis Le Nain, La charrette, (1641)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Eric Burgayran</cp:lastModifiedBy>
  <cp:revision>265</cp:revision>
  <dcterms:created xsi:type="dcterms:W3CDTF">2012-09-06T09:03:05Z</dcterms:created>
  <dcterms:modified xsi:type="dcterms:W3CDTF">2018-02-14T06:43:10Z</dcterms:modified>
</cp:coreProperties>
</file>