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359" r:id="rId3"/>
    <p:sldId id="366" r:id="rId4"/>
    <p:sldId id="367" r:id="rId5"/>
    <p:sldId id="368" r:id="rId6"/>
    <p:sldId id="369" r:id="rId7"/>
    <p:sldId id="370" r:id="rId8"/>
    <p:sldId id="372" r:id="rId9"/>
    <p:sldId id="371" r:id="rId10"/>
    <p:sldId id="360" r:id="rId11"/>
    <p:sldId id="361" r:id="rId12"/>
    <p:sldId id="362" r:id="rId13"/>
    <p:sldId id="363" r:id="rId14"/>
    <p:sldId id="373" r:id="rId15"/>
    <p:sldId id="293" r:id="rId16"/>
  </p:sldIdLst>
  <p:sldSz cx="9144000" cy="6858000" type="screen4x3"/>
  <p:notesSz cx="6858000" cy="9144000"/>
  <p:custDataLst>
    <p:tags r:id="rId1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67"/>
            <p14:sldId id="368"/>
            <p14:sldId id="369"/>
            <p14:sldId id="370"/>
            <p14:sldId id="372"/>
            <p14:sldId id="371"/>
            <p14:sldId id="360"/>
            <p14:sldId id="361"/>
            <p14:sldId id="362"/>
            <p14:sldId id="363"/>
            <p14:sldId id="373"/>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5" d="100"/>
          <a:sy n="75" d="100"/>
        </p:scale>
        <p:origin x="-72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9" name="Picture 8"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5" name="Picture 4"/>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8" name="Picture 7"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CD5/"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13.png"/><Relationship Id="rId4" Type="http://schemas.openxmlformats.org/officeDocument/2006/relationships/hyperlink" Target="%5b1%5d%20http:/creativecommons.org/licenses/by-nc-sa/4.0/"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hyperlink" Target="http://www.goodshomedesign.com/funny-egg-chairs-feel-its-chicken/" TargetMode="External"/><Relationship Id="rId4" Type="http://schemas.openxmlformats.org/officeDocument/2006/relationships/hyperlink" Target="http://www.biblionet.gr/book/2421/Kasparavicius,_Kestutis/%CE%91%CF%85%CE%B3%CE%AC_%CE%BA%CE%B1%CE%B9_%CE%B1%CF%85%CE%B3%CE%AC"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919;%20&#957;&#951;&#960;&#953;&#945;&#947;&#969;&#947;&#972;&#962;%20&#948;&#953;&#945;&#946;&#940;&#950;&#949;&#953;%20&#964;&#959;%20&#946;&#953;&#946;&#955;&#943;&#959;."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4.4</a:t>
            </a:r>
            <a:r>
              <a:rPr lang="el-GR" sz="2800" dirty="0" smtClean="0">
                <a:solidFill>
                  <a:srgbClr val="5075BC"/>
                </a:solidFill>
                <a:latin typeface="+mj-lt"/>
                <a:ea typeface="+mj-ea"/>
                <a:cs typeface="+mj-cs"/>
              </a:rPr>
              <a:t>: </a:t>
            </a:r>
            <a:r>
              <a:rPr lang="el-GR" sz="2800" dirty="0" smtClean="0">
                <a:latin typeface="+mj-lt"/>
                <a:ea typeface="+mj-ea"/>
                <a:cs typeface="+mj-cs"/>
              </a:rPr>
              <a:t>Αρχιτεκτονική και </a:t>
            </a:r>
            <a:r>
              <a:rPr lang="el-GR" sz="2800" dirty="0">
                <a:latin typeface="+mj-lt"/>
                <a:ea typeface="+mj-ea"/>
                <a:cs typeface="+mj-cs"/>
              </a:rPr>
              <a:t>Εικονογραφημένο </a:t>
            </a:r>
            <a:r>
              <a:rPr lang="el-GR" sz="2800" dirty="0" smtClean="0">
                <a:latin typeface="+mj-lt"/>
                <a:ea typeface="+mj-ea"/>
                <a:cs typeface="+mj-cs"/>
              </a:rPr>
              <a:t>Βιβλίο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Ασπασία </a:t>
            </a:r>
            <a:r>
              <a:rPr lang="el-GR" sz="2000" dirty="0" err="1"/>
              <a:t>Πριοβόλου</a:t>
            </a:r>
            <a:r>
              <a:rPr lang="en-US" sz="2000" dirty="0" smtClean="0"/>
              <a:t>,</a:t>
            </a:r>
            <a:r>
              <a:rPr lang="el-GR" sz="2000" dirty="0" smtClean="0"/>
              <a:t> Αγγελική </a:t>
            </a:r>
            <a:r>
              <a:rPr lang="el-GR" sz="2000" dirty="0" err="1" smtClean="0"/>
              <a:t>Γιαννικοπούλου</a:t>
            </a:r>
            <a:r>
              <a:rPr lang="el-GR" sz="2000" dirty="0" smtClean="0"/>
              <a:t>. «Το Εικονογραφημένο Βιβλίο στην Προσχολική Εκπαίδευση. Αρχιτεκτονική και Εικονογραφημένο Βιβλίο. </a:t>
            </a:r>
            <a:r>
              <a:rPr lang="el-GR" sz="2000" dirty="0"/>
              <a:t>Αυγά και αυγά». </a:t>
            </a:r>
            <a:r>
              <a:rPr lang="el-GR" sz="2000" dirty="0" smtClean="0"/>
              <a:t>Έκδοση: 1.0. Αθήνα 2015. Διαθέσιμο από τη δικτυακή διεύθυνση: </a:t>
            </a:r>
            <a:r>
              <a:rPr lang="en-GB" sz="2000" dirty="0" smtClean="0">
                <a:hlinkClick r:id="rId4" tooltip="Ανοιχτό Μάθημα: Το Εικονογραφημένο Βιβλίο στην Προσχολική Εκπαίδευση"/>
              </a:rPr>
              <a:t>http://opencourses.uoa.gr/courses/ECD5/</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920875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a:t>
            </a:r>
            <a:r>
              <a:rPr lang="el-GR" sz="2000" dirty="0" smtClean="0"/>
              <a:t>1: </a:t>
            </a:r>
            <a:r>
              <a:rPr lang="el-GR" sz="2000" dirty="0"/>
              <a:t>Εξώφυλλο </a:t>
            </a:r>
            <a:r>
              <a:rPr lang="el-GR" sz="2000" dirty="0" smtClean="0"/>
              <a:t>του </a:t>
            </a:r>
            <a:r>
              <a:rPr lang="el-GR" sz="2000" dirty="0"/>
              <a:t>βιβλίου «</a:t>
            </a:r>
            <a:r>
              <a:rPr lang="el-GR" sz="2000" dirty="0">
                <a:hlinkClick r:id="rId4"/>
              </a:rPr>
              <a:t>Αυγά και </a:t>
            </a:r>
            <a:r>
              <a:rPr lang="el-GR" sz="2000" dirty="0" smtClean="0">
                <a:hlinkClick r:id="rId4"/>
              </a:rPr>
              <a:t>αυγά</a:t>
            </a:r>
            <a:r>
              <a:rPr lang="el-GR" sz="2000" dirty="0" smtClean="0"/>
              <a:t>» </a:t>
            </a:r>
            <a:r>
              <a:rPr lang="el-GR" sz="2000" dirty="0"/>
              <a:t>/ </a:t>
            </a:r>
            <a:r>
              <a:rPr lang="el-GR" sz="2000" dirty="0" err="1"/>
              <a:t>Kasparavicius</a:t>
            </a:r>
            <a:r>
              <a:rPr lang="el-GR" sz="2000" dirty="0"/>
              <a:t> · μετάφραση Μαρία </a:t>
            </a:r>
            <a:r>
              <a:rPr lang="el-GR" sz="2000" dirty="0" err="1"/>
              <a:t>Αγγελίδου</a:t>
            </a:r>
            <a:r>
              <a:rPr lang="el-GR" sz="2000" dirty="0"/>
              <a:t> · εικονογράφηση </a:t>
            </a:r>
            <a:r>
              <a:rPr lang="el-GR" sz="2000" dirty="0" err="1"/>
              <a:t>Kasparavicius</a:t>
            </a:r>
            <a:r>
              <a:rPr lang="el-GR" sz="2000" dirty="0"/>
              <a:t>. - Αθήνα : Εκδόσεις Παπαδόπουλος, 1998</a:t>
            </a:r>
            <a:r>
              <a:rPr lang="el-GR" sz="2000" dirty="0" smtClean="0"/>
              <a:t>. </a:t>
            </a:r>
            <a:r>
              <a:rPr lang="en-GB" sz="2000" dirty="0" err="1" smtClean="0"/>
              <a:t>Biblionet</a:t>
            </a:r>
            <a:r>
              <a:rPr lang="en-GB" sz="2000" dirty="0" smtClean="0"/>
              <a:t>.</a:t>
            </a:r>
            <a:r>
              <a:rPr lang="el-GR" sz="2000" dirty="0" smtClean="0"/>
              <a:t> </a:t>
            </a:r>
          </a:p>
          <a:p>
            <a:pPr marL="0" indent="0">
              <a:buNone/>
            </a:pPr>
            <a:r>
              <a:rPr lang="el-GR" sz="2000" dirty="0" smtClean="0"/>
              <a:t>Εικόνα 2: </a:t>
            </a:r>
            <a:r>
              <a:rPr lang="el-GR" sz="2000" dirty="0" smtClean="0">
                <a:hlinkClick r:id="rId5"/>
              </a:rPr>
              <a:t>Σκαμπό σε σχήμα αυγού</a:t>
            </a:r>
            <a:r>
              <a:rPr lang="el-GR" sz="2000" dirty="0" smtClean="0"/>
              <a:t>, </a:t>
            </a:r>
            <a:r>
              <a:rPr lang="en-GB" sz="2000" dirty="0" smtClean="0"/>
              <a:t>Copyright Jean </a:t>
            </a:r>
            <a:r>
              <a:rPr lang="en-GB" sz="2000" dirty="0" err="1" smtClean="0"/>
              <a:t>Jullien</a:t>
            </a:r>
            <a:r>
              <a:rPr lang="en-GB" sz="2000" dirty="0"/>
              <a:t>.</a:t>
            </a:r>
            <a:r>
              <a:rPr lang="en-GB" sz="2000" dirty="0" smtClean="0"/>
              <a:t> All rights reserved. Good Home Design.</a:t>
            </a:r>
            <a:endParaRPr lang="en-GB"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p:txBody>
          <a:bodyPr>
            <a:no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Ασπασία </a:t>
            </a:r>
            <a:r>
              <a:rPr lang="el-GR" sz="2400" dirty="0" err="1" smtClean="0"/>
              <a:t>Πριοβόλου</a:t>
            </a:r>
            <a:r>
              <a:rPr lang="en-US" sz="2400" dirty="0" smtClean="0"/>
              <a:t>.</a:t>
            </a:r>
            <a:endParaRPr lang="el-GR" sz="2400" dirty="0" smtClean="0"/>
          </a:p>
          <a:p>
            <a:pPr marL="0" indent="0">
              <a:spcBef>
                <a:spcPts val="1200"/>
              </a:spcBef>
              <a:spcAft>
                <a:spcPts val="600"/>
              </a:spcAft>
              <a:buNone/>
            </a:pPr>
            <a:r>
              <a:rPr lang="el-GR" sz="2400" b="1" dirty="0" smtClean="0"/>
              <a:t>Θέμα</a:t>
            </a:r>
            <a:r>
              <a:rPr lang="el-GR" sz="2400" dirty="0"/>
              <a:t>: Βιομηχανικό </a:t>
            </a:r>
            <a:r>
              <a:rPr lang="el-GR" sz="2400" dirty="0" smtClean="0"/>
              <a:t>σχέδιο</a:t>
            </a:r>
            <a:r>
              <a:rPr lang="en-GB" sz="2400" dirty="0" smtClean="0"/>
              <a:t>.</a:t>
            </a:r>
          </a:p>
          <a:p>
            <a:pPr marL="0" indent="0">
              <a:spcBef>
                <a:spcPts val="1200"/>
              </a:spcBef>
              <a:spcAft>
                <a:spcPts val="600"/>
              </a:spcAft>
              <a:buNone/>
            </a:pPr>
            <a:r>
              <a:rPr lang="el-GR" altLang="en-US" sz="2400" b="1" dirty="0" smtClean="0"/>
              <a:t>Βιβλίο</a:t>
            </a:r>
            <a:r>
              <a:rPr lang="el-GR" altLang="en-US" sz="2400" dirty="0" smtClean="0"/>
              <a:t>:</a:t>
            </a:r>
            <a:r>
              <a:rPr lang="en-GB" altLang="en-US" sz="2400" dirty="0"/>
              <a:t> </a:t>
            </a:r>
            <a:r>
              <a:rPr lang="en-GB" altLang="en-US" sz="2400" dirty="0" err="1"/>
              <a:t>Kasparavicius</a:t>
            </a:r>
            <a:r>
              <a:rPr lang="en-GB" altLang="en-US" sz="2400" dirty="0"/>
              <a:t>, </a:t>
            </a:r>
            <a:r>
              <a:rPr lang="en-GB" altLang="en-US" sz="2400" dirty="0" err="1"/>
              <a:t>Kestutis</a:t>
            </a:r>
            <a:r>
              <a:rPr lang="en-GB" altLang="en-US" sz="2400" dirty="0"/>
              <a:t>. </a:t>
            </a:r>
            <a:r>
              <a:rPr lang="el-GR" altLang="en-US" sz="2400" b="1" dirty="0"/>
              <a:t>Αυγά και αυγά </a:t>
            </a:r>
            <a:r>
              <a:rPr lang="el-GR" altLang="en-US" sz="2400" dirty="0"/>
              <a:t>/ </a:t>
            </a:r>
            <a:r>
              <a:rPr lang="en-GB" altLang="en-US" sz="2400" dirty="0" err="1"/>
              <a:t>Kasparavicius</a:t>
            </a:r>
            <a:r>
              <a:rPr lang="en-GB" altLang="en-US" sz="2400" dirty="0"/>
              <a:t> · </a:t>
            </a:r>
            <a:r>
              <a:rPr lang="el-GR" altLang="en-US" sz="2400" dirty="0"/>
              <a:t>μετάφραση Μαρία </a:t>
            </a:r>
            <a:r>
              <a:rPr lang="el-GR" altLang="en-US" sz="2400" dirty="0" err="1"/>
              <a:t>Αγγελίδου</a:t>
            </a:r>
            <a:r>
              <a:rPr lang="el-GR" altLang="en-US" sz="2400" dirty="0"/>
              <a:t> · εικονογράφηση </a:t>
            </a:r>
            <a:r>
              <a:rPr lang="en-GB" altLang="en-US" sz="2400" dirty="0" err="1"/>
              <a:t>Kasparavicius</a:t>
            </a:r>
            <a:r>
              <a:rPr lang="en-GB" altLang="en-US" sz="2400" dirty="0"/>
              <a:t>. - </a:t>
            </a:r>
            <a:r>
              <a:rPr lang="el-GR" altLang="en-US" sz="2400" dirty="0"/>
              <a:t>Αθήνα : Εκδόσεις Παπαδόπουλος, 1998.</a:t>
            </a:r>
            <a:endParaRPr lang="en-GB" altLang="en-US" sz="2400" dirty="0"/>
          </a:p>
        </p:txBody>
      </p:sp>
      <p:sp>
        <p:nvSpPr>
          <p:cNvPr id="8" name="TextBox 7"/>
          <p:cNvSpPr txBox="1"/>
          <p:nvPr/>
        </p:nvSpPr>
        <p:spPr>
          <a:xfrm>
            <a:off x="8244408" y="515719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pic>
        <p:nvPicPr>
          <p:cNvPr id="11" name="Picture 2" descr="Εξώφυλλο του βιβλίου"/>
          <p:cNvPicPr>
            <a:picLocks noGrp="1" noChangeAspect="1" noChangeArrowheads="1"/>
          </p:cNvPicPr>
          <p:nvPr>
            <p:ph sz="half" idx="2"/>
          </p:nvPr>
        </p:nvPicPr>
        <p:blipFill>
          <a:blip r:embed="rId3" cstate="print"/>
          <a:srcRect/>
          <a:stretch>
            <a:fillRect/>
          </a:stretch>
        </p:blipFill>
        <p:spPr>
          <a:xfrm>
            <a:off x="4860032" y="1700808"/>
            <a:ext cx="3299760" cy="3816424"/>
          </a:xfrm>
          <a:prstGeom prst="rect">
            <a:avLst/>
          </a:prstGeom>
          <a:noFill/>
        </p:spPr>
      </p:pic>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Ανάγνωση του βιβλίου</a:t>
            </a:r>
            <a:endParaRPr lang="el-GR" dirty="0"/>
          </a:p>
        </p:txBody>
      </p:sp>
      <p:sp>
        <p:nvSpPr>
          <p:cNvPr id="3" name="Content Placeholder 2"/>
          <p:cNvSpPr>
            <a:spLocks noGrp="1"/>
          </p:cNvSpPr>
          <p:nvPr>
            <p:ph sz="half" idx="1"/>
          </p:nvPr>
        </p:nvSpPr>
        <p:spPr>
          <a:xfrm>
            <a:off x="457200" y="1600200"/>
            <a:ext cx="3754760" cy="4525963"/>
          </a:xfrm>
        </p:spPr>
        <p:txBody>
          <a:bodyPr/>
          <a:lstStyle/>
          <a:p>
            <a:pPr marL="0" indent="0">
              <a:buNone/>
            </a:pPr>
            <a:r>
              <a:rPr lang="el-GR" dirty="0"/>
              <a:t>Με αφορμή το Πάσχα διαβάσαμε το βιβλίο </a:t>
            </a:r>
            <a:r>
              <a:rPr lang="el-GR" dirty="0" smtClean="0"/>
              <a:t>«Αυγά </a:t>
            </a:r>
            <a:r>
              <a:rPr lang="el-GR" dirty="0"/>
              <a:t>και </a:t>
            </a:r>
            <a:r>
              <a:rPr lang="el-GR" dirty="0" smtClean="0"/>
              <a:t>αυγά», </a:t>
            </a:r>
            <a:r>
              <a:rPr lang="el-GR" dirty="0"/>
              <a:t>όπου το εικονογραφικό μοτίβο των αυγών έχει πάρει διαστάσεις … εμμονής.</a:t>
            </a:r>
          </a:p>
        </p:txBody>
      </p:sp>
      <p:pic>
        <p:nvPicPr>
          <p:cNvPr id="6" name="3 - Θέση περιεχομένου" descr="Η νηπιαγωγός διαβάζει το βιβλίο.">
            <a:hlinkClick r:id="rId2" action="ppaction://hlinkfile"/>
          </p:cNvPr>
          <p:cNvPicPr>
            <a:picLocks noGrp="1" noChangeAspect="1"/>
          </p:cNvPicPr>
          <p:nvPr>
            <p:ph sz="half" idx="2"/>
          </p:nvPr>
        </p:nvPicPr>
        <p:blipFill>
          <a:blip r:embed="rId3" cstate="print"/>
          <a:stretch>
            <a:fillRect/>
          </a:stretch>
        </p:blipFill>
        <p:spPr>
          <a:xfrm>
            <a:off x="4455423" y="1772816"/>
            <a:ext cx="4227185" cy="3168352"/>
          </a:xfrm>
          <a:prstGeom prst="rect">
            <a:avLst/>
          </a:prstGeom>
        </p:spPr>
      </p:pic>
    </p:spTree>
    <p:extLst>
      <p:ext uri="{BB962C8B-B14F-4D97-AF65-F5344CB8AC3E}">
        <p14:creationId xmlns:p14="http://schemas.microsoft.com/office/powerpoint/2010/main" val="255763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Μετά την ανάγνωση</a:t>
            </a:r>
            <a:endParaRPr lang="el-GR" dirty="0"/>
          </a:p>
        </p:txBody>
      </p:sp>
      <p:sp>
        <p:nvSpPr>
          <p:cNvPr id="3" name="Content Placeholder 2"/>
          <p:cNvSpPr>
            <a:spLocks noGrp="1"/>
          </p:cNvSpPr>
          <p:nvPr>
            <p:ph sz="half" idx="1"/>
          </p:nvPr>
        </p:nvSpPr>
        <p:spPr/>
        <p:txBody>
          <a:bodyPr/>
          <a:lstStyle/>
          <a:p>
            <a:pPr marL="0" indent="0">
              <a:buNone/>
            </a:pPr>
            <a:r>
              <a:rPr lang="el-GR" dirty="0"/>
              <a:t>Στο διαδίκτυο βρήκαμε και σχεδιαστές από το χώρο του βιομηχανικού σχεδίου να εμπνέονται από το … αυγό. </a:t>
            </a:r>
          </a:p>
          <a:p>
            <a:endParaRPr lang="el-GR" dirty="0"/>
          </a:p>
        </p:txBody>
      </p:sp>
      <p:sp>
        <p:nvSpPr>
          <p:cNvPr id="6" name="TextBox 5"/>
          <p:cNvSpPr txBox="1"/>
          <p:nvPr/>
        </p:nvSpPr>
        <p:spPr>
          <a:xfrm>
            <a:off x="8244407" y="4959011"/>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2</a:t>
            </a:r>
            <a:r>
              <a:rPr lang="el-GR" b="1" dirty="0" smtClean="0">
                <a:latin typeface="+mj-lt"/>
              </a:rPr>
              <a:t>]</a:t>
            </a:r>
          </a:p>
        </p:txBody>
      </p:sp>
      <p:pic>
        <p:nvPicPr>
          <p:cNvPr id="1028" name="Picture 4" descr="σκαμπό αυγουλάκια"/>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4572000" y="1772816"/>
            <a:ext cx="4038600" cy="302895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2871999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Εικαστική δραστηριότητα</a:t>
            </a:r>
            <a:endParaRPr lang="el-GR" dirty="0"/>
          </a:p>
        </p:txBody>
      </p:sp>
      <p:sp>
        <p:nvSpPr>
          <p:cNvPr id="3" name="Content Placeholder 2"/>
          <p:cNvSpPr>
            <a:spLocks noGrp="1"/>
          </p:cNvSpPr>
          <p:nvPr>
            <p:ph sz="half" idx="1"/>
          </p:nvPr>
        </p:nvSpPr>
        <p:spPr>
          <a:xfrm>
            <a:off x="457200" y="1600200"/>
            <a:ext cx="3970784" cy="4525963"/>
          </a:xfrm>
        </p:spPr>
        <p:txBody>
          <a:bodyPr/>
          <a:lstStyle/>
          <a:p>
            <a:pPr marL="0" indent="0">
              <a:buNone/>
            </a:pPr>
            <a:r>
              <a:rPr lang="el-GR" dirty="0"/>
              <a:t>Στο </a:t>
            </a:r>
            <a:r>
              <a:rPr lang="el-GR" dirty="0" err="1"/>
              <a:t>Αυγοχωριό</a:t>
            </a:r>
            <a:r>
              <a:rPr lang="el-GR" dirty="0"/>
              <a:t> όλα τα έπιπλα έχουν σχήμα ωοειδές και θυμίζουν </a:t>
            </a:r>
            <a:r>
              <a:rPr lang="el-GR" dirty="0" smtClean="0"/>
              <a:t>αυγό. Τα </a:t>
            </a:r>
            <a:r>
              <a:rPr lang="el-GR" dirty="0"/>
              <a:t>παιδιά έκοψαν αυγά σε διάφορα μεγέθη, τα χρωμάτισαν και έτσι έφτιαξαν έπιπλα με αποκλειστικό σχήμα το αυγό. </a:t>
            </a:r>
          </a:p>
        </p:txBody>
      </p:sp>
      <p:pic>
        <p:nvPicPr>
          <p:cNvPr id="7" name="5 - Εικόνα" descr="Τα παιδιά κόβουν αυγά σε διάφορα μεγέθη."/>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4716016" y="1772816"/>
            <a:ext cx="3942635" cy="3600400"/>
          </a:xfrm>
          <a:prstGeom prst="rect">
            <a:avLst/>
          </a:prstGeom>
        </p:spPr>
      </p:pic>
    </p:spTree>
    <p:extLst>
      <p:ext uri="{BB962C8B-B14F-4D97-AF65-F5344CB8AC3E}">
        <p14:creationId xmlns:p14="http://schemas.microsoft.com/office/powerpoint/2010/main" val="3319596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έργα των </a:t>
            </a:r>
            <a:r>
              <a:rPr lang="el-GR" dirty="0" smtClean="0"/>
              <a:t>παιδιών (1/2)</a:t>
            </a:r>
            <a:endParaRPr lang="el-GR" dirty="0"/>
          </a:p>
        </p:txBody>
      </p:sp>
      <p:pic>
        <p:nvPicPr>
          <p:cNvPr id="5" name="3 - Θέση περιεχομένου" descr="Τα αβγά των παιδιών."/>
          <p:cNvPicPr>
            <a:picLocks noGrp="1" noChangeAspect="1"/>
          </p:cNvPicPr>
          <p:nvPr>
            <p:ph sz="half" idx="1"/>
          </p:nvPr>
        </p:nvPicPr>
        <p:blipFill>
          <a:blip r:embed="rId2" cstate="screen">
            <a:extLst>
              <a:ext uri="{28A0092B-C50C-407E-A947-70E740481C1C}">
                <a14:useLocalDpi xmlns:a14="http://schemas.microsoft.com/office/drawing/2010/main"/>
              </a:ext>
            </a:extLst>
          </a:blip>
          <a:stretch>
            <a:fillRect/>
          </a:stretch>
        </p:blipFill>
        <p:spPr>
          <a:xfrm>
            <a:off x="537628" y="1628800"/>
            <a:ext cx="4038600" cy="3672408"/>
          </a:xfrm>
          <a:prstGeom prst="rect">
            <a:avLst/>
          </a:prstGeom>
        </p:spPr>
      </p:pic>
      <p:pic>
        <p:nvPicPr>
          <p:cNvPr id="6" name="3 - Θέση περιεχομένου" descr="Τα αβγά των παιδιών."/>
          <p:cNvPicPr>
            <a:picLocks noGrp="1" noChangeAspect="1"/>
          </p:cNvPicPr>
          <p:nvPr>
            <p:ph sz="half" idx="2"/>
          </p:nvPr>
        </p:nvPicPr>
        <p:blipFill>
          <a:blip r:embed="rId3" cstate="screen">
            <a:extLst>
              <a:ext uri="{28A0092B-C50C-407E-A947-70E740481C1C}">
                <a14:useLocalDpi xmlns:a14="http://schemas.microsoft.com/office/drawing/2010/main"/>
              </a:ext>
            </a:extLst>
          </a:blip>
          <a:stretch>
            <a:fillRect/>
          </a:stretch>
        </p:blipFill>
        <p:spPr>
          <a:xfrm>
            <a:off x="4714092" y="1628800"/>
            <a:ext cx="3890356" cy="3672408"/>
          </a:xfrm>
          <a:prstGeom prst="rect">
            <a:avLst/>
          </a:prstGeom>
        </p:spPr>
      </p:pic>
    </p:spTree>
    <p:extLst>
      <p:ext uri="{BB962C8B-B14F-4D97-AF65-F5344CB8AC3E}">
        <p14:creationId xmlns:p14="http://schemas.microsoft.com/office/powerpoint/2010/main" val="940221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Τα έργα των παιδιών (2/2)</a:t>
            </a:r>
            <a:endParaRPr lang="el-GR" dirty="0"/>
          </a:p>
        </p:txBody>
      </p:sp>
      <p:pic>
        <p:nvPicPr>
          <p:cNvPr id="5" name="3 - Θέση περιεχομένου" descr="Τα αβγά των παιδιών."/>
          <p:cNvPicPr>
            <a:picLocks noGrp="1" noChangeAspect="1"/>
          </p:cNvPicPr>
          <p:nvPr>
            <p:ph sz="half" idx="1"/>
          </p:nvPr>
        </p:nvPicPr>
        <p:blipFill>
          <a:blip r:embed="rId2" cstate="screen">
            <a:extLst>
              <a:ext uri="{28A0092B-C50C-407E-A947-70E740481C1C}">
                <a14:useLocalDpi xmlns:a14="http://schemas.microsoft.com/office/drawing/2010/main"/>
              </a:ext>
            </a:extLst>
          </a:blip>
          <a:srcRect t="-314"/>
          <a:stretch>
            <a:fillRect/>
          </a:stretch>
        </p:blipFill>
        <p:spPr>
          <a:xfrm>
            <a:off x="457200" y="2132856"/>
            <a:ext cx="4038600" cy="3456383"/>
          </a:xfrm>
        </p:spPr>
      </p:pic>
      <p:pic>
        <p:nvPicPr>
          <p:cNvPr id="6" name="3 - Θέση περιεχομένου" descr="Τα αβγά των παιδιών."/>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8200" y="2151043"/>
            <a:ext cx="4038600" cy="3424277"/>
          </a:xfrm>
          <a:prstGeom prst="rect">
            <a:avLst/>
          </a:prstGeom>
          <a:noFill/>
          <a:ln w="9525">
            <a:noFill/>
            <a:miter lim="800000"/>
            <a:headEnd/>
            <a:tailEnd/>
          </a:ln>
        </p:spPr>
      </p:pic>
    </p:spTree>
    <p:extLst>
      <p:ext uri="{BB962C8B-B14F-4D97-AF65-F5344CB8AC3E}">
        <p14:creationId xmlns:p14="http://schemas.microsoft.com/office/powerpoint/2010/main" val="197116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τελικό αποτέλεσμα</a:t>
            </a:r>
            <a:endParaRPr lang="el-GR" dirty="0"/>
          </a:p>
        </p:txBody>
      </p:sp>
      <p:sp>
        <p:nvSpPr>
          <p:cNvPr id="3" name="Content Placeholder 2"/>
          <p:cNvSpPr>
            <a:spLocks noGrp="1"/>
          </p:cNvSpPr>
          <p:nvPr>
            <p:ph sz="half" idx="1"/>
          </p:nvPr>
        </p:nvSpPr>
        <p:spPr>
          <a:xfrm>
            <a:off x="457200" y="1600200"/>
            <a:ext cx="4618856" cy="4525963"/>
          </a:xfrm>
        </p:spPr>
        <p:txBody>
          <a:bodyPr/>
          <a:lstStyle/>
          <a:p>
            <a:pPr marL="0" indent="0">
              <a:buNone/>
            </a:pPr>
            <a:r>
              <a:rPr lang="el-GR" dirty="0"/>
              <a:t>Στο </a:t>
            </a:r>
            <a:r>
              <a:rPr lang="el-GR" dirty="0" err="1"/>
              <a:t>Αυγοχωριό</a:t>
            </a:r>
            <a:r>
              <a:rPr lang="el-GR" dirty="0"/>
              <a:t> μία ολόκληρη πολυκατοικία επιπλώθηκε με έπιπλα εμπνευσμένα από το αυγό.</a:t>
            </a:r>
          </a:p>
          <a:p>
            <a:pPr marL="0" indent="0">
              <a:buNone/>
            </a:pPr>
            <a:r>
              <a:rPr lang="el-GR" dirty="0"/>
              <a:t>Οι νεαροί/ -ες </a:t>
            </a:r>
            <a:r>
              <a:rPr lang="el-GR" dirty="0" err="1"/>
              <a:t>designers</a:t>
            </a:r>
            <a:r>
              <a:rPr lang="el-GR" dirty="0"/>
              <a:t> αισθάνονται ικανοποιημένοι/ -ες με τις δημιουργίες τους. </a:t>
            </a:r>
          </a:p>
          <a:p>
            <a:endParaRPr lang="el-GR" dirty="0"/>
          </a:p>
        </p:txBody>
      </p:sp>
      <p:pic>
        <p:nvPicPr>
          <p:cNvPr id="9" name="3 - Θέση περιεχομένου" descr="Το Αυγοχωριό."/>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5508104" y="1628800"/>
            <a:ext cx="3040754" cy="4525963"/>
          </a:xfrm>
          <a:prstGeom prst="rect">
            <a:avLst/>
          </a:prstGeom>
          <a:noFill/>
          <a:ln w="9525">
            <a:noFill/>
            <a:miter lim="800000"/>
            <a:headEnd/>
            <a:tailEnd/>
          </a:ln>
        </p:spPr>
      </p:pic>
    </p:spTree>
    <p:extLst>
      <p:ext uri="{BB962C8B-B14F-4D97-AF65-F5344CB8AC3E}">
        <p14:creationId xmlns:p14="http://schemas.microsoft.com/office/powerpoint/2010/main" val="3416395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 name="ZHAW.ACCESSIBILITYADDIN.CHECKTIMEDATE" val="22/10/2015 10:44:46 π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8,11,"/>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6,1028,"/>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AF65BF7-43A5-4587-8CE8-A9BBB799F9E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3234</TotalTime>
  <Words>504</Words>
  <Application>Microsoft Office PowerPoint</Application>
  <PresentationFormat>On-screen Show (4:3)</PresentationFormat>
  <Paragraphs>53</Paragraphs>
  <Slides>14</Slides>
  <Notes>7</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Θέμα του Office</vt:lpstr>
      <vt:lpstr>Το Εικονογραφημένο Βιβλίο στην Προσχολική Εκπαίδευση</vt:lpstr>
      <vt:lpstr>Διδακτική Πρακτική</vt:lpstr>
      <vt:lpstr>Ανάγνωση του βιβλίου</vt:lpstr>
      <vt:lpstr>Μετά την ανάγνωση</vt:lpstr>
      <vt:lpstr>Εικαστική δραστηριότητα</vt:lpstr>
      <vt:lpstr>Τα έργα των παιδιών (1/2)</vt:lpstr>
      <vt:lpstr>Τα έργα των παιδιών (2/2)</vt:lpstr>
      <vt:lpstr>Το τελικό αποτέλεσμα</vt:lpstr>
      <vt:lpstr>Χρηματοδότηση</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Αυγά και αυγά</dc:title>
  <dc:subject>Το Εικονογραφημένο Βιβλίο στην Προσχολική Εκπαίδευση</dc:subject>
  <dc:creator>Αγγελική Γιαννικοπούλου</dc:creator>
  <cp:lastModifiedBy>takis81 mark</cp:lastModifiedBy>
  <cp:revision>323</cp:revision>
  <dcterms:created xsi:type="dcterms:W3CDTF">2012-09-06T09:03:05Z</dcterms:created>
  <dcterms:modified xsi:type="dcterms:W3CDTF">2015-10-29T09:16:52Z</dcterms:modified>
  <cp:category>Αρχιτεκτονική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