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66" r:id="rId4"/>
    <p:sldId id="265" r:id="rId5"/>
    <p:sldId id="301" r:id="rId6"/>
    <p:sldId id="302" r:id="rId7"/>
    <p:sldId id="303" r:id="rId8"/>
    <p:sldId id="274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19" r:id="rId25"/>
    <p:sldId id="320" r:id="rId26"/>
    <p:sldId id="300" r:id="rId2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262"/>
            <p14:sldId id="266"/>
            <p14:sldId id="265"/>
            <p14:sldId id="301"/>
            <p14:sldId id="302"/>
            <p14:sldId id="303"/>
            <p14:sldId id="274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</p14:sldIdLst>
        </p14:section>
        <p14:section name="Untitled Section" id="{0F1CB131-A6BD-43D0-B8D4-1F27CEF7A05E}">
          <p14:sldIdLst>
            <p14:sldId id="30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7" autoAdjust="0"/>
    <p:restoredTop sz="99309" autoAdjust="0"/>
  </p:normalViewPr>
  <p:slideViewPr>
    <p:cSldViewPr>
      <p:cViewPr varScale="1">
        <p:scale>
          <a:sx n="125" d="100"/>
          <a:sy n="125" d="100"/>
        </p:scale>
        <p:origin x="-2536" y="-104"/>
      </p:cViewPr>
      <p:guideLst>
        <p:guide orient="horz" pos="40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commentAuthors" Target="commentAuthors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11/14/15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7057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Komposition und Derivation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Komposition und Derivation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Komposition und Derivation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Komposition und Derivation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4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Komposition und Derivation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7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Komposition und Derivation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6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solidFill>
                  <a:schemeClr val="accent1"/>
                </a:solidFill>
              </a:rPr>
              <a:t>Komposition und Derivation</a:t>
            </a:r>
            <a:endParaRPr lang="en-US" sz="1000" b="1" dirty="0">
              <a:solidFill>
                <a:schemeClr val="accent1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/>
          <a:lstStyle/>
          <a:p>
            <a:r>
              <a:rPr lang="en-US" b="1" dirty="0" err="1">
                <a:solidFill>
                  <a:srgbClr val="5075BC"/>
                </a:solidFill>
              </a:rPr>
              <a:t>Morphologie</a:t>
            </a:r>
            <a:endParaRPr lang="el-GR" b="1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rgbClr val="5075BC"/>
                </a:solidFill>
              </a:rPr>
              <a:t>Lehreinheit</a:t>
            </a:r>
            <a:r>
              <a:rPr lang="en-US" sz="2800" b="1" dirty="0" smtClean="0">
                <a:solidFill>
                  <a:srgbClr val="5075BC"/>
                </a:solidFill>
              </a:rPr>
              <a:t> 2</a:t>
            </a:r>
            <a:r>
              <a:rPr lang="el-GR" sz="2800" b="1" dirty="0" smtClean="0">
                <a:solidFill>
                  <a:srgbClr val="5075BC"/>
                </a:solidFill>
              </a:rPr>
              <a:t> </a:t>
            </a:r>
            <a:r>
              <a:rPr lang="en-US" sz="2800" b="1" dirty="0" smtClean="0">
                <a:solidFill>
                  <a:srgbClr val="5075BC"/>
                </a:solidFill>
              </a:rPr>
              <a:t>: </a:t>
            </a:r>
            <a:r>
              <a:rPr lang="de-DE" sz="2800" dirty="0" smtClean="0"/>
              <a:t>Komposition </a:t>
            </a:r>
            <a:r>
              <a:rPr lang="de-DE" sz="2800" dirty="0"/>
              <a:t>und </a:t>
            </a:r>
            <a:r>
              <a:rPr lang="de-DE" sz="2800" dirty="0" smtClean="0"/>
              <a:t>Derivation</a:t>
            </a:r>
          </a:p>
          <a:p>
            <a:endParaRPr lang="en-US" sz="2800" dirty="0" smtClean="0"/>
          </a:p>
          <a:p>
            <a:r>
              <a:rPr lang="de-DE" sz="2800" dirty="0"/>
              <a:t>Dr. Christina </a:t>
            </a:r>
            <a:r>
              <a:rPr lang="de-DE" sz="2800" dirty="0" err="1"/>
              <a:t>Alexandris</a:t>
            </a:r>
            <a:r>
              <a:rPr lang="de-DE" sz="2800" dirty="0"/>
              <a:t> </a:t>
            </a:r>
          </a:p>
          <a:p>
            <a:r>
              <a:rPr lang="de-DE" sz="2800" dirty="0"/>
              <a:t>Nationale Universität Athen</a:t>
            </a:r>
          </a:p>
          <a:p>
            <a:r>
              <a:rPr lang="de-DE" sz="2800" dirty="0"/>
              <a:t>Deutsche Sprache und Literatur</a:t>
            </a: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Derivation- </a:t>
            </a:r>
            <a:r>
              <a:rPr lang="en-US" b="1" dirty="0" err="1"/>
              <a:t>iterativ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Selbstverständlich</a:t>
            </a:r>
            <a:r>
              <a:rPr lang="en-US" sz="2400" dirty="0" smtClean="0"/>
              <a:t> ist </a:t>
            </a:r>
            <a:r>
              <a:rPr lang="en-US" sz="2400" dirty="0" err="1" smtClean="0"/>
              <a:t>auch</a:t>
            </a:r>
            <a:r>
              <a:rPr lang="en-US" sz="2400" dirty="0" smtClean="0"/>
              <a:t> die Derivation </a:t>
            </a:r>
            <a:r>
              <a:rPr lang="en-US" sz="2400" dirty="0" err="1" smtClean="0"/>
              <a:t>iterativ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(7) a.   </a:t>
            </a:r>
            <a:r>
              <a:rPr lang="en-US" sz="2400" dirty="0" err="1" smtClean="0"/>
              <a:t>Ess+bar+keit</a:t>
            </a:r>
            <a:r>
              <a:rPr lang="en-US" sz="2400" dirty="0" smtClean="0"/>
              <a:t> ist </a:t>
            </a:r>
            <a:r>
              <a:rPr lang="en-US" sz="2400" dirty="0" err="1" smtClean="0"/>
              <a:t>relativ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b.   Die </a:t>
            </a:r>
            <a:r>
              <a:rPr lang="en-US" sz="2400" dirty="0" err="1" smtClean="0"/>
              <a:t>Un+halt+bar+keit</a:t>
            </a:r>
            <a:r>
              <a:rPr lang="en-US" sz="2400" dirty="0" smtClean="0"/>
              <a:t> des </a:t>
            </a:r>
            <a:r>
              <a:rPr lang="en-US" sz="2400" dirty="0" err="1" smtClean="0"/>
              <a:t>Balles</a:t>
            </a:r>
            <a:r>
              <a:rPr lang="en-US" sz="2400" dirty="0" smtClean="0"/>
              <a:t> </a:t>
            </a:r>
            <a:r>
              <a:rPr lang="en-US" sz="2400" dirty="0" err="1" smtClean="0"/>
              <a:t>wurde</a:t>
            </a:r>
            <a:r>
              <a:rPr lang="en-US" sz="2400" dirty="0" smtClean="0"/>
              <a:t> </a:t>
            </a:r>
            <a:r>
              <a:rPr lang="en-US" sz="2400" dirty="0" err="1" smtClean="0"/>
              <a:t>bestritten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c.   </a:t>
            </a:r>
            <a:r>
              <a:rPr lang="en-US" sz="2400" dirty="0" err="1" smtClean="0"/>
              <a:t>Leichte</a:t>
            </a:r>
            <a:r>
              <a:rPr lang="en-US" sz="2400" dirty="0" smtClean="0"/>
              <a:t> </a:t>
            </a:r>
            <a:r>
              <a:rPr lang="en-US" sz="2400" dirty="0" err="1" smtClean="0"/>
              <a:t>Trag</a:t>
            </a:r>
            <a:r>
              <a:rPr lang="en-US" sz="2400" dirty="0" smtClean="0"/>
              <a:t> +</a:t>
            </a:r>
            <a:r>
              <a:rPr lang="en-US" sz="2400" dirty="0" err="1" smtClean="0"/>
              <a:t>bar+keit</a:t>
            </a:r>
            <a:r>
              <a:rPr lang="en-US" sz="2400" dirty="0" smtClean="0"/>
              <a:t> ist das Motto der Saison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378538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Derivation - </a:t>
            </a:r>
            <a:r>
              <a:rPr lang="en-US" b="1" dirty="0" err="1"/>
              <a:t>rekursiv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Da die </a:t>
            </a:r>
            <a:r>
              <a:rPr lang="en-US" sz="2400" dirty="0" err="1" smtClean="0"/>
              <a:t>Präfigierung</a:t>
            </a:r>
            <a:r>
              <a:rPr lang="en-US" sz="2400" dirty="0" smtClean="0"/>
              <a:t> die </a:t>
            </a:r>
            <a:r>
              <a:rPr lang="en-US" sz="2400" dirty="0" err="1" smtClean="0"/>
              <a:t>Kategorie</a:t>
            </a:r>
            <a:r>
              <a:rPr lang="en-US" sz="2400" dirty="0" smtClean="0"/>
              <a:t> des </a:t>
            </a:r>
            <a:r>
              <a:rPr lang="en-US" sz="2400" dirty="0" err="1" smtClean="0"/>
              <a:t>Ganzen</a:t>
            </a:r>
            <a:r>
              <a:rPr lang="en-US" sz="2400" dirty="0" smtClean="0"/>
              <a:t>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verändert</a:t>
            </a:r>
            <a:r>
              <a:rPr lang="en-US" sz="2400" dirty="0" smtClean="0"/>
              <a:t>, </a:t>
            </a:r>
            <a:r>
              <a:rPr lang="en-US" sz="2400" dirty="0" err="1" smtClean="0"/>
              <a:t>sollte</a:t>
            </a:r>
            <a:r>
              <a:rPr lang="en-US" sz="2400" dirty="0" smtClean="0"/>
              <a:t> </a:t>
            </a:r>
            <a:r>
              <a:rPr lang="en-US" sz="2400" dirty="0" err="1" smtClean="0"/>
              <a:t>sie</a:t>
            </a:r>
            <a:r>
              <a:rPr lang="en-US" sz="2400" dirty="0" smtClean="0"/>
              <a:t> </a:t>
            </a:r>
            <a:r>
              <a:rPr lang="en-US" sz="2400" dirty="0" err="1" smtClean="0"/>
              <a:t>sogar</a:t>
            </a:r>
            <a:r>
              <a:rPr lang="en-US" sz="2400" dirty="0" smtClean="0"/>
              <a:t> </a:t>
            </a:r>
            <a:r>
              <a:rPr lang="en-US" sz="2400" dirty="0" err="1" smtClean="0"/>
              <a:t>rekursiv</a:t>
            </a:r>
            <a:r>
              <a:rPr lang="en-US" sz="2400" dirty="0" smtClean="0"/>
              <a:t> </a:t>
            </a:r>
            <a:r>
              <a:rPr lang="en-US" sz="2400" dirty="0" err="1" smtClean="0"/>
              <a:t>sein</a:t>
            </a:r>
            <a:r>
              <a:rPr lang="en-US" sz="2400" dirty="0" smtClean="0"/>
              <a:t> </a:t>
            </a:r>
            <a:r>
              <a:rPr lang="en-US" sz="2400" dirty="0" err="1" smtClean="0"/>
              <a:t>können</a:t>
            </a:r>
            <a:r>
              <a:rPr lang="en-US" sz="2400" dirty="0" smtClean="0"/>
              <a:t>, was </a:t>
            </a:r>
            <a:r>
              <a:rPr lang="en-US" sz="2400" dirty="0" err="1" smtClean="0"/>
              <a:t>sich</a:t>
            </a:r>
            <a:r>
              <a:rPr lang="en-US" sz="2400" dirty="0" smtClean="0"/>
              <a:t> in (8) </a:t>
            </a:r>
            <a:r>
              <a:rPr lang="en-US" sz="2400" dirty="0" err="1" smtClean="0"/>
              <a:t>bestätigt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arenBoth" startAt="8"/>
            </a:pPr>
            <a:r>
              <a:rPr lang="en-US" sz="2400" dirty="0" smtClean="0"/>
              <a:t>a.   </a:t>
            </a:r>
            <a:r>
              <a:rPr lang="en-US" sz="2400" dirty="0" err="1" smtClean="0"/>
              <a:t>Urgroßmutter</a:t>
            </a:r>
            <a:r>
              <a:rPr lang="en-US" sz="2400" dirty="0" smtClean="0"/>
              <a:t>, </a:t>
            </a:r>
            <a:r>
              <a:rPr lang="en-US" sz="2400" dirty="0" err="1" smtClean="0"/>
              <a:t>Ururgroßmutter</a:t>
            </a:r>
            <a:r>
              <a:rPr lang="en-US" sz="2400" dirty="0" smtClean="0"/>
              <a:t>, </a:t>
            </a:r>
            <a:r>
              <a:rPr lang="en-US" sz="2400" dirty="0" err="1" smtClean="0"/>
              <a:t>Urururgroßmutter</a:t>
            </a:r>
            <a:r>
              <a:rPr lang="en-US" sz="2400" dirty="0" smtClean="0"/>
              <a:t>, …</a:t>
            </a:r>
          </a:p>
          <a:p>
            <a:pPr marL="0" indent="0">
              <a:buNone/>
            </a:pPr>
            <a:r>
              <a:rPr lang="en-US" sz="2400" dirty="0"/>
              <a:t>  </a:t>
            </a:r>
            <a:r>
              <a:rPr lang="en-US" sz="2400" dirty="0" smtClean="0"/>
              <a:t>     b.   </a:t>
            </a:r>
            <a:r>
              <a:rPr lang="en-US" sz="2400" dirty="0" err="1" smtClean="0"/>
              <a:t>vorgestern</a:t>
            </a:r>
            <a:r>
              <a:rPr lang="en-US" sz="2400" dirty="0" smtClean="0"/>
              <a:t>, </a:t>
            </a:r>
            <a:r>
              <a:rPr lang="en-US" sz="2400" dirty="0" err="1" smtClean="0"/>
              <a:t>vorvorgestern</a:t>
            </a:r>
            <a:r>
              <a:rPr lang="en-US" sz="2400" dirty="0" smtClean="0"/>
              <a:t>, </a:t>
            </a:r>
            <a:r>
              <a:rPr lang="en-US" sz="2400" dirty="0" err="1" smtClean="0"/>
              <a:t>vorvorvorgestern</a:t>
            </a:r>
            <a:r>
              <a:rPr lang="en-US" sz="2400" dirty="0" smtClean="0"/>
              <a:t>,…</a:t>
            </a:r>
          </a:p>
          <a:p>
            <a:pPr marL="903288" indent="-903288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c.   </a:t>
            </a:r>
            <a:r>
              <a:rPr lang="en-US" sz="2400" dirty="0" err="1" smtClean="0"/>
              <a:t>exlover</a:t>
            </a:r>
            <a:r>
              <a:rPr lang="en-US" sz="2400" dirty="0" smtClean="0"/>
              <a:t>, </a:t>
            </a:r>
            <a:r>
              <a:rPr lang="en-US" sz="2400" dirty="0" err="1" smtClean="0"/>
              <a:t>exexlover</a:t>
            </a:r>
            <a:r>
              <a:rPr lang="en-US" sz="2400" dirty="0" smtClean="0"/>
              <a:t>, </a:t>
            </a:r>
            <a:r>
              <a:rPr lang="en-US" sz="2400" dirty="0" err="1" smtClean="0"/>
              <a:t>exexexlover</a:t>
            </a:r>
            <a:r>
              <a:rPr lang="en-US" sz="2400" dirty="0" smtClean="0"/>
              <a:t>,…, </a:t>
            </a:r>
            <a:r>
              <a:rPr lang="en-US" sz="2400" dirty="0" err="1" smtClean="0"/>
              <a:t>exgay</a:t>
            </a:r>
            <a:r>
              <a:rPr lang="en-US" sz="2400" dirty="0" smtClean="0"/>
              <a:t>, </a:t>
            </a:r>
            <a:r>
              <a:rPr lang="en-US" sz="2400" dirty="0" err="1" smtClean="0"/>
              <a:t>exexexgay</a:t>
            </a:r>
            <a:r>
              <a:rPr lang="en-US" sz="2400" dirty="0" smtClean="0"/>
              <a:t>,    </a:t>
            </a:r>
            <a:r>
              <a:rPr lang="en-US" sz="2400" dirty="0" err="1" smtClean="0"/>
              <a:t>Exexsovietrepublik</a:t>
            </a:r>
            <a:r>
              <a:rPr lang="en-US" sz="2400" dirty="0" smtClean="0"/>
              <a:t>,…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258655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Derivation-</a:t>
            </a:r>
            <a:r>
              <a:rPr lang="en-US" b="1" dirty="0" err="1"/>
              <a:t>Beispiel</a:t>
            </a:r>
            <a:endParaRPr lang="el-GR" b="1" dirty="0"/>
          </a:p>
        </p:txBody>
      </p:sp>
      <p:pic>
        <p:nvPicPr>
          <p:cNvPr id="5" name="Picture 2" descr="Die Wörter &quot;Zwerg&quot;, &quot;Zwerg-e&quot; und &quot;Zwerg-lein&quot; haben die folgende Beziehung zueinander:&#10;&#10;Zwerg (rechter Pfeil) Flexion (rechter Pfeil) Zwerge&#10;Zwerg (rechter Pfeil) Derivation (rechter Pfeil) Zwerglein" title="Derivation-Beisspi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71638"/>
            <a:ext cx="83058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8349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Flexion-</a:t>
            </a:r>
            <a:r>
              <a:rPr lang="en-US" b="1" dirty="0" err="1"/>
              <a:t>Beispiel</a:t>
            </a:r>
            <a:endParaRPr lang="el-GR" b="1" dirty="0"/>
          </a:p>
        </p:txBody>
      </p:sp>
      <p:pic>
        <p:nvPicPr>
          <p:cNvPr id="5" name="Picture 2" descr="Die Wörter &quot;kenn-en&quot;, &quot;kenn-st&quot;, &quot;kenn-bar&quot; und &quot;er-kenn-en&quot; haben die folgende Beziehung zueinander:&#10;&#10;kennen (rechter Pfeil) Flexion (rechter Pfeil) kennst&#10;kennen (rechter Pfeil) Derivation (rechter Pfeil) kennbar&#10;kennen (rechter Pfeil) Derivation (rechter Pfeil) erkennen" title="Flexion-Beispi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43813"/>
            <a:ext cx="8305800" cy="185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08271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Beispiel-1</a:t>
            </a:r>
            <a:endParaRPr lang="el-GR" b="1" dirty="0"/>
          </a:p>
        </p:txBody>
      </p:sp>
      <p:pic>
        <p:nvPicPr>
          <p:cNvPr id="5" name="Picture 2" descr="Die Wörter &quot;Kind&quot;, &quot;Kind-er&quot;, &quot;kind-isch&quot;, &quot;Kind-chen&quot;, &quot;Kind-heit&quot;, &quot;Kinder-garten&quot; und &quot;Wunder-kind&quot; haben die folgende Beziehung zueinander:&#10;&#10;Kind (rechter Pfeil) Flexion (rechter Pfeil) Kinder&#10;Kind (rechter Pfeil) Derivation (rechter Pfeil) kindisch&#10;Kind (rechter Pfeil) Derivation (rechter Pfeil) Kindchen&#10;Kind (rechter Pfeil) Derivation (rechter Pfeil) Kindheit&#10;Kind (rechter Pfeil) Komposition (rechter Pfeil) Kindergarten&#10;Kind (rechter Pfeil) Komposition (rechter Pfeil) Wunderkind" title="Flexion-Derivation-Komposition: Beispiel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636963"/>
            <a:ext cx="7924800" cy="336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95034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Beispiel-2</a:t>
            </a:r>
            <a:endParaRPr lang="el-GR" b="1" dirty="0"/>
          </a:p>
        </p:txBody>
      </p:sp>
      <p:pic>
        <p:nvPicPr>
          <p:cNvPr id="4" name="Picture 2" descr="Die Wörter &quot;kauf-en&quot;, &quot;kauf-t&quot;, &quot;ge-kauf-t&quot;, &quot;Käuf-er&quot;, &quot;kauf-bar&quot;, &quot;ver-kauf-en&quot;, &quot;Kauf-mann&quot; und &quot;Kauf-haus&quot;, haben die folgende Beziehung zueinander:&#10;&#10;kaufen (rechter Pfeil) Flexion (rechter Pfeil) kauft &#10;kaufen (rechter Pfeil) Flexion (rechter Pfeil) gekauft&#10;kaufen (rechter Pfeil) Derivation (rechter Pfeil) Käufer&#10;kaufen (rechter Pfeil) Derivation (rechter Pfeil) kaufbar&#10;kaufen (rechter Pfeil) Derivation (rechter Pfeil) verkaufen&#10;kaufen (rechter Pfeil) Komposition (rechter Pfeil) Kaufmann&#10;kaufen (rechter Pfeil) Komposition (rechter Pfeil) Kaufhaus&#10;" title="Flexion-Derivation-Komposition: Beispiel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50057"/>
            <a:ext cx="7848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67147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Beispiel-3</a:t>
            </a:r>
            <a:endParaRPr lang="el-GR" b="1" dirty="0"/>
          </a:p>
        </p:txBody>
      </p:sp>
      <p:pic>
        <p:nvPicPr>
          <p:cNvPr id="4" name="Picture 3" descr="Die Wörter &quot;kauf-en&quot;, &quot;kauf-t&quot;, &quot;ge-kauf-t&quot;, &quot;Käuf-er&quot;, &quot;kauf-bar&quot;, &quot;ver-kauf-en&quot;, &quot;Kauf-mann&quot;, &quot;Verkäuf-er&quot; &quot;ver-kauf-bar&quot; und &quot;Kauf-haus&quot; haben die folgende Beziehung zueinander:&#10;&#10;kauft, gekauft: Flexion - linker Pfeil-kaufen-unterer Pfeil- Komposition: Kaufmann, Kaufhaus-rechter Pfeil-Derivation: Käufer, kaufbar, verkaufen-unterer Pfeil-Derivation: Verkäufer, verkaufbar" title="Flexion-Derivation-Komposition: Beispiel-3"/>
          <p:cNvPicPr>
            <a:picLocks noChangeAspect="1" noChangeArrowheads="1"/>
          </p:cNvPicPr>
          <p:nvPr/>
        </p:nvPicPr>
        <p:blipFill rotWithShape="1">
          <a:blip r:embed="rId3" cstate="print"/>
          <a:srcRect l="10948"/>
          <a:stretch/>
        </p:blipFill>
        <p:spPr bwMode="auto">
          <a:xfrm>
            <a:off x="539552" y="1656632"/>
            <a:ext cx="8124256" cy="403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8460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Beispiel-4</a:t>
            </a:r>
            <a:endParaRPr lang="el-GR" b="1" dirty="0"/>
          </a:p>
        </p:txBody>
      </p:sp>
      <p:pic>
        <p:nvPicPr>
          <p:cNvPr id="4" name="Picture 12" descr="Die Wörter &quot;dunkel&quot;, &quot;Dunkel-heit&quot;, ver-dunkeln&quot;, &quot;dunkel-rot&quot;, &quot;dunkel-haarig&quot; und &quot;Rot-wein&quot; haben die folgende Beziehung zueinander:&#10;&#10;dunkel (rechter Pfeil) Derivation: verdunkeln, Dunkelheit&#10;dunkel (runterer Pfeil) Komposition: dunkelhaarig, dunkelrot: Komposition (linker Pfeil) rot (obener Pfeil) Rotwein: Komposition" title="Flexion-Derivation-Komposition: Beispiel-4"/>
          <p:cNvPicPr>
            <a:picLocks noChangeAspect="1" noChangeArrowheads="1"/>
          </p:cNvPicPr>
          <p:nvPr/>
        </p:nvPicPr>
        <p:blipFill rotWithShape="1">
          <a:blip r:embed="rId3" cstate="print"/>
          <a:srcRect l="8674"/>
          <a:stretch/>
        </p:blipFill>
        <p:spPr bwMode="auto">
          <a:xfrm>
            <a:off x="611560" y="1671638"/>
            <a:ext cx="7910544" cy="4470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13565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Flexion-Derivation-Komposition: Beispiel-5</a:t>
            </a:r>
            <a:endParaRPr lang="el-GR" b="1" dirty="0"/>
          </a:p>
        </p:txBody>
      </p:sp>
      <p:pic>
        <p:nvPicPr>
          <p:cNvPr id="20" name="Picture 19" title="Flexion-Derivation-Komposition: Beispiel-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0"/>
          <a:stretch/>
        </p:blipFill>
        <p:spPr>
          <a:xfrm>
            <a:off x="-1960" y="1628800"/>
            <a:ext cx="9144000" cy="431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32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b="1" dirty="0" smtClean="0"/>
              <a:t>Τέλος Ενότητας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590943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Περιεχόμενα ενότητας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l-GR" dirty="0"/>
              <a:t>Διαδικασίες Παραγωγής </a:t>
            </a:r>
            <a:r>
              <a:rPr lang="en-US" dirty="0"/>
              <a:t>(Derivation)</a:t>
            </a:r>
          </a:p>
          <a:p>
            <a:pPr lvl="0"/>
            <a:r>
              <a:rPr lang="el-GR" smtClean="0"/>
              <a:t>Η κλίση </a:t>
            </a:r>
            <a:r>
              <a:rPr lang="en-US" smtClean="0"/>
              <a:t>(Flexion)</a:t>
            </a:r>
          </a:p>
          <a:p>
            <a:pPr lvl="0"/>
            <a:r>
              <a:rPr lang="el-GR" smtClean="0"/>
              <a:t>Διαδικασίες </a:t>
            </a:r>
            <a:r>
              <a:rPr lang="el-GR" dirty="0"/>
              <a:t>Σύνθεσης</a:t>
            </a:r>
            <a:r>
              <a:rPr lang="en-US" dirty="0"/>
              <a:t> (Composition/Komposition)</a:t>
            </a:r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 smtClean="0"/>
              <a:t>Χρηματοδότηση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3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b="1" dirty="0" smtClean="0"/>
              <a:t>Σημειώματα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208919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b="1" dirty="0"/>
              <a:t>Σημείωμα Ιστορικού </a:t>
            </a:r>
            <a:r>
              <a:rPr lang="el-GR" b="1" dirty="0" smtClean="0"/>
              <a:t>Εκδόσεων</a:t>
            </a:r>
            <a:r>
              <a:rPr lang="en-US" b="1" dirty="0" smtClean="0"/>
              <a:t> </a:t>
            </a:r>
            <a:r>
              <a:rPr lang="el-GR" b="1" dirty="0" smtClean="0"/>
              <a:t>Έργου</a:t>
            </a:r>
            <a:endParaRPr lang="el-GR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Το παρόν έργο αποτελεί την 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έκδοση </a:t>
            </a:r>
            <a:r>
              <a:rPr lang="en-US" sz="2000" dirty="0">
                <a:solidFill>
                  <a:srgbClr val="000000"/>
                </a:solidFill>
                <a:latin typeface="Calibri" charset="0"/>
              </a:rPr>
              <a:t>1.0</a:t>
            </a:r>
            <a:r>
              <a:rPr lang="el-GR" sz="2000" dirty="0">
                <a:solidFill>
                  <a:srgbClr val="000000"/>
                </a:solidFill>
                <a:latin typeface="Calibri" charset="0"/>
              </a:rPr>
              <a:t>.  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08765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Αναφοράς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>
                <a:latin typeface="Calibri" charset="0"/>
              </a:rPr>
              <a:t>Copyright Εθνικόν και Καποδιστριακόν Πανεπιστήμιον Αθηνών</a:t>
            </a:r>
            <a:r>
              <a:rPr lang="en-US" sz="2000" dirty="0">
                <a:latin typeface="Calibri" charset="0"/>
              </a:rPr>
              <a:t>, </a:t>
            </a:r>
            <a:r>
              <a:rPr lang="el-GR" sz="2000" dirty="0">
                <a:latin typeface="Calibri" charset="0"/>
              </a:rPr>
              <a:t>Χριστίνα Αλεξανδρή. «Μορφολογία</a:t>
            </a:r>
            <a:r>
              <a:rPr lang="el-GR" sz="2000" dirty="0" smtClean="0">
                <a:latin typeface="Calibri" charset="0"/>
              </a:rPr>
              <a:t>.</a:t>
            </a:r>
            <a:r>
              <a:rPr lang="de-DE" sz="2000" dirty="0" smtClean="0">
                <a:latin typeface="Calibri" charset="0"/>
              </a:rPr>
              <a:t> Analysen</a:t>
            </a:r>
            <a:r>
              <a:rPr lang="el-GR" sz="2000" dirty="0" smtClean="0">
                <a:latin typeface="Calibri" charset="0"/>
              </a:rPr>
              <a:t>»</a:t>
            </a:r>
            <a:r>
              <a:rPr lang="el-GR" sz="2000" dirty="0">
                <a:latin typeface="Calibri" charset="0"/>
              </a:rPr>
              <a:t>. Έκδοση: 1.0. Αθήνα 2015. Διαθέσιμο από τη δικτυακή διεύθυνση:  </a:t>
            </a:r>
            <a:endParaRPr lang="en-US" sz="2000" dirty="0">
              <a:latin typeface="Calibri" charset="0"/>
            </a:endParaRPr>
          </a:p>
          <a:p>
            <a:pPr marL="0" indent="0">
              <a:buNone/>
            </a:pPr>
            <a:r>
              <a:rPr lang="en-US" sz="2000" dirty="0">
                <a:latin typeface="Calibri" charset="0"/>
              </a:rPr>
              <a:t>http://</a:t>
            </a:r>
            <a:r>
              <a:rPr lang="en-US" sz="2000" dirty="0" err="1">
                <a:latin typeface="Calibri" charset="0"/>
              </a:rPr>
              <a:t>opencourses.uoa.gr</a:t>
            </a:r>
            <a:r>
              <a:rPr lang="en-US" sz="2000" dirty="0">
                <a:latin typeface="Calibri" charset="0"/>
              </a:rPr>
              <a:t>/courses/GS2/</a:t>
            </a:r>
            <a:endParaRPr lang="el-GR" sz="2000" dirty="0"/>
          </a:p>
          <a:p>
            <a:pPr marL="0" indent="0">
              <a:buNone/>
            </a:pPr>
            <a:endParaRPr lang="el-GR" sz="2000" dirty="0" smtClean="0"/>
          </a:p>
          <a:p>
            <a:pPr marL="0" indent="0">
              <a:buNone/>
            </a:pP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455932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b="1" dirty="0"/>
              <a:t>Σημείωμα </a:t>
            </a:r>
            <a:r>
              <a:rPr lang="el-GR" b="1" dirty="0" smtClean="0"/>
              <a:t>Αδειοδότησης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5784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/>
              <a:t>Διατήρηση </a:t>
            </a:r>
            <a:r>
              <a:rPr lang="el-GR" b="1" dirty="0" smtClean="0"/>
              <a:t>Σημειωμάτων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75801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4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</a:t>
            </a:r>
            <a:r>
              <a:rPr lang="el-GR" sz="2000" dirty="0" smtClean="0"/>
              <a:t>:</a:t>
            </a:r>
            <a:endParaRPr lang="en-US" sz="2000" dirty="0" smtClean="0"/>
          </a:p>
          <a:p>
            <a:pPr marL="0" indent="0">
              <a:buNone/>
            </a:pPr>
            <a:r>
              <a:rPr lang="de-DE" sz="2000" dirty="0"/>
              <a:t>Wolfgang Sternefeld (2006) Syntax. Eine morphologisch motivierte generative Beschreibung des Deutschen. </a:t>
            </a:r>
            <a:r>
              <a:rPr lang="de-DE" sz="2000" dirty="0" err="1"/>
              <a:t>Stauffenburg</a:t>
            </a:r>
            <a:r>
              <a:rPr lang="de-DE" sz="2000" dirty="0"/>
              <a:t> Verlag Tübingen. 839S. 2 Bände</a:t>
            </a:r>
            <a:endParaRPr lang="en-US" sz="2000"/>
          </a:p>
          <a:p>
            <a:pPr marL="0" indent="0">
              <a:buNone/>
            </a:pPr>
            <a:endParaRPr lang="el-GR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554082" y="177250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1137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Komposition und Derivation</a:t>
            </a:r>
            <a:endParaRPr lang="el-GR" b="1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Wolfgang Sternefeld (2006) Syntax. Eine morphologisch motivierte generative Beschreibung des Deutschen. </a:t>
            </a:r>
            <a:r>
              <a:rPr lang="de-DE" dirty="0" err="1"/>
              <a:t>Stauffenburg</a:t>
            </a:r>
            <a:r>
              <a:rPr lang="de-DE" dirty="0"/>
              <a:t> Verlag Tübingen. 839S. 2 Bände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66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Deutsche Komposita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AutoNum type="arabicParenBoth" startAt="4"/>
            </a:pPr>
            <a:r>
              <a:rPr lang="it-IT" sz="2200" dirty="0" err="1" smtClean="0"/>
              <a:t>N</a:t>
            </a:r>
            <a:r>
              <a:rPr lang="it-IT" sz="2200" dirty="0" smtClean="0"/>
              <a:t> + </a:t>
            </a:r>
            <a:r>
              <a:rPr lang="it-IT" sz="2200" dirty="0" err="1" smtClean="0"/>
              <a:t>N</a:t>
            </a:r>
            <a:r>
              <a:rPr lang="it-IT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Käsepoet</a:t>
            </a:r>
            <a:r>
              <a:rPr lang="it-IT" sz="2200" dirty="0" smtClean="0">
                <a:solidFill>
                  <a:srgbClr val="FF0000"/>
                </a:solidFill>
              </a:rPr>
              <a:t>, </a:t>
            </a:r>
            <a:r>
              <a:rPr lang="it-IT" sz="2200" dirty="0" err="1" smtClean="0"/>
              <a:t>Blumenkohlohr</a:t>
            </a:r>
            <a:r>
              <a:rPr lang="it-IT" sz="2200" dirty="0" smtClean="0"/>
              <a:t>, </a:t>
            </a:r>
            <a:r>
              <a:rPr lang="it-IT" sz="2200" dirty="0" err="1" smtClean="0"/>
              <a:t>Dichterfreund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/>
              <a:t> </a:t>
            </a:r>
            <a:r>
              <a:rPr lang="el-GR" sz="2200" dirty="0" smtClean="0"/>
              <a:t>Ν </a:t>
            </a:r>
            <a:r>
              <a:rPr lang="it-IT" sz="2200" dirty="0" smtClean="0"/>
              <a:t>+ </a:t>
            </a:r>
            <a:r>
              <a:rPr lang="en-US" sz="2200" dirty="0"/>
              <a:t>A</a:t>
            </a:r>
            <a:r>
              <a:rPr lang="el-GR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weinrot</a:t>
            </a:r>
            <a:r>
              <a:rPr lang="it-IT" sz="2200" dirty="0" smtClean="0"/>
              <a:t>, </a:t>
            </a:r>
            <a:r>
              <a:rPr lang="it-IT" sz="2200" dirty="0" err="1" smtClean="0"/>
              <a:t>lammfromm</a:t>
            </a:r>
            <a:r>
              <a:rPr lang="it-IT" sz="2200" dirty="0" smtClean="0"/>
              <a:t>, </a:t>
            </a:r>
            <a:r>
              <a:rPr lang="it-IT" sz="2200" dirty="0" err="1" smtClean="0"/>
              <a:t>ein</a:t>
            </a:r>
            <a:r>
              <a:rPr lang="it-IT" sz="2200" dirty="0" smtClean="0"/>
              <a:t> </a:t>
            </a:r>
            <a:r>
              <a:rPr lang="it-IT" sz="2200" dirty="0" err="1" smtClean="0"/>
              <a:t>geldwerter</a:t>
            </a:r>
            <a:r>
              <a:rPr lang="it-IT" sz="2200" dirty="0" smtClean="0"/>
              <a:t> </a:t>
            </a:r>
            <a:r>
              <a:rPr lang="it-IT" sz="2200" dirty="0" err="1" smtClean="0"/>
              <a:t>Vorteil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/>
              <a:t> </a:t>
            </a:r>
            <a:r>
              <a:rPr lang="it-IT" sz="2200" dirty="0" err="1" smtClean="0"/>
              <a:t>N</a:t>
            </a:r>
            <a:r>
              <a:rPr lang="it-IT" sz="2200" dirty="0" smtClean="0"/>
              <a:t> + V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staubsaugen</a:t>
            </a:r>
            <a:r>
              <a:rPr lang="it-IT" sz="2200" dirty="0" smtClean="0"/>
              <a:t>, </a:t>
            </a:r>
            <a:r>
              <a:rPr lang="it-IT" sz="2200" dirty="0" err="1" smtClean="0"/>
              <a:t>maßhalten</a:t>
            </a:r>
            <a:r>
              <a:rPr lang="it-IT" sz="2200" dirty="0" smtClean="0"/>
              <a:t>, </a:t>
            </a:r>
            <a:r>
              <a:rPr lang="it-IT" sz="2200" dirty="0" err="1" smtClean="0"/>
              <a:t>handhaben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A + </a:t>
            </a:r>
            <a:r>
              <a:rPr lang="it-IT" sz="2200" dirty="0" err="1" smtClean="0"/>
              <a:t>N</a:t>
            </a:r>
            <a:r>
              <a:rPr lang="it-IT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Grünspan</a:t>
            </a:r>
            <a:r>
              <a:rPr lang="it-IT" sz="2200" dirty="0" smtClean="0"/>
              <a:t>, </a:t>
            </a:r>
            <a:r>
              <a:rPr lang="it-IT" sz="2200" dirty="0" err="1" smtClean="0"/>
              <a:t>Rotlicht</a:t>
            </a:r>
            <a:r>
              <a:rPr lang="it-IT" sz="2200" dirty="0" smtClean="0"/>
              <a:t>, </a:t>
            </a:r>
            <a:r>
              <a:rPr lang="it-IT" sz="2200" dirty="0" err="1" smtClean="0"/>
              <a:t>Volljurist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/>
              <a:t> </a:t>
            </a:r>
            <a:r>
              <a:rPr lang="it-IT" sz="2200" dirty="0" smtClean="0"/>
              <a:t>A + A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dunkelblau</a:t>
            </a:r>
            <a:r>
              <a:rPr lang="it-IT" sz="2200" dirty="0" smtClean="0"/>
              <a:t>, </a:t>
            </a:r>
            <a:r>
              <a:rPr lang="it-IT" sz="2200" dirty="0" err="1" smtClean="0"/>
              <a:t>rotgrün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/>
              <a:t> A + V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schönfärben</a:t>
            </a:r>
            <a:r>
              <a:rPr lang="it-IT" sz="2200" dirty="0" smtClean="0"/>
              <a:t>, -</a:t>
            </a:r>
            <a:r>
              <a:rPr lang="it-IT" sz="2200" dirty="0" err="1" smtClean="0"/>
              <a:t>reden</a:t>
            </a:r>
            <a:r>
              <a:rPr lang="it-IT" sz="2200" dirty="0" smtClean="0"/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volllabern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it-IT" sz="2200" dirty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V + </a:t>
            </a:r>
            <a:r>
              <a:rPr lang="it-IT" sz="2200" dirty="0" err="1" smtClean="0"/>
              <a:t>N</a:t>
            </a:r>
            <a:r>
              <a:rPr lang="it-IT" sz="2200" dirty="0" smtClean="0"/>
              <a:t>   </a:t>
            </a:r>
            <a:r>
              <a:rPr lang="it-IT" sz="2200" dirty="0" err="1" smtClean="0"/>
              <a:t>wie</a:t>
            </a:r>
            <a:r>
              <a:rPr lang="it-IT" sz="2200" dirty="0" smtClean="0"/>
              <a:t> bei   </a:t>
            </a:r>
            <a:r>
              <a:rPr lang="it-IT" sz="2200" dirty="0" err="1" smtClean="0"/>
              <a:t>Wühlmaus</a:t>
            </a:r>
            <a:r>
              <a:rPr lang="it-IT" sz="2200" dirty="0" smtClean="0"/>
              <a:t>, </a:t>
            </a:r>
            <a:r>
              <a:rPr lang="it-IT" sz="2200" dirty="0" err="1" smtClean="0"/>
              <a:t>Handegen</a:t>
            </a:r>
            <a:r>
              <a:rPr lang="it-IT" sz="2200" dirty="0" smtClean="0"/>
              <a:t>, </a:t>
            </a:r>
            <a:r>
              <a:rPr lang="it-IT" sz="2200" dirty="0" err="1" smtClean="0"/>
              <a:t>Bratwurst</a:t>
            </a:r>
            <a:r>
              <a:rPr lang="it-IT" sz="2200" dirty="0" smtClean="0"/>
              <a:t>, </a:t>
            </a:r>
            <a:r>
              <a:rPr lang="it-IT" sz="2200" dirty="0" err="1" smtClean="0"/>
              <a:t>Schlafzimmer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>
                <a:solidFill>
                  <a:srgbClr val="000000"/>
                </a:solidFill>
              </a:rPr>
              <a:t>V + A   </a:t>
            </a:r>
            <a:r>
              <a:rPr lang="it-IT" sz="2200" dirty="0" err="1" smtClean="0">
                <a:solidFill>
                  <a:srgbClr val="000000"/>
                </a:solidFill>
              </a:rPr>
              <a:t>wie</a:t>
            </a:r>
            <a:r>
              <a:rPr lang="it-IT" sz="2200" dirty="0" smtClean="0">
                <a:solidFill>
                  <a:srgbClr val="000000"/>
                </a:solidFill>
              </a:rPr>
              <a:t> bei   </a:t>
            </a:r>
            <a:r>
              <a:rPr lang="it-IT" sz="2200" dirty="0" err="1" smtClean="0">
                <a:solidFill>
                  <a:srgbClr val="000000"/>
                </a:solidFill>
              </a:rPr>
              <a:t>fahrbereit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treffsicher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kuschelweich</a:t>
            </a:r>
            <a:endParaRPr lang="it-IT" sz="2200" dirty="0" smtClean="0">
              <a:solidFill>
                <a:srgbClr val="000000"/>
              </a:solidFill>
            </a:endParaRPr>
          </a:p>
          <a:p>
            <a:pPr marL="400050" lvl="1" indent="0">
              <a:buNone/>
            </a:pPr>
            <a:r>
              <a:rPr lang="it-IT" sz="2200" dirty="0" smtClean="0">
                <a:solidFill>
                  <a:srgbClr val="000000"/>
                </a:solidFill>
              </a:rPr>
              <a:t> V + V   </a:t>
            </a:r>
            <a:r>
              <a:rPr lang="it-IT" sz="2200" dirty="0" err="1" smtClean="0">
                <a:solidFill>
                  <a:srgbClr val="000000"/>
                </a:solidFill>
              </a:rPr>
              <a:t>wie</a:t>
            </a:r>
            <a:r>
              <a:rPr lang="it-IT" sz="2200" dirty="0" smtClean="0">
                <a:solidFill>
                  <a:srgbClr val="000000"/>
                </a:solidFill>
              </a:rPr>
              <a:t> bei   </a:t>
            </a:r>
            <a:r>
              <a:rPr lang="it-IT" sz="2200" dirty="0" err="1" smtClean="0">
                <a:solidFill>
                  <a:srgbClr val="000000"/>
                </a:solidFill>
              </a:rPr>
              <a:t>mähdreschen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prägepolieren</a:t>
            </a:r>
            <a:r>
              <a:rPr lang="it-IT" sz="2200" dirty="0" smtClean="0">
                <a:solidFill>
                  <a:srgbClr val="000000"/>
                </a:solidFill>
              </a:rPr>
              <a:t>, </a:t>
            </a:r>
            <a:r>
              <a:rPr lang="it-IT" sz="2200" dirty="0" err="1" smtClean="0">
                <a:solidFill>
                  <a:srgbClr val="000000"/>
                </a:solidFill>
              </a:rPr>
              <a:t>pressschleifen</a:t>
            </a:r>
            <a:endParaRPr lang="it-IT" sz="2200" dirty="0" smtClean="0">
              <a:solidFill>
                <a:srgbClr val="FF0000"/>
              </a:solidFill>
            </a:endParaRPr>
          </a:p>
          <a:p>
            <a:pPr marL="400050" lvl="1" indent="0">
              <a:buNone/>
            </a:pPr>
            <a:r>
              <a:rPr lang="it-IT" sz="2200" dirty="0"/>
              <a:t> </a:t>
            </a:r>
            <a:endParaRPr lang="it-IT" sz="2200" dirty="0" smtClean="0"/>
          </a:p>
          <a:p>
            <a:pPr marL="400050" lvl="1" indent="0">
              <a:buNone/>
            </a:pPr>
            <a:r>
              <a:rPr lang="it-IT" sz="2200" dirty="0" smtClean="0"/>
              <a:t> </a:t>
            </a:r>
          </a:p>
          <a:p>
            <a:pPr marL="400050" lvl="1" indent="0">
              <a:buNone/>
            </a:pPr>
            <a:endParaRPr lang="it-IT" sz="2200" dirty="0" smtClean="0"/>
          </a:p>
          <a:p>
            <a:pPr marL="400050" lvl="1" indent="0">
              <a:buNone/>
            </a:pPr>
            <a:endParaRPr lang="it-IT" sz="2200" dirty="0" smtClean="0"/>
          </a:p>
          <a:p>
            <a:pPr marL="0" indent="0">
              <a:buNone/>
            </a:pPr>
            <a:r>
              <a:rPr lang="it-IT" sz="2200" dirty="0" smtClean="0">
                <a:solidFill>
                  <a:srgbClr val="FF0000"/>
                </a:solidFill>
              </a:rPr>
              <a:t>        </a:t>
            </a:r>
          </a:p>
        </p:txBody>
      </p:sp>
    </p:spTree>
    <p:extLst>
      <p:ext uri="{BB962C8B-B14F-4D97-AF65-F5344CB8AC3E}">
        <p14:creationId xmlns:p14="http://schemas.microsoft.com/office/powerpoint/2010/main" val="499955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Kopfprinzip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de-DE" sz="2200" dirty="0" smtClean="0"/>
          </a:p>
          <a:p>
            <a:pPr marL="0" indent="0">
              <a:buNone/>
            </a:pPr>
            <a:r>
              <a:rPr lang="de-DE" sz="2200" dirty="0" smtClean="0"/>
              <a:t>(</a:t>
            </a:r>
            <a:r>
              <a:rPr lang="el-GR" sz="2200" dirty="0" smtClean="0"/>
              <a:t>5</a:t>
            </a:r>
            <a:r>
              <a:rPr lang="de-DE" sz="2200" dirty="0" smtClean="0"/>
              <a:t>)	Komposita, die aus X + Y bestehen, haben die Kategorie Y.</a:t>
            </a:r>
            <a:r>
              <a:rPr lang="el-GR" sz="2200" baseline="30000" dirty="0" smtClean="0"/>
              <a:t>5</a:t>
            </a:r>
            <a:r>
              <a:rPr lang="el-GR" sz="2200" dirty="0" smtClean="0"/>
              <a:t> 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3317057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Komposition-1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endParaRPr lang="el-GR" sz="2400" dirty="0" smtClean="0"/>
          </a:p>
          <a:p>
            <a:pPr marL="0" indent="0">
              <a:buNone/>
            </a:pPr>
            <a:r>
              <a:rPr lang="el-GR" sz="2400" dirty="0" smtClean="0"/>
              <a:t>		</a:t>
            </a:r>
            <a:r>
              <a:rPr lang="de-DE" sz="2000" dirty="0" smtClean="0"/>
              <a:t> </a:t>
            </a:r>
            <a:endParaRPr lang="el-GR" sz="2000" dirty="0" smtClean="0"/>
          </a:p>
          <a:p>
            <a:pPr marL="457200" indent="-457200">
              <a:buAutoNum type="arabicParenBoth" startAt="6"/>
            </a:pPr>
            <a:endParaRPr lang="el-GR" sz="2000" dirty="0" smtClean="0"/>
          </a:p>
          <a:p>
            <a:pPr marL="0" indent="0">
              <a:buNone/>
            </a:pPr>
            <a:endParaRPr lang="de-DE" sz="2400" dirty="0" smtClean="0"/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5" y="4264025"/>
            <a:ext cx="864096" cy="60513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004048" y="508518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/rot/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1760" y="1817688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l-GR" sz="2400" dirty="0" smtClean="0"/>
              <a:t>Α</a:t>
            </a:r>
            <a:endParaRPr lang="el-GR" sz="2400" dirty="0"/>
          </a:p>
          <a:p>
            <a:endParaRPr lang="en-US" sz="2400" dirty="0" smtClean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1691680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635896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436096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380312" y="4149080"/>
            <a:ext cx="0" cy="86409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20072" y="3573016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l-GR" sz="2400" dirty="0" smtClean="0"/>
              <a:t>Α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084168" y="1817688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n-US" sz="2400" dirty="0"/>
              <a:t>N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092280" y="3573016"/>
            <a:ext cx="576064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n-US" sz="2400" dirty="0"/>
              <a:t> </a:t>
            </a:r>
            <a:r>
              <a:rPr lang="en-US" sz="2400" dirty="0" smtClean="0"/>
              <a:t>N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1403648" y="3573016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n-US" sz="2400" dirty="0"/>
              <a:t>N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23" name="TextBox 22"/>
          <p:cNvSpPr txBox="1"/>
          <p:nvPr/>
        </p:nvSpPr>
        <p:spPr>
          <a:xfrm>
            <a:off x="3419872" y="3573016"/>
            <a:ext cx="504056" cy="57606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r>
              <a:rPr lang="de-DE" sz="2400" dirty="0"/>
              <a:t> </a:t>
            </a:r>
            <a:endParaRPr lang="de-DE" sz="2400" dirty="0" smtClean="0"/>
          </a:p>
          <a:p>
            <a:r>
              <a:rPr lang="de-DE" sz="2400" dirty="0" smtClean="0"/>
              <a:t> </a:t>
            </a:r>
            <a:r>
              <a:rPr lang="el-GR" sz="2400" dirty="0" smtClean="0"/>
              <a:t>Α</a:t>
            </a:r>
            <a:endParaRPr lang="el-GR" sz="2400" dirty="0"/>
          </a:p>
          <a:p>
            <a:endParaRPr lang="en-US" sz="2400" dirty="0" smtClean="0"/>
          </a:p>
        </p:txBody>
      </p:sp>
      <p:sp>
        <p:nvSpPr>
          <p:cNvPr id="6" name="Freeform 5"/>
          <p:cNvSpPr/>
          <p:nvPr/>
        </p:nvSpPr>
        <p:spPr>
          <a:xfrm>
            <a:off x="1715216" y="2422396"/>
            <a:ext cx="1911615" cy="1165369"/>
          </a:xfrm>
          <a:custGeom>
            <a:avLst/>
            <a:gdLst>
              <a:gd name="connsiteX0" fmla="*/ 0 w 1911615"/>
              <a:gd name="connsiteY0" fmla="*/ 1165369 h 1165369"/>
              <a:gd name="connsiteX1" fmla="*/ 929621 w 1911615"/>
              <a:gd name="connsiteY1" fmla="*/ 0 h 1165369"/>
              <a:gd name="connsiteX2" fmla="*/ 1911615 w 1911615"/>
              <a:gd name="connsiteY2" fmla="*/ 1112993 h 116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1615" h="1165369">
                <a:moveTo>
                  <a:pt x="0" y="1165369"/>
                </a:moveTo>
                <a:lnTo>
                  <a:pt x="929621" y="0"/>
                </a:lnTo>
                <a:lnTo>
                  <a:pt x="1911615" y="111299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 24"/>
          <p:cNvSpPr/>
          <p:nvPr/>
        </p:nvSpPr>
        <p:spPr>
          <a:xfrm>
            <a:off x="5436096" y="2420888"/>
            <a:ext cx="1911615" cy="1165369"/>
          </a:xfrm>
          <a:custGeom>
            <a:avLst/>
            <a:gdLst>
              <a:gd name="connsiteX0" fmla="*/ 0 w 1911615"/>
              <a:gd name="connsiteY0" fmla="*/ 1165369 h 1165369"/>
              <a:gd name="connsiteX1" fmla="*/ 929621 w 1911615"/>
              <a:gd name="connsiteY1" fmla="*/ 0 h 1165369"/>
              <a:gd name="connsiteX2" fmla="*/ 1911615 w 1911615"/>
              <a:gd name="connsiteY2" fmla="*/ 1112993 h 1165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11615" h="1165369">
                <a:moveTo>
                  <a:pt x="0" y="1165369"/>
                </a:moveTo>
                <a:lnTo>
                  <a:pt x="929621" y="0"/>
                </a:lnTo>
                <a:lnTo>
                  <a:pt x="1911615" y="111299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508518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</a:t>
            </a:r>
            <a:r>
              <a:rPr lang="en-US" sz="2400" dirty="0" err="1" smtClean="0"/>
              <a:t>wain</a:t>
            </a:r>
            <a:r>
              <a:rPr lang="en-US" sz="2400" dirty="0" smtClean="0"/>
              <a:t>/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203848" y="508518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/rot/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876256" y="5085184"/>
            <a:ext cx="1008112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/</a:t>
            </a:r>
            <a:r>
              <a:rPr lang="en-US" sz="2400" dirty="0" err="1" smtClean="0"/>
              <a:t>wain</a:t>
            </a:r>
            <a:r>
              <a:rPr lang="en-US" sz="2400" dirty="0" smtClean="0"/>
              <a:t>/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67544" y="1844824"/>
            <a:ext cx="914400" cy="42342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400" dirty="0" smtClean="0"/>
              <a:t>(6)</a:t>
            </a:r>
          </a:p>
        </p:txBody>
      </p:sp>
    </p:spTree>
    <p:extLst>
      <p:ext uri="{BB962C8B-B14F-4D97-AF65-F5344CB8AC3E}">
        <p14:creationId xmlns:p14="http://schemas.microsoft.com/office/powerpoint/2010/main" val="117417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Komposition-2</a:t>
            </a:r>
            <a:endParaRPr lang="el-GR" b="1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i="1" dirty="0" smtClean="0"/>
              <a:t>An </a:t>
            </a:r>
            <a:r>
              <a:rPr lang="en-US" sz="2000" i="1" dirty="0" err="1" smtClean="0"/>
              <a:t>dieser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Stelle</a:t>
            </a:r>
            <a:r>
              <a:rPr lang="en-US" sz="2000" i="1" dirty="0" smtClean="0"/>
              <a:t> gilt </a:t>
            </a:r>
            <a:r>
              <a:rPr lang="en-US" sz="2000" i="1" dirty="0" err="1" smtClean="0"/>
              <a:t>es</a:t>
            </a:r>
            <a:r>
              <a:rPr lang="en-US" sz="2000" i="1" dirty="0" smtClean="0"/>
              <a:t> zu </a:t>
            </a:r>
            <a:r>
              <a:rPr lang="en-US" sz="2000" i="1" dirty="0" err="1" smtClean="0"/>
              <a:t>bedenken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dass</a:t>
            </a:r>
            <a:r>
              <a:rPr lang="en-US" sz="2000" i="1" dirty="0" smtClean="0"/>
              <a:t> die </a:t>
            </a:r>
            <a:r>
              <a:rPr lang="en-US" sz="2000" i="1" dirty="0" err="1" smtClean="0"/>
              <a:t>Kopfregel</a:t>
            </a:r>
            <a:r>
              <a:rPr lang="en-US" sz="2000" i="1" dirty="0" smtClean="0"/>
              <a:t> (15) </a:t>
            </a:r>
            <a:r>
              <a:rPr lang="en-US" sz="2000" i="1" dirty="0" err="1" smtClean="0"/>
              <a:t>möglicherweise</a:t>
            </a:r>
            <a:r>
              <a:rPr lang="en-US" sz="2000" i="1" dirty="0" smtClean="0"/>
              <a:t> </a:t>
            </a:r>
            <a:r>
              <a:rPr lang="en-US" sz="2000" b="1" i="1" dirty="0" err="1" smtClean="0"/>
              <a:t>sprachspezifisch</a:t>
            </a:r>
            <a:r>
              <a:rPr lang="en-US" sz="2000" i="1" dirty="0" smtClean="0"/>
              <a:t> ist; dies </a:t>
            </a:r>
            <a:r>
              <a:rPr lang="en-US" sz="2000" i="1" dirty="0" err="1" smtClean="0"/>
              <a:t>zeigen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z.B</a:t>
            </a:r>
            <a:r>
              <a:rPr lang="en-US" sz="2000" i="1" dirty="0" smtClean="0"/>
              <a:t>. </a:t>
            </a:r>
            <a:r>
              <a:rPr lang="en-US" sz="2000" i="1" dirty="0" err="1" smtClean="0"/>
              <a:t>aus</a:t>
            </a:r>
            <a:r>
              <a:rPr lang="en-US" sz="2000" i="1" dirty="0" smtClean="0"/>
              <a:t> dem </a:t>
            </a:r>
            <a:r>
              <a:rPr lang="en-US" sz="2000" i="1" dirty="0" err="1" smtClean="0"/>
              <a:t>Französischen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übernommene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Fremdwörter</a:t>
            </a:r>
            <a:r>
              <a:rPr lang="en-US" sz="2000" i="1" dirty="0" smtClean="0"/>
              <a:t> und </a:t>
            </a:r>
            <a:r>
              <a:rPr lang="en-US" sz="2000" i="1" dirty="0" err="1" smtClean="0"/>
              <a:t>deren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Analyse</a:t>
            </a:r>
            <a:r>
              <a:rPr lang="en-US" sz="2000" i="1" dirty="0" smtClean="0"/>
              <a:t> in (16-h):</a:t>
            </a:r>
          </a:p>
          <a:p>
            <a:pPr marL="0" indent="0">
              <a:buNone/>
            </a:pPr>
            <a:endParaRPr lang="en-US" sz="2000" i="1" dirty="0"/>
          </a:p>
          <a:p>
            <a:pPr marL="457200" indent="-457200">
              <a:buAutoNum type="arabicParenBoth" startAt="16"/>
            </a:pPr>
            <a:r>
              <a:rPr lang="en-US" sz="2000" dirty="0" smtClean="0"/>
              <a:t>  a.      </a:t>
            </a:r>
            <a:r>
              <a:rPr lang="en-US" sz="2000" i="1" dirty="0"/>
              <a:t>e</a:t>
            </a:r>
            <a:r>
              <a:rPr lang="en-US" sz="2000" i="1" dirty="0" smtClean="0"/>
              <a:t>nfant terrible, femme fatale, ragout fin, chapeau claque, </a:t>
            </a:r>
            <a:r>
              <a:rPr lang="en-US" sz="2000" i="1" dirty="0" err="1"/>
              <a:t>p</a:t>
            </a:r>
            <a:r>
              <a:rPr lang="en-US" sz="2000" i="1" dirty="0" err="1" smtClean="0"/>
              <a:t>asse</a:t>
            </a:r>
            <a:r>
              <a:rPr lang="en-US" sz="2000" i="1" dirty="0" smtClean="0"/>
              <a:t> 	    partout, null </a:t>
            </a:r>
            <a:r>
              <a:rPr lang="en-US" sz="2000" i="1" dirty="0" err="1" smtClean="0"/>
              <a:t>ouvert</a:t>
            </a:r>
            <a:r>
              <a:rPr lang="en-US" sz="2000" i="1" smtClean="0"/>
              <a:t>, fait </a:t>
            </a:r>
            <a:r>
              <a:rPr lang="en-US" sz="2000" i="1" dirty="0" smtClean="0"/>
              <a:t>accompli </a:t>
            </a:r>
            <a:r>
              <a:rPr lang="en-US" sz="2000" dirty="0" err="1" smtClean="0"/>
              <a:t>usw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          b. </a:t>
            </a:r>
          </a:p>
          <a:p>
            <a:pPr marL="0" indent="0">
              <a:buNone/>
            </a:pPr>
            <a:endParaRPr lang="el-GR" sz="2400" dirty="0"/>
          </a:p>
        </p:txBody>
      </p:sp>
      <p:sp>
        <p:nvSpPr>
          <p:cNvPr id="2" name="Freeform 1"/>
          <p:cNvSpPr/>
          <p:nvPr/>
        </p:nvSpPr>
        <p:spPr>
          <a:xfrm>
            <a:off x="1763688" y="4293096"/>
            <a:ext cx="1152206" cy="549949"/>
          </a:xfrm>
          <a:custGeom>
            <a:avLst/>
            <a:gdLst>
              <a:gd name="connsiteX0" fmla="*/ 0 w 1152206"/>
              <a:gd name="connsiteY0" fmla="*/ 549949 h 549949"/>
              <a:gd name="connsiteX1" fmla="*/ 549916 w 1152206"/>
              <a:gd name="connsiteY1" fmla="*/ 0 h 549949"/>
              <a:gd name="connsiteX2" fmla="*/ 1152206 w 1152206"/>
              <a:gd name="connsiteY2" fmla="*/ 497573 h 5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206" h="549949">
                <a:moveTo>
                  <a:pt x="0" y="549949"/>
                </a:moveTo>
                <a:lnTo>
                  <a:pt x="549916" y="0"/>
                </a:lnTo>
                <a:lnTo>
                  <a:pt x="1152206" y="49757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283968" y="4293096"/>
            <a:ext cx="1152206" cy="549949"/>
          </a:xfrm>
          <a:custGeom>
            <a:avLst/>
            <a:gdLst>
              <a:gd name="connsiteX0" fmla="*/ 0 w 1152206"/>
              <a:gd name="connsiteY0" fmla="*/ 549949 h 549949"/>
              <a:gd name="connsiteX1" fmla="*/ 549916 w 1152206"/>
              <a:gd name="connsiteY1" fmla="*/ 0 h 549949"/>
              <a:gd name="connsiteX2" fmla="*/ 1152206 w 1152206"/>
              <a:gd name="connsiteY2" fmla="*/ 497573 h 5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206" h="549949">
                <a:moveTo>
                  <a:pt x="0" y="549949"/>
                </a:moveTo>
                <a:lnTo>
                  <a:pt x="549916" y="0"/>
                </a:lnTo>
                <a:lnTo>
                  <a:pt x="1152206" y="49757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6876256" y="4293096"/>
            <a:ext cx="1152206" cy="549949"/>
          </a:xfrm>
          <a:custGeom>
            <a:avLst/>
            <a:gdLst>
              <a:gd name="connsiteX0" fmla="*/ 0 w 1152206"/>
              <a:gd name="connsiteY0" fmla="*/ 549949 h 549949"/>
              <a:gd name="connsiteX1" fmla="*/ 549916 w 1152206"/>
              <a:gd name="connsiteY1" fmla="*/ 0 h 549949"/>
              <a:gd name="connsiteX2" fmla="*/ 1152206 w 1152206"/>
              <a:gd name="connsiteY2" fmla="*/ 497573 h 549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52206" h="549949">
                <a:moveTo>
                  <a:pt x="0" y="549949"/>
                </a:moveTo>
                <a:lnTo>
                  <a:pt x="549916" y="0"/>
                </a:lnTo>
                <a:lnTo>
                  <a:pt x="1152206" y="497573"/>
                </a:lnTo>
              </a:path>
            </a:pathLst>
          </a:cu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63688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915816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283968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36096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028384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76256" y="5229200"/>
            <a:ext cx="0" cy="72008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59632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enfant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9912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femme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11760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terrible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24328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328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6372200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ragout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932040" y="587727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fatale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72200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932040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3779912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11760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/>
              <a:t>A</a:t>
            </a:r>
            <a:endParaRPr lang="en-US" sz="2000" dirty="0" smtClean="0"/>
          </a:p>
        </p:txBody>
      </p:sp>
      <p:sp>
        <p:nvSpPr>
          <p:cNvPr id="26" name="TextBox 25"/>
          <p:cNvSpPr txBox="1"/>
          <p:nvPr/>
        </p:nvSpPr>
        <p:spPr>
          <a:xfrm>
            <a:off x="1259632" y="4797152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948264" y="3861048"/>
            <a:ext cx="1008112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283968" y="3861048"/>
            <a:ext cx="1152128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763688" y="3861048"/>
            <a:ext cx="1152128" cy="48235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6346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Derivation- </a:t>
            </a:r>
            <a:r>
              <a:rPr lang="en-US" b="1" dirty="0" err="1"/>
              <a:t>Suffixe</a:t>
            </a:r>
            <a:r>
              <a:rPr lang="en-US" b="1" dirty="0"/>
              <a:t> </a:t>
            </a:r>
            <a:r>
              <a:rPr lang="en-US" b="1" dirty="0" err="1"/>
              <a:t>als</a:t>
            </a:r>
            <a:r>
              <a:rPr lang="en-US" b="1" dirty="0"/>
              <a:t> </a:t>
            </a:r>
            <a:r>
              <a:rPr lang="en-US" b="1" dirty="0" err="1"/>
              <a:t>Kategorieverändernde</a:t>
            </a:r>
            <a:r>
              <a:rPr lang="en-US" b="1" dirty="0"/>
              <a:t> Morpheme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/>
              <a:t>Kennzeichen</a:t>
            </a:r>
            <a:r>
              <a:rPr lang="en-US" sz="2800" dirty="0" smtClean="0"/>
              <a:t> der Komposition ist </a:t>
            </a:r>
            <a:r>
              <a:rPr lang="en-US" sz="2800" dirty="0" err="1" smtClean="0"/>
              <a:t>es</a:t>
            </a:r>
            <a:r>
              <a:rPr lang="en-US" sz="2800" dirty="0" smtClean="0"/>
              <a:t>, Wörter </a:t>
            </a:r>
            <a:r>
              <a:rPr lang="en-US" sz="2800" dirty="0" err="1" smtClean="0"/>
              <a:t>bzw</a:t>
            </a:r>
            <a:r>
              <a:rPr lang="en-US" sz="2800" dirty="0" smtClean="0"/>
              <a:t>. </a:t>
            </a:r>
            <a:r>
              <a:rPr lang="en-US" sz="2800" dirty="0" err="1" smtClean="0"/>
              <a:t>Wortstämme</a:t>
            </a:r>
            <a:r>
              <a:rPr lang="en-US" sz="2800" dirty="0" smtClean="0"/>
              <a:t> zu </a:t>
            </a:r>
            <a:r>
              <a:rPr lang="en-US" sz="2800" dirty="0" err="1" smtClean="0"/>
              <a:t>neuen</a:t>
            </a:r>
            <a:r>
              <a:rPr lang="en-US" sz="2800" dirty="0" smtClean="0"/>
              <a:t> </a:t>
            </a:r>
            <a:r>
              <a:rPr lang="en-US" sz="2800" dirty="0" err="1" smtClean="0"/>
              <a:t>Wörtern</a:t>
            </a:r>
            <a:r>
              <a:rPr lang="en-US" sz="2800" dirty="0" smtClean="0"/>
              <a:t> zu </a:t>
            </a:r>
            <a:r>
              <a:rPr lang="en-US" sz="2800" dirty="0" err="1" smtClean="0"/>
              <a:t>verbinden</a:t>
            </a:r>
            <a:r>
              <a:rPr lang="en-US" sz="2800" dirty="0" smtClean="0"/>
              <a:t>. </a:t>
            </a:r>
            <a:r>
              <a:rPr lang="en-US" sz="2800" dirty="0" err="1" smtClean="0"/>
              <a:t>Bei</a:t>
            </a:r>
            <a:r>
              <a:rPr lang="en-US" sz="2800" dirty="0" smtClean="0"/>
              <a:t> der </a:t>
            </a:r>
            <a:r>
              <a:rPr lang="en-US" sz="2800" dirty="0" err="1" smtClean="0"/>
              <a:t>sog</a:t>
            </a:r>
            <a:r>
              <a:rPr lang="en-US" sz="2800" dirty="0" smtClean="0"/>
              <a:t>. Derivation (</a:t>
            </a:r>
            <a:r>
              <a:rPr lang="en-US" sz="2800" dirty="0" err="1" smtClean="0"/>
              <a:t>oder</a:t>
            </a:r>
            <a:r>
              <a:rPr lang="en-US" sz="2800" dirty="0" smtClean="0"/>
              <a:t> </a:t>
            </a:r>
            <a:r>
              <a:rPr lang="en-US" sz="2800" dirty="0" err="1" smtClean="0"/>
              <a:t>Ableitung</a:t>
            </a:r>
            <a:r>
              <a:rPr lang="en-US" sz="2800" dirty="0" smtClean="0"/>
              <a:t>) </a:t>
            </a:r>
            <a:r>
              <a:rPr lang="en-US" sz="2800" dirty="0" err="1" smtClean="0"/>
              <a:t>werden</a:t>
            </a:r>
            <a:r>
              <a:rPr lang="en-US" sz="2800" dirty="0" smtClean="0"/>
              <a:t> </a:t>
            </a:r>
            <a:r>
              <a:rPr lang="en-US" sz="2800" dirty="0" err="1" smtClean="0"/>
              <a:t>ebenfalls</a:t>
            </a:r>
            <a:r>
              <a:rPr lang="en-US" sz="2800" dirty="0" smtClean="0"/>
              <a:t> </a:t>
            </a:r>
            <a:r>
              <a:rPr lang="en-US" sz="2800" dirty="0" err="1" smtClean="0"/>
              <a:t>neue</a:t>
            </a:r>
            <a:r>
              <a:rPr lang="en-US" sz="2800" dirty="0" smtClean="0"/>
              <a:t> Wörter </a:t>
            </a:r>
            <a:r>
              <a:rPr lang="en-US" sz="2800" dirty="0" err="1" smtClean="0"/>
              <a:t>gebildet</a:t>
            </a:r>
            <a:r>
              <a:rPr lang="en-US" sz="2800" dirty="0" smtClean="0"/>
              <a:t>, </a:t>
            </a:r>
            <a:r>
              <a:rPr lang="en-US" sz="2800" dirty="0" err="1" smtClean="0"/>
              <a:t>wobei</a:t>
            </a:r>
            <a:r>
              <a:rPr lang="en-US" sz="2800" dirty="0" smtClean="0"/>
              <a:t> </a:t>
            </a:r>
            <a:r>
              <a:rPr lang="en-US" sz="2800" dirty="0" err="1" smtClean="0"/>
              <a:t>jeweils</a:t>
            </a:r>
            <a:r>
              <a:rPr lang="en-US" sz="2800" dirty="0" smtClean="0"/>
              <a:t> eine von </a:t>
            </a:r>
            <a:r>
              <a:rPr lang="en-US" sz="2800" dirty="0" err="1" smtClean="0"/>
              <a:t>zwei</a:t>
            </a:r>
            <a:r>
              <a:rPr lang="en-US" sz="2800" dirty="0" smtClean="0"/>
              <a:t> </a:t>
            </a:r>
            <a:r>
              <a:rPr lang="en-US" sz="2800" dirty="0" err="1" smtClean="0"/>
              <a:t>Einheiten</a:t>
            </a:r>
            <a:r>
              <a:rPr lang="en-US" sz="2800" dirty="0" smtClean="0"/>
              <a:t>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selbständiges</a:t>
            </a:r>
            <a:r>
              <a:rPr lang="en-US" sz="2800" dirty="0" smtClean="0"/>
              <a:t> </a:t>
            </a:r>
            <a:r>
              <a:rPr lang="en-US" sz="2800" dirty="0" err="1" smtClean="0"/>
              <a:t>Lexem</a:t>
            </a:r>
            <a:r>
              <a:rPr lang="en-US" sz="2800" dirty="0" smtClean="0"/>
              <a:t> ist, während die </a:t>
            </a:r>
            <a:r>
              <a:rPr lang="en-US" sz="2800" dirty="0" err="1" smtClean="0"/>
              <a:t>andere</a:t>
            </a:r>
            <a:r>
              <a:rPr lang="en-US" sz="2800" dirty="0" smtClean="0"/>
              <a:t> </a:t>
            </a:r>
            <a:r>
              <a:rPr lang="en-US" sz="2800" dirty="0" err="1" smtClean="0"/>
              <a:t>unselbständig</a:t>
            </a:r>
            <a:r>
              <a:rPr lang="en-US" sz="2800" dirty="0" smtClean="0"/>
              <a:t>, also </a:t>
            </a:r>
            <a:r>
              <a:rPr lang="en-US" sz="2800" dirty="0" err="1" smtClean="0"/>
              <a:t>ein</a:t>
            </a:r>
            <a:r>
              <a:rPr lang="en-US" sz="2800" dirty="0" smtClean="0"/>
              <a:t> </a:t>
            </a:r>
            <a:r>
              <a:rPr lang="en-US" sz="2800" dirty="0" err="1" smtClean="0"/>
              <a:t>Morphem</a:t>
            </a:r>
            <a:r>
              <a:rPr lang="en-US" sz="2800" dirty="0" smtClean="0"/>
              <a:t> ist, das nur </a:t>
            </a:r>
            <a:r>
              <a:rPr lang="en-US" sz="2800" dirty="0" err="1" smtClean="0"/>
              <a:t>als</a:t>
            </a:r>
            <a:r>
              <a:rPr lang="en-US" sz="2800" dirty="0" smtClean="0"/>
              <a:t> </a:t>
            </a:r>
            <a:r>
              <a:rPr lang="en-US" sz="2800" dirty="0" err="1" smtClean="0"/>
              <a:t>Teil</a:t>
            </a:r>
            <a:r>
              <a:rPr lang="en-US" sz="2800" dirty="0" smtClean="0"/>
              <a:t> </a:t>
            </a:r>
            <a:r>
              <a:rPr lang="en-US" sz="2800" dirty="0" err="1" smtClean="0"/>
              <a:t>eines</a:t>
            </a:r>
            <a:r>
              <a:rPr lang="en-US" sz="2800" dirty="0" smtClean="0"/>
              <a:t> </a:t>
            </a:r>
            <a:r>
              <a:rPr lang="en-US" sz="2800" dirty="0" err="1" smtClean="0"/>
              <a:t>Wortes</a:t>
            </a:r>
            <a:r>
              <a:rPr lang="en-US" sz="2800" dirty="0" smtClean="0"/>
              <a:t> </a:t>
            </a:r>
            <a:r>
              <a:rPr lang="en-US" sz="2800" dirty="0" err="1" smtClean="0"/>
              <a:t>auftreten</a:t>
            </a:r>
            <a:r>
              <a:rPr lang="en-US" sz="2800" dirty="0" smtClean="0"/>
              <a:t> </a:t>
            </a:r>
            <a:r>
              <a:rPr lang="en-US" sz="2800" dirty="0" err="1" smtClean="0"/>
              <a:t>kann</a:t>
            </a:r>
            <a:r>
              <a:rPr lang="en-US" sz="2800" dirty="0" smtClean="0"/>
              <a:t>.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linguistischen</a:t>
            </a:r>
            <a:r>
              <a:rPr lang="en-US" sz="2800" dirty="0" smtClean="0"/>
              <a:t> </a:t>
            </a:r>
            <a:r>
              <a:rPr lang="en-US" sz="2800" dirty="0" err="1" smtClean="0"/>
              <a:t>Fachjargon</a:t>
            </a:r>
            <a:r>
              <a:rPr lang="en-US" sz="2800" dirty="0" smtClean="0"/>
              <a:t> </a:t>
            </a:r>
            <a:r>
              <a:rPr lang="en-US" sz="2800" dirty="0" err="1" smtClean="0"/>
              <a:t>heißen</a:t>
            </a:r>
            <a:r>
              <a:rPr lang="en-US" sz="2800" dirty="0" smtClean="0"/>
              <a:t> </a:t>
            </a:r>
            <a:r>
              <a:rPr lang="en-US" sz="2800" dirty="0" err="1" smtClean="0"/>
              <a:t>letztere</a:t>
            </a:r>
            <a:r>
              <a:rPr lang="en-US" sz="2800" dirty="0" smtClean="0"/>
              <a:t> </a:t>
            </a:r>
            <a:r>
              <a:rPr lang="en-US" sz="2800" dirty="0" err="1" smtClean="0"/>
              <a:t>gebundene</a:t>
            </a:r>
            <a:r>
              <a:rPr lang="en-US" sz="2800" dirty="0" smtClean="0"/>
              <a:t> </a:t>
            </a:r>
            <a:r>
              <a:rPr lang="en-US" sz="2800" b="1" dirty="0" smtClean="0"/>
              <a:t>Morpheme</a:t>
            </a:r>
            <a:r>
              <a:rPr lang="en-US" sz="2800" dirty="0" smtClean="0"/>
              <a:t> </a:t>
            </a:r>
            <a:r>
              <a:rPr lang="en-US" sz="2800" dirty="0" err="1" smtClean="0"/>
              <a:t>oder</a:t>
            </a:r>
            <a:r>
              <a:rPr lang="en-US" sz="2800" dirty="0" smtClean="0"/>
              <a:t> </a:t>
            </a:r>
            <a:r>
              <a:rPr lang="en-US" sz="2800" b="1" dirty="0" err="1" smtClean="0"/>
              <a:t>Affixe</a:t>
            </a:r>
            <a:r>
              <a:rPr lang="en-US" sz="2800" dirty="0" smtClean="0"/>
              <a:t>, </a:t>
            </a:r>
            <a:r>
              <a:rPr lang="en-US" sz="2800" dirty="0" err="1" smtClean="0"/>
              <a:t>im</a:t>
            </a:r>
            <a:r>
              <a:rPr lang="en-US" sz="2800" dirty="0" smtClean="0"/>
              <a:t> </a:t>
            </a:r>
            <a:r>
              <a:rPr lang="en-US" sz="2800" dirty="0" err="1" smtClean="0"/>
              <a:t>heutigen</a:t>
            </a:r>
            <a:r>
              <a:rPr lang="en-US" sz="2800" dirty="0" smtClean="0"/>
              <a:t> </a:t>
            </a:r>
            <a:r>
              <a:rPr lang="en-US" sz="2800" i="1" dirty="0" smtClean="0"/>
              <a:t>high tech </a:t>
            </a:r>
            <a:r>
              <a:rPr lang="en-US" sz="2800" dirty="0" smtClean="0"/>
              <a:t>Jargon </a:t>
            </a:r>
            <a:r>
              <a:rPr lang="en-US" sz="2800" dirty="0" err="1" smtClean="0"/>
              <a:t>würde</a:t>
            </a:r>
            <a:r>
              <a:rPr lang="en-US" sz="2800" dirty="0" smtClean="0"/>
              <a:t> man </a:t>
            </a:r>
            <a:r>
              <a:rPr lang="en-US" sz="2800" dirty="0" err="1" smtClean="0"/>
              <a:t>wohl</a:t>
            </a:r>
            <a:r>
              <a:rPr lang="en-US" sz="2800" dirty="0" smtClean="0"/>
              <a:t> </a:t>
            </a:r>
            <a:r>
              <a:rPr lang="en-US" sz="2800" dirty="0" err="1" smtClean="0"/>
              <a:t>sagen</a:t>
            </a:r>
            <a:r>
              <a:rPr lang="en-US" sz="2800" dirty="0" smtClean="0"/>
              <a:t>: </a:t>
            </a:r>
            <a:r>
              <a:rPr lang="en-US" sz="2800" dirty="0" err="1" smtClean="0"/>
              <a:t>Affixe</a:t>
            </a:r>
            <a:r>
              <a:rPr lang="en-US" sz="2800" dirty="0" smtClean="0"/>
              <a:t> </a:t>
            </a:r>
            <a:r>
              <a:rPr lang="en-US" sz="2800" dirty="0" err="1" smtClean="0"/>
              <a:t>sind</a:t>
            </a:r>
            <a:r>
              <a:rPr lang="en-US" sz="2800" dirty="0" smtClean="0"/>
              <a:t> keine </a:t>
            </a:r>
            <a:r>
              <a:rPr lang="en-US" sz="2800" i="1" dirty="0" smtClean="0"/>
              <a:t>stand alone units</a:t>
            </a:r>
            <a:r>
              <a:rPr lang="en-US" sz="2800" dirty="0" smtClean="0"/>
              <a:t>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79877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Derivation</a:t>
            </a:r>
            <a:endParaRPr lang="el-GR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400" dirty="0" err="1" smtClean="0"/>
              <a:t>Recht</a:t>
            </a:r>
            <a:r>
              <a:rPr lang="en-US" sz="2400" dirty="0" smtClean="0"/>
              <a:t> </a:t>
            </a:r>
            <a:r>
              <a:rPr lang="en-US" sz="2400" dirty="0" err="1" smtClean="0"/>
              <a:t>produktiv</a:t>
            </a:r>
            <a:r>
              <a:rPr lang="en-US" sz="2400" dirty="0" smtClean="0"/>
              <a:t> ist </a:t>
            </a:r>
            <a:r>
              <a:rPr lang="en-US" sz="2400" dirty="0" err="1" smtClean="0"/>
              <a:t>dagegen</a:t>
            </a:r>
            <a:r>
              <a:rPr lang="en-US" sz="2400" dirty="0" smtClean="0"/>
              <a:t> die </a:t>
            </a:r>
            <a:r>
              <a:rPr lang="en-US" sz="2400" dirty="0" err="1" smtClean="0"/>
              <a:t>Präfigierung</a:t>
            </a:r>
            <a:r>
              <a:rPr lang="en-US" sz="2400" dirty="0" smtClean="0"/>
              <a:t> </a:t>
            </a:r>
            <a:r>
              <a:rPr lang="en-US" sz="2400" dirty="0" err="1" smtClean="0"/>
              <a:t>durch</a:t>
            </a:r>
            <a:r>
              <a:rPr lang="en-US" sz="2400" dirty="0" smtClean="0"/>
              <a:t> un-, das </a:t>
            </a:r>
            <a:r>
              <a:rPr lang="en-US" sz="2400" dirty="0" err="1" smtClean="0"/>
              <a:t>sich</a:t>
            </a:r>
            <a:r>
              <a:rPr lang="en-US" sz="2400" dirty="0" smtClean="0"/>
              <a:t> </a:t>
            </a:r>
            <a:r>
              <a:rPr lang="en-US" sz="2400" dirty="0" err="1" smtClean="0"/>
              <a:t>im</a:t>
            </a:r>
            <a:r>
              <a:rPr lang="en-US" sz="2400" dirty="0" smtClean="0"/>
              <a:t> </a:t>
            </a:r>
            <a:r>
              <a:rPr lang="en-US" sz="2400" dirty="0" err="1" smtClean="0"/>
              <a:t>Deutschen</a:t>
            </a:r>
            <a:r>
              <a:rPr lang="en-US" sz="2400" dirty="0" smtClean="0"/>
              <a:t> </a:t>
            </a:r>
            <a:r>
              <a:rPr lang="en-US" sz="2400" dirty="0" err="1" smtClean="0"/>
              <a:t>regelhaft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Adjektiven</a:t>
            </a:r>
            <a:r>
              <a:rPr lang="en-US" sz="2400" dirty="0" smtClean="0"/>
              <a:t>,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aber</a:t>
            </a:r>
            <a:r>
              <a:rPr lang="en-US" sz="2400" dirty="0" smtClean="0"/>
              <a:t> </a:t>
            </a:r>
            <a:r>
              <a:rPr lang="en-US" sz="2400" dirty="0" err="1" smtClean="0"/>
              <a:t>mit</a:t>
            </a:r>
            <a:r>
              <a:rPr lang="en-US" sz="2400" dirty="0" smtClean="0"/>
              <a:t> </a:t>
            </a:r>
            <a:r>
              <a:rPr lang="en-US" sz="2400" dirty="0" err="1" smtClean="0"/>
              <a:t>Verben</a:t>
            </a:r>
            <a:r>
              <a:rPr lang="en-US" sz="2400" dirty="0" smtClean="0"/>
              <a:t> </a:t>
            </a:r>
            <a:r>
              <a:rPr lang="en-US" sz="2400" dirty="0" err="1" smtClean="0"/>
              <a:t>oder</a:t>
            </a:r>
            <a:r>
              <a:rPr lang="en-US" sz="2400" dirty="0" smtClean="0"/>
              <a:t> </a:t>
            </a:r>
            <a:r>
              <a:rPr lang="en-US" sz="2400" dirty="0" err="1" smtClean="0"/>
              <a:t>Nomen</a:t>
            </a:r>
            <a:r>
              <a:rPr lang="en-US" sz="2400" dirty="0" smtClean="0"/>
              <a:t> </a:t>
            </a:r>
            <a:r>
              <a:rPr lang="en-US" sz="2400" dirty="0" err="1" smtClean="0"/>
              <a:t>verbindet</a:t>
            </a:r>
            <a:r>
              <a:rPr lang="en-US" sz="2400" dirty="0" smtClean="0"/>
              <a:t>. </a:t>
            </a:r>
            <a:r>
              <a:rPr lang="en-US" sz="2400" dirty="0" err="1" smtClean="0"/>
              <a:t>Diese</a:t>
            </a:r>
            <a:r>
              <a:rPr lang="en-US" sz="2400" dirty="0" smtClean="0"/>
              <a:t> </a:t>
            </a:r>
            <a:r>
              <a:rPr lang="en-US" sz="2400" dirty="0" err="1" smtClean="0"/>
              <a:t>Präfigierung</a:t>
            </a:r>
            <a:r>
              <a:rPr lang="en-US" sz="2400" dirty="0" smtClean="0"/>
              <a:t> ist </a:t>
            </a:r>
            <a:r>
              <a:rPr lang="en-US" sz="2400" dirty="0" err="1" smtClean="0"/>
              <a:t>nicht</a:t>
            </a:r>
            <a:r>
              <a:rPr lang="en-US" sz="2400" dirty="0" smtClean="0"/>
              <a:t> </a:t>
            </a:r>
            <a:r>
              <a:rPr lang="en-US" sz="2400" dirty="0" err="1" smtClean="0"/>
              <a:t>kategorienverändernd</a:t>
            </a:r>
            <a:r>
              <a:rPr lang="en-US" sz="2400" dirty="0" smtClean="0"/>
              <a:t>: </a:t>
            </a:r>
            <a:r>
              <a:rPr lang="en-US" sz="2400" dirty="0" err="1" smtClean="0"/>
              <a:t>aus</a:t>
            </a:r>
            <a:r>
              <a:rPr lang="en-US" sz="2400" dirty="0" smtClean="0"/>
              <a:t> einem </a:t>
            </a:r>
            <a:r>
              <a:rPr lang="en-US" sz="2400" dirty="0" err="1" smtClean="0"/>
              <a:t>Adjektiv</a:t>
            </a:r>
            <a:r>
              <a:rPr lang="en-US" sz="2400" dirty="0" smtClean="0"/>
              <a:t> </a:t>
            </a:r>
            <a:r>
              <a:rPr lang="en-US" sz="2400" dirty="0" err="1" smtClean="0"/>
              <a:t>entsteht</a:t>
            </a:r>
            <a:r>
              <a:rPr lang="en-US" sz="2400" dirty="0" smtClean="0"/>
              <a:t> </a:t>
            </a:r>
            <a:r>
              <a:rPr lang="en-US" sz="2400" dirty="0" err="1" smtClean="0"/>
              <a:t>wieder</a:t>
            </a:r>
            <a:r>
              <a:rPr lang="en-US" sz="2400" dirty="0" smtClean="0"/>
              <a:t> </a:t>
            </a:r>
            <a:r>
              <a:rPr lang="en-US" sz="2400" dirty="0" err="1" smtClean="0"/>
              <a:t>ein</a:t>
            </a:r>
            <a:r>
              <a:rPr lang="en-US" sz="2400" dirty="0" smtClean="0"/>
              <a:t> </a:t>
            </a:r>
            <a:r>
              <a:rPr lang="en-US" sz="2400" dirty="0" err="1" smtClean="0"/>
              <a:t>Adjektiv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 smtClean="0"/>
              <a:t>(6) a. (</a:t>
            </a:r>
            <a:r>
              <a:rPr lang="en-US" sz="2400" dirty="0" err="1" smtClean="0"/>
              <a:t>i</a:t>
            </a:r>
            <a:r>
              <a:rPr lang="en-US" sz="2400" dirty="0" smtClean="0"/>
              <a:t>)   Der Rock ist </a:t>
            </a:r>
            <a:r>
              <a:rPr lang="en-US" sz="2400" dirty="0" err="1" smtClean="0"/>
              <a:t>tragbar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(ii)   Der Rock ist </a:t>
            </a:r>
            <a:r>
              <a:rPr lang="en-US" sz="2400" dirty="0" err="1" smtClean="0"/>
              <a:t>untragbar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(iii)*Den Rock </a:t>
            </a:r>
            <a:r>
              <a:rPr lang="en-US" sz="2400" dirty="0" err="1" smtClean="0"/>
              <a:t>kann</a:t>
            </a:r>
            <a:r>
              <a:rPr lang="en-US" sz="2400" dirty="0" smtClean="0"/>
              <a:t> man </a:t>
            </a:r>
            <a:r>
              <a:rPr lang="en-US" sz="2400" dirty="0" err="1" smtClean="0"/>
              <a:t>untragen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b. (</a:t>
            </a:r>
            <a:r>
              <a:rPr lang="en-US" sz="2400" dirty="0" err="1" smtClean="0"/>
              <a:t>i</a:t>
            </a:r>
            <a:r>
              <a:rPr lang="en-US" sz="2400" dirty="0" smtClean="0"/>
              <a:t>)    Der Ball ist </a:t>
            </a:r>
            <a:r>
              <a:rPr lang="en-US" sz="2400" dirty="0" err="1" smtClean="0"/>
              <a:t>haltbar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(ii)   Der Ball ist </a:t>
            </a:r>
            <a:r>
              <a:rPr lang="en-US" sz="2400" dirty="0" err="1" smtClean="0"/>
              <a:t>unhaltbar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         (iii)*Den Ball </a:t>
            </a:r>
            <a:r>
              <a:rPr lang="en-US" sz="2400" dirty="0" err="1" smtClean="0"/>
              <a:t>kann</a:t>
            </a:r>
            <a:r>
              <a:rPr lang="en-US" sz="2400" dirty="0" smtClean="0"/>
              <a:t> man </a:t>
            </a:r>
            <a:r>
              <a:rPr lang="en-US" sz="2400" dirty="0" err="1" smtClean="0"/>
              <a:t>unhalten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209629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2974</TotalTime>
  <Words>993</Words>
  <Application>Microsoft Macintosh PowerPoint</Application>
  <PresentationFormat>On-screen Show (4:3)</PresentationFormat>
  <Paragraphs>176</Paragraphs>
  <Slides>26</Slides>
  <Notes>26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Θέμα του Office</vt:lpstr>
      <vt:lpstr>Morphologie</vt:lpstr>
      <vt:lpstr>Περιεχόμενα ενότητας</vt:lpstr>
      <vt:lpstr>Komposition und Derivation</vt:lpstr>
      <vt:lpstr>Deutsche Komposita</vt:lpstr>
      <vt:lpstr>Kopfprinzip</vt:lpstr>
      <vt:lpstr>Komposition-1</vt:lpstr>
      <vt:lpstr>Komposition-2</vt:lpstr>
      <vt:lpstr>Derivation- Suffixe als Kategorieverändernde Morpheme</vt:lpstr>
      <vt:lpstr>Derivation</vt:lpstr>
      <vt:lpstr>Derivation- iterativ</vt:lpstr>
      <vt:lpstr>Derivation - rekursiv</vt:lpstr>
      <vt:lpstr>Derivation-Beispiel</vt:lpstr>
      <vt:lpstr>Flexion-Beispiel</vt:lpstr>
      <vt:lpstr>Flexion-Derivation-Komposition: Beispiel-1</vt:lpstr>
      <vt:lpstr>Flexion-Derivation-Komposition: Beispiel-2</vt:lpstr>
      <vt:lpstr>Flexion-Derivation-Komposition: Beispiel-3</vt:lpstr>
      <vt:lpstr>Flexion-Derivation-Komposition: Beispiel-4</vt:lpstr>
      <vt:lpstr>Flexion-Derivation-Komposition: Beispiel-5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Polina</cp:lastModifiedBy>
  <cp:revision>276</cp:revision>
  <dcterms:created xsi:type="dcterms:W3CDTF">2012-09-06T09:03:05Z</dcterms:created>
  <dcterms:modified xsi:type="dcterms:W3CDTF">2015-11-14T08:02:50Z</dcterms:modified>
</cp:coreProperties>
</file>