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10.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1"/>
  </p:notesMasterIdLst>
  <p:sldIdLst>
    <p:sldId id="359" r:id="rId3"/>
    <p:sldId id="365" r:id="rId4"/>
    <p:sldId id="366" r:id="rId5"/>
    <p:sldId id="367" r:id="rId6"/>
    <p:sldId id="368" r:id="rId7"/>
    <p:sldId id="369" r:id="rId8"/>
    <p:sldId id="372" r:id="rId9"/>
    <p:sldId id="373" r:id="rId10"/>
    <p:sldId id="374" r:id="rId11"/>
    <p:sldId id="375" r:id="rId12"/>
    <p:sldId id="360" r:id="rId13"/>
    <p:sldId id="361" r:id="rId14"/>
    <p:sldId id="362" r:id="rId15"/>
    <p:sldId id="363" r:id="rId16"/>
    <p:sldId id="364" r:id="rId17"/>
    <p:sldId id="377" r:id="rId18"/>
    <p:sldId id="293" r:id="rId19"/>
    <p:sldId id="376" r:id="rId20"/>
  </p:sldIdLst>
  <p:sldSz cx="9144000" cy="6858000" type="screen4x3"/>
  <p:notesSz cx="6858000" cy="9144000"/>
  <p:custDataLst>
    <p:tags r:id="rId22"/>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59"/>
            <p14:sldId id="365"/>
            <p14:sldId id="366"/>
            <p14:sldId id="367"/>
            <p14:sldId id="368"/>
            <p14:sldId id="369"/>
            <p14:sldId id="372"/>
            <p14:sldId id="373"/>
            <p14:sldId id="374"/>
            <p14:sldId id="375"/>
            <p14:sldId id="360"/>
            <p14:sldId id="361"/>
            <p14:sldId id="362"/>
            <p14:sldId id="363"/>
            <p14:sldId id="364"/>
            <p14:sldId id="377"/>
          </p14:sldIdLst>
        </p14:section>
        <p14:section name="Untitled Section" id="{0F1CB131-A6BD-43D0-B8D4-1F27CEF7A05E}">
          <p14:sldIdLst>
            <p14:sldId id="293"/>
            <p14:sldId id="376"/>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77" autoAdjust="0"/>
    <p:restoredTop sz="99309" autoAdjust="0"/>
  </p:normalViewPr>
  <p:slideViewPr>
    <p:cSldViewPr>
      <p:cViewPr varScale="1">
        <p:scale>
          <a:sx n="112" d="100"/>
          <a:sy n="112" d="100"/>
        </p:scale>
        <p:origin x="-1650"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gs" Target="tags/tag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29/10/2015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n-US" altLang="en-US" dirty="0"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100EA80-8CC4-4187-A2BA-9FA8D171ECDD}" type="slidenum">
              <a:rPr lang="el-GR" altLang="en-US"/>
              <a:pPr fontAlgn="base">
                <a:spcBef>
                  <a:spcPct val="0"/>
                </a:spcBef>
                <a:spcAft>
                  <a:spcPct val="0"/>
                </a:spcAft>
              </a:pPr>
              <a:t>1</a:t>
            </a:fld>
            <a:endParaRPr lang="el-GR" altLang="en-US" dirty="0"/>
          </a:p>
        </p:txBody>
      </p:sp>
    </p:spTree>
    <p:extLst>
      <p:ext uri="{BB962C8B-B14F-4D97-AF65-F5344CB8AC3E}">
        <p14:creationId xmlns:p14="http://schemas.microsoft.com/office/powerpoint/2010/main" val="2701427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7220AF9-E629-48ED-BFC2-6E03C5A63111}" type="slidenum">
              <a:rPr lang="el-GR" altLang="en-US"/>
              <a:pPr fontAlgn="base">
                <a:spcBef>
                  <a:spcPct val="0"/>
                </a:spcBef>
                <a:spcAft>
                  <a:spcPct val="0"/>
                </a:spcAft>
              </a:pPr>
              <a:t>14</a:t>
            </a:fld>
            <a:endParaRPr lang="el-GR" altLang="en-US"/>
          </a:p>
        </p:txBody>
      </p:sp>
    </p:spTree>
    <p:extLst>
      <p:ext uri="{BB962C8B-B14F-4D97-AF65-F5344CB8AC3E}">
        <p14:creationId xmlns:p14="http://schemas.microsoft.com/office/powerpoint/2010/main" val="1171534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4F57B82-55D5-48B6-A7B9-861FC58016DE}" type="slidenum">
              <a:rPr lang="el-GR" altLang="en-US"/>
              <a:pPr fontAlgn="base">
                <a:spcBef>
                  <a:spcPct val="0"/>
                </a:spcBef>
                <a:spcAft>
                  <a:spcPct val="0"/>
                </a:spcAft>
              </a:pPr>
              <a:t>15</a:t>
            </a:fld>
            <a:endParaRPr lang="el-GR" altLang="en-US"/>
          </a:p>
        </p:txBody>
      </p:sp>
    </p:spTree>
    <p:extLst>
      <p:ext uri="{BB962C8B-B14F-4D97-AF65-F5344CB8AC3E}">
        <p14:creationId xmlns:p14="http://schemas.microsoft.com/office/powerpoint/2010/main" val="1150996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6550092-985A-4DAB-B8BD-652609C8C1CA}" type="slidenum">
              <a:rPr lang="el-GR" altLang="en-US"/>
              <a:pPr fontAlgn="base">
                <a:spcBef>
                  <a:spcPct val="0"/>
                </a:spcBef>
                <a:spcAft>
                  <a:spcPct val="0"/>
                </a:spcAft>
              </a:pPr>
              <a:t>16</a:t>
            </a:fld>
            <a:endParaRPr lang="el-GR" altLang="en-US"/>
          </a:p>
        </p:txBody>
      </p:sp>
    </p:spTree>
    <p:extLst>
      <p:ext uri="{BB962C8B-B14F-4D97-AF65-F5344CB8AC3E}">
        <p14:creationId xmlns:p14="http://schemas.microsoft.com/office/powerpoint/2010/main" val="3605764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21451231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2145123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Μόδα και Εικονογραφημένο Βιβλίο</a:t>
            </a:r>
          </a:p>
        </p:txBody>
      </p:sp>
      <p:pic>
        <p:nvPicPr>
          <p:cNvPr id="6" name="Picture 5"/>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Μόδα και Εικονογραφημένο Βιβλίο</a:t>
            </a:r>
          </a:p>
        </p:txBody>
      </p:sp>
      <p:pic>
        <p:nvPicPr>
          <p:cNvPr id="6" name="Picture 5"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Μόδα και Εικονογραφημένο Βιβλίο</a:t>
            </a:r>
          </a:p>
        </p:txBody>
      </p:sp>
      <p:pic>
        <p:nvPicPr>
          <p:cNvPr id="7" name="Picture 6"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Μόδα και Εικονογραφημένο Βιβλίο</a:t>
            </a:r>
          </a:p>
        </p:txBody>
      </p:sp>
      <p:pic>
        <p:nvPicPr>
          <p:cNvPr id="9" name="Picture 8"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Μόδα και Εικονογραφημένο Βιβλίο</a:t>
            </a:r>
          </a:p>
        </p:txBody>
      </p:sp>
      <p:pic>
        <p:nvPicPr>
          <p:cNvPr id="5" name="Picture 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Μόδα και Εικονογραφημένο Βιβλίο</a:t>
            </a:r>
          </a:p>
        </p:txBody>
      </p:sp>
      <p:pic>
        <p:nvPicPr>
          <p:cNvPr id="8" name="Picture 7"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06405"/>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Μόδα και Εικονογραφημένο Βιβλίο</a:t>
            </a:r>
          </a:p>
        </p:txBody>
      </p:sp>
      <p:pic>
        <p:nvPicPr>
          <p:cNvPr id="7" name="Picture 6"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9.xml"/><Relationship Id="rId4" Type="http://schemas.openxmlformats.org/officeDocument/2006/relationships/image" Target="../media/image14.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opencourses.uoa.gr/courses/ECD5/"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0.xml"/><Relationship Id="rId5" Type="http://schemas.openxmlformats.org/officeDocument/2006/relationships/image" Target="../media/image15.png"/><Relationship Id="rId4" Type="http://schemas.openxmlformats.org/officeDocument/2006/relationships/hyperlink" Target="%5b1%5d%20http:/creativecommons.org/licenses/by-nc-sa/4.0/"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biblionet.gr/book/124666/%CE%9C%CE%B1%CE%BD%CE%B9%CE%AC,_%CE%A7%CF%81%CE%B9%CF%83%CF%84%CE%AF%CE%BD%CE%B1/%CE%A3%CF%84%CE%B1%CF%87%CF%84%CE%BF%CF%80%CE%BF%CF%8D%CF%84%CE%B5%CF%82_%CF%84%CE%BF%CF%85_%CE%BA%CF%8C%CF%83%CE%BC%CE%BF%CF%85" TargetMode="External"/><Relationship Id="rId7" Type="http://schemas.openxmlformats.org/officeDocument/2006/relationships/hyperlink" Target="http://www.modcloth.com/shop/shoes-heels/a-fish-called-wander-heel"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www.hilaryrobinson.co.uk/book/cinder-wellie/" TargetMode="External"/><Relationship Id="rId5" Type="http://schemas.openxmlformats.org/officeDocument/2006/relationships/hyperlink" Target="http://www.harpercollins.com/9780688162955/cinder-edna" TargetMode="External"/><Relationship Id="rId4" Type="http://schemas.openxmlformats.org/officeDocument/2006/relationships/hyperlink" Target="https://www.colourbox.com/image/traditional-arabic-shoes-for-sale-in-dubai-image-3392308"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www.dailymail.co.uk/femail/article-2570229/Jimmy-Choux-Designer-creates-amazing-shoes-look-like-mouthwatering-cakes-buttercream-sprinkles-chocolate-cherries-theyll-cost-200.html"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hyperlink" Target="https://pixabay.com/en/shoe-high-heels-fashion-elegance-310420/" TargetMode="External"/><Relationship Id="rId4" Type="http://schemas.openxmlformats.org/officeDocument/2006/relationships/hyperlink" Target="http://www.likecool.com/Lego_Shoes_by_nbsp_artist_Finn_Stone--Shoe--Style.html"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5.xml"/><Relationship Id="rId1" Type="http://schemas.openxmlformats.org/officeDocument/2006/relationships/tags" Target="../tags/tag5.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4.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5.xml"/><Relationship Id="rId1" Type="http://schemas.openxmlformats.org/officeDocument/2006/relationships/tags" Target="../tags/tag7.xml"/><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4.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Λογότυπο Εθνικόν και Καποδιστριακόν Πανεπιστήμιον Αθηνών"/>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179388" y="404813"/>
            <a:ext cx="4148137"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Τίτλος 1"/>
          <p:cNvSpPr>
            <a:spLocks noGrp="1"/>
          </p:cNvSpPr>
          <p:nvPr>
            <p:ph type="ctrTitle"/>
          </p:nvPr>
        </p:nvSpPr>
        <p:spPr>
          <a:xfrm>
            <a:off x="755576" y="1988840"/>
            <a:ext cx="7772400" cy="1470025"/>
          </a:xfrm>
        </p:spPr>
        <p:txBody>
          <a:bodyPr/>
          <a:lstStyle/>
          <a:p>
            <a:r>
              <a:rPr lang="el-GR" altLang="en-US" sz="4000" dirty="0" smtClean="0"/>
              <a:t>Το Εικονογραφημένο Βιβλίο στην Προσχολική Εκπαίδευση</a:t>
            </a:r>
            <a:endParaRPr lang="el-GR" altLang="en-US" sz="4000" dirty="0" smtClean="0">
              <a:solidFill>
                <a:srgbClr val="5075BC"/>
              </a:solidFill>
            </a:endParaRPr>
          </a:p>
        </p:txBody>
      </p:sp>
      <p:sp>
        <p:nvSpPr>
          <p:cNvPr id="3" name="Υπότιτλος 2"/>
          <p:cNvSpPr>
            <a:spLocks noGrp="1"/>
          </p:cNvSpPr>
          <p:nvPr>
            <p:ph type="subTitle" idx="1"/>
          </p:nvPr>
        </p:nvSpPr>
        <p:spPr>
          <a:xfrm>
            <a:off x="684213" y="3384550"/>
            <a:ext cx="7775575" cy="1752600"/>
          </a:xfrm>
        </p:spPr>
        <p:txBody>
          <a:bodyPr rtlCol="0">
            <a:noAutofit/>
          </a:bodyPr>
          <a:lstStyle/>
          <a:p>
            <a:pPr fontAlgn="auto">
              <a:spcAft>
                <a:spcPts val="0"/>
              </a:spcAft>
              <a:defRPr/>
            </a:pPr>
            <a:r>
              <a:rPr lang="el-GR" sz="2800" dirty="0" smtClean="0">
                <a:solidFill>
                  <a:srgbClr val="5075BC"/>
                </a:solidFill>
                <a:latin typeface="+mj-lt"/>
                <a:ea typeface="+mj-ea"/>
                <a:cs typeface="+mj-cs"/>
              </a:rPr>
              <a:t>Ενότητα </a:t>
            </a:r>
            <a:r>
              <a:rPr lang="en-US" sz="2800" dirty="0" smtClean="0">
                <a:solidFill>
                  <a:srgbClr val="5075BC"/>
                </a:solidFill>
                <a:latin typeface="+mj-lt"/>
                <a:ea typeface="+mj-ea"/>
                <a:cs typeface="+mj-cs"/>
              </a:rPr>
              <a:t>4.8</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smtClean="0"/>
              <a:t>Μόδα και</a:t>
            </a:r>
            <a:r>
              <a:rPr lang="en-US" sz="2800" dirty="0" smtClean="0"/>
              <a:t> </a:t>
            </a:r>
            <a:r>
              <a:rPr lang="el-GR" sz="2800" dirty="0" smtClean="0"/>
              <a:t>Εικονογραφημένο </a:t>
            </a:r>
            <a:r>
              <a:rPr lang="el-GR" sz="2800" dirty="0"/>
              <a:t>Β</a:t>
            </a:r>
            <a:r>
              <a:rPr lang="el-GR" sz="2800" dirty="0" smtClean="0"/>
              <a:t>ιβλίο</a:t>
            </a:r>
            <a:endParaRPr lang="el-GR" sz="2800" dirty="0"/>
          </a:p>
          <a:p>
            <a:pPr fontAlgn="auto">
              <a:spcAft>
                <a:spcPts val="0"/>
              </a:spcAft>
              <a:defRPr/>
            </a:pPr>
            <a:endParaRPr lang="el-GR" sz="2800" dirty="0" smtClean="0"/>
          </a:p>
          <a:p>
            <a:pPr fontAlgn="auto">
              <a:spcAft>
                <a:spcPts val="0"/>
              </a:spcAft>
              <a:defRPr/>
            </a:pPr>
            <a:r>
              <a:rPr lang="el-GR" sz="2800" dirty="0" smtClean="0"/>
              <a:t>Αγγελική Γιαννικοπούλου</a:t>
            </a:r>
          </a:p>
          <a:p>
            <a:pPr fontAlgn="auto">
              <a:spcAft>
                <a:spcPts val="0"/>
              </a:spcAft>
              <a:defRPr/>
            </a:pPr>
            <a:r>
              <a:rPr lang="el-GR" sz="2800" dirty="0" smtClean="0"/>
              <a:t>Τμήμα </a:t>
            </a:r>
            <a:r>
              <a:rPr lang="el-GR" sz="2800" dirty="0"/>
              <a:t>Εκπαίδευσης και Αγωγής στην Προσχολική Ηλικία (ΤΕΑΠΗ)</a:t>
            </a:r>
            <a:endParaRPr lang="en-US" sz="2800" dirty="0" smtClean="0"/>
          </a:p>
          <a:p>
            <a:pPr fontAlgn="auto">
              <a:spcAft>
                <a:spcPts val="0"/>
              </a:spcAft>
              <a:defRPr/>
            </a:pPr>
            <a:endParaRPr lang="el-GR" sz="2800" dirty="0" smtClean="0"/>
          </a:p>
        </p:txBody>
      </p:sp>
    </p:spTree>
    <p:custDataLst>
      <p:tags r:id="rId1"/>
    </p:custDataLst>
    <p:extLst>
      <p:ext uri="{BB962C8B-B14F-4D97-AF65-F5344CB8AC3E}">
        <p14:creationId xmlns:p14="http://schemas.microsoft.com/office/powerpoint/2010/main" val="271467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Τα έργα των παιδιών </a:t>
            </a:r>
            <a:r>
              <a:rPr lang="el-GR" dirty="0" smtClean="0"/>
              <a:t>(3/3</a:t>
            </a:r>
            <a:r>
              <a:rPr lang="el-GR" dirty="0"/>
              <a:t>)</a:t>
            </a:r>
          </a:p>
        </p:txBody>
      </p:sp>
      <p:sp>
        <p:nvSpPr>
          <p:cNvPr id="4" name="Content Placeholder 3"/>
          <p:cNvSpPr>
            <a:spLocks noGrp="1"/>
          </p:cNvSpPr>
          <p:nvPr>
            <p:ph sz="half" idx="2"/>
          </p:nvPr>
        </p:nvSpPr>
        <p:spPr>
          <a:xfrm>
            <a:off x="3419872" y="1600200"/>
            <a:ext cx="5266928" cy="4525963"/>
          </a:xfrm>
        </p:spPr>
        <p:txBody>
          <a:bodyPr/>
          <a:lstStyle/>
          <a:p>
            <a:pPr marL="0" indent="0">
              <a:buNone/>
            </a:pPr>
            <a:r>
              <a:rPr lang="el-GR" dirty="0"/>
              <a:t>Η </a:t>
            </a:r>
            <a:r>
              <a:rPr lang="el-GR" dirty="0" err="1" smtClean="0"/>
              <a:t>Πουπουλοπούτα</a:t>
            </a:r>
            <a:r>
              <a:rPr lang="el-GR" dirty="0" smtClean="0"/>
              <a:t> </a:t>
            </a:r>
            <a:r>
              <a:rPr lang="el-GR" dirty="0"/>
              <a:t>ζει στα ψηλά δέντρα και η κακιά μητριά τη βάζει να καθαρίζει και όλες τις φωλιές των πουλιών. </a:t>
            </a:r>
          </a:p>
          <a:p>
            <a:endParaRPr lang="el-GR" dirty="0"/>
          </a:p>
        </p:txBody>
      </p:sp>
      <p:pic>
        <p:nvPicPr>
          <p:cNvPr id="5" name="Picture 2" descr="Παπούτσι με πούπουλα"/>
          <p:cNvPicPr>
            <a:picLocks noGrp="1" noChangeAspect="1" noChangeArrowheads="1"/>
          </p:cNvPicPr>
          <p:nvPr>
            <p:ph sz="half" idx="1"/>
          </p:nvPr>
        </p:nvPicPr>
        <p:blipFill>
          <a:blip r:embed="rId2" cstate="screen">
            <a:extLst>
              <a:ext uri="{28A0092B-C50C-407E-A947-70E740481C1C}">
                <a14:useLocalDpi xmlns:a14="http://schemas.microsoft.com/office/drawing/2010/main"/>
              </a:ext>
            </a:extLst>
          </a:blip>
          <a:srcRect/>
          <a:stretch>
            <a:fillRect/>
          </a:stretch>
        </p:blipFill>
        <p:spPr bwMode="auto">
          <a:xfrm>
            <a:off x="467544" y="1628800"/>
            <a:ext cx="2715577"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extLst>
      <p:ext uri="{BB962C8B-B14F-4D97-AF65-F5344CB8AC3E}">
        <p14:creationId xmlns:p14="http://schemas.microsoft.com/office/powerpoint/2010/main" val="14511537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στο πλαίσιο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619672" y="4653136"/>
            <a:ext cx="5501640" cy="1386840"/>
          </a:xfrm>
          <a:prstGeom prst="rect">
            <a:avLst/>
          </a:prstGeom>
        </p:spPr>
      </p:pic>
    </p:spTree>
    <p:custDataLst>
      <p:tags r:id="rId1"/>
    </p:custDataLst>
    <p:extLst>
      <p:ext uri="{BB962C8B-B14F-4D97-AF65-F5344CB8AC3E}">
        <p14:creationId xmlns:p14="http://schemas.microsoft.com/office/powerpoint/2010/main" val="6850587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extLst>
      <p:ext uri="{BB962C8B-B14F-4D97-AF65-F5344CB8AC3E}">
        <p14:creationId xmlns:p14="http://schemas.microsoft.com/office/powerpoint/2010/main" val="28596526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p:txBody>
      </p:sp>
    </p:spTree>
    <p:extLst>
      <p:ext uri="{BB962C8B-B14F-4D97-AF65-F5344CB8AC3E}">
        <p14:creationId xmlns:p14="http://schemas.microsoft.com/office/powerpoint/2010/main" val="993698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l-GR" altLang="en-US" smtClean="0"/>
              <a:t>Σημείωμα Αναφοράς</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a:buNone/>
              <a:defRPr/>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smtClean="0"/>
              <a:t>Αγγελική </a:t>
            </a:r>
            <a:r>
              <a:rPr lang="el-GR" sz="2000" dirty="0" err="1" smtClean="0"/>
              <a:t>Γιαννικοπούλου</a:t>
            </a:r>
            <a:r>
              <a:rPr lang="el-GR" sz="2000" dirty="0" smtClean="0"/>
              <a:t> 2015. </a:t>
            </a:r>
            <a:r>
              <a:rPr lang="el-GR" sz="2000" dirty="0"/>
              <a:t>Βεατρίκη </a:t>
            </a:r>
            <a:r>
              <a:rPr lang="el-GR" sz="2000" dirty="0" err="1" smtClean="0"/>
              <a:t>Βεντουράκη</a:t>
            </a:r>
            <a:r>
              <a:rPr lang="el-GR" sz="2000" dirty="0" smtClean="0"/>
              <a:t>, Αγγελική </a:t>
            </a:r>
            <a:r>
              <a:rPr lang="el-GR" sz="2000" dirty="0" err="1" smtClean="0"/>
              <a:t>Γιαννικοπούλου</a:t>
            </a:r>
            <a:r>
              <a:rPr lang="el-GR" sz="2000" dirty="0"/>
              <a:t>. «Το Εικονογραφημένο Βιβλίο στην Προσχολική Εκπαίδευση</a:t>
            </a:r>
            <a:r>
              <a:rPr lang="el-GR" sz="2000" dirty="0" smtClean="0"/>
              <a:t>. </a:t>
            </a:r>
            <a:r>
              <a:rPr lang="el-GR" sz="2000" dirty="0"/>
              <a:t>Μόδα και</a:t>
            </a:r>
            <a:r>
              <a:rPr lang="en-US" sz="2000" dirty="0"/>
              <a:t> </a:t>
            </a:r>
            <a:r>
              <a:rPr lang="el-GR" sz="2000" dirty="0"/>
              <a:t>Εικονογραφημένο Βιβλίο. Σταχτοπούτες του </a:t>
            </a:r>
            <a:r>
              <a:rPr lang="el-GR" sz="2000" dirty="0" smtClean="0"/>
              <a:t>κόσμου». </a:t>
            </a:r>
            <a:r>
              <a:rPr lang="el-GR" sz="2000" dirty="0"/>
              <a:t>Έκδοση: </a:t>
            </a:r>
            <a:r>
              <a:rPr lang="el-GR" sz="2000" dirty="0" smtClean="0"/>
              <a:t>1.0</a:t>
            </a:r>
            <a:r>
              <a:rPr lang="el-GR" sz="2000" dirty="0"/>
              <a:t>. Αθήνα </a:t>
            </a:r>
            <a:r>
              <a:rPr lang="el-GR" sz="2000" dirty="0" smtClean="0"/>
              <a:t>2015. </a:t>
            </a:r>
            <a:r>
              <a:rPr lang="el-GR" sz="2000" dirty="0"/>
              <a:t>Διαθέσιμο από τη δικτυακή διεύθυνση: </a:t>
            </a:r>
            <a:r>
              <a:rPr lang="en-GB" sz="2000" dirty="0">
                <a:hlinkClick r:id="rId3" tooltip="Ανοιχτό Μάθημα: Το Εικονογραφημένο Βιβλίο στην Προσχολική Εκπαίδευση"/>
              </a:rPr>
              <a:t>http://opencourses.uoa.gr/courses/ECD5/</a:t>
            </a:r>
            <a:r>
              <a:rPr lang="el-GR" sz="2000" dirty="0" smtClean="0"/>
              <a:t>.</a:t>
            </a:r>
            <a:endParaRPr lang="el-GR" sz="2000" dirty="0"/>
          </a:p>
          <a:p>
            <a:pPr fontAlgn="auto">
              <a:spcAft>
                <a:spcPts val="0"/>
              </a:spcAft>
              <a:defRPr/>
            </a:pPr>
            <a:endParaRPr lang="el-GR" sz="2000" dirty="0"/>
          </a:p>
        </p:txBody>
      </p:sp>
    </p:spTree>
    <p:extLst>
      <p:ext uri="{BB962C8B-B14F-4D97-AF65-F5344CB8AC3E}">
        <p14:creationId xmlns:p14="http://schemas.microsoft.com/office/powerpoint/2010/main" val="1029222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161925"/>
            <a:ext cx="8229600" cy="1143000"/>
          </a:xfrm>
        </p:spPr>
        <p:txBody>
          <a:bodyPr/>
          <a:lstStyle/>
          <a:p>
            <a:r>
              <a:rPr lang="el-GR" altLang="en-US" smtClean="0"/>
              <a:t>Σημείωμα Αδειοδότησης</a:t>
            </a:r>
          </a:p>
        </p:txBody>
      </p:sp>
      <p:sp>
        <p:nvSpPr>
          <p:cNvPr id="34819" name="Content Placeholder 2"/>
          <p:cNvSpPr>
            <a:spLocks noGrp="1"/>
          </p:cNvSpPr>
          <p:nvPr>
            <p:ph idx="1"/>
          </p:nvPr>
        </p:nvSpPr>
        <p:spPr>
          <a:xfrm>
            <a:off x="107950" y="765175"/>
            <a:ext cx="8928100" cy="1439863"/>
          </a:xfrm>
        </p:spPr>
        <p:txBody>
          <a:bodyPr>
            <a:normAutofit fontScale="92500" lnSpcReduction="10000"/>
          </a:bodyPr>
          <a:lstStyle/>
          <a:p>
            <a:pPr marL="0" indent="0">
              <a:buFont typeface="Arial" panose="020B0604020202020204" pitchFamily="34" charset="0"/>
              <a:buNone/>
            </a:pPr>
            <a:r>
              <a:rPr lang="el-GR" altLang="en-US" sz="2000" smtClean="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Arial" panose="020B0604020202020204" pitchFamily="34" charset="0"/>
              <a:buNone/>
            </a:pPr>
            <a:endParaRPr lang="el-GR" altLang="en-US" sz="2000" smtClean="0"/>
          </a:p>
        </p:txBody>
      </p:sp>
      <p:pic>
        <p:nvPicPr>
          <p:cNvPr id="34820" name="Picture 22" descr="Λογότυπο για Άδειες χρήσης Creative Commons BY-NC-ND">
            <a:hlinkClick r:id="rId4"/>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p>
            <a:pPr eaLnBrk="1" fontAlgn="auto" hangingPunct="1">
              <a:spcBef>
                <a:spcPts val="0"/>
              </a:spcBef>
              <a:spcAft>
                <a:spcPts val="0"/>
              </a:spcAft>
              <a:defRPr/>
            </a:pPr>
            <a:r>
              <a:rPr lang="el-GR" dirty="0">
                <a:latin typeface="+mn-lt"/>
              </a:rPr>
              <a:t>[1] http://creativecommons.org/licenses/by-nc-sa/4.0/ </a:t>
            </a:r>
            <a:endParaRPr lang="en-US" dirty="0">
              <a:latin typeface="+mn-lt"/>
            </a:endParaRPr>
          </a:p>
          <a:p>
            <a:pPr eaLnBrk="1" fontAlgn="auto" hangingPunct="1">
              <a:spcBef>
                <a:spcPts val="0"/>
              </a:spcBef>
              <a:spcAft>
                <a:spcPts val="0"/>
              </a:spcAft>
              <a:defRPr/>
            </a:pPr>
            <a:endParaRPr lang="el-GR" dirty="0">
              <a:latin typeface="+mn-lt"/>
            </a:endParaRPr>
          </a:p>
          <a:p>
            <a:pPr eaLnBrk="1" fontAlgn="auto" hangingPunct="1">
              <a:spcBef>
                <a:spcPts val="0"/>
              </a:spcBef>
              <a:spcAft>
                <a:spcPts val="0"/>
              </a:spcAft>
              <a:defRPr/>
            </a:pPr>
            <a:r>
              <a:rPr lang="el-GR" dirty="0">
                <a:latin typeface="+mn-lt"/>
              </a:rPr>
              <a:t>Ως </a:t>
            </a:r>
            <a:r>
              <a:rPr lang="el-GR" b="1" dirty="0">
                <a:latin typeface="+mn-lt"/>
              </a:rPr>
              <a:t>Μη Εμπορική</a:t>
            </a:r>
            <a:r>
              <a:rPr lang="el-GR" dirty="0">
                <a:latin typeface="+mn-lt"/>
              </a:rPr>
              <a:t> ορίζεται η χρήση:</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 δεν περιλαμβάνει άμεσο ή έμμεσο οικονομικό όφελος από τη χρήση του έργου, για τον διανομέα του έργου και </a:t>
            </a:r>
            <a:r>
              <a:rPr lang="el-GR" dirty="0" err="1">
                <a:latin typeface="+mn-lt"/>
              </a:rPr>
              <a:t>αδειοδόχο</a:t>
            </a:r>
            <a:r>
              <a:rPr lang="el-GR" dirty="0">
                <a:latin typeface="+mn-lt"/>
              </a:rPr>
              <a:t>.</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περιλαμβάνει οικονομική συναλλαγή ως προϋπόθεση για τη χρήση ή πρόσβαση στο έργο.</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προσπορίζει στον διανομέα του έργου και</a:t>
            </a:r>
            <a:r>
              <a:rPr lang="en-GB" dirty="0">
                <a:latin typeface="+mn-lt"/>
              </a:rPr>
              <a:t> </a:t>
            </a:r>
            <a:r>
              <a:rPr lang="el-GR" dirty="0" err="1">
                <a:latin typeface="+mn-lt"/>
              </a:rPr>
              <a:t>αδειοδόχο</a:t>
            </a:r>
            <a:r>
              <a:rPr lang="en-GB" dirty="0">
                <a:latin typeface="+mn-lt"/>
              </a:rPr>
              <a:t> </a:t>
            </a:r>
            <a:r>
              <a:rPr lang="el-GR" dirty="0">
                <a:latin typeface="+mn-lt"/>
              </a:rPr>
              <a:t>έμμεσο οικονομικό όφελος (π.χ. διαφημίσεις) από την προβολή του έργου σε διαδικτυακό τόπο.</a:t>
            </a:r>
            <a:endParaRPr lang="en-US" dirty="0">
              <a:latin typeface="+mn-lt"/>
            </a:endParaRPr>
          </a:p>
          <a:p>
            <a:pPr marL="342900" indent="-342900" eaLnBrk="1" fontAlgn="auto" hangingPunct="1">
              <a:spcBef>
                <a:spcPts val="0"/>
              </a:spcBef>
              <a:spcAft>
                <a:spcPts val="0"/>
              </a:spcAft>
              <a:buFont typeface="Arial" panose="020B0604020202020204" pitchFamily="34" charset="0"/>
              <a:buChar char="•"/>
              <a:defRPr/>
            </a:pPr>
            <a:endParaRPr lang="el-GR" dirty="0">
              <a:latin typeface="+mn-lt"/>
            </a:endParaRPr>
          </a:p>
          <a:p>
            <a:pPr eaLnBrk="1" fontAlgn="auto" hangingPunct="1">
              <a:spcBef>
                <a:spcPts val="0"/>
              </a:spcBef>
              <a:spcAft>
                <a:spcPts val="0"/>
              </a:spcAft>
              <a:defRPr/>
            </a:pPr>
            <a:r>
              <a:rPr lang="el-GR" dirty="0">
                <a:latin typeface="+mn-lt"/>
              </a:rPr>
              <a:t>Ο δικαιούχος μπορεί να παρέχει στον </a:t>
            </a:r>
            <a:r>
              <a:rPr lang="el-GR" dirty="0" err="1">
                <a:latin typeface="+mn-lt"/>
              </a:rPr>
              <a:t>αδειοδόχο</a:t>
            </a:r>
            <a:r>
              <a:rPr lang="el-GR" dirty="0">
                <a:latin typeface="+mn-lt"/>
              </a:rPr>
              <a:t> ξεχωριστή άδεια να χρησιμοποιεί το έργο για εμπορική χρήση, εφόσον αυτό του ζητηθεί.</a:t>
            </a:r>
          </a:p>
        </p:txBody>
      </p:sp>
    </p:spTree>
    <p:custDataLst>
      <p:tags r:id="rId1"/>
    </p:custDataLst>
    <p:extLst>
      <p:ext uri="{BB962C8B-B14F-4D97-AF65-F5344CB8AC3E}">
        <p14:creationId xmlns:p14="http://schemas.microsoft.com/office/powerpoint/2010/main" val="18086976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l-GR" altLang="en-US" smtClean="0"/>
              <a:t>Διατήρηση Σημειωμάτων</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fontAlgn="auto">
              <a:spcAft>
                <a:spcPts val="0"/>
              </a:spcAft>
              <a:buFont typeface="Arial" panose="020B0604020202020204" pitchFamily="34" charset="0"/>
              <a:buNone/>
              <a:defRPr/>
            </a:pPr>
            <a:r>
              <a:rPr lang="el-GR" sz="2400" dirty="0" smtClean="0"/>
              <a:t>Οποιαδήποτε </a:t>
            </a:r>
            <a:r>
              <a:rPr lang="el-GR" sz="2400" dirty="0"/>
              <a:t>αναπαραγωγή ή διασκευή του υλικού θα πρέπει να συμπεριλαμβάνει:</a:t>
            </a:r>
          </a:p>
          <a:p>
            <a:pPr lvl="1" fontAlgn="auto">
              <a:spcAft>
                <a:spcPts val="0"/>
              </a:spcAft>
              <a:buFont typeface="Wingdings" panose="05000000000000000000" pitchFamily="2" charset="2"/>
              <a:buChar char="§"/>
              <a:defRPr/>
            </a:pPr>
            <a:r>
              <a:rPr lang="el-GR" sz="2000" dirty="0" smtClean="0"/>
              <a:t>το Σημείωμα Αν</a:t>
            </a:r>
            <a:r>
              <a:rPr lang="en-US" sz="2000" dirty="0" smtClean="0"/>
              <a:t>α</a:t>
            </a:r>
            <a:r>
              <a:rPr lang="el-GR" sz="2000" dirty="0" smtClean="0"/>
              <a:t>φοράς,</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a:t>
            </a:r>
            <a:r>
              <a:rPr lang="el-GR" sz="2000" dirty="0" err="1" smtClean="0"/>
              <a:t>Αδειοδότησης</a:t>
            </a:r>
            <a:r>
              <a:rPr lang="el-GR" sz="2000" dirty="0" smtClean="0"/>
              <a:t>,</a:t>
            </a:r>
            <a:endParaRPr lang="el-GR" sz="2000" dirty="0"/>
          </a:p>
          <a:p>
            <a:pPr lvl="1" fontAlgn="auto">
              <a:spcAft>
                <a:spcPts val="0"/>
              </a:spcAft>
              <a:buFont typeface="Wingdings" panose="05000000000000000000" pitchFamily="2" charset="2"/>
              <a:buChar char="§"/>
              <a:defRPr/>
            </a:pPr>
            <a:r>
              <a:rPr lang="el-GR" sz="2000" dirty="0" smtClean="0"/>
              <a:t>τη δήλωση Διατήρησης Σημειωμάτων,</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fontAlgn="auto">
              <a:spcAft>
                <a:spcPts val="0"/>
              </a:spcAft>
              <a:buFont typeface="Arial" panose="020B0604020202020204" pitchFamily="34" charset="0"/>
              <a:buNone/>
              <a:defRPr/>
            </a:pPr>
            <a:r>
              <a:rPr lang="el-GR" sz="2400" dirty="0"/>
              <a:t>μαζί με τους </a:t>
            </a:r>
            <a:r>
              <a:rPr lang="el-GR" sz="2400" dirty="0" smtClean="0"/>
              <a:t>συνοδευτικούς </a:t>
            </a:r>
            <a:r>
              <a:rPr lang="el-GR" sz="2400" dirty="0" err="1" smtClean="0"/>
              <a:t>υπερσυνδέσμους</a:t>
            </a:r>
            <a:r>
              <a:rPr lang="el-GR" sz="2400" dirty="0"/>
              <a:t>.</a:t>
            </a:r>
          </a:p>
          <a:p>
            <a:pPr fontAlgn="auto">
              <a:spcAft>
                <a:spcPts val="0"/>
              </a:spcAft>
              <a:defRPr/>
            </a:pPr>
            <a:endParaRPr lang="el-GR" sz="2000" dirty="0"/>
          </a:p>
        </p:txBody>
      </p:sp>
    </p:spTree>
    <p:extLst>
      <p:ext uri="{BB962C8B-B14F-4D97-AF65-F5344CB8AC3E}">
        <p14:creationId xmlns:p14="http://schemas.microsoft.com/office/powerpoint/2010/main" val="12158361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Σημείωμα Χρήσης Έργων </a:t>
            </a:r>
            <a:r>
              <a:rPr lang="el-GR" dirty="0" smtClean="0"/>
              <a:t>Τρίτων</a:t>
            </a:r>
            <a:r>
              <a:rPr lang="en-US" dirty="0" smtClean="0"/>
              <a:t> (1/2)</a:t>
            </a:r>
            <a:endParaRPr lang="el-GR" dirty="0"/>
          </a:p>
        </p:txBody>
      </p:sp>
      <p:sp>
        <p:nvSpPr>
          <p:cNvPr id="3" name="Content Placeholder 2"/>
          <p:cNvSpPr>
            <a:spLocks noGrp="1"/>
          </p:cNvSpPr>
          <p:nvPr>
            <p:ph idx="1"/>
          </p:nvPr>
        </p:nvSpPr>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dirty="0"/>
              <a:t>Εικόνα 1: Εξώφυλλο του βιβλίου «</a:t>
            </a:r>
            <a:r>
              <a:rPr lang="el-GR" sz="2000" u="sng" dirty="0">
                <a:hlinkClick r:id="rId3"/>
              </a:rPr>
              <a:t>Σταχτοπούτες του κόσμου</a:t>
            </a:r>
            <a:r>
              <a:rPr lang="el-GR" sz="2000" dirty="0"/>
              <a:t>» / Χριστίνα </a:t>
            </a:r>
            <a:r>
              <a:rPr lang="el-GR" sz="2000" dirty="0" err="1"/>
              <a:t>Μανιά</a:t>
            </a:r>
            <a:r>
              <a:rPr lang="el-GR" sz="2000" dirty="0"/>
              <a:t> · εικονογράφηση Γιώργος Σγουρός. - 1η </a:t>
            </a:r>
            <a:r>
              <a:rPr lang="el-GR" sz="2000" dirty="0" err="1"/>
              <a:t>έκδ</a:t>
            </a:r>
            <a:r>
              <a:rPr lang="el-GR" sz="2000" dirty="0"/>
              <a:t>. - Αθήνα : </a:t>
            </a:r>
            <a:r>
              <a:rPr lang="el-GR" sz="2000" dirty="0" err="1"/>
              <a:t>IntroBooks</a:t>
            </a:r>
            <a:r>
              <a:rPr lang="el-GR" sz="2000" dirty="0"/>
              <a:t>, 2007. </a:t>
            </a:r>
            <a:r>
              <a:rPr lang="en-GB" sz="2000" dirty="0" err="1"/>
              <a:t>Biblionet</a:t>
            </a:r>
            <a:r>
              <a:rPr lang="el-GR" sz="2000" dirty="0"/>
              <a:t>.</a:t>
            </a:r>
          </a:p>
          <a:p>
            <a:pPr marL="0" indent="0">
              <a:buNone/>
            </a:pPr>
            <a:r>
              <a:rPr lang="el-GR" sz="2000" dirty="0"/>
              <a:t>Εικόνα 2: </a:t>
            </a:r>
            <a:r>
              <a:rPr lang="el-GR" sz="2000" u="sng" dirty="0">
                <a:hlinkClick r:id="rId4"/>
              </a:rPr>
              <a:t>Παραδοσιακά Αραβικά Παπούτσια</a:t>
            </a:r>
            <a:r>
              <a:rPr lang="el-GR" sz="2000" dirty="0"/>
              <a:t>, </a:t>
            </a:r>
            <a:r>
              <a:rPr lang="en-GB" sz="2000" dirty="0" err="1"/>
              <a:t>Colourbox</a:t>
            </a:r>
            <a:r>
              <a:rPr lang="el-GR" sz="2000" dirty="0"/>
              <a:t>, </a:t>
            </a:r>
            <a:r>
              <a:rPr lang="en-GB" sz="2000" dirty="0"/>
              <a:t>All rights reserved</a:t>
            </a:r>
            <a:r>
              <a:rPr lang="el-GR" sz="2000" dirty="0"/>
              <a:t>.</a:t>
            </a:r>
          </a:p>
          <a:p>
            <a:pPr marL="0" indent="0">
              <a:buNone/>
            </a:pPr>
            <a:r>
              <a:rPr lang="el-GR" sz="2000" dirty="0"/>
              <a:t>Εικόνα </a:t>
            </a:r>
            <a:r>
              <a:rPr lang="en-US" sz="2000" dirty="0"/>
              <a:t>3: </a:t>
            </a:r>
            <a:r>
              <a:rPr lang="el-GR" sz="2000" dirty="0"/>
              <a:t>Εξώφυλλο του βιβλίου </a:t>
            </a:r>
            <a:r>
              <a:rPr lang="en-US" sz="2000" dirty="0"/>
              <a:t>«</a:t>
            </a:r>
            <a:r>
              <a:rPr lang="en-US" sz="2000" u="sng" dirty="0">
                <a:hlinkClick r:id="rId5"/>
              </a:rPr>
              <a:t>Cinder Edna</a:t>
            </a:r>
            <a:r>
              <a:rPr lang="en-US" sz="2000" dirty="0"/>
              <a:t>» by Ellen Jackson, HarperCollins. </a:t>
            </a:r>
            <a:r>
              <a:rPr lang="en-GB" sz="2000" dirty="0"/>
              <a:t>All rights reserved.</a:t>
            </a:r>
            <a:endParaRPr lang="el-GR" sz="2000" dirty="0"/>
          </a:p>
          <a:p>
            <a:pPr marL="0" indent="0">
              <a:buNone/>
            </a:pPr>
            <a:r>
              <a:rPr lang="el-GR" sz="2000" dirty="0"/>
              <a:t>Εικόνα </a:t>
            </a:r>
            <a:r>
              <a:rPr lang="en-US" sz="2000" dirty="0"/>
              <a:t>4: </a:t>
            </a:r>
            <a:r>
              <a:rPr lang="el-GR" sz="2000" dirty="0"/>
              <a:t>Εξώφυλλο του βιβλίου </a:t>
            </a:r>
            <a:r>
              <a:rPr lang="en-US" sz="2000" dirty="0"/>
              <a:t>«</a:t>
            </a:r>
            <a:r>
              <a:rPr lang="en-US" sz="2000" u="sng" dirty="0">
                <a:hlinkClick r:id="rId6"/>
              </a:rPr>
              <a:t>Cinder Wellie</a:t>
            </a:r>
            <a:r>
              <a:rPr lang="en-US" sz="2000" dirty="0"/>
              <a:t>» by Hilary Robinson, Franklin Watts. </a:t>
            </a:r>
            <a:r>
              <a:rPr lang="en-GB" sz="2000" dirty="0"/>
              <a:t>All rights reserved.</a:t>
            </a:r>
            <a:endParaRPr lang="el-GR" sz="2000" dirty="0"/>
          </a:p>
          <a:p>
            <a:pPr marL="0" indent="0">
              <a:buNone/>
            </a:pPr>
            <a:r>
              <a:rPr lang="el-GR" sz="2000" dirty="0"/>
              <a:t>Εικόνα</a:t>
            </a:r>
            <a:r>
              <a:rPr lang="en-GB" sz="2000" dirty="0"/>
              <a:t> 5: </a:t>
            </a:r>
            <a:r>
              <a:rPr lang="el-GR" sz="2000" u="sng" dirty="0">
                <a:hlinkClick r:id="rId7"/>
              </a:rPr>
              <a:t>Παπούτσια Ψάρι</a:t>
            </a:r>
            <a:r>
              <a:rPr lang="en-GB" sz="2000" dirty="0"/>
              <a:t>, Copyright </a:t>
            </a:r>
            <a:r>
              <a:rPr lang="en-GB" sz="2000" dirty="0" err="1"/>
              <a:t>Modcloth</a:t>
            </a:r>
            <a:r>
              <a:rPr lang="en-GB" sz="2000" dirty="0"/>
              <a:t>. All rights reserved. </a:t>
            </a:r>
            <a:r>
              <a:rPr lang="en-GB" sz="2000" dirty="0" err="1"/>
              <a:t>Modcloth</a:t>
            </a:r>
            <a:r>
              <a:rPr lang="en-US" sz="2000" dirty="0" smtClean="0"/>
              <a:t>.</a:t>
            </a:r>
            <a:endParaRPr lang="el-GR" sz="2000" dirty="0"/>
          </a:p>
        </p:txBody>
      </p:sp>
    </p:spTree>
    <p:extLst>
      <p:ext uri="{BB962C8B-B14F-4D97-AF65-F5344CB8AC3E}">
        <p14:creationId xmlns:p14="http://schemas.microsoft.com/office/powerpoint/2010/main" val="23530459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Σημείωμα Χρήσης Έργων Τρίτων </a:t>
            </a:r>
            <a:r>
              <a:rPr lang="el-GR" dirty="0" smtClean="0"/>
              <a:t>(</a:t>
            </a:r>
            <a:r>
              <a:rPr lang="en-US" dirty="0" smtClean="0"/>
              <a:t>2</a:t>
            </a:r>
            <a:r>
              <a:rPr lang="el-GR" dirty="0" smtClean="0"/>
              <a:t>/2</a:t>
            </a:r>
            <a:r>
              <a:rPr lang="el-GR" dirty="0"/>
              <a:t>)</a:t>
            </a:r>
          </a:p>
        </p:txBody>
      </p:sp>
      <p:sp>
        <p:nvSpPr>
          <p:cNvPr id="3" name="Content Placeholder 2"/>
          <p:cNvSpPr>
            <a:spLocks noGrp="1"/>
          </p:cNvSpPr>
          <p:nvPr>
            <p:ph idx="1"/>
          </p:nvPr>
        </p:nvSpPr>
        <p:spPr/>
        <p:txBody>
          <a:bodyPr>
            <a:noAutofit/>
          </a:bodyPr>
          <a:lstStyle/>
          <a:p>
            <a:pPr marL="0" indent="0">
              <a:buNone/>
            </a:pPr>
            <a:r>
              <a:rPr lang="el-GR" sz="2000" dirty="0" smtClean="0"/>
              <a:t>Εικόνα</a:t>
            </a:r>
            <a:r>
              <a:rPr lang="en-GB" sz="2000" dirty="0" smtClean="0"/>
              <a:t> </a:t>
            </a:r>
            <a:r>
              <a:rPr lang="en-GB" sz="2000" dirty="0"/>
              <a:t>6: </a:t>
            </a:r>
            <a:r>
              <a:rPr lang="el-GR" sz="2000" u="sng" dirty="0">
                <a:hlinkClick r:id="rId3"/>
              </a:rPr>
              <a:t>Παπούτσι Τούρτα</a:t>
            </a:r>
            <a:r>
              <a:rPr lang="en-GB" sz="2000" dirty="0"/>
              <a:t>, Copyright Chris Campbell</a:t>
            </a:r>
            <a:r>
              <a:rPr lang="en-US" sz="2000" dirty="0"/>
              <a:t>. </a:t>
            </a:r>
            <a:r>
              <a:rPr lang="en-GB" sz="2000" dirty="0"/>
              <a:t>All rights reserved. </a:t>
            </a:r>
            <a:r>
              <a:rPr lang="en-US" sz="2000" dirty="0"/>
              <a:t>Daily Mail.</a:t>
            </a:r>
            <a:endParaRPr lang="el-GR" sz="2000" dirty="0"/>
          </a:p>
          <a:p>
            <a:pPr marL="0" indent="0">
              <a:buNone/>
            </a:pPr>
            <a:r>
              <a:rPr lang="el-GR" sz="2000" dirty="0"/>
              <a:t>Εικόνα </a:t>
            </a:r>
            <a:r>
              <a:rPr lang="en-GB" sz="2000" dirty="0"/>
              <a:t>7</a:t>
            </a:r>
            <a:r>
              <a:rPr lang="en-US" sz="2000" dirty="0"/>
              <a:t>: </a:t>
            </a:r>
            <a:r>
              <a:rPr lang="el-GR" sz="2000" u="sng" dirty="0">
                <a:hlinkClick r:id="rId4"/>
              </a:rPr>
              <a:t>Παπούτσια </a:t>
            </a:r>
            <a:r>
              <a:rPr lang="en-GB" sz="2000" u="sng" dirty="0">
                <a:hlinkClick r:id="rId4"/>
              </a:rPr>
              <a:t>Lego</a:t>
            </a:r>
            <a:r>
              <a:rPr lang="en-GB" sz="2000" dirty="0"/>
              <a:t>, Copyright Finn Stone. All rights reserved. </a:t>
            </a:r>
            <a:r>
              <a:rPr lang="en-GB" sz="2000" dirty="0" err="1"/>
              <a:t>Likecool</a:t>
            </a:r>
            <a:r>
              <a:rPr lang="en-GB" sz="2000" dirty="0"/>
              <a:t>.</a:t>
            </a:r>
            <a:endParaRPr lang="el-GR" sz="2000" dirty="0"/>
          </a:p>
          <a:p>
            <a:pPr marL="0" indent="0">
              <a:buNone/>
            </a:pPr>
            <a:r>
              <a:rPr lang="el-GR" sz="2000" dirty="0"/>
              <a:t>Εικόνα</a:t>
            </a:r>
            <a:r>
              <a:rPr lang="en-US" sz="2000" dirty="0"/>
              <a:t> 8: </a:t>
            </a:r>
            <a:r>
              <a:rPr lang="el-GR" sz="2000" u="sng" dirty="0">
                <a:hlinkClick r:id="rId5"/>
              </a:rPr>
              <a:t>Παπούτσι</a:t>
            </a:r>
            <a:r>
              <a:rPr lang="en-US" sz="2000" dirty="0"/>
              <a:t>, CC0 Public Domain, </a:t>
            </a:r>
            <a:r>
              <a:rPr lang="en-GB" sz="2000" dirty="0" err="1"/>
              <a:t>Pixabay</a:t>
            </a:r>
            <a:r>
              <a:rPr lang="en-GB" sz="2000" dirty="0"/>
              <a:t>.</a:t>
            </a:r>
            <a:endParaRPr lang="el-GR" sz="2000" dirty="0"/>
          </a:p>
        </p:txBody>
      </p:sp>
    </p:spTree>
    <p:extLst>
      <p:ext uri="{BB962C8B-B14F-4D97-AF65-F5344CB8AC3E}">
        <p14:creationId xmlns:p14="http://schemas.microsoft.com/office/powerpoint/2010/main" val="8577672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altLang="en-US" dirty="0"/>
              <a:t>Διδακτική Πρακτική</a:t>
            </a:r>
            <a:endParaRPr lang="en-GB" dirty="0"/>
          </a:p>
        </p:txBody>
      </p:sp>
      <p:sp>
        <p:nvSpPr>
          <p:cNvPr id="7" name="Θέση περιεχομένου 6"/>
          <p:cNvSpPr>
            <a:spLocks noGrp="1"/>
          </p:cNvSpPr>
          <p:nvPr>
            <p:ph sz="half" idx="1"/>
          </p:nvPr>
        </p:nvSpPr>
        <p:spPr/>
        <p:txBody>
          <a:bodyPr>
            <a:noAutofit/>
          </a:bodyPr>
          <a:lstStyle/>
          <a:p>
            <a:pPr marL="0" indent="0">
              <a:buNone/>
            </a:pPr>
            <a:r>
              <a:rPr lang="el-GR" sz="2400" b="1" dirty="0"/>
              <a:t>Διδακτική </a:t>
            </a:r>
            <a:r>
              <a:rPr lang="el-GR" sz="2400" b="1" dirty="0" smtClean="0"/>
              <a:t>πρακτική</a:t>
            </a:r>
            <a:r>
              <a:rPr lang="en-GB" sz="2400" dirty="0" smtClean="0"/>
              <a:t>:</a:t>
            </a:r>
            <a:r>
              <a:rPr lang="el-GR" sz="2400" dirty="0" smtClean="0"/>
              <a:t> </a:t>
            </a:r>
          </a:p>
          <a:p>
            <a:pPr marL="0" indent="0">
              <a:spcBef>
                <a:spcPts val="0"/>
              </a:spcBef>
              <a:buNone/>
            </a:pPr>
            <a:r>
              <a:rPr lang="el-GR" sz="2400" dirty="0"/>
              <a:t>Βεατρίκη </a:t>
            </a:r>
            <a:r>
              <a:rPr lang="el-GR" sz="2400" dirty="0" err="1" smtClean="0"/>
              <a:t>Βεντουράκη</a:t>
            </a:r>
            <a:r>
              <a:rPr lang="el-GR" sz="2400" dirty="0" smtClean="0"/>
              <a:t>.</a:t>
            </a:r>
            <a:endParaRPr lang="en-GB" sz="2400" dirty="0" smtClean="0"/>
          </a:p>
          <a:p>
            <a:pPr marL="0" indent="0">
              <a:spcBef>
                <a:spcPts val="1200"/>
              </a:spcBef>
              <a:buNone/>
            </a:pPr>
            <a:r>
              <a:rPr lang="el-GR" sz="2400" b="1" dirty="0" smtClean="0"/>
              <a:t>«Δείξε </a:t>
            </a:r>
            <a:r>
              <a:rPr lang="el-GR" sz="2400" b="1" dirty="0"/>
              <a:t>μου το παπούτσι σου να σου πω ποιος </a:t>
            </a:r>
            <a:r>
              <a:rPr lang="el-GR" sz="2400" b="1" dirty="0" smtClean="0"/>
              <a:t>είσαι.»</a:t>
            </a:r>
            <a:endParaRPr lang="el-GR" sz="2400" b="1" dirty="0"/>
          </a:p>
          <a:p>
            <a:pPr marL="0" indent="0">
              <a:spcBef>
                <a:spcPts val="1200"/>
              </a:spcBef>
              <a:buNone/>
            </a:pPr>
            <a:r>
              <a:rPr lang="el-GR" altLang="en-US" sz="2400" b="1" dirty="0" smtClean="0"/>
              <a:t>Βιβλίο</a:t>
            </a:r>
            <a:r>
              <a:rPr lang="el-GR" altLang="en-US" sz="2400" dirty="0" smtClean="0"/>
              <a:t>:</a:t>
            </a:r>
            <a:r>
              <a:rPr lang="en-GB" altLang="en-US" sz="2400" dirty="0" smtClean="0"/>
              <a:t> </a:t>
            </a:r>
            <a:r>
              <a:rPr lang="el-GR" altLang="en-US" sz="2400" dirty="0" err="1"/>
              <a:t>Μανιά</a:t>
            </a:r>
            <a:r>
              <a:rPr lang="el-GR" altLang="en-US" sz="2400" dirty="0"/>
              <a:t>, Χριστίνα. </a:t>
            </a:r>
            <a:r>
              <a:rPr lang="el-GR" altLang="en-US" sz="2400" b="1" dirty="0"/>
              <a:t>Σταχτοπούτες του κόσμου </a:t>
            </a:r>
            <a:r>
              <a:rPr lang="el-GR" altLang="en-US" sz="2400" dirty="0"/>
              <a:t>/ Χριστίνα </a:t>
            </a:r>
            <a:r>
              <a:rPr lang="el-GR" altLang="en-US" sz="2400" dirty="0" err="1"/>
              <a:t>Μανιά</a:t>
            </a:r>
            <a:r>
              <a:rPr lang="el-GR" altLang="en-US" sz="2400" dirty="0"/>
              <a:t> · εικονογράφηση Γιώργος Σγουρός. - 1η </a:t>
            </a:r>
            <a:r>
              <a:rPr lang="el-GR" altLang="en-US" sz="2400" dirty="0" err="1"/>
              <a:t>έκδ</a:t>
            </a:r>
            <a:r>
              <a:rPr lang="el-GR" altLang="en-US" sz="2400" dirty="0"/>
              <a:t>. - Αθήνα : </a:t>
            </a:r>
            <a:r>
              <a:rPr lang="el-GR" altLang="en-US" sz="2400" dirty="0" err="1"/>
              <a:t>IntroBooks</a:t>
            </a:r>
            <a:r>
              <a:rPr lang="el-GR" altLang="en-US" sz="2400" dirty="0"/>
              <a:t>, 2007.</a:t>
            </a:r>
            <a:endParaRPr lang="en-GB" sz="2400" dirty="0"/>
          </a:p>
        </p:txBody>
      </p:sp>
      <p:pic>
        <p:nvPicPr>
          <p:cNvPr id="8" name="Picture 2" descr="Εξώφυλλο."/>
          <p:cNvPicPr>
            <a:picLocks noGrp="1" noChangeAspect="1" noChangeArrowheads="1"/>
          </p:cNvPicPr>
          <p:nvPr>
            <p:ph sz="half" idx="2"/>
          </p:nvPr>
        </p:nvPicPr>
        <p:blipFill>
          <a:blip r:embed="rId3" cstate="screen">
            <a:extLst>
              <a:ext uri="{28A0092B-C50C-407E-A947-70E740481C1C}">
                <a14:useLocalDpi xmlns:a14="http://schemas.microsoft.com/office/drawing/2010/main"/>
              </a:ext>
            </a:extLst>
          </a:blip>
          <a:srcRect r="-800"/>
          <a:stretch>
            <a:fillRect/>
          </a:stretch>
        </p:blipFill>
        <p:spPr bwMode="auto">
          <a:xfrm>
            <a:off x="5148063" y="1772816"/>
            <a:ext cx="3273137" cy="36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8060267" y="5373216"/>
            <a:ext cx="472173" cy="360040"/>
          </a:xfrm>
          <a:prstGeom prst="rect">
            <a:avLst/>
          </a:prstGeom>
        </p:spPr>
        <p:txBody>
          <a:bodyPr vert="horz" wrap="square" lIns="91440" tIns="45720" rIns="91440" bIns="45720" rtlCol="0" anchor="ctr">
            <a:noAutofit/>
          </a:bodyPr>
          <a:lstStyle/>
          <a:p>
            <a:r>
              <a:rPr lang="el-GR" b="1" dirty="0" smtClean="0">
                <a:latin typeface="+mj-lt"/>
              </a:rPr>
              <a:t>[</a:t>
            </a:r>
            <a:r>
              <a:rPr lang="en-US" b="1" dirty="0">
                <a:latin typeface="+mj-lt"/>
              </a:rPr>
              <a:t>1</a:t>
            </a:r>
            <a:r>
              <a:rPr lang="el-GR" b="1" dirty="0" smtClean="0">
                <a:latin typeface="+mj-lt"/>
              </a:rPr>
              <a:t>]</a:t>
            </a:r>
          </a:p>
        </p:txBody>
      </p:sp>
    </p:spTree>
    <p:custDataLst>
      <p:tags r:id="rId1"/>
    </p:custDataLst>
    <p:extLst>
      <p:ext uri="{BB962C8B-B14F-4D97-AF65-F5344CB8AC3E}">
        <p14:creationId xmlns:p14="http://schemas.microsoft.com/office/powerpoint/2010/main" val="25336435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Προβολή εικόνων (1/</a:t>
            </a:r>
            <a:r>
              <a:rPr lang="en-US" dirty="0" smtClean="0"/>
              <a:t>4</a:t>
            </a:r>
            <a:r>
              <a:rPr lang="el-GR" dirty="0" smtClean="0"/>
              <a:t>)</a:t>
            </a:r>
            <a:endParaRPr lang="el-GR" dirty="0"/>
          </a:p>
        </p:txBody>
      </p:sp>
      <p:sp>
        <p:nvSpPr>
          <p:cNvPr id="3" name="Content Placeholder 2"/>
          <p:cNvSpPr>
            <a:spLocks noGrp="1"/>
          </p:cNvSpPr>
          <p:nvPr>
            <p:ph sz="half" idx="1"/>
          </p:nvPr>
        </p:nvSpPr>
        <p:spPr/>
        <p:txBody>
          <a:bodyPr/>
          <a:lstStyle/>
          <a:p>
            <a:pPr marL="0" indent="0">
              <a:buNone/>
            </a:pPr>
            <a:r>
              <a:rPr lang="el-GR" dirty="0"/>
              <a:t>Είδαμε εικόνες, όπου το διαφορετικό παπούτσι της Σταχτοπούτας αντιστοιχούσε σε ένα κορίτσι με πολύ διαφορετικά χαρακτηριστικά. </a:t>
            </a:r>
          </a:p>
          <a:p>
            <a:endParaRPr lang="el-GR" dirty="0"/>
          </a:p>
        </p:txBody>
      </p:sp>
      <p:sp>
        <p:nvSpPr>
          <p:cNvPr id="6" name="TextBox 3"/>
          <p:cNvSpPr txBox="1">
            <a:spLocks noChangeArrowheads="1"/>
          </p:cNvSpPr>
          <p:nvPr/>
        </p:nvSpPr>
        <p:spPr bwMode="auto">
          <a:xfrm>
            <a:off x="2647198" y="5661248"/>
            <a:ext cx="257287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r"/>
            <a:r>
              <a:rPr lang="el-GR" altLang="el-GR" sz="2400" dirty="0"/>
              <a:t>Από την </a:t>
            </a:r>
            <a:r>
              <a:rPr lang="el-GR" altLang="el-GR" sz="2400" dirty="0" smtClean="0"/>
              <a:t>Ανατολή</a:t>
            </a:r>
            <a:r>
              <a:rPr lang="en-GB" altLang="el-GR" sz="2400" dirty="0" smtClean="0"/>
              <a:t>.</a:t>
            </a:r>
            <a:endParaRPr lang="el-GR" altLang="el-GR" sz="2400" dirty="0"/>
          </a:p>
        </p:txBody>
      </p:sp>
      <p:sp>
        <p:nvSpPr>
          <p:cNvPr id="7" name="TextBox 6"/>
          <p:cNvSpPr txBox="1"/>
          <p:nvPr/>
        </p:nvSpPr>
        <p:spPr>
          <a:xfrm>
            <a:off x="8244407" y="5762873"/>
            <a:ext cx="472173" cy="360040"/>
          </a:xfrm>
          <a:prstGeom prst="rect">
            <a:avLst/>
          </a:prstGeom>
        </p:spPr>
        <p:txBody>
          <a:bodyPr vert="horz" wrap="square" lIns="91440" tIns="45720" rIns="91440" bIns="45720" rtlCol="0" anchor="ctr">
            <a:noAutofit/>
          </a:bodyPr>
          <a:lstStyle/>
          <a:p>
            <a:r>
              <a:rPr lang="el-GR" b="1" dirty="0" smtClean="0">
                <a:latin typeface="+mj-lt"/>
              </a:rPr>
              <a:t>[</a:t>
            </a:r>
            <a:r>
              <a:rPr lang="en-US" b="1" dirty="0" smtClean="0">
                <a:latin typeface="+mj-lt"/>
              </a:rPr>
              <a:t>2</a:t>
            </a:r>
            <a:r>
              <a:rPr lang="el-GR" b="1" dirty="0" smtClean="0">
                <a:latin typeface="+mj-lt"/>
              </a:rPr>
              <a:t>]</a:t>
            </a:r>
          </a:p>
        </p:txBody>
      </p:sp>
      <p:sp>
        <p:nvSpPr>
          <p:cNvPr id="9" name="AutoShape 5" descr="data:image/jpeg;base64,R0lGODlhAQABAIAAAP///wAAACH5BAEAAAAALAAAAAABAAEAAAICRAEAOw=="/>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pic>
        <p:nvPicPr>
          <p:cNvPr id="3079" name="Picture 7" descr="Stock image of 'Traditional Arabic shoes for sale in Dubai'"/>
          <p:cNvPicPr>
            <a:picLocks noGrp="1" noChangeAspect="1" noChangeArrowheads="1"/>
          </p:cNvPicPr>
          <p:nvPr>
            <p:ph sz="half" idx="2"/>
          </p:nvPr>
        </p:nvPicPr>
        <p:blipFill>
          <a:blip r:embed="rId3" cstate="screen">
            <a:extLst>
              <a:ext uri="{28A0092B-C50C-407E-A947-70E740481C1C}">
                <a14:useLocalDpi xmlns:a14="http://schemas.microsoft.com/office/drawing/2010/main"/>
              </a:ext>
            </a:extLst>
          </a:blip>
          <a:srcRect/>
          <a:stretch>
            <a:fillRect/>
          </a:stretch>
        </p:blipFill>
        <p:spPr bwMode="auto">
          <a:xfrm>
            <a:off x="5196562" y="1600200"/>
            <a:ext cx="2941875" cy="4525963"/>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765658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a:t>Προβολή εικόνων </a:t>
            </a:r>
            <a:r>
              <a:rPr lang="el-GR" dirty="0" smtClean="0"/>
              <a:t>(2/</a:t>
            </a:r>
            <a:r>
              <a:rPr lang="en-US" dirty="0" smtClean="0"/>
              <a:t>4</a:t>
            </a:r>
            <a:r>
              <a:rPr lang="el-GR" dirty="0" smtClean="0"/>
              <a:t>)</a:t>
            </a:r>
            <a:endParaRPr lang="el-GR" dirty="0"/>
          </a:p>
        </p:txBody>
      </p:sp>
      <p:sp>
        <p:nvSpPr>
          <p:cNvPr id="6" name="Text Placeholder 5"/>
          <p:cNvSpPr>
            <a:spLocks noGrp="1"/>
          </p:cNvSpPr>
          <p:nvPr>
            <p:ph type="body" idx="1"/>
          </p:nvPr>
        </p:nvSpPr>
        <p:spPr/>
        <p:txBody>
          <a:bodyPr/>
          <a:lstStyle/>
          <a:p>
            <a:r>
              <a:rPr lang="el-GR" b="0" dirty="0"/>
              <a:t>Δυναμικό </a:t>
            </a:r>
            <a:r>
              <a:rPr lang="el-GR" b="0" dirty="0" smtClean="0"/>
              <a:t>κορίτσι</a:t>
            </a:r>
            <a:endParaRPr lang="el-GR" b="0" dirty="0"/>
          </a:p>
        </p:txBody>
      </p:sp>
      <p:sp>
        <p:nvSpPr>
          <p:cNvPr id="8" name="Text Placeholder 7"/>
          <p:cNvSpPr>
            <a:spLocks noGrp="1"/>
          </p:cNvSpPr>
          <p:nvPr>
            <p:ph type="body" sz="quarter" idx="3"/>
          </p:nvPr>
        </p:nvSpPr>
        <p:spPr/>
        <p:txBody>
          <a:bodyPr/>
          <a:lstStyle/>
          <a:p>
            <a:r>
              <a:rPr lang="el-GR" b="0" dirty="0"/>
              <a:t>Εργατικό </a:t>
            </a:r>
            <a:r>
              <a:rPr lang="el-GR" b="0" dirty="0" smtClean="0"/>
              <a:t>κορίτσι</a:t>
            </a:r>
            <a:endParaRPr lang="el-GR" b="0" dirty="0"/>
          </a:p>
        </p:txBody>
      </p:sp>
      <p:pic>
        <p:nvPicPr>
          <p:cNvPr id="10" name="Picture 3" descr="Εξώφυλλο του βιβλίου «Cinder Edna» "/>
          <p:cNvPicPr>
            <a:picLocks noGrp="1" noChangeAspect="1" noChangeArrowheads="1"/>
          </p:cNvPicPr>
          <p:nvPr>
            <p:ph sz="half" idx="2"/>
          </p:nvPr>
        </p:nvPicPr>
        <p:blipFill>
          <a:blip r:embed="rId3">
            <a:extLst>
              <a:ext uri="{28A0092B-C50C-407E-A947-70E740481C1C}">
                <a14:useLocalDpi xmlns:a14="http://schemas.microsoft.com/office/drawing/2010/main"/>
              </a:ext>
            </a:extLst>
          </a:blip>
          <a:srcRect/>
          <a:stretch>
            <a:fillRect/>
          </a:stretch>
        </p:blipFill>
        <p:spPr bwMode="auto">
          <a:xfrm>
            <a:off x="611560" y="2276872"/>
            <a:ext cx="3022022" cy="3878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7" descr="Εξώφυλλο του βιβλίου «Cinder Wellie»"/>
          <p:cNvPicPr>
            <a:picLocks noGrp="1" noChangeAspect="1" noChangeArrowheads="1"/>
          </p:cNvPicPr>
          <p:nvPr>
            <p:ph sz="quarter" idx="4"/>
          </p:nvPr>
        </p:nvPicPr>
        <p:blipFill>
          <a:blip r:embed="rId4">
            <a:extLst>
              <a:ext uri="{28A0092B-C50C-407E-A947-70E740481C1C}">
                <a14:useLocalDpi xmlns:a14="http://schemas.microsoft.com/office/drawing/2010/main"/>
              </a:ext>
            </a:extLst>
          </a:blip>
          <a:srcRect/>
          <a:stretch>
            <a:fillRect/>
          </a:stretch>
        </p:blipFill>
        <p:spPr bwMode="auto">
          <a:xfrm>
            <a:off x="4716016" y="2348880"/>
            <a:ext cx="2736304" cy="3830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p:nvSpPr>
        <p:spPr>
          <a:xfrm>
            <a:off x="3595771" y="5805264"/>
            <a:ext cx="472173" cy="360040"/>
          </a:xfrm>
          <a:prstGeom prst="rect">
            <a:avLst/>
          </a:prstGeom>
        </p:spPr>
        <p:txBody>
          <a:bodyPr vert="horz" wrap="square" lIns="91440" tIns="45720" rIns="91440" bIns="45720" rtlCol="0" anchor="ctr">
            <a:noAutofit/>
          </a:bodyPr>
          <a:lstStyle/>
          <a:p>
            <a:r>
              <a:rPr lang="el-GR" b="1" dirty="0" smtClean="0">
                <a:latin typeface="+mj-lt"/>
              </a:rPr>
              <a:t>[</a:t>
            </a:r>
            <a:r>
              <a:rPr lang="en-US" b="1" dirty="0">
                <a:latin typeface="+mj-lt"/>
              </a:rPr>
              <a:t>3</a:t>
            </a:r>
            <a:r>
              <a:rPr lang="el-GR" b="1" dirty="0" smtClean="0">
                <a:latin typeface="+mj-lt"/>
              </a:rPr>
              <a:t>]</a:t>
            </a:r>
          </a:p>
        </p:txBody>
      </p:sp>
      <p:sp>
        <p:nvSpPr>
          <p:cNvPr id="9" name="TextBox 8"/>
          <p:cNvSpPr txBox="1"/>
          <p:nvPr/>
        </p:nvSpPr>
        <p:spPr>
          <a:xfrm>
            <a:off x="7412195" y="5805264"/>
            <a:ext cx="472173" cy="360040"/>
          </a:xfrm>
          <a:prstGeom prst="rect">
            <a:avLst/>
          </a:prstGeom>
        </p:spPr>
        <p:txBody>
          <a:bodyPr vert="horz" wrap="square" lIns="91440" tIns="45720" rIns="91440" bIns="45720" rtlCol="0" anchor="ctr">
            <a:noAutofit/>
          </a:bodyPr>
          <a:lstStyle/>
          <a:p>
            <a:r>
              <a:rPr lang="el-GR" b="1" dirty="0" smtClean="0">
                <a:latin typeface="+mj-lt"/>
              </a:rPr>
              <a:t>[</a:t>
            </a:r>
            <a:r>
              <a:rPr lang="en-US" b="1" dirty="0">
                <a:latin typeface="+mj-lt"/>
              </a:rPr>
              <a:t>4</a:t>
            </a:r>
            <a:r>
              <a:rPr lang="el-GR" b="1" dirty="0" smtClean="0">
                <a:latin typeface="+mj-lt"/>
              </a:rPr>
              <a:t>]</a:t>
            </a:r>
          </a:p>
        </p:txBody>
      </p:sp>
    </p:spTree>
    <p:custDataLst>
      <p:tags r:id="rId1"/>
    </p:custDataLst>
    <p:extLst>
      <p:ext uri="{BB962C8B-B14F-4D97-AF65-F5344CB8AC3E}">
        <p14:creationId xmlns:p14="http://schemas.microsoft.com/office/powerpoint/2010/main" val="11764505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p:cNvSpPr>
            <a:spLocks noGrp="1"/>
          </p:cNvSpPr>
          <p:nvPr>
            <p:ph type="title"/>
          </p:nvPr>
        </p:nvSpPr>
        <p:spPr/>
        <p:txBody>
          <a:bodyPr/>
          <a:lstStyle/>
          <a:p>
            <a:r>
              <a:rPr lang="el-GR" dirty="0"/>
              <a:t>Προβολή εικόνων </a:t>
            </a:r>
            <a:r>
              <a:rPr lang="el-GR" dirty="0" smtClean="0"/>
              <a:t>(3/</a:t>
            </a:r>
            <a:r>
              <a:rPr lang="en-US" dirty="0" smtClean="0"/>
              <a:t>4</a:t>
            </a:r>
            <a:r>
              <a:rPr lang="el-GR" dirty="0" smtClean="0"/>
              <a:t>)</a:t>
            </a:r>
            <a:endParaRPr lang="el-GR" dirty="0"/>
          </a:p>
        </p:txBody>
      </p:sp>
      <p:sp>
        <p:nvSpPr>
          <p:cNvPr id="13" name="Content Placeholder 12"/>
          <p:cNvSpPr>
            <a:spLocks noGrp="1"/>
          </p:cNvSpPr>
          <p:nvPr>
            <p:ph sz="half" idx="1"/>
          </p:nvPr>
        </p:nvSpPr>
        <p:spPr/>
        <p:txBody>
          <a:bodyPr>
            <a:noAutofit/>
          </a:bodyPr>
          <a:lstStyle/>
          <a:p>
            <a:pPr marL="0" indent="0">
              <a:buNone/>
            </a:pPr>
            <a:r>
              <a:rPr lang="el-GR" dirty="0"/>
              <a:t>Μετά δείξαμε εικόνες διαφόρων περίεργων παπουτσιών και τα παιδιά μίλησαν για τις αντίστοιχες </a:t>
            </a:r>
            <a:r>
              <a:rPr lang="el-GR" dirty="0" smtClean="0"/>
              <a:t>Σταχτοπούτες.</a:t>
            </a:r>
            <a:r>
              <a:rPr lang="en-GB" dirty="0" smtClean="0"/>
              <a:t> </a:t>
            </a:r>
            <a:r>
              <a:rPr lang="el-GR" dirty="0" smtClean="0"/>
              <a:t>Πώς </a:t>
            </a:r>
            <a:r>
              <a:rPr lang="el-GR" dirty="0"/>
              <a:t>θα ήταν; </a:t>
            </a:r>
            <a:r>
              <a:rPr lang="en-GB" dirty="0"/>
              <a:t> </a:t>
            </a:r>
            <a:r>
              <a:rPr lang="el-GR" dirty="0" smtClean="0"/>
              <a:t>Τι </a:t>
            </a:r>
            <a:r>
              <a:rPr lang="el-GR" dirty="0"/>
              <a:t>θα έκανε; </a:t>
            </a:r>
            <a:r>
              <a:rPr lang="el-GR" dirty="0" smtClean="0"/>
              <a:t>Τα </a:t>
            </a:r>
            <a:r>
              <a:rPr lang="el-GR" dirty="0"/>
              <a:t>ίδια δημιούργησαν τις δικές τους σύνθετες λέξεις για να αναφερθούν σε αυτές. </a:t>
            </a:r>
          </a:p>
          <a:p>
            <a:endParaRPr lang="el-GR" dirty="0"/>
          </a:p>
        </p:txBody>
      </p:sp>
      <p:sp>
        <p:nvSpPr>
          <p:cNvPr id="20" name="TextBox 3"/>
          <p:cNvSpPr txBox="1">
            <a:spLocks noChangeArrowheads="1"/>
          </p:cNvSpPr>
          <p:nvPr/>
        </p:nvSpPr>
        <p:spPr bwMode="auto">
          <a:xfrm>
            <a:off x="4932040" y="5445224"/>
            <a:ext cx="374441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el-GR" altLang="el-GR" sz="2400" dirty="0" err="1" smtClean="0">
                <a:latin typeface="+mj-lt"/>
              </a:rPr>
              <a:t>Ψαροπούτα</a:t>
            </a:r>
            <a:endParaRPr lang="el-GR" altLang="el-GR" sz="2400" dirty="0">
              <a:latin typeface="+mj-lt"/>
            </a:endParaRPr>
          </a:p>
        </p:txBody>
      </p:sp>
      <p:pic>
        <p:nvPicPr>
          <p:cNvPr id="2050" name="Picture 2" descr="A Fish Called Wander Heel by Irregular Choice - Mid, Mixed Media, Print with Animals, Party, Quirky, Nautical, Multi, Statement, Critters"/>
          <p:cNvPicPr>
            <a:picLocks noGrp="1" noChangeAspect="1" noChangeArrowheads="1"/>
          </p:cNvPicPr>
          <p:nvPr>
            <p:ph sz="half" idx="2"/>
          </p:nvPr>
        </p:nvPicPr>
        <p:blipFill rotWithShape="1">
          <a:blip r:embed="rId3" cstate="screen">
            <a:extLst>
              <a:ext uri="{28A0092B-C50C-407E-A947-70E740481C1C}">
                <a14:useLocalDpi xmlns:a14="http://schemas.microsoft.com/office/drawing/2010/main"/>
              </a:ext>
            </a:extLst>
          </a:blip>
          <a:srcRect/>
          <a:stretch/>
        </p:blipFill>
        <p:spPr bwMode="auto">
          <a:xfrm>
            <a:off x="5220072" y="1700808"/>
            <a:ext cx="3168174" cy="3357563"/>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8117054" y="5013176"/>
            <a:ext cx="472173" cy="360040"/>
          </a:xfrm>
          <a:prstGeom prst="rect">
            <a:avLst/>
          </a:prstGeom>
        </p:spPr>
        <p:txBody>
          <a:bodyPr vert="horz" wrap="square" lIns="91440" tIns="45720" rIns="91440" bIns="45720" rtlCol="0" anchor="ctr">
            <a:noAutofit/>
          </a:bodyPr>
          <a:lstStyle/>
          <a:p>
            <a:r>
              <a:rPr lang="el-GR" b="1" dirty="0" smtClean="0">
                <a:latin typeface="+mj-lt"/>
              </a:rPr>
              <a:t>[</a:t>
            </a:r>
            <a:r>
              <a:rPr lang="en-US" b="1" dirty="0" smtClean="0">
                <a:latin typeface="+mj-lt"/>
              </a:rPr>
              <a:t>5</a:t>
            </a:r>
            <a:r>
              <a:rPr lang="el-GR" b="1" dirty="0" smtClean="0">
                <a:latin typeface="+mj-lt"/>
              </a:rPr>
              <a:t>]</a:t>
            </a:r>
          </a:p>
        </p:txBody>
      </p:sp>
    </p:spTree>
    <p:custDataLst>
      <p:tags r:id="rId1"/>
    </p:custDataLst>
    <p:extLst>
      <p:ext uri="{BB962C8B-B14F-4D97-AF65-F5344CB8AC3E}">
        <p14:creationId xmlns:p14="http://schemas.microsoft.com/office/powerpoint/2010/main" val="1494470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l-GR" dirty="0"/>
              <a:t>Προβολή εικόνων </a:t>
            </a:r>
            <a:r>
              <a:rPr lang="el-GR" dirty="0" smtClean="0"/>
              <a:t>(4/</a:t>
            </a:r>
            <a:r>
              <a:rPr lang="en-US" dirty="0" smtClean="0"/>
              <a:t>4</a:t>
            </a:r>
            <a:r>
              <a:rPr lang="el-GR" dirty="0" smtClean="0"/>
              <a:t>)</a:t>
            </a:r>
            <a:endParaRPr lang="el-GR" dirty="0"/>
          </a:p>
        </p:txBody>
      </p:sp>
      <p:sp>
        <p:nvSpPr>
          <p:cNvPr id="8" name="Text Placeholder 7"/>
          <p:cNvSpPr>
            <a:spLocks noGrp="1"/>
          </p:cNvSpPr>
          <p:nvPr>
            <p:ph type="body" idx="1"/>
          </p:nvPr>
        </p:nvSpPr>
        <p:spPr/>
        <p:txBody>
          <a:bodyPr/>
          <a:lstStyle/>
          <a:p>
            <a:r>
              <a:rPr lang="el-GR" b="0" dirty="0" err="1"/>
              <a:t>Τουρτοπούτα</a:t>
            </a:r>
            <a:endParaRPr lang="el-GR" b="0" dirty="0"/>
          </a:p>
        </p:txBody>
      </p:sp>
      <p:sp>
        <p:nvSpPr>
          <p:cNvPr id="10" name="Text Placeholder 9"/>
          <p:cNvSpPr>
            <a:spLocks noGrp="1"/>
          </p:cNvSpPr>
          <p:nvPr>
            <p:ph type="body" sz="quarter" idx="3"/>
          </p:nvPr>
        </p:nvSpPr>
        <p:spPr/>
        <p:txBody>
          <a:bodyPr/>
          <a:lstStyle/>
          <a:p>
            <a:r>
              <a:rPr lang="el-GR" b="0" dirty="0" err="1"/>
              <a:t>Λεγκοπούτα</a:t>
            </a:r>
            <a:endParaRPr lang="el-GR" b="0" dirty="0"/>
          </a:p>
        </p:txBody>
      </p:sp>
      <p:pic>
        <p:nvPicPr>
          <p:cNvPr id="1026" name="Picture 2" descr="παπούτσια lego"/>
          <p:cNvPicPr>
            <a:picLocks noGrp="1" noChangeAspect="1" noChangeArrowheads="1"/>
          </p:cNvPicPr>
          <p:nvPr>
            <p:ph sz="quarter" idx="4"/>
          </p:nvPr>
        </p:nvPicPr>
        <p:blipFill>
          <a:blip r:embed="rId3" cstate="screen">
            <a:extLst>
              <a:ext uri="{28A0092B-C50C-407E-A947-70E740481C1C}">
                <a14:useLocalDpi xmlns:a14="http://schemas.microsoft.com/office/drawing/2010/main"/>
              </a:ext>
            </a:extLst>
          </a:blip>
          <a:srcRect/>
          <a:stretch>
            <a:fillRect/>
          </a:stretch>
        </p:blipFill>
        <p:spPr bwMode="auto">
          <a:xfrm>
            <a:off x="4645025" y="2348880"/>
            <a:ext cx="4041775" cy="3031331"/>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Παπούτσια Τούρτα"/>
          <p:cNvPicPr>
            <a:picLocks noGrp="1" noChangeAspect="1" noChangeArrowheads="1"/>
          </p:cNvPicPr>
          <p:nvPr>
            <p:ph sz="half" idx="2"/>
          </p:nvPr>
        </p:nvPicPr>
        <p:blipFill>
          <a:blip r:embed="rId4" cstate="screen">
            <a:extLst>
              <a:ext uri="{28A0092B-C50C-407E-A947-70E740481C1C}">
                <a14:useLocalDpi xmlns:a14="http://schemas.microsoft.com/office/drawing/2010/main"/>
              </a:ext>
            </a:extLst>
          </a:blip>
          <a:srcRect/>
          <a:stretch>
            <a:fillRect/>
          </a:stretch>
        </p:blipFill>
        <p:spPr bwMode="auto">
          <a:xfrm>
            <a:off x="467544" y="2276873"/>
            <a:ext cx="3384376" cy="3175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3" name="TextBox 12"/>
          <p:cNvSpPr txBox="1"/>
          <p:nvPr/>
        </p:nvSpPr>
        <p:spPr>
          <a:xfrm>
            <a:off x="467544" y="5445224"/>
            <a:ext cx="472173" cy="360040"/>
          </a:xfrm>
          <a:prstGeom prst="rect">
            <a:avLst/>
          </a:prstGeom>
        </p:spPr>
        <p:txBody>
          <a:bodyPr vert="horz" wrap="square" lIns="91440" tIns="45720" rIns="91440" bIns="45720" rtlCol="0" anchor="ctr">
            <a:noAutofit/>
          </a:bodyPr>
          <a:lstStyle/>
          <a:p>
            <a:r>
              <a:rPr lang="el-GR" b="1" dirty="0" smtClean="0">
                <a:latin typeface="+mj-lt"/>
              </a:rPr>
              <a:t>[</a:t>
            </a:r>
            <a:r>
              <a:rPr lang="en-US" b="1" dirty="0" smtClean="0">
                <a:latin typeface="+mj-lt"/>
              </a:rPr>
              <a:t>6</a:t>
            </a:r>
            <a:r>
              <a:rPr lang="el-GR" b="1" dirty="0" smtClean="0">
                <a:latin typeface="+mj-lt"/>
              </a:rPr>
              <a:t>]</a:t>
            </a:r>
          </a:p>
        </p:txBody>
      </p:sp>
      <p:sp>
        <p:nvSpPr>
          <p:cNvPr id="15" name="TextBox 14"/>
          <p:cNvSpPr txBox="1"/>
          <p:nvPr/>
        </p:nvSpPr>
        <p:spPr>
          <a:xfrm>
            <a:off x="8316416" y="5373216"/>
            <a:ext cx="472173" cy="360040"/>
          </a:xfrm>
          <a:prstGeom prst="rect">
            <a:avLst/>
          </a:prstGeom>
        </p:spPr>
        <p:txBody>
          <a:bodyPr vert="horz" wrap="square" lIns="91440" tIns="45720" rIns="91440" bIns="45720" rtlCol="0" anchor="ctr">
            <a:noAutofit/>
          </a:bodyPr>
          <a:lstStyle/>
          <a:p>
            <a:r>
              <a:rPr lang="el-GR" b="1" dirty="0" smtClean="0">
                <a:latin typeface="+mj-lt"/>
              </a:rPr>
              <a:t>[</a:t>
            </a:r>
            <a:r>
              <a:rPr lang="en-US" b="1" dirty="0">
                <a:latin typeface="+mj-lt"/>
              </a:rPr>
              <a:t>7</a:t>
            </a:r>
            <a:r>
              <a:rPr lang="el-GR" b="1" dirty="0" smtClean="0">
                <a:latin typeface="+mj-lt"/>
              </a:rPr>
              <a:t>]</a:t>
            </a:r>
          </a:p>
        </p:txBody>
      </p:sp>
    </p:spTree>
    <p:custDataLst>
      <p:tags r:id="rId1"/>
    </p:custDataLst>
    <p:extLst>
      <p:ext uri="{BB962C8B-B14F-4D97-AF65-F5344CB8AC3E}">
        <p14:creationId xmlns:p14="http://schemas.microsoft.com/office/powerpoint/2010/main" val="1565224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l-GR" dirty="0" smtClean="0"/>
              <a:t>Εικαστική δραστηριότητα</a:t>
            </a:r>
            <a:endParaRPr lang="el-GR" dirty="0"/>
          </a:p>
        </p:txBody>
      </p:sp>
      <p:sp>
        <p:nvSpPr>
          <p:cNvPr id="8" name="Content Placeholder 7"/>
          <p:cNvSpPr>
            <a:spLocks noGrp="1"/>
          </p:cNvSpPr>
          <p:nvPr>
            <p:ph sz="half" idx="1"/>
          </p:nvPr>
        </p:nvSpPr>
        <p:spPr/>
        <p:txBody>
          <a:bodyPr/>
          <a:lstStyle/>
          <a:p>
            <a:pPr marL="0" indent="0">
              <a:buNone/>
            </a:pPr>
            <a:r>
              <a:rPr lang="el-GR" dirty="0"/>
              <a:t>Στη συνέχεια πρότειναν να δημιουργήσουν τα δικά τους παπούτσια για τις δικές τους Σταχτοπούτες. </a:t>
            </a:r>
          </a:p>
          <a:p>
            <a:endParaRPr lang="el-GR" dirty="0"/>
          </a:p>
        </p:txBody>
      </p:sp>
      <p:pic>
        <p:nvPicPr>
          <p:cNvPr id="1030" name="Picture 6" descr="Παπούτσι, Ψηλά Τακούνια"/>
          <p:cNvPicPr>
            <a:picLocks noGrp="1" noChangeAspect="1" noChangeArrowheads="1"/>
          </p:cNvPicPr>
          <p:nvPr>
            <p:ph sz="half" idx="2"/>
          </p:nvPr>
        </p:nvPicPr>
        <p:blipFill>
          <a:blip r:embed="rId3">
            <a:extLst>
              <a:ext uri="{28A0092B-C50C-407E-A947-70E740481C1C}">
                <a14:useLocalDpi xmlns:a14="http://schemas.microsoft.com/office/drawing/2010/main"/>
              </a:ext>
            </a:extLst>
          </a:blip>
          <a:srcRect/>
          <a:stretch>
            <a:fillRect/>
          </a:stretch>
        </p:blipFill>
        <p:spPr bwMode="auto">
          <a:xfrm>
            <a:off x="4788024" y="1628800"/>
            <a:ext cx="3444383" cy="2952328"/>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7884368" y="4869160"/>
            <a:ext cx="472173" cy="360040"/>
          </a:xfrm>
          <a:prstGeom prst="rect">
            <a:avLst/>
          </a:prstGeom>
        </p:spPr>
        <p:txBody>
          <a:bodyPr vert="horz" wrap="square" lIns="91440" tIns="45720" rIns="91440" bIns="45720" rtlCol="0" anchor="ctr">
            <a:noAutofit/>
          </a:bodyPr>
          <a:lstStyle/>
          <a:p>
            <a:r>
              <a:rPr lang="el-GR" b="1" dirty="0" smtClean="0">
                <a:latin typeface="+mj-lt"/>
              </a:rPr>
              <a:t>[</a:t>
            </a:r>
            <a:r>
              <a:rPr lang="en-US" b="1" dirty="0">
                <a:latin typeface="+mj-lt"/>
              </a:rPr>
              <a:t>8</a:t>
            </a:r>
            <a:r>
              <a:rPr lang="el-GR" b="1" dirty="0" smtClean="0">
                <a:latin typeface="+mj-lt"/>
              </a:rPr>
              <a:t>]</a:t>
            </a:r>
          </a:p>
        </p:txBody>
      </p:sp>
    </p:spTree>
    <p:custDataLst>
      <p:tags r:id="rId1"/>
    </p:custDataLst>
    <p:extLst>
      <p:ext uri="{BB962C8B-B14F-4D97-AF65-F5344CB8AC3E}">
        <p14:creationId xmlns:p14="http://schemas.microsoft.com/office/powerpoint/2010/main" val="20676296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Τα έργα των παιδιών (1/3)</a:t>
            </a:r>
            <a:endParaRPr lang="el-GR" dirty="0"/>
          </a:p>
        </p:txBody>
      </p:sp>
      <p:sp>
        <p:nvSpPr>
          <p:cNvPr id="4" name="Content Placeholder 3"/>
          <p:cNvSpPr>
            <a:spLocks noGrp="1"/>
          </p:cNvSpPr>
          <p:nvPr>
            <p:ph sz="half" idx="2"/>
          </p:nvPr>
        </p:nvSpPr>
        <p:spPr>
          <a:xfrm>
            <a:off x="3419872" y="1600200"/>
            <a:ext cx="5266928" cy="4525963"/>
          </a:xfrm>
        </p:spPr>
        <p:txBody>
          <a:bodyPr/>
          <a:lstStyle/>
          <a:p>
            <a:pPr marL="0" indent="0">
              <a:buNone/>
            </a:pPr>
            <a:r>
              <a:rPr lang="el-GR" dirty="0"/>
              <a:t>Η </a:t>
            </a:r>
            <a:r>
              <a:rPr lang="el-GR" dirty="0" err="1"/>
              <a:t>Θαλασσοπούτα</a:t>
            </a:r>
            <a:r>
              <a:rPr lang="el-GR" dirty="0"/>
              <a:t> ζει στη θάλασσα και η κακιά μητριά τη βάζει να καθαρίζει ψάρια. </a:t>
            </a:r>
          </a:p>
          <a:p>
            <a:endParaRPr lang="el-GR" dirty="0"/>
          </a:p>
        </p:txBody>
      </p:sp>
      <p:pic>
        <p:nvPicPr>
          <p:cNvPr id="5" name="Picture 2" descr="Παπούτσι με κοχύλια"/>
          <p:cNvPicPr>
            <a:picLocks noGrp="1" noChangeAspect="1" noChangeArrowheads="1"/>
          </p:cNvPicPr>
          <p:nvPr>
            <p:ph sz="half" idx="1"/>
          </p:nvPr>
        </p:nvPicPr>
        <p:blipFill>
          <a:blip r:embed="rId2" cstate="screen">
            <a:extLst>
              <a:ext uri="{28A0092B-C50C-407E-A947-70E740481C1C}">
                <a14:useLocalDpi xmlns:a14="http://schemas.microsoft.com/office/drawing/2010/main"/>
              </a:ext>
            </a:extLst>
          </a:blip>
          <a:srcRect/>
          <a:stretch>
            <a:fillRect/>
          </a:stretch>
        </p:blipFill>
        <p:spPr bwMode="auto">
          <a:xfrm>
            <a:off x="467544" y="1556792"/>
            <a:ext cx="2715577"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extLst>
      <p:ext uri="{BB962C8B-B14F-4D97-AF65-F5344CB8AC3E}">
        <p14:creationId xmlns:p14="http://schemas.microsoft.com/office/powerpoint/2010/main" val="37715738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Τα έργα των παιδιών </a:t>
            </a:r>
            <a:r>
              <a:rPr lang="el-GR" dirty="0" smtClean="0"/>
              <a:t>(2/3</a:t>
            </a:r>
            <a:r>
              <a:rPr lang="el-GR" dirty="0"/>
              <a:t>)</a:t>
            </a:r>
          </a:p>
        </p:txBody>
      </p:sp>
      <p:sp>
        <p:nvSpPr>
          <p:cNvPr id="4" name="Content Placeholder 3"/>
          <p:cNvSpPr>
            <a:spLocks noGrp="1"/>
          </p:cNvSpPr>
          <p:nvPr>
            <p:ph sz="half" idx="2"/>
          </p:nvPr>
        </p:nvSpPr>
        <p:spPr>
          <a:xfrm>
            <a:off x="3419872" y="1600200"/>
            <a:ext cx="5266928" cy="4525963"/>
          </a:xfrm>
        </p:spPr>
        <p:txBody>
          <a:bodyPr/>
          <a:lstStyle/>
          <a:p>
            <a:pPr marL="0" indent="0">
              <a:buNone/>
            </a:pPr>
            <a:r>
              <a:rPr lang="el-GR" dirty="0"/>
              <a:t>Η </a:t>
            </a:r>
            <a:r>
              <a:rPr lang="el-GR" dirty="0" err="1"/>
              <a:t>Ουρανιοτοξοπούτα</a:t>
            </a:r>
            <a:r>
              <a:rPr lang="el-GR" dirty="0"/>
              <a:t> ζει στον ουρανό και η κακιά μητριά τη βάζει να γυαλίζει όλα τα αστέρια το βράδυ. </a:t>
            </a:r>
          </a:p>
          <a:p>
            <a:endParaRPr lang="el-GR" dirty="0"/>
          </a:p>
        </p:txBody>
      </p:sp>
      <p:pic>
        <p:nvPicPr>
          <p:cNvPr id="5" name="Picture 2" descr="Παπούτσι με χρυσόσκονη"/>
          <p:cNvPicPr>
            <a:picLocks noGrp="1" noChangeAspect="1" noChangeArrowheads="1"/>
          </p:cNvPicPr>
          <p:nvPr>
            <p:ph sz="half" idx="1"/>
          </p:nvPr>
        </p:nvPicPr>
        <p:blipFill>
          <a:blip r:embed="rId2" cstate="screen">
            <a:extLst>
              <a:ext uri="{28A0092B-C50C-407E-A947-70E740481C1C}">
                <a14:useLocalDpi xmlns:a14="http://schemas.microsoft.com/office/drawing/2010/main"/>
              </a:ext>
            </a:extLst>
          </a:blip>
          <a:srcRect/>
          <a:stretch>
            <a:fillRect/>
          </a:stretch>
        </p:blipFill>
        <p:spPr bwMode="auto">
          <a:xfrm>
            <a:off x="467544" y="1556792"/>
            <a:ext cx="2715577"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extLst>
      <p:ext uri="{BB962C8B-B14F-4D97-AF65-F5344CB8AC3E}">
        <p14:creationId xmlns:p14="http://schemas.microsoft.com/office/powerpoint/2010/main" val="162397198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7"/>
  <p:tag name="ARTICULATE_PROJECT_OPEN" val="0"/>
  <p:tag name="ZHAW.ACCESSIBILITYADDIN.CHECKTIMEDATE" val="10/29/2015 1:25:47 AM"/>
</p:tagLst>
</file>

<file path=ppt/tags/tag10.xml><?xml version="1.0" encoding="utf-8"?>
<p:tagLst xmlns:a="http://schemas.openxmlformats.org/drawingml/2006/main" xmlns:r="http://schemas.openxmlformats.org/officeDocument/2006/relationships" xmlns:p="http://schemas.openxmlformats.org/presentationml/2006/main">
  <p:tag name="ZHAW.ACCESSIBILITYADDIN.READINGORDER" val="34818,34819,34820,6,"/>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10242,10243,3,"/>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4,7,8,5,"/>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2,3,6,7,9,3079,"/>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5,6,8,10,11,7,9,"/>
</p:tagLst>
</file>

<file path=ppt/tags/tag6.xml><?xml version="1.0" encoding="utf-8"?>
<p:tagLst xmlns:a="http://schemas.openxmlformats.org/drawingml/2006/main" xmlns:r="http://schemas.openxmlformats.org/officeDocument/2006/relationships" xmlns:p="http://schemas.openxmlformats.org/presentationml/2006/main">
  <p:tag name="ZHAW.ACCESSIBILITYADDIN.READINGORDER" val="16,13,20,2050,8,"/>
</p:tagLst>
</file>

<file path=ppt/tags/tag7.xml><?xml version="1.0" encoding="utf-8"?>
<p:tagLst xmlns:a="http://schemas.openxmlformats.org/drawingml/2006/main" xmlns:r="http://schemas.openxmlformats.org/officeDocument/2006/relationships" xmlns:p="http://schemas.openxmlformats.org/presentationml/2006/main">
  <p:tag name="ZHAW.ACCESSIBILITYADDIN.READINGORDER" val="7,8,10,1026,11,13,15,"/>
</p:tagLst>
</file>

<file path=ppt/tags/tag8.xml><?xml version="1.0" encoding="utf-8"?>
<p:tagLst xmlns:a="http://schemas.openxmlformats.org/drawingml/2006/main" xmlns:r="http://schemas.openxmlformats.org/officeDocument/2006/relationships" xmlns:p="http://schemas.openxmlformats.org/presentationml/2006/main">
  <p:tag name="ZHAW.ACCESSIBILITYADDIN.READINGORDER" val="7,8,1030,5,"/>
</p:tagLst>
</file>

<file path=ppt/tags/tag9.xml><?xml version="1.0" encoding="utf-8"?>
<p:tagLst xmlns:a="http://schemas.openxmlformats.org/drawingml/2006/main" xmlns:r="http://schemas.openxmlformats.org/officeDocument/2006/relationships" xmlns:p="http://schemas.openxmlformats.org/presentationml/2006/main">
  <p:tag name="ZHAW.ACCESSIBILITYADDIN.READINGORDER" val="2,3,7,"/>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86487921-2F62-4A01-8C0D-0B027A3BF975}">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2554</TotalTime>
  <Words>735</Words>
  <Application>Microsoft Office PowerPoint</Application>
  <PresentationFormat>On-screen Show (4:3)</PresentationFormat>
  <Paragraphs>84</Paragraphs>
  <Slides>18</Slides>
  <Notes>9</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Θέμα του Office</vt:lpstr>
      <vt:lpstr>Το Εικονογραφημένο Βιβλίο στην Προσχολική Εκπαίδευση</vt:lpstr>
      <vt:lpstr>Διδακτική Πρακτική</vt:lpstr>
      <vt:lpstr>Προβολή εικόνων (1/4)</vt:lpstr>
      <vt:lpstr>Προβολή εικόνων (2/4)</vt:lpstr>
      <vt:lpstr>Προβολή εικόνων (3/4)</vt:lpstr>
      <vt:lpstr>Προβολή εικόνων (4/4)</vt:lpstr>
      <vt:lpstr>Εικαστική δραστηριότητα</vt:lpstr>
      <vt:lpstr>Τα έργα των παιδιών (1/3)</vt:lpstr>
      <vt:lpstr>Τα έργα των παιδιών (2/3)</vt:lpstr>
      <vt:lpstr>Τα έργα των παιδιών (3/3)</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 (1/2)</vt:lpstr>
      <vt:lpstr>Σημείωμα Χρήσης Έργων Τρίτων (2/2)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Σταχτοπούτες του κόσμου </dc:title>
  <dc:subject>Το Εικονογραφημένο Βιβλίο στην Προσχολική Εκπαίδευση</dc:subject>
  <dc:creator> Αγγελική Γιαννικοπούλου</dc:creator>
  <cp:lastModifiedBy>Smaragda Papadopoulou</cp:lastModifiedBy>
  <cp:revision>290</cp:revision>
  <dcterms:created xsi:type="dcterms:W3CDTF">2012-09-06T09:03:05Z</dcterms:created>
  <dcterms:modified xsi:type="dcterms:W3CDTF">2015-10-28T23:28:57Z</dcterms:modified>
  <cp:category> Μόδα και Εικονογραφημένο Βιβλίο</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48D6367A-068E-49CD-898C-DB9748BADC41</vt:lpwstr>
  </property>
  <property fmtid="{D5CDD505-2E9C-101B-9397-08002B2CF9AE}" pid="3" name="ArticulatePath">
    <vt:lpwstr>New</vt:lpwstr>
  </property>
</Properties>
</file>