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notesSlides/notesSlide2.xml" ContentType="application/vnd.openxmlformats-officedocument.presentationml.notesSlide+xml"/>
  <Override PartName="/ppt/tags/tag16.xml" ContentType="application/vnd.openxmlformats-officedocument.presentationml.tags+xml"/>
  <Override PartName="/ppt/notesSlides/notesSlide3.xml" ContentType="application/vnd.openxmlformats-officedocument.presentationml.notesSlide+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notesSlides/notesSlide5.xml" ContentType="application/vnd.openxmlformats-officedocument.presentationml.notesSlide+xml"/>
  <Override PartName="/ppt/tags/tag19.xml" ContentType="application/vnd.openxmlformats-officedocument.presentationml.tags+xml"/>
  <Override PartName="/ppt/notesSlides/notesSlide6.xml" ContentType="application/vnd.openxmlformats-officedocument.presentationml.notesSlide+xml"/>
  <Override PartName="/ppt/tags/tag20.xml" ContentType="application/vnd.openxmlformats-officedocument.presentationml.tags+xml"/>
  <Override PartName="/ppt/notesSlides/notesSlide7.xml" ContentType="application/vnd.openxmlformats-officedocument.presentationml.notesSlide+xml"/>
  <Override PartName="/ppt/tags/tag21.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4"/>
  </p:notesMasterIdLst>
  <p:sldIdLst>
    <p:sldId id="256" r:id="rId3"/>
    <p:sldId id="384" r:id="rId4"/>
    <p:sldId id="385" r:id="rId5"/>
    <p:sldId id="386" r:id="rId6"/>
    <p:sldId id="387" r:id="rId7"/>
    <p:sldId id="388" r:id="rId8"/>
    <p:sldId id="389" r:id="rId9"/>
    <p:sldId id="390" r:id="rId10"/>
    <p:sldId id="391" r:id="rId11"/>
    <p:sldId id="392" r:id="rId12"/>
    <p:sldId id="393" r:id="rId13"/>
    <p:sldId id="394" r:id="rId14"/>
    <p:sldId id="395" r:id="rId15"/>
    <p:sldId id="396" r:id="rId16"/>
    <p:sldId id="397" r:id="rId17"/>
    <p:sldId id="398" r:id="rId18"/>
    <p:sldId id="399" r:id="rId19"/>
    <p:sldId id="400" r:id="rId20"/>
    <p:sldId id="401" r:id="rId21"/>
    <p:sldId id="402" r:id="rId22"/>
    <p:sldId id="403" r:id="rId23"/>
    <p:sldId id="404" r:id="rId24"/>
    <p:sldId id="405" r:id="rId25"/>
    <p:sldId id="406" r:id="rId26"/>
    <p:sldId id="407" r:id="rId27"/>
    <p:sldId id="408" r:id="rId28"/>
    <p:sldId id="409" r:id="rId29"/>
    <p:sldId id="410" r:id="rId30"/>
    <p:sldId id="411" r:id="rId31"/>
    <p:sldId id="412" r:id="rId32"/>
    <p:sldId id="413" r:id="rId33"/>
    <p:sldId id="414" r:id="rId34"/>
    <p:sldId id="415" r:id="rId35"/>
    <p:sldId id="416" r:id="rId36"/>
    <p:sldId id="377" r:id="rId37"/>
    <p:sldId id="378" r:id="rId38"/>
    <p:sldId id="379" r:id="rId39"/>
    <p:sldId id="380" r:id="rId40"/>
    <p:sldId id="381" r:id="rId41"/>
    <p:sldId id="382" r:id="rId42"/>
    <p:sldId id="383" r:id="rId43"/>
  </p:sldIdLst>
  <p:sldSz cx="9144000" cy="6858000" type="screen4x3"/>
  <p:notesSz cx="6858000" cy="9144000"/>
  <p:custDataLst>
    <p:tags r:id="rId45"/>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384"/>
            <p14:sldId id="385"/>
            <p14:sldId id="386"/>
            <p14:sldId id="387"/>
            <p14:sldId id="388"/>
            <p14:sldId id="389"/>
            <p14:sldId id="390"/>
            <p14:sldId id="391"/>
            <p14:sldId id="392"/>
            <p14:sldId id="393"/>
            <p14:sldId id="394"/>
            <p14:sldId id="395"/>
            <p14:sldId id="396"/>
            <p14:sldId id="397"/>
            <p14:sldId id="398"/>
            <p14:sldId id="399"/>
            <p14:sldId id="400"/>
            <p14:sldId id="401"/>
            <p14:sldId id="402"/>
            <p14:sldId id="403"/>
            <p14:sldId id="404"/>
            <p14:sldId id="405"/>
            <p14:sldId id="406"/>
            <p14:sldId id="407"/>
            <p14:sldId id="408"/>
            <p14:sldId id="409"/>
            <p14:sldId id="410"/>
            <p14:sldId id="411"/>
            <p14:sldId id="412"/>
            <p14:sldId id="413"/>
            <p14:sldId id="414"/>
            <p14:sldId id="415"/>
            <p14:sldId id="416"/>
            <p14:sldId id="377"/>
            <p14:sldId id="378"/>
            <p14:sldId id="379"/>
            <p14:sldId id="380"/>
            <p14:sldId id="381"/>
            <p14:sldId id="382"/>
            <p14:sldId id="38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B1BF"/>
    <a:srgbClr val="000000"/>
    <a:srgbClr val="E6EAF2"/>
    <a:srgbClr val="EFF2F7"/>
    <a:srgbClr val="E8ECF4"/>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Φωτεινό στυλ 2 - Έμφαση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87" autoAdjust="0"/>
    <p:restoredTop sz="94533" autoAdjust="0"/>
  </p:normalViewPr>
  <p:slideViewPr>
    <p:cSldViewPr>
      <p:cViewPr varScale="1">
        <p:scale>
          <a:sx n="35" d="100"/>
          <a:sy n="35" d="100"/>
        </p:scale>
        <p:origin x="-96" y="-1596"/>
      </p:cViewPr>
      <p:guideLst>
        <p:guide orient="horz" pos="2160"/>
        <p:guide pos="2880"/>
      </p:guideLst>
    </p:cSldViewPr>
  </p:slideViewPr>
  <p:outlineViewPr>
    <p:cViewPr>
      <p:scale>
        <a:sx n="33" d="100"/>
        <a:sy n="33" d="100"/>
      </p:scale>
      <p:origin x="0" y="-7789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ommentAuthors" Target="commentAuthor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26/11/2015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35</a:t>
            </a:fld>
            <a:endParaRPr lang="el-GR"/>
          </a:p>
        </p:txBody>
      </p:sp>
    </p:spTree>
    <p:extLst>
      <p:ext uri="{BB962C8B-B14F-4D97-AF65-F5344CB8AC3E}">
        <p14:creationId xmlns:p14="http://schemas.microsoft.com/office/powerpoint/2010/main" val="987298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l-GR" altLang="el-GR" smtClean="0"/>
          </a:p>
        </p:txBody>
      </p:sp>
      <p:sp>
        <p:nvSpPr>
          <p:cNvPr id="65540"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EBD6250-4A85-4A1B-933B-14F114803BDD}" type="slidenum">
              <a:rPr lang="el-GR" altLang="el-GR"/>
              <a:pPr/>
              <a:t>36</a:t>
            </a:fld>
            <a:endParaRPr lang="el-GR" altLang="el-GR"/>
          </a:p>
        </p:txBody>
      </p:sp>
    </p:spTree>
    <p:extLst>
      <p:ext uri="{BB962C8B-B14F-4D97-AF65-F5344CB8AC3E}">
        <p14:creationId xmlns:p14="http://schemas.microsoft.com/office/powerpoint/2010/main" val="2427959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ACAD091-9DBA-4BE5-AB79-D760A34AD4DB}" type="slidenum">
              <a:rPr lang="el-GR" altLang="el-GR"/>
              <a:pPr/>
              <a:t>37</a:t>
            </a:fld>
            <a:endParaRPr lang="el-GR" altLang="el-GR"/>
          </a:p>
        </p:txBody>
      </p:sp>
    </p:spTree>
    <p:extLst>
      <p:ext uri="{BB962C8B-B14F-4D97-AF65-F5344CB8AC3E}">
        <p14:creationId xmlns:p14="http://schemas.microsoft.com/office/powerpoint/2010/main" val="3048337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05F7DD5-A06D-4136-B55E-331F5EE45D04}" type="slidenum">
              <a:rPr lang="el-GR" altLang="el-GR"/>
              <a:pPr/>
              <a:t>38</a:t>
            </a:fld>
            <a:endParaRPr lang="el-GR" altLang="el-GR"/>
          </a:p>
        </p:txBody>
      </p:sp>
    </p:spTree>
    <p:extLst>
      <p:ext uri="{BB962C8B-B14F-4D97-AF65-F5344CB8AC3E}">
        <p14:creationId xmlns:p14="http://schemas.microsoft.com/office/powerpoint/2010/main" val="3257060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28A8FD23-0CEB-4571-8465-84D11C6D71F9}" type="slidenum">
              <a:rPr lang="el-GR" altLang="el-GR"/>
              <a:pPr/>
              <a:t>39</a:t>
            </a:fld>
            <a:endParaRPr lang="el-GR" altLang="el-GR"/>
          </a:p>
        </p:txBody>
      </p:sp>
    </p:spTree>
    <p:extLst>
      <p:ext uri="{BB962C8B-B14F-4D97-AF65-F5344CB8AC3E}">
        <p14:creationId xmlns:p14="http://schemas.microsoft.com/office/powerpoint/2010/main" val="1309984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CA7EF54-667E-457E-BF87-FAB16EFF87C7}" type="slidenum">
              <a:rPr lang="el-GR" altLang="el-GR"/>
              <a:pPr/>
              <a:t>40</a:t>
            </a:fld>
            <a:endParaRPr lang="el-GR" altLang="el-GR"/>
          </a:p>
        </p:txBody>
      </p:sp>
    </p:spTree>
    <p:extLst>
      <p:ext uri="{BB962C8B-B14F-4D97-AF65-F5344CB8AC3E}">
        <p14:creationId xmlns:p14="http://schemas.microsoft.com/office/powerpoint/2010/main" val="744061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F3DE28D-DFFF-4209-8934-00DEF19FACFB}" type="slidenum">
              <a:rPr lang="el-GR" altLang="el-GR"/>
              <a:pPr/>
              <a:t>41</a:t>
            </a:fld>
            <a:endParaRPr lang="el-GR" altLang="el-GR"/>
          </a:p>
        </p:txBody>
      </p:sp>
    </p:spTree>
    <p:extLst>
      <p:ext uri="{BB962C8B-B14F-4D97-AF65-F5344CB8AC3E}">
        <p14:creationId xmlns:p14="http://schemas.microsoft.com/office/powerpoint/2010/main" val="15541390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custDataLst>
      <p:tags r:id="rId1"/>
    </p:custDataLst>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GB" sz="1000" dirty="0" smtClean="0">
                <a:solidFill>
                  <a:srgbClr val="5075BC"/>
                </a:solidFill>
              </a:rPr>
              <a:t>Reading in the foreign language: Learning to understand</a:t>
            </a:r>
          </a:p>
        </p:txBody>
      </p:sp>
      <p:pic>
        <p:nvPicPr>
          <p:cNvPr id="6" name="Picture 5"/>
          <p:cNvPicPr>
            <a:picLocks noChangeAspect="1"/>
          </p:cNvPicPr>
          <p:nvPr userDrawn="1"/>
        </p:nvPicPr>
        <p:blipFill>
          <a:blip r:embed="rId3" cstate="print"/>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ustDataLst>
      <p:tags r:id="rId1"/>
    </p:custDataLst>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GB" sz="1000" kern="1000" baseline="0" dirty="0" smtClean="0">
                <a:solidFill>
                  <a:srgbClr val="5075BC"/>
                </a:solidFill>
              </a:rPr>
              <a:t>Reading in the foreign language: Learning to understand</a:t>
            </a:r>
          </a:p>
        </p:txBody>
      </p:sp>
      <p:pic>
        <p:nvPicPr>
          <p:cNvPr id="6" name="Picture 5" descr="[DECORATIVE]"/>
          <p:cNvPicPr>
            <a:picLocks noChangeAspect="1"/>
          </p:cNvPicPr>
          <p:nvPr userDrawn="1"/>
        </p:nvPicPr>
        <p:blipFill>
          <a:blip r:embed="rId3" cstate="print"/>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custDataLst>
      <p:tags r:id="rId1"/>
    </p:custDataLst>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GB" sz="1000" dirty="0" smtClean="0">
                <a:solidFill>
                  <a:srgbClr val="5075BC"/>
                </a:solidFill>
              </a:rPr>
              <a:t>Reading in the foreign language: Learning to understand</a:t>
            </a:r>
          </a:p>
        </p:txBody>
      </p:sp>
      <p:pic>
        <p:nvPicPr>
          <p:cNvPr id="7" name="Picture 6" descr="[DECORATIVE]"/>
          <p:cNvPicPr>
            <a:picLocks noChangeAspect="1"/>
          </p:cNvPicPr>
          <p:nvPr userDrawn="1"/>
        </p:nvPicPr>
        <p:blipFill>
          <a:blip r:embed="rId3" cstate="print"/>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GB" sz="1000" dirty="0" smtClean="0">
                <a:solidFill>
                  <a:srgbClr val="5075BC"/>
                </a:solidFill>
              </a:rPr>
              <a:t>Reading in the foreign language: Learning to understand</a:t>
            </a:r>
          </a:p>
        </p:txBody>
      </p:sp>
      <p:pic>
        <p:nvPicPr>
          <p:cNvPr id="9" name="Picture 8" descr="[DECORATIVE]"/>
          <p:cNvPicPr>
            <a:picLocks noChangeAspect="1"/>
          </p:cNvPicPr>
          <p:nvPr userDrawn="1"/>
        </p:nvPicPr>
        <p:blipFill>
          <a:blip r:embed="rId3" cstate="print"/>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GB" sz="1000" dirty="0" smtClean="0">
                <a:solidFill>
                  <a:srgbClr val="5075BC"/>
                </a:solidFill>
              </a:rPr>
              <a:t>Reading in the foreign language: Learning to understand</a:t>
            </a:r>
          </a:p>
        </p:txBody>
      </p:sp>
      <p:pic>
        <p:nvPicPr>
          <p:cNvPr id="5" name="Picture 4"/>
          <p:cNvPicPr>
            <a:picLocks noChangeAspect="1"/>
          </p:cNvPicPr>
          <p:nvPr userDrawn="1"/>
        </p:nvPicPr>
        <p:blipFill>
          <a:blip r:embed="rId3" cstate="print"/>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GB" sz="1000" dirty="0" smtClean="0">
                <a:solidFill>
                  <a:srgbClr val="5075BC"/>
                </a:solidFill>
              </a:rPr>
              <a:t>Reading in the foreign language: Learning to understand</a:t>
            </a:r>
          </a:p>
        </p:txBody>
      </p:sp>
      <p:pic>
        <p:nvPicPr>
          <p:cNvPr id="8" name="Picture 7" descr="[DECORATIVE]"/>
          <p:cNvPicPr>
            <a:picLocks noChangeAspect="1"/>
          </p:cNvPicPr>
          <p:nvPr userDrawn="1"/>
        </p:nvPicPr>
        <p:blipFill>
          <a:blip r:embed="rId3" cstate="print"/>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GB" sz="1000" dirty="0" smtClean="0">
                <a:solidFill>
                  <a:srgbClr val="5075BC"/>
                </a:solidFill>
              </a:rPr>
              <a:t>Reading in the foreign language: Learning to understand</a:t>
            </a:r>
          </a:p>
        </p:txBody>
      </p:sp>
      <p:pic>
        <p:nvPicPr>
          <p:cNvPr id="7" name="Picture 6"/>
          <p:cNvPicPr>
            <a:picLocks noChangeAspect="1"/>
          </p:cNvPicPr>
          <p:nvPr userDrawn="1"/>
        </p:nvPicPr>
        <p:blipFill>
          <a:blip r:embed="rId3" cstate="print"/>
          <a:stretch>
            <a:fillRect/>
          </a:stretch>
        </p:blipFill>
        <p:spPr>
          <a:xfrm>
            <a:off x="58723" y="6255465"/>
            <a:ext cx="431834" cy="570020"/>
          </a:xfrm>
          <a:prstGeom prst="rect">
            <a:avLst/>
          </a:prstGeom>
        </p:spPr>
      </p:pic>
    </p:spTree>
    <p:custDataLst>
      <p:tags r:id="rId1"/>
    </p:custDataLst>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ustDataLst>
      <p:tags r:id="rId13"/>
    </p:custDataLst>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4.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2.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hyperlink" Target="http://opencourses.uoa.gr/courses/ENL4/"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13.png"/><Relationship Id="rId4" Type="http://schemas.openxmlformats.org/officeDocument/2006/relationships/hyperlink" Target="%5b1%5d%20http:/creativecommons.org/licenses/by-nc-sa/4.0/" TargetMode="Externa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The logo depicts the goddess Athen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228537"/>
            <a:ext cx="3939153" cy="1112231"/>
          </a:xfrm>
          <a:prstGeom prst="rect">
            <a:avLst/>
          </a:prstGeom>
        </p:spPr>
      </p:pic>
      <p:sp>
        <p:nvSpPr>
          <p:cNvPr id="2" name="Τίτλος 1"/>
          <p:cNvSpPr>
            <a:spLocks noGrp="1"/>
          </p:cNvSpPr>
          <p:nvPr>
            <p:ph type="ctrTitle"/>
          </p:nvPr>
        </p:nvSpPr>
        <p:spPr>
          <a:xfrm>
            <a:off x="685800" y="2006575"/>
            <a:ext cx="7772400" cy="1470025"/>
          </a:xfrm>
        </p:spPr>
        <p:txBody>
          <a:bodyPr>
            <a:normAutofit/>
          </a:bodyPr>
          <a:lstStyle/>
          <a:p>
            <a:r>
              <a:rPr lang="en-GB" sz="4000" dirty="0" smtClean="0">
                <a:solidFill>
                  <a:srgbClr val="5075BC"/>
                </a:solidFill>
              </a:rPr>
              <a:t> </a:t>
            </a:r>
            <a:r>
              <a:rPr lang="en-GB" sz="4000" dirty="0"/>
              <a:t>ELT Methods and Practices</a:t>
            </a:r>
            <a:endParaRPr lang="en-GB" sz="4000" dirty="0">
              <a:solidFill>
                <a:srgbClr val="5075BC"/>
              </a:solidFill>
            </a:endParaRPr>
          </a:p>
        </p:txBody>
      </p:sp>
      <p:sp>
        <p:nvSpPr>
          <p:cNvPr id="3" name="Υπότιτλος 2"/>
          <p:cNvSpPr>
            <a:spLocks noGrp="1"/>
          </p:cNvSpPr>
          <p:nvPr>
            <p:ph type="subTitle" idx="1"/>
          </p:nvPr>
        </p:nvSpPr>
        <p:spPr>
          <a:xfrm>
            <a:off x="683568" y="3384822"/>
            <a:ext cx="7632848" cy="2780481"/>
          </a:xfrm>
        </p:spPr>
        <p:txBody>
          <a:bodyPr>
            <a:noAutofit/>
          </a:bodyPr>
          <a:lstStyle/>
          <a:p>
            <a:r>
              <a:rPr lang="en-GB" sz="2800" dirty="0" smtClean="0">
                <a:solidFill>
                  <a:srgbClr val="5075BC"/>
                </a:solidFill>
                <a:latin typeface="+mj-lt"/>
                <a:ea typeface="+mj-ea"/>
                <a:cs typeface="+mj-cs"/>
              </a:rPr>
              <a:t>Unit </a:t>
            </a:r>
            <a:r>
              <a:rPr lang="en-US" sz="2800" dirty="0">
                <a:solidFill>
                  <a:srgbClr val="5075BC"/>
                </a:solidFill>
                <a:latin typeface="+mj-lt"/>
                <a:ea typeface="+mj-ea"/>
                <a:cs typeface="+mj-cs"/>
              </a:rPr>
              <a:t>5</a:t>
            </a:r>
            <a:r>
              <a:rPr lang="en-GB" sz="2800" dirty="0" smtClean="0">
                <a:solidFill>
                  <a:srgbClr val="5075BC"/>
                </a:solidFill>
                <a:latin typeface="+mj-lt"/>
                <a:ea typeface="+mj-ea"/>
                <a:cs typeface="+mj-cs"/>
              </a:rPr>
              <a:t>: </a:t>
            </a:r>
            <a:r>
              <a:rPr lang="en-GB" sz="2800" dirty="0" smtClean="0">
                <a:latin typeface="+mj-lt"/>
                <a:ea typeface="+mj-ea"/>
                <a:cs typeface="+mj-cs"/>
              </a:rPr>
              <a:t>Reading </a:t>
            </a:r>
            <a:r>
              <a:rPr lang="en-GB" sz="2800" dirty="0">
                <a:latin typeface="+mj-lt"/>
                <a:ea typeface="+mj-ea"/>
                <a:cs typeface="+mj-cs"/>
              </a:rPr>
              <a:t>in the foreign language: Learning to </a:t>
            </a:r>
            <a:r>
              <a:rPr lang="en-GB" sz="2800" dirty="0" smtClean="0">
                <a:latin typeface="+mj-lt"/>
                <a:ea typeface="+mj-ea"/>
                <a:cs typeface="+mj-cs"/>
              </a:rPr>
              <a:t>understand</a:t>
            </a:r>
            <a:endParaRPr lang="en-GB" sz="2800" dirty="0" smtClean="0">
              <a:latin typeface="+mj-lt"/>
              <a:ea typeface="+mj-ea"/>
              <a:cs typeface="+mj-cs"/>
            </a:endParaRPr>
          </a:p>
          <a:p>
            <a:endParaRPr lang="en-GB" sz="2800" dirty="0" smtClean="0"/>
          </a:p>
          <a:p>
            <a:r>
              <a:rPr lang="en-GB" sz="2800" dirty="0" smtClean="0"/>
              <a:t>Bessie </a:t>
            </a:r>
            <a:r>
              <a:rPr lang="en-GB" sz="2800" dirty="0" err="1" smtClean="0"/>
              <a:t>Dendrinos</a:t>
            </a:r>
            <a:endParaRPr lang="en-GB" sz="2800" dirty="0" smtClean="0"/>
          </a:p>
          <a:p>
            <a:r>
              <a:rPr lang="en-GB" sz="2800" dirty="0" smtClean="0"/>
              <a:t>School of Philosophy</a:t>
            </a:r>
          </a:p>
          <a:p>
            <a:r>
              <a:rPr lang="en-GB" sz="2800" dirty="0" smtClean="0"/>
              <a:t>Faculty of English Language and Literature</a:t>
            </a:r>
            <a:endParaRPr lang="en-GB" sz="2800" dirty="0"/>
          </a:p>
        </p:txBody>
      </p:sp>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Understanding language in </a:t>
            </a:r>
            <a:r>
              <a:rPr lang="en-GB" dirty="0" smtClean="0"/>
              <a:t>use</a:t>
            </a:r>
            <a:endParaRPr lang="en-GB" dirty="0"/>
          </a:p>
        </p:txBody>
      </p:sp>
      <p:sp>
        <p:nvSpPr>
          <p:cNvPr id="3" name="Content Placeholder 2"/>
          <p:cNvSpPr>
            <a:spLocks noGrp="1"/>
          </p:cNvSpPr>
          <p:nvPr>
            <p:ph idx="1"/>
          </p:nvPr>
        </p:nvSpPr>
        <p:spPr/>
        <p:txBody>
          <a:bodyPr>
            <a:noAutofit/>
          </a:bodyPr>
          <a:lstStyle/>
          <a:p>
            <a:pPr>
              <a:spcBef>
                <a:spcPts val="600"/>
              </a:spcBef>
            </a:pPr>
            <a:r>
              <a:rPr lang="en-GB" sz="2800" dirty="0"/>
              <a:t>Meaning is created while language is </a:t>
            </a:r>
            <a:r>
              <a:rPr lang="en-GB" sz="2800" dirty="0" smtClean="0"/>
              <a:t>used.</a:t>
            </a:r>
            <a:endParaRPr lang="en-GB" sz="2800" dirty="0"/>
          </a:p>
          <a:p>
            <a:pPr>
              <a:spcBef>
                <a:spcPts val="600"/>
              </a:spcBef>
            </a:pPr>
            <a:r>
              <a:rPr lang="en-GB" sz="2800" dirty="0"/>
              <a:t>Meaning is not inside the text, independently from how it is understood by readers and </a:t>
            </a:r>
            <a:r>
              <a:rPr lang="en-GB" sz="2800" dirty="0" smtClean="0"/>
              <a:t>listeners.</a:t>
            </a:r>
            <a:endParaRPr lang="en-GB" sz="2800" dirty="0"/>
          </a:p>
          <a:p>
            <a:pPr>
              <a:spcBef>
                <a:spcPts val="600"/>
              </a:spcBef>
            </a:pPr>
            <a:r>
              <a:rPr lang="en-GB" sz="2800" dirty="0"/>
              <a:t>Meaning develops in the process of interaction between people exchanging </a:t>
            </a:r>
            <a:r>
              <a:rPr lang="en-GB" sz="2800" dirty="0" smtClean="0"/>
              <a:t>messages. </a:t>
            </a:r>
            <a:endParaRPr lang="en-GB" sz="2800" dirty="0"/>
          </a:p>
          <a:p>
            <a:pPr>
              <a:spcBef>
                <a:spcPts val="600"/>
              </a:spcBef>
            </a:pPr>
            <a:r>
              <a:rPr lang="en-GB" sz="2800" dirty="0"/>
              <a:t>A message is not complete without the interpretation of the </a:t>
            </a:r>
            <a:r>
              <a:rPr lang="en-GB" sz="2800" dirty="0" smtClean="0"/>
              <a:t>recipient.</a:t>
            </a:r>
            <a:endParaRPr lang="en-GB" sz="2800" dirty="0"/>
          </a:p>
          <a:p>
            <a:pPr>
              <a:spcBef>
                <a:spcPts val="600"/>
              </a:spcBef>
            </a:pPr>
            <a:r>
              <a:rPr lang="en-GB" sz="2800" dirty="0"/>
              <a:t>The meaning of the messages is determined by what the meaning creator wanted to convey and what the recipient has </a:t>
            </a:r>
            <a:r>
              <a:rPr lang="en-GB" sz="2800" dirty="0" smtClean="0"/>
              <a:t>understood.</a:t>
            </a:r>
            <a:endParaRPr lang="en-GB" sz="2800" dirty="0"/>
          </a:p>
        </p:txBody>
      </p:sp>
    </p:spTree>
    <p:extLst>
      <p:ext uri="{BB962C8B-B14F-4D97-AF65-F5344CB8AC3E}">
        <p14:creationId xmlns:p14="http://schemas.microsoft.com/office/powerpoint/2010/main" val="1700326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Understanding as a meaning making </a:t>
            </a:r>
            <a:r>
              <a:rPr lang="en-GB" dirty="0" smtClean="0"/>
              <a:t>process</a:t>
            </a:r>
            <a:endParaRPr lang="en-GB" dirty="0"/>
          </a:p>
        </p:txBody>
      </p:sp>
      <p:sp>
        <p:nvSpPr>
          <p:cNvPr id="3" name="Content Placeholder 2"/>
          <p:cNvSpPr>
            <a:spLocks noGrp="1"/>
          </p:cNvSpPr>
          <p:nvPr>
            <p:ph idx="1"/>
          </p:nvPr>
        </p:nvSpPr>
        <p:spPr/>
        <p:txBody>
          <a:bodyPr>
            <a:normAutofit fontScale="92500"/>
          </a:bodyPr>
          <a:lstStyle/>
          <a:p>
            <a:r>
              <a:rPr lang="en-GB" dirty="0"/>
              <a:t>Meanings are created not only by those speaking or writing but also by the person listening / reading and interpreting what s/he reads or </a:t>
            </a:r>
            <a:r>
              <a:rPr lang="en-GB" dirty="0" smtClean="0"/>
              <a:t>hears.</a:t>
            </a:r>
            <a:endParaRPr lang="en-GB" dirty="0"/>
          </a:p>
          <a:p>
            <a:r>
              <a:rPr lang="en-GB" dirty="0"/>
              <a:t>Therefore, listening and reading comprehension is not a passive but a truly active </a:t>
            </a:r>
            <a:r>
              <a:rPr lang="en-GB" dirty="0" smtClean="0"/>
              <a:t>process.</a:t>
            </a:r>
            <a:endParaRPr lang="en-GB" dirty="0"/>
          </a:p>
          <a:p>
            <a:r>
              <a:rPr lang="en-GB" dirty="0"/>
              <a:t>The socially appropriate meanings created by listeners and readers motivate and contribute to the </a:t>
            </a:r>
            <a:r>
              <a:rPr lang="en-GB" dirty="0" smtClean="0"/>
              <a:t>interaction.</a:t>
            </a:r>
            <a:endParaRPr lang="en-GB" dirty="0"/>
          </a:p>
        </p:txBody>
      </p:sp>
    </p:spTree>
    <p:extLst>
      <p:ext uri="{BB962C8B-B14F-4D97-AF65-F5344CB8AC3E}">
        <p14:creationId xmlns:p14="http://schemas.microsoft.com/office/powerpoint/2010/main" val="816621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How do people understand</a:t>
            </a:r>
            <a:r>
              <a:rPr lang="en-GB" sz="4000" dirty="0" smtClean="0"/>
              <a:t>? (1/2)</a:t>
            </a:r>
            <a:endParaRPr lang="en-GB" sz="4000" dirty="0"/>
          </a:p>
        </p:txBody>
      </p:sp>
      <p:sp>
        <p:nvSpPr>
          <p:cNvPr id="3" name="Content Placeholder 2"/>
          <p:cNvSpPr>
            <a:spLocks noGrp="1"/>
          </p:cNvSpPr>
          <p:nvPr>
            <p:ph idx="1"/>
          </p:nvPr>
        </p:nvSpPr>
        <p:spPr/>
        <p:txBody>
          <a:bodyPr>
            <a:noAutofit/>
          </a:bodyPr>
          <a:lstStyle/>
          <a:p>
            <a:r>
              <a:rPr lang="en-GB" sz="2800" dirty="0"/>
              <a:t>The meaning of utterances, oral and written texts depends on the interpretation of the reader/listener, who is a social subject of a particular age, sex, and social class, with certain forms of literacy, sociocultural experiences, etc. S/he understands based on his/her cognitive capacity, literacy background, sociocultural knowledge, previous experiences, how familiar s/he with the topic, whether s/he empathises or identifies with what is said or </a:t>
            </a:r>
            <a:r>
              <a:rPr lang="en-GB" sz="2800" dirty="0" smtClean="0"/>
              <a:t>written.</a:t>
            </a:r>
            <a:endParaRPr lang="en-GB" sz="2800" dirty="0"/>
          </a:p>
        </p:txBody>
      </p:sp>
    </p:spTree>
    <p:extLst>
      <p:ext uri="{BB962C8B-B14F-4D97-AF65-F5344CB8AC3E}">
        <p14:creationId xmlns:p14="http://schemas.microsoft.com/office/powerpoint/2010/main" val="1541810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How do people understand</a:t>
            </a:r>
            <a:r>
              <a:rPr lang="en-GB" sz="4000" dirty="0" smtClean="0"/>
              <a:t>? (2/2)</a:t>
            </a:r>
            <a:endParaRPr lang="en-GB" sz="4000" dirty="0"/>
          </a:p>
        </p:txBody>
      </p:sp>
      <p:sp>
        <p:nvSpPr>
          <p:cNvPr id="3" name="Content Placeholder 2"/>
          <p:cNvSpPr>
            <a:spLocks noGrp="1"/>
          </p:cNvSpPr>
          <p:nvPr>
            <p:ph idx="1"/>
          </p:nvPr>
        </p:nvSpPr>
        <p:spPr/>
        <p:txBody>
          <a:bodyPr>
            <a:noAutofit/>
          </a:bodyPr>
          <a:lstStyle/>
          <a:p>
            <a:r>
              <a:rPr lang="en-GB" sz="2800" dirty="0" smtClean="0"/>
              <a:t>The </a:t>
            </a:r>
            <a:r>
              <a:rPr lang="en-GB" sz="2800" dirty="0"/>
              <a:t>understanding of a text (oral or written) is based on an integration of ideas/information as it develops through several utterances in combination with the other semiotic </a:t>
            </a:r>
            <a:r>
              <a:rPr lang="en-GB" sz="2800" dirty="0" smtClean="0"/>
              <a:t>modes.</a:t>
            </a:r>
            <a:endParaRPr lang="en-GB" sz="2800" dirty="0"/>
          </a:p>
          <a:p>
            <a:r>
              <a:rPr lang="en-GB" sz="2800" dirty="0"/>
              <a:t>Understanding does not involve simply identifying a series of words in well structured sentences, nor working out the meaning of language elements in isolation; it involves interpreting a message, comprehending the writer’s or the speaker’s intention, and much </a:t>
            </a:r>
            <a:r>
              <a:rPr lang="en-GB" sz="2800" dirty="0" smtClean="0"/>
              <a:t>more.</a:t>
            </a:r>
            <a:endParaRPr lang="en-GB" sz="2800" dirty="0"/>
          </a:p>
        </p:txBody>
      </p:sp>
    </p:spTree>
    <p:extLst>
      <p:ext uri="{BB962C8B-B14F-4D97-AF65-F5344CB8AC3E}">
        <p14:creationId xmlns:p14="http://schemas.microsoft.com/office/powerpoint/2010/main" val="2559933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What do people understand</a:t>
            </a:r>
            <a:r>
              <a:rPr lang="en-GB" sz="4000" dirty="0" smtClean="0"/>
              <a:t>? (1/2)</a:t>
            </a:r>
            <a:endParaRPr lang="en-GB" sz="4000" dirty="0"/>
          </a:p>
        </p:txBody>
      </p:sp>
      <p:sp>
        <p:nvSpPr>
          <p:cNvPr id="3" name="Content Placeholder 2"/>
          <p:cNvSpPr>
            <a:spLocks noGrp="1"/>
          </p:cNvSpPr>
          <p:nvPr>
            <p:ph idx="1"/>
          </p:nvPr>
        </p:nvSpPr>
        <p:spPr/>
        <p:txBody>
          <a:bodyPr>
            <a:noAutofit/>
          </a:bodyPr>
          <a:lstStyle/>
          <a:p>
            <a:r>
              <a:rPr lang="en-GB" dirty="0"/>
              <a:t>We understand the ideational, interpersonal and textual meaning of what is </a:t>
            </a:r>
            <a:r>
              <a:rPr lang="en-GB" dirty="0" smtClean="0"/>
              <a:t>said/written.</a:t>
            </a:r>
            <a:endParaRPr lang="en-GB" dirty="0"/>
          </a:p>
          <a:p>
            <a:r>
              <a:rPr lang="en-GB" dirty="0"/>
              <a:t>On a purely linguistic level, we may understand words and expressions that we do not ‘know’. A ‘good’ listener/reader guesses the meaning of unknown words or words s/he cannot hear or </a:t>
            </a:r>
            <a:r>
              <a:rPr lang="en-GB" dirty="0" smtClean="0"/>
              <a:t>see.</a:t>
            </a:r>
            <a:endParaRPr lang="en-GB" dirty="0"/>
          </a:p>
        </p:txBody>
      </p:sp>
    </p:spTree>
    <p:extLst>
      <p:ext uri="{BB962C8B-B14F-4D97-AF65-F5344CB8AC3E}">
        <p14:creationId xmlns:p14="http://schemas.microsoft.com/office/powerpoint/2010/main" val="3865092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What do people understand</a:t>
            </a:r>
            <a:r>
              <a:rPr lang="en-GB" sz="4000" dirty="0" smtClean="0"/>
              <a:t>? (2/2)</a:t>
            </a:r>
            <a:endParaRPr lang="en-GB" sz="4000" dirty="0"/>
          </a:p>
        </p:txBody>
      </p:sp>
      <p:sp>
        <p:nvSpPr>
          <p:cNvPr id="3" name="Content Placeholder 2"/>
          <p:cNvSpPr>
            <a:spLocks noGrp="1"/>
          </p:cNvSpPr>
          <p:nvPr>
            <p:ph idx="1"/>
          </p:nvPr>
        </p:nvSpPr>
        <p:spPr/>
        <p:txBody>
          <a:bodyPr>
            <a:noAutofit/>
          </a:bodyPr>
          <a:lstStyle/>
          <a:p>
            <a:pPr>
              <a:spcBef>
                <a:spcPts val="600"/>
              </a:spcBef>
            </a:pPr>
            <a:r>
              <a:rPr lang="en-GB" sz="3000" dirty="0" smtClean="0"/>
              <a:t>We </a:t>
            </a:r>
            <a:r>
              <a:rPr lang="en-GB" sz="3000" dirty="0"/>
              <a:t>understand or should understand what is clearly stated, what is not stated at all and what is implied, as we make assumptions </a:t>
            </a:r>
            <a:r>
              <a:rPr lang="en-GB" sz="3000" dirty="0" smtClean="0"/>
              <a:t>about.</a:t>
            </a:r>
            <a:endParaRPr lang="en-GB" sz="3000" dirty="0"/>
          </a:p>
          <a:p>
            <a:pPr marL="857250" lvl="2" indent="-457200">
              <a:spcBef>
                <a:spcPts val="600"/>
              </a:spcBef>
              <a:buFont typeface="Calibri" panose="020F0502020204030204" pitchFamily="34" charset="0"/>
              <a:buChar char="‒"/>
            </a:pPr>
            <a:r>
              <a:rPr lang="en-GB" sz="2800" dirty="0"/>
              <a:t>what happened before and what will happen </a:t>
            </a:r>
            <a:r>
              <a:rPr lang="en-GB" sz="2800" dirty="0" smtClean="0"/>
              <a:t>afterwards,</a:t>
            </a:r>
            <a:endParaRPr lang="en-GB" sz="2800" dirty="0"/>
          </a:p>
          <a:p>
            <a:pPr marL="857250" lvl="2" indent="-457200">
              <a:spcBef>
                <a:spcPts val="600"/>
              </a:spcBef>
              <a:buFont typeface="Calibri" panose="020F0502020204030204" pitchFamily="34" charset="0"/>
              <a:buChar char="‒"/>
            </a:pPr>
            <a:r>
              <a:rPr lang="en-GB" sz="2800" dirty="0" smtClean="0"/>
              <a:t>who </a:t>
            </a:r>
            <a:r>
              <a:rPr lang="en-GB" sz="2800" dirty="0"/>
              <a:t>wrote/is saying something, who is talking and why, as well as other details about social the context of an utterance, </a:t>
            </a:r>
            <a:r>
              <a:rPr lang="en-GB" sz="2800" dirty="0" smtClean="0"/>
              <a:t>text,</a:t>
            </a:r>
            <a:endParaRPr lang="en-GB" sz="2800" dirty="0"/>
          </a:p>
          <a:p>
            <a:pPr marL="857250" lvl="2" indent="-457200">
              <a:spcBef>
                <a:spcPts val="600"/>
              </a:spcBef>
              <a:buFont typeface="Calibri" panose="020F0502020204030204" pitchFamily="34" charset="0"/>
              <a:buChar char="‒"/>
            </a:pPr>
            <a:r>
              <a:rPr lang="en-GB" sz="2800" dirty="0" smtClean="0"/>
              <a:t>spatial </a:t>
            </a:r>
            <a:r>
              <a:rPr lang="en-GB" sz="2800" dirty="0"/>
              <a:t>relations and </a:t>
            </a:r>
            <a:r>
              <a:rPr lang="en-GB" sz="2800" dirty="0" smtClean="0"/>
              <a:t>instruments.</a:t>
            </a:r>
            <a:endParaRPr lang="en-GB" sz="2800" dirty="0"/>
          </a:p>
        </p:txBody>
      </p:sp>
    </p:spTree>
    <p:extLst>
      <p:ext uri="{BB962C8B-B14F-4D97-AF65-F5344CB8AC3E}">
        <p14:creationId xmlns:p14="http://schemas.microsoft.com/office/powerpoint/2010/main" val="2328249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What’s at the ‘end of the line</a:t>
            </a:r>
            <a:r>
              <a:rPr lang="en-GB" dirty="0" smtClean="0"/>
              <a:t>’? (1/2)</a:t>
            </a:r>
            <a:endParaRPr lang="en-GB" dirty="0"/>
          </a:p>
        </p:txBody>
      </p:sp>
      <p:sp>
        <p:nvSpPr>
          <p:cNvPr id="3" name="Content Placeholder 2"/>
          <p:cNvSpPr>
            <a:spLocks noGrp="1"/>
          </p:cNvSpPr>
          <p:nvPr>
            <p:ph idx="1"/>
          </p:nvPr>
        </p:nvSpPr>
        <p:spPr/>
        <p:txBody>
          <a:bodyPr>
            <a:noAutofit/>
          </a:bodyPr>
          <a:lstStyle/>
          <a:p>
            <a:r>
              <a:rPr lang="en-GB" sz="2800" dirty="0"/>
              <a:t>As we make assumptions about meanings, we draw on our cognitive faculties and a wide range of prior knowledge. Writers and readers take their interlocutor’s knowledge into account and (because of the limited possibility to express the thought process fully), the reader/writer presents information </a:t>
            </a:r>
            <a:r>
              <a:rPr lang="en-GB" sz="2800" dirty="0" smtClean="0"/>
              <a:t>elliptically.</a:t>
            </a:r>
            <a:endParaRPr lang="en-GB" sz="2800" dirty="0"/>
          </a:p>
        </p:txBody>
      </p:sp>
    </p:spTree>
    <p:extLst>
      <p:ext uri="{BB962C8B-B14F-4D97-AF65-F5344CB8AC3E}">
        <p14:creationId xmlns:p14="http://schemas.microsoft.com/office/powerpoint/2010/main" val="2548972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What’s at the ‘end of the line</a:t>
            </a:r>
            <a:r>
              <a:rPr lang="en-GB" dirty="0" smtClean="0"/>
              <a:t>’? (2/2)</a:t>
            </a:r>
            <a:endParaRPr lang="en-GB" dirty="0"/>
          </a:p>
        </p:txBody>
      </p:sp>
      <p:sp>
        <p:nvSpPr>
          <p:cNvPr id="3" name="Content Placeholder 2"/>
          <p:cNvSpPr>
            <a:spLocks noGrp="1"/>
          </p:cNvSpPr>
          <p:nvPr>
            <p:ph idx="1"/>
          </p:nvPr>
        </p:nvSpPr>
        <p:spPr/>
        <p:txBody>
          <a:bodyPr>
            <a:noAutofit/>
          </a:bodyPr>
          <a:lstStyle/>
          <a:p>
            <a:r>
              <a:rPr lang="en-GB" sz="2800" dirty="0" smtClean="0"/>
              <a:t>The </a:t>
            </a:r>
            <a:r>
              <a:rPr lang="en-GB" sz="2800" dirty="0"/>
              <a:t>recipient must make assumptions and inferences about what is missing and this entails a process of deriving certain implicit facts from an initial set of explicit formulas according to fixed rules of </a:t>
            </a:r>
            <a:r>
              <a:rPr lang="en-GB" sz="2800" dirty="0" smtClean="0"/>
              <a:t>inference.</a:t>
            </a:r>
            <a:endParaRPr lang="en-GB" sz="2800" dirty="0"/>
          </a:p>
          <a:p>
            <a:r>
              <a:rPr lang="en-GB" sz="2800" dirty="0"/>
              <a:t>We use inductive inferences, inference by analogy and self-knowledge inference. We also make what we call ‘preferred inferences’ (and understand what we want or need to</a:t>
            </a:r>
            <a:r>
              <a:rPr lang="en-GB" sz="2800" dirty="0" smtClean="0"/>
              <a:t>).</a:t>
            </a:r>
            <a:endParaRPr lang="en-GB" sz="2800" dirty="0"/>
          </a:p>
        </p:txBody>
      </p:sp>
    </p:spTree>
    <p:extLst>
      <p:ext uri="{BB962C8B-B14F-4D97-AF65-F5344CB8AC3E}">
        <p14:creationId xmlns:p14="http://schemas.microsoft.com/office/powerpoint/2010/main" val="3259767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What are the results of our understanding?</a:t>
            </a:r>
          </a:p>
        </p:txBody>
      </p:sp>
      <p:sp>
        <p:nvSpPr>
          <p:cNvPr id="3" name="Content Placeholder 2"/>
          <p:cNvSpPr>
            <a:spLocks noGrp="1"/>
          </p:cNvSpPr>
          <p:nvPr>
            <p:ph idx="1"/>
          </p:nvPr>
        </p:nvSpPr>
        <p:spPr/>
        <p:txBody>
          <a:bodyPr>
            <a:noAutofit/>
          </a:bodyPr>
          <a:lstStyle/>
          <a:p>
            <a:pPr>
              <a:spcBef>
                <a:spcPts val="600"/>
              </a:spcBef>
            </a:pPr>
            <a:r>
              <a:rPr lang="en-GB" sz="2600" dirty="0"/>
              <a:t>When making assumptions and inferences, we draw on a higher level of semantic and pragmatic knowledge so as to reinterpret what we read or hear</a:t>
            </a:r>
          </a:p>
          <a:p>
            <a:pPr>
              <a:spcBef>
                <a:spcPts val="600"/>
              </a:spcBef>
            </a:pPr>
            <a:r>
              <a:rPr lang="en-GB" sz="2600" dirty="0"/>
              <a:t>When we process in our mind what we read or hear </a:t>
            </a:r>
            <a:r>
              <a:rPr lang="en-GB" sz="2600" dirty="0" smtClean="0"/>
              <a:t>something </a:t>
            </a:r>
            <a:r>
              <a:rPr lang="en-GB" sz="2600" dirty="0"/>
              <a:t>that involves extremely intricate cognitive mechanisms– and finally understand, we usually:</a:t>
            </a:r>
          </a:p>
          <a:p>
            <a:pPr lvl="1">
              <a:spcBef>
                <a:spcPts val="600"/>
              </a:spcBef>
            </a:pPr>
            <a:r>
              <a:rPr lang="en-GB" sz="2600" dirty="0"/>
              <a:t>confirm or modify what we already </a:t>
            </a:r>
            <a:r>
              <a:rPr lang="en-GB" sz="2600" dirty="0" smtClean="0"/>
              <a:t>know,</a:t>
            </a:r>
            <a:endParaRPr lang="en-GB" sz="2600" dirty="0"/>
          </a:p>
          <a:p>
            <a:pPr lvl="1">
              <a:spcBef>
                <a:spcPts val="600"/>
              </a:spcBef>
            </a:pPr>
            <a:r>
              <a:rPr lang="en-GB" sz="2600" dirty="0"/>
              <a:t>act on the basis of what we have understood, as for </a:t>
            </a:r>
            <a:r>
              <a:rPr lang="en-GB" sz="2600" dirty="0" smtClean="0"/>
              <a:t>example, select </a:t>
            </a:r>
            <a:r>
              <a:rPr lang="en-GB" sz="2600" dirty="0"/>
              <a:t>which play to go </a:t>
            </a:r>
            <a:r>
              <a:rPr lang="en-GB" sz="2600" dirty="0" smtClean="0"/>
              <a:t>to, buy something, tell </a:t>
            </a:r>
            <a:r>
              <a:rPr lang="en-GB" sz="2600" dirty="0"/>
              <a:t>someone </a:t>
            </a:r>
            <a:r>
              <a:rPr lang="en-GB" sz="2600" dirty="0" smtClean="0"/>
              <a:t>off, make </a:t>
            </a:r>
            <a:r>
              <a:rPr lang="en-GB" sz="2600" dirty="0"/>
              <a:t>an important </a:t>
            </a:r>
            <a:r>
              <a:rPr lang="en-GB" sz="2600" dirty="0" smtClean="0"/>
              <a:t>decision, solve </a:t>
            </a:r>
            <a:r>
              <a:rPr lang="en-GB" sz="2600" dirty="0"/>
              <a:t>a </a:t>
            </a:r>
            <a:r>
              <a:rPr lang="en-GB" sz="2600" dirty="0" smtClean="0"/>
              <a:t>problem. </a:t>
            </a:r>
            <a:endParaRPr lang="en-GB" sz="2600" dirty="0"/>
          </a:p>
        </p:txBody>
      </p:sp>
    </p:spTree>
    <p:extLst>
      <p:ext uri="{BB962C8B-B14F-4D97-AF65-F5344CB8AC3E}">
        <p14:creationId xmlns:p14="http://schemas.microsoft.com/office/powerpoint/2010/main" val="3506243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Reading and listening comprehension </a:t>
            </a:r>
            <a:r>
              <a:rPr lang="en-GB" dirty="0" smtClean="0"/>
              <a:t>skills (1/2)</a:t>
            </a:r>
            <a:endParaRPr lang="en-GB" dirty="0"/>
          </a:p>
        </p:txBody>
      </p:sp>
      <p:sp>
        <p:nvSpPr>
          <p:cNvPr id="3" name="Content Placeholder 2"/>
          <p:cNvSpPr>
            <a:spLocks noGrp="1"/>
          </p:cNvSpPr>
          <p:nvPr>
            <p:ph idx="1"/>
          </p:nvPr>
        </p:nvSpPr>
        <p:spPr/>
        <p:txBody>
          <a:bodyPr>
            <a:noAutofit/>
          </a:bodyPr>
          <a:lstStyle/>
          <a:p>
            <a:pPr>
              <a:spcBef>
                <a:spcPts val="600"/>
              </a:spcBef>
            </a:pPr>
            <a:r>
              <a:rPr lang="en-GB" sz="2800" dirty="0"/>
              <a:t>The processes we go through recurrently in authentic communicative interaction so as to understand make inferences, assumptions and guesses are fairly </a:t>
            </a:r>
            <a:r>
              <a:rPr lang="en-GB" sz="2800" dirty="0" smtClean="0"/>
              <a:t>complicated.</a:t>
            </a:r>
            <a:endParaRPr lang="en-GB" sz="2800" dirty="0"/>
          </a:p>
          <a:p>
            <a:pPr>
              <a:spcBef>
                <a:spcPts val="600"/>
              </a:spcBef>
            </a:pPr>
            <a:r>
              <a:rPr lang="en-GB" sz="2800" dirty="0"/>
              <a:t>Effective reading and listening comprehension performance demands a wide number of abilities and skills which cannot be left to </a:t>
            </a:r>
            <a:r>
              <a:rPr lang="en-GB" sz="2800" dirty="0" smtClean="0"/>
              <a:t>chance.</a:t>
            </a:r>
            <a:endParaRPr lang="en-GB" sz="2800" dirty="0"/>
          </a:p>
        </p:txBody>
      </p:sp>
    </p:spTree>
    <p:extLst>
      <p:ext uri="{BB962C8B-B14F-4D97-AF65-F5344CB8AC3E}">
        <p14:creationId xmlns:p14="http://schemas.microsoft.com/office/powerpoint/2010/main" val="2347221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Assumptions about the nature of ‘reading</a:t>
            </a:r>
            <a:r>
              <a:rPr lang="en-GB" dirty="0" smtClean="0"/>
              <a:t>’</a:t>
            </a:r>
            <a:endParaRPr lang="en-GB" dirty="0"/>
          </a:p>
        </p:txBody>
      </p:sp>
      <p:sp>
        <p:nvSpPr>
          <p:cNvPr id="3" name="Content Placeholder 2"/>
          <p:cNvSpPr>
            <a:spLocks noGrp="1"/>
          </p:cNvSpPr>
          <p:nvPr>
            <p:ph idx="1"/>
          </p:nvPr>
        </p:nvSpPr>
        <p:spPr/>
        <p:txBody>
          <a:bodyPr>
            <a:noAutofit/>
          </a:bodyPr>
          <a:lstStyle/>
          <a:p>
            <a:pPr marL="0" indent="0">
              <a:spcBef>
                <a:spcPts val="600"/>
              </a:spcBef>
              <a:buNone/>
            </a:pPr>
            <a:r>
              <a:rPr lang="en-GB" sz="2800" dirty="0"/>
              <a:t>Are these statements </a:t>
            </a:r>
            <a:r>
              <a:rPr lang="en-GB" sz="2800" b="1" dirty="0"/>
              <a:t>true or false?</a:t>
            </a:r>
          </a:p>
          <a:p>
            <a:pPr>
              <a:spcBef>
                <a:spcPts val="600"/>
              </a:spcBef>
            </a:pPr>
            <a:r>
              <a:rPr lang="en-GB" sz="2800" dirty="0"/>
              <a:t>We recognize and decode letters in order to read </a:t>
            </a:r>
            <a:r>
              <a:rPr lang="en-GB" sz="2800" dirty="0" smtClean="0"/>
              <a:t>words.</a:t>
            </a:r>
            <a:endParaRPr lang="en-GB" sz="2800" dirty="0"/>
          </a:p>
          <a:p>
            <a:pPr>
              <a:spcBef>
                <a:spcPts val="600"/>
              </a:spcBef>
            </a:pPr>
            <a:r>
              <a:rPr lang="en-GB" sz="2800" dirty="0"/>
              <a:t>We must understand all the words in order to understand the meaning of a </a:t>
            </a:r>
            <a:r>
              <a:rPr lang="en-GB" sz="2800" dirty="0" smtClean="0"/>
              <a:t>text.</a:t>
            </a:r>
            <a:endParaRPr lang="en-GB" sz="2800" dirty="0"/>
          </a:p>
          <a:p>
            <a:pPr>
              <a:spcBef>
                <a:spcPts val="600"/>
              </a:spcBef>
            </a:pPr>
            <a:r>
              <a:rPr lang="en-GB" sz="2800" dirty="0"/>
              <a:t>The more symbols (letters or words) there are in the text, the longer it will take to read </a:t>
            </a:r>
            <a:r>
              <a:rPr lang="en-GB" sz="2800" dirty="0" smtClean="0"/>
              <a:t>it.</a:t>
            </a:r>
            <a:endParaRPr lang="en-GB" sz="2800" dirty="0"/>
          </a:p>
          <a:p>
            <a:pPr>
              <a:spcBef>
                <a:spcPts val="600"/>
              </a:spcBef>
            </a:pPr>
            <a:r>
              <a:rPr lang="en-GB" sz="2800" dirty="0"/>
              <a:t>We gather meaning from what we </a:t>
            </a:r>
            <a:r>
              <a:rPr lang="en-GB" sz="2800" dirty="0" smtClean="0"/>
              <a:t>read.</a:t>
            </a:r>
            <a:endParaRPr lang="en-GB" sz="2800" dirty="0"/>
          </a:p>
          <a:p>
            <a:pPr>
              <a:spcBef>
                <a:spcPts val="600"/>
              </a:spcBef>
            </a:pPr>
            <a:r>
              <a:rPr lang="en-GB" sz="2800" dirty="0"/>
              <a:t>Our understanding of a text comes from understanding the words of which it is </a:t>
            </a:r>
            <a:r>
              <a:rPr lang="en-GB" sz="2800" dirty="0" smtClean="0"/>
              <a:t>composed.</a:t>
            </a:r>
            <a:endParaRPr lang="en-GB" sz="2800" dirty="0"/>
          </a:p>
          <a:p>
            <a:endParaRPr lang="en-GB" dirty="0"/>
          </a:p>
        </p:txBody>
      </p:sp>
    </p:spTree>
    <p:extLst>
      <p:ext uri="{BB962C8B-B14F-4D97-AF65-F5344CB8AC3E}">
        <p14:creationId xmlns:p14="http://schemas.microsoft.com/office/powerpoint/2010/main" val="2738416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Reading and listening comprehension </a:t>
            </a:r>
            <a:r>
              <a:rPr lang="en-GB" dirty="0" smtClean="0"/>
              <a:t>skills (2/2)</a:t>
            </a:r>
            <a:endParaRPr lang="en-GB" dirty="0"/>
          </a:p>
        </p:txBody>
      </p:sp>
      <p:sp>
        <p:nvSpPr>
          <p:cNvPr id="3" name="Content Placeholder 2"/>
          <p:cNvSpPr>
            <a:spLocks noGrp="1"/>
          </p:cNvSpPr>
          <p:nvPr>
            <p:ph idx="1"/>
          </p:nvPr>
        </p:nvSpPr>
        <p:spPr/>
        <p:txBody>
          <a:bodyPr>
            <a:noAutofit/>
          </a:bodyPr>
          <a:lstStyle/>
          <a:p>
            <a:pPr>
              <a:spcBef>
                <a:spcPts val="600"/>
              </a:spcBef>
            </a:pPr>
            <a:r>
              <a:rPr lang="en-GB" sz="2800" dirty="0" smtClean="0"/>
              <a:t>Development </a:t>
            </a:r>
            <a:r>
              <a:rPr lang="en-GB" sz="2800" dirty="0"/>
              <a:t>of listening and reading comprehension abilities and skills require systematic training throughout our formal education but also </a:t>
            </a:r>
            <a:r>
              <a:rPr lang="en-GB" sz="2800" dirty="0" smtClean="0"/>
              <a:t>beyond.</a:t>
            </a:r>
            <a:endParaRPr lang="en-GB" sz="2800" dirty="0"/>
          </a:p>
        </p:txBody>
      </p:sp>
    </p:spTree>
    <p:extLst>
      <p:ext uri="{BB962C8B-B14F-4D97-AF65-F5344CB8AC3E}">
        <p14:creationId xmlns:p14="http://schemas.microsoft.com/office/powerpoint/2010/main" val="3395544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Being trained to understand (1/2)</a:t>
            </a:r>
            <a:endParaRPr lang="en-GB" dirty="0"/>
          </a:p>
        </p:txBody>
      </p:sp>
      <p:sp>
        <p:nvSpPr>
          <p:cNvPr id="3" name="Content Placeholder 2"/>
          <p:cNvSpPr>
            <a:spLocks noGrp="1"/>
          </p:cNvSpPr>
          <p:nvPr>
            <p:ph idx="1"/>
          </p:nvPr>
        </p:nvSpPr>
        <p:spPr/>
        <p:txBody>
          <a:bodyPr>
            <a:noAutofit/>
          </a:bodyPr>
          <a:lstStyle/>
          <a:p>
            <a:r>
              <a:rPr lang="en-GB" dirty="0" smtClean="0"/>
              <a:t>Our abilities to understand effectively need to be developed:</a:t>
            </a:r>
          </a:p>
          <a:p>
            <a:pPr lvl="1"/>
            <a:r>
              <a:rPr lang="en-GB" sz="3200" dirty="0" smtClean="0"/>
              <a:t>in our mother tongue, </a:t>
            </a:r>
          </a:p>
          <a:p>
            <a:pPr lvl="1"/>
            <a:r>
              <a:rPr lang="en-GB" sz="3200" dirty="0" smtClean="0"/>
              <a:t>in any language we are learning. </a:t>
            </a:r>
          </a:p>
          <a:p>
            <a:r>
              <a:rPr lang="en-GB" dirty="0" smtClean="0"/>
              <a:t>but the type of training is different – Why?</a:t>
            </a:r>
          </a:p>
          <a:p>
            <a:endParaRPr lang="en-GB" dirty="0"/>
          </a:p>
        </p:txBody>
      </p:sp>
    </p:spTree>
    <p:extLst>
      <p:ext uri="{BB962C8B-B14F-4D97-AF65-F5344CB8AC3E}">
        <p14:creationId xmlns:p14="http://schemas.microsoft.com/office/powerpoint/2010/main" val="3592282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Being trained to understand (2/2)</a:t>
            </a:r>
            <a:endParaRPr lang="en-GB" dirty="0"/>
          </a:p>
        </p:txBody>
      </p:sp>
      <p:sp>
        <p:nvSpPr>
          <p:cNvPr id="3" name="Content Placeholder 2"/>
          <p:cNvSpPr>
            <a:spLocks noGrp="1"/>
          </p:cNvSpPr>
          <p:nvPr>
            <p:ph idx="1"/>
          </p:nvPr>
        </p:nvSpPr>
        <p:spPr/>
        <p:txBody>
          <a:bodyPr>
            <a:noAutofit/>
          </a:bodyPr>
          <a:lstStyle/>
          <a:p>
            <a:pPr>
              <a:spcBef>
                <a:spcPts val="600"/>
              </a:spcBef>
            </a:pPr>
            <a:r>
              <a:rPr lang="en-GB" sz="2800" dirty="0" smtClean="0"/>
              <a:t>Where the foreign language is concerned, it is important to use activities and task to train learners to understand the gist of an oral or written text/ conversation and to scan for information:</a:t>
            </a:r>
          </a:p>
          <a:p>
            <a:pPr lvl="1">
              <a:spcBef>
                <a:spcPts val="600"/>
              </a:spcBef>
            </a:pPr>
            <a:r>
              <a:rPr lang="en-GB" dirty="0"/>
              <a:t>l</a:t>
            </a:r>
            <a:r>
              <a:rPr lang="en-GB" dirty="0" smtClean="0"/>
              <a:t>iteral / explicitly stated meanings,</a:t>
            </a:r>
          </a:p>
          <a:p>
            <a:pPr lvl="1">
              <a:spcBef>
                <a:spcPts val="600"/>
              </a:spcBef>
            </a:pPr>
            <a:r>
              <a:rPr lang="en-GB" dirty="0" smtClean="0"/>
              <a:t>Implicitly stated meanings, </a:t>
            </a:r>
          </a:p>
          <a:p>
            <a:pPr lvl="1">
              <a:spcBef>
                <a:spcPts val="600"/>
              </a:spcBef>
            </a:pPr>
            <a:r>
              <a:rPr lang="en-GB" dirty="0" smtClean="0"/>
              <a:t>by reading or listening ‘between the lines’,</a:t>
            </a:r>
          </a:p>
          <a:p>
            <a:pPr lvl="1">
              <a:spcBef>
                <a:spcPts val="600"/>
              </a:spcBef>
            </a:pPr>
            <a:r>
              <a:rPr lang="en-GB" dirty="0" smtClean="0"/>
              <a:t>through inferring contextual information,</a:t>
            </a:r>
          </a:p>
          <a:p>
            <a:pPr lvl="1">
              <a:spcBef>
                <a:spcPts val="600"/>
              </a:spcBef>
            </a:pPr>
            <a:r>
              <a:rPr lang="en-GB" dirty="0" smtClean="0"/>
              <a:t>on the basis of which to act. </a:t>
            </a:r>
          </a:p>
          <a:p>
            <a:endParaRPr lang="en-GB" dirty="0"/>
          </a:p>
        </p:txBody>
      </p:sp>
    </p:spTree>
    <p:extLst>
      <p:ext uri="{BB962C8B-B14F-4D97-AF65-F5344CB8AC3E}">
        <p14:creationId xmlns:p14="http://schemas.microsoft.com/office/powerpoint/2010/main" val="2451131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As we come to the end of the lecture…</a:t>
            </a:r>
            <a:endParaRPr lang="en-GB" dirty="0"/>
          </a:p>
        </p:txBody>
      </p:sp>
      <p:sp>
        <p:nvSpPr>
          <p:cNvPr id="3" name="Content Placeholder 2"/>
          <p:cNvSpPr>
            <a:spLocks noGrp="1"/>
          </p:cNvSpPr>
          <p:nvPr>
            <p:ph idx="1"/>
          </p:nvPr>
        </p:nvSpPr>
        <p:spPr/>
        <p:txBody>
          <a:bodyPr>
            <a:noAutofit/>
          </a:bodyPr>
          <a:lstStyle/>
          <a:p>
            <a:pPr marL="0" indent="0">
              <a:spcBef>
                <a:spcPts val="600"/>
              </a:spcBef>
              <a:buNone/>
            </a:pPr>
            <a:r>
              <a:rPr lang="en-GB" sz="2800" dirty="0" smtClean="0"/>
              <a:t>Let’s think about the tasks in the slides that follow and decide: </a:t>
            </a:r>
          </a:p>
          <a:p>
            <a:pPr>
              <a:spcBef>
                <a:spcPts val="600"/>
              </a:spcBef>
            </a:pPr>
            <a:r>
              <a:rPr lang="en-GB" sz="2800" dirty="0" smtClean="0"/>
              <a:t>For which reading competence level is each of the tasks appropriate? </a:t>
            </a:r>
          </a:p>
          <a:p>
            <a:pPr>
              <a:spcBef>
                <a:spcPts val="600"/>
              </a:spcBef>
            </a:pPr>
            <a:r>
              <a:rPr lang="en-GB" sz="2800" dirty="0" smtClean="0"/>
              <a:t>What are some basic differences between tasks for the same level of reading competence? </a:t>
            </a:r>
          </a:p>
          <a:p>
            <a:pPr>
              <a:spcBef>
                <a:spcPts val="600"/>
              </a:spcBef>
            </a:pPr>
            <a:r>
              <a:rPr lang="en-GB" sz="2800" dirty="0" smtClean="0"/>
              <a:t>Which are the language skills requirements for each of the reading tasks?</a:t>
            </a:r>
          </a:p>
          <a:p>
            <a:pPr>
              <a:spcBef>
                <a:spcPts val="600"/>
              </a:spcBef>
            </a:pPr>
            <a:r>
              <a:rPr lang="en-GB" sz="2800" dirty="0" smtClean="0"/>
              <a:t>Which are the literacy skills requirements for each of the reading tasks?</a:t>
            </a:r>
          </a:p>
          <a:p>
            <a:endParaRPr lang="en-GB" dirty="0"/>
          </a:p>
        </p:txBody>
      </p:sp>
    </p:spTree>
    <p:extLst>
      <p:ext uri="{BB962C8B-B14F-4D97-AF65-F5344CB8AC3E}">
        <p14:creationId xmlns:p14="http://schemas.microsoft.com/office/powerpoint/2010/main" val="3473311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 1</a:t>
            </a:r>
            <a:endParaRPr lang="en-GB" dirty="0"/>
          </a:p>
        </p:txBody>
      </p:sp>
      <p:sp>
        <p:nvSpPr>
          <p:cNvPr id="4" name="Content Placeholder 3"/>
          <p:cNvSpPr>
            <a:spLocks noGrp="1"/>
          </p:cNvSpPr>
          <p:nvPr>
            <p:ph sz="half" idx="1"/>
          </p:nvPr>
        </p:nvSpPr>
        <p:spPr>
          <a:xfrm>
            <a:off x="457200" y="1600200"/>
            <a:ext cx="3898776" cy="4525963"/>
          </a:xfrm>
        </p:spPr>
        <p:txBody>
          <a:bodyPr/>
          <a:lstStyle/>
          <a:p>
            <a:r>
              <a:rPr lang="en-GB" dirty="0" smtClean="0"/>
              <a:t>Level: _____________</a:t>
            </a:r>
          </a:p>
          <a:p>
            <a:r>
              <a:rPr lang="en-GB" dirty="0" smtClean="0"/>
              <a:t>Task type: __________</a:t>
            </a:r>
          </a:p>
          <a:p>
            <a:r>
              <a:rPr lang="en-GB" dirty="0" smtClean="0"/>
              <a:t>Language skills: _____</a:t>
            </a:r>
          </a:p>
          <a:p>
            <a:r>
              <a:rPr lang="en-GB" dirty="0" smtClean="0"/>
              <a:t>Literacy skills: _______</a:t>
            </a:r>
          </a:p>
          <a:p>
            <a:endParaRPr lang="en-GB" dirty="0"/>
          </a:p>
        </p:txBody>
      </p:sp>
      <p:pic>
        <p:nvPicPr>
          <p:cNvPr id="6" name="Content Placeholder 5" descr="[DECORATIVE]"/>
          <p:cNvPicPr>
            <a:picLocks noGrp="1" noChangeAspect="1"/>
          </p:cNvPicPr>
          <p:nvPr>
            <p:ph sz="half" idx="2"/>
          </p:nvPr>
        </p:nvPicPr>
        <p:blipFill>
          <a:blip r:embed="rId2"/>
          <a:stretch>
            <a:fillRect/>
          </a:stretch>
        </p:blipFill>
        <p:spPr>
          <a:xfrm>
            <a:off x="4782862" y="1600200"/>
            <a:ext cx="3621639" cy="4525963"/>
          </a:xfrm>
          <a:prstGeom prst="rect">
            <a:avLst/>
          </a:prstGeom>
        </p:spPr>
      </p:pic>
    </p:spTree>
    <p:extLst>
      <p:ext uri="{BB962C8B-B14F-4D97-AF65-F5344CB8AC3E}">
        <p14:creationId xmlns:p14="http://schemas.microsoft.com/office/powerpoint/2010/main" val="17479152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 2</a:t>
            </a:r>
            <a:endParaRPr lang="en-GB" dirty="0"/>
          </a:p>
        </p:txBody>
      </p:sp>
      <p:sp>
        <p:nvSpPr>
          <p:cNvPr id="4" name="Content Placeholder 3"/>
          <p:cNvSpPr>
            <a:spLocks noGrp="1"/>
          </p:cNvSpPr>
          <p:nvPr>
            <p:ph sz="half" idx="1"/>
          </p:nvPr>
        </p:nvSpPr>
        <p:spPr>
          <a:xfrm>
            <a:off x="457200" y="1600200"/>
            <a:ext cx="3898776" cy="4525963"/>
          </a:xfrm>
        </p:spPr>
        <p:txBody>
          <a:bodyPr/>
          <a:lstStyle/>
          <a:p>
            <a:r>
              <a:rPr lang="en-GB" dirty="0" smtClean="0"/>
              <a:t>Level: _____________</a:t>
            </a:r>
          </a:p>
          <a:p>
            <a:r>
              <a:rPr lang="en-GB" dirty="0" smtClean="0"/>
              <a:t>Task type: __________</a:t>
            </a:r>
          </a:p>
          <a:p>
            <a:r>
              <a:rPr lang="en-GB" dirty="0" smtClean="0"/>
              <a:t>Language skills: _____</a:t>
            </a:r>
          </a:p>
          <a:p>
            <a:r>
              <a:rPr lang="en-GB" dirty="0" smtClean="0"/>
              <a:t>Literacy skills: _______</a:t>
            </a:r>
          </a:p>
          <a:p>
            <a:endParaRPr lang="en-GB" dirty="0"/>
          </a:p>
        </p:txBody>
      </p:sp>
      <p:pic>
        <p:nvPicPr>
          <p:cNvPr id="5" name="Content Placeholder 4" descr="[DECORATIVE]"/>
          <p:cNvPicPr>
            <a:picLocks noGrp="1" noChangeAspect="1"/>
          </p:cNvPicPr>
          <p:nvPr>
            <p:ph sz="half" idx="2"/>
          </p:nvPr>
        </p:nvPicPr>
        <p:blipFill>
          <a:blip r:embed="rId2"/>
          <a:stretch>
            <a:fillRect/>
          </a:stretch>
        </p:blipFill>
        <p:spPr>
          <a:xfrm>
            <a:off x="4742617" y="1600200"/>
            <a:ext cx="3849765" cy="4525963"/>
          </a:xfrm>
          <a:prstGeom prst="rect">
            <a:avLst/>
          </a:prstGeom>
        </p:spPr>
      </p:pic>
    </p:spTree>
    <p:extLst>
      <p:ext uri="{BB962C8B-B14F-4D97-AF65-F5344CB8AC3E}">
        <p14:creationId xmlns:p14="http://schemas.microsoft.com/office/powerpoint/2010/main" val="15880440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 3</a:t>
            </a:r>
            <a:endParaRPr lang="en-GB" dirty="0"/>
          </a:p>
        </p:txBody>
      </p:sp>
      <p:sp>
        <p:nvSpPr>
          <p:cNvPr id="4" name="Content Placeholder 3"/>
          <p:cNvSpPr>
            <a:spLocks noGrp="1"/>
          </p:cNvSpPr>
          <p:nvPr>
            <p:ph sz="half" idx="1"/>
          </p:nvPr>
        </p:nvSpPr>
        <p:spPr>
          <a:xfrm>
            <a:off x="457200" y="1600200"/>
            <a:ext cx="3898776" cy="4525963"/>
          </a:xfrm>
        </p:spPr>
        <p:txBody>
          <a:bodyPr/>
          <a:lstStyle/>
          <a:p>
            <a:r>
              <a:rPr lang="en-GB" dirty="0" smtClean="0"/>
              <a:t>Level: _____________</a:t>
            </a:r>
          </a:p>
          <a:p>
            <a:r>
              <a:rPr lang="en-GB" dirty="0" smtClean="0"/>
              <a:t>Task type: __________</a:t>
            </a:r>
          </a:p>
          <a:p>
            <a:r>
              <a:rPr lang="en-GB" dirty="0" smtClean="0"/>
              <a:t>Language skills: _____</a:t>
            </a:r>
          </a:p>
          <a:p>
            <a:r>
              <a:rPr lang="en-GB" dirty="0" smtClean="0"/>
              <a:t>Literacy skills: _______</a:t>
            </a:r>
          </a:p>
          <a:p>
            <a:endParaRPr lang="en-GB" dirty="0"/>
          </a:p>
        </p:txBody>
      </p:sp>
      <p:pic>
        <p:nvPicPr>
          <p:cNvPr id="6" name="Content Placeholder 5" descr="[DECORATIVE]"/>
          <p:cNvPicPr>
            <a:picLocks noGrp="1" noChangeAspect="1"/>
          </p:cNvPicPr>
          <p:nvPr>
            <p:ph sz="half" idx="2"/>
          </p:nvPr>
        </p:nvPicPr>
        <p:blipFill>
          <a:blip r:embed="rId2"/>
          <a:stretch>
            <a:fillRect/>
          </a:stretch>
        </p:blipFill>
        <p:spPr>
          <a:xfrm>
            <a:off x="4892823" y="1600200"/>
            <a:ext cx="3549353" cy="4525963"/>
          </a:xfrm>
          <a:prstGeom prst="rect">
            <a:avLst/>
          </a:prstGeom>
        </p:spPr>
      </p:pic>
    </p:spTree>
    <p:extLst>
      <p:ext uri="{BB962C8B-B14F-4D97-AF65-F5344CB8AC3E}">
        <p14:creationId xmlns:p14="http://schemas.microsoft.com/office/powerpoint/2010/main" val="2756154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 4</a:t>
            </a:r>
            <a:endParaRPr lang="en-GB" dirty="0"/>
          </a:p>
        </p:txBody>
      </p:sp>
      <p:sp>
        <p:nvSpPr>
          <p:cNvPr id="4" name="Content Placeholder 3"/>
          <p:cNvSpPr>
            <a:spLocks noGrp="1"/>
          </p:cNvSpPr>
          <p:nvPr>
            <p:ph sz="half" idx="1"/>
          </p:nvPr>
        </p:nvSpPr>
        <p:spPr>
          <a:xfrm>
            <a:off x="457200" y="1600200"/>
            <a:ext cx="3898776" cy="4525963"/>
          </a:xfrm>
        </p:spPr>
        <p:txBody>
          <a:bodyPr/>
          <a:lstStyle/>
          <a:p>
            <a:r>
              <a:rPr lang="en-GB" dirty="0" smtClean="0"/>
              <a:t>Level: _____________</a:t>
            </a:r>
          </a:p>
          <a:p>
            <a:r>
              <a:rPr lang="en-GB" dirty="0" smtClean="0"/>
              <a:t>Task type: __________</a:t>
            </a:r>
          </a:p>
          <a:p>
            <a:r>
              <a:rPr lang="en-GB" dirty="0" smtClean="0"/>
              <a:t>Language skills: _____</a:t>
            </a:r>
          </a:p>
          <a:p>
            <a:r>
              <a:rPr lang="en-GB" dirty="0" smtClean="0"/>
              <a:t>Literacy skills: _______</a:t>
            </a:r>
          </a:p>
          <a:p>
            <a:endParaRPr lang="en-GB" dirty="0"/>
          </a:p>
        </p:txBody>
      </p:sp>
      <p:pic>
        <p:nvPicPr>
          <p:cNvPr id="5" name="Content Placeholder 4" descr="[DECORATIVE]"/>
          <p:cNvPicPr>
            <a:picLocks noGrp="1" noChangeAspect="1"/>
          </p:cNvPicPr>
          <p:nvPr>
            <p:ph sz="half" idx="2"/>
          </p:nvPr>
        </p:nvPicPr>
        <p:blipFill>
          <a:blip r:embed="rId2"/>
          <a:stretch>
            <a:fillRect/>
          </a:stretch>
        </p:blipFill>
        <p:spPr>
          <a:xfrm>
            <a:off x="4648200" y="1729195"/>
            <a:ext cx="4038600" cy="4267973"/>
          </a:xfrm>
          <a:prstGeom prst="rect">
            <a:avLst/>
          </a:prstGeom>
        </p:spPr>
      </p:pic>
    </p:spTree>
    <p:extLst>
      <p:ext uri="{BB962C8B-B14F-4D97-AF65-F5344CB8AC3E}">
        <p14:creationId xmlns:p14="http://schemas.microsoft.com/office/powerpoint/2010/main" val="7662043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 5 (1/3)</a:t>
            </a:r>
            <a:endParaRPr lang="en-GB" dirty="0"/>
          </a:p>
        </p:txBody>
      </p:sp>
      <p:sp>
        <p:nvSpPr>
          <p:cNvPr id="4" name="Content Placeholder 3"/>
          <p:cNvSpPr>
            <a:spLocks noGrp="1"/>
          </p:cNvSpPr>
          <p:nvPr>
            <p:ph sz="half" idx="1"/>
          </p:nvPr>
        </p:nvSpPr>
        <p:spPr>
          <a:xfrm>
            <a:off x="457200" y="1600200"/>
            <a:ext cx="3898776" cy="4525963"/>
          </a:xfrm>
        </p:spPr>
        <p:txBody>
          <a:bodyPr/>
          <a:lstStyle/>
          <a:p>
            <a:r>
              <a:rPr lang="en-GB" dirty="0" smtClean="0"/>
              <a:t>Level: _____________</a:t>
            </a:r>
          </a:p>
          <a:p>
            <a:r>
              <a:rPr lang="en-GB" dirty="0" smtClean="0"/>
              <a:t>Task type: __________</a:t>
            </a:r>
          </a:p>
          <a:p>
            <a:r>
              <a:rPr lang="en-GB" dirty="0" smtClean="0"/>
              <a:t>Language skills: _____</a:t>
            </a:r>
          </a:p>
          <a:p>
            <a:r>
              <a:rPr lang="en-GB" dirty="0" smtClean="0"/>
              <a:t>Literacy skills: _______</a:t>
            </a:r>
          </a:p>
          <a:p>
            <a:endParaRPr lang="en-GB" dirty="0"/>
          </a:p>
        </p:txBody>
      </p:sp>
      <p:pic>
        <p:nvPicPr>
          <p:cNvPr id="6" name="Content Placeholder 5" descr="[DECORATIVE]"/>
          <p:cNvPicPr>
            <a:picLocks noGrp="1" noChangeAspect="1"/>
          </p:cNvPicPr>
          <p:nvPr>
            <p:ph sz="half" idx="2"/>
          </p:nvPr>
        </p:nvPicPr>
        <p:blipFill>
          <a:blip r:embed="rId2"/>
          <a:stretch>
            <a:fillRect/>
          </a:stretch>
        </p:blipFill>
        <p:spPr>
          <a:xfrm>
            <a:off x="4931980" y="1600200"/>
            <a:ext cx="3471039" cy="4525963"/>
          </a:xfrm>
          <a:prstGeom prst="rect">
            <a:avLst/>
          </a:prstGeom>
        </p:spPr>
      </p:pic>
    </p:spTree>
    <p:extLst>
      <p:ext uri="{BB962C8B-B14F-4D97-AF65-F5344CB8AC3E}">
        <p14:creationId xmlns:p14="http://schemas.microsoft.com/office/powerpoint/2010/main" val="1752803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 5 (2/3)</a:t>
            </a:r>
            <a:endParaRPr lang="en-GB" dirty="0"/>
          </a:p>
        </p:txBody>
      </p:sp>
      <p:sp>
        <p:nvSpPr>
          <p:cNvPr id="4" name="Content Placeholder 3"/>
          <p:cNvSpPr>
            <a:spLocks noGrp="1"/>
          </p:cNvSpPr>
          <p:nvPr>
            <p:ph idx="1"/>
          </p:nvPr>
        </p:nvSpPr>
        <p:spPr/>
        <p:txBody>
          <a:bodyPr>
            <a:noAutofit/>
          </a:bodyPr>
          <a:lstStyle/>
          <a:p>
            <a:pPr marL="0" indent="0">
              <a:buNone/>
            </a:pPr>
            <a:r>
              <a:rPr lang="en-GB" b="1" dirty="0" smtClean="0"/>
              <a:t>Read the text quickly and in pairs find the answers to questions 1-3. They’ll be discussed in class.   </a:t>
            </a:r>
          </a:p>
          <a:p>
            <a:pPr marL="0" indent="0">
              <a:buNone/>
            </a:pPr>
            <a:r>
              <a:rPr lang="en-GB" dirty="0" smtClean="0"/>
              <a:t>1. What is Rick </a:t>
            </a:r>
            <a:r>
              <a:rPr lang="en-GB" dirty="0" err="1" smtClean="0"/>
              <a:t>Cranson</a:t>
            </a:r>
            <a:r>
              <a:rPr lang="en-GB" dirty="0" smtClean="0"/>
              <a:t> talking about in this interview?</a:t>
            </a:r>
          </a:p>
          <a:p>
            <a:pPr marL="0" indent="0">
              <a:buNone/>
            </a:pPr>
            <a:r>
              <a:rPr lang="en-GB" dirty="0" smtClean="0"/>
              <a:t>2. What is </a:t>
            </a:r>
            <a:r>
              <a:rPr lang="en-GB" dirty="0" err="1" smtClean="0"/>
              <a:t>Cranson</a:t>
            </a:r>
            <a:r>
              <a:rPr lang="en-GB" dirty="0" smtClean="0"/>
              <a:t> mostly interested in?</a:t>
            </a:r>
          </a:p>
          <a:p>
            <a:pPr marL="0" indent="0">
              <a:buNone/>
            </a:pPr>
            <a:r>
              <a:rPr lang="en-GB" dirty="0" smtClean="0"/>
              <a:t>3. Where is it possible to find an interview like this? </a:t>
            </a:r>
            <a:endParaRPr lang="en-GB" dirty="0"/>
          </a:p>
        </p:txBody>
      </p:sp>
    </p:spTree>
    <p:extLst>
      <p:ext uri="{BB962C8B-B14F-4D97-AF65-F5344CB8AC3E}">
        <p14:creationId xmlns:p14="http://schemas.microsoft.com/office/powerpoint/2010/main" val="4193050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nature of ‘reading</a:t>
            </a:r>
            <a:r>
              <a:rPr lang="en-GB" dirty="0" smtClean="0"/>
              <a:t>’ (1/5)</a:t>
            </a:r>
            <a:endParaRPr lang="en-GB" dirty="0"/>
          </a:p>
        </p:txBody>
      </p:sp>
      <p:sp>
        <p:nvSpPr>
          <p:cNvPr id="3" name="Content Placeholder 2"/>
          <p:cNvSpPr>
            <a:spLocks noGrp="1"/>
          </p:cNvSpPr>
          <p:nvPr>
            <p:ph idx="1"/>
          </p:nvPr>
        </p:nvSpPr>
        <p:spPr/>
        <p:txBody>
          <a:bodyPr>
            <a:noAutofit/>
          </a:bodyPr>
          <a:lstStyle/>
          <a:p>
            <a:r>
              <a:rPr lang="en-GB" sz="2800" dirty="0"/>
              <a:t>We can read words without necessarily being able to identify and decode single letters. We read a word by fitting its general visual “shape” into a sense context.</a:t>
            </a:r>
          </a:p>
          <a:p>
            <a:r>
              <a:rPr lang="en-GB" sz="2800" dirty="0"/>
              <a:t>Read carefully the three texts below and say which takes you most time to read, which least and why.</a:t>
            </a:r>
          </a:p>
          <a:p>
            <a:pPr marL="914400" lvl="1" indent="-514350">
              <a:buFont typeface="+mj-lt"/>
              <a:buAutoNum type="arabicPeriod"/>
            </a:pPr>
            <a:r>
              <a:rPr lang="en-GB" sz="2400" dirty="0"/>
              <a:t>X    P   T   A   Q   E   W   </a:t>
            </a:r>
            <a:r>
              <a:rPr lang="en-GB" sz="2400" dirty="0" smtClean="0"/>
              <a:t>T</a:t>
            </a:r>
            <a:endParaRPr lang="en-GB" sz="2400" dirty="0"/>
          </a:p>
          <a:p>
            <a:pPr marL="914400" lvl="1" indent="-514350">
              <a:buFont typeface="+mj-lt"/>
              <a:buAutoNum type="arabicPeriod"/>
            </a:pPr>
            <a:r>
              <a:rPr lang="en-GB" sz="2400" dirty="0"/>
              <a:t>jam hot pin call did tap son </a:t>
            </a:r>
            <a:r>
              <a:rPr lang="en-GB" sz="2400" dirty="0" smtClean="0"/>
              <a:t>tick</a:t>
            </a:r>
            <a:endParaRPr lang="en-GB" sz="2400" dirty="0"/>
          </a:p>
          <a:p>
            <a:pPr marL="914400" lvl="1" indent="-514350">
              <a:buFont typeface="+mj-lt"/>
              <a:buAutoNum type="arabicPeriod"/>
            </a:pPr>
            <a:r>
              <a:rPr lang="en-GB" sz="2400" dirty="0" smtClean="0"/>
              <a:t>How </a:t>
            </a:r>
            <a:r>
              <a:rPr lang="en-GB" sz="2400" dirty="0"/>
              <a:t>quickly can you read and understand this?</a:t>
            </a:r>
          </a:p>
          <a:p>
            <a:endParaRPr lang="en-GB" dirty="0"/>
          </a:p>
        </p:txBody>
      </p:sp>
    </p:spTree>
    <p:extLst>
      <p:ext uri="{BB962C8B-B14F-4D97-AF65-F5344CB8AC3E}">
        <p14:creationId xmlns:p14="http://schemas.microsoft.com/office/powerpoint/2010/main" val="3580196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 5 (3/3)</a:t>
            </a:r>
            <a:endParaRPr lang="en-GB" dirty="0"/>
          </a:p>
        </p:txBody>
      </p:sp>
      <p:sp>
        <p:nvSpPr>
          <p:cNvPr id="4" name="Content Placeholder 3"/>
          <p:cNvSpPr>
            <a:spLocks noGrp="1"/>
          </p:cNvSpPr>
          <p:nvPr>
            <p:ph idx="1"/>
          </p:nvPr>
        </p:nvSpPr>
        <p:spPr/>
        <p:txBody>
          <a:bodyPr>
            <a:noAutofit/>
          </a:bodyPr>
          <a:lstStyle/>
          <a:p>
            <a:pPr marL="0" indent="0">
              <a:buNone/>
            </a:pPr>
            <a:r>
              <a:rPr lang="en-GB" b="1" dirty="0" smtClean="0"/>
              <a:t>Read the text again carefully and write the answers to questions 9-12. Exchange papers with your partner.</a:t>
            </a:r>
          </a:p>
          <a:p>
            <a:pPr marL="0" indent="0">
              <a:buNone/>
            </a:pPr>
            <a:r>
              <a:rPr lang="en-GB" dirty="0" smtClean="0"/>
              <a:t>4. What is </a:t>
            </a:r>
            <a:r>
              <a:rPr lang="en-GB" dirty="0" err="1" smtClean="0"/>
              <a:t>Cranson’s</a:t>
            </a:r>
            <a:r>
              <a:rPr lang="en-GB" dirty="0" smtClean="0"/>
              <a:t> approach to life?</a:t>
            </a:r>
          </a:p>
          <a:p>
            <a:pPr marL="0" indent="0">
              <a:buNone/>
            </a:pPr>
            <a:r>
              <a:rPr lang="en-GB" dirty="0" smtClean="0"/>
              <a:t>5. How did </a:t>
            </a:r>
            <a:r>
              <a:rPr lang="en-GB" dirty="0" err="1" smtClean="0"/>
              <a:t>Cranson’s</a:t>
            </a:r>
            <a:r>
              <a:rPr lang="en-GB" dirty="0" smtClean="0"/>
              <a:t> father feel when he heard about his son’s plans?</a:t>
            </a:r>
          </a:p>
          <a:p>
            <a:pPr marL="0" indent="0">
              <a:buNone/>
            </a:pPr>
            <a:r>
              <a:rPr lang="en-GB" dirty="0" smtClean="0"/>
              <a:t>6. According to </a:t>
            </a:r>
            <a:r>
              <a:rPr lang="en-GB" dirty="0" err="1" smtClean="0"/>
              <a:t>Cranson</a:t>
            </a:r>
            <a:r>
              <a:rPr lang="en-GB" dirty="0" smtClean="0"/>
              <a:t>, what should people do if they want to be successful?</a:t>
            </a:r>
          </a:p>
          <a:p>
            <a:endParaRPr lang="en-GB" dirty="0"/>
          </a:p>
        </p:txBody>
      </p:sp>
    </p:spTree>
    <p:extLst>
      <p:ext uri="{BB962C8B-B14F-4D97-AF65-F5344CB8AC3E}">
        <p14:creationId xmlns:p14="http://schemas.microsoft.com/office/powerpoint/2010/main" val="2616838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 6</a:t>
            </a:r>
            <a:endParaRPr lang="en-GB" dirty="0"/>
          </a:p>
        </p:txBody>
      </p:sp>
      <p:sp>
        <p:nvSpPr>
          <p:cNvPr id="4" name="Content Placeholder 3"/>
          <p:cNvSpPr>
            <a:spLocks noGrp="1"/>
          </p:cNvSpPr>
          <p:nvPr>
            <p:ph sz="half" idx="1"/>
          </p:nvPr>
        </p:nvSpPr>
        <p:spPr>
          <a:xfrm>
            <a:off x="457200" y="1600200"/>
            <a:ext cx="3898776" cy="4525963"/>
          </a:xfrm>
        </p:spPr>
        <p:txBody>
          <a:bodyPr/>
          <a:lstStyle/>
          <a:p>
            <a:r>
              <a:rPr lang="en-GB" dirty="0" smtClean="0"/>
              <a:t>Level: _____________</a:t>
            </a:r>
          </a:p>
          <a:p>
            <a:r>
              <a:rPr lang="en-GB" dirty="0" smtClean="0"/>
              <a:t>Task type: __________</a:t>
            </a:r>
          </a:p>
          <a:p>
            <a:r>
              <a:rPr lang="en-GB" dirty="0" smtClean="0"/>
              <a:t>Language skills: _____</a:t>
            </a:r>
          </a:p>
          <a:p>
            <a:r>
              <a:rPr lang="en-GB" dirty="0" smtClean="0"/>
              <a:t>Literacy skills: _______</a:t>
            </a:r>
          </a:p>
          <a:p>
            <a:endParaRPr lang="en-GB" dirty="0"/>
          </a:p>
        </p:txBody>
      </p:sp>
      <p:pic>
        <p:nvPicPr>
          <p:cNvPr id="6" name="Content Placeholder 5" descr="[DECORATIVE]"/>
          <p:cNvPicPr>
            <a:picLocks noGrp="1" noChangeAspect="1"/>
          </p:cNvPicPr>
          <p:nvPr>
            <p:ph sz="half" idx="2"/>
          </p:nvPr>
        </p:nvPicPr>
        <p:blipFill>
          <a:blip r:embed="rId2"/>
          <a:stretch>
            <a:fillRect/>
          </a:stretch>
        </p:blipFill>
        <p:spPr>
          <a:xfrm>
            <a:off x="4703756" y="1600200"/>
            <a:ext cx="3927488" cy="4525963"/>
          </a:xfrm>
          <a:prstGeom prst="rect">
            <a:avLst/>
          </a:prstGeom>
        </p:spPr>
      </p:pic>
    </p:spTree>
    <p:extLst>
      <p:ext uri="{BB962C8B-B14F-4D97-AF65-F5344CB8AC3E}">
        <p14:creationId xmlns:p14="http://schemas.microsoft.com/office/powerpoint/2010/main" val="16776275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 7</a:t>
            </a:r>
            <a:endParaRPr lang="en-GB" dirty="0"/>
          </a:p>
        </p:txBody>
      </p:sp>
      <p:sp>
        <p:nvSpPr>
          <p:cNvPr id="4" name="Content Placeholder 3"/>
          <p:cNvSpPr>
            <a:spLocks noGrp="1"/>
          </p:cNvSpPr>
          <p:nvPr>
            <p:ph sz="half" idx="1"/>
          </p:nvPr>
        </p:nvSpPr>
        <p:spPr>
          <a:xfrm>
            <a:off x="457200" y="1600200"/>
            <a:ext cx="3898776" cy="4525963"/>
          </a:xfrm>
        </p:spPr>
        <p:txBody>
          <a:bodyPr/>
          <a:lstStyle/>
          <a:p>
            <a:r>
              <a:rPr lang="en-GB" dirty="0" smtClean="0"/>
              <a:t>Level: _____________</a:t>
            </a:r>
          </a:p>
          <a:p>
            <a:r>
              <a:rPr lang="en-GB" dirty="0" smtClean="0"/>
              <a:t>Task type: __________</a:t>
            </a:r>
          </a:p>
          <a:p>
            <a:r>
              <a:rPr lang="en-GB" dirty="0" smtClean="0"/>
              <a:t>Language skills: _____</a:t>
            </a:r>
          </a:p>
          <a:p>
            <a:r>
              <a:rPr lang="en-GB" dirty="0" smtClean="0"/>
              <a:t>Literacy skills: _______</a:t>
            </a:r>
          </a:p>
          <a:p>
            <a:endParaRPr lang="en-GB" dirty="0"/>
          </a:p>
        </p:txBody>
      </p:sp>
      <p:pic>
        <p:nvPicPr>
          <p:cNvPr id="5" name="Content Placeholder 4" descr="[DECORATIVE]"/>
          <p:cNvPicPr>
            <a:picLocks noGrp="1" noChangeAspect="1"/>
          </p:cNvPicPr>
          <p:nvPr>
            <p:ph sz="half" idx="2"/>
          </p:nvPr>
        </p:nvPicPr>
        <p:blipFill>
          <a:blip r:embed="rId2"/>
          <a:stretch>
            <a:fillRect/>
          </a:stretch>
        </p:blipFill>
        <p:spPr>
          <a:xfrm>
            <a:off x="4648200" y="1698159"/>
            <a:ext cx="4038600" cy="4330045"/>
          </a:xfrm>
          <a:prstGeom prst="rect">
            <a:avLst/>
          </a:prstGeom>
        </p:spPr>
      </p:pic>
    </p:spTree>
    <p:extLst>
      <p:ext uri="{BB962C8B-B14F-4D97-AF65-F5344CB8AC3E}">
        <p14:creationId xmlns:p14="http://schemas.microsoft.com/office/powerpoint/2010/main" val="36089794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dirty="0" smtClean="0"/>
              <a:t>Task 7 continued…</a:t>
            </a:r>
            <a:endParaRPr lang="en-GB" dirty="0"/>
          </a:p>
        </p:txBody>
      </p:sp>
      <p:pic>
        <p:nvPicPr>
          <p:cNvPr id="7" name="Content Placeholder 6" descr="[DECORATIVE]"/>
          <p:cNvPicPr>
            <a:picLocks noGrp="1" noChangeAspect="1"/>
          </p:cNvPicPr>
          <p:nvPr>
            <p:ph idx="1"/>
          </p:nvPr>
        </p:nvPicPr>
        <p:blipFill>
          <a:blip r:embed="rId2"/>
          <a:stretch>
            <a:fillRect/>
          </a:stretch>
        </p:blipFill>
        <p:spPr>
          <a:xfrm>
            <a:off x="2762702" y="1557338"/>
            <a:ext cx="3631295" cy="4525962"/>
          </a:xfrm>
          <a:prstGeom prst="rect">
            <a:avLst/>
          </a:prstGeom>
        </p:spPr>
      </p:pic>
    </p:spTree>
    <p:extLst>
      <p:ext uri="{BB962C8B-B14F-4D97-AF65-F5344CB8AC3E}">
        <p14:creationId xmlns:p14="http://schemas.microsoft.com/office/powerpoint/2010/main" val="9573516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 8</a:t>
            </a:r>
            <a:endParaRPr lang="en-GB" dirty="0"/>
          </a:p>
        </p:txBody>
      </p:sp>
      <p:sp>
        <p:nvSpPr>
          <p:cNvPr id="4" name="Content Placeholder 3"/>
          <p:cNvSpPr>
            <a:spLocks noGrp="1"/>
          </p:cNvSpPr>
          <p:nvPr>
            <p:ph sz="half" idx="1"/>
          </p:nvPr>
        </p:nvSpPr>
        <p:spPr>
          <a:xfrm>
            <a:off x="457200" y="1600200"/>
            <a:ext cx="3898776" cy="4525963"/>
          </a:xfrm>
        </p:spPr>
        <p:txBody>
          <a:bodyPr/>
          <a:lstStyle/>
          <a:p>
            <a:r>
              <a:rPr lang="en-GB" dirty="0" smtClean="0"/>
              <a:t>Level: _____________</a:t>
            </a:r>
          </a:p>
          <a:p>
            <a:r>
              <a:rPr lang="en-GB" dirty="0" smtClean="0"/>
              <a:t>Task type: __________</a:t>
            </a:r>
          </a:p>
          <a:p>
            <a:r>
              <a:rPr lang="en-GB" dirty="0" smtClean="0"/>
              <a:t>Language skills: _____</a:t>
            </a:r>
          </a:p>
          <a:p>
            <a:r>
              <a:rPr lang="en-GB" dirty="0" smtClean="0"/>
              <a:t>Literacy skills: _______</a:t>
            </a:r>
          </a:p>
          <a:p>
            <a:endParaRPr lang="en-GB" dirty="0"/>
          </a:p>
        </p:txBody>
      </p:sp>
      <p:pic>
        <p:nvPicPr>
          <p:cNvPr id="6" name="Content Placeholder 5" descr="[DECORATIVE]"/>
          <p:cNvPicPr>
            <a:picLocks noGrp="1" noChangeAspect="1"/>
          </p:cNvPicPr>
          <p:nvPr>
            <p:ph sz="half" idx="2"/>
          </p:nvPr>
        </p:nvPicPr>
        <p:blipFill>
          <a:blip r:embed="rId2"/>
          <a:stretch>
            <a:fillRect/>
          </a:stretch>
        </p:blipFill>
        <p:spPr>
          <a:xfrm>
            <a:off x="4648200" y="1685463"/>
            <a:ext cx="4038600" cy="4355436"/>
          </a:xfrm>
          <a:prstGeom prst="rect">
            <a:avLst/>
          </a:prstGeom>
        </p:spPr>
      </p:pic>
    </p:spTree>
    <p:extLst>
      <p:ext uri="{BB962C8B-B14F-4D97-AF65-F5344CB8AC3E}">
        <p14:creationId xmlns:p14="http://schemas.microsoft.com/office/powerpoint/2010/main" val="34000984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n-GB" dirty="0" smtClean="0"/>
              <a:t>End of Unit</a:t>
            </a:r>
            <a:endParaRPr lang="en-GB" dirty="0"/>
          </a:p>
        </p:txBody>
      </p:sp>
      <p:sp>
        <p:nvSpPr>
          <p:cNvPr id="8" name="Υπότιτλος 7"/>
          <p:cNvSpPr>
            <a:spLocks noGrp="1"/>
          </p:cNvSpPr>
          <p:nvPr>
            <p:ph type="subTitle" idx="1"/>
          </p:nvPr>
        </p:nvSpPr>
        <p:spPr/>
        <p:txBody>
          <a:bodyPr/>
          <a:lstStyle/>
          <a:p>
            <a:endParaRPr lang="en-GB" dirty="0"/>
          </a:p>
        </p:txBody>
      </p:sp>
    </p:spTree>
    <p:custDataLst>
      <p:tags r:id="rId1"/>
    </p:custDataLst>
    <p:extLst>
      <p:ext uri="{BB962C8B-B14F-4D97-AF65-F5344CB8AC3E}">
        <p14:creationId xmlns:p14="http://schemas.microsoft.com/office/powerpoint/2010/main" val="12062919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GB" altLang="el-GR" dirty="0" smtClean="0"/>
              <a:t>Financing</a:t>
            </a:r>
          </a:p>
        </p:txBody>
      </p:sp>
      <p:sp>
        <p:nvSpPr>
          <p:cNvPr id="32771" name="Content Placeholder 2"/>
          <p:cNvSpPr>
            <a:spLocks noGrp="1"/>
          </p:cNvSpPr>
          <p:nvPr>
            <p:ph idx="1"/>
          </p:nvPr>
        </p:nvSpPr>
        <p:spPr>
          <a:xfrm>
            <a:off x="457200" y="1341438"/>
            <a:ext cx="8229600" cy="4525962"/>
          </a:xfrm>
        </p:spPr>
        <p:txBody>
          <a:bodyPr/>
          <a:lstStyle/>
          <a:p>
            <a:r>
              <a:rPr lang="en-GB" altLang="el-GR" sz="2000" dirty="0" smtClean="0"/>
              <a:t>The present educational material has been developed as part of the educational work of the instructor.</a:t>
            </a:r>
          </a:p>
          <a:p>
            <a:r>
              <a:rPr lang="en-GB" altLang="el-GR" sz="2000" dirty="0" smtClean="0"/>
              <a:t>The project “Open Academic Courses of the University of Athens” has only financed the reform of the educational material. </a:t>
            </a:r>
          </a:p>
          <a:p>
            <a:r>
              <a:rPr lang="en-GB" altLang="el-GR" sz="2000" dirty="0" smtClean="0"/>
              <a:t>The project is implemented under the operational program “Education and Lifelong Learning” and funded by the European Union (European Social Fund) and National Resources. </a:t>
            </a:r>
            <a:endParaRPr lang="el-GR" altLang="el-GR" sz="2000" dirty="0" smtClean="0"/>
          </a:p>
          <a:p>
            <a:endParaRPr lang="en-GB" altLang="el-GR" sz="2000" dirty="0"/>
          </a:p>
        </p:txBody>
      </p:sp>
      <p:pic>
        <p:nvPicPr>
          <p:cNvPr id="5" name="Εικόνα 4" descr="project log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1663" y="4437112"/>
            <a:ext cx="5400675" cy="1285875"/>
          </a:xfrm>
          <a:prstGeom prst="rect">
            <a:avLst/>
          </a:prstGeom>
          <a:noFill/>
          <a:ln>
            <a:noFill/>
          </a:ln>
        </p:spPr>
      </p:pic>
    </p:spTree>
    <p:custDataLst>
      <p:tags r:id="rId1"/>
    </p:custDataLst>
    <p:extLst>
      <p:ext uri="{BB962C8B-B14F-4D97-AF65-F5344CB8AC3E}">
        <p14:creationId xmlns:p14="http://schemas.microsoft.com/office/powerpoint/2010/main" val="32088460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3"/>
          <p:cNvSpPr>
            <a:spLocks noGrp="1"/>
          </p:cNvSpPr>
          <p:nvPr>
            <p:ph type="title"/>
          </p:nvPr>
        </p:nvSpPr>
        <p:spPr/>
        <p:txBody>
          <a:bodyPr/>
          <a:lstStyle/>
          <a:p>
            <a:r>
              <a:rPr lang="en-GB" altLang="el-GR" sz="4400" dirty="0" smtClean="0"/>
              <a:t>Notes</a:t>
            </a:r>
          </a:p>
        </p:txBody>
      </p:sp>
      <p:sp>
        <p:nvSpPr>
          <p:cNvPr id="33795" name="Text Placeholder 4"/>
          <p:cNvSpPr>
            <a:spLocks noGrp="1"/>
          </p:cNvSpPr>
          <p:nvPr>
            <p:ph type="body" idx="1"/>
          </p:nvPr>
        </p:nvSpPr>
        <p:spPr/>
        <p:txBody>
          <a:bodyPr/>
          <a:lstStyle/>
          <a:p>
            <a:endParaRPr lang="el-GR" altLang="el-GR" smtClean="0"/>
          </a:p>
        </p:txBody>
      </p:sp>
    </p:spTree>
    <p:custDataLst>
      <p:tags r:id="rId1"/>
    </p:custDataLst>
    <p:extLst>
      <p:ext uri="{BB962C8B-B14F-4D97-AF65-F5344CB8AC3E}">
        <p14:creationId xmlns:p14="http://schemas.microsoft.com/office/powerpoint/2010/main" val="26002567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3"/>
          <p:cNvSpPr>
            <a:spLocks noGrp="1"/>
          </p:cNvSpPr>
          <p:nvPr>
            <p:ph type="title"/>
          </p:nvPr>
        </p:nvSpPr>
        <p:spPr>
          <a:xfrm>
            <a:off x="0" y="274638"/>
            <a:ext cx="9144000" cy="1143000"/>
          </a:xfrm>
        </p:spPr>
        <p:txBody>
          <a:bodyPr/>
          <a:lstStyle/>
          <a:p>
            <a:r>
              <a:rPr lang="en-GB" altLang="el-GR" dirty="0" smtClean="0">
                <a:solidFill>
                  <a:schemeClr val="accent1"/>
                </a:solidFill>
              </a:rPr>
              <a:t>Note on History of Published Version </a:t>
            </a:r>
          </a:p>
        </p:txBody>
      </p:sp>
      <p:sp>
        <p:nvSpPr>
          <p:cNvPr id="5" name="Content Placeholder 4"/>
          <p:cNvSpPr>
            <a:spLocks noGrp="1"/>
          </p:cNvSpPr>
          <p:nvPr>
            <p:ph idx="1"/>
          </p:nvPr>
        </p:nvSpPr>
        <p:spPr>
          <a:xfrm>
            <a:off x="234950" y="1557338"/>
            <a:ext cx="8585200" cy="4525962"/>
          </a:xfrm>
        </p:spPr>
        <p:txBody>
          <a:bodyPr>
            <a:normAutofit/>
          </a:bodyPr>
          <a:lstStyle/>
          <a:p>
            <a:pPr marL="0" indent="0">
              <a:buFont typeface="Arial" panose="020B0604020202020204" pitchFamily="34" charset="0"/>
              <a:buNone/>
            </a:pPr>
            <a:r>
              <a:rPr lang="en-GB" altLang="el-GR" sz="2000" dirty="0" smtClean="0"/>
              <a:t>The present work is the edition</a:t>
            </a:r>
            <a:r>
              <a:rPr lang="en-GB" altLang="el-GR" dirty="0" smtClean="0"/>
              <a:t> </a:t>
            </a:r>
            <a:r>
              <a:rPr lang="en-GB" altLang="el-GR" sz="2000" dirty="0" smtClean="0"/>
              <a:t>1.0.  </a:t>
            </a:r>
          </a:p>
        </p:txBody>
      </p:sp>
    </p:spTree>
    <p:custDataLst>
      <p:tags r:id="rId1"/>
    </p:custDataLst>
    <p:extLst>
      <p:ext uri="{BB962C8B-B14F-4D97-AF65-F5344CB8AC3E}">
        <p14:creationId xmlns:p14="http://schemas.microsoft.com/office/powerpoint/2010/main" val="5931808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GB" altLang="el-GR" dirty="0" smtClean="0">
                <a:solidFill>
                  <a:schemeClr val="accent1"/>
                </a:solidFill>
              </a:rPr>
              <a:t>Reference Note </a:t>
            </a:r>
          </a:p>
        </p:txBody>
      </p:sp>
      <p:sp>
        <p:nvSpPr>
          <p:cNvPr id="3" name="Content Placeholder 2" descr="The is the link to the open online course."/>
          <p:cNvSpPr>
            <a:spLocks noGrp="1"/>
          </p:cNvSpPr>
          <p:nvPr>
            <p:ph idx="1"/>
          </p:nvPr>
        </p:nvSpPr>
        <p:spPr>
          <a:xfrm>
            <a:off x="463550" y="1557338"/>
            <a:ext cx="8229600" cy="4525962"/>
          </a:xfrm>
        </p:spPr>
        <p:txBody>
          <a:bodyPr>
            <a:normAutofit/>
          </a:bodyPr>
          <a:lstStyle/>
          <a:p>
            <a:pPr marL="0" indent="0">
              <a:buNone/>
            </a:pPr>
            <a:r>
              <a:rPr lang="en-GB" altLang="el-GR" sz="2000" dirty="0"/>
              <a:t>Copyright National and </a:t>
            </a:r>
            <a:r>
              <a:rPr lang="en-GB" altLang="el-GR" sz="2000" dirty="0" err="1"/>
              <a:t>Kapodistrian</a:t>
            </a:r>
            <a:r>
              <a:rPr lang="en-GB" altLang="el-GR" sz="2000" dirty="0"/>
              <a:t> University of Athens, </a:t>
            </a:r>
            <a:r>
              <a:rPr lang="en-GB" sz="2000" dirty="0"/>
              <a:t>Bessie </a:t>
            </a:r>
            <a:r>
              <a:rPr lang="en-GB" sz="2000" dirty="0" err="1" smtClean="0"/>
              <a:t>Dendrinos</a:t>
            </a:r>
            <a:r>
              <a:rPr lang="en-GB" altLang="el-GR" sz="2000" dirty="0" smtClean="0"/>
              <a:t>. </a:t>
            </a:r>
            <a:r>
              <a:rPr lang="en-GB" sz="2000" dirty="0"/>
              <a:t>Bessie </a:t>
            </a:r>
            <a:r>
              <a:rPr lang="en-GB" sz="2000" dirty="0" err="1" smtClean="0"/>
              <a:t>Dendrinos</a:t>
            </a:r>
            <a:r>
              <a:rPr lang="en-GB" altLang="el-GR" sz="2000" dirty="0" smtClean="0"/>
              <a:t>. </a:t>
            </a:r>
            <a:r>
              <a:rPr lang="en-US" altLang="el-GR" sz="2000" dirty="0" smtClean="0"/>
              <a:t>“</a:t>
            </a:r>
            <a:r>
              <a:rPr lang="en-GB" altLang="el-GR" sz="2000" dirty="0" smtClean="0"/>
              <a:t>ELT </a:t>
            </a:r>
            <a:r>
              <a:rPr lang="en-GB" altLang="el-GR" sz="2000" dirty="0"/>
              <a:t>Methods and Practices</a:t>
            </a:r>
            <a:r>
              <a:rPr lang="en-GB" altLang="el-GR" sz="2000" dirty="0" smtClean="0"/>
              <a:t>.</a:t>
            </a:r>
            <a:r>
              <a:rPr lang="en-US" altLang="el-GR" sz="2000" dirty="0"/>
              <a:t> </a:t>
            </a:r>
            <a:r>
              <a:rPr lang="en-GB" sz="2000" dirty="0"/>
              <a:t>Reading in the foreign language: Learning to understand</a:t>
            </a:r>
            <a:r>
              <a:rPr lang="en-GB" altLang="el-GR" sz="2000" dirty="0" smtClean="0"/>
              <a:t>”. </a:t>
            </a:r>
            <a:r>
              <a:rPr lang="en-GB" altLang="el-GR" sz="2000" dirty="0"/>
              <a:t>Edition: 1.0. Athens </a:t>
            </a:r>
            <a:r>
              <a:rPr lang="en-GB" altLang="el-GR" sz="2000" dirty="0" smtClean="0"/>
              <a:t>2015. </a:t>
            </a:r>
            <a:r>
              <a:rPr lang="en-US" altLang="el-GR" sz="2000" dirty="0"/>
              <a:t>Available at: </a:t>
            </a:r>
            <a:r>
              <a:rPr lang="en-US" altLang="el-GR" sz="2000" dirty="0">
                <a:hlinkClick r:id="rId4" tooltip="ELT Methods and Practices Open Online Course"/>
              </a:rPr>
              <a:t>http://opencourses.uoa.gr/courses/ENL4/</a:t>
            </a:r>
            <a:r>
              <a:rPr lang="en-US" altLang="el-GR" sz="2000" dirty="0"/>
              <a:t>. </a:t>
            </a:r>
            <a:endParaRPr lang="en-GB" altLang="el-GR" sz="2000" dirty="0" smtClean="0"/>
          </a:p>
          <a:p>
            <a:pPr marL="0" indent="0">
              <a:buNone/>
            </a:pPr>
            <a:endParaRPr lang="en-GB" altLang="el-GR" sz="2000" dirty="0" smtClean="0"/>
          </a:p>
        </p:txBody>
      </p:sp>
    </p:spTree>
    <p:custDataLst>
      <p:tags r:id="rId1"/>
    </p:custDataLst>
    <p:extLst>
      <p:ext uri="{BB962C8B-B14F-4D97-AF65-F5344CB8AC3E}">
        <p14:creationId xmlns:p14="http://schemas.microsoft.com/office/powerpoint/2010/main" val="24027483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nature of ‘reading</a:t>
            </a:r>
            <a:r>
              <a:rPr lang="en-GB" dirty="0" smtClean="0"/>
              <a:t>’ (2/5</a:t>
            </a:r>
            <a:r>
              <a:rPr lang="en-GB" dirty="0"/>
              <a:t>)</a:t>
            </a:r>
          </a:p>
        </p:txBody>
      </p:sp>
      <p:sp>
        <p:nvSpPr>
          <p:cNvPr id="3" name="Content Placeholder 2"/>
          <p:cNvSpPr>
            <a:spLocks noGrp="1"/>
          </p:cNvSpPr>
          <p:nvPr>
            <p:ph idx="1"/>
          </p:nvPr>
        </p:nvSpPr>
        <p:spPr/>
        <p:txBody>
          <a:bodyPr>
            <a:noAutofit/>
          </a:bodyPr>
          <a:lstStyle/>
          <a:p>
            <a:pPr>
              <a:spcBef>
                <a:spcPts val="600"/>
              </a:spcBef>
            </a:pPr>
            <a:r>
              <a:rPr lang="en-GB" sz="2600" dirty="0"/>
              <a:t>The example is a fairly clear indication that it is not accurate to say that there is a simple one-to-one relationship between the amount of text (words, letters) and the speed of reading. </a:t>
            </a:r>
          </a:p>
          <a:p>
            <a:pPr>
              <a:spcBef>
                <a:spcPts val="600"/>
              </a:spcBef>
            </a:pPr>
            <a:r>
              <a:rPr lang="en-GB" sz="2600" dirty="0"/>
              <a:t>What appears the more significant is the number of sense units: letters combined into meaningful words, or words combined into meaningful </a:t>
            </a:r>
            <a:r>
              <a:rPr lang="en-GB" sz="2600" dirty="0" smtClean="0"/>
              <a:t>sentences.</a:t>
            </a:r>
            <a:endParaRPr lang="en-GB" sz="2600" dirty="0"/>
          </a:p>
          <a:p>
            <a:pPr>
              <a:spcBef>
                <a:spcPts val="600"/>
              </a:spcBef>
            </a:pPr>
            <a:r>
              <a:rPr lang="en-GB" sz="2600" dirty="0"/>
              <a:t>Roughly speaking, a text will take more or less time to read according to the number and coherence of these kinds of units, rather than simply according to the amount of words and </a:t>
            </a:r>
            <a:r>
              <a:rPr lang="en-GB" sz="2600" dirty="0" smtClean="0"/>
              <a:t>letters.</a:t>
            </a:r>
            <a:endParaRPr lang="en-GB" sz="2600" dirty="0"/>
          </a:p>
        </p:txBody>
      </p:sp>
    </p:spTree>
    <p:extLst>
      <p:ext uri="{BB962C8B-B14F-4D97-AF65-F5344CB8AC3E}">
        <p14:creationId xmlns:p14="http://schemas.microsoft.com/office/powerpoint/2010/main" val="36871078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161925"/>
            <a:ext cx="8229600" cy="1143000"/>
          </a:xfrm>
        </p:spPr>
        <p:txBody>
          <a:bodyPr/>
          <a:lstStyle/>
          <a:p>
            <a:r>
              <a:rPr lang="en-GB" altLang="el-GR" dirty="0" smtClean="0">
                <a:solidFill>
                  <a:schemeClr val="accent1"/>
                </a:solidFill>
              </a:rPr>
              <a:t>Licensing Note </a:t>
            </a:r>
          </a:p>
        </p:txBody>
      </p:sp>
      <p:sp>
        <p:nvSpPr>
          <p:cNvPr id="36867" name="Content Placeholder 2"/>
          <p:cNvSpPr>
            <a:spLocks noGrp="1"/>
          </p:cNvSpPr>
          <p:nvPr>
            <p:ph idx="1"/>
          </p:nvPr>
        </p:nvSpPr>
        <p:spPr>
          <a:xfrm>
            <a:off x="107950" y="765175"/>
            <a:ext cx="8928100" cy="1439863"/>
          </a:xfrm>
        </p:spPr>
        <p:txBody>
          <a:bodyPr>
            <a:noAutofit/>
          </a:bodyPr>
          <a:lstStyle/>
          <a:p>
            <a:pPr marL="0" indent="0">
              <a:buNone/>
            </a:pPr>
            <a:r>
              <a:rPr lang="en-GB" altLang="el-GR" sz="1900" dirty="0" smtClean="0"/>
              <a:t>The current material is available under the Creative Commons Attribution-</a:t>
            </a:r>
            <a:r>
              <a:rPr lang="en-GB" altLang="el-GR" sz="1900" dirty="0" err="1" smtClean="0"/>
              <a:t>NonCommercial</a:t>
            </a:r>
            <a:r>
              <a:rPr lang="en-GB" altLang="el-GR" sz="1900" dirty="0" smtClean="0"/>
              <a:t>-</a:t>
            </a:r>
            <a:r>
              <a:rPr lang="en-GB" altLang="el-GR" sz="1900" dirty="0" err="1" smtClean="0"/>
              <a:t>ShareAlike</a:t>
            </a:r>
            <a:r>
              <a:rPr lang="en-GB" altLang="el-GR" sz="1900" dirty="0" smtClean="0"/>
              <a:t> 4.0 International license or later International Edition.  The individual works of third parties are excluded, e.g. photographs, diagrams etc. They are contained therein and covered under their conditions of use in the section «Use of Third Parties Work Note»</a:t>
            </a:r>
            <a:r>
              <a:rPr lang="el-GR" altLang="el-GR" sz="1900" dirty="0" smtClean="0"/>
              <a:t>.</a:t>
            </a:r>
            <a:endParaRPr lang="en-GB" altLang="el-GR" sz="1900" dirty="0" smtClean="0"/>
          </a:p>
          <a:p>
            <a:pPr marL="0" indent="0">
              <a:buNone/>
            </a:pPr>
            <a:endParaRPr lang="en-GB" altLang="el-GR" sz="2400" dirty="0" smtClean="0"/>
          </a:p>
          <a:p>
            <a:pPr marL="0" indent="0">
              <a:buFont typeface="Arial" panose="020B0604020202020204" pitchFamily="34" charset="0"/>
              <a:buNone/>
            </a:pPr>
            <a:endParaRPr lang="en-GB" altLang="el-GR" sz="2000" dirty="0" smtClean="0"/>
          </a:p>
        </p:txBody>
      </p:sp>
      <p:pic>
        <p:nvPicPr>
          <p:cNvPr id="36868" name="Picture 22" descr="Λογότυπο για Άδειες χρήσης Creative Commons BY-NC-ND">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l-GR" dirty="0" smtClean="0"/>
              <a:t>[1] http://creativecommons.org/licenses/by-nc-sa/4.0/ </a:t>
            </a:r>
          </a:p>
          <a:p>
            <a:endParaRPr lang="en-GB" altLang="el-GR" dirty="0" smtClean="0"/>
          </a:p>
          <a:p>
            <a:r>
              <a:rPr lang="en-GB" altLang="el-GR" dirty="0" smtClean="0"/>
              <a:t>As Non-Commercial is defined the use that:</a:t>
            </a:r>
          </a:p>
          <a:p>
            <a:pPr marL="285750" indent="-285750">
              <a:buFont typeface="Arial" panose="020B0604020202020204" pitchFamily="34" charset="0"/>
              <a:buChar char="•"/>
            </a:pPr>
            <a:r>
              <a:rPr lang="en-GB" altLang="el-GR" dirty="0" smtClean="0"/>
              <a:t>Does not involve direct or indirect financial benefits from the use of the work for the distributor of the work and the license holder</a:t>
            </a:r>
            <a:r>
              <a:rPr lang="el-GR" altLang="el-GR" dirty="0" smtClean="0"/>
              <a:t>.</a:t>
            </a:r>
            <a:endParaRPr lang="en-GB" altLang="el-GR" dirty="0" smtClean="0"/>
          </a:p>
          <a:p>
            <a:pPr marL="285750" indent="-285750">
              <a:buFont typeface="Arial" panose="020B0604020202020204" pitchFamily="34" charset="0"/>
              <a:buChar char="•"/>
            </a:pPr>
            <a:r>
              <a:rPr lang="en-GB" altLang="el-GR" dirty="0" smtClean="0"/>
              <a:t>Does not include financial transaction as a condition for  the use or access  to the work</a:t>
            </a:r>
            <a:r>
              <a:rPr lang="el-GR" altLang="el-GR" dirty="0" smtClean="0"/>
              <a:t>.</a:t>
            </a:r>
            <a:r>
              <a:rPr lang="en-GB" altLang="el-GR" dirty="0" smtClean="0"/>
              <a:t> </a:t>
            </a:r>
          </a:p>
          <a:p>
            <a:pPr marL="285750" indent="-285750">
              <a:buFont typeface="Arial" panose="020B0604020202020204" pitchFamily="34" charset="0"/>
              <a:buChar char="•"/>
            </a:pPr>
            <a:r>
              <a:rPr lang="en-GB" altLang="el-GR" dirty="0" smtClean="0"/>
              <a:t>Does not confer to the distributor and license holder of the work  indirect financial benefit (e.g. advertisements) from the viewing of the work on website</a:t>
            </a:r>
            <a:r>
              <a:rPr lang="en-GB" altLang="el-GR" dirty="0" smtClean="0">
                <a:latin typeface="Arial" panose="020B0604020202020204" pitchFamily="34" charset="0"/>
              </a:rPr>
              <a:t> </a:t>
            </a:r>
            <a:r>
              <a:rPr lang="el-GR" altLang="el-GR" dirty="0" smtClean="0">
                <a:latin typeface="Arial" panose="020B0604020202020204" pitchFamily="34" charset="0"/>
              </a:rPr>
              <a:t>.</a:t>
            </a:r>
            <a:endParaRPr lang="en-GB" altLang="el-GR" dirty="0" smtClean="0"/>
          </a:p>
          <a:p>
            <a:pPr>
              <a:buFont typeface="Arial" panose="020B0604020202020204" pitchFamily="34" charset="0"/>
              <a:buChar char="•"/>
            </a:pPr>
            <a:endParaRPr lang="en-GB" altLang="el-GR" dirty="0" smtClean="0"/>
          </a:p>
          <a:p>
            <a:r>
              <a:rPr lang="en-GB" altLang="el-GR" dirty="0" smtClean="0"/>
              <a:t>The copyright holder may give to the license holder a separate license to use the work for commercial use, if requested. </a:t>
            </a:r>
            <a:endParaRPr lang="en-GB" altLang="el-GR" dirty="0"/>
          </a:p>
        </p:txBody>
      </p:sp>
    </p:spTree>
    <p:custDataLst>
      <p:tags r:id="rId1"/>
    </p:custDataLst>
    <p:extLst>
      <p:ext uri="{BB962C8B-B14F-4D97-AF65-F5344CB8AC3E}">
        <p14:creationId xmlns:p14="http://schemas.microsoft.com/office/powerpoint/2010/main" val="42433946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GB" altLang="el-GR" dirty="0" smtClean="0"/>
              <a:t>Preservation Notices</a:t>
            </a:r>
          </a:p>
        </p:txBody>
      </p:sp>
      <p:sp>
        <p:nvSpPr>
          <p:cNvPr id="3" name="Content Placeholder 2"/>
          <p:cNvSpPr>
            <a:spLocks noGrp="1"/>
          </p:cNvSpPr>
          <p:nvPr>
            <p:ph idx="1"/>
          </p:nvPr>
        </p:nvSpPr>
        <p:spPr>
          <a:xfrm>
            <a:off x="463550" y="1557338"/>
            <a:ext cx="8229600" cy="4525962"/>
          </a:xfrm>
        </p:spPr>
        <p:txBody>
          <a:bodyPr>
            <a:normAutofit/>
          </a:bodyPr>
          <a:lstStyle/>
          <a:p>
            <a:pPr marL="0" indent="0">
              <a:buFont typeface="Arial" panose="020B0604020202020204" pitchFamily="34" charset="0"/>
              <a:buNone/>
            </a:pPr>
            <a:r>
              <a:rPr lang="en-GB" altLang="el-GR" sz="2400" dirty="0" smtClean="0"/>
              <a:t>Any reproduction or adaptation of the material should include: </a:t>
            </a:r>
          </a:p>
          <a:p>
            <a:pPr lvl="1">
              <a:buFont typeface="Wingdings" panose="05000000000000000000" pitchFamily="2" charset="2"/>
              <a:buChar char="§"/>
            </a:pPr>
            <a:r>
              <a:rPr lang="en-GB" altLang="el-GR" sz="2000" dirty="0" smtClean="0"/>
              <a:t>the Reference  Note</a:t>
            </a:r>
            <a:r>
              <a:rPr lang="el-GR" altLang="el-GR" sz="2000" dirty="0" smtClean="0"/>
              <a:t>,</a:t>
            </a:r>
            <a:r>
              <a:rPr lang="en-GB" altLang="el-GR" sz="2000" dirty="0" smtClean="0"/>
              <a:t> </a:t>
            </a:r>
          </a:p>
          <a:p>
            <a:pPr lvl="1">
              <a:buFont typeface="Wingdings" panose="05000000000000000000" pitchFamily="2" charset="2"/>
              <a:buChar char="§"/>
            </a:pPr>
            <a:r>
              <a:rPr lang="en-GB" altLang="el-GR" sz="2000" dirty="0" smtClean="0"/>
              <a:t>the Licensing Note</a:t>
            </a:r>
            <a:r>
              <a:rPr lang="el-GR" altLang="el-GR" sz="2000" dirty="0" smtClean="0"/>
              <a:t>,</a:t>
            </a:r>
            <a:endParaRPr lang="en-GB" altLang="el-GR" sz="2000" dirty="0" smtClean="0"/>
          </a:p>
          <a:p>
            <a:pPr lvl="1">
              <a:buFont typeface="Wingdings" panose="05000000000000000000" pitchFamily="2" charset="2"/>
              <a:buChar char="§"/>
            </a:pPr>
            <a:r>
              <a:rPr lang="en-GB" altLang="el-GR" sz="2000" dirty="0" smtClean="0"/>
              <a:t>the declaration of Notices Preservation</a:t>
            </a:r>
            <a:r>
              <a:rPr lang="el-GR" altLang="el-GR" sz="2000" dirty="0" smtClean="0"/>
              <a:t>,</a:t>
            </a:r>
            <a:endParaRPr lang="en-GB" altLang="el-GR" sz="2000" dirty="0" smtClean="0"/>
          </a:p>
          <a:p>
            <a:pPr lvl="1">
              <a:buFont typeface="Wingdings" panose="05000000000000000000" pitchFamily="2" charset="2"/>
              <a:buChar char="§"/>
            </a:pPr>
            <a:r>
              <a:rPr lang="en-GB" altLang="el-GR" sz="2000" dirty="0" smtClean="0"/>
              <a:t>the Use of Third Parties Work Note (if available), </a:t>
            </a:r>
          </a:p>
          <a:p>
            <a:pPr marL="0" indent="0">
              <a:buFont typeface="Arial" panose="020B0604020202020204" pitchFamily="34" charset="0"/>
              <a:buNone/>
            </a:pPr>
            <a:r>
              <a:rPr lang="en-GB" altLang="el-GR" sz="2400" dirty="0" smtClean="0"/>
              <a:t>together with the accompanied URLs.</a:t>
            </a:r>
          </a:p>
          <a:p>
            <a:pPr marL="0" indent="0"/>
            <a:endParaRPr lang="en-GB" altLang="el-GR" sz="2000" dirty="0" smtClean="0"/>
          </a:p>
        </p:txBody>
      </p:sp>
    </p:spTree>
    <p:custDataLst>
      <p:tags r:id="rId1"/>
    </p:custDataLst>
    <p:extLst>
      <p:ext uri="{BB962C8B-B14F-4D97-AF65-F5344CB8AC3E}">
        <p14:creationId xmlns:p14="http://schemas.microsoft.com/office/powerpoint/2010/main" val="10728145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nature of ‘reading</a:t>
            </a:r>
            <a:r>
              <a:rPr lang="en-GB" dirty="0" smtClean="0"/>
              <a:t>’ (3/5</a:t>
            </a:r>
            <a:r>
              <a:rPr lang="en-GB" dirty="0"/>
              <a:t>)</a:t>
            </a:r>
          </a:p>
        </p:txBody>
      </p:sp>
      <p:sp>
        <p:nvSpPr>
          <p:cNvPr id="3" name="Content Placeholder 2"/>
          <p:cNvSpPr>
            <a:spLocks noGrp="1"/>
          </p:cNvSpPr>
          <p:nvPr>
            <p:ph idx="1"/>
          </p:nvPr>
        </p:nvSpPr>
        <p:spPr/>
        <p:txBody>
          <a:bodyPr/>
          <a:lstStyle/>
          <a:p>
            <a:pPr marL="0" indent="0">
              <a:buNone/>
            </a:pPr>
            <a:r>
              <a:rPr lang="en-GB" dirty="0"/>
              <a:t>Read the text </a:t>
            </a:r>
            <a:r>
              <a:rPr lang="en-GB" dirty="0" smtClean="0"/>
              <a:t>below </a:t>
            </a:r>
            <a:r>
              <a:rPr lang="en-GB" dirty="0"/>
              <a:t>as quickly as you </a:t>
            </a:r>
            <a:r>
              <a:rPr lang="en-GB" dirty="0" smtClean="0"/>
              <a:t>can.</a:t>
            </a:r>
            <a:endParaRPr lang="en-GB" dirty="0"/>
          </a:p>
          <a:p>
            <a:pPr marL="0" indent="0">
              <a:buNone/>
            </a:pPr>
            <a:r>
              <a:rPr lang="en-GB" dirty="0"/>
              <a:t>The handsome knight mounted his horse, and galloped off to save the beautiful princess. On and on, over mountains and valleys, until his galloping house was exhausted. At last he dismounted… Where was the dragon?</a:t>
            </a:r>
          </a:p>
          <a:p>
            <a:endParaRPr lang="en-GB" dirty="0"/>
          </a:p>
        </p:txBody>
      </p:sp>
    </p:spTree>
    <p:extLst>
      <p:ext uri="{BB962C8B-B14F-4D97-AF65-F5344CB8AC3E}">
        <p14:creationId xmlns:p14="http://schemas.microsoft.com/office/powerpoint/2010/main" val="3399358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nature of ‘reading</a:t>
            </a:r>
            <a:r>
              <a:rPr lang="en-GB" dirty="0" smtClean="0"/>
              <a:t>’ (4/5</a:t>
            </a:r>
            <a:r>
              <a:rPr lang="en-GB" dirty="0"/>
              <a:t>)</a:t>
            </a:r>
          </a:p>
        </p:txBody>
      </p:sp>
      <p:sp>
        <p:nvSpPr>
          <p:cNvPr id="3" name="Content Placeholder 2"/>
          <p:cNvSpPr>
            <a:spLocks noGrp="1"/>
          </p:cNvSpPr>
          <p:nvPr>
            <p:ph idx="1"/>
          </p:nvPr>
        </p:nvSpPr>
        <p:spPr/>
        <p:txBody>
          <a:bodyPr>
            <a:noAutofit/>
          </a:bodyPr>
          <a:lstStyle/>
          <a:p>
            <a:pPr>
              <a:spcBef>
                <a:spcPts val="600"/>
              </a:spcBef>
              <a:spcAft>
                <a:spcPts val="600"/>
              </a:spcAft>
            </a:pPr>
            <a:r>
              <a:rPr lang="en-GB" dirty="0"/>
              <a:t>Did you read all the words making sense – creating meaning</a:t>
            </a:r>
            <a:r>
              <a:rPr lang="en-GB" dirty="0" smtClean="0"/>
              <a:t>?</a:t>
            </a:r>
            <a:endParaRPr lang="en-GB" dirty="0"/>
          </a:p>
          <a:p>
            <a:pPr>
              <a:spcBef>
                <a:spcPts val="600"/>
              </a:spcBef>
              <a:spcAft>
                <a:spcPts val="600"/>
              </a:spcAft>
            </a:pPr>
            <a:r>
              <a:rPr lang="en-GB" dirty="0"/>
              <a:t>What does it mean if you did and what if you did not</a:t>
            </a:r>
            <a:r>
              <a:rPr lang="en-GB" dirty="0" smtClean="0"/>
              <a:t>?</a:t>
            </a:r>
            <a:endParaRPr lang="en-GB" dirty="0"/>
          </a:p>
          <a:p>
            <a:pPr>
              <a:spcBef>
                <a:spcPts val="600"/>
              </a:spcBef>
              <a:spcAft>
                <a:spcPts val="600"/>
              </a:spcAft>
            </a:pPr>
            <a:r>
              <a:rPr lang="en-GB" dirty="0"/>
              <a:t>If you are you are looking for meanings, and understanding the text in terms of its overall sense, are you a good or a bad reader</a:t>
            </a:r>
            <a:r>
              <a:rPr lang="en-GB" dirty="0" smtClean="0"/>
              <a:t>?</a:t>
            </a:r>
            <a:endParaRPr lang="en-GB" dirty="0"/>
          </a:p>
        </p:txBody>
      </p:sp>
    </p:spTree>
    <p:extLst>
      <p:ext uri="{BB962C8B-B14F-4D97-AF65-F5344CB8AC3E}">
        <p14:creationId xmlns:p14="http://schemas.microsoft.com/office/powerpoint/2010/main" val="4186468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nature of ‘reading</a:t>
            </a:r>
            <a:r>
              <a:rPr lang="en-GB" dirty="0" smtClean="0"/>
              <a:t>’ (5/5</a:t>
            </a:r>
            <a:r>
              <a:rPr lang="en-GB" dirty="0"/>
              <a:t>)</a:t>
            </a:r>
          </a:p>
        </p:txBody>
      </p:sp>
      <p:sp>
        <p:nvSpPr>
          <p:cNvPr id="3" name="Content Placeholder 2"/>
          <p:cNvSpPr>
            <a:spLocks noGrp="1"/>
          </p:cNvSpPr>
          <p:nvPr>
            <p:ph idx="1"/>
          </p:nvPr>
        </p:nvSpPr>
        <p:spPr/>
        <p:txBody>
          <a:bodyPr>
            <a:noAutofit/>
          </a:bodyPr>
          <a:lstStyle/>
          <a:p>
            <a:pPr>
              <a:spcBef>
                <a:spcPts val="600"/>
              </a:spcBef>
              <a:spcAft>
                <a:spcPts val="600"/>
              </a:spcAft>
            </a:pPr>
            <a:r>
              <a:rPr lang="en-GB" dirty="0" smtClean="0"/>
              <a:t>Does </a:t>
            </a:r>
            <a:r>
              <a:rPr lang="en-GB" dirty="0"/>
              <a:t>successful reading result from the understanding you bring to a text (often based on previous knowledge of a type of story or context)?</a:t>
            </a:r>
          </a:p>
          <a:p>
            <a:pPr>
              <a:spcBef>
                <a:spcPts val="600"/>
              </a:spcBef>
              <a:spcAft>
                <a:spcPts val="600"/>
              </a:spcAft>
            </a:pPr>
            <a:r>
              <a:rPr lang="en-GB" dirty="0"/>
              <a:t>If this conflicts with the actual words you see on the page, will you prefer to rely on your general understanding or is this wrong?</a:t>
            </a:r>
          </a:p>
          <a:p>
            <a:pPr>
              <a:spcBef>
                <a:spcPts val="600"/>
              </a:spcBef>
              <a:spcAft>
                <a:spcPts val="600"/>
              </a:spcAft>
            </a:pPr>
            <a:endParaRPr lang="en-GB" sz="3600" dirty="0"/>
          </a:p>
        </p:txBody>
      </p:sp>
    </p:spTree>
    <p:extLst>
      <p:ext uri="{BB962C8B-B14F-4D97-AF65-F5344CB8AC3E}">
        <p14:creationId xmlns:p14="http://schemas.microsoft.com/office/powerpoint/2010/main" val="3261631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Levels of </a:t>
            </a:r>
            <a:r>
              <a:rPr lang="en-GB" dirty="0" smtClean="0"/>
              <a:t>meaning</a:t>
            </a:r>
            <a:endParaRPr lang="en-GB" dirty="0"/>
          </a:p>
        </p:txBody>
      </p:sp>
      <p:sp>
        <p:nvSpPr>
          <p:cNvPr id="3" name="Content Placeholder 2"/>
          <p:cNvSpPr>
            <a:spLocks noGrp="1"/>
          </p:cNvSpPr>
          <p:nvPr>
            <p:ph idx="1"/>
          </p:nvPr>
        </p:nvSpPr>
        <p:spPr/>
        <p:txBody>
          <a:bodyPr>
            <a:noAutofit/>
          </a:bodyPr>
          <a:lstStyle/>
          <a:p>
            <a:pPr marL="0" indent="0">
              <a:spcBef>
                <a:spcPts val="600"/>
              </a:spcBef>
              <a:buNone/>
            </a:pPr>
            <a:r>
              <a:rPr lang="en-GB" sz="2800" dirty="0"/>
              <a:t>Meanings created in discourse and conveyed involve different levels of meaning:</a:t>
            </a:r>
          </a:p>
          <a:p>
            <a:pPr>
              <a:spcBef>
                <a:spcPts val="600"/>
              </a:spcBef>
            </a:pPr>
            <a:r>
              <a:rPr lang="en-GB" sz="2800" dirty="0"/>
              <a:t>notional meaning (consisting of the basic meaning categories of grammar, i.e. quantity, time and case</a:t>
            </a:r>
            <a:r>
              <a:rPr lang="en-GB" sz="2800" dirty="0" smtClean="0"/>
              <a:t>),</a:t>
            </a:r>
            <a:endParaRPr lang="en-GB" sz="2800" dirty="0"/>
          </a:p>
          <a:p>
            <a:pPr>
              <a:spcBef>
                <a:spcPts val="600"/>
              </a:spcBef>
            </a:pPr>
            <a:r>
              <a:rPr lang="en-GB" sz="2800" dirty="0"/>
              <a:t>referential meaning (the literal propositional value</a:t>
            </a:r>
            <a:r>
              <a:rPr lang="en-GB" sz="2800" dirty="0" smtClean="0"/>
              <a:t>),</a:t>
            </a:r>
            <a:endParaRPr lang="en-GB" sz="2800" dirty="0"/>
          </a:p>
          <a:p>
            <a:pPr>
              <a:spcBef>
                <a:spcPts val="600"/>
              </a:spcBef>
            </a:pPr>
            <a:r>
              <a:rPr lang="en-GB" sz="2800" dirty="0"/>
              <a:t>pragmatic meaning (the function in context</a:t>
            </a:r>
            <a:r>
              <a:rPr lang="en-GB" sz="2800" dirty="0" smtClean="0"/>
              <a:t>), </a:t>
            </a:r>
            <a:endParaRPr lang="en-GB" sz="2800" dirty="0"/>
          </a:p>
          <a:p>
            <a:pPr>
              <a:spcBef>
                <a:spcPts val="600"/>
              </a:spcBef>
            </a:pPr>
            <a:r>
              <a:rPr lang="en-GB" sz="2800" dirty="0"/>
              <a:t>textual meaning (as it develops through coherence and textual cohesion</a:t>
            </a:r>
            <a:r>
              <a:rPr lang="en-GB" sz="2800" dirty="0" smtClean="0"/>
              <a:t>),</a:t>
            </a:r>
            <a:endParaRPr lang="en-GB" sz="2800" dirty="0"/>
          </a:p>
          <a:p>
            <a:pPr>
              <a:spcBef>
                <a:spcPts val="600"/>
              </a:spcBef>
            </a:pPr>
            <a:r>
              <a:rPr lang="en-GB" sz="2800" dirty="0"/>
              <a:t>discursive meaning (depending on the discursive </a:t>
            </a:r>
            <a:r>
              <a:rPr lang="en-GB" sz="2800" dirty="0" smtClean="0"/>
              <a:t>context).</a:t>
            </a:r>
            <a:endParaRPr lang="en-GB" sz="2800" dirty="0"/>
          </a:p>
        </p:txBody>
      </p:sp>
    </p:spTree>
    <p:extLst>
      <p:ext uri="{BB962C8B-B14F-4D97-AF65-F5344CB8AC3E}">
        <p14:creationId xmlns:p14="http://schemas.microsoft.com/office/powerpoint/2010/main" val="4131262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development of </a:t>
            </a:r>
            <a:r>
              <a:rPr lang="en-GB" dirty="0" smtClean="0"/>
              <a:t>meaning</a:t>
            </a:r>
            <a:endParaRPr lang="en-GB" dirty="0"/>
          </a:p>
        </p:txBody>
      </p:sp>
      <p:sp>
        <p:nvSpPr>
          <p:cNvPr id="3" name="Content Placeholder 2"/>
          <p:cNvSpPr>
            <a:spLocks noGrp="1"/>
          </p:cNvSpPr>
          <p:nvPr>
            <p:ph idx="1"/>
          </p:nvPr>
        </p:nvSpPr>
        <p:spPr/>
        <p:txBody>
          <a:bodyPr/>
          <a:lstStyle/>
          <a:p>
            <a:r>
              <a:rPr lang="en-GB" dirty="0"/>
              <a:t>Focus on social </a:t>
            </a:r>
            <a:r>
              <a:rPr lang="en-GB" dirty="0" smtClean="0"/>
              <a:t>context.</a:t>
            </a:r>
            <a:endParaRPr lang="en-GB" dirty="0"/>
          </a:p>
          <a:p>
            <a:r>
              <a:rPr lang="en-GB" dirty="0"/>
              <a:t>Focus on the discursive </a:t>
            </a:r>
            <a:r>
              <a:rPr lang="en-GB" dirty="0" smtClean="0"/>
              <a:t>context. </a:t>
            </a:r>
            <a:endParaRPr lang="en-GB" dirty="0"/>
          </a:p>
          <a:p>
            <a:r>
              <a:rPr lang="en-GB" dirty="0"/>
              <a:t>Focus on language use depending on genre and  situational </a:t>
            </a:r>
            <a:r>
              <a:rPr lang="en-GB" dirty="0" smtClean="0"/>
              <a:t>context.</a:t>
            </a:r>
            <a:endParaRPr lang="en-GB" dirty="0"/>
          </a:p>
          <a:p>
            <a:r>
              <a:rPr lang="en-GB" dirty="0"/>
              <a:t>Focus on the linguistic </a:t>
            </a:r>
            <a:r>
              <a:rPr lang="en-GB" dirty="0" smtClean="0"/>
              <a:t>context.</a:t>
            </a:r>
            <a:endParaRPr lang="en-GB" dirty="0"/>
          </a:p>
          <a:p>
            <a:r>
              <a:rPr lang="en-GB" dirty="0"/>
              <a:t>Focus on the interaction of verbal and other semiotic </a:t>
            </a:r>
            <a:r>
              <a:rPr lang="en-GB" dirty="0" smtClean="0"/>
              <a:t>modes.</a:t>
            </a:r>
            <a:endParaRPr lang="en-GB" dirty="0"/>
          </a:p>
        </p:txBody>
      </p:sp>
    </p:spTree>
    <p:extLst>
      <p:ext uri="{BB962C8B-B14F-4D97-AF65-F5344CB8AC3E}">
        <p14:creationId xmlns:p14="http://schemas.microsoft.com/office/powerpoint/2010/main" val="27164956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9"/>
  <p:tag name="ZHAW.ACCESSIBILITYADDIN.DEFAULTLANGUAGE" val="msoLanguageIDEnglishUK"/>
  <p:tag name="ZHAW.ACCESSIBILITYADDIN.CHECKTIMEDATE" val="11/26/2015 12:41:28 AM"/>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5,2,3,"/>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32770,32771,5,"/>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36866,36867,36868,6,"/>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D5FC03FE-CCC0-4504-A3D8-2851BDE22A20}">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875</TotalTime>
  <Words>2196</Words>
  <Application>Microsoft Office PowerPoint</Application>
  <PresentationFormat>On-screen Show (4:3)</PresentationFormat>
  <Paragraphs>188</Paragraphs>
  <Slides>41</Slides>
  <Notes>8</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Θέμα του Office</vt:lpstr>
      <vt:lpstr> ELT Methods and Practices</vt:lpstr>
      <vt:lpstr>Assumptions about the nature of ‘reading’</vt:lpstr>
      <vt:lpstr>The nature of ‘reading’ (1/5)</vt:lpstr>
      <vt:lpstr>The nature of ‘reading’ (2/5)</vt:lpstr>
      <vt:lpstr>The nature of ‘reading’ (3/5)</vt:lpstr>
      <vt:lpstr>The nature of ‘reading’ (4/5)</vt:lpstr>
      <vt:lpstr>The nature of ‘reading’ (5/5)</vt:lpstr>
      <vt:lpstr>Levels of meaning</vt:lpstr>
      <vt:lpstr>The development of meaning</vt:lpstr>
      <vt:lpstr>Understanding language in use</vt:lpstr>
      <vt:lpstr>Understanding as a meaning making process</vt:lpstr>
      <vt:lpstr>How do people understand? (1/2)</vt:lpstr>
      <vt:lpstr>How do people understand? (2/2)</vt:lpstr>
      <vt:lpstr>What do people understand? (1/2)</vt:lpstr>
      <vt:lpstr>What do people understand? (2/2)</vt:lpstr>
      <vt:lpstr>What’s at the ‘end of the line’? (1/2)</vt:lpstr>
      <vt:lpstr>What’s at the ‘end of the line’? (2/2)</vt:lpstr>
      <vt:lpstr>What are the results of our understanding?</vt:lpstr>
      <vt:lpstr>Reading and listening comprehension skills (1/2)</vt:lpstr>
      <vt:lpstr>Reading and listening comprehension skills (2/2)</vt:lpstr>
      <vt:lpstr>Being trained to understand (1/2)</vt:lpstr>
      <vt:lpstr>Being trained to understand (2/2)</vt:lpstr>
      <vt:lpstr>As we come to the end of the lecture…</vt:lpstr>
      <vt:lpstr>Task 1</vt:lpstr>
      <vt:lpstr>Task 2</vt:lpstr>
      <vt:lpstr>Task 3</vt:lpstr>
      <vt:lpstr>Task 4</vt:lpstr>
      <vt:lpstr>Task 5 (1/3)</vt:lpstr>
      <vt:lpstr>Task 5 (2/3)</vt:lpstr>
      <vt:lpstr>Task 5 (3/3)</vt:lpstr>
      <vt:lpstr>Task 6</vt:lpstr>
      <vt:lpstr>Task 7</vt:lpstr>
      <vt:lpstr>Task 7 continued…</vt:lpstr>
      <vt:lpstr>Task 8</vt:lpstr>
      <vt:lpstr>End of Unit</vt:lpstr>
      <vt:lpstr>Financing</vt:lpstr>
      <vt:lpstr>Notes</vt:lpstr>
      <vt:lpstr>Note on History of Published Version </vt:lpstr>
      <vt:lpstr>Reference Note </vt:lpstr>
      <vt:lpstr>Licensing Note </vt:lpstr>
      <vt:lpstr>Preservation Notices</vt:lpstr>
    </vt:vector>
  </TitlesOfParts>
  <Manager>Faculty of English Language and Literature</Manager>
  <Company>National and Kapodistrian University of Athens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in the foreign language: Learning to understand.</dc:title>
  <dc:subject>ELT Methods and Practices</dc:subject>
  <dc:creator>Bessie Dendrinos</dc:creator>
  <cp:keywords/>
  <dc:description/>
  <cp:lastModifiedBy>Smaragda Papadopoulou</cp:lastModifiedBy>
  <cp:revision>99</cp:revision>
  <dcterms:created xsi:type="dcterms:W3CDTF">2015-08-10T14:47:42Z</dcterms:created>
  <dcterms:modified xsi:type="dcterms:W3CDTF">2015-11-26T00:32:06Z</dcterms:modified>
  <cp:category>Foreign Language Teaching and Learning</cp:category>
</cp:coreProperties>
</file>