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1" r:id="rId2"/>
    <p:sldId id="26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34" r:id="rId21"/>
    <p:sldId id="290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33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01"/>
            <p14:sldId id="26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34"/>
            <p14:sldId id="290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33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9309" autoAdjust="0"/>
  </p:normalViewPr>
  <p:slideViewPr>
    <p:cSldViewPr>
      <p:cViewPr varScale="1">
        <p:scale>
          <a:sx n="88" d="100"/>
          <a:sy n="88" d="100"/>
        </p:scale>
        <p:origin x="11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19/1/2015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7008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457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1092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9067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987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1950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7332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855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5025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9037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738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7345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79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43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40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01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28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57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23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97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3185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62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6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711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49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953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250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8887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714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αγροτικός κόσμος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αγροτικός κόσμος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αγροτικός κόσμος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αγροτικός κόσμος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αγροτικός κόσμος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αγροτικός κόσμος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αγροτικός κόσμος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10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7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amy.com/image-details-popup.asp?imageid=%7b11D96CCF-453E-4A75-99F2-A74E1C62E244%7d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Pieter_Brueghel_the_Younger_-_Winter_Landscape_with_a_Bird-trap_-_WGA03617.jpg" TargetMode="External"/><Relationship Id="rId4" Type="http://schemas.openxmlformats.org/officeDocument/2006/relationships/hyperlink" Target="http://www.fotoe.com/image/3200431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tyimages.com/detail/illustration/peasants-dance-stock-graphic/107875517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2.warwick.ac.uk/fac/arts/history/people/staff_index/bkumin/" TargetMode="External"/><Relationship Id="rId4" Type="http://schemas.openxmlformats.org/officeDocument/2006/relationships/hyperlink" Target="http://flaviuspub.reverso.net/wodka-over-blog/919/ru/categorie-878620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Karsthans_titelblatt.jpg" TargetMode="External"/><Relationship Id="rId7" Type="http://schemas.openxmlformats.org/officeDocument/2006/relationships/hyperlink" Target="http://commons.wikimedia.org/wiki/File:Beham2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rfidolibri.org/edizioni-porfido/collana-eresia-e-rivolta/breve-storia-della-guerra-dei-contadini-1525" TargetMode="External"/><Relationship Id="rId5" Type="http://schemas.openxmlformats.org/officeDocument/2006/relationships/hyperlink" Target="http://de.wikipedia.org/wiki/Datei:The_Pope_is_Adored_as_an_Earthly_God.jpg" TargetMode="External"/><Relationship Id="rId4" Type="http://schemas.openxmlformats.org/officeDocument/2006/relationships/hyperlink" Target="http://en.wikipedia.org/wiki/File:The_Papal_Belvedere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544" y="2006575"/>
            <a:ext cx="8278688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II19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l-GR" dirty="0" smtClean="0">
                <a:solidFill>
                  <a:srgbClr val="5075BC"/>
                </a:solidFill>
              </a:rPr>
              <a:t>Νεότερη Ευρωπαϊκή Ιστορία Β΄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2- Πρόσθετο Υλικό: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Ο δυτικός</a:t>
            </a:r>
            <a:r>
              <a:rPr lang="en-US" sz="2800" dirty="0" smtClean="0"/>
              <a:t> </a:t>
            </a:r>
            <a:r>
              <a:rPr lang="el-GR" sz="2800" dirty="0" smtClean="0"/>
              <a:t>αγροτικός κόσμος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l-GR" sz="2800" dirty="0"/>
              <a:t>Κώστας </a:t>
            </a:r>
            <a:r>
              <a:rPr lang="el-GR" sz="2800" dirty="0" err="1" smtClean="0"/>
              <a:t>Γαγανάκης</a:t>
            </a:r>
            <a:endParaRPr lang="el-GR" sz="2800" dirty="0" smtClean="0"/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41720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esano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1268760"/>
            <a:ext cx="4032448" cy="4940429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43908" y="721593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82010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esano Karsthan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1484784"/>
            <a:ext cx="4104456" cy="469863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79912" y="904399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567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utheran propaganda, peasants fart before the Pop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2" y="1196752"/>
            <a:ext cx="3816424" cy="4938464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43908" y="649585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9000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utheran propaganda, peasants shit over the Pop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1124744"/>
            <a:ext cx="4032448" cy="4928822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35896" y="577162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273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68760"/>
            <a:ext cx="3958389" cy="4894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42882" y="728792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9216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esano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2" y="908720"/>
            <a:ext cx="3602625" cy="546624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37008" y="371669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683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96752"/>
            <a:ext cx="4680520" cy="4860841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43908" y="659701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7819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Πόλεμος των Χωρικών 152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1196752"/>
            <a:ext cx="4536504" cy="495436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87924" y="646822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33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esano, Lansknech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808" y="980728"/>
            <a:ext cx="3571915" cy="5153266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65669" y="433561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5505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esano, Turkish rider with christian captiv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980728"/>
            <a:ext cx="4247677" cy="5419217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43510" y="433561"/>
            <a:ext cx="1728192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4342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6264696" cy="4719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23928" y="721593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</a:t>
            </a:r>
            <a:r>
              <a:rPr lang="en-US" dirty="0" smtClean="0"/>
              <a:t> </a:t>
            </a:r>
            <a:r>
              <a:rPr lang="el-GR" smtClean="0"/>
              <a:t>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24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171277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διαθέσιμη 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http://eclass.uoa.gr/courses/ARCH100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334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/>
              <a:t>Copyright</a:t>
            </a:r>
            <a:r>
              <a:rPr lang="el-GR" sz="2000" dirty="0"/>
              <a:t> </a:t>
            </a:r>
            <a:r>
              <a:rPr lang="el-GR" sz="2000" dirty="0" err="1"/>
              <a:t>Εθνικόν</a:t>
            </a:r>
            <a:r>
              <a:rPr lang="el-GR" sz="2000" dirty="0"/>
              <a:t> και </a:t>
            </a:r>
            <a:r>
              <a:rPr lang="el-GR" sz="2000" dirty="0" err="1"/>
              <a:t>Καποδιστριακόν</a:t>
            </a:r>
            <a:r>
              <a:rPr lang="el-GR" sz="2000" dirty="0"/>
              <a:t> </a:t>
            </a:r>
            <a:r>
              <a:rPr lang="el-GR" sz="2000" dirty="0" err="1"/>
              <a:t>Πανεπιστήμιον</a:t>
            </a:r>
            <a:r>
              <a:rPr lang="el-GR" sz="2000" dirty="0"/>
              <a:t> Αθηνών 2014. Κώστας </a:t>
            </a:r>
            <a:r>
              <a:rPr lang="el-GR" sz="2000" dirty="0" err="1"/>
              <a:t>Γαγανάκης</a:t>
            </a:r>
            <a:r>
              <a:rPr lang="el-GR" sz="2000" dirty="0"/>
              <a:t>. </a:t>
            </a:r>
            <a:r>
              <a:rPr lang="el-GR" sz="2000" dirty="0" smtClean="0"/>
              <a:t>«Μάθημα: II19 </a:t>
            </a:r>
            <a:r>
              <a:rPr lang="el-GR" sz="2000" dirty="0"/>
              <a:t>Νεότερη Ευρωπαϊκή Ιστορία Β΄. Ενότητα: Πρόσθετο Υλικό- </a:t>
            </a:r>
            <a:r>
              <a:rPr lang="el-GR" sz="2000" dirty="0" smtClean="0"/>
              <a:t>Ο </a:t>
            </a:r>
            <a:r>
              <a:rPr lang="el-GR" sz="2000" dirty="0"/>
              <a:t>δυτικός </a:t>
            </a:r>
            <a:r>
              <a:rPr lang="el-GR" sz="2000" dirty="0" smtClean="0"/>
              <a:t>αγροτικός κόσμος». </a:t>
            </a:r>
            <a:r>
              <a:rPr lang="el-GR" sz="2000" dirty="0"/>
              <a:t>Έκδοση: 1.0. Αθήνα 2014. Διαθέσιμο από τη δικτυακή διεύθυνση: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fr-FR" sz="2000" dirty="0" smtClean="0">
                <a:solidFill>
                  <a:prstClr val="black"/>
                </a:solidFill>
                <a:hlinkClick r:id="rId3"/>
              </a:rPr>
              <a:t>opencourses.uoa.gr/courses/ARCH7</a:t>
            </a:r>
            <a:endParaRPr lang="el-GR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228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8457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/>
              <a:t>Εικόνα 1: </a:t>
            </a:r>
            <a:r>
              <a:rPr lang="en-US" sz="2000" dirty="0" smtClean="0"/>
              <a:t>Brueghel</a:t>
            </a:r>
            <a:r>
              <a:rPr lang="en-US" sz="2000" dirty="0"/>
              <a:t>, Pieter the Elder, (circa 1528 - 1569), painting, "the land of </a:t>
            </a:r>
            <a:r>
              <a:rPr lang="en-US" sz="2000" dirty="0" err="1"/>
              <a:t>cockayne</a:t>
            </a:r>
            <a:r>
              <a:rPr lang="en-US" sz="2000" dirty="0"/>
              <a:t>", 1567. </a:t>
            </a:r>
            <a:r>
              <a:rPr lang="en-US" sz="2000" dirty="0" smtClean="0"/>
              <a:t>Copyright: INTERFOTO </a:t>
            </a:r>
            <a:r>
              <a:rPr lang="en-US" sz="2000" dirty="0"/>
              <a:t>/ </a:t>
            </a:r>
            <a:r>
              <a:rPr lang="en-US" sz="2000" dirty="0" err="1"/>
              <a:t>Alamyed</a:t>
            </a:r>
            <a:r>
              <a:rPr lang="en-US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://www.alamy.com/image-details-popup.asp?imageid={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11D96CCF-453E-4A75-99F2-A74E1C62E244}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</a:t>
            </a:r>
            <a:r>
              <a:rPr lang="el-GR" sz="2000" dirty="0" smtClean="0"/>
              <a:t>: </a:t>
            </a:r>
            <a:r>
              <a:rPr lang="en-US" sz="2000" dirty="0" smtClean="0"/>
              <a:t>Copyrighted. 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3: </a:t>
            </a:r>
            <a:r>
              <a:rPr lang="en-US" sz="2000" dirty="0"/>
              <a:t>Copyrighted.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4</a:t>
            </a:r>
            <a:r>
              <a:rPr lang="el-GR" sz="2000" dirty="0" smtClean="0"/>
              <a:t>: </a:t>
            </a:r>
            <a:r>
              <a:rPr lang="en-US" sz="2000" dirty="0"/>
              <a:t>Copyright: Guangzhou Integrated Image </a:t>
            </a:r>
            <a:r>
              <a:rPr lang="en-US" sz="2000" dirty="0" err="1"/>
              <a:t>Co.,</a:t>
            </a:r>
            <a:r>
              <a:rPr lang="en-US" sz="2000" dirty="0" err="1" smtClean="0"/>
              <a:t>Ltd</a:t>
            </a:r>
            <a:r>
              <a:rPr lang="en-US" sz="2000" dirty="0" smtClean="0"/>
              <a:t>. </a:t>
            </a:r>
            <a:r>
              <a:rPr lang="fr-FR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fr-FR" sz="2000" dirty="0">
                <a:solidFill>
                  <a:srgbClr val="FF0000"/>
                </a:solidFill>
                <a:hlinkClick r:id="rId4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4"/>
              </a:rPr>
              <a:t>www.fotoe.com/image/32004311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5</a:t>
            </a:r>
            <a:r>
              <a:rPr lang="el-GR" sz="2000" dirty="0"/>
              <a:t>: </a:t>
            </a:r>
            <a:r>
              <a:rPr lang="en-US" sz="2000" dirty="0" smtClean="0"/>
              <a:t>Winter </a:t>
            </a:r>
            <a:r>
              <a:rPr lang="en-US" sz="2000" dirty="0"/>
              <a:t>Landscape with a </a:t>
            </a:r>
            <a:r>
              <a:rPr lang="en-US" sz="2000" dirty="0" smtClean="0"/>
              <a:t>Bird-trap. Public domain. 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://commons.wikimedia.org/wiki/File:Pieter_Brueghel_the_Younger_-_Winter_Landscape_with_a_Bird-trap_-_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WGA03617.jpg</a:t>
            </a: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2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(2/5)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268760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6</a:t>
            </a:r>
            <a:r>
              <a:rPr lang="el-GR" sz="2000" dirty="0" smtClean="0"/>
              <a:t>: </a:t>
            </a:r>
            <a:r>
              <a:rPr lang="en-US" sz="2000" dirty="0" smtClean="0"/>
              <a:t>Peasants</a:t>
            </a:r>
            <a:r>
              <a:rPr lang="en-US" sz="2000" dirty="0"/>
              <a:t>' Dance. The flag indicates a brothel. Oil on </a:t>
            </a:r>
            <a:r>
              <a:rPr lang="en-US" sz="2000" dirty="0" err="1"/>
              <a:t>oakwood</a:t>
            </a:r>
            <a:r>
              <a:rPr lang="en-US" sz="2000" dirty="0"/>
              <a:t> (1568</a:t>
            </a:r>
            <a:r>
              <a:rPr lang="en-US" sz="2000" dirty="0" smtClean="0"/>
              <a:t>). Copyrighted.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www.gettyimages.com/detail/illustration/peasants-dance-stock-graphic/107875517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7</a:t>
            </a:r>
            <a:r>
              <a:rPr lang="el-GR" sz="2000" dirty="0" smtClean="0"/>
              <a:t>: </a:t>
            </a:r>
            <a:r>
              <a:rPr lang="en-US" sz="2000" dirty="0" smtClean="0"/>
              <a:t>Peasants</a:t>
            </a:r>
            <a:r>
              <a:rPr lang="en-US" sz="2000" dirty="0"/>
              <a:t>' Dance. The flag indicates a brothel. Copyrighted.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www.gettyimages.com/detail/illustration/peasants-dance-stock-graphic/107875517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8</a:t>
            </a:r>
            <a:r>
              <a:rPr lang="el-GR" sz="2000" dirty="0" smtClean="0"/>
              <a:t>: </a:t>
            </a:r>
            <a:r>
              <a:rPr lang="en-US" sz="2000" dirty="0" smtClean="0"/>
              <a:t>Pieter BREUGEL </a:t>
            </a:r>
            <a:r>
              <a:rPr lang="en-US" sz="2000" dirty="0"/>
              <a:t>The Former (Ancient) – peasant Wedding (</a:t>
            </a:r>
            <a:r>
              <a:rPr lang="en-US" sz="2000" dirty="0" err="1"/>
              <a:t>Bauernhochzeit</a:t>
            </a:r>
            <a:r>
              <a:rPr lang="en-US" sz="2000" dirty="0"/>
              <a:t>)- </a:t>
            </a:r>
            <a:r>
              <a:rPr lang="en-US" sz="2000" dirty="0" err="1"/>
              <a:t>Kunsthistorisches</a:t>
            </a:r>
            <a:r>
              <a:rPr lang="en-US" sz="2000" dirty="0"/>
              <a:t> Museum, Vienna (1569).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flaviuspub.reverso.net/wodka-over-blog/919/ru/categorie-878620.html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9</a:t>
            </a:r>
            <a:r>
              <a:rPr lang="el-GR" sz="2000" dirty="0"/>
              <a:t>: </a:t>
            </a:r>
            <a:r>
              <a:rPr lang="en-US" sz="2000" dirty="0" smtClean="0"/>
              <a:t>A </a:t>
            </a:r>
            <a:r>
              <a:rPr lang="en-US" sz="2000" dirty="0"/>
              <a:t>Sixteenth-Century German Public House (</a:t>
            </a:r>
            <a:r>
              <a:rPr lang="en-US" sz="2000" dirty="0" err="1"/>
              <a:t>Barthel</a:t>
            </a:r>
            <a:r>
              <a:rPr lang="en-US" sz="2000" dirty="0"/>
              <a:t> </a:t>
            </a:r>
            <a:r>
              <a:rPr lang="en-US" sz="2000" dirty="0" err="1"/>
              <a:t>Beham</a:t>
            </a:r>
            <a:r>
              <a:rPr lang="en-US" sz="2000" dirty="0"/>
              <a:t>, 'Country Fair', c. </a:t>
            </a:r>
            <a:r>
              <a:rPr lang="en-US" sz="2000" dirty="0" smtClean="0"/>
              <a:t>1534). 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://www2.warwick.ac.uk/fac/arts/history/people/staff_index/bkumin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/</a:t>
            </a:r>
            <a:r>
              <a:rPr lang="en-US" sz="2000" dirty="0" smtClean="0"/>
              <a:t>. [</a:t>
            </a:r>
            <a:r>
              <a:rPr lang="en-US" sz="2000" dirty="0"/>
              <a:t>M. </a:t>
            </a:r>
            <a:r>
              <a:rPr lang="en-US" sz="2000" dirty="0" err="1"/>
              <a:t>Geisberg</a:t>
            </a:r>
            <a:r>
              <a:rPr lang="en-US" sz="2000" dirty="0"/>
              <a:t> (ed.), </a:t>
            </a:r>
            <a:r>
              <a:rPr lang="en-US" sz="2000" i="1" dirty="0"/>
              <a:t>The German Single-Leaf Woodcut 1500-50 </a:t>
            </a:r>
            <a:r>
              <a:rPr lang="en-US" sz="2000" dirty="0"/>
              <a:t>(New York, 1974), </a:t>
            </a:r>
            <a:r>
              <a:rPr lang="en-US" sz="2000" dirty="0" err="1"/>
              <a:t>i</a:t>
            </a:r>
            <a:r>
              <a:rPr lang="en-US" sz="2000" dirty="0"/>
              <a:t>. 132</a:t>
            </a:r>
            <a:r>
              <a:rPr lang="en-US" sz="2000" dirty="0" smtClean="0"/>
              <a:t>]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843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(3/5)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908720"/>
            <a:ext cx="8856984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10</a:t>
            </a:r>
            <a:r>
              <a:rPr lang="el-GR" sz="2000" dirty="0" smtClean="0"/>
              <a:t>: </a:t>
            </a:r>
            <a:r>
              <a:rPr lang="de-DE" sz="2000" dirty="0" smtClean="0"/>
              <a:t>Titelholzschnitt </a:t>
            </a:r>
            <a:r>
              <a:rPr lang="de-DE" sz="2000" dirty="0"/>
              <a:t>zum </a:t>
            </a:r>
            <a:r>
              <a:rPr lang="de-DE" sz="2000" dirty="0" err="1"/>
              <a:t>Karsthans</a:t>
            </a:r>
            <a:r>
              <a:rPr lang="de-DE" sz="2000" dirty="0"/>
              <a:t>-Dialog, Straßburg </a:t>
            </a:r>
            <a:r>
              <a:rPr lang="de-DE" sz="2000" dirty="0" smtClean="0"/>
              <a:t>1521. Public </a:t>
            </a:r>
            <a:r>
              <a:rPr lang="de-DE" sz="2000" dirty="0" err="1" smtClean="0"/>
              <a:t>domain</a:t>
            </a:r>
            <a:r>
              <a:rPr lang="de-DE" sz="2000" dirty="0" smtClean="0"/>
              <a:t>. </a:t>
            </a:r>
            <a:r>
              <a:rPr lang="fr-FR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fr-FR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3"/>
              </a:rPr>
              <a:t>commons.wikimedia.org/wiki/File:Karsthans_titelblatt.jpg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11</a:t>
            </a:r>
            <a:r>
              <a:rPr lang="el-GR" sz="2000" dirty="0" smtClean="0"/>
              <a:t>: </a:t>
            </a:r>
            <a:r>
              <a:rPr lang="en-US" sz="2000" b="1" dirty="0" smtClean="0"/>
              <a:t>The </a:t>
            </a:r>
            <a:r>
              <a:rPr lang="en-US" sz="2000" b="1" dirty="0"/>
              <a:t>Papal Belvedere</a:t>
            </a:r>
            <a:r>
              <a:rPr lang="en-US" sz="2000" dirty="0"/>
              <a:t> by Lucas Cranach the Elder in the 1545 publication of Luther's </a:t>
            </a:r>
            <a:r>
              <a:rPr lang="en-US" sz="2000" i="1" dirty="0"/>
              <a:t>Depiction of the Papacy</a:t>
            </a:r>
            <a:r>
              <a:rPr lang="en-US" sz="2000" dirty="0" smtClean="0"/>
              <a:t>. Public domain.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en.wikipedia.org/wiki/File:The_Papal_Belvedere.jpg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12</a:t>
            </a:r>
            <a:r>
              <a:rPr lang="el-GR" sz="2000" dirty="0" smtClean="0"/>
              <a:t>: </a:t>
            </a:r>
            <a:r>
              <a:rPr lang="de-DE" sz="2000" dirty="0" smtClean="0"/>
              <a:t>Der </a:t>
            </a:r>
            <a:r>
              <a:rPr lang="de-DE" sz="2000" dirty="0"/>
              <a:t>Papst wird verehrt wie ein irdischer Gott von Lucas Cranach dem Älteren in Luthers Publikation Wider das Papsttum (1545</a:t>
            </a:r>
            <a:r>
              <a:rPr lang="de-DE" sz="2000" dirty="0" smtClean="0"/>
              <a:t>). Public </a:t>
            </a:r>
            <a:r>
              <a:rPr lang="de-DE" sz="2000" dirty="0" err="1" smtClean="0"/>
              <a:t>domain</a:t>
            </a:r>
            <a:r>
              <a:rPr lang="de-DE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de.wikipedia.org/wiki/Datei:The_Pope_is_Adored_as_an_Earthly_God.jpg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1</a:t>
            </a:r>
            <a:r>
              <a:rPr lang="en-US" sz="2000" dirty="0"/>
              <a:t>3</a:t>
            </a:r>
            <a:r>
              <a:rPr lang="el-GR" sz="2000" dirty="0"/>
              <a:t>: </a:t>
            </a:r>
            <a:r>
              <a:rPr lang="it-IT" sz="2000" dirty="0" smtClean="0"/>
              <a:t>Breve </a:t>
            </a:r>
            <a:r>
              <a:rPr lang="it-IT" sz="2000" dirty="0"/>
              <a:t>storia della guerra dei contadini </a:t>
            </a:r>
            <a:r>
              <a:rPr lang="it-IT" sz="2000" dirty="0" smtClean="0"/>
              <a:t>1524-1526. Copyrighted. 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6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www.porfidolibri.org/edizioni-porfido/collana-eresia-e-rivolta/breve-storia-della-guerra-dei-contadini-1525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14</a:t>
            </a:r>
            <a:r>
              <a:rPr lang="el-GR" sz="2000" dirty="0"/>
              <a:t>: </a:t>
            </a:r>
            <a:r>
              <a:rPr lang="de-DE" sz="2000" dirty="0" smtClean="0"/>
              <a:t>Sebald </a:t>
            </a:r>
            <a:r>
              <a:rPr lang="de-DE" sz="2000" dirty="0" err="1"/>
              <a:t>Beham</a:t>
            </a:r>
            <a:r>
              <a:rPr lang="de-DE" sz="2000" dirty="0"/>
              <a:t>: Acker </a:t>
            </a:r>
            <a:r>
              <a:rPr lang="de-DE" sz="2000" dirty="0" err="1"/>
              <a:t>Concz</a:t>
            </a:r>
            <a:r>
              <a:rPr lang="de-DE" sz="2000" dirty="0"/>
              <a:t> und Klos </a:t>
            </a:r>
            <a:r>
              <a:rPr lang="de-DE" sz="2000" dirty="0" err="1"/>
              <a:t>Wuczer</a:t>
            </a:r>
            <a:r>
              <a:rPr lang="de-DE" sz="2000" dirty="0"/>
              <a:t> im </a:t>
            </a:r>
            <a:r>
              <a:rPr lang="de-DE" sz="2000" dirty="0" err="1"/>
              <a:t>Baveren</a:t>
            </a:r>
            <a:r>
              <a:rPr lang="de-DE" sz="2000" dirty="0"/>
              <a:t> Krieg 1525, </a:t>
            </a:r>
            <a:r>
              <a:rPr lang="de-DE" sz="2000" dirty="0" smtClean="0"/>
              <a:t>1544. Public </a:t>
            </a:r>
            <a:r>
              <a:rPr lang="de-DE" sz="2000" dirty="0" err="1" smtClean="0"/>
              <a:t>domain</a:t>
            </a:r>
            <a:r>
              <a:rPr lang="de-DE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7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commons.wikimedia.org/wiki/File:Beham2.jpg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15</a:t>
            </a:r>
            <a:r>
              <a:rPr lang="el-GR" sz="2000" dirty="0"/>
              <a:t>: </a:t>
            </a:r>
            <a:r>
              <a:rPr lang="en-US" sz="2000" dirty="0" smtClean="0"/>
              <a:t>Copyrighted.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449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arly modern peasant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268760"/>
            <a:ext cx="6269461" cy="4715976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07904" y="721593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687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(4/5)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16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17</a:t>
            </a:r>
            <a:r>
              <a:rPr lang="el-GR" sz="2000" dirty="0"/>
              <a:t>: </a:t>
            </a:r>
            <a:r>
              <a:rPr lang="en-US" sz="2000" dirty="0"/>
              <a:t>Copyrighted. 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18</a:t>
            </a:r>
            <a:r>
              <a:rPr lang="el-GR" sz="2000" dirty="0"/>
              <a:t>: </a:t>
            </a:r>
            <a:r>
              <a:rPr lang="en-US" sz="2000" dirty="0"/>
              <a:t>Copyrighted.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705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(5/5)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</a:p>
        </p:txBody>
      </p:sp>
    </p:spTree>
    <p:extLst>
      <p:ext uri="{BB962C8B-B14F-4D97-AF65-F5344CB8AC3E}">
        <p14:creationId xmlns:p14="http://schemas.microsoft.com/office/powerpoint/2010/main" val="11913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esano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124744"/>
            <a:ext cx="6017202" cy="464616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00181" y="577577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117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esano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1052736"/>
            <a:ext cx="4392488" cy="522350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95936" y="505569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419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reughel winter scen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196752"/>
            <a:ext cx="6176615" cy="4780482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79887" y="655004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9379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rueghel, danc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176413"/>
            <a:ext cx="6350084" cy="48174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4110638" y="629246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686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rueghel, peasantwedd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124744"/>
            <a:ext cx="6384630" cy="4898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11887" y="577577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055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esano, Barthel Beham, Peasant Holida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196752"/>
            <a:ext cx="6264696" cy="4859842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23928" y="649585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987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799</Words>
  <Application>Microsoft Office PowerPoint</Application>
  <PresentationFormat>On-screen Show (4:3)</PresentationFormat>
  <Paragraphs>129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ＭＳ Ｐゴシック</vt:lpstr>
      <vt:lpstr>Arial</vt:lpstr>
      <vt:lpstr>Calibri</vt:lpstr>
      <vt:lpstr>Wingdings</vt:lpstr>
      <vt:lpstr>Θέμα του Office</vt:lpstr>
      <vt:lpstr>II19 Νεότερη Ευρωπαϊκή Ιστορία Β΄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(1/5)</vt:lpstr>
      <vt:lpstr>Σημείωμα Χρήσης Έργων Τρίτων (2/5)</vt:lpstr>
      <vt:lpstr>Σημείωμα Χρήσης Έργων Τρίτων (3/5)</vt:lpstr>
      <vt:lpstr>Σημείωμα Χρήσης Έργων Τρίτων (4/5)</vt:lpstr>
      <vt:lpstr>Σημείωμα Χρήσης Έργων Τρίτων (5/5)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207</cp:revision>
  <dcterms:created xsi:type="dcterms:W3CDTF">2012-09-06T09:03:05Z</dcterms:created>
  <dcterms:modified xsi:type="dcterms:W3CDTF">2015-01-19T12:36:32Z</dcterms:modified>
</cp:coreProperties>
</file>