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2"/>
  </p:sldMasterIdLst>
  <p:notesMasterIdLst>
    <p:notesMasterId r:id="rId47"/>
  </p:notesMasterIdLst>
  <p:handoutMasterIdLst>
    <p:handoutMasterId r:id="rId48"/>
  </p:handoutMasterIdLst>
  <p:sldIdLst>
    <p:sldId id="338"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295" r:id="rId39"/>
    <p:sldId id="296" r:id="rId40"/>
    <p:sldId id="297" r:id="rId41"/>
    <p:sldId id="298" r:id="rId42"/>
    <p:sldId id="339" r:id="rId43"/>
    <p:sldId id="300" r:id="rId44"/>
    <p:sldId id="301" r:id="rId45"/>
    <p:sldId id="340" r:id="rId46"/>
  </p:sldIdLst>
  <p:sldSz cx="9144000" cy="6858000" type="screen4x3"/>
  <p:notesSz cx="6858000" cy="9144000"/>
  <p:custDataLst>
    <p:tags r:id="rId49"/>
  </p:custData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432" userDrawn="1">
          <p15:clr>
            <a:srgbClr val="A4A3A4"/>
          </p15:clr>
        </p15:guide>
        <p15:guide id="2" pos="28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72" autoAdjust="0"/>
    <p:restoredTop sz="94679" autoAdjust="0"/>
  </p:normalViewPr>
  <p:slideViewPr>
    <p:cSldViewPr showGuides="1">
      <p:cViewPr varScale="1">
        <p:scale>
          <a:sx n="70" d="100"/>
          <a:sy n="70" d="100"/>
        </p:scale>
        <p:origin x="306" y="72"/>
      </p:cViewPr>
      <p:guideLst>
        <p:guide orient="horz" pos="2432"/>
        <p:guide pos="28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BD74FBCE-5254-469D-B221-094E2F9DBFE1}" type="slidenum">
              <a:rPr lang="el-GR" altLang="el-GR"/>
              <a:pPr>
                <a:defRPr/>
              </a:pPr>
              <a:t>‹#›</a:t>
            </a:fld>
            <a:endParaRPr lang="el-GR" altLang="el-GR"/>
          </a:p>
        </p:txBody>
      </p:sp>
    </p:spTree>
    <p:extLst>
      <p:ext uri="{BB962C8B-B14F-4D97-AF65-F5344CB8AC3E}">
        <p14:creationId xmlns:p14="http://schemas.microsoft.com/office/powerpoint/2010/main" val="1737385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επεξεργασία των στυλ κειμένου στο υπόδειγμα</a:t>
            </a:r>
          </a:p>
          <a:p>
            <a:pPr lvl="1"/>
            <a:r>
              <a:rPr lang="el-GR" noProof="0" smtClean="0"/>
              <a:t>Δεύτερο επίπεδο</a:t>
            </a:r>
          </a:p>
          <a:p>
            <a:pPr lvl="2"/>
            <a:r>
              <a:rPr lang="el-GR" noProof="0" smtClean="0"/>
              <a:t>Τρίτο επίπεδο</a:t>
            </a:r>
          </a:p>
          <a:p>
            <a:pPr lvl="3"/>
            <a:r>
              <a:rPr lang="el-GR" noProof="0" smtClean="0"/>
              <a:t>Τέταρτο επίπεδο</a:t>
            </a:r>
          </a:p>
          <a:p>
            <a:pPr lvl="4"/>
            <a:r>
              <a:rPr lang="el-GR" noProof="0" smtClean="0"/>
              <a:t>Πέμπτο επίπεδο</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A77E60DF-347A-4ECD-8CCA-AF35A6BA6C1C}" type="slidenum">
              <a:rPr lang="el-GR" altLang="el-GR"/>
              <a:pPr>
                <a:defRPr/>
              </a:pPr>
              <a:t>‹#›</a:t>
            </a:fld>
            <a:endParaRPr lang="el-GR" altLang="el-GR"/>
          </a:p>
        </p:txBody>
      </p:sp>
    </p:spTree>
    <p:extLst>
      <p:ext uri="{BB962C8B-B14F-4D97-AF65-F5344CB8AC3E}">
        <p14:creationId xmlns:p14="http://schemas.microsoft.com/office/powerpoint/2010/main" val="4084635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εικόνας διαφάνειας 1"/>
          <p:cNvSpPr>
            <a:spLocks noGrp="1" noRot="1" noChangeAspect="1" noTextEdit="1"/>
          </p:cNvSpPr>
          <p:nvPr>
            <p:ph type="sldImg"/>
          </p:nvPr>
        </p:nvSpPr>
        <p:spPr>
          <a:ln/>
        </p:spPr>
      </p:sp>
      <p:sp>
        <p:nvSpPr>
          <p:cNvPr id="16387"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71450" indent="-171450">
              <a:buFontTx/>
              <a:buChar char="•"/>
            </a:pPr>
            <a:endParaRPr lang="el-GR" altLang="el-GR" smtClean="0">
              <a:solidFill>
                <a:srgbClr val="FF0000"/>
              </a:solidFill>
            </a:endParaRPr>
          </a:p>
        </p:txBody>
      </p:sp>
    </p:spTree>
    <p:extLst>
      <p:ext uri="{BB962C8B-B14F-4D97-AF65-F5344CB8AC3E}">
        <p14:creationId xmlns:p14="http://schemas.microsoft.com/office/powerpoint/2010/main" val="795532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εικόνας διαφάνειας 1"/>
          <p:cNvSpPr>
            <a:spLocks noGrp="1" noRot="1" noChangeAspect="1" noTextEdit="1"/>
          </p:cNvSpPr>
          <p:nvPr>
            <p:ph type="sldImg"/>
          </p:nvPr>
        </p:nvSpPr>
        <p:spPr>
          <a:ln/>
        </p:spPr>
      </p:sp>
      <p:sp>
        <p:nvSpPr>
          <p:cNvPr id="60419"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71450" indent="-171450">
              <a:buFontTx/>
              <a:buChar char="•"/>
            </a:pPr>
            <a:endParaRPr lang="el-GR" altLang="el-GR" smtClean="0"/>
          </a:p>
        </p:txBody>
      </p:sp>
      <p:sp>
        <p:nvSpPr>
          <p:cNvPr id="60420" name="Θέση αριθμού διαφάνειας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9DBD623-2513-4AD0-AF6F-160A32DA6252}" type="slidenum">
              <a:rPr lang="el-GR" altLang="el-GR" smtClean="0">
                <a:latin typeface="Times New Roman" panose="02020603050405020304" pitchFamily="18" charset="0"/>
              </a:rPr>
              <a:pPr/>
              <a:t>38</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8322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246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5AF7DFA-D67B-4DBE-B360-9828693EFC06}" type="slidenum">
              <a:rPr lang="el-GR" altLang="el-GR" smtClean="0">
                <a:latin typeface="Times New Roman" panose="02020603050405020304" pitchFamily="18" charset="0"/>
              </a:rPr>
              <a:pPr/>
              <a:t>39</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4255735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451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55E6DD4-9525-42CF-9BAD-F6410158E92D}" type="slidenum">
              <a:rPr lang="el-GR" altLang="el-GR" smtClean="0">
                <a:latin typeface="Times New Roman" panose="02020603050405020304" pitchFamily="18" charset="0"/>
              </a:rPr>
              <a:pPr/>
              <a:t>40</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1897055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65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77C587A-41FD-425A-8E3D-3FDC24C05D63}" type="slidenum">
              <a:rPr lang="el-GR" altLang="el-GR" smtClean="0">
                <a:latin typeface="Times New Roman" panose="02020603050405020304" pitchFamily="18" charset="0"/>
              </a:rPr>
              <a:pPr/>
              <a:t>41</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1218536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Tree>
    <p:extLst>
      <p:ext uri="{BB962C8B-B14F-4D97-AF65-F5344CB8AC3E}">
        <p14:creationId xmlns:p14="http://schemas.microsoft.com/office/powerpoint/2010/main" val="3176563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Tree>
    <p:extLst>
      <p:ext uri="{BB962C8B-B14F-4D97-AF65-F5344CB8AC3E}">
        <p14:creationId xmlns:p14="http://schemas.microsoft.com/office/powerpoint/2010/main" val="1586325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727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F202287-FBA4-46C1-B7EB-4AA4FD48BA27}" type="slidenum">
              <a:rPr lang="el-GR" altLang="el-GR" smtClean="0">
                <a:latin typeface="Times New Roman" panose="02020603050405020304" pitchFamily="18" charset="0"/>
              </a:rPr>
              <a:pPr/>
              <a:t>44</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2396664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Tree>
    <p:extLst>
      <p:ext uri="{BB962C8B-B14F-4D97-AF65-F5344CB8AC3E}">
        <p14:creationId xmlns:p14="http://schemas.microsoft.com/office/powerpoint/2010/main" val="33849850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8D8D9AF-ABEB-4DB2-A9A7-7565346C194D}" type="slidenum">
              <a:rPr lang="el-GR" smtClean="0">
                <a:solidFill>
                  <a:srgbClr val="5075BC"/>
                </a:solidFill>
              </a:rPr>
              <a:pPr algn="ctr">
                <a:defRPr/>
              </a:pPr>
              <a:t>‹#›</a:t>
            </a:fld>
            <a:endParaRPr lang="el-GR" dirty="0">
              <a:solidFill>
                <a:srgbClr val="5075BC"/>
              </a:solidFill>
            </a:endParaRPr>
          </a:p>
        </p:txBody>
      </p:sp>
      <p:sp>
        <p:nvSpPr>
          <p:cNvPr id="5"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4: Ο αναστροφέας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5644685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4787397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47891D65-4FD5-4C9E-8125-9533E90E911E}" type="slidenum">
              <a:rPr lang="el-GR" smtClean="0">
                <a:solidFill>
                  <a:srgbClr val="5075BC"/>
                </a:solidFill>
              </a:rPr>
              <a:pPr algn="ctr">
                <a:defRPr/>
              </a:pPr>
              <a:t>‹#›</a:t>
            </a:fld>
            <a:endParaRPr lang="el-GR" dirty="0">
              <a:solidFill>
                <a:srgbClr val="5075BC"/>
              </a:solidFill>
            </a:endParaRPr>
          </a:p>
        </p:txBody>
      </p:sp>
      <p:sp>
        <p:nvSpPr>
          <p:cNvPr id="5"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4: Ο αναστροφέας </a:t>
            </a:r>
          </a:p>
        </p:txBody>
      </p:sp>
      <p:pic>
        <p:nvPicPr>
          <p:cNvPr id="6" name="Picture 5"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2474460940"/>
      </p:ext>
    </p:extLst>
  </p:cSld>
  <p:clrMapOvr>
    <a:masterClrMapping/>
  </p:clrMapOvr>
  <p:transition/>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26709680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D3FB25A-BBC0-4EA0-8774-A73A77F43FCC}" type="slidenum">
              <a:rPr lang="el-GR" smtClean="0">
                <a:solidFill>
                  <a:srgbClr val="5075BC"/>
                </a:solidFill>
              </a:rPr>
              <a:pPr algn="ctr">
                <a:defRPr/>
              </a:pPr>
              <a:t>‹#›</a:t>
            </a:fld>
            <a:endParaRPr lang="el-GR" dirty="0">
              <a:solidFill>
                <a:srgbClr val="5075BC"/>
              </a:solidFill>
            </a:endParaRPr>
          </a:p>
        </p:txBody>
      </p:sp>
      <p:sp>
        <p:nvSpPr>
          <p:cNvPr id="6"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4: Ο αναστροφέας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9252512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77B698D3-8E7C-4045-8180-E1488241FE80}" type="slidenum">
              <a:rPr lang="el-GR" smtClean="0">
                <a:solidFill>
                  <a:srgbClr val="5075BC"/>
                </a:solidFill>
              </a:rPr>
              <a:pPr algn="ctr">
                <a:defRPr/>
              </a:pPr>
              <a:t>‹#›</a:t>
            </a:fld>
            <a:endParaRPr lang="el-GR" dirty="0">
              <a:solidFill>
                <a:srgbClr val="5075BC"/>
              </a:solidFill>
            </a:endParaRPr>
          </a:p>
        </p:txBody>
      </p:sp>
      <p:sp>
        <p:nvSpPr>
          <p:cNvPr id="8"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4: Ο αναστροφέας </a:t>
            </a:r>
          </a:p>
        </p:txBody>
      </p:sp>
      <p:pic>
        <p:nvPicPr>
          <p:cNvPr id="9" name="Picture 8"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8975798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5F80DA4-E160-44DA-A325-2676CE6E8689}" type="slidenum">
              <a:rPr lang="el-GR" smtClean="0">
                <a:solidFill>
                  <a:srgbClr val="5075BC"/>
                </a:solidFill>
              </a:rPr>
              <a:pPr algn="ctr">
                <a:defRPr/>
              </a:pPr>
              <a:t>‹#›</a:t>
            </a:fld>
            <a:endParaRPr lang="el-GR" dirty="0">
              <a:solidFill>
                <a:srgbClr val="5075BC"/>
              </a:solidFill>
            </a:endParaRPr>
          </a:p>
        </p:txBody>
      </p:sp>
      <p:sp>
        <p:nvSpPr>
          <p:cNvPr id="4"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4: Ο αναστροφέας </a:t>
            </a:r>
          </a:p>
        </p:txBody>
      </p:sp>
      <p:pic>
        <p:nvPicPr>
          <p:cNvPr id="5" name="Picture 4"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Tree>
    <p:extLst>
      <p:ext uri="{BB962C8B-B14F-4D97-AF65-F5344CB8AC3E}">
        <p14:creationId xmlns:p14="http://schemas.microsoft.com/office/powerpoint/2010/main" val="15850612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8488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18A2BF11-534B-4370-A747-A6DA54A50663}" type="slidenum">
              <a:rPr lang="el-GR" smtClean="0">
                <a:solidFill>
                  <a:srgbClr val="5075BC"/>
                </a:solidFill>
              </a:rPr>
              <a:pPr algn="ctr">
                <a:defRPr/>
              </a:pPr>
              <a:t>‹#›</a:t>
            </a:fld>
            <a:endParaRPr lang="el-GR" dirty="0">
              <a:solidFill>
                <a:srgbClr val="5075BC"/>
              </a:solidFill>
            </a:endParaRPr>
          </a:p>
        </p:txBody>
      </p:sp>
      <p:sp>
        <p:nvSpPr>
          <p:cNvPr id="7"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4: Ο αναστροφέας </a:t>
            </a:r>
          </a:p>
        </p:txBody>
      </p:sp>
      <p:pic>
        <p:nvPicPr>
          <p:cNvPr id="8" name="Picture 7"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391618503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AD41766-3C87-4F03-95EB-E8E6D6464939}" type="slidenum">
              <a:rPr lang="el-GR" smtClean="0">
                <a:solidFill>
                  <a:srgbClr val="5075BC"/>
                </a:solidFill>
              </a:rPr>
              <a:pPr algn="ctr">
                <a:defRPr/>
              </a:pPr>
              <a:t>‹#›</a:t>
            </a:fld>
            <a:endParaRPr lang="el-GR" dirty="0">
              <a:solidFill>
                <a:srgbClr val="5075BC"/>
              </a:solidFill>
            </a:endParaRPr>
          </a:p>
        </p:txBody>
      </p:sp>
      <p:sp>
        <p:nvSpPr>
          <p:cNvPr id="6"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4: Ο αναστροφέας </a:t>
            </a:r>
          </a:p>
        </p:txBody>
      </p:sp>
      <p:pic>
        <p:nvPicPr>
          <p:cNvPr id="7" name="Picture 6"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332100457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anose="020F0502020204030204" pitchFamily="34" charset="0"/>
        </a:defRPr>
      </a:lvl2pPr>
      <a:lvl3pPr algn="ctr" rtl="0" eaLnBrk="0" fontAlgn="base" hangingPunct="0">
        <a:spcBef>
          <a:spcPct val="0"/>
        </a:spcBef>
        <a:spcAft>
          <a:spcPct val="0"/>
        </a:spcAft>
        <a:defRPr sz="4400">
          <a:solidFill>
            <a:schemeClr val="accent1"/>
          </a:solidFill>
          <a:latin typeface="Calibri" panose="020F0502020204030204" pitchFamily="34" charset="0"/>
        </a:defRPr>
      </a:lvl3pPr>
      <a:lvl4pPr algn="ctr" rtl="0" eaLnBrk="0" fontAlgn="base" hangingPunct="0">
        <a:spcBef>
          <a:spcPct val="0"/>
        </a:spcBef>
        <a:spcAft>
          <a:spcPct val="0"/>
        </a:spcAft>
        <a:defRPr sz="4400">
          <a:solidFill>
            <a:schemeClr val="accent1"/>
          </a:solidFill>
          <a:latin typeface="Calibri" panose="020F0502020204030204" pitchFamily="34" charset="0"/>
        </a:defRPr>
      </a:lvl4pPr>
      <a:lvl5pPr algn="ctr" rtl="0" eaLnBrk="0" fontAlgn="base" hangingPunct="0">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slideLayout" Target="../slideLayouts/slideLayout2.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tags" Target="../tags/tag39.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31.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29.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2.xml"/><Relationship Id="rId5" Type="http://schemas.openxmlformats.org/officeDocument/2006/relationships/tags" Target="../tags/tag51.xml"/><Relationship Id="rId4" Type="http://schemas.openxmlformats.org/officeDocument/2006/relationships/tags" Target="../tags/tag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9"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67.xml"/><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opencourses.uoa.gr/courses/DI10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9.xml"/><Relationship Id="rId5" Type="http://schemas.openxmlformats.org/officeDocument/2006/relationships/image" Target="../media/image33.png"/><Relationship Id="rId4" Type="http://schemas.openxmlformats.org/officeDocument/2006/relationships/hyperlink" Target="%5b1%5d%20http:/creativecommons.org/licenses/by-nc-sa/4.0/"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60.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image" Target="../media/image10.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image" Target="../media/image9.png"/><Relationship Id="rId2" Type="http://schemas.openxmlformats.org/officeDocument/2006/relationships/tags" Target="../tags/tag10.xml"/><Relationship Id="rId16" Type="http://schemas.openxmlformats.org/officeDocument/2006/relationships/image" Target="../media/image8.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slideLayout" Target="../slideLayouts/slideLayout2.xml"/><Relationship Id="rId10" Type="http://schemas.openxmlformats.org/officeDocument/2006/relationships/tags" Target="../tags/tag18.xml"/><Relationship Id="rId19" Type="http://schemas.openxmlformats.org/officeDocument/2006/relationships/image" Target="../media/image11.pn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Τίτλος 1"/>
          <p:cNvSpPr>
            <a:spLocks noGrp="1"/>
          </p:cNvSpPr>
          <p:nvPr>
            <p:ph type="ctrTitle"/>
          </p:nvPr>
        </p:nvSpPr>
        <p:spPr>
          <a:xfrm>
            <a:off x="685800" y="2006600"/>
            <a:ext cx="7772400" cy="1470025"/>
          </a:xfrm>
        </p:spPr>
        <p:txBody>
          <a:bodyPr/>
          <a:lstStyle/>
          <a:p>
            <a:pPr eaLnBrk="1" hangingPunct="1"/>
            <a:r>
              <a:rPr lang="el-GR" altLang="el-GR" dirty="0">
                <a:solidFill>
                  <a:srgbClr val="5075BC"/>
                </a:solidFill>
              </a:rPr>
              <a:t>Σχεδίαση CMOS Ψηφιακών Ολοκληρωμένων Κυκλωμάτων</a:t>
            </a:r>
          </a:p>
        </p:txBody>
      </p:sp>
      <p:sp>
        <p:nvSpPr>
          <p:cNvPr id="15364" name="Υπότιτλος 2"/>
          <p:cNvSpPr>
            <a:spLocks noGrp="1"/>
          </p:cNvSpPr>
          <p:nvPr>
            <p:ph type="subTitle" idx="1"/>
          </p:nvPr>
        </p:nvSpPr>
        <p:spPr>
          <a:xfrm>
            <a:off x="682625" y="3681028"/>
            <a:ext cx="7775575" cy="2997200"/>
          </a:xfrm>
        </p:spPr>
        <p:txBody>
          <a:bodyPr/>
          <a:lstStyle/>
          <a:p>
            <a:pPr eaLnBrk="1" hangingPunct="1"/>
            <a:r>
              <a:rPr lang="el-GR" altLang="el-GR" sz="2800" dirty="0">
                <a:solidFill>
                  <a:srgbClr val="5075BC"/>
                </a:solidFill>
              </a:rPr>
              <a:t>Ενότητα </a:t>
            </a:r>
            <a:r>
              <a:rPr lang="el-GR" altLang="el-GR" sz="2800" dirty="0" smtClean="0">
                <a:solidFill>
                  <a:srgbClr val="5075BC"/>
                </a:solidFill>
              </a:rPr>
              <a:t>4: </a:t>
            </a:r>
            <a:r>
              <a:rPr lang="el-GR" altLang="el-GR" sz="2800" dirty="0" smtClean="0"/>
              <a:t>Ο </a:t>
            </a:r>
            <a:r>
              <a:rPr lang="el-GR" sz="2800" dirty="0"/>
              <a:t>αναστροφέας </a:t>
            </a:r>
            <a:endParaRPr lang="en-US" altLang="el-GR" sz="2800" dirty="0" smtClean="0"/>
          </a:p>
          <a:p>
            <a:pPr eaLnBrk="1" hangingPunct="1"/>
            <a:endParaRPr lang="el-GR" altLang="el-GR" sz="2800" dirty="0" smtClean="0"/>
          </a:p>
          <a:p>
            <a:pPr eaLnBrk="1" hangingPunct="1"/>
            <a:r>
              <a:rPr lang="el-GR" altLang="el-GR" sz="2800" dirty="0" smtClean="0"/>
              <a:t>Αγγελική </a:t>
            </a:r>
            <a:r>
              <a:rPr lang="el-GR" altLang="el-GR" sz="2800" dirty="0" err="1" smtClean="0"/>
              <a:t>Αραπογιάννη</a:t>
            </a:r>
            <a:endParaRPr lang="en-US" altLang="el-GR" sz="2800" dirty="0" smtClean="0"/>
          </a:p>
          <a:p>
            <a:pPr eaLnBrk="1" hangingPunct="1"/>
            <a:r>
              <a:rPr lang="el-GR" altLang="el-GR" sz="2800" dirty="0"/>
              <a:t>Σχολή Θετικών </a:t>
            </a:r>
            <a:r>
              <a:rPr lang="el-GR" altLang="el-GR" sz="2800" dirty="0" smtClean="0"/>
              <a:t>Επιστημών</a:t>
            </a:r>
            <a:endParaRPr lang="en-US" altLang="el-GR" sz="2800" dirty="0" smtClean="0"/>
          </a:p>
          <a:p>
            <a:pPr eaLnBrk="1" hangingPunct="1"/>
            <a:r>
              <a:rPr lang="el-GR" altLang="el-GR" sz="2800" dirty="0" smtClean="0"/>
              <a:t>Τμήμα Πληροφορικής και Τηλεπικοινωνιών</a:t>
            </a:r>
          </a:p>
          <a:p>
            <a:pPr eaLnBrk="1" hangingPunct="1"/>
            <a:endParaRPr lang="el-GR" altLang="el-GR" sz="2800" dirty="0" smtClean="0"/>
          </a:p>
        </p:txBody>
      </p:sp>
    </p:spTree>
    <p:custDataLst>
      <p:tags r:id="rId1"/>
    </p:custDataLst>
    <p:extLst>
      <p:ext uri="{BB962C8B-B14F-4D97-AF65-F5344CB8AC3E}">
        <p14:creationId xmlns:p14="http://schemas.microsoft.com/office/powerpoint/2010/main" val="11717934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Κυκλώματα CMOS αναστροφέ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556792"/>
            <a:ext cx="5544616" cy="474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Τίτλος 1"/>
          <p:cNvSpPr>
            <a:spLocks noGrp="1"/>
          </p:cNvSpPr>
          <p:nvPr>
            <p:ph type="title"/>
          </p:nvPr>
        </p:nvSpPr>
        <p:spPr>
          <a:xfrm>
            <a:off x="457200" y="274638"/>
            <a:ext cx="8229600" cy="1143000"/>
          </a:xfrm>
        </p:spPr>
        <p:txBody>
          <a:bodyPr/>
          <a:lstStyle/>
          <a:p>
            <a:r>
              <a:rPr lang="el-GR" altLang="el-GR" dirty="0"/>
              <a:t>Χαρακτηριστική μεταφοράς </a:t>
            </a:r>
            <a:r>
              <a:rPr lang="en-US" altLang="el-GR" dirty="0"/>
              <a:t>CMOS</a:t>
            </a:r>
            <a:r>
              <a:rPr lang="el-GR" altLang="el-GR" dirty="0"/>
              <a:t> αναστροφέα</a:t>
            </a:r>
            <a:r>
              <a:rPr lang="en-US" altLang="el-GR" dirty="0"/>
              <a:t> </a:t>
            </a:r>
            <a:r>
              <a:rPr lang="en-US" altLang="el-GR" dirty="0" smtClean="0"/>
              <a:t>(</a:t>
            </a:r>
            <a:r>
              <a:rPr lang="el-GR" altLang="el-GR" dirty="0" smtClean="0"/>
              <a:t>3 από 9)</a:t>
            </a:r>
            <a:endParaRPr lang="el-GR" dirty="0"/>
          </a:p>
        </p:txBody>
      </p:sp>
    </p:spTree>
    <p:custDataLst>
      <p:tags r:id="rId1"/>
    </p:custDataLst>
    <p:extLst>
      <p:ext uri="{BB962C8B-B14F-4D97-AF65-F5344CB8AC3E}">
        <p14:creationId xmlns:p14="http://schemas.microsoft.com/office/powerpoint/2010/main" val="138001499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1"/>
          <p:cNvSpPr>
            <a:spLocks noGrp="1"/>
          </p:cNvSpPr>
          <p:nvPr>
            <p:ph type="title"/>
          </p:nvPr>
        </p:nvSpPr>
        <p:spPr/>
        <p:txBody>
          <a:bodyPr/>
          <a:lstStyle/>
          <a:p>
            <a:r>
              <a:rPr lang="el-GR" altLang="el-GR" dirty="0"/>
              <a:t>Χαρακτηριστική μεταφοράς </a:t>
            </a:r>
            <a:r>
              <a:rPr lang="en-US" altLang="el-GR" dirty="0"/>
              <a:t>CMOS</a:t>
            </a:r>
            <a:r>
              <a:rPr lang="el-GR" altLang="el-GR" dirty="0"/>
              <a:t> αναστροφέα</a:t>
            </a:r>
            <a:r>
              <a:rPr lang="en-US" altLang="el-GR" dirty="0"/>
              <a:t> </a:t>
            </a:r>
            <a:r>
              <a:rPr lang="en-US" altLang="el-GR" dirty="0" smtClean="0"/>
              <a:t>(</a:t>
            </a:r>
            <a:r>
              <a:rPr lang="el-GR" altLang="el-GR" dirty="0" smtClean="0"/>
              <a:t>4 από 9)</a:t>
            </a:r>
            <a:endParaRPr lang="el-GR" dirty="0"/>
          </a:p>
        </p:txBody>
      </p:sp>
      <p:pic>
        <p:nvPicPr>
          <p:cNvPr id="5" name="Picture 2" descr="Κυκλώματα CMOS αναστροφέ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6147" y="1651000"/>
            <a:ext cx="573393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0682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ECOR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520788"/>
            <a:ext cx="6594499" cy="490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Τίτλος 1"/>
          <p:cNvSpPr>
            <a:spLocks noGrp="1"/>
          </p:cNvSpPr>
          <p:nvPr>
            <p:ph type="title"/>
          </p:nvPr>
        </p:nvSpPr>
        <p:spPr>
          <a:xfrm>
            <a:off x="457200" y="274638"/>
            <a:ext cx="8229600" cy="1143000"/>
          </a:xfrm>
        </p:spPr>
        <p:txBody>
          <a:bodyPr/>
          <a:lstStyle/>
          <a:p>
            <a:r>
              <a:rPr lang="el-GR" altLang="el-GR" dirty="0"/>
              <a:t>Χαρακτηριστική μεταφοράς </a:t>
            </a:r>
            <a:r>
              <a:rPr lang="en-US" altLang="el-GR" dirty="0"/>
              <a:t>CMOS</a:t>
            </a:r>
            <a:r>
              <a:rPr lang="el-GR" altLang="el-GR" dirty="0"/>
              <a:t> αναστροφέα</a:t>
            </a:r>
            <a:r>
              <a:rPr lang="en-US" altLang="el-GR" dirty="0"/>
              <a:t> </a:t>
            </a:r>
            <a:r>
              <a:rPr lang="en-US" altLang="el-GR" dirty="0" smtClean="0"/>
              <a:t>(</a:t>
            </a:r>
            <a:r>
              <a:rPr lang="el-GR" altLang="el-GR" dirty="0" smtClean="0"/>
              <a:t>5 από 9)</a:t>
            </a:r>
            <a:endParaRPr lang="el-GR" dirty="0"/>
          </a:p>
        </p:txBody>
      </p:sp>
    </p:spTree>
    <p:custDataLst>
      <p:tags r:id="rId1"/>
    </p:custDataLst>
    <p:extLst>
      <p:ext uri="{BB962C8B-B14F-4D97-AF65-F5344CB8AC3E}">
        <p14:creationId xmlns:p14="http://schemas.microsoft.com/office/powerpoint/2010/main" val="10554925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1"/>
          <p:cNvSpPr>
            <a:spLocks noGrp="1"/>
          </p:cNvSpPr>
          <p:nvPr>
            <p:ph type="title"/>
          </p:nvPr>
        </p:nvSpPr>
        <p:spPr/>
        <p:txBody>
          <a:bodyPr/>
          <a:lstStyle/>
          <a:p>
            <a:r>
              <a:rPr lang="el-GR" altLang="el-GR" dirty="0"/>
              <a:t>Χαρακτηριστική μεταφοράς </a:t>
            </a:r>
            <a:r>
              <a:rPr lang="en-US" altLang="el-GR" dirty="0"/>
              <a:t>CMOS</a:t>
            </a:r>
            <a:r>
              <a:rPr lang="el-GR" altLang="el-GR" dirty="0"/>
              <a:t> αναστροφέα</a:t>
            </a:r>
            <a:r>
              <a:rPr lang="en-US" altLang="el-GR" dirty="0"/>
              <a:t> </a:t>
            </a:r>
            <a:r>
              <a:rPr lang="en-US" altLang="el-GR" dirty="0" smtClean="0"/>
              <a:t>(</a:t>
            </a:r>
            <a:r>
              <a:rPr lang="el-GR" altLang="el-GR" dirty="0" smtClean="0"/>
              <a:t>6 από 9)</a:t>
            </a:r>
            <a:endParaRPr lang="el-GR" dirty="0"/>
          </a:p>
        </p:txBody>
      </p:sp>
      <p:pic>
        <p:nvPicPr>
          <p:cNvPr id="5" name="Picture 2" descr="Κυκλώματα CMOS αναστροφέ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0247" y="1557338"/>
            <a:ext cx="6056206"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58588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Χαρακτηριστική μεταφοράς </a:t>
            </a:r>
            <a:r>
              <a:rPr lang="en-US" altLang="el-GR" dirty="0"/>
              <a:t>CMOS</a:t>
            </a:r>
            <a:r>
              <a:rPr lang="el-GR" altLang="el-GR" dirty="0"/>
              <a:t> αναστροφέα</a:t>
            </a:r>
            <a:r>
              <a:rPr lang="en-US" altLang="el-GR" dirty="0"/>
              <a:t> </a:t>
            </a:r>
            <a:r>
              <a:rPr lang="en-US" altLang="el-GR" dirty="0" smtClean="0"/>
              <a:t>(</a:t>
            </a:r>
            <a:r>
              <a:rPr lang="el-GR" altLang="el-GR" dirty="0" smtClean="0"/>
              <a:t>7 από 9</a:t>
            </a:r>
            <a:r>
              <a:rPr lang="el-GR" altLang="el-GR" dirty="0"/>
              <a:t>)</a:t>
            </a:r>
            <a:endParaRPr lang="el-GR" dirty="0"/>
          </a:p>
        </p:txBody>
      </p:sp>
      <p:pic>
        <p:nvPicPr>
          <p:cNvPr id="6" name="Picture 2" descr="Υπολογισμός Χαρακτηρηστικής μεταφοράς CMOS αναστροφέ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9688" y="1557338"/>
            <a:ext cx="6217324"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651663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Χαρακτηριστική μεταφοράς </a:t>
            </a:r>
            <a:r>
              <a:rPr lang="en-US" altLang="el-GR" dirty="0"/>
              <a:t>CMOS</a:t>
            </a:r>
            <a:r>
              <a:rPr lang="el-GR" altLang="el-GR" dirty="0"/>
              <a:t> αναστροφέα</a:t>
            </a:r>
            <a:r>
              <a:rPr lang="en-US" altLang="el-GR" dirty="0"/>
              <a:t> </a:t>
            </a:r>
            <a:r>
              <a:rPr lang="en-US" altLang="el-GR" dirty="0" smtClean="0"/>
              <a:t>(</a:t>
            </a:r>
            <a:r>
              <a:rPr lang="el-GR" altLang="el-GR" dirty="0" smtClean="0"/>
              <a:t>8 από 9</a:t>
            </a:r>
            <a:r>
              <a:rPr lang="el-GR" altLang="el-GR" dirty="0"/>
              <a:t>)</a:t>
            </a:r>
            <a:endParaRPr lang="el-GR" dirty="0"/>
          </a:p>
        </p:txBody>
      </p:sp>
      <p:pic>
        <p:nvPicPr>
          <p:cNvPr id="5" name="Picture 2" descr="Υπολογισμός Χαρακτηρηστικής μεταφοράς CMOS αναστροφέ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557338"/>
            <a:ext cx="5937592" cy="473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21466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Χαρακτηριστική μεταφοράς </a:t>
            </a:r>
            <a:r>
              <a:rPr lang="en-US" altLang="el-GR" dirty="0"/>
              <a:t>CMOS</a:t>
            </a:r>
            <a:r>
              <a:rPr lang="el-GR" altLang="el-GR" dirty="0"/>
              <a:t> αναστροφέα</a:t>
            </a:r>
            <a:r>
              <a:rPr lang="en-US" altLang="el-GR" dirty="0"/>
              <a:t> </a:t>
            </a:r>
            <a:r>
              <a:rPr lang="en-US" altLang="el-GR" dirty="0" smtClean="0"/>
              <a:t>(</a:t>
            </a:r>
            <a:r>
              <a:rPr lang="el-GR" altLang="el-GR" dirty="0" smtClean="0"/>
              <a:t>9 από 9</a:t>
            </a:r>
            <a:r>
              <a:rPr lang="el-GR" altLang="el-GR" dirty="0"/>
              <a:t>)</a:t>
            </a:r>
            <a:endParaRPr lang="el-GR" dirty="0"/>
          </a:p>
        </p:txBody>
      </p:sp>
      <p:pic>
        <p:nvPicPr>
          <p:cNvPr id="5" name="Picture 2" descr="Υπολογισμός Χαρακτηρηστικής μεταφοράς CMOS αναστροφέ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8540" y="1592796"/>
            <a:ext cx="6506919" cy="479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41712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dirty="0" smtClean="0"/>
              <a:t>Power Supply Current VS Vin</a:t>
            </a:r>
            <a:endParaRPr lang="el-GR" dirty="0"/>
          </a:p>
        </p:txBody>
      </p:sp>
      <p:pic>
        <p:nvPicPr>
          <p:cNvPr id="5" name="Picture 2" descr="Χαρακτηρηστική"/>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0290"/>
          <a:stretch/>
        </p:blipFill>
        <p:spPr bwMode="auto">
          <a:xfrm>
            <a:off x="1149921" y="1413074"/>
            <a:ext cx="6701284" cy="445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60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dirty="0" smtClean="0"/>
              <a:t>Power dissipation considerations</a:t>
            </a:r>
            <a:endParaRPr lang="el-GR" dirty="0"/>
          </a:p>
        </p:txBody>
      </p:sp>
      <p:pic>
        <p:nvPicPr>
          <p:cNvPr id="5" name="Picture 2" descr="Υπολογισμός PDC"/>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4844" b="-1"/>
          <a:stretch/>
        </p:blipFill>
        <p:spPr bwMode="auto">
          <a:xfrm>
            <a:off x="1043608" y="1304764"/>
            <a:ext cx="6624736" cy="446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15485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dirty="0" smtClean="0"/>
              <a:t>Die area considerations</a:t>
            </a:r>
            <a:endParaRPr lang="el-GR" dirty="0"/>
          </a:p>
        </p:txBody>
      </p:sp>
      <p:pic>
        <p:nvPicPr>
          <p:cNvPr id="5" name="Picture 2" descr="Die area σχηματικά"/>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026"/>
          <a:stretch/>
        </p:blipFill>
        <p:spPr bwMode="auto">
          <a:xfrm>
            <a:off x="1213515" y="1304764"/>
            <a:ext cx="6574095" cy="494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500563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l-GR" altLang="el-GR" dirty="0" smtClean="0"/>
              <a:t>Τύποι Αναλύσεων</a:t>
            </a:r>
            <a:r>
              <a:rPr lang="en-US" altLang="el-GR" dirty="0" smtClean="0"/>
              <a:t> (</a:t>
            </a:r>
            <a:r>
              <a:rPr lang="el-GR" altLang="el-GR" dirty="0" smtClean="0"/>
              <a:t>1 από2)</a:t>
            </a:r>
          </a:p>
        </p:txBody>
      </p:sp>
      <p:sp>
        <p:nvSpPr>
          <p:cNvPr id="6147" name="Content Placeholder 2"/>
          <p:cNvSpPr>
            <a:spLocks noGrp="1"/>
          </p:cNvSpPr>
          <p:nvPr>
            <p:ph idx="1"/>
          </p:nvPr>
        </p:nvSpPr>
        <p:spPr/>
        <p:txBody>
          <a:bodyPr/>
          <a:lstStyle/>
          <a:p>
            <a:pPr eaLnBrk="1" hangingPunct="1">
              <a:defRPr/>
            </a:pPr>
            <a:r>
              <a:rPr lang="el-GR" dirty="0" smtClean="0">
                <a:latin typeface="+mj-lt"/>
              </a:rPr>
              <a:t>Για την μελέτη της συμπεριφοράς των κυκλωμάτων υπάρχουν οι ακόλουθοι τύποι</a:t>
            </a:r>
          </a:p>
          <a:p>
            <a:pPr eaLnBrk="1" hangingPunct="1">
              <a:defRPr/>
            </a:pPr>
            <a:r>
              <a:rPr lang="en-US" dirty="0" smtClean="0">
                <a:latin typeface="+mj-lt"/>
              </a:rPr>
              <a:t>AC </a:t>
            </a:r>
            <a:r>
              <a:rPr lang="el-GR" dirty="0" smtClean="0">
                <a:latin typeface="+mj-lt"/>
              </a:rPr>
              <a:t>(Μελέτη εναλλασσόμενων σημάτων)</a:t>
            </a:r>
          </a:p>
          <a:p>
            <a:pPr eaLnBrk="1" hangingPunct="1">
              <a:defRPr/>
            </a:pPr>
            <a:r>
              <a:rPr lang="en-US" dirty="0" smtClean="0">
                <a:latin typeface="+mj-lt"/>
              </a:rPr>
              <a:t>DC</a:t>
            </a:r>
            <a:r>
              <a:rPr lang="el-GR" dirty="0" smtClean="0">
                <a:latin typeface="+mj-lt"/>
              </a:rPr>
              <a:t> (Μελέτη συνεχών σημάτων)</a:t>
            </a:r>
          </a:p>
          <a:p>
            <a:pPr eaLnBrk="1" hangingPunct="1">
              <a:defRPr/>
            </a:pPr>
            <a:r>
              <a:rPr lang="en-US" dirty="0" smtClean="0">
                <a:latin typeface="+mj-lt"/>
              </a:rPr>
              <a:t>Transient </a:t>
            </a:r>
            <a:r>
              <a:rPr lang="el-GR" dirty="0" smtClean="0">
                <a:latin typeface="+mj-lt"/>
              </a:rPr>
              <a:t>(Μελέτη παραμέτρων όπως ρεύμα, τάση συναρτήσει του χρόνου) </a:t>
            </a:r>
          </a:p>
        </p:txBody>
      </p:sp>
    </p:spTree>
    <p:extLst>
      <p:ext uri="{BB962C8B-B14F-4D97-AF65-F5344CB8AC3E}">
        <p14:creationId xmlns:p14="http://schemas.microsoft.com/office/powerpoint/2010/main" val="119088081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custDataLst>
              <p:tags r:id="rId2"/>
            </p:custDataLst>
          </p:nvPr>
        </p:nvSpPr>
        <p:spPr/>
        <p:txBody>
          <a:bodyPr/>
          <a:lstStyle/>
          <a:p>
            <a:pPr eaLnBrk="1" hangingPunct="1"/>
            <a:r>
              <a:rPr lang="en-US" altLang="el-GR" dirty="0" smtClean="0"/>
              <a:t>DC </a:t>
            </a:r>
            <a:r>
              <a:rPr lang="el-GR" altLang="el-GR" dirty="0" smtClean="0"/>
              <a:t>ανάλυση ενός αναστροφέα (1 από 3)</a:t>
            </a:r>
          </a:p>
        </p:txBody>
      </p:sp>
      <p:grpSp>
        <p:nvGrpSpPr>
          <p:cNvPr id="24579" name="Group 2" descr="Συμβολισμός αναστροφέα"/>
          <p:cNvGrpSpPr>
            <a:grpSpLocks/>
          </p:cNvGrpSpPr>
          <p:nvPr/>
        </p:nvGrpSpPr>
        <p:grpSpPr bwMode="auto">
          <a:xfrm>
            <a:off x="571500" y="2357438"/>
            <a:ext cx="2389188" cy="2679700"/>
            <a:chOff x="2238" y="3396"/>
            <a:chExt cx="3762" cy="4218"/>
          </a:xfrm>
        </p:grpSpPr>
        <p:sp>
          <p:nvSpPr>
            <p:cNvPr id="24598" name="Text Box 3" descr="Συμβολισμός αναστροφέα"/>
            <p:cNvSpPr txBox="1">
              <a:spLocks noChangeArrowheads="1"/>
            </p:cNvSpPr>
            <p:nvPr>
              <p:custDataLst>
                <p:tags r:id="rId9"/>
              </p:custDataLst>
            </p:nvPr>
          </p:nvSpPr>
          <p:spPr bwMode="auto">
            <a:xfrm>
              <a:off x="2238" y="5220"/>
              <a:ext cx="798" cy="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a:latin typeface="Calibri" panose="020F0502020204030204" pitchFamily="34" charset="0"/>
                </a:rPr>
                <a:t>IN</a:t>
              </a:r>
              <a:endParaRPr lang="el-GR" altLang="el-GR" dirty="0"/>
            </a:p>
          </p:txBody>
        </p:sp>
        <p:grpSp>
          <p:nvGrpSpPr>
            <p:cNvPr id="24599" name="Group 4"/>
            <p:cNvGrpSpPr>
              <a:grpSpLocks/>
            </p:cNvGrpSpPr>
            <p:nvPr/>
          </p:nvGrpSpPr>
          <p:grpSpPr bwMode="auto">
            <a:xfrm>
              <a:off x="3378" y="3852"/>
              <a:ext cx="912" cy="1596"/>
              <a:chOff x="4074" y="4662"/>
              <a:chExt cx="912" cy="1596"/>
            </a:xfrm>
          </p:grpSpPr>
          <p:cxnSp>
            <p:nvCxnSpPr>
              <p:cNvPr id="24625" name="AutoShape 5" descr="[DECORATIVE]"/>
              <p:cNvCxnSpPr>
                <a:cxnSpLocks noChangeShapeType="1"/>
              </p:cNvCxnSpPr>
              <p:nvPr/>
            </p:nvCxnSpPr>
            <p:spPr bwMode="auto">
              <a:xfrm>
                <a:off x="4530" y="5118"/>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626" name="AutoShape 6" descr="[DECORATIVE]"/>
              <p:cNvCxnSpPr>
                <a:cxnSpLocks noChangeShapeType="1"/>
              </p:cNvCxnSpPr>
              <p:nvPr/>
            </p:nvCxnSpPr>
            <p:spPr bwMode="auto">
              <a:xfrm>
                <a:off x="4758" y="5118"/>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627" name="AutoShape 7" descr="[DECORATIVE]"/>
              <p:cNvCxnSpPr>
                <a:cxnSpLocks noChangeShapeType="1"/>
              </p:cNvCxnSpPr>
              <p:nvPr/>
            </p:nvCxnSpPr>
            <p:spPr bwMode="auto">
              <a:xfrm>
                <a:off x="4758" y="5118"/>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628" name="AutoShape 8" descr="[DECORATIVE]"/>
              <p:cNvCxnSpPr>
                <a:cxnSpLocks noChangeShapeType="1"/>
              </p:cNvCxnSpPr>
              <p:nvPr/>
            </p:nvCxnSpPr>
            <p:spPr bwMode="auto">
              <a:xfrm>
                <a:off x="4758" y="5802"/>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629" name="AutoShape 9" descr="[DECORATIVE]"/>
              <p:cNvCxnSpPr>
                <a:cxnSpLocks noChangeShapeType="1"/>
              </p:cNvCxnSpPr>
              <p:nvPr/>
            </p:nvCxnSpPr>
            <p:spPr bwMode="auto">
              <a:xfrm flipV="1">
                <a:off x="4986" y="4662"/>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630" name="AutoShape 10" descr="[DECORATIVE]"/>
              <p:cNvCxnSpPr>
                <a:cxnSpLocks noChangeShapeType="1"/>
              </p:cNvCxnSpPr>
              <p:nvPr/>
            </p:nvCxnSpPr>
            <p:spPr bwMode="auto">
              <a:xfrm>
                <a:off x="4986" y="5802"/>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631" name="AutoShape 11" descr="[DECORATIVE]"/>
              <p:cNvCxnSpPr>
                <a:cxnSpLocks noChangeShapeType="1"/>
              </p:cNvCxnSpPr>
              <p:nvPr/>
            </p:nvCxnSpPr>
            <p:spPr bwMode="auto">
              <a:xfrm flipH="1">
                <a:off x="4074" y="5460"/>
                <a:ext cx="228" cy="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24632" name="Oval 12" descr="[DECORATIVE]"/>
              <p:cNvSpPr>
                <a:spLocks noChangeArrowheads="1"/>
              </p:cNvSpPr>
              <p:nvPr/>
            </p:nvSpPr>
            <p:spPr bwMode="auto">
              <a:xfrm>
                <a:off x="4302" y="5343"/>
                <a:ext cx="228" cy="228"/>
              </a:xfrm>
              <a:prstGeom prst="ellipse">
                <a:avLst/>
              </a:prstGeom>
              <a:solidFill>
                <a:srgbClr val="FFFFFF"/>
              </a:solidFill>
              <a:ln w="19050">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grpSp>
        <p:sp>
          <p:nvSpPr>
            <p:cNvPr id="24600" name="Text Box 13" descr="[DECORATIVE]"/>
            <p:cNvSpPr txBox="1">
              <a:spLocks noChangeArrowheads="1"/>
            </p:cNvSpPr>
            <p:nvPr>
              <p:custDataLst>
                <p:tags r:id="rId10"/>
              </p:custDataLst>
            </p:nvPr>
          </p:nvSpPr>
          <p:spPr bwMode="auto">
            <a:xfrm>
              <a:off x="4632" y="4422"/>
              <a:ext cx="798" cy="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a:latin typeface="Calibri" panose="020F0502020204030204" pitchFamily="34" charset="0"/>
                </a:rPr>
                <a:t>I</a:t>
              </a:r>
              <a:r>
                <a:rPr lang="en-US" altLang="el-GR" baseline="-25000" dirty="0">
                  <a:latin typeface="Calibri" panose="020F0502020204030204" pitchFamily="34" charset="0"/>
                </a:rPr>
                <a:t>1</a:t>
              </a:r>
              <a:endParaRPr lang="el-GR" altLang="el-GR" dirty="0"/>
            </a:p>
          </p:txBody>
        </p:sp>
        <p:cxnSp>
          <p:nvCxnSpPr>
            <p:cNvPr id="24601" name="AutoShape 14" descr="[DECORATIVE]"/>
            <p:cNvCxnSpPr>
              <a:cxnSpLocks noChangeShapeType="1"/>
            </p:cNvCxnSpPr>
            <p:nvPr/>
          </p:nvCxnSpPr>
          <p:spPr bwMode="auto">
            <a:xfrm>
              <a:off x="3378" y="4650"/>
              <a:ext cx="0" cy="159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nvGrpSpPr>
            <p:cNvPr id="24602" name="Group 15"/>
            <p:cNvGrpSpPr>
              <a:grpSpLocks/>
            </p:cNvGrpSpPr>
            <p:nvPr/>
          </p:nvGrpSpPr>
          <p:grpSpPr bwMode="auto">
            <a:xfrm>
              <a:off x="3378" y="5448"/>
              <a:ext cx="912" cy="1596"/>
              <a:chOff x="3435" y="5448"/>
              <a:chExt cx="912" cy="1596"/>
            </a:xfrm>
          </p:grpSpPr>
          <p:cxnSp>
            <p:nvCxnSpPr>
              <p:cNvPr id="24618" name="AutoShape 16" descr="[DECORATIVE]"/>
              <p:cNvCxnSpPr>
                <a:cxnSpLocks noChangeShapeType="1"/>
              </p:cNvCxnSpPr>
              <p:nvPr/>
            </p:nvCxnSpPr>
            <p:spPr bwMode="auto">
              <a:xfrm>
                <a:off x="3891" y="5904"/>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619" name="AutoShape 17" descr="[DECORATIVE]"/>
              <p:cNvCxnSpPr>
                <a:cxnSpLocks noChangeShapeType="1"/>
              </p:cNvCxnSpPr>
              <p:nvPr/>
            </p:nvCxnSpPr>
            <p:spPr bwMode="auto">
              <a:xfrm>
                <a:off x="4119" y="5904"/>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620" name="AutoShape 18" descr="[DECORATIVE]"/>
              <p:cNvCxnSpPr>
                <a:cxnSpLocks noChangeShapeType="1"/>
              </p:cNvCxnSpPr>
              <p:nvPr/>
            </p:nvCxnSpPr>
            <p:spPr bwMode="auto">
              <a:xfrm>
                <a:off x="4119" y="5904"/>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621" name="AutoShape 19" descr="[DECORATIVE]"/>
              <p:cNvCxnSpPr>
                <a:cxnSpLocks noChangeShapeType="1"/>
              </p:cNvCxnSpPr>
              <p:nvPr/>
            </p:nvCxnSpPr>
            <p:spPr bwMode="auto">
              <a:xfrm>
                <a:off x="4119" y="6588"/>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622" name="AutoShape 20" descr="[DECORATIVE]"/>
              <p:cNvCxnSpPr>
                <a:cxnSpLocks noChangeShapeType="1"/>
              </p:cNvCxnSpPr>
              <p:nvPr/>
            </p:nvCxnSpPr>
            <p:spPr bwMode="auto">
              <a:xfrm flipV="1">
                <a:off x="4347" y="5448"/>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623" name="AutoShape 21" descr="[DECORATIVE]"/>
              <p:cNvCxnSpPr>
                <a:cxnSpLocks noChangeShapeType="1"/>
              </p:cNvCxnSpPr>
              <p:nvPr/>
            </p:nvCxnSpPr>
            <p:spPr bwMode="auto">
              <a:xfrm>
                <a:off x="4347" y="6588"/>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624" name="AutoShape 22" descr="[DECORATIVE]"/>
              <p:cNvCxnSpPr>
                <a:cxnSpLocks noChangeShapeType="1"/>
              </p:cNvCxnSpPr>
              <p:nvPr/>
            </p:nvCxnSpPr>
            <p:spPr bwMode="auto">
              <a:xfrm flipH="1">
                <a:off x="3435" y="6246"/>
                <a:ext cx="4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grpSp>
          <p:nvGrpSpPr>
            <p:cNvPr id="24603" name="Group 23"/>
            <p:cNvGrpSpPr>
              <a:grpSpLocks/>
            </p:cNvGrpSpPr>
            <p:nvPr/>
          </p:nvGrpSpPr>
          <p:grpSpPr bwMode="auto">
            <a:xfrm>
              <a:off x="4062" y="7044"/>
              <a:ext cx="456" cy="570"/>
              <a:chOff x="3378" y="2256"/>
              <a:chExt cx="456" cy="570"/>
            </a:xfrm>
          </p:grpSpPr>
          <p:cxnSp>
            <p:nvCxnSpPr>
              <p:cNvPr id="24613" name="AutoShape 24" descr="[DECORATIVE]"/>
              <p:cNvCxnSpPr>
                <a:cxnSpLocks noChangeShapeType="1"/>
              </p:cNvCxnSpPr>
              <p:nvPr/>
            </p:nvCxnSpPr>
            <p:spPr bwMode="auto">
              <a:xfrm>
                <a:off x="3378" y="2484"/>
                <a:ext cx="4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614" name="AutoShape 25" descr="[DECORATIVE]"/>
              <p:cNvCxnSpPr>
                <a:cxnSpLocks noChangeShapeType="1"/>
              </p:cNvCxnSpPr>
              <p:nvPr/>
            </p:nvCxnSpPr>
            <p:spPr bwMode="auto">
              <a:xfrm>
                <a:off x="3492" y="2598"/>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615" name="AutoShape 26" descr="[DECORATIVE]"/>
              <p:cNvCxnSpPr>
                <a:cxnSpLocks noChangeShapeType="1"/>
              </p:cNvCxnSpPr>
              <p:nvPr/>
            </p:nvCxnSpPr>
            <p:spPr bwMode="auto">
              <a:xfrm>
                <a:off x="3492" y="2712"/>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616" name="AutoShape 27" descr="[DECORATIVE]"/>
              <p:cNvCxnSpPr>
                <a:cxnSpLocks noChangeShapeType="1"/>
              </p:cNvCxnSpPr>
              <p:nvPr/>
            </p:nvCxnSpPr>
            <p:spPr bwMode="auto">
              <a:xfrm>
                <a:off x="3492" y="2826"/>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617" name="AutoShape 28" descr="[DECORATIVE]"/>
              <p:cNvCxnSpPr>
                <a:cxnSpLocks noChangeShapeType="1"/>
              </p:cNvCxnSpPr>
              <p:nvPr/>
            </p:nvCxnSpPr>
            <p:spPr bwMode="auto">
              <a:xfrm>
                <a:off x="3606" y="2256"/>
                <a:ext cx="0" cy="22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grpSp>
          <p:nvGrpSpPr>
            <p:cNvPr id="24604" name="Group 29"/>
            <p:cNvGrpSpPr>
              <a:grpSpLocks/>
            </p:cNvGrpSpPr>
            <p:nvPr/>
          </p:nvGrpSpPr>
          <p:grpSpPr bwMode="auto">
            <a:xfrm>
              <a:off x="4062" y="3396"/>
              <a:ext cx="456" cy="456"/>
              <a:chOff x="4062" y="2940"/>
              <a:chExt cx="456" cy="456"/>
            </a:xfrm>
          </p:grpSpPr>
          <p:cxnSp>
            <p:nvCxnSpPr>
              <p:cNvPr id="24611" name="AutoShape 30" descr="[DECORATIVE]"/>
              <p:cNvCxnSpPr>
                <a:cxnSpLocks noChangeShapeType="1"/>
              </p:cNvCxnSpPr>
              <p:nvPr/>
            </p:nvCxnSpPr>
            <p:spPr bwMode="auto">
              <a:xfrm>
                <a:off x="4062" y="2940"/>
                <a:ext cx="4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612" name="AutoShape 31" descr="[DECORATIVE]"/>
              <p:cNvCxnSpPr>
                <a:cxnSpLocks noChangeShapeType="1"/>
              </p:cNvCxnSpPr>
              <p:nvPr/>
            </p:nvCxnSpPr>
            <p:spPr bwMode="auto">
              <a:xfrm>
                <a:off x="4290" y="2940"/>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cxnSp>
          <p:nvCxnSpPr>
            <p:cNvPr id="24605" name="AutoShape 32" descr="[DECORATIVE]"/>
            <p:cNvCxnSpPr>
              <a:cxnSpLocks noChangeShapeType="1"/>
            </p:cNvCxnSpPr>
            <p:nvPr/>
          </p:nvCxnSpPr>
          <p:spPr bwMode="auto">
            <a:xfrm flipH="1">
              <a:off x="2694" y="5448"/>
              <a:ext cx="684" cy="0"/>
            </a:xfrm>
            <a:prstGeom prst="straightConnector1">
              <a:avLst/>
            </a:prstGeom>
            <a:noFill/>
            <a:ln w="19050">
              <a:solidFill>
                <a:srgbClr val="000000"/>
              </a:solidFill>
              <a:round/>
              <a:headEnd/>
              <a:tailEnd type="oval" w="med" len="med"/>
            </a:ln>
            <a:extLst>
              <a:ext uri="{909E8E84-426E-40DD-AFC4-6F175D3DCCD1}">
                <a14:hiddenFill xmlns:a14="http://schemas.microsoft.com/office/drawing/2010/main">
                  <a:noFill/>
                </a14:hiddenFill>
              </a:ext>
            </a:extLst>
          </p:spPr>
        </p:cxnSp>
        <p:cxnSp>
          <p:nvCxnSpPr>
            <p:cNvPr id="24606" name="AutoShape 33" descr="[DECORATIVE]"/>
            <p:cNvCxnSpPr>
              <a:cxnSpLocks noChangeShapeType="1"/>
            </p:cNvCxnSpPr>
            <p:nvPr/>
          </p:nvCxnSpPr>
          <p:spPr bwMode="auto">
            <a:xfrm>
              <a:off x="4290" y="5448"/>
              <a:ext cx="684" cy="1"/>
            </a:xfrm>
            <a:prstGeom prst="straightConnector1">
              <a:avLst/>
            </a:prstGeom>
            <a:noFill/>
            <a:ln w="19050">
              <a:solidFill>
                <a:srgbClr val="000000"/>
              </a:solidFill>
              <a:round/>
              <a:headEnd/>
              <a:tailEnd type="oval" w="med" len="med"/>
            </a:ln>
            <a:extLst>
              <a:ext uri="{909E8E84-426E-40DD-AFC4-6F175D3DCCD1}">
                <a14:hiddenFill xmlns:a14="http://schemas.microsoft.com/office/drawing/2010/main">
                  <a:noFill/>
                </a14:hiddenFill>
              </a:ext>
            </a:extLst>
          </p:spPr>
        </p:cxnSp>
        <p:cxnSp>
          <p:nvCxnSpPr>
            <p:cNvPr id="24607" name="AutoShape 34" descr="[DECORATIVE]"/>
            <p:cNvCxnSpPr>
              <a:cxnSpLocks noChangeShapeType="1"/>
            </p:cNvCxnSpPr>
            <p:nvPr/>
          </p:nvCxnSpPr>
          <p:spPr bwMode="auto">
            <a:xfrm>
              <a:off x="4518" y="4194"/>
              <a:ext cx="0" cy="912"/>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608" name="AutoShape 35" descr="[DECORATIVE]"/>
            <p:cNvCxnSpPr>
              <a:cxnSpLocks noChangeShapeType="1"/>
            </p:cNvCxnSpPr>
            <p:nvPr/>
          </p:nvCxnSpPr>
          <p:spPr bwMode="auto">
            <a:xfrm>
              <a:off x="4518" y="5790"/>
              <a:ext cx="0" cy="912"/>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609" name="Text Box 36" descr="[DECORATIVE]"/>
            <p:cNvSpPr txBox="1">
              <a:spLocks noChangeArrowheads="1"/>
            </p:cNvSpPr>
            <p:nvPr>
              <p:custDataLst>
                <p:tags r:id="rId11"/>
              </p:custDataLst>
            </p:nvPr>
          </p:nvSpPr>
          <p:spPr bwMode="auto">
            <a:xfrm>
              <a:off x="5088" y="5220"/>
              <a:ext cx="912" cy="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a:latin typeface="Calibri" panose="020F0502020204030204" pitchFamily="34" charset="0"/>
                </a:rPr>
                <a:t>Out</a:t>
              </a:r>
              <a:endParaRPr lang="el-GR" altLang="el-GR" dirty="0"/>
            </a:p>
          </p:txBody>
        </p:sp>
        <p:sp>
          <p:nvSpPr>
            <p:cNvPr id="24610" name="Text Box 37" descr="[DECORATIVE]"/>
            <p:cNvSpPr txBox="1">
              <a:spLocks noChangeArrowheads="1"/>
            </p:cNvSpPr>
            <p:nvPr>
              <p:custDataLst>
                <p:tags r:id="rId12"/>
              </p:custDataLst>
            </p:nvPr>
          </p:nvSpPr>
          <p:spPr bwMode="auto">
            <a:xfrm>
              <a:off x="4632" y="5961"/>
              <a:ext cx="798" cy="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a:latin typeface="Calibri" panose="020F0502020204030204" pitchFamily="34" charset="0"/>
                </a:rPr>
                <a:t>I</a:t>
              </a:r>
              <a:r>
                <a:rPr lang="en-US" altLang="el-GR" baseline="-25000" dirty="0">
                  <a:latin typeface="Calibri" panose="020F0502020204030204" pitchFamily="34" charset="0"/>
                </a:rPr>
                <a:t>2</a:t>
              </a:r>
              <a:endParaRPr lang="el-GR" altLang="el-GR" dirty="0"/>
            </a:p>
          </p:txBody>
        </p:sp>
      </p:grpSp>
      <p:grpSp>
        <p:nvGrpSpPr>
          <p:cNvPr id="24580" name="Group 38" descr="Γραφική παράσταση της τασης"/>
          <p:cNvGrpSpPr>
            <a:grpSpLocks/>
          </p:cNvGrpSpPr>
          <p:nvPr/>
        </p:nvGrpSpPr>
        <p:grpSpPr bwMode="auto">
          <a:xfrm>
            <a:off x="3429000" y="2143125"/>
            <a:ext cx="4235450" cy="3546475"/>
            <a:chOff x="3435" y="2370"/>
            <a:chExt cx="6669" cy="5586"/>
          </a:xfrm>
        </p:grpSpPr>
        <p:sp>
          <p:nvSpPr>
            <p:cNvPr id="24581" name="Text Box 39" descr="Γραφική παράσταση της τασης"/>
            <p:cNvSpPr txBox="1">
              <a:spLocks noChangeArrowheads="1"/>
            </p:cNvSpPr>
            <p:nvPr>
              <p:custDataLst>
                <p:tags r:id="rId3"/>
              </p:custDataLst>
            </p:nvPr>
          </p:nvSpPr>
          <p:spPr bwMode="auto">
            <a:xfrm>
              <a:off x="4290" y="2712"/>
              <a:ext cx="1197" cy="5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a:latin typeface="Calibri" panose="020F0502020204030204" pitchFamily="34" charset="0"/>
                </a:rPr>
                <a:t>V</a:t>
              </a:r>
              <a:r>
                <a:rPr lang="en-US" altLang="el-GR" baseline="-25000" dirty="0">
                  <a:latin typeface="Calibri" panose="020F0502020204030204" pitchFamily="34" charset="0"/>
                </a:rPr>
                <a:t>DD</a:t>
              </a:r>
              <a:endParaRPr lang="el-GR" altLang="el-GR" dirty="0"/>
            </a:p>
          </p:txBody>
        </p:sp>
        <p:sp>
          <p:nvSpPr>
            <p:cNvPr id="24582" name="Text Box 40" descr="[DECORATIVE]"/>
            <p:cNvSpPr txBox="1">
              <a:spLocks noChangeArrowheads="1"/>
            </p:cNvSpPr>
            <p:nvPr>
              <p:custDataLst>
                <p:tags r:id="rId4"/>
              </p:custDataLst>
            </p:nvPr>
          </p:nvSpPr>
          <p:spPr bwMode="auto">
            <a:xfrm>
              <a:off x="3435" y="3225"/>
              <a:ext cx="1197" cy="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a:latin typeface="Calibri" panose="020F0502020204030204" pitchFamily="34" charset="0"/>
                </a:rPr>
                <a:t>OUT</a:t>
              </a:r>
              <a:endParaRPr lang="el-GR" altLang="el-GR" dirty="0"/>
            </a:p>
          </p:txBody>
        </p:sp>
        <p:cxnSp>
          <p:nvCxnSpPr>
            <p:cNvPr id="24583" name="AutoShape 41" descr="[DECORATIVE]"/>
            <p:cNvCxnSpPr>
              <a:cxnSpLocks noChangeShapeType="1"/>
            </p:cNvCxnSpPr>
            <p:nvPr/>
          </p:nvCxnSpPr>
          <p:spPr bwMode="auto">
            <a:xfrm>
              <a:off x="4860" y="2370"/>
              <a:ext cx="0" cy="370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584" name="AutoShape 42" descr="[DECORATIVE]"/>
            <p:cNvCxnSpPr>
              <a:cxnSpLocks noChangeShapeType="1"/>
            </p:cNvCxnSpPr>
            <p:nvPr/>
          </p:nvCxnSpPr>
          <p:spPr bwMode="auto">
            <a:xfrm>
              <a:off x="4860" y="6075"/>
              <a:ext cx="484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4585" name="Freeform 43" descr="[DECORATIVE]"/>
            <p:cNvSpPr>
              <a:spLocks/>
            </p:cNvSpPr>
            <p:nvPr/>
          </p:nvSpPr>
          <p:spPr bwMode="auto">
            <a:xfrm>
              <a:off x="4860" y="2938"/>
              <a:ext cx="3690" cy="3137"/>
            </a:xfrm>
            <a:custGeom>
              <a:avLst/>
              <a:gdLst>
                <a:gd name="T0" fmla="*/ 0 w 3690"/>
                <a:gd name="T1" fmla="*/ 2 h 3137"/>
                <a:gd name="T2" fmla="*/ 285 w 3690"/>
                <a:gd name="T3" fmla="*/ 2 h 3137"/>
                <a:gd name="T4" fmla="*/ 848 w 3690"/>
                <a:gd name="T5" fmla="*/ 17 h 3137"/>
                <a:gd name="T6" fmla="*/ 1200 w 3690"/>
                <a:gd name="T7" fmla="*/ 77 h 3137"/>
                <a:gd name="T8" fmla="*/ 1485 w 3690"/>
                <a:gd name="T9" fmla="*/ 280 h 3137"/>
                <a:gd name="T10" fmla="*/ 1673 w 3690"/>
                <a:gd name="T11" fmla="*/ 722 h 3137"/>
                <a:gd name="T12" fmla="*/ 1703 w 3690"/>
                <a:gd name="T13" fmla="*/ 1262 h 3137"/>
                <a:gd name="T14" fmla="*/ 1703 w 3690"/>
                <a:gd name="T15" fmla="*/ 1712 h 3137"/>
                <a:gd name="T16" fmla="*/ 1718 w 3690"/>
                <a:gd name="T17" fmla="*/ 1997 h 3137"/>
                <a:gd name="T18" fmla="*/ 1785 w 3690"/>
                <a:gd name="T19" fmla="*/ 2417 h 3137"/>
                <a:gd name="T20" fmla="*/ 1973 w 3690"/>
                <a:gd name="T21" fmla="*/ 2860 h 3137"/>
                <a:gd name="T22" fmla="*/ 2340 w 3690"/>
                <a:gd name="T23" fmla="*/ 3077 h 3137"/>
                <a:gd name="T24" fmla="*/ 2573 w 3690"/>
                <a:gd name="T25" fmla="*/ 3115 h 3137"/>
                <a:gd name="T26" fmla="*/ 2813 w 3690"/>
                <a:gd name="T27" fmla="*/ 3130 h 3137"/>
                <a:gd name="T28" fmla="*/ 3225 w 3690"/>
                <a:gd name="T29" fmla="*/ 3130 h 3137"/>
                <a:gd name="T30" fmla="*/ 3690 w 3690"/>
                <a:gd name="T31" fmla="*/ 3137 h 31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90"/>
                <a:gd name="T49" fmla="*/ 0 h 3137"/>
                <a:gd name="T50" fmla="*/ 3690 w 3690"/>
                <a:gd name="T51" fmla="*/ 3137 h 31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90" h="3137">
                  <a:moveTo>
                    <a:pt x="0" y="2"/>
                  </a:moveTo>
                  <a:cubicBezTo>
                    <a:pt x="95" y="2"/>
                    <a:pt x="144" y="0"/>
                    <a:pt x="285" y="2"/>
                  </a:cubicBezTo>
                  <a:cubicBezTo>
                    <a:pt x="426" y="4"/>
                    <a:pt x="696" y="5"/>
                    <a:pt x="848" y="17"/>
                  </a:cubicBezTo>
                  <a:cubicBezTo>
                    <a:pt x="1000" y="29"/>
                    <a:pt x="1094" y="33"/>
                    <a:pt x="1200" y="77"/>
                  </a:cubicBezTo>
                  <a:cubicBezTo>
                    <a:pt x="1306" y="121"/>
                    <a:pt x="1406" y="173"/>
                    <a:pt x="1485" y="280"/>
                  </a:cubicBezTo>
                  <a:cubicBezTo>
                    <a:pt x="1564" y="387"/>
                    <a:pt x="1637" y="558"/>
                    <a:pt x="1673" y="722"/>
                  </a:cubicBezTo>
                  <a:cubicBezTo>
                    <a:pt x="1709" y="886"/>
                    <a:pt x="1698" y="1097"/>
                    <a:pt x="1703" y="1262"/>
                  </a:cubicBezTo>
                  <a:cubicBezTo>
                    <a:pt x="1708" y="1427"/>
                    <a:pt x="1701" y="1590"/>
                    <a:pt x="1703" y="1712"/>
                  </a:cubicBezTo>
                  <a:cubicBezTo>
                    <a:pt x="1705" y="1834"/>
                    <a:pt x="1704" y="1880"/>
                    <a:pt x="1718" y="1997"/>
                  </a:cubicBezTo>
                  <a:cubicBezTo>
                    <a:pt x="1732" y="2114"/>
                    <a:pt x="1743" y="2273"/>
                    <a:pt x="1785" y="2417"/>
                  </a:cubicBezTo>
                  <a:cubicBezTo>
                    <a:pt x="1827" y="2561"/>
                    <a:pt x="1881" y="2750"/>
                    <a:pt x="1973" y="2860"/>
                  </a:cubicBezTo>
                  <a:cubicBezTo>
                    <a:pt x="2065" y="2970"/>
                    <a:pt x="2240" y="3035"/>
                    <a:pt x="2340" y="3077"/>
                  </a:cubicBezTo>
                  <a:cubicBezTo>
                    <a:pt x="2440" y="3119"/>
                    <a:pt x="2494" y="3106"/>
                    <a:pt x="2573" y="3115"/>
                  </a:cubicBezTo>
                  <a:cubicBezTo>
                    <a:pt x="2652" y="3124"/>
                    <a:pt x="2704" y="3128"/>
                    <a:pt x="2813" y="3130"/>
                  </a:cubicBezTo>
                  <a:cubicBezTo>
                    <a:pt x="2922" y="3132"/>
                    <a:pt x="3079" y="3129"/>
                    <a:pt x="3225" y="3130"/>
                  </a:cubicBezTo>
                  <a:cubicBezTo>
                    <a:pt x="3371" y="3131"/>
                    <a:pt x="3593" y="3136"/>
                    <a:pt x="3690" y="313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cxnSp>
          <p:nvCxnSpPr>
            <p:cNvPr id="24586" name="AutoShape 44" descr="[DECORATIVE]"/>
            <p:cNvCxnSpPr>
              <a:cxnSpLocks noChangeShapeType="1"/>
            </p:cNvCxnSpPr>
            <p:nvPr/>
          </p:nvCxnSpPr>
          <p:spPr bwMode="auto">
            <a:xfrm>
              <a:off x="5715" y="2940"/>
              <a:ext cx="1" cy="3135"/>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24587" name="AutoShape 45" descr="[DECORATIVE]"/>
            <p:cNvCxnSpPr>
              <a:cxnSpLocks noChangeShapeType="1"/>
            </p:cNvCxnSpPr>
            <p:nvPr/>
          </p:nvCxnSpPr>
          <p:spPr bwMode="auto">
            <a:xfrm>
              <a:off x="6570" y="2940"/>
              <a:ext cx="1" cy="3135"/>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24588" name="AutoShape 46" descr="[DECORATIVE]"/>
            <p:cNvCxnSpPr>
              <a:cxnSpLocks noChangeShapeType="1"/>
            </p:cNvCxnSpPr>
            <p:nvPr/>
          </p:nvCxnSpPr>
          <p:spPr bwMode="auto">
            <a:xfrm>
              <a:off x="7425" y="2940"/>
              <a:ext cx="1" cy="3135"/>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sp>
          <p:nvSpPr>
            <p:cNvPr id="24589" name="Text Box 47" descr="[DECORATIVE]"/>
            <p:cNvSpPr txBox="1">
              <a:spLocks noChangeArrowheads="1"/>
            </p:cNvSpPr>
            <p:nvPr>
              <p:custDataLst>
                <p:tags r:id="rId5"/>
              </p:custDataLst>
            </p:nvPr>
          </p:nvSpPr>
          <p:spPr bwMode="auto">
            <a:xfrm>
              <a:off x="8280" y="6816"/>
              <a:ext cx="1197" cy="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a:latin typeface="Calibri" panose="020F0502020204030204" pitchFamily="34" charset="0"/>
                </a:rPr>
                <a:t>IN</a:t>
              </a:r>
              <a:endParaRPr lang="el-GR" altLang="el-GR" dirty="0"/>
            </a:p>
          </p:txBody>
        </p:sp>
        <p:sp>
          <p:nvSpPr>
            <p:cNvPr id="24590" name="Text Box 48" descr="[DECORATIVE]"/>
            <p:cNvSpPr txBox="1">
              <a:spLocks noChangeArrowheads="1"/>
            </p:cNvSpPr>
            <p:nvPr/>
          </p:nvSpPr>
          <p:spPr bwMode="auto">
            <a:xfrm>
              <a:off x="3948" y="7386"/>
              <a:ext cx="6156" cy="5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baseline="30000">
                  <a:latin typeface="Calibri" panose="020F0502020204030204" pitchFamily="34" charset="0"/>
                </a:rPr>
                <a:t>*</a:t>
              </a:r>
              <a:r>
                <a:rPr lang="el-GR" altLang="el-GR">
                  <a:latin typeface="Calibri" panose="020F0502020204030204" pitchFamily="34" charset="0"/>
                </a:rPr>
                <a:t> </a:t>
              </a:r>
              <a:r>
                <a:rPr lang="en-US" altLang="el-GR">
                  <a:latin typeface="Calibri" panose="020F0502020204030204" pitchFamily="34" charset="0"/>
                </a:rPr>
                <a:t>V</a:t>
              </a:r>
              <a:r>
                <a:rPr lang="en-US" altLang="el-GR" baseline="-25000">
                  <a:latin typeface="Calibri" panose="020F0502020204030204" pitchFamily="34" charset="0"/>
                </a:rPr>
                <a:t>thp</a:t>
              </a:r>
              <a:r>
                <a:rPr lang="el-GR" altLang="el-GR">
                  <a:latin typeface="Calibri" panose="020F0502020204030204" pitchFamily="34" charset="0"/>
                </a:rPr>
                <a:t>, αρνητικό, εναλακτικά </a:t>
              </a:r>
              <a:r>
                <a:rPr lang="en-US" altLang="el-GR">
                  <a:latin typeface="Calibri" panose="020F0502020204030204" pitchFamily="34" charset="0"/>
                </a:rPr>
                <a:t>V</a:t>
              </a:r>
              <a:r>
                <a:rPr lang="en-US" altLang="el-GR" baseline="-25000">
                  <a:latin typeface="Calibri" panose="020F0502020204030204" pitchFamily="34" charset="0"/>
                </a:rPr>
                <a:t>DD</a:t>
              </a:r>
              <a:r>
                <a:rPr lang="el-GR" altLang="el-GR">
                  <a:latin typeface="Calibri" panose="020F0502020204030204" pitchFamily="34" charset="0"/>
                </a:rPr>
                <a:t>-|</a:t>
              </a:r>
              <a:r>
                <a:rPr lang="en-US" altLang="el-GR">
                  <a:latin typeface="Calibri" panose="020F0502020204030204" pitchFamily="34" charset="0"/>
                </a:rPr>
                <a:t>V</a:t>
              </a:r>
              <a:r>
                <a:rPr lang="en-US" altLang="el-GR" baseline="-25000">
                  <a:latin typeface="Calibri" panose="020F0502020204030204" pitchFamily="34" charset="0"/>
                </a:rPr>
                <a:t>thp</a:t>
              </a:r>
              <a:r>
                <a:rPr lang="el-GR" altLang="el-GR">
                  <a:latin typeface="Calibri" panose="020F0502020204030204" pitchFamily="34" charset="0"/>
                </a:rPr>
                <a:t>|</a:t>
              </a:r>
              <a:endParaRPr lang="el-GR" altLang="el-GR"/>
            </a:p>
          </p:txBody>
        </p:sp>
        <p:sp>
          <p:nvSpPr>
            <p:cNvPr id="24591" name="Text Box 49" descr="[DECORATIVE]"/>
            <p:cNvSpPr txBox="1">
              <a:spLocks noChangeArrowheads="1"/>
            </p:cNvSpPr>
            <p:nvPr>
              <p:custDataLst>
                <p:tags r:id="rId6"/>
              </p:custDataLst>
            </p:nvPr>
          </p:nvSpPr>
          <p:spPr bwMode="auto">
            <a:xfrm>
              <a:off x="6627" y="6474"/>
              <a:ext cx="1482" cy="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err="1">
                  <a:latin typeface="Calibri" panose="020F0502020204030204" pitchFamily="34" charset="0"/>
                </a:rPr>
                <a:t>V</a:t>
              </a:r>
              <a:r>
                <a:rPr lang="en-US" altLang="el-GR" baseline="-25000" dirty="0" err="1">
                  <a:latin typeface="Calibri" panose="020F0502020204030204" pitchFamily="34" charset="0"/>
                </a:rPr>
                <a:t>DD</a:t>
              </a:r>
              <a:r>
                <a:rPr lang="en-US" altLang="el-GR" dirty="0" err="1">
                  <a:latin typeface="Calibri" panose="020F0502020204030204" pitchFamily="34" charset="0"/>
                </a:rPr>
                <a:t>+V</a:t>
              </a:r>
              <a:r>
                <a:rPr lang="en-US" altLang="el-GR" baseline="-25000" dirty="0" err="1">
                  <a:latin typeface="Calibri" panose="020F0502020204030204" pitchFamily="34" charset="0"/>
                </a:rPr>
                <a:t>thp</a:t>
              </a:r>
              <a:r>
                <a:rPr lang="en-US" altLang="el-GR" baseline="30000" dirty="0">
                  <a:latin typeface="Calibri" panose="020F0502020204030204" pitchFamily="34" charset="0"/>
                </a:rPr>
                <a:t>*</a:t>
              </a:r>
              <a:endParaRPr lang="el-GR" altLang="el-GR" dirty="0"/>
            </a:p>
          </p:txBody>
        </p:sp>
        <p:sp>
          <p:nvSpPr>
            <p:cNvPr id="24592" name="Text Box 50" descr="[DECORATIVE]"/>
            <p:cNvSpPr txBox="1">
              <a:spLocks noChangeArrowheads="1"/>
            </p:cNvSpPr>
            <p:nvPr>
              <p:custDataLst>
                <p:tags r:id="rId7"/>
              </p:custDataLst>
            </p:nvPr>
          </p:nvSpPr>
          <p:spPr bwMode="auto">
            <a:xfrm>
              <a:off x="5088" y="6360"/>
              <a:ext cx="1197" cy="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err="1">
                  <a:latin typeface="Calibri" panose="020F0502020204030204" pitchFamily="34" charset="0"/>
                </a:rPr>
                <a:t>V</a:t>
              </a:r>
              <a:r>
                <a:rPr lang="en-US" altLang="el-GR" baseline="-25000" dirty="0" err="1">
                  <a:latin typeface="Calibri" panose="020F0502020204030204" pitchFamily="34" charset="0"/>
                </a:rPr>
                <a:t>thn</a:t>
              </a:r>
              <a:endParaRPr lang="el-GR" altLang="el-GR" dirty="0"/>
            </a:p>
          </p:txBody>
        </p:sp>
        <p:sp>
          <p:nvSpPr>
            <p:cNvPr id="24593" name="Text Box 51" descr="[DECORATIVE]"/>
            <p:cNvSpPr txBox="1">
              <a:spLocks noChangeArrowheads="1"/>
            </p:cNvSpPr>
            <p:nvPr>
              <p:custDataLst>
                <p:tags r:id="rId8"/>
              </p:custDataLst>
            </p:nvPr>
          </p:nvSpPr>
          <p:spPr bwMode="auto">
            <a:xfrm>
              <a:off x="8052" y="6132"/>
              <a:ext cx="1197" cy="5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a:latin typeface="Calibri" panose="020F0502020204030204" pitchFamily="34" charset="0"/>
                </a:rPr>
                <a:t>V</a:t>
              </a:r>
              <a:r>
                <a:rPr lang="en-US" altLang="el-GR" baseline="-25000" dirty="0">
                  <a:latin typeface="Calibri" panose="020F0502020204030204" pitchFamily="34" charset="0"/>
                </a:rPr>
                <a:t>DD</a:t>
              </a:r>
              <a:endParaRPr lang="el-GR" altLang="el-GR" dirty="0"/>
            </a:p>
          </p:txBody>
        </p:sp>
        <p:cxnSp>
          <p:nvCxnSpPr>
            <p:cNvPr id="24594" name="AutoShape 52" descr="[DECORATIVE]"/>
            <p:cNvCxnSpPr>
              <a:cxnSpLocks noChangeShapeType="1"/>
            </p:cNvCxnSpPr>
            <p:nvPr/>
          </p:nvCxnSpPr>
          <p:spPr bwMode="auto">
            <a:xfrm>
              <a:off x="8280" y="2940"/>
              <a:ext cx="1" cy="3135"/>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24595" name="AutoShape 53" descr="[DECORATIVE]"/>
            <p:cNvCxnSpPr>
              <a:cxnSpLocks noChangeShapeType="1"/>
            </p:cNvCxnSpPr>
            <p:nvPr/>
          </p:nvCxnSpPr>
          <p:spPr bwMode="auto">
            <a:xfrm>
              <a:off x="4860" y="2940"/>
              <a:ext cx="3420" cy="0"/>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24596" name="AutoShape 54" descr="[DECORATIVE]"/>
            <p:cNvCxnSpPr>
              <a:cxnSpLocks noChangeShapeType="1"/>
            </p:cNvCxnSpPr>
            <p:nvPr/>
          </p:nvCxnSpPr>
          <p:spPr bwMode="auto">
            <a:xfrm flipV="1">
              <a:off x="5373" y="6132"/>
              <a:ext cx="285" cy="22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597" name="AutoShape 55" descr="[DECORATIVE]"/>
            <p:cNvCxnSpPr>
              <a:cxnSpLocks noChangeShapeType="1"/>
            </p:cNvCxnSpPr>
            <p:nvPr/>
          </p:nvCxnSpPr>
          <p:spPr bwMode="auto">
            <a:xfrm flipV="1">
              <a:off x="7197" y="6132"/>
              <a:ext cx="171" cy="34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custDataLst>
      <p:tags r:id="rId1"/>
    </p:custDataLst>
    <p:extLst>
      <p:ext uri="{BB962C8B-B14F-4D97-AF65-F5344CB8AC3E}">
        <p14:creationId xmlns:p14="http://schemas.microsoft.com/office/powerpoint/2010/main" val="22018840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altLang="el-GR" dirty="0"/>
              <a:t>DC </a:t>
            </a:r>
            <a:r>
              <a:rPr lang="el-GR" altLang="el-GR" dirty="0"/>
              <a:t>ανάλυση ενός αναστροφέα </a:t>
            </a:r>
            <a:r>
              <a:rPr lang="el-GR" altLang="el-GR" dirty="0" smtClean="0"/>
              <a:t>(2 από 3</a:t>
            </a:r>
            <a:r>
              <a:rPr lang="el-GR" altLang="el-GR" dirty="0"/>
              <a:t>)</a:t>
            </a:r>
            <a:endParaRPr lang="el-GR" dirty="0"/>
          </a:p>
        </p:txBody>
      </p:sp>
      <p:sp>
        <p:nvSpPr>
          <p:cNvPr id="25602" name="Content Placeholder 2"/>
          <p:cNvSpPr>
            <a:spLocks noGrp="1"/>
          </p:cNvSpPr>
          <p:nvPr>
            <p:ph idx="1"/>
          </p:nvPr>
        </p:nvSpPr>
        <p:spPr/>
        <p:txBody>
          <a:bodyPr/>
          <a:lstStyle/>
          <a:p>
            <a:pPr eaLnBrk="1" hangingPunct="1">
              <a:defRPr/>
            </a:pPr>
            <a:r>
              <a:rPr lang="el-GR" sz="2800" dirty="0" smtClean="0">
                <a:latin typeface="+mj-lt"/>
              </a:rPr>
              <a:t>Θα εξετάσουμε περιπτώσεις όπου </a:t>
            </a:r>
          </a:p>
          <a:p>
            <a:pPr lvl="1" eaLnBrk="1" hangingPunct="1">
              <a:buFont typeface="Arial" charset="0"/>
              <a:buNone/>
              <a:defRPr/>
            </a:pPr>
            <a:r>
              <a:rPr lang="el-GR" sz="2400" dirty="0" smtClean="0">
                <a:latin typeface="+mj-lt"/>
              </a:rPr>
              <a:t>  </a:t>
            </a:r>
            <a:r>
              <a:rPr lang="en-US" sz="2400" dirty="0" smtClean="0">
                <a:latin typeface="+mj-lt"/>
              </a:rPr>
              <a:t>				</a:t>
            </a:r>
            <a:r>
              <a:rPr lang="en-US" sz="2400" dirty="0" err="1" smtClean="0">
                <a:latin typeface="+mj-lt"/>
              </a:rPr>
              <a:t>V</a:t>
            </a:r>
            <a:r>
              <a:rPr lang="en-US" sz="2400" baseline="-25000" dirty="0" err="1" smtClean="0">
                <a:latin typeface="+mj-lt"/>
              </a:rPr>
              <a:t>thn</a:t>
            </a:r>
            <a:r>
              <a:rPr lang="en-US" sz="2400" dirty="0" smtClean="0">
                <a:latin typeface="+mj-lt"/>
              </a:rPr>
              <a:t>&lt;V</a:t>
            </a:r>
            <a:r>
              <a:rPr lang="en-US" sz="2400" baseline="-25000" dirty="0" smtClean="0">
                <a:latin typeface="+mj-lt"/>
              </a:rPr>
              <a:t>DD</a:t>
            </a:r>
            <a:r>
              <a:rPr lang="en-US" sz="2400" dirty="0" smtClean="0">
                <a:latin typeface="+mj-lt"/>
              </a:rPr>
              <a:t>-|</a:t>
            </a:r>
            <a:r>
              <a:rPr lang="en-US" sz="2400" dirty="0" err="1" smtClean="0">
                <a:latin typeface="+mj-lt"/>
              </a:rPr>
              <a:t>V</a:t>
            </a:r>
            <a:r>
              <a:rPr lang="en-US" sz="2400" baseline="-25000" dirty="0" err="1" smtClean="0">
                <a:latin typeface="+mj-lt"/>
              </a:rPr>
              <a:t>thp</a:t>
            </a:r>
            <a:r>
              <a:rPr lang="en-US" sz="2400" dirty="0" smtClean="0">
                <a:latin typeface="+mj-lt"/>
              </a:rPr>
              <a:t>|</a:t>
            </a:r>
            <a:r>
              <a:rPr lang="el-GR" sz="2400" dirty="0" smtClean="0">
                <a:latin typeface="+mj-lt"/>
              </a:rPr>
              <a:t> </a:t>
            </a:r>
            <a:endParaRPr lang="el-GR" sz="2800" dirty="0" smtClean="0">
              <a:latin typeface="+mj-lt"/>
            </a:endParaRPr>
          </a:p>
          <a:p>
            <a:pPr eaLnBrk="1" hangingPunct="1">
              <a:defRPr/>
            </a:pPr>
            <a:r>
              <a:rPr lang="el-GR" sz="2800" dirty="0" smtClean="0">
                <a:latin typeface="+mj-lt"/>
              </a:rPr>
              <a:t>Για μία τιμή της εισόδου λίγο πάνω από το </a:t>
            </a:r>
            <a:r>
              <a:rPr lang="en-US" sz="2800" dirty="0" err="1" smtClean="0">
                <a:latin typeface="+mj-lt"/>
              </a:rPr>
              <a:t>V</a:t>
            </a:r>
            <a:r>
              <a:rPr lang="en-US" sz="2800" baseline="-25000" dirty="0" err="1" smtClean="0">
                <a:latin typeface="+mj-lt"/>
              </a:rPr>
              <a:t>thn</a:t>
            </a:r>
            <a:r>
              <a:rPr lang="el-GR" sz="2800" dirty="0" smtClean="0">
                <a:latin typeface="+mj-lt"/>
              </a:rPr>
              <a:t> το </a:t>
            </a:r>
            <a:r>
              <a:rPr lang="en-US" sz="2800" dirty="0" smtClean="0">
                <a:latin typeface="+mj-lt"/>
              </a:rPr>
              <a:t>n-MOS </a:t>
            </a:r>
            <a:r>
              <a:rPr lang="el-GR" sz="2800" dirty="0" smtClean="0">
                <a:latin typeface="+mj-lt"/>
              </a:rPr>
              <a:t>τρανζίστορ είναι στην περιοχή κόρου</a:t>
            </a:r>
          </a:p>
          <a:p>
            <a:pPr lvl="1" eaLnBrk="1" hangingPunct="1">
              <a:defRPr/>
            </a:pPr>
            <a:r>
              <a:rPr lang="el-GR" sz="2400" dirty="0" smtClean="0">
                <a:latin typeface="+mj-lt"/>
              </a:rPr>
              <a:t>Η έξοδος θα είναι σχεδόν στο </a:t>
            </a:r>
            <a:r>
              <a:rPr lang="en-US" sz="2400" dirty="0" smtClean="0">
                <a:latin typeface="+mj-lt"/>
              </a:rPr>
              <a:t>V</a:t>
            </a:r>
            <a:r>
              <a:rPr lang="en-US" sz="2400" baseline="-25000" dirty="0" smtClean="0">
                <a:latin typeface="+mj-lt"/>
              </a:rPr>
              <a:t>DD</a:t>
            </a:r>
            <a:r>
              <a:rPr lang="el-GR" sz="2400" dirty="0" smtClean="0">
                <a:latin typeface="+mj-lt"/>
              </a:rPr>
              <a:t> άρα θα είναι πάνω από την τιμή της εισόδου. Δηλαδή </a:t>
            </a:r>
            <a:r>
              <a:rPr lang="en-US" sz="2400" dirty="0" smtClean="0">
                <a:latin typeface="+mj-lt"/>
              </a:rPr>
              <a:t>V</a:t>
            </a:r>
            <a:r>
              <a:rPr lang="en-US" sz="2400" baseline="-25000" dirty="0" smtClean="0">
                <a:latin typeface="+mj-lt"/>
              </a:rPr>
              <a:t>D</a:t>
            </a:r>
            <a:r>
              <a:rPr lang="el-GR" sz="2400" dirty="0" smtClean="0">
                <a:latin typeface="+mj-lt"/>
              </a:rPr>
              <a:t>&gt;</a:t>
            </a:r>
            <a:r>
              <a:rPr lang="en-US" sz="2400" dirty="0" smtClean="0">
                <a:latin typeface="+mj-lt"/>
              </a:rPr>
              <a:t>V</a:t>
            </a:r>
            <a:r>
              <a:rPr lang="en-US" sz="2400" baseline="-25000" dirty="0" smtClean="0">
                <a:latin typeface="+mj-lt"/>
              </a:rPr>
              <a:t>G</a:t>
            </a:r>
            <a:r>
              <a:rPr lang="el-GR" sz="2400" dirty="0" smtClean="0">
                <a:latin typeface="+mj-lt"/>
              </a:rPr>
              <a:t>. Επομένως </a:t>
            </a:r>
            <a:r>
              <a:rPr lang="en-US" sz="2400" dirty="0" smtClean="0">
                <a:latin typeface="+mj-lt"/>
              </a:rPr>
              <a:t>V</a:t>
            </a:r>
            <a:r>
              <a:rPr lang="en-US" sz="2400" baseline="-25000" dirty="0" smtClean="0">
                <a:latin typeface="+mj-lt"/>
              </a:rPr>
              <a:t>GD</a:t>
            </a:r>
            <a:r>
              <a:rPr lang="el-GR" sz="2400" dirty="0" smtClean="0">
                <a:latin typeface="+mj-lt"/>
              </a:rPr>
              <a:t>=</a:t>
            </a:r>
            <a:r>
              <a:rPr lang="en-US" sz="2400" dirty="0" smtClean="0">
                <a:latin typeface="+mj-lt"/>
              </a:rPr>
              <a:t>V</a:t>
            </a:r>
            <a:r>
              <a:rPr lang="en-US" sz="2400" baseline="-25000" dirty="0" smtClean="0">
                <a:latin typeface="+mj-lt"/>
              </a:rPr>
              <a:t>G</a:t>
            </a:r>
            <a:r>
              <a:rPr lang="en-US" sz="2400" dirty="0" smtClean="0">
                <a:latin typeface="+mj-lt"/>
              </a:rPr>
              <a:t>-V</a:t>
            </a:r>
            <a:r>
              <a:rPr lang="en-US" sz="2400" baseline="-25000" dirty="0" smtClean="0">
                <a:latin typeface="+mj-lt"/>
              </a:rPr>
              <a:t>D</a:t>
            </a:r>
            <a:r>
              <a:rPr lang="en-US" sz="2400" dirty="0" smtClean="0">
                <a:latin typeface="+mj-lt"/>
              </a:rPr>
              <a:t>&lt;0</a:t>
            </a:r>
            <a:endParaRPr lang="el-GR" sz="2400" dirty="0" smtClean="0">
              <a:latin typeface="+mj-lt"/>
            </a:endParaRPr>
          </a:p>
          <a:p>
            <a:pPr eaLnBrk="1" hangingPunct="1">
              <a:defRPr/>
            </a:pPr>
            <a:r>
              <a:rPr lang="el-GR" sz="2800" dirty="0" smtClean="0">
                <a:latin typeface="+mj-lt"/>
              </a:rPr>
              <a:t>Αντίστοιχα για μία τιμή λίγο λιγότερη από </a:t>
            </a:r>
          </a:p>
          <a:p>
            <a:pPr lvl="1" eaLnBrk="1" hangingPunct="1">
              <a:buFont typeface="Arial" charset="0"/>
              <a:buNone/>
              <a:defRPr/>
            </a:pPr>
            <a:r>
              <a:rPr lang="en-US" sz="2400" dirty="0" smtClean="0">
                <a:latin typeface="+mj-lt"/>
              </a:rPr>
              <a:t>V</a:t>
            </a:r>
            <a:r>
              <a:rPr lang="en-US" sz="2400" baseline="-25000" dirty="0" smtClean="0">
                <a:latin typeface="+mj-lt"/>
              </a:rPr>
              <a:t>DD</a:t>
            </a:r>
            <a:r>
              <a:rPr lang="en-US" sz="2400" dirty="0" smtClean="0">
                <a:latin typeface="+mj-lt"/>
              </a:rPr>
              <a:t>-</a:t>
            </a:r>
            <a:r>
              <a:rPr lang="el-GR" sz="2400" dirty="0" smtClean="0">
                <a:latin typeface="+mj-lt"/>
              </a:rPr>
              <a:t>|</a:t>
            </a:r>
            <a:r>
              <a:rPr lang="en-US" sz="2400" dirty="0" err="1" smtClean="0">
                <a:latin typeface="+mj-lt"/>
              </a:rPr>
              <a:t>V</a:t>
            </a:r>
            <a:r>
              <a:rPr lang="en-US" sz="2400" baseline="-25000" dirty="0" err="1" smtClean="0">
                <a:latin typeface="+mj-lt"/>
              </a:rPr>
              <a:t>thp</a:t>
            </a:r>
            <a:r>
              <a:rPr lang="en-US" sz="2400" dirty="0" smtClean="0">
                <a:latin typeface="+mj-lt"/>
              </a:rPr>
              <a:t>|</a:t>
            </a:r>
            <a:r>
              <a:rPr lang="el-GR" sz="2400" dirty="0" smtClean="0">
                <a:latin typeface="+mj-lt"/>
              </a:rPr>
              <a:t> το </a:t>
            </a:r>
            <a:r>
              <a:rPr lang="en-US" sz="2400" dirty="0" smtClean="0">
                <a:latin typeface="+mj-lt"/>
              </a:rPr>
              <a:t>p-MOS </a:t>
            </a:r>
            <a:r>
              <a:rPr lang="el-GR" sz="2400" dirty="0" smtClean="0">
                <a:latin typeface="+mj-lt"/>
              </a:rPr>
              <a:t>θα είναι στην περιοχή κόρου</a:t>
            </a:r>
          </a:p>
        </p:txBody>
      </p:sp>
    </p:spTree>
    <p:extLst>
      <p:ext uri="{BB962C8B-B14F-4D97-AF65-F5344CB8AC3E}">
        <p14:creationId xmlns:p14="http://schemas.microsoft.com/office/powerpoint/2010/main" val="256632126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altLang="el-GR" dirty="0"/>
              <a:t>DC </a:t>
            </a:r>
            <a:r>
              <a:rPr lang="el-GR" altLang="el-GR" dirty="0"/>
              <a:t>ανάλυση ενός αναστροφέα </a:t>
            </a:r>
            <a:r>
              <a:rPr lang="el-GR" altLang="el-GR" dirty="0" smtClean="0"/>
              <a:t>(3 από 3</a:t>
            </a:r>
            <a:r>
              <a:rPr lang="el-GR" altLang="el-GR" dirty="0"/>
              <a:t>)</a:t>
            </a:r>
            <a:endParaRPr lang="el-GR" dirty="0"/>
          </a:p>
        </p:txBody>
      </p:sp>
      <p:sp>
        <p:nvSpPr>
          <p:cNvPr id="26626" name="Content Placeholder 2"/>
          <p:cNvSpPr>
            <a:spLocks noGrp="1"/>
          </p:cNvSpPr>
          <p:nvPr>
            <p:ph idx="1"/>
          </p:nvPr>
        </p:nvSpPr>
        <p:spPr/>
        <p:txBody>
          <a:bodyPr/>
          <a:lstStyle/>
          <a:p>
            <a:pPr eaLnBrk="1" hangingPunct="1">
              <a:defRPr/>
            </a:pPr>
            <a:r>
              <a:rPr lang="el-GR" sz="2800" dirty="0" smtClean="0">
                <a:latin typeface="+mj-lt"/>
              </a:rPr>
              <a:t>Το </a:t>
            </a:r>
            <a:r>
              <a:rPr lang="en-US" sz="2800" dirty="0" smtClean="0">
                <a:latin typeface="+mj-lt"/>
              </a:rPr>
              <a:t>n-MOS </a:t>
            </a:r>
            <a:r>
              <a:rPr lang="el-GR" sz="2800" dirty="0" smtClean="0">
                <a:latin typeface="+mj-lt"/>
              </a:rPr>
              <a:t>και το </a:t>
            </a:r>
            <a:r>
              <a:rPr lang="en-US" sz="2800" dirty="0" smtClean="0">
                <a:latin typeface="+mj-lt"/>
              </a:rPr>
              <a:t>p-MOS</a:t>
            </a:r>
            <a:r>
              <a:rPr lang="el-GR" sz="2800" dirty="0" smtClean="0">
                <a:latin typeface="+mj-lt"/>
              </a:rPr>
              <a:t> δεν μπορούν να είναι ταυτόχρονα στην περιοχή τριόδου.</a:t>
            </a:r>
          </a:p>
          <a:p>
            <a:pPr eaLnBrk="1" hangingPunct="1">
              <a:defRPr/>
            </a:pPr>
            <a:r>
              <a:rPr lang="el-GR" sz="2800" dirty="0" smtClean="0">
                <a:latin typeface="+mj-lt"/>
              </a:rPr>
              <a:t>Για την περιοχή τριόδου έχω</a:t>
            </a:r>
          </a:p>
          <a:p>
            <a:pPr eaLnBrk="1" hangingPunct="1">
              <a:defRPr/>
            </a:pPr>
            <a:r>
              <a:rPr lang="en-US" sz="2800" dirty="0" smtClean="0">
                <a:latin typeface="+mj-lt"/>
              </a:rPr>
              <a:t>n-MOS</a:t>
            </a:r>
          </a:p>
          <a:p>
            <a:pPr lvl="1" eaLnBrk="1" hangingPunct="1">
              <a:defRPr/>
            </a:pPr>
            <a:r>
              <a:rPr lang="en-US" sz="2400" dirty="0" smtClean="0">
                <a:latin typeface="+mj-lt"/>
              </a:rPr>
              <a:t>V</a:t>
            </a:r>
            <a:r>
              <a:rPr lang="en-US" sz="2400" baseline="-25000" dirty="0" smtClean="0">
                <a:latin typeface="+mj-lt"/>
              </a:rPr>
              <a:t>GD</a:t>
            </a:r>
            <a:r>
              <a:rPr lang="en-US" sz="2400" dirty="0" smtClean="0">
                <a:latin typeface="+mj-lt"/>
              </a:rPr>
              <a:t>&gt;</a:t>
            </a:r>
            <a:r>
              <a:rPr lang="en-US" sz="2400" dirty="0" err="1" smtClean="0">
                <a:latin typeface="+mj-lt"/>
              </a:rPr>
              <a:t>V</a:t>
            </a:r>
            <a:r>
              <a:rPr lang="en-US" sz="2400" baseline="-25000" dirty="0" err="1" smtClean="0">
                <a:latin typeface="+mj-lt"/>
              </a:rPr>
              <a:t>thn</a:t>
            </a:r>
            <a:r>
              <a:rPr lang="en-US" sz="2400" baseline="-25000" dirty="0" smtClean="0">
                <a:latin typeface="+mj-lt"/>
              </a:rPr>
              <a:t> </a:t>
            </a:r>
            <a:r>
              <a:rPr lang="en-US" sz="2400" dirty="0" smtClean="0">
                <a:latin typeface="+mj-lt"/>
                <a:sym typeface="Symbol" pitchFamily="18" charset="2"/>
              </a:rPr>
              <a:t></a:t>
            </a:r>
            <a:r>
              <a:rPr lang="en-US" sz="2400" dirty="0" smtClean="0">
                <a:latin typeface="+mj-lt"/>
              </a:rPr>
              <a:t> V</a:t>
            </a:r>
            <a:r>
              <a:rPr lang="en-US" sz="2400" baseline="-25000" dirty="0" smtClean="0">
                <a:latin typeface="+mj-lt"/>
              </a:rPr>
              <a:t>IN</a:t>
            </a:r>
            <a:r>
              <a:rPr lang="en-US" sz="2400" dirty="0" smtClean="0">
                <a:latin typeface="+mj-lt"/>
              </a:rPr>
              <a:t>-V</a:t>
            </a:r>
            <a:r>
              <a:rPr lang="en-US" sz="2400" baseline="-25000" dirty="0" smtClean="0">
                <a:latin typeface="+mj-lt"/>
              </a:rPr>
              <a:t>OUT</a:t>
            </a:r>
            <a:r>
              <a:rPr lang="en-US" sz="2400" dirty="0" smtClean="0">
                <a:latin typeface="+mj-lt"/>
              </a:rPr>
              <a:t>&gt;</a:t>
            </a:r>
            <a:r>
              <a:rPr lang="en-US" sz="2400" dirty="0" err="1" smtClean="0">
                <a:latin typeface="+mj-lt"/>
              </a:rPr>
              <a:t>V</a:t>
            </a:r>
            <a:r>
              <a:rPr lang="en-US" sz="2400" baseline="-25000" dirty="0" err="1" smtClean="0">
                <a:latin typeface="+mj-lt"/>
              </a:rPr>
              <a:t>thn</a:t>
            </a:r>
            <a:endParaRPr lang="el-GR" sz="2400" dirty="0" smtClean="0">
              <a:latin typeface="+mj-lt"/>
            </a:endParaRPr>
          </a:p>
          <a:p>
            <a:pPr eaLnBrk="1" hangingPunct="1">
              <a:defRPr/>
            </a:pPr>
            <a:r>
              <a:rPr lang="en-US" sz="2800" dirty="0" smtClean="0">
                <a:latin typeface="+mj-lt"/>
              </a:rPr>
              <a:t>p-MOS</a:t>
            </a:r>
          </a:p>
          <a:p>
            <a:pPr lvl="1" eaLnBrk="1" hangingPunct="1">
              <a:defRPr/>
            </a:pPr>
            <a:r>
              <a:rPr lang="en-US" sz="2400" dirty="0" smtClean="0">
                <a:latin typeface="+mj-lt"/>
              </a:rPr>
              <a:t>V</a:t>
            </a:r>
            <a:r>
              <a:rPr lang="en-US" sz="2400" baseline="-25000" dirty="0" smtClean="0">
                <a:latin typeface="+mj-lt"/>
              </a:rPr>
              <a:t>GD</a:t>
            </a:r>
            <a:r>
              <a:rPr lang="en-US" sz="2400" dirty="0" smtClean="0">
                <a:latin typeface="+mj-lt"/>
              </a:rPr>
              <a:t>&lt;-|</a:t>
            </a:r>
            <a:r>
              <a:rPr lang="en-US" sz="2400" dirty="0" err="1" smtClean="0">
                <a:latin typeface="+mj-lt"/>
              </a:rPr>
              <a:t>V</a:t>
            </a:r>
            <a:r>
              <a:rPr lang="en-US" sz="2400" baseline="-25000" dirty="0" err="1" smtClean="0">
                <a:latin typeface="+mj-lt"/>
              </a:rPr>
              <a:t>thn</a:t>
            </a:r>
            <a:r>
              <a:rPr lang="en-US" sz="2400" baseline="-25000" dirty="0" smtClean="0">
                <a:latin typeface="+mj-lt"/>
              </a:rPr>
              <a:t> </a:t>
            </a:r>
            <a:r>
              <a:rPr lang="en-US" sz="2400" dirty="0" smtClean="0">
                <a:latin typeface="+mj-lt"/>
              </a:rPr>
              <a:t>|</a:t>
            </a:r>
            <a:r>
              <a:rPr lang="en-US" sz="2400" dirty="0" smtClean="0">
                <a:latin typeface="+mj-lt"/>
                <a:sym typeface="Symbol" pitchFamily="18" charset="2"/>
              </a:rPr>
              <a:t></a:t>
            </a:r>
            <a:r>
              <a:rPr lang="en-US" sz="2400" dirty="0" smtClean="0">
                <a:latin typeface="+mj-lt"/>
              </a:rPr>
              <a:t> V</a:t>
            </a:r>
            <a:r>
              <a:rPr lang="en-US" sz="2400" baseline="-25000" dirty="0" smtClean="0">
                <a:latin typeface="+mj-lt"/>
              </a:rPr>
              <a:t>IN</a:t>
            </a:r>
            <a:r>
              <a:rPr lang="en-US" sz="2400" dirty="0" smtClean="0">
                <a:latin typeface="+mj-lt"/>
              </a:rPr>
              <a:t>-V</a:t>
            </a:r>
            <a:r>
              <a:rPr lang="en-US" sz="2400" baseline="-25000" dirty="0" smtClean="0">
                <a:latin typeface="+mj-lt"/>
              </a:rPr>
              <a:t>OUT</a:t>
            </a:r>
            <a:r>
              <a:rPr lang="en-US" sz="2400" dirty="0" smtClean="0">
                <a:latin typeface="+mj-lt"/>
              </a:rPr>
              <a:t>&gt;-|</a:t>
            </a:r>
            <a:r>
              <a:rPr lang="en-US" sz="2400" dirty="0" err="1" smtClean="0">
                <a:latin typeface="+mj-lt"/>
              </a:rPr>
              <a:t>V</a:t>
            </a:r>
            <a:r>
              <a:rPr lang="en-US" sz="2400" baseline="-25000" dirty="0" err="1" smtClean="0">
                <a:latin typeface="+mj-lt"/>
              </a:rPr>
              <a:t>thn</a:t>
            </a:r>
            <a:r>
              <a:rPr lang="en-US" sz="2400" dirty="0" smtClean="0">
                <a:latin typeface="+mj-lt"/>
              </a:rPr>
              <a:t>|</a:t>
            </a:r>
            <a:endParaRPr lang="el-GR" sz="2400" dirty="0" smtClean="0">
              <a:latin typeface="+mj-lt"/>
            </a:endParaRPr>
          </a:p>
          <a:p>
            <a:pPr eaLnBrk="1" hangingPunct="1">
              <a:defRPr/>
            </a:pPr>
            <a:r>
              <a:rPr lang="el-GR" sz="2800" dirty="0" smtClean="0">
                <a:latin typeface="+mj-lt"/>
              </a:rPr>
              <a:t> Μπορούν όμως να είναι ταυτόχρονα στην περιοχή κόρου</a:t>
            </a:r>
          </a:p>
        </p:txBody>
      </p:sp>
    </p:spTree>
    <p:extLst>
      <p:ext uri="{BB962C8B-B14F-4D97-AF65-F5344CB8AC3E}">
        <p14:creationId xmlns:p14="http://schemas.microsoft.com/office/powerpoint/2010/main" val="343679328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l-GR" altLang="el-GR" smtClean="0"/>
              <a:t>Περιοχές λειτουργίας</a:t>
            </a:r>
          </a:p>
        </p:txBody>
      </p:sp>
      <p:sp>
        <p:nvSpPr>
          <p:cNvPr id="27651" name="Content Placeholder 2"/>
          <p:cNvSpPr>
            <a:spLocks noGrp="1"/>
          </p:cNvSpPr>
          <p:nvPr>
            <p:ph idx="1"/>
          </p:nvPr>
        </p:nvSpPr>
        <p:spPr/>
        <p:txBody>
          <a:bodyPr/>
          <a:lstStyle/>
          <a:p>
            <a:pPr eaLnBrk="1" hangingPunct="1"/>
            <a:r>
              <a:rPr lang="el-GR" altLang="el-GR" smtClean="0"/>
              <a:t>Περιοχή Α </a:t>
            </a:r>
            <a:r>
              <a:rPr lang="en-US" altLang="el-GR" smtClean="0"/>
              <a:t>:</a:t>
            </a:r>
            <a:r>
              <a:rPr lang="el-GR" altLang="el-GR" smtClean="0"/>
              <a:t> </a:t>
            </a:r>
            <a:r>
              <a:rPr lang="en-US" altLang="el-GR" smtClean="0"/>
              <a:t>n-MOS </a:t>
            </a:r>
            <a:r>
              <a:rPr lang="el-GR" altLang="el-GR" smtClean="0"/>
              <a:t>αποκοπή, </a:t>
            </a:r>
            <a:r>
              <a:rPr lang="en-US" altLang="el-GR" smtClean="0"/>
              <a:t>p-MOS </a:t>
            </a:r>
            <a:r>
              <a:rPr lang="el-GR" altLang="el-GR" smtClean="0"/>
              <a:t>τριόδου</a:t>
            </a:r>
          </a:p>
          <a:p>
            <a:pPr eaLnBrk="1" hangingPunct="1"/>
            <a:r>
              <a:rPr lang="el-GR" altLang="el-GR" smtClean="0"/>
              <a:t>Περιοχή Β </a:t>
            </a:r>
            <a:r>
              <a:rPr lang="en-US" altLang="el-GR" smtClean="0"/>
              <a:t>:</a:t>
            </a:r>
            <a:r>
              <a:rPr lang="el-GR" altLang="el-GR" smtClean="0"/>
              <a:t> </a:t>
            </a:r>
            <a:r>
              <a:rPr lang="en-US" altLang="el-GR" smtClean="0"/>
              <a:t>n-MOS </a:t>
            </a:r>
            <a:r>
              <a:rPr lang="el-GR" altLang="el-GR" smtClean="0"/>
              <a:t>κόρο, </a:t>
            </a:r>
            <a:r>
              <a:rPr lang="en-US" altLang="el-GR" smtClean="0"/>
              <a:t>p-MOS </a:t>
            </a:r>
            <a:r>
              <a:rPr lang="el-GR" altLang="el-GR" smtClean="0"/>
              <a:t>τριόδου</a:t>
            </a:r>
          </a:p>
          <a:p>
            <a:pPr eaLnBrk="1" hangingPunct="1"/>
            <a:r>
              <a:rPr lang="el-GR" altLang="el-GR" smtClean="0"/>
              <a:t>Περιοχή </a:t>
            </a:r>
            <a:r>
              <a:rPr lang="en-US" altLang="el-GR" smtClean="0"/>
              <a:t>C</a:t>
            </a:r>
            <a:r>
              <a:rPr lang="el-GR" altLang="el-GR" smtClean="0"/>
              <a:t> </a:t>
            </a:r>
            <a:r>
              <a:rPr lang="en-US" altLang="el-GR" smtClean="0"/>
              <a:t>:</a:t>
            </a:r>
            <a:r>
              <a:rPr lang="el-GR" altLang="el-GR" smtClean="0"/>
              <a:t> </a:t>
            </a:r>
            <a:r>
              <a:rPr lang="en-US" altLang="el-GR" smtClean="0"/>
              <a:t>n-MOS </a:t>
            </a:r>
            <a:r>
              <a:rPr lang="el-GR" altLang="el-GR" smtClean="0"/>
              <a:t>κόρο, </a:t>
            </a:r>
            <a:r>
              <a:rPr lang="en-US" altLang="el-GR" smtClean="0"/>
              <a:t>p-MOS </a:t>
            </a:r>
            <a:r>
              <a:rPr lang="el-GR" altLang="el-GR" smtClean="0"/>
              <a:t>κόρο</a:t>
            </a:r>
          </a:p>
          <a:p>
            <a:pPr eaLnBrk="1" hangingPunct="1"/>
            <a:r>
              <a:rPr lang="el-GR" altLang="el-GR" smtClean="0"/>
              <a:t>Περιοχή </a:t>
            </a:r>
            <a:r>
              <a:rPr lang="en-US" altLang="el-GR" smtClean="0"/>
              <a:t>D</a:t>
            </a:r>
            <a:r>
              <a:rPr lang="el-GR" altLang="el-GR" smtClean="0"/>
              <a:t> </a:t>
            </a:r>
            <a:r>
              <a:rPr lang="en-US" altLang="el-GR" smtClean="0"/>
              <a:t>:</a:t>
            </a:r>
            <a:r>
              <a:rPr lang="el-GR" altLang="el-GR" smtClean="0"/>
              <a:t> </a:t>
            </a:r>
            <a:r>
              <a:rPr lang="en-US" altLang="el-GR" smtClean="0"/>
              <a:t>n-MOS </a:t>
            </a:r>
            <a:r>
              <a:rPr lang="el-GR" altLang="el-GR" smtClean="0"/>
              <a:t>τριόδου, </a:t>
            </a:r>
            <a:r>
              <a:rPr lang="en-US" altLang="el-GR" smtClean="0"/>
              <a:t>p-MOS </a:t>
            </a:r>
            <a:r>
              <a:rPr lang="el-GR" altLang="el-GR" smtClean="0"/>
              <a:t>κόρο</a:t>
            </a:r>
          </a:p>
          <a:p>
            <a:pPr eaLnBrk="1" hangingPunct="1"/>
            <a:r>
              <a:rPr lang="el-GR" altLang="el-GR" smtClean="0"/>
              <a:t>Περιοχή </a:t>
            </a:r>
            <a:r>
              <a:rPr lang="en-US" altLang="el-GR" smtClean="0"/>
              <a:t>E</a:t>
            </a:r>
            <a:r>
              <a:rPr lang="el-GR" altLang="el-GR" smtClean="0"/>
              <a:t> </a:t>
            </a:r>
            <a:r>
              <a:rPr lang="en-US" altLang="el-GR" smtClean="0"/>
              <a:t>:</a:t>
            </a:r>
            <a:r>
              <a:rPr lang="el-GR" altLang="el-GR" smtClean="0"/>
              <a:t> </a:t>
            </a:r>
            <a:r>
              <a:rPr lang="en-US" altLang="el-GR" smtClean="0"/>
              <a:t>n-MOS</a:t>
            </a:r>
            <a:r>
              <a:rPr lang="el-GR" altLang="el-GR" smtClean="0"/>
              <a:t> τριόδου, </a:t>
            </a:r>
            <a:r>
              <a:rPr lang="en-US" altLang="el-GR" smtClean="0"/>
              <a:t>p-MOS </a:t>
            </a:r>
            <a:r>
              <a:rPr lang="el-GR" altLang="el-GR" smtClean="0"/>
              <a:t>αποκοπή</a:t>
            </a:r>
          </a:p>
          <a:p>
            <a:pPr eaLnBrk="1" hangingPunct="1"/>
            <a:endParaRPr lang="el-GR" altLang="el-GR" smtClean="0"/>
          </a:p>
        </p:txBody>
      </p:sp>
    </p:spTree>
    <p:extLst>
      <p:ext uri="{BB962C8B-B14F-4D97-AF65-F5344CB8AC3E}">
        <p14:creationId xmlns:p14="http://schemas.microsoft.com/office/powerpoint/2010/main" val="279622773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l-GR" altLang="el-GR" smtClean="0"/>
              <a:t>Περιοχή Α</a:t>
            </a:r>
          </a:p>
        </p:txBody>
      </p:sp>
      <p:sp>
        <p:nvSpPr>
          <p:cNvPr id="28675" name="Content Placeholder 2"/>
          <p:cNvSpPr>
            <a:spLocks noGrp="1"/>
          </p:cNvSpPr>
          <p:nvPr>
            <p:ph idx="1"/>
            <p:custDataLst>
              <p:tags r:id="rId1"/>
            </p:custDataLst>
          </p:nvPr>
        </p:nvSpPr>
        <p:spPr/>
        <p:txBody>
          <a:bodyPr/>
          <a:lstStyle/>
          <a:p>
            <a:pPr eaLnBrk="1" hangingPunct="1">
              <a:defRPr/>
            </a:pPr>
            <a:r>
              <a:rPr lang="en-US" dirty="0" smtClean="0">
                <a:latin typeface="+mj-lt"/>
              </a:rPr>
              <a:t>0&lt;V</a:t>
            </a:r>
            <a:r>
              <a:rPr lang="en-US" baseline="-25000" dirty="0" smtClean="0">
                <a:latin typeface="+mj-lt"/>
              </a:rPr>
              <a:t>IN</a:t>
            </a:r>
            <a:r>
              <a:rPr lang="en-US" dirty="0" smtClean="0">
                <a:latin typeface="+mj-lt"/>
              </a:rPr>
              <a:t>&lt;</a:t>
            </a:r>
            <a:r>
              <a:rPr lang="en-US" dirty="0" err="1" smtClean="0">
                <a:latin typeface="+mj-lt"/>
              </a:rPr>
              <a:t>V</a:t>
            </a:r>
            <a:r>
              <a:rPr lang="en-US" baseline="-25000" dirty="0" err="1" smtClean="0">
                <a:latin typeface="+mj-lt"/>
              </a:rPr>
              <a:t>thn</a:t>
            </a:r>
            <a:endParaRPr lang="el-GR" dirty="0" smtClean="0">
              <a:latin typeface="+mj-lt"/>
            </a:endParaRPr>
          </a:p>
          <a:p>
            <a:pPr eaLnBrk="1" hangingPunct="1">
              <a:defRPr/>
            </a:pPr>
            <a:r>
              <a:rPr lang="en-US" dirty="0" smtClean="0">
                <a:latin typeface="+mj-lt"/>
              </a:rPr>
              <a:t>To n</a:t>
            </a:r>
            <a:r>
              <a:rPr lang="el-GR" dirty="0" smtClean="0">
                <a:latin typeface="+mj-lt"/>
              </a:rPr>
              <a:t>-</a:t>
            </a:r>
            <a:r>
              <a:rPr lang="en-US" dirty="0" smtClean="0">
                <a:latin typeface="+mj-lt"/>
              </a:rPr>
              <a:t>MOS </a:t>
            </a:r>
            <a:r>
              <a:rPr lang="el-GR" dirty="0" smtClean="0">
                <a:latin typeface="+mj-lt"/>
              </a:rPr>
              <a:t>είναι στην αποκοπή άρα, </a:t>
            </a:r>
            <a:r>
              <a:rPr lang="en-US" dirty="0" smtClean="0">
                <a:latin typeface="+mj-lt"/>
              </a:rPr>
              <a:t>I</a:t>
            </a:r>
            <a:r>
              <a:rPr lang="el-GR" baseline="-25000" dirty="0" smtClean="0">
                <a:latin typeface="+mj-lt"/>
              </a:rPr>
              <a:t>2</a:t>
            </a:r>
            <a:r>
              <a:rPr lang="el-GR" dirty="0" smtClean="0">
                <a:latin typeface="+mj-lt"/>
              </a:rPr>
              <a:t>=0. Επομένως και Ι</a:t>
            </a:r>
            <a:r>
              <a:rPr lang="el-GR" baseline="-25000" dirty="0" smtClean="0">
                <a:latin typeface="+mj-lt"/>
              </a:rPr>
              <a:t>1</a:t>
            </a:r>
            <a:r>
              <a:rPr lang="el-GR" dirty="0" smtClean="0">
                <a:latin typeface="+mj-lt"/>
              </a:rPr>
              <a:t>=0. Αλλά εφόσον το </a:t>
            </a:r>
            <a:r>
              <a:rPr lang="en-US" dirty="0" smtClean="0">
                <a:latin typeface="+mj-lt"/>
              </a:rPr>
              <a:t>p</a:t>
            </a:r>
            <a:r>
              <a:rPr lang="el-GR" dirty="0" smtClean="0">
                <a:latin typeface="+mj-lt"/>
              </a:rPr>
              <a:t>-</a:t>
            </a:r>
            <a:r>
              <a:rPr lang="en-US" dirty="0" smtClean="0">
                <a:latin typeface="+mj-lt"/>
              </a:rPr>
              <a:t>MOS </a:t>
            </a:r>
            <a:r>
              <a:rPr lang="el-GR" dirty="0" smtClean="0">
                <a:latin typeface="+mj-lt"/>
              </a:rPr>
              <a:t>είναι ενεργό (υπάρχει κανάλι) θα πρέπει </a:t>
            </a:r>
            <a:r>
              <a:rPr lang="en-US" dirty="0" smtClean="0">
                <a:latin typeface="+mj-lt"/>
              </a:rPr>
              <a:t>V</a:t>
            </a:r>
            <a:r>
              <a:rPr lang="en-US" baseline="-25000" dirty="0" smtClean="0">
                <a:latin typeface="+mj-lt"/>
              </a:rPr>
              <a:t>DS</a:t>
            </a:r>
            <a:r>
              <a:rPr lang="el-GR" dirty="0" smtClean="0">
                <a:latin typeface="+mj-lt"/>
              </a:rPr>
              <a:t>=0 και άρα </a:t>
            </a:r>
            <a:r>
              <a:rPr lang="en-US" dirty="0" err="1" smtClean="0">
                <a:latin typeface="+mj-lt"/>
              </a:rPr>
              <a:t>V</a:t>
            </a:r>
            <a:r>
              <a:rPr lang="en-US" baseline="-25000" dirty="0" err="1" smtClean="0">
                <a:latin typeface="+mj-lt"/>
              </a:rPr>
              <a:t>out</a:t>
            </a:r>
            <a:r>
              <a:rPr lang="el-GR" dirty="0" smtClean="0">
                <a:latin typeface="+mj-lt"/>
              </a:rPr>
              <a:t>=</a:t>
            </a:r>
            <a:r>
              <a:rPr lang="en-US" dirty="0" smtClean="0">
                <a:latin typeface="+mj-lt"/>
              </a:rPr>
              <a:t>V</a:t>
            </a:r>
            <a:r>
              <a:rPr lang="en-US" baseline="-25000" dirty="0" smtClean="0">
                <a:latin typeface="+mj-lt"/>
              </a:rPr>
              <a:t>DD</a:t>
            </a:r>
            <a:endParaRPr lang="el-GR" dirty="0" smtClean="0">
              <a:latin typeface="+mj-lt"/>
            </a:endParaRPr>
          </a:p>
        </p:txBody>
      </p:sp>
    </p:spTree>
    <p:extLst>
      <p:ext uri="{BB962C8B-B14F-4D97-AF65-F5344CB8AC3E}">
        <p14:creationId xmlns:p14="http://schemas.microsoft.com/office/powerpoint/2010/main" val="344595260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l-GR" altLang="el-GR" smtClean="0"/>
              <a:t>Περιοχή </a:t>
            </a:r>
            <a:r>
              <a:rPr lang="en-US" altLang="el-GR" smtClean="0"/>
              <a:t>B</a:t>
            </a:r>
            <a:endParaRPr lang="el-GR" altLang="el-GR" smtClean="0"/>
          </a:p>
        </p:txBody>
      </p:sp>
      <mc:AlternateContent xmlns:mc="http://schemas.openxmlformats.org/markup-compatibility/2006" xmlns:a14="http://schemas.microsoft.com/office/drawing/2010/main">
        <mc:Choice Requires="a14">
          <p:sp>
            <p:nvSpPr>
              <p:cNvPr id="2" name="TextBox 1"/>
              <p:cNvSpPr txBox="1"/>
              <p:nvPr/>
            </p:nvSpPr>
            <p:spPr>
              <a:xfrm>
                <a:off x="3587316" y="1460897"/>
                <a:ext cx="1969368" cy="1254125"/>
              </a:xfrm>
              <a:prstGeom prst="rect">
                <a:avLst/>
              </a:prstGeom>
            </p:spPr>
            <p:txBody>
              <a:bodyPr vert="horz" wrap="none" lIns="0" tIns="0" rIns="0" bIns="0" rtlCol="0" anchor="ctr">
                <a:normAutofit/>
              </a:bodyPr>
              <a:lstStyle/>
              <a:p>
                <a:pPr/>
                <a14:m>
                  <m:oMathPara xmlns:m="http://schemas.openxmlformats.org/officeDocument/2006/math">
                    <m:oMathParaPr>
                      <m:jc m:val="centerGroup"/>
                    </m:oMathParaPr>
                    <m:oMath xmlns:m="http://schemas.openxmlformats.org/officeDocument/2006/math">
                      <m:sSub>
                        <m:sSubPr>
                          <m:ctrlPr>
                            <a:rPr lang="el-GR" sz="2600" i="1" smtClean="0">
                              <a:latin typeface="Cambria Math" panose="02040503050406030204" pitchFamily="18" charset="0"/>
                            </a:rPr>
                          </m:ctrlPr>
                        </m:sSubPr>
                        <m:e>
                          <m:r>
                            <a:rPr lang="en-US" sz="2600" b="0" i="1" smtClean="0">
                              <a:latin typeface="Cambria Math" panose="02040503050406030204" pitchFamily="18" charset="0"/>
                            </a:rPr>
                            <m:t>𝐼</m:t>
                          </m:r>
                        </m:e>
                        <m:sub>
                          <m:r>
                            <a:rPr lang="en-US" sz="2600" b="0" i="1" smtClean="0">
                              <a:latin typeface="Cambria Math" panose="02040503050406030204" pitchFamily="18" charset="0"/>
                            </a:rPr>
                            <m:t>2</m:t>
                          </m:r>
                        </m:sub>
                      </m:sSub>
                      <m:r>
                        <a:rPr lang="en-US" sz="2600" b="0" i="1" smtClean="0">
                          <a:latin typeface="Cambria Math" panose="02040503050406030204" pitchFamily="18" charset="0"/>
                        </a:rPr>
                        <m:t>=</m:t>
                      </m:r>
                      <m:sSub>
                        <m:sSubPr>
                          <m:ctrlPr>
                            <a:rPr lang="el-GR" sz="2600" i="1">
                              <a:latin typeface="Cambria Math" panose="02040503050406030204" pitchFamily="18" charset="0"/>
                            </a:rPr>
                          </m:ctrlPr>
                        </m:sSubPr>
                        <m:e>
                          <m:r>
                            <a:rPr lang="en-US" sz="2600" i="1">
                              <a:latin typeface="Cambria Math" panose="02040503050406030204" pitchFamily="18" charset="0"/>
                            </a:rPr>
                            <m:t>𝐼</m:t>
                          </m:r>
                        </m:e>
                        <m:sub>
                          <m:r>
                            <a:rPr lang="en-US" sz="2600" b="0" i="1" smtClean="0">
                              <a:latin typeface="Cambria Math" panose="02040503050406030204" pitchFamily="18" charset="0"/>
                            </a:rPr>
                            <m:t>1</m:t>
                          </m:r>
                        </m:sub>
                      </m:sSub>
                      <m:r>
                        <a:rPr lang="en-US" sz="2600" i="1" smtClean="0">
                          <a:latin typeface="Cambria Math" panose="02040503050406030204" pitchFamily="18" charset="0"/>
                          <a:ea typeface="Cambria Math" panose="02040503050406030204" pitchFamily="18" charset="0"/>
                        </a:rPr>
                        <m:t>⇒</m:t>
                      </m:r>
                    </m:oMath>
                  </m:oMathPara>
                </a14:m>
                <a:endParaRPr lang="el-GR" dirty="0" smtClean="0"/>
              </a:p>
            </p:txBody>
          </p:sp>
        </mc:Choice>
        <mc:Fallback xmlns="">
          <p:sp>
            <p:nvSpPr>
              <p:cNvPr id="2" name="TextBox 1"/>
              <p:cNvSpPr txBox="1">
                <a:spLocks noRot="1" noChangeAspect="1" noMove="1" noResize="1" noEditPoints="1" noAdjustHandles="1" noChangeArrowheads="1" noChangeShapeType="1" noTextEdit="1"/>
              </p:cNvSpPr>
              <p:nvPr/>
            </p:nvSpPr>
            <p:spPr>
              <a:xfrm>
                <a:off x="3587316" y="1460897"/>
                <a:ext cx="1969368" cy="1254125"/>
              </a:xfrm>
              <a:prstGeom prst="rect">
                <a:avLst/>
              </a:prstGeom>
              <a:blipFill rotWithShape="0">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00063" y="2506266"/>
                <a:ext cx="6736233" cy="1127919"/>
              </a:xfrm>
              <a:prstGeom prst="rect">
                <a:avLst/>
              </a:prstGeom>
            </p:spPr>
            <p:txBody>
              <a:bodyPr vert="horz" wrap="none" lIns="0" tIns="0" rIns="0" bIns="0" rtlCol="0" anchor="ctr">
                <a:no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rPr>
                          </m:ctrlPr>
                        </m:sSubPr>
                        <m:e>
                          <m:r>
                            <m:rPr>
                              <m:sty m:val="p"/>
                            </m:rPr>
                            <a:rPr lang="el-GR" sz="2000" b="0" i="0" smtClean="0">
                              <a:latin typeface="Cambria Math" panose="02040503050406030204" pitchFamily="18" charset="0"/>
                            </a:rPr>
                            <m:t>β</m:t>
                          </m:r>
                        </m:e>
                        <m:sub>
                          <m:r>
                            <a:rPr lang="en-US" sz="2000" b="0" i="1" smtClean="0">
                              <a:latin typeface="Cambria Math" panose="02040503050406030204" pitchFamily="18" charset="0"/>
                            </a:rPr>
                            <m:t>𝑛</m:t>
                          </m:r>
                        </m:sub>
                      </m:sSub>
                      <m:f>
                        <m:fPr>
                          <m:ctrlPr>
                            <a:rPr lang="el-GR" sz="2000" i="1" smtClean="0">
                              <a:latin typeface="Cambria Math" panose="02040503050406030204" pitchFamily="18" charset="0"/>
                            </a:rPr>
                          </m:ctrlPr>
                        </m:fPr>
                        <m:num>
                          <m:sSup>
                            <m:sSupPr>
                              <m:ctrlPr>
                                <a:rPr lang="el-GR" sz="2000" i="1" smtClean="0">
                                  <a:latin typeface="Cambria Math" panose="02040503050406030204" pitchFamily="18" charset="0"/>
                                </a:rPr>
                              </m:ctrlPr>
                            </m:sSupPr>
                            <m:e>
                              <m:d>
                                <m:dPr>
                                  <m:ctrlPr>
                                    <a:rPr lang="el-GR" sz="2000" i="1">
                                      <a:latin typeface="Cambria Math" panose="02040503050406030204" pitchFamily="18" charset="0"/>
                                    </a:rPr>
                                  </m:ctrlPr>
                                </m:dPr>
                                <m:e>
                                  <m:sSub>
                                    <m:sSubPr>
                                      <m:ctrlPr>
                                        <a:rPr lang="el-GR"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𝐼𝑁</m:t>
                                      </m:r>
                                    </m:sub>
                                  </m:sSub>
                                  <m:r>
                                    <a:rPr lang="en-US" sz="2000" i="1">
                                      <a:latin typeface="Cambria Math" panose="02040503050406030204" pitchFamily="18" charset="0"/>
                                    </a:rPr>
                                    <m:t>−</m:t>
                                  </m:r>
                                  <m:sSub>
                                    <m:sSubPr>
                                      <m:ctrlPr>
                                        <a:rPr lang="el-GR"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𝑡h𝑛</m:t>
                                      </m:r>
                                    </m:sub>
                                  </m:sSub>
                                </m:e>
                              </m:d>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2</m:t>
                          </m:r>
                        </m:den>
                      </m:f>
                      <m:r>
                        <a:rPr lang="en-US" sz="2000" b="0" i="1" smtClean="0">
                          <a:latin typeface="Cambria Math" panose="02040503050406030204" pitchFamily="18" charset="0"/>
                        </a:rPr>
                        <m:t>=</m:t>
                      </m:r>
                      <m:sSub>
                        <m:sSubPr>
                          <m:ctrlPr>
                            <a:rPr lang="el-GR" sz="2000" i="1">
                              <a:latin typeface="Cambria Math" panose="02040503050406030204" pitchFamily="18" charset="0"/>
                            </a:rPr>
                          </m:ctrlPr>
                        </m:sSubPr>
                        <m:e>
                          <m:r>
                            <m:rPr>
                              <m:sty m:val="p"/>
                            </m:rPr>
                            <a:rPr lang="el-GR" sz="2000">
                              <a:latin typeface="Cambria Math" panose="02040503050406030204" pitchFamily="18" charset="0"/>
                            </a:rPr>
                            <m:t>β</m:t>
                          </m:r>
                        </m:e>
                        <m:sub>
                          <m:r>
                            <a:rPr lang="en-US" sz="2000" b="0" i="1" smtClean="0">
                              <a:latin typeface="Cambria Math" panose="02040503050406030204" pitchFamily="18" charset="0"/>
                            </a:rPr>
                            <m:t>𝑝</m:t>
                          </m:r>
                        </m:sub>
                      </m:sSub>
                      <m:d>
                        <m:dPr>
                          <m:begChr m:val="["/>
                          <m:endChr m:val="]"/>
                          <m:ctrlPr>
                            <a:rPr lang="en-US" sz="2000" i="1" smtClean="0">
                              <a:latin typeface="Cambria Math" panose="02040503050406030204" pitchFamily="18" charset="0"/>
                            </a:rPr>
                          </m:ctrlPr>
                        </m:d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𝐼𝑁</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𝐷𝐷</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𝑡h</m:t>
                                  </m:r>
                                  <m:r>
                                    <a:rPr lang="en-US" sz="2000" b="0" i="1" smtClean="0">
                                      <a:latin typeface="Cambria Math" panose="02040503050406030204" pitchFamily="18" charset="0"/>
                                    </a:rPr>
                                    <m:t>𝑝</m:t>
                                  </m:r>
                                </m:sub>
                              </m:sSub>
                            </m:e>
                          </m:d>
                          <m:d>
                            <m:dPr>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𝑂𝑈𝑇</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𝐷𝐷</m:t>
                                  </m:r>
                                </m:sub>
                              </m:sSub>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𝑂𝑈𝑇</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𝐷𝐷</m:t>
                                          </m:r>
                                        </m:sub>
                                      </m:sSub>
                                    </m:e>
                                  </m:d>
                                </m:e>
                                <m:sup>
                                  <m:r>
                                    <a:rPr lang="en-US" sz="2000" i="1">
                                      <a:latin typeface="Cambria Math" panose="02040503050406030204" pitchFamily="18" charset="0"/>
                                    </a:rPr>
                                    <m:t>2</m:t>
                                  </m:r>
                                </m:sup>
                              </m:sSup>
                            </m:num>
                            <m:den>
                              <m:r>
                                <a:rPr lang="en-US" sz="2000" b="0" i="1" smtClean="0">
                                  <a:latin typeface="Cambria Math" panose="02040503050406030204" pitchFamily="18" charset="0"/>
                                </a:rPr>
                                <m:t>2</m:t>
                              </m:r>
                            </m:den>
                          </m:f>
                        </m:e>
                      </m:d>
                    </m:oMath>
                  </m:oMathPara>
                </a14:m>
                <a:endParaRPr lang="el-GR" sz="20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500063" y="2506266"/>
                <a:ext cx="6736233" cy="1127919"/>
              </a:xfrm>
              <a:prstGeom prst="rect">
                <a:avLst/>
              </a:prstGeom>
              <a:blipFill rotWithShape="0">
                <a:blip r:embed="rId4"/>
                <a:stretch>
                  <a:fillRect r="-17647"/>
                </a:stretch>
              </a:blipFill>
            </p:spPr>
            <p:txBody>
              <a:bodyPr/>
              <a:lstStyle/>
              <a:p>
                <a:r>
                  <a:rPr lang="el-GR">
                    <a:noFill/>
                  </a:rPr>
                  <a:t> </a:t>
                </a:r>
              </a:p>
            </p:txBody>
          </p:sp>
        </mc:Fallback>
      </mc:AlternateContent>
      <p:sp>
        <p:nvSpPr>
          <p:cNvPr id="5" name="Θέση περιεχομένου 4"/>
          <p:cNvSpPr>
            <a:spLocks noGrp="1"/>
          </p:cNvSpPr>
          <p:nvPr>
            <p:ph idx="1"/>
          </p:nvPr>
        </p:nvSpPr>
        <p:spPr>
          <a:xfrm>
            <a:off x="3868179" y="3817303"/>
            <a:ext cx="3675796" cy="1403201"/>
          </a:xfrm>
        </p:spPr>
        <p:txBody>
          <a:bodyPr/>
          <a:lstStyle/>
          <a:p>
            <a:pPr marL="0" indent="0">
              <a:buNone/>
            </a:pPr>
            <a:r>
              <a:rPr lang="el-GR" dirty="0" smtClean="0"/>
              <a:t>άρα</a:t>
            </a:r>
            <a:endParaRPr lang="el-GR" dirty="0"/>
          </a:p>
        </p:txBody>
      </p:sp>
      <mc:AlternateContent xmlns:mc="http://schemas.openxmlformats.org/markup-compatibility/2006" xmlns:a14="http://schemas.microsoft.com/office/drawing/2010/main">
        <mc:Choice Requires="a14">
          <p:sp>
            <p:nvSpPr>
              <p:cNvPr id="4" name="TextBox 3"/>
              <p:cNvSpPr txBox="1"/>
              <p:nvPr/>
            </p:nvSpPr>
            <p:spPr>
              <a:xfrm>
                <a:off x="266304" y="4854179"/>
                <a:ext cx="8677671" cy="658811"/>
              </a:xfrm>
              <a:prstGeom prst="rect">
                <a:avLst/>
              </a:prstGeom>
            </p:spPr>
            <p:txBody>
              <a:bodyPr vert="horz" wrap="none" lIns="0" tIns="0" rIns="0" bIns="0" rtlCol="0" anchor="ctr">
                <a:noAutofit/>
              </a:bodyPr>
              <a:lstStyle/>
              <a:p>
                <a:pPr/>
                <a14:m>
                  <m:oMathPara xmlns:m="http://schemas.openxmlformats.org/officeDocument/2006/math">
                    <m:oMathParaPr>
                      <m:jc m:val="centerGroup"/>
                    </m:oMathParaPr>
                    <m:oMath xmlns:m="http://schemas.openxmlformats.org/officeDocument/2006/math">
                      <m:sSub>
                        <m:sSubPr>
                          <m:ctrlPr>
                            <a:rPr lang="el-GR" sz="1900" i="1" smtClean="0">
                              <a:latin typeface="Cambria Math" panose="02040503050406030204" pitchFamily="18" charset="0"/>
                            </a:rPr>
                          </m:ctrlPr>
                        </m:sSubPr>
                        <m:e>
                          <m:r>
                            <a:rPr lang="en-US" sz="1900" b="0" i="1" smtClean="0">
                              <a:latin typeface="Cambria Math" panose="02040503050406030204" pitchFamily="18" charset="0"/>
                            </a:rPr>
                            <m:t>𝑉</m:t>
                          </m:r>
                        </m:e>
                        <m:sub>
                          <m:r>
                            <a:rPr lang="en-US" sz="1900" b="0" i="1" smtClean="0">
                              <a:latin typeface="Cambria Math" panose="02040503050406030204" pitchFamily="18" charset="0"/>
                            </a:rPr>
                            <m:t>𝑂𝑈𝑇</m:t>
                          </m:r>
                        </m:sub>
                      </m:sSub>
                      <m:r>
                        <a:rPr lang="en-US" sz="1900" b="0" i="1" smtClean="0">
                          <a:latin typeface="Cambria Math" panose="02040503050406030204" pitchFamily="18" charset="0"/>
                        </a:rPr>
                        <m:t>=</m:t>
                      </m:r>
                      <m:d>
                        <m:dPr>
                          <m:ctrlPr>
                            <a:rPr lang="en-US" sz="1900" b="0" i="1" smtClean="0">
                              <a:latin typeface="Cambria Math" panose="02040503050406030204" pitchFamily="18" charset="0"/>
                            </a:rPr>
                          </m:ctrlPr>
                        </m:dPr>
                        <m:e>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𝑉</m:t>
                              </m:r>
                            </m:e>
                            <m:sub>
                              <m:r>
                                <a:rPr lang="en-US" sz="1900" b="0" i="1" smtClean="0">
                                  <a:latin typeface="Cambria Math" panose="02040503050406030204" pitchFamily="18" charset="0"/>
                                </a:rPr>
                                <m:t>𝐼𝑁</m:t>
                              </m:r>
                            </m:sub>
                          </m:sSub>
                          <m:r>
                            <a:rPr lang="en-US" sz="1900" b="0" i="1" smtClean="0">
                              <a:latin typeface="Cambria Math" panose="02040503050406030204" pitchFamily="18" charset="0"/>
                            </a:rPr>
                            <m:t>+</m:t>
                          </m:r>
                          <m:sSub>
                            <m:sSubPr>
                              <m:ctrlPr>
                                <a:rPr lang="en-US" sz="1900" i="1">
                                  <a:latin typeface="Cambria Math" panose="02040503050406030204" pitchFamily="18" charset="0"/>
                                </a:rPr>
                              </m:ctrlPr>
                            </m:sSubPr>
                            <m:e>
                              <m:r>
                                <a:rPr lang="en-US" sz="1900" i="1">
                                  <a:latin typeface="Cambria Math" panose="02040503050406030204" pitchFamily="18" charset="0"/>
                                </a:rPr>
                                <m:t>𝑉</m:t>
                              </m:r>
                            </m:e>
                            <m:sub>
                              <m:r>
                                <a:rPr lang="en-US" sz="1900" b="0" i="1" smtClean="0">
                                  <a:latin typeface="Cambria Math" panose="02040503050406030204" pitchFamily="18" charset="0"/>
                                </a:rPr>
                                <m:t>𝑡h𝑝</m:t>
                              </m:r>
                            </m:sub>
                          </m:sSub>
                        </m:e>
                      </m:d>
                      <m:r>
                        <a:rPr lang="en-US" sz="1900" b="0" i="1" smtClean="0">
                          <a:latin typeface="Cambria Math" panose="02040503050406030204" pitchFamily="18" charset="0"/>
                        </a:rPr>
                        <m:t>+</m:t>
                      </m:r>
                      <m:rad>
                        <m:radPr>
                          <m:degHide m:val="on"/>
                          <m:ctrlPr>
                            <a:rPr lang="en-US" sz="1900" b="0" i="1" smtClean="0">
                              <a:latin typeface="Cambria Math" panose="02040503050406030204" pitchFamily="18" charset="0"/>
                            </a:rPr>
                          </m:ctrlPr>
                        </m:radPr>
                        <m:deg/>
                        <m:e>
                          <m:sSup>
                            <m:sSupPr>
                              <m:ctrlPr>
                                <a:rPr lang="en-US" sz="1900" b="0" i="1" smtClean="0">
                                  <a:latin typeface="Cambria Math" panose="02040503050406030204" pitchFamily="18" charset="0"/>
                                </a:rPr>
                              </m:ctrlPr>
                            </m:sSupPr>
                            <m:e>
                              <m:r>
                                <a:rPr lang="en-US" sz="1900" i="1">
                                  <a:latin typeface="Cambria Math" panose="02040503050406030204" pitchFamily="18" charset="0"/>
                                </a:rPr>
                                <m:t>(</m:t>
                              </m:r>
                              <m:sSub>
                                <m:sSubPr>
                                  <m:ctrlPr>
                                    <a:rPr lang="en-US" sz="1900" i="1">
                                      <a:latin typeface="Cambria Math" panose="02040503050406030204" pitchFamily="18" charset="0"/>
                                    </a:rPr>
                                  </m:ctrlPr>
                                </m:sSubPr>
                                <m:e>
                                  <m:r>
                                    <a:rPr lang="en-US" sz="1900" i="1">
                                      <a:latin typeface="Cambria Math" panose="02040503050406030204" pitchFamily="18" charset="0"/>
                                    </a:rPr>
                                    <m:t>𝑉</m:t>
                                  </m:r>
                                </m:e>
                                <m:sub>
                                  <m:r>
                                    <a:rPr lang="en-US" sz="1900" i="1">
                                      <a:latin typeface="Cambria Math" panose="02040503050406030204" pitchFamily="18" charset="0"/>
                                    </a:rPr>
                                    <m:t>𝐼𝑁</m:t>
                                  </m:r>
                                </m:sub>
                              </m:sSub>
                              <m:r>
                                <a:rPr lang="en-US" sz="1900" i="1">
                                  <a:latin typeface="Cambria Math" panose="02040503050406030204" pitchFamily="18" charset="0"/>
                                </a:rPr>
                                <m:t>−</m:t>
                              </m:r>
                              <m:sSub>
                                <m:sSubPr>
                                  <m:ctrlPr>
                                    <a:rPr lang="en-US" sz="1900" i="1" smtClean="0">
                                      <a:latin typeface="Cambria Math" panose="02040503050406030204" pitchFamily="18" charset="0"/>
                                    </a:rPr>
                                  </m:ctrlPr>
                                </m:sSubPr>
                                <m:e>
                                  <m:r>
                                    <a:rPr lang="en-US" sz="1900" i="1">
                                      <a:latin typeface="Cambria Math" panose="02040503050406030204" pitchFamily="18" charset="0"/>
                                    </a:rPr>
                                    <m:t>𝑉</m:t>
                                  </m:r>
                                </m:e>
                                <m:sub>
                                  <m:r>
                                    <a:rPr lang="en-US" sz="1900" i="1">
                                      <a:latin typeface="Cambria Math" panose="02040503050406030204" pitchFamily="18" charset="0"/>
                                    </a:rPr>
                                    <m:t>𝑡h𝑝</m:t>
                                  </m:r>
                                </m:sub>
                              </m:sSub>
                              <m:r>
                                <a:rPr lang="en-US" sz="1900" i="1">
                                  <a:latin typeface="Cambria Math" panose="02040503050406030204" pitchFamily="18" charset="0"/>
                                </a:rPr>
                                <m:t>)</m:t>
                              </m:r>
                            </m:e>
                            <m:sup>
                              <m:r>
                                <a:rPr lang="en-US" sz="1900" b="0" i="1" smtClean="0">
                                  <a:latin typeface="Cambria Math" panose="02040503050406030204" pitchFamily="18" charset="0"/>
                                </a:rPr>
                                <m:t>2</m:t>
                              </m:r>
                            </m:sup>
                          </m:sSup>
                          <m:r>
                            <a:rPr lang="en-US" sz="1900" b="0" i="1" smtClean="0">
                              <a:latin typeface="Cambria Math" panose="02040503050406030204" pitchFamily="18" charset="0"/>
                            </a:rPr>
                            <m:t>−2</m:t>
                          </m:r>
                          <m:d>
                            <m:dPr>
                              <m:ctrlPr>
                                <a:rPr lang="en-US" sz="1900" b="0" i="1" smtClean="0">
                                  <a:latin typeface="Cambria Math" panose="02040503050406030204" pitchFamily="18" charset="0"/>
                                </a:rPr>
                              </m:ctrlPr>
                            </m:dPr>
                            <m:e>
                              <m:sSub>
                                <m:sSubPr>
                                  <m:ctrlPr>
                                    <a:rPr lang="en-US" sz="1900" i="1">
                                      <a:latin typeface="Cambria Math" panose="02040503050406030204" pitchFamily="18" charset="0"/>
                                    </a:rPr>
                                  </m:ctrlPr>
                                </m:sSubPr>
                                <m:e>
                                  <m:r>
                                    <a:rPr lang="en-US" sz="1900" i="1">
                                      <a:latin typeface="Cambria Math" panose="02040503050406030204" pitchFamily="18" charset="0"/>
                                    </a:rPr>
                                    <m:t>𝑉</m:t>
                                  </m:r>
                                </m:e>
                                <m:sub>
                                  <m:r>
                                    <a:rPr lang="en-US" sz="1900" i="1">
                                      <a:latin typeface="Cambria Math" panose="02040503050406030204" pitchFamily="18" charset="0"/>
                                    </a:rPr>
                                    <m:t>𝐼𝑁</m:t>
                                  </m:r>
                                </m:sub>
                              </m:sSub>
                              <m:r>
                                <a:rPr lang="en-US" sz="1900" i="1">
                                  <a:latin typeface="Cambria Math" panose="02040503050406030204" pitchFamily="18" charset="0"/>
                                </a:rPr>
                                <m:t>−</m:t>
                              </m:r>
                              <m:f>
                                <m:fPr>
                                  <m:ctrlPr>
                                    <a:rPr lang="en-US" sz="1900" i="1" smtClean="0">
                                      <a:latin typeface="Cambria Math" panose="02040503050406030204" pitchFamily="18" charset="0"/>
                                    </a:rPr>
                                  </m:ctrlPr>
                                </m:fPr>
                                <m:num>
                                  <m:sSub>
                                    <m:sSubPr>
                                      <m:ctrlPr>
                                        <a:rPr lang="en-US" sz="1900" i="1">
                                          <a:latin typeface="Cambria Math" panose="02040503050406030204" pitchFamily="18" charset="0"/>
                                        </a:rPr>
                                      </m:ctrlPr>
                                    </m:sSubPr>
                                    <m:e>
                                      <m:r>
                                        <a:rPr lang="en-US" sz="1900" i="1">
                                          <a:latin typeface="Cambria Math" panose="02040503050406030204" pitchFamily="18" charset="0"/>
                                        </a:rPr>
                                        <m:t>𝑉</m:t>
                                      </m:r>
                                    </m:e>
                                    <m:sub>
                                      <m:r>
                                        <a:rPr lang="en-US" sz="1900" b="0" i="1" smtClean="0">
                                          <a:latin typeface="Cambria Math" panose="02040503050406030204" pitchFamily="18" charset="0"/>
                                        </a:rPr>
                                        <m:t>𝐷𝐷</m:t>
                                      </m:r>
                                    </m:sub>
                                  </m:sSub>
                                </m:num>
                                <m:den>
                                  <m:r>
                                    <a:rPr lang="en-US" sz="1900" b="0" i="1" smtClean="0">
                                      <a:latin typeface="Cambria Math" panose="02040503050406030204" pitchFamily="18" charset="0"/>
                                    </a:rPr>
                                    <m:t>2</m:t>
                                  </m:r>
                                </m:den>
                              </m:f>
                              <m:r>
                                <a:rPr lang="en-US" sz="1900" b="0" i="1" smtClean="0">
                                  <a:latin typeface="Cambria Math" panose="02040503050406030204" pitchFamily="18" charset="0"/>
                                </a:rPr>
                                <m:t>−</m:t>
                              </m:r>
                              <m:sSub>
                                <m:sSubPr>
                                  <m:ctrlPr>
                                    <a:rPr lang="en-US" sz="1900" i="1">
                                      <a:latin typeface="Cambria Math" panose="02040503050406030204" pitchFamily="18" charset="0"/>
                                    </a:rPr>
                                  </m:ctrlPr>
                                </m:sSubPr>
                                <m:e>
                                  <m:r>
                                    <a:rPr lang="en-US" sz="1900" i="1">
                                      <a:latin typeface="Cambria Math" panose="02040503050406030204" pitchFamily="18" charset="0"/>
                                    </a:rPr>
                                    <m:t>𝑉</m:t>
                                  </m:r>
                                </m:e>
                                <m:sub>
                                  <m:r>
                                    <a:rPr lang="en-US" sz="1900" i="1">
                                      <a:latin typeface="Cambria Math" panose="02040503050406030204" pitchFamily="18" charset="0"/>
                                    </a:rPr>
                                    <m:t>𝑡h𝑝</m:t>
                                  </m:r>
                                </m:sub>
                              </m:sSub>
                            </m:e>
                          </m:d>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𝑉</m:t>
                              </m:r>
                            </m:e>
                            <m:sub>
                              <m:r>
                                <a:rPr lang="en-US" sz="1900" b="0" i="1" smtClean="0">
                                  <a:latin typeface="Cambria Math" panose="02040503050406030204" pitchFamily="18" charset="0"/>
                                </a:rPr>
                                <m:t>𝐷𝐷</m:t>
                              </m:r>
                            </m:sub>
                          </m:sSub>
                          <m:r>
                            <a:rPr lang="en-US" sz="1900" b="0" i="1" smtClean="0">
                              <a:latin typeface="Cambria Math" panose="02040503050406030204" pitchFamily="18" charset="0"/>
                            </a:rPr>
                            <m:t>−</m:t>
                          </m:r>
                          <m:f>
                            <m:fPr>
                              <m:ctrlPr>
                                <a:rPr lang="en-US" sz="1900" b="0" i="1" smtClean="0">
                                  <a:latin typeface="Cambria Math" panose="02040503050406030204" pitchFamily="18" charset="0"/>
                                </a:rPr>
                              </m:ctrlPr>
                            </m:fPr>
                            <m:num>
                              <m:sSub>
                                <m:sSubPr>
                                  <m:ctrlPr>
                                    <a:rPr lang="en-US" sz="1900" b="0" i="1" smtClean="0">
                                      <a:latin typeface="Cambria Math" panose="02040503050406030204" pitchFamily="18" charset="0"/>
                                    </a:rPr>
                                  </m:ctrlPr>
                                </m:sSubPr>
                                <m:e>
                                  <m:r>
                                    <a:rPr lang="el-GR" sz="1900" b="0" i="1" smtClean="0">
                                      <a:latin typeface="Cambria Math" panose="02040503050406030204" pitchFamily="18" charset="0"/>
                                    </a:rPr>
                                    <m:t>𝛽</m:t>
                                  </m:r>
                                </m:e>
                                <m:sub>
                                  <m:r>
                                    <a:rPr lang="en-US" sz="1900" b="0" i="1" smtClean="0">
                                      <a:latin typeface="Cambria Math" panose="02040503050406030204" pitchFamily="18" charset="0"/>
                                    </a:rPr>
                                    <m:t>𝑛</m:t>
                                  </m:r>
                                </m:sub>
                              </m:sSub>
                            </m:num>
                            <m:den>
                              <m:sSub>
                                <m:sSubPr>
                                  <m:ctrlPr>
                                    <a:rPr lang="en-US" sz="1900" b="0" i="1" smtClean="0">
                                      <a:latin typeface="Cambria Math" panose="02040503050406030204" pitchFamily="18" charset="0"/>
                                    </a:rPr>
                                  </m:ctrlPr>
                                </m:sSubPr>
                                <m:e>
                                  <m:r>
                                    <a:rPr lang="el-GR" sz="1900" b="0" i="1" smtClean="0">
                                      <a:latin typeface="Cambria Math" panose="02040503050406030204" pitchFamily="18" charset="0"/>
                                    </a:rPr>
                                    <m:t>𝛽</m:t>
                                  </m:r>
                                </m:e>
                                <m:sub>
                                  <m:r>
                                    <a:rPr lang="en-US" sz="1900" b="0" i="1" smtClean="0">
                                      <a:latin typeface="Cambria Math" panose="02040503050406030204" pitchFamily="18" charset="0"/>
                                    </a:rPr>
                                    <m:t>𝑝</m:t>
                                  </m:r>
                                </m:sub>
                              </m:sSub>
                            </m:den>
                          </m:f>
                          <m:sSup>
                            <m:sSupPr>
                              <m:ctrlPr>
                                <a:rPr lang="en-US" sz="1900" b="0" i="1" smtClean="0">
                                  <a:latin typeface="Cambria Math" panose="02040503050406030204" pitchFamily="18" charset="0"/>
                                </a:rPr>
                              </m:ctrlPr>
                            </m:sSupPr>
                            <m:e>
                              <m:r>
                                <a:rPr lang="el-GR" sz="1900" i="1">
                                  <a:latin typeface="Cambria Math" panose="02040503050406030204" pitchFamily="18" charset="0"/>
                                </a:rPr>
                                <m:t>(</m:t>
                              </m:r>
                              <m:sSub>
                                <m:sSubPr>
                                  <m:ctrlPr>
                                    <a:rPr lang="en-US" sz="1900" i="1">
                                      <a:latin typeface="Cambria Math" panose="02040503050406030204" pitchFamily="18" charset="0"/>
                                    </a:rPr>
                                  </m:ctrlPr>
                                </m:sSubPr>
                                <m:e>
                                  <m:r>
                                    <a:rPr lang="en-US" sz="1900" i="1">
                                      <a:latin typeface="Cambria Math" panose="02040503050406030204" pitchFamily="18" charset="0"/>
                                    </a:rPr>
                                    <m:t>𝑉</m:t>
                                  </m:r>
                                </m:e>
                                <m:sub>
                                  <m:r>
                                    <a:rPr lang="en-US" sz="1900" i="1">
                                      <a:latin typeface="Cambria Math" panose="02040503050406030204" pitchFamily="18" charset="0"/>
                                    </a:rPr>
                                    <m:t>𝐼𝑁</m:t>
                                  </m:r>
                                </m:sub>
                              </m:sSub>
                              <m:r>
                                <a:rPr lang="el-GR" sz="1900" i="1">
                                  <a:latin typeface="Cambria Math" panose="02040503050406030204" pitchFamily="18" charset="0"/>
                                </a:rPr>
                                <m:t>−</m:t>
                              </m:r>
                              <m:sSub>
                                <m:sSubPr>
                                  <m:ctrlPr>
                                    <a:rPr lang="en-US" sz="1900" i="1">
                                      <a:latin typeface="Cambria Math" panose="02040503050406030204" pitchFamily="18" charset="0"/>
                                    </a:rPr>
                                  </m:ctrlPr>
                                </m:sSubPr>
                                <m:e>
                                  <m:r>
                                    <a:rPr lang="en-US" sz="1900" i="1">
                                      <a:latin typeface="Cambria Math" panose="02040503050406030204" pitchFamily="18" charset="0"/>
                                    </a:rPr>
                                    <m:t>𝑉</m:t>
                                  </m:r>
                                </m:e>
                                <m:sub>
                                  <m:r>
                                    <a:rPr lang="en-US" sz="1900" i="1">
                                      <a:latin typeface="Cambria Math" panose="02040503050406030204" pitchFamily="18" charset="0"/>
                                    </a:rPr>
                                    <m:t>𝑡h𝑛</m:t>
                                  </m:r>
                                </m:sub>
                              </m:sSub>
                              <m:r>
                                <a:rPr lang="en-US" sz="1900" i="1">
                                  <a:latin typeface="Cambria Math" panose="02040503050406030204" pitchFamily="18" charset="0"/>
                                </a:rPr>
                                <m:t>)</m:t>
                              </m:r>
                            </m:e>
                            <m:sup>
                              <m:r>
                                <a:rPr lang="en-US" sz="1900" b="0" i="1" smtClean="0">
                                  <a:latin typeface="Cambria Math" panose="02040503050406030204" pitchFamily="18" charset="0"/>
                                </a:rPr>
                                <m:t>1</m:t>
                              </m:r>
                            </m:sup>
                          </m:sSup>
                        </m:e>
                      </m:rad>
                    </m:oMath>
                  </m:oMathPara>
                </a14:m>
                <a:endParaRPr lang="el-GR" sz="190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266304" y="4854179"/>
                <a:ext cx="8677671" cy="658811"/>
              </a:xfrm>
              <a:prstGeom prst="rect">
                <a:avLst/>
              </a:prstGeom>
              <a:blipFill rotWithShape="0">
                <a:blip r:embed="rId5"/>
                <a:stretch>
                  <a:fillRect t="-7407" b="-16667"/>
                </a:stretch>
              </a:blipFill>
            </p:spPr>
            <p:txBody>
              <a:bodyPr/>
              <a:lstStyle/>
              <a:p>
                <a:r>
                  <a:rPr lang="el-GR">
                    <a:noFill/>
                  </a:rPr>
                  <a:t> </a:t>
                </a:r>
              </a:p>
            </p:txBody>
          </p:sp>
        </mc:Fallback>
      </mc:AlternateContent>
    </p:spTree>
    <p:custDataLst>
      <p:tags r:id="rId1"/>
    </p:custDataLst>
    <p:extLst>
      <p:ext uri="{BB962C8B-B14F-4D97-AF65-F5344CB8AC3E}">
        <p14:creationId xmlns:p14="http://schemas.microsoft.com/office/powerpoint/2010/main" val="72242000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l-GR" altLang="el-GR" smtClean="0"/>
              <a:t>Περιοχή </a:t>
            </a:r>
            <a:r>
              <a:rPr lang="en-US" altLang="el-GR" smtClean="0"/>
              <a:t>C</a:t>
            </a:r>
            <a:endParaRPr lang="el-GR" altLang="el-GR" smtClean="0"/>
          </a:p>
        </p:txBody>
      </p:sp>
      <mc:AlternateContent xmlns:mc="http://schemas.openxmlformats.org/markup-compatibility/2006" xmlns:a14="http://schemas.microsoft.com/office/drawing/2010/main">
        <mc:Choice Requires="a14">
          <p:sp>
            <p:nvSpPr>
              <p:cNvPr id="2" name="TextBox 1"/>
              <p:cNvSpPr txBox="1"/>
              <p:nvPr/>
            </p:nvSpPr>
            <p:spPr>
              <a:xfrm>
                <a:off x="935596" y="1692275"/>
                <a:ext cx="6051586" cy="713245"/>
              </a:xfrm>
              <a:prstGeom prst="rect">
                <a:avLst/>
              </a:prstGeom>
            </p:spPr>
            <p:txBody>
              <a:bodyPr vert="horz" wrap="none" lIns="0" tIns="0" rIns="0" bIns="0" rtlCol="0" anchor="ctr">
                <a:normAutofit fontScale="70000" lnSpcReduction="20000"/>
              </a:bodyPr>
              <a:lstStyle/>
              <a:p>
                <a:pPr/>
                <a14:m>
                  <m:oMathPara xmlns:m="http://schemas.openxmlformats.org/officeDocument/2006/math">
                    <m:oMathParaPr>
                      <m:jc m:val="centerGroup"/>
                    </m:oMathParaPr>
                    <m:oMath xmlns:m="http://schemas.openxmlformats.org/officeDocument/2006/math">
                      <m:sSub>
                        <m:sSubPr>
                          <m:ctrlPr>
                            <a:rPr lang="el-GR" sz="2900" i="1" smtClean="0">
                              <a:latin typeface="Cambria Math" panose="02040503050406030204" pitchFamily="18" charset="0"/>
                            </a:rPr>
                          </m:ctrlPr>
                        </m:sSubPr>
                        <m:e>
                          <m:r>
                            <m:rPr>
                              <m:sty m:val="p"/>
                            </m:rPr>
                            <a:rPr lang="el-GR" sz="2900">
                              <a:latin typeface="Cambria Math" panose="02040503050406030204" pitchFamily="18" charset="0"/>
                            </a:rPr>
                            <m:t>β</m:t>
                          </m:r>
                        </m:e>
                        <m:sub>
                          <m:r>
                            <a:rPr lang="en-US" sz="2900" i="1">
                              <a:latin typeface="Cambria Math" panose="02040503050406030204" pitchFamily="18" charset="0"/>
                            </a:rPr>
                            <m:t>𝑛</m:t>
                          </m:r>
                        </m:sub>
                      </m:sSub>
                      <m:f>
                        <m:fPr>
                          <m:ctrlPr>
                            <a:rPr lang="el-GR" sz="2900" i="1">
                              <a:latin typeface="Cambria Math" panose="02040503050406030204" pitchFamily="18" charset="0"/>
                            </a:rPr>
                          </m:ctrlPr>
                        </m:fPr>
                        <m:num>
                          <m:sSup>
                            <m:sSupPr>
                              <m:ctrlPr>
                                <a:rPr lang="el-GR" sz="2900" i="1">
                                  <a:latin typeface="Cambria Math" panose="02040503050406030204" pitchFamily="18" charset="0"/>
                                </a:rPr>
                              </m:ctrlPr>
                            </m:sSupPr>
                            <m:e>
                              <m:d>
                                <m:dPr>
                                  <m:ctrlPr>
                                    <a:rPr lang="el-GR" sz="2900" i="1">
                                      <a:latin typeface="Cambria Math" panose="02040503050406030204" pitchFamily="18" charset="0"/>
                                    </a:rPr>
                                  </m:ctrlPr>
                                </m:dPr>
                                <m:e>
                                  <m:sSub>
                                    <m:sSubPr>
                                      <m:ctrlPr>
                                        <a:rPr lang="el-GR" sz="2900" i="1">
                                          <a:latin typeface="Cambria Math" panose="02040503050406030204" pitchFamily="18" charset="0"/>
                                        </a:rPr>
                                      </m:ctrlPr>
                                    </m:sSubPr>
                                    <m:e>
                                      <m:r>
                                        <a:rPr lang="en-US" sz="2900" i="1">
                                          <a:latin typeface="Cambria Math" panose="02040503050406030204" pitchFamily="18" charset="0"/>
                                        </a:rPr>
                                        <m:t>𝑉</m:t>
                                      </m:r>
                                    </m:e>
                                    <m:sub>
                                      <m:r>
                                        <a:rPr lang="en-US" sz="2900" i="1">
                                          <a:latin typeface="Cambria Math" panose="02040503050406030204" pitchFamily="18" charset="0"/>
                                        </a:rPr>
                                        <m:t>𝐼𝑁</m:t>
                                      </m:r>
                                    </m:sub>
                                  </m:sSub>
                                  <m:r>
                                    <a:rPr lang="en-US" sz="2900" i="1">
                                      <a:latin typeface="Cambria Math" panose="02040503050406030204" pitchFamily="18" charset="0"/>
                                    </a:rPr>
                                    <m:t>−</m:t>
                                  </m:r>
                                  <m:sSub>
                                    <m:sSubPr>
                                      <m:ctrlPr>
                                        <a:rPr lang="el-GR" sz="2900" i="1">
                                          <a:latin typeface="Cambria Math" panose="02040503050406030204" pitchFamily="18" charset="0"/>
                                        </a:rPr>
                                      </m:ctrlPr>
                                    </m:sSubPr>
                                    <m:e>
                                      <m:r>
                                        <a:rPr lang="en-US" sz="2900" i="1">
                                          <a:latin typeface="Cambria Math" panose="02040503050406030204" pitchFamily="18" charset="0"/>
                                        </a:rPr>
                                        <m:t>𝑉</m:t>
                                      </m:r>
                                    </m:e>
                                    <m:sub>
                                      <m:r>
                                        <a:rPr lang="en-US" sz="2900" i="1">
                                          <a:latin typeface="Cambria Math" panose="02040503050406030204" pitchFamily="18" charset="0"/>
                                        </a:rPr>
                                        <m:t>𝑡h𝑛</m:t>
                                      </m:r>
                                    </m:sub>
                                  </m:sSub>
                                </m:e>
                              </m:d>
                            </m:e>
                            <m:sup>
                              <m:r>
                                <a:rPr lang="en-US" sz="2900" i="1">
                                  <a:latin typeface="Cambria Math" panose="02040503050406030204" pitchFamily="18" charset="0"/>
                                </a:rPr>
                                <m:t>2</m:t>
                              </m:r>
                            </m:sup>
                          </m:sSup>
                        </m:num>
                        <m:den>
                          <m:r>
                            <a:rPr lang="en-US" sz="2900" i="1">
                              <a:latin typeface="Cambria Math" panose="02040503050406030204" pitchFamily="18" charset="0"/>
                            </a:rPr>
                            <m:t>2</m:t>
                          </m:r>
                        </m:den>
                      </m:f>
                      <m:r>
                        <a:rPr lang="en-US" sz="2900" i="1">
                          <a:latin typeface="Cambria Math" panose="02040503050406030204" pitchFamily="18" charset="0"/>
                        </a:rPr>
                        <m:t>=</m:t>
                      </m:r>
                      <m:sSub>
                        <m:sSubPr>
                          <m:ctrlPr>
                            <a:rPr lang="el-GR" sz="2900" i="1">
                              <a:latin typeface="Cambria Math" panose="02040503050406030204" pitchFamily="18" charset="0"/>
                            </a:rPr>
                          </m:ctrlPr>
                        </m:sSubPr>
                        <m:e>
                          <m:r>
                            <m:rPr>
                              <m:sty m:val="p"/>
                            </m:rPr>
                            <a:rPr lang="el-GR" sz="2900">
                              <a:latin typeface="Cambria Math" panose="02040503050406030204" pitchFamily="18" charset="0"/>
                            </a:rPr>
                            <m:t>β</m:t>
                          </m:r>
                        </m:e>
                        <m:sub>
                          <m:r>
                            <a:rPr lang="en-US" sz="2900" i="1">
                              <a:latin typeface="Cambria Math" panose="02040503050406030204" pitchFamily="18" charset="0"/>
                            </a:rPr>
                            <m:t>𝑝</m:t>
                          </m:r>
                        </m:sub>
                      </m:sSub>
                      <m:f>
                        <m:fPr>
                          <m:ctrlPr>
                            <a:rPr lang="en-US" sz="2900" i="1">
                              <a:latin typeface="Cambria Math" panose="02040503050406030204" pitchFamily="18" charset="0"/>
                            </a:rPr>
                          </m:ctrlPr>
                        </m:fPr>
                        <m:num>
                          <m:sSup>
                            <m:sSupPr>
                              <m:ctrlPr>
                                <a:rPr lang="en-US" sz="2900" i="1">
                                  <a:latin typeface="Cambria Math" panose="02040503050406030204" pitchFamily="18" charset="0"/>
                                </a:rPr>
                              </m:ctrlPr>
                            </m:sSupPr>
                            <m:e>
                              <m:d>
                                <m:dPr>
                                  <m:ctrlPr>
                                    <a:rPr lang="en-US" sz="2900" i="1">
                                      <a:latin typeface="Cambria Math" panose="02040503050406030204" pitchFamily="18" charset="0"/>
                                    </a:rPr>
                                  </m:ctrlPr>
                                </m:dPr>
                                <m:e>
                                  <m:sSub>
                                    <m:sSubPr>
                                      <m:ctrlPr>
                                        <a:rPr lang="en-US" sz="2900" i="1">
                                          <a:latin typeface="Cambria Math" panose="02040503050406030204" pitchFamily="18" charset="0"/>
                                        </a:rPr>
                                      </m:ctrlPr>
                                    </m:sSubPr>
                                    <m:e>
                                      <m:r>
                                        <a:rPr lang="en-US" sz="2900" i="1">
                                          <a:latin typeface="Cambria Math" panose="02040503050406030204" pitchFamily="18" charset="0"/>
                                        </a:rPr>
                                        <m:t>𝑉</m:t>
                                      </m:r>
                                    </m:e>
                                    <m:sub>
                                      <m:r>
                                        <a:rPr lang="en-US" sz="2900" i="1">
                                          <a:latin typeface="Cambria Math" panose="02040503050406030204" pitchFamily="18" charset="0"/>
                                        </a:rPr>
                                        <m:t>𝐼𝑁</m:t>
                                      </m:r>
                                    </m:sub>
                                  </m:sSub>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𝑉</m:t>
                                      </m:r>
                                    </m:e>
                                    <m:sub>
                                      <m:r>
                                        <a:rPr lang="en-US" sz="2900" i="1">
                                          <a:latin typeface="Cambria Math" panose="02040503050406030204" pitchFamily="18" charset="0"/>
                                        </a:rPr>
                                        <m:t>𝐷𝐷</m:t>
                                      </m:r>
                                    </m:sub>
                                  </m:sSub>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𝑉</m:t>
                                      </m:r>
                                    </m:e>
                                    <m:sub>
                                      <m:r>
                                        <a:rPr lang="en-US" sz="2900" i="1">
                                          <a:latin typeface="Cambria Math" panose="02040503050406030204" pitchFamily="18" charset="0"/>
                                        </a:rPr>
                                        <m:t>𝑡h</m:t>
                                      </m:r>
                                      <m:r>
                                        <a:rPr lang="en-US" sz="2900" b="0" i="1" smtClean="0">
                                          <a:latin typeface="Cambria Math" panose="02040503050406030204" pitchFamily="18" charset="0"/>
                                        </a:rPr>
                                        <m:t>𝑝</m:t>
                                      </m:r>
                                    </m:sub>
                                  </m:sSub>
                                </m:e>
                              </m:d>
                            </m:e>
                            <m:sup>
                              <m:r>
                                <a:rPr lang="en-US" sz="2900" i="1">
                                  <a:latin typeface="Cambria Math" panose="02040503050406030204" pitchFamily="18" charset="0"/>
                                </a:rPr>
                                <m:t>2</m:t>
                              </m:r>
                            </m:sup>
                          </m:sSup>
                        </m:num>
                        <m:den>
                          <m:r>
                            <a:rPr lang="en-US" sz="2900" i="1">
                              <a:latin typeface="Cambria Math" panose="02040503050406030204" pitchFamily="18" charset="0"/>
                            </a:rPr>
                            <m:t>2</m:t>
                          </m:r>
                        </m:den>
                      </m:f>
                    </m:oMath>
                  </m:oMathPara>
                </a14:m>
                <a:endParaRPr lang="el-GR" dirty="0"/>
              </a:p>
            </p:txBody>
          </p:sp>
        </mc:Choice>
        <mc:Fallback xmlns="">
          <p:sp>
            <p:nvSpPr>
              <p:cNvPr id="2" name="TextBox 1"/>
              <p:cNvSpPr txBox="1">
                <a:spLocks noRot="1" noChangeAspect="1" noMove="1" noResize="1" noEditPoints="1" noAdjustHandles="1" noChangeArrowheads="1" noChangeShapeType="1" noTextEdit="1"/>
              </p:cNvSpPr>
              <p:nvPr/>
            </p:nvSpPr>
            <p:spPr>
              <a:xfrm>
                <a:off x="935596" y="1692275"/>
                <a:ext cx="6051586" cy="713245"/>
              </a:xfrm>
              <a:prstGeom prst="rect">
                <a:avLst/>
              </a:prstGeom>
              <a:blipFill rotWithShape="0">
                <a:blip r:embed="rId3"/>
                <a:stretch>
                  <a:fillRect/>
                </a:stretch>
              </a:blipFill>
            </p:spPr>
            <p:txBody>
              <a:bodyPr/>
              <a:lstStyle/>
              <a:p>
                <a:r>
                  <a:rPr lang="el-GR">
                    <a:noFill/>
                  </a:rPr>
                  <a:t> </a:t>
                </a:r>
              </a:p>
            </p:txBody>
          </p:sp>
        </mc:Fallback>
      </mc:AlternateContent>
      <p:sp>
        <p:nvSpPr>
          <p:cNvPr id="30723" name="Content Placeholder 2"/>
          <p:cNvSpPr>
            <a:spLocks noGrp="1"/>
          </p:cNvSpPr>
          <p:nvPr>
            <p:ph idx="1"/>
          </p:nvPr>
        </p:nvSpPr>
        <p:spPr>
          <a:xfrm>
            <a:off x="428625" y="2928938"/>
            <a:ext cx="8229600" cy="828675"/>
          </a:xfrm>
        </p:spPr>
        <p:txBody>
          <a:bodyPr/>
          <a:lstStyle/>
          <a:p>
            <a:pPr eaLnBrk="1" hangingPunct="1">
              <a:buFont typeface="Arial" panose="020B0604020202020204" pitchFamily="34" charset="0"/>
              <a:buNone/>
            </a:pPr>
            <a:r>
              <a:rPr lang="el-GR" altLang="el-GR" sz="2400" dirty="0" smtClean="0"/>
              <a:t>Που δίνει</a:t>
            </a:r>
          </a:p>
        </p:txBody>
      </p:sp>
      <mc:AlternateContent xmlns:mc="http://schemas.openxmlformats.org/markup-compatibility/2006" xmlns:a14="http://schemas.microsoft.com/office/drawing/2010/main">
        <mc:Choice Requires="a14">
          <p:sp>
            <p:nvSpPr>
              <p:cNvPr id="3" name="TextBox 2"/>
              <p:cNvSpPr txBox="1"/>
              <p:nvPr/>
            </p:nvSpPr>
            <p:spPr>
              <a:xfrm>
                <a:off x="1900405" y="3322414"/>
                <a:ext cx="5200315" cy="1936974"/>
              </a:xfrm>
              <a:prstGeom prst="rect">
                <a:avLst/>
              </a:prstGeom>
            </p:spPr>
            <p:txBody>
              <a:bodyPr vert="horz" wrap="none" lIns="0" tIns="0" rIns="0" bIns="0" rtlCol="0" anchor="ctr">
                <a:norm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𝐼𝑁</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l-GR"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𝐷𝐷</m:t>
                              </m:r>
                            </m:sub>
                          </m:sSub>
                          <m:r>
                            <a:rPr lang="en-US" sz="2000" b="0" i="1" smtClean="0">
                              <a:latin typeface="Cambria Math" panose="02040503050406030204" pitchFamily="18" charset="0"/>
                            </a:rPr>
                            <m:t>+</m:t>
                          </m:r>
                          <m:sSub>
                            <m:sSubPr>
                              <m:ctrlPr>
                                <a:rPr lang="el-GR"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𝑡h𝑝</m:t>
                              </m:r>
                            </m:sub>
                          </m:sSub>
                          <m:r>
                            <a:rPr lang="en-US" sz="2000" b="0" i="1" smtClean="0">
                              <a:latin typeface="Cambria Math" panose="02040503050406030204" pitchFamily="18" charset="0"/>
                            </a:rPr>
                            <m:t>+</m:t>
                          </m:r>
                          <m:sSub>
                            <m:sSubPr>
                              <m:ctrlPr>
                                <a:rPr lang="el-GR"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𝑡h𝑛</m:t>
                              </m:r>
                            </m:sub>
                          </m:sSub>
                          <m:rad>
                            <m:radPr>
                              <m:degHide m:val="on"/>
                              <m:ctrlPr>
                                <a:rPr lang="en-US" sz="2000" i="1" smtClean="0">
                                  <a:latin typeface="Cambria Math" panose="02040503050406030204" pitchFamily="18" charset="0"/>
                                </a:rPr>
                              </m:ctrlPr>
                            </m:radPr>
                            <m:deg/>
                            <m:e>
                              <m:f>
                                <m:fPr>
                                  <m:ctrlPr>
                                    <a:rPr lang="en-US" sz="200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el-GR" sz="2000" b="0" i="1" smtClean="0">
                                          <a:latin typeface="Cambria Math" panose="02040503050406030204" pitchFamily="18" charset="0"/>
                                        </a:rPr>
                                        <m:t>𝛽</m:t>
                                      </m:r>
                                    </m:e>
                                    <m:sub>
                                      <m:r>
                                        <a:rPr lang="en-US" sz="2000" b="0" i="1" smtClean="0">
                                          <a:latin typeface="Cambria Math" panose="02040503050406030204" pitchFamily="18" charset="0"/>
                                        </a:rPr>
                                        <m:t>𝑛</m:t>
                                      </m:r>
                                    </m:sub>
                                  </m:sSub>
                                </m:num>
                                <m:den>
                                  <m:sSub>
                                    <m:sSubPr>
                                      <m:ctrlPr>
                                        <a:rPr lang="en-US" sz="2000" i="1" smtClean="0">
                                          <a:latin typeface="Cambria Math" panose="02040503050406030204" pitchFamily="18" charset="0"/>
                                        </a:rPr>
                                      </m:ctrlPr>
                                    </m:sSubPr>
                                    <m:e>
                                      <m:r>
                                        <a:rPr lang="el-GR" sz="2000" b="0" i="1" smtClean="0">
                                          <a:latin typeface="Cambria Math" panose="02040503050406030204" pitchFamily="18" charset="0"/>
                                        </a:rPr>
                                        <m:t>𝛽</m:t>
                                      </m:r>
                                    </m:e>
                                    <m:sub>
                                      <m:r>
                                        <a:rPr lang="en-US" sz="2000" b="0" i="1" smtClean="0">
                                          <a:latin typeface="Cambria Math" panose="02040503050406030204" pitchFamily="18" charset="0"/>
                                        </a:rPr>
                                        <m:t>𝑝</m:t>
                                      </m:r>
                                    </m:sub>
                                  </m:sSub>
                                </m:den>
                              </m:f>
                            </m:e>
                          </m:rad>
                        </m:num>
                        <m:den>
                          <m:r>
                            <a:rPr lang="en-US" sz="2000" b="0" i="1" smtClean="0">
                              <a:latin typeface="Cambria Math" panose="02040503050406030204" pitchFamily="18" charset="0"/>
                            </a:rPr>
                            <m:t>1+</m:t>
                          </m:r>
                          <m:rad>
                            <m:radPr>
                              <m:degHide m:val="on"/>
                              <m:ctrlPr>
                                <a:rPr lang="en-US" sz="2000" i="1">
                                  <a:latin typeface="Cambria Math" panose="02040503050406030204" pitchFamily="18" charset="0"/>
                                </a:rPr>
                              </m:ctrlPr>
                            </m:radPr>
                            <m:deg/>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l-GR" sz="2000" i="1">
                                          <a:latin typeface="Cambria Math" panose="02040503050406030204" pitchFamily="18" charset="0"/>
                                        </a:rPr>
                                        <m:t>𝛽</m:t>
                                      </m:r>
                                    </m:e>
                                    <m:sub>
                                      <m:r>
                                        <a:rPr lang="en-US" sz="2000" i="1">
                                          <a:latin typeface="Cambria Math" panose="02040503050406030204" pitchFamily="18" charset="0"/>
                                        </a:rPr>
                                        <m:t>𝑛</m:t>
                                      </m:r>
                                    </m:sub>
                                  </m:sSub>
                                </m:num>
                                <m:den>
                                  <m:sSub>
                                    <m:sSubPr>
                                      <m:ctrlPr>
                                        <a:rPr lang="en-US" sz="2000" i="1">
                                          <a:latin typeface="Cambria Math" panose="02040503050406030204" pitchFamily="18" charset="0"/>
                                        </a:rPr>
                                      </m:ctrlPr>
                                    </m:sSubPr>
                                    <m:e>
                                      <m:r>
                                        <a:rPr lang="el-GR" sz="2000" i="1">
                                          <a:latin typeface="Cambria Math" panose="02040503050406030204" pitchFamily="18" charset="0"/>
                                        </a:rPr>
                                        <m:t>𝛽</m:t>
                                      </m:r>
                                    </m:e>
                                    <m:sub>
                                      <m:r>
                                        <a:rPr lang="en-US" sz="2000" i="1">
                                          <a:latin typeface="Cambria Math" panose="02040503050406030204" pitchFamily="18" charset="0"/>
                                        </a:rPr>
                                        <m:t>𝑝</m:t>
                                      </m:r>
                                    </m:sub>
                                  </m:sSub>
                                </m:den>
                              </m:f>
                            </m:e>
                          </m:rad>
                        </m:den>
                      </m:f>
                    </m:oMath>
                  </m:oMathPara>
                </a14:m>
                <a:endParaRPr lang="el-GR" sz="9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1900405" y="3322414"/>
                <a:ext cx="5200315" cy="1936974"/>
              </a:xfrm>
              <a:prstGeom prst="rect">
                <a:avLst/>
              </a:prstGeom>
              <a:blipFill rotWithShape="0">
                <a:blip r:embed="rId4"/>
                <a:stretch>
                  <a:fillRect/>
                </a:stretch>
              </a:blipFill>
            </p:spPr>
            <p:txBody>
              <a:bodyPr/>
              <a:lstStyle/>
              <a:p>
                <a:r>
                  <a:rPr lang="el-GR">
                    <a:noFill/>
                  </a:rPr>
                  <a:t> </a:t>
                </a:r>
              </a:p>
            </p:txBody>
          </p:sp>
        </mc:Fallback>
      </mc:AlternateContent>
      <p:sp>
        <p:nvSpPr>
          <p:cNvPr id="4" name="Content Placeholder 2"/>
          <p:cNvSpPr txBox="1">
            <a:spLocks/>
          </p:cNvSpPr>
          <p:nvPr/>
        </p:nvSpPr>
        <p:spPr bwMode="auto">
          <a:xfrm>
            <a:off x="500063" y="5500688"/>
            <a:ext cx="8229600" cy="828675"/>
          </a:xfrm>
          <a:prstGeom prst="rect">
            <a:avLst/>
          </a:prstGeom>
          <a:noFill/>
          <a:ln w="9525">
            <a:noFill/>
            <a:miter lim="800000"/>
            <a:headEnd/>
            <a:tailEnd/>
          </a:ln>
        </p:spPr>
        <p:txBody>
          <a:bodyPr/>
          <a:lstStyle/>
          <a:p>
            <a:pPr marL="342900" indent="-342900" eaLnBrk="0" hangingPunct="0">
              <a:spcBef>
                <a:spcPct val="20000"/>
              </a:spcBef>
              <a:buFont typeface="Arial" charset="0"/>
              <a:buNone/>
              <a:defRPr/>
            </a:pPr>
            <a:r>
              <a:rPr lang="el-GR" sz="2400" dirty="0">
                <a:latin typeface="+mn-lt"/>
                <a:cs typeface="+mn-cs"/>
              </a:rPr>
              <a:t>Για μία τιμή στην είσοδο υπάρχουν περισσότερες από μία τιμές στην έξοδο</a:t>
            </a:r>
          </a:p>
        </p:txBody>
      </p:sp>
    </p:spTree>
    <p:custDataLst>
      <p:tags r:id="rId1"/>
    </p:custDataLst>
    <p:extLst>
      <p:ext uri="{BB962C8B-B14F-4D97-AF65-F5344CB8AC3E}">
        <p14:creationId xmlns:p14="http://schemas.microsoft.com/office/powerpoint/2010/main" val="400537005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l-GR" altLang="el-GR" smtClean="0"/>
              <a:t>Περιοχή </a:t>
            </a:r>
            <a:r>
              <a:rPr lang="en-US" altLang="el-GR" smtClean="0"/>
              <a:t>D</a:t>
            </a:r>
            <a:endParaRPr lang="el-GR" altLang="el-GR" smtClean="0"/>
          </a:p>
        </p:txBody>
      </p:sp>
      <mc:AlternateContent xmlns:mc="http://schemas.openxmlformats.org/markup-compatibility/2006" xmlns:a14="http://schemas.microsoft.com/office/drawing/2010/main">
        <mc:Choice Requires="a14">
          <p:sp>
            <p:nvSpPr>
              <p:cNvPr id="10" name="TextBox 9"/>
              <p:cNvSpPr txBox="1"/>
              <p:nvPr/>
            </p:nvSpPr>
            <p:spPr>
              <a:xfrm>
                <a:off x="3311860" y="1219200"/>
                <a:ext cx="1969368" cy="1254125"/>
              </a:xfrm>
              <a:prstGeom prst="rect">
                <a:avLst/>
              </a:prstGeom>
            </p:spPr>
            <p:txBody>
              <a:bodyPr vert="horz" wrap="none" lIns="0" tIns="0" rIns="0" bIns="0" rtlCol="0" anchor="ctr">
                <a:normAutofit/>
              </a:bodyPr>
              <a:lstStyle/>
              <a:p>
                <a:pPr/>
                <a14:m>
                  <m:oMathPara xmlns:m="http://schemas.openxmlformats.org/officeDocument/2006/math">
                    <m:oMathParaPr>
                      <m:jc m:val="centerGroup"/>
                    </m:oMathParaPr>
                    <m:oMath xmlns:m="http://schemas.openxmlformats.org/officeDocument/2006/math">
                      <m:sSub>
                        <m:sSubPr>
                          <m:ctrlPr>
                            <a:rPr lang="el-GR" sz="2600" i="1" smtClean="0">
                              <a:latin typeface="Cambria Math" panose="02040503050406030204" pitchFamily="18" charset="0"/>
                            </a:rPr>
                          </m:ctrlPr>
                        </m:sSubPr>
                        <m:e>
                          <m:r>
                            <a:rPr lang="en-US" sz="2600" b="0" i="1" smtClean="0">
                              <a:latin typeface="Cambria Math" panose="02040503050406030204" pitchFamily="18" charset="0"/>
                            </a:rPr>
                            <m:t>𝐼</m:t>
                          </m:r>
                        </m:e>
                        <m:sub>
                          <m:r>
                            <a:rPr lang="en-US" sz="2600" b="0" i="1" smtClean="0">
                              <a:latin typeface="Cambria Math" panose="02040503050406030204" pitchFamily="18" charset="0"/>
                            </a:rPr>
                            <m:t>2</m:t>
                          </m:r>
                        </m:sub>
                      </m:sSub>
                      <m:r>
                        <a:rPr lang="en-US" sz="2600" b="0" i="1" smtClean="0">
                          <a:latin typeface="Cambria Math" panose="02040503050406030204" pitchFamily="18" charset="0"/>
                        </a:rPr>
                        <m:t>=</m:t>
                      </m:r>
                      <m:sSub>
                        <m:sSubPr>
                          <m:ctrlPr>
                            <a:rPr lang="el-GR" sz="2600" i="1">
                              <a:latin typeface="Cambria Math" panose="02040503050406030204" pitchFamily="18" charset="0"/>
                            </a:rPr>
                          </m:ctrlPr>
                        </m:sSubPr>
                        <m:e>
                          <m:r>
                            <a:rPr lang="en-US" sz="2600" i="1">
                              <a:latin typeface="Cambria Math" panose="02040503050406030204" pitchFamily="18" charset="0"/>
                            </a:rPr>
                            <m:t>𝐼</m:t>
                          </m:r>
                        </m:e>
                        <m:sub>
                          <m:r>
                            <a:rPr lang="en-US" sz="2600" b="0" i="1" smtClean="0">
                              <a:latin typeface="Cambria Math" panose="02040503050406030204" pitchFamily="18" charset="0"/>
                            </a:rPr>
                            <m:t>1</m:t>
                          </m:r>
                        </m:sub>
                      </m:sSub>
                      <m:r>
                        <a:rPr lang="en-US" sz="2600" i="1" smtClean="0">
                          <a:latin typeface="Cambria Math" panose="02040503050406030204" pitchFamily="18" charset="0"/>
                          <a:ea typeface="Cambria Math" panose="02040503050406030204" pitchFamily="18" charset="0"/>
                        </a:rPr>
                        <m:t>⇒</m:t>
                      </m:r>
                    </m:oMath>
                  </m:oMathPara>
                </a14:m>
                <a:endParaRPr lang="el-GR" dirty="0" smtClean="0"/>
              </a:p>
            </p:txBody>
          </p:sp>
        </mc:Choice>
        <mc:Fallback xmlns="">
          <p:sp>
            <p:nvSpPr>
              <p:cNvPr id="10" name="TextBox 9"/>
              <p:cNvSpPr txBox="1">
                <a:spLocks noRot="1" noChangeAspect="1" noMove="1" noResize="1" noEditPoints="1" noAdjustHandles="1" noChangeArrowheads="1" noChangeShapeType="1" noTextEdit="1"/>
              </p:cNvSpPr>
              <p:nvPr/>
            </p:nvSpPr>
            <p:spPr>
              <a:xfrm>
                <a:off x="3311860" y="1219200"/>
                <a:ext cx="1969368" cy="1254125"/>
              </a:xfrm>
              <a:prstGeom prst="rect">
                <a:avLst/>
              </a:prstGeom>
              <a:blipFill rotWithShape="0">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 name="Ορθογώνιο 1"/>
              <p:cNvSpPr/>
              <p:nvPr/>
            </p:nvSpPr>
            <p:spPr>
              <a:xfrm>
                <a:off x="568152" y="2428875"/>
                <a:ext cx="8118648" cy="7924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rPr>
                          </m:ctrlPr>
                        </m:sSubPr>
                        <m:e>
                          <m:r>
                            <m:rPr>
                              <m:sty m:val="p"/>
                            </m:rPr>
                            <a:rPr lang="el-GR" sz="2000">
                              <a:latin typeface="Cambria Math" panose="02040503050406030204" pitchFamily="18" charset="0"/>
                            </a:rPr>
                            <m:t>β</m:t>
                          </m:r>
                        </m:e>
                        <m:sub>
                          <m:r>
                            <a:rPr lang="en-US" sz="2000" i="1">
                              <a:latin typeface="Cambria Math" panose="02040503050406030204" pitchFamily="18" charset="0"/>
                            </a:rPr>
                            <m:t>𝑛</m:t>
                          </m:r>
                        </m:sub>
                      </m:sSub>
                      <m:r>
                        <a:rPr lang="en-US" sz="2000" b="0" i="1" smtClean="0">
                          <a:latin typeface="Cambria Math" panose="02040503050406030204" pitchFamily="18" charset="0"/>
                        </a:rPr>
                        <m:t>[</m:t>
                      </m:r>
                      <m:d>
                        <m:dPr>
                          <m:ctrlPr>
                            <a:rPr lang="el-GR" sz="2000" i="1">
                              <a:latin typeface="Cambria Math" panose="02040503050406030204" pitchFamily="18" charset="0"/>
                            </a:rPr>
                          </m:ctrlPr>
                        </m:dPr>
                        <m:e>
                          <m:sSub>
                            <m:sSubPr>
                              <m:ctrlPr>
                                <a:rPr lang="el-GR"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𝐼𝑁</m:t>
                              </m:r>
                            </m:sub>
                          </m:sSub>
                          <m:r>
                            <a:rPr lang="en-US" sz="2000" i="1">
                              <a:latin typeface="Cambria Math" panose="02040503050406030204" pitchFamily="18" charset="0"/>
                            </a:rPr>
                            <m:t>−</m:t>
                          </m:r>
                          <m:sSub>
                            <m:sSubPr>
                              <m:ctrlPr>
                                <a:rPr lang="el-GR"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𝑡h𝑛</m:t>
                              </m:r>
                            </m:sub>
                          </m:sSub>
                        </m:e>
                      </m:d>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𝑂𝑈𝑇</m:t>
                          </m:r>
                        </m:sub>
                      </m:sSub>
                      <m:r>
                        <a:rPr lang="en-US" sz="2000" b="0" i="1" smtClean="0">
                          <a:latin typeface="Cambria Math" panose="02040503050406030204" pitchFamily="18" charset="0"/>
                        </a:rPr>
                        <m:t>−</m:t>
                      </m:r>
                      <m:f>
                        <m:fPr>
                          <m:ctrlPr>
                            <a:rPr lang="el-GR" sz="2000" i="1">
                              <a:latin typeface="Cambria Math" panose="02040503050406030204" pitchFamily="18" charset="0"/>
                            </a:rPr>
                          </m:ctrlPr>
                        </m:fPr>
                        <m:num>
                          <m:sSup>
                            <m:sSupPr>
                              <m:ctrlPr>
                                <a:rPr lang="el-GR"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𝑂𝑈𝑇</m:t>
                                  </m:r>
                                </m:sub>
                              </m:sSub>
                            </m:e>
                            <m:sup>
                              <m:r>
                                <a:rPr lang="en-US" sz="2000" i="1">
                                  <a:latin typeface="Cambria Math" panose="02040503050406030204" pitchFamily="18" charset="0"/>
                                </a:rPr>
                                <m:t>2</m:t>
                              </m:r>
                            </m:sup>
                          </m:sSup>
                        </m:num>
                        <m:den>
                          <m:r>
                            <a:rPr lang="en-US" sz="2000" i="1">
                              <a:latin typeface="Cambria Math" panose="02040503050406030204" pitchFamily="18" charset="0"/>
                            </a:rPr>
                            <m:t>2</m:t>
                          </m:r>
                        </m:den>
                      </m:f>
                      <m:r>
                        <a:rPr lang="en-US" sz="2000" b="0" i="1" smtClean="0">
                          <a:latin typeface="Cambria Math" panose="02040503050406030204" pitchFamily="18" charset="0"/>
                        </a:rPr>
                        <m:t>]</m:t>
                      </m:r>
                      <m:r>
                        <a:rPr lang="en-US" sz="2000" i="1">
                          <a:latin typeface="Cambria Math" panose="02040503050406030204" pitchFamily="18" charset="0"/>
                        </a:rPr>
                        <m:t>=</m:t>
                      </m:r>
                      <m:sSub>
                        <m:sSubPr>
                          <m:ctrlPr>
                            <a:rPr lang="el-GR" sz="2000" i="1">
                              <a:latin typeface="Cambria Math" panose="02040503050406030204" pitchFamily="18" charset="0"/>
                            </a:rPr>
                          </m:ctrlPr>
                        </m:sSubPr>
                        <m:e>
                          <m:r>
                            <m:rPr>
                              <m:sty m:val="p"/>
                            </m:rPr>
                            <a:rPr lang="el-GR" sz="2000">
                              <a:latin typeface="Cambria Math" panose="02040503050406030204" pitchFamily="18" charset="0"/>
                            </a:rPr>
                            <m:t>β</m:t>
                          </m:r>
                        </m:e>
                        <m:sub>
                          <m:r>
                            <a:rPr lang="en-US" sz="2000" i="1">
                              <a:latin typeface="Cambria Math" panose="02040503050406030204" pitchFamily="18" charset="0"/>
                            </a:rPr>
                            <m:t>𝑝</m:t>
                          </m:r>
                        </m:sub>
                      </m:sSub>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𝐼𝑁</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𝐷𝐷</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𝑡h𝑝</m:t>
                                      </m:r>
                                    </m:sub>
                                  </m:sSub>
                                </m:e>
                              </m:d>
                            </m:e>
                            <m:sup>
                              <m:r>
                                <a:rPr lang="en-US" sz="2000" i="1">
                                  <a:latin typeface="Cambria Math" panose="02040503050406030204" pitchFamily="18" charset="0"/>
                                </a:rPr>
                                <m:t>2</m:t>
                              </m:r>
                            </m:sup>
                          </m:sSup>
                        </m:num>
                        <m:den>
                          <m:r>
                            <a:rPr lang="en-US" sz="2000" i="1">
                              <a:latin typeface="Cambria Math" panose="02040503050406030204" pitchFamily="18" charset="0"/>
                            </a:rPr>
                            <m:t>2</m:t>
                          </m:r>
                        </m:den>
                      </m:f>
                    </m:oMath>
                  </m:oMathPara>
                </a14:m>
                <a:endParaRPr lang="el-GR" sz="2000" dirty="0"/>
              </a:p>
            </p:txBody>
          </p:sp>
        </mc:Choice>
        <mc:Fallback xmlns="">
          <p:sp>
            <p:nvSpPr>
              <p:cNvPr id="2" name="Ορθογώνιο 1"/>
              <p:cNvSpPr>
                <a:spLocks noRot="1" noChangeAspect="1" noMove="1" noResize="1" noEditPoints="1" noAdjustHandles="1" noChangeArrowheads="1" noChangeShapeType="1" noTextEdit="1"/>
              </p:cNvSpPr>
              <p:nvPr/>
            </p:nvSpPr>
            <p:spPr>
              <a:xfrm>
                <a:off x="568152" y="2428875"/>
                <a:ext cx="8118648" cy="792461"/>
              </a:xfrm>
              <a:prstGeom prst="rect">
                <a:avLst/>
              </a:prstGeom>
              <a:blipFill rotWithShape="0">
                <a:blip r:embed="rId4"/>
                <a:stretch>
                  <a:fillRect/>
                </a:stretch>
              </a:blipFill>
            </p:spPr>
            <p:txBody>
              <a:bodyPr/>
              <a:lstStyle/>
              <a:p>
                <a:r>
                  <a:rPr lang="el-GR">
                    <a:noFill/>
                  </a:rPr>
                  <a:t> </a:t>
                </a:r>
              </a:p>
            </p:txBody>
          </p:sp>
        </mc:Fallback>
      </mc:AlternateContent>
      <p:sp>
        <p:nvSpPr>
          <p:cNvPr id="4" name="Title 1"/>
          <p:cNvSpPr txBox="1">
            <a:spLocks noGrp="1"/>
          </p:cNvSpPr>
          <p:nvPr>
            <p:ph idx="1"/>
          </p:nvPr>
        </p:nvSpPr>
        <p:spPr>
          <a:xfrm>
            <a:off x="428625" y="3929063"/>
            <a:ext cx="8229600" cy="642937"/>
          </a:xfrm>
        </p:spPr>
        <p:txBody>
          <a:bodyPr anchor="ctr">
            <a:normAutofit/>
          </a:bodyPr>
          <a:lstStyle/>
          <a:p>
            <a:pPr marL="0" indent="0" algn="ctr" eaLnBrk="1" fontAlgn="auto" hangingPunct="1">
              <a:spcBef>
                <a:spcPct val="0"/>
              </a:spcBef>
              <a:spcAft>
                <a:spcPts val="0"/>
              </a:spcAft>
              <a:buClr>
                <a:schemeClr val="accent3"/>
              </a:buClr>
              <a:buFontTx/>
              <a:buNone/>
              <a:defRPr/>
            </a:pPr>
            <a:r>
              <a:rPr lang="el-GR" dirty="0" smtClean="0">
                <a:latin typeface="+mj-lt"/>
                <a:ea typeface="+mj-ea"/>
                <a:cs typeface="+mj-cs"/>
              </a:rPr>
              <a:t>άρα</a:t>
            </a:r>
            <a:endParaRPr lang="el-GR" dirty="0">
              <a:latin typeface="+mj-lt"/>
              <a:ea typeface="+mj-ea"/>
              <a:cs typeface="+mj-cs"/>
            </a:endParaRPr>
          </a:p>
        </p:txBody>
      </p:sp>
      <mc:AlternateContent xmlns:mc="http://schemas.openxmlformats.org/markup-compatibility/2006" xmlns:a14="http://schemas.microsoft.com/office/drawing/2010/main">
        <mc:Choice Requires="a14">
          <p:sp>
            <p:nvSpPr>
              <p:cNvPr id="3" name="Ορθογώνιο 2"/>
              <p:cNvSpPr/>
              <p:nvPr/>
            </p:nvSpPr>
            <p:spPr>
              <a:xfrm>
                <a:off x="209836" y="4656436"/>
                <a:ext cx="8476964" cy="10016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𝑂𝑈𝑇</m:t>
                          </m:r>
                        </m:sub>
                      </m:sSub>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𝐼𝑁</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𝑡h</m:t>
                              </m:r>
                              <m:r>
                                <a:rPr lang="en-US" sz="2000" b="0" i="1" smtClean="0">
                                  <a:latin typeface="Cambria Math" panose="02040503050406030204" pitchFamily="18" charset="0"/>
                                </a:rPr>
                                <m:t>𝑛</m:t>
                              </m:r>
                            </m:sub>
                          </m:sSub>
                        </m:e>
                      </m:d>
                      <m:r>
                        <a:rPr lang="en-US" sz="2000" b="0" i="1" smtClean="0">
                          <a:latin typeface="Cambria Math" panose="02040503050406030204" pitchFamily="18" charset="0"/>
                        </a:rPr>
                        <m:t>−</m:t>
                      </m:r>
                      <m:rad>
                        <m:radPr>
                          <m:degHide m:val="on"/>
                          <m:ctrlPr>
                            <a:rPr lang="en-US" sz="2000" i="1">
                              <a:latin typeface="Cambria Math" panose="02040503050406030204" pitchFamily="18" charset="0"/>
                            </a:rPr>
                          </m:ctrlPr>
                        </m:radPr>
                        <m:deg/>
                        <m:e>
                          <m:sSup>
                            <m:sSupPr>
                              <m:ctrlPr>
                                <a:rPr lang="en-US" sz="2000" i="1">
                                  <a:latin typeface="Cambria Math" panose="02040503050406030204" pitchFamily="18" charset="0"/>
                                </a:rPr>
                              </m:ctrlPr>
                            </m:sSupPr>
                            <m:e>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𝐼𝑁</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𝑡h</m:t>
                                  </m:r>
                                  <m:r>
                                    <a:rPr lang="en-US" sz="2000" b="0" i="1" smtClean="0">
                                      <a:latin typeface="Cambria Math" panose="02040503050406030204" pitchFamily="18" charset="0"/>
                                    </a:rPr>
                                    <m:t>𝑛</m:t>
                                  </m:r>
                                </m:sub>
                              </m:sSub>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l-GR" sz="2000" i="1">
                                      <a:latin typeface="Cambria Math" panose="02040503050406030204" pitchFamily="18" charset="0"/>
                                    </a:rPr>
                                    <m:t>𝛽</m:t>
                                  </m:r>
                                </m:e>
                                <m:sub>
                                  <m:r>
                                    <a:rPr lang="en-US" sz="2000" b="0" i="1" smtClean="0">
                                      <a:latin typeface="Cambria Math" panose="02040503050406030204" pitchFamily="18" charset="0"/>
                                    </a:rPr>
                                    <m:t>𝑝</m:t>
                                  </m:r>
                                </m:sub>
                              </m:sSub>
                            </m:num>
                            <m:den>
                              <m:sSub>
                                <m:sSubPr>
                                  <m:ctrlPr>
                                    <a:rPr lang="en-US" sz="2000" i="1">
                                      <a:latin typeface="Cambria Math" panose="02040503050406030204" pitchFamily="18" charset="0"/>
                                    </a:rPr>
                                  </m:ctrlPr>
                                </m:sSubPr>
                                <m:e>
                                  <m:r>
                                    <a:rPr lang="el-GR" sz="2000" i="1">
                                      <a:latin typeface="Cambria Math" panose="02040503050406030204" pitchFamily="18" charset="0"/>
                                    </a:rPr>
                                    <m:t>𝛽</m:t>
                                  </m:r>
                                </m:e>
                                <m:sub>
                                  <m:r>
                                    <a:rPr lang="en-US" sz="2000" b="0" i="1" smtClean="0">
                                      <a:latin typeface="Cambria Math" panose="02040503050406030204" pitchFamily="18" charset="0"/>
                                    </a:rPr>
                                    <m:t>𝑛</m:t>
                                  </m:r>
                                </m:sub>
                              </m:sSub>
                            </m:den>
                          </m:f>
                          <m:sSup>
                            <m:sSupPr>
                              <m:ctrlPr>
                                <a:rPr lang="en-US" sz="2000" i="1">
                                  <a:latin typeface="Cambria Math" panose="02040503050406030204" pitchFamily="18" charset="0"/>
                                </a:rPr>
                              </m:ctrlPr>
                            </m:sSupPr>
                            <m:e>
                              <m:r>
                                <a:rPr lang="el-GR"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𝐼𝑁</m:t>
                                  </m:r>
                                </m:sub>
                              </m:sSub>
                              <m:r>
                                <a:rPr lang="el-GR"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𝐷𝐷</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𝑡h</m:t>
                                  </m:r>
                                  <m:r>
                                    <a:rPr lang="en-US" sz="2000" b="0" i="1" smtClean="0">
                                      <a:latin typeface="Cambria Math" panose="02040503050406030204" pitchFamily="18" charset="0"/>
                                    </a:rPr>
                                    <m:t>𝑝</m:t>
                                  </m:r>
                                </m:sub>
                              </m:sSub>
                              <m:r>
                                <a:rPr lang="en-US" sz="2000" i="1">
                                  <a:latin typeface="Cambria Math" panose="02040503050406030204" pitchFamily="18" charset="0"/>
                                </a:rPr>
                                <m:t>)</m:t>
                              </m:r>
                            </m:e>
                            <m:sup>
                              <m:r>
                                <a:rPr lang="en-US" sz="2000" i="1">
                                  <a:latin typeface="Cambria Math" panose="02040503050406030204" pitchFamily="18" charset="0"/>
                                </a:rPr>
                                <m:t>1</m:t>
                              </m:r>
                            </m:sup>
                          </m:sSup>
                        </m:e>
                      </m:rad>
                    </m:oMath>
                  </m:oMathPara>
                </a14:m>
                <a:endParaRPr lang="el-GR" sz="2000" dirty="0"/>
              </a:p>
            </p:txBody>
          </p:sp>
        </mc:Choice>
        <mc:Fallback xmlns="">
          <p:sp>
            <p:nvSpPr>
              <p:cNvPr id="3" name="Ορθογώνιο 2"/>
              <p:cNvSpPr>
                <a:spLocks noRot="1" noChangeAspect="1" noMove="1" noResize="1" noEditPoints="1" noAdjustHandles="1" noChangeArrowheads="1" noChangeShapeType="1" noTextEdit="1"/>
              </p:cNvSpPr>
              <p:nvPr/>
            </p:nvSpPr>
            <p:spPr>
              <a:xfrm>
                <a:off x="209836" y="4656436"/>
                <a:ext cx="8476964" cy="1001684"/>
              </a:xfrm>
              <a:prstGeom prst="rect">
                <a:avLst/>
              </a:prstGeom>
              <a:blipFill rotWithShape="0">
                <a:blip r:embed="rId5"/>
                <a:stretch>
                  <a:fillRect/>
                </a:stretch>
              </a:blipFill>
            </p:spPr>
            <p:txBody>
              <a:bodyPr/>
              <a:lstStyle/>
              <a:p>
                <a:r>
                  <a:rPr lang="el-GR">
                    <a:noFill/>
                  </a:rPr>
                  <a:t> </a:t>
                </a:r>
              </a:p>
            </p:txBody>
          </p:sp>
        </mc:Fallback>
      </mc:AlternateContent>
    </p:spTree>
    <p:custDataLst>
      <p:tags r:id="rId1"/>
    </p:custDataLst>
    <p:extLst>
      <p:ext uri="{BB962C8B-B14F-4D97-AF65-F5344CB8AC3E}">
        <p14:creationId xmlns:p14="http://schemas.microsoft.com/office/powerpoint/2010/main" val="100779809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l-GR" altLang="el-GR" smtClean="0"/>
              <a:t>Περιοχή Ε</a:t>
            </a:r>
          </a:p>
        </p:txBody>
      </p:sp>
      <p:sp>
        <p:nvSpPr>
          <p:cNvPr id="32771" name="Content Placeholder 2"/>
          <p:cNvSpPr>
            <a:spLocks noGrp="1"/>
          </p:cNvSpPr>
          <p:nvPr>
            <p:ph idx="1"/>
            <p:custDataLst>
              <p:tags r:id="rId1"/>
            </p:custDataLst>
          </p:nvPr>
        </p:nvSpPr>
        <p:spPr/>
        <p:txBody>
          <a:bodyPr/>
          <a:lstStyle/>
          <a:p>
            <a:pPr eaLnBrk="1" hangingPunct="1">
              <a:defRPr/>
            </a:pPr>
            <a:r>
              <a:rPr lang="en-US" dirty="0" smtClean="0">
                <a:latin typeface="+mj-lt"/>
              </a:rPr>
              <a:t>To p</a:t>
            </a:r>
            <a:r>
              <a:rPr lang="el-GR" dirty="0" smtClean="0">
                <a:latin typeface="+mj-lt"/>
              </a:rPr>
              <a:t>-</a:t>
            </a:r>
            <a:r>
              <a:rPr lang="en-US" dirty="0" smtClean="0">
                <a:latin typeface="+mj-lt"/>
              </a:rPr>
              <a:t>MOS </a:t>
            </a:r>
            <a:r>
              <a:rPr lang="el-GR" dirty="0" smtClean="0">
                <a:latin typeface="+mj-lt"/>
              </a:rPr>
              <a:t>είναι στην αποκοπή άρα, </a:t>
            </a:r>
            <a:r>
              <a:rPr lang="en-US" dirty="0" smtClean="0">
                <a:latin typeface="+mj-lt"/>
              </a:rPr>
              <a:t>I</a:t>
            </a:r>
            <a:r>
              <a:rPr lang="en-US" baseline="-25000" dirty="0" smtClean="0">
                <a:latin typeface="+mj-lt"/>
              </a:rPr>
              <a:t>1</a:t>
            </a:r>
            <a:r>
              <a:rPr lang="el-GR" dirty="0" smtClean="0">
                <a:latin typeface="+mj-lt"/>
              </a:rPr>
              <a:t>=0. Επομένως και Ι</a:t>
            </a:r>
            <a:r>
              <a:rPr lang="en-US" baseline="-25000" dirty="0" smtClean="0">
                <a:latin typeface="+mj-lt"/>
              </a:rPr>
              <a:t>2</a:t>
            </a:r>
            <a:r>
              <a:rPr lang="el-GR" dirty="0" smtClean="0">
                <a:latin typeface="+mj-lt"/>
              </a:rPr>
              <a:t>=0. Αλλά εφόσον το </a:t>
            </a:r>
            <a:r>
              <a:rPr lang="en-US" dirty="0" smtClean="0">
                <a:latin typeface="+mj-lt"/>
              </a:rPr>
              <a:t>n</a:t>
            </a:r>
            <a:r>
              <a:rPr lang="el-GR" dirty="0" smtClean="0">
                <a:latin typeface="+mj-lt"/>
              </a:rPr>
              <a:t>-</a:t>
            </a:r>
            <a:r>
              <a:rPr lang="en-US" dirty="0" smtClean="0">
                <a:latin typeface="+mj-lt"/>
              </a:rPr>
              <a:t>MOS </a:t>
            </a:r>
            <a:r>
              <a:rPr lang="el-GR" dirty="0" smtClean="0">
                <a:latin typeface="+mj-lt"/>
              </a:rPr>
              <a:t>είναι ενεργό (υπάρχει κανάλι) θα πρέπει </a:t>
            </a:r>
            <a:r>
              <a:rPr lang="en-US" dirty="0" smtClean="0">
                <a:latin typeface="+mj-lt"/>
              </a:rPr>
              <a:t>V</a:t>
            </a:r>
            <a:r>
              <a:rPr lang="en-US" baseline="-25000" dirty="0" smtClean="0">
                <a:latin typeface="+mj-lt"/>
              </a:rPr>
              <a:t>DS</a:t>
            </a:r>
            <a:r>
              <a:rPr lang="el-GR" dirty="0" smtClean="0">
                <a:latin typeface="+mj-lt"/>
              </a:rPr>
              <a:t>=0 και άρα </a:t>
            </a:r>
            <a:r>
              <a:rPr lang="en-US" dirty="0" err="1" smtClean="0">
                <a:latin typeface="+mj-lt"/>
              </a:rPr>
              <a:t>V</a:t>
            </a:r>
            <a:r>
              <a:rPr lang="en-US" baseline="-25000" dirty="0" err="1" smtClean="0">
                <a:latin typeface="+mj-lt"/>
              </a:rPr>
              <a:t>out</a:t>
            </a:r>
            <a:r>
              <a:rPr lang="el-GR" dirty="0" smtClean="0">
                <a:latin typeface="+mj-lt"/>
              </a:rPr>
              <a:t>=</a:t>
            </a:r>
            <a:r>
              <a:rPr lang="en-US" dirty="0" smtClean="0">
                <a:latin typeface="+mj-lt"/>
              </a:rPr>
              <a:t>0</a:t>
            </a:r>
            <a:endParaRPr lang="el-GR" dirty="0" smtClean="0">
              <a:latin typeface="+mj-lt"/>
            </a:endParaRPr>
          </a:p>
          <a:p>
            <a:pPr eaLnBrk="1" hangingPunct="1">
              <a:defRPr/>
            </a:pPr>
            <a:endParaRPr lang="el-GR" dirty="0" smtClean="0"/>
          </a:p>
        </p:txBody>
      </p:sp>
    </p:spTree>
    <p:extLst>
      <p:ext uri="{BB962C8B-B14F-4D97-AF65-F5344CB8AC3E}">
        <p14:creationId xmlns:p14="http://schemas.microsoft.com/office/powerpoint/2010/main" val="316631606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l-GR" altLang="el-GR" smtClean="0"/>
              <a:t>Επίδραση του λόγου β</a:t>
            </a:r>
            <a:r>
              <a:rPr lang="en-US" altLang="el-GR" smtClean="0"/>
              <a:t>n/</a:t>
            </a:r>
            <a:r>
              <a:rPr lang="el-GR" altLang="el-GR" smtClean="0"/>
              <a:t>β</a:t>
            </a:r>
            <a:r>
              <a:rPr lang="en-US" altLang="el-GR" smtClean="0"/>
              <a:t>p</a:t>
            </a:r>
            <a:endParaRPr lang="el-GR" altLang="el-GR" smtClean="0"/>
          </a:p>
        </p:txBody>
      </p:sp>
      <p:grpSp>
        <p:nvGrpSpPr>
          <p:cNvPr id="33795" name="Group 2" descr="Γραφική παράσταση που δείχνει την επίδραση του λόγου βn/βp"/>
          <p:cNvGrpSpPr>
            <a:grpSpLocks/>
          </p:cNvGrpSpPr>
          <p:nvPr/>
        </p:nvGrpSpPr>
        <p:grpSpPr bwMode="auto">
          <a:xfrm>
            <a:off x="2357438" y="2143125"/>
            <a:ext cx="3981450" cy="2822575"/>
            <a:chOff x="3720" y="2655"/>
            <a:chExt cx="6270" cy="4446"/>
          </a:xfrm>
        </p:grpSpPr>
        <p:sp>
          <p:nvSpPr>
            <p:cNvPr id="33796" name="Text Box 3" descr="Γραφική παράσταση που δείχνει την επίδραση του λόγου βn/βp"/>
            <p:cNvSpPr txBox="1">
              <a:spLocks noChangeArrowheads="1"/>
            </p:cNvSpPr>
            <p:nvPr/>
          </p:nvSpPr>
          <p:spPr bwMode="auto">
            <a:xfrm>
              <a:off x="5259" y="5505"/>
              <a:ext cx="1425" cy="6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a:latin typeface="Calibri" panose="020F0502020204030204" pitchFamily="34" charset="0"/>
                </a:rPr>
                <a:t>β</a:t>
              </a:r>
              <a:r>
                <a:rPr lang="en-US" altLang="el-GR" baseline="-25000">
                  <a:latin typeface="Calibri" panose="020F0502020204030204" pitchFamily="34" charset="0"/>
                </a:rPr>
                <a:t>n</a:t>
              </a:r>
              <a:r>
                <a:rPr lang="el-GR" altLang="el-GR">
                  <a:latin typeface="Calibri" panose="020F0502020204030204" pitchFamily="34" charset="0"/>
                </a:rPr>
                <a:t>/β</a:t>
              </a:r>
              <a:r>
                <a:rPr lang="en-US" altLang="el-GR" baseline="-25000">
                  <a:latin typeface="Calibri" panose="020F0502020204030204" pitchFamily="34" charset="0"/>
                </a:rPr>
                <a:t>p</a:t>
              </a:r>
              <a:r>
                <a:rPr lang="en-US" altLang="el-GR">
                  <a:latin typeface="Calibri" panose="020F0502020204030204" pitchFamily="34" charset="0"/>
                </a:rPr>
                <a:t>&gt;1</a:t>
              </a:r>
              <a:endParaRPr lang="el-GR" altLang="el-GR"/>
            </a:p>
          </p:txBody>
        </p:sp>
        <p:sp>
          <p:nvSpPr>
            <p:cNvPr id="33797" name="Text Box 4" descr="[DECORATIVE]"/>
            <p:cNvSpPr txBox="1">
              <a:spLocks noChangeArrowheads="1"/>
            </p:cNvSpPr>
            <p:nvPr/>
          </p:nvSpPr>
          <p:spPr bwMode="auto">
            <a:xfrm>
              <a:off x="7653" y="5106"/>
              <a:ext cx="1425" cy="6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a:latin typeface="Calibri" panose="020F0502020204030204" pitchFamily="34" charset="0"/>
                </a:rPr>
                <a:t>β</a:t>
              </a:r>
              <a:r>
                <a:rPr lang="en-US" altLang="el-GR" baseline="-25000">
                  <a:latin typeface="Calibri" panose="020F0502020204030204" pitchFamily="34" charset="0"/>
                </a:rPr>
                <a:t>n</a:t>
              </a:r>
              <a:r>
                <a:rPr lang="el-GR" altLang="el-GR">
                  <a:latin typeface="Calibri" panose="020F0502020204030204" pitchFamily="34" charset="0"/>
                </a:rPr>
                <a:t>/β</a:t>
              </a:r>
              <a:r>
                <a:rPr lang="en-US" altLang="el-GR" baseline="-25000">
                  <a:latin typeface="Calibri" panose="020F0502020204030204" pitchFamily="34" charset="0"/>
                </a:rPr>
                <a:t>p</a:t>
              </a:r>
              <a:r>
                <a:rPr lang="en-US" altLang="el-GR">
                  <a:latin typeface="Calibri" panose="020F0502020204030204" pitchFamily="34" charset="0"/>
                </a:rPr>
                <a:t>=1</a:t>
              </a:r>
              <a:endParaRPr lang="el-GR" altLang="el-GR"/>
            </a:p>
          </p:txBody>
        </p:sp>
        <p:sp>
          <p:nvSpPr>
            <p:cNvPr id="33798" name="Text Box 5" descr="[DECORATIVE]"/>
            <p:cNvSpPr txBox="1">
              <a:spLocks noChangeArrowheads="1"/>
            </p:cNvSpPr>
            <p:nvPr>
              <p:custDataLst>
                <p:tags r:id="rId2"/>
              </p:custDataLst>
            </p:nvPr>
          </p:nvSpPr>
          <p:spPr bwMode="auto">
            <a:xfrm>
              <a:off x="4575" y="2997"/>
              <a:ext cx="1197" cy="5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a:latin typeface="Calibri" panose="020F0502020204030204" pitchFamily="34" charset="0"/>
                </a:rPr>
                <a:t>V</a:t>
              </a:r>
              <a:r>
                <a:rPr lang="en-US" altLang="el-GR" baseline="-25000" dirty="0">
                  <a:latin typeface="Calibri" panose="020F0502020204030204" pitchFamily="34" charset="0"/>
                </a:rPr>
                <a:t>DD</a:t>
              </a:r>
              <a:endParaRPr lang="el-GR" altLang="el-GR" dirty="0"/>
            </a:p>
          </p:txBody>
        </p:sp>
        <p:sp>
          <p:nvSpPr>
            <p:cNvPr id="33799" name="Text Box 6" descr="[DECORATIVE]"/>
            <p:cNvSpPr txBox="1">
              <a:spLocks noChangeArrowheads="1"/>
            </p:cNvSpPr>
            <p:nvPr>
              <p:custDataLst>
                <p:tags r:id="rId3"/>
              </p:custDataLst>
            </p:nvPr>
          </p:nvSpPr>
          <p:spPr bwMode="auto">
            <a:xfrm>
              <a:off x="3720" y="3510"/>
              <a:ext cx="1197" cy="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a:latin typeface="Calibri" panose="020F0502020204030204" pitchFamily="34" charset="0"/>
                </a:rPr>
                <a:t>OUT</a:t>
              </a:r>
              <a:endParaRPr lang="el-GR" altLang="el-GR" dirty="0"/>
            </a:p>
          </p:txBody>
        </p:sp>
        <p:cxnSp>
          <p:nvCxnSpPr>
            <p:cNvPr id="33800" name="AutoShape 7" descr="[DECORATIVE]"/>
            <p:cNvCxnSpPr>
              <a:cxnSpLocks noChangeShapeType="1"/>
            </p:cNvCxnSpPr>
            <p:nvPr/>
          </p:nvCxnSpPr>
          <p:spPr bwMode="auto">
            <a:xfrm>
              <a:off x="5145" y="2655"/>
              <a:ext cx="0" cy="370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3801" name="AutoShape 8" descr="[DECORATIVE]"/>
            <p:cNvCxnSpPr>
              <a:cxnSpLocks noChangeShapeType="1"/>
            </p:cNvCxnSpPr>
            <p:nvPr/>
          </p:nvCxnSpPr>
          <p:spPr bwMode="auto">
            <a:xfrm>
              <a:off x="5145" y="6360"/>
              <a:ext cx="484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3802" name="Freeform 9" descr="[DECORATIVE]"/>
            <p:cNvSpPr>
              <a:spLocks/>
            </p:cNvSpPr>
            <p:nvPr/>
          </p:nvSpPr>
          <p:spPr bwMode="auto">
            <a:xfrm>
              <a:off x="5145" y="3223"/>
              <a:ext cx="3690" cy="3137"/>
            </a:xfrm>
            <a:custGeom>
              <a:avLst/>
              <a:gdLst>
                <a:gd name="T0" fmla="*/ 0 w 3690"/>
                <a:gd name="T1" fmla="*/ 2 h 3137"/>
                <a:gd name="T2" fmla="*/ 285 w 3690"/>
                <a:gd name="T3" fmla="*/ 2 h 3137"/>
                <a:gd name="T4" fmla="*/ 848 w 3690"/>
                <a:gd name="T5" fmla="*/ 17 h 3137"/>
                <a:gd name="T6" fmla="*/ 1200 w 3690"/>
                <a:gd name="T7" fmla="*/ 77 h 3137"/>
                <a:gd name="T8" fmla="*/ 1485 w 3690"/>
                <a:gd name="T9" fmla="*/ 280 h 3137"/>
                <a:gd name="T10" fmla="*/ 1673 w 3690"/>
                <a:gd name="T11" fmla="*/ 722 h 3137"/>
                <a:gd name="T12" fmla="*/ 1703 w 3690"/>
                <a:gd name="T13" fmla="*/ 1262 h 3137"/>
                <a:gd name="T14" fmla="*/ 1703 w 3690"/>
                <a:gd name="T15" fmla="*/ 1712 h 3137"/>
                <a:gd name="T16" fmla="*/ 1718 w 3690"/>
                <a:gd name="T17" fmla="*/ 1997 h 3137"/>
                <a:gd name="T18" fmla="*/ 1785 w 3690"/>
                <a:gd name="T19" fmla="*/ 2417 h 3137"/>
                <a:gd name="T20" fmla="*/ 1973 w 3690"/>
                <a:gd name="T21" fmla="*/ 2860 h 3137"/>
                <a:gd name="T22" fmla="*/ 2340 w 3690"/>
                <a:gd name="T23" fmla="*/ 3077 h 3137"/>
                <a:gd name="T24" fmla="*/ 2573 w 3690"/>
                <a:gd name="T25" fmla="*/ 3115 h 3137"/>
                <a:gd name="T26" fmla="*/ 2813 w 3690"/>
                <a:gd name="T27" fmla="*/ 3130 h 3137"/>
                <a:gd name="T28" fmla="*/ 3225 w 3690"/>
                <a:gd name="T29" fmla="*/ 3130 h 3137"/>
                <a:gd name="T30" fmla="*/ 3690 w 3690"/>
                <a:gd name="T31" fmla="*/ 3137 h 31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90"/>
                <a:gd name="T49" fmla="*/ 0 h 3137"/>
                <a:gd name="T50" fmla="*/ 3690 w 3690"/>
                <a:gd name="T51" fmla="*/ 3137 h 31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90" h="3137">
                  <a:moveTo>
                    <a:pt x="0" y="2"/>
                  </a:moveTo>
                  <a:cubicBezTo>
                    <a:pt x="95" y="2"/>
                    <a:pt x="144" y="0"/>
                    <a:pt x="285" y="2"/>
                  </a:cubicBezTo>
                  <a:cubicBezTo>
                    <a:pt x="426" y="4"/>
                    <a:pt x="696" y="5"/>
                    <a:pt x="848" y="17"/>
                  </a:cubicBezTo>
                  <a:cubicBezTo>
                    <a:pt x="1000" y="29"/>
                    <a:pt x="1094" y="33"/>
                    <a:pt x="1200" y="77"/>
                  </a:cubicBezTo>
                  <a:cubicBezTo>
                    <a:pt x="1306" y="121"/>
                    <a:pt x="1406" y="173"/>
                    <a:pt x="1485" y="280"/>
                  </a:cubicBezTo>
                  <a:cubicBezTo>
                    <a:pt x="1564" y="387"/>
                    <a:pt x="1637" y="558"/>
                    <a:pt x="1673" y="722"/>
                  </a:cubicBezTo>
                  <a:cubicBezTo>
                    <a:pt x="1709" y="886"/>
                    <a:pt x="1698" y="1097"/>
                    <a:pt x="1703" y="1262"/>
                  </a:cubicBezTo>
                  <a:cubicBezTo>
                    <a:pt x="1708" y="1427"/>
                    <a:pt x="1701" y="1590"/>
                    <a:pt x="1703" y="1712"/>
                  </a:cubicBezTo>
                  <a:cubicBezTo>
                    <a:pt x="1705" y="1834"/>
                    <a:pt x="1704" y="1880"/>
                    <a:pt x="1718" y="1997"/>
                  </a:cubicBezTo>
                  <a:cubicBezTo>
                    <a:pt x="1732" y="2114"/>
                    <a:pt x="1743" y="2273"/>
                    <a:pt x="1785" y="2417"/>
                  </a:cubicBezTo>
                  <a:cubicBezTo>
                    <a:pt x="1827" y="2561"/>
                    <a:pt x="1881" y="2750"/>
                    <a:pt x="1973" y="2860"/>
                  </a:cubicBezTo>
                  <a:cubicBezTo>
                    <a:pt x="2065" y="2970"/>
                    <a:pt x="2240" y="3035"/>
                    <a:pt x="2340" y="3077"/>
                  </a:cubicBezTo>
                  <a:cubicBezTo>
                    <a:pt x="2440" y="3119"/>
                    <a:pt x="2494" y="3106"/>
                    <a:pt x="2573" y="3115"/>
                  </a:cubicBezTo>
                  <a:cubicBezTo>
                    <a:pt x="2652" y="3124"/>
                    <a:pt x="2704" y="3128"/>
                    <a:pt x="2813" y="3130"/>
                  </a:cubicBezTo>
                  <a:cubicBezTo>
                    <a:pt x="2922" y="3132"/>
                    <a:pt x="3079" y="3129"/>
                    <a:pt x="3225" y="3130"/>
                  </a:cubicBezTo>
                  <a:cubicBezTo>
                    <a:pt x="3371" y="3131"/>
                    <a:pt x="3593" y="3136"/>
                    <a:pt x="3690" y="313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cxnSp>
          <p:nvCxnSpPr>
            <p:cNvPr id="33803" name="AutoShape 10" descr="[DECORATIVE]"/>
            <p:cNvCxnSpPr>
              <a:cxnSpLocks noChangeShapeType="1"/>
            </p:cNvCxnSpPr>
            <p:nvPr/>
          </p:nvCxnSpPr>
          <p:spPr bwMode="auto">
            <a:xfrm>
              <a:off x="6855" y="3225"/>
              <a:ext cx="1" cy="3135"/>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sp>
          <p:nvSpPr>
            <p:cNvPr id="33804" name="Text Box 11" descr="[DECORATIVE]"/>
            <p:cNvSpPr txBox="1">
              <a:spLocks noChangeArrowheads="1"/>
            </p:cNvSpPr>
            <p:nvPr>
              <p:custDataLst>
                <p:tags r:id="rId4"/>
              </p:custDataLst>
            </p:nvPr>
          </p:nvSpPr>
          <p:spPr bwMode="auto">
            <a:xfrm>
              <a:off x="7083" y="6645"/>
              <a:ext cx="1197" cy="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a:latin typeface="Calibri" panose="020F0502020204030204" pitchFamily="34" charset="0"/>
                </a:rPr>
                <a:t>IN</a:t>
              </a:r>
              <a:endParaRPr lang="el-GR" altLang="el-GR" dirty="0"/>
            </a:p>
          </p:txBody>
        </p:sp>
        <p:sp>
          <p:nvSpPr>
            <p:cNvPr id="33805" name="Text Box 12" descr="[DECORATIVE]"/>
            <p:cNvSpPr txBox="1">
              <a:spLocks noChangeArrowheads="1"/>
            </p:cNvSpPr>
            <p:nvPr>
              <p:custDataLst>
                <p:tags r:id="rId5"/>
              </p:custDataLst>
            </p:nvPr>
          </p:nvSpPr>
          <p:spPr bwMode="auto">
            <a:xfrm>
              <a:off x="8337" y="6417"/>
              <a:ext cx="1197" cy="5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a:latin typeface="Calibri" panose="020F0502020204030204" pitchFamily="34" charset="0"/>
                </a:rPr>
                <a:t>V</a:t>
              </a:r>
              <a:r>
                <a:rPr lang="en-US" altLang="el-GR" baseline="-25000" dirty="0">
                  <a:latin typeface="Calibri" panose="020F0502020204030204" pitchFamily="34" charset="0"/>
                </a:rPr>
                <a:t>DD</a:t>
              </a:r>
              <a:endParaRPr lang="el-GR" altLang="el-GR" dirty="0"/>
            </a:p>
          </p:txBody>
        </p:sp>
        <p:cxnSp>
          <p:nvCxnSpPr>
            <p:cNvPr id="33806" name="AutoShape 13" descr="[DECORATIVE]"/>
            <p:cNvCxnSpPr>
              <a:cxnSpLocks noChangeShapeType="1"/>
            </p:cNvCxnSpPr>
            <p:nvPr/>
          </p:nvCxnSpPr>
          <p:spPr bwMode="auto">
            <a:xfrm flipV="1">
              <a:off x="5829" y="4821"/>
              <a:ext cx="741" cy="57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3807" name="AutoShape 14" descr="[DECORATIVE]"/>
            <p:cNvCxnSpPr>
              <a:cxnSpLocks noChangeShapeType="1"/>
            </p:cNvCxnSpPr>
            <p:nvPr/>
          </p:nvCxnSpPr>
          <p:spPr bwMode="auto">
            <a:xfrm flipH="1" flipV="1">
              <a:off x="6855" y="4935"/>
              <a:ext cx="684" cy="34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3808" name="Freeform 15" descr="[DECORATIVE]"/>
            <p:cNvSpPr>
              <a:spLocks/>
            </p:cNvSpPr>
            <p:nvPr/>
          </p:nvSpPr>
          <p:spPr bwMode="auto">
            <a:xfrm>
              <a:off x="5145" y="3225"/>
              <a:ext cx="3690" cy="3140"/>
            </a:xfrm>
            <a:custGeom>
              <a:avLst/>
              <a:gdLst>
                <a:gd name="T0" fmla="*/ 0 w 3690"/>
                <a:gd name="T1" fmla="*/ 5 h 3140"/>
                <a:gd name="T2" fmla="*/ 285 w 3690"/>
                <a:gd name="T3" fmla="*/ 5 h 3140"/>
                <a:gd name="T4" fmla="*/ 848 w 3690"/>
                <a:gd name="T5" fmla="*/ 20 h 3140"/>
                <a:gd name="T6" fmla="*/ 1200 w 3690"/>
                <a:gd name="T7" fmla="*/ 123 h 3140"/>
                <a:gd name="T8" fmla="*/ 1358 w 3690"/>
                <a:gd name="T9" fmla="*/ 386 h 3140"/>
                <a:gd name="T10" fmla="*/ 1410 w 3690"/>
                <a:gd name="T11" fmla="*/ 738 h 3140"/>
                <a:gd name="T12" fmla="*/ 1433 w 3690"/>
                <a:gd name="T13" fmla="*/ 1316 h 3140"/>
                <a:gd name="T14" fmla="*/ 1433 w 3690"/>
                <a:gd name="T15" fmla="*/ 1751 h 3140"/>
                <a:gd name="T16" fmla="*/ 1485 w 3690"/>
                <a:gd name="T17" fmla="*/ 2366 h 3140"/>
                <a:gd name="T18" fmla="*/ 1620 w 3690"/>
                <a:gd name="T19" fmla="*/ 2703 h 3140"/>
                <a:gd name="T20" fmla="*/ 1928 w 3690"/>
                <a:gd name="T21" fmla="*/ 2913 h 3140"/>
                <a:gd name="T22" fmla="*/ 2340 w 3690"/>
                <a:gd name="T23" fmla="*/ 3080 h 3140"/>
                <a:gd name="T24" fmla="*/ 2573 w 3690"/>
                <a:gd name="T25" fmla="*/ 3118 h 3140"/>
                <a:gd name="T26" fmla="*/ 2813 w 3690"/>
                <a:gd name="T27" fmla="*/ 3133 h 3140"/>
                <a:gd name="T28" fmla="*/ 3225 w 3690"/>
                <a:gd name="T29" fmla="*/ 3133 h 3140"/>
                <a:gd name="T30" fmla="*/ 3690 w 3690"/>
                <a:gd name="T31" fmla="*/ 3140 h 31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90"/>
                <a:gd name="T49" fmla="*/ 0 h 3140"/>
                <a:gd name="T50" fmla="*/ 3690 w 3690"/>
                <a:gd name="T51" fmla="*/ 3140 h 31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90" h="3140">
                  <a:moveTo>
                    <a:pt x="0" y="5"/>
                  </a:moveTo>
                  <a:cubicBezTo>
                    <a:pt x="95" y="5"/>
                    <a:pt x="144" y="3"/>
                    <a:pt x="285" y="5"/>
                  </a:cubicBezTo>
                  <a:cubicBezTo>
                    <a:pt x="426" y="7"/>
                    <a:pt x="696" y="0"/>
                    <a:pt x="848" y="20"/>
                  </a:cubicBezTo>
                  <a:cubicBezTo>
                    <a:pt x="1000" y="40"/>
                    <a:pt x="1115" y="62"/>
                    <a:pt x="1200" y="123"/>
                  </a:cubicBezTo>
                  <a:cubicBezTo>
                    <a:pt x="1285" y="184"/>
                    <a:pt x="1323" y="283"/>
                    <a:pt x="1358" y="386"/>
                  </a:cubicBezTo>
                  <a:cubicBezTo>
                    <a:pt x="1393" y="489"/>
                    <a:pt x="1398" y="583"/>
                    <a:pt x="1410" y="738"/>
                  </a:cubicBezTo>
                  <a:cubicBezTo>
                    <a:pt x="1422" y="893"/>
                    <a:pt x="1429" y="1147"/>
                    <a:pt x="1433" y="1316"/>
                  </a:cubicBezTo>
                  <a:cubicBezTo>
                    <a:pt x="1437" y="1485"/>
                    <a:pt x="1424" y="1576"/>
                    <a:pt x="1433" y="1751"/>
                  </a:cubicBezTo>
                  <a:cubicBezTo>
                    <a:pt x="1442" y="1926"/>
                    <a:pt x="1454" y="2207"/>
                    <a:pt x="1485" y="2366"/>
                  </a:cubicBezTo>
                  <a:cubicBezTo>
                    <a:pt x="1516" y="2525"/>
                    <a:pt x="1546" y="2612"/>
                    <a:pt x="1620" y="2703"/>
                  </a:cubicBezTo>
                  <a:cubicBezTo>
                    <a:pt x="1694" y="2794"/>
                    <a:pt x="1808" y="2850"/>
                    <a:pt x="1928" y="2913"/>
                  </a:cubicBezTo>
                  <a:cubicBezTo>
                    <a:pt x="2048" y="2976"/>
                    <a:pt x="2233" y="3046"/>
                    <a:pt x="2340" y="3080"/>
                  </a:cubicBezTo>
                  <a:cubicBezTo>
                    <a:pt x="2447" y="3114"/>
                    <a:pt x="2494" y="3109"/>
                    <a:pt x="2573" y="3118"/>
                  </a:cubicBezTo>
                  <a:cubicBezTo>
                    <a:pt x="2652" y="3127"/>
                    <a:pt x="2704" y="3131"/>
                    <a:pt x="2813" y="3133"/>
                  </a:cubicBezTo>
                  <a:cubicBezTo>
                    <a:pt x="2922" y="3135"/>
                    <a:pt x="3079" y="3132"/>
                    <a:pt x="3225" y="3133"/>
                  </a:cubicBezTo>
                  <a:cubicBezTo>
                    <a:pt x="3371" y="3134"/>
                    <a:pt x="3593" y="3139"/>
                    <a:pt x="3690" y="31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3809" name="Freeform 16" descr="[DECORATIVE]"/>
            <p:cNvSpPr>
              <a:spLocks/>
            </p:cNvSpPr>
            <p:nvPr/>
          </p:nvSpPr>
          <p:spPr bwMode="auto">
            <a:xfrm>
              <a:off x="5145" y="3225"/>
              <a:ext cx="3690" cy="3137"/>
            </a:xfrm>
            <a:custGeom>
              <a:avLst/>
              <a:gdLst>
                <a:gd name="T0" fmla="*/ 0 w 3690"/>
                <a:gd name="T1" fmla="*/ 2 h 3137"/>
                <a:gd name="T2" fmla="*/ 285 w 3690"/>
                <a:gd name="T3" fmla="*/ 2 h 3137"/>
                <a:gd name="T4" fmla="*/ 848 w 3690"/>
                <a:gd name="T5" fmla="*/ 17 h 3137"/>
                <a:gd name="T6" fmla="*/ 1448 w 3690"/>
                <a:gd name="T7" fmla="*/ 90 h 3137"/>
                <a:gd name="T8" fmla="*/ 1830 w 3690"/>
                <a:gd name="T9" fmla="*/ 233 h 3137"/>
                <a:gd name="T10" fmla="*/ 1965 w 3690"/>
                <a:gd name="T11" fmla="*/ 653 h 3137"/>
                <a:gd name="T12" fmla="*/ 1995 w 3690"/>
                <a:gd name="T13" fmla="*/ 1230 h 3137"/>
                <a:gd name="T14" fmla="*/ 2010 w 3690"/>
                <a:gd name="T15" fmla="*/ 1725 h 3137"/>
                <a:gd name="T16" fmla="*/ 2018 w 3690"/>
                <a:gd name="T17" fmla="*/ 2063 h 3137"/>
                <a:gd name="T18" fmla="*/ 2055 w 3690"/>
                <a:gd name="T19" fmla="*/ 2498 h 3137"/>
                <a:gd name="T20" fmla="*/ 2160 w 3690"/>
                <a:gd name="T21" fmla="*/ 2880 h 3137"/>
                <a:gd name="T22" fmla="*/ 2340 w 3690"/>
                <a:gd name="T23" fmla="*/ 3077 h 3137"/>
                <a:gd name="T24" fmla="*/ 2573 w 3690"/>
                <a:gd name="T25" fmla="*/ 3115 h 3137"/>
                <a:gd name="T26" fmla="*/ 2813 w 3690"/>
                <a:gd name="T27" fmla="*/ 3130 h 3137"/>
                <a:gd name="T28" fmla="*/ 3225 w 3690"/>
                <a:gd name="T29" fmla="*/ 3130 h 3137"/>
                <a:gd name="T30" fmla="*/ 3690 w 3690"/>
                <a:gd name="T31" fmla="*/ 3137 h 31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90"/>
                <a:gd name="T49" fmla="*/ 0 h 3137"/>
                <a:gd name="T50" fmla="*/ 3690 w 3690"/>
                <a:gd name="T51" fmla="*/ 3137 h 31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90" h="3137">
                  <a:moveTo>
                    <a:pt x="0" y="2"/>
                  </a:moveTo>
                  <a:cubicBezTo>
                    <a:pt x="95" y="2"/>
                    <a:pt x="144" y="0"/>
                    <a:pt x="285" y="2"/>
                  </a:cubicBezTo>
                  <a:cubicBezTo>
                    <a:pt x="426" y="4"/>
                    <a:pt x="654" y="2"/>
                    <a:pt x="848" y="17"/>
                  </a:cubicBezTo>
                  <a:cubicBezTo>
                    <a:pt x="1042" y="32"/>
                    <a:pt x="1284" y="54"/>
                    <a:pt x="1448" y="90"/>
                  </a:cubicBezTo>
                  <a:cubicBezTo>
                    <a:pt x="1612" y="126"/>
                    <a:pt x="1744" y="139"/>
                    <a:pt x="1830" y="233"/>
                  </a:cubicBezTo>
                  <a:cubicBezTo>
                    <a:pt x="1916" y="327"/>
                    <a:pt x="1938" y="487"/>
                    <a:pt x="1965" y="653"/>
                  </a:cubicBezTo>
                  <a:cubicBezTo>
                    <a:pt x="1992" y="819"/>
                    <a:pt x="1988" y="1051"/>
                    <a:pt x="1995" y="1230"/>
                  </a:cubicBezTo>
                  <a:cubicBezTo>
                    <a:pt x="2002" y="1409"/>
                    <a:pt x="2006" y="1586"/>
                    <a:pt x="2010" y="1725"/>
                  </a:cubicBezTo>
                  <a:cubicBezTo>
                    <a:pt x="2014" y="1864"/>
                    <a:pt x="2011" y="1934"/>
                    <a:pt x="2018" y="2063"/>
                  </a:cubicBezTo>
                  <a:cubicBezTo>
                    <a:pt x="2025" y="2192"/>
                    <a:pt x="2031" y="2362"/>
                    <a:pt x="2055" y="2498"/>
                  </a:cubicBezTo>
                  <a:cubicBezTo>
                    <a:pt x="2079" y="2634"/>
                    <a:pt x="2113" y="2784"/>
                    <a:pt x="2160" y="2880"/>
                  </a:cubicBezTo>
                  <a:cubicBezTo>
                    <a:pt x="2207" y="2976"/>
                    <a:pt x="2271" y="3038"/>
                    <a:pt x="2340" y="3077"/>
                  </a:cubicBezTo>
                  <a:cubicBezTo>
                    <a:pt x="2409" y="3116"/>
                    <a:pt x="2494" y="3106"/>
                    <a:pt x="2573" y="3115"/>
                  </a:cubicBezTo>
                  <a:cubicBezTo>
                    <a:pt x="2652" y="3124"/>
                    <a:pt x="2704" y="3128"/>
                    <a:pt x="2813" y="3130"/>
                  </a:cubicBezTo>
                  <a:cubicBezTo>
                    <a:pt x="2922" y="3132"/>
                    <a:pt x="3079" y="3129"/>
                    <a:pt x="3225" y="3130"/>
                  </a:cubicBezTo>
                  <a:cubicBezTo>
                    <a:pt x="3371" y="3131"/>
                    <a:pt x="3593" y="3136"/>
                    <a:pt x="3690" y="313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3810" name="Text Box 17" descr="[DECORATIVE]"/>
            <p:cNvSpPr txBox="1">
              <a:spLocks noChangeArrowheads="1"/>
            </p:cNvSpPr>
            <p:nvPr/>
          </p:nvSpPr>
          <p:spPr bwMode="auto">
            <a:xfrm>
              <a:off x="7653" y="3681"/>
              <a:ext cx="1470" cy="6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a:latin typeface="Calibri" panose="020F0502020204030204" pitchFamily="34" charset="0"/>
                </a:rPr>
                <a:t>β</a:t>
              </a:r>
              <a:r>
                <a:rPr lang="en-US" altLang="el-GR" baseline="-25000">
                  <a:latin typeface="Calibri" panose="020F0502020204030204" pitchFamily="34" charset="0"/>
                </a:rPr>
                <a:t>n</a:t>
              </a:r>
              <a:r>
                <a:rPr lang="el-GR" altLang="el-GR">
                  <a:latin typeface="Calibri" panose="020F0502020204030204" pitchFamily="34" charset="0"/>
                </a:rPr>
                <a:t>/β</a:t>
              </a:r>
              <a:r>
                <a:rPr lang="en-US" altLang="el-GR" baseline="-25000">
                  <a:latin typeface="Calibri" panose="020F0502020204030204" pitchFamily="34" charset="0"/>
                </a:rPr>
                <a:t>p</a:t>
              </a:r>
              <a:r>
                <a:rPr lang="en-US" altLang="el-GR">
                  <a:latin typeface="Calibri" panose="020F0502020204030204" pitchFamily="34" charset="0"/>
                </a:rPr>
                <a:t>&lt;1</a:t>
              </a:r>
              <a:endParaRPr lang="el-GR" altLang="el-GR"/>
            </a:p>
          </p:txBody>
        </p:sp>
        <p:cxnSp>
          <p:nvCxnSpPr>
            <p:cNvPr id="33811" name="AutoShape 18" descr="[DECORATIVE]"/>
            <p:cNvCxnSpPr>
              <a:cxnSpLocks noChangeShapeType="1"/>
            </p:cNvCxnSpPr>
            <p:nvPr/>
          </p:nvCxnSpPr>
          <p:spPr bwMode="auto">
            <a:xfrm flipH="1">
              <a:off x="7140" y="4137"/>
              <a:ext cx="741" cy="22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custDataLst>
      <p:tags r:id="rId1"/>
    </p:custDataLst>
    <p:extLst>
      <p:ext uri="{BB962C8B-B14F-4D97-AF65-F5344CB8AC3E}">
        <p14:creationId xmlns:p14="http://schemas.microsoft.com/office/powerpoint/2010/main" val="190681835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l-GR" altLang="el-GR" dirty="0"/>
              <a:t>Τύποι Αναλύσεων</a:t>
            </a:r>
            <a:r>
              <a:rPr lang="en-US" altLang="el-GR" dirty="0"/>
              <a:t> </a:t>
            </a:r>
            <a:r>
              <a:rPr lang="en-US" altLang="el-GR" dirty="0" smtClean="0"/>
              <a:t>(</a:t>
            </a:r>
            <a:r>
              <a:rPr lang="el-GR" altLang="el-GR" dirty="0" smtClean="0"/>
              <a:t>2 από 2</a:t>
            </a:r>
            <a:r>
              <a:rPr lang="el-GR" altLang="el-GR" dirty="0"/>
              <a:t>)</a:t>
            </a:r>
            <a:endParaRPr lang="el-GR" altLang="el-GR" dirty="0" smtClean="0"/>
          </a:p>
        </p:txBody>
      </p:sp>
      <p:sp>
        <p:nvSpPr>
          <p:cNvPr id="2" name="Θέση κειμένου 1"/>
          <p:cNvSpPr>
            <a:spLocks noGrp="1"/>
          </p:cNvSpPr>
          <p:nvPr>
            <p:ph type="body" idx="1"/>
          </p:nvPr>
        </p:nvSpPr>
        <p:spPr/>
        <p:txBody>
          <a:bodyPr/>
          <a:lstStyle/>
          <a:p>
            <a:r>
              <a:rPr lang="el-GR" dirty="0" smtClean="0"/>
              <a:t>Για ψηφιακά κυκλώματα</a:t>
            </a:r>
            <a:endParaRPr lang="el-GR" dirty="0"/>
          </a:p>
        </p:txBody>
      </p:sp>
      <p:sp>
        <p:nvSpPr>
          <p:cNvPr id="7171" name="Content Placeholder 2"/>
          <p:cNvSpPr>
            <a:spLocks noGrp="1"/>
          </p:cNvSpPr>
          <p:nvPr>
            <p:ph sz="half" idx="2"/>
          </p:nvPr>
        </p:nvSpPr>
        <p:spPr/>
        <p:txBody>
          <a:bodyPr/>
          <a:lstStyle/>
          <a:p>
            <a:pPr eaLnBrk="1" hangingPunct="1">
              <a:defRPr/>
            </a:pPr>
            <a:r>
              <a:rPr lang="el-GR" dirty="0" smtClean="0">
                <a:latin typeface="+mj-lt"/>
              </a:rPr>
              <a:t>Κυρίως χρησιμοποιείται η  </a:t>
            </a:r>
            <a:r>
              <a:rPr lang="en-US" dirty="0" smtClean="0">
                <a:latin typeface="+mj-lt"/>
              </a:rPr>
              <a:t>Transient </a:t>
            </a:r>
            <a:r>
              <a:rPr lang="el-GR" dirty="0" smtClean="0">
                <a:latin typeface="+mj-lt"/>
              </a:rPr>
              <a:t> ανάλυση</a:t>
            </a:r>
            <a:r>
              <a:rPr lang="en-US" dirty="0" smtClean="0">
                <a:latin typeface="+mj-lt"/>
              </a:rPr>
              <a:t>.</a:t>
            </a:r>
            <a:endParaRPr lang="el-GR" dirty="0" smtClean="0">
              <a:latin typeface="+mj-lt"/>
            </a:endParaRPr>
          </a:p>
          <a:p>
            <a:pPr eaLnBrk="1" hangingPunct="1">
              <a:defRPr/>
            </a:pPr>
            <a:r>
              <a:rPr lang="el-GR" dirty="0" smtClean="0">
                <a:latin typeface="+mj-lt"/>
              </a:rPr>
              <a:t>Η </a:t>
            </a:r>
            <a:r>
              <a:rPr lang="en-US" dirty="0" smtClean="0">
                <a:latin typeface="+mj-lt"/>
              </a:rPr>
              <a:t>DC </a:t>
            </a:r>
            <a:r>
              <a:rPr lang="el-GR" dirty="0" smtClean="0">
                <a:latin typeface="+mj-lt"/>
              </a:rPr>
              <a:t>χρησιμεύει  για κατανόηση της </a:t>
            </a:r>
            <a:r>
              <a:rPr lang="en-US" dirty="0" smtClean="0">
                <a:latin typeface="+mj-lt"/>
              </a:rPr>
              <a:t>Transient </a:t>
            </a:r>
            <a:r>
              <a:rPr lang="el-GR" dirty="0" smtClean="0">
                <a:latin typeface="+mj-lt"/>
              </a:rPr>
              <a:t> ανάλυσης.</a:t>
            </a:r>
          </a:p>
        </p:txBody>
      </p:sp>
      <p:sp>
        <p:nvSpPr>
          <p:cNvPr id="3" name="Θέση κειμένου 2"/>
          <p:cNvSpPr>
            <a:spLocks noGrp="1"/>
          </p:cNvSpPr>
          <p:nvPr>
            <p:ph type="body" sz="quarter" idx="3"/>
          </p:nvPr>
        </p:nvSpPr>
        <p:spPr/>
        <p:txBody>
          <a:bodyPr/>
          <a:lstStyle/>
          <a:p>
            <a:r>
              <a:rPr lang="el-GR" dirty="0"/>
              <a:t>Για αναλογικά </a:t>
            </a:r>
            <a:r>
              <a:rPr lang="el-GR" dirty="0" smtClean="0"/>
              <a:t>κυκλώματα</a:t>
            </a:r>
            <a:endParaRPr lang="el-GR" dirty="0"/>
          </a:p>
        </p:txBody>
      </p:sp>
      <p:sp>
        <p:nvSpPr>
          <p:cNvPr id="6" name="Θέση περιεχομένου 5"/>
          <p:cNvSpPr>
            <a:spLocks noGrp="1"/>
          </p:cNvSpPr>
          <p:nvPr>
            <p:ph sz="quarter" idx="4"/>
          </p:nvPr>
        </p:nvSpPr>
        <p:spPr/>
        <p:txBody>
          <a:bodyPr/>
          <a:lstStyle/>
          <a:p>
            <a:r>
              <a:rPr lang="el-GR" dirty="0"/>
              <a:t>Η </a:t>
            </a:r>
            <a:r>
              <a:rPr lang="en-US" dirty="0"/>
              <a:t>AC </a:t>
            </a:r>
            <a:r>
              <a:rPr lang="el-GR" dirty="0"/>
              <a:t>είναι </a:t>
            </a:r>
            <a:r>
              <a:rPr lang="el-GR" dirty="0" smtClean="0"/>
              <a:t>βασική</a:t>
            </a:r>
            <a:endParaRPr lang="el-GR" dirty="0"/>
          </a:p>
        </p:txBody>
      </p:sp>
    </p:spTree>
    <p:extLst>
      <p:ext uri="{BB962C8B-B14F-4D97-AF65-F5344CB8AC3E}">
        <p14:creationId xmlns:p14="http://schemas.microsoft.com/office/powerpoint/2010/main" val="132012776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l-GR" altLang="el-GR" smtClean="0"/>
              <a:t>Παρατήρηση για την περιοχή </a:t>
            </a:r>
            <a:r>
              <a:rPr lang="en-US" altLang="el-GR" smtClean="0"/>
              <a:t>C</a:t>
            </a:r>
            <a:endParaRPr lang="el-GR" altLang="el-GR" smtClean="0"/>
          </a:p>
        </p:txBody>
      </p:sp>
      <p:sp>
        <p:nvSpPr>
          <p:cNvPr id="34819" name="Content Placeholder 2"/>
          <p:cNvSpPr>
            <a:spLocks noGrp="1"/>
          </p:cNvSpPr>
          <p:nvPr>
            <p:ph idx="1"/>
          </p:nvPr>
        </p:nvSpPr>
        <p:spPr>
          <a:xfrm>
            <a:off x="385763" y="1597819"/>
            <a:ext cx="8229600" cy="4525962"/>
          </a:xfrm>
        </p:spPr>
        <p:txBody>
          <a:bodyPr/>
          <a:lstStyle/>
          <a:p>
            <a:pPr eaLnBrk="1" hangingPunct="1">
              <a:defRPr/>
            </a:pPr>
            <a:r>
              <a:rPr lang="el-GR" sz="2800" dirty="0" smtClean="0">
                <a:latin typeface="+mj-lt"/>
              </a:rPr>
              <a:t>Για μία τιμή εισόδου υπάρχουν διαφορετικές τιμές στην έξοδο</a:t>
            </a:r>
          </a:p>
          <a:p>
            <a:pPr eaLnBrk="1" hangingPunct="1">
              <a:defRPr/>
            </a:pPr>
            <a:r>
              <a:rPr lang="el-GR" sz="2800" dirty="0" smtClean="0">
                <a:latin typeface="+mj-lt"/>
              </a:rPr>
              <a:t>Αυτό οφείλεται στο ότι το μοντέλο δεν είναι ακριβές</a:t>
            </a:r>
          </a:p>
          <a:p>
            <a:pPr eaLnBrk="1" hangingPunct="1">
              <a:defRPr/>
            </a:pPr>
            <a:r>
              <a:rPr lang="el-GR" sz="2800" dirty="0" smtClean="0">
                <a:latin typeface="+mj-lt"/>
              </a:rPr>
              <a:t>Εάν λάβουμε υπ’ όψιν την μεταβολή μήκους καναλιού τότε</a:t>
            </a:r>
          </a:p>
          <a:p>
            <a:pPr lvl="1" eaLnBrk="1" hangingPunct="1">
              <a:defRPr/>
            </a:pPr>
            <a:r>
              <a:rPr lang="el-GR" sz="2400" dirty="0" smtClean="0">
                <a:latin typeface="+mj-lt"/>
              </a:rPr>
              <a:t>Μικρή περιοχή τιμών εισόδου αντιστοιχεί σε μεγάλη περιοχή τιμών εξόδου</a:t>
            </a:r>
          </a:p>
          <a:p>
            <a:pPr lvl="1" eaLnBrk="1" hangingPunct="1">
              <a:defRPr/>
            </a:pPr>
            <a:r>
              <a:rPr lang="el-GR" sz="2400" dirty="0" smtClean="0">
                <a:latin typeface="+mj-lt"/>
              </a:rPr>
              <a:t>Μεγάλη κλίση αλλά όχι κάθετο τμήμα</a:t>
            </a:r>
          </a:p>
        </p:txBody>
      </p:sp>
    </p:spTree>
    <p:extLst>
      <p:ext uri="{BB962C8B-B14F-4D97-AF65-F5344CB8AC3E}">
        <p14:creationId xmlns:p14="http://schemas.microsoft.com/office/powerpoint/2010/main" val="58917950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l-GR" altLang="el-GR" smtClean="0"/>
              <a:t>Λογικές τιμές και τιμές τάσης</a:t>
            </a:r>
          </a:p>
        </p:txBody>
      </p:sp>
      <p:sp>
        <p:nvSpPr>
          <p:cNvPr id="35843" name="Content Placeholder 2"/>
          <p:cNvSpPr>
            <a:spLocks noGrp="1"/>
          </p:cNvSpPr>
          <p:nvPr>
            <p:ph idx="1"/>
          </p:nvPr>
        </p:nvSpPr>
        <p:spPr/>
        <p:txBody>
          <a:bodyPr/>
          <a:lstStyle/>
          <a:p>
            <a:pPr eaLnBrk="1" hangingPunct="1">
              <a:defRPr/>
            </a:pPr>
            <a:r>
              <a:rPr lang="el-GR" dirty="0" smtClean="0">
                <a:latin typeface="+mj-lt"/>
              </a:rPr>
              <a:t>Σε κάθε λογική τιμή αντιστοιχεί μία περιοχή από τιμές τάσης</a:t>
            </a:r>
          </a:p>
          <a:p>
            <a:pPr eaLnBrk="1" hangingPunct="1">
              <a:defRPr/>
            </a:pPr>
            <a:r>
              <a:rPr lang="el-GR" dirty="0" smtClean="0">
                <a:latin typeface="+mj-lt"/>
              </a:rPr>
              <a:t>Οι περιοχές των τιμών τάσης μπορεί να είναι διαφορετικές για την είσοδο και την έξοδο μίας πύλης</a:t>
            </a:r>
          </a:p>
          <a:p>
            <a:pPr eaLnBrk="1" hangingPunct="1">
              <a:defRPr/>
            </a:pPr>
            <a:endParaRPr lang="el-GR" dirty="0" smtClean="0"/>
          </a:p>
        </p:txBody>
      </p:sp>
    </p:spTree>
    <p:extLst>
      <p:ext uri="{BB962C8B-B14F-4D97-AF65-F5344CB8AC3E}">
        <p14:creationId xmlns:p14="http://schemas.microsoft.com/office/powerpoint/2010/main" val="133848832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15888"/>
            <a:ext cx="8229600" cy="1143000"/>
          </a:xfrm>
        </p:spPr>
        <p:txBody>
          <a:bodyPr/>
          <a:lstStyle/>
          <a:p>
            <a:pPr eaLnBrk="1" hangingPunct="1"/>
            <a:r>
              <a:rPr lang="el-GR" altLang="el-GR" dirty="0" smtClean="0"/>
              <a:t>Ιδανικός Αναστροφέας (1 από 2)</a:t>
            </a:r>
          </a:p>
        </p:txBody>
      </p:sp>
      <p:sp>
        <p:nvSpPr>
          <p:cNvPr id="36867" name="Content Placeholder 2"/>
          <p:cNvSpPr>
            <a:spLocks noGrp="1"/>
          </p:cNvSpPr>
          <p:nvPr>
            <p:ph idx="1"/>
            <p:custDataLst>
              <p:tags r:id="rId2"/>
            </p:custDataLst>
          </p:nvPr>
        </p:nvSpPr>
        <p:spPr>
          <a:xfrm>
            <a:off x="457200" y="1600200"/>
            <a:ext cx="8229600" cy="828675"/>
          </a:xfrm>
        </p:spPr>
        <p:txBody>
          <a:bodyPr/>
          <a:lstStyle/>
          <a:p>
            <a:pPr eaLnBrk="1" hangingPunct="1"/>
            <a:r>
              <a:rPr lang="en-US" altLang="el-GR" dirty="0" smtClean="0"/>
              <a:t>DC </a:t>
            </a:r>
            <a:r>
              <a:rPr lang="el-GR" altLang="el-GR" dirty="0" smtClean="0"/>
              <a:t>Χαρακτηριστική μεταφοράς</a:t>
            </a:r>
          </a:p>
        </p:txBody>
      </p:sp>
      <p:grpSp>
        <p:nvGrpSpPr>
          <p:cNvPr id="36868" name="Group 13" descr="DC χαρακτηριστική μεταφοράς του ιδανικού αναστροφέα"/>
          <p:cNvGrpSpPr>
            <a:grpSpLocks/>
          </p:cNvGrpSpPr>
          <p:nvPr/>
        </p:nvGrpSpPr>
        <p:grpSpPr bwMode="auto">
          <a:xfrm>
            <a:off x="2428875" y="2643188"/>
            <a:ext cx="3981450" cy="3003550"/>
            <a:chOff x="4005" y="2940"/>
            <a:chExt cx="6270" cy="4731"/>
          </a:xfrm>
        </p:grpSpPr>
        <p:sp>
          <p:nvSpPr>
            <p:cNvPr id="36869" name="Text Box 14" descr="DC χαρακτηριστική μεταφοράς του ιδανικού αναστροφέα"/>
            <p:cNvSpPr txBox="1">
              <a:spLocks noChangeArrowheads="1"/>
            </p:cNvSpPr>
            <p:nvPr>
              <p:custDataLst>
                <p:tags r:id="rId3"/>
              </p:custDataLst>
            </p:nvPr>
          </p:nvSpPr>
          <p:spPr bwMode="auto">
            <a:xfrm>
              <a:off x="4860" y="3282"/>
              <a:ext cx="1197" cy="5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a:latin typeface="Calibri" panose="020F0502020204030204" pitchFamily="34" charset="0"/>
                </a:rPr>
                <a:t>V</a:t>
              </a:r>
              <a:r>
                <a:rPr lang="en-US" altLang="el-GR" baseline="-25000" dirty="0">
                  <a:latin typeface="Calibri" panose="020F0502020204030204" pitchFamily="34" charset="0"/>
                </a:rPr>
                <a:t>DD</a:t>
              </a:r>
              <a:endParaRPr lang="el-GR" altLang="el-GR" dirty="0"/>
            </a:p>
          </p:txBody>
        </p:sp>
        <p:sp>
          <p:nvSpPr>
            <p:cNvPr id="36870" name="Text Box 15" descr="[DECORATIVE]"/>
            <p:cNvSpPr txBox="1">
              <a:spLocks noChangeArrowheads="1"/>
            </p:cNvSpPr>
            <p:nvPr>
              <p:custDataLst>
                <p:tags r:id="rId4"/>
              </p:custDataLst>
            </p:nvPr>
          </p:nvSpPr>
          <p:spPr bwMode="auto">
            <a:xfrm>
              <a:off x="4005" y="3795"/>
              <a:ext cx="1197" cy="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a:latin typeface="Calibri" panose="020F0502020204030204" pitchFamily="34" charset="0"/>
                </a:rPr>
                <a:t>OUT</a:t>
              </a:r>
              <a:endParaRPr lang="el-GR" altLang="el-GR" dirty="0"/>
            </a:p>
          </p:txBody>
        </p:sp>
        <p:cxnSp>
          <p:nvCxnSpPr>
            <p:cNvPr id="36871" name="AutoShape 16" descr="[DECORATIVE]"/>
            <p:cNvCxnSpPr>
              <a:cxnSpLocks noChangeShapeType="1"/>
            </p:cNvCxnSpPr>
            <p:nvPr/>
          </p:nvCxnSpPr>
          <p:spPr bwMode="auto">
            <a:xfrm>
              <a:off x="5430" y="2940"/>
              <a:ext cx="0" cy="370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872" name="AutoShape 17" descr="[DECORATIVE]"/>
            <p:cNvCxnSpPr>
              <a:cxnSpLocks noChangeShapeType="1"/>
            </p:cNvCxnSpPr>
            <p:nvPr/>
          </p:nvCxnSpPr>
          <p:spPr bwMode="auto">
            <a:xfrm>
              <a:off x="5430" y="6645"/>
              <a:ext cx="484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873" name="AutoShape 18" descr="[DECORATIVE]"/>
            <p:cNvCxnSpPr>
              <a:cxnSpLocks noChangeShapeType="1"/>
            </p:cNvCxnSpPr>
            <p:nvPr/>
          </p:nvCxnSpPr>
          <p:spPr bwMode="auto">
            <a:xfrm>
              <a:off x="7140" y="3510"/>
              <a:ext cx="1" cy="3135"/>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sp>
          <p:nvSpPr>
            <p:cNvPr id="36874" name="Text Box 19" descr="[DECORATIVE]"/>
            <p:cNvSpPr txBox="1">
              <a:spLocks noChangeArrowheads="1"/>
            </p:cNvSpPr>
            <p:nvPr>
              <p:custDataLst>
                <p:tags r:id="rId5"/>
              </p:custDataLst>
            </p:nvPr>
          </p:nvSpPr>
          <p:spPr bwMode="auto">
            <a:xfrm>
              <a:off x="7881" y="7215"/>
              <a:ext cx="1197" cy="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a:latin typeface="Calibri" panose="020F0502020204030204" pitchFamily="34" charset="0"/>
                </a:rPr>
                <a:t>IN</a:t>
              </a:r>
              <a:endParaRPr lang="el-GR" altLang="el-GR" dirty="0"/>
            </a:p>
          </p:txBody>
        </p:sp>
        <p:sp>
          <p:nvSpPr>
            <p:cNvPr id="36875" name="Text Box 20" descr="[DECORATIVE]"/>
            <p:cNvSpPr txBox="1">
              <a:spLocks noChangeArrowheads="1"/>
            </p:cNvSpPr>
            <p:nvPr>
              <p:custDataLst>
                <p:tags r:id="rId6"/>
              </p:custDataLst>
            </p:nvPr>
          </p:nvSpPr>
          <p:spPr bwMode="auto">
            <a:xfrm>
              <a:off x="8622" y="6702"/>
              <a:ext cx="1197" cy="5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a:latin typeface="Calibri" panose="020F0502020204030204" pitchFamily="34" charset="0"/>
                </a:rPr>
                <a:t>V</a:t>
              </a:r>
              <a:r>
                <a:rPr lang="en-US" altLang="el-GR" baseline="-25000" dirty="0">
                  <a:latin typeface="Calibri" panose="020F0502020204030204" pitchFamily="34" charset="0"/>
                </a:rPr>
                <a:t>DD</a:t>
              </a:r>
              <a:endParaRPr lang="el-GR" altLang="el-GR" dirty="0"/>
            </a:p>
          </p:txBody>
        </p:sp>
        <p:cxnSp>
          <p:nvCxnSpPr>
            <p:cNvPr id="36876" name="AutoShape 21" descr="[DECORATIVE]"/>
            <p:cNvCxnSpPr>
              <a:cxnSpLocks noChangeShapeType="1"/>
            </p:cNvCxnSpPr>
            <p:nvPr/>
          </p:nvCxnSpPr>
          <p:spPr bwMode="auto">
            <a:xfrm>
              <a:off x="5430" y="3510"/>
              <a:ext cx="1710" cy="0"/>
            </a:xfrm>
            <a:prstGeom prst="straightConnector1">
              <a:avLst/>
            </a:prstGeom>
            <a:noFill/>
            <a:ln w="25400">
              <a:solidFill>
                <a:srgbClr val="000000"/>
              </a:solidFill>
              <a:round/>
              <a:headEnd type="oval" w="med" len="med"/>
              <a:tailEnd type="oval" w="med" len="med"/>
            </a:ln>
            <a:extLst>
              <a:ext uri="{909E8E84-426E-40DD-AFC4-6F175D3DCCD1}">
                <a14:hiddenFill xmlns:a14="http://schemas.microsoft.com/office/drawing/2010/main">
                  <a:noFill/>
                </a14:hiddenFill>
              </a:ext>
            </a:extLst>
          </p:spPr>
        </p:cxnSp>
        <p:cxnSp>
          <p:nvCxnSpPr>
            <p:cNvPr id="36877" name="AutoShape 22" descr="[DECORATIVE]"/>
            <p:cNvCxnSpPr>
              <a:cxnSpLocks noChangeShapeType="1"/>
            </p:cNvCxnSpPr>
            <p:nvPr/>
          </p:nvCxnSpPr>
          <p:spPr bwMode="auto">
            <a:xfrm>
              <a:off x="7140" y="6645"/>
              <a:ext cx="1710" cy="0"/>
            </a:xfrm>
            <a:prstGeom prst="straightConnector1">
              <a:avLst/>
            </a:prstGeom>
            <a:noFill/>
            <a:ln w="25400">
              <a:solidFill>
                <a:srgbClr val="000000"/>
              </a:solidFill>
              <a:round/>
              <a:headEnd type="oval" w="med" len="med"/>
              <a:tailEnd type="oval" w="med" len="med"/>
            </a:ln>
            <a:extLst>
              <a:ext uri="{909E8E84-426E-40DD-AFC4-6F175D3DCCD1}">
                <a14:hiddenFill xmlns:a14="http://schemas.microsoft.com/office/drawing/2010/main">
                  <a:noFill/>
                </a14:hiddenFill>
              </a:ext>
            </a:extLst>
          </p:spPr>
        </p:cxnSp>
        <p:sp>
          <p:nvSpPr>
            <p:cNvPr id="36878" name="Text Box 23" descr="[DECORATIVE]"/>
            <p:cNvSpPr txBox="1">
              <a:spLocks noChangeArrowheads="1"/>
            </p:cNvSpPr>
            <p:nvPr>
              <p:custDataLst>
                <p:tags r:id="rId7"/>
              </p:custDataLst>
            </p:nvPr>
          </p:nvSpPr>
          <p:spPr bwMode="auto">
            <a:xfrm>
              <a:off x="6627" y="6759"/>
              <a:ext cx="1197" cy="5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a:latin typeface="Calibri" panose="020F0502020204030204" pitchFamily="34" charset="0"/>
                </a:rPr>
                <a:t>V</a:t>
              </a:r>
              <a:r>
                <a:rPr lang="en-US" altLang="el-GR" baseline="-25000" dirty="0">
                  <a:latin typeface="Calibri" panose="020F0502020204030204" pitchFamily="34" charset="0"/>
                </a:rPr>
                <a:t>DD</a:t>
              </a:r>
              <a:r>
                <a:rPr lang="en-US" altLang="el-GR" dirty="0">
                  <a:latin typeface="Calibri" panose="020F0502020204030204" pitchFamily="34" charset="0"/>
                </a:rPr>
                <a:t>/2</a:t>
              </a:r>
              <a:endParaRPr lang="el-GR" altLang="el-GR" dirty="0"/>
            </a:p>
          </p:txBody>
        </p:sp>
      </p:grpSp>
    </p:spTree>
    <p:custDataLst>
      <p:tags r:id="rId1"/>
    </p:custDataLst>
    <p:extLst>
      <p:ext uri="{BB962C8B-B14F-4D97-AF65-F5344CB8AC3E}">
        <p14:creationId xmlns:p14="http://schemas.microsoft.com/office/powerpoint/2010/main" val="126801453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Ιδανικός Αναστροφέας </a:t>
            </a:r>
            <a:r>
              <a:rPr lang="el-GR" altLang="el-GR" dirty="0" smtClean="0"/>
              <a:t>(2 από 2</a:t>
            </a:r>
            <a:r>
              <a:rPr lang="el-GR" altLang="el-GR" dirty="0"/>
              <a:t>)</a:t>
            </a:r>
            <a:endParaRPr lang="el-GR" dirty="0"/>
          </a:p>
        </p:txBody>
      </p:sp>
      <p:sp>
        <p:nvSpPr>
          <p:cNvPr id="36866" name="Content Placeholder 2"/>
          <p:cNvSpPr>
            <a:spLocks noGrp="1"/>
          </p:cNvSpPr>
          <p:nvPr>
            <p:ph idx="1"/>
          </p:nvPr>
        </p:nvSpPr>
        <p:spPr/>
        <p:txBody>
          <a:bodyPr/>
          <a:lstStyle/>
          <a:p>
            <a:pPr eaLnBrk="1" hangingPunct="1">
              <a:defRPr/>
            </a:pPr>
            <a:r>
              <a:rPr lang="el-GR" sz="2800" dirty="0" smtClean="0">
                <a:latin typeface="+mj-lt"/>
              </a:rPr>
              <a:t>Η λογική τιμή </a:t>
            </a:r>
            <a:r>
              <a:rPr lang="en-US" sz="2800" dirty="0" smtClean="0">
                <a:latin typeface="+mj-lt"/>
              </a:rPr>
              <a:t>“1”</a:t>
            </a:r>
            <a:r>
              <a:rPr lang="el-GR" sz="2800" dirty="0" smtClean="0">
                <a:latin typeface="+mj-lt"/>
              </a:rPr>
              <a:t> στην είσοδο αντιπροσωπεύεται από το διάστημα</a:t>
            </a:r>
            <a:r>
              <a:rPr lang="en-US" sz="2800" dirty="0" smtClean="0">
                <a:latin typeface="+mj-lt"/>
              </a:rPr>
              <a:t> (V</a:t>
            </a:r>
            <a:r>
              <a:rPr lang="en-US" sz="2800" baseline="-25000" dirty="0" smtClean="0">
                <a:latin typeface="+mj-lt"/>
              </a:rPr>
              <a:t>DD</a:t>
            </a:r>
            <a:r>
              <a:rPr lang="en-US" sz="2800" dirty="0" smtClean="0">
                <a:latin typeface="+mj-lt"/>
              </a:rPr>
              <a:t>/2,V</a:t>
            </a:r>
            <a:r>
              <a:rPr lang="en-US" sz="2800" baseline="-25000" dirty="0" smtClean="0">
                <a:latin typeface="+mj-lt"/>
              </a:rPr>
              <a:t>DD</a:t>
            </a:r>
            <a:r>
              <a:rPr lang="en-US" sz="2800" dirty="0" smtClean="0">
                <a:latin typeface="+mj-lt"/>
              </a:rPr>
              <a:t>] </a:t>
            </a:r>
            <a:endParaRPr lang="el-GR" sz="2800" dirty="0" smtClean="0">
              <a:latin typeface="+mj-lt"/>
            </a:endParaRPr>
          </a:p>
          <a:p>
            <a:pPr eaLnBrk="1" hangingPunct="1">
              <a:defRPr/>
            </a:pPr>
            <a:endParaRPr lang="en-US" sz="2800" dirty="0" smtClean="0">
              <a:latin typeface="+mj-lt"/>
            </a:endParaRPr>
          </a:p>
          <a:p>
            <a:pPr eaLnBrk="1" hangingPunct="1">
              <a:defRPr/>
            </a:pPr>
            <a:r>
              <a:rPr lang="el-GR" sz="2800" dirty="0" smtClean="0">
                <a:latin typeface="+mj-lt"/>
              </a:rPr>
              <a:t>Ενώ η λογική τιμή </a:t>
            </a:r>
            <a:r>
              <a:rPr lang="en-US" sz="2800" dirty="0" smtClean="0">
                <a:latin typeface="+mj-lt"/>
              </a:rPr>
              <a:t>“</a:t>
            </a:r>
            <a:r>
              <a:rPr lang="el-GR" sz="2800" dirty="0" smtClean="0">
                <a:latin typeface="+mj-lt"/>
              </a:rPr>
              <a:t>0</a:t>
            </a:r>
            <a:r>
              <a:rPr lang="en-US" sz="2800" dirty="0" smtClean="0">
                <a:latin typeface="+mj-lt"/>
              </a:rPr>
              <a:t>”</a:t>
            </a:r>
            <a:r>
              <a:rPr lang="el-GR" sz="2800" dirty="0" smtClean="0">
                <a:latin typeface="+mj-lt"/>
              </a:rPr>
              <a:t> στην είσοδο αντιπροσωπεύεται από το διάστημα</a:t>
            </a:r>
            <a:r>
              <a:rPr lang="en-US" sz="2800" dirty="0" smtClean="0">
                <a:latin typeface="+mj-lt"/>
              </a:rPr>
              <a:t> [</a:t>
            </a:r>
            <a:r>
              <a:rPr lang="el-GR" sz="2800" dirty="0" smtClean="0">
                <a:latin typeface="+mj-lt"/>
              </a:rPr>
              <a:t>0</a:t>
            </a:r>
            <a:r>
              <a:rPr lang="en-US" sz="2800" dirty="0" smtClean="0">
                <a:latin typeface="+mj-lt"/>
              </a:rPr>
              <a:t>,V</a:t>
            </a:r>
            <a:r>
              <a:rPr lang="en-US" sz="2800" baseline="-25000" dirty="0" smtClean="0">
                <a:latin typeface="+mj-lt"/>
              </a:rPr>
              <a:t>DD</a:t>
            </a:r>
            <a:r>
              <a:rPr lang="en-US" sz="2800" dirty="0" smtClean="0">
                <a:latin typeface="+mj-lt"/>
              </a:rPr>
              <a:t>/2)</a:t>
            </a:r>
            <a:endParaRPr lang="el-GR" sz="2800" dirty="0" smtClean="0">
              <a:latin typeface="+mj-lt"/>
            </a:endParaRPr>
          </a:p>
          <a:p>
            <a:pPr eaLnBrk="1" hangingPunct="1">
              <a:defRPr/>
            </a:pPr>
            <a:endParaRPr lang="el-GR" sz="2800" dirty="0" smtClean="0">
              <a:latin typeface="+mj-lt"/>
            </a:endParaRPr>
          </a:p>
          <a:p>
            <a:pPr eaLnBrk="1" hangingPunct="1">
              <a:defRPr/>
            </a:pPr>
            <a:r>
              <a:rPr lang="el-GR" sz="2800" dirty="0" smtClean="0">
                <a:latin typeface="+mj-lt"/>
              </a:rPr>
              <a:t>Στην έξοδο η λογική τιμή </a:t>
            </a:r>
            <a:r>
              <a:rPr lang="en-US" sz="2800" dirty="0" smtClean="0">
                <a:latin typeface="+mj-lt"/>
              </a:rPr>
              <a:t>“1”</a:t>
            </a:r>
            <a:r>
              <a:rPr lang="el-GR" sz="2800" dirty="0" smtClean="0">
                <a:latin typeface="+mj-lt"/>
              </a:rPr>
              <a:t> στην είσοδο αντιπροσωπεύεται από το </a:t>
            </a:r>
            <a:r>
              <a:rPr lang="en-US" sz="2800" dirty="0" smtClean="0">
                <a:latin typeface="+mj-lt"/>
              </a:rPr>
              <a:t>V</a:t>
            </a:r>
            <a:r>
              <a:rPr lang="en-US" sz="2800" baseline="-25000" dirty="0" smtClean="0">
                <a:latin typeface="+mj-lt"/>
              </a:rPr>
              <a:t>DD</a:t>
            </a:r>
            <a:r>
              <a:rPr lang="el-GR" sz="2800" dirty="0" smtClean="0">
                <a:latin typeface="+mj-lt"/>
              </a:rPr>
              <a:t> και η λογική τιμή </a:t>
            </a:r>
            <a:r>
              <a:rPr lang="en-US" sz="2800" dirty="0" smtClean="0">
                <a:latin typeface="+mj-lt"/>
              </a:rPr>
              <a:t>“</a:t>
            </a:r>
            <a:r>
              <a:rPr lang="el-GR" sz="2800" dirty="0" smtClean="0">
                <a:latin typeface="+mj-lt"/>
              </a:rPr>
              <a:t>0</a:t>
            </a:r>
            <a:r>
              <a:rPr lang="en-US" sz="2800" dirty="0" smtClean="0">
                <a:latin typeface="+mj-lt"/>
              </a:rPr>
              <a:t>”</a:t>
            </a:r>
            <a:r>
              <a:rPr lang="el-GR" sz="2800" dirty="0" smtClean="0">
                <a:latin typeface="+mj-lt"/>
              </a:rPr>
              <a:t> αντιπροσωπεύεται από το </a:t>
            </a:r>
            <a:r>
              <a:rPr lang="en-US" sz="2800" dirty="0" smtClean="0">
                <a:latin typeface="+mj-lt"/>
              </a:rPr>
              <a:t>0</a:t>
            </a:r>
            <a:endParaRPr lang="el-GR" sz="2800" dirty="0" smtClean="0">
              <a:latin typeface="+mj-lt"/>
            </a:endParaRPr>
          </a:p>
        </p:txBody>
      </p:sp>
    </p:spTree>
    <p:extLst>
      <p:ext uri="{BB962C8B-B14F-4D97-AF65-F5344CB8AC3E}">
        <p14:creationId xmlns:p14="http://schemas.microsoft.com/office/powerpoint/2010/main" val="129545304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l-GR" altLang="el-GR" sz="4000" dirty="0" smtClean="0"/>
              <a:t>Ρεαλιστικός </a:t>
            </a:r>
            <a:r>
              <a:rPr lang="el-GR" altLang="el-GR" sz="4000" dirty="0" err="1" smtClean="0"/>
              <a:t>Αντιστροφέας</a:t>
            </a:r>
            <a:r>
              <a:rPr lang="el-GR" altLang="el-GR" sz="4000" dirty="0" smtClean="0"/>
              <a:t> (1 από 2)</a:t>
            </a:r>
          </a:p>
        </p:txBody>
      </p:sp>
      <p:grpSp>
        <p:nvGrpSpPr>
          <p:cNvPr id="38915" name="Group 2" descr="Χαρακτηριστική Ρεαλιστικού  Αντιστροφέα"/>
          <p:cNvGrpSpPr>
            <a:grpSpLocks/>
          </p:cNvGrpSpPr>
          <p:nvPr/>
        </p:nvGrpSpPr>
        <p:grpSpPr bwMode="auto">
          <a:xfrm>
            <a:off x="2428875" y="2071688"/>
            <a:ext cx="3873500" cy="3113087"/>
            <a:chOff x="3891" y="2655"/>
            <a:chExt cx="6099" cy="4902"/>
          </a:xfrm>
        </p:grpSpPr>
        <p:sp>
          <p:nvSpPr>
            <p:cNvPr id="38916" name="Text Box 3" descr="Χαρακτηριστική Ρεαλιστικού  Αντιστροφέα"/>
            <p:cNvSpPr txBox="1">
              <a:spLocks noChangeArrowheads="1"/>
            </p:cNvSpPr>
            <p:nvPr>
              <p:custDataLst>
                <p:tags r:id="rId2"/>
              </p:custDataLst>
            </p:nvPr>
          </p:nvSpPr>
          <p:spPr bwMode="auto">
            <a:xfrm>
              <a:off x="6399" y="6303"/>
              <a:ext cx="1197" cy="5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a:latin typeface="Calibri" panose="020F0502020204030204" pitchFamily="34" charset="0"/>
                </a:rPr>
                <a:t>V</a:t>
              </a:r>
              <a:r>
                <a:rPr lang="en-US" altLang="el-GR" baseline="-25000" dirty="0">
                  <a:latin typeface="Calibri" panose="020F0502020204030204" pitchFamily="34" charset="0"/>
                </a:rPr>
                <a:t>IL</a:t>
              </a:r>
              <a:endParaRPr lang="el-GR" altLang="el-GR" dirty="0"/>
            </a:p>
          </p:txBody>
        </p:sp>
        <p:sp>
          <p:nvSpPr>
            <p:cNvPr id="38917" name="Text Box 4" descr="[DECORATIVE]"/>
            <p:cNvSpPr txBox="1">
              <a:spLocks noChangeArrowheads="1"/>
            </p:cNvSpPr>
            <p:nvPr>
              <p:custDataLst>
                <p:tags r:id="rId3"/>
              </p:custDataLst>
            </p:nvPr>
          </p:nvSpPr>
          <p:spPr bwMode="auto">
            <a:xfrm>
              <a:off x="6969" y="6303"/>
              <a:ext cx="1197" cy="5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a:latin typeface="Calibri" panose="020F0502020204030204" pitchFamily="34" charset="0"/>
                </a:rPr>
                <a:t>V</a:t>
              </a:r>
              <a:r>
                <a:rPr lang="en-US" altLang="el-GR" baseline="-25000" dirty="0">
                  <a:latin typeface="Calibri" panose="020F0502020204030204" pitchFamily="34" charset="0"/>
                </a:rPr>
                <a:t>IH</a:t>
              </a:r>
              <a:endParaRPr lang="el-GR" altLang="el-GR" dirty="0"/>
            </a:p>
          </p:txBody>
        </p:sp>
        <p:sp>
          <p:nvSpPr>
            <p:cNvPr id="38918" name="Text Box 5" descr="[DECORATIVE]"/>
            <p:cNvSpPr txBox="1">
              <a:spLocks noChangeArrowheads="1"/>
            </p:cNvSpPr>
            <p:nvPr>
              <p:custDataLst>
                <p:tags r:id="rId4"/>
              </p:custDataLst>
            </p:nvPr>
          </p:nvSpPr>
          <p:spPr bwMode="auto">
            <a:xfrm>
              <a:off x="4632" y="5733"/>
              <a:ext cx="1197" cy="5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a:latin typeface="Calibri" panose="020F0502020204030204" pitchFamily="34" charset="0"/>
                </a:rPr>
                <a:t>V</a:t>
              </a:r>
              <a:r>
                <a:rPr lang="en-US" altLang="el-GR" baseline="-25000" dirty="0">
                  <a:latin typeface="Calibri" panose="020F0502020204030204" pitchFamily="34" charset="0"/>
                </a:rPr>
                <a:t>OL</a:t>
              </a:r>
              <a:endParaRPr lang="el-GR" altLang="el-GR" dirty="0"/>
            </a:p>
          </p:txBody>
        </p:sp>
        <p:sp>
          <p:nvSpPr>
            <p:cNvPr id="38919" name="Text Box 6" descr="[DECORATIVE]"/>
            <p:cNvSpPr txBox="1">
              <a:spLocks noChangeArrowheads="1"/>
            </p:cNvSpPr>
            <p:nvPr>
              <p:custDataLst>
                <p:tags r:id="rId5"/>
              </p:custDataLst>
            </p:nvPr>
          </p:nvSpPr>
          <p:spPr bwMode="auto">
            <a:xfrm>
              <a:off x="4518" y="3168"/>
              <a:ext cx="1197" cy="5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a:latin typeface="Calibri" panose="020F0502020204030204" pitchFamily="34" charset="0"/>
                </a:rPr>
                <a:t>V</a:t>
              </a:r>
              <a:r>
                <a:rPr lang="en-US" altLang="el-GR" baseline="-25000" dirty="0">
                  <a:latin typeface="Calibri" panose="020F0502020204030204" pitchFamily="34" charset="0"/>
                </a:rPr>
                <a:t>OH</a:t>
              </a:r>
              <a:endParaRPr lang="el-GR" altLang="el-GR" dirty="0"/>
            </a:p>
          </p:txBody>
        </p:sp>
        <p:sp>
          <p:nvSpPr>
            <p:cNvPr id="38920" name="Text Box 7" descr="[DECORATIVE]"/>
            <p:cNvSpPr txBox="1">
              <a:spLocks noChangeArrowheads="1"/>
            </p:cNvSpPr>
            <p:nvPr>
              <p:custDataLst>
                <p:tags r:id="rId6"/>
              </p:custDataLst>
            </p:nvPr>
          </p:nvSpPr>
          <p:spPr bwMode="auto">
            <a:xfrm>
              <a:off x="3891" y="4422"/>
              <a:ext cx="1197" cy="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a:latin typeface="Calibri" panose="020F0502020204030204" pitchFamily="34" charset="0"/>
                </a:rPr>
                <a:t>OUT</a:t>
              </a:r>
              <a:endParaRPr lang="el-GR" altLang="el-GR" dirty="0"/>
            </a:p>
          </p:txBody>
        </p:sp>
        <p:cxnSp>
          <p:nvCxnSpPr>
            <p:cNvPr id="38921" name="AutoShape 8" descr="[DECORATIVE]"/>
            <p:cNvCxnSpPr>
              <a:cxnSpLocks noChangeShapeType="1"/>
            </p:cNvCxnSpPr>
            <p:nvPr/>
          </p:nvCxnSpPr>
          <p:spPr bwMode="auto">
            <a:xfrm>
              <a:off x="5145" y="2655"/>
              <a:ext cx="0" cy="370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922" name="AutoShape 9" descr="[DECORATIVE]"/>
            <p:cNvCxnSpPr>
              <a:cxnSpLocks noChangeShapeType="1"/>
            </p:cNvCxnSpPr>
            <p:nvPr/>
          </p:nvCxnSpPr>
          <p:spPr bwMode="auto">
            <a:xfrm>
              <a:off x="5145" y="6360"/>
              <a:ext cx="484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8923" name="Freeform 10" descr="[DECORATIVE]"/>
            <p:cNvSpPr>
              <a:spLocks/>
            </p:cNvSpPr>
            <p:nvPr/>
          </p:nvSpPr>
          <p:spPr bwMode="auto">
            <a:xfrm>
              <a:off x="5145" y="3223"/>
              <a:ext cx="3690" cy="3137"/>
            </a:xfrm>
            <a:custGeom>
              <a:avLst/>
              <a:gdLst>
                <a:gd name="T0" fmla="*/ 0 w 3690"/>
                <a:gd name="T1" fmla="*/ 2 h 3137"/>
                <a:gd name="T2" fmla="*/ 285 w 3690"/>
                <a:gd name="T3" fmla="*/ 2 h 3137"/>
                <a:gd name="T4" fmla="*/ 848 w 3690"/>
                <a:gd name="T5" fmla="*/ 17 h 3137"/>
                <a:gd name="T6" fmla="*/ 1200 w 3690"/>
                <a:gd name="T7" fmla="*/ 77 h 3137"/>
                <a:gd name="T8" fmla="*/ 1493 w 3690"/>
                <a:gd name="T9" fmla="*/ 257 h 3137"/>
                <a:gd name="T10" fmla="*/ 1673 w 3690"/>
                <a:gd name="T11" fmla="*/ 722 h 3137"/>
                <a:gd name="T12" fmla="*/ 1703 w 3690"/>
                <a:gd name="T13" fmla="*/ 1262 h 3137"/>
                <a:gd name="T14" fmla="*/ 1703 w 3690"/>
                <a:gd name="T15" fmla="*/ 1712 h 3137"/>
                <a:gd name="T16" fmla="*/ 1718 w 3690"/>
                <a:gd name="T17" fmla="*/ 1997 h 3137"/>
                <a:gd name="T18" fmla="*/ 1785 w 3690"/>
                <a:gd name="T19" fmla="*/ 2417 h 3137"/>
                <a:gd name="T20" fmla="*/ 1973 w 3690"/>
                <a:gd name="T21" fmla="*/ 2882 h 3137"/>
                <a:gd name="T22" fmla="*/ 2250 w 3690"/>
                <a:gd name="T23" fmla="*/ 3047 h 3137"/>
                <a:gd name="T24" fmla="*/ 2543 w 3690"/>
                <a:gd name="T25" fmla="*/ 3122 h 3137"/>
                <a:gd name="T26" fmla="*/ 2813 w 3690"/>
                <a:gd name="T27" fmla="*/ 3130 h 3137"/>
                <a:gd name="T28" fmla="*/ 3225 w 3690"/>
                <a:gd name="T29" fmla="*/ 3130 h 3137"/>
                <a:gd name="T30" fmla="*/ 3690 w 3690"/>
                <a:gd name="T31" fmla="*/ 3137 h 31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90"/>
                <a:gd name="T49" fmla="*/ 0 h 3137"/>
                <a:gd name="T50" fmla="*/ 3690 w 3690"/>
                <a:gd name="T51" fmla="*/ 3137 h 31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90" h="3137">
                  <a:moveTo>
                    <a:pt x="0" y="2"/>
                  </a:moveTo>
                  <a:cubicBezTo>
                    <a:pt x="95" y="2"/>
                    <a:pt x="144" y="0"/>
                    <a:pt x="285" y="2"/>
                  </a:cubicBezTo>
                  <a:cubicBezTo>
                    <a:pt x="426" y="4"/>
                    <a:pt x="696" y="5"/>
                    <a:pt x="848" y="17"/>
                  </a:cubicBezTo>
                  <a:cubicBezTo>
                    <a:pt x="1000" y="29"/>
                    <a:pt x="1092" y="37"/>
                    <a:pt x="1200" y="77"/>
                  </a:cubicBezTo>
                  <a:cubicBezTo>
                    <a:pt x="1308" y="117"/>
                    <a:pt x="1414" y="150"/>
                    <a:pt x="1493" y="257"/>
                  </a:cubicBezTo>
                  <a:cubicBezTo>
                    <a:pt x="1572" y="364"/>
                    <a:pt x="1638" y="555"/>
                    <a:pt x="1673" y="722"/>
                  </a:cubicBezTo>
                  <a:cubicBezTo>
                    <a:pt x="1708" y="889"/>
                    <a:pt x="1698" y="1097"/>
                    <a:pt x="1703" y="1262"/>
                  </a:cubicBezTo>
                  <a:cubicBezTo>
                    <a:pt x="1708" y="1427"/>
                    <a:pt x="1701" y="1590"/>
                    <a:pt x="1703" y="1712"/>
                  </a:cubicBezTo>
                  <a:cubicBezTo>
                    <a:pt x="1705" y="1834"/>
                    <a:pt x="1704" y="1880"/>
                    <a:pt x="1718" y="1997"/>
                  </a:cubicBezTo>
                  <a:cubicBezTo>
                    <a:pt x="1732" y="2114"/>
                    <a:pt x="1743" y="2270"/>
                    <a:pt x="1785" y="2417"/>
                  </a:cubicBezTo>
                  <a:cubicBezTo>
                    <a:pt x="1827" y="2564"/>
                    <a:pt x="1895" y="2777"/>
                    <a:pt x="1973" y="2882"/>
                  </a:cubicBezTo>
                  <a:cubicBezTo>
                    <a:pt x="2051" y="2987"/>
                    <a:pt x="2155" y="3007"/>
                    <a:pt x="2250" y="3047"/>
                  </a:cubicBezTo>
                  <a:cubicBezTo>
                    <a:pt x="2345" y="3087"/>
                    <a:pt x="2449" y="3108"/>
                    <a:pt x="2543" y="3122"/>
                  </a:cubicBezTo>
                  <a:cubicBezTo>
                    <a:pt x="2637" y="3136"/>
                    <a:pt x="2699" y="3129"/>
                    <a:pt x="2813" y="3130"/>
                  </a:cubicBezTo>
                  <a:cubicBezTo>
                    <a:pt x="2927" y="3131"/>
                    <a:pt x="3079" y="3129"/>
                    <a:pt x="3225" y="3130"/>
                  </a:cubicBezTo>
                  <a:cubicBezTo>
                    <a:pt x="3371" y="3131"/>
                    <a:pt x="3593" y="3136"/>
                    <a:pt x="3690" y="313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cxnSp>
          <p:nvCxnSpPr>
            <p:cNvPr id="38924" name="AutoShape 11" descr="[DECORATIVE]"/>
            <p:cNvCxnSpPr>
              <a:cxnSpLocks noChangeShapeType="1"/>
            </p:cNvCxnSpPr>
            <p:nvPr/>
          </p:nvCxnSpPr>
          <p:spPr bwMode="auto">
            <a:xfrm>
              <a:off x="5829" y="2655"/>
              <a:ext cx="1425" cy="1425"/>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38925" name="AutoShape 12" descr="[DECORATIVE]"/>
            <p:cNvCxnSpPr>
              <a:cxnSpLocks noChangeShapeType="1"/>
            </p:cNvCxnSpPr>
            <p:nvPr/>
          </p:nvCxnSpPr>
          <p:spPr bwMode="auto">
            <a:xfrm>
              <a:off x="7083" y="6075"/>
              <a:ext cx="0" cy="285"/>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38926" name="AutoShape 13" descr="[DECORATIVE]"/>
            <p:cNvCxnSpPr>
              <a:cxnSpLocks noChangeShapeType="1"/>
            </p:cNvCxnSpPr>
            <p:nvPr/>
          </p:nvCxnSpPr>
          <p:spPr bwMode="auto">
            <a:xfrm>
              <a:off x="5145" y="3396"/>
              <a:ext cx="1425" cy="1"/>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sp>
          <p:nvSpPr>
            <p:cNvPr id="38927" name="Text Box 14" descr="[DECORATIVE]"/>
            <p:cNvSpPr txBox="1">
              <a:spLocks noChangeArrowheads="1"/>
            </p:cNvSpPr>
            <p:nvPr>
              <p:custDataLst>
                <p:tags r:id="rId7"/>
              </p:custDataLst>
            </p:nvPr>
          </p:nvSpPr>
          <p:spPr bwMode="auto">
            <a:xfrm>
              <a:off x="6798" y="7101"/>
              <a:ext cx="1197" cy="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a:latin typeface="Calibri" panose="020F0502020204030204" pitchFamily="34" charset="0"/>
                </a:rPr>
                <a:t>IN</a:t>
              </a:r>
              <a:endParaRPr lang="el-GR" altLang="el-GR" dirty="0"/>
            </a:p>
          </p:txBody>
        </p:sp>
        <p:sp>
          <p:nvSpPr>
            <p:cNvPr id="38928" name="Text Box 15" descr="[DECORATIVE]"/>
            <p:cNvSpPr txBox="1">
              <a:spLocks noChangeArrowheads="1"/>
            </p:cNvSpPr>
            <p:nvPr>
              <p:custDataLst>
                <p:tags r:id="rId8"/>
              </p:custDataLst>
            </p:nvPr>
          </p:nvSpPr>
          <p:spPr bwMode="auto">
            <a:xfrm>
              <a:off x="8337" y="6417"/>
              <a:ext cx="1197" cy="5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a:latin typeface="Calibri" panose="020F0502020204030204" pitchFamily="34" charset="0"/>
                </a:rPr>
                <a:t>V</a:t>
              </a:r>
              <a:r>
                <a:rPr lang="en-US" altLang="el-GR" baseline="-25000" dirty="0">
                  <a:latin typeface="Calibri" panose="020F0502020204030204" pitchFamily="34" charset="0"/>
                </a:rPr>
                <a:t>DD</a:t>
              </a:r>
              <a:endParaRPr lang="el-GR" altLang="el-GR" dirty="0"/>
            </a:p>
          </p:txBody>
        </p:sp>
        <p:cxnSp>
          <p:nvCxnSpPr>
            <p:cNvPr id="38929" name="AutoShape 16" descr="[DECORATIVE]"/>
            <p:cNvCxnSpPr>
              <a:cxnSpLocks noChangeShapeType="1"/>
            </p:cNvCxnSpPr>
            <p:nvPr/>
          </p:nvCxnSpPr>
          <p:spPr bwMode="auto">
            <a:xfrm>
              <a:off x="6570" y="3396"/>
              <a:ext cx="0" cy="2964"/>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38930" name="AutoShape 17" descr="[DECORATIVE]"/>
            <p:cNvCxnSpPr>
              <a:cxnSpLocks noChangeShapeType="1"/>
            </p:cNvCxnSpPr>
            <p:nvPr/>
          </p:nvCxnSpPr>
          <p:spPr bwMode="auto">
            <a:xfrm>
              <a:off x="5145" y="3225"/>
              <a:ext cx="3420" cy="0"/>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38931" name="AutoShape 18" descr="[DECORATIVE]"/>
            <p:cNvCxnSpPr>
              <a:cxnSpLocks noChangeShapeType="1"/>
            </p:cNvCxnSpPr>
            <p:nvPr/>
          </p:nvCxnSpPr>
          <p:spPr bwMode="auto">
            <a:xfrm>
              <a:off x="6171" y="5163"/>
              <a:ext cx="1425" cy="1425"/>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38932" name="AutoShape 19" descr="[DECORATIVE]"/>
            <p:cNvCxnSpPr>
              <a:cxnSpLocks noChangeShapeType="1"/>
            </p:cNvCxnSpPr>
            <p:nvPr/>
          </p:nvCxnSpPr>
          <p:spPr bwMode="auto">
            <a:xfrm>
              <a:off x="5145" y="6075"/>
              <a:ext cx="1938" cy="1"/>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grpSp>
    </p:spTree>
    <p:custDataLst>
      <p:tags r:id="rId1"/>
    </p:custDataLst>
    <p:extLst>
      <p:ext uri="{BB962C8B-B14F-4D97-AF65-F5344CB8AC3E}">
        <p14:creationId xmlns:p14="http://schemas.microsoft.com/office/powerpoint/2010/main" val="51481231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sz="4000" dirty="0"/>
              <a:t>Ρεαλιστικός </a:t>
            </a:r>
            <a:r>
              <a:rPr lang="el-GR" altLang="el-GR" sz="4000" dirty="0" err="1"/>
              <a:t>Αντιστροφέας</a:t>
            </a:r>
            <a:r>
              <a:rPr lang="el-GR" altLang="el-GR" sz="4000" dirty="0"/>
              <a:t> </a:t>
            </a:r>
            <a:r>
              <a:rPr lang="el-GR" altLang="el-GR" sz="4000" dirty="0" smtClean="0"/>
              <a:t>(2 από 2)</a:t>
            </a:r>
            <a:endParaRPr lang="el-GR" sz="4000" dirty="0"/>
          </a:p>
        </p:txBody>
      </p:sp>
      <p:sp>
        <p:nvSpPr>
          <p:cNvPr id="39938" name="Content Placeholder 2"/>
          <p:cNvSpPr>
            <a:spLocks noGrp="1"/>
          </p:cNvSpPr>
          <p:nvPr>
            <p:ph idx="1"/>
          </p:nvPr>
        </p:nvSpPr>
        <p:spPr/>
        <p:txBody>
          <a:bodyPr/>
          <a:lstStyle/>
          <a:p>
            <a:pPr eaLnBrk="1" hangingPunct="1">
              <a:defRPr/>
            </a:pPr>
            <a:r>
              <a:rPr lang="el-GR" dirty="0" smtClean="0">
                <a:latin typeface="+mj-lt"/>
              </a:rPr>
              <a:t>Για τη είσοδο έχουμε </a:t>
            </a:r>
          </a:p>
          <a:p>
            <a:pPr lvl="1" eaLnBrk="1" hangingPunct="1">
              <a:defRPr/>
            </a:pPr>
            <a:r>
              <a:rPr lang="el-GR" dirty="0" smtClean="0">
                <a:latin typeface="+mj-lt"/>
              </a:rPr>
              <a:t>Λογική τιμή </a:t>
            </a:r>
            <a:r>
              <a:rPr lang="en-US" dirty="0" smtClean="0">
                <a:latin typeface="+mj-lt"/>
              </a:rPr>
              <a:t>“1”</a:t>
            </a:r>
            <a:r>
              <a:rPr lang="el-GR" dirty="0" smtClean="0">
                <a:latin typeface="+mj-lt"/>
              </a:rPr>
              <a:t>, </a:t>
            </a:r>
            <a:r>
              <a:rPr lang="en-US" dirty="0" smtClean="0">
                <a:latin typeface="+mj-lt"/>
              </a:rPr>
              <a:t>(V</a:t>
            </a:r>
            <a:r>
              <a:rPr lang="en-US" baseline="-25000" dirty="0" smtClean="0">
                <a:latin typeface="+mj-lt"/>
              </a:rPr>
              <a:t>IH</a:t>
            </a:r>
            <a:r>
              <a:rPr lang="en-US" dirty="0" smtClean="0">
                <a:latin typeface="+mj-lt"/>
              </a:rPr>
              <a:t>,V</a:t>
            </a:r>
            <a:r>
              <a:rPr lang="en-US" baseline="-25000" dirty="0" smtClean="0">
                <a:latin typeface="+mj-lt"/>
              </a:rPr>
              <a:t>DD</a:t>
            </a:r>
            <a:r>
              <a:rPr lang="en-US" dirty="0" smtClean="0">
                <a:latin typeface="+mj-lt"/>
              </a:rPr>
              <a:t>]</a:t>
            </a:r>
            <a:endParaRPr lang="el-GR" dirty="0" smtClean="0">
              <a:latin typeface="+mj-lt"/>
            </a:endParaRPr>
          </a:p>
          <a:p>
            <a:pPr lvl="1" eaLnBrk="1" hangingPunct="1">
              <a:defRPr/>
            </a:pPr>
            <a:r>
              <a:rPr lang="el-GR" dirty="0" smtClean="0">
                <a:latin typeface="+mj-lt"/>
              </a:rPr>
              <a:t>Λογική τιμή </a:t>
            </a:r>
            <a:r>
              <a:rPr lang="en-US" dirty="0" smtClean="0">
                <a:latin typeface="+mj-lt"/>
              </a:rPr>
              <a:t>“</a:t>
            </a:r>
            <a:r>
              <a:rPr lang="el-GR" dirty="0" smtClean="0">
                <a:latin typeface="+mj-lt"/>
              </a:rPr>
              <a:t>0</a:t>
            </a:r>
            <a:r>
              <a:rPr lang="en-US" dirty="0" smtClean="0">
                <a:latin typeface="+mj-lt"/>
              </a:rPr>
              <a:t>”</a:t>
            </a:r>
            <a:r>
              <a:rPr lang="el-GR" dirty="0" smtClean="0">
                <a:latin typeface="+mj-lt"/>
              </a:rPr>
              <a:t>, </a:t>
            </a:r>
            <a:r>
              <a:rPr lang="en-US" dirty="0" smtClean="0">
                <a:latin typeface="+mj-lt"/>
              </a:rPr>
              <a:t>[0,V</a:t>
            </a:r>
            <a:r>
              <a:rPr lang="en-US" baseline="-25000" dirty="0" smtClean="0">
                <a:latin typeface="+mj-lt"/>
              </a:rPr>
              <a:t>IL</a:t>
            </a:r>
            <a:r>
              <a:rPr lang="en-US" dirty="0" smtClean="0">
                <a:latin typeface="+mj-lt"/>
              </a:rPr>
              <a:t>) </a:t>
            </a:r>
            <a:endParaRPr lang="el-GR" dirty="0" smtClean="0">
              <a:latin typeface="+mj-lt"/>
            </a:endParaRPr>
          </a:p>
          <a:p>
            <a:pPr eaLnBrk="1" hangingPunct="1">
              <a:defRPr/>
            </a:pPr>
            <a:endParaRPr lang="el-GR" dirty="0" smtClean="0">
              <a:latin typeface="+mj-lt"/>
            </a:endParaRPr>
          </a:p>
          <a:p>
            <a:pPr eaLnBrk="1" hangingPunct="1">
              <a:defRPr/>
            </a:pPr>
            <a:r>
              <a:rPr lang="el-GR" dirty="0" smtClean="0">
                <a:latin typeface="+mj-lt"/>
              </a:rPr>
              <a:t>Για τη έξοδο έχουμε </a:t>
            </a:r>
          </a:p>
          <a:p>
            <a:pPr lvl="1" eaLnBrk="1" hangingPunct="1">
              <a:defRPr/>
            </a:pPr>
            <a:r>
              <a:rPr lang="el-GR" dirty="0" smtClean="0">
                <a:latin typeface="+mj-lt"/>
              </a:rPr>
              <a:t>Λογική τιμή </a:t>
            </a:r>
            <a:r>
              <a:rPr lang="en-US" dirty="0" smtClean="0">
                <a:latin typeface="+mj-lt"/>
              </a:rPr>
              <a:t>“1”</a:t>
            </a:r>
            <a:r>
              <a:rPr lang="el-GR" dirty="0" smtClean="0">
                <a:latin typeface="+mj-lt"/>
              </a:rPr>
              <a:t>, </a:t>
            </a:r>
            <a:r>
              <a:rPr lang="en-US" dirty="0" smtClean="0">
                <a:latin typeface="+mj-lt"/>
              </a:rPr>
              <a:t>(V</a:t>
            </a:r>
            <a:r>
              <a:rPr lang="en-US" baseline="-25000" dirty="0" smtClean="0">
                <a:latin typeface="+mj-lt"/>
              </a:rPr>
              <a:t>OH</a:t>
            </a:r>
            <a:r>
              <a:rPr lang="en-US" dirty="0" smtClean="0">
                <a:latin typeface="+mj-lt"/>
              </a:rPr>
              <a:t>,V</a:t>
            </a:r>
            <a:r>
              <a:rPr lang="en-US" baseline="-25000" dirty="0" smtClean="0">
                <a:latin typeface="+mj-lt"/>
              </a:rPr>
              <a:t>DD</a:t>
            </a:r>
            <a:r>
              <a:rPr lang="en-US" dirty="0" smtClean="0">
                <a:latin typeface="+mj-lt"/>
              </a:rPr>
              <a:t>]</a:t>
            </a:r>
            <a:endParaRPr lang="el-GR" dirty="0" smtClean="0">
              <a:latin typeface="+mj-lt"/>
            </a:endParaRPr>
          </a:p>
          <a:p>
            <a:pPr lvl="1" eaLnBrk="1" hangingPunct="1">
              <a:defRPr/>
            </a:pPr>
            <a:r>
              <a:rPr lang="el-GR" dirty="0" smtClean="0">
                <a:latin typeface="+mj-lt"/>
              </a:rPr>
              <a:t>Λογική τιμή </a:t>
            </a:r>
            <a:r>
              <a:rPr lang="en-US" dirty="0" smtClean="0">
                <a:latin typeface="+mj-lt"/>
              </a:rPr>
              <a:t>“</a:t>
            </a:r>
            <a:r>
              <a:rPr lang="el-GR" dirty="0" smtClean="0">
                <a:latin typeface="+mj-lt"/>
              </a:rPr>
              <a:t>0</a:t>
            </a:r>
            <a:r>
              <a:rPr lang="en-US" dirty="0" smtClean="0">
                <a:latin typeface="+mj-lt"/>
              </a:rPr>
              <a:t>”</a:t>
            </a:r>
            <a:r>
              <a:rPr lang="el-GR" dirty="0" smtClean="0">
                <a:latin typeface="+mj-lt"/>
              </a:rPr>
              <a:t>, </a:t>
            </a:r>
            <a:r>
              <a:rPr lang="en-US" dirty="0" smtClean="0">
                <a:latin typeface="+mj-lt"/>
              </a:rPr>
              <a:t>[0,V</a:t>
            </a:r>
            <a:r>
              <a:rPr lang="en-US" baseline="-25000" dirty="0" smtClean="0">
                <a:latin typeface="+mj-lt"/>
              </a:rPr>
              <a:t>OL</a:t>
            </a:r>
            <a:r>
              <a:rPr lang="en-US" dirty="0" smtClean="0">
                <a:latin typeface="+mj-lt"/>
              </a:rPr>
              <a:t>)</a:t>
            </a:r>
            <a:endParaRPr lang="el-GR" dirty="0" smtClean="0">
              <a:latin typeface="+mj-lt"/>
            </a:endParaRPr>
          </a:p>
          <a:p>
            <a:pPr eaLnBrk="1" hangingPunct="1">
              <a:defRPr/>
            </a:pPr>
            <a:endParaRPr lang="el-GR" dirty="0" smtClean="0"/>
          </a:p>
          <a:p>
            <a:pPr lvl="1" eaLnBrk="1" hangingPunct="1">
              <a:defRPr/>
            </a:pPr>
            <a:endParaRPr lang="el-GR" dirty="0" smtClean="0"/>
          </a:p>
        </p:txBody>
      </p:sp>
    </p:spTree>
    <p:extLst>
      <p:ext uri="{BB962C8B-B14F-4D97-AF65-F5344CB8AC3E}">
        <p14:creationId xmlns:p14="http://schemas.microsoft.com/office/powerpoint/2010/main" val="184351401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l-GR" altLang="el-GR" smtClean="0"/>
              <a:t>Περιθώριο θορύβου</a:t>
            </a:r>
          </a:p>
        </p:txBody>
      </p:sp>
      <p:sp>
        <p:nvSpPr>
          <p:cNvPr id="40963" name="Content Placeholder 2"/>
          <p:cNvSpPr>
            <a:spLocks noGrp="1"/>
          </p:cNvSpPr>
          <p:nvPr>
            <p:ph idx="1"/>
          </p:nvPr>
        </p:nvSpPr>
        <p:spPr>
          <a:xfrm>
            <a:off x="457200" y="2127250"/>
            <a:ext cx="8229600" cy="4614863"/>
          </a:xfrm>
        </p:spPr>
        <p:txBody>
          <a:bodyPr/>
          <a:lstStyle/>
          <a:p>
            <a:pPr eaLnBrk="1" hangingPunct="1">
              <a:defRPr/>
            </a:pPr>
            <a:r>
              <a:rPr lang="el-GR" dirty="0" smtClean="0">
                <a:latin typeface="+mj-lt"/>
              </a:rPr>
              <a:t>Με δύο λογικές πύλες (μία σαν είσοδο και την άλλη σαν έξοδο μπορούμε να ορίσουμε περιθώρια θορύβου)</a:t>
            </a:r>
          </a:p>
          <a:p>
            <a:pPr eaLnBrk="1" hangingPunct="1">
              <a:defRPr/>
            </a:pPr>
            <a:r>
              <a:rPr lang="el-GR" dirty="0" smtClean="0">
                <a:latin typeface="+mj-lt"/>
              </a:rPr>
              <a:t>Το περιθώριο θορύβου για το λογικό </a:t>
            </a:r>
            <a:r>
              <a:rPr lang="en-US" dirty="0" smtClean="0">
                <a:latin typeface="+mj-lt"/>
              </a:rPr>
              <a:t>“1”</a:t>
            </a:r>
            <a:r>
              <a:rPr lang="el-GR" dirty="0" smtClean="0">
                <a:latin typeface="+mj-lt"/>
              </a:rPr>
              <a:t> είναι</a:t>
            </a:r>
            <a:r>
              <a:rPr lang="en-US" dirty="0" smtClean="0">
                <a:latin typeface="+mj-lt"/>
              </a:rPr>
              <a:t>V</a:t>
            </a:r>
            <a:r>
              <a:rPr lang="en-US" baseline="-25000" dirty="0" smtClean="0">
                <a:latin typeface="+mj-lt"/>
              </a:rPr>
              <a:t>OH</a:t>
            </a:r>
            <a:r>
              <a:rPr lang="el-GR" dirty="0" smtClean="0">
                <a:latin typeface="+mj-lt"/>
              </a:rPr>
              <a:t> -</a:t>
            </a:r>
            <a:r>
              <a:rPr lang="en-US" dirty="0" smtClean="0">
                <a:latin typeface="+mj-lt"/>
              </a:rPr>
              <a:t>V</a:t>
            </a:r>
            <a:r>
              <a:rPr lang="en-US" baseline="-25000" dirty="0" smtClean="0">
                <a:latin typeface="+mj-lt"/>
              </a:rPr>
              <a:t>IH</a:t>
            </a:r>
            <a:r>
              <a:rPr lang="en-US" dirty="0" smtClean="0">
                <a:latin typeface="+mj-lt"/>
              </a:rPr>
              <a:t>,</a:t>
            </a:r>
            <a:endParaRPr lang="el-GR" dirty="0" smtClean="0">
              <a:latin typeface="+mj-lt"/>
            </a:endParaRPr>
          </a:p>
          <a:p>
            <a:pPr eaLnBrk="1" hangingPunct="1">
              <a:defRPr/>
            </a:pPr>
            <a:r>
              <a:rPr lang="el-GR" dirty="0" smtClean="0">
                <a:latin typeface="+mj-lt"/>
              </a:rPr>
              <a:t>Το περιθώριο θορύβου για το λογικό </a:t>
            </a:r>
            <a:r>
              <a:rPr lang="en-US" dirty="0" smtClean="0">
                <a:latin typeface="+mj-lt"/>
              </a:rPr>
              <a:t>“</a:t>
            </a:r>
            <a:r>
              <a:rPr lang="el-GR" dirty="0" smtClean="0">
                <a:latin typeface="+mj-lt"/>
              </a:rPr>
              <a:t>0</a:t>
            </a:r>
            <a:r>
              <a:rPr lang="en-US" dirty="0" smtClean="0">
                <a:latin typeface="+mj-lt"/>
              </a:rPr>
              <a:t>”</a:t>
            </a:r>
            <a:r>
              <a:rPr lang="el-GR" dirty="0" smtClean="0">
                <a:latin typeface="+mj-lt"/>
              </a:rPr>
              <a:t> είναι</a:t>
            </a:r>
            <a:r>
              <a:rPr lang="en-US" dirty="0" smtClean="0">
                <a:latin typeface="+mj-lt"/>
              </a:rPr>
              <a:t>V</a:t>
            </a:r>
            <a:r>
              <a:rPr lang="en-US" baseline="-25000" dirty="0" smtClean="0">
                <a:latin typeface="+mj-lt"/>
              </a:rPr>
              <a:t>IL</a:t>
            </a:r>
            <a:r>
              <a:rPr lang="el-GR" dirty="0" smtClean="0">
                <a:latin typeface="+mj-lt"/>
              </a:rPr>
              <a:t> -</a:t>
            </a:r>
            <a:r>
              <a:rPr lang="en-US" dirty="0" smtClean="0">
                <a:latin typeface="+mj-lt"/>
              </a:rPr>
              <a:t>V</a:t>
            </a:r>
            <a:r>
              <a:rPr lang="en-US" baseline="-25000" dirty="0" smtClean="0">
                <a:latin typeface="+mj-lt"/>
              </a:rPr>
              <a:t>OL</a:t>
            </a:r>
            <a:endParaRPr lang="el-GR" dirty="0" smtClean="0">
              <a:latin typeface="+mj-lt"/>
            </a:endParaRPr>
          </a:p>
          <a:p>
            <a:pPr eaLnBrk="1" hangingPunct="1">
              <a:buFont typeface="Arial" charset="0"/>
              <a:buNone/>
              <a:defRPr/>
            </a:pPr>
            <a:r>
              <a:rPr lang="el-GR" dirty="0" smtClean="0">
                <a:latin typeface="+mj-lt"/>
              </a:rPr>
              <a:t> </a:t>
            </a:r>
          </a:p>
        </p:txBody>
      </p:sp>
    </p:spTree>
    <p:extLst>
      <p:ext uri="{BB962C8B-B14F-4D97-AF65-F5344CB8AC3E}">
        <p14:creationId xmlns:p14="http://schemas.microsoft.com/office/powerpoint/2010/main" val="320936912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p:txBody>
          <a:bodyPr/>
          <a:lstStyle/>
          <a:p>
            <a:pPr eaLnBrk="1" hangingPunct="1"/>
            <a:r>
              <a:rPr lang="el-GR" altLang="el-GR" smtClean="0"/>
              <a:t>Τέλος Ενότητας</a:t>
            </a:r>
          </a:p>
        </p:txBody>
      </p:sp>
      <p:sp>
        <p:nvSpPr>
          <p:cNvPr id="58371" name="Subtitle 4"/>
          <p:cNvSpPr>
            <a:spLocks noGrp="1"/>
          </p:cNvSpPr>
          <p:nvPr>
            <p:ph type="subTitle" idx="1"/>
          </p:nvPr>
        </p:nvSpPr>
        <p:spPr/>
        <p:txBody>
          <a:bodyPr/>
          <a:lstStyle/>
          <a:p>
            <a:pPr eaLnBrk="1" hangingPunct="1"/>
            <a:endParaRPr lang="el-GR" altLang="el-GR" smtClean="0"/>
          </a:p>
        </p:txBody>
      </p:sp>
      <p:pic>
        <p:nvPicPr>
          <p:cNvPr id="58372" name="7 - Εικόνα" descr="Άδειες χρήσης Creative Comm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5827713"/>
            <a:ext cx="1581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3"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2363" y="5732463"/>
            <a:ext cx="324008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l-GR" altLang="el-GR" smtClean="0"/>
              <a:t>Χρηματοδότηση</a:t>
            </a:r>
          </a:p>
        </p:txBody>
      </p:sp>
      <p:sp>
        <p:nvSpPr>
          <p:cNvPr id="59395" name="Content Placeholder 2"/>
          <p:cNvSpPr>
            <a:spLocks noGrp="1"/>
          </p:cNvSpPr>
          <p:nvPr>
            <p:ph idx="1"/>
          </p:nvPr>
        </p:nvSpPr>
        <p:spPr>
          <a:xfrm>
            <a:off x="457200" y="1341438"/>
            <a:ext cx="8229600" cy="4525962"/>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Πανεπιστήμιο Αθηνών</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9396"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p:txBody>
          <a:bodyPr/>
          <a:lstStyle/>
          <a:p>
            <a:pPr eaLnBrk="1" hangingPunct="1"/>
            <a:r>
              <a:rPr lang="el-GR" altLang="el-GR" sz="4400" smtClean="0"/>
              <a:t>Σημειώματα</a:t>
            </a:r>
          </a:p>
        </p:txBody>
      </p:sp>
      <p:sp>
        <p:nvSpPr>
          <p:cNvPr id="61443" name="Text Placeholder 4"/>
          <p:cNvSpPr>
            <a:spLocks noGrp="1"/>
          </p:cNvSpPr>
          <p:nvPr>
            <p:ph type="body" idx="1"/>
          </p:nvPr>
        </p:nvSpPr>
        <p:spPr/>
        <p:txBody>
          <a:bodyPr/>
          <a:lstStyle/>
          <a:p>
            <a:pPr eaLnBrk="1" hangingPunct="1"/>
            <a:endParaRPr lang="el-GR" altLang="el-GR"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dirty="0" smtClean="0"/>
              <a:t>Ideal Inverter Voltage Transfer Characteristic (VTC)</a:t>
            </a:r>
            <a:endParaRPr lang="el-GR" dirty="0"/>
          </a:p>
        </p:txBody>
      </p:sp>
      <p:pic>
        <p:nvPicPr>
          <p:cNvPr id="5" name="Picture 2" descr="Κύκλωμα Ideal Inverter και χαρακτηρηστική της τασης Vout προς Vi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9712" y="1844824"/>
            <a:ext cx="586095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43542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a:xfrm>
            <a:off x="0" y="274638"/>
            <a:ext cx="9144000" cy="1143000"/>
          </a:xfrm>
        </p:spPr>
        <p:txBody>
          <a:bodyPr/>
          <a:lstStyle/>
          <a:p>
            <a:pPr eaLnBrk="1" hangingPunct="1"/>
            <a:r>
              <a:rPr lang="el-GR" altLang="el-GR" smtClean="0"/>
              <a:t>Σημείωμα Ιστορικού Εκδόσεων</a:t>
            </a:r>
            <a:r>
              <a:rPr lang="en-US" altLang="el-GR" smtClean="0"/>
              <a:t> </a:t>
            </a:r>
            <a:r>
              <a:rPr lang="el-GR" altLang="el-GR" smtClean="0"/>
              <a:t>Έργου</a:t>
            </a:r>
          </a:p>
        </p:txBody>
      </p:sp>
      <p:sp>
        <p:nvSpPr>
          <p:cNvPr id="63491" name="Content Placeholder 4"/>
          <p:cNvSpPr>
            <a:spLocks noGrp="1"/>
          </p:cNvSpPr>
          <p:nvPr>
            <p:ph idx="1"/>
          </p:nvPr>
        </p:nvSpPr>
        <p:spPr>
          <a:xfrm>
            <a:off x="234950" y="1557338"/>
            <a:ext cx="8585200" cy="4525962"/>
          </a:xfrm>
        </p:spPr>
        <p:txBody>
          <a:bodyPr/>
          <a:lstStyle/>
          <a:p>
            <a:pPr marL="0" indent="0" eaLnBrk="1" hangingPunct="1">
              <a:buFont typeface="Arial" panose="020B0604020202020204" pitchFamily="34" charset="0"/>
              <a:buNone/>
            </a:pPr>
            <a:r>
              <a:rPr lang="el-GR" altLang="el-GR" sz="2000" dirty="0" smtClean="0"/>
              <a:t>Το παρόν έργο αποτελεί την έκδοση 1.0.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l-GR" altLang="el-GR" smtClean="0"/>
              <a:t>Σημείωμα Αναφοράς</a:t>
            </a:r>
          </a:p>
        </p:txBody>
      </p:sp>
      <p:sp>
        <p:nvSpPr>
          <p:cNvPr id="65539" name="Content Placeholder 2"/>
          <p:cNvSpPr>
            <a:spLocks noGrp="1"/>
          </p:cNvSpPr>
          <p:nvPr>
            <p:ph idx="1"/>
          </p:nvPr>
        </p:nvSpPr>
        <p:spPr/>
        <p:txBody>
          <a:bodyPr/>
          <a:lstStyle/>
          <a:p>
            <a:pPr marL="0" indent="0" eaLnBrk="1" hangingPunct="1">
              <a:buNone/>
            </a:pPr>
            <a:r>
              <a:rPr lang="el-GR" altLang="el-GR" sz="2000" dirty="0" err="1" smtClean="0"/>
              <a:t>Copyright</a:t>
            </a:r>
            <a:r>
              <a:rPr lang="el-GR" altLang="el-GR" sz="2000" dirty="0" smtClean="0"/>
              <a:t> </a:t>
            </a:r>
            <a:r>
              <a:rPr lang="el-GR" altLang="el-GR" sz="2000" dirty="0" err="1" smtClean="0"/>
              <a:t>Εθνικόν</a:t>
            </a:r>
            <a:r>
              <a:rPr lang="el-GR" altLang="el-GR" sz="2000" dirty="0" smtClean="0"/>
              <a:t> και </a:t>
            </a:r>
            <a:r>
              <a:rPr lang="el-GR" altLang="el-GR" sz="2000" dirty="0" err="1" smtClean="0"/>
              <a:t>Καποδιστριακόν</a:t>
            </a:r>
            <a:r>
              <a:rPr lang="el-GR" altLang="el-GR" sz="2000" dirty="0" smtClean="0"/>
              <a:t> </a:t>
            </a:r>
            <a:r>
              <a:rPr lang="el-GR" altLang="el-GR" sz="2000" dirty="0" err="1" smtClean="0"/>
              <a:t>Πανεπιστήμιον</a:t>
            </a:r>
            <a:r>
              <a:rPr lang="el-GR" altLang="el-GR" sz="2000" dirty="0" smtClean="0"/>
              <a:t> Αθηνών</a:t>
            </a:r>
            <a:r>
              <a:rPr lang="en-US" altLang="el-GR" sz="2000" dirty="0" smtClean="0"/>
              <a:t>,</a:t>
            </a:r>
            <a:r>
              <a:rPr lang="el-GR" altLang="el-GR" sz="2000" dirty="0" smtClean="0"/>
              <a:t> </a:t>
            </a:r>
            <a:r>
              <a:rPr lang="el-GR" altLang="el-GR" sz="2000" dirty="0" err="1" smtClean="0"/>
              <a:t>Αραπογιάννη</a:t>
            </a:r>
            <a:r>
              <a:rPr lang="el-GR" altLang="el-GR" sz="2000" dirty="0" smtClean="0"/>
              <a:t> Αγγελική 2015. </a:t>
            </a:r>
            <a:r>
              <a:rPr lang="el-GR" altLang="el-GR" sz="2000" dirty="0"/>
              <a:t>«Σχεδίαση CMOS Ψηφιακών Ολοκληρωμένων </a:t>
            </a:r>
            <a:r>
              <a:rPr lang="el-GR" altLang="el-GR" sz="2000" dirty="0" smtClean="0"/>
              <a:t>Κυκλωμάτων</a:t>
            </a:r>
            <a:r>
              <a:rPr lang="en-US" altLang="el-GR" sz="2000" dirty="0" smtClean="0"/>
              <a:t>. </a:t>
            </a:r>
            <a:r>
              <a:rPr lang="el-GR" altLang="el-GR" sz="2000" dirty="0" smtClean="0"/>
              <a:t>Ο αναστροφέας.». Έκδοση: 1.0. Αθήνα 2015. Διαθέσιμο από τη δικτυακή διεύθυνση: </a:t>
            </a:r>
            <a:r>
              <a:rPr lang="en-US" altLang="el-GR" sz="2000" u="sng" dirty="0">
                <a:hlinkClick r:id="rId3"/>
              </a:rPr>
              <a:t>http://opencourses.uoa.gr/courses/DI102</a:t>
            </a:r>
            <a:r>
              <a:rPr lang="en-US" altLang="el-GR" sz="2000" u="sng" dirty="0" smtClean="0">
                <a:hlinkClick r:id="rId3"/>
              </a:rPr>
              <a:t>/</a:t>
            </a:r>
            <a:r>
              <a:rPr lang="el-GR" altLang="el-GR" sz="2000" dirty="0"/>
              <a:t>.</a:t>
            </a:r>
            <a:endParaRPr lang="el-GR" altLang="el-GR" sz="2000" dirty="0" smtClean="0"/>
          </a:p>
        </p:txBody>
      </p:sp>
    </p:spTree>
    <p:extLst>
      <p:ext uri="{BB962C8B-B14F-4D97-AF65-F5344CB8AC3E}">
        <p14:creationId xmlns:p14="http://schemas.microsoft.com/office/powerpoint/2010/main" val="285276950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161925"/>
            <a:ext cx="8229600" cy="1143000"/>
          </a:xfrm>
        </p:spPr>
        <p:txBody>
          <a:bodyPr/>
          <a:lstStyle/>
          <a:p>
            <a:pPr eaLnBrk="1" hangingPunct="1"/>
            <a:r>
              <a:rPr lang="el-GR" altLang="el-GR" smtClean="0"/>
              <a:t>Σημείωμα Αδειοδότησης</a:t>
            </a:r>
          </a:p>
        </p:txBody>
      </p:sp>
      <p:sp>
        <p:nvSpPr>
          <p:cNvPr id="67587" name="Content Placeholder 2"/>
          <p:cNvSpPr>
            <a:spLocks noGrp="1"/>
          </p:cNvSpPr>
          <p:nvPr>
            <p:ph idx="1"/>
          </p:nvPr>
        </p:nvSpPr>
        <p:spPr>
          <a:xfrm>
            <a:off x="107950" y="765175"/>
            <a:ext cx="8928100" cy="1439863"/>
          </a:xfrm>
        </p:spPr>
        <p:txBody>
          <a:bodyPr/>
          <a:lstStyle/>
          <a:p>
            <a:pPr marL="0" indent="0" eaLnBrk="1" hangingPunct="1">
              <a:buFont typeface="Arial" panose="020B0604020202020204" pitchFamily="34" charset="0"/>
              <a:buNone/>
            </a:pPr>
            <a:r>
              <a:rPr lang="el-GR" alt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anose="020B0604020202020204" pitchFamily="34" charset="0"/>
              <a:buNone/>
            </a:pPr>
            <a:endParaRPr lang="el-GR" altLang="el-GR" sz="2000" smtClean="0"/>
          </a:p>
        </p:txBody>
      </p:sp>
      <p:pic>
        <p:nvPicPr>
          <p:cNvPr id="6758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hangingPunct="1">
              <a:defRPr/>
            </a:pPr>
            <a:r>
              <a:rPr lang="el-GR" dirty="0"/>
              <a:t>[1] http://creativecommons.org/licenses/by-nc-sa/4.0/ </a:t>
            </a:r>
            <a:endParaRPr lang="en-US"/>
          </a:p>
          <a:p>
            <a:pPr eaLnBrk="1" hangingPunct="1">
              <a:defRPr/>
            </a:pPr>
            <a:endParaRPr lang="el-GR" dirty="0"/>
          </a:p>
          <a:p>
            <a:pPr eaLnBrk="1" hangingPunct="1">
              <a:defRPr/>
            </a:pPr>
            <a:r>
              <a:rPr lang="el-GR" dirty="0"/>
              <a:t>Ως </a:t>
            </a:r>
            <a:r>
              <a:rPr lang="el-GR" b="1" dirty="0"/>
              <a:t>Μη Εμπορική</a:t>
            </a:r>
            <a:r>
              <a:rPr lang="el-GR" dirty="0"/>
              <a:t> ορίζεται η χρήση:</a:t>
            </a:r>
          </a:p>
          <a:p>
            <a:pPr marL="342900" indent="-342900" eaLnBrk="1" hangingPunct="1">
              <a:buFont typeface="Arial" panose="020B0604020202020204" pitchFamily="34" charset="0"/>
              <a:buChar char="•"/>
              <a:defRP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eaLnBrk="1" hangingPunct="1">
              <a:buFont typeface="Arial" panose="020B0604020202020204" pitchFamily="34" charset="0"/>
              <a:buChar char="•"/>
              <a:defRP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eaLnBrk="1" hangingPunct="1">
              <a:buFont typeface="Arial" panose="020B0604020202020204" pitchFamily="34" charset="0"/>
              <a:buChar char="•"/>
              <a:defRP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eaLnBrk="1" hangingPunct="1">
              <a:buFont typeface="Arial" panose="020B0604020202020204" pitchFamily="34" charset="0"/>
              <a:buChar char="•"/>
              <a:defRPr/>
            </a:pPr>
            <a:endParaRPr lang="el-GR" dirty="0"/>
          </a:p>
          <a:p>
            <a:pPr eaLnBrk="1" hangingPunct="1">
              <a:defRPr/>
            </a:pPr>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custDataLst>
      <p:tags r:id="rId1"/>
    </p:custData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l-GR" altLang="el-GR" smtClean="0"/>
              <a:t>Διατήρηση Σημειωμάτων</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fontAlgn="auto" hangingPunct="1">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fontAlgn="auto" hangingPunct="1">
              <a:spcAft>
                <a:spcPts val="0"/>
              </a:spcAft>
              <a:buFont typeface="Arial" panose="020B0604020202020204" pitchFamily="34" charset="0"/>
              <a:buNone/>
              <a:defRPr/>
            </a:pPr>
            <a:r>
              <a:rPr lang="el-GR" sz="2400" dirty="0"/>
              <a:t>μαζί με τους συνοδευόμενους </a:t>
            </a:r>
            <a:r>
              <a:rPr lang="el-GR" sz="2400" dirty="0" err="1"/>
              <a:t>υπερσυνδέσμους</a:t>
            </a:r>
            <a:r>
              <a:rPr lang="el-GR" sz="2400" dirty="0"/>
              <a:t>.</a:t>
            </a:r>
          </a:p>
          <a:p>
            <a:pPr eaLnBrk="1" fontAlgn="auto" hangingPunct="1">
              <a:spcAft>
                <a:spcPts val="0"/>
              </a:spcAft>
              <a:defRPr/>
            </a:pPr>
            <a:endParaRPr lang="el-GR" sz="2000"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100013"/>
            <a:ext cx="9144000" cy="1143001"/>
          </a:xfrm>
        </p:spPr>
        <p:txBody>
          <a:bodyPr/>
          <a:lstStyle/>
          <a:p>
            <a:pPr eaLnBrk="1" hangingPunct="1"/>
            <a:r>
              <a:rPr lang="el-GR" altLang="el-GR" sz="4000" dirty="0" smtClean="0"/>
              <a:t>Σημείωμα Χρήσης Έργων Τρίτων</a:t>
            </a:r>
          </a:p>
        </p:txBody>
      </p:sp>
      <p:sp>
        <p:nvSpPr>
          <p:cNvPr id="3" name="Content Placeholder 2"/>
          <p:cNvSpPr>
            <a:spLocks noGrp="1"/>
          </p:cNvSpPr>
          <p:nvPr>
            <p:ph idx="1"/>
          </p:nvPr>
        </p:nvSpPr>
        <p:spPr>
          <a:xfrm>
            <a:off x="142875" y="1042988"/>
            <a:ext cx="8858250" cy="4525962"/>
          </a:xfrm>
        </p:spPr>
        <p:txBody>
          <a:bodyPr rtlCol="0">
            <a:noAutofit/>
          </a:bodyPr>
          <a:lstStyle/>
          <a:p>
            <a:pPr marL="0" indent="0" eaLnBrk="1" fontAlgn="auto" hangingPunct="1">
              <a:spcAft>
                <a:spcPts val="0"/>
              </a:spcAft>
              <a:buFont typeface="Arial" panose="020B0604020202020204" pitchFamily="34" charset="0"/>
              <a:buNone/>
              <a:defRPr/>
            </a:pPr>
            <a:r>
              <a:rPr lang="el-GR" sz="2000" dirty="0" smtClean="0"/>
              <a:t>Το </a:t>
            </a:r>
            <a:r>
              <a:rPr lang="el-GR" sz="2000" dirty="0"/>
              <a:t>Έργο αυτό κάνει χρήση των ακόλουθων έργων</a:t>
            </a:r>
            <a:r>
              <a:rPr lang="el-GR" sz="2000" dirty="0" smtClean="0"/>
              <a:t>:</a:t>
            </a:r>
          </a:p>
          <a:p>
            <a:pPr marL="0" indent="0" eaLnBrk="1" fontAlgn="auto" hangingPunct="1">
              <a:spcAft>
                <a:spcPts val="0"/>
              </a:spcAft>
              <a:buFont typeface="Arial" panose="020B0604020202020204" pitchFamily="34" charset="0"/>
              <a:buNone/>
              <a:defRPr/>
            </a:pPr>
            <a:r>
              <a:rPr lang="el-GR" sz="2000" dirty="0" smtClean="0"/>
              <a:t>Οι εικόνες και τα διαγράμματα που χρησιμοποιούνται είναι από το βιβλίο:</a:t>
            </a:r>
          </a:p>
          <a:p>
            <a:pPr marL="0" indent="0" eaLnBrk="1" fontAlgn="auto" hangingPunct="1">
              <a:spcAft>
                <a:spcPts val="0"/>
              </a:spcAft>
              <a:buNone/>
              <a:defRPr/>
            </a:pPr>
            <a:r>
              <a:rPr lang="en-US" sz="2000" dirty="0"/>
              <a:t>Sung-Mo Kang, Yusuf </a:t>
            </a:r>
            <a:r>
              <a:rPr lang="en-US" sz="2000" dirty="0" err="1" smtClean="0"/>
              <a:t>Leblebici</a:t>
            </a:r>
            <a:r>
              <a:rPr lang="en-US" sz="2000" dirty="0" smtClean="0"/>
              <a:t>. 1996. </a:t>
            </a:r>
            <a:r>
              <a:rPr lang="en-US" sz="2000" i="1" dirty="0"/>
              <a:t>CMOS Digital Integrated Circuits</a:t>
            </a:r>
            <a:r>
              <a:rPr lang="en-US" sz="2000" i="1" dirty="0" smtClean="0"/>
              <a:t> </a:t>
            </a:r>
            <a:r>
              <a:rPr lang="en-US" sz="2000" dirty="0" smtClean="0"/>
              <a:t>(1 ed.). McGraw-Hill, Inc., New York, NY, </a:t>
            </a:r>
            <a:r>
              <a:rPr lang="en-US" sz="2000"/>
              <a:t>USA © 1996</a:t>
            </a:r>
            <a:r>
              <a:rPr lang="en-US" sz="2000" smtClean="0"/>
              <a:t>. </a:t>
            </a:r>
            <a:endParaRPr lang="el-GR" sz="2000" dirty="0" smtClean="0"/>
          </a:p>
        </p:txBody>
      </p:sp>
    </p:spTree>
    <p:extLst>
      <p:ext uri="{BB962C8B-B14F-4D97-AF65-F5344CB8AC3E}">
        <p14:creationId xmlns:p14="http://schemas.microsoft.com/office/powerpoint/2010/main" val="81045257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dirty="0" smtClean="0"/>
              <a:t>Actual Inverter Voltage Transfer Characteristic (VTC)</a:t>
            </a:r>
            <a:endParaRPr lang="el-GR" dirty="0"/>
          </a:p>
        </p:txBody>
      </p:sp>
      <p:pic>
        <p:nvPicPr>
          <p:cNvPr id="7" name="Picture 2" descr="Χαρακτηρηστική μεταφοράς τάσης"/>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38028" y="1556266"/>
            <a:ext cx="6525070" cy="476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75135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p:txBody>
          <a:bodyPr/>
          <a:lstStyle/>
          <a:p>
            <a:r>
              <a:rPr lang="en-US" dirty="0" smtClean="0"/>
              <a:t>Noise Immunity And Noise Margins</a:t>
            </a:r>
            <a:endParaRPr lang="el-GR" dirty="0"/>
          </a:p>
        </p:txBody>
      </p:sp>
      <mc:AlternateContent xmlns:mc="http://schemas.openxmlformats.org/markup-compatibility/2006" xmlns:a14="http://schemas.microsoft.com/office/drawing/2010/main">
        <mc:Choice Requires="a14">
          <p:sp>
            <p:nvSpPr>
              <p:cNvPr id="10" name="TextBox 9"/>
              <p:cNvSpPr txBox="1"/>
              <p:nvPr/>
            </p:nvSpPr>
            <p:spPr>
              <a:xfrm>
                <a:off x="1223628" y="1525649"/>
                <a:ext cx="7578271" cy="2015976"/>
              </a:xfrm>
              <a:prstGeom prst="rect">
                <a:avLst/>
              </a:prstGeom>
            </p:spPr>
            <p:txBody>
              <a:bodyPr vert="horz" wrap="square" lIns="91440" tIns="45720" rIns="91440" bIns="45720" rtlCol="0" anchor="ctr">
                <a:normAutofit/>
              </a:bodyPr>
              <a:lstStyle/>
              <a:p>
                <a14:m>
                  <m:oMath xmlns:m="http://schemas.openxmlformats.org/officeDocument/2006/math">
                    <m:sSub>
                      <m:sSubPr>
                        <m:ctrlPr>
                          <a:rPr lang="el-GR"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𝑂𝐻</m:t>
                        </m:r>
                      </m:sub>
                    </m:sSub>
                    <m:r>
                      <a:rPr lang="el-GR"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oMath>
                </a14:m>
                <a:r>
                  <a:rPr lang="en-US" sz="2400" dirty="0" smtClean="0">
                    <a:latin typeface="+mn-lt"/>
                  </a:rPr>
                  <a:t>max output voltage when input is “1”</a:t>
                </a:r>
              </a:p>
              <a:p>
                <a14:m>
                  <m:oMath xmlns:m="http://schemas.openxmlformats.org/officeDocument/2006/math">
                    <m:sSub>
                      <m:sSubPr>
                        <m:ctrlPr>
                          <a:rPr lang="el-GR"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𝑂</m:t>
                        </m:r>
                        <m:r>
                          <a:rPr lang="en-US" sz="2400" b="0" i="1" smtClean="0">
                            <a:latin typeface="Cambria Math" panose="02040503050406030204" pitchFamily="18" charset="0"/>
                          </a:rPr>
                          <m:t>𝐿</m:t>
                        </m:r>
                      </m:sub>
                    </m:sSub>
                    <m:r>
                      <a:rPr lang="el-GR"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 </m:t>
                    </m:r>
                  </m:oMath>
                </a14:m>
                <a:r>
                  <a:rPr lang="en-US" sz="2400" dirty="0" smtClean="0">
                    <a:latin typeface="+mn-lt"/>
                  </a:rPr>
                  <a:t>min output </a:t>
                </a:r>
                <a:r>
                  <a:rPr lang="en-US" sz="2400" dirty="0">
                    <a:latin typeface="+mn-lt"/>
                  </a:rPr>
                  <a:t>voltage when input is </a:t>
                </a:r>
                <a:r>
                  <a:rPr lang="en-US" sz="2400" dirty="0" smtClean="0">
                    <a:latin typeface="+mn-lt"/>
                  </a:rPr>
                  <a:t>“0”</a:t>
                </a:r>
              </a:p>
              <a:p>
                <a14:m>
                  <m:oMath xmlns:m="http://schemas.openxmlformats.org/officeDocument/2006/math">
                    <m:sSub>
                      <m:sSubPr>
                        <m:ctrlPr>
                          <a:rPr lang="el-GR"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𝐼𝐿</m:t>
                        </m:r>
                      </m:sub>
                    </m:sSub>
                    <m:r>
                      <a:rPr lang="el-GR"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 </m:t>
                    </m:r>
                  </m:oMath>
                </a14:m>
                <a:r>
                  <a:rPr lang="en-US" sz="2400" dirty="0">
                    <a:latin typeface="+mn-lt"/>
                  </a:rPr>
                  <a:t>max </a:t>
                </a:r>
                <a:r>
                  <a:rPr lang="en-US" sz="2400" dirty="0" smtClean="0">
                    <a:latin typeface="+mn-lt"/>
                  </a:rPr>
                  <a:t>input voltage which can be interpreted as “0”</a:t>
                </a:r>
              </a:p>
              <a:p>
                <a14:m>
                  <m:oMath xmlns:m="http://schemas.openxmlformats.org/officeDocument/2006/math">
                    <m:sSub>
                      <m:sSubPr>
                        <m:ctrlPr>
                          <a:rPr lang="el-GR"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𝐼</m:t>
                        </m:r>
                        <m:r>
                          <a:rPr lang="en-US" sz="2400" b="0" i="1" smtClean="0">
                            <a:latin typeface="Cambria Math" panose="02040503050406030204" pitchFamily="18" charset="0"/>
                          </a:rPr>
                          <m:t>𝐻</m:t>
                        </m:r>
                      </m:sub>
                    </m:sSub>
                    <m:r>
                      <a:rPr lang="el-GR"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 </m:t>
                    </m:r>
                  </m:oMath>
                </a14:m>
                <a:r>
                  <a:rPr lang="en-US" sz="2400" dirty="0" smtClean="0">
                    <a:latin typeface="+mn-lt"/>
                  </a:rPr>
                  <a:t>min input </a:t>
                </a:r>
                <a:r>
                  <a:rPr lang="en-US" sz="2400" dirty="0">
                    <a:latin typeface="+mn-lt"/>
                  </a:rPr>
                  <a:t>voltage which can be interpreted as </a:t>
                </a:r>
                <a:r>
                  <a:rPr lang="en-US" sz="2400" dirty="0" smtClean="0">
                    <a:latin typeface="+mn-lt"/>
                  </a:rPr>
                  <a:t>“1”</a:t>
                </a:r>
                <a:endParaRPr lang="el-GR" sz="2400" dirty="0">
                  <a:latin typeface="+mn-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223628" y="1525649"/>
                <a:ext cx="7578271" cy="2015976"/>
              </a:xfrm>
              <a:prstGeom prst="rect">
                <a:avLst/>
              </a:prstGeom>
              <a:blipFill rotWithShape="0">
                <a:blip r:embed="rId5"/>
                <a:stretch>
                  <a:fillRect l="-241"/>
                </a:stretch>
              </a:blipFill>
            </p:spPr>
            <p:txBody>
              <a:bodyPr/>
              <a:lstStyle/>
              <a:p>
                <a:r>
                  <a:rPr lang="el-GR">
                    <a:noFill/>
                  </a:rPr>
                  <a:t> </a:t>
                </a:r>
              </a:p>
            </p:txBody>
          </p:sp>
        </mc:Fallback>
      </mc:AlternateContent>
      <p:pic>
        <p:nvPicPr>
          <p:cNvPr id="6" name="Picture 2" descr="Σχηματική αναπαράσταση του θορύβου και των τάσεων Voh Vol Vil Vih"/>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t="57961"/>
          <a:stretch/>
        </p:blipFill>
        <p:spPr bwMode="auto">
          <a:xfrm>
            <a:off x="1188784" y="3392576"/>
            <a:ext cx="6623557" cy="1990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 name="TextBox 6"/>
              <p:cNvSpPr txBox="1"/>
              <p:nvPr>
                <p:custDataLst>
                  <p:tags r:id="rId3"/>
                </p:custDataLst>
              </p:nvPr>
            </p:nvSpPr>
            <p:spPr>
              <a:xfrm>
                <a:off x="5724128" y="5553236"/>
                <a:ext cx="3077771" cy="792088"/>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𝑵</m:t>
                      </m:r>
                      <m:sSub>
                        <m:sSubPr>
                          <m:ctrlPr>
                            <a:rPr lang="el-GR" sz="2400" b="1" i="1" smtClean="0">
                              <a:latin typeface="Cambria Math" panose="02040503050406030204" pitchFamily="18" charset="0"/>
                            </a:rPr>
                          </m:ctrlPr>
                        </m:sSubPr>
                        <m:e>
                          <m:r>
                            <a:rPr lang="en-US" sz="2400" b="1" i="1" smtClean="0">
                              <a:latin typeface="Cambria Math" panose="02040503050406030204" pitchFamily="18" charset="0"/>
                            </a:rPr>
                            <m:t>𝑴</m:t>
                          </m:r>
                        </m:e>
                        <m:sub>
                          <m:r>
                            <a:rPr lang="en-US" sz="2400" b="1" i="1" smtClean="0">
                              <a:latin typeface="Cambria Math" panose="02040503050406030204" pitchFamily="18" charset="0"/>
                            </a:rPr>
                            <m:t>𝑯</m:t>
                          </m:r>
                        </m:sub>
                      </m:sSub>
                      <m:r>
                        <a:rPr lang="en-US" sz="2400" b="1" i="1" smtClean="0">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𝑽</m:t>
                          </m:r>
                        </m:e>
                        <m:sub>
                          <m:r>
                            <a:rPr lang="en-US" sz="2400" b="1" i="1" smtClean="0">
                              <a:latin typeface="Cambria Math" panose="02040503050406030204" pitchFamily="18" charset="0"/>
                            </a:rPr>
                            <m:t>𝑶𝑯</m:t>
                          </m:r>
                        </m:sub>
                      </m:sSub>
                      <m:r>
                        <a:rPr lang="en-US" sz="2400" b="1" i="1" smtClean="0">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𝑽</m:t>
                          </m:r>
                        </m:e>
                        <m:sub>
                          <m:r>
                            <a:rPr lang="en-US" sz="2400" b="1" i="1" smtClean="0">
                              <a:latin typeface="Cambria Math" panose="02040503050406030204" pitchFamily="18" charset="0"/>
                            </a:rPr>
                            <m:t>𝑰𝑯</m:t>
                          </m:r>
                        </m:sub>
                      </m:sSub>
                    </m:oMath>
                  </m:oMathPara>
                </a14:m>
                <a:endParaRPr lang="en-US" sz="2400" b="1" dirty="0" smtClean="0"/>
              </a:p>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𝑵</m:t>
                      </m:r>
                      <m:sSub>
                        <m:sSubPr>
                          <m:ctrlPr>
                            <a:rPr lang="el-GR" sz="2400" b="1" i="1">
                              <a:latin typeface="Cambria Math" panose="02040503050406030204" pitchFamily="18" charset="0"/>
                            </a:rPr>
                          </m:ctrlPr>
                        </m:sSubPr>
                        <m:e>
                          <m:r>
                            <a:rPr lang="en-US" sz="2400" b="1" i="1">
                              <a:latin typeface="Cambria Math" panose="02040503050406030204" pitchFamily="18" charset="0"/>
                            </a:rPr>
                            <m:t>𝑴</m:t>
                          </m:r>
                        </m:e>
                        <m:sub>
                          <m:r>
                            <a:rPr lang="en-US" sz="2400" b="1" i="1" smtClean="0">
                              <a:latin typeface="Cambria Math" panose="02040503050406030204" pitchFamily="18" charset="0"/>
                            </a:rPr>
                            <m:t>𝑳</m:t>
                          </m:r>
                        </m:sub>
                      </m:sSub>
                      <m:r>
                        <a:rPr lang="en-US" sz="2400" b="1"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𝑽</m:t>
                          </m:r>
                        </m:e>
                        <m:sub>
                          <m:r>
                            <a:rPr lang="en-US" sz="2400" b="1" i="1" smtClean="0">
                              <a:latin typeface="Cambria Math" panose="02040503050406030204" pitchFamily="18" charset="0"/>
                            </a:rPr>
                            <m:t>𝑰𝑳</m:t>
                          </m:r>
                        </m:sub>
                      </m:sSub>
                      <m:r>
                        <a:rPr lang="en-US" sz="2400" b="1"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𝑽</m:t>
                          </m:r>
                        </m:e>
                        <m:sub>
                          <m:r>
                            <a:rPr lang="en-US" sz="2400" b="1" i="1" smtClean="0">
                              <a:latin typeface="Cambria Math" panose="02040503050406030204" pitchFamily="18" charset="0"/>
                            </a:rPr>
                            <m:t>𝑶𝑳</m:t>
                          </m:r>
                        </m:sub>
                      </m:sSub>
                    </m:oMath>
                  </m:oMathPara>
                </a14:m>
                <a:endParaRPr lang="el-GR" sz="2400" b="1"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5724128" y="5553236"/>
                <a:ext cx="3077771" cy="792088"/>
              </a:xfrm>
              <a:prstGeom prst="rect">
                <a:avLst/>
              </a:prstGeom>
              <a:blipFill rotWithShape="0">
                <a:blip r:embed="rId7"/>
                <a:stretch>
                  <a:fillRect b="-2239"/>
                </a:stretch>
              </a:blipFill>
            </p:spPr>
            <p:txBody>
              <a:bodyPr/>
              <a:lstStyle/>
              <a:p>
                <a:r>
                  <a:rPr lang="el-GR">
                    <a:noFill/>
                  </a:rPr>
                  <a:t> </a:t>
                </a:r>
              </a:p>
            </p:txBody>
          </p:sp>
        </mc:Fallback>
      </mc:AlternateContent>
    </p:spTree>
    <p:custDataLst>
      <p:tags r:id="rId1"/>
    </p:custDataLst>
    <p:extLst>
      <p:ext uri="{BB962C8B-B14F-4D97-AF65-F5344CB8AC3E}">
        <p14:creationId xmlns:p14="http://schemas.microsoft.com/office/powerpoint/2010/main" val="304776160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dirty="0" err="1" smtClean="0"/>
              <a:t>Cmos</a:t>
            </a:r>
            <a:r>
              <a:rPr lang="en-US" dirty="0" smtClean="0"/>
              <a:t> inverter – static characteristics</a:t>
            </a:r>
            <a:endParaRPr lang="el-GR" dirty="0"/>
          </a:p>
        </p:txBody>
      </p:sp>
      <p:pic>
        <p:nvPicPr>
          <p:cNvPr id="5" name="Picture 3" descr="Τάσεις του CMOS Invert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57232" y="1592796"/>
            <a:ext cx="6429536" cy="483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78748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lstStyle/>
          <a:p>
            <a:r>
              <a:rPr lang="el-GR" altLang="el-GR" dirty="0" smtClean="0"/>
              <a:t>Χαρακτηριστική μεταφοράς </a:t>
            </a:r>
            <a:r>
              <a:rPr lang="en-US" altLang="el-GR" dirty="0" smtClean="0"/>
              <a:t>CMOS</a:t>
            </a:r>
            <a:r>
              <a:rPr lang="el-GR" altLang="el-GR" dirty="0" smtClean="0"/>
              <a:t> αναστροφέα</a:t>
            </a:r>
            <a:r>
              <a:rPr lang="en-US" altLang="el-GR" dirty="0" smtClean="0"/>
              <a:t> (</a:t>
            </a:r>
            <a:r>
              <a:rPr lang="el-GR" altLang="el-GR" dirty="0" smtClean="0"/>
              <a:t>1 από 9)</a:t>
            </a:r>
          </a:p>
        </p:txBody>
      </p:sp>
      <p:grpSp>
        <p:nvGrpSpPr>
          <p:cNvPr id="12291" name="Group 285" descr="Χαρακτηρηστική μεταφοράς του CMOS αναστροφέα"/>
          <p:cNvGrpSpPr>
            <a:grpSpLocks/>
          </p:cNvGrpSpPr>
          <p:nvPr/>
        </p:nvGrpSpPr>
        <p:grpSpPr bwMode="auto">
          <a:xfrm>
            <a:off x="250825" y="2627313"/>
            <a:ext cx="4826000" cy="3178175"/>
            <a:chOff x="440" y="799"/>
            <a:chExt cx="4810" cy="2846"/>
          </a:xfrm>
        </p:grpSpPr>
        <p:sp>
          <p:nvSpPr>
            <p:cNvPr id="12293" name="Rectangle 160" descr="Χαρακτηρηστική μεταφοράς του CMOS αναστροφέα"/>
            <p:cNvSpPr>
              <a:spLocks noChangeArrowheads="1"/>
            </p:cNvSpPr>
            <p:nvPr/>
          </p:nvSpPr>
          <p:spPr bwMode="auto">
            <a:xfrm>
              <a:off x="4694" y="3475"/>
              <a:ext cx="273" cy="1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294" name="AutoShape 161" descr="[DECORATIVE]"/>
            <p:cNvSpPr>
              <a:spLocks noChangeAspect="1" noChangeArrowheads="1" noTextEdit="1"/>
            </p:cNvSpPr>
            <p:nvPr/>
          </p:nvSpPr>
          <p:spPr bwMode="auto">
            <a:xfrm>
              <a:off x="440" y="845"/>
              <a:ext cx="4810" cy="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12295" name="Rectangle 162" descr="[DECORATIVE]"/>
            <p:cNvSpPr>
              <a:spLocks noChangeArrowheads="1"/>
            </p:cNvSpPr>
            <p:nvPr/>
          </p:nvSpPr>
          <p:spPr bwMode="auto">
            <a:xfrm>
              <a:off x="1298" y="1144"/>
              <a:ext cx="1" cy="16"/>
            </a:xfrm>
            <a:prstGeom prst="rect">
              <a:avLst/>
            </a:pr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296" name="Freeform 163" descr="[DECORATIVE]"/>
            <p:cNvSpPr>
              <a:spLocks/>
            </p:cNvSpPr>
            <p:nvPr/>
          </p:nvSpPr>
          <p:spPr bwMode="auto">
            <a:xfrm>
              <a:off x="1298" y="1144"/>
              <a:ext cx="2007" cy="283"/>
            </a:xfrm>
            <a:custGeom>
              <a:avLst/>
              <a:gdLst>
                <a:gd name="T0" fmla="*/ 2007 w 2007"/>
                <a:gd name="T1" fmla="*/ 283 h 283"/>
                <a:gd name="T2" fmla="*/ 2007 w 2007"/>
                <a:gd name="T3" fmla="*/ 267 h 283"/>
                <a:gd name="T4" fmla="*/ 0 w 2007"/>
                <a:gd name="T5" fmla="*/ 0 h 283"/>
                <a:gd name="T6" fmla="*/ 0 w 2007"/>
                <a:gd name="T7" fmla="*/ 16 h 283"/>
                <a:gd name="T8" fmla="*/ 2007 w 2007"/>
                <a:gd name="T9" fmla="*/ 283 h 283"/>
                <a:gd name="T10" fmla="*/ 0 60000 65536"/>
                <a:gd name="T11" fmla="*/ 0 60000 65536"/>
                <a:gd name="T12" fmla="*/ 0 60000 65536"/>
                <a:gd name="T13" fmla="*/ 0 60000 65536"/>
                <a:gd name="T14" fmla="*/ 0 60000 65536"/>
                <a:gd name="T15" fmla="*/ 0 w 2007"/>
                <a:gd name="T16" fmla="*/ 0 h 283"/>
                <a:gd name="T17" fmla="*/ 2007 w 2007"/>
                <a:gd name="T18" fmla="*/ 283 h 283"/>
              </a:gdLst>
              <a:ahLst/>
              <a:cxnLst>
                <a:cxn ang="T10">
                  <a:pos x="T0" y="T1"/>
                </a:cxn>
                <a:cxn ang="T11">
                  <a:pos x="T2" y="T3"/>
                </a:cxn>
                <a:cxn ang="T12">
                  <a:pos x="T4" y="T5"/>
                </a:cxn>
                <a:cxn ang="T13">
                  <a:pos x="T6" y="T7"/>
                </a:cxn>
                <a:cxn ang="T14">
                  <a:pos x="T8" y="T9"/>
                </a:cxn>
              </a:cxnLst>
              <a:rect l="T15" t="T16" r="T17" b="T18"/>
              <a:pathLst>
                <a:path w="2007" h="283">
                  <a:moveTo>
                    <a:pt x="2007" y="283"/>
                  </a:moveTo>
                  <a:lnTo>
                    <a:pt x="2007" y="267"/>
                  </a:lnTo>
                  <a:lnTo>
                    <a:pt x="0" y="0"/>
                  </a:lnTo>
                  <a:lnTo>
                    <a:pt x="0" y="16"/>
                  </a:lnTo>
                  <a:lnTo>
                    <a:pt x="2007" y="283"/>
                  </a:lnTo>
                  <a:close/>
                </a:path>
              </a:pathLst>
            </a:custGeom>
            <a:blipFill dpi="0" rotWithShape="0">
              <a:blip r:embed="rId16"/>
              <a:srcRect/>
              <a:tile tx="0" ty="0" sx="100000" sy="100000" flip="none" algn="tl"/>
            </a:blipFill>
            <a:ln w="9525">
              <a:solidFill>
                <a:schemeClr val="accent2"/>
              </a:solidFill>
              <a:round/>
              <a:headEnd/>
              <a:tailEnd/>
            </a:ln>
          </p:spPr>
          <p:txBody>
            <a:bodyPr/>
            <a:lstStyle/>
            <a:p>
              <a:endParaRPr lang="el-GR"/>
            </a:p>
          </p:txBody>
        </p:sp>
        <p:sp>
          <p:nvSpPr>
            <p:cNvPr id="12297" name="Rectangle 164" descr="[DECORATIVE]"/>
            <p:cNvSpPr>
              <a:spLocks noChangeArrowheads="1"/>
            </p:cNvSpPr>
            <p:nvPr/>
          </p:nvSpPr>
          <p:spPr bwMode="auto">
            <a:xfrm>
              <a:off x="3274" y="1411"/>
              <a:ext cx="1" cy="16"/>
            </a:xfrm>
            <a:prstGeom prst="rect">
              <a:avLst/>
            </a:pr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298" name="Freeform 165" descr="[DECORATIVE]"/>
            <p:cNvSpPr>
              <a:spLocks/>
            </p:cNvSpPr>
            <p:nvPr/>
          </p:nvSpPr>
          <p:spPr bwMode="auto">
            <a:xfrm>
              <a:off x="3274" y="1411"/>
              <a:ext cx="1026" cy="1023"/>
            </a:xfrm>
            <a:custGeom>
              <a:avLst/>
              <a:gdLst>
                <a:gd name="T0" fmla="*/ 0 w 1026"/>
                <a:gd name="T1" fmla="*/ 0 h 1023"/>
                <a:gd name="T2" fmla="*/ 306 w 1026"/>
                <a:gd name="T3" fmla="*/ 95 h 1023"/>
                <a:gd name="T4" fmla="*/ 322 w 1026"/>
                <a:gd name="T5" fmla="*/ 95 h 1023"/>
                <a:gd name="T6" fmla="*/ 322 w 1026"/>
                <a:gd name="T7" fmla="*/ 95 h 1023"/>
                <a:gd name="T8" fmla="*/ 582 w 1026"/>
                <a:gd name="T9" fmla="*/ 268 h 1023"/>
                <a:gd name="T10" fmla="*/ 582 w 1026"/>
                <a:gd name="T11" fmla="*/ 268 h 1023"/>
                <a:gd name="T12" fmla="*/ 582 w 1026"/>
                <a:gd name="T13" fmla="*/ 268 h 1023"/>
                <a:gd name="T14" fmla="*/ 766 w 1026"/>
                <a:gd name="T15" fmla="*/ 488 h 1023"/>
                <a:gd name="T16" fmla="*/ 766 w 1026"/>
                <a:gd name="T17" fmla="*/ 488 h 1023"/>
                <a:gd name="T18" fmla="*/ 766 w 1026"/>
                <a:gd name="T19" fmla="*/ 488 h 1023"/>
                <a:gd name="T20" fmla="*/ 919 w 1026"/>
                <a:gd name="T21" fmla="*/ 740 h 1023"/>
                <a:gd name="T22" fmla="*/ 919 w 1026"/>
                <a:gd name="T23" fmla="*/ 740 h 1023"/>
                <a:gd name="T24" fmla="*/ 919 w 1026"/>
                <a:gd name="T25" fmla="*/ 740 h 1023"/>
                <a:gd name="T26" fmla="*/ 1026 w 1026"/>
                <a:gd name="T27" fmla="*/ 1023 h 1023"/>
                <a:gd name="T28" fmla="*/ 1026 w 1026"/>
                <a:gd name="T29" fmla="*/ 1023 h 1023"/>
                <a:gd name="T30" fmla="*/ 1011 w 1026"/>
                <a:gd name="T31" fmla="*/ 1023 h 1023"/>
                <a:gd name="T32" fmla="*/ 1011 w 1026"/>
                <a:gd name="T33" fmla="*/ 1023 h 1023"/>
                <a:gd name="T34" fmla="*/ 904 w 1026"/>
                <a:gd name="T35" fmla="*/ 740 h 1023"/>
                <a:gd name="T36" fmla="*/ 904 w 1026"/>
                <a:gd name="T37" fmla="*/ 740 h 1023"/>
                <a:gd name="T38" fmla="*/ 904 w 1026"/>
                <a:gd name="T39" fmla="*/ 755 h 1023"/>
                <a:gd name="T40" fmla="*/ 751 w 1026"/>
                <a:gd name="T41" fmla="*/ 504 h 1023"/>
                <a:gd name="T42" fmla="*/ 751 w 1026"/>
                <a:gd name="T43" fmla="*/ 504 h 1023"/>
                <a:gd name="T44" fmla="*/ 751 w 1026"/>
                <a:gd name="T45" fmla="*/ 504 h 1023"/>
                <a:gd name="T46" fmla="*/ 567 w 1026"/>
                <a:gd name="T47" fmla="*/ 283 h 1023"/>
                <a:gd name="T48" fmla="*/ 567 w 1026"/>
                <a:gd name="T49" fmla="*/ 283 h 1023"/>
                <a:gd name="T50" fmla="*/ 567 w 1026"/>
                <a:gd name="T51" fmla="*/ 283 h 1023"/>
                <a:gd name="T52" fmla="*/ 306 w 1026"/>
                <a:gd name="T53" fmla="*/ 110 h 1023"/>
                <a:gd name="T54" fmla="*/ 306 w 1026"/>
                <a:gd name="T55" fmla="*/ 110 h 1023"/>
                <a:gd name="T56" fmla="*/ 306 w 1026"/>
                <a:gd name="T57" fmla="*/ 110 h 1023"/>
                <a:gd name="T58" fmla="*/ 0 w 1026"/>
                <a:gd name="T59" fmla="*/ 16 h 1023"/>
                <a:gd name="T60" fmla="*/ 0 w 1026"/>
                <a:gd name="T61" fmla="*/ 0 h 10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26"/>
                <a:gd name="T94" fmla="*/ 0 h 1023"/>
                <a:gd name="T95" fmla="*/ 1026 w 1026"/>
                <a:gd name="T96" fmla="*/ 1023 h 10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26" h="1023">
                  <a:moveTo>
                    <a:pt x="0" y="0"/>
                  </a:moveTo>
                  <a:lnTo>
                    <a:pt x="306" y="95"/>
                  </a:lnTo>
                  <a:lnTo>
                    <a:pt x="322" y="95"/>
                  </a:lnTo>
                  <a:lnTo>
                    <a:pt x="582" y="268"/>
                  </a:lnTo>
                  <a:lnTo>
                    <a:pt x="766" y="488"/>
                  </a:lnTo>
                  <a:lnTo>
                    <a:pt x="919" y="740"/>
                  </a:lnTo>
                  <a:lnTo>
                    <a:pt x="1026" y="1023"/>
                  </a:lnTo>
                  <a:lnTo>
                    <a:pt x="1011" y="1023"/>
                  </a:lnTo>
                  <a:lnTo>
                    <a:pt x="904" y="740"/>
                  </a:lnTo>
                  <a:lnTo>
                    <a:pt x="904" y="755"/>
                  </a:lnTo>
                  <a:lnTo>
                    <a:pt x="751" y="504"/>
                  </a:lnTo>
                  <a:lnTo>
                    <a:pt x="567" y="283"/>
                  </a:lnTo>
                  <a:lnTo>
                    <a:pt x="306" y="110"/>
                  </a:lnTo>
                  <a:lnTo>
                    <a:pt x="0" y="16"/>
                  </a:lnTo>
                  <a:lnTo>
                    <a:pt x="0" y="0"/>
                  </a:lnTo>
                  <a:close/>
                </a:path>
              </a:pathLst>
            </a:custGeom>
            <a:blipFill dpi="0" rotWithShape="0">
              <a:blip r:embed="rId16"/>
              <a:srcRect/>
              <a:tile tx="0" ty="0" sx="100000" sy="100000" flip="none" algn="tl"/>
            </a:blipFill>
            <a:ln w="9525">
              <a:solidFill>
                <a:schemeClr val="accent2"/>
              </a:solidFill>
              <a:round/>
              <a:headEnd/>
              <a:tailEnd/>
            </a:ln>
          </p:spPr>
          <p:txBody>
            <a:bodyPr/>
            <a:lstStyle/>
            <a:p>
              <a:endParaRPr lang="el-GR"/>
            </a:p>
          </p:txBody>
        </p:sp>
        <p:sp>
          <p:nvSpPr>
            <p:cNvPr id="12299" name="Freeform 166" descr="[DECORATIVE]"/>
            <p:cNvSpPr>
              <a:spLocks/>
            </p:cNvSpPr>
            <p:nvPr/>
          </p:nvSpPr>
          <p:spPr bwMode="auto">
            <a:xfrm>
              <a:off x="4285" y="2434"/>
              <a:ext cx="107" cy="299"/>
            </a:xfrm>
            <a:custGeom>
              <a:avLst/>
              <a:gdLst>
                <a:gd name="T0" fmla="*/ 15 w 107"/>
                <a:gd name="T1" fmla="*/ 0 h 299"/>
                <a:gd name="T2" fmla="*/ 107 w 107"/>
                <a:gd name="T3" fmla="*/ 299 h 299"/>
                <a:gd name="T4" fmla="*/ 107 w 107"/>
                <a:gd name="T5" fmla="*/ 299 h 299"/>
                <a:gd name="T6" fmla="*/ 92 w 107"/>
                <a:gd name="T7" fmla="*/ 299 h 299"/>
                <a:gd name="T8" fmla="*/ 92 w 107"/>
                <a:gd name="T9" fmla="*/ 299 h 299"/>
                <a:gd name="T10" fmla="*/ 0 w 107"/>
                <a:gd name="T11" fmla="*/ 0 h 299"/>
                <a:gd name="T12" fmla="*/ 15 w 107"/>
                <a:gd name="T13" fmla="*/ 0 h 299"/>
                <a:gd name="T14" fmla="*/ 0 60000 65536"/>
                <a:gd name="T15" fmla="*/ 0 60000 65536"/>
                <a:gd name="T16" fmla="*/ 0 60000 65536"/>
                <a:gd name="T17" fmla="*/ 0 60000 65536"/>
                <a:gd name="T18" fmla="*/ 0 60000 65536"/>
                <a:gd name="T19" fmla="*/ 0 60000 65536"/>
                <a:gd name="T20" fmla="*/ 0 60000 65536"/>
                <a:gd name="T21" fmla="*/ 0 w 107"/>
                <a:gd name="T22" fmla="*/ 0 h 299"/>
                <a:gd name="T23" fmla="*/ 107 w 107"/>
                <a:gd name="T24" fmla="*/ 299 h 2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299">
                  <a:moveTo>
                    <a:pt x="15" y="0"/>
                  </a:moveTo>
                  <a:lnTo>
                    <a:pt x="107" y="299"/>
                  </a:lnTo>
                  <a:lnTo>
                    <a:pt x="92" y="299"/>
                  </a:lnTo>
                  <a:lnTo>
                    <a:pt x="0" y="0"/>
                  </a:lnTo>
                  <a:lnTo>
                    <a:pt x="15" y="0"/>
                  </a:lnTo>
                  <a:close/>
                </a:path>
              </a:pathLst>
            </a:custGeom>
            <a:blipFill dpi="0" rotWithShape="0">
              <a:blip r:embed="rId16"/>
              <a:srcRect/>
              <a:tile tx="0" ty="0" sx="100000" sy="100000" flip="none" algn="tl"/>
            </a:blipFill>
            <a:ln w="9525">
              <a:solidFill>
                <a:schemeClr val="accent2"/>
              </a:solidFill>
              <a:round/>
              <a:headEnd/>
              <a:tailEnd/>
            </a:ln>
          </p:spPr>
          <p:txBody>
            <a:bodyPr/>
            <a:lstStyle/>
            <a:p>
              <a:endParaRPr lang="el-GR"/>
            </a:p>
          </p:txBody>
        </p:sp>
        <p:sp>
          <p:nvSpPr>
            <p:cNvPr id="12300" name="Freeform 167" descr="[DECORATIVE]"/>
            <p:cNvSpPr>
              <a:spLocks/>
            </p:cNvSpPr>
            <p:nvPr/>
          </p:nvSpPr>
          <p:spPr bwMode="auto">
            <a:xfrm>
              <a:off x="4377" y="2733"/>
              <a:ext cx="138" cy="597"/>
            </a:xfrm>
            <a:custGeom>
              <a:avLst/>
              <a:gdLst>
                <a:gd name="T0" fmla="*/ 15 w 138"/>
                <a:gd name="T1" fmla="*/ 0 h 597"/>
                <a:gd name="T2" fmla="*/ 0 w 138"/>
                <a:gd name="T3" fmla="*/ 0 h 597"/>
                <a:gd name="T4" fmla="*/ 122 w 138"/>
                <a:gd name="T5" fmla="*/ 597 h 597"/>
                <a:gd name="T6" fmla="*/ 138 w 138"/>
                <a:gd name="T7" fmla="*/ 597 h 597"/>
                <a:gd name="T8" fmla="*/ 15 w 138"/>
                <a:gd name="T9" fmla="*/ 0 h 597"/>
                <a:gd name="T10" fmla="*/ 0 60000 65536"/>
                <a:gd name="T11" fmla="*/ 0 60000 65536"/>
                <a:gd name="T12" fmla="*/ 0 60000 65536"/>
                <a:gd name="T13" fmla="*/ 0 60000 65536"/>
                <a:gd name="T14" fmla="*/ 0 60000 65536"/>
                <a:gd name="T15" fmla="*/ 0 w 138"/>
                <a:gd name="T16" fmla="*/ 0 h 597"/>
                <a:gd name="T17" fmla="*/ 138 w 138"/>
                <a:gd name="T18" fmla="*/ 597 h 597"/>
              </a:gdLst>
              <a:ahLst/>
              <a:cxnLst>
                <a:cxn ang="T10">
                  <a:pos x="T0" y="T1"/>
                </a:cxn>
                <a:cxn ang="T11">
                  <a:pos x="T2" y="T3"/>
                </a:cxn>
                <a:cxn ang="T12">
                  <a:pos x="T4" y="T5"/>
                </a:cxn>
                <a:cxn ang="T13">
                  <a:pos x="T6" y="T7"/>
                </a:cxn>
                <a:cxn ang="T14">
                  <a:pos x="T8" y="T9"/>
                </a:cxn>
              </a:cxnLst>
              <a:rect l="T15" t="T16" r="T17" b="T18"/>
              <a:pathLst>
                <a:path w="138" h="597">
                  <a:moveTo>
                    <a:pt x="15" y="0"/>
                  </a:moveTo>
                  <a:lnTo>
                    <a:pt x="0" y="0"/>
                  </a:lnTo>
                  <a:lnTo>
                    <a:pt x="122" y="597"/>
                  </a:lnTo>
                  <a:lnTo>
                    <a:pt x="138" y="597"/>
                  </a:lnTo>
                  <a:lnTo>
                    <a:pt x="15" y="0"/>
                  </a:lnTo>
                  <a:close/>
                </a:path>
              </a:pathLst>
            </a:custGeom>
            <a:blipFill dpi="0" rotWithShape="0">
              <a:blip r:embed="rId16"/>
              <a:srcRect/>
              <a:tile tx="0" ty="0" sx="100000" sy="100000" flip="none" algn="tl"/>
            </a:blipFill>
            <a:ln w="9525">
              <a:solidFill>
                <a:schemeClr val="accent2"/>
              </a:solidFill>
              <a:round/>
              <a:headEnd/>
              <a:tailEnd/>
            </a:ln>
          </p:spPr>
          <p:txBody>
            <a:bodyPr/>
            <a:lstStyle/>
            <a:p>
              <a:endParaRPr lang="el-GR"/>
            </a:p>
          </p:txBody>
        </p:sp>
        <p:sp>
          <p:nvSpPr>
            <p:cNvPr id="12301" name="Rectangle 168" descr="[DECORATIVE]"/>
            <p:cNvSpPr>
              <a:spLocks noChangeArrowheads="1"/>
            </p:cNvSpPr>
            <p:nvPr/>
          </p:nvSpPr>
          <p:spPr bwMode="auto">
            <a:xfrm>
              <a:off x="1298" y="1710"/>
              <a:ext cx="1" cy="16"/>
            </a:xfrm>
            <a:prstGeom prst="rect">
              <a:avLst/>
            </a:pr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302" name="Freeform 169" descr="[DECORATIVE]"/>
            <p:cNvSpPr>
              <a:spLocks/>
            </p:cNvSpPr>
            <p:nvPr/>
          </p:nvSpPr>
          <p:spPr bwMode="auto">
            <a:xfrm>
              <a:off x="1298" y="1710"/>
              <a:ext cx="2007" cy="220"/>
            </a:xfrm>
            <a:custGeom>
              <a:avLst/>
              <a:gdLst>
                <a:gd name="T0" fmla="*/ 2007 w 2007"/>
                <a:gd name="T1" fmla="*/ 220 h 220"/>
                <a:gd name="T2" fmla="*/ 2007 w 2007"/>
                <a:gd name="T3" fmla="*/ 205 h 220"/>
                <a:gd name="T4" fmla="*/ 0 w 2007"/>
                <a:gd name="T5" fmla="*/ 0 h 220"/>
                <a:gd name="T6" fmla="*/ 0 w 2007"/>
                <a:gd name="T7" fmla="*/ 16 h 220"/>
                <a:gd name="T8" fmla="*/ 2007 w 2007"/>
                <a:gd name="T9" fmla="*/ 220 h 220"/>
                <a:gd name="T10" fmla="*/ 0 60000 65536"/>
                <a:gd name="T11" fmla="*/ 0 60000 65536"/>
                <a:gd name="T12" fmla="*/ 0 60000 65536"/>
                <a:gd name="T13" fmla="*/ 0 60000 65536"/>
                <a:gd name="T14" fmla="*/ 0 60000 65536"/>
                <a:gd name="T15" fmla="*/ 0 w 2007"/>
                <a:gd name="T16" fmla="*/ 0 h 220"/>
                <a:gd name="T17" fmla="*/ 2007 w 2007"/>
                <a:gd name="T18" fmla="*/ 220 h 220"/>
              </a:gdLst>
              <a:ahLst/>
              <a:cxnLst>
                <a:cxn ang="T10">
                  <a:pos x="T0" y="T1"/>
                </a:cxn>
                <a:cxn ang="T11">
                  <a:pos x="T2" y="T3"/>
                </a:cxn>
                <a:cxn ang="T12">
                  <a:pos x="T4" y="T5"/>
                </a:cxn>
                <a:cxn ang="T13">
                  <a:pos x="T6" y="T7"/>
                </a:cxn>
                <a:cxn ang="T14">
                  <a:pos x="T8" y="T9"/>
                </a:cxn>
              </a:cxnLst>
              <a:rect l="T15" t="T16" r="T17" b="T18"/>
              <a:pathLst>
                <a:path w="2007" h="220">
                  <a:moveTo>
                    <a:pt x="2007" y="220"/>
                  </a:moveTo>
                  <a:lnTo>
                    <a:pt x="2007" y="205"/>
                  </a:lnTo>
                  <a:lnTo>
                    <a:pt x="0" y="0"/>
                  </a:lnTo>
                  <a:lnTo>
                    <a:pt x="0" y="16"/>
                  </a:lnTo>
                  <a:lnTo>
                    <a:pt x="2007" y="220"/>
                  </a:lnTo>
                  <a:close/>
                </a:path>
              </a:pathLst>
            </a:custGeom>
            <a:blipFill dpi="0" rotWithShape="0">
              <a:blip r:embed="rId16"/>
              <a:srcRect/>
              <a:tile tx="0" ty="0" sx="100000" sy="100000" flip="none" algn="tl"/>
            </a:blipFill>
            <a:ln w="9525">
              <a:solidFill>
                <a:schemeClr val="accent2"/>
              </a:solidFill>
              <a:round/>
              <a:headEnd/>
              <a:tailEnd/>
            </a:ln>
          </p:spPr>
          <p:txBody>
            <a:bodyPr/>
            <a:lstStyle/>
            <a:p>
              <a:endParaRPr lang="el-GR"/>
            </a:p>
          </p:txBody>
        </p:sp>
        <p:sp>
          <p:nvSpPr>
            <p:cNvPr id="12303" name="Rectangle 170" descr="[DECORATIVE]"/>
            <p:cNvSpPr>
              <a:spLocks noChangeArrowheads="1"/>
            </p:cNvSpPr>
            <p:nvPr/>
          </p:nvSpPr>
          <p:spPr bwMode="auto">
            <a:xfrm>
              <a:off x="3274" y="1915"/>
              <a:ext cx="1" cy="15"/>
            </a:xfrm>
            <a:prstGeom prst="rect">
              <a:avLst/>
            </a:pr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304" name="Freeform 171" descr="[DECORATIVE]"/>
            <p:cNvSpPr>
              <a:spLocks/>
            </p:cNvSpPr>
            <p:nvPr/>
          </p:nvSpPr>
          <p:spPr bwMode="auto">
            <a:xfrm>
              <a:off x="3274" y="1915"/>
              <a:ext cx="1026" cy="786"/>
            </a:xfrm>
            <a:custGeom>
              <a:avLst/>
              <a:gdLst>
                <a:gd name="T0" fmla="*/ 0 w 1026"/>
                <a:gd name="T1" fmla="*/ 0 h 786"/>
                <a:gd name="T2" fmla="*/ 306 w 1026"/>
                <a:gd name="T3" fmla="*/ 78 h 786"/>
                <a:gd name="T4" fmla="*/ 306 w 1026"/>
                <a:gd name="T5" fmla="*/ 78 h 786"/>
                <a:gd name="T6" fmla="*/ 306 w 1026"/>
                <a:gd name="T7" fmla="*/ 78 h 786"/>
                <a:gd name="T8" fmla="*/ 567 w 1026"/>
                <a:gd name="T9" fmla="*/ 204 h 786"/>
                <a:gd name="T10" fmla="*/ 582 w 1026"/>
                <a:gd name="T11" fmla="*/ 204 h 786"/>
                <a:gd name="T12" fmla="*/ 582 w 1026"/>
                <a:gd name="T13" fmla="*/ 204 h 786"/>
                <a:gd name="T14" fmla="*/ 766 w 1026"/>
                <a:gd name="T15" fmla="*/ 377 h 786"/>
                <a:gd name="T16" fmla="*/ 766 w 1026"/>
                <a:gd name="T17" fmla="*/ 377 h 786"/>
                <a:gd name="T18" fmla="*/ 766 w 1026"/>
                <a:gd name="T19" fmla="*/ 377 h 786"/>
                <a:gd name="T20" fmla="*/ 919 w 1026"/>
                <a:gd name="T21" fmla="*/ 566 h 786"/>
                <a:gd name="T22" fmla="*/ 919 w 1026"/>
                <a:gd name="T23" fmla="*/ 566 h 786"/>
                <a:gd name="T24" fmla="*/ 919 w 1026"/>
                <a:gd name="T25" fmla="*/ 566 h 786"/>
                <a:gd name="T26" fmla="*/ 1026 w 1026"/>
                <a:gd name="T27" fmla="*/ 786 h 786"/>
                <a:gd name="T28" fmla="*/ 1026 w 1026"/>
                <a:gd name="T29" fmla="*/ 786 h 786"/>
                <a:gd name="T30" fmla="*/ 1011 w 1026"/>
                <a:gd name="T31" fmla="*/ 786 h 786"/>
                <a:gd name="T32" fmla="*/ 1011 w 1026"/>
                <a:gd name="T33" fmla="*/ 786 h 786"/>
                <a:gd name="T34" fmla="*/ 904 w 1026"/>
                <a:gd name="T35" fmla="*/ 566 h 786"/>
                <a:gd name="T36" fmla="*/ 904 w 1026"/>
                <a:gd name="T37" fmla="*/ 566 h 786"/>
                <a:gd name="T38" fmla="*/ 904 w 1026"/>
                <a:gd name="T39" fmla="*/ 582 h 786"/>
                <a:gd name="T40" fmla="*/ 751 w 1026"/>
                <a:gd name="T41" fmla="*/ 393 h 786"/>
                <a:gd name="T42" fmla="*/ 751 w 1026"/>
                <a:gd name="T43" fmla="*/ 393 h 786"/>
                <a:gd name="T44" fmla="*/ 751 w 1026"/>
                <a:gd name="T45" fmla="*/ 393 h 786"/>
                <a:gd name="T46" fmla="*/ 567 w 1026"/>
                <a:gd name="T47" fmla="*/ 220 h 786"/>
                <a:gd name="T48" fmla="*/ 567 w 1026"/>
                <a:gd name="T49" fmla="*/ 220 h 786"/>
                <a:gd name="T50" fmla="*/ 567 w 1026"/>
                <a:gd name="T51" fmla="*/ 220 h 786"/>
                <a:gd name="T52" fmla="*/ 306 w 1026"/>
                <a:gd name="T53" fmla="*/ 94 h 786"/>
                <a:gd name="T54" fmla="*/ 306 w 1026"/>
                <a:gd name="T55" fmla="*/ 94 h 786"/>
                <a:gd name="T56" fmla="*/ 306 w 1026"/>
                <a:gd name="T57" fmla="*/ 94 h 786"/>
                <a:gd name="T58" fmla="*/ 0 w 1026"/>
                <a:gd name="T59" fmla="*/ 15 h 786"/>
                <a:gd name="T60" fmla="*/ 0 w 1026"/>
                <a:gd name="T61" fmla="*/ 0 h 7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26"/>
                <a:gd name="T94" fmla="*/ 0 h 786"/>
                <a:gd name="T95" fmla="*/ 1026 w 1026"/>
                <a:gd name="T96" fmla="*/ 786 h 7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26" h="786">
                  <a:moveTo>
                    <a:pt x="0" y="0"/>
                  </a:moveTo>
                  <a:lnTo>
                    <a:pt x="306" y="78"/>
                  </a:lnTo>
                  <a:lnTo>
                    <a:pt x="567" y="204"/>
                  </a:lnTo>
                  <a:lnTo>
                    <a:pt x="582" y="204"/>
                  </a:lnTo>
                  <a:lnTo>
                    <a:pt x="766" y="377"/>
                  </a:lnTo>
                  <a:lnTo>
                    <a:pt x="919" y="566"/>
                  </a:lnTo>
                  <a:lnTo>
                    <a:pt x="1026" y="786"/>
                  </a:lnTo>
                  <a:lnTo>
                    <a:pt x="1011" y="786"/>
                  </a:lnTo>
                  <a:lnTo>
                    <a:pt x="904" y="566"/>
                  </a:lnTo>
                  <a:lnTo>
                    <a:pt x="904" y="582"/>
                  </a:lnTo>
                  <a:lnTo>
                    <a:pt x="751" y="393"/>
                  </a:lnTo>
                  <a:lnTo>
                    <a:pt x="567" y="220"/>
                  </a:lnTo>
                  <a:lnTo>
                    <a:pt x="306" y="94"/>
                  </a:lnTo>
                  <a:lnTo>
                    <a:pt x="0" y="15"/>
                  </a:lnTo>
                  <a:lnTo>
                    <a:pt x="0" y="0"/>
                  </a:lnTo>
                  <a:close/>
                </a:path>
              </a:pathLst>
            </a:custGeom>
            <a:blipFill dpi="0" rotWithShape="0">
              <a:blip r:embed="rId16"/>
              <a:srcRect/>
              <a:tile tx="0" ty="0" sx="100000" sy="100000" flip="none" algn="tl"/>
            </a:blipFill>
            <a:ln w="9525">
              <a:solidFill>
                <a:schemeClr val="accent2"/>
              </a:solidFill>
              <a:round/>
              <a:headEnd/>
              <a:tailEnd/>
            </a:ln>
          </p:spPr>
          <p:txBody>
            <a:bodyPr/>
            <a:lstStyle/>
            <a:p>
              <a:endParaRPr lang="el-GR"/>
            </a:p>
          </p:txBody>
        </p:sp>
        <p:sp>
          <p:nvSpPr>
            <p:cNvPr id="12305" name="Freeform 172" descr="[DECORATIVE]"/>
            <p:cNvSpPr>
              <a:spLocks/>
            </p:cNvSpPr>
            <p:nvPr/>
          </p:nvSpPr>
          <p:spPr bwMode="auto">
            <a:xfrm>
              <a:off x="4285" y="2701"/>
              <a:ext cx="107" cy="236"/>
            </a:xfrm>
            <a:custGeom>
              <a:avLst/>
              <a:gdLst>
                <a:gd name="T0" fmla="*/ 15 w 107"/>
                <a:gd name="T1" fmla="*/ 0 h 236"/>
                <a:gd name="T2" fmla="*/ 107 w 107"/>
                <a:gd name="T3" fmla="*/ 236 h 236"/>
                <a:gd name="T4" fmla="*/ 107 w 107"/>
                <a:gd name="T5" fmla="*/ 236 h 236"/>
                <a:gd name="T6" fmla="*/ 92 w 107"/>
                <a:gd name="T7" fmla="*/ 236 h 236"/>
                <a:gd name="T8" fmla="*/ 92 w 107"/>
                <a:gd name="T9" fmla="*/ 236 h 236"/>
                <a:gd name="T10" fmla="*/ 0 w 107"/>
                <a:gd name="T11" fmla="*/ 0 h 236"/>
                <a:gd name="T12" fmla="*/ 15 w 107"/>
                <a:gd name="T13" fmla="*/ 0 h 236"/>
                <a:gd name="T14" fmla="*/ 0 60000 65536"/>
                <a:gd name="T15" fmla="*/ 0 60000 65536"/>
                <a:gd name="T16" fmla="*/ 0 60000 65536"/>
                <a:gd name="T17" fmla="*/ 0 60000 65536"/>
                <a:gd name="T18" fmla="*/ 0 60000 65536"/>
                <a:gd name="T19" fmla="*/ 0 60000 65536"/>
                <a:gd name="T20" fmla="*/ 0 60000 65536"/>
                <a:gd name="T21" fmla="*/ 0 w 107"/>
                <a:gd name="T22" fmla="*/ 0 h 236"/>
                <a:gd name="T23" fmla="*/ 107 w 107"/>
                <a:gd name="T24" fmla="*/ 236 h 2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236">
                  <a:moveTo>
                    <a:pt x="15" y="0"/>
                  </a:moveTo>
                  <a:lnTo>
                    <a:pt x="107" y="236"/>
                  </a:lnTo>
                  <a:lnTo>
                    <a:pt x="92" y="236"/>
                  </a:lnTo>
                  <a:lnTo>
                    <a:pt x="0" y="0"/>
                  </a:lnTo>
                  <a:lnTo>
                    <a:pt x="15" y="0"/>
                  </a:lnTo>
                  <a:close/>
                </a:path>
              </a:pathLst>
            </a:custGeom>
            <a:blipFill dpi="0" rotWithShape="0">
              <a:blip r:embed="rId16"/>
              <a:srcRect/>
              <a:tile tx="0" ty="0" sx="100000" sy="100000" flip="none" algn="tl"/>
            </a:blipFill>
            <a:ln w="9525">
              <a:solidFill>
                <a:schemeClr val="accent2"/>
              </a:solidFill>
              <a:round/>
              <a:headEnd/>
              <a:tailEnd/>
            </a:ln>
          </p:spPr>
          <p:txBody>
            <a:bodyPr/>
            <a:lstStyle/>
            <a:p>
              <a:endParaRPr lang="el-GR"/>
            </a:p>
          </p:txBody>
        </p:sp>
        <p:sp>
          <p:nvSpPr>
            <p:cNvPr id="12306" name="Rectangle 173" descr="[DECORATIVE]"/>
            <p:cNvSpPr>
              <a:spLocks noChangeArrowheads="1"/>
            </p:cNvSpPr>
            <p:nvPr/>
          </p:nvSpPr>
          <p:spPr bwMode="auto">
            <a:xfrm>
              <a:off x="4499" y="3378"/>
              <a:ext cx="16" cy="1"/>
            </a:xfrm>
            <a:prstGeom prst="rect">
              <a:avLst/>
            </a:pr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307" name="Freeform 174" descr="[DECORATIVE]"/>
            <p:cNvSpPr>
              <a:spLocks/>
            </p:cNvSpPr>
            <p:nvPr/>
          </p:nvSpPr>
          <p:spPr bwMode="auto">
            <a:xfrm>
              <a:off x="4377" y="2937"/>
              <a:ext cx="138" cy="441"/>
            </a:xfrm>
            <a:custGeom>
              <a:avLst/>
              <a:gdLst>
                <a:gd name="T0" fmla="*/ 15 w 138"/>
                <a:gd name="T1" fmla="*/ 0 h 441"/>
                <a:gd name="T2" fmla="*/ 0 w 138"/>
                <a:gd name="T3" fmla="*/ 0 h 441"/>
                <a:gd name="T4" fmla="*/ 122 w 138"/>
                <a:gd name="T5" fmla="*/ 441 h 441"/>
                <a:gd name="T6" fmla="*/ 138 w 138"/>
                <a:gd name="T7" fmla="*/ 441 h 441"/>
                <a:gd name="T8" fmla="*/ 15 w 138"/>
                <a:gd name="T9" fmla="*/ 0 h 441"/>
                <a:gd name="T10" fmla="*/ 0 60000 65536"/>
                <a:gd name="T11" fmla="*/ 0 60000 65536"/>
                <a:gd name="T12" fmla="*/ 0 60000 65536"/>
                <a:gd name="T13" fmla="*/ 0 60000 65536"/>
                <a:gd name="T14" fmla="*/ 0 60000 65536"/>
                <a:gd name="T15" fmla="*/ 0 w 138"/>
                <a:gd name="T16" fmla="*/ 0 h 441"/>
                <a:gd name="T17" fmla="*/ 138 w 138"/>
                <a:gd name="T18" fmla="*/ 441 h 441"/>
              </a:gdLst>
              <a:ahLst/>
              <a:cxnLst>
                <a:cxn ang="T10">
                  <a:pos x="T0" y="T1"/>
                </a:cxn>
                <a:cxn ang="T11">
                  <a:pos x="T2" y="T3"/>
                </a:cxn>
                <a:cxn ang="T12">
                  <a:pos x="T4" y="T5"/>
                </a:cxn>
                <a:cxn ang="T13">
                  <a:pos x="T6" y="T7"/>
                </a:cxn>
                <a:cxn ang="T14">
                  <a:pos x="T8" y="T9"/>
                </a:cxn>
              </a:cxnLst>
              <a:rect l="T15" t="T16" r="T17" b="T18"/>
              <a:pathLst>
                <a:path w="138" h="441">
                  <a:moveTo>
                    <a:pt x="15" y="0"/>
                  </a:moveTo>
                  <a:lnTo>
                    <a:pt x="0" y="0"/>
                  </a:lnTo>
                  <a:lnTo>
                    <a:pt x="122" y="441"/>
                  </a:lnTo>
                  <a:lnTo>
                    <a:pt x="138" y="441"/>
                  </a:lnTo>
                  <a:lnTo>
                    <a:pt x="15" y="0"/>
                  </a:lnTo>
                  <a:close/>
                </a:path>
              </a:pathLst>
            </a:custGeom>
            <a:blipFill dpi="0" rotWithShape="0">
              <a:blip r:embed="rId16"/>
              <a:srcRect/>
              <a:tile tx="0" ty="0" sx="100000" sy="100000" flip="none" algn="tl"/>
            </a:blipFill>
            <a:ln w="9525">
              <a:solidFill>
                <a:schemeClr val="accent2"/>
              </a:solidFill>
              <a:round/>
              <a:headEnd/>
              <a:tailEnd/>
            </a:ln>
          </p:spPr>
          <p:txBody>
            <a:bodyPr/>
            <a:lstStyle/>
            <a:p>
              <a:endParaRPr lang="el-GR"/>
            </a:p>
          </p:txBody>
        </p:sp>
        <p:sp>
          <p:nvSpPr>
            <p:cNvPr id="12308" name="Freeform 175" descr="[DECORATIVE]"/>
            <p:cNvSpPr>
              <a:spLocks/>
            </p:cNvSpPr>
            <p:nvPr/>
          </p:nvSpPr>
          <p:spPr bwMode="auto">
            <a:xfrm>
              <a:off x="1283" y="2308"/>
              <a:ext cx="2006" cy="141"/>
            </a:xfrm>
            <a:custGeom>
              <a:avLst/>
              <a:gdLst>
                <a:gd name="T0" fmla="*/ 2006 w 2006"/>
                <a:gd name="T1" fmla="*/ 141 h 141"/>
                <a:gd name="T2" fmla="*/ 2006 w 2006"/>
                <a:gd name="T3" fmla="*/ 126 h 141"/>
                <a:gd name="T4" fmla="*/ 0 w 2006"/>
                <a:gd name="T5" fmla="*/ 0 h 141"/>
                <a:gd name="T6" fmla="*/ 0 w 2006"/>
                <a:gd name="T7" fmla="*/ 16 h 141"/>
                <a:gd name="T8" fmla="*/ 2006 w 2006"/>
                <a:gd name="T9" fmla="*/ 141 h 141"/>
                <a:gd name="T10" fmla="*/ 0 60000 65536"/>
                <a:gd name="T11" fmla="*/ 0 60000 65536"/>
                <a:gd name="T12" fmla="*/ 0 60000 65536"/>
                <a:gd name="T13" fmla="*/ 0 60000 65536"/>
                <a:gd name="T14" fmla="*/ 0 60000 65536"/>
                <a:gd name="T15" fmla="*/ 0 w 2006"/>
                <a:gd name="T16" fmla="*/ 0 h 141"/>
                <a:gd name="T17" fmla="*/ 2006 w 2006"/>
                <a:gd name="T18" fmla="*/ 141 h 141"/>
              </a:gdLst>
              <a:ahLst/>
              <a:cxnLst>
                <a:cxn ang="T10">
                  <a:pos x="T0" y="T1"/>
                </a:cxn>
                <a:cxn ang="T11">
                  <a:pos x="T2" y="T3"/>
                </a:cxn>
                <a:cxn ang="T12">
                  <a:pos x="T4" y="T5"/>
                </a:cxn>
                <a:cxn ang="T13">
                  <a:pos x="T6" y="T7"/>
                </a:cxn>
                <a:cxn ang="T14">
                  <a:pos x="T8" y="T9"/>
                </a:cxn>
              </a:cxnLst>
              <a:rect l="T15" t="T16" r="T17" b="T18"/>
              <a:pathLst>
                <a:path w="2006" h="141">
                  <a:moveTo>
                    <a:pt x="2006" y="141"/>
                  </a:moveTo>
                  <a:lnTo>
                    <a:pt x="2006" y="126"/>
                  </a:lnTo>
                  <a:lnTo>
                    <a:pt x="0" y="0"/>
                  </a:lnTo>
                  <a:lnTo>
                    <a:pt x="0" y="16"/>
                  </a:lnTo>
                  <a:lnTo>
                    <a:pt x="2006" y="141"/>
                  </a:lnTo>
                  <a:close/>
                </a:path>
              </a:pathLst>
            </a:custGeom>
            <a:blipFill dpi="0" rotWithShape="0">
              <a:blip r:embed="rId16"/>
              <a:srcRect/>
              <a:tile tx="0" ty="0" sx="100000" sy="100000" flip="none" algn="tl"/>
            </a:blipFill>
            <a:ln w="9525">
              <a:solidFill>
                <a:schemeClr val="accent2"/>
              </a:solidFill>
              <a:round/>
              <a:headEnd/>
              <a:tailEnd/>
            </a:ln>
          </p:spPr>
          <p:txBody>
            <a:bodyPr/>
            <a:lstStyle/>
            <a:p>
              <a:endParaRPr lang="el-GR"/>
            </a:p>
          </p:txBody>
        </p:sp>
        <p:sp>
          <p:nvSpPr>
            <p:cNvPr id="12309" name="Rectangle 176" descr="[DECORATIVE]"/>
            <p:cNvSpPr>
              <a:spLocks noChangeArrowheads="1"/>
            </p:cNvSpPr>
            <p:nvPr/>
          </p:nvSpPr>
          <p:spPr bwMode="auto">
            <a:xfrm>
              <a:off x="3274" y="2434"/>
              <a:ext cx="1" cy="15"/>
            </a:xfrm>
            <a:prstGeom prst="rect">
              <a:avLst/>
            </a:pr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310" name="Freeform 177" descr="[DECORATIVE]"/>
            <p:cNvSpPr>
              <a:spLocks/>
            </p:cNvSpPr>
            <p:nvPr/>
          </p:nvSpPr>
          <p:spPr bwMode="auto">
            <a:xfrm>
              <a:off x="3274" y="2434"/>
              <a:ext cx="1026" cy="519"/>
            </a:xfrm>
            <a:custGeom>
              <a:avLst/>
              <a:gdLst>
                <a:gd name="T0" fmla="*/ 0 w 1026"/>
                <a:gd name="T1" fmla="*/ 0 h 519"/>
                <a:gd name="T2" fmla="*/ 306 w 1026"/>
                <a:gd name="T3" fmla="*/ 63 h 519"/>
                <a:gd name="T4" fmla="*/ 306 w 1026"/>
                <a:gd name="T5" fmla="*/ 63 h 519"/>
                <a:gd name="T6" fmla="*/ 306 w 1026"/>
                <a:gd name="T7" fmla="*/ 63 h 519"/>
                <a:gd name="T8" fmla="*/ 551 w 1026"/>
                <a:gd name="T9" fmla="*/ 141 h 519"/>
                <a:gd name="T10" fmla="*/ 551 w 1026"/>
                <a:gd name="T11" fmla="*/ 141 h 519"/>
                <a:gd name="T12" fmla="*/ 551 w 1026"/>
                <a:gd name="T13" fmla="*/ 141 h 519"/>
                <a:gd name="T14" fmla="*/ 751 w 1026"/>
                <a:gd name="T15" fmla="*/ 251 h 519"/>
                <a:gd name="T16" fmla="*/ 766 w 1026"/>
                <a:gd name="T17" fmla="*/ 251 h 519"/>
                <a:gd name="T18" fmla="*/ 766 w 1026"/>
                <a:gd name="T19" fmla="*/ 251 h 519"/>
                <a:gd name="T20" fmla="*/ 919 w 1026"/>
                <a:gd name="T21" fmla="*/ 362 h 519"/>
                <a:gd name="T22" fmla="*/ 919 w 1026"/>
                <a:gd name="T23" fmla="*/ 362 h 519"/>
                <a:gd name="T24" fmla="*/ 919 w 1026"/>
                <a:gd name="T25" fmla="*/ 362 h 519"/>
                <a:gd name="T26" fmla="*/ 1026 w 1026"/>
                <a:gd name="T27" fmla="*/ 503 h 519"/>
                <a:gd name="T28" fmla="*/ 1026 w 1026"/>
                <a:gd name="T29" fmla="*/ 503 h 519"/>
                <a:gd name="T30" fmla="*/ 1011 w 1026"/>
                <a:gd name="T31" fmla="*/ 503 h 519"/>
                <a:gd name="T32" fmla="*/ 1011 w 1026"/>
                <a:gd name="T33" fmla="*/ 519 h 519"/>
                <a:gd name="T34" fmla="*/ 904 w 1026"/>
                <a:gd name="T35" fmla="*/ 377 h 519"/>
                <a:gd name="T36" fmla="*/ 904 w 1026"/>
                <a:gd name="T37" fmla="*/ 377 h 519"/>
                <a:gd name="T38" fmla="*/ 904 w 1026"/>
                <a:gd name="T39" fmla="*/ 377 h 519"/>
                <a:gd name="T40" fmla="*/ 751 w 1026"/>
                <a:gd name="T41" fmla="*/ 267 h 519"/>
                <a:gd name="T42" fmla="*/ 751 w 1026"/>
                <a:gd name="T43" fmla="*/ 267 h 519"/>
                <a:gd name="T44" fmla="*/ 751 w 1026"/>
                <a:gd name="T45" fmla="*/ 267 h 519"/>
                <a:gd name="T46" fmla="*/ 551 w 1026"/>
                <a:gd name="T47" fmla="*/ 157 h 519"/>
                <a:gd name="T48" fmla="*/ 551 w 1026"/>
                <a:gd name="T49" fmla="*/ 157 h 519"/>
                <a:gd name="T50" fmla="*/ 551 w 1026"/>
                <a:gd name="T51" fmla="*/ 157 h 519"/>
                <a:gd name="T52" fmla="*/ 306 w 1026"/>
                <a:gd name="T53" fmla="*/ 78 h 519"/>
                <a:gd name="T54" fmla="*/ 306 w 1026"/>
                <a:gd name="T55" fmla="*/ 78 h 519"/>
                <a:gd name="T56" fmla="*/ 306 w 1026"/>
                <a:gd name="T57" fmla="*/ 78 h 519"/>
                <a:gd name="T58" fmla="*/ 0 w 1026"/>
                <a:gd name="T59" fmla="*/ 15 h 519"/>
                <a:gd name="T60" fmla="*/ 0 w 1026"/>
                <a:gd name="T61" fmla="*/ 0 h 5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26"/>
                <a:gd name="T94" fmla="*/ 0 h 519"/>
                <a:gd name="T95" fmla="*/ 1026 w 1026"/>
                <a:gd name="T96" fmla="*/ 519 h 5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26" h="519">
                  <a:moveTo>
                    <a:pt x="0" y="0"/>
                  </a:moveTo>
                  <a:lnTo>
                    <a:pt x="306" y="63"/>
                  </a:lnTo>
                  <a:lnTo>
                    <a:pt x="551" y="141"/>
                  </a:lnTo>
                  <a:lnTo>
                    <a:pt x="751" y="251"/>
                  </a:lnTo>
                  <a:lnTo>
                    <a:pt x="766" y="251"/>
                  </a:lnTo>
                  <a:lnTo>
                    <a:pt x="919" y="362"/>
                  </a:lnTo>
                  <a:lnTo>
                    <a:pt x="1026" y="503"/>
                  </a:lnTo>
                  <a:lnTo>
                    <a:pt x="1011" y="503"/>
                  </a:lnTo>
                  <a:lnTo>
                    <a:pt x="1011" y="519"/>
                  </a:lnTo>
                  <a:lnTo>
                    <a:pt x="904" y="377"/>
                  </a:lnTo>
                  <a:lnTo>
                    <a:pt x="751" y="267"/>
                  </a:lnTo>
                  <a:lnTo>
                    <a:pt x="551" y="157"/>
                  </a:lnTo>
                  <a:lnTo>
                    <a:pt x="306" y="78"/>
                  </a:lnTo>
                  <a:lnTo>
                    <a:pt x="0" y="15"/>
                  </a:lnTo>
                  <a:lnTo>
                    <a:pt x="0" y="0"/>
                  </a:lnTo>
                  <a:close/>
                </a:path>
              </a:pathLst>
            </a:custGeom>
            <a:blipFill dpi="0" rotWithShape="0">
              <a:blip r:embed="rId16"/>
              <a:srcRect/>
              <a:tile tx="0" ty="0" sx="100000" sy="100000" flip="none" algn="tl"/>
            </a:blipFill>
            <a:ln w="9525">
              <a:solidFill>
                <a:schemeClr val="accent2"/>
              </a:solidFill>
              <a:round/>
              <a:headEnd/>
              <a:tailEnd/>
            </a:ln>
          </p:spPr>
          <p:txBody>
            <a:bodyPr/>
            <a:lstStyle/>
            <a:p>
              <a:endParaRPr lang="el-GR"/>
            </a:p>
          </p:txBody>
        </p:sp>
        <p:sp>
          <p:nvSpPr>
            <p:cNvPr id="12311" name="Freeform 178" descr="[DECORATIVE]"/>
            <p:cNvSpPr>
              <a:spLocks/>
            </p:cNvSpPr>
            <p:nvPr/>
          </p:nvSpPr>
          <p:spPr bwMode="auto">
            <a:xfrm>
              <a:off x="4285" y="2937"/>
              <a:ext cx="92" cy="142"/>
            </a:xfrm>
            <a:custGeom>
              <a:avLst/>
              <a:gdLst>
                <a:gd name="T0" fmla="*/ 15 w 92"/>
                <a:gd name="T1" fmla="*/ 0 h 142"/>
                <a:gd name="T2" fmla="*/ 92 w 92"/>
                <a:gd name="T3" fmla="*/ 142 h 142"/>
                <a:gd name="T4" fmla="*/ 92 w 92"/>
                <a:gd name="T5" fmla="*/ 142 h 142"/>
                <a:gd name="T6" fmla="*/ 77 w 92"/>
                <a:gd name="T7" fmla="*/ 142 h 142"/>
                <a:gd name="T8" fmla="*/ 77 w 92"/>
                <a:gd name="T9" fmla="*/ 142 h 142"/>
                <a:gd name="T10" fmla="*/ 0 w 92"/>
                <a:gd name="T11" fmla="*/ 0 h 142"/>
                <a:gd name="T12" fmla="*/ 15 w 92"/>
                <a:gd name="T13" fmla="*/ 0 h 142"/>
                <a:gd name="T14" fmla="*/ 0 60000 65536"/>
                <a:gd name="T15" fmla="*/ 0 60000 65536"/>
                <a:gd name="T16" fmla="*/ 0 60000 65536"/>
                <a:gd name="T17" fmla="*/ 0 60000 65536"/>
                <a:gd name="T18" fmla="*/ 0 60000 65536"/>
                <a:gd name="T19" fmla="*/ 0 60000 65536"/>
                <a:gd name="T20" fmla="*/ 0 60000 65536"/>
                <a:gd name="T21" fmla="*/ 0 w 92"/>
                <a:gd name="T22" fmla="*/ 0 h 142"/>
                <a:gd name="T23" fmla="*/ 92 w 9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142">
                  <a:moveTo>
                    <a:pt x="15" y="0"/>
                  </a:moveTo>
                  <a:lnTo>
                    <a:pt x="92" y="142"/>
                  </a:lnTo>
                  <a:lnTo>
                    <a:pt x="77" y="142"/>
                  </a:lnTo>
                  <a:lnTo>
                    <a:pt x="0" y="0"/>
                  </a:lnTo>
                  <a:lnTo>
                    <a:pt x="15" y="0"/>
                  </a:lnTo>
                  <a:close/>
                </a:path>
              </a:pathLst>
            </a:custGeom>
            <a:blipFill dpi="0" rotWithShape="0">
              <a:blip r:embed="rId16"/>
              <a:srcRect/>
              <a:tile tx="0" ty="0" sx="100000" sy="100000" flip="none" algn="tl"/>
            </a:blipFill>
            <a:ln w="9525">
              <a:solidFill>
                <a:schemeClr val="accent2"/>
              </a:solidFill>
              <a:round/>
              <a:headEnd/>
              <a:tailEnd/>
            </a:ln>
          </p:spPr>
          <p:txBody>
            <a:bodyPr/>
            <a:lstStyle/>
            <a:p>
              <a:endParaRPr lang="el-GR"/>
            </a:p>
          </p:txBody>
        </p:sp>
        <p:sp>
          <p:nvSpPr>
            <p:cNvPr id="12312" name="Rectangle 179" descr="[DECORATIVE]"/>
            <p:cNvSpPr>
              <a:spLocks noChangeArrowheads="1"/>
            </p:cNvSpPr>
            <p:nvPr/>
          </p:nvSpPr>
          <p:spPr bwMode="auto">
            <a:xfrm>
              <a:off x="4484" y="3378"/>
              <a:ext cx="15" cy="1"/>
            </a:xfrm>
            <a:prstGeom prst="rect">
              <a:avLst/>
            </a:pr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313" name="Freeform 180" descr="[DECORATIVE]"/>
            <p:cNvSpPr>
              <a:spLocks/>
            </p:cNvSpPr>
            <p:nvPr/>
          </p:nvSpPr>
          <p:spPr bwMode="auto">
            <a:xfrm>
              <a:off x="4362" y="3079"/>
              <a:ext cx="137" cy="299"/>
            </a:xfrm>
            <a:custGeom>
              <a:avLst/>
              <a:gdLst>
                <a:gd name="T0" fmla="*/ 15 w 137"/>
                <a:gd name="T1" fmla="*/ 0 h 299"/>
                <a:gd name="T2" fmla="*/ 0 w 137"/>
                <a:gd name="T3" fmla="*/ 0 h 299"/>
                <a:gd name="T4" fmla="*/ 122 w 137"/>
                <a:gd name="T5" fmla="*/ 299 h 299"/>
                <a:gd name="T6" fmla="*/ 137 w 137"/>
                <a:gd name="T7" fmla="*/ 299 h 299"/>
                <a:gd name="T8" fmla="*/ 15 w 137"/>
                <a:gd name="T9" fmla="*/ 0 h 299"/>
                <a:gd name="T10" fmla="*/ 0 60000 65536"/>
                <a:gd name="T11" fmla="*/ 0 60000 65536"/>
                <a:gd name="T12" fmla="*/ 0 60000 65536"/>
                <a:gd name="T13" fmla="*/ 0 60000 65536"/>
                <a:gd name="T14" fmla="*/ 0 60000 65536"/>
                <a:gd name="T15" fmla="*/ 0 w 137"/>
                <a:gd name="T16" fmla="*/ 0 h 299"/>
                <a:gd name="T17" fmla="*/ 137 w 137"/>
                <a:gd name="T18" fmla="*/ 299 h 299"/>
              </a:gdLst>
              <a:ahLst/>
              <a:cxnLst>
                <a:cxn ang="T10">
                  <a:pos x="T0" y="T1"/>
                </a:cxn>
                <a:cxn ang="T11">
                  <a:pos x="T2" y="T3"/>
                </a:cxn>
                <a:cxn ang="T12">
                  <a:pos x="T4" y="T5"/>
                </a:cxn>
                <a:cxn ang="T13">
                  <a:pos x="T6" y="T7"/>
                </a:cxn>
                <a:cxn ang="T14">
                  <a:pos x="T8" y="T9"/>
                </a:cxn>
              </a:cxnLst>
              <a:rect l="T15" t="T16" r="T17" b="T18"/>
              <a:pathLst>
                <a:path w="137" h="299">
                  <a:moveTo>
                    <a:pt x="15" y="0"/>
                  </a:moveTo>
                  <a:lnTo>
                    <a:pt x="0" y="0"/>
                  </a:lnTo>
                  <a:lnTo>
                    <a:pt x="122" y="299"/>
                  </a:lnTo>
                  <a:lnTo>
                    <a:pt x="137" y="299"/>
                  </a:lnTo>
                  <a:lnTo>
                    <a:pt x="15" y="0"/>
                  </a:lnTo>
                  <a:close/>
                </a:path>
              </a:pathLst>
            </a:custGeom>
            <a:blipFill dpi="0" rotWithShape="0">
              <a:blip r:embed="rId16"/>
              <a:srcRect/>
              <a:tile tx="0" ty="0" sx="100000" sy="100000" flip="none" algn="tl"/>
            </a:blipFill>
            <a:ln w="9525">
              <a:solidFill>
                <a:schemeClr val="accent2"/>
              </a:solidFill>
              <a:round/>
              <a:headEnd/>
              <a:tailEnd/>
            </a:ln>
          </p:spPr>
          <p:txBody>
            <a:bodyPr/>
            <a:lstStyle/>
            <a:p>
              <a:endParaRPr lang="el-GR"/>
            </a:p>
          </p:txBody>
        </p:sp>
        <p:sp>
          <p:nvSpPr>
            <p:cNvPr id="12314" name="Freeform 181" descr="[DECORATIVE]"/>
            <p:cNvSpPr>
              <a:spLocks/>
            </p:cNvSpPr>
            <p:nvPr/>
          </p:nvSpPr>
          <p:spPr bwMode="auto">
            <a:xfrm>
              <a:off x="1283" y="2843"/>
              <a:ext cx="2006" cy="78"/>
            </a:xfrm>
            <a:custGeom>
              <a:avLst/>
              <a:gdLst>
                <a:gd name="T0" fmla="*/ 2006 w 2006"/>
                <a:gd name="T1" fmla="*/ 78 h 78"/>
                <a:gd name="T2" fmla="*/ 2006 w 2006"/>
                <a:gd name="T3" fmla="*/ 63 h 78"/>
                <a:gd name="T4" fmla="*/ 0 w 2006"/>
                <a:gd name="T5" fmla="*/ 0 h 78"/>
                <a:gd name="T6" fmla="*/ 0 w 2006"/>
                <a:gd name="T7" fmla="*/ 15 h 78"/>
                <a:gd name="T8" fmla="*/ 2006 w 2006"/>
                <a:gd name="T9" fmla="*/ 78 h 78"/>
                <a:gd name="T10" fmla="*/ 0 60000 65536"/>
                <a:gd name="T11" fmla="*/ 0 60000 65536"/>
                <a:gd name="T12" fmla="*/ 0 60000 65536"/>
                <a:gd name="T13" fmla="*/ 0 60000 65536"/>
                <a:gd name="T14" fmla="*/ 0 60000 65536"/>
                <a:gd name="T15" fmla="*/ 0 w 2006"/>
                <a:gd name="T16" fmla="*/ 0 h 78"/>
                <a:gd name="T17" fmla="*/ 2006 w 2006"/>
                <a:gd name="T18" fmla="*/ 78 h 78"/>
              </a:gdLst>
              <a:ahLst/>
              <a:cxnLst>
                <a:cxn ang="T10">
                  <a:pos x="T0" y="T1"/>
                </a:cxn>
                <a:cxn ang="T11">
                  <a:pos x="T2" y="T3"/>
                </a:cxn>
                <a:cxn ang="T12">
                  <a:pos x="T4" y="T5"/>
                </a:cxn>
                <a:cxn ang="T13">
                  <a:pos x="T6" y="T7"/>
                </a:cxn>
                <a:cxn ang="T14">
                  <a:pos x="T8" y="T9"/>
                </a:cxn>
              </a:cxnLst>
              <a:rect l="T15" t="T16" r="T17" b="T18"/>
              <a:pathLst>
                <a:path w="2006" h="78">
                  <a:moveTo>
                    <a:pt x="2006" y="78"/>
                  </a:moveTo>
                  <a:lnTo>
                    <a:pt x="2006" y="63"/>
                  </a:lnTo>
                  <a:lnTo>
                    <a:pt x="0" y="0"/>
                  </a:lnTo>
                  <a:lnTo>
                    <a:pt x="0" y="15"/>
                  </a:lnTo>
                  <a:lnTo>
                    <a:pt x="2006" y="78"/>
                  </a:lnTo>
                  <a:close/>
                </a:path>
              </a:pathLst>
            </a:custGeom>
            <a:blipFill dpi="0" rotWithShape="0">
              <a:blip r:embed="rId16"/>
              <a:srcRect/>
              <a:tile tx="0" ty="0" sx="100000" sy="100000" flip="none" algn="tl"/>
            </a:blipFill>
            <a:ln w="9525">
              <a:solidFill>
                <a:schemeClr val="accent2"/>
              </a:solidFill>
              <a:round/>
              <a:headEnd/>
              <a:tailEnd/>
            </a:ln>
          </p:spPr>
          <p:txBody>
            <a:bodyPr/>
            <a:lstStyle/>
            <a:p>
              <a:endParaRPr lang="el-GR"/>
            </a:p>
          </p:txBody>
        </p:sp>
        <p:sp>
          <p:nvSpPr>
            <p:cNvPr id="12315" name="Rectangle 182" descr="[DECORATIVE]"/>
            <p:cNvSpPr>
              <a:spLocks noChangeArrowheads="1"/>
            </p:cNvSpPr>
            <p:nvPr/>
          </p:nvSpPr>
          <p:spPr bwMode="auto">
            <a:xfrm>
              <a:off x="3274" y="2906"/>
              <a:ext cx="1" cy="15"/>
            </a:xfrm>
            <a:prstGeom prst="rect">
              <a:avLst/>
            </a:pr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316" name="Freeform 183" descr="[DECORATIVE]"/>
            <p:cNvSpPr>
              <a:spLocks/>
            </p:cNvSpPr>
            <p:nvPr/>
          </p:nvSpPr>
          <p:spPr bwMode="auto">
            <a:xfrm>
              <a:off x="3274" y="2906"/>
              <a:ext cx="919" cy="188"/>
            </a:xfrm>
            <a:custGeom>
              <a:avLst/>
              <a:gdLst>
                <a:gd name="T0" fmla="*/ 0 w 919"/>
                <a:gd name="T1" fmla="*/ 0 h 188"/>
                <a:gd name="T2" fmla="*/ 551 w 919"/>
                <a:gd name="T3" fmla="*/ 63 h 188"/>
                <a:gd name="T4" fmla="*/ 551 w 919"/>
                <a:gd name="T5" fmla="*/ 63 h 188"/>
                <a:gd name="T6" fmla="*/ 551 w 919"/>
                <a:gd name="T7" fmla="*/ 63 h 188"/>
                <a:gd name="T8" fmla="*/ 904 w 919"/>
                <a:gd name="T9" fmla="*/ 173 h 188"/>
                <a:gd name="T10" fmla="*/ 919 w 919"/>
                <a:gd name="T11" fmla="*/ 173 h 188"/>
                <a:gd name="T12" fmla="*/ 904 w 919"/>
                <a:gd name="T13" fmla="*/ 188 h 188"/>
                <a:gd name="T14" fmla="*/ 904 w 919"/>
                <a:gd name="T15" fmla="*/ 188 h 188"/>
                <a:gd name="T16" fmla="*/ 551 w 919"/>
                <a:gd name="T17" fmla="*/ 78 h 188"/>
                <a:gd name="T18" fmla="*/ 551 w 919"/>
                <a:gd name="T19" fmla="*/ 78 h 188"/>
                <a:gd name="T20" fmla="*/ 551 w 919"/>
                <a:gd name="T21" fmla="*/ 78 h 188"/>
                <a:gd name="T22" fmla="*/ 0 w 919"/>
                <a:gd name="T23" fmla="*/ 15 h 188"/>
                <a:gd name="T24" fmla="*/ 0 w 919"/>
                <a:gd name="T25" fmla="*/ 0 h 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9"/>
                <a:gd name="T40" fmla="*/ 0 h 188"/>
                <a:gd name="T41" fmla="*/ 919 w 919"/>
                <a:gd name="T42" fmla="*/ 188 h 1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9" h="188">
                  <a:moveTo>
                    <a:pt x="0" y="0"/>
                  </a:moveTo>
                  <a:lnTo>
                    <a:pt x="551" y="63"/>
                  </a:lnTo>
                  <a:lnTo>
                    <a:pt x="904" y="173"/>
                  </a:lnTo>
                  <a:lnTo>
                    <a:pt x="919" y="173"/>
                  </a:lnTo>
                  <a:lnTo>
                    <a:pt x="904" y="188"/>
                  </a:lnTo>
                  <a:lnTo>
                    <a:pt x="551" y="78"/>
                  </a:lnTo>
                  <a:lnTo>
                    <a:pt x="0" y="15"/>
                  </a:lnTo>
                  <a:lnTo>
                    <a:pt x="0" y="0"/>
                  </a:lnTo>
                  <a:close/>
                </a:path>
              </a:pathLst>
            </a:custGeom>
            <a:blipFill dpi="0" rotWithShape="0">
              <a:blip r:embed="rId16"/>
              <a:srcRect/>
              <a:tile tx="0" ty="0" sx="100000" sy="100000" flip="none" algn="tl"/>
            </a:blipFill>
            <a:ln w="9525">
              <a:solidFill>
                <a:schemeClr val="accent2"/>
              </a:solidFill>
              <a:round/>
              <a:headEnd/>
              <a:tailEnd/>
            </a:ln>
          </p:spPr>
          <p:txBody>
            <a:bodyPr/>
            <a:lstStyle/>
            <a:p>
              <a:endParaRPr lang="el-GR"/>
            </a:p>
          </p:txBody>
        </p:sp>
        <p:sp>
          <p:nvSpPr>
            <p:cNvPr id="12317" name="Freeform 184" descr="[DECORATIVE]"/>
            <p:cNvSpPr>
              <a:spLocks/>
            </p:cNvSpPr>
            <p:nvPr/>
          </p:nvSpPr>
          <p:spPr bwMode="auto">
            <a:xfrm>
              <a:off x="4178" y="3079"/>
              <a:ext cx="199" cy="157"/>
            </a:xfrm>
            <a:custGeom>
              <a:avLst/>
              <a:gdLst>
                <a:gd name="T0" fmla="*/ 15 w 199"/>
                <a:gd name="T1" fmla="*/ 0 h 157"/>
                <a:gd name="T2" fmla="*/ 199 w 199"/>
                <a:gd name="T3" fmla="*/ 141 h 157"/>
                <a:gd name="T4" fmla="*/ 199 w 199"/>
                <a:gd name="T5" fmla="*/ 141 h 157"/>
                <a:gd name="T6" fmla="*/ 184 w 199"/>
                <a:gd name="T7" fmla="*/ 157 h 157"/>
                <a:gd name="T8" fmla="*/ 184 w 199"/>
                <a:gd name="T9" fmla="*/ 157 h 157"/>
                <a:gd name="T10" fmla="*/ 0 w 199"/>
                <a:gd name="T11" fmla="*/ 15 h 157"/>
                <a:gd name="T12" fmla="*/ 15 w 199"/>
                <a:gd name="T13" fmla="*/ 0 h 157"/>
                <a:gd name="T14" fmla="*/ 0 60000 65536"/>
                <a:gd name="T15" fmla="*/ 0 60000 65536"/>
                <a:gd name="T16" fmla="*/ 0 60000 65536"/>
                <a:gd name="T17" fmla="*/ 0 60000 65536"/>
                <a:gd name="T18" fmla="*/ 0 60000 65536"/>
                <a:gd name="T19" fmla="*/ 0 60000 65536"/>
                <a:gd name="T20" fmla="*/ 0 60000 65536"/>
                <a:gd name="T21" fmla="*/ 0 w 199"/>
                <a:gd name="T22" fmla="*/ 0 h 157"/>
                <a:gd name="T23" fmla="*/ 199 w 199"/>
                <a:gd name="T24" fmla="*/ 157 h 1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 h="157">
                  <a:moveTo>
                    <a:pt x="15" y="0"/>
                  </a:moveTo>
                  <a:lnTo>
                    <a:pt x="199" y="141"/>
                  </a:lnTo>
                  <a:lnTo>
                    <a:pt x="184" y="157"/>
                  </a:lnTo>
                  <a:lnTo>
                    <a:pt x="0" y="15"/>
                  </a:lnTo>
                  <a:lnTo>
                    <a:pt x="15" y="0"/>
                  </a:lnTo>
                  <a:close/>
                </a:path>
              </a:pathLst>
            </a:custGeom>
            <a:blipFill dpi="0" rotWithShape="0">
              <a:blip r:embed="rId16"/>
              <a:srcRect/>
              <a:tile tx="0" ty="0" sx="100000" sy="100000" flip="none" algn="tl"/>
            </a:blipFill>
            <a:ln w="9525">
              <a:solidFill>
                <a:schemeClr val="accent2"/>
              </a:solidFill>
              <a:round/>
              <a:headEnd/>
              <a:tailEnd/>
            </a:ln>
          </p:spPr>
          <p:txBody>
            <a:bodyPr/>
            <a:lstStyle/>
            <a:p>
              <a:endParaRPr lang="el-GR"/>
            </a:p>
          </p:txBody>
        </p:sp>
        <p:sp>
          <p:nvSpPr>
            <p:cNvPr id="12318" name="Freeform 185" descr="[DECORATIVE]"/>
            <p:cNvSpPr>
              <a:spLocks/>
            </p:cNvSpPr>
            <p:nvPr/>
          </p:nvSpPr>
          <p:spPr bwMode="auto">
            <a:xfrm>
              <a:off x="4484" y="3362"/>
              <a:ext cx="15" cy="16"/>
            </a:xfrm>
            <a:custGeom>
              <a:avLst/>
              <a:gdLst>
                <a:gd name="T0" fmla="*/ 15 w 15"/>
                <a:gd name="T1" fmla="*/ 0 h 16"/>
                <a:gd name="T2" fmla="*/ 15 w 15"/>
                <a:gd name="T3" fmla="*/ 0 h 16"/>
                <a:gd name="T4" fmla="*/ 0 w 15"/>
                <a:gd name="T5" fmla="*/ 16 h 16"/>
                <a:gd name="T6" fmla="*/ 0 w 15"/>
                <a:gd name="T7" fmla="*/ 16 h 16"/>
                <a:gd name="T8" fmla="*/ 15 w 15"/>
                <a:gd name="T9" fmla="*/ 0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15" y="0"/>
                  </a:moveTo>
                  <a:lnTo>
                    <a:pt x="15" y="0"/>
                  </a:lnTo>
                  <a:lnTo>
                    <a:pt x="0" y="16"/>
                  </a:lnTo>
                  <a:lnTo>
                    <a:pt x="15" y="0"/>
                  </a:lnTo>
                  <a:close/>
                </a:path>
              </a:pathLst>
            </a:cu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2319" name="Freeform 186" descr="[DECORATIVE]"/>
            <p:cNvSpPr>
              <a:spLocks/>
            </p:cNvSpPr>
            <p:nvPr/>
          </p:nvSpPr>
          <p:spPr bwMode="auto">
            <a:xfrm>
              <a:off x="4362" y="3220"/>
              <a:ext cx="137" cy="158"/>
            </a:xfrm>
            <a:custGeom>
              <a:avLst/>
              <a:gdLst>
                <a:gd name="T0" fmla="*/ 15 w 137"/>
                <a:gd name="T1" fmla="*/ 0 h 158"/>
                <a:gd name="T2" fmla="*/ 0 w 137"/>
                <a:gd name="T3" fmla="*/ 16 h 158"/>
                <a:gd name="T4" fmla="*/ 122 w 137"/>
                <a:gd name="T5" fmla="*/ 158 h 158"/>
                <a:gd name="T6" fmla="*/ 137 w 137"/>
                <a:gd name="T7" fmla="*/ 142 h 158"/>
                <a:gd name="T8" fmla="*/ 15 w 137"/>
                <a:gd name="T9" fmla="*/ 0 h 158"/>
                <a:gd name="T10" fmla="*/ 0 60000 65536"/>
                <a:gd name="T11" fmla="*/ 0 60000 65536"/>
                <a:gd name="T12" fmla="*/ 0 60000 65536"/>
                <a:gd name="T13" fmla="*/ 0 60000 65536"/>
                <a:gd name="T14" fmla="*/ 0 60000 65536"/>
                <a:gd name="T15" fmla="*/ 0 w 137"/>
                <a:gd name="T16" fmla="*/ 0 h 158"/>
                <a:gd name="T17" fmla="*/ 137 w 137"/>
                <a:gd name="T18" fmla="*/ 158 h 158"/>
              </a:gdLst>
              <a:ahLst/>
              <a:cxnLst>
                <a:cxn ang="T10">
                  <a:pos x="T0" y="T1"/>
                </a:cxn>
                <a:cxn ang="T11">
                  <a:pos x="T2" y="T3"/>
                </a:cxn>
                <a:cxn ang="T12">
                  <a:pos x="T4" y="T5"/>
                </a:cxn>
                <a:cxn ang="T13">
                  <a:pos x="T6" y="T7"/>
                </a:cxn>
                <a:cxn ang="T14">
                  <a:pos x="T8" y="T9"/>
                </a:cxn>
              </a:cxnLst>
              <a:rect l="T15" t="T16" r="T17" b="T18"/>
              <a:pathLst>
                <a:path w="137" h="158">
                  <a:moveTo>
                    <a:pt x="15" y="0"/>
                  </a:moveTo>
                  <a:lnTo>
                    <a:pt x="0" y="16"/>
                  </a:lnTo>
                  <a:lnTo>
                    <a:pt x="122" y="158"/>
                  </a:lnTo>
                  <a:lnTo>
                    <a:pt x="137" y="142"/>
                  </a:lnTo>
                  <a:lnTo>
                    <a:pt x="15" y="0"/>
                  </a:lnTo>
                  <a:close/>
                </a:path>
              </a:pathLst>
            </a:custGeom>
            <a:blipFill dpi="0" rotWithShape="0">
              <a:blip r:embed="rId16"/>
              <a:srcRect/>
              <a:tile tx="0" ty="0" sx="100000" sy="100000" flip="none" algn="tl"/>
            </a:blipFill>
            <a:ln w="9525">
              <a:solidFill>
                <a:schemeClr val="accent2"/>
              </a:solidFill>
              <a:round/>
              <a:headEnd/>
              <a:tailEnd/>
            </a:ln>
          </p:spPr>
          <p:txBody>
            <a:bodyPr/>
            <a:lstStyle/>
            <a:p>
              <a:endParaRPr lang="el-GR"/>
            </a:p>
          </p:txBody>
        </p:sp>
        <p:sp>
          <p:nvSpPr>
            <p:cNvPr id="12320" name="Rectangle 187" descr="[DECORATIVE]"/>
            <p:cNvSpPr>
              <a:spLocks noChangeArrowheads="1"/>
            </p:cNvSpPr>
            <p:nvPr/>
          </p:nvSpPr>
          <p:spPr bwMode="auto">
            <a:xfrm>
              <a:off x="1298" y="3205"/>
              <a:ext cx="1" cy="15"/>
            </a:xfrm>
            <a:prstGeom prst="rect">
              <a:avLst/>
            </a:pr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321" name="Freeform 188" descr="[DECORATIVE]"/>
            <p:cNvSpPr>
              <a:spLocks/>
            </p:cNvSpPr>
            <p:nvPr/>
          </p:nvSpPr>
          <p:spPr bwMode="auto">
            <a:xfrm>
              <a:off x="1298" y="3205"/>
              <a:ext cx="1991" cy="31"/>
            </a:xfrm>
            <a:custGeom>
              <a:avLst/>
              <a:gdLst>
                <a:gd name="T0" fmla="*/ 1991 w 1991"/>
                <a:gd name="T1" fmla="*/ 31 h 31"/>
                <a:gd name="T2" fmla="*/ 1991 w 1991"/>
                <a:gd name="T3" fmla="*/ 15 h 31"/>
                <a:gd name="T4" fmla="*/ 0 w 1991"/>
                <a:gd name="T5" fmla="*/ 0 h 31"/>
                <a:gd name="T6" fmla="*/ 0 w 1991"/>
                <a:gd name="T7" fmla="*/ 15 h 31"/>
                <a:gd name="T8" fmla="*/ 1991 w 1991"/>
                <a:gd name="T9" fmla="*/ 31 h 31"/>
                <a:gd name="T10" fmla="*/ 0 60000 65536"/>
                <a:gd name="T11" fmla="*/ 0 60000 65536"/>
                <a:gd name="T12" fmla="*/ 0 60000 65536"/>
                <a:gd name="T13" fmla="*/ 0 60000 65536"/>
                <a:gd name="T14" fmla="*/ 0 60000 65536"/>
                <a:gd name="T15" fmla="*/ 0 w 1991"/>
                <a:gd name="T16" fmla="*/ 0 h 31"/>
                <a:gd name="T17" fmla="*/ 1991 w 1991"/>
                <a:gd name="T18" fmla="*/ 31 h 31"/>
              </a:gdLst>
              <a:ahLst/>
              <a:cxnLst>
                <a:cxn ang="T10">
                  <a:pos x="T0" y="T1"/>
                </a:cxn>
                <a:cxn ang="T11">
                  <a:pos x="T2" y="T3"/>
                </a:cxn>
                <a:cxn ang="T12">
                  <a:pos x="T4" y="T5"/>
                </a:cxn>
                <a:cxn ang="T13">
                  <a:pos x="T6" y="T7"/>
                </a:cxn>
                <a:cxn ang="T14">
                  <a:pos x="T8" y="T9"/>
                </a:cxn>
              </a:cxnLst>
              <a:rect l="T15" t="T16" r="T17" b="T18"/>
              <a:pathLst>
                <a:path w="1991" h="31">
                  <a:moveTo>
                    <a:pt x="1991" y="31"/>
                  </a:moveTo>
                  <a:lnTo>
                    <a:pt x="1991" y="15"/>
                  </a:lnTo>
                  <a:lnTo>
                    <a:pt x="0" y="0"/>
                  </a:lnTo>
                  <a:lnTo>
                    <a:pt x="0" y="15"/>
                  </a:lnTo>
                  <a:lnTo>
                    <a:pt x="1991" y="31"/>
                  </a:lnTo>
                  <a:close/>
                </a:path>
              </a:pathLst>
            </a:custGeom>
            <a:blipFill dpi="0" rotWithShape="0">
              <a:blip r:embed="rId16"/>
              <a:srcRect/>
              <a:tile tx="0" ty="0" sx="100000" sy="100000" flip="none" algn="tl"/>
            </a:blipFill>
            <a:ln w="9525">
              <a:solidFill>
                <a:schemeClr val="accent2"/>
              </a:solidFill>
              <a:round/>
              <a:headEnd/>
              <a:tailEnd/>
            </a:ln>
          </p:spPr>
          <p:txBody>
            <a:bodyPr/>
            <a:lstStyle/>
            <a:p>
              <a:endParaRPr lang="el-GR"/>
            </a:p>
          </p:txBody>
        </p:sp>
        <p:sp>
          <p:nvSpPr>
            <p:cNvPr id="12322" name="Rectangle 189" descr="[DECORATIVE]"/>
            <p:cNvSpPr>
              <a:spLocks noChangeArrowheads="1"/>
            </p:cNvSpPr>
            <p:nvPr/>
          </p:nvSpPr>
          <p:spPr bwMode="auto">
            <a:xfrm>
              <a:off x="3274" y="3220"/>
              <a:ext cx="1" cy="16"/>
            </a:xfrm>
            <a:prstGeom prst="rect">
              <a:avLst/>
            </a:pr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323" name="Freeform 190" descr="[DECORATIVE]"/>
            <p:cNvSpPr>
              <a:spLocks/>
            </p:cNvSpPr>
            <p:nvPr/>
          </p:nvSpPr>
          <p:spPr bwMode="auto">
            <a:xfrm>
              <a:off x="3274" y="3220"/>
              <a:ext cx="904" cy="79"/>
            </a:xfrm>
            <a:custGeom>
              <a:avLst/>
              <a:gdLst>
                <a:gd name="T0" fmla="*/ 0 w 904"/>
                <a:gd name="T1" fmla="*/ 0 h 79"/>
                <a:gd name="T2" fmla="*/ 0 w 904"/>
                <a:gd name="T3" fmla="*/ 16 h 79"/>
                <a:gd name="T4" fmla="*/ 904 w 904"/>
                <a:gd name="T5" fmla="*/ 79 h 79"/>
                <a:gd name="T6" fmla="*/ 904 w 904"/>
                <a:gd name="T7" fmla="*/ 79 h 79"/>
                <a:gd name="T8" fmla="*/ 904 w 904"/>
                <a:gd name="T9" fmla="*/ 63 h 79"/>
                <a:gd name="T10" fmla="*/ 904 w 904"/>
                <a:gd name="T11" fmla="*/ 63 h 79"/>
                <a:gd name="T12" fmla="*/ 0 w 904"/>
                <a:gd name="T13" fmla="*/ 0 h 79"/>
                <a:gd name="T14" fmla="*/ 0 60000 65536"/>
                <a:gd name="T15" fmla="*/ 0 60000 65536"/>
                <a:gd name="T16" fmla="*/ 0 60000 65536"/>
                <a:gd name="T17" fmla="*/ 0 60000 65536"/>
                <a:gd name="T18" fmla="*/ 0 60000 65536"/>
                <a:gd name="T19" fmla="*/ 0 60000 65536"/>
                <a:gd name="T20" fmla="*/ 0 60000 65536"/>
                <a:gd name="T21" fmla="*/ 0 w 904"/>
                <a:gd name="T22" fmla="*/ 0 h 79"/>
                <a:gd name="T23" fmla="*/ 904 w 904"/>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4" h="79">
                  <a:moveTo>
                    <a:pt x="0" y="0"/>
                  </a:moveTo>
                  <a:lnTo>
                    <a:pt x="0" y="16"/>
                  </a:lnTo>
                  <a:lnTo>
                    <a:pt x="904" y="79"/>
                  </a:lnTo>
                  <a:lnTo>
                    <a:pt x="904" y="63"/>
                  </a:lnTo>
                  <a:lnTo>
                    <a:pt x="0" y="0"/>
                  </a:lnTo>
                  <a:close/>
                </a:path>
              </a:pathLst>
            </a:custGeom>
            <a:blipFill dpi="0" rotWithShape="0">
              <a:blip r:embed="rId16"/>
              <a:srcRect/>
              <a:tile tx="0" ty="0" sx="100000" sy="100000" flip="none" algn="tl"/>
            </a:blipFill>
            <a:ln w="9525">
              <a:solidFill>
                <a:schemeClr val="accent2"/>
              </a:solidFill>
              <a:round/>
              <a:headEnd/>
              <a:tailEnd/>
            </a:ln>
          </p:spPr>
          <p:txBody>
            <a:bodyPr/>
            <a:lstStyle/>
            <a:p>
              <a:endParaRPr lang="el-GR"/>
            </a:p>
          </p:txBody>
        </p:sp>
        <p:sp>
          <p:nvSpPr>
            <p:cNvPr id="12324" name="Rectangle 191" descr="[DECORATIVE]"/>
            <p:cNvSpPr>
              <a:spLocks noChangeArrowheads="1"/>
            </p:cNvSpPr>
            <p:nvPr/>
          </p:nvSpPr>
          <p:spPr bwMode="auto">
            <a:xfrm>
              <a:off x="4484" y="3362"/>
              <a:ext cx="1" cy="16"/>
            </a:xfrm>
            <a:prstGeom prst="rect">
              <a:avLst/>
            </a:pr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325" name="Freeform 192" descr="[DECORATIVE]"/>
            <p:cNvSpPr>
              <a:spLocks/>
            </p:cNvSpPr>
            <p:nvPr/>
          </p:nvSpPr>
          <p:spPr bwMode="auto">
            <a:xfrm>
              <a:off x="4178" y="3283"/>
              <a:ext cx="306" cy="95"/>
            </a:xfrm>
            <a:custGeom>
              <a:avLst/>
              <a:gdLst>
                <a:gd name="T0" fmla="*/ 0 w 306"/>
                <a:gd name="T1" fmla="*/ 0 h 95"/>
                <a:gd name="T2" fmla="*/ 0 w 306"/>
                <a:gd name="T3" fmla="*/ 16 h 95"/>
                <a:gd name="T4" fmla="*/ 306 w 306"/>
                <a:gd name="T5" fmla="*/ 95 h 95"/>
                <a:gd name="T6" fmla="*/ 306 w 306"/>
                <a:gd name="T7" fmla="*/ 79 h 95"/>
                <a:gd name="T8" fmla="*/ 0 w 306"/>
                <a:gd name="T9" fmla="*/ 0 h 95"/>
                <a:gd name="T10" fmla="*/ 0 60000 65536"/>
                <a:gd name="T11" fmla="*/ 0 60000 65536"/>
                <a:gd name="T12" fmla="*/ 0 60000 65536"/>
                <a:gd name="T13" fmla="*/ 0 60000 65536"/>
                <a:gd name="T14" fmla="*/ 0 60000 65536"/>
                <a:gd name="T15" fmla="*/ 0 w 306"/>
                <a:gd name="T16" fmla="*/ 0 h 95"/>
                <a:gd name="T17" fmla="*/ 306 w 306"/>
                <a:gd name="T18" fmla="*/ 95 h 95"/>
              </a:gdLst>
              <a:ahLst/>
              <a:cxnLst>
                <a:cxn ang="T10">
                  <a:pos x="T0" y="T1"/>
                </a:cxn>
                <a:cxn ang="T11">
                  <a:pos x="T2" y="T3"/>
                </a:cxn>
                <a:cxn ang="T12">
                  <a:pos x="T4" y="T5"/>
                </a:cxn>
                <a:cxn ang="T13">
                  <a:pos x="T6" y="T7"/>
                </a:cxn>
                <a:cxn ang="T14">
                  <a:pos x="T8" y="T9"/>
                </a:cxn>
              </a:cxnLst>
              <a:rect l="T15" t="T16" r="T17" b="T18"/>
              <a:pathLst>
                <a:path w="306" h="95">
                  <a:moveTo>
                    <a:pt x="0" y="0"/>
                  </a:moveTo>
                  <a:lnTo>
                    <a:pt x="0" y="16"/>
                  </a:lnTo>
                  <a:lnTo>
                    <a:pt x="306" y="95"/>
                  </a:lnTo>
                  <a:lnTo>
                    <a:pt x="306" y="79"/>
                  </a:lnTo>
                  <a:lnTo>
                    <a:pt x="0" y="0"/>
                  </a:lnTo>
                  <a:close/>
                </a:path>
              </a:pathLst>
            </a:custGeom>
            <a:blipFill dpi="0" rotWithShape="0">
              <a:blip r:embed="rId16"/>
              <a:srcRect/>
              <a:tile tx="0" ty="0" sx="100000" sy="100000" flip="none" algn="tl"/>
            </a:blipFill>
            <a:ln w="9525">
              <a:solidFill>
                <a:schemeClr val="accent2"/>
              </a:solidFill>
              <a:round/>
              <a:headEnd/>
              <a:tailEnd/>
            </a:ln>
          </p:spPr>
          <p:txBody>
            <a:bodyPr/>
            <a:lstStyle/>
            <a:p>
              <a:endParaRPr lang="el-GR"/>
            </a:p>
          </p:txBody>
        </p:sp>
        <p:sp>
          <p:nvSpPr>
            <p:cNvPr id="12326" name="Rectangle 193" descr="[DECORATIVE]"/>
            <p:cNvSpPr>
              <a:spLocks noChangeArrowheads="1"/>
            </p:cNvSpPr>
            <p:nvPr/>
          </p:nvSpPr>
          <p:spPr bwMode="auto">
            <a:xfrm>
              <a:off x="4484" y="1144"/>
              <a:ext cx="1" cy="16"/>
            </a:xfrm>
            <a:prstGeom prst="rect">
              <a:avLst/>
            </a:pr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327" name="Freeform 194" descr="[DECORATIVE]"/>
            <p:cNvSpPr>
              <a:spLocks/>
            </p:cNvSpPr>
            <p:nvPr/>
          </p:nvSpPr>
          <p:spPr bwMode="auto">
            <a:xfrm>
              <a:off x="2477" y="1144"/>
              <a:ext cx="2007" cy="283"/>
            </a:xfrm>
            <a:custGeom>
              <a:avLst/>
              <a:gdLst>
                <a:gd name="T0" fmla="*/ 0 w 2007"/>
                <a:gd name="T1" fmla="*/ 267 h 283"/>
                <a:gd name="T2" fmla="*/ 0 w 2007"/>
                <a:gd name="T3" fmla="*/ 283 h 283"/>
                <a:gd name="T4" fmla="*/ 2007 w 2007"/>
                <a:gd name="T5" fmla="*/ 16 h 283"/>
                <a:gd name="T6" fmla="*/ 2007 w 2007"/>
                <a:gd name="T7" fmla="*/ 0 h 283"/>
                <a:gd name="T8" fmla="*/ 0 w 2007"/>
                <a:gd name="T9" fmla="*/ 267 h 283"/>
                <a:gd name="T10" fmla="*/ 0 60000 65536"/>
                <a:gd name="T11" fmla="*/ 0 60000 65536"/>
                <a:gd name="T12" fmla="*/ 0 60000 65536"/>
                <a:gd name="T13" fmla="*/ 0 60000 65536"/>
                <a:gd name="T14" fmla="*/ 0 60000 65536"/>
                <a:gd name="T15" fmla="*/ 0 w 2007"/>
                <a:gd name="T16" fmla="*/ 0 h 283"/>
                <a:gd name="T17" fmla="*/ 2007 w 2007"/>
                <a:gd name="T18" fmla="*/ 283 h 283"/>
              </a:gdLst>
              <a:ahLst/>
              <a:cxnLst>
                <a:cxn ang="T10">
                  <a:pos x="T0" y="T1"/>
                </a:cxn>
                <a:cxn ang="T11">
                  <a:pos x="T2" y="T3"/>
                </a:cxn>
                <a:cxn ang="T12">
                  <a:pos x="T4" y="T5"/>
                </a:cxn>
                <a:cxn ang="T13">
                  <a:pos x="T6" y="T7"/>
                </a:cxn>
                <a:cxn ang="T14">
                  <a:pos x="T8" y="T9"/>
                </a:cxn>
              </a:cxnLst>
              <a:rect l="T15" t="T16" r="T17" b="T18"/>
              <a:pathLst>
                <a:path w="2007" h="283">
                  <a:moveTo>
                    <a:pt x="0" y="267"/>
                  </a:moveTo>
                  <a:lnTo>
                    <a:pt x="0" y="283"/>
                  </a:lnTo>
                  <a:lnTo>
                    <a:pt x="2007" y="16"/>
                  </a:lnTo>
                  <a:lnTo>
                    <a:pt x="2007" y="0"/>
                  </a:lnTo>
                  <a:lnTo>
                    <a:pt x="0" y="267"/>
                  </a:lnTo>
                  <a:close/>
                </a:path>
              </a:pathLst>
            </a:custGeom>
            <a:solidFill>
              <a:srgbClr val="33CC33"/>
            </a:solidFill>
            <a:ln w="9525">
              <a:pattFill prst="smCheck">
                <a:fgClr>
                  <a:srgbClr val="33CC33"/>
                </a:fgClr>
                <a:bgClr>
                  <a:srgbClr val="FFFFFF"/>
                </a:bgClr>
              </a:pattFill>
              <a:prstDash val="solid"/>
              <a:round/>
              <a:headEnd/>
              <a:tailEnd/>
            </a:ln>
          </p:spPr>
          <p:txBody>
            <a:bodyPr/>
            <a:lstStyle/>
            <a:p>
              <a:endParaRPr lang="el-GR"/>
            </a:p>
          </p:txBody>
        </p:sp>
        <p:sp>
          <p:nvSpPr>
            <p:cNvPr id="12328" name="Rectangle 195" descr="[DECORATIVE]"/>
            <p:cNvSpPr>
              <a:spLocks noChangeArrowheads="1"/>
            </p:cNvSpPr>
            <p:nvPr/>
          </p:nvSpPr>
          <p:spPr bwMode="auto">
            <a:xfrm>
              <a:off x="2508" y="1411"/>
              <a:ext cx="1" cy="16"/>
            </a:xfrm>
            <a:prstGeom prst="rect">
              <a:avLst/>
            </a:pr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329" name="Freeform 196" descr="[DECORATIVE]"/>
            <p:cNvSpPr>
              <a:spLocks/>
            </p:cNvSpPr>
            <p:nvPr/>
          </p:nvSpPr>
          <p:spPr bwMode="auto">
            <a:xfrm>
              <a:off x="1482" y="1411"/>
              <a:ext cx="1026" cy="1038"/>
            </a:xfrm>
            <a:custGeom>
              <a:avLst/>
              <a:gdLst>
                <a:gd name="T0" fmla="*/ 1026 w 1026"/>
                <a:gd name="T1" fmla="*/ 16 h 1038"/>
                <a:gd name="T2" fmla="*/ 704 w 1026"/>
                <a:gd name="T3" fmla="*/ 126 h 1038"/>
                <a:gd name="T4" fmla="*/ 720 w 1026"/>
                <a:gd name="T5" fmla="*/ 126 h 1038"/>
                <a:gd name="T6" fmla="*/ 720 w 1026"/>
                <a:gd name="T7" fmla="*/ 126 h 1038"/>
                <a:gd name="T8" fmla="*/ 475 w 1026"/>
                <a:gd name="T9" fmla="*/ 283 h 1038"/>
                <a:gd name="T10" fmla="*/ 475 w 1026"/>
                <a:gd name="T11" fmla="*/ 283 h 1038"/>
                <a:gd name="T12" fmla="*/ 475 w 1026"/>
                <a:gd name="T13" fmla="*/ 283 h 1038"/>
                <a:gd name="T14" fmla="*/ 275 w 1026"/>
                <a:gd name="T15" fmla="*/ 504 h 1038"/>
                <a:gd name="T16" fmla="*/ 275 w 1026"/>
                <a:gd name="T17" fmla="*/ 488 h 1038"/>
                <a:gd name="T18" fmla="*/ 275 w 1026"/>
                <a:gd name="T19" fmla="*/ 488 h 1038"/>
                <a:gd name="T20" fmla="*/ 138 w 1026"/>
                <a:gd name="T21" fmla="*/ 755 h 1038"/>
                <a:gd name="T22" fmla="*/ 138 w 1026"/>
                <a:gd name="T23" fmla="*/ 755 h 1038"/>
                <a:gd name="T24" fmla="*/ 138 w 1026"/>
                <a:gd name="T25" fmla="*/ 755 h 1038"/>
                <a:gd name="T26" fmla="*/ 15 w 1026"/>
                <a:gd name="T27" fmla="*/ 1038 h 1038"/>
                <a:gd name="T28" fmla="*/ 15 w 1026"/>
                <a:gd name="T29" fmla="*/ 1038 h 1038"/>
                <a:gd name="T30" fmla="*/ 0 w 1026"/>
                <a:gd name="T31" fmla="*/ 1038 h 1038"/>
                <a:gd name="T32" fmla="*/ 0 w 1026"/>
                <a:gd name="T33" fmla="*/ 1038 h 1038"/>
                <a:gd name="T34" fmla="*/ 122 w 1026"/>
                <a:gd name="T35" fmla="*/ 755 h 1038"/>
                <a:gd name="T36" fmla="*/ 122 w 1026"/>
                <a:gd name="T37" fmla="*/ 755 h 1038"/>
                <a:gd name="T38" fmla="*/ 122 w 1026"/>
                <a:gd name="T39" fmla="*/ 755 h 1038"/>
                <a:gd name="T40" fmla="*/ 260 w 1026"/>
                <a:gd name="T41" fmla="*/ 488 h 1038"/>
                <a:gd name="T42" fmla="*/ 260 w 1026"/>
                <a:gd name="T43" fmla="*/ 488 h 1038"/>
                <a:gd name="T44" fmla="*/ 260 w 1026"/>
                <a:gd name="T45" fmla="*/ 488 h 1038"/>
                <a:gd name="T46" fmla="*/ 459 w 1026"/>
                <a:gd name="T47" fmla="*/ 268 h 1038"/>
                <a:gd name="T48" fmla="*/ 459 w 1026"/>
                <a:gd name="T49" fmla="*/ 268 h 1038"/>
                <a:gd name="T50" fmla="*/ 459 w 1026"/>
                <a:gd name="T51" fmla="*/ 268 h 1038"/>
                <a:gd name="T52" fmla="*/ 704 w 1026"/>
                <a:gd name="T53" fmla="*/ 110 h 1038"/>
                <a:gd name="T54" fmla="*/ 704 w 1026"/>
                <a:gd name="T55" fmla="*/ 110 h 1038"/>
                <a:gd name="T56" fmla="*/ 704 w 1026"/>
                <a:gd name="T57" fmla="*/ 110 h 1038"/>
                <a:gd name="T58" fmla="*/ 1026 w 1026"/>
                <a:gd name="T59" fmla="*/ 0 h 1038"/>
                <a:gd name="T60" fmla="*/ 1026 w 1026"/>
                <a:gd name="T61" fmla="*/ 16 h 10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26"/>
                <a:gd name="T94" fmla="*/ 0 h 1038"/>
                <a:gd name="T95" fmla="*/ 1026 w 1026"/>
                <a:gd name="T96" fmla="*/ 1038 h 10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26" h="1038">
                  <a:moveTo>
                    <a:pt x="1026" y="16"/>
                  </a:moveTo>
                  <a:lnTo>
                    <a:pt x="704" y="126"/>
                  </a:lnTo>
                  <a:lnTo>
                    <a:pt x="720" y="126"/>
                  </a:lnTo>
                  <a:lnTo>
                    <a:pt x="475" y="283"/>
                  </a:lnTo>
                  <a:lnTo>
                    <a:pt x="275" y="504"/>
                  </a:lnTo>
                  <a:lnTo>
                    <a:pt x="275" y="488"/>
                  </a:lnTo>
                  <a:lnTo>
                    <a:pt x="138" y="755"/>
                  </a:lnTo>
                  <a:lnTo>
                    <a:pt x="15" y="1038"/>
                  </a:lnTo>
                  <a:lnTo>
                    <a:pt x="0" y="1038"/>
                  </a:lnTo>
                  <a:lnTo>
                    <a:pt x="122" y="755"/>
                  </a:lnTo>
                  <a:lnTo>
                    <a:pt x="260" y="488"/>
                  </a:lnTo>
                  <a:lnTo>
                    <a:pt x="459" y="268"/>
                  </a:lnTo>
                  <a:lnTo>
                    <a:pt x="704" y="110"/>
                  </a:lnTo>
                  <a:lnTo>
                    <a:pt x="1026" y="0"/>
                  </a:lnTo>
                  <a:lnTo>
                    <a:pt x="1026" y="16"/>
                  </a:lnTo>
                  <a:close/>
                </a:path>
              </a:pathLst>
            </a:custGeom>
            <a:solidFill>
              <a:srgbClr val="33CC33"/>
            </a:solidFill>
            <a:ln w="9525">
              <a:pattFill prst="smCheck">
                <a:fgClr>
                  <a:srgbClr val="33CC33"/>
                </a:fgClr>
                <a:bgClr>
                  <a:srgbClr val="FFFFFF"/>
                </a:bgClr>
              </a:pattFill>
              <a:prstDash val="solid"/>
              <a:round/>
              <a:headEnd/>
              <a:tailEnd/>
            </a:ln>
          </p:spPr>
          <p:txBody>
            <a:bodyPr/>
            <a:lstStyle/>
            <a:p>
              <a:endParaRPr lang="el-GR"/>
            </a:p>
          </p:txBody>
        </p:sp>
        <p:sp>
          <p:nvSpPr>
            <p:cNvPr id="12330" name="Freeform 197" descr="[DECORATIVE]"/>
            <p:cNvSpPr>
              <a:spLocks/>
            </p:cNvSpPr>
            <p:nvPr/>
          </p:nvSpPr>
          <p:spPr bwMode="auto">
            <a:xfrm>
              <a:off x="1405" y="2449"/>
              <a:ext cx="92" cy="299"/>
            </a:xfrm>
            <a:custGeom>
              <a:avLst/>
              <a:gdLst>
                <a:gd name="T0" fmla="*/ 92 w 92"/>
                <a:gd name="T1" fmla="*/ 0 h 299"/>
                <a:gd name="T2" fmla="*/ 15 w 92"/>
                <a:gd name="T3" fmla="*/ 299 h 299"/>
                <a:gd name="T4" fmla="*/ 15 w 92"/>
                <a:gd name="T5" fmla="*/ 299 h 299"/>
                <a:gd name="T6" fmla="*/ 0 w 92"/>
                <a:gd name="T7" fmla="*/ 299 h 299"/>
                <a:gd name="T8" fmla="*/ 0 w 92"/>
                <a:gd name="T9" fmla="*/ 299 h 299"/>
                <a:gd name="T10" fmla="*/ 77 w 92"/>
                <a:gd name="T11" fmla="*/ 0 h 299"/>
                <a:gd name="T12" fmla="*/ 92 w 92"/>
                <a:gd name="T13" fmla="*/ 0 h 299"/>
                <a:gd name="T14" fmla="*/ 0 60000 65536"/>
                <a:gd name="T15" fmla="*/ 0 60000 65536"/>
                <a:gd name="T16" fmla="*/ 0 60000 65536"/>
                <a:gd name="T17" fmla="*/ 0 60000 65536"/>
                <a:gd name="T18" fmla="*/ 0 60000 65536"/>
                <a:gd name="T19" fmla="*/ 0 60000 65536"/>
                <a:gd name="T20" fmla="*/ 0 60000 65536"/>
                <a:gd name="T21" fmla="*/ 0 w 92"/>
                <a:gd name="T22" fmla="*/ 0 h 299"/>
                <a:gd name="T23" fmla="*/ 92 w 92"/>
                <a:gd name="T24" fmla="*/ 299 h 2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299">
                  <a:moveTo>
                    <a:pt x="92" y="0"/>
                  </a:moveTo>
                  <a:lnTo>
                    <a:pt x="15" y="299"/>
                  </a:lnTo>
                  <a:lnTo>
                    <a:pt x="0" y="299"/>
                  </a:lnTo>
                  <a:lnTo>
                    <a:pt x="77" y="0"/>
                  </a:lnTo>
                  <a:lnTo>
                    <a:pt x="92" y="0"/>
                  </a:lnTo>
                  <a:close/>
                </a:path>
              </a:pathLst>
            </a:custGeom>
            <a:solidFill>
              <a:srgbClr val="33CC33"/>
            </a:solidFill>
            <a:ln w="9525">
              <a:pattFill prst="smCheck">
                <a:fgClr>
                  <a:srgbClr val="33CC33"/>
                </a:fgClr>
                <a:bgClr>
                  <a:srgbClr val="FFFFFF"/>
                </a:bgClr>
              </a:pattFill>
              <a:prstDash val="solid"/>
              <a:round/>
              <a:headEnd/>
              <a:tailEnd/>
            </a:ln>
          </p:spPr>
          <p:txBody>
            <a:bodyPr/>
            <a:lstStyle/>
            <a:p>
              <a:endParaRPr lang="el-GR"/>
            </a:p>
          </p:txBody>
        </p:sp>
        <p:sp>
          <p:nvSpPr>
            <p:cNvPr id="12331" name="Freeform 198" descr="[DECORATIVE]"/>
            <p:cNvSpPr>
              <a:spLocks/>
            </p:cNvSpPr>
            <p:nvPr/>
          </p:nvSpPr>
          <p:spPr bwMode="auto">
            <a:xfrm>
              <a:off x="1283" y="2748"/>
              <a:ext cx="137" cy="582"/>
            </a:xfrm>
            <a:custGeom>
              <a:avLst/>
              <a:gdLst>
                <a:gd name="T0" fmla="*/ 137 w 137"/>
                <a:gd name="T1" fmla="*/ 0 h 582"/>
                <a:gd name="T2" fmla="*/ 122 w 137"/>
                <a:gd name="T3" fmla="*/ 0 h 582"/>
                <a:gd name="T4" fmla="*/ 0 w 137"/>
                <a:gd name="T5" fmla="*/ 582 h 582"/>
                <a:gd name="T6" fmla="*/ 15 w 137"/>
                <a:gd name="T7" fmla="*/ 582 h 582"/>
                <a:gd name="T8" fmla="*/ 137 w 137"/>
                <a:gd name="T9" fmla="*/ 0 h 582"/>
                <a:gd name="T10" fmla="*/ 0 60000 65536"/>
                <a:gd name="T11" fmla="*/ 0 60000 65536"/>
                <a:gd name="T12" fmla="*/ 0 60000 65536"/>
                <a:gd name="T13" fmla="*/ 0 60000 65536"/>
                <a:gd name="T14" fmla="*/ 0 60000 65536"/>
                <a:gd name="T15" fmla="*/ 0 w 137"/>
                <a:gd name="T16" fmla="*/ 0 h 582"/>
                <a:gd name="T17" fmla="*/ 137 w 137"/>
                <a:gd name="T18" fmla="*/ 582 h 582"/>
              </a:gdLst>
              <a:ahLst/>
              <a:cxnLst>
                <a:cxn ang="T10">
                  <a:pos x="T0" y="T1"/>
                </a:cxn>
                <a:cxn ang="T11">
                  <a:pos x="T2" y="T3"/>
                </a:cxn>
                <a:cxn ang="T12">
                  <a:pos x="T4" y="T5"/>
                </a:cxn>
                <a:cxn ang="T13">
                  <a:pos x="T6" y="T7"/>
                </a:cxn>
                <a:cxn ang="T14">
                  <a:pos x="T8" y="T9"/>
                </a:cxn>
              </a:cxnLst>
              <a:rect l="T15" t="T16" r="T17" b="T18"/>
              <a:pathLst>
                <a:path w="137" h="582">
                  <a:moveTo>
                    <a:pt x="137" y="0"/>
                  </a:moveTo>
                  <a:lnTo>
                    <a:pt x="122" y="0"/>
                  </a:lnTo>
                  <a:lnTo>
                    <a:pt x="0" y="582"/>
                  </a:lnTo>
                  <a:lnTo>
                    <a:pt x="15" y="582"/>
                  </a:lnTo>
                  <a:lnTo>
                    <a:pt x="137" y="0"/>
                  </a:lnTo>
                  <a:close/>
                </a:path>
              </a:pathLst>
            </a:custGeom>
            <a:solidFill>
              <a:srgbClr val="33CC33"/>
            </a:solidFill>
            <a:ln w="9525">
              <a:pattFill prst="smCheck">
                <a:fgClr>
                  <a:srgbClr val="33CC33"/>
                </a:fgClr>
                <a:bgClr>
                  <a:srgbClr val="FFFFFF"/>
                </a:bgClr>
              </a:pattFill>
              <a:prstDash val="solid"/>
              <a:round/>
              <a:headEnd/>
              <a:tailEnd/>
            </a:ln>
          </p:spPr>
          <p:txBody>
            <a:bodyPr/>
            <a:lstStyle/>
            <a:p>
              <a:endParaRPr lang="el-GR"/>
            </a:p>
          </p:txBody>
        </p:sp>
        <p:sp>
          <p:nvSpPr>
            <p:cNvPr id="12332" name="Rectangle 199" descr="[DECORATIVE]"/>
            <p:cNvSpPr>
              <a:spLocks noChangeArrowheads="1"/>
            </p:cNvSpPr>
            <p:nvPr/>
          </p:nvSpPr>
          <p:spPr bwMode="auto">
            <a:xfrm>
              <a:off x="4484" y="1726"/>
              <a:ext cx="1" cy="16"/>
            </a:xfrm>
            <a:prstGeom prst="rect">
              <a:avLst/>
            </a:pr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333" name="Freeform 200" descr="[DECORATIVE]"/>
            <p:cNvSpPr>
              <a:spLocks/>
            </p:cNvSpPr>
            <p:nvPr/>
          </p:nvSpPr>
          <p:spPr bwMode="auto">
            <a:xfrm>
              <a:off x="2477" y="1726"/>
              <a:ext cx="2007" cy="220"/>
            </a:xfrm>
            <a:custGeom>
              <a:avLst/>
              <a:gdLst>
                <a:gd name="T0" fmla="*/ 0 w 2007"/>
                <a:gd name="T1" fmla="*/ 204 h 220"/>
                <a:gd name="T2" fmla="*/ 0 w 2007"/>
                <a:gd name="T3" fmla="*/ 220 h 220"/>
                <a:gd name="T4" fmla="*/ 2007 w 2007"/>
                <a:gd name="T5" fmla="*/ 16 h 220"/>
                <a:gd name="T6" fmla="*/ 2007 w 2007"/>
                <a:gd name="T7" fmla="*/ 0 h 220"/>
                <a:gd name="T8" fmla="*/ 0 w 2007"/>
                <a:gd name="T9" fmla="*/ 204 h 220"/>
                <a:gd name="T10" fmla="*/ 0 60000 65536"/>
                <a:gd name="T11" fmla="*/ 0 60000 65536"/>
                <a:gd name="T12" fmla="*/ 0 60000 65536"/>
                <a:gd name="T13" fmla="*/ 0 60000 65536"/>
                <a:gd name="T14" fmla="*/ 0 60000 65536"/>
                <a:gd name="T15" fmla="*/ 0 w 2007"/>
                <a:gd name="T16" fmla="*/ 0 h 220"/>
                <a:gd name="T17" fmla="*/ 2007 w 2007"/>
                <a:gd name="T18" fmla="*/ 220 h 220"/>
              </a:gdLst>
              <a:ahLst/>
              <a:cxnLst>
                <a:cxn ang="T10">
                  <a:pos x="T0" y="T1"/>
                </a:cxn>
                <a:cxn ang="T11">
                  <a:pos x="T2" y="T3"/>
                </a:cxn>
                <a:cxn ang="T12">
                  <a:pos x="T4" y="T5"/>
                </a:cxn>
                <a:cxn ang="T13">
                  <a:pos x="T6" y="T7"/>
                </a:cxn>
                <a:cxn ang="T14">
                  <a:pos x="T8" y="T9"/>
                </a:cxn>
              </a:cxnLst>
              <a:rect l="T15" t="T16" r="T17" b="T18"/>
              <a:pathLst>
                <a:path w="2007" h="220">
                  <a:moveTo>
                    <a:pt x="0" y="204"/>
                  </a:moveTo>
                  <a:lnTo>
                    <a:pt x="0" y="220"/>
                  </a:lnTo>
                  <a:lnTo>
                    <a:pt x="2007" y="16"/>
                  </a:lnTo>
                  <a:lnTo>
                    <a:pt x="2007" y="0"/>
                  </a:lnTo>
                  <a:lnTo>
                    <a:pt x="0" y="204"/>
                  </a:lnTo>
                  <a:close/>
                </a:path>
              </a:pathLst>
            </a:custGeom>
            <a:solidFill>
              <a:srgbClr val="33CC33"/>
            </a:solidFill>
            <a:ln w="9525">
              <a:pattFill prst="smCheck">
                <a:fgClr>
                  <a:srgbClr val="33CC33"/>
                </a:fgClr>
                <a:bgClr>
                  <a:srgbClr val="FFFFFF"/>
                </a:bgClr>
              </a:pattFill>
              <a:prstDash val="solid"/>
              <a:round/>
              <a:headEnd/>
              <a:tailEnd/>
            </a:ln>
          </p:spPr>
          <p:txBody>
            <a:bodyPr/>
            <a:lstStyle/>
            <a:p>
              <a:endParaRPr lang="el-GR"/>
            </a:p>
          </p:txBody>
        </p:sp>
        <p:sp>
          <p:nvSpPr>
            <p:cNvPr id="12334" name="Rectangle 201" descr="[DECORATIVE]"/>
            <p:cNvSpPr>
              <a:spLocks noChangeArrowheads="1"/>
            </p:cNvSpPr>
            <p:nvPr/>
          </p:nvSpPr>
          <p:spPr bwMode="auto">
            <a:xfrm>
              <a:off x="2508" y="1930"/>
              <a:ext cx="1" cy="16"/>
            </a:xfrm>
            <a:prstGeom prst="rect">
              <a:avLst/>
            </a:pr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335" name="Freeform 202" descr="[DECORATIVE]"/>
            <p:cNvSpPr>
              <a:spLocks/>
            </p:cNvSpPr>
            <p:nvPr/>
          </p:nvSpPr>
          <p:spPr bwMode="auto">
            <a:xfrm>
              <a:off x="1482" y="1930"/>
              <a:ext cx="1026" cy="787"/>
            </a:xfrm>
            <a:custGeom>
              <a:avLst/>
              <a:gdLst>
                <a:gd name="T0" fmla="*/ 1026 w 1026"/>
                <a:gd name="T1" fmla="*/ 16 h 787"/>
                <a:gd name="T2" fmla="*/ 704 w 1026"/>
                <a:gd name="T3" fmla="*/ 95 h 787"/>
                <a:gd name="T4" fmla="*/ 704 w 1026"/>
                <a:gd name="T5" fmla="*/ 95 h 787"/>
                <a:gd name="T6" fmla="*/ 704 w 1026"/>
                <a:gd name="T7" fmla="*/ 95 h 787"/>
                <a:gd name="T8" fmla="*/ 459 w 1026"/>
                <a:gd name="T9" fmla="*/ 221 h 787"/>
                <a:gd name="T10" fmla="*/ 475 w 1026"/>
                <a:gd name="T11" fmla="*/ 221 h 787"/>
                <a:gd name="T12" fmla="*/ 475 w 1026"/>
                <a:gd name="T13" fmla="*/ 221 h 787"/>
                <a:gd name="T14" fmla="*/ 275 w 1026"/>
                <a:gd name="T15" fmla="*/ 378 h 787"/>
                <a:gd name="T16" fmla="*/ 275 w 1026"/>
                <a:gd name="T17" fmla="*/ 378 h 787"/>
                <a:gd name="T18" fmla="*/ 275 w 1026"/>
                <a:gd name="T19" fmla="*/ 378 h 787"/>
                <a:gd name="T20" fmla="*/ 138 w 1026"/>
                <a:gd name="T21" fmla="*/ 582 h 787"/>
                <a:gd name="T22" fmla="*/ 138 w 1026"/>
                <a:gd name="T23" fmla="*/ 567 h 787"/>
                <a:gd name="T24" fmla="*/ 138 w 1026"/>
                <a:gd name="T25" fmla="*/ 567 h 787"/>
                <a:gd name="T26" fmla="*/ 15 w 1026"/>
                <a:gd name="T27" fmla="*/ 787 h 787"/>
                <a:gd name="T28" fmla="*/ 15 w 1026"/>
                <a:gd name="T29" fmla="*/ 787 h 787"/>
                <a:gd name="T30" fmla="*/ 0 w 1026"/>
                <a:gd name="T31" fmla="*/ 787 h 787"/>
                <a:gd name="T32" fmla="*/ 0 w 1026"/>
                <a:gd name="T33" fmla="*/ 787 h 787"/>
                <a:gd name="T34" fmla="*/ 122 w 1026"/>
                <a:gd name="T35" fmla="*/ 567 h 787"/>
                <a:gd name="T36" fmla="*/ 122 w 1026"/>
                <a:gd name="T37" fmla="*/ 567 h 787"/>
                <a:gd name="T38" fmla="*/ 122 w 1026"/>
                <a:gd name="T39" fmla="*/ 567 h 787"/>
                <a:gd name="T40" fmla="*/ 260 w 1026"/>
                <a:gd name="T41" fmla="*/ 362 h 787"/>
                <a:gd name="T42" fmla="*/ 260 w 1026"/>
                <a:gd name="T43" fmla="*/ 362 h 787"/>
                <a:gd name="T44" fmla="*/ 260 w 1026"/>
                <a:gd name="T45" fmla="*/ 362 h 787"/>
                <a:gd name="T46" fmla="*/ 459 w 1026"/>
                <a:gd name="T47" fmla="*/ 205 h 787"/>
                <a:gd name="T48" fmla="*/ 459 w 1026"/>
                <a:gd name="T49" fmla="*/ 205 h 787"/>
                <a:gd name="T50" fmla="*/ 459 w 1026"/>
                <a:gd name="T51" fmla="*/ 205 h 787"/>
                <a:gd name="T52" fmla="*/ 704 w 1026"/>
                <a:gd name="T53" fmla="*/ 79 h 787"/>
                <a:gd name="T54" fmla="*/ 704 w 1026"/>
                <a:gd name="T55" fmla="*/ 79 h 787"/>
                <a:gd name="T56" fmla="*/ 704 w 1026"/>
                <a:gd name="T57" fmla="*/ 79 h 787"/>
                <a:gd name="T58" fmla="*/ 1026 w 1026"/>
                <a:gd name="T59" fmla="*/ 0 h 787"/>
                <a:gd name="T60" fmla="*/ 1026 w 1026"/>
                <a:gd name="T61" fmla="*/ 16 h 7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26"/>
                <a:gd name="T94" fmla="*/ 0 h 787"/>
                <a:gd name="T95" fmla="*/ 1026 w 1026"/>
                <a:gd name="T96" fmla="*/ 787 h 7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26" h="787">
                  <a:moveTo>
                    <a:pt x="1026" y="16"/>
                  </a:moveTo>
                  <a:lnTo>
                    <a:pt x="704" y="95"/>
                  </a:lnTo>
                  <a:lnTo>
                    <a:pt x="459" y="221"/>
                  </a:lnTo>
                  <a:lnTo>
                    <a:pt x="475" y="221"/>
                  </a:lnTo>
                  <a:lnTo>
                    <a:pt x="275" y="378"/>
                  </a:lnTo>
                  <a:lnTo>
                    <a:pt x="138" y="582"/>
                  </a:lnTo>
                  <a:lnTo>
                    <a:pt x="138" y="567"/>
                  </a:lnTo>
                  <a:lnTo>
                    <a:pt x="15" y="787"/>
                  </a:lnTo>
                  <a:lnTo>
                    <a:pt x="0" y="787"/>
                  </a:lnTo>
                  <a:lnTo>
                    <a:pt x="122" y="567"/>
                  </a:lnTo>
                  <a:lnTo>
                    <a:pt x="260" y="362"/>
                  </a:lnTo>
                  <a:lnTo>
                    <a:pt x="459" y="205"/>
                  </a:lnTo>
                  <a:lnTo>
                    <a:pt x="704" y="79"/>
                  </a:lnTo>
                  <a:lnTo>
                    <a:pt x="1026" y="0"/>
                  </a:lnTo>
                  <a:lnTo>
                    <a:pt x="1026" y="16"/>
                  </a:lnTo>
                  <a:close/>
                </a:path>
              </a:pathLst>
            </a:custGeom>
            <a:solidFill>
              <a:srgbClr val="33CC33"/>
            </a:solidFill>
            <a:ln w="9525">
              <a:pattFill prst="smCheck">
                <a:fgClr>
                  <a:srgbClr val="33CC33"/>
                </a:fgClr>
                <a:bgClr>
                  <a:srgbClr val="FFFFFF"/>
                </a:bgClr>
              </a:pattFill>
              <a:prstDash val="solid"/>
              <a:round/>
              <a:headEnd/>
              <a:tailEnd/>
            </a:ln>
          </p:spPr>
          <p:txBody>
            <a:bodyPr/>
            <a:lstStyle/>
            <a:p>
              <a:endParaRPr lang="el-GR"/>
            </a:p>
          </p:txBody>
        </p:sp>
        <p:sp>
          <p:nvSpPr>
            <p:cNvPr id="12336" name="Freeform 203" descr="[DECORATIVE]"/>
            <p:cNvSpPr>
              <a:spLocks/>
            </p:cNvSpPr>
            <p:nvPr/>
          </p:nvSpPr>
          <p:spPr bwMode="auto">
            <a:xfrm>
              <a:off x="1405" y="2717"/>
              <a:ext cx="92" cy="220"/>
            </a:xfrm>
            <a:custGeom>
              <a:avLst/>
              <a:gdLst>
                <a:gd name="T0" fmla="*/ 92 w 92"/>
                <a:gd name="T1" fmla="*/ 0 h 220"/>
                <a:gd name="T2" fmla="*/ 15 w 92"/>
                <a:gd name="T3" fmla="*/ 220 h 220"/>
                <a:gd name="T4" fmla="*/ 15 w 92"/>
                <a:gd name="T5" fmla="*/ 220 h 220"/>
                <a:gd name="T6" fmla="*/ 0 w 92"/>
                <a:gd name="T7" fmla="*/ 220 h 220"/>
                <a:gd name="T8" fmla="*/ 0 w 92"/>
                <a:gd name="T9" fmla="*/ 220 h 220"/>
                <a:gd name="T10" fmla="*/ 77 w 92"/>
                <a:gd name="T11" fmla="*/ 0 h 220"/>
                <a:gd name="T12" fmla="*/ 92 w 92"/>
                <a:gd name="T13" fmla="*/ 0 h 220"/>
                <a:gd name="T14" fmla="*/ 0 60000 65536"/>
                <a:gd name="T15" fmla="*/ 0 60000 65536"/>
                <a:gd name="T16" fmla="*/ 0 60000 65536"/>
                <a:gd name="T17" fmla="*/ 0 60000 65536"/>
                <a:gd name="T18" fmla="*/ 0 60000 65536"/>
                <a:gd name="T19" fmla="*/ 0 60000 65536"/>
                <a:gd name="T20" fmla="*/ 0 60000 65536"/>
                <a:gd name="T21" fmla="*/ 0 w 92"/>
                <a:gd name="T22" fmla="*/ 0 h 220"/>
                <a:gd name="T23" fmla="*/ 92 w 92"/>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220">
                  <a:moveTo>
                    <a:pt x="92" y="0"/>
                  </a:moveTo>
                  <a:lnTo>
                    <a:pt x="15" y="220"/>
                  </a:lnTo>
                  <a:lnTo>
                    <a:pt x="0" y="220"/>
                  </a:lnTo>
                  <a:lnTo>
                    <a:pt x="77" y="0"/>
                  </a:lnTo>
                  <a:lnTo>
                    <a:pt x="92" y="0"/>
                  </a:lnTo>
                  <a:close/>
                </a:path>
              </a:pathLst>
            </a:custGeom>
            <a:solidFill>
              <a:srgbClr val="33CC33"/>
            </a:solidFill>
            <a:ln w="9525">
              <a:pattFill prst="smCheck">
                <a:fgClr>
                  <a:srgbClr val="33CC33"/>
                </a:fgClr>
                <a:bgClr>
                  <a:srgbClr val="FFFFFF"/>
                </a:bgClr>
              </a:pattFill>
              <a:prstDash val="solid"/>
              <a:round/>
              <a:headEnd/>
              <a:tailEnd/>
            </a:ln>
          </p:spPr>
          <p:txBody>
            <a:bodyPr/>
            <a:lstStyle/>
            <a:p>
              <a:endParaRPr lang="el-GR"/>
            </a:p>
          </p:txBody>
        </p:sp>
        <p:sp>
          <p:nvSpPr>
            <p:cNvPr id="12337" name="Freeform 204" descr="[DECORATIVE]"/>
            <p:cNvSpPr>
              <a:spLocks/>
            </p:cNvSpPr>
            <p:nvPr/>
          </p:nvSpPr>
          <p:spPr bwMode="auto">
            <a:xfrm>
              <a:off x="1283" y="2937"/>
              <a:ext cx="137" cy="456"/>
            </a:xfrm>
            <a:custGeom>
              <a:avLst/>
              <a:gdLst>
                <a:gd name="T0" fmla="*/ 137 w 137"/>
                <a:gd name="T1" fmla="*/ 0 h 456"/>
                <a:gd name="T2" fmla="*/ 122 w 137"/>
                <a:gd name="T3" fmla="*/ 0 h 456"/>
                <a:gd name="T4" fmla="*/ 0 w 137"/>
                <a:gd name="T5" fmla="*/ 456 h 456"/>
                <a:gd name="T6" fmla="*/ 15 w 137"/>
                <a:gd name="T7" fmla="*/ 456 h 456"/>
                <a:gd name="T8" fmla="*/ 137 w 137"/>
                <a:gd name="T9" fmla="*/ 0 h 456"/>
                <a:gd name="T10" fmla="*/ 0 60000 65536"/>
                <a:gd name="T11" fmla="*/ 0 60000 65536"/>
                <a:gd name="T12" fmla="*/ 0 60000 65536"/>
                <a:gd name="T13" fmla="*/ 0 60000 65536"/>
                <a:gd name="T14" fmla="*/ 0 60000 65536"/>
                <a:gd name="T15" fmla="*/ 0 w 137"/>
                <a:gd name="T16" fmla="*/ 0 h 456"/>
                <a:gd name="T17" fmla="*/ 137 w 137"/>
                <a:gd name="T18" fmla="*/ 456 h 456"/>
              </a:gdLst>
              <a:ahLst/>
              <a:cxnLst>
                <a:cxn ang="T10">
                  <a:pos x="T0" y="T1"/>
                </a:cxn>
                <a:cxn ang="T11">
                  <a:pos x="T2" y="T3"/>
                </a:cxn>
                <a:cxn ang="T12">
                  <a:pos x="T4" y="T5"/>
                </a:cxn>
                <a:cxn ang="T13">
                  <a:pos x="T6" y="T7"/>
                </a:cxn>
                <a:cxn ang="T14">
                  <a:pos x="T8" y="T9"/>
                </a:cxn>
              </a:cxnLst>
              <a:rect l="T15" t="T16" r="T17" b="T18"/>
              <a:pathLst>
                <a:path w="137" h="456">
                  <a:moveTo>
                    <a:pt x="137" y="0"/>
                  </a:moveTo>
                  <a:lnTo>
                    <a:pt x="122" y="0"/>
                  </a:lnTo>
                  <a:lnTo>
                    <a:pt x="0" y="456"/>
                  </a:lnTo>
                  <a:lnTo>
                    <a:pt x="15" y="456"/>
                  </a:lnTo>
                  <a:lnTo>
                    <a:pt x="137" y="0"/>
                  </a:lnTo>
                  <a:close/>
                </a:path>
              </a:pathLst>
            </a:custGeom>
            <a:solidFill>
              <a:srgbClr val="33CC33"/>
            </a:solidFill>
            <a:ln w="9525">
              <a:pattFill prst="smCheck">
                <a:fgClr>
                  <a:srgbClr val="33CC33"/>
                </a:fgClr>
                <a:bgClr>
                  <a:srgbClr val="FFFFFF"/>
                </a:bgClr>
              </a:pattFill>
              <a:prstDash val="solid"/>
              <a:round/>
              <a:headEnd/>
              <a:tailEnd/>
            </a:ln>
          </p:spPr>
          <p:txBody>
            <a:bodyPr/>
            <a:lstStyle/>
            <a:p>
              <a:endParaRPr lang="el-GR"/>
            </a:p>
          </p:txBody>
        </p:sp>
        <p:sp>
          <p:nvSpPr>
            <p:cNvPr id="12338" name="Freeform 205" descr="[DECORATIVE]"/>
            <p:cNvSpPr>
              <a:spLocks/>
            </p:cNvSpPr>
            <p:nvPr/>
          </p:nvSpPr>
          <p:spPr bwMode="auto">
            <a:xfrm>
              <a:off x="2493" y="2324"/>
              <a:ext cx="2006" cy="141"/>
            </a:xfrm>
            <a:custGeom>
              <a:avLst/>
              <a:gdLst>
                <a:gd name="T0" fmla="*/ 0 w 2006"/>
                <a:gd name="T1" fmla="*/ 125 h 141"/>
                <a:gd name="T2" fmla="*/ 0 w 2006"/>
                <a:gd name="T3" fmla="*/ 141 h 141"/>
                <a:gd name="T4" fmla="*/ 2006 w 2006"/>
                <a:gd name="T5" fmla="*/ 15 h 141"/>
                <a:gd name="T6" fmla="*/ 2006 w 2006"/>
                <a:gd name="T7" fmla="*/ 0 h 141"/>
                <a:gd name="T8" fmla="*/ 0 w 2006"/>
                <a:gd name="T9" fmla="*/ 125 h 141"/>
                <a:gd name="T10" fmla="*/ 0 60000 65536"/>
                <a:gd name="T11" fmla="*/ 0 60000 65536"/>
                <a:gd name="T12" fmla="*/ 0 60000 65536"/>
                <a:gd name="T13" fmla="*/ 0 60000 65536"/>
                <a:gd name="T14" fmla="*/ 0 60000 65536"/>
                <a:gd name="T15" fmla="*/ 0 w 2006"/>
                <a:gd name="T16" fmla="*/ 0 h 141"/>
                <a:gd name="T17" fmla="*/ 2006 w 2006"/>
                <a:gd name="T18" fmla="*/ 141 h 141"/>
              </a:gdLst>
              <a:ahLst/>
              <a:cxnLst>
                <a:cxn ang="T10">
                  <a:pos x="T0" y="T1"/>
                </a:cxn>
                <a:cxn ang="T11">
                  <a:pos x="T2" y="T3"/>
                </a:cxn>
                <a:cxn ang="T12">
                  <a:pos x="T4" y="T5"/>
                </a:cxn>
                <a:cxn ang="T13">
                  <a:pos x="T6" y="T7"/>
                </a:cxn>
                <a:cxn ang="T14">
                  <a:pos x="T8" y="T9"/>
                </a:cxn>
              </a:cxnLst>
              <a:rect l="T15" t="T16" r="T17" b="T18"/>
              <a:pathLst>
                <a:path w="2006" h="141">
                  <a:moveTo>
                    <a:pt x="0" y="125"/>
                  </a:moveTo>
                  <a:lnTo>
                    <a:pt x="0" y="141"/>
                  </a:lnTo>
                  <a:lnTo>
                    <a:pt x="2006" y="15"/>
                  </a:lnTo>
                  <a:lnTo>
                    <a:pt x="2006" y="0"/>
                  </a:lnTo>
                  <a:lnTo>
                    <a:pt x="0" y="125"/>
                  </a:lnTo>
                  <a:close/>
                </a:path>
              </a:pathLst>
            </a:custGeom>
            <a:solidFill>
              <a:srgbClr val="33CC33"/>
            </a:solidFill>
            <a:ln w="9525">
              <a:pattFill prst="smCheck">
                <a:fgClr>
                  <a:srgbClr val="33CC33"/>
                </a:fgClr>
                <a:bgClr>
                  <a:srgbClr val="FFFFFF"/>
                </a:bgClr>
              </a:pattFill>
              <a:prstDash val="solid"/>
              <a:round/>
              <a:headEnd/>
              <a:tailEnd/>
            </a:ln>
          </p:spPr>
          <p:txBody>
            <a:bodyPr/>
            <a:lstStyle/>
            <a:p>
              <a:endParaRPr lang="el-GR"/>
            </a:p>
          </p:txBody>
        </p:sp>
        <p:sp>
          <p:nvSpPr>
            <p:cNvPr id="12339" name="Rectangle 206" descr="[DECORATIVE]"/>
            <p:cNvSpPr>
              <a:spLocks noChangeArrowheads="1"/>
            </p:cNvSpPr>
            <p:nvPr/>
          </p:nvSpPr>
          <p:spPr bwMode="auto">
            <a:xfrm>
              <a:off x="2508" y="2449"/>
              <a:ext cx="1" cy="16"/>
            </a:xfrm>
            <a:prstGeom prst="rect">
              <a:avLst/>
            </a:pr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340" name="Freeform 207" descr="[DECORATIVE]"/>
            <p:cNvSpPr>
              <a:spLocks/>
            </p:cNvSpPr>
            <p:nvPr/>
          </p:nvSpPr>
          <p:spPr bwMode="auto">
            <a:xfrm>
              <a:off x="1497" y="2449"/>
              <a:ext cx="1011" cy="520"/>
            </a:xfrm>
            <a:custGeom>
              <a:avLst/>
              <a:gdLst>
                <a:gd name="T0" fmla="*/ 1011 w 1011"/>
                <a:gd name="T1" fmla="*/ 16 h 520"/>
                <a:gd name="T2" fmla="*/ 705 w 1011"/>
                <a:gd name="T3" fmla="*/ 63 h 520"/>
                <a:gd name="T4" fmla="*/ 705 w 1011"/>
                <a:gd name="T5" fmla="*/ 63 h 520"/>
                <a:gd name="T6" fmla="*/ 705 w 1011"/>
                <a:gd name="T7" fmla="*/ 63 h 520"/>
                <a:gd name="T8" fmla="*/ 460 w 1011"/>
                <a:gd name="T9" fmla="*/ 142 h 520"/>
                <a:gd name="T10" fmla="*/ 460 w 1011"/>
                <a:gd name="T11" fmla="*/ 142 h 520"/>
                <a:gd name="T12" fmla="*/ 460 w 1011"/>
                <a:gd name="T13" fmla="*/ 142 h 520"/>
                <a:gd name="T14" fmla="*/ 260 w 1011"/>
                <a:gd name="T15" fmla="*/ 252 h 520"/>
                <a:gd name="T16" fmla="*/ 276 w 1011"/>
                <a:gd name="T17" fmla="*/ 252 h 520"/>
                <a:gd name="T18" fmla="*/ 276 w 1011"/>
                <a:gd name="T19" fmla="*/ 252 h 520"/>
                <a:gd name="T20" fmla="*/ 123 w 1011"/>
                <a:gd name="T21" fmla="*/ 378 h 520"/>
                <a:gd name="T22" fmla="*/ 123 w 1011"/>
                <a:gd name="T23" fmla="*/ 378 h 520"/>
                <a:gd name="T24" fmla="*/ 123 w 1011"/>
                <a:gd name="T25" fmla="*/ 378 h 520"/>
                <a:gd name="T26" fmla="*/ 15 w 1011"/>
                <a:gd name="T27" fmla="*/ 520 h 520"/>
                <a:gd name="T28" fmla="*/ 15 w 1011"/>
                <a:gd name="T29" fmla="*/ 520 h 520"/>
                <a:gd name="T30" fmla="*/ 0 w 1011"/>
                <a:gd name="T31" fmla="*/ 504 h 520"/>
                <a:gd name="T32" fmla="*/ 0 w 1011"/>
                <a:gd name="T33" fmla="*/ 504 h 520"/>
                <a:gd name="T34" fmla="*/ 107 w 1011"/>
                <a:gd name="T35" fmla="*/ 362 h 520"/>
                <a:gd name="T36" fmla="*/ 107 w 1011"/>
                <a:gd name="T37" fmla="*/ 362 h 520"/>
                <a:gd name="T38" fmla="*/ 107 w 1011"/>
                <a:gd name="T39" fmla="*/ 362 h 520"/>
                <a:gd name="T40" fmla="*/ 260 w 1011"/>
                <a:gd name="T41" fmla="*/ 236 h 520"/>
                <a:gd name="T42" fmla="*/ 260 w 1011"/>
                <a:gd name="T43" fmla="*/ 236 h 520"/>
                <a:gd name="T44" fmla="*/ 260 w 1011"/>
                <a:gd name="T45" fmla="*/ 236 h 520"/>
                <a:gd name="T46" fmla="*/ 460 w 1011"/>
                <a:gd name="T47" fmla="*/ 126 h 520"/>
                <a:gd name="T48" fmla="*/ 460 w 1011"/>
                <a:gd name="T49" fmla="*/ 126 h 520"/>
                <a:gd name="T50" fmla="*/ 460 w 1011"/>
                <a:gd name="T51" fmla="*/ 126 h 520"/>
                <a:gd name="T52" fmla="*/ 705 w 1011"/>
                <a:gd name="T53" fmla="*/ 48 h 520"/>
                <a:gd name="T54" fmla="*/ 705 w 1011"/>
                <a:gd name="T55" fmla="*/ 48 h 520"/>
                <a:gd name="T56" fmla="*/ 705 w 1011"/>
                <a:gd name="T57" fmla="*/ 48 h 520"/>
                <a:gd name="T58" fmla="*/ 1011 w 1011"/>
                <a:gd name="T59" fmla="*/ 0 h 520"/>
                <a:gd name="T60" fmla="*/ 1011 w 1011"/>
                <a:gd name="T61" fmla="*/ 16 h 5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11"/>
                <a:gd name="T94" fmla="*/ 0 h 520"/>
                <a:gd name="T95" fmla="*/ 1011 w 1011"/>
                <a:gd name="T96" fmla="*/ 520 h 5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11" h="520">
                  <a:moveTo>
                    <a:pt x="1011" y="16"/>
                  </a:moveTo>
                  <a:lnTo>
                    <a:pt x="705" y="63"/>
                  </a:lnTo>
                  <a:lnTo>
                    <a:pt x="460" y="142"/>
                  </a:lnTo>
                  <a:lnTo>
                    <a:pt x="260" y="252"/>
                  </a:lnTo>
                  <a:lnTo>
                    <a:pt x="276" y="252"/>
                  </a:lnTo>
                  <a:lnTo>
                    <a:pt x="123" y="378"/>
                  </a:lnTo>
                  <a:lnTo>
                    <a:pt x="15" y="520"/>
                  </a:lnTo>
                  <a:lnTo>
                    <a:pt x="0" y="504"/>
                  </a:lnTo>
                  <a:lnTo>
                    <a:pt x="107" y="362"/>
                  </a:lnTo>
                  <a:lnTo>
                    <a:pt x="260" y="236"/>
                  </a:lnTo>
                  <a:lnTo>
                    <a:pt x="460" y="126"/>
                  </a:lnTo>
                  <a:lnTo>
                    <a:pt x="705" y="48"/>
                  </a:lnTo>
                  <a:lnTo>
                    <a:pt x="1011" y="0"/>
                  </a:lnTo>
                  <a:lnTo>
                    <a:pt x="1011" y="16"/>
                  </a:lnTo>
                  <a:close/>
                </a:path>
              </a:pathLst>
            </a:custGeom>
            <a:solidFill>
              <a:srgbClr val="33CC33"/>
            </a:solidFill>
            <a:ln w="9525">
              <a:pattFill prst="smCheck">
                <a:fgClr>
                  <a:srgbClr val="33CC33"/>
                </a:fgClr>
                <a:bgClr>
                  <a:srgbClr val="FFFFFF"/>
                </a:bgClr>
              </a:pattFill>
              <a:prstDash val="solid"/>
              <a:round/>
              <a:headEnd/>
              <a:tailEnd/>
            </a:ln>
          </p:spPr>
          <p:txBody>
            <a:bodyPr/>
            <a:lstStyle/>
            <a:p>
              <a:endParaRPr lang="el-GR"/>
            </a:p>
          </p:txBody>
        </p:sp>
        <p:sp>
          <p:nvSpPr>
            <p:cNvPr id="12341" name="Freeform 208" descr="[DECORATIVE]"/>
            <p:cNvSpPr>
              <a:spLocks/>
            </p:cNvSpPr>
            <p:nvPr/>
          </p:nvSpPr>
          <p:spPr bwMode="auto">
            <a:xfrm>
              <a:off x="1405" y="2953"/>
              <a:ext cx="107" cy="157"/>
            </a:xfrm>
            <a:custGeom>
              <a:avLst/>
              <a:gdLst>
                <a:gd name="T0" fmla="*/ 107 w 107"/>
                <a:gd name="T1" fmla="*/ 16 h 157"/>
                <a:gd name="T2" fmla="*/ 15 w 107"/>
                <a:gd name="T3" fmla="*/ 157 h 157"/>
                <a:gd name="T4" fmla="*/ 15 w 107"/>
                <a:gd name="T5" fmla="*/ 141 h 157"/>
                <a:gd name="T6" fmla="*/ 0 w 107"/>
                <a:gd name="T7" fmla="*/ 141 h 157"/>
                <a:gd name="T8" fmla="*/ 0 w 107"/>
                <a:gd name="T9" fmla="*/ 141 h 157"/>
                <a:gd name="T10" fmla="*/ 92 w 107"/>
                <a:gd name="T11" fmla="*/ 0 h 157"/>
                <a:gd name="T12" fmla="*/ 107 w 107"/>
                <a:gd name="T13" fmla="*/ 16 h 157"/>
                <a:gd name="T14" fmla="*/ 0 60000 65536"/>
                <a:gd name="T15" fmla="*/ 0 60000 65536"/>
                <a:gd name="T16" fmla="*/ 0 60000 65536"/>
                <a:gd name="T17" fmla="*/ 0 60000 65536"/>
                <a:gd name="T18" fmla="*/ 0 60000 65536"/>
                <a:gd name="T19" fmla="*/ 0 60000 65536"/>
                <a:gd name="T20" fmla="*/ 0 60000 65536"/>
                <a:gd name="T21" fmla="*/ 0 w 107"/>
                <a:gd name="T22" fmla="*/ 0 h 157"/>
                <a:gd name="T23" fmla="*/ 107 w 107"/>
                <a:gd name="T24" fmla="*/ 157 h 1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157">
                  <a:moveTo>
                    <a:pt x="107" y="16"/>
                  </a:moveTo>
                  <a:lnTo>
                    <a:pt x="15" y="157"/>
                  </a:lnTo>
                  <a:lnTo>
                    <a:pt x="15" y="141"/>
                  </a:lnTo>
                  <a:lnTo>
                    <a:pt x="0" y="141"/>
                  </a:lnTo>
                  <a:lnTo>
                    <a:pt x="92" y="0"/>
                  </a:lnTo>
                  <a:lnTo>
                    <a:pt x="107" y="16"/>
                  </a:lnTo>
                  <a:close/>
                </a:path>
              </a:pathLst>
            </a:custGeom>
            <a:solidFill>
              <a:srgbClr val="33CC33"/>
            </a:solidFill>
            <a:ln w="9525">
              <a:pattFill prst="smCheck">
                <a:fgClr>
                  <a:srgbClr val="33CC33"/>
                </a:fgClr>
                <a:bgClr>
                  <a:srgbClr val="FFFFFF"/>
                </a:bgClr>
              </a:pattFill>
              <a:prstDash val="solid"/>
              <a:round/>
              <a:headEnd/>
              <a:tailEnd/>
            </a:ln>
          </p:spPr>
          <p:txBody>
            <a:bodyPr/>
            <a:lstStyle/>
            <a:p>
              <a:endParaRPr lang="el-GR"/>
            </a:p>
          </p:txBody>
        </p:sp>
        <p:sp>
          <p:nvSpPr>
            <p:cNvPr id="12342" name="Rectangle 209" descr="[DECORATIVE]"/>
            <p:cNvSpPr>
              <a:spLocks noChangeArrowheads="1"/>
            </p:cNvSpPr>
            <p:nvPr/>
          </p:nvSpPr>
          <p:spPr bwMode="auto">
            <a:xfrm>
              <a:off x="1298" y="3378"/>
              <a:ext cx="15" cy="1"/>
            </a:xfrm>
            <a:prstGeom prst="rect">
              <a:avLst/>
            </a:pr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343" name="Freeform 210" descr="[DECORATIVE]"/>
            <p:cNvSpPr>
              <a:spLocks/>
            </p:cNvSpPr>
            <p:nvPr/>
          </p:nvSpPr>
          <p:spPr bwMode="auto">
            <a:xfrm>
              <a:off x="1298" y="3094"/>
              <a:ext cx="122" cy="284"/>
            </a:xfrm>
            <a:custGeom>
              <a:avLst/>
              <a:gdLst>
                <a:gd name="T0" fmla="*/ 122 w 122"/>
                <a:gd name="T1" fmla="*/ 0 h 284"/>
                <a:gd name="T2" fmla="*/ 107 w 122"/>
                <a:gd name="T3" fmla="*/ 0 h 284"/>
                <a:gd name="T4" fmla="*/ 0 w 122"/>
                <a:gd name="T5" fmla="*/ 284 h 284"/>
                <a:gd name="T6" fmla="*/ 15 w 122"/>
                <a:gd name="T7" fmla="*/ 284 h 284"/>
                <a:gd name="T8" fmla="*/ 122 w 122"/>
                <a:gd name="T9" fmla="*/ 0 h 284"/>
                <a:gd name="T10" fmla="*/ 0 60000 65536"/>
                <a:gd name="T11" fmla="*/ 0 60000 65536"/>
                <a:gd name="T12" fmla="*/ 0 60000 65536"/>
                <a:gd name="T13" fmla="*/ 0 60000 65536"/>
                <a:gd name="T14" fmla="*/ 0 60000 65536"/>
                <a:gd name="T15" fmla="*/ 0 w 122"/>
                <a:gd name="T16" fmla="*/ 0 h 284"/>
                <a:gd name="T17" fmla="*/ 122 w 122"/>
                <a:gd name="T18" fmla="*/ 284 h 284"/>
              </a:gdLst>
              <a:ahLst/>
              <a:cxnLst>
                <a:cxn ang="T10">
                  <a:pos x="T0" y="T1"/>
                </a:cxn>
                <a:cxn ang="T11">
                  <a:pos x="T2" y="T3"/>
                </a:cxn>
                <a:cxn ang="T12">
                  <a:pos x="T4" y="T5"/>
                </a:cxn>
                <a:cxn ang="T13">
                  <a:pos x="T6" y="T7"/>
                </a:cxn>
                <a:cxn ang="T14">
                  <a:pos x="T8" y="T9"/>
                </a:cxn>
              </a:cxnLst>
              <a:rect l="T15" t="T16" r="T17" b="T18"/>
              <a:pathLst>
                <a:path w="122" h="284">
                  <a:moveTo>
                    <a:pt x="122" y="0"/>
                  </a:moveTo>
                  <a:lnTo>
                    <a:pt x="107" y="0"/>
                  </a:lnTo>
                  <a:lnTo>
                    <a:pt x="0" y="284"/>
                  </a:lnTo>
                  <a:lnTo>
                    <a:pt x="15" y="284"/>
                  </a:lnTo>
                  <a:lnTo>
                    <a:pt x="122" y="0"/>
                  </a:lnTo>
                  <a:close/>
                </a:path>
              </a:pathLst>
            </a:custGeom>
            <a:solidFill>
              <a:srgbClr val="33CC33"/>
            </a:solidFill>
            <a:ln w="9525">
              <a:pattFill prst="smCheck">
                <a:fgClr>
                  <a:srgbClr val="33CC33"/>
                </a:fgClr>
                <a:bgClr>
                  <a:srgbClr val="FFFFFF"/>
                </a:bgClr>
              </a:pattFill>
              <a:prstDash val="solid"/>
              <a:round/>
              <a:headEnd/>
              <a:tailEnd/>
            </a:ln>
          </p:spPr>
          <p:txBody>
            <a:bodyPr/>
            <a:lstStyle/>
            <a:p>
              <a:endParaRPr lang="el-GR"/>
            </a:p>
          </p:txBody>
        </p:sp>
        <p:sp>
          <p:nvSpPr>
            <p:cNvPr id="12344" name="Freeform 211" descr="[DECORATIVE]"/>
            <p:cNvSpPr>
              <a:spLocks/>
            </p:cNvSpPr>
            <p:nvPr/>
          </p:nvSpPr>
          <p:spPr bwMode="auto">
            <a:xfrm>
              <a:off x="2493" y="2858"/>
              <a:ext cx="2006" cy="79"/>
            </a:xfrm>
            <a:custGeom>
              <a:avLst/>
              <a:gdLst>
                <a:gd name="T0" fmla="*/ 0 w 2006"/>
                <a:gd name="T1" fmla="*/ 63 h 79"/>
                <a:gd name="T2" fmla="*/ 0 w 2006"/>
                <a:gd name="T3" fmla="*/ 79 h 79"/>
                <a:gd name="T4" fmla="*/ 2006 w 2006"/>
                <a:gd name="T5" fmla="*/ 16 h 79"/>
                <a:gd name="T6" fmla="*/ 2006 w 2006"/>
                <a:gd name="T7" fmla="*/ 0 h 79"/>
                <a:gd name="T8" fmla="*/ 0 w 2006"/>
                <a:gd name="T9" fmla="*/ 63 h 79"/>
                <a:gd name="T10" fmla="*/ 0 60000 65536"/>
                <a:gd name="T11" fmla="*/ 0 60000 65536"/>
                <a:gd name="T12" fmla="*/ 0 60000 65536"/>
                <a:gd name="T13" fmla="*/ 0 60000 65536"/>
                <a:gd name="T14" fmla="*/ 0 60000 65536"/>
                <a:gd name="T15" fmla="*/ 0 w 2006"/>
                <a:gd name="T16" fmla="*/ 0 h 79"/>
                <a:gd name="T17" fmla="*/ 2006 w 2006"/>
                <a:gd name="T18" fmla="*/ 79 h 79"/>
              </a:gdLst>
              <a:ahLst/>
              <a:cxnLst>
                <a:cxn ang="T10">
                  <a:pos x="T0" y="T1"/>
                </a:cxn>
                <a:cxn ang="T11">
                  <a:pos x="T2" y="T3"/>
                </a:cxn>
                <a:cxn ang="T12">
                  <a:pos x="T4" y="T5"/>
                </a:cxn>
                <a:cxn ang="T13">
                  <a:pos x="T6" y="T7"/>
                </a:cxn>
                <a:cxn ang="T14">
                  <a:pos x="T8" y="T9"/>
                </a:cxn>
              </a:cxnLst>
              <a:rect l="T15" t="T16" r="T17" b="T18"/>
              <a:pathLst>
                <a:path w="2006" h="79">
                  <a:moveTo>
                    <a:pt x="0" y="63"/>
                  </a:moveTo>
                  <a:lnTo>
                    <a:pt x="0" y="79"/>
                  </a:lnTo>
                  <a:lnTo>
                    <a:pt x="2006" y="16"/>
                  </a:lnTo>
                  <a:lnTo>
                    <a:pt x="2006" y="0"/>
                  </a:lnTo>
                  <a:lnTo>
                    <a:pt x="0" y="63"/>
                  </a:lnTo>
                  <a:close/>
                </a:path>
              </a:pathLst>
            </a:custGeom>
            <a:solidFill>
              <a:srgbClr val="33CC33"/>
            </a:solidFill>
            <a:ln w="9525">
              <a:pattFill prst="smCheck">
                <a:fgClr>
                  <a:srgbClr val="33CC33"/>
                </a:fgClr>
                <a:bgClr>
                  <a:srgbClr val="FFFFFF"/>
                </a:bgClr>
              </a:pattFill>
              <a:prstDash val="solid"/>
              <a:round/>
              <a:headEnd/>
              <a:tailEnd/>
            </a:ln>
          </p:spPr>
          <p:txBody>
            <a:bodyPr/>
            <a:lstStyle/>
            <a:p>
              <a:endParaRPr lang="el-GR"/>
            </a:p>
          </p:txBody>
        </p:sp>
        <p:sp>
          <p:nvSpPr>
            <p:cNvPr id="12345" name="Rectangle 212" descr="[DECORATIVE]"/>
            <p:cNvSpPr>
              <a:spLocks noChangeArrowheads="1"/>
            </p:cNvSpPr>
            <p:nvPr/>
          </p:nvSpPr>
          <p:spPr bwMode="auto">
            <a:xfrm>
              <a:off x="2508" y="2921"/>
              <a:ext cx="1" cy="16"/>
            </a:xfrm>
            <a:prstGeom prst="rect">
              <a:avLst/>
            </a:pr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346" name="Freeform 213" descr="[DECORATIVE]"/>
            <p:cNvSpPr>
              <a:spLocks/>
            </p:cNvSpPr>
            <p:nvPr/>
          </p:nvSpPr>
          <p:spPr bwMode="auto">
            <a:xfrm>
              <a:off x="1604" y="2921"/>
              <a:ext cx="904" cy="189"/>
            </a:xfrm>
            <a:custGeom>
              <a:avLst/>
              <a:gdLst>
                <a:gd name="T0" fmla="*/ 904 w 904"/>
                <a:gd name="T1" fmla="*/ 16 h 189"/>
                <a:gd name="T2" fmla="*/ 353 w 904"/>
                <a:gd name="T3" fmla="*/ 79 h 189"/>
                <a:gd name="T4" fmla="*/ 353 w 904"/>
                <a:gd name="T5" fmla="*/ 79 h 189"/>
                <a:gd name="T6" fmla="*/ 353 w 904"/>
                <a:gd name="T7" fmla="*/ 79 h 189"/>
                <a:gd name="T8" fmla="*/ 0 w 904"/>
                <a:gd name="T9" fmla="*/ 189 h 189"/>
                <a:gd name="T10" fmla="*/ 16 w 904"/>
                <a:gd name="T11" fmla="*/ 189 h 189"/>
                <a:gd name="T12" fmla="*/ 0 w 904"/>
                <a:gd name="T13" fmla="*/ 173 h 189"/>
                <a:gd name="T14" fmla="*/ 0 w 904"/>
                <a:gd name="T15" fmla="*/ 173 h 189"/>
                <a:gd name="T16" fmla="*/ 353 w 904"/>
                <a:gd name="T17" fmla="*/ 63 h 189"/>
                <a:gd name="T18" fmla="*/ 353 w 904"/>
                <a:gd name="T19" fmla="*/ 63 h 189"/>
                <a:gd name="T20" fmla="*/ 353 w 904"/>
                <a:gd name="T21" fmla="*/ 63 h 189"/>
                <a:gd name="T22" fmla="*/ 904 w 904"/>
                <a:gd name="T23" fmla="*/ 0 h 189"/>
                <a:gd name="T24" fmla="*/ 904 w 904"/>
                <a:gd name="T25" fmla="*/ 16 h 1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4"/>
                <a:gd name="T40" fmla="*/ 0 h 189"/>
                <a:gd name="T41" fmla="*/ 904 w 904"/>
                <a:gd name="T42" fmla="*/ 189 h 1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4" h="189">
                  <a:moveTo>
                    <a:pt x="904" y="16"/>
                  </a:moveTo>
                  <a:lnTo>
                    <a:pt x="353" y="79"/>
                  </a:lnTo>
                  <a:lnTo>
                    <a:pt x="0" y="189"/>
                  </a:lnTo>
                  <a:lnTo>
                    <a:pt x="16" y="189"/>
                  </a:lnTo>
                  <a:lnTo>
                    <a:pt x="0" y="173"/>
                  </a:lnTo>
                  <a:lnTo>
                    <a:pt x="353" y="63"/>
                  </a:lnTo>
                  <a:lnTo>
                    <a:pt x="904" y="0"/>
                  </a:lnTo>
                  <a:lnTo>
                    <a:pt x="904" y="16"/>
                  </a:lnTo>
                  <a:close/>
                </a:path>
              </a:pathLst>
            </a:custGeom>
            <a:solidFill>
              <a:srgbClr val="33CC33"/>
            </a:solidFill>
            <a:ln w="9525">
              <a:pattFill prst="smCheck">
                <a:fgClr>
                  <a:srgbClr val="33CC33"/>
                </a:fgClr>
                <a:bgClr>
                  <a:srgbClr val="FFFFFF"/>
                </a:bgClr>
              </a:pattFill>
              <a:prstDash val="solid"/>
              <a:round/>
              <a:headEnd/>
              <a:tailEnd/>
            </a:ln>
          </p:spPr>
          <p:txBody>
            <a:bodyPr/>
            <a:lstStyle/>
            <a:p>
              <a:endParaRPr lang="el-GR"/>
            </a:p>
          </p:txBody>
        </p:sp>
        <p:sp>
          <p:nvSpPr>
            <p:cNvPr id="12347" name="Freeform 214" descr="[DECORATIVE]"/>
            <p:cNvSpPr>
              <a:spLocks/>
            </p:cNvSpPr>
            <p:nvPr/>
          </p:nvSpPr>
          <p:spPr bwMode="auto">
            <a:xfrm>
              <a:off x="1405" y="3094"/>
              <a:ext cx="215" cy="158"/>
            </a:xfrm>
            <a:custGeom>
              <a:avLst/>
              <a:gdLst>
                <a:gd name="T0" fmla="*/ 215 w 215"/>
                <a:gd name="T1" fmla="*/ 16 h 158"/>
                <a:gd name="T2" fmla="*/ 15 w 215"/>
                <a:gd name="T3" fmla="*/ 158 h 158"/>
                <a:gd name="T4" fmla="*/ 15 w 215"/>
                <a:gd name="T5" fmla="*/ 158 h 158"/>
                <a:gd name="T6" fmla="*/ 0 w 215"/>
                <a:gd name="T7" fmla="*/ 142 h 158"/>
                <a:gd name="T8" fmla="*/ 0 w 215"/>
                <a:gd name="T9" fmla="*/ 142 h 158"/>
                <a:gd name="T10" fmla="*/ 199 w 215"/>
                <a:gd name="T11" fmla="*/ 0 h 158"/>
                <a:gd name="T12" fmla="*/ 215 w 215"/>
                <a:gd name="T13" fmla="*/ 16 h 158"/>
                <a:gd name="T14" fmla="*/ 0 60000 65536"/>
                <a:gd name="T15" fmla="*/ 0 60000 65536"/>
                <a:gd name="T16" fmla="*/ 0 60000 65536"/>
                <a:gd name="T17" fmla="*/ 0 60000 65536"/>
                <a:gd name="T18" fmla="*/ 0 60000 65536"/>
                <a:gd name="T19" fmla="*/ 0 60000 65536"/>
                <a:gd name="T20" fmla="*/ 0 60000 65536"/>
                <a:gd name="T21" fmla="*/ 0 w 215"/>
                <a:gd name="T22" fmla="*/ 0 h 158"/>
                <a:gd name="T23" fmla="*/ 215 w 215"/>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5" h="158">
                  <a:moveTo>
                    <a:pt x="215" y="16"/>
                  </a:moveTo>
                  <a:lnTo>
                    <a:pt x="15" y="158"/>
                  </a:lnTo>
                  <a:lnTo>
                    <a:pt x="0" y="142"/>
                  </a:lnTo>
                  <a:lnTo>
                    <a:pt x="199" y="0"/>
                  </a:lnTo>
                  <a:lnTo>
                    <a:pt x="215" y="16"/>
                  </a:lnTo>
                  <a:close/>
                </a:path>
              </a:pathLst>
            </a:custGeom>
            <a:solidFill>
              <a:srgbClr val="33CC33"/>
            </a:solidFill>
            <a:ln w="9525">
              <a:pattFill prst="smCheck">
                <a:fgClr>
                  <a:srgbClr val="33CC33"/>
                </a:fgClr>
                <a:bgClr>
                  <a:srgbClr val="FFFFFF"/>
                </a:bgClr>
              </a:pattFill>
              <a:prstDash val="solid"/>
              <a:round/>
              <a:headEnd/>
              <a:tailEnd/>
            </a:ln>
          </p:spPr>
          <p:txBody>
            <a:bodyPr/>
            <a:lstStyle/>
            <a:p>
              <a:endParaRPr lang="el-GR"/>
            </a:p>
          </p:txBody>
        </p:sp>
        <p:sp>
          <p:nvSpPr>
            <p:cNvPr id="12348" name="Freeform 215" descr="[DECORATIVE]"/>
            <p:cNvSpPr>
              <a:spLocks/>
            </p:cNvSpPr>
            <p:nvPr/>
          </p:nvSpPr>
          <p:spPr bwMode="auto">
            <a:xfrm>
              <a:off x="1298" y="3378"/>
              <a:ext cx="15" cy="15"/>
            </a:xfrm>
            <a:custGeom>
              <a:avLst/>
              <a:gdLst>
                <a:gd name="T0" fmla="*/ 15 w 15"/>
                <a:gd name="T1" fmla="*/ 15 h 15"/>
                <a:gd name="T2" fmla="*/ 15 w 15"/>
                <a:gd name="T3" fmla="*/ 15 h 15"/>
                <a:gd name="T4" fmla="*/ 0 w 15"/>
                <a:gd name="T5" fmla="*/ 0 h 15"/>
                <a:gd name="T6" fmla="*/ 0 w 15"/>
                <a:gd name="T7" fmla="*/ 0 h 15"/>
                <a:gd name="T8" fmla="*/ 15 w 15"/>
                <a:gd name="T9" fmla="*/ 15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15" y="15"/>
                  </a:moveTo>
                  <a:lnTo>
                    <a:pt x="15" y="15"/>
                  </a:lnTo>
                  <a:lnTo>
                    <a:pt x="0" y="0"/>
                  </a:lnTo>
                  <a:lnTo>
                    <a:pt x="15" y="15"/>
                  </a:lnTo>
                  <a:close/>
                </a:path>
              </a:pathLst>
            </a:cu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2349" name="Freeform 216" descr="[DECORATIVE]"/>
            <p:cNvSpPr>
              <a:spLocks/>
            </p:cNvSpPr>
            <p:nvPr/>
          </p:nvSpPr>
          <p:spPr bwMode="auto">
            <a:xfrm>
              <a:off x="1298" y="3236"/>
              <a:ext cx="122" cy="157"/>
            </a:xfrm>
            <a:custGeom>
              <a:avLst/>
              <a:gdLst>
                <a:gd name="T0" fmla="*/ 122 w 122"/>
                <a:gd name="T1" fmla="*/ 16 h 157"/>
                <a:gd name="T2" fmla="*/ 107 w 122"/>
                <a:gd name="T3" fmla="*/ 0 h 157"/>
                <a:gd name="T4" fmla="*/ 0 w 122"/>
                <a:gd name="T5" fmla="*/ 142 h 157"/>
                <a:gd name="T6" fmla="*/ 15 w 122"/>
                <a:gd name="T7" fmla="*/ 157 h 157"/>
                <a:gd name="T8" fmla="*/ 122 w 122"/>
                <a:gd name="T9" fmla="*/ 16 h 157"/>
                <a:gd name="T10" fmla="*/ 0 60000 65536"/>
                <a:gd name="T11" fmla="*/ 0 60000 65536"/>
                <a:gd name="T12" fmla="*/ 0 60000 65536"/>
                <a:gd name="T13" fmla="*/ 0 60000 65536"/>
                <a:gd name="T14" fmla="*/ 0 60000 65536"/>
                <a:gd name="T15" fmla="*/ 0 w 122"/>
                <a:gd name="T16" fmla="*/ 0 h 157"/>
                <a:gd name="T17" fmla="*/ 122 w 122"/>
                <a:gd name="T18" fmla="*/ 157 h 157"/>
              </a:gdLst>
              <a:ahLst/>
              <a:cxnLst>
                <a:cxn ang="T10">
                  <a:pos x="T0" y="T1"/>
                </a:cxn>
                <a:cxn ang="T11">
                  <a:pos x="T2" y="T3"/>
                </a:cxn>
                <a:cxn ang="T12">
                  <a:pos x="T4" y="T5"/>
                </a:cxn>
                <a:cxn ang="T13">
                  <a:pos x="T6" y="T7"/>
                </a:cxn>
                <a:cxn ang="T14">
                  <a:pos x="T8" y="T9"/>
                </a:cxn>
              </a:cxnLst>
              <a:rect l="T15" t="T16" r="T17" b="T18"/>
              <a:pathLst>
                <a:path w="122" h="157">
                  <a:moveTo>
                    <a:pt x="122" y="16"/>
                  </a:moveTo>
                  <a:lnTo>
                    <a:pt x="107" y="0"/>
                  </a:lnTo>
                  <a:lnTo>
                    <a:pt x="0" y="142"/>
                  </a:lnTo>
                  <a:lnTo>
                    <a:pt x="15" y="157"/>
                  </a:lnTo>
                  <a:lnTo>
                    <a:pt x="122" y="16"/>
                  </a:lnTo>
                  <a:close/>
                </a:path>
              </a:pathLst>
            </a:custGeom>
            <a:solidFill>
              <a:srgbClr val="33CC33"/>
            </a:solidFill>
            <a:ln w="9525">
              <a:pattFill prst="smCheck">
                <a:fgClr>
                  <a:srgbClr val="33CC33"/>
                </a:fgClr>
                <a:bgClr>
                  <a:srgbClr val="FFFFFF"/>
                </a:bgClr>
              </a:pattFill>
              <a:prstDash val="solid"/>
              <a:round/>
              <a:headEnd/>
              <a:tailEnd/>
            </a:ln>
          </p:spPr>
          <p:txBody>
            <a:bodyPr/>
            <a:lstStyle/>
            <a:p>
              <a:endParaRPr lang="el-GR"/>
            </a:p>
          </p:txBody>
        </p:sp>
        <p:sp>
          <p:nvSpPr>
            <p:cNvPr id="12350" name="Rectangle 217" descr="[DECORATIVE]"/>
            <p:cNvSpPr>
              <a:spLocks noChangeArrowheads="1"/>
            </p:cNvSpPr>
            <p:nvPr/>
          </p:nvSpPr>
          <p:spPr bwMode="auto">
            <a:xfrm>
              <a:off x="4484" y="3205"/>
              <a:ext cx="1" cy="15"/>
            </a:xfrm>
            <a:prstGeom prst="rect">
              <a:avLst/>
            </a:pr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351" name="Freeform 218" descr="[DECORATIVE]"/>
            <p:cNvSpPr>
              <a:spLocks/>
            </p:cNvSpPr>
            <p:nvPr/>
          </p:nvSpPr>
          <p:spPr bwMode="auto">
            <a:xfrm>
              <a:off x="2477" y="3205"/>
              <a:ext cx="2007" cy="47"/>
            </a:xfrm>
            <a:custGeom>
              <a:avLst/>
              <a:gdLst>
                <a:gd name="T0" fmla="*/ 0 w 2007"/>
                <a:gd name="T1" fmla="*/ 31 h 47"/>
                <a:gd name="T2" fmla="*/ 0 w 2007"/>
                <a:gd name="T3" fmla="*/ 47 h 47"/>
                <a:gd name="T4" fmla="*/ 2007 w 2007"/>
                <a:gd name="T5" fmla="*/ 15 h 47"/>
                <a:gd name="T6" fmla="*/ 2007 w 2007"/>
                <a:gd name="T7" fmla="*/ 0 h 47"/>
                <a:gd name="T8" fmla="*/ 0 w 2007"/>
                <a:gd name="T9" fmla="*/ 31 h 47"/>
                <a:gd name="T10" fmla="*/ 0 60000 65536"/>
                <a:gd name="T11" fmla="*/ 0 60000 65536"/>
                <a:gd name="T12" fmla="*/ 0 60000 65536"/>
                <a:gd name="T13" fmla="*/ 0 60000 65536"/>
                <a:gd name="T14" fmla="*/ 0 60000 65536"/>
                <a:gd name="T15" fmla="*/ 0 w 2007"/>
                <a:gd name="T16" fmla="*/ 0 h 47"/>
                <a:gd name="T17" fmla="*/ 2007 w 2007"/>
                <a:gd name="T18" fmla="*/ 47 h 47"/>
              </a:gdLst>
              <a:ahLst/>
              <a:cxnLst>
                <a:cxn ang="T10">
                  <a:pos x="T0" y="T1"/>
                </a:cxn>
                <a:cxn ang="T11">
                  <a:pos x="T2" y="T3"/>
                </a:cxn>
                <a:cxn ang="T12">
                  <a:pos x="T4" y="T5"/>
                </a:cxn>
                <a:cxn ang="T13">
                  <a:pos x="T6" y="T7"/>
                </a:cxn>
                <a:cxn ang="T14">
                  <a:pos x="T8" y="T9"/>
                </a:cxn>
              </a:cxnLst>
              <a:rect l="T15" t="T16" r="T17" b="T18"/>
              <a:pathLst>
                <a:path w="2007" h="47">
                  <a:moveTo>
                    <a:pt x="0" y="31"/>
                  </a:moveTo>
                  <a:lnTo>
                    <a:pt x="0" y="47"/>
                  </a:lnTo>
                  <a:lnTo>
                    <a:pt x="2007" y="15"/>
                  </a:lnTo>
                  <a:lnTo>
                    <a:pt x="2007" y="0"/>
                  </a:lnTo>
                  <a:lnTo>
                    <a:pt x="0" y="31"/>
                  </a:lnTo>
                  <a:close/>
                </a:path>
              </a:pathLst>
            </a:custGeom>
            <a:solidFill>
              <a:srgbClr val="33CC33"/>
            </a:solidFill>
            <a:ln w="9525">
              <a:pattFill prst="smCheck">
                <a:fgClr>
                  <a:srgbClr val="33CC33"/>
                </a:fgClr>
                <a:bgClr>
                  <a:srgbClr val="FFFFFF"/>
                </a:bgClr>
              </a:pattFill>
              <a:prstDash val="solid"/>
              <a:round/>
              <a:headEnd/>
              <a:tailEnd/>
            </a:ln>
          </p:spPr>
          <p:txBody>
            <a:bodyPr/>
            <a:lstStyle/>
            <a:p>
              <a:endParaRPr lang="el-GR"/>
            </a:p>
          </p:txBody>
        </p:sp>
        <p:sp>
          <p:nvSpPr>
            <p:cNvPr id="12352" name="Rectangle 219" descr="[DECORATIVE]"/>
            <p:cNvSpPr>
              <a:spLocks noChangeArrowheads="1"/>
            </p:cNvSpPr>
            <p:nvPr/>
          </p:nvSpPr>
          <p:spPr bwMode="auto">
            <a:xfrm>
              <a:off x="2508" y="3236"/>
              <a:ext cx="1" cy="16"/>
            </a:xfrm>
            <a:prstGeom prst="rect">
              <a:avLst/>
            </a:pr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353" name="Freeform 220" descr="[DECORATIVE]"/>
            <p:cNvSpPr>
              <a:spLocks/>
            </p:cNvSpPr>
            <p:nvPr/>
          </p:nvSpPr>
          <p:spPr bwMode="auto">
            <a:xfrm>
              <a:off x="1604" y="3236"/>
              <a:ext cx="904" cy="63"/>
            </a:xfrm>
            <a:custGeom>
              <a:avLst/>
              <a:gdLst>
                <a:gd name="T0" fmla="*/ 904 w 904"/>
                <a:gd name="T1" fmla="*/ 16 h 63"/>
                <a:gd name="T2" fmla="*/ 904 w 904"/>
                <a:gd name="T3" fmla="*/ 0 h 63"/>
                <a:gd name="T4" fmla="*/ 0 w 904"/>
                <a:gd name="T5" fmla="*/ 47 h 63"/>
                <a:gd name="T6" fmla="*/ 0 w 904"/>
                <a:gd name="T7" fmla="*/ 47 h 63"/>
                <a:gd name="T8" fmla="*/ 0 w 904"/>
                <a:gd name="T9" fmla="*/ 63 h 63"/>
                <a:gd name="T10" fmla="*/ 0 w 904"/>
                <a:gd name="T11" fmla="*/ 63 h 63"/>
                <a:gd name="T12" fmla="*/ 904 w 904"/>
                <a:gd name="T13" fmla="*/ 16 h 63"/>
                <a:gd name="T14" fmla="*/ 0 60000 65536"/>
                <a:gd name="T15" fmla="*/ 0 60000 65536"/>
                <a:gd name="T16" fmla="*/ 0 60000 65536"/>
                <a:gd name="T17" fmla="*/ 0 60000 65536"/>
                <a:gd name="T18" fmla="*/ 0 60000 65536"/>
                <a:gd name="T19" fmla="*/ 0 60000 65536"/>
                <a:gd name="T20" fmla="*/ 0 60000 65536"/>
                <a:gd name="T21" fmla="*/ 0 w 904"/>
                <a:gd name="T22" fmla="*/ 0 h 63"/>
                <a:gd name="T23" fmla="*/ 904 w 904"/>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4" h="63">
                  <a:moveTo>
                    <a:pt x="904" y="16"/>
                  </a:moveTo>
                  <a:lnTo>
                    <a:pt x="904" y="0"/>
                  </a:lnTo>
                  <a:lnTo>
                    <a:pt x="0" y="47"/>
                  </a:lnTo>
                  <a:lnTo>
                    <a:pt x="0" y="63"/>
                  </a:lnTo>
                  <a:lnTo>
                    <a:pt x="904" y="16"/>
                  </a:lnTo>
                  <a:close/>
                </a:path>
              </a:pathLst>
            </a:custGeom>
            <a:solidFill>
              <a:srgbClr val="33CC33"/>
            </a:solidFill>
            <a:ln w="9525">
              <a:pattFill prst="smCheck">
                <a:fgClr>
                  <a:srgbClr val="33CC33"/>
                </a:fgClr>
                <a:bgClr>
                  <a:srgbClr val="FFFFFF"/>
                </a:bgClr>
              </a:pattFill>
              <a:prstDash val="solid"/>
              <a:round/>
              <a:headEnd/>
              <a:tailEnd/>
            </a:ln>
          </p:spPr>
          <p:txBody>
            <a:bodyPr/>
            <a:lstStyle/>
            <a:p>
              <a:endParaRPr lang="el-GR"/>
            </a:p>
          </p:txBody>
        </p:sp>
        <p:sp>
          <p:nvSpPr>
            <p:cNvPr id="12354" name="Rectangle 221" descr="[DECORATIVE]"/>
            <p:cNvSpPr>
              <a:spLocks noChangeArrowheads="1"/>
            </p:cNvSpPr>
            <p:nvPr/>
          </p:nvSpPr>
          <p:spPr bwMode="auto">
            <a:xfrm>
              <a:off x="1298" y="3378"/>
              <a:ext cx="1" cy="15"/>
            </a:xfrm>
            <a:prstGeom prst="rect">
              <a:avLst/>
            </a:pr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355" name="Freeform 222" descr="[DECORATIVE]"/>
            <p:cNvSpPr>
              <a:spLocks/>
            </p:cNvSpPr>
            <p:nvPr/>
          </p:nvSpPr>
          <p:spPr bwMode="auto">
            <a:xfrm>
              <a:off x="1298" y="3283"/>
              <a:ext cx="306" cy="110"/>
            </a:xfrm>
            <a:custGeom>
              <a:avLst/>
              <a:gdLst>
                <a:gd name="T0" fmla="*/ 306 w 306"/>
                <a:gd name="T1" fmla="*/ 16 h 110"/>
                <a:gd name="T2" fmla="*/ 306 w 306"/>
                <a:gd name="T3" fmla="*/ 0 h 110"/>
                <a:gd name="T4" fmla="*/ 0 w 306"/>
                <a:gd name="T5" fmla="*/ 95 h 110"/>
                <a:gd name="T6" fmla="*/ 0 w 306"/>
                <a:gd name="T7" fmla="*/ 110 h 110"/>
                <a:gd name="T8" fmla="*/ 306 w 306"/>
                <a:gd name="T9" fmla="*/ 16 h 110"/>
                <a:gd name="T10" fmla="*/ 0 60000 65536"/>
                <a:gd name="T11" fmla="*/ 0 60000 65536"/>
                <a:gd name="T12" fmla="*/ 0 60000 65536"/>
                <a:gd name="T13" fmla="*/ 0 60000 65536"/>
                <a:gd name="T14" fmla="*/ 0 60000 65536"/>
                <a:gd name="T15" fmla="*/ 0 w 306"/>
                <a:gd name="T16" fmla="*/ 0 h 110"/>
                <a:gd name="T17" fmla="*/ 306 w 306"/>
                <a:gd name="T18" fmla="*/ 110 h 110"/>
              </a:gdLst>
              <a:ahLst/>
              <a:cxnLst>
                <a:cxn ang="T10">
                  <a:pos x="T0" y="T1"/>
                </a:cxn>
                <a:cxn ang="T11">
                  <a:pos x="T2" y="T3"/>
                </a:cxn>
                <a:cxn ang="T12">
                  <a:pos x="T4" y="T5"/>
                </a:cxn>
                <a:cxn ang="T13">
                  <a:pos x="T6" y="T7"/>
                </a:cxn>
                <a:cxn ang="T14">
                  <a:pos x="T8" y="T9"/>
                </a:cxn>
              </a:cxnLst>
              <a:rect l="T15" t="T16" r="T17" b="T18"/>
              <a:pathLst>
                <a:path w="306" h="110">
                  <a:moveTo>
                    <a:pt x="306" y="16"/>
                  </a:moveTo>
                  <a:lnTo>
                    <a:pt x="306" y="0"/>
                  </a:lnTo>
                  <a:lnTo>
                    <a:pt x="0" y="95"/>
                  </a:lnTo>
                  <a:lnTo>
                    <a:pt x="0" y="110"/>
                  </a:lnTo>
                  <a:lnTo>
                    <a:pt x="306" y="16"/>
                  </a:lnTo>
                  <a:close/>
                </a:path>
              </a:pathLst>
            </a:custGeom>
            <a:solidFill>
              <a:srgbClr val="33CC33"/>
            </a:solidFill>
            <a:ln w="9525">
              <a:pattFill prst="smCheck">
                <a:fgClr>
                  <a:srgbClr val="33CC33"/>
                </a:fgClr>
                <a:bgClr>
                  <a:srgbClr val="FFFFFF"/>
                </a:bgClr>
              </a:pattFill>
              <a:prstDash val="solid"/>
              <a:round/>
              <a:headEnd/>
              <a:tailEnd/>
            </a:ln>
          </p:spPr>
          <p:txBody>
            <a:bodyPr/>
            <a:lstStyle/>
            <a:p>
              <a:endParaRPr lang="el-GR"/>
            </a:p>
          </p:txBody>
        </p:sp>
        <p:sp>
          <p:nvSpPr>
            <p:cNvPr id="12356" name="Freeform 223" descr="[DECORATIVE]"/>
            <p:cNvSpPr>
              <a:spLocks/>
            </p:cNvSpPr>
            <p:nvPr/>
          </p:nvSpPr>
          <p:spPr bwMode="auto">
            <a:xfrm>
              <a:off x="823" y="1207"/>
              <a:ext cx="659" cy="283"/>
            </a:xfrm>
            <a:custGeom>
              <a:avLst/>
              <a:gdLst>
                <a:gd name="T0" fmla="*/ 659 w 659"/>
                <a:gd name="T1" fmla="*/ 0 h 283"/>
                <a:gd name="T2" fmla="*/ 597 w 659"/>
                <a:gd name="T3" fmla="*/ 110 h 283"/>
                <a:gd name="T4" fmla="*/ 460 w 659"/>
                <a:gd name="T5" fmla="*/ 204 h 283"/>
                <a:gd name="T6" fmla="*/ 260 w 659"/>
                <a:gd name="T7" fmla="*/ 267 h 283"/>
                <a:gd name="T8" fmla="*/ 0 w 659"/>
                <a:gd name="T9" fmla="*/ 283 h 283"/>
                <a:gd name="T10" fmla="*/ 0 w 659"/>
                <a:gd name="T11" fmla="*/ 141 h 283"/>
                <a:gd name="T12" fmla="*/ 0 w 659"/>
                <a:gd name="T13" fmla="*/ 0 h 283"/>
                <a:gd name="T14" fmla="*/ 322 w 659"/>
                <a:gd name="T15" fmla="*/ 0 h 283"/>
                <a:gd name="T16" fmla="*/ 659 w 659"/>
                <a:gd name="T17" fmla="*/ 0 h 2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9"/>
                <a:gd name="T28" fmla="*/ 0 h 283"/>
                <a:gd name="T29" fmla="*/ 659 w 659"/>
                <a:gd name="T30" fmla="*/ 283 h 2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9" h="283">
                  <a:moveTo>
                    <a:pt x="659" y="0"/>
                  </a:moveTo>
                  <a:lnTo>
                    <a:pt x="597" y="110"/>
                  </a:lnTo>
                  <a:lnTo>
                    <a:pt x="460" y="204"/>
                  </a:lnTo>
                  <a:lnTo>
                    <a:pt x="260" y="267"/>
                  </a:lnTo>
                  <a:lnTo>
                    <a:pt x="0" y="283"/>
                  </a:lnTo>
                  <a:lnTo>
                    <a:pt x="0" y="141"/>
                  </a:lnTo>
                  <a:lnTo>
                    <a:pt x="0" y="0"/>
                  </a:lnTo>
                  <a:lnTo>
                    <a:pt x="322" y="0"/>
                  </a:lnTo>
                  <a:lnTo>
                    <a:pt x="659" y="0"/>
                  </a:lnTo>
                  <a:close/>
                </a:path>
              </a:pathLst>
            </a:custGeom>
            <a:blipFill dpi="0" rotWithShape="0">
              <a:blip r:embed="rId1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2357" name="Freeform 224" descr="[DECORATIVE]"/>
            <p:cNvSpPr>
              <a:spLocks/>
            </p:cNvSpPr>
            <p:nvPr/>
          </p:nvSpPr>
          <p:spPr bwMode="auto">
            <a:xfrm>
              <a:off x="1237" y="939"/>
              <a:ext cx="107" cy="95"/>
            </a:xfrm>
            <a:custGeom>
              <a:avLst/>
              <a:gdLst>
                <a:gd name="T0" fmla="*/ 46 w 107"/>
                <a:gd name="T1" fmla="*/ 95 h 95"/>
                <a:gd name="T2" fmla="*/ 15 w 107"/>
                <a:gd name="T3" fmla="*/ 95 h 95"/>
                <a:gd name="T4" fmla="*/ 0 w 107"/>
                <a:gd name="T5" fmla="*/ 95 h 95"/>
                <a:gd name="T6" fmla="*/ 15 w 107"/>
                <a:gd name="T7" fmla="*/ 79 h 95"/>
                <a:gd name="T8" fmla="*/ 46 w 107"/>
                <a:gd name="T9" fmla="*/ 32 h 95"/>
                <a:gd name="T10" fmla="*/ 46 w 107"/>
                <a:gd name="T11" fmla="*/ 0 h 95"/>
                <a:gd name="T12" fmla="*/ 61 w 107"/>
                <a:gd name="T13" fmla="*/ 32 h 95"/>
                <a:gd name="T14" fmla="*/ 91 w 107"/>
                <a:gd name="T15" fmla="*/ 79 h 95"/>
                <a:gd name="T16" fmla="*/ 107 w 107"/>
                <a:gd name="T17" fmla="*/ 95 h 95"/>
                <a:gd name="T18" fmla="*/ 76 w 107"/>
                <a:gd name="T19" fmla="*/ 95 h 95"/>
                <a:gd name="T20" fmla="*/ 76 w 107"/>
                <a:gd name="T21" fmla="*/ 95 h 95"/>
                <a:gd name="T22" fmla="*/ 46 w 107"/>
                <a:gd name="T23" fmla="*/ 48 h 95"/>
                <a:gd name="T24" fmla="*/ 61 w 107"/>
                <a:gd name="T25" fmla="*/ 32 h 95"/>
                <a:gd name="T26" fmla="*/ 61 w 107"/>
                <a:gd name="T27" fmla="*/ 48 h 95"/>
                <a:gd name="T28" fmla="*/ 30 w 107"/>
                <a:gd name="T29" fmla="*/ 95 h 95"/>
                <a:gd name="T30" fmla="*/ 15 w 107"/>
                <a:gd name="T31" fmla="*/ 79 h 95"/>
                <a:gd name="T32" fmla="*/ 15 w 107"/>
                <a:gd name="T33" fmla="*/ 79 h 95"/>
                <a:gd name="T34" fmla="*/ 46 w 107"/>
                <a:gd name="T35" fmla="*/ 79 h 95"/>
                <a:gd name="T36" fmla="*/ 46 w 107"/>
                <a:gd name="T37" fmla="*/ 95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7"/>
                <a:gd name="T58" fmla="*/ 0 h 95"/>
                <a:gd name="T59" fmla="*/ 107 w 107"/>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7" h="95">
                  <a:moveTo>
                    <a:pt x="46" y="95"/>
                  </a:moveTo>
                  <a:lnTo>
                    <a:pt x="15" y="95"/>
                  </a:lnTo>
                  <a:lnTo>
                    <a:pt x="0" y="95"/>
                  </a:lnTo>
                  <a:lnTo>
                    <a:pt x="15" y="79"/>
                  </a:lnTo>
                  <a:lnTo>
                    <a:pt x="46" y="32"/>
                  </a:lnTo>
                  <a:lnTo>
                    <a:pt x="46" y="0"/>
                  </a:lnTo>
                  <a:lnTo>
                    <a:pt x="61" y="32"/>
                  </a:lnTo>
                  <a:lnTo>
                    <a:pt x="91" y="79"/>
                  </a:lnTo>
                  <a:lnTo>
                    <a:pt x="107" y="95"/>
                  </a:lnTo>
                  <a:lnTo>
                    <a:pt x="76" y="95"/>
                  </a:lnTo>
                  <a:lnTo>
                    <a:pt x="46" y="48"/>
                  </a:lnTo>
                  <a:lnTo>
                    <a:pt x="61" y="32"/>
                  </a:lnTo>
                  <a:lnTo>
                    <a:pt x="61" y="48"/>
                  </a:lnTo>
                  <a:lnTo>
                    <a:pt x="30" y="95"/>
                  </a:lnTo>
                  <a:lnTo>
                    <a:pt x="15" y="79"/>
                  </a:lnTo>
                  <a:lnTo>
                    <a:pt x="46" y="79"/>
                  </a:lnTo>
                  <a:lnTo>
                    <a:pt x="46" y="95"/>
                  </a:lnTo>
                  <a:close/>
                </a:path>
              </a:pathLst>
            </a:cu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2358" name="Freeform 225" descr="[DECORATIVE]"/>
            <p:cNvSpPr>
              <a:spLocks/>
            </p:cNvSpPr>
            <p:nvPr/>
          </p:nvSpPr>
          <p:spPr bwMode="auto">
            <a:xfrm>
              <a:off x="1283" y="1018"/>
              <a:ext cx="30" cy="16"/>
            </a:xfrm>
            <a:custGeom>
              <a:avLst/>
              <a:gdLst>
                <a:gd name="T0" fmla="*/ 30 w 30"/>
                <a:gd name="T1" fmla="*/ 16 h 16"/>
                <a:gd name="T2" fmla="*/ 0 w 30"/>
                <a:gd name="T3" fmla="*/ 16 h 16"/>
                <a:gd name="T4" fmla="*/ 0 w 30"/>
                <a:gd name="T5" fmla="*/ 0 h 16"/>
                <a:gd name="T6" fmla="*/ 0 w 30"/>
                <a:gd name="T7" fmla="*/ 0 h 16"/>
                <a:gd name="T8" fmla="*/ 0 w 30"/>
                <a:gd name="T9" fmla="*/ 0 h 16"/>
                <a:gd name="T10" fmla="*/ 30 w 30"/>
                <a:gd name="T11" fmla="*/ 0 h 16"/>
                <a:gd name="T12" fmla="*/ 30 w 30"/>
                <a:gd name="T13" fmla="*/ 16 h 16"/>
                <a:gd name="T14" fmla="*/ 0 60000 65536"/>
                <a:gd name="T15" fmla="*/ 0 60000 65536"/>
                <a:gd name="T16" fmla="*/ 0 60000 65536"/>
                <a:gd name="T17" fmla="*/ 0 60000 65536"/>
                <a:gd name="T18" fmla="*/ 0 60000 65536"/>
                <a:gd name="T19" fmla="*/ 0 60000 65536"/>
                <a:gd name="T20" fmla="*/ 0 60000 65536"/>
                <a:gd name="T21" fmla="*/ 0 w 30"/>
                <a:gd name="T22" fmla="*/ 0 h 16"/>
                <a:gd name="T23" fmla="*/ 30 w 30"/>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6">
                  <a:moveTo>
                    <a:pt x="30" y="16"/>
                  </a:moveTo>
                  <a:lnTo>
                    <a:pt x="0" y="16"/>
                  </a:lnTo>
                  <a:lnTo>
                    <a:pt x="0" y="0"/>
                  </a:lnTo>
                  <a:lnTo>
                    <a:pt x="30" y="0"/>
                  </a:lnTo>
                  <a:lnTo>
                    <a:pt x="30" y="16"/>
                  </a:lnTo>
                  <a:close/>
                </a:path>
              </a:pathLst>
            </a:cu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2359" name="Freeform 226" descr="[DECORATIVE]"/>
            <p:cNvSpPr>
              <a:spLocks/>
            </p:cNvSpPr>
            <p:nvPr/>
          </p:nvSpPr>
          <p:spPr bwMode="auto">
            <a:xfrm>
              <a:off x="1252" y="987"/>
              <a:ext cx="61" cy="47"/>
            </a:xfrm>
            <a:custGeom>
              <a:avLst/>
              <a:gdLst>
                <a:gd name="T0" fmla="*/ 31 w 61"/>
                <a:gd name="T1" fmla="*/ 47 h 47"/>
                <a:gd name="T2" fmla="*/ 0 w 61"/>
                <a:gd name="T3" fmla="*/ 47 h 47"/>
                <a:gd name="T4" fmla="*/ 31 w 61"/>
                <a:gd name="T5" fmla="*/ 0 h 47"/>
                <a:gd name="T6" fmla="*/ 61 w 61"/>
                <a:gd name="T7" fmla="*/ 47 h 47"/>
                <a:gd name="T8" fmla="*/ 31 w 61"/>
                <a:gd name="T9" fmla="*/ 47 h 47"/>
                <a:gd name="T10" fmla="*/ 0 60000 65536"/>
                <a:gd name="T11" fmla="*/ 0 60000 65536"/>
                <a:gd name="T12" fmla="*/ 0 60000 65536"/>
                <a:gd name="T13" fmla="*/ 0 60000 65536"/>
                <a:gd name="T14" fmla="*/ 0 60000 65536"/>
                <a:gd name="T15" fmla="*/ 0 w 61"/>
                <a:gd name="T16" fmla="*/ 0 h 47"/>
                <a:gd name="T17" fmla="*/ 61 w 61"/>
                <a:gd name="T18" fmla="*/ 47 h 47"/>
              </a:gdLst>
              <a:ahLst/>
              <a:cxnLst>
                <a:cxn ang="T10">
                  <a:pos x="T0" y="T1"/>
                </a:cxn>
                <a:cxn ang="T11">
                  <a:pos x="T2" y="T3"/>
                </a:cxn>
                <a:cxn ang="T12">
                  <a:pos x="T4" y="T5"/>
                </a:cxn>
                <a:cxn ang="T13">
                  <a:pos x="T6" y="T7"/>
                </a:cxn>
                <a:cxn ang="T14">
                  <a:pos x="T8" y="T9"/>
                </a:cxn>
              </a:cxnLst>
              <a:rect l="T15" t="T16" r="T17" b="T18"/>
              <a:pathLst>
                <a:path w="61" h="47">
                  <a:moveTo>
                    <a:pt x="31" y="47"/>
                  </a:moveTo>
                  <a:lnTo>
                    <a:pt x="0" y="47"/>
                  </a:lnTo>
                  <a:lnTo>
                    <a:pt x="31" y="0"/>
                  </a:lnTo>
                  <a:lnTo>
                    <a:pt x="61" y="47"/>
                  </a:lnTo>
                  <a:lnTo>
                    <a:pt x="31" y="47"/>
                  </a:lnTo>
                  <a:close/>
                </a:path>
              </a:pathLst>
            </a:cu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2360" name="Rectangle 227" descr="[DECORATIVE]"/>
            <p:cNvSpPr>
              <a:spLocks noChangeArrowheads="1"/>
            </p:cNvSpPr>
            <p:nvPr/>
          </p:nvSpPr>
          <p:spPr bwMode="auto">
            <a:xfrm>
              <a:off x="1283" y="3378"/>
              <a:ext cx="15" cy="1"/>
            </a:xfrm>
            <a:prstGeom prst="rect">
              <a:avLst/>
            </a:pr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361" name="Rectangle 228" descr="[DECORATIVE]"/>
            <p:cNvSpPr>
              <a:spLocks noChangeArrowheads="1"/>
            </p:cNvSpPr>
            <p:nvPr/>
          </p:nvSpPr>
          <p:spPr bwMode="auto">
            <a:xfrm>
              <a:off x="1283" y="1049"/>
              <a:ext cx="15" cy="2329"/>
            </a:xfrm>
            <a:prstGeom prst="rect">
              <a:avLst/>
            </a:pr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362" name="Freeform 229" descr="[DECORATIVE]"/>
            <p:cNvSpPr>
              <a:spLocks/>
            </p:cNvSpPr>
            <p:nvPr/>
          </p:nvSpPr>
          <p:spPr bwMode="auto">
            <a:xfrm>
              <a:off x="4882" y="3315"/>
              <a:ext cx="92" cy="110"/>
            </a:xfrm>
            <a:custGeom>
              <a:avLst/>
              <a:gdLst>
                <a:gd name="T0" fmla="*/ 0 w 92"/>
                <a:gd name="T1" fmla="*/ 63 h 110"/>
                <a:gd name="T2" fmla="*/ 0 w 92"/>
                <a:gd name="T3" fmla="*/ 15 h 110"/>
                <a:gd name="T4" fmla="*/ 0 w 92"/>
                <a:gd name="T5" fmla="*/ 0 h 110"/>
                <a:gd name="T6" fmla="*/ 16 w 92"/>
                <a:gd name="T7" fmla="*/ 15 h 110"/>
                <a:gd name="T8" fmla="*/ 77 w 92"/>
                <a:gd name="T9" fmla="*/ 63 h 110"/>
                <a:gd name="T10" fmla="*/ 92 w 92"/>
                <a:gd name="T11" fmla="*/ 63 h 110"/>
                <a:gd name="T12" fmla="*/ 62 w 92"/>
                <a:gd name="T13" fmla="*/ 78 h 110"/>
                <a:gd name="T14" fmla="*/ 0 w 92"/>
                <a:gd name="T15" fmla="*/ 110 h 110"/>
                <a:gd name="T16" fmla="*/ 0 w 92"/>
                <a:gd name="T17" fmla="*/ 110 h 110"/>
                <a:gd name="T18" fmla="*/ 0 w 92"/>
                <a:gd name="T19" fmla="*/ 94 h 110"/>
                <a:gd name="T20" fmla="*/ 0 w 92"/>
                <a:gd name="T21" fmla="*/ 94 h 110"/>
                <a:gd name="T22" fmla="*/ 62 w 92"/>
                <a:gd name="T23" fmla="*/ 63 h 110"/>
                <a:gd name="T24" fmla="*/ 62 w 92"/>
                <a:gd name="T25" fmla="*/ 78 h 110"/>
                <a:gd name="T26" fmla="*/ 62 w 92"/>
                <a:gd name="T27" fmla="*/ 78 h 110"/>
                <a:gd name="T28" fmla="*/ 0 w 92"/>
                <a:gd name="T29" fmla="*/ 31 h 110"/>
                <a:gd name="T30" fmla="*/ 16 w 92"/>
                <a:gd name="T31" fmla="*/ 15 h 110"/>
                <a:gd name="T32" fmla="*/ 16 w 92"/>
                <a:gd name="T33" fmla="*/ 15 h 110"/>
                <a:gd name="T34" fmla="*/ 16 w 92"/>
                <a:gd name="T35" fmla="*/ 63 h 110"/>
                <a:gd name="T36" fmla="*/ 0 w 92"/>
                <a:gd name="T37" fmla="*/ 63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
                <a:gd name="T58" fmla="*/ 0 h 110"/>
                <a:gd name="T59" fmla="*/ 92 w 92"/>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 h="110">
                  <a:moveTo>
                    <a:pt x="0" y="63"/>
                  </a:moveTo>
                  <a:lnTo>
                    <a:pt x="0" y="15"/>
                  </a:lnTo>
                  <a:lnTo>
                    <a:pt x="0" y="0"/>
                  </a:lnTo>
                  <a:lnTo>
                    <a:pt x="16" y="15"/>
                  </a:lnTo>
                  <a:lnTo>
                    <a:pt x="77" y="63"/>
                  </a:lnTo>
                  <a:lnTo>
                    <a:pt x="92" y="63"/>
                  </a:lnTo>
                  <a:lnTo>
                    <a:pt x="62" y="78"/>
                  </a:lnTo>
                  <a:lnTo>
                    <a:pt x="0" y="110"/>
                  </a:lnTo>
                  <a:lnTo>
                    <a:pt x="0" y="94"/>
                  </a:lnTo>
                  <a:lnTo>
                    <a:pt x="62" y="63"/>
                  </a:lnTo>
                  <a:lnTo>
                    <a:pt x="62" y="78"/>
                  </a:lnTo>
                  <a:lnTo>
                    <a:pt x="0" y="31"/>
                  </a:lnTo>
                  <a:lnTo>
                    <a:pt x="16" y="15"/>
                  </a:lnTo>
                  <a:lnTo>
                    <a:pt x="16" y="63"/>
                  </a:lnTo>
                  <a:lnTo>
                    <a:pt x="0" y="63"/>
                  </a:lnTo>
                  <a:close/>
                </a:path>
              </a:pathLst>
            </a:cu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2363" name="Freeform 230" descr="[DECORATIVE]"/>
            <p:cNvSpPr>
              <a:spLocks/>
            </p:cNvSpPr>
            <p:nvPr/>
          </p:nvSpPr>
          <p:spPr bwMode="auto">
            <a:xfrm>
              <a:off x="4882" y="3378"/>
              <a:ext cx="16" cy="31"/>
            </a:xfrm>
            <a:custGeom>
              <a:avLst/>
              <a:gdLst>
                <a:gd name="T0" fmla="*/ 0 w 16"/>
                <a:gd name="T1" fmla="*/ 31 h 31"/>
                <a:gd name="T2" fmla="*/ 0 w 16"/>
                <a:gd name="T3" fmla="*/ 0 h 31"/>
                <a:gd name="T4" fmla="*/ 16 w 16"/>
                <a:gd name="T5" fmla="*/ 0 h 31"/>
                <a:gd name="T6" fmla="*/ 16 w 16"/>
                <a:gd name="T7" fmla="*/ 0 h 31"/>
                <a:gd name="T8" fmla="*/ 16 w 16"/>
                <a:gd name="T9" fmla="*/ 0 h 31"/>
                <a:gd name="T10" fmla="*/ 16 w 16"/>
                <a:gd name="T11" fmla="*/ 31 h 31"/>
                <a:gd name="T12" fmla="*/ 0 w 16"/>
                <a:gd name="T13" fmla="*/ 31 h 31"/>
                <a:gd name="T14" fmla="*/ 0 60000 65536"/>
                <a:gd name="T15" fmla="*/ 0 60000 65536"/>
                <a:gd name="T16" fmla="*/ 0 60000 65536"/>
                <a:gd name="T17" fmla="*/ 0 60000 65536"/>
                <a:gd name="T18" fmla="*/ 0 60000 65536"/>
                <a:gd name="T19" fmla="*/ 0 60000 65536"/>
                <a:gd name="T20" fmla="*/ 0 60000 65536"/>
                <a:gd name="T21" fmla="*/ 0 w 16"/>
                <a:gd name="T22" fmla="*/ 0 h 31"/>
                <a:gd name="T23" fmla="*/ 16 w 1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31">
                  <a:moveTo>
                    <a:pt x="0" y="31"/>
                  </a:moveTo>
                  <a:lnTo>
                    <a:pt x="0" y="0"/>
                  </a:lnTo>
                  <a:lnTo>
                    <a:pt x="16" y="0"/>
                  </a:lnTo>
                  <a:lnTo>
                    <a:pt x="16" y="31"/>
                  </a:lnTo>
                  <a:lnTo>
                    <a:pt x="0" y="31"/>
                  </a:lnTo>
                  <a:close/>
                </a:path>
              </a:pathLst>
            </a:cu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2364" name="Freeform 231" descr="[DECORATIVE]"/>
            <p:cNvSpPr>
              <a:spLocks/>
            </p:cNvSpPr>
            <p:nvPr/>
          </p:nvSpPr>
          <p:spPr bwMode="auto">
            <a:xfrm>
              <a:off x="4882" y="3330"/>
              <a:ext cx="62" cy="79"/>
            </a:xfrm>
            <a:custGeom>
              <a:avLst/>
              <a:gdLst>
                <a:gd name="T0" fmla="*/ 0 w 62"/>
                <a:gd name="T1" fmla="*/ 48 h 79"/>
                <a:gd name="T2" fmla="*/ 0 w 62"/>
                <a:gd name="T3" fmla="*/ 0 h 79"/>
                <a:gd name="T4" fmla="*/ 62 w 62"/>
                <a:gd name="T5" fmla="*/ 48 h 79"/>
                <a:gd name="T6" fmla="*/ 0 w 62"/>
                <a:gd name="T7" fmla="*/ 79 h 79"/>
                <a:gd name="T8" fmla="*/ 0 w 62"/>
                <a:gd name="T9" fmla="*/ 48 h 79"/>
                <a:gd name="T10" fmla="*/ 0 60000 65536"/>
                <a:gd name="T11" fmla="*/ 0 60000 65536"/>
                <a:gd name="T12" fmla="*/ 0 60000 65536"/>
                <a:gd name="T13" fmla="*/ 0 60000 65536"/>
                <a:gd name="T14" fmla="*/ 0 60000 65536"/>
                <a:gd name="T15" fmla="*/ 0 w 62"/>
                <a:gd name="T16" fmla="*/ 0 h 79"/>
                <a:gd name="T17" fmla="*/ 62 w 62"/>
                <a:gd name="T18" fmla="*/ 79 h 79"/>
              </a:gdLst>
              <a:ahLst/>
              <a:cxnLst>
                <a:cxn ang="T10">
                  <a:pos x="T0" y="T1"/>
                </a:cxn>
                <a:cxn ang="T11">
                  <a:pos x="T2" y="T3"/>
                </a:cxn>
                <a:cxn ang="T12">
                  <a:pos x="T4" y="T5"/>
                </a:cxn>
                <a:cxn ang="T13">
                  <a:pos x="T6" y="T7"/>
                </a:cxn>
                <a:cxn ang="T14">
                  <a:pos x="T8" y="T9"/>
                </a:cxn>
              </a:cxnLst>
              <a:rect l="T15" t="T16" r="T17" b="T18"/>
              <a:pathLst>
                <a:path w="62" h="79">
                  <a:moveTo>
                    <a:pt x="0" y="48"/>
                  </a:moveTo>
                  <a:lnTo>
                    <a:pt x="0" y="0"/>
                  </a:lnTo>
                  <a:lnTo>
                    <a:pt x="62" y="48"/>
                  </a:lnTo>
                  <a:lnTo>
                    <a:pt x="0" y="79"/>
                  </a:lnTo>
                  <a:lnTo>
                    <a:pt x="0" y="48"/>
                  </a:lnTo>
                  <a:close/>
                </a:path>
              </a:pathLst>
            </a:cu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2365" name="Rectangle 232" descr="[DECORATIVE]"/>
            <p:cNvSpPr>
              <a:spLocks noChangeArrowheads="1"/>
            </p:cNvSpPr>
            <p:nvPr/>
          </p:nvSpPr>
          <p:spPr bwMode="auto">
            <a:xfrm>
              <a:off x="1283" y="3378"/>
              <a:ext cx="3599" cy="15"/>
            </a:xfrm>
            <a:prstGeom prst="rect">
              <a:avLst/>
            </a:pr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366" name="Rectangle 233" descr="[DECORATIVE]"/>
            <p:cNvSpPr>
              <a:spLocks noChangeArrowheads="1"/>
            </p:cNvSpPr>
            <p:nvPr/>
          </p:nvSpPr>
          <p:spPr bwMode="auto">
            <a:xfrm>
              <a:off x="1037" y="845"/>
              <a:ext cx="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1600" i="1">
                  <a:solidFill>
                    <a:srgbClr val="000000"/>
                  </a:solidFill>
                </a:rPr>
                <a:t>I</a:t>
              </a:r>
              <a:endParaRPr lang="el-GR" altLang="el-GR"/>
            </a:p>
          </p:txBody>
        </p:sp>
        <p:sp>
          <p:nvSpPr>
            <p:cNvPr id="12367" name="Rectangle 234" descr="[DECORATIVE]"/>
            <p:cNvSpPr>
              <a:spLocks noChangeArrowheads="1"/>
            </p:cNvSpPr>
            <p:nvPr/>
          </p:nvSpPr>
          <p:spPr bwMode="auto">
            <a:xfrm>
              <a:off x="1083" y="908"/>
              <a:ext cx="11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1200" i="1">
                  <a:solidFill>
                    <a:srgbClr val="000000"/>
                  </a:solidFill>
                </a:rPr>
                <a:t>Dn</a:t>
              </a:r>
              <a:endParaRPr lang="el-GR" altLang="el-GR"/>
            </a:p>
          </p:txBody>
        </p:sp>
        <p:sp>
          <p:nvSpPr>
            <p:cNvPr id="12368" name="Rectangle 235" descr="[DECORATIVE]"/>
            <p:cNvSpPr>
              <a:spLocks noChangeArrowheads="1"/>
            </p:cNvSpPr>
            <p:nvPr/>
          </p:nvSpPr>
          <p:spPr bwMode="auto">
            <a:xfrm>
              <a:off x="4729" y="3456"/>
              <a:ext cx="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1600" i="1">
                  <a:solidFill>
                    <a:srgbClr val="000000"/>
                  </a:solidFill>
                </a:rPr>
                <a:t>V</a:t>
              </a:r>
              <a:endParaRPr lang="el-GR" altLang="el-GR"/>
            </a:p>
          </p:txBody>
        </p:sp>
        <p:sp>
          <p:nvSpPr>
            <p:cNvPr id="12369" name="Rectangle 236" descr="[DECORATIVE]"/>
            <p:cNvSpPr>
              <a:spLocks noChangeArrowheads="1"/>
            </p:cNvSpPr>
            <p:nvPr/>
          </p:nvSpPr>
          <p:spPr bwMode="auto">
            <a:xfrm>
              <a:off x="4790" y="3519"/>
              <a:ext cx="12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1200" i="1">
                  <a:solidFill>
                    <a:srgbClr val="000000"/>
                  </a:solidFill>
                </a:rPr>
                <a:t>out</a:t>
              </a:r>
              <a:endParaRPr lang="el-GR" altLang="el-GR"/>
            </a:p>
          </p:txBody>
        </p:sp>
        <p:sp>
          <p:nvSpPr>
            <p:cNvPr id="12370" name="Freeform 237" descr="[DECORATIVE]"/>
            <p:cNvSpPr>
              <a:spLocks/>
            </p:cNvSpPr>
            <p:nvPr/>
          </p:nvSpPr>
          <p:spPr bwMode="auto">
            <a:xfrm>
              <a:off x="4239" y="1207"/>
              <a:ext cx="659" cy="283"/>
            </a:xfrm>
            <a:custGeom>
              <a:avLst/>
              <a:gdLst>
                <a:gd name="T0" fmla="*/ 659 w 659"/>
                <a:gd name="T1" fmla="*/ 283 h 283"/>
                <a:gd name="T2" fmla="*/ 414 w 659"/>
                <a:gd name="T3" fmla="*/ 267 h 283"/>
                <a:gd name="T4" fmla="*/ 199 w 659"/>
                <a:gd name="T5" fmla="*/ 204 h 283"/>
                <a:gd name="T6" fmla="*/ 61 w 659"/>
                <a:gd name="T7" fmla="*/ 110 h 283"/>
                <a:gd name="T8" fmla="*/ 0 w 659"/>
                <a:gd name="T9" fmla="*/ 0 h 283"/>
                <a:gd name="T10" fmla="*/ 337 w 659"/>
                <a:gd name="T11" fmla="*/ 0 h 283"/>
                <a:gd name="T12" fmla="*/ 659 w 659"/>
                <a:gd name="T13" fmla="*/ 0 h 283"/>
                <a:gd name="T14" fmla="*/ 659 w 659"/>
                <a:gd name="T15" fmla="*/ 141 h 283"/>
                <a:gd name="T16" fmla="*/ 659 w 659"/>
                <a:gd name="T17" fmla="*/ 283 h 2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9"/>
                <a:gd name="T28" fmla="*/ 0 h 283"/>
                <a:gd name="T29" fmla="*/ 659 w 659"/>
                <a:gd name="T30" fmla="*/ 283 h 2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9" h="283">
                  <a:moveTo>
                    <a:pt x="659" y="283"/>
                  </a:moveTo>
                  <a:lnTo>
                    <a:pt x="414" y="267"/>
                  </a:lnTo>
                  <a:lnTo>
                    <a:pt x="199" y="204"/>
                  </a:lnTo>
                  <a:lnTo>
                    <a:pt x="61" y="110"/>
                  </a:lnTo>
                  <a:lnTo>
                    <a:pt x="0" y="0"/>
                  </a:lnTo>
                  <a:lnTo>
                    <a:pt x="337" y="0"/>
                  </a:lnTo>
                  <a:lnTo>
                    <a:pt x="659" y="0"/>
                  </a:lnTo>
                  <a:lnTo>
                    <a:pt x="659" y="141"/>
                  </a:lnTo>
                  <a:lnTo>
                    <a:pt x="659" y="283"/>
                  </a:lnTo>
                  <a:close/>
                </a:path>
              </a:pathLst>
            </a:custGeom>
            <a:blipFill dpi="0" rotWithShape="0">
              <a:blip r:embed="rId1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2371" name="Freeform 238" descr="[DECORATIVE]"/>
            <p:cNvSpPr>
              <a:spLocks/>
            </p:cNvSpPr>
            <p:nvPr/>
          </p:nvSpPr>
          <p:spPr bwMode="auto">
            <a:xfrm>
              <a:off x="4300" y="1317"/>
              <a:ext cx="16" cy="16"/>
            </a:xfrm>
            <a:custGeom>
              <a:avLst/>
              <a:gdLst>
                <a:gd name="T0" fmla="*/ 0 w 16"/>
                <a:gd name="T1" fmla="*/ 16 h 16"/>
                <a:gd name="T2" fmla="*/ 0 w 16"/>
                <a:gd name="T3" fmla="*/ 16 h 16"/>
                <a:gd name="T4" fmla="*/ 16 w 16"/>
                <a:gd name="T5" fmla="*/ 0 h 16"/>
                <a:gd name="T6" fmla="*/ 16 w 16"/>
                <a:gd name="T7" fmla="*/ 0 h 16"/>
                <a:gd name="T8" fmla="*/ 0 w 16"/>
                <a:gd name="T9" fmla="*/ 16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6"/>
                  </a:moveTo>
                  <a:lnTo>
                    <a:pt x="0" y="16"/>
                  </a:lnTo>
                  <a:lnTo>
                    <a:pt x="16" y="0"/>
                  </a:lnTo>
                  <a:lnTo>
                    <a:pt x="0" y="16"/>
                  </a:lnTo>
                  <a:close/>
                </a:path>
              </a:pathLst>
            </a:cu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2372" name="Rectangle 239" descr="[DECORATIVE]"/>
            <p:cNvSpPr>
              <a:spLocks noChangeArrowheads="1"/>
            </p:cNvSpPr>
            <p:nvPr/>
          </p:nvSpPr>
          <p:spPr bwMode="auto">
            <a:xfrm>
              <a:off x="4740" y="1298"/>
              <a:ext cx="36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1600">
                  <a:solidFill>
                    <a:srgbClr val="33CC33"/>
                  </a:solidFill>
                </a:rPr>
                <a:t>NMOS</a:t>
              </a:r>
              <a:endParaRPr lang="el-GR" altLang="el-GR">
                <a:solidFill>
                  <a:srgbClr val="33CC33"/>
                </a:solidFill>
              </a:endParaRPr>
            </a:p>
          </p:txBody>
        </p:sp>
        <p:sp>
          <p:nvSpPr>
            <p:cNvPr id="12373" name="Rectangle 240" descr="[DECORATIVE]"/>
            <p:cNvSpPr>
              <a:spLocks noChangeArrowheads="1"/>
            </p:cNvSpPr>
            <p:nvPr/>
          </p:nvSpPr>
          <p:spPr bwMode="auto">
            <a:xfrm>
              <a:off x="4622" y="3330"/>
              <a:ext cx="1" cy="16"/>
            </a:xfrm>
            <a:prstGeom prst="rect">
              <a:avLst/>
            </a:pr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374" name="Freeform 241" descr="[DECORATIVE]"/>
            <p:cNvSpPr>
              <a:spLocks/>
            </p:cNvSpPr>
            <p:nvPr/>
          </p:nvSpPr>
          <p:spPr bwMode="auto">
            <a:xfrm>
              <a:off x="4561" y="3142"/>
              <a:ext cx="15" cy="15"/>
            </a:xfrm>
            <a:custGeom>
              <a:avLst/>
              <a:gdLst>
                <a:gd name="T0" fmla="*/ 15 w 15"/>
                <a:gd name="T1" fmla="*/ 15 h 15"/>
                <a:gd name="T2" fmla="*/ 15 w 15"/>
                <a:gd name="T3" fmla="*/ 15 h 15"/>
                <a:gd name="T4" fmla="*/ 0 w 15"/>
                <a:gd name="T5" fmla="*/ 0 h 15"/>
                <a:gd name="T6" fmla="*/ 0 w 15"/>
                <a:gd name="T7" fmla="*/ 0 h 15"/>
                <a:gd name="T8" fmla="*/ 15 w 15"/>
                <a:gd name="T9" fmla="*/ 15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15" y="15"/>
                  </a:moveTo>
                  <a:lnTo>
                    <a:pt x="15" y="15"/>
                  </a:lnTo>
                  <a:lnTo>
                    <a:pt x="0" y="0"/>
                  </a:lnTo>
                  <a:lnTo>
                    <a:pt x="15" y="15"/>
                  </a:lnTo>
                  <a:close/>
                </a:path>
              </a:pathLst>
            </a:cu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2375" name="Freeform 242" descr="[DECORATIVE]"/>
            <p:cNvSpPr>
              <a:spLocks/>
            </p:cNvSpPr>
            <p:nvPr/>
          </p:nvSpPr>
          <p:spPr bwMode="auto">
            <a:xfrm>
              <a:off x="4331" y="2780"/>
              <a:ext cx="15" cy="16"/>
            </a:xfrm>
            <a:custGeom>
              <a:avLst/>
              <a:gdLst>
                <a:gd name="T0" fmla="*/ 15 w 15"/>
                <a:gd name="T1" fmla="*/ 16 h 16"/>
                <a:gd name="T2" fmla="*/ 15 w 15"/>
                <a:gd name="T3" fmla="*/ 16 h 16"/>
                <a:gd name="T4" fmla="*/ 0 w 15"/>
                <a:gd name="T5" fmla="*/ 0 h 16"/>
                <a:gd name="T6" fmla="*/ 0 w 15"/>
                <a:gd name="T7" fmla="*/ 0 h 16"/>
                <a:gd name="T8" fmla="*/ 15 w 15"/>
                <a:gd name="T9" fmla="*/ 16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15" y="16"/>
                  </a:moveTo>
                  <a:lnTo>
                    <a:pt x="15" y="16"/>
                  </a:lnTo>
                  <a:lnTo>
                    <a:pt x="0" y="0"/>
                  </a:lnTo>
                  <a:lnTo>
                    <a:pt x="15" y="16"/>
                  </a:lnTo>
                  <a:close/>
                </a:path>
              </a:pathLst>
            </a:cu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2376" name="Rectangle 243" descr="[DECORATIVE]"/>
            <p:cNvSpPr>
              <a:spLocks noChangeArrowheads="1"/>
            </p:cNvSpPr>
            <p:nvPr/>
          </p:nvSpPr>
          <p:spPr bwMode="auto">
            <a:xfrm>
              <a:off x="1160" y="3330"/>
              <a:ext cx="1" cy="16"/>
            </a:xfrm>
            <a:prstGeom prst="rect">
              <a:avLst/>
            </a:pr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2377" name="Freeform 244" descr="[DECORATIVE]"/>
            <p:cNvSpPr>
              <a:spLocks/>
            </p:cNvSpPr>
            <p:nvPr/>
          </p:nvSpPr>
          <p:spPr bwMode="auto">
            <a:xfrm>
              <a:off x="1206" y="3157"/>
              <a:ext cx="15" cy="16"/>
            </a:xfrm>
            <a:custGeom>
              <a:avLst/>
              <a:gdLst>
                <a:gd name="T0" fmla="*/ 15 w 15"/>
                <a:gd name="T1" fmla="*/ 0 h 16"/>
                <a:gd name="T2" fmla="*/ 15 w 15"/>
                <a:gd name="T3" fmla="*/ 0 h 16"/>
                <a:gd name="T4" fmla="*/ 0 w 15"/>
                <a:gd name="T5" fmla="*/ 16 h 16"/>
                <a:gd name="T6" fmla="*/ 0 w 15"/>
                <a:gd name="T7" fmla="*/ 16 h 16"/>
                <a:gd name="T8" fmla="*/ 15 w 15"/>
                <a:gd name="T9" fmla="*/ 0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15" y="0"/>
                  </a:moveTo>
                  <a:lnTo>
                    <a:pt x="15" y="0"/>
                  </a:lnTo>
                  <a:lnTo>
                    <a:pt x="0" y="16"/>
                  </a:lnTo>
                  <a:lnTo>
                    <a:pt x="15" y="0"/>
                  </a:lnTo>
                  <a:close/>
                </a:path>
              </a:pathLst>
            </a:cu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2378" name="Rectangle 245" descr="[DECORATIVE]"/>
            <p:cNvSpPr>
              <a:spLocks noChangeArrowheads="1"/>
            </p:cNvSpPr>
            <p:nvPr/>
          </p:nvSpPr>
          <p:spPr bwMode="auto">
            <a:xfrm>
              <a:off x="567" y="1298"/>
              <a:ext cx="3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1600">
                  <a:solidFill>
                    <a:schemeClr val="accent2"/>
                  </a:solidFill>
                </a:rPr>
                <a:t>PMOS</a:t>
              </a:r>
              <a:endParaRPr lang="el-GR" altLang="el-GR">
                <a:solidFill>
                  <a:schemeClr val="accent2"/>
                </a:solidFill>
              </a:endParaRPr>
            </a:p>
          </p:txBody>
        </p:sp>
        <p:sp>
          <p:nvSpPr>
            <p:cNvPr id="12379" name="Arc 246" descr="[DECORATIVE]"/>
            <p:cNvSpPr>
              <a:spLocks/>
            </p:cNvSpPr>
            <p:nvPr/>
          </p:nvSpPr>
          <p:spPr bwMode="auto">
            <a:xfrm flipH="1" flipV="1">
              <a:off x="4286" y="1207"/>
              <a:ext cx="635" cy="273"/>
            </a:xfrm>
            <a:custGeom>
              <a:avLst/>
              <a:gdLst>
                <a:gd name="T0" fmla="*/ 0 w 21600"/>
                <a:gd name="T1" fmla="*/ 0 h 21600"/>
                <a:gd name="T2" fmla="*/ 19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33CC33"/>
              </a:solidFill>
              <a:round/>
              <a:headEnd/>
              <a:tailEnd type="triangle" w="lg" len="med"/>
            </a:ln>
            <a:extLst>
              <a:ext uri="{909E8E84-426E-40DD-AFC4-6F175D3DCCD1}">
                <a14:hiddenFill xmlns:a14="http://schemas.microsoft.com/office/drawing/2010/main">
                  <a:solidFill>
                    <a:srgbClr val="FFFFFF"/>
                  </a:solidFill>
                </a14:hiddenFill>
              </a:ext>
            </a:extLst>
          </p:spPr>
          <p:txBody>
            <a:bodyPr wrap="none" anchor="ctr"/>
            <a:lstStyle/>
            <a:p>
              <a:endParaRPr lang="el-GR"/>
            </a:p>
          </p:txBody>
        </p:sp>
        <p:sp>
          <p:nvSpPr>
            <p:cNvPr id="12380" name="Arc 247" descr="[DECORATIVE]"/>
            <p:cNvSpPr>
              <a:spLocks/>
            </p:cNvSpPr>
            <p:nvPr/>
          </p:nvSpPr>
          <p:spPr bwMode="auto">
            <a:xfrm flipV="1">
              <a:off x="839" y="1207"/>
              <a:ext cx="635" cy="273"/>
            </a:xfrm>
            <a:custGeom>
              <a:avLst/>
              <a:gdLst>
                <a:gd name="T0" fmla="*/ 0 w 21600"/>
                <a:gd name="T1" fmla="*/ 0 h 21600"/>
                <a:gd name="T2" fmla="*/ 19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pattFill prst="trellis">
                <a:fgClr>
                  <a:schemeClr val="accent2"/>
                </a:fgClr>
                <a:bgClr>
                  <a:srgbClr val="FFFFFF"/>
                </a:bgClr>
              </a:pattFill>
              <a:round/>
              <a:headEnd/>
              <a:tailEnd type="triangle" w="lg" len="med"/>
            </a:ln>
            <a:extLst>
              <a:ext uri="{909E8E84-426E-40DD-AFC4-6F175D3DCCD1}">
                <a14:hiddenFill xmlns:a14="http://schemas.microsoft.com/office/drawing/2010/main">
                  <a:solidFill>
                    <a:srgbClr val="FFFFFF"/>
                  </a:solidFill>
                </a14:hiddenFill>
              </a:ext>
            </a:extLst>
          </p:spPr>
          <p:txBody>
            <a:bodyPr wrap="none" anchor="ctr"/>
            <a:lstStyle/>
            <a:p>
              <a:endParaRPr lang="el-GR"/>
            </a:p>
          </p:txBody>
        </p:sp>
        <p:sp>
          <p:nvSpPr>
            <p:cNvPr id="12381" name="Text Box 248" descr="[DECORATIVE]"/>
            <p:cNvSpPr txBox="1">
              <a:spLocks noChangeArrowheads="1"/>
            </p:cNvSpPr>
            <p:nvPr>
              <p:custDataLst>
                <p:tags r:id="rId2"/>
              </p:custDataLst>
            </p:nvPr>
          </p:nvSpPr>
          <p:spPr bwMode="auto">
            <a:xfrm>
              <a:off x="1917" y="2999"/>
              <a:ext cx="434" cy="212"/>
            </a:xfrm>
            <a:prstGeom prst="rect">
              <a:avLst/>
            </a:prstGeom>
            <a:solidFill>
              <a:srgbClr val="CCCC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sz="1600" i="1" dirty="0"/>
                <a:t>V</a:t>
              </a:r>
              <a:r>
                <a:rPr lang="en-US" altLang="el-GR" sz="1600" i="1" baseline="-25000" dirty="0"/>
                <a:t>in </a:t>
              </a:r>
              <a:r>
                <a:rPr lang="en-US" altLang="el-GR" sz="1600" i="1" dirty="0"/>
                <a:t>=</a:t>
              </a:r>
              <a:r>
                <a:rPr lang="en-US" altLang="el-GR" sz="1600" dirty="0"/>
                <a:t>2</a:t>
              </a:r>
              <a:endParaRPr lang="el-GR" altLang="el-GR" sz="1600" baseline="-25000" dirty="0"/>
            </a:p>
          </p:txBody>
        </p:sp>
        <p:sp>
          <p:nvSpPr>
            <p:cNvPr id="12382" name="Text Box 249" descr="[DECORATIVE]"/>
            <p:cNvSpPr txBox="1">
              <a:spLocks noChangeArrowheads="1"/>
            </p:cNvSpPr>
            <p:nvPr>
              <p:custDataLst>
                <p:tags r:id="rId3"/>
              </p:custDataLst>
            </p:nvPr>
          </p:nvSpPr>
          <p:spPr bwMode="auto">
            <a:xfrm>
              <a:off x="1882" y="3354"/>
              <a:ext cx="530" cy="212"/>
            </a:xfrm>
            <a:prstGeom prst="rect">
              <a:avLst/>
            </a:prstGeom>
            <a:solidFill>
              <a:srgbClr val="CCCC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sz="1600" i="1" dirty="0"/>
                <a:t>V</a:t>
              </a:r>
              <a:r>
                <a:rPr lang="en-US" altLang="el-GR" sz="1600" i="1" baseline="-25000" dirty="0"/>
                <a:t>in </a:t>
              </a:r>
              <a:r>
                <a:rPr lang="en-US" altLang="el-GR" sz="1600" i="1" dirty="0"/>
                <a:t>=</a:t>
              </a:r>
              <a:r>
                <a:rPr lang="en-US" altLang="el-GR" sz="1600" dirty="0"/>
                <a:t>2.5</a:t>
              </a:r>
              <a:endParaRPr lang="el-GR" altLang="el-GR" sz="1600" baseline="-25000" dirty="0"/>
            </a:p>
          </p:txBody>
        </p:sp>
        <p:sp>
          <p:nvSpPr>
            <p:cNvPr id="12383" name="Text Box 250" descr="[DECORATIVE]"/>
            <p:cNvSpPr txBox="1">
              <a:spLocks noChangeArrowheads="1"/>
            </p:cNvSpPr>
            <p:nvPr>
              <p:custDataLst>
                <p:tags r:id="rId4"/>
              </p:custDataLst>
            </p:nvPr>
          </p:nvSpPr>
          <p:spPr bwMode="auto">
            <a:xfrm>
              <a:off x="3606" y="3022"/>
              <a:ext cx="530" cy="212"/>
            </a:xfrm>
            <a:prstGeom prst="rect">
              <a:avLst/>
            </a:prstGeom>
            <a:solidFill>
              <a:srgbClr val="33CC3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sz="1600" i="1" dirty="0"/>
                <a:t>V</a:t>
              </a:r>
              <a:r>
                <a:rPr lang="en-US" altLang="el-GR" sz="1600" i="1" baseline="-25000" dirty="0"/>
                <a:t>in </a:t>
              </a:r>
              <a:r>
                <a:rPr lang="en-US" altLang="el-GR" sz="1600" i="1" dirty="0"/>
                <a:t>=</a:t>
              </a:r>
              <a:r>
                <a:rPr lang="en-US" altLang="el-GR" sz="1600" dirty="0"/>
                <a:t>0.5</a:t>
              </a:r>
              <a:endParaRPr lang="el-GR" altLang="el-GR" sz="1600" baseline="-25000" dirty="0"/>
            </a:p>
          </p:txBody>
        </p:sp>
        <p:sp>
          <p:nvSpPr>
            <p:cNvPr id="12384" name="Text Box 251" descr="[DECORATIVE]"/>
            <p:cNvSpPr txBox="1">
              <a:spLocks noChangeArrowheads="1"/>
            </p:cNvSpPr>
            <p:nvPr>
              <p:custDataLst>
                <p:tags r:id="rId5"/>
              </p:custDataLst>
            </p:nvPr>
          </p:nvSpPr>
          <p:spPr bwMode="auto">
            <a:xfrm>
              <a:off x="3625" y="3354"/>
              <a:ext cx="434" cy="212"/>
            </a:xfrm>
            <a:prstGeom prst="rect">
              <a:avLst/>
            </a:prstGeom>
            <a:solidFill>
              <a:srgbClr val="33CC3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sz="1600" i="1" dirty="0"/>
                <a:t>V</a:t>
              </a:r>
              <a:r>
                <a:rPr lang="en-US" altLang="el-GR" sz="1600" i="1" baseline="-25000" dirty="0"/>
                <a:t>in </a:t>
              </a:r>
              <a:r>
                <a:rPr lang="en-US" altLang="el-GR" sz="1600" i="1" dirty="0"/>
                <a:t>=</a:t>
              </a:r>
              <a:r>
                <a:rPr lang="en-US" altLang="el-GR" sz="1600" dirty="0"/>
                <a:t>0</a:t>
              </a:r>
              <a:endParaRPr lang="el-GR" altLang="el-GR" sz="1600" baseline="-25000" dirty="0"/>
            </a:p>
          </p:txBody>
        </p:sp>
        <p:sp>
          <p:nvSpPr>
            <p:cNvPr id="12385" name="Text Box 258" descr="[DECORATIVE]"/>
            <p:cNvSpPr txBox="1">
              <a:spLocks noChangeArrowheads="1"/>
            </p:cNvSpPr>
            <p:nvPr>
              <p:custDataLst>
                <p:tags r:id="rId6"/>
              </p:custDataLst>
            </p:nvPr>
          </p:nvSpPr>
          <p:spPr bwMode="auto">
            <a:xfrm>
              <a:off x="1474" y="935"/>
              <a:ext cx="434" cy="212"/>
            </a:xfrm>
            <a:prstGeom prst="rect">
              <a:avLst/>
            </a:prstGeom>
            <a:solidFill>
              <a:srgbClr val="CCCC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sz="1600" i="1" dirty="0"/>
                <a:t>V</a:t>
              </a:r>
              <a:r>
                <a:rPr lang="en-US" altLang="el-GR" sz="1600" i="1" baseline="-25000" dirty="0"/>
                <a:t>in </a:t>
              </a:r>
              <a:r>
                <a:rPr lang="en-US" altLang="el-GR" sz="1600" i="1" dirty="0"/>
                <a:t>=</a:t>
              </a:r>
              <a:r>
                <a:rPr lang="en-US" altLang="el-GR" sz="1600" dirty="0"/>
                <a:t>0</a:t>
              </a:r>
              <a:endParaRPr lang="el-GR" altLang="el-GR" sz="1600" baseline="-25000" dirty="0"/>
            </a:p>
          </p:txBody>
        </p:sp>
        <p:sp>
          <p:nvSpPr>
            <p:cNvPr id="12386" name="Text Box 259" descr="[DECORATIVE]"/>
            <p:cNvSpPr txBox="1">
              <a:spLocks noChangeArrowheads="1"/>
            </p:cNvSpPr>
            <p:nvPr>
              <p:custDataLst>
                <p:tags r:id="rId7"/>
              </p:custDataLst>
            </p:nvPr>
          </p:nvSpPr>
          <p:spPr bwMode="auto">
            <a:xfrm>
              <a:off x="1338" y="1480"/>
              <a:ext cx="530" cy="212"/>
            </a:xfrm>
            <a:prstGeom prst="rect">
              <a:avLst/>
            </a:prstGeom>
            <a:solidFill>
              <a:srgbClr val="CCCC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sz="1600" i="1" dirty="0"/>
                <a:t>V</a:t>
              </a:r>
              <a:r>
                <a:rPr lang="en-US" altLang="el-GR" sz="1600" i="1" baseline="-25000" dirty="0"/>
                <a:t>in </a:t>
              </a:r>
              <a:r>
                <a:rPr lang="en-US" altLang="el-GR" sz="1600" i="1" dirty="0"/>
                <a:t>=</a:t>
              </a:r>
              <a:r>
                <a:rPr lang="en-US" altLang="el-GR" sz="1600" dirty="0"/>
                <a:t>0.5</a:t>
              </a:r>
              <a:endParaRPr lang="el-GR" altLang="el-GR" sz="1600" baseline="-25000" dirty="0"/>
            </a:p>
          </p:txBody>
        </p:sp>
        <p:sp>
          <p:nvSpPr>
            <p:cNvPr id="12387" name="Text Box 260" descr="[DECORATIVE]"/>
            <p:cNvSpPr txBox="1">
              <a:spLocks noChangeArrowheads="1"/>
            </p:cNvSpPr>
            <p:nvPr>
              <p:custDataLst>
                <p:tags r:id="rId8"/>
              </p:custDataLst>
            </p:nvPr>
          </p:nvSpPr>
          <p:spPr bwMode="auto">
            <a:xfrm>
              <a:off x="1973" y="2160"/>
              <a:ext cx="434" cy="212"/>
            </a:xfrm>
            <a:prstGeom prst="rect">
              <a:avLst/>
            </a:prstGeom>
            <a:solidFill>
              <a:srgbClr val="CCCC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sz="1600" i="1" dirty="0"/>
                <a:t>V</a:t>
              </a:r>
              <a:r>
                <a:rPr lang="en-US" altLang="el-GR" sz="1600" i="1" baseline="-25000" dirty="0"/>
                <a:t>in </a:t>
              </a:r>
              <a:r>
                <a:rPr lang="en-US" altLang="el-GR" sz="1600" i="1" dirty="0"/>
                <a:t>=</a:t>
              </a:r>
              <a:r>
                <a:rPr lang="en-US" altLang="el-GR" sz="1600" dirty="0"/>
                <a:t>1</a:t>
              </a:r>
              <a:endParaRPr lang="el-GR" altLang="el-GR" sz="1600" baseline="-25000" dirty="0"/>
            </a:p>
          </p:txBody>
        </p:sp>
        <p:sp>
          <p:nvSpPr>
            <p:cNvPr id="12388" name="Text Box 261" descr="[DECORATIVE]"/>
            <p:cNvSpPr txBox="1">
              <a:spLocks noChangeArrowheads="1"/>
            </p:cNvSpPr>
            <p:nvPr>
              <p:custDataLst>
                <p:tags r:id="rId9"/>
              </p:custDataLst>
            </p:nvPr>
          </p:nvSpPr>
          <p:spPr bwMode="auto">
            <a:xfrm>
              <a:off x="1837" y="2659"/>
              <a:ext cx="530" cy="212"/>
            </a:xfrm>
            <a:prstGeom prst="rect">
              <a:avLst/>
            </a:prstGeom>
            <a:solidFill>
              <a:srgbClr val="CCCC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sz="1600" i="1" dirty="0"/>
                <a:t>V</a:t>
              </a:r>
              <a:r>
                <a:rPr lang="en-US" altLang="el-GR" sz="1600" i="1" baseline="-25000" dirty="0"/>
                <a:t>in </a:t>
              </a:r>
              <a:r>
                <a:rPr lang="en-US" altLang="el-GR" sz="1600" i="1" dirty="0"/>
                <a:t>=</a:t>
              </a:r>
              <a:r>
                <a:rPr lang="en-US" altLang="el-GR" sz="1600" dirty="0"/>
                <a:t>1.5</a:t>
              </a:r>
              <a:endParaRPr lang="el-GR" altLang="el-GR" sz="1600" baseline="-25000" dirty="0"/>
            </a:p>
          </p:txBody>
        </p:sp>
        <p:sp>
          <p:nvSpPr>
            <p:cNvPr id="12389" name="Text Box 262" descr="[DECORATIVE]"/>
            <p:cNvSpPr txBox="1">
              <a:spLocks noChangeArrowheads="1"/>
            </p:cNvSpPr>
            <p:nvPr>
              <p:custDataLst>
                <p:tags r:id="rId10"/>
              </p:custDataLst>
            </p:nvPr>
          </p:nvSpPr>
          <p:spPr bwMode="auto">
            <a:xfrm>
              <a:off x="3379" y="2175"/>
              <a:ext cx="530" cy="212"/>
            </a:xfrm>
            <a:prstGeom prst="rect">
              <a:avLst/>
            </a:prstGeom>
            <a:solidFill>
              <a:srgbClr val="33CC3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sz="1600" i="1" dirty="0"/>
                <a:t>V</a:t>
              </a:r>
              <a:r>
                <a:rPr lang="en-US" altLang="el-GR" sz="1600" i="1" baseline="-25000" dirty="0"/>
                <a:t>in </a:t>
              </a:r>
              <a:r>
                <a:rPr lang="en-US" altLang="el-GR" sz="1600" i="1" dirty="0"/>
                <a:t>=</a:t>
              </a:r>
              <a:r>
                <a:rPr lang="en-US" altLang="el-GR" sz="1600" dirty="0"/>
                <a:t>1.5</a:t>
              </a:r>
              <a:endParaRPr lang="el-GR" altLang="el-GR" sz="1600" baseline="-25000" dirty="0"/>
            </a:p>
          </p:txBody>
        </p:sp>
        <p:sp>
          <p:nvSpPr>
            <p:cNvPr id="12390" name="Text Box 263" descr="[DECORATIVE]"/>
            <p:cNvSpPr txBox="1">
              <a:spLocks noChangeArrowheads="1"/>
            </p:cNvSpPr>
            <p:nvPr>
              <p:custDataLst>
                <p:tags r:id="rId11"/>
              </p:custDataLst>
            </p:nvPr>
          </p:nvSpPr>
          <p:spPr bwMode="auto">
            <a:xfrm>
              <a:off x="4105" y="1525"/>
              <a:ext cx="434" cy="212"/>
            </a:xfrm>
            <a:prstGeom prst="rect">
              <a:avLst/>
            </a:prstGeom>
            <a:solidFill>
              <a:srgbClr val="33CC3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sz="1600" i="1" dirty="0"/>
                <a:t>V</a:t>
              </a:r>
              <a:r>
                <a:rPr lang="en-US" altLang="el-GR" sz="1600" i="1" baseline="-25000" dirty="0"/>
                <a:t>in </a:t>
              </a:r>
              <a:r>
                <a:rPr lang="en-US" altLang="el-GR" sz="1600" i="1" dirty="0"/>
                <a:t>=</a:t>
              </a:r>
              <a:r>
                <a:rPr lang="en-US" altLang="el-GR" sz="1600" dirty="0"/>
                <a:t>2</a:t>
              </a:r>
              <a:endParaRPr lang="el-GR" altLang="el-GR" sz="1600" baseline="-25000" dirty="0"/>
            </a:p>
          </p:txBody>
        </p:sp>
        <p:sp>
          <p:nvSpPr>
            <p:cNvPr id="12391" name="Text Box 264" descr="[DECORATIVE]"/>
            <p:cNvSpPr txBox="1">
              <a:spLocks noChangeArrowheads="1"/>
            </p:cNvSpPr>
            <p:nvPr>
              <p:custDataLst>
                <p:tags r:id="rId12"/>
              </p:custDataLst>
            </p:nvPr>
          </p:nvSpPr>
          <p:spPr bwMode="auto">
            <a:xfrm>
              <a:off x="3923" y="981"/>
              <a:ext cx="530" cy="212"/>
            </a:xfrm>
            <a:prstGeom prst="rect">
              <a:avLst/>
            </a:prstGeom>
            <a:solidFill>
              <a:srgbClr val="33CC3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sz="1600" i="1" dirty="0"/>
                <a:t>V</a:t>
              </a:r>
              <a:r>
                <a:rPr lang="en-US" altLang="el-GR" sz="1600" i="1" baseline="-25000" dirty="0"/>
                <a:t>in </a:t>
              </a:r>
              <a:r>
                <a:rPr lang="en-US" altLang="el-GR" sz="1600" i="1" dirty="0"/>
                <a:t>=</a:t>
              </a:r>
              <a:r>
                <a:rPr lang="en-US" altLang="el-GR" sz="1600" dirty="0"/>
                <a:t>2.5</a:t>
              </a:r>
              <a:endParaRPr lang="el-GR" altLang="el-GR" sz="1600" baseline="-25000" dirty="0"/>
            </a:p>
          </p:txBody>
        </p:sp>
        <p:sp>
          <p:nvSpPr>
            <p:cNvPr id="12392" name="Text Box 265" descr="[DECORATIVE]"/>
            <p:cNvSpPr txBox="1">
              <a:spLocks noChangeArrowheads="1"/>
            </p:cNvSpPr>
            <p:nvPr>
              <p:custDataLst>
                <p:tags r:id="rId13"/>
              </p:custDataLst>
            </p:nvPr>
          </p:nvSpPr>
          <p:spPr bwMode="auto">
            <a:xfrm>
              <a:off x="3560" y="2686"/>
              <a:ext cx="434" cy="212"/>
            </a:xfrm>
            <a:prstGeom prst="rect">
              <a:avLst/>
            </a:prstGeom>
            <a:solidFill>
              <a:srgbClr val="33CC3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sz="1600" i="1" dirty="0"/>
                <a:t>V</a:t>
              </a:r>
              <a:r>
                <a:rPr lang="en-US" altLang="el-GR" sz="1600" i="1" baseline="-25000" dirty="0"/>
                <a:t>in </a:t>
              </a:r>
              <a:r>
                <a:rPr lang="en-US" altLang="el-GR" sz="1600" i="1" dirty="0"/>
                <a:t>=</a:t>
              </a:r>
              <a:r>
                <a:rPr lang="en-US" altLang="el-GR" sz="1600" dirty="0"/>
                <a:t>1</a:t>
              </a:r>
              <a:endParaRPr lang="el-GR" altLang="el-GR" sz="1600" baseline="-25000" dirty="0"/>
            </a:p>
          </p:txBody>
        </p:sp>
        <p:sp>
          <p:nvSpPr>
            <p:cNvPr id="12393" name="Text Box 284" descr="[DECORATIVE]"/>
            <p:cNvSpPr txBox="1">
              <a:spLocks noChangeArrowheads="1"/>
            </p:cNvSpPr>
            <p:nvPr>
              <p:custDataLst>
                <p:tags r:id="rId14"/>
              </p:custDataLst>
            </p:nvPr>
          </p:nvSpPr>
          <p:spPr bwMode="auto">
            <a:xfrm>
              <a:off x="2517" y="799"/>
              <a:ext cx="7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b="1" dirty="0"/>
                <a:t>V</a:t>
              </a:r>
              <a:r>
                <a:rPr lang="en-US" altLang="el-GR" b="1" baseline="-25000" dirty="0"/>
                <a:t>DD</a:t>
              </a:r>
              <a:r>
                <a:rPr lang="en-US" altLang="el-GR" b="1" dirty="0"/>
                <a:t>=2.5V</a:t>
              </a:r>
              <a:endParaRPr lang="el-GR" altLang="el-GR" b="1" baseline="-25000" dirty="0"/>
            </a:p>
          </p:txBody>
        </p:sp>
      </p:grpSp>
      <p:pic>
        <p:nvPicPr>
          <p:cNvPr id="12292" name="Picture 2" descr="Διάγραμμα Vout προς Vin"/>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19700" y="2667000"/>
            <a:ext cx="37147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7590774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Χαρακτηριστική μεταφοράς </a:t>
            </a:r>
            <a:r>
              <a:rPr lang="en-US" altLang="el-GR" dirty="0"/>
              <a:t>CMOS</a:t>
            </a:r>
            <a:r>
              <a:rPr lang="el-GR" altLang="el-GR" dirty="0"/>
              <a:t> αναστροφέα</a:t>
            </a:r>
            <a:r>
              <a:rPr lang="en-US" altLang="el-GR" dirty="0"/>
              <a:t> </a:t>
            </a:r>
            <a:r>
              <a:rPr lang="en-US" altLang="el-GR" dirty="0" smtClean="0"/>
              <a:t>(</a:t>
            </a:r>
            <a:r>
              <a:rPr lang="el-GR" altLang="el-GR" dirty="0" smtClean="0"/>
              <a:t>2 από 9)</a:t>
            </a:r>
            <a:endParaRPr lang="el-GR" dirty="0"/>
          </a:p>
        </p:txBody>
      </p:sp>
      <p:pic>
        <p:nvPicPr>
          <p:cNvPr id="6" name="Picture 1" descr="Χαρακτηριστική μεταφοράς CMOS αναστροφέα και κυκλώματα CMO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6995" y="1557338"/>
            <a:ext cx="608271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25663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4/8/2015 2:49:16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5362,15363,15364,"/>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14338,3,"/>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16386,4,"/>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4578,24579,24580,"/>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9698,2,3,5,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30722,2,30723,3,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31746,10,2,4,3,"/>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33794,33795,"/>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10,6,7,"/>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36866,36867,36868,"/>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38914,38915,"/>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58370,58371,58372,58373,"/>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59394,59395,59396,"/>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67586,67587,67588,6,"/>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12290,12291,12292,"/>
</p:tagLst>
</file>

<file path=ppt/theme/theme1.xml><?xml version="1.0" encoding="utf-8"?>
<a:theme xmlns:a="http://schemas.openxmlformats.org/drawingml/2006/main" name="Θέμα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extLst>
    <a:ext uri="{05A4C25C-085E-4340-85A3-A5531E510DB2}">
      <thm15:themeFamily xmlns:thm15="http://schemas.microsoft.com/office/thememl/2012/main" name="Θέμα2" id="{8D0EB99E-6069-4AFB-8549-0539EF7F222C}" vid="{B4C8CC40-989B-4BCD-8B08-244F7A7A114B}"/>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04018D53-D0E5-4279-8764-E23E328CFD74}">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
  <TotalTime>4438</TotalTime>
  <Words>1117</Words>
  <Application>Microsoft Office PowerPoint</Application>
  <PresentationFormat>Προβολή στην οθόνη (4:3)</PresentationFormat>
  <Paragraphs>198</Paragraphs>
  <Slides>44</Slides>
  <Notes>8</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44</vt:i4>
      </vt:variant>
    </vt:vector>
  </HeadingPairs>
  <TitlesOfParts>
    <vt:vector size="52" baseType="lpstr">
      <vt:lpstr>Arial</vt:lpstr>
      <vt:lpstr>Calibri</vt:lpstr>
      <vt:lpstr>Cambria Math</vt:lpstr>
      <vt:lpstr>Symbol</vt:lpstr>
      <vt:lpstr>Tahoma</vt:lpstr>
      <vt:lpstr>Times New Roman</vt:lpstr>
      <vt:lpstr>Wingdings</vt:lpstr>
      <vt:lpstr>Θέμα2</vt:lpstr>
      <vt:lpstr>Σχεδίαση CMOS Ψηφιακών Ολοκληρωμένων Κυκλωμάτων</vt:lpstr>
      <vt:lpstr>Τύποι Αναλύσεων (1 από2)</vt:lpstr>
      <vt:lpstr>Τύποι Αναλύσεων (2 από 2)</vt:lpstr>
      <vt:lpstr>Ideal Inverter Voltage Transfer Characteristic (VTC)</vt:lpstr>
      <vt:lpstr>Actual Inverter Voltage Transfer Characteristic (VTC)</vt:lpstr>
      <vt:lpstr>Noise Immunity And Noise Margins</vt:lpstr>
      <vt:lpstr>Cmos inverter – static characteristics</vt:lpstr>
      <vt:lpstr>Χαρακτηριστική μεταφοράς CMOS αναστροφέα (1 από 9)</vt:lpstr>
      <vt:lpstr>Χαρακτηριστική μεταφοράς CMOS αναστροφέα (2 από 9)</vt:lpstr>
      <vt:lpstr>Χαρακτηριστική μεταφοράς CMOS αναστροφέα (3 από 9)</vt:lpstr>
      <vt:lpstr>Χαρακτηριστική μεταφοράς CMOS αναστροφέα (4 από 9)</vt:lpstr>
      <vt:lpstr>Χαρακτηριστική μεταφοράς CMOS αναστροφέα (5 από 9)</vt:lpstr>
      <vt:lpstr>Χαρακτηριστική μεταφοράς CMOS αναστροφέα (6 από 9)</vt:lpstr>
      <vt:lpstr>Χαρακτηριστική μεταφοράς CMOS αναστροφέα (7 από 9)</vt:lpstr>
      <vt:lpstr>Χαρακτηριστική μεταφοράς CMOS αναστροφέα (8 από 9)</vt:lpstr>
      <vt:lpstr>Χαρακτηριστική μεταφοράς CMOS αναστροφέα (9 από 9)</vt:lpstr>
      <vt:lpstr>Power Supply Current VS Vin</vt:lpstr>
      <vt:lpstr>Power dissipation considerations</vt:lpstr>
      <vt:lpstr>Die area considerations</vt:lpstr>
      <vt:lpstr>DC ανάλυση ενός αναστροφέα (1 από 3)</vt:lpstr>
      <vt:lpstr>DC ανάλυση ενός αναστροφέα (2 από 3)</vt:lpstr>
      <vt:lpstr>DC ανάλυση ενός αναστροφέα (3 από 3)</vt:lpstr>
      <vt:lpstr>Περιοχές λειτουργίας</vt:lpstr>
      <vt:lpstr>Περιοχή Α</vt:lpstr>
      <vt:lpstr>Περιοχή B</vt:lpstr>
      <vt:lpstr>Περιοχή C</vt:lpstr>
      <vt:lpstr>Περιοχή D</vt:lpstr>
      <vt:lpstr>Περιοχή Ε</vt:lpstr>
      <vt:lpstr>Επίδραση του λόγου βn/βp</vt:lpstr>
      <vt:lpstr>Παρατήρηση για την περιοχή C</vt:lpstr>
      <vt:lpstr>Λογικές τιμές και τιμές τάσης</vt:lpstr>
      <vt:lpstr>Ιδανικός Αναστροφέας (1 από 2)</vt:lpstr>
      <vt:lpstr>Ιδανικός Αναστροφέας (2 από 2)</vt:lpstr>
      <vt:lpstr>Ρεαλιστικός Αντιστροφέας (1 από 2)</vt:lpstr>
      <vt:lpstr>Ρεαλιστικός Αντιστροφέας (2 από 2)</vt:lpstr>
      <vt:lpstr>Περιθώριο θορύβου</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Morgana</dc:creator>
  <cp:lastModifiedBy>Δεσποινίς Βατόμουρο .</cp:lastModifiedBy>
  <cp:revision>127</cp:revision>
  <cp:lastPrinted>1601-01-01T00:00:00Z</cp:lastPrinted>
  <dcterms:created xsi:type="dcterms:W3CDTF">1601-01-01T00:00:00Z</dcterms:created>
  <dcterms:modified xsi:type="dcterms:W3CDTF">2015-08-24T11:49:29Z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y fmtid="{D5CDD505-2E9C-101B-9397-08002B2CF9AE}" pid="3" name="LCID">
    <vt:i4>1032</vt:i4>
  </property>
</Properties>
</file>