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8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9.xml" ContentType="application/vnd.openxmlformats-officedocument.theme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10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11.xml" ContentType="application/vnd.openxmlformats-officedocument.theme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theme/theme12.xml" ContentType="application/vnd.openxmlformats-officedocument.theme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theme/theme13.xml" ContentType="application/vnd.openxmlformats-officedocument.theme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14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theme/theme15.xml" ContentType="application/vnd.openxmlformats-officedocument.theme+xml"/>
  <Override PartName="/ppt/theme/theme16.xml" ContentType="application/vnd.openxmlformats-officedocument.theme+xml"/>
  <Override PartName="/ppt/theme/theme1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tags/tag1.xml" ContentType="application/vnd.openxmlformats-officedocument.presentationml.tags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tags/tag2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842" r:id="rId2"/>
    <p:sldMasterId id="2147483830" r:id="rId3"/>
    <p:sldMasterId id="2147483661" r:id="rId4"/>
    <p:sldMasterId id="2147483674" r:id="rId5"/>
    <p:sldMasterId id="2147483686" r:id="rId6"/>
    <p:sldMasterId id="2147483698" r:id="rId7"/>
    <p:sldMasterId id="2147483710" r:id="rId8"/>
    <p:sldMasterId id="2147483734" r:id="rId9"/>
    <p:sldMasterId id="2147483746" r:id="rId10"/>
    <p:sldMasterId id="2147483758" r:id="rId11"/>
    <p:sldMasterId id="2147483770" r:id="rId12"/>
    <p:sldMasterId id="2147483782" r:id="rId13"/>
    <p:sldMasterId id="2147483794" r:id="rId14"/>
    <p:sldMasterId id="2147483818" r:id="rId15"/>
  </p:sldMasterIdLst>
  <p:notesMasterIdLst>
    <p:notesMasterId r:id="rId101"/>
  </p:notesMasterIdLst>
  <p:handoutMasterIdLst>
    <p:handoutMasterId r:id="rId102"/>
  </p:handoutMasterIdLst>
  <p:sldIdLst>
    <p:sldId id="340" r:id="rId16"/>
    <p:sldId id="339" r:id="rId17"/>
    <p:sldId id="257" r:id="rId18"/>
    <p:sldId id="258" r:id="rId19"/>
    <p:sldId id="259" r:id="rId20"/>
    <p:sldId id="260" r:id="rId21"/>
    <p:sldId id="261" r:id="rId22"/>
    <p:sldId id="262" r:id="rId23"/>
    <p:sldId id="263" r:id="rId24"/>
    <p:sldId id="264" r:id="rId25"/>
    <p:sldId id="265" r:id="rId26"/>
    <p:sldId id="266" r:id="rId27"/>
    <p:sldId id="267" r:id="rId28"/>
    <p:sldId id="268" r:id="rId29"/>
    <p:sldId id="269" r:id="rId30"/>
    <p:sldId id="270" r:id="rId31"/>
    <p:sldId id="271" r:id="rId32"/>
    <p:sldId id="272" r:id="rId33"/>
    <p:sldId id="273" r:id="rId34"/>
    <p:sldId id="274" r:id="rId35"/>
    <p:sldId id="275" r:id="rId36"/>
    <p:sldId id="276" r:id="rId37"/>
    <p:sldId id="277" r:id="rId38"/>
    <p:sldId id="278" r:id="rId39"/>
    <p:sldId id="279" r:id="rId40"/>
    <p:sldId id="280" r:id="rId41"/>
    <p:sldId id="281" r:id="rId42"/>
    <p:sldId id="282" r:id="rId43"/>
    <p:sldId id="283" r:id="rId44"/>
    <p:sldId id="284" r:id="rId45"/>
    <p:sldId id="285" r:id="rId46"/>
    <p:sldId id="286" r:id="rId47"/>
    <p:sldId id="287" r:id="rId48"/>
    <p:sldId id="288" r:id="rId49"/>
    <p:sldId id="289" r:id="rId50"/>
    <p:sldId id="290" r:id="rId51"/>
    <p:sldId id="291" r:id="rId52"/>
    <p:sldId id="292" r:id="rId53"/>
    <p:sldId id="293" r:id="rId54"/>
    <p:sldId id="294" r:id="rId55"/>
    <p:sldId id="295" r:id="rId56"/>
    <p:sldId id="296" r:id="rId57"/>
    <p:sldId id="297" r:id="rId58"/>
    <p:sldId id="298" r:id="rId59"/>
    <p:sldId id="299" r:id="rId60"/>
    <p:sldId id="300" r:id="rId61"/>
    <p:sldId id="301" r:id="rId62"/>
    <p:sldId id="303" r:id="rId63"/>
    <p:sldId id="304" r:id="rId64"/>
    <p:sldId id="305" r:id="rId65"/>
    <p:sldId id="306" r:id="rId66"/>
    <p:sldId id="307" r:id="rId67"/>
    <p:sldId id="309" r:id="rId68"/>
    <p:sldId id="310" r:id="rId69"/>
    <p:sldId id="311" r:id="rId70"/>
    <p:sldId id="312" r:id="rId71"/>
    <p:sldId id="313" r:id="rId72"/>
    <p:sldId id="314" r:id="rId73"/>
    <p:sldId id="315" r:id="rId74"/>
    <p:sldId id="316" r:id="rId75"/>
    <p:sldId id="317" r:id="rId76"/>
    <p:sldId id="318" r:id="rId77"/>
    <p:sldId id="319" r:id="rId78"/>
    <p:sldId id="320" r:id="rId79"/>
    <p:sldId id="321" r:id="rId80"/>
    <p:sldId id="338" r:id="rId81"/>
    <p:sldId id="322" r:id="rId82"/>
    <p:sldId id="323" r:id="rId83"/>
    <p:sldId id="324" r:id="rId84"/>
    <p:sldId id="325" r:id="rId85"/>
    <p:sldId id="326" r:id="rId86"/>
    <p:sldId id="327" r:id="rId87"/>
    <p:sldId id="328" r:id="rId88"/>
    <p:sldId id="329" r:id="rId89"/>
    <p:sldId id="330" r:id="rId90"/>
    <p:sldId id="331" r:id="rId91"/>
    <p:sldId id="332" r:id="rId92"/>
    <p:sldId id="333" r:id="rId93"/>
    <p:sldId id="334" r:id="rId94"/>
    <p:sldId id="335" r:id="rId95"/>
    <p:sldId id="336" r:id="rId96"/>
    <p:sldId id="341" r:id="rId97"/>
    <p:sldId id="342" r:id="rId98"/>
    <p:sldId id="343" r:id="rId99"/>
    <p:sldId id="344" r:id="rId100"/>
  </p:sldIdLst>
  <p:sldSz cx="9144000" cy="6858000" type="screen4x3"/>
  <p:notesSz cx="7315200" cy="9601200"/>
  <p:defaultTextStyle>
    <a:defPPr>
      <a:defRPr lang="el-G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CC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42" autoAdjust="0"/>
    <p:restoredTop sz="94689" autoAdjust="0"/>
  </p:normalViewPr>
  <p:slideViewPr>
    <p:cSldViewPr>
      <p:cViewPr varScale="1">
        <p:scale>
          <a:sx n="110" d="100"/>
          <a:sy n="110" d="100"/>
        </p:scale>
        <p:origin x="1650" y="10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1.xml"/><Relationship Id="rId21" Type="http://schemas.openxmlformats.org/officeDocument/2006/relationships/slide" Target="slides/slide6.xml"/><Relationship Id="rId42" Type="http://schemas.openxmlformats.org/officeDocument/2006/relationships/slide" Target="slides/slide27.xml"/><Relationship Id="rId47" Type="http://schemas.openxmlformats.org/officeDocument/2006/relationships/slide" Target="slides/slide32.xml"/><Relationship Id="rId63" Type="http://schemas.openxmlformats.org/officeDocument/2006/relationships/slide" Target="slides/slide48.xml"/><Relationship Id="rId68" Type="http://schemas.openxmlformats.org/officeDocument/2006/relationships/slide" Target="slides/slide53.xml"/><Relationship Id="rId84" Type="http://schemas.openxmlformats.org/officeDocument/2006/relationships/slide" Target="slides/slide69.xml"/><Relationship Id="rId89" Type="http://schemas.openxmlformats.org/officeDocument/2006/relationships/slide" Target="slides/slide74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56.xml"/><Relationship Id="rId92" Type="http://schemas.openxmlformats.org/officeDocument/2006/relationships/slide" Target="slides/slide7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.xml"/><Relationship Id="rId29" Type="http://schemas.openxmlformats.org/officeDocument/2006/relationships/slide" Target="slides/slide14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9.xml"/><Relationship Id="rId32" Type="http://schemas.openxmlformats.org/officeDocument/2006/relationships/slide" Target="slides/slide17.xml"/><Relationship Id="rId37" Type="http://schemas.openxmlformats.org/officeDocument/2006/relationships/slide" Target="slides/slide22.xml"/><Relationship Id="rId40" Type="http://schemas.openxmlformats.org/officeDocument/2006/relationships/slide" Target="slides/slide25.xml"/><Relationship Id="rId45" Type="http://schemas.openxmlformats.org/officeDocument/2006/relationships/slide" Target="slides/slide30.xml"/><Relationship Id="rId53" Type="http://schemas.openxmlformats.org/officeDocument/2006/relationships/slide" Target="slides/slide38.xml"/><Relationship Id="rId58" Type="http://schemas.openxmlformats.org/officeDocument/2006/relationships/slide" Target="slides/slide43.xml"/><Relationship Id="rId66" Type="http://schemas.openxmlformats.org/officeDocument/2006/relationships/slide" Target="slides/slide51.xml"/><Relationship Id="rId74" Type="http://schemas.openxmlformats.org/officeDocument/2006/relationships/slide" Target="slides/slide59.xml"/><Relationship Id="rId79" Type="http://schemas.openxmlformats.org/officeDocument/2006/relationships/slide" Target="slides/slide64.xml"/><Relationship Id="rId87" Type="http://schemas.openxmlformats.org/officeDocument/2006/relationships/slide" Target="slides/slide72.xml"/><Relationship Id="rId102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46.xml"/><Relationship Id="rId82" Type="http://schemas.openxmlformats.org/officeDocument/2006/relationships/slide" Target="slides/slide67.xml"/><Relationship Id="rId90" Type="http://schemas.openxmlformats.org/officeDocument/2006/relationships/slide" Target="slides/slide75.xml"/><Relationship Id="rId95" Type="http://schemas.openxmlformats.org/officeDocument/2006/relationships/slide" Target="slides/slide80.xml"/><Relationship Id="rId19" Type="http://schemas.openxmlformats.org/officeDocument/2006/relationships/slide" Target="slides/slide4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7.xml"/><Relationship Id="rId27" Type="http://schemas.openxmlformats.org/officeDocument/2006/relationships/slide" Target="slides/slide12.xml"/><Relationship Id="rId30" Type="http://schemas.openxmlformats.org/officeDocument/2006/relationships/slide" Target="slides/slide15.xml"/><Relationship Id="rId35" Type="http://schemas.openxmlformats.org/officeDocument/2006/relationships/slide" Target="slides/slide20.xml"/><Relationship Id="rId43" Type="http://schemas.openxmlformats.org/officeDocument/2006/relationships/slide" Target="slides/slide28.xml"/><Relationship Id="rId48" Type="http://schemas.openxmlformats.org/officeDocument/2006/relationships/slide" Target="slides/slide33.xml"/><Relationship Id="rId56" Type="http://schemas.openxmlformats.org/officeDocument/2006/relationships/slide" Target="slides/slide41.xml"/><Relationship Id="rId64" Type="http://schemas.openxmlformats.org/officeDocument/2006/relationships/slide" Target="slides/slide49.xml"/><Relationship Id="rId69" Type="http://schemas.openxmlformats.org/officeDocument/2006/relationships/slide" Target="slides/slide54.xml"/><Relationship Id="rId77" Type="http://schemas.openxmlformats.org/officeDocument/2006/relationships/slide" Target="slides/slide62.xml"/><Relationship Id="rId100" Type="http://schemas.openxmlformats.org/officeDocument/2006/relationships/slide" Target="slides/slide85.xml"/><Relationship Id="rId105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6.xml"/><Relationship Id="rId72" Type="http://schemas.openxmlformats.org/officeDocument/2006/relationships/slide" Target="slides/slide57.xml"/><Relationship Id="rId80" Type="http://schemas.openxmlformats.org/officeDocument/2006/relationships/slide" Target="slides/slide65.xml"/><Relationship Id="rId85" Type="http://schemas.openxmlformats.org/officeDocument/2006/relationships/slide" Target="slides/slide70.xml"/><Relationship Id="rId93" Type="http://schemas.openxmlformats.org/officeDocument/2006/relationships/slide" Target="slides/slide78.xml"/><Relationship Id="rId98" Type="http://schemas.openxmlformats.org/officeDocument/2006/relationships/slide" Target="slides/slide83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2.xml"/><Relationship Id="rId25" Type="http://schemas.openxmlformats.org/officeDocument/2006/relationships/slide" Target="slides/slide10.xml"/><Relationship Id="rId33" Type="http://schemas.openxmlformats.org/officeDocument/2006/relationships/slide" Target="slides/slide18.xml"/><Relationship Id="rId38" Type="http://schemas.openxmlformats.org/officeDocument/2006/relationships/slide" Target="slides/slide23.xml"/><Relationship Id="rId46" Type="http://schemas.openxmlformats.org/officeDocument/2006/relationships/slide" Target="slides/slide31.xml"/><Relationship Id="rId59" Type="http://schemas.openxmlformats.org/officeDocument/2006/relationships/slide" Target="slides/slide44.xml"/><Relationship Id="rId67" Type="http://schemas.openxmlformats.org/officeDocument/2006/relationships/slide" Target="slides/slide52.xml"/><Relationship Id="rId103" Type="http://schemas.openxmlformats.org/officeDocument/2006/relationships/presProps" Target="presProps.xml"/><Relationship Id="rId20" Type="http://schemas.openxmlformats.org/officeDocument/2006/relationships/slide" Target="slides/slide5.xml"/><Relationship Id="rId41" Type="http://schemas.openxmlformats.org/officeDocument/2006/relationships/slide" Target="slides/slide26.xml"/><Relationship Id="rId54" Type="http://schemas.openxmlformats.org/officeDocument/2006/relationships/slide" Target="slides/slide39.xml"/><Relationship Id="rId62" Type="http://schemas.openxmlformats.org/officeDocument/2006/relationships/slide" Target="slides/slide47.xml"/><Relationship Id="rId70" Type="http://schemas.openxmlformats.org/officeDocument/2006/relationships/slide" Target="slides/slide55.xml"/><Relationship Id="rId75" Type="http://schemas.openxmlformats.org/officeDocument/2006/relationships/slide" Target="slides/slide60.xml"/><Relationship Id="rId83" Type="http://schemas.openxmlformats.org/officeDocument/2006/relationships/slide" Target="slides/slide68.xml"/><Relationship Id="rId88" Type="http://schemas.openxmlformats.org/officeDocument/2006/relationships/slide" Target="slides/slide73.xml"/><Relationship Id="rId91" Type="http://schemas.openxmlformats.org/officeDocument/2006/relationships/slide" Target="slides/slide76.xml"/><Relationship Id="rId96" Type="http://schemas.openxmlformats.org/officeDocument/2006/relationships/slide" Target="slides/slide8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8.xml"/><Relationship Id="rId28" Type="http://schemas.openxmlformats.org/officeDocument/2006/relationships/slide" Target="slides/slide13.xml"/><Relationship Id="rId36" Type="http://schemas.openxmlformats.org/officeDocument/2006/relationships/slide" Target="slides/slide21.xml"/><Relationship Id="rId49" Type="http://schemas.openxmlformats.org/officeDocument/2006/relationships/slide" Target="slides/slide34.xml"/><Relationship Id="rId57" Type="http://schemas.openxmlformats.org/officeDocument/2006/relationships/slide" Target="slides/slide42.xml"/><Relationship Id="rId106" Type="http://schemas.openxmlformats.org/officeDocument/2006/relationships/tableStyles" Target="tableStyles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6.xml"/><Relationship Id="rId44" Type="http://schemas.openxmlformats.org/officeDocument/2006/relationships/slide" Target="slides/slide29.xml"/><Relationship Id="rId52" Type="http://schemas.openxmlformats.org/officeDocument/2006/relationships/slide" Target="slides/slide37.xml"/><Relationship Id="rId60" Type="http://schemas.openxmlformats.org/officeDocument/2006/relationships/slide" Target="slides/slide45.xml"/><Relationship Id="rId65" Type="http://schemas.openxmlformats.org/officeDocument/2006/relationships/slide" Target="slides/slide50.xml"/><Relationship Id="rId73" Type="http://schemas.openxmlformats.org/officeDocument/2006/relationships/slide" Target="slides/slide58.xml"/><Relationship Id="rId78" Type="http://schemas.openxmlformats.org/officeDocument/2006/relationships/slide" Target="slides/slide63.xml"/><Relationship Id="rId81" Type="http://schemas.openxmlformats.org/officeDocument/2006/relationships/slide" Target="slides/slide66.xml"/><Relationship Id="rId86" Type="http://schemas.openxmlformats.org/officeDocument/2006/relationships/slide" Target="slides/slide71.xml"/><Relationship Id="rId94" Type="http://schemas.openxmlformats.org/officeDocument/2006/relationships/slide" Target="slides/slide79.xml"/><Relationship Id="rId99" Type="http://schemas.openxmlformats.org/officeDocument/2006/relationships/slide" Target="slides/slide84.xml"/><Relationship Id="rId10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3.xml"/><Relationship Id="rId39" Type="http://schemas.openxmlformats.org/officeDocument/2006/relationships/slide" Target="slides/slide24.xml"/><Relationship Id="rId34" Type="http://schemas.openxmlformats.org/officeDocument/2006/relationships/slide" Target="slides/slide19.xml"/><Relationship Id="rId50" Type="http://schemas.openxmlformats.org/officeDocument/2006/relationships/slide" Target="slides/slide35.xml"/><Relationship Id="rId55" Type="http://schemas.openxmlformats.org/officeDocument/2006/relationships/slide" Target="slides/slide40.xml"/><Relationship Id="rId76" Type="http://schemas.openxmlformats.org/officeDocument/2006/relationships/slide" Target="slides/slide61.xml"/><Relationship Id="rId97" Type="http://schemas.openxmlformats.org/officeDocument/2006/relationships/slide" Target="slides/slide82.xml"/><Relationship Id="rId104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8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dt" sz="quarter" idx="1"/>
          </p:nvPr>
        </p:nvSpPr>
        <p:spPr>
          <a:xfrm>
            <a:off x="4143375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4" name="Rectangle 4"/>
          <p:cNvSpPr txBox="1">
            <a:spLocks noGrp="1"/>
          </p:cNvSpPr>
          <p:nvPr>
            <p:ph type="ftr" sz="quarter" idx="2"/>
          </p:nvPr>
        </p:nvSpPr>
        <p:spPr>
          <a:xfrm>
            <a:off x="0" y="9120189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b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5" name="Rectangle 5"/>
          <p:cNvSpPr txBox="1">
            <a:spLocks noGrp="1"/>
          </p:cNvSpPr>
          <p:nvPr>
            <p:ph type="sldNum" sz="quarter" idx="3"/>
          </p:nvPr>
        </p:nvSpPr>
        <p:spPr>
          <a:xfrm>
            <a:off x="4143375" y="9120189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b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E145BEF-4AA8-4F52-B722-7289402D1BDC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‹#›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40649673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>
            <a:lvl1pPr marL="0" marR="0" lvl="0" indent="0" algn="l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Rectangle 3"/>
          <p:cNvSpPr txBox="1">
            <a:spLocks noGrp="1"/>
          </p:cNvSpPr>
          <p:nvPr>
            <p:ph type="dt" idx="1"/>
          </p:nvPr>
        </p:nvSpPr>
        <p:spPr>
          <a:xfrm>
            <a:off x="4144966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>
            <a:lvl1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Rectangle 4"/>
          <p:cNvSpPr>
            <a:spLocks noGrp="1" noRot="1" noChangeAspect="1"/>
          </p:cNvSpPr>
          <p:nvPr>
            <p:ph type="sldImg" idx="2"/>
          </p:nvPr>
        </p:nvSpPr>
        <p:spPr>
          <a:xfrm>
            <a:off x="1258891" y="720720"/>
            <a:ext cx="4800600" cy="3600450"/>
          </a:xfrm>
          <a:prstGeom prst="rect">
            <a:avLst/>
          </a:prstGeom>
          <a:noFill/>
          <a:ln w="9528">
            <a:solidFill>
              <a:srgbClr val="000000"/>
            </a:solidFill>
            <a:prstDash val="solid"/>
            <a:miter/>
          </a:ln>
        </p:spPr>
      </p:sp>
      <p:sp>
        <p:nvSpPr>
          <p:cNvPr id="5" name="Rectangle 5"/>
          <p:cNvSpPr txBox="1">
            <a:spLocks noGrp="1"/>
          </p:cNvSpPr>
          <p:nvPr>
            <p:ph type="body" sz="quarter" idx="3"/>
          </p:nvPr>
        </p:nvSpPr>
        <p:spPr>
          <a:xfrm>
            <a:off x="974722" y="4560890"/>
            <a:ext cx="5365754" cy="431958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ftr" sz="quarter" idx="4"/>
          </p:nvPr>
        </p:nvSpPr>
        <p:spPr>
          <a:xfrm>
            <a:off x="0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>
            <a:lvl1pPr marL="0" marR="0" lvl="0" indent="0" algn="l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7" name="Rectangle 7"/>
          <p:cNvSpPr txBox="1">
            <a:spLocks noGrp="1"/>
          </p:cNvSpPr>
          <p:nvPr>
            <p:ph type="sldNum" sz="quarter" idx="5"/>
          </p:nvPr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>
            <a:lvl1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</a:defRPr>
            </a:lvl1pPr>
          </a:lstStyle>
          <a:p>
            <a:pPr lvl="0"/>
            <a:fld id="{1A11E8D8-E72A-4514-B865-7CCEC2DA8C6B}" type="slidenum">
              <a:rPr/>
              <a:pPr lvl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57187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  <a:cs typeface="ＭＳ Ｐゴシック"/>
      </a:defRPr>
    </a:lvl1pPr>
    <a:lvl2pPr marL="457200" marR="0" lvl="1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2pPr>
    <a:lvl3pPr marL="914400" marR="0" lvl="2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3pPr>
    <a:lvl4pPr marL="1371600" marR="0" lvl="3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4pPr>
    <a:lvl5pPr marL="1828800" marR="0" lvl="4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lvl="0"/>
            <a:fld id="{1A11E8D8-E72A-4514-B865-7CCEC2DA8C6B}" type="slidenum">
              <a:rPr lang="en-US"/>
              <a:pPr lvl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2041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1375909-7B65-4F7A-8F25-A4B4B2B6344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0043607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CB20606-F19A-4CF6-9E33-263006A142C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98335448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7CB4318-41DD-4BA8-9F3A-F92C215BAED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16711122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1FE6E97-3352-4A7E-821E-786D3C821A6C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44264784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6052401-BE2C-4F70-8061-8D3994D3BCF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358652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AF55B02-EDA4-4746-97E8-C6BDD9092E8A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1867042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B4D0EFE-05D9-4A71-9A66-B21B3377586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78457256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8D2372F-4619-4446-8394-81B57DB6CF1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07475359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07DCBA7-7BB1-4EFB-BF68-47B49C3A833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51293805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23BABD0-9C29-43BE-BAE6-7324EB98F87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6982437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0A4E0F7-BE19-4C9D-839D-BB0BFF3412A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43044409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3230FD7-7704-432E-A8E8-E641E2EF20A7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2471633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31E3CCE-FC1D-4547-8A36-08BBC0B9ABF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78882069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C5199C0-0D66-4359-8B5F-E02DFABC207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8664449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2AA2EAE-DCD2-4D92-B393-77B5EEA0E39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en-US">
                <a:ea typeface="ＭＳ Ｐゴシック" pitchFamily="34"/>
              </a:rPr>
              <a:t>Two simple multiple access control techniques.</a:t>
            </a:r>
          </a:p>
          <a:p>
            <a:pPr lvl="0"/>
            <a:endParaRPr lang="en-US">
              <a:ea typeface="ＭＳ Ｐゴシック" pitchFamily="34"/>
            </a:endParaRPr>
          </a:p>
          <a:p>
            <a:pPr lvl="0"/>
            <a:r>
              <a:rPr lang="en-US">
                <a:ea typeface="ＭＳ Ｐゴシック" pitchFamily="34"/>
              </a:rPr>
              <a:t>Each mobile’s share of the bandwidth is divided into portions for the uplink and the downlink. Also, possibly, out of band signaling.</a:t>
            </a:r>
          </a:p>
          <a:p>
            <a:pPr lvl="0"/>
            <a:endParaRPr lang="en-US">
              <a:ea typeface="ＭＳ Ｐゴシック" pitchFamily="34"/>
            </a:endParaRPr>
          </a:p>
          <a:p>
            <a:pPr lvl="0"/>
            <a:r>
              <a:rPr lang="en-US">
                <a:ea typeface="ＭＳ Ｐゴシック" pitchFamily="34"/>
              </a:rPr>
              <a:t>As we will see, used in AMPS, GSM, IS-54/136</a:t>
            </a:r>
          </a:p>
        </p:txBody>
      </p:sp>
    </p:spTree>
    <p:extLst>
      <p:ext uri="{BB962C8B-B14F-4D97-AF65-F5344CB8AC3E}">
        <p14:creationId xmlns:p14="http://schemas.microsoft.com/office/powerpoint/2010/main" val="33490350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C276A00-1E4C-4861-AAA1-1BB4A551560E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32590759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19BA030-15A8-4B36-8E38-2855D5F42CC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0126789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D9FF0B6-92C9-4DB6-9D9E-A7B72E30D8C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41751993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9B637EE-9232-48B1-9AB0-BBE6C5441EB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07467377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B721A9A-6CEE-4932-BB21-B2DDE7B960B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18573009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2D2BBB4-0CA4-4338-B290-99612CD4E00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9053001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9D04C08-4C17-43C7-BFD2-0E9466E9953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89475817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B6FD1EC-550A-4F13-8252-835244584BD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92248523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C1DAE03-53D1-48D2-A343-2F66DD415C4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33864537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3C35806-0CC6-42B4-9F40-1C2AED9B7EF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00243074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19401F0-449C-4964-A558-FE5BB8C2BDE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88529444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D32273B-F5B0-4372-8018-7F9C42BB7B1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70498356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7D0E3E9-4480-4EF3-9308-65691D5F64A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35809666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17E590C-BD8D-4113-ACD7-6B334AD2152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65486456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0BE0899-4BB7-4DBC-8510-F415B2A3AF2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74154891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2CB9F19-07BB-4666-807A-9CF551D07C67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7985731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33F52DB-7A25-4FFF-B7E6-3DB1F9A2F90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59541623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B26FC91-6ED3-40A7-80ED-CCEEC16A331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69093389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3567CC7-D84A-4C01-B15E-447767D34BC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9639300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393AEAF-8E98-4A85-A3B6-6819D6741C2E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82253949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DA1A10B-F6C1-40DC-B591-14FE0E8EA3F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0851110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02EF754-D1B9-4F57-ABD9-70ACFA8ED09E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53877525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BEB023E-D26A-4785-A4E3-55875515B2A7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7412667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50054E7-1545-4840-9C85-96583EE809E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71581522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F6A5151-FE03-4AB5-AD12-EEDA13F8EB8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13195895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0278EA5-25E3-43C3-BF76-96D397D5C04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49420862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A72FE62-DB8A-47F1-93C5-1C6A420C294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98283726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CADD9CB-9661-45CD-8DB9-355AA7ECB0F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77420640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0CF2D6B-D085-44E1-8F5D-5094768B61B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80051848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944F83E-708C-44E5-AF25-F4F924813C90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6387290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3A9D48D-1441-4DE9-A770-CF1D831C806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23812037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8BF81D5-F4E3-4E8E-91EC-66EEED91397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08949829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0F1545E-92BE-48CD-B931-44B88200B4E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1646568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A823A8E-9716-4D06-A51A-7A7EBC32CE4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54121931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18823DE-D907-4F48-A4E7-5BCE9349602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30902197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45AF863-A66C-4EBB-93B9-BCDF7AB28D8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7367280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6B67527-546E-4FB7-8CC5-0C2BE3F14DEC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65847133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C866A03-5BD4-4F64-90B1-00308933AB7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28219586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CE3FAA1-99B4-4C71-8F8C-E170384F6B3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961871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63DDE80-F6BD-4899-9C5F-4367F677E39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3337481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C3C8B56-CFF4-43CC-9752-F896C7F717E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11710418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5A67383-63E5-4446-9141-5D9455A80FEA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28443953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4360A36-5F2B-4456-87C1-6DD6AF5F3CC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931205802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4D45507-1A04-45F3-920B-31B999743BE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12455027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A0CC935-8E53-4759-950F-AE7CD20D8A8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599465864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796390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0448934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0F3E1BB-A4B6-4228-A808-CD87739E109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8921078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B639C9C-8F44-44E2-93C1-7351AFFE09B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10905640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A00722D-BB20-4C71-8012-E0CDD25C690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7772037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82913C-706A-4E60-84F6-DC1B7B8E4396}" type="datetime1">
              <a:rPr lang="en-US"/>
              <a:pPr lvl="0"/>
              <a:t>2/27/2015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CDB5715-F8B9-4B7F-BC30-434C84E4A1A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7AB0EB-E00B-49B9-818D-99141DC29815}" type="datetime1">
              <a:rPr lang="en-US"/>
              <a:pPr lvl="0"/>
              <a:t>2/27/2015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176953AA-0D9C-4ADD-81FC-7BE0933BB23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6B4F34DB-BA1F-46E1-BD29-89D06B92C87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4ECA8FA-0C6F-4EDA-BC29-50B6E22592E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307894F5-6161-44B3-9C5F-D62A8374FE9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50F74DA-94CE-4B69-A356-A557B2CE171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03F6209-AC29-4D5C-9F80-11160814E0E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A8ADB38-5A01-4A61-9E18-8E690F240B4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835817E-B90F-4CC6-B306-FAE77FF144F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63EA84F-CAD4-4157-B240-13453D1CC50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409C325-2699-4C4D-885C-E15CB8209DB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72C7355B-DBD6-4B40-9D86-3C6DD544988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3091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3091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E5CDF5-BF35-4757-A089-5A43345CF6B7}" type="datetime1">
              <a:rPr lang="en-US"/>
              <a:pPr lvl="0"/>
              <a:t>2/27/2015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62A666E2-49A8-4A74-A0B3-DA26E2307FB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3F571F21-49D6-40E0-9D12-73005612D27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B4AC91A-CF65-4C35-9F92-BAF6EA3E24B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CDBA653-25E7-4F5D-B060-D4AF352F21D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791470F-7EFD-4DBD-9F27-AF72DE632010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CBFCB80-5532-45A2-9635-512D099C90F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72CCBCD-1B94-4125-A4A9-7E7A7D64F37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E0DCEE5-A6CE-4A53-AA7A-482EE16D6EF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AFAB945-6E44-401D-B402-A931E478843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CF2D43B4-06FF-429A-A1A5-77D202D43D2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27B7345-58C0-4024-A72A-92F4B01A0D8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11309"/>
            <a:ext cx="3810003" cy="22478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 txBox="1">
            <a:spLocks noGrp="1"/>
          </p:cNvSpPr>
          <p:nvPr>
            <p:ph idx="3"/>
          </p:nvPr>
        </p:nvSpPr>
        <p:spPr>
          <a:xfrm>
            <a:off x="4495803" y="4011609"/>
            <a:ext cx="3810003" cy="22478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31C069-8AA8-4823-BB65-90AFFDD85D86}" type="datetime1">
              <a:rPr lang="en-US"/>
              <a:pPr lvl="0"/>
              <a:t>2/27/2015</a:t>
            </a:fld>
            <a:endParaRPr lang="en-US"/>
          </a:p>
        </p:txBody>
      </p:sp>
      <p:sp>
        <p:nvSpPr>
          <p:cNvPr id="7" name="Footer Placeholder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8" name="Slide Number Placeholder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</a:t>
            </a:r>
            <a:fld id="{1BFB5CAF-DB51-42CB-909A-AD850FEE07B4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F86E00D-F96B-4E92-B31B-ADF04CAA29A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C9228D41-2605-4479-8521-DBEA65BA835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3AA2707B-C88A-4B11-A325-E75BE6B997D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74277DFC-EE9C-471C-8FF9-822BC6A8ED8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5A62C85-0773-40ED-86BD-F9A8D55E5E0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B7E27B1-7AAA-4218-9BB3-0C154A39D6D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4BC7FE8F-77CC-42B9-92CD-C9AE3F68E5A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E1A141B-D5C0-470D-9D80-43CB105B8A8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F09FA88-5B8E-4C40-966B-9A3DF82F1E4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C9606CF3-F3A6-4DD6-A50C-2429CBA93E8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E32C788-285B-40A2-B501-E6D9222FAFA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20811FA3-D155-4C12-B2B1-63F2752367D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ACAD4AB-1997-45AC-BD64-839AF2CD8FC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828FCB8-958C-4BF6-84FB-94B3D7B107D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67BB4853-77F0-484B-AC2B-4F9C539DDA44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AFBDF16-DEAC-487D-9B96-10BEBBFD5B3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8091EA6-4A75-4897-93CD-902EBABAE78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16E359E-DDF7-4934-BDFA-360D311D460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58B89B9-B5A6-4562-9ECA-9E456C12110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DA37DF7-A1E3-4CBE-BE3F-B867784C022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151F3CA-591A-41D8-B300-3282D25C5F2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570646B-7E8B-42E2-89B1-270A7F1041D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7C69FEF-F601-44D4-B7FA-74A1FB1514A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15CD40A-AAFC-4E5D-BEDE-802B6A36074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E13D824-54E4-4519-B00D-8208307A6A7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B4746E4-89E3-4BAD-A49C-7EEFD183A39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9489C92-D22C-4E70-BCE0-742376B6EA5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21EE70F1-966B-4FE6-9077-F74833AC0A7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A9C606E-AC92-4C5D-8391-E11074CEDB5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E38F636-7F49-48C3-BE78-BF4056210ED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3C643B6C-AD08-443C-9FCA-A5C93ACF2D2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A8D3C30-2F30-4E8D-B967-2415D9650D7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3037935-CBD1-4C01-996E-7779A42D42C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A55F6EF-F437-4BE6-959B-5950AC26AD0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C8B8989-A6F6-462B-9BAF-1B75E5E2086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7D9FFE0-D594-4A0B-994C-F103AECB40A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C911636C-F828-45F0-9227-49E7D18F23C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DEDFF9F-D870-4274-8795-14EC96DABDF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4BDB8DC5-6681-4004-B1F5-BB56D4D1FC7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487F25E-C362-4674-94AC-7F43FA037F7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8DA14DA-3A80-40D0-A09B-627CFFE9A9F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6D43E41-FBE5-4327-A53D-7B6F2BC19B8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3C854DE-3395-4342-BC4C-FBEFC5EFFB9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22715AEE-1CAA-462C-97C1-9B8C59ACEC7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0F32ED6-9AA6-4875-A98A-1C1B78AC088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C27E0BB-173D-4A55-A5B3-E9CC9A00C0D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C91F6B3-5E68-476E-B12B-832DEA7FED6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7E382F95-D95B-419D-B984-16BB37D4EF3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6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8" name="7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9" name="8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4" name="3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4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3" name="2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3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E75CDB-EA6A-4B17-A04F-DD3CDB883FDA}" type="datetime1">
              <a:rPr lang="en-US"/>
              <a:pPr lvl="0"/>
              <a:t>2/27/2015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48F12E44-E305-4FEA-AB2B-2A7379246D9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6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8" name="7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9" name="8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4" name="3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4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sz="4000"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592545-1A92-44CF-A9F5-8EC5F4BE2139}" type="datetime1">
              <a:rPr lang="en-US"/>
              <a:pPr lvl="0"/>
              <a:t>2/27/2015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28EACF5B-EDE1-47D0-97CF-624D3EFD653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3" name="2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3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093CF5CE-4083-4C73-B5F6-8A1E555F77B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17FEB033-FC99-4AD5-B458-CBB53D8A1294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sz="4000"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CC6E299A-AE22-4C7A-A21D-73F6B39307B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7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3D4AF8DF-27BA-4328-96F4-4AF691CA29B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9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C48CC73D-9287-4DA2-BB56-57D6F701678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B3D72A-1857-4E22-A33D-83240C9AA226}" type="datetime1">
              <a:rPr lang="en-US"/>
              <a:pPr lvl="0"/>
              <a:t>2/27/2015</a:t>
            </a:fld>
            <a:endParaRPr lang="en-US"/>
          </a:p>
        </p:txBody>
      </p:sp>
      <p:sp>
        <p:nvSpPr>
          <p:cNvPr id="6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11BF989-1BED-4976-A6CF-409A493CDC4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5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47D3C1BD-3EE0-4B29-9284-D1572DA5552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4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5D2EC502-A375-4AAA-9616-9D9F0D337B9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7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94C10AD6-D276-4EFC-B35D-EEC4161B4C8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7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917C98E3-E8AF-48DA-A78A-B37F8A34BAE0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B95E9EC2-DA3F-4F56-BDE2-CAE041D22C20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5FE988BE-B413-46D9-91A5-89CE0226FCF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7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34E05FFC-B646-40B5-A59D-12B5F7DABFB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E786BD7-1A54-47C5-930D-F42D5B0C4B5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2E6E3CD-7ED6-499A-A0CA-5A8D04DD8A9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60CA1E6-D427-4FB1-9894-432690D6BAA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3E601E5-7B5F-4B01-8F3B-6AF82CE10781}" type="datetime1">
              <a:rPr lang="en-US"/>
              <a:pPr lvl="0"/>
              <a:t>2/27/2015</a:t>
            </a:fld>
            <a:endParaRPr lang="en-US"/>
          </a:p>
        </p:txBody>
      </p:sp>
      <p:sp>
        <p:nvSpPr>
          <p:cNvPr id="8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381ABC9-14B9-4719-A3D7-086A20A83BD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E300EE5-6445-4323-83EC-5870C6D6344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972AAD5-57AC-42C2-B407-3A7B43EE986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0EB4C16-ED3B-4B89-B125-B4DF16953B9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22969808-F90B-47C1-9277-2C28F970CEC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8EB6175-CD80-4C36-80B8-13BE47227670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7D945FF9-D8FB-4287-885C-1DAF064B315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F534B01-4221-4633-BA0F-474E143A027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3D146B4-4B2F-4604-B040-0451D3D4B6A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329380A-44CA-404A-B9A8-2F5430E8C61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4A377B21-671C-4F75-8409-9CF767769E0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E0994B-36C0-4E4B-B13F-844D25060AF3}" type="datetime1">
              <a:rPr lang="en-US"/>
              <a:pPr lvl="0"/>
              <a:t>2/27/2015</a:t>
            </a:fld>
            <a:endParaRPr lang="en-US"/>
          </a:p>
        </p:txBody>
      </p:sp>
      <p:sp>
        <p:nvSpPr>
          <p:cNvPr id="4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0066F7F0-BFDC-4FFA-8D76-3CA9031D30A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D45FC8A-341C-43FB-A3A1-09CAE02668F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C25AABD-403D-47AF-988E-551C4558A93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4BA0755A-A5DD-47FD-939F-AD0DFFFA244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97561D3-801A-412C-9F08-23A054D557E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62DFDF4-DA66-42D2-AD9B-160BA3EDD3B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33F7662C-CDA2-47B1-9985-9146F4371F4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884C9AC-60EE-40D3-A8D6-5DAA4B3B9DB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55F8D8B-DF9B-4CCB-B9D3-8EEE338F37B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47AEDFDA-DE80-4A04-A651-00FBC5C87F7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C7659802-D26E-4658-BB7F-BDB3475DA0D0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>
          <a:ln>
            <a:solidFill>
              <a:schemeClr val="accent1"/>
            </a:solidFill>
          </a:ln>
        </p:spPr>
        <p:txBody>
          <a:bodyPr/>
          <a:lstStyle>
            <a:lvl1pPr>
              <a:defRPr/>
            </a:lvl1pPr>
          </a:lstStyle>
          <a:p>
            <a:pPr lvl="0"/>
            <a:endParaRPr lang="en-US" dirty="0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>
          <a:xfrm>
            <a:off x="4283969" y="6467478"/>
            <a:ext cx="3672407" cy="287341"/>
          </a:xfrm>
        </p:spPr>
        <p:txBody>
          <a:bodyPr/>
          <a:lstStyle>
            <a:lvl1pPr>
              <a:defRPr>
                <a:latin typeface="Comic Sans MS" pitchFamily="66" charset="0"/>
              </a:defRPr>
            </a:lvl1pPr>
          </a:lstStyle>
          <a:p>
            <a:endParaRPr lang="el-GR" dirty="0"/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Comic Sans MS" pitchFamily="66" charset="0"/>
              </a:defRPr>
            </a:lvl1pPr>
          </a:lstStyle>
          <a:p>
            <a:fld id="{45E48BD2-1880-4747-A7B0-0C573E3409E1}" type="slidenum">
              <a:rPr lang="el-GR" smtClean="0"/>
              <a:pPr/>
              <a:t>‹#›</a:t>
            </a:fld>
            <a:endParaRPr lang="el-GR" dirty="0"/>
          </a:p>
        </p:txBody>
      </p:sp>
    </p:spTree>
  </p:cSld>
  <p:clrMapOvr>
    <a:masterClrMapping/>
  </p:clrMapOvr>
  <p:transition/>
  <p:hf sldNum="0" hdr="0" ftr="0" dt="0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7CF924E0-F886-4F4F-B779-82752FC7A80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6209EC56-42F5-4EE0-9B91-FA2BEA929C9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A041F24-EED1-43A7-B838-30E558125F3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78979A8-2278-41DD-BB2A-786A10A2AD9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AE38C2E-9C8F-4687-A0C8-0DC2F3B88FB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48ABAEB-C31A-413A-8B37-E4BC63DFF7F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CB6FD2B-A8F9-444E-97AA-81792863EC0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EFC3095-01E6-4FAE-B6F9-1FADA776B4B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029D77E-18A1-48BF-9531-C66F4E69061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31828D13-B9D8-449A-9A19-B03B47B12A8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8BD446-082C-4E23-9F37-D36D1A057F2F}" type="datetime1">
              <a:rPr lang="en-US"/>
              <a:pPr lvl="0"/>
              <a:t>2/27/2015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DE3E1BA9-20C0-4FC0-8F3E-91C55C20560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B15D057-644A-4AB9-8E67-9BD879D6057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A4EB2C2-8B71-450F-8FB3-925F3177814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A5B9077-AE09-4CBF-A080-76509B30FCB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2BC4EA08-6C73-4275-8D49-1B8E2A4627F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98F4CCD-2EF8-4800-9CCA-395EB9842E0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FE4770B-5112-4194-B274-0FF393D3F80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C172800-A40B-4D10-BF5A-59644A885850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C4EED48A-B67A-4FBD-8440-F3B06FEBECF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DB3BA64-1510-4CDF-BC9E-30C938A1A53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2FFD9CA-EE89-448E-BA40-99632E139E7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CF217A-D472-4AB0-B12D-21F7216C432D}" type="datetime1">
              <a:rPr lang="en-US"/>
              <a:pPr lvl="0"/>
              <a:t>2/27/2015</a:t>
            </a:fld>
            <a:endParaRPr lang="en-US"/>
          </a:p>
        </p:txBody>
      </p:sp>
      <p:sp>
        <p:nvSpPr>
          <p:cNvPr id="6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00657F5C-5B76-47D9-B418-F57F444AA98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4CBCC3B1-C830-4E95-9017-2A419B8F0D2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59888FF-32E6-4DD4-A303-D3127FA5080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363DAC4-44FD-4750-B8F8-0EF786D225E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7212D22-99CF-43C5-AC75-494080D492B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2D478039-4178-4028-BCA3-40F56A3B869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67C8C913-4526-4CF1-809F-28E50DEFC1C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A95CD37-0CB3-47CB-8157-BC0CC1B1096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66F50DFE-A156-4892-90A6-52E05363474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3790CEA-AC71-4093-9E2F-9C3413C366C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6ED7800-7DF6-4FFE-9D00-94FA826C261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.xml"/><Relationship Id="rId3" Type="http://schemas.openxmlformats.org/officeDocument/2006/relationships/slideLayout" Target="../slideLayouts/slideLayout104.xml"/><Relationship Id="rId7" Type="http://schemas.openxmlformats.org/officeDocument/2006/relationships/slideLayout" Target="../slideLayouts/slideLayout108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102.xml"/><Relationship Id="rId6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105.xml"/><Relationship Id="rId9" Type="http://schemas.openxmlformats.org/officeDocument/2006/relationships/slideLayout" Target="../slideLayouts/slideLayout11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19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.xml"/><Relationship Id="rId3" Type="http://schemas.openxmlformats.org/officeDocument/2006/relationships/slideLayout" Target="../slideLayouts/slideLayout126.xml"/><Relationship Id="rId7" Type="http://schemas.openxmlformats.org/officeDocument/2006/relationships/slideLayout" Target="../slideLayouts/slideLayout130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24.xml"/><Relationship Id="rId6" Type="http://schemas.openxmlformats.org/officeDocument/2006/relationships/slideLayout" Target="../slideLayouts/slideLayout129.xml"/><Relationship Id="rId11" Type="http://schemas.openxmlformats.org/officeDocument/2006/relationships/slideLayout" Target="../slideLayouts/slideLayout134.xml"/><Relationship Id="rId5" Type="http://schemas.openxmlformats.org/officeDocument/2006/relationships/slideLayout" Target="../slideLayouts/slideLayout128.xml"/><Relationship Id="rId10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27.xml"/><Relationship Id="rId9" Type="http://schemas.openxmlformats.org/officeDocument/2006/relationships/slideLayout" Target="../slideLayouts/slideLayout13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37.xml"/><Relationship Id="rId7" Type="http://schemas.openxmlformats.org/officeDocument/2006/relationships/slideLayout" Target="../slideLayouts/slideLayout141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6.xml"/><Relationship Id="rId1" Type="http://schemas.openxmlformats.org/officeDocument/2006/relationships/slideLayout" Target="../slideLayouts/slideLayout135.xml"/><Relationship Id="rId6" Type="http://schemas.openxmlformats.org/officeDocument/2006/relationships/slideLayout" Target="../slideLayouts/slideLayout140.xml"/><Relationship Id="rId11" Type="http://schemas.openxmlformats.org/officeDocument/2006/relationships/slideLayout" Target="../slideLayouts/slideLayout145.xml"/><Relationship Id="rId5" Type="http://schemas.openxmlformats.org/officeDocument/2006/relationships/slideLayout" Target="../slideLayouts/slideLayout139.xml"/><Relationship Id="rId10" Type="http://schemas.openxmlformats.org/officeDocument/2006/relationships/slideLayout" Target="../slideLayouts/slideLayout144.xml"/><Relationship Id="rId4" Type="http://schemas.openxmlformats.org/officeDocument/2006/relationships/slideLayout" Target="../slideLayouts/slideLayout138.xml"/><Relationship Id="rId9" Type="http://schemas.openxmlformats.org/officeDocument/2006/relationships/slideLayout" Target="../slideLayouts/slideLayout14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3.xml"/><Relationship Id="rId3" Type="http://schemas.openxmlformats.org/officeDocument/2006/relationships/slideLayout" Target="../slideLayouts/slideLayout148.xml"/><Relationship Id="rId7" Type="http://schemas.openxmlformats.org/officeDocument/2006/relationships/slideLayout" Target="../slideLayouts/slideLayout152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7.xml"/><Relationship Id="rId1" Type="http://schemas.openxmlformats.org/officeDocument/2006/relationships/slideLayout" Target="../slideLayouts/slideLayout146.xml"/><Relationship Id="rId6" Type="http://schemas.openxmlformats.org/officeDocument/2006/relationships/slideLayout" Target="../slideLayouts/slideLayout151.xml"/><Relationship Id="rId11" Type="http://schemas.openxmlformats.org/officeDocument/2006/relationships/slideLayout" Target="../slideLayouts/slideLayout156.xml"/><Relationship Id="rId5" Type="http://schemas.openxmlformats.org/officeDocument/2006/relationships/slideLayout" Target="../slideLayouts/slideLayout150.xml"/><Relationship Id="rId10" Type="http://schemas.openxmlformats.org/officeDocument/2006/relationships/slideLayout" Target="../slideLayouts/slideLayout155.xml"/><Relationship Id="rId4" Type="http://schemas.openxmlformats.org/officeDocument/2006/relationships/slideLayout" Target="../slideLayouts/slideLayout149.xml"/><Relationship Id="rId9" Type="http://schemas.openxmlformats.org/officeDocument/2006/relationships/slideLayout" Target="../slideLayouts/slideLayout15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.xml"/><Relationship Id="rId3" Type="http://schemas.openxmlformats.org/officeDocument/2006/relationships/slideLayout" Target="../slideLayouts/slideLayout159.xml"/><Relationship Id="rId7" Type="http://schemas.openxmlformats.org/officeDocument/2006/relationships/slideLayout" Target="../slideLayouts/slideLayout163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8.xml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5" Type="http://schemas.openxmlformats.org/officeDocument/2006/relationships/slideLayout" Target="../slideLayouts/slideLayout161.xml"/><Relationship Id="rId10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93.xml"/><Relationship Id="rId7" Type="http://schemas.openxmlformats.org/officeDocument/2006/relationships/slideLayout" Target="../slideLayouts/slideLayout97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11309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6228184" y="6467478"/>
            <a:ext cx="1728192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cs typeface="Arial"/>
              </a:defRPr>
            </a:lvl1pPr>
          </a:lstStyle>
          <a:p>
            <a:endParaRPr lang="el-GR" dirty="0"/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defRPr>
            </a:lvl1pPr>
          </a:lstStyle>
          <a:p>
            <a:pPr lvl="0"/>
            <a:fld id="{7B815AD7-B0AE-4D90-B444-9FB35882BA0D}" type="slidenum">
              <a:rPr smtClean="0"/>
              <a:pPr lvl="0"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400" b="0" i="0" u="none" strike="noStrike" kern="0" cap="none" spc="0" baseline="0">
          <a:solidFill>
            <a:srgbClr val="000099"/>
          </a:solidFill>
          <a:uFillTx/>
          <a:latin typeface="Gill Sans MT"/>
          <a:ea typeface="ＭＳ Ｐゴシック"/>
          <a:cs typeface="Arial"/>
        </a:defRPr>
      </a:lvl1pPr>
    </p:titleStyle>
    <p:bodyStyle>
      <a:lvl1pPr marL="342900" marR="0" lvl="0" indent="-342900" algn="l" defTabSz="914400" rtl="0" fontAlgn="auto" hangingPunct="0">
        <a:lnSpc>
          <a:spcPct val="85000"/>
        </a:lnSpc>
        <a:spcBef>
          <a:spcPts val="700"/>
        </a:spcBef>
        <a:spcAft>
          <a:spcPts val="0"/>
        </a:spcAft>
        <a:buClr>
          <a:srgbClr val="000099"/>
        </a:buClr>
        <a:buSzPct val="65000"/>
        <a:buFont typeface="Wingdings" pitchFamily="2"/>
        <a:buChar char="v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Gill Sans MT"/>
          <a:ea typeface="ＭＳ Ｐゴシック"/>
          <a:cs typeface="Arial"/>
        </a:defRPr>
      </a:lvl1pPr>
      <a:lvl2pPr marL="742950" marR="0" lvl="1" indent="-285750" algn="l" defTabSz="914400" rtl="0" fontAlgn="auto" hangingPunct="0">
        <a:lnSpc>
          <a:spcPct val="85000"/>
        </a:lnSpc>
        <a:spcBef>
          <a:spcPts val="600"/>
        </a:spcBef>
        <a:spcAft>
          <a:spcPts val="0"/>
        </a:spcAft>
        <a:buClr>
          <a:srgbClr val="000099"/>
        </a:buClr>
        <a:buSzPct val="100000"/>
        <a:buFont typeface="Wingdings" pitchFamily="2"/>
        <a:buChar char="§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Gill Sans MT"/>
          <a:ea typeface="Arial"/>
          <a:cs typeface="Arial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 pitchFamily="66"/>
          <a:ea typeface="Arial"/>
          <a:cs typeface="Arial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Arial"/>
          <a:cs typeface="Arial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Arial"/>
          <a:cs typeface="Arial"/>
        </a:defRPr>
      </a:lvl5pPr>
    </p:bodyStyle>
    <p:otherStyle/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3FD1079A-3DE5-4718-B21F-2E0CDEF88297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  <p:sldLayoutId id="2147483755" r:id="rId9"/>
    <p:sldLayoutId id="2147483756" r:id="rId10"/>
    <p:sldLayoutId id="2147483757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3651FEE4-DFCF-4068-9FEF-8B13384AD2D6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  <p:sldLayoutId id="2147483766" r:id="rId8"/>
    <p:sldLayoutId id="2147483767" r:id="rId9"/>
    <p:sldLayoutId id="2147483768" r:id="rId10"/>
    <p:sldLayoutId id="2147483769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9C4AAB77-2B76-45DD-90FA-E505BCFECC3D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AF504B58-593A-4F7B-9CED-FB753075C23E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3" r:id="rId1"/>
    <p:sldLayoutId id="2147483784" r:id="rId2"/>
    <p:sldLayoutId id="2147483785" r:id="rId3"/>
    <p:sldLayoutId id="2147483786" r:id="rId4"/>
    <p:sldLayoutId id="2147483787" r:id="rId5"/>
    <p:sldLayoutId id="2147483788" r:id="rId6"/>
    <p:sldLayoutId id="2147483789" r:id="rId7"/>
    <p:sldLayoutId id="2147483790" r:id="rId8"/>
    <p:sldLayoutId id="2147483791" r:id="rId9"/>
    <p:sldLayoutId id="2147483792" r:id="rId10"/>
    <p:sldLayoutId id="2147483793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A824952E-5976-4163-8CF8-5670232468C4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  <p:sldLayoutId id="2147483802" r:id="rId8"/>
    <p:sldLayoutId id="2147483803" r:id="rId9"/>
    <p:sldLayoutId id="2147483804" r:id="rId10"/>
    <p:sldLayoutId id="2147483805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865E740D-42C5-493C-AA8A-E2AB3AAE4A93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9" r:id="rId1"/>
    <p:sldLayoutId id="2147483820" r:id="rId2"/>
    <p:sldLayoutId id="2147483821" r:id="rId3"/>
    <p:sldLayoutId id="2147483822" r:id="rId4"/>
    <p:sldLayoutId id="2147483823" r:id="rId5"/>
    <p:sldLayoutId id="2147483824" r:id="rId6"/>
    <p:sldLayoutId id="2147483825" r:id="rId7"/>
    <p:sldLayoutId id="2147483826" r:id="rId8"/>
    <p:sldLayoutId id="2147483827" r:id="rId9"/>
    <p:sldLayoutId id="2147483828" r:id="rId10"/>
    <p:sldLayoutId id="2147483829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τίτλου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A51F7E-A911-463A-AAAB-7D4BA97252C4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l-GR" dirty="0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E48BD2-1880-4747-A7B0-0C573E3409E1}" type="slidenum">
              <a:rPr lang="el-GR" smtClean="0"/>
              <a:pPr/>
              <a:t>‹#›</a:t>
            </a:fld>
            <a:endParaRPr lang="el-GR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3" r:id="rId1"/>
    <p:sldLayoutId id="2147483844" r:id="rId2"/>
    <p:sldLayoutId id="2147483845" r:id="rId3"/>
    <p:sldLayoutId id="2147483846" r:id="rId4"/>
    <p:sldLayoutId id="2147483847" r:id="rId5"/>
    <p:sldLayoutId id="2147483848" r:id="rId6"/>
    <p:sldLayoutId id="2147483849" r:id="rId7"/>
    <p:sldLayoutId id="2147483850" r:id="rId8"/>
    <p:sldLayoutId id="2147483851" r:id="rId9"/>
    <p:sldLayoutId id="2147483852" r:id="rId10"/>
    <p:sldLayoutId id="214748385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τίτλου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E95BA6-BBB7-437A-807D-ECC6D243F330}" type="datetimeFigureOut">
              <a:rPr lang="el-GR" smtClean="0"/>
              <a:pPr/>
              <a:t>27/2/2015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1" r:id="rId1"/>
    <p:sldLayoutId id="2147483832" r:id="rId2"/>
    <p:sldLayoutId id="2147483833" r:id="rId3"/>
    <p:sldLayoutId id="2147483834" r:id="rId4"/>
    <p:sldLayoutId id="2147483835" r:id="rId5"/>
    <p:sldLayoutId id="2147483836" r:id="rId6"/>
    <p:sldLayoutId id="2147483837" r:id="rId7"/>
    <p:sldLayoutId id="2147483838" r:id="rId8"/>
    <p:sldLayoutId id="2147483839" r:id="rId9"/>
    <p:sldLayoutId id="2147483840" r:id="rId10"/>
    <p:sldLayoutId id="214748384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3"/>
          </p:nvPr>
        </p:nvSpPr>
        <p:spPr>
          <a:xfrm>
            <a:off x="5532440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</a:defRPr>
            </a:lvl1pPr>
          </a:lstStyle>
          <a:p>
            <a:pPr lvl="0"/>
            <a:r>
              <a:rPr lang="en-US" dirty="0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4"/>
          </p:nvPr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</a:defRPr>
            </a:lvl1pPr>
          </a:lstStyle>
          <a:p>
            <a:pPr lvl="0"/>
            <a:r>
              <a:rPr lang="en-US"/>
              <a:t>4-</a:t>
            </a:r>
            <a:fld id="{8A968891-E342-4AC0-B033-2E43259FB957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400" b="0" i="0" u="none" strike="noStrike" kern="0" cap="none" spc="0" baseline="0">
          <a:solidFill>
            <a:srgbClr val="000099"/>
          </a:solidFill>
          <a:uFillTx/>
          <a:latin typeface="Gill Sans MT"/>
          <a:ea typeface="ＭＳ Ｐゴシック"/>
          <a:cs typeface="ＭＳ Ｐゴシック"/>
        </a:defRPr>
      </a:lvl1pPr>
    </p:titleStyle>
    <p:bodyStyle>
      <a:lvl1pPr marL="342900" marR="0" lvl="0" indent="-342900" algn="l" defTabSz="914400" rtl="0" fontAlgn="auto" hangingPunct="0">
        <a:lnSpc>
          <a:spcPct val="85000"/>
        </a:lnSpc>
        <a:spcBef>
          <a:spcPts val="700"/>
        </a:spcBef>
        <a:spcAft>
          <a:spcPts val="0"/>
        </a:spcAft>
        <a:buClr>
          <a:srgbClr val="000099"/>
        </a:buClr>
        <a:buSzPct val="65000"/>
        <a:buFont typeface="Wingdings" pitchFamily="2"/>
        <a:buChar char="v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Gill Sans MT"/>
          <a:ea typeface="ＭＳ Ｐゴシック"/>
          <a:cs typeface="ＭＳ Ｐゴシック"/>
        </a:defRPr>
      </a:lvl1pPr>
      <a:lvl2pPr marL="742950" marR="0" lvl="1" indent="-285750" algn="l" defTabSz="914400" rtl="0" fontAlgn="auto" hangingPunct="0">
        <a:lnSpc>
          <a:spcPct val="85000"/>
        </a:lnSpc>
        <a:spcBef>
          <a:spcPts val="600"/>
        </a:spcBef>
        <a:spcAft>
          <a:spcPts val="0"/>
        </a:spcAft>
        <a:buClr>
          <a:srgbClr val="000099"/>
        </a:buClr>
        <a:buSzPct val="100000"/>
        <a:buFont typeface="Wingdings" pitchFamily="2"/>
        <a:buChar char="§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Gill Sans MT"/>
          <a:ea typeface="ＭＳ Ｐゴシック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 pitchFamily="66"/>
          <a:ea typeface="ＭＳ Ｐゴシック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ＭＳ Ｐゴシック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ＭＳ Ｐゴシック"/>
        </a:defRPr>
      </a:lvl5pPr>
    </p:bodyStyle>
    <p:otherStyle/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69668BB1-EB6F-441A-AE62-D84C615C54F7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6575EDB9-5FF7-4BED-9C1B-5CB78992BE88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755182FF-07D9-4656-9096-677068F2F368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7C4BEFCD-959B-481F-855D-3DE349015671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83F220B1-9AF7-4582-B2F9-678FC2DE8139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3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2.png"/><Relationship Id="rId3" Type="http://schemas.openxmlformats.org/officeDocument/2006/relationships/image" Target="../media/image6.png"/><Relationship Id="rId7" Type="http://schemas.openxmlformats.org/officeDocument/2006/relationships/image" Target="../media/image15.png"/><Relationship Id="rId12" Type="http://schemas.openxmlformats.org/officeDocument/2006/relationships/image" Target="../media/image21.png"/><Relationship Id="rId17" Type="http://schemas.openxmlformats.org/officeDocument/2006/relationships/image" Target="../media/image28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20.png"/><Relationship Id="rId5" Type="http://schemas.openxmlformats.org/officeDocument/2006/relationships/image" Target="../media/image39.png"/><Relationship Id="rId15" Type="http://schemas.openxmlformats.org/officeDocument/2006/relationships/image" Target="../media/image25.png"/><Relationship Id="rId10" Type="http://schemas.openxmlformats.org/officeDocument/2006/relationships/image" Target="../media/image18.png"/><Relationship Id="rId4" Type="http://schemas.openxmlformats.org/officeDocument/2006/relationships/image" Target="../media/image4.png"/><Relationship Id="rId9" Type="http://schemas.openxmlformats.org/officeDocument/2006/relationships/image" Target="../media/image40.png"/><Relationship Id="rId14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8.png"/><Relationship Id="rId5" Type="http://schemas.openxmlformats.org/officeDocument/2006/relationships/image" Target="../media/image42.wmf"/><Relationship Id="rId4" Type="http://schemas.openxmlformats.org/officeDocument/2006/relationships/oleObject" Target="../embeddings/oleObject2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4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45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10" Type="http://schemas.openxmlformats.org/officeDocument/2006/relationships/image" Target="../media/image38.png"/><Relationship Id="rId4" Type="http://schemas.openxmlformats.org/officeDocument/2006/relationships/image" Target="../media/image6.png"/><Relationship Id="rId9" Type="http://schemas.openxmlformats.org/officeDocument/2006/relationships/image" Target="../media/image5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4.png"/><Relationship Id="rId3" Type="http://schemas.openxmlformats.org/officeDocument/2006/relationships/image" Target="../media/image46.png"/><Relationship Id="rId7" Type="http://schemas.openxmlformats.org/officeDocument/2006/relationships/image" Target="../media/image54.png"/><Relationship Id="rId12" Type="http://schemas.openxmlformats.org/officeDocument/2006/relationships/image" Target="../media/image5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png"/><Relationship Id="rId11" Type="http://schemas.openxmlformats.org/officeDocument/2006/relationships/image" Target="../media/image58.png"/><Relationship Id="rId5" Type="http://schemas.openxmlformats.org/officeDocument/2006/relationships/image" Target="../media/image52.png"/><Relationship Id="rId10" Type="http://schemas.openxmlformats.org/officeDocument/2006/relationships/image" Target="../media/image57.png"/><Relationship Id="rId4" Type="http://schemas.openxmlformats.org/officeDocument/2006/relationships/image" Target="../media/image51.png"/><Relationship Id="rId9" Type="http://schemas.openxmlformats.org/officeDocument/2006/relationships/image" Target="../media/image56.png"/><Relationship Id="rId1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6.png"/><Relationship Id="rId3" Type="http://schemas.openxmlformats.org/officeDocument/2006/relationships/image" Target="../media/image4.png"/><Relationship Id="rId7" Type="http://schemas.openxmlformats.org/officeDocument/2006/relationships/image" Target="../media/image61.png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.png"/><Relationship Id="rId11" Type="http://schemas.openxmlformats.org/officeDocument/2006/relationships/image" Target="../media/image65.png"/><Relationship Id="rId5" Type="http://schemas.openxmlformats.org/officeDocument/2006/relationships/image" Target="../media/image46.png"/><Relationship Id="rId15" Type="http://schemas.openxmlformats.org/officeDocument/2006/relationships/image" Target="../media/image68.png"/><Relationship Id="rId10" Type="http://schemas.openxmlformats.org/officeDocument/2006/relationships/image" Target="../media/image64.png"/><Relationship Id="rId4" Type="http://schemas.openxmlformats.org/officeDocument/2006/relationships/image" Target="../media/image6.png"/><Relationship Id="rId9" Type="http://schemas.openxmlformats.org/officeDocument/2006/relationships/image" Target="../media/image63.png"/><Relationship Id="rId14" Type="http://schemas.openxmlformats.org/officeDocument/2006/relationships/image" Target="../media/image6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0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13" Type="http://schemas.openxmlformats.org/officeDocument/2006/relationships/image" Target="../media/image82.png"/><Relationship Id="rId3" Type="http://schemas.openxmlformats.org/officeDocument/2006/relationships/image" Target="../media/image6.png"/><Relationship Id="rId7" Type="http://schemas.openxmlformats.org/officeDocument/2006/relationships/image" Target="../media/image76.png"/><Relationship Id="rId12" Type="http://schemas.openxmlformats.org/officeDocument/2006/relationships/image" Target="../media/image8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5.png"/><Relationship Id="rId11" Type="http://schemas.openxmlformats.org/officeDocument/2006/relationships/image" Target="../media/image80.png"/><Relationship Id="rId5" Type="http://schemas.openxmlformats.org/officeDocument/2006/relationships/image" Target="../media/image74.png"/><Relationship Id="rId10" Type="http://schemas.openxmlformats.org/officeDocument/2006/relationships/image" Target="../media/image79.png"/><Relationship Id="rId4" Type="http://schemas.openxmlformats.org/officeDocument/2006/relationships/image" Target="../media/image19.png"/><Relationship Id="rId9" Type="http://schemas.openxmlformats.org/officeDocument/2006/relationships/image" Target="../media/image78.png"/><Relationship Id="rId14" Type="http://schemas.openxmlformats.org/officeDocument/2006/relationships/image" Target="../media/image4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4.png"/><Relationship Id="rId7" Type="http://schemas.openxmlformats.org/officeDocument/2006/relationships/image" Target="../media/image70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4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3.bin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5.bin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7.w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7.bin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10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9.bin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12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11.bin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48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88.wmf"/><Relationship Id="rId4" Type="http://schemas.openxmlformats.org/officeDocument/2006/relationships/oleObject" Target="../embeddings/oleObject13.bin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w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83.xml"/><Relationship Id="rId4" Type="http://schemas.openxmlformats.org/officeDocument/2006/relationships/image" Target="../media/image9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26" Type="http://schemas.openxmlformats.org/officeDocument/2006/relationships/image" Target="../media/image27.png"/><Relationship Id="rId3" Type="http://schemas.openxmlformats.org/officeDocument/2006/relationships/image" Target="../media/image5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26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5" Type="http://schemas.openxmlformats.org/officeDocument/2006/relationships/image" Target="../media/image7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6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w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9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w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90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w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90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93.jpeg"/><Relationship Id="rId4" Type="http://schemas.openxmlformats.org/officeDocument/2006/relationships/image" Target="../media/image92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2" Type="http://schemas.openxmlformats.org/officeDocument/2006/relationships/slideLayout" Target="../slideLayouts/slideLayout92.xml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15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14.bin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9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0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103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8.bin"/><Relationship Id="rId5" Type="http://schemas.openxmlformats.org/officeDocument/2006/relationships/oleObject" Target="../embeddings/oleObject17.bin"/><Relationship Id="rId4" Type="http://schemas.openxmlformats.org/officeDocument/2006/relationships/image" Target="../media/image86.w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33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2.jpeg"/><Relationship Id="rId11" Type="http://schemas.openxmlformats.org/officeDocument/2006/relationships/image" Target="../media/image35.emf"/><Relationship Id="rId5" Type="http://schemas.openxmlformats.org/officeDocument/2006/relationships/image" Target="../media/image31.png"/><Relationship Id="rId10" Type="http://schemas.openxmlformats.org/officeDocument/2006/relationships/image" Target="../media/image34.png"/><Relationship Id="rId4" Type="http://schemas.openxmlformats.org/officeDocument/2006/relationships/image" Target="../media/image30.png"/><Relationship Id="rId9" Type="http://schemas.openxmlformats.org/officeDocument/2006/relationships/image" Target="../media/image29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08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1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1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w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1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1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1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11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16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118.xml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20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19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5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5.bin"/><Relationship Id="rId13" Type="http://schemas.openxmlformats.org/officeDocument/2006/relationships/oleObject" Target="../embeddings/oleObject30.bin"/><Relationship Id="rId18" Type="http://schemas.openxmlformats.org/officeDocument/2006/relationships/image" Target="../media/image4.png"/><Relationship Id="rId3" Type="http://schemas.openxmlformats.org/officeDocument/2006/relationships/oleObject" Target="../embeddings/oleObject21.bin"/><Relationship Id="rId7" Type="http://schemas.openxmlformats.org/officeDocument/2006/relationships/oleObject" Target="../embeddings/oleObject24.bin"/><Relationship Id="rId12" Type="http://schemas.openxmlformats.org/officeDocument/2006/relationships/oleObject" Target="../embeddings/oleObject29.bin"/><Relationship Id="rId17" Type="http://schemas.openxmlformats.org/officeDocument/2006/relationships/image" Target="../media/image96.wmf"/><Relationship Id="rId2" Type="http://schemas.openxmlformats.org/officeDocument/2006/relationships/slideLayout" Target="../slideLayouts/slideLayout147.xml"/><Relationship Id="rId16" Type="http://schemas.openxmlformats.org/officeDocument/2006/relationships/oleObject" Target="../embeddings/oleObject33.bin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23.bin"/><Relationship Id="rId11" Type="http://schemas.openxmlformats.org/officeDocument/2006/relationships/oleObject" Target="../embeddings/oleObject28.bin"/><Relationship Id="rId5" Type="http://schemas.openxmlformats.org/officeDocument/2006/relationships/oleObject" Target="../embeddings/oleObject22.bin"/><Relationship Id="rId15" Type="http://schemas.openxmlformats.org/officeDocument/2006/relationships/oleObject" Target="../embeddings/oleObject32.bin"/><Relationship Id="rId10" Type="http://schemas.openxmlformats.org/officeDocument/2006/relationships/oleObject" Target="../embeddings/oleObject27.bin"/><Relationship Id="rId4" Type="http://schemas.openxmlformats.org/officeDocument/2006/relationships/image" Target="../media/image86.wmf"/><Relationship Id="rId9" Type="http://schemas.openxmlformats.org/officeDocument/2006/relationships/oleObject" Target="../embeddings/oleObject26.bin"/><Relationship Id="rId14" Type="http://schemas.openxmlformats.org/officeDocument/2006/relationships/oleObject" Target="../embeddings/oleObject31.bin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36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96.wmf"/><Relationship Id="rId5" Type="http://schemas.openxmlformats.org/officeDocument/2006/relationships/oleObject" Target="../embeddings/oleObject35.bin"/><Relationship Id="rId4" Type="http://schemas.openxmlformats.org/officeDocument/2006/relationships/image" Target="../media/image86.wmf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6.w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60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60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60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60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4" Type="http://schemas.openxmlformats.org/officeDocument/2006/relationships/image" Target="../media/image99.jpe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hyperlink" Target="http://opencourses.uoa.gr/courses/DI15" TargetMode="Externa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11560" y="1628800"/>
            <a:ext cx="7772400" cy="1746607"/>
          </a:xfrm>
        </p:spPr>
        <p:txBody>
          <a:bodyPr/>
          <a:lstStyle/>
          <a:p>
            <a:pPr algn="ctr"/>
            <a:r>
              <a:rPr lang="el-GR" sz="3200" b="1" dirty="0" smtClean="0">
                <a:solidFill>
                  <a:srgbClr val="C00000"/>
                </a:solidFill>
                <a:latin typeface="Comic Sans MS" pitchFamily="66" charset="0"/>
              </a:rPr>
              <a:t>Δίκτυα Επικοινωνιών ΙΙ</a:t>
            </a:r>
            <a:r>
              <a:rPr lang="el-GR" sz="2800" b="1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sz="2800" b="1" dirty="0" smtClean="0">
                <a:solidFill>
                  <a:srgbClr val="0070C0"/>
                </a:solidFill>
                <a:latin typeface="Comic Sans MS" pitchFamily="66" charset="0"/>
              </a:rPr>
            </a:br>
            <a:endParaRPr lang="el-GR" sz="2800" dirty="0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863029" y="3429000"/>
            <a:ext cx="7315199" cy="2592288"/>
          </a:xfrm>
        </p:spPr>
        <p:txBody>
          <a:bodyPr/>
          <a:lstStyle/>
          <a:p>
            <a:r>
              <a:rPr lang="el-GR" b="1" dirty="0" smtClean="0">
                <a:solidFill>
                  <a:srgbClr val="C00000"/>
                </a:solidFill>
                <a:latin typeface="Comic Sans MS" pitchFamily="66" charset="0"/>
              </a:rPr>
              <a:t> Ενότητα 1: Εισαγωγή</a:t>
            </a:r>
            <a:endParaRPr lang="en-US" b="1" dirty="0" smtClean="0">
              <a:solidFill>
                <a:srgbClr val="C00000"/>
              </a:solidFill>
              <a:latin typeface="Comic Sans MS" pitchFamily="66" charset="0"/>
            </a:endParaRPr>
          </a:p>
          <a:p>
            <a:endParaRPr lang="el-GR" sz="24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r>
              <a:rPr lang="el-GR" sz="2400" b="1" dirty="0" smtClean="0">
                <a:solidFill>
                  <a:srgbClr val="0070C0"/>
                </a:solidFill>
                <a:latin typeface="Comic Sans MS" pitchFamily="66" charset="0"/>
              </a:rPr>
              <a:t>Διδάσκων: Λάζαρος Μεράκος</a:t>
            </a:r>
            <a:endParaRPr lang="en-US" sz="24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endParaRPr lang="el-GR" sz="24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r>
              <a:rPr lang="el-GR" sz="2400" b="1" dirty="0" smtClean="0">
                <a:solidFill>
                  <a:srgbClr val="0070C0"/>
                </a:solidFill>
                <a:latin typeface="Comic Sans MS" pitchFamily="66" charset="0"/>
              </a:rPr>
              <a:t>Τμήμα </a:t>
            </a: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Πληροφορικής και Τηλεπικοινωνιών</a:t>
            </a:r>
            <a:b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Εθνικό &amp; Καποδιστριακό</a:t>
            </a:r>
            <a:r>
              <a:rPr lang="en-US" sz="2400" b="1" dirty="0">
                <a:solidFill>
                  <a:srgbClr val="0070C0"/>
                </a:solidFill>
                <a:latin typeface="Comic Sans MS" pitchFamily="66" charset="0"/>
              </a:rPr>
              <a:t> </a:t>
            </a: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Πανεπιστήμιο Αθηνών</a:t>
            </a:r>
            <a:r>
              <a:rPr lang="el-GR" sz="2400" b="1" dirty="0">
                <a:latin typeface="Comic Sans MS" pitchFamily="66" charset="0"/>
              </a:rPr>
              <a:t/>
            </a:r>
            <a:br>
              <a:rPr lang="el-GR" sz="2400" b="1" dirty="0">
                <a:latin typeface="Comic Sans MS" pitchFamily="66" charset="0"/>
              </a:rPr>
            </a:br>
            <a:endParaRPr lang="el-GR" sz="2400" dirty="0">
              <a:solidFill>
                <a:srgbClr val="0070C0"/>
              </a:solidFill>
            </a:endParaRPr>
          </a:p>
        </p:txBody>
      </p:sp>
      <p:pic>
        <p:nvPicPr>
          <p:cNvPr id="5" name="Picture 4" descr="Λογότυπο Εθνικόν και Καποδιστριακόν Πανεπιστήμιον Αθηνών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512" y="188640"/>
            <a:ext cx="4147938" cy="8173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822773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13EC6EA-8927-44EA-9A95-B4093CC3B555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10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76196"/>
            <a:ext cx="7772400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Τι είναι πρωτόκολλο;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152403" y="1200150"/>
            <a:ext cx="8153403" cy="685800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Ένα ανθρώπινο πρωτόκολλο και ένα πρωτόκολλο δικτύου υπολογιστών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sp>
        <p:nvSpPr>
          <p:cNvPr id="6" name="Rectangle 8"/>
          <p:cNvSpPr/>
          <p:nvPr/>
        </p:nvSpPr>
        <p:spPr>
          <a:xfrm>
            <a:off x="685800" y="5943600"/>
            <a:ext cx="5619746" cy="5333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7" name="Line 10"/>
          <p:cNvSpPr/>
          <p:nvPr/>
        </p:nvSpPr>
        <p:spPr>
          <a:xfrm>
            <a:off x="1257300" y="2771774"/>
            <a:ext cx="1762121" cy="2762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8" name="Picture 62" descr="Alic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09610" y="2376489"/>
            <a:ext cx="561971" cy="693736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63" descr="Bob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3128967" y="2771774"/>
            <a:ext cx="676271" cy="690564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 Box 64"/>
          <p:cNvSpPr txBox="1"/>
          <p:nvPr/>
        </p:nvSpPr>
        <p:spPr>
          <a:xfrm>
            <a:off x="1698626" y="2484433"/>
            <a:ext cx="774697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Γειά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6"/>
          <p:cNvSpPr/>
          <p:nvPr/>
        </p:nvSpPr>
        <p:spPr>
          <a:xfrm flipV="1">
            <a:off x="971550" y="3352803"/>
            <a:ext cx="2085975" cy="3619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Text Box 67"/>
          <p:cNvSpPr txBox="1"/>
          <p:nvPr/>
        </p:nvSpPr>
        <p:spPr>
          <a:xfrm>
            <a:off x="1689097" y="3141658"/>
            <a:ext cx="774697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Γειά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70"/>
          <p:cNvSpPr/>
          <p:nvPr/>
        </p:nvSpPr>
        <p:spPr>
          <a:xfrm>
            <a:off x="933446" y="3762371"/>
            <a:ext cx="2162171" cy="4381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4" name="Group 72"/>
          <p:cNvGrpSpPr/>
          <p:nvPr/>
        </p:nvGrpSpPr>
        <p:grpSpPr>
          <a:xfrm>
            <a:off x="1322386" y="3694111"/>
            <a:ext cx="1660522" cy="620713"/>
            <a:chOff x="1322386" y="3694111"/>
            <a:chExt cx="1660522" cy="620713"/>
          </a:xfrm>
        </p:grpSpPr>
        <p:sp>
          <p:nvSpPr>
            <p:cNvPr id="15" name="Rectangle 71"/>
            <p:cNvSpPr/>
            <p:nvPr/>
          </p:nvSpPr>
          <p:spPr>
            <a:xfrm>
              <a:off x="1400175" y="3762371"/>
              <a:ext cx="933446" cy="55245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Text Box 69"/>
            <p:cNvSpPr txBox="1"/>
            <p:nvPr/>
          </p:nvSpPr>
          <p:spPr>
            <a:xfrm>
              <a:off x="1322386" y="3694111"/>
              <a:ext cx="1660522" cy="400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Τι ώρα είναι;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7" name="Line 73"/>
          <p:cNvSpPr/>
          <p:nvPr/>
        </p:nvSpPr>
        <p:spPr>
          <a:xfrm flipV="1">
            <a:off x="1095378" y="4333871"/>
            <a:ext cx="1952628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8" name="Group 76"/>
          <p:cNvGrpSpPr/>
          <p:nvPr/>
        </p:nvGrpSpPr>
        <p:grpSpPr>
          <a:xfrm>
            <a:off x="1431922" y="4360865"/>
            <a:ext cx="1068384" cy="461964"/>
            <a:chOff x="1431922" y="4360865"/>
            <a:chExt cx="1068384" cy="461964"/>
          </a:xfrm>
        </p:grpSpPr>
        <p:sp>
          <p:nvSpPr>
            <p:cNvPr id="19" name="Rectangle 75"/>
            <p:cNvSpPr/>
            <p:nvPr/>
          </p:nvSpPr>
          <p:spPr>
            <a:xfrm>
              <a:off x="1524003" y="4438653"/>
              <a:ext cx="704846" cy="2952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Text Box 74"/>
            <p:cNvSpPr txBox="1"/>
            <p:nvPr/>
          </p:nvSpPr>
          <p:spPr>
            <a:xfrm>
              <a:off x="1431922" y="4360865"/>
              <a:ext cx="1068384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17</a:t>
              </a: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:00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1" name="Text Box 78"/>
          <p:cNvSpPr txBox="1"/>
          <p:nvPr/>
        </p:nvSpPr>
        <p:spPr>
          <a:xfrm>
            <a:off x="5222879" y="2713033"/>
            <a:ext cx="1777995" cy="70802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Αίτηση</a:t>
            </a:r>
            <a:endParaRPr lang="en-US" sz="20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σύνδεσης </a:t>
            </a:r>
            <a:r>
              <a:rPr lang="en-US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TCP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85"/>
          <p:cNvSpPr/>
          <p:nvPr/>
        </p:nvSpPr>
        <p:spPr>
          <a:xfrm flipV="1">
            <a:off x="4943475" y="4648196"/>
            <a:ext cx="2343150" cy="4286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Line 89"/>
          <p:cNvSpPr/>
          <p:nvPr/>
        </p:nvSpPr>
        <p:spPr>
          <a:xfrm>
            <a:off x="5219696" y="2981328"/>
            <a:ext cx="1762121" cy="2762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Line 90"/>
          <p:cNvSpPr/>
          <p:nvPr/>
        </p:nvSpPr>
        <p:spPr>
          <a:xfrm flipV="1">
            <a:off x="4895853" y="3476621"/>
            <a:ext cx="2085975" cy="3619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5" name="Group 93"/>
          <p:cNvGrpSpPr/>
          <p:nvPr/>
        </p:nvGrpSpPr>
        <p:grpSpPr>
          <a:xfrm>
            <a:off x="5156201" y="3408361"/>
            <a:ext cx="1777995" cy="708029"/>
            <a:chOff x="5156201" y="3408361"/>
            <a:chExt cx="1777995" cy="708029"/>
          </a:xfrm>
        </p:grpSpPr>
        <p:sp>
          <p:nvSpPr>
            <p:cNvPr id="26" name="Rectangle 92"/>
            <p:cNvSpPr/>
            <p:nvPr/>
          </p:nvSpPr>
          <p:spPr>
            <a:xfrm>
              <a:off x="5248271" y="3476621"/>
              <a:ext cx="1438278" cy="285750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Text Box 91"/>
            <p:cNvSpPr txBox="1"/>
            <p:nvPr/>
          </p:nvSpPr>
          <p:spPr>
            <a:xfrm>
              <a:off x="5156201" y="3408361"/>
              <a:ext cx="1777995" cy="7080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Απόκριση </a:t>
              </a:r>
              <a:endParaRPr lang="en-US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σύνδεσης </a:t>
              </a:r>
              <a:r>
                <a:rPr lang="en-US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TCP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8" name="Line 94"/>
          <p:cNvSpPr/>
          <p:nvPr/>
        </p:nvSpPr>
        <p:spPr>
          <a:xfrm>
            <a:off x="4943475" y="4086225"/>
            <a:ext cx="2400300" cy="4190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9" name="Group 97"/>
          <p:cNvGrpSpPr/>
          <p:nvPr/>
        </p:nvGrpSpPr>
        <p:grpSpPr>
          <a:xfrm>
            <a:off x="5156201" y="4151311"/>
            <a:ext cx="3794129" cy="304796"/>
            <a:chOff x="5156201" y="4151311"/>
            <a:chExt cx="3794129" cy="304796"/>
          </a:xfrm>
        </p:grpSpPr>
        <p:sp>
          <p:nvSpPr>
            <p:cNvPr id="30" name="Rectangle 96"/>
            <p:cNvSpPr/>
            <p:nvPr/>
          </p:nvSpPr>
          <p:spPr>
            <a:xfrm>
              <a:off x="5219696" y="4200525"/>
              <a:ext cx="3333746" cy="1809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Text Box 95"/>
            <p:cNvSpPr txBox="1"/>
            <p:nvPr/>
          </p:nvSpPr>
          <p:spPr>
            <a:xfrm>
              <a:off x="5156201" y="4151311"/>
              <a:ext cx="3794129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Get http://www.awl.com/kurose-ross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2" name="Group 98"/>
          <p:cNvGrpSpPr/>
          <p:nvPr/>
        </p:nvGrpSpPr>
        <p:grpSpPr>
          <a:xfrm>
            <a:off x="5518147" y="4637086"/>
            <a:ext cx="1323978" cy="461964"/>
            <a:chOff x="5518147" y="4637086"/>
            <a:chExt cx="1323978" cy="461964"/>
          </a:xfrm>
        </p:grpSpPr>
        <p:sp>
          <p:nvSpPr>
            <p:cNvPr id="33" name="Rectangle 99"/>
            <p:cNvSpPr/>
            <p:nvPr/>
          </p:nvSpPr>
          <p:spPr>
            <a:xfrm>
              <a:off x="5610228" y="4714875"/>
              <a:ext cx="704846" cy="2952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Text Box 100"/>
            <p:cNvSpPr txBox="1"/>
            <p:nvPr/>
          </p:nvSpPr>
          <p:spPr>
            <a:xfrm>
              <a:off x="5518147" y="4637086"/>
              <a:ext cx="132397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&lt;</a:t>
              </a:r>
              <a:r>
                <a:rPr lang="el-GR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αρχείο</a:t>
              </a: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&gt;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5" name="Line 101"/>
          <p:cNvSpPr/>
          <p:nvPr/>
        </p:nvSpPr>
        <p:spPr>
          <a:xfrm>
            <a:off x="4057650" y="1962146"/>
            <a:ext cx="0" cy="38576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6" name="Group 105"/>
          <p:cNvGrpSpPr/>
          <p:nvPr/>
        </p:nvGrpSpPr>
        <p:grpSpPr>
          <a:xfrm>
            <a:off x="3679829" y="5094286"/>
            <a:ext cx="1201741" cy="461964"/>
            <a:chOff x="3679829" y="5094286"/>
            <a:chExt cx="1201741" cy="461964"/>
          </a:xfrm>
        </p:grpSpPr>
        <p:sp>
          <p:nvSpPr>
            <p:cNvPr id="37" name="Rectangle 104"/>
            <p:cNvSpPr/>
            <p:nvPr/>
          </p:nvSpPr>
          <p:spPr>
            <a:xfrm>
              <a:off x="3752853" y="5191121"/>
              <a:ext cx="647696" cy="257175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102"/>
            <p:cNvSpPr txBox="1"/>
            <p:nvPr/>
          </p:nvSpPr>
          <p:spPr>
            <a:xfrm>
              <a:off x="3679829" y="5094286"/>
              <a:ext cx="1201741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Χρόνος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9" name="Picture 53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612776" y="879479"/>
            <a:ext cx="4570408" cy="17304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0" name="Group 57"/>
          <p:cNvGrpSpPr/>
          <p:nvPr/>
        </p:nvGrpSpPr>
        <p:grpSpPr>
          <a:xfrm>
            <a:off x="7115175" y="3003547"/>
            <a:ext cx="431806" cy="755660"/>
            <a:chOff x="7115175" y="3003547"/>
            <a:chExt cx="431806" cy="755660"/>
          </a:xfrm>
        </p:grpSpPr>
        <p:sp>
          <p:nvSpPr>
            <p:cNvPr id="41" name="Freeform 58"/>
            <p:cNvSpPr/>
            <p:nvPr/>
          </p:nvSpPr>
          <p:spPr>
            <a:xfrm>
              <a:off x="7456977" y="3004809"/>
              <a:ext cx="85752" cy="7209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Rectangle 59"/>
            <p:cNvSpPr/>
            <p:nvPr/>
          </p:nvSpPr>
          <p:spPr>
            <a:xfrm>
              <a:off x="7135776" y="3003547"/>
              <a:ext cx="316044" cy="720638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Freeform 60"/>
            <p:cNvSpPr/>
            <p:nvPr/>
          </p:nvSpPr>
          <p:spPr>
            <a:xfrm>
              <a:off x="7473034" y="3048015"/>
              <a:ext cx="51206" cy="667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Freeform 61"/>
            <p:cNvSpPr/>
            <p:nvPr/>
          </p:nvSpPr>
          <p:spPr>
            <a:xfrm>
              <a:off x="7461824" y="3385474"/>
              <a:ext cx="79689" cy="596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Rectangle 62"/>
            <p:cNvSpPr/>
            <p:nvPr/>
          </p:nvSpPr>
          <p:spPr>
            <a:xfrm>
              <a:off x="7137294" y="3086182"/>
              <a:ext cx="180904" cy="15773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6" name="Group 63"/>
            <p:cNvGrpSpPr/>
            <p:nvPr/>
          </p:nvGrpSpPr>
          <p:grpSpPr>
            <a:xfrm>
              <a:off x="7299225" y="3078263"/>
              <a:ext cx="176296" cy="46058"/>
              <a:chOff x="7299225" y="3078263"/>
              <a:chExt cx="176296" cy="46058"/>
            </a:xfrm>
          </p:grpSpPr>
          <p:sp>
            <p:nvSpPr>
              <p:cNvPr id="47" name="AutoShape 64"/>
              <p:cNvSpPr/>
              <p:nvPr/>
            </p:nvSpPr>
            <p:spPr>
              <a:xfrm>
                <a:off x="7299225" y="3078263"/>
                <a:ext cx="176296" cy="4605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AutoShape 65"/>
              <p:cNvSpPr/>
              <p:nvPr/>
            </p:nvSpPr>
            <p:spPr>
              <a:xfrm>
                <a:off x="7302380" y="3082872"/>
                <a:ext cx="168286" cy="348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" name="Rectangle 66"/>
            <p:cNvSpPr/>
            <p:nvPr/>
          </p:nvSpPr>
          <p:spPr>
            <a:xfrm>
              <a:off x="7140631" y="3189308"/>
              <a:ext cx="180904" cy="15773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0" name="Group 67"/>
            <p:cNvGrpSpPr/>
            <p:nvPr/>
          </p:nvGrpSpPr>
          <p:grpSpPr>
            <a:xfrm>
              <a:off x="7299353" y="3181435"/>
              <a:ext cx="176296" cy="42867"/>
              <a:chOff x="7299353" y="3181435"/>
              <a:chExt cx="176296" cy="42867"/>
            </a:xfrm>
          </p:grpSpPr>
          <p:sp>
            <p:nvSpPr>
              <p:cNvPr id="51" name="AutoShape 68"/>
              <p:cNvSpPr/>
              <p:nvPr/>
            </p:nvSpPr>
            <p:spPr>
              <a:xfrm>
                <a:off x="7299353" y="3181435"/>
                <a:ext cx="176296" cy="428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AutoShape 69"/>
              <p:cNvSpPr/>
              <p:nvPr/>
            </p:nvSpPr>
            <p:spPr>
              <a:xfrm>
                <a:off x="7302508" y="3185998"/>
                <a:ext cx="168286" cy="334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3" name="Rectangle 70"/>
            <p:cNvSpPr/>
            <p:nvPr/>
          </p:nvSpPr>
          <p:spPr>
            <a:xfrm>
              <a:off x="7139113" y="3297170"/>
              <a:ext cx="179386" cy="1419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Rectangle 71"/>
            <p:cNvSpPr/>
            <p:nvPr/>
          </p:nvSpPr>
          <p:spPr>
            <a:xfrm>
              <a:off x="7142140" y="3390832"/>
              <a:ext cx="180904" cy="1419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5" name="Group 72"/>
            <p:cNvGrpSpPr/>
            <p:nvPr/>
          </p:nvGrpSpPr>
          <p:grpSpPr>
            <a:xfrm>
              <a:off x="7296198" y="3381378"/>
              <a:ext cx="176113" cy="47621"/>
              <a:chOff x="7296198" y="3381378"/>
              <a:chExt cx="176113" cy="47621"/>
            </a:xfrm>
          </p:grpSpPr>
          <p:sp>
            <p:nvSpPr>
              <p:cNvPr id="56" name="AutoShape 73"/>
              <p:cNvSpPr/>
              <p:nvPr/>
            </p:nvSpPr>
            <p:spPr>
              <a:xfrm>
                <a:off x="7296198" y="3381378"/>
                <a:ext cx="176113" cy="4762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AutoShape 74"/>
              <p:cNvSpPr/>
              <p:nvPr/>
            </p:nvSpPr>
            <p:spPr>
              <a:xfrm>
                <a:off x="7299362" y="3386169"/>
                <a:ext cx="168331" cy="3665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8" name="Freeform 75"/>
            <p:cNvSpPr/>
            <p:nvPr/>
          </p:nvSpPr>
          <p:spPr>
            <a:xfrm>
              <a:off x="7463040" y="3295278"/>
              <a:ext cx="79689" cy="592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9" name="Group 76"/>
            <p:cNvGrpSpPr/>
            <p:nvPr/>
          </p:nvGrpSpPr>
          <p:grpSpPr>
            <a:xfrm>
              <a:off x="7296198" y="3286134"/>
              <a:ext cx="176113" cy="44467"/>
              <a:chOff x="7296198" y="3286134"/>
              <a:chExt cx="176113" cy="44467"/>
            </a:xfrm>
          </p:grpSpPr>
          <p:sp>
            <p:nvSpPr>
              <p:cNvPr id="60" name="AutoShape 77"/>
              <p:cNvSpPr/>
              <p:nvPr/>
            </p:nvSpPr>
            <p:spPr>
              <a:xfrm>
                <a:off x="7296198" y="3286134"/>
                <a:ext cx="176113" cy="444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AutoShape 78"/>
              <p:cNvSpPr/>
              <p:nvPr/>
            </p:nvSpPr>
            <p:spPr>
              <a:xfrm>
                <a:off x="7299362" y="3290861"/>
                <a:ext cx="168331" cy="35003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2" name="Rectangle 79"/>
            <p:cNvSpPr/>
            <p:nvPr/>
          </p:nvSpPr>
          <p:spPr>
            <a:xfrm>
              <a:off x="7451829" y="3003547"/>
              <a:ext cx="20601" cy="722220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80"/>
            <p:cNvSpPr/>
            <p:nvPr/>
          </p:nvSpPr>
          <p:spPr>
            <a:xfrm>
              <a:off x="7470309" y="3185842"/>
              <a:ext cx="71816" cy="671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Freeform 81"/>
            <p:cNvSpPr/>
            <p:nvPr/>
          </p:nvSpPr>
          <p:spPr>
            <a:xfrm>
              <a:off x="7471224" y="3082707"/>
              <a:ext cx="73938" cy="756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Oval 82"/>
            <p:cNvSpPr/>
            <p:nvPr/>
          </p:nvSpPr>
          <p:spPr>
            <a:xfrm>
              <a:off x="7532735" y="3691076"/>
              <a:ext cx="14246" cy="3184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83"/>
            <p:cNvSpPr/>
            <p:nvPr/>
          </p:nvSpPr>
          <p:spPr>
            <a:xfrm>
              <a:off x="7467283" y="3692658"/>
              <a:ext cx="74240" cy="630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7" name="AutoShape 84"/>
            <p:cNvSpPr/>
            <p:nvPr/>
          </p:nvSpPr>
          <p:spPr>
            <a:xfrm>
              <a:off x="7115175" y="3713158"/>
              <a:ext cx="363620" cy="46049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AutoShape 85"/>
            <p:cNvSpPr/>
            <p:nvPr/>
          </p:nvSpPr>
          <p:spPr>
            <a:xfrm>
              <a:off x="7135776" y="3722613"/>
              <a:ext cx="323926" cy="2712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Oval 86"/>
            <p:cNvSpPr/>
            <p:nvPr/>
          </p:nvSpPr>
          <p:spPr>
            <a:xfrm>
              <a:off x="7166079" y="3619487"/>
              <a:ext cx="47576" cy="460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Oval 87"/>
            <p:cNvSpPr/>
            <p:nvPr/>
          </p:nvSpPr>
          <p:spPr>
            <a:xfrm>
              <a:off x="7220020" y="3619487"/>
              <a:ext cx="49084" cy="460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Oval 88"/>
            <p:cNvSpPr/>
            <p:nvPr/>
          </p:nvSpPr>
          <p:spPr>
            <a:xfrm>
              <a:off x="7273960" y="3619487"/>
              <a:ext cx="47576" cy="444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89"/>
            <p:cNvSpPr/>
            <p:nvPr/>
          </p:nvSpPr>
          <p:spPr>
            <a:xfrm>
              <a:off x="7394560" y="3446346"/>
              <a:ext cx="25456" cy="241264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3" name="Group 90"/>
          <p:cNvGrpSpPr/>
          <p:nvPr/>
        </p:nvGrpSpPr>
        <p:grpSpPr>
          <a:xfrm>
            <a:off x="4275140" y="2339977"/>
            <a:ext cx="893761" cy="828675"/>
            <a:chOff x="4275140" y="2339977"/>
            <a:chExt cx="893761" cy="828675"/>
          </a:xfrm>
        </p:grpSpPr>
        <p:pic>
          <p:nvPicPr>
            <p:cNvPr id="74" name="Picture 91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4275140" y="2339977"/>
              <a:ext cx="893761" cy="828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5" name="Freeform 92"/>
            <p:cNvSpPr/>
            <p:nvPr/>
          </p:nvSpPr>
          <p:spPr>
            <a:xfrm flipH="1">
              <a:off x="4655969" y="2419465"/>
              <a:ext cx="434577" cy="379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3923928" y="6309320"/>
            <a:ext cx="4392488" cy="54868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83568" y="764704"/>
            <a:ext cx="3964554" cy="15010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8600"/>
            <a:ext cx="7772400" cy="752128"/>
          </a:xfrm>
        </p:spPr>
        <p:txBody>
          <a:bodyPr/>
          <a:lstStyle/>
          <a:p>
            <a:pPr lvl="0" hangingPunct="1"/>
            <a:r>
              <a:rPr lang="el-GR" sz="2800" dirty="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2800" dirty="0">
                <a:latin typeface="Comic Sans MS" pitchFamily="66"/>
                <a:ea typeface="ＭＳ Ｐゴシック" pitchFamily="34"/>
              </a:rPr>
              <a:t> 1: </a:t>
            </a:r>
            <a:r>
              <a:rPr lang="el-GR" sz="2800" dirty="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2800" dirty="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</a:t>
            </a:r>
            <a:r>
              <a:rPr lang="en-US" sz="2000" dirty="0">
                <a:solidFill>
                  <a:srgbClr val="3333CC"/>
                </a:solidFill>
              </a:rPr>
              <a:t> </a:t>
            </a:r>
            <a:r>
              <a:rPr lang="el-GR" sz="2000" dirty="0"/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1.2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περιφέρεια δικτύου</a:t>
            </a:r>
            <a:endParaRPr lang="en-US" sz="2000" dirty="0">
              <a:solidFill>
                <a:srgbClr val="C00000"/>
              </a:solidFill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l-GR" dirty="0">
                <a:solidFill>
                  <a:srgbClr val="C00000"/>
                </a:solidFill>
              </a:rPr>
              <a:t>τερματικά συστήματα, δίκτυα πρόσβασης, </a:t>
            </a:r>
            <a:r>
              <a:rPr lang="el-GR" dirty="0" smtClean="0">
                <a:solidFill>
                  <a:srgbClr val="C00000"/>
                </a:solidFill>
              </a:rPr>
              <a:t>ζεύξεις</a:t>
            </a:r>
            <a:endParaRPr lang="en-US" dirty="0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1.3 </a:t>
            </a:r>
            <a:r>
              <a:rPr lang="el-GR" sz="2000" dirty="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1.4 </a:t>
            </a:r>
            <a:r>
              <a:rPr lang="el-GR" sz="2000" dirty="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309320"/>
            <a:ext cx="676271" cy="42961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9C778D95-28B8-4D8B-8271-0D296929E200}" type="slidenum">
              <a:rPr sz="1200"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11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595511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01616"/>
            <a:ext cx="8434389" cy="89217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Μια πιο κοντινή ματιά στη δομή του 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17515" y="1381128"/>
            <a:ext cx="4203697" cy="1047746"/>
          </a:xfrm>
        </p:spPr>
        <p:txBody>
          <a:bodyPr/>
          <a:lstStyle/>
          <a:p>
            <a:pPr lvl="0" hangingPunct="1">
              <a:spcBef>
                <a:spcPts val="600"/>
              </a:spcBef>
              <a:buSzPct val="75000"/>
            </a:pPr>
            <a:r>
              <a:rPr lang="el-GR" sz="24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Περιφέρεια δικτύου</a:t>
            </a:r>
            <a:r>
              <a:rPr lang="en-US" sz="24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 hangingPunct="1">
              <a:buSzPct val="95000"/>
              <a:buFont typeface="Arial" pitchFamily="34"/>
              <a:buChar char="•"/>
            </a:pPr>
            <a:r>
              <a:rPr lang="en-US" dirty="0">
                <a:latin typeface="Comic Sans MS" pitchFamily="66"/>
                <a:ea typeface="ＭＳ Ｐゴシック" pitchFamily="34"/>
              </a:rPr>
              <a:t>hosts: </a:t>
            </a:r>
            <a:r>
              <a:rPr lang="el-GR" dirty="0">
                <a:latin typeface="Comic Sans MS" pitchFamily="66"/>
                <a:ea typeface="ＭＳ Ｐゴシック" pitchFamily="34"/>
              </a:rPr>
              <a:t>πελάτες και </a:t>
            </a:r>
            <a:r>
              <a:rPr lang="el-GR" dirty="0" err="1">
                <a:latin typeface="Comic Sans MS" pitchFamily="66"/>
                <a:ea typeface="ＭＳ Ｐゴシック" pitchFamily="34"/>
              </a:rPr>
              <a:t>εξυπηρέτες</a:t>
            </a:r>
            <a:endParaRPr lang="en-US" dirty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95000"/>
              <a:buFont typeface="Arial" pitchFamily="34"/>
              <a:buChar char="•"/>
            </a:pPr>
            <a:r>
              <a:rPr lang="el-GR" dirty="0" err="1">
                <a:latin typeface="Comic Sans MS" pitchFamily="66"/>
                <a:ea typeface="ＭＳ Ｐゴシック" pitchFamily="34"/>
              </a:rPr>
              <a:t>εξυπηρέτες</a:t>
            </a:r>
            <a:r>
              <a:rPr lang="el-GR" dirty="0">
                <a:latin typeface="Comic Sans MS" pitchFamily="66"/>
                <a:ea typeface="ＭＳ Ｐゴシック" pitchFamily="34"/>
              </a:rPr>
              <a:t> συχνά σε κέντρα </a:t>
            </a:r>
            <a:r>
              <a:rPr lang="el-GR" dirty="0" smtClean="0">
                <a:latin typeface="Comic Sans MS" pitchFamily="66"/>
                <a:ea typeface="ＭＳ Ｐゴシック" pitchFamily="34"/>
              </a:rPr>
              <a:t>δεδομένων</a:t>
            </a:r>
          </a:p>
          <a:p>
            <a:pPr lvl="1" hangingPunct="1">
              <a:buSzPct val="95000"/>
              <a:buFont typeface="Arial" pitchFamily="34"/>
              <a:buChar char="•"/>
            </a:pPr>
            <a:endParaRPr lang="el-GR" dirty="0" smtClean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95000"/>
              <a:buFont typeface="Arial" pitchFamily="34"/>
              <a:buChar char="•"/>
            </a:pPr>
            <a:endParaRPr lang="en-US" dirty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75000"/>
            </a:pPr>
            <a:endParaRPr lang="en-US" dirty="0">
              <a:ea typeface="ＭＳ Ｐゴシック" pitchFamily="34"/>
            </a:endParaRPr>
          </a:p>
        </p:txBody>
      </p:sp>
      <p:sp>
        <p:nvSpPr>
          <p:cNvPr id="5" name="Rectangle 872"/>
          <p:cNvSpPr/>
          <p:nvPr/>
        </p:nvSpPr>
        <p:spPr>
          <a:xfrm>
            <a:off x="419096" y="3356992"/>
            <a:ext cx="4027483" cy="112611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 dirty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Δίκτυα πρόσβασης, φυσικά μέσα</a:t>
            </a:r>
            <a:r>
              <a:rPr lang="en-US" sz="2400" b="0" i="1" u="none" strike="noStrike" kern="1200" cap="none" spc="0" baseline="0" dirty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ενσύρματες, ασύρματες ζεύξεις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6" name="Rectangle 873"/>
          <p:cNvSpPr/>
          <p:nvPr/>
        </p:nvSpPr>
        <p:spPr>
          <a:xfrm>
            <a:off x="447671" y="4784726"/>
            <a:ext cx="3810003" cy="14192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Πυρήνας δικτύου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628650" marR="0" lvl="1" indent="-265111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95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διασυνδεδεμένοι δρομολογητές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628650" marR="0" lvl="1" indent="-265111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95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δίκτυο δικτύων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pic>
        <p:nvPicPr>
          <p:cNvPr id="7" name="Picture 544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01666" y="877888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E9B50847-23BC-42D5-82C4-6BB7A8770CD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12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9" name="Group 366"/>
          <p:cNvGrpSpPr/>
          <p:nvPr/>
        </p:nvGrpSpPr>
        <p:grpSpPr>
          <a:xfrm>
            <a:off x="4751386" y="1300167"/>
            <a:ext cx="4222754" cy="4743449"/>
            <a:chOff x="4751386" y="1300167"/>
            <a:chExt cx="4222754" cy="4743449"/>
          </a:xfrm>
        </p:grpSpPr>
        <p:sp>
          <p:nvSpPr>
            <p:cNvPr id="10" name="Freeform 415"/>
            <p:cNvSpPr/>
            <p:nvPr/>
          </p:nvSpPr>
          <p:spPr>
            <a:xfrm>
              <a:off x="6597405" y="3481989"/>
              <a:ext cx="1346700" cy="68686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Freeform 416"/>
            <p:cNvSpPr/>
            <p:nvPr/>
          </p:nvSpPr>
          <p:spPr>
            <a:xfrm>
              <a:off x="6616927" y="1928853"/>
              <a:ext cx="1772829" cy="11458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Freeform 417"/>
            <p:cNvSpPr/>
            <p:nvPr/>
          </p:nvSpPr>
          <p:spPr>
            <a:xfrm>
              <a:off x="4751386" y="1631481"/>
              <a:ext cx="1779330" cy="1090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3" name="Group 418"/>
            <p:cNvGrpSpPr/>
            <p:nvPr/>
          </p:nvGrpSpPr>
          <p:grpSpPr>
            <a:xfrm>
              <a:off x="4829458" y="2919560"/>
              <a:ext cx="1494705" cy="950308"/>
              <a:chOff x="4829458" y="2919560"/>
              <a:chExt cx="1494705" cy="950308"/>
            </a:xfrm>
          </p:grpSpPr>
          <p:sp>
            <p:nvSpPr>
              <p:cNvPr id="14" name="Rectangle 419"/>
              <p:cNvSpPr/>
              <p:nvPr/>
            </p:nvSpPr>
            <p:spPr>
              <a:xfrm>
                <a:off x="5068912" y="3188156"/>
                <a:ext cx="1011216" cy="681712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" name="AutoShape 420"/>
              <p:cNvSpPr/>
              <p:nvPr/>
            </p:nvSpPr>
            <p:spPr>
              <a:xfrm>
                <a:off x="4829458" y="2919560"/>
                <a:ext cx="1494705" cy="323587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" name="Line 421"/>
            <p:cNvSpPr/>
            <p:nvPr/>
          </p:nvSpPr>
          <p:spPr>
            <a:xfrm>
              <a:off x="6999137" y="3772896"/>
              <a:ext cx="167527" cy="1228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2"/>
            <p:cNvSpPr/>
            <p:nvPr/>
          </p:nvSpPr>
          <p:spPr>
            <a:xfrm>
              <a:off x="7098350" y="3692091"/>
              <a:ext cx="28625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3"/>
            <p:cNvSpPr/>
            <p:nvPr/>
          </p:nvSpPr>
          <p:spPr>
            <a:xfrm flipV="1">
              <a:off x="7340693" y="3779361"/>
              <a:ext cx="138248" cy="106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424"/>
            <p:cNvSpPr/>
            <p:nvPr/>
          </p:nvSpPr>
          <p:spPr>
            <a:xfrm>
              <a:off x="6007004" y="3698555"/>
              <a:ext cx="69612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425"/>
            <p:cNvSpPr/>
            <p:nvPr/>
          </p:nvSpPr>
          <p:spPr>
            <a:xfrm>
              <a:off x="6309524" y="2525216"/>
              <a:ext cx="522085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6"/>
            <p:cNvSpPr/>
            <p:nvPr/>
          </p:nvSpPr>
          <p:spPr>
            <a:xfrm>
              <a:off x="5865501" y="2337745"/>
              <a:ext cx="156142" cy="96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Freeform 427"/>
            <p:cNvSpPr/>
            <p:nvPr/>
          </p:nvSpPr>
          <p:spPr>
            <a:xfrm>
              <a:off x="5053907" y="4348255"/>
              <a:ext cx="3155310" cy="16953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28"/>
            <p:cNvSpPr/>
            <p:nvPr/>
          </p:nvSpPr>
          <p:spPr>
            <a:xfrm rot="16200004">
              <a:off x="7461126" y="5142956"/>
              <a:ext cx="533332" cy="1431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29"/>
            <p:cNvSpPr/>
            <p:nvPr/>
          </p:nvSpPr>
          <p:spPr>
            <a:xfrm rot="5399996" flipV="1">
              <a:off x="7609070" y="5429186"/>
              <a:ext cx="3227" cy="87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0"/>
            <p:cNvSpPr/>
            <p:nvPr/>
          </p:nvSpPr>
          <p:spPr>
            <a:xfrm rot="16200004">
              <a:off x="7799360" y="5099403"/>
              <a:ext cx="0" cy="1171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1"/>
            <p:cNvSpPr/>
            <p:nvPr/>
          </p:nvSpPr>
          <p:spPr>
            <a:xfrm>
              <a:off x="6960101" y="4673105"/>
              <a:ext cx="400104" cy="187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2"/>
            <p:cNvSpPr/>
            <p:nvPr/>
          </p:nvSpPr>
          <p:spPr>
            <a:xfrm flipV="1">
              <a:off x="6324164" y="4660175"/>
              <a:ext cx="330171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3"/>
            <p:cNvSpPr/>
            <p:nvPr/>
          </p:nvSpPr>
          <p:spPr>
            <a:xfrm flipV="1">
              <a:off x="6368073" y="4957547"/>
              <a:ext cx="99538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35"/>
            <p:cNvSpPr/>
            <p:nvPr/>
          </p:nvSpPr>
          <p:spPr>
            <a:xfrm>
              <a:off x="5671959" y="4750682"/>
              <a:ext cx="269985" cy="87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36"/>
            <p:cNvSpPr/>
            <p:nvPr/>
          </p:nvSpPr>
          <p:spPr>
            <a:xfrm flipV="1">
              <a:off x="5406847" y="4964012"/>
              <a:ext cx="422873" cy="129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39"/>
            <p:cNvSpPr/>
            <p:nvPr/>
          </p:nvSpPr>
          <p:spPr>
            <a:xfrm flipH="1">
              <a:off x="5842732" y="5052901"/>
              <a:ext cx="146377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0"/>
            <p:cNvSpPr/>
            <p:nvPr/>
          </p:nvSpPr>
          <p:spPr>
            <a:xfrm flipH="1" flipV="1">
              <a:off x="6171276" y="5080378"/>
              <a:ext cx="76443" cy="176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1"/>
            <p:cNvSpPr/>
            <p:nvPr/>
          </p:nvSpPr>
          <p:spPr>
            <a:xfrm>
              <a:off x="6330665" y="5035125"/>
              <a:ext cx="515584" cy="2747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3"/>
            <p:cNvSpPr/>
            <p:nvPr/>
          </p:nvSpPr>
          <p:spPr>
            <a:xfrm>
              <a:off x="5857372" y="3477143"/>
              <a:ext cx="0" cy="134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4"/>
            <p:cNvSpPr/>
            <p:nvPr/>
          </p:nvSpPr>
          <p:spPr>
            <a:xfrm flipV="1">
              <a:off x="7184550" y="2428244"/>
              <a:ext cx="126863" cy="88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5"/>
            <p:cNvSpPr/>
            <p:nvPr/>
          </p:nvSpPr>
          <p:spPr>
            <a:xfrm>
              <a:off x="7008903" y="2604412"/>
              <a:ext cx="0" cy="84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6"/>
            <p:cNvSpPr/>
            <p:nvPr/>
          </p:nvSpPr>
          <p:spPr>
            <a:xfrm flipV="1">
              <a:off x="7184550" y="2499356"/>
              <a:ext cx="269985" cy="294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47"/>
            <p:cNvSpPr/>
            <p:nvPr/>
          </p:nvSpPr>
          <p:spPr>
            <a:xfrm>
              <a:off x="7558640" y="2497738"/>
              <a:ext cx="0" cy="200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48"/>
            <p:cNvSpPr/>
            <p:nvPr/>
          </p:nvSpPr>
          <p:spPr>
            <a:xfrm>
              <a:off x="7204072" y="2809658"/>
              <a:ext cx="19355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49"/>
            <p:cNvSpPr/>
            <p:nvPr/>
          </p:nvSpPr>
          <p:spPr>
            <a:xfrm flipV="1">
              <a:off x="5457267" y="3692091"/>
              <a:ext cx="172400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50"/>
            <p:cNvSpPr/>
            <p:nvPr/>
          </p:nvSpPr>
          <p:spPr>
            <a:xfrm>
              <a:off x="7771705" y="2799965"/>
              <a:ext cx="18215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451"/>
            <p:cNvSpPr/>
            <p:nvPr/>
          </p:nvSpPr>
          <p:spPr>
            <a:xfrm flipH="1">
              <a:off x="6896669" y="2877543"/>
              <a:ext cx="100840" cy="717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452"/>
            <p:cNvSpPr/>
            <p:nvPr/>
          </p:nvSpPr>
          <p:spPr>
            <a:xfrm flipH="1">
              <a:off x="7503337" y="2877543"/>
              <a:ext cx="113851" cy="7402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541"/>
            <p:cNvSpPr/>
            <p:nvPr/>
          </p:nvSpPr>
          <p:spPr>
            <a:xfrm flipV="1">
              <a:off x="6872273" y="4039563"/>
              <a:ext cx="232577" cy="4444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5" name="Group 590"/>
            <p:cNvGrpSpPr/>
            <p:nvPr/>
          </p:nvGrpSpPr>
          <p:grpSpPr>
            <a:xfrm>
              <a:off x="5338532" y="4506638"/>
              <a:ext cx="424501" cy="379796"/>
              <a:chOff x="5338532" y="4506638"/>
              <a:chExt cx="424501" cy="379796"/>
            </a:xfrm>
          </p:grpSpPr>
          <p:pic>
            <p:nvPicPr>
              <p:cNvPr id="46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338532" y="4506638"/>
                <a:ext cx="424501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7" name="Freeform 592"/>
              <p:cNvSpPr/>
              <p:nvPr/>
            </p:nvSpPr>
            <p:spPr>
              <a:xfrm flipH="1">
                <a:off x="5519583" y="4543059"/>
                <a:ext cx="200162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593"/>
            <p:cNvGrpSpPr/>
            <p:nvPr/>
          </p:nvGrpSpPr>
          <p:grpSpPr>
            <a:xfrm>
              <a:off x="5013243" y="4934925"/>
              <a:ext cx="494443" cy="413738"/>
              <a:chOff x="5013243" y="4934925"/>
              <a:chExt cx="494443" cy="413738"/>
            </a:xfrm>
          </p:grpSpPr>
          <p:pic>
            <p:nvPicPr>
              <p:cNvPr id="49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013243" y="4934925"/>
                <a:ext cx="494443" cy="41373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Freeform 595"/>
              <p:cNvSpPr/>
              <p:nvPr/>
            </p:nvSpPr>
            <p:spPr>
              <a:xfrm flipH="1">
                <a:off x="5224122" y="4974601"/>
                <a:ext cx="233144" cy="1896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1" name="Group 596"/>
            <p:cNvGrpSpPr/>
            <p:nvPr/>
          </p:nvGrpSpPr>
          <p:grpSpPr>
            <a:xfrm>
              <a:off x="5502804" y="5241990"/>
              <a:ext cx="437512" cy="355555"/>
              <a:chOff x="5502804" y="5241990"/>
              <a:chExt cx="437512" cy="355555"/>
            </a:xfrm>
          </p:grpSpPr>
          <p:pic>
            <p:nvPicPr>
              <p:cNvPr id="52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502804" y="5241990"/>
                <a:ext cx="437512" cy="3555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3" name="Freeform 598"/>
              <p:cNvSpPr/>
              <p:nvPr/>
            </p:nvSpPr>
            <p:spPr>
              <a:xfrm flipH="1">
                <a:off x="5689405" y="5276088"/>
                <a:ext cx="206297" cy="1629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4" name="Group 599"/>
            <p:cNvGrpSpPr/>
            <p:nvPr/>
          </p:nvGrpSpPr>
          <p:grpSpPr>
            <a:xfrm>
              <a:off x="6132240" y="5224214"/>
              <a:ext cx="437512" cy="357173"/>
              <a:chOff x="6132240" y="5224214"/>
              <a:chExt cx="437512" cy="357173"/>
            </a:xfrm>
          </p:grpSpPr>
          <p:pic>
            <p:nvPicPr>
              <p:cNvPr id="55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132240" y="5224214"/>
                <a:ext cx="437512" cy="35717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6" name="Freeform 601"/>
              <p:cNvSpPr/>
              <p:nvPr/>
            </p:nvSpPr>
            <p:spPr>
              <a:xfrm>
                <a:off x="6176863" y="5258467"/>
                <a:ext cx="206297" cy="1636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7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5919176" y="1642792"/>
              <a:ext cx="870152" cy="17131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" name="Group 652"/>
            <p:cNvGrpSpPr/>
            <p:nvPr/>
          </p:nvGrpSpPr>
          <p:grpSpPr>
            <a:xfrm>
              <a:off x="5172641" y="1465015"/>
              <a:ext cx="426128" cy="392725"/>
              <a:chOff x="5172641" y="1465015"/>
              <a:chExt cx="426128" cy="392725"/>
            </a:xfrm>
          </p:grpSpPr>
          <p:pic>
            <p:nvPicPr>
              <p:cNvPr id="59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335898" y="1523344"/>
                <a:ext cx="140195" cy="33439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60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172641" y="1465015"/>
                <a:ext cx="426128" cy="9037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1" name="Group 665"/>
            <p:cNvGrpSpPr/>
            <p:nvPr/>
          </p:nvGrpSpPr>
          <p:grpSpPr>
            <a:xfrm>
              <a:off x="7300030" y="2329662"/>
              <a:ext cx="400104" cy="172931"/>
              <a:chOff x="7300030" y="2329662"/>
              <a:chExt cx="400104" cy="172931"/>
            </a:xfrm>
          </p:grpSpPr>
          <p:sp>
            <p:nvSpPr>
              <p:cNvPr id="62" name="Oval 407"/>
              <p:cNvSpPr/>
              <p:nvPr/>
            </p:nvSpPr>
            <p:spPr>
              <a:xfrm>
                <a:off x="7301657" y="2406115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3" name="Rectangle 410"/>
              <p:cNvSpPr/>
              <p:nvPr/>
            </p:nvSpPr>
            <p:spPr>
              <a:xfrm>
                <a:off x="7301657" y="2395188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Oval 411"/>
              <p:cNvSpPr/>
              <p:nvPr/>
            </p:nvSpPr>
            <p:spPr>
              <a:xfrm>
                <a:off x="7300030" y="2329662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5" name="Group 659"/>
              <p:cNvGrpSpPr/>
              <p:nvPr/>
            </p:nvGrpSpPr>
            <p:grpSpPr>
              <a:xfrm>
                <a:off x="7379729" y="2358786"/>
                <a:ext cx="224448" cy="52788"/>
                <a:chOff x="7379729" y="2358786"/>
                <a:chExt cx="224448" cy="52788"/>
              </a:xfrm>
            </p:grpSpPr>
            <p:sp>
              <p:nvSpPr>
                <p:cNvPr id="66" name="Freeform 660"/>
                <p:cNvSpPr/>
                <p:nvPr/>
              </p:nvSpPr>
              <p:spPr>
                <a:xfrm>
                  <a:off x="7379729" y="2358786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Freeform 661"/>
                <p:cNvSpPr/>
                <p:nvPr/>
              </p:nvSpPr>
              <p:spPr>
                <a:xfrm>
                  <a:off x="7389860" y="2358786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8" name="Line 662"/>
              <p:cNvSpPr/>
              <p:nvPr/>
            </p:nvSpPr>
            <p:spPr>
              <a:xfrm>
                <a:off x="7301657" y="23824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Line 663"/>
              <p:cNvSpPr/>
              <p:nvPr/>
            </p:nvSpPr>
            <p:spPr>
              <a:xfrm>
                <a:off x="7696888" y="23860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0" name="Group 666"/>
            <p:cNvGrpSpPr/>
            <p:nvPr/>
          </p:nvGrpSpPr>
          <p:grpSpPr>
            <a:xfrm>
              <a:off x="7374846" y="2698147"/>
              <a:ext cx="400104" cy="179396"/>
              <a:chOff x="7374846" y="2698147"/>
              <a:chExt cx="400104" cy="179396"/>
            </a:xfrm>
          </p:grpSpPr>
          <p:sp>
            <p:nvSpPr>
              <p:cNvPr id="71" name="Oval 407"/>
              <p:cNvSpPr/>
              <p:nvPr/>
            </p:nvSpPr>
            <p:spPr>
              <a:xfrm>
                <a:off x="7376473" y="2777462"/>
                <a:ext cx="396849" cy="1000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2" name="Rectangle 410"/>
              <p:cNvSpPr/>
              <p:nvPr/>
            </p:nvSpPr>
            <p:spPr>
              <a:xfrm>
                <a:off x="7376473" y="2766133"/>
                <a:ext cx="398477" cy="6231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3" name="Oval 411"/>
              <p:cNvSpPr/>
              <p:nvPr/>
            </p:nvSpPr>
            <p:spPr>
              <a:xfrm>
                <a:off x="7374846" y="2698147"/>
                <a:ext cx="396849" cy="117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4" name="Group 670"/>
              <p:cNvGrpSpPr/>
              <p:nvPr/>
            </p:nvGrpSpPr>
            <p:grpSpPr>
              <a:xfrm>
                <a:off x="7454545" y="2728359"/>
                <a:ext cx="224448" cy="54763"/>
                <a:chOff x="7454545" y="2728359"/>
                <a:chExt cx="224448" cy="54763"/>
              </a:xfrm>
            </p:grpSpPr>
            <p:sp>
              <p:nvSpPr>
                <p:cNvPr id="75" name="Freeform 671"/>
                <p:cNvSpPr/>
                <p:nvPr/>
              </p:nvSpPr>
              <p:spPr>
                <a:xfrm>
                  <a:off x="7454545" y="2728359"/>
                  <a:ext cx="224448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6" name="Freeform 672"/>
                <p:cNvSpPr/>
                <p:nvPr/>
              </p:nvSpPr>
              <p:spPr>
                <a:xfrm>
                  <a:off x="7464676" y="2728359"/>
                  <a:ext cx="204176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7" name="Line 673"/>
              <p:cNvSpPr/>
              <p:nvPr/>
            </p:nvSpPr>
            <p:spPr>
              <a:xfrm>
                <a:off x="7376473" y="2752910"/>
                <a:ext cx="0" cy="793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Line 674"/>
              <p:cNvSpPr/>
              <p:nvPr/>
            </p:nvSpPr>
            <p:spPr>
              <a:xfrm>
                <a:off x="7771705" y="2756687"/>
                <a:ext cx="0" cy="774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9" name="Group 675"/>
            <p:cNvGrpSpPr/>
            <p:nvPr/>
          </p:nvGrpSpPr>
          <p:grpSpPr>
            <a:xfrm>
              <a:off x="6802340" y="2429862"/>
              <a:ext cx="400105" cy="172931"/>
              <a:chOff x="6802340" y="2429862"/>
              <a:chExt cx="400105" cy="172931"/>
            </a:xfrm>
          </p:grpSpPr>
          <p:sp>
            <p:nvSpPr>
              <p:cNvPr id="80" name="Oval 407"/>
              <p:cNvSpPr/>
              <p:nvPr/>
            </p:nvSpPr>
            <p:spPr>
              <a:xfrm>
                <a:off x="6803968" y="2506315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Rectangle 410"/>
              <p:cNvSpPr/>
              <p:nvPr/>
            </p:nvSpPr>
            <p:spPr>
              <a:xfrm>
                <a:off x="6803968" y="2495397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Oval 411"/>
              <p:cNvSpPr/>
              <p:nvPr/>
            </p:nvSpPr>
            <p:spPr>
              <a:xfrm>
                <a:off x="6802340" y="2429862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3" name="Group 679"/>
              <p:cNvGrpSpPr/>
              <p:nvPr/>
            </p:nvGrpSpPr>
            <p:grpSpPr>
              <a:xfrm>
                <a:off x="6882030" y="2458986"/>
                <a:ext cx="224448" cy="52788"/>
                <a:chOff x="6882030" y="2458986"/>
                <a:chExt cx="224448" cy="52788"/>
              </a:xfrm>
            </p:grpSpPr>
            <p:sp>
              <p:nvSpPr>
                <p:cNvPr id="84" name="Freeform 680"/>
                <p:cNvSpPr/>
                <p:nvPr/>
              </p:nvSpPr>
              <p:spPr>
                <a:xfrm>
                  <a:off x="6882030" y="2458986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5" name="Freeform 681"/>
                <p:cNvSpPr/>
                <p:nvPr/>
              </p:nvSpPr>
              <p:spPr>
                <a:xfrm>
                  <a:off x="6892171" y="2458986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6" name="Line 682"/>
              <p:cNvSpPr/>
              <p:nvPr/>
            </p:nvSpPr>
            <p:spPr>
              <a:xfrm>
                <a:off x="6803968" y="24826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Line 683"/>
              <p:cNvSpPr/>
              <p:nvPr/>
            </p:nvSpPr>
            <p:spPr>
              <a:xfrm>
                <a:off x="7199190" y="24862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8" name="Group 684"/>
            <p:cNvGrpSpPr/>
            <p:nvPr/>
          </p:nvGrpSpPr>
          <p:grpSpPr>
            <a:xfrm>
              <a:off x="6813724" y="2698147"/>
              <a:ext cx="400105" cy="172931"/>
              <a:chOff x="6813724" y="2698147"/>
              <a:chExt cx="400105" cy="172931"/>
            </a:xfrm>
          </p:grpSpPr>
          <p:sp>
            <p:nvSpPr>
              <p:cNvPr id="89" name="Oval 407"/>
              <p:cNvSpPr/>
              <p:nvPr/>
            </p:nvSpPr>
            <p:spPr>
              <a:xfrm>
                <a:off x="6815352" y="277460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0" name="Rectangle 410"/>
              <p:cNvSpPr/>
              <p:nvPr/>
            </p:nvSpPr>
            <p:spPr>
              <a:xfrm>
                <a:off x="6815352" y="2763682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1" name="Oval 411"/>
              <p:cNvSpPr/>
              <p:nvPr/>
            </p:nvSpPr>
            <p:spPr>
              <a:xfrm>
                <a:off x="6813724" y="269814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2" name="Group 688"/>
              <p:cNvGrpSpPr/>
              <p:nvPr/>
            </p:nvGrpSpPr>
            <p:grpSpPr>
              <a:xfrm>
                <a:off x="6893423" y="2727271"/>
                <a:ext cx="224448" cy="52788"/>
                <a:chOff x="6893423" y="2727271"/>
                <a:chExt cx="224448" cy="52788"/>
              </a:xfrm>
            </p:grpSpPr>
            <p:sp>
              <p:nvSpPr>
                <p:cNvPr id="93" name="Freeform 689"/>
                <p:cNvSpPr/>
                <p:nvPr/>
              </p:nvSpPr>
              <p:spPr>
                <a:xfrm>
                  <a:off x="6893423" y="272727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4" name="Freeform 690"/>
                <p:cNvSpPr/>
                <p:nvPr/>
              </p:nvSpPr>
              <p:spPr>
                <a:xfrm>
                  <a:off x="6903555" y="272727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5" name="Line 691"/>
              <p:cNvSpPr/>
              <p:nvPr/>
            </p:nvSpPr>
            <p:spPr>
              <a:xfrm>
                <a:off x="6815352" y="275093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6" name="Line 692"/>
              <p:cNvSpPr/>
              <p:nvPr/>
            </p:nvSpPr>
            <p:spPr>
              <a:xfrm>
                <a:off x="7210574" y="275457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7" name="Line 693"/>
            <p:cNvSpPr/>
            <p:nvPr/>
          </p:nvSpPr>
          <p:spPr>
            <a:xfrm>
              <a:off x="7971757" y="2798347"/>
              <a:ext cx="18215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8" name="Group 694"/>
            <p:cNvGrpSpPr/>
            <p:nvPr/>
          </p:nvGrpSpPr>
          <p:grpSpPr>
            <a:xfrm>
              <a:off x="7004020" y="3873096"/>
              <a:ext cx="497689" cy="206873"/>
              <a:chOff x="7004020" y="3873096"/>
              <a:chExt cx="497689" cy="206873"/>
            </a:xfrm>
          </p:grpSpPr>
          <p:sp>
            <p:nvSpPr>
              <p:cNvPr id="99" name="Oval 407"/>
              <p:cNvSpPr/>
              <p:nvPr/>
            </p:nvSpPr>
            <p:spPr>
              <a:xfrm>
                <a:off x="7006041" y="3964554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0" name="Rectangle 410"/>
              <p:cNvSpPr/>
              <p:nvPr/>
            </p:nvSpPr>
            <p:spPr>
              <a:xfrm>
                <a:off x="7006041" y="3951497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Oval 411"/>
              <p:cNvSpPr/>
              <p:nvPr/>
            </p:nvSpPr>
            <p:spPr>
              <a:xfrm>
                <a:off x="7004020" y="3873096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2" name="Group 698"/>
              <p:cNvGrpSpPr/>
              <p:nvPr/>
            </p:nvGrpSpPr>
            <p:grpSpPr>
              <a:xfrm>
                <a:off x="7103150" y="3907944"/>
                <a:ext cx="279193" cy="63148"/>
                <a:chOff x="7103150" y="3907944"/>
                <a:chExt cx="279193" cy="63148"/>
              </a:xfrm>
            </p:grpSpPr>
            <p:sp>
              <p:nvSpPr>
                <p:cNvPr id="103" name="Freeform 699"/>
                <p:cNvSpPr/>
                <p:nvPr/>
              </p:nvSpPr>
              <p:spPr>
                <a:xfrm>
                  <a:off x="7103150" y="3907944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4" name="Freeform 700"/>
                <p:cNvSpPr/>
                <p:nvPr/>
              </p:nvSpPr>
              <p:spPr>
                <a:xfrm>
                  <a:off x="7115760" y="3907944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5" name="Line 701"/>
              <p:cNvSpPr/>
              <p:nvPr/>
            </p:nvSpPr>
            <p:spPr>
              <a:xfrm>
                <a:off x="7006041" y="393625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Line 702"/>
              <p:cNvSpPr/>
              <p:nvPr/>
            </p:nvSpPr>
            <p:spPr>
              <a:xfrm>
                <a:off x="7497668" y="3940606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7" name="Group 712"/>
            <p:cNvGrpSpPr/>
            <p:nvPr/>
          </p:nvGrpSpPr>
          <p:grpSpPr>
            <a:xfrm>
              <a:off x="6677104" y="3587035"/>
              <a:ext cx="497689" cy="206874"/>
              <a:chOff x="6677104" y="3587035"/>
              <a:chExt cx="497689" cy="206874"/>
            </a:xfrm>
          </p:grpSpPr>
          <p:sp>
            <p:nvSpPr>
              <p:cNvPr id="108" name="Oval 407"/>
              <p:cNvSpPr/>
              <p:nvPr/>
            </p:nvSpPr>
            <p:spPr>
              <a:xfrm>
                <a:off x="6679125" y="3678494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9" name="Rectangle 410"/>
              <p:cNvSpPr/>
              <p:nvPr/>
            </p:nvSpPr>
            <p:spPr>
              <a:xfrm>
                <a:off x="6679125" y="3665427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Oval 411"/>
              <p:cNvSpPr/>
              <p:nvPr/>
            </p:nvSpPr>
            <p:spPr>
              <a:xfrm>
                <a:off x="6677104" y="3587035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1" name="Group 716"/>
              <p:cNvGrpSpPr/>
              <p:nvPr/>
            </p:nvGrpSpPr>
            <p:grpSpPr>
              <a:xfrm>
                <a:off x="6776234" y="3621883"/>
                <a:ext cx="279193" cy="63148"/>
                <a:chOff x="6776234" y="3621883"/>
                <a:chExt cx="279193" cy="63148"/>
              </a:xfrm>
            </p:grpSpPr>
            <p:sp>
              <p:nvSpPr>
                <p:cNvPr id="112" name="Freeform 717"/>
                <p:cNvSpPr/>
                <p:nvPr/>
              </p:nvSpPr>
              <p:spPr>
                <a:xfrm>
                  <a:off x="6776234" y="3621883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3" name="Freeform 718"/>
                <p:cNvSpPr/>
                <p:nvPr/>
              </p:nvSpPr>
              <p:spPr>
                <a:xfrm>
                  <a:off x="6788843" y="3621883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4" name="Line 719"/>
              <p:cNvSpPr/>
              <p:nvPr/>
            </p:nvSpPr>
            <p:spPr>
              <a:xfrm>
                <a:off x="6679125" y="365018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Line 720"/>
              <p:cNvSpPr/>
              <p:nvPr/>
            </p:nvSpPr>
            <p:spPr>
              <a:xfrm>
                <a:off x="7170752" y="365454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6" name="Group 721"/>
            <p:cNvGrpSpPr/>
            <p:nvPr/>
          </p:nvGrpSpPr>
          <p:grpSpPr>
            <a:xfrm>
              <a:off x="7355333" y="3599965"/>
              <a:ext cx="497688" cy="206873"/>
              <a:chOff x="7355333" y="3599965"/>
              <a:chExt cx="497688" cy="206873"/>
            </a:xfrm>
          </p:grpSpPr>
          <p:sp>
            <p:nvSpPr>
              <p:cNvPr id="117" name="Oval 407"/>
              <p:cNvSpPr/>
              <p:nvPr/>
            </p:nvSpPr>
            <p:spPr>
              <a:xfrm>
                <a:off x="7357353" y="3691423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8" name="Rectangle 410"/>
              <p:cNvSpPr/>
              <p:nvPr/>
            </p:nvSpPr>
            <p:spPr>
              <a:xfrm>
                <a:off x="7357353" y="3678356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Oval 411"/>
              <p:cNvSpPr/>
              <p:nvPr/>
            </p:nvSpPr>
            <p:spPr>
              <a:xfrm>
                <a:off x="7355333" y="3599965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0" name="Group 725"/>
              <p:cNvGrpSpPr/>
              <p:nvPr/>
            </p:nvGrpSpPr>
            <p:grpSpPr>
              <a:xfrm>
                <a:off x="7454463" y="3634813"/>
                <a:ext cx="279193" cy="63148"/>
                <a:chOff x="7454463" y="3634813"/>
                <a:chExt cx="279193" cy="63148"/>
              </a:xfrm>
            </p:grpSpPr>
            <p:sp>
              <p:nvSpPr>
                <p:cNvPr id="121" name="Freeform 726"/>
                <p:cNvSpPr/>
                <p:nvPr/>
              </p:nvSpPr>
              <p:spPr>
                <a:xfrm>
                  <a:off x="7454463" y="3634813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2" name="Freeform 727"/>
                <p:cNvSpPr/>
                <p:nvPr/>
              </p:nvSpPr>
              <p:spPr>
                <a:xfrm>
                  <a:off x="7467072" y="3634813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3" name="Line 728"/>
              <p:cNvSpPr/>
              <p:nvPr/>
            </p:nvSpPr>
            <p:spPr>
              <a:xfrm>
                <a:off x="7357353" y="3663113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Line 729"/>
              <p:cNvSpPr/>
              <p:nvPr/>
            </p:nvSpPr>
            <p:spPr>
              <a:xfrm>
                <a:off x="7848981" y="366747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5" name="Group 730"/>
            <p:cNvGrpSpPr/>
            <p:nvPr/>
          </p:nvGrpSpPr>
          <p:grpSpPr>
            <a:xfrm>
              <a:off x="6555123" y="4477542"/>
              <a:ext cx="634309" cy="247281"/>
              <a:chOff x="6555123" y="4477542"/>
              <a:chExt cx="634309" cy="247281"/>
            </a:xfrm>
          </p:grpSpPr>
          <p:sp>
            <p:nvSpPr>
              <p:cNvPr id="126" name="Oval 407"/>
              <p:cNvSpPr/>
              <p:nvPr/>
            </p:nvSpPr>
            <p:spPr>
              <a:xfrm>
                <a:off x="6557701" y="4586868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7" name="Rectangle 410"/>
              <p:cNvSpPr/>
              <p:nvPr/>
            </p:nvSpPr>
            <p:spPr>
              <a:xfrm>
                <a:off x="6557701" y="4571250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Oval 411"/>
              <p:cNvSpPr/>
              <p:nvPr/>
            </p:nvSpPr>
            <p:spPr>
              <a:xfrm>
                <a:off x="6555123" y="4477542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9" name="Group 734"/>
              <p:cNvGrpSpPr/>
              <p:nvPr/>
            </p:nvGrpSpPr>
            <p:grpSpPr>
              <a:xfrm>
                <a:off x="6681465" y="4519193"/>
                <a:ext cx="355838" cy="75483"/>
                <a:chOff x="6681465" y="4519193"/>
                <a:chExt cx="355838" cy="75483"/>
              </a:xfrm>
            </p:grpSpPr>
            <p:sp>
              <p:nvSpPr>
                <p:cNvPr id="130" name="Freeform 735"/>
                <p:cNvSpPr/>
                <p:nvPr/>
              </p:nvSpPr>
              <p:spPr>
                <a:xfrm>
                  <a:off x="6681465" y="4519193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1" name="Freeform 736"/>
                <p:cNvSpPr/>
                <p:nvPr/>
              </p:nvSpPr>
              <p:spPr>
                <a:xfrm>
                  <a:off x="6697531" y="4519193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2" name="Line 737"/>
              <p:cNvSpPr/>
              <p:nvPr/>
            </p:nvSpPr>
            <p:spPr>
              <a:xfrm>
                <a:off x="6557701" y="455303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3" name="Line 738"/>
              <p:cNvSpPr/>
              <p:nvPr/>
            </p:nvSpPr>
            <p:spPr>
              <a:xfrm>
                <a:off x="7184276" y="455823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4" name="Group 739"/>
            <p:cNvGrpSpPr/>
            <p:nvPr/>
          </p:nvGrpSpPr>
          <p:grpSpPr>
            <a:xfrm>
              <a:off x="7204072" y="4781388"/>
              <a:ext cx="634310" cy="247271"/>
              <a:chOff x="7204072" y="4781388"/>
              <a:chExt cx="634310" cy="247271"/>
            </a:xfrm>
          </p:grpSpPr>
          <p:sp>
            <p:nvSpPr>
              <p:cNvPr id="135" name="Oval 407"/>
              <p:cNvSpPr/>
              <p:nvPr/>
            </p:nvSpPr>
            <p:spPr>
              <a:xfrm>
                <a:off x="7206651" y="4890704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6" name="Rectangle 410"/>
              <p:cNvSpPr/>
              <p:nvPr/>
            </p:nvSpPr>
            <p:spPr>
              <a:xfrm>
                <a:off x="7206651" y="4875087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Oval 411"/>
              <p:cNvSpPr/>
              <p:nvPr/>
            </p:nvSpPr>
            <p:spPr>
              <a:xfrm>
                <a:off x="7204072" y="4781388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8" name="Group 743"/>
              <p:cNvGrpSpPr/>
              <p:nvPr/>
            </p:nvGrpSpPr>
            <p:grpSpPr>
              <a:xfrm>
                <a:off x="7330415" y="4823030"/>
                <a:ext cx="355838" cy="75483"/>
                <a:chOff x="7330415" y="4823030"/>
                <a:chExt cx="355838" cy="75483"/>
              </a:xfrm>
            </p:grpSpPr>
            <p:sp>
              <p:nvSpPr>
                <p:cNvPr id="139" name="Freeform 744"/>
                <p:cNvSpPr/>
                <p:nvPr/>
              </p:nvSpPr>
              <p:spPr>
                <a:xfrm>
                  <a:off x="7330415" y="4823030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0" name="Freeform 745"/>
                <p:cNvSpPr/>
                <p:nvPr/>
              </p:nvSpPr>
              <p:spPr>
                <a:xfrm>
                  <a:off x="7346490" y="4823030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1" name="Line 746"/>
              <p:cNvSpPr/>
              <p:nvPr/>
            </p:nvSpPr>
            <p:spPr>
              <a:xfrm>
                <a:off x="7206651" y="4856872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2" name="Line 747"/>
              <p:cNvSpPr/>
              <p:nvPr/>
            </p:nvSpPr>
            <p:spPr>
              <a:xfrm>
                <a:off x="7833225" y="4862075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3" name="Group 748"/>
            <p:cNvGrpSpPr/>
            <p:nvPr/>
          </p:nvGrpSpPr>
          <p:grpSpPr>
            <a:xfrm>
              <a:off x="5821591" y="4826642"/>
              <a:ext cx="634310" cy="247271"/>
              <a:chOff x="5821591" y="4826642"/>
              <a:chExt cx="634310" cy="247271"/>
            </a:xfrm>
          </p:grpSpPr>
          <p:sp>
            <p:nvSpPr>
              <p:cNvPr id="144" name="Oval 407"/>
              <p:cNvSpPr/>
              <p:nvPr/>
            </p:nvSpPr>
            <p:spPr>
              <a:xfrm>
                <a:off x="5824170" y="4935958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5" name="Rectangle 410"/>
              <p:cNvSpPr/>
              <p:nvPr/>
            </p:nvSpPr>
            <p:spPr>
              <a:xfrm>
                <a:off x="5824170" y="4920340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6" name="Oval 411"/>
              <p:cNvSpPr/>
              <p:nvPr/>
            </p:nvSpPr>
            <p:spPr>
              <a:xfrm>
                <a:off x="5821591" y="4826642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7" name="Group 752"/>
              <p:cNvGrpSpPr/>
              <p:nvPr/>
            </p:nvGrpSpPr>
            <p:grpSpPr>
              <a:xfrm>
                <a:off x="5947934" y="4868283"/>
                <a:ext cx="355838" cy="75483"/>
                <a:chOff x="5947934" y="4868283"/>
                <a:chExt cx="355838" cy="75483"/>
              </a:xfrm>
            </p:grpSpPr>
            <p:sp>
              <p:nvSpPr>
                <p:cNvPr id="148" name="Freeform 753"/>
                <p:cNvSpPr/>
                <p:nvPr/>
              </p:nvSpPr>
              <p:spPr>
                <a:xfrm>
                  <a:off x="5947934" y="4868283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9" name="Freeform 754"/>
                <p:cNvSpPr/>
                <p:nvPr/>
              </p:nvSpPr>
              <p:spPr>
                <a:xfrm>
                  <a:off x="5964009" y="4868283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0" name="Line 755"/>
              <p:cNvSpPr/>
              <p:nvPr/>
            </p:nvSpPr>
            <p:spPr>
              <a:xfrm>
                <a:off x="5824170" y="490212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1" name="Line 756"/>
              <p:cNvSpPr/>
              <p:nvPr/>
            </p:nvSpPr>
            <p:spPr>
              <a:xfrm>
                <a:off x="6450744" y="490732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2" name="Group 757"/>
            <p:cNvGrpSpPr/>
            <p:nvPr/>
          </p:nvGrpSpPr>
          <p:grpSpPr>
            <a:xfrm>
              <a:off x="5623166" y="3596737"/>
              <a:ext cx="400105" cy="172931"/>
              <a:chOff x="5623166" y="3596737"/>
              <a:chExt cx="400105" cy="172931"/>
            </a:xfrm>
          </p:grpSpPr>
          <p:sp>
            <p:nvSpPr>
              <p:cNvPr id="153" name="Oval 407"/>
              <p:cNvSpPr/>
              <p:nvPr/>
            </p:nvSpPr>
            <p:spPr>
              <a:xfrm>
                <a:off x="5624794" y="367319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Rectangle 410"/>
              <p:cNvSpPr/>
              <p:nvPr/>
            </p:nvSpPr>
            <p:spPr>
              <a:xfrm>
                <a:off x="5624794" y="3662263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5" name="Oval 411"/>
              <p:cNvSpPr/>
              <p:nvPr/>
            </p:nvSpPr>
            <p:spPr>
              <a:xfrm>
                <a:off x="5623166" y="359673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6" name="Group 761"/>
              <p:cNvGrpSpPr/>
              <p:nvPr/>
            </p:nvGrpSpPr>
            <p:grpSpPr>
              <a:xfrm>
                <a:off x="5702856" y="3625861"/>
                <a:ext cx="224448" cy="52788"/>
                <a:chOff x="5702856" y="3625861"/>
                <a:chExt cx="224448" cy="52788"/>
              </a:xfrm>
            </p:grpSpPr>
            <p:sp>
              <p:nvSpPr>
                <p:cNvPr id="157" name="Freeform 762"/>
                <p:cNvSpPr/>
                <p:nvPr/>
              </p:nvSpPr>
              <p:spPr>
                <a:xfrm>
                  <a:off x="5702856" y="362586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8" name="Freeform 763"/>
                <p:cNvSpPr/>
                <p:nvPr/>
              </p:nvSpPr>
              <p:spPr>
                <a:xfrm>
                  <a:off x="5712997" y="362586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9" name="Line 764"/>
              <p:cNvSpPr/>
              <p:nvPr/>
            </p:nvSpPr>
            <p:spPr>
              <a:xfrm>
                <a:off x="5624794" y="364952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Line 765"/>
              <p:cNvSpPr/>
              <p:nvPr/>
            </p:nvSpPr>
            <p:spPr>
              <a:xfrm>
                <a:off x="6020016" y="365316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1" name="Group 767"/>
            <p:cNvGrpSpPr/>
            <p:nvPr/>
          </p:nvGrpSpPr>
          <p:grpSpPr>
            <a:xfrm>
              <a:off x="5930560" y="2423397"/>
              <a:ext cx="400105" cy="172931"/>
              <a:chOff x="5930560" y="2423397"/>
              <a:chExt cx="400105" cy="172931"/>
            </a:xfrm>
          </p:grpSpPr>
          <p:sp>
            <p:nvSpPr>
              <p:cNvPr id="162" name="Oval 407"/>
              <p:cNvSpPr/>
              <p:nvPr/>
            </p:nvSpPr>
            <p:spPr>
              <a:xfrm>
                <a:off x="5932188" y="249985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3" name="Rectangle 410"/>
              <p:cNvSpPr/>
              <p:nvPr/>
            </p:nvSpPr>
            <p:spPr>
              <a:xfrm>
                <a:off x="5932188" y="2488932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4" name="Oval 411"/>
              <p:cNvSpPr/>
              <p:nvPr/>
            </p:nvSpPr>
            <p:spPr>
              <a:xfrm>
                <a:off x="5930560" y="242339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5" name="Group 771"/>
              <p:cNvGrpSpPr/>
              <p:nvPr/>
            </p:nvGrpSpPr>
            <p:grpSpPr>
              <a:xfrm>
                <a:off x="6010259" y="2452521"/>
                <a:ext cx="224448" cy="52788"/>
                <a:chOff x="6010259" y="2452521"/>
                <a:chExt cx="224448" cy="52788"/>
              </a:xfrm>
            </p:grpSpPr>
            <p:sp>
              <p:nvSpPr>
                <p:cNvPr id="166" name="Freeform 772"/>
                <p:cNvSpPr/>
                <p:nvPr/>
              </p:nvSpPr>
              <p:spPr>
                <a:xfrm>
                  <a:off x="6010259" y="245252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7" name="Freeform 773"/>
                <p:cNvSpPr/>
                <p:nvPr/>
              </p:nvSpPr>
              <p:spPr>
                <a:xfrm>
                  <a:off x="6020391" y="245252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8" name="Line 774"/>
              <p:cNvSpPr/>
              <p:nvPr/>
            </p:nvSpPr>
            <p:spPr>
              <a:xfrm>
                <a:off x="5932188" y="2476186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9" name="Line 775"/>
              <p:cNvSpPr/>
              <p:nvPr/>
            </p:nvSpPr>
            <p:spPr>
              <a:xfrm>
                <a:off x="6327419" y="247982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0" name="Group 776"/>
            <p:cNvGrpSpPr/>
            <p:nvPr/>
          </p:nvGrpSpPr>
          <p:grpSpPr>
            <a:xfrm>
              <a:off x="5171014" y="3454511"/>
              <a:ext cx="518839" cy="358783"/>
              <a:chOff x="5171014" y="3454511"/>
              <a:chExt cx="518839" cy="358783"/>
            </a:xfrm>
          </p:grpSpPr>
          <p:pic>
            <p:nvPicPr>
              <p:cNvPr id="171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200640" y="3501009"/>
                <a:ext cx="379247" cy="31228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2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171014" y="3454511"/>
                <a:ext cx="518839" cy="1079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3" name="Group 779"/>
            <p:cNvGrpSpPr/>
            <p:nvPr/>
          </p:nvGrpSpPr>
          <p:grpSpPr>
            <a:xfrm>
              <a:off x="6729151" y="4985025"/>
              <a:ext cx="577388" cy="428286"/>
              <a:chOff x="6729151" y="4985025"/>
              <a:chExt cx="577388" cy="428286"/>
            </a:xfrm>
          </p:grpSpPr>
          <p:pic>
            <p:nvPicPr>
              <p:cNvPr id="174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6762125" y="5040529"/>
                <a:ext cx="422050" cy="372782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5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729151" y="4985025"/>
                <a:ext cx="577388" cy="12882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6" name="Group 782"/>
            <p:cNvGrpSpPr/>
            <p:nvPr/>
          </p:nvGrpSpPr>
          <p:grpSpPr>
            <a:xfrm>
              <a:off x="5631295" y="1768851"/>
              <a:ext cx="468419" cy="643234"/>
              <a:chOff x="5631295" y="1768851"/>
              <a:chExt cx="468419" cy="643234"/>
            </a:xfrm>
          </p:grpSpPr>
          <p:grpSp>
            <p:nvGrpSpPr>
              <p:cNvPr id="177" name="Group 783"/>
              <p:cNvGrpSpPr/>
              <p:nvPr/>
            </p:nvGrpSpPr>
            <p:grpSpPr>
              <a:xfrm>
                <a:off x="5704484" y="1939698"/>
                <a:ext cx="305775" cy="472387"/>
                <a:chOff x="5704484" y="1939698"/>
                <a:chExt cx="305775" cy="472387"/>
              </a:xfrm>
            </p:grpSpPr>
            <p:sp>
              <p:nvSpPr>
                <p:cNvPr id="178" name="Line 270"/>
                <p:cNvSpPr/>
                <p:nvPr/>
              </p:nvSpPr>
              <p:spPr>
                <a:xfrm flipH="1">
                  <a:off x="5704484" y="1939698"/>
                  <a:ext cx="152887" cy="4278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1"/>
                <p:cNvSpPr/>
                <p:nvPr/>
              </p:nvSpPr>
              <p:spPr>
                <a:xfrm>
                  <a:off x="5857372" y="1939698"/>
                  <a:ext cx="152887" cy="42590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2"/>
                <p:cNvSpPr/>
                <p:nvPr/>
              </p:nvSpPr>
              <p:spPr>
                <a:xfrm>
                  <a:off x="5704484" y="2365607"/>
                  <a:ext cx="152887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3"/>
                <p:cNvSpPr/>
                <p:nvPr/>
              </p:nvSpPr>
              <p:spPr>
                <a:xfrm flipH="1">
                  <a:off x="5857372" y="2365607"/>
                  <a:ext cx="152887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4"/>
                <p:cNvSpPr/>
                <p:nvPr/>
              </p:nvSpPr>
              <p:spPr>
                <a:xfrm>
                  <a:off x="5857372" y="1949244"/>
                  <a:ext cx="0" cy="462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5"/>
                <p:cNvSpPr/>
                <p:nvPr/>
              </p:nvSpPr>
              <p:spPr>
                <a:xfrm flipV="1">
                  <a:off x="5704484" y="2321679"/>
                  <a:ext cx="152887" cy="458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6"/>
                <p:cNvSpPr/>
                <p:nvPr/>
              </p:nvSpPr>
              <p:spPr>
                <a:xfrm flipH="1" flipV="1">
                  <a:off x="5857372" y="2321679"/>
                  <a:ext cx="152887" cy="439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77"/>
                <p:cNvSpPr/>
                <p:nvPr/>
              </p:nvSpPr>
              <p:spPr>
                <a:xfrm>
                  <a:off x="5769370" y="2181621"/>
                  <a:ext cx="88001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78"/>
                <p:cNvSpPr/>
                <p:nvPr/>
              </p:nvSpPr>
              <p:spPr>
                <a:xfrm flipV="1">
                  <a:off x="5857372" y="2181621"/>
                  <a:ext cx="92473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79"/>
                <p:cNvSpPr/>
                <p:nvPr/>
              </p:nvSpPr>
              <p:spPr>
                <a:xfrm>
                  <a:off x="5740283" y="2244010"/>
                  <a:ext cx="113358" cy="4774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0"/>
                <p:cNvSpPr/>
                <p:nvPr/>
              </p:nvSpPr>
              <p:spPr>
                <a:xfrm flipV="1">
                  <a:off x="5857372" y="2253566"/>
                  <a:ext cx="114107" cy="420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1"/>
                <p:cNvSpPr/>
                <p:nvPr/>
              </p:nvSpPr>
              <p:spPr>
                <a:xfrm flipV="1">
                  <a:off x="5857372" y="2117320"/>
                  <a:ext cx="58174" cy="171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0" name="Line 282"/>
                <p:cNvSpPr/>
                <p:nvPr/>
              </p:nvSpPr>
              <p:spPr>
                <a:xfrm flipV="1">
                  <a:off x="5857372" y="2028825"/>
                  <a:ext cx="36539" cy="1336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1" name="Line 283"/>
                <p:cNvSpPr/>
                <p:nvPr/>
              </p:nvSpPr>
              <p:spPr>
                <a:xfrm>
                  <a:off x="5791745" y="2111587"/>
                  <a:ext cx="70847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2" name="Line 284"/>
                <p:cNvSpPr/>
                <p:nvPr/>
              </p:nvSpPr>
              <p:spPr>
                <a:xfrm>
                  <a:off x="5823063" y="2025011"/>
                  <a:ext cx="41019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3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631295" y="1768851"/>
                <a:ext cx="468419" cy="33877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4" name="Oval 800"/>
              <p:cNvSpPr/>
              <p:nvPr/>
            </p:nvSpPr>
            <p:spPr>
              <a:xfrm>
                <a:off x="5829720" y="1906112"/>
                <a:ext cx="53675" cy="503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5" name="Text Box 580"/>
            <p:cNvSpPr txBox="1"/>
            <p:nvPr/>
          </p:nvSpPr>
          <p:spPr>
            <a:xfrm>
              <a:off x="5525572" y="1300167"/>
              <a:ext cx="2892475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6972629" y="1999966"/>
              <a:ext cx="194343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7" name="Text Box 580"/>
            <p:cNvSpPr txBox="1"/>
            <p:nvPr/>
          </p:nvSpPr>
          <p:spPr>
            <a:xfrm>
              <a:off x="6848471" y="3249256"/>
              <a:ext cx="2125669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8" name="Text Box 580"/>
            <p:cNvSpPr txBox="1"/>
            <p:nvPr/>
          </p:nvSpPr>
          <p:spPr>
            <a:xfrm>
              <a:off x="5087666" y="2762109"/>
              <a:ext cx="2400437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99" name="Text Box 580"/>
            <p:cNvSpPr txBox="1"/>
            <p:nvPr/>
          </p:nvSpPr>
          <p:spPr>
            <a:xfrm>
              <a:off x="4805492" y="5637952"/>
              <a:ext cx="198381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200" name="Group 950"/>
            <p:cNvGrpSpPr/>
            <p:nvPr/>
          </p:nvGrpSpPr>
          <p:grpSpPr>
            <a:xfrm>
              <a:off x="7864406" y="4983406"/>
              <a:ext cx="232578" cy="489706"/>
              <a:chOff x="7864406" y="4983406"/>
              <a:chExt cx="232578" cy="489706"/>
            </a:xfrm>
          </p:grpSpPr>
          <p:sp>
            <p:nvSpPr>
              <p:cNvPr id="201" name="Freeform 951"/>
              <p:cNvSpPr/>
              <p:nvPr/>
            </p:nvSpPr>
            <p:spPr>
              <a:xfrm>
                <a:off x="8048521" y="4984229"/>
                <a:ext cx="4618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Rectangle 952"/>
              <p:cNvSpPr/>
              <p:nvPr/>
            </p:nvSpPr>
            <p:spPr>
              <a:xfrm>
                <a:off x="7875836" y="4983406"/>
                <a:ext cx="170718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Freeform 953"/>
              <p:cNvSpPr/>
              <p:nvPr/>
            </p:nvSpPr>
            <p:spPr>
              <a:xfrm>
                <a:off x="8057162" y="5012228"/>
                <a:ext cx="27587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Freeform 954"/>
              <p:cNvSpPr/>
              <p:nvPr/>
            </p:nvSpPr>
            <p:spPr>
              <a:xfrm>
                <a:off x="8051127" y="5230916"/>
                <a:ext cx="42921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5" name="Rectangle 955"/>
              <p:cNvSpPr/>
              <p:nvPr/>
            </p:nvSpPr>
            <p:spPr>
              <a:xfrm>
                <a:off x="7875836" y="5036752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6" name="Group 956"/>
              <p:cNvGrpSpPr/>
              <p:nvPr/>
            </p:nvGrpSpPr>
            <p:grpSpPr>
              <a:xfrm>
                <a:off x="7963674" y="5031833"/>
                <a:ext cx="94302" cy="30705"/>
                <a:chOff x="7963674" y="5031833"/>
                <a:chExt cx="94302" cy="30705"/>
              </a:xfrm>
            </p:grpSpPr>
            <p:sp>
              <p:nvSpPr>
                <p:cNvPr id="207" name="AutoShape 957"/>
                <p:cNvSpPr/>
                <p:nvPr/>
              </p:nvSpPr>
              <p:spPr>
                <a:xfrm>
                  <a:off x="7963674" y="5031833"/>
                  <a:ext cx="94302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8" name="AutoShape 958"/>
                <p:cNvSpPr/>
                <p:nvPr/>
              </p:nvSpPr>
              <p:spPr>
                <a:xfrm>
                  <a:off x="7965246" y="5035024"/>
                  <a:ext cx="91037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9" name="Rectangle 959"/>
              <p:cNvSpPr/>
              <p:nvPr/>
            </p:nvSpPr>
            <p:spPr>
              <a:xfrm>
                <a:off x="7877464" y="5104610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0" name="Group 960"/>
              <p:cNvGrpSpPr/>
              <p:nvPr/>
            </p:nvGrpSpPr>
            <p:grpSpPr>
              <a:xfrm>
                <a:off x="7963610" y="5098100"/>
                <a:ext cx="94302" cy="27386"/>
                <a:chOff x="7963610" y="5098100"/>
                <a:chExt cx="94302" cy="27386"/>
              </a:xfrm>
            </p:grpSpPr>
            <p:sp>
              <p:nvSpPr>
                <p:cNvPr id="211" name="AutoShape 961"/>
                <p:cNvSpPr/>
                <p:nvPr/>
              </p:nvSpPr>
              <p:spPr>
                <a:xfrm>
                  <a:off x="7963610" y="5098100"/>
                  <a:ext cx="94302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2" name="AutoShape 962"/>
                <p:cNvSpPr/>
                <p:nvPr/>
              </p:nvSpPr>
              <p:spPr>
                <a:xfrm>
                  <a:off x="7965310" y="5101446"/>
                  <a:ext cx="91037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3" name="Rectangle 963"/>
              <p:cNvSpPr/>
              <p:nvPr/>
            </p:nvSpPr>
            <p:spPr>
              <a:xfrm>
                <a:off x="7877464" y="5172459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4" name="Rectangle 964"/>
              <p:cNvSpPr/>
              <p:nvPr/>
            </p:nvSpPr>
            <p:spPr>
              <a:xfrm>
                <a:off x="7879101" y="5233979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5" name="Group 965"/>
              <p:cNvGrpSpPr/>
              <p:nvPr/>
            </p:nvGrpSpPr>
            <p:grpSpPr>
              <a:xfrm>
                <a:off x="7962046" y="5232251"/>
                <a:ext cx="94338" cy="27532"/>
                <a:chOff x="7962046" y="5232251"/>
                <a:chExt cx="94338" cy="27532"/>
              </a:xfrm>
            </p:grpSpPr>
            <p:sp>
              <p:nvSpPr>
                <p:cNvPr id="216" name="AutoShape 966"/>
                <p:cNvSpPr/>
                <p:nvPr/>
              </p:nvSpPr>
              <p:spPr>
                <a:xfrm>
                  <a:off x="7962046" y="5232251"/>
                  <a:ext cx="94338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7" name="AutoShape 967"/>
                <p:cNvSpPr/>
                <p:nvPr/>
              </p:nvSpPr>
              <p:spPr>
                <a:xfrm>
                  <a:off x="7963619" y="5232251"/>
                  <a:ext cx="91055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8" name="Freeform 968"/>
              <p:cNvSpPr/>
              <p:nvPr/>
            </p:nvSpPr>
            <p:spPr>
              <a:xfrm>
                <a:off x="8051776" y="5172459"/>
                <a:ext cx="42921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9" name="Group 969"/>
              <p:cNvGrpSpPr/>
              <p:nvPr/>
            </p:nvGrpSpPr>
            <p:grpSpPr>
              <a:xfrm>
                <a:off x="7962046" y="5167557"/>
                <a:ext cx="95911" cy="27386"/>
                <a:chOff x="7962046" y="5167557"/>
                <a:chExt cx="95911" cy="27386"/>
              </a:xfrm>
            </p:grpSpPr>
            <p:sp>
              <p:nvSpPr>
                <p:cNvPr id="220" name="AutoShape 970"/>
                <p:cNvSpPr/>
                <p:nvPr/>
              </p:nvSpPr>
              <p:spPr>
                <a:xfrm>
                  <a:off x="7962046" y="5167557"/>
                  <a:ext cx="95911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1" name="AutoShape 971"/>
                <p:cNvSpPr/>
                <p:nvPr/>
              </p:nvSpPr>
              <p:spPr>
                <a:xfrm>
                  <a:off x="7963619" y="5170822"/>
                  <a:ext cx="94338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2" name="Rectangle 972"/>
              <p:cNvSpPr/>
              <p:nvPr/>
            </p:nvSpPr>
            <p:spPr>
              <a:xfrm>
                <a:off x="8044927" y="4983406"/>
                <a:ext cx="11420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Freeform 973"/>
              <p:cNvSpPr/>
              <p:nvPr/>
            </p:nvSpPr>
            <p:spPr>
              <a:xfrm>
                <a:off x="8055699" y="5101538"/>
                <a:ext cx="38679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Freeform 974"/>
              <p:cNvSpPr/>
              <p:nvPr/>
            </p:nvSpPr>
            <p:spPr>
              <a:xfrm>
                <a:off x="8056184" y="5034704"/>
                <a:ext cx="39822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Oval 975"/>
              <p:cNvSpPr/>
              <p:nvPr/>
            </p:nvSpPr>
            <p:spPr>
              <a:xfrm>
                <a:off x="8088828" y="5429368"/>
                <a:ext cx="8156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Freeform 976"/>
              <p:cNvSpPr/>
              <p:nvPr/>
            </p:nvSpPr>
            <p:spPr>
              <a:xfrm>
                <a:off x="8054062" y="5429981"/>
                <a:ext cx="39986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AutoShape 977"/>
              <p:cNvSpPr/>
              <p:nvPr/>
            </p:nvSpPr>
            <p:spPr>
              <a:xfrm>
                <a:off x="7864406" y="5442453"/>
                <a:ext cx="195206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AutoShape 978"/>
              <p:cNvSpPr/>
              <p:nvPr/>
            </p:nvSpPr>
            <p:spPr>
              <a:xfrm>
                <a:off x="7875836" y="5450418"/>
                <a:ext cx="173992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Oval 979"/>
              <p:cNvSpPr/>
              <p:nvPr/>
            </p:nvSpPr>
            <p:spPr>
              <a:xfrm>
                <a:off x="7891994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0" name="Oval 980"/>
              <p:cNvSpPr/>
              <p:nvPr/>
            </p:nvSpPr>
            <p:spPr>
              <a:xfrm>
                <a:off x="7921374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1" name="Oval 981"/>
              <p:cNvSpPr/>
              <p:nvPr/>
            </p:nvSpPr>
            <p:spPr>
              <a:xfrm>
                <a:off x="7948952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982"/>
              <p:cNvSpPr/>
              <p:nvPr/>
            </p:nvSpPr>
            <p:spPr>
              <a:xfrm>
                <a:off x="8015712" y="5271177"/>
                <a:ext cx="13057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3" name="Group 983"/>
            <p:cNvGrpSpPr/>
            <p:nvPr/>
          </p:nvGrpSpPr>
          <p:grpSpPr>
            <a:xfrm>
              <a:off x="7540745" y="5290480"/>
              <a:ext cx="232578" cy="489697"/>
              <a:chOff x="7540745" y="5290480"/>
              <a:chExt cx="232578" cy="489697"/>
            </a:xfrm>
          </p:grpSpPr>
          <p:sp>
            <p:nvSpPr>
              <p:cNvPr id="234" name="Freeform 984"/>
              <p:cNvSpPr/>
              <p:nvPr/>
            </p:nvSpPr>
            <p:spPr>
              <a:xfrm>
                <a:off x="7724851" y="5291294"/>
                <a:ext cx="4618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Rectangle 985"/>
              <p:cNvSpPr/>
              <p:nvPr/>
            </p:nvSpPr>
            <p:spPr>
              <a:xfrm>
                <a:off x="7552175" y="5290480"/>
                <a:ext cx="170718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6" name="Freeform 986"/>
              <p:cNvSpPr/>
              <p:nvPr/>
            </p:nvSpPr>
            <p:spPr>
              <a:xfrm>
                <a:off x="7733501" y="5319293"/>
                <a:ext cx="27587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7" name="Freeform 987"/>
              <p:cNvSpPr/>
              <p:nvPr/>
            </p:nvSpPr>
            <p:spPr>
              <a:xfrm>
                <a:off x="7727466" y="5537981"/>
                <a:ext cx="42921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Rectangle 988"/>
              <p:cNvSpPr/>
              <p:nvPr/>
            </p:nvSpPr>
            <p:spPr>
              <a:xfrm>
                <a:off x="7552175" y="5343826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9" name="Group 989"/>
              <p:cNvGrpSpPr/>
              <p:nvPr/>
            </p:nvGrpSpPr>
            <p:grpSpPr>
              <a:xfrm>
                <a:off x="7640013" y="5338898"/>
                <a:ext cx="94302" cy="30705"/>
                <a:chOff x="7640013" y="5338898"/>
                <a:chExt cx="94302" cy="30705"/>
              </a:xfrm>
            </p:grpSpPr>
            <p:sp>
              <p:nvSpPr>
                <p:cNvPr id="240" name="AutoShape 990"/>
                <p:cNvSpPr/>
                <p:nvPr/>
              </p:nvSpPr>
              <p:spPr>
                <a:xfrm>
                  <a:off x="7640013" y="5338898"/>
                  <a:ext cx="94302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1" name="AutoShape 991"/>
                <p:cNvSpPr/>
                <p:nvPr/>
              </p:nvSpPr>
              <p:spPr>
                <a:xfrm>
                  <a:off x="7641585" y="5342098"/>
                  <a:ext cx="91037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2" name="Rectangle 992"/>
              <p:cNvSpPr/>
              <p:nvPr/>
            </p:nvSpPr>
            <p:spPr>
              <a:xfrm>
                <a:off x="7553803" y="5411675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3" name="Group 993"/>
              <p:cNvGrpSpPr/>
              <p:nvPr/>
            </p:nvGrpSpPr>
            <p:grpSpPr>
              <a:xfrm>
                <a:off x="7639949" y="5405164"/>
                <a:ext cx="94302" cy="27386"/>
                <a:chOff x="7639949" y="5405164"/>
                <a:chExt cx="94302" cy="27386"/>
              </a:xfrm>
            </p:grpSpPr>
            <p:sp>
              <p:nvSpPr>
                <p:cNvPr id="244" name="AutoShape 994"/>
                <p:cNvSpPr/>
                <p:nvPr/>
              </p:nvSpPr>
              <p:spPr>
                <a:xfrm>
                  <a:off x="7639949" y="5405164"/>
                  <a:ext cx="94302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5" name="AutoShape 995"/>
                <p:cNvSpPr/>
                <p:nvPr/>
              </p:nvSpPr>
              <p:spPr>
                <a:xfrm>
                  <a:off x="7641649" y="5408520"/>
                  <a:ext cx="91037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6" name="Rectangle 996"/>
              <p:cNvSpPr/>
              <p:nvPr/>
            </p:nvSpPr>
            <p:spPr>
              <a:xfrm>
                <a:off x="7553803" y="5479532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7" name="Rectangle 997"/>
              <p:cNvSpPr/>
              <p:nvPr/>
            </p:nvSpPr>
            <p:spPr>
              <a:xfrm>
                <a:off x="7555440" y="5541053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8" name="Group 998"/>
              <p:cNvGrpSpPr/>
              <p:nvPr/>
            </p:nvGrpSpPr>
            <p:grpSpPr>
              <a:xfrm>
                <a:off x="7638385" y="5539325"/>
                <a:ext cx="94338" cy="27532"/>
                <a:chOff x="7638385" y="5539325"/>
                <a:chExt cx="94338" cy="27532"/>
              </a:xfrm>
            </p:grpSpPr>
            <p:sp>
              <p:nvSpPr>
                <p:cNvPr id="249" name="AutoShape 999"/>
                <p:cNvSpPr/>
                <p:nvPr/>
              </p:nvSpPr>
              <p:spPr>
                <a:xfrm>
                  <a:off x="7638385" y="5539325"/>
                  <a:ext cx="94338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0" name="AutoShape 1000"/>
                <p:cNvSpPr/>
                <p:nvPr/>
              </p:nvSpPr>
              <p:spPr>
                <a:xfrm>
                  <a:off x="7639958" y="5539325"/>
                  <a:ext cx="91055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1" name="Freeform 1001"/>
              <p:cNvSpPr/>
              <p:nvPr/>
            </p:nvSpPr>
            <p:spPr>
              <a:xfrm>
                <a:off x="7728115" y="5479532"/>
                <a:ext cx="42921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2" name="Group 1002"/>
              <p:cNvGrpSpPr/>
              <p:nvPr/>
            </p:nvGrpSpPr>
            <p:grpSpPr>
              <a:xfrm>
                <a:off x="7638385" y="5474622"/>
                <a:ext cx="95911" cy="27386"/>
                <a:chOff x="7638385" y="5474622"/>
                <a:chExt cx="95911" cy="27386"/>
              </a:xfrm>
            </p:grpSpPr>
            <p:sp>
              <p:nvSpPr>
                <p:cNvPr id="253" name="AutoShape 1003"/>
                <p:cNvSpPr/>
                <p:nvPr/>
              </p:nvSpPr>
              <p:spPr>
                <a:xfrm>
                  <a:off x="7638385" y="5474622"/>
                  <a:ext cx="95911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4" name="AutoShape 1004"/>
                <p:cNvSpPr/>
                <p:nvPr/>
              </p:nvSpPr>
              <p:spPr>
                <a:xfrm>
                  <a:off x="7639958" y="5477896"/>
                  <a:ext cx="94338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5" name="Rectangle 1005"/>
              <p:cNvSpPr/>
              <p:nvPr/>
            </p:nvSpPr>
            <p:spPr>
              <a:xfrm>
                <a:off x="7721266" y="5290480"/>
                <a:ext cx="11420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Freeform 1006"/>
              <p:cNvSpPr/>
              <p:nvPr/>
            </p:nvSpPr>
            <p:spPr>
              <a:xfrm>
                <a:off x="7732038" y="5408611"/>
                <a:ext cx="38679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Freeform 1007"/>
              <p:cNvSpPr/>
              <p:nvPr/>
            </p:nvSpPr>
            <p:spPr>
              <a:xfrm>
                <a:off x="7732523" y="5341778"/>
                <a:ext cx="39822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Oval 1008"/>
              <p:cNvSpPr/>
              <p:nvPr/>
            </p:nvSpPr>
            <p:spPr>
              <a:xfrm>
                <a:off x="7765167" y="5736442"/>
                <a:ext cx="8156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Freeform 1009"/>
              <p:cNvSpPr/>
              <p:nvPr/>
            </p:nvSpPr>
            <p:spPr>
              <a:xfrm>
                <a:off x="7730401" y="5737055"/>
                <a:ext cx="39986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AutoShape 1010"/>
              <p:cNvSpPr/>
              <p:nvPr/>
            </p:nvSpPr>
            <p:spPr>
              <a:xfrm>
                <a:off x="7540745" y="5749518"/>
                <a:ext cx="195206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AutoShape 1011"/>
              <p:cNvSpPr/>
              <p:nvPr/>
            </p:nvSpPr>
            <p:spPr>
              <a:xfrm>
                <a:off x="7552175" y="5757492"/>
                <a:ext cx="173992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Oval 1012"/>
              <p:cNvSpPr/>
              <p:nvPr/>
            </p:nvSpPr>
            <p:spPr>
              <a:xfrm>
                <a:off x="7568333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Oval 1013"/>
              <p:cNvSpPr/>
              <p:nvPr/>
            </p:nvSpPr>
            <p:spPr>
              <a:xfrm>
                <a:off x="7597713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4" name="Oval 1014"/>
              <p:cNvSpPr/>
              <p:nvPr/>
            </p:nvSpPr>
            <p:spPr>
              <a:xfrm>
                <a:off x="7625291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5" name="Rectangle 1015"/>
              <p:cNvSpPr/>
              <p:nvPr/>
            </p:nvSpPr>
            <p:spPr>
              <a:xfrm>
                <a:off x="7692051" y="5578251"/>
                <a:ext cx="13057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6" name="Group 1016"/>
            <p:cNvGrpSpPr/>
            <p:nvPr/>
          </p:nvGrpSpPr>
          <p:grpSpPr>
            <a:xfrm>
              <a:off x="4853854" y="1970870"/>
              <a:ext cx="548109" cy="415348"/>
              <a:chOff x="4853854" y="1970870"/>
              <a:chExt cx="548109" cy="415348"/>
            </a:xfrm>
          </p:grpSpPr>
          <p:pic>
            <p:nvPicPr>
              <p:cNvPr id="267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4853854" y="1970870"/>
                <a:ext cx="54372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8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4880189" y="2223830"/>
                <a:ext cx="447946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9" name="Freeform 1019"/>
              <p:cNvSpPr/>
              <p:nvPr/>
            </p:nvSpPr>
            <p:spPr>
              <a:xfrm>
                <a:off x="5028642" y="2066260"/>
                <a:ext cx="360557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70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046399" y="2071710"/>
                <a:ext cx="327629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71" name="Freeform 1021"/>
              <p:cNvSpPr/>
              <p:nvPr/>
            </p:nvSpPr>
            <p:spPr>
              <a:xfrm>
                <a:off x="5094286" y="2060006"/>
                <a:ext cx="305482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2"/>
              <p:cNvSpPr/>
              <p:nvPr/>
            </p:nvSpPr>
            <p:spPr>
              <a:xfrm>
                <a:off x="5025450" y="2059686"/>
                <a:ext cx="84801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3"/>
              <p:cNvSpPr/>
              <p:nvPr/>
            </p:nvSpPr>
            <p:spPr>
              <a:xfrm>
                <a:off x="5306190" y="2089019"/>
                <a:ext cx="91385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4" name="Freeform 1024"/>
              <p:cNvSpPr/>
              <p:nvPr/>
            </p:nvSpPr>
            <p:spPr>
              <a:xfrm>
                <a:off x="5024454" y="2215499"/>
                <a:ext cx="3352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Freeform 1025"/>
              <p:cNvSpPr/>
              <p:nvPr/>
            </p:nvSpPr>
            <p:spPr>
              <a:xfrm>
                <a:off x="5316367" y="2090620"/>
                <a:ext cx="85596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6" name="Freeform 1026"/>
              <p:cNvSpPr/>
              <p:nvPr/>
            </p:nvSpPr>
            <p:spPr>
              <a:xfrm>
                <a:off x="5024847" y="2223994"/>
                <a:ext cx="29810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7" name="Group 1027"/>
              <p:cNvGrpSpPr/>
              <p:nvPr/>
            </p:nvGrpSpPr>
            <p:grpSpPr>
              <a:xfrm>
                <a:off x="5019863" y="2291486"/>
                <a:ext cx="101160" cy="37508"/>
                <a:chOff x="5019863" y="2291486"/>
                <a:chExt cx="101160" cy="37508"/>
              </a:xfrm>
            </p:grpSpPr>
            <p:sp>
              <p:nvSpPr>
                <p:cNvPr id="278" name="Freeform 1028"/>
                <p:cNvSpPr/>
                <p:nvPr/>
              </p:nvSpPr>
              <p:spPr>
                <a:xfrm>
                  <a:off x="5019863" y="2291486"/>
                  <a:ext cx="101160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29"/>
                <p:cNvSpPr/>
                <p:nvPr/>
              </p:nvSpPr>
              <p:spPr>
                <a:xfrm>
                  <a:off x="5021747" y="2292291"/>
                  <a:ext cx="97667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0"/>
                <p:cNvSpPr/>
                <p:nvPr/>
              </p:nvSpPr>
              <p:spPr>
                <a:xfrm>
                  <a:off x="5029007" y="2306171"/>
                  <a:ext cx="347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1" name="Freeform 1031"/>
                <p:cNvSpPr/>
                <p:nvPr/>
              </p:nvSpPr>
              <p:spPr>
                <a:xfrm>
                  <a:off x="5027800" y="2311447"/>
                  <a:ext cx="26096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032"/>
                <p:cNvSpPr/>
                <p:nvPr/>
              </p:nvSpPr>
              <p:spPr>
                <a:xfrm>
                  <a:off x="5057528" y="2313514"/>
                  <a:ext cx="347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3" name="Freeform 1033"/>
                <p:cNvSpPr/>
                <p:nvPr/>
              </p:nvSpPr>
              <p:spPr>
                <a:xfrm>
                  <a:off x="5056321" y="2319018"/>
                  <a:ext cx="26096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4" name="Freeform 1034"/>
              <p:cNvSpPr/>
              <p:nvPr/>
            </p:nvSpPr>
            <p:spPr>
              <a:xfrm>
                <a:off x="5193060" y="2297100"/>
                <a:ext cx="122511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5"/>
              <p:cNvSpPr/>
              <p:nvPr/>
            </p:nvSpPr>
            <p:spPr>
              <a:xfrm>
                <a:off x="4880390" y="2303666"/>
                <a:ext cx="313465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6"/>
              <p:cNvSpPr/>
              <p:nvPr/>
            </p:nvSpPr>
            <p:spPr>
              <a:xfrm>
                <a:off x="4880591" y="2289886"/>
                <a:ext cx="3392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Freeform 1037"/>
              <p:cNvSpPr/>
              <p:nvPr/>
            </p:nvSpPr>
            <p:spPr>
              <a:xfrm>
                <a:off x="4880792" y="2227844"/>
                <a:ext cx="145654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Freeform 1038"/>
              <p:cNvSpPr/>
              <p:nvPr/>
            </p:nvSpPr>
            <p:spPr>
              <a:xfrm>
                <a:off x="4890567" y="2293086"/>
                <a:ext cx="297298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9" name="Freeform 1039"/>
              <p:cNvSpPr/>
              <p:nvPr/>
            </p:nvSpPr>
            <p:spPr>
              <a:xfrm flipV="1">
                <a:off x="5187473" y="2287956"/>
                <a:ext cx="121313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0" name="Group 1064"/>
            <p:cNvGrpSpPr/>
            <p:nvPr/>
          </p:nvGrpSpPr>
          <p:grpSpPr>
            <a:xfrm>
              <a:off x="6462412" y="5476341"/>
              <a:ext cx="486314" cy="415348"/>
              <a:chOff x="6462412" y="5476341"/>
              <a:chExt cx="486314" cy="415348"/>
            </a:xfrm>
          </p:grpSpPr>
          <p:pic>
            <p:nvPicPr>
              <p:cNvPr id="291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462412" y="5476341"/>
                <a:ext cx="4824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92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485784" y="5729301"/>
                <a:ext cx="397434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3" name="Freeform 1067"/>
              <p:cNvSpPr/>
              <p:nvPr/>
            </p:nvSpPr>
            <p:spPr>
              <a:xfrm>
                <a:off x="6617494" y="5571722"/>
                <a:ext cx="31989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4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6633249" y="5577172"/>
                <a:ext cx="290687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5" name="Freeform 1069"/>
              <p:cNvSpPr/>
              <p:nvPr/>
            </p:nvSpPr>
            <p:spPr>
              <a:xfrm>
                <a:off x="6675732" y="5565468"/>
                <a:ext cx="271037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0"/>
              <p:cNvSpPr/>
              <p:nvPr/>
            </p:nvSpPr>
            <p:spPr>
              <a:xfrm>
                <a:off x="6614659" y="5565148"/>
                <a:ext cx="7523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1"/>
              <p:cNvSpPr/>
              <p:nvPr/>
            </p:nvSpPr>
            <p:spPr>
              <a:xfrm>
                <a:off x="6863742" y="5594482"/>
                <a:ext cx="81079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8" name="Freeform 1072"/>
              <p:cNvSpPr/>
              <p:nvPr/>
            </p:nvSpPr>
            <p:spPr>
              <a:xfrm>
                <a:off x="6613772" y="5720961"/>
                <a:ext cx="2974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9" name="Freeform 1073"/>
              <p:cNvSpPr/>
              <p:nvPr/>
            </p:nvSpPr>
            <p:spPr>
              <a:xfrm>
                <a:off x="6872776" y="5596091"/>
                <a:ext cx="75950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0" name="Freeform 1074"/>
              <p:cNvSpPr/>
              <p:nvPr/>
            </p:nvSpPr>
            <p:spPr>
              <a:xfrm>
                <a:off x="6614129" y="5729465"/>
                <a:ext cx="264490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1" name="Group 1075"/>
              <p:cNvGrpSpPr/>
              <p:nvPr/>
            </p:nvGrpSpPr>
            <p:grpSpPr>
              <a:xfrm>
                <a:off x="6609703" y="5796948"/>
                <a:ext cx="89757" cy="37508"/>
                <a:chOff x="6609703" y="5796948"/>
                <a:chExt cx="89757" cy="37508"/>
              </a:xfrm>
            </p:grpSpPr>
            <p:sp>
              <p:nvSpPr>
                <p:cNvPr id="302" name="Freeform 1076"/>
                <p:cNvSpPr/>
                <p:nvPr/>
              </p:nvSpPr>
              <p:spPr>
                <a:xfrm>
                  <a:off x="6609703" y="5796948"/>
                  <a:ext cx="89757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77"/>
                <p:cNvSpPr/>
                <p:nvPr/>
              </p:nvSpPr>
              <p:spPr>
                <a:xfrm>
                  <a:off x="6611377" y="5797753"/>
                  <a:ext cx="8664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78"/>
                <p:cNvSpPr/>
                <p:nvPr/>
              </p:nvSpPr>
              <p:spPr>
                <a:xfrm>
                  <a:off x="6617814" y="5811633"/>
                  <a:ext cx="30796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5" name="Freeform 1079"/>
                <p:cNvSpPr/>
                <p:nvPr/>
              </p:nvSpPr>
              <p:spPr>
                <a:xfrm>
                  <a:off x="6616744" y="5816909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6" name="Freeform 1080"/>
                <p:cNvSpPr/>
                <p:nvPr/>
              </p:nvSpPr>
              <p:spPr>
                <a:xfrm>
                  <a:off x="6643125" y="5818976"/>
                  <a:ext cx="30796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7" name="Freeform 1081"/>
                <p:cNvSpPr/>
                <p:nvPr/>
              </p:nvSpPr>
              <p:spPr>
                <a:xfrm>
                  <a:off x="6642046" y="5824481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8" name="Freeform 1082"/>
              <p:cNvSpPr/>
              <p:nvPr/>
            </p:nvSpPr>
            <p:spPr>
              <a:xfrm>
                <a:off x="6763368" y="5802562"/>
                <a:ext cx="10869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3"/>
              <p:cNvSpPr/>
              <p:nvPr/>
            </p:nvSpPr>
            <p:spPr>
              <a:xfrm>
                <a:off x="6485958" y="5809137"/>
                <a:ext cx="278114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4"/>
              <p:cNvSpPr/>
              <p:nvPr/>
            </p:nvSpPr>
            <p:spPr>
              <a:xfrm>
                <a:off x="6486131" y="5795348"/>
                <a:ext cx="3008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Freeform 1085"/>
              <p:cNvSpPr/>
              <p:nvPr/>
            </p:nvSpPr>
            <p:spPr>
              <a:xfrm>
                <a:off x="6486314" y="5733306"/>
                <a:ext cx="129232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2" name="Freeform 1086"/>
              <p:cNvSpPr/>
              <p:nvPr/>
            </p:nvSpPr>
            <p:spPr>
              <a:xfrm>
                <a:off x="6494983" y="5798557"/>
                <a:ext cx="26377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3" name="Freeform 1087"/>
              <p:cNvSpPr/>
              <p:nvPr/>
            </p:nvSpPr>
            <p:spPr>
              <a:xfrm flipV="1">
                <a:off x="6758412" y="5793428"/>
                <a:ext cx="10763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4" name="Group 1114"/>
            <p:cNvGrpSpPr/>
            <p:nvPr/>
          </p:nvGrpSpPr>
          <p:grpSpPr>
            <a:xfrm>
              <a:off x="5118966" y="2987445"/>
              <a:ext cx="455408" cy="415348"/>
              <a:chOff x="5118966" y="2987445"/>
              <a:chExt cx="455408" cy="415348"/>
            </a:xfrm>
          </p:grpSpPr>
          <p:pic>
            <p:nvPicPr>
              <p:cNvPr id="315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118966" y="2987445"/>
                <a:ext cx="451759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6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140848" y="3240405"/>
                <a:ext cx="372179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7" name="Freeform 1117"/>
              <p:cNvSpPr/>
              <p:nvPr/>
            </p:nvSpPr>
            <p:spPr>
              <a:xfrm>
                <a:off x="5264191" y="3082826"/>
                <a:ext cx="299566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8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278950" y="3088276"/>
                <a:ext cx="272216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9" name="Freeform 1119"/>
              <p:cNvSpPr/>
              <p:nvPr/>
            </p:nvSpPr>
            <p:spPr>
              <a:xfrm>
                <a:off x="5318735" y="3076571"/>
                <a:ext cx="253810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0"/>
              <p:cNvSpPr/>
              <p:nvPr/>
            </p:nvSpPr>
            <p:spPr>
              <a:xfrm>
                <a:off x="5261539" y="3076251"/>
                <a:ext cx="70454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1"/>
              <p:cNvSpPr/>
              <p:nvPr/>
            </p:nvSpPr>
            <p:spPr>
              <a:xfrm>
                <a:off x="5494794" y="3105585"/>
                <a:ext cx="75931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122"/>
              <p:cNvSpPr/>
              <p:nvPr/>
            </p:nvSpPr>
            <p:spPr>
              <a:xfrm>
                <a:off x="5260707" y="3232065"/>
                <a:ext cx="2785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3" name="Freeform 1123"/>
              <p:cNvSpPr/>
              <p:nvPr/>
            </p:nvSpPr>
            <p:spPr>
              <a:xfrm>
                <a:off x="5503252" y="3107186"/>
                <a:ext cx="7112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4" name="Freeform 1124"/>
              <p:cNvSpPr/>
              <p:nvPr/>
            </p:nvSpPr>
            <p:spPr>
              <a:xfrm>
                <a:off x="5261036" y="3240560"/>
                <a:ext cx="24768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5" name="Group 1125"/>
              <p:cNvGrpSpPr/>
              <p:nvPr/>
            </p:nvGrpSpPr>
            <p:grpSpPr>
              <a:xfrm>
                <a:off x="5256894" y="3308052"/>
                <a:ext cx="84051" cy="37508"/>
                <a:chOff x="5256894" y="3308052"/>
                <a:chExt cx="84051" cy="37508"/>
              </a:xfrm>
            </p:grpSpPr>
            <p:sp>
              <p:nvSpPr>
                <p:cNvPr id="326" name="Freeform 1126"/>
                <p:cNvSpPr/>
                <p:nvPr/>
              </p:nvSpPr>
              <p:spPr>
                <a:xfrm>
                  <a:off x="5256894" y="3308052"/>
                  <a:ext cx="84051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27"/>
                <p:cNvSpPr/>
                <p:nvPr/>
              </p:nvSpPr>
              <p:spPr>
                <a:xfrm>
                  <a:off x="5258458" y="3308856"/>
                  <a:ext cx="81143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28"/>
                <p:cNvSpPr/>
                <p:nvPr/>
              </p:nvSpPr>
              <p:spPr>
                <a:xfrm>
                  <a:off x="5264493" y="3322737"/>
                  <a:ext cx="2884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9" name="Freeform 1129"/>
                <p:cNvSpPr/>
                <p:nvPr/>
              </p:nvSpPr>
              <p:spPr>
                <a:xfrm>
                  <a:off x="5263487" y="3328013"/>
                  <a:ext cx="21680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0" name="Freeform 1130"/>
                <p:cNvSpPr/>
                <p:nvPr/>
              </p:nvSpPr>
              <p:spPr>
                <a:xfrm>
                  <a:off x="5288194" y="3330080"/>
                  <a:ext cx="2884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1" name="Freeform 1131"/>
                <p:cNvSpPr/>
                <p:nvPr/>
              </p:nvSpPr>
              <p:spPr>
                <a:xfrm>
                  <a:off x="5287188" y="3335584"/>
                  <a:ext cx="21680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32" name="Freeform 1132"/>
              <p:cNvSpPr/>
              <p:nvPr/>
            </p:nvSpPr>
            <p:spPr>
              <a:xfrm>
                <a:off x="5400793" y="3313666"/>
                <a:ext cx="101791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3"/>
              <p:cNvSpPr/>
              <p:nvPr/>
            </p:nvSpPr>
            <p:spPr>
              <a:xfrm>
                <a:off x="5141012" y="3320241"/>
                <a:ext cx="260448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4"/>
              <p:cNvSpPr/>
              <p:nvPr/>
            </p:nvSpPr>
            <p:spPr>
              <a:xfrm>
                <a:off x="5141177" y="3306452"/>
                <a:ext cx="2816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Freeform 1135"/>
              <p:cNvSpPr/>
              <p:nvPr/>
            </p:nvSpPr>
            <p:spPr>
              <a:xfrm>
                <a:off x="5141342" y="3244410"/>
                <a:ext cx="121020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6" name="Freeform 1136"/>
              <p:cNvSpPr/>
              <p:nvPr/>
            </p:nvSpPr>
            <p:spPr>
              <a:xfrm>
                <a:off x="5149471" y="3309661"/>
                <a:ext cx="24701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7" name="Freeform 1137"/>
              <p:cNvSpPr/>
              <p:nvPr/>
            </p:nvSpPr>
            <p:spPr>
              <a:xfrm flipV="1">
                <a:off x="5396157" y="3304531"/>
                <a:ext cx="10079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8" name="Group 1139"/>
            <p:cNvGrpSpPr/>
            <p:nvPr/>
          </p:nvGrpSpPr>
          <p:grpSpPr>
            <a:xfrm>
              <a:off x="5507687" y="3171687"/>
              <a:ext cx="424501" cy="379796"/>
              <a:chOff x="5507687" y="3171687"/>
              <a:chExt cx="424501" cy="379796"/>
            </a:xfrm>
          </p:grpSpPr>
          <p:pic>
            <p:nvPicPr>
              <p:cNvPr id="339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507687" y="3171687"/>
                <a:ext cx="424501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0" name="Freeform 1141"/>
              <p:cNvSpPr/>
              <p:nvPr/>
            </p:nvSpPr>
            <p:spPr>
              <a:xfrm flipH="1">
                <a:off x="5688729" y="3208099"/>
                <a:ext cx="200162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41" name="Group 1142"/>
            <p:cNvGrpSpPr/>
            <p:nvPr/>
          </p:nvGrpSpPr>
          <p:grpSpPr>
            <a:xfrm>
              <a:off x="6908063" y="5411693"/>
              <a:ext cx="486305" cy="415348"/>
              <a:chOff x="6908063" y="5411693"/>
              <a:chExt cx="486305" cy="415348"/>
            </a:xfrm>
          </p:grpSpPr>
          <p:pic>
            <p:nvPicPr>
              <p:cNvPr id="342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908063" y="5411693"/>
                <a:ext cx="4824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3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931426" y="5664653"/>
                <a:ext cx="397434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4" name="Freeform 1145"/>
              <p:cNvSpPr/>
              <p:nvPr/>
            </p:nvSpPr>
            <p:spPr>
              <a:xfrm>
                <a:off x="7063136" y="5507074"/>
                <a:ext cx="31989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5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078891" y="5512524"/>
                <a:ext cx="290687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6" name="Freeform 1147"/>
              <p:cNvSpPr/>
              <p:nvPr/>
            </p:nvSpPr>
            <p:spPr>
              <a:xfrm>
                <a:off x="7121383" y="5500820"/>
                <a:ext cx="271037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48"/>
              <p:cNvSpPr/>
              <p:nvPr/>
            </p:nvSpPr>
            <p:spPr>
              <a:xfrm>
                <a:off x="7060311" y="5500500"/>
                <a:ext cx="7523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49"/>
              <p:cNvSpPr/>
              <p:nvPr/>
            </p:nvSpPr>
            <p:spPr>
              <a:xfrm>
                <a:off x="7309393" y="5529833"/>
                <a:ext cx="81079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9" name="Freeform 1150"/>
              <p:cNvSpPr/>
              <p:nvPr/>
            </p:nvSpPr>
            <p:spPr>
              <a:xfrm>
                <a:off x="7059424" y="5656322"/>
                <a:ext cx="2974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0" name="Freeform 1151"/>
              <p:cNvSpPr/>
              <p:nvPr/>
            </p:nvSpPr>
            <p:spPr>
              <a:xfrm>
                <a:off x="7318418" y="5531443"/>
                <a:ext cx="75950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1" name="Freeform 1152"/>
              <p:cNvSpPr/>
              <p:nvPr/>
            </p:nvSpPr>
            <p:spPr>
              <a:xfrm>
                <a:off x="7059771" y="5664817"/>
                <a:ext cx="264490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2" name="Group 1153"/>
              <p:cNvGrpSpPr/>
              <p:nvPr/>
            </p:nvGrpSpPr>
            <p:grpSpPr>
              <a:xfrm>
                <a:off x="7055345" y="5732300"/>
                <a:ext cx="89757" cy="37508"/>
                <a:chOff x="7055345" y="5732300"/>
                <a:chExt cx="89757" cy="37508"/>
              </a:xfrm>
            </p:grpSpPr>
            <p:sp>
              <p:nvSpPr>
                <p:cNvPr id="353" name="Freeform 1154"/>
                <p:cNvSpPr/>
                <p:nvPr/>
              </p:nvSpPr>
              <p:spPr>
                <a:xfrm>
                  <a:off x="7055345" y="5732300"/>
                  <a:ext cx="89757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5"/>
                <p:cNvSpPr/>
                <p:nvPr/>
              </p:nvSpPr>
              <p:spPr>
                <a:xfrm>
                  <a:off x="7057019" y="5733105"/>
                  <a:ext cx="8664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6"/>
                <p:cNvSpPr/>
                <p:nvPr/>
              </p:nvSpPr>
              <p:spPr>
                <a:xfrm>
                  <a:off x="7063465" y="5746985"/>
                  <a:ext cx="30796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6" name="Freeform 1157"/>
                <p:cNvSpPr/>
                <p:nvPr/>
              </p:nvSpPr>
              <p:spPr>
                <a:xfrm>
                  <a:off x="7062395" y="5752261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7" name="Freeform 1158"/>
                <p:cNvSpPr/>
                <p:nvPr/>
              </p:nvSpPr>
              <p:spPr>
                <a:xfrm>
                  <a:off x="7088767" y="5754328"/>
                  <a:ext cx="30796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8" name="Freeform 1159"/>
                <p:cNvSpPr/>
                <p:nvPr/>
              </p:nvSpPr>
              <p:spPr>
                <a:xfrm>
                  <a:off x="7087697" y="5759833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9" name="Freeform 1160"/>
              <p:cNvSpPr/>
              <p:nvPr/>
            </p:nvSpPr>
            <p:spPr>
              <a:xfrm>
                <a:off x="7209010" y="5737914"/>
                <a:ext cx="10869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1"/>
              <p:cNvSpPr/>
              <p:nvPr/>
            </p:nvSpPr>
            <p:spPr>
              <a:xfrm>
                <a:off x="6931600" y="5744489"/>
                <a:ext cx="278114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2"/>
              <p:cNvSpPr/>
              <p:nvPr/>
            </p:nvSpPr>
            <p:spPr>
              <a:xfrm>
                <a:off x="6931782" y="5730700"/>
                <a:ext cx="3008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Freeform 1163"/>
              <p:cNvSpPr/>
              <p:nvPr/>
            </p:nvSpPr>
            <p:spPr>
              <a:xfrm>
                <a:off x="6931956" y="5668667"/>
                <a:ext cx="129232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3" name="Freeform 1164"/>
              <p:cNvSpPr/>
              <p:nvPr/>
            </p:nvSpPr>
            <p:spPr>
              <a:xfrm>
                <a:off x="6940634" y="5733909"/>
                <a:ext cx="26377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Freeform 1165"/>
              <p:cNvSpPr/>
              <p:nvPr/>
            </p:nvSpPr>
            <p:spPr>
              <a:xfrm flipV="1">
                <a:off x="7204054" y="5728780"/>
                <a:ext cx="10763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8135" y="196852"/>
            <a:ext cx="8382003" cy="835020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Δίκτυα πρόσβασης και φυσικά μέσα</a:t>
            </a:r>
            <a:endParaRPr lang="en-US" sz="2800"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600075" y="1371600"/>
            <a:ext cx="4010028" cy="5010153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Ερώτηση</a:t>
            </a:r>
            <a:r>
              <a:rPr lang="en-US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Πώς μπορεί να συνδεθεί ένα τερματικό σύστημα  με τον περιφερειακό δρομολογητή του;</a:t>
            </a:r>
            <a:endParaRPr lang="en-US" sz="2000" i="1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οικιακής πρόσβασης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εταιρικής πρόσβασης </a:t>
            </a:r>
            <a:r>
              <a:rPr lang="en-US" sz="2000">
                <a:latin typeface="Comic Sans MS" pitchFamily="66"/>
                <a:ea typeface="ＭＳ Ｐゴシック" pitchFamily="34"/>
              </a:rPr>
              <a:t>(</a:t>
            </a:r>
            <a:r>
              <a:rPr lang="el-GR" sz="2000">
                <a:latin typeface="Comic Sans MS" pitchFamily="66"/>
                <a:ea typeface="ＭＳ Ｐゴシック" pitchFamily="34"/>
              </a:rPr>
              <a:t>εταιρείες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σχολεία</a:t>
            </a:r>
            <a:r>
              <a:rPr lang="en-US" sz="2000">
                <a:latin typeface="Comic Sans MS" pitchFamily="66"/>
                <a:ea typeface="ＭＳ Ｐゴシック" pitchFamily="34"/>
              </a:rPr>
              <a:t>)</a:t>
            </a:r>
          </a:p>
          <a:p>
            <a:pPr lvl="0">
              <a:spcBef>
                <a:spcPts val="500"/>
              </a:spcBef>
              <a:spcAft>
                <a:spcPts val="700"/>
              </a:spcAft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ασύρματης πρόσβασης</a:t>
            </a:r>
            <a:endParaRPr lang="en-US" sz="200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  <a:buNone/>
            </a:pP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Σημείωση</a:t>
            </a:r>
            <a:r>
              <a:rPr lang="en-US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εύρος ζώνης</a:t>
            </a:r>
            <a:r>
              <a:rPr lang="en-US" sz="2000">
                <a:latin typeface="Comic Sans MS" pitchFamily="66"/>
                <a:ea typeface="ＭＳ Ｐゴシック" pitchFamily="34"/>
              </a:rPr>
              <a:t> (bits per second) </a:t>
            </a:r>
            <a:r>
              <a:rPr lang="el-GR" sz="2000">
                <a:latin typeface="Comic Sans MS" pitchFamily="66"/>
                <a:ea typeface="ＭＳ Ｐゴシック" pitchFamily="34"/>
              </a:rPr>
              <a:t>δικτύου πρόσβασης;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διαμοιραζόμενο ή αποκλειστικής χρήσης;</a:t>
            </a:r>
            <a:endParaRPr lang="en-US" sz="20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Freeform 665"/>
          <p:cNvSpPr/>
          <p:nvPr/>
        </p:nvSpPr>
        <p:spPr>
          <a:xfrm>
            <a:off x="5202241" y="1712908"/>
            <a:ext cx="1736729" cy="10715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6"/>
              <a:gd name="f7" fmla="val 675"/>
              <a:gd name="f8" fmla="val 648"/>
              <a:gd name="f9" fmla="val 11"/>
              <a:gd name="f10" fmla="val 584"/>
              <a:gd name="f11" fmla="val 19"/>
              <a:gd name="f12" fmla="val 464"/>
              <a:gd name="f13" fmla="val 33"/>
              <a:gd name="f14" fmla="val 390"/>
              <a:gd name="f15" fmla="val 53"/>
              <a:gd name="f16" fmla="val 316"/>
              <a:gd name="f17" fmla="val 73"/>
              <a:gd name="f18" fmla="val 246"/>
              <a:gd name="f19" fmla="val 100"/>
              <a:gd name="f20" fmla="val 206"/>
              <a:gd name="f21" fmla="val 129"/>
              <a:gd name="f22" fmla="val 166"/>
              <a:gd name="f23" fmla="val 158"/>
              <a:gd name="f24" fmla="val 183"/>
              <a:gd name="f25" fmla="val 201"/>
              <a:gd name="f26" fmla="val 152"/>
              <a:gd name="f27" fmla="val 229"/>
              <a:gd name="f28" fmla="val 121"/>
              <a:gd name="f29" fmla="val 257"/>
              <a:gd name="f30" fmla="val 44"/>
              <a:gd name="f31" fmla="val 259"/>
              <a:gd name="f32" fmla="val 22"/>
              <a:gd name="f33" fmla="val 297"/>
              <a:gd name="f34" fmla="val 335"/>
              <a:gd name="f35" fmla="val 427"/>
              <a:gd name="f36" fmla="val 18"/>
              <a:gd name="f37" fmla="val 459"/>
              <a:gd name="f38" fmla="val 36"/>
              <a:gd name="f39" fmla="val 491"/>
              <a:gd name="f40" fmla="val 59"/>
              <a:gd name="f41" fmla="val 484"/>
              <a:gd name="f42" fmla="val 132"/>
              <a:gd name="f43" fmla="val 489"/>
              <a:gd name="f44" fmla="val 205"/>
              <a:gd name="f45" fmla="val 494"/>
              <a:gd name="f46" fmla="val 380"/>
              <a:gd name="f47" fmla="val 478"/>
              <a:gd name="f48" fmla="val 458"/>
              <a:gd name="f49" fmla="val 536"/>
              <a:gd name="f50" fmla="val 500"/>
              <a:gd name="f51" fmla="val 549"/>
              <a:gd name="f52" fmla="val 527"/>
              <a:gd name="f53" fmla="val 598"/>
              <a:gd name="f54" fmla="val 555"/>
              <a:gd name="f55" fmla="val 647"/>
              <a:gd name="f56" fmla="val 583"/>
              <a:gd name="f57" fmla="val 707"/>
              <a:gd name="f58" fmla="val 639"/>
              <a:gd name="f59" fmla="val 752"/>
              <a:gd name="f60" fmla="val 657"/>
              <a:gd name="f61" fmla="val 797"/>
              <a:gd name="f62" fmla="val 837"/>
              <a:gd name="f63" fmla="val 670"/>
              <a:gd name="f64" fmla="val 870"/>
              <a:gd name="f65" fmla="val 661"/>
              <a:gd name="f66" fmla="val 903"/>
              <a:gd name="f67" fmla="val 652"/>
              <a:gd name="f68" fmla="val 932"/>
              <a:gd name="f69" fmla="val 952"/>
              <a:gd name="f70" fmla="val 603"/>
              <a:gd name="f71" fmla="val 972"/>
              <a:gd name="f72" fmla="val 567"/>
              <a:gd name="f73" fmla="val 981"/>
              <a:gd name="f74" fmla="val 497"/>
              <a:gd name="f75" fmla="val 992"/>
              <a:gd name="f76" fmla="val 445"/>
              <a:gd name="f77" fmla="val 1003"/>
              <a:gd name="f78" fmla="val 393"/>
              <a:gd name="f79" fmla="val 1013"/>
              <a:gd name="f80" fmla="val 347"/>
              <a:gd name="f81" fmla="val 1018"/>
              <a:gd name="f82" fmla="val 291"/>
              <a:gd name="f83" fmla="val 1023"/>
              <a:gd name="f84" fmla="val 235"/>
              <a:gd name="f85" fmla="val 153"/>
              <a:gd name="f86" fmla="val 1022"/>
              <a:gd name="f87" fmla="val 107"/>
              <a:gd name="f88" fmla="val 1008"/>
              <a:gd name="f89" fmla="val 61"/>
              <a:gd name="f90" fmla="val 975"/>
              <a:gd name="f91" fmla="val 34"/>
              <a:gd name="f92" fmla="val 934"/>
              <a:gd name="f93" fmla="val 17"/>
              <a:gd name="f94" fmla="val 893"/>
              <a:gd name="f95" fmla="val 824"/>
              <a:gd name="f96" fmla="val 4"/>
              <a:gd name="f97" fmla="val 776"/>
              <a:gd name="f98" fmla="val 3"/>
              <a:gd name="f99" fmla="val 728"/>
              <a:gd name="f100" fmla="val 2"/>
              <a:gd name="f101" fmla="val 712"/>
              <a:gd name="f102" fmla="+- 0 0 -90"/>
              <a:gd name="f103" fmla="*/ f3 1 1036"/>
              <a:gd name="f104" fmla="*/ f4 1 675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1036"/>
              <a:gd name="f113" fmla="*/ f109 1 675"/>
              <a:gd name="f114" fmla="*/ 2147483647 f110 1"/>
              <a:gd name="f115" fmla="*/ 2147483647 f109 1"/>
              <a:gd name="f116" fmla="*/ 0 f110 1"/>
              <a:gd name="f117" fmla="*/ 0 f109 1"/>
              <a:gd name="f118" fmla="*/ 1036 f110 1"/>
              <a:gd name="f119" fmla="*/ 675 f109 1"/>
              <a:gd name="f120" fmla="+- f111 0 f1"/>
              <a:gd name="f121" fmla="*/ f114 1 1036"/>
              <a:gd name="f122" fmla="*/ f115 1 675"/>
              <a:gd name="f123" fmla="*/ f116 1 1036"/>
              <a:gd name="f124" fmla="*/ f117 1 675"/>
              <a:gd name="f125" fmla="*/ f118 1 1036"/>
              <a:gd name="f126" fmla="*/ f119 1 675"/>
              <a:gd name="f127" fmla="*/ f121 1 f112"/>
              <a:gd name="f128" fmla="*/ f122 1 f113"/>
              <a:gd name="f129" fmla="*/ f123 1 f112"/>
              <a:gd name="f130" fmla="*/ f125 1 f112"/>
              <a:gd name="f131" fmla="*/ f124 1 f113"/>
              <a:gd name="f132" fmla="*/ f126 1 f113"/>
              <a:gd name="f133" fmla="*/ f129 f103 1"/>
              <a:gd name="f134" fmla="*/ f130 f103 1"/>
              <a:gd name="f135" fmla="*/ f132 f104 1"/>
              <a:gd name="f136" fmla="*/ f131 f104 1"/>
              <a:gd name="f137" fmla="*/ f127 f103 1"/>
              <a:gd name="f138" fmla="*/ f128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</a:cxnLst>
            <a:rect l="f133" t="f136" r="f134" b="f135"/>
            <a:pathLst>
              <a:path w="1036" h="67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5" y="f34"/>
                  <a:pt x="f5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3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7"/>
                  <a:pt x="f62" y="f63"/>
                  <a:pt x="f64" y="f65"/>
                </a:cubicBezTo>
                <a:cubicBezTo>
                  <a:pt x="f66" y="f67"/>
                  <a:pt x="f68" y="f5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6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5"/>
                  <a:pt x="f95" y="f96"/>
                  <a:pt x="f97" y="f98"/>
                </a:cubicBezTo>
                <a:cubicBezTo>
                  <a:pt x="f99" y="f100"/>
                  <a:pt x="f101" y="f98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" name="Group 666"/>
          <p:cNvGrpSpPr/>
          <p:nvPr/>
        </p:nvGrpSpPr>
        <p:grpSpPr>
          <a:xfrm>
            <a:off x="5370508" y="3047996"/>
            <a:ext cx="1458916" cy="933456"/>
            <a:chOff x="5370508" y="3047996"/>
            <a:chExt cx="1458916" cy="933456"/>
          </a:xfrm>
        </p:grpSpPr>
        <p:sp>
          <p:nvSpPr>
            <p:cNvPr id="7" name="Rectangle 667"/>
            <p:cNvSpPr/>
            <p:nvPr/>
          </p:nvSpPr>
          <p:spPr>
            <a:xfrm>
              <a:off x="5604238" y="3311828"/>
              <a:ext cx="987003" cy="669624"/>
            </a:xfrm>
            <a:prstGeom prst="rect">
              <a:avLst/>
            </a:pr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AutoShape 668"/>
            <p:cNvSpPr/>
            <p:nvPr/>
          </p:nvSpPr>
          <p:spPr>
            <a:xfrm>
              <a:off x="5370508" y="3047996"/>
              <a:ext cx="1458916" cy="317845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" name="Freeform 669"/>
          <p:cNvSpPr/>
          <p:nvPr/>
        </p:nvSpPr>
        <p:spPr>
          <a:xfrm>
            <a:off x="5364163" y="4425952"/>
            <a:ext cx="3225802" cy="1665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2"/>
              <a:gd name="f7" fmla="val 1049"/>
              <a:gd name="f8" fmla="val 1044"/>
              <a:gd name="f9" fmla="val 26"/>
              <a:gd name="f10" fmla="val 959"/>
              <a:gd name="f11" fmla="val 45"/>
              <a:gd name="f12" fmla="val 924"/>
              <a:gd name="f13" fmla="val 118"/>
              <a:gd name="f14" fmla="val 847"/>
              <a:gd name="f15" fmla="val 125"/>
              <a:gd name="f16" fmla="val 770"/>
              <a:gd name="f17" fmla="val 132"/>
              <a:gd name="f18" fmla="val 697"/>
              <a:gd name="f19" fmla="val 61"/>
              <a:gd name="f20" fmla="val 580"/>
              <a:gd name="f21" fmla="val 68"/>
              <a:gd name="f22" fmla="val 463"/>
              <a:gd name="f23" fmla="val 75"/>
              <a:gd name="f24" fmla="val 232"/>
              <a:gd name="f25" fmla="val 119"/>
              <a:gd name="f26" fmla="val 143"/>
              <a:gd name="f27" fmla="val 170"/>
              <a:gd name="f28" fmla="val 54"/>
              <a:gd name="f29" fmla="val 221"/>
              <a:gd name="f30" fmla="val 65"/>
              <a:gd name="f31" fmla="val 289"/>
              <a:gd name="f32" fmla="val 48"/>
              <a:gd name="f33" fmla="val 374"/>
              <a:gd name="f34" fmla="val 31"/>
              <a:gd name="f35" fmla="val 459"/>
              <a:gd name="f36" fmla="val 618"/>
              <a:gd name="f37" fmla="val 41"/>
              <a:gd name="f38" fmla="val 680"/>
              <a:gd name="f39" fmla="val 82"/>
              <a:gd name="f40" fmla="val 742"/>
              <a:gd name="f41" fmla="val 191"/>
              <a:gd name="f42" fmla="val 709"/>
              <a:gd name="f43" fmla="val 294"/>
              <a:gd name="f44" fmla="val 744"/>
              <a:gd name="f45" fmla="val 397"/>
              <a:gd name="f46" fmla="val 779"/>
              <a:gd name="f47" fmla="val 527"/>
              <a:gd name="f48" fmla="val 849"/>
              <a:gd name="f49" fmla="val 660"/>
              <a:gd name="f50" fmla="val 893"/>
              <a:gd name="f51" fmla="val 793"/>
              <a:gd name="f52" fmla="val 938"/>
              <a:gd name="f53" fmla="val 944"/>
              <a:gd name="f54" fmla="val 991"/>
              <a:gd name="f55" fmla="val 1088"/>
              <a:gd name="f56" fmla="val 1014"/>
              <a:gd name="f57" fmla="val 1232"/>
              <a:gd name="f58" fmla="val 1036"/>
              <a:gd name="f59" fmla="val 1401"/>
              <a:gd name="f60" fmla="val 1525"/>
              <a:gd name="f61" fmla="val 1031"/>
              <a:gd name="f62" fmla="val 1649"/>
              <a:gd name="f63" fmla="val 1012"/>
              <a:gd name="f64" fmla="val 1749"/>
              <a:gd name="f65" fmla="val 960"/>
              <a:gd name="f66" fmla="val 1831"/>
              <a:gd name="f67" fmla="val 907"/>
              <a:gd name="f68" fmla="val 1913"/>
              <a:gd name="f69" fmla="val 855"/>
              <a:gd name="f70" fmla="val 1998"/>
              <a:gd name="f71" fmla="val 824"/>
              <a:gd name="f72" fmla="val 2015"/>
              <a:gd name="f73" fmla="val 714"/>
              <a:gd name="f74" fmla="val 604"/>
              <a:gd name="f75" fmla="val 1990"/>
              <a:gd name="f76" fmla="val 350"/>
              <a:gd name="f77" fmla="val 1931"/>
              <a:gd name="f78" fmla="val 251"/>
              <a:gd name="f79" fmla="val 1872"/>
              <a:gd name="f80" fmla="val 151"/>
              <a:gd name="f81" fmla="val 1754"/>
              <a:gd name="f82" fmla="val 153"/>
              <a:gd name="f83" fmla="val 1658"/>
              <a:gd name="f84" fmla="val 114"/>
              <a:gd name="f85" fmla="val 1562"/>
              <a:gd name="f86" fmla="val 76"/>
              <a:gd name="f87" fmla="val 1457"/>
              <a:gd name="f88" fmla="val 30"/>
              <a:gd name="f89" fmla="val 1355"/>
              <a:gd name="f90" fmla="val 15"/>
              <a:gd name="f91" fmla="val 1253"/>
              <a:gd name="f92" fmla="val 1129"/>
              <a:gd name="f93" fmla="val 8"/>
              <a:gd name="f94" fmla="+- 0 0 -90"/>
              <a:gd name="f95" fmla="*/ f3 1 2032"/>
              <a:gd name="f96" fmla="*/ f4 1 1049"/>
              <a:gd name="f97" fmla="val f5"/>
              <a:gd name="f98" fmla="val f6"/>
              <a:gd name="f99" fmla="val f7"/>
              <a:gd name="f100" fmla="*/ f94 f0 1"/>
              <a:gd name="f101" fmla="+- f99 0 f97"/>
              <a:gd name="f102" fmla="+- f98 0 f97"/>
              <a:gd name="f103" fmla="*/ f100 1 f2"/>
              <a:gd name="f104" fmla="*/ f102 1 2032"/>
              <a:gd name="f105" fmla="*/ f101 1 1049"/>
              <a:gd name="f106" fmla="*/ 2147483647 f102 1"/>
              <a:gd name="f107" fmla="*/ 2147483647 f101 1"/>
              <a:gd name="f108" fmla="*/ 0 f102 1"/>
              <a:gd name="f109" fmla="*/ 0 f101 1"/>
              <a:gd name="f110" fmla="*/ 2032 f102 1"/>
              <a:gd name="f111" fmla="*/ 1049 f101 1"/>
              <a:gd name="f112" fmla="+- f103 0 f1"/>
              <a:gd name="f113" fmla="*/ f106 1 2032"/>
              <a:gd name="f114" fmla="*/ f107 1 1049"/>
              <a:gd name="f115" fmla="*/ f108 1 2032"/>
              <a:gd name="f116" fmla="*/ f109 1 1049"/>
              <a:gd name="f117" fmla="*/ f110 1 2032"/>
              <a:gd name="f118" fmla="*/ f111 1 1049"/>
              <a:gd name="f119" fmla="*/ f113 1 f104"/>
              <a:gd name="f120" fmla="*/ f114 1 f105"/>
              <a:gd name="f121" fmla="*/ f115 1 f104"/>
              <a:gd name="f122" fmla="*/ f117 1 f104"/>
              <a:gd name="f123" fmla="*/ f116 1 f105"/>
              <a:gd name="f124" fmla="*/ f118 1 f105"/>
              <a:gd name="f125" fmla="*/ f121 f95 1"/>
              <a:gd name="f126" fmla="*/ f122 f95 1"/>
              <a:gd name="f127" fmla="*/ f124 f96 1"/>
              <a:gd name="f128" fmla="*/ f123 f96 1"/>
              <a:gd name="f129" fmla="*/ f119 f95 1"/>
              <a:gd name="f130" fmla="*/ f120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</a:cxnLst>
            <a:rect l="f125" t="f128" r="f126" b="f127"/>
            <a:pathLst>
              <a:path w="2032" h="104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7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6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5"/>
                  <a:pt x="f92" y="f93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670"/>
          <p:cNvSpPr/>
          <p:nvPr/>
        </p:nvSpPr>
        <p:spPr>
          <a:xfrm rot="5400013">
            <a:off x="7845424" y="5162546"/>
            <a:ext cx="523878" cy="139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71"/>
          <p:cNvSpPr/>
          <p:nvPr/>
        </p:nvSpPr>
        <p:spPr>
          <a:xfrm rot="5399996" flipV="1">
            <a:off x="7991472" y="5443533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672"/>
          <p:cNvSpPr/>
          <p:nvPr/>
        </p:nvSpPr>
        <p:spPr>
          <a:xfrm rot="5400013">
            <a:off x="8177214" y="5116516"/>
            <a:ext cx="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674"/>
          <p:cNvSpPr/>
          <p:nvPr/>
        </p:nvSpPr>
        <p:spPr>
          <a:xfrm>
            <a:off x="6100767" y="4776789"/>
            <a:ext cx="217490" cy="10000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675"/>
          <p:cNvSpPr/>
          <p:nvPr/>
        </p:nvSpPr>
        <p:spPr>
          <a:xfrm flipV="1">
            <a:off x="5842001" y="5038728"/>
            <a:ext cx="407986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78"/>
          <p:cNvSpPr/>
          <p:nvPr/>
        </p:nvSpPr>
        <p:spPr>
          <a:xfrm flipH="1">
            <a:off x="6267453" y="5102223"/>
            <a:ext cx="144466" cy="1698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679"/>
          <p:cNvSpPr/>
          <p:nvPr/>
        </p:nvSpPr>
        <p:spPr>
          <a:xfrm flipH="1" flipV="1">
            <a:off x="6586542" y="5110160"/>
            <a:ext cx="76196" cy="1635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680"/>
          <p:cNvSpPr/>
          <p:nvPr/>
        </p:nvSpPr>
        <p:spPr>
          <a:xfrm>
            <a:off x="6743700" y="5056183"/>
            <a:ext cx="503240" cy="2698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682"/>
          <p:cNvSpPr/>
          <p:nvPr/>
        </p:nvSpPr>
        <p:spPr>
          <a:xfrm>
            <a:off x="6284908" y="3551236"/>
            <a:ext cx="0" cy="106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683"/>
          <p:cNvSpPr/>
          <p:nvPr/>
        </p:nvSpPr>
        <p:spPr>
          <a:xfrm flipV="1">
            <a:off x="5891214" y="3736979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0" name="Picture 684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640384" y="3548064"/>
            <a:ext cx="369883" cy="306388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Line 685"/>
          <p:cNvSpPr/>
          <p:nvPr/>
        </p:nvSpPr>
        <p:spPr>
          <a:xfrm rot="5399996" flipV="1">
            <a:off x="7994644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686"/>
          <p:cNvSpPr/>
          <p:nvPr/>
        </p:nvSpPr>
        <p:spPr>
          <a:xfrm flipV="1">
            <a:off x="5894386" y="3733796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3" name="Picture 708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641976" y="3546472"/>
            <a:ext cx="369883" cy="306388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Freeform 709"/>
          <p:cNvSpPr/>
          <p:nvPr/>
        </p:nvSpPr>
        <p:spPr>
          <a:xfrm>
            <a:off x="7015167" y="3530598"/>
            <a:ext cx="1314449" cy="67469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28"/>
              <a:gd name="f8" fmla="val 425"/>
              <a:gd name="f9" fmla="val 382"/>
              <a:gd name="f10" fmla="val 30"/>
              <a:gd name="f11" fmla="val 350"/>
              <a:gd name="f12" fmla="val 29"/>
              <a:gd name="f13" fmla="val 413"/>
              <a:gd name="f14" fmla="val 370"/>
              <a:gd name="f15" fmla="val 327"/>
              <a:gd name="f16" fmla="val 187"/>
              <a:gd name="f17" fmla="val 16"/>
              <a:gd name="f18" fmla="val 126"/>
              <a:gd name="f19" fmla="val 32"/>
              <a:gd name="f20" fmla="val 65"/>
              <a:gd name="f21" fmla="val 48"/>
              <a:gd name="f22" fmla="val 12"/>
              <a:gd name="f23" fmla="val 86"/>
              <a:gd name="f24" fmla="val 6"/>
              <a:gd name="f25" fmla="val 166"/>
              <a:gd name="f26" fmla="val 44"/>
              <a:gd name="f27" fmla="val 231"/>
              <a:gd name="f28" fmla="val 92"/>
              <a:gd name="f29" fmla="val 274"/>
              <a:gd name="f30" fmla="val 140"/>
              <a:gd name="f31" fmla="val 317"/>
              <a:gd name="f32" fmla="val 217"/>
              <a:gd name="f33" fmla="val 292"/>
              <a:gd name="f34" fmla="val 384"/>
              <a:gd name="f35" fmla="val 367"/>
              <a:gd name="f36" fmla="val 408"/>
              <a:gd name="f37" fmla="val 472"/>
              <a:gd name="f38" fmla="val 540"/>
              <a:gd name="f39" fmla="val 416"/>
              <a:gd name="f40" fmla="val 608"/>
              <a:gd name="f41" fmla="val 407"/>
              <a:gd name="f42" fmla="val 659"/>
              <a:gd name="f43" fmla="val 371"/>
              <a:gd name="f44" fmla="val 698"/>
              <a:gd name="f45" fmla="val 330"/>
              <a:gd name="f46" fmla="val 737"/>
              <a:gd name="f47" fmla="val 289"/>
              <a:gd name="f48" fmla="val 760"/>
              <a:gd name="f49" fmla="val 221"/>
              <a:gd name="f50" fmla="val 776"/>
              <a:gd name="f51" fmla="val 170"/>
              <a:gd name="f52" fmla="val 792"/>
              <a:gd name="f53" fmla="val 119"/>
              <a:gd name="f54" fmla="val 22"/>
              <a:gd name="f55" fmla="val 756"/>
              <a:gd name="f56" fmla="val 630"/>
              <a:gd name="f57" fmla="val 37"/>
              <a:gd name="f58" fmla="val 560"/>
              <a:gd name="f59" fmla="val 38"/>
              <a:gd name="f60" fmla="val 490"/>
              <a:gd name="f61" fmla="val 39"/>
              <a:gd name="f62" fmla="val 414"/>
              <a:gd name="f63" fmla="val 31"/>
              <a:gd name="f64" fmla="+- 0 0 -90"/>
              <a:gd name="f65" fmla="*/ f4 1 828"/>
              <a:gd name="f66" fmla="*/ f5 1 425"/>
              <a:gd name="f67" fmla="val f6"/>
              <a:gd name="f68" fmla="val f7"/>
              <a:gd name="f69" fmla="val f8"/>
              <a:gd name="f70" fmla="*/ f64 f0 1"/>
              <a:gd name="f71" fmla="+- f69 0 f67"/>
              <a:gd name="f72" fmla="+- f68 0 f67"/>
              <a:gd name="f73" fmla="*/ f70 1 f3"/>
              <a:gd name="f74" fmla="*/ f72 1 828"/>
              <a:gd name="f75" fmla="*/ f71 1 425"/>
              <a:gd name="f76" fmla="*/ 2147483647 f72 1"/>
              <a:gd name="f77" fmla="*/ 2147483647 f71 1"/>
              <a:gd name="f78" fmla="*/ 0 f72 1"/>
              <a:gd name="f79" fmla="*/ 0 f71 1"/>
              <a:gd name="f80" fmla="*/ 828 f72 1"/>
              <a:gd name="f81" fmla="*/ 425 f71 1"/>
              <a:gd name="f82" fmla="+- f73 0 f1"/>
              <a:gd name="f83" fmla="*/ f76 1 828"/>
              <a:gd name="f84" fmla="*/ f77 1 425"/>
              <a:gd name="f85" fmla="*/ f78 1 828"/>
              <a:gd name="f86" fmla="*/ f79 1 425"/>
              <a:gd name="f87" fmla="*/ f80 1 828"/>
              <a:gd name="f88" fmla="*/ f81 1 425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828" h="425">
                <a:moveTo>
                  <a:pt x="f9" y="f10"/>
                </a:moveTo>
                <a:cubicBezTo>
                  <a:pt x="f11" y="f12"/>
                  <a:pt x="f13" y="f10"/>
                  <a:pt x="f14" y="f10"/>
                </a:cubicBezTo>
                <a:cubicBezTo>
                  <a:pt x="f15" y="f10"/>
                  <a:pt x="f16" y="f17"/>
                  <a:pt x="f18" y="f19"/>
                </a:cubicBezTo>
                <a:cubicBezTo>
                  <a:pt x="f20" y="f21"/>
                  <a:pt x="f22" y="f23"/>
                  <a:pt x="f24" y="f18"/>
                </a:cubicBezTo>
                <a:cubicBezTo>
                  <a:pt x="f6" y="f25"/>
                  <a:pt x="f26" y="f27"/>
                  <a:pt x="f28" y="f29"/>
                </a:cubicBezTo>
                <a:cubicBezTo>
                  <a:pt x="f30" y="f31"/>
                  <a:pt x="f32" y="f2"/>
                  <a:pt x="f33" y="f34"/>
                </a:cubicBezTo>
                <a:cubicBezTo>
                  <a:pt x="f35" y="f36"/>
                  <a:pt x="f37" y="f8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7" y="f26"/>
                  <a:pt x="f52" y="f54"/>
                </a:cubicBezTo>
                <a:cubicBezTo>
                  <a:pt x="f55" y="f6"/>
                  <a:pt x="f56" y="f57"/>
                  <a:pt x="f58" y="f59"/>
                </a:cubicBezTo>
                <a:cubicBezTo>
                  <a:pt x="f60" y="f61"/>
                  <a:pt x="f62" y="f63"/>
                  <a:pt x="f9" y="f10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Freeform 710"/>
          <p:cNvSpPr/>
          <p:nvPr/>
        </p:nvSpPr>
        <p:spPr>
          <a:xfrm>
            <a:off x="7023104" y="2005014"/>
            <a:ext cx="1730373" cy="11255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5"/>
              <a:gd name="f7" fmla="val 459"/>
              <a:gd name="f8" fmla="val 424"/>
              <a:gd name="f9" fmla="val 10"/>
              <a:gd name="f10" fmla="val 362"/>
              <a:gd name="f11" fmla="val 16"/>
              <a:gd name="f12" fmla="val 343"/>
              <a:gd name="f13" fmla="val 55"/>
              <a:gd name="f14" fmla="val 288"/>
              <a:gd name="f15" fmla="val 70"/>
              <a:gd name="f16" fmla="val 233"/>
              <a:gd name="f17" fmla="val 85"/>
              <a:gd name="f18" fmla="val 142"/>
              <a:gd name="f19" fmla="val 56"/>
              <a:gd name="f20" fmla="val 96"/>
              <a:gd name="f21" fmla="val 100"/>
              <a:gd name="f22" fmla="val 50"/>
              <a:gd name="f23" fmla="val 144"/>
              <a:gd name="f24" fmla="val 279"/>
              <a:gd name="f25" fmla="val 14"/>
              <a:gd name="f26" fmla="val 336"/>
              <a:gd name="f27" fmla="val 28"/>
              <a:gd name="f28" fmla="val 393"/>
              <a:gd name="f29" fmla="val 125"/>
              <a:gd name="f30" fmla="val 429"/>
              <a:gd name="f31" fmla="val 444"/>
              <a:gd name="f32" fmla="val 235"/>
              <a:gd name="f33" fmla="val 426"/>
              <a:gd name="f34" fmla="val 346"/>
              <a:gd name="f35" fmla="val 413"/>
              <a:gd name="f36" fmla="val 525"/>
              <a:gd name="f37" fmla="val 443"/>
              <a:gd name="f38" fmla="val 584"/>
              <a:gd name="f39" fmla="val 643"/>
              <a:gd name="f40" fmla="val 445"/>
              <a:gd name="f41" fmla="val 670"/>
              <a:gd name="f42" fmla="val 446"/>
              <a:gd name="f43" fmla="val 698"/>
              <a:gd name="f44" fmla="val 434"/>
              <a:gd name="f45" fmla="val 726"/>
              <a:gd name="f46" fmla="val 422"/>
              <a:gd name="f47" fmla="val 743"/>
              <a:gd name="f48" fmla="val 418"/>
              <a:gd name="f49" fmla="val 752"/>
              <a:gd name="f50" fmla="val 372"/>
              <a:gd name="f51" fmla="val 761"/>
              <a:gd name="f52" fmla="val 326"/>
              <a:gd name="f53" fmla="val 214"/>
              <a:gd name="f54" fmla="val 750"/>
              <a:gd name="f55" fmla="val 158"/>
              <a:gd name="f56" fmla="val 735"/>
              <a:gd name="f57" fmla="val 102"/>
              <a:gd name="f58" fmla="val 716"/>
              <a:gd name="f59" fmla="val 58"/>
              <a:gd name="f60" fmla="val 662"/>
              <a:gd name="f61" fmla="val 34"/>
              <a:gd name="f62" fmla="val 608"/>
              <a:gd name="f63" fmla="val 505"/>
              <a:gd name="f64" fmla="+- 0 0 -90"/>
              <a:gd name="f65" fmla="*/ f3 1 765"/>
              <a:gd name="f66" fmla="*/ f4 1 45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765"/>
              <a:gd name="f75" fmla="*/ f71 1 459"/>
              <a:gd name="f76" fmla="*/ 2147483647 f72 1"/>
              <a:gd name="f77" fmla="*/ 2147483647 f71 1"/>
              <a:gd name="f78" fmla="*/ 0 f72 1"/>
              <a:gd name="f79" fmla="*/ 0 f71 1"/>
              <a:gd name="f80" fmla="*/ 765 f72 1"/>
              <a:gd name="f81" fmla="*/ 459 f71 1"/>
              <a:gd name="f82" fmla="+- f73 0 f1"/>
              <a:gd name="f83" fmla="*/ f76 1 765"/>
              <a:gd name="f84" fmla="*/ f77 1 459"/>
              <a:gd name="f85" fmla="*/ f78 1 765"/>
              <a:gd name="f86" fmla="*/ f79 1 459"/>
              <a:gd name="f87" fmla="*/ f80 1 765"/>
              <a:gd name="f88" fmla="*/ f81 1 459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765" h="45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5" y="f24"/>
                  <a:pt x="f25" y="f26"/>
                </a:cubicBezTo>
                <a:cubicBezTo>
                  <a:pt x="f27" y="f28"/>
                  <a:pt x="f29" y="f30"/>
                  <a:pt x="f2" y="f31"/>
                </a:cubicBezTo>
                <a:cubicBezTo>
                  <a:pt x="f32" y="f7"/>
                  <a:pt x="f24" y="f33"/>
                  <a:pt x="f34" y="f33"/>
                </a:cubicBezTo>
                <a:cubicBezTo>
                  <a:pt x="f35" y="f33"/>
                  <a:pt x="f36" y="f37"/>
                  <a:pt x="f38" y="f31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6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9"/>
                  <a:pt x="f63" y="f5"/>
                  <a:pt x="f8" y="f9"/>
                </a:cubicBezTo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711"/>
          <p:cNvSpPr/>
          <p:nvPr/>
        </p:nvSpPr>
        <p:spPr>
          <a:xfrm>
            <a:off x="7396160" y="3816348"/>
            <a:ext cx="163513" cy="1206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712"/>
          <p:cNvSpPr/>
          <p:nvPr/>
        </p:nvSpPr>
        <p:spPr>
          <a:xfrm>
            <a:off x="7492995" y="3736979"/>
            <a:ext cx="27940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713"/>
          <p:cNvSpPr/>
          <p:nvPr/>
        </p:nvSpPr>
        <p:spPr>
          <a:xfrm flipV="1">
            <a:off x="7729542" y="3822704"/>
            <a:ext cx="134938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Line 714"/>
          <p:cNvSpPr/>
          <p:nvPr/>
        </p:nvSpPr>
        <p:spPr>
          <a:xfrm>
            <a:off x="6723061" y="2590796"/>
            <a:ext cx="50958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Line 715"/>
          <p:cNvSpPr/>
          <p:nvPr/>
        </p:nvSpPr>
        <p:spPr>
          <a:xfrm>
            <a:off x="7358067" y="4700592"/>
            <a:ext cx="390521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Line 716"/>
          <p:cNvSpPr/>
          <p:nvPr/>
        </p:nvSpPr>
        <p:spPr>
          <a:xfrm flipV="1">
            <a:off x="6737354" y="4687891"/>
            <a:ext cx="322261" cy="1984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717"/>
          <p:cNvSpPr/>
          <p:nvPr/>
        </p:nvSpPr>
        <p:spPr>
          <a:xfrm flipV="1">
            <a:off x="6780211" y="4979986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718"/>
          <p:cNvSpPr/>
          <p:nvPr/>
        </p:nvSpPr>
        <p:spPr>
          <a:xfrm flipV="1">
            <a:off x="7577139" y="2495553"/>
            <a:ext cx="123828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Line 719"/>
          <p:cNvSpPr/>
          <p:nvPr/>
        </p:nvSpPr>
        <p:spPr>
          <a:xfrm>
            <a:off x="7405689" y="2668584"/>
            <a:ext cx="0" cy="825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Line 720"/>
          <p:cNvSpPr/>
          <p:nvPr/>
        </p:nvSpPr>
        <p:spPr>
          <a:xfrm flipV="1">
            <a:off x="7577139" y="2565404"/>
            <a:ext cx="263520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721"/>
          <p:cNvSpPr/>
          <p:nvPr/>
        </p:nvSpPr>
        <p:spPr>
          <a:xfrm>
            <a:off x="7942258" y="2563813"/>
            <a:ext cx="0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722"/>
          <p:cNvSpPr/>
          <p:nvPr/>
        </p:nvSpPr>
        <p:spPr>
          <a:xfrm>
            <a:off x="7596185" y="2870201"/>
            <a:ext cx="18891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723"/>
          <p:cNvSpPr/>
          <p:nvPr/>
        </p:nvSpPr>
        <p:spPr>
          <a:xfrm>
            <a:off x="8150220" y="2860672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Line 724"/>
          <p:cNvSpPr/>
          <p:nvPr/>
        </p:nvSpPr>
        <p:spPr>
          <a:xfrm flipH="1">
            <a:off x="7296153" y="2936879"/>
            <a:ext cx="98426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" name="Line 725"/>
          <p:cNvSpPr/>
          <p:nvPr/>
        </p:nvSpPr>
        <p:spPr>
          <a:xfrm flipH="1">
            <a:off x="7888291" y="2936879"/>
            <a:ext cx="111127" cy="7270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1" name="Line 726"/>
          <p:cNvSpPr/>
          <p:nvPr/>
        </p:nvSpPr>
        <p:spPr>
          <a:xfrm flipV="1">
            <a:off x="7272342" y="4078288"/>
            <a:ext cx="227008" cy="4365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2" name="Line 727"/>
          <p:cNvSpPr/>
          <p:nvPr/>
        </p:nvSpPr>
        <p:spPr>
          <a:xfrm>
            <a:off x="8345491" y="2859091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custDash>
              <a:ds d="299906" sp="299906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3" name="Line 728"/>
          <p:cNvSpPr/>
          <p:nvPr/>
        </p:nvSpPr>
        <p:spPr>
          <a:xfrm>
            <a:off x="6289672" y="2406645"/>
            <a:ext cx="152403" cy="952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Oval 407"/>
          <p:cNvSpPr/>
          <p:nvPr/>
        </p:nvSpPr>
        <p:spPr>
          <a:xfrm>
            <a:off x="6354759" y="2565404"/>
            <a:ext cx="387348" cy="9525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 w="9528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45" name="Rectangle 410"/>
          <p:cNvSpPr/>
          <p:nvPr/>
        </p:nvSpPr>
        <p:spPr>
          <a:xfrm>
            <a:off x="6354759" y="2555876"/>
            <a:ext cx="388940" cy="58741"/>
          </a:xfrm>
          <a:prstGeom prst="rect">
            <a:avLst/>
          </a:pr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46" name="Oval 411"/>
          <p:cNvSpPr/>
          <p:nvPr/>
        </p:nvSpPr>
        <p:spPr>
          <a:xfrm>
            <a:off x="6353178" y="2490789"/>
            <a:ext cx="387348" cy="111127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 w="9528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grpSp>
        <p:nvGrpSpPr>
          <p:cNvPr id="47" name="Group 732"/>
          <p:cNvGrpSpPr/>
          <p:nvPr/>
        </p:nvGrpSpPr>
        <p:grpSpPr>
          <a:xfrm>
            <a:off x="6430966" y="2519364"/>
            <a:ext cx="219071" cy="52385"/>
            <a:chOff x="6430966" y="2519364"/>
            <a:chExt cx="219071" cy="52385"/>
          </a:xfrm>
        </p:grpSpPr>
        <p:sp>
          <p:nvSpPr>
            <p:cNvPr id="48" name="Freeform 733"/>
            <p:cNvSpPr/>
            <p:nvPr/>
          </p:nvSpPr>
          <p:spPr>
            <a:xfrm>
              <a:off x="6430966" y="2519364"/>
              <a:ext cx="219071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0"/>
                <a:gd name="f7" fmla="val 60"/>
                <a:gd name="f8" fmla="val 96"/>
                <a:gd name="f9" fmla="val 192"/>
                <a:gd name="f10" fmla="+- 0 0 -90"/>
                <a:gd name="f11" fmla="*/ f3 1 310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310"/>
                <a:gd name="f21" fmla="*/ f17 1 60"/>
                <a:gd name="f22" fmla="*/ 0 f18 1"/>
                <a:gd name="f23" fmla="*/ 60 f17 1"/>
                <a:gd name="f24" fmla="*/ 96 f18 1"/>
                <a:gd name="f25" fmla="*/ 192 f18 1"/>
                <a:gd name="f26" fmla="*/ 0 f17 1"/>
                <a:gd name="f27" fmla="*/ 310 f18 1"/>
                <a:gd name="f28" fmla="+- f19 0 f1"/>
                <a:gd name="f29" fmla="*/ f22 1 310"/>
                <a:gd name="f30" fmla="*/ f23 1 60"/>
                <a:gd name="f31" fmla="*/ f24 1 310"/>
                <a:gd name="f32" fmla="*/ f25 1 310"/>
                <a:gd name="f33" fmla="*/ f26 1 60"/>
                <a:gd name="f34" fmla="*/ f27 1 310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6 f12 1"/>
                <a:gd name="f44" fmla="*/ f39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3"/>
                </a:cxn>
                <a:cxn ang="f28">
                  <a:pos x="f45" y="f43"/>
                </a:cxn>
                <a:cxn ang="f28">
                  <a:pos x="f46" y="f44"/>
                </a:cxn>
                <a:cxn ang="f28">
                  <a:pos x="f42" y="f44"/>
                </a:cxn>
              </a:cxnLst>
              <a:rect l="f41" t="f44" r="f42" b="f43"/>
              <a:pathLst>
                <a:path w="310" h="60">
                  <a:moveTo>
                    <a:pt x="f5" y="f7"/>
                  </a:moveTo>
                  <a:lnTo>
                    <a:pt x="f8" y="f7"/>
                  </a:lnTo>
                  <a:lnTo>
                    <a:pt x="f9" y="f5"/>
                  </a:ln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Freeform 734"/>
            <p:cNvSpPr/>
            <p:nvPr/>
          </p:nvSpPr>
          <p:spPr>
            <a:xfrm>
              <a:off x="6440859" y="2519364"/>
              <a:ext cx="199284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2"/>
                <a:gd name="f7" fmla="val 60"/>
                <a:gd name="f8" fmla="val 96"/>
                <a:gd name="f9" fmla="val 192"/>
                <a:gd name="f10" fmla="+- 0 0 -90"/>
                <a:gd name="f11" fmla="*/ f3 1 282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82"/>
                <a:gd name="f21" fmla="*/ f17 1 60"/>
                <a:gd name="f22" fmla="*/ 0 f18 1"/>
                <a:gd name="f23" fmla="*/ 0 f17 1"/>
                <a:gd name="f24" fmla="*/ 96 f18 1"/>
                <a:gd name="f25" fmla="*/ 192 f18 1"/>
                <a:gd name="f26" fmla="*/ 60 f17 1"/>
                <a:gd name="f27" fmla="*/ 282 f18 1"/>
                <a:gd name="f28" fmla="+- f19 0 f1"/>
                <a:gd name="f29" fmla="*/ f22 1 282"/>
                <a:gd name="f30" fmla="*/ f23 1 60"/>
                <a:gd name="f31" fmla="*/ f24 1 282"/>
                <a:gd name="f32" fmla="*/ f25 1 282"/>
                <a:gd name="f33" fmla="*/ f26 1 60"/>
                <a:gd name="f34" fmla="*/ f27 1 28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82" h="60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50" name="Line 735"/>
          <p:cNvSpPr/>
          <p:nvPr/>
        </p:nvSpPr>
        <p:spPr>
          <a:xfrm>
            <a:off x="6354759" y="2543175"/>
            <a:ext cx="0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1" name="Line 736"/>
          <p:cNvSpPr/>
          <p:nvPr/>
        </p:nvSpPr>
        <p:spPr>
          <a:xfrm>
            <a:off x="6740527" y="2546347"/>
            <a:ext cx="0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2" name="Group 737"/>
          <p:cNvGrpSpPr/>
          <p:nvPr/>
        </p:nvGrpSpPr>
        <p:grpSpPr>
          <a:xfrm>
            <a:off x="7202491" y="2493961"/>
            <a:ext cx="390521" cy="174633"/>
            <a:chOff x="7202491" y="2493961"/>
            <a:chExt cx="390521" cy="174633"/>
          </a:xfrm>
        </p:grpSpPr>
        <p:sp>
          <p:nvSpPr>
            <p:cNvPr id="53" name="Oval 407"/>
            <p:cNvSpPr/>
            <p:nvPr/>
          </p:nvSpPr>
          <p:spPr>
            <a:xfrm>
              <a:off x="7204072" y="257067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4" name="Rectangle 410"/>
            <p:cNvSpPr/>
            <p:nvPr/>
          </p:nvSpPr>
          <p:spPr>
            <a:xfrm>
              <a:off x="7204072" y="2560877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5" name="Oval 411"/>
            <p:cNvSpPr/>
            <p:nvPr/>
          </p:nvSpPr>
          <p:spPr>
            <a:xfrm>
              <a:off x="7202491" y="2493961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56" name="Group 741"/>
            <p:cNvGrpSpPr/>
            <p:nvPr/>
          </p:nvGrpSpPr>
          <p:grpSpPr>
            <a:xfrm>
              <a:off x="7280279" y="2523341"/>
              <a:ext cx="219071" cy="53858"/>
              <a:chOff x="7280279" y="2523341"/>
              <a:chExt cx="219071" cy="53858"/>
            </a:xfrm>
          </p:grpSpPr>
          <p:sp>
            <p:nvSpPr>
              <p:cNvPr id="57" name="Freeform 742"/>
              <p:cNvSpPr/>
              <p:nvPr/>
            </p:nvSpPr>
            <p:spPr>
              <a:xfrm>
                <a:off x="7280279" y="2523341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Freeform 743"/>
              <p:cNvSpPr/>
              <p:nvPr/>
            </p:nvSpPr>
            <p:spPr>
              <a:xfrm>
                <a:off x="7290172" y="2523341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9" name="Line 744"/>
            <p:cNvSpPr/>
            <p:nvPr/>
          </p:nvSpPr>
          <p:spPr>
            <a:xfrm>
              <a:off x="7204072" y="2547820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Line 745"/>
            <p:cNvSpPr/>
            <p:nvPr/>
          </p:nvSpPr>
          <p:spPr>
            <a:xfrm>
              <a:off x="7589840" y="2551084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1" name="Group 746"/>
          <p:cNvGrpSpPr/>
          <p:nvPr/>
        </p:nvGrpSpPr>
        <p:grpSpPr>
          <a:xfrm>
            <a:off x="7213601" y="2757492"/>
            <a:ext cx="390531" cy="174622"/>
            <a:chOff x="7213601" y="2757492"/>
            <a:chExt cx="390531" cy="174622"/>
          </a:xfrm>
        </p:grpSpPr>
        <p:sp>
          <p:nvSpPr>
            <p:cNvPr id="62" name="Oval 407"/>
            <p:cNvSpPr/>
            <p:nvPr/>
          </p:nvSpPr>
          <p:spPr>
            <a:xfrm>
              <a:off x="7215192" y="283419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7215192" y="2824398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7213601" y="2757492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750"/>
            <p:cNvGrpSpPr/>
            <p:nvPr/>
          </p:nvGrpSpPr>
          <p:grpSpPr>
            <a:xfrm>
              <a:off x="7291389" y="2786862"/>
              <a:ext cx="219071" cy="53858"/>
              <a:chOff x="7291389" y="2786862"/>
              <a:chExt cx="219071" cy="53858"/>
            </a:xfrm>
          </p:grpSpPr>
          <p:sp>
            <p:nvSpPr>
              <p:cNvPr id="66" name="Freeform 751"/>
              <p:cNvSpPr/>
              <p:nvPr/>
            </p:nvSpPr>
            <p:spPr>
              <a:xfrm>
                <a:off x="7291389" y="2786862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752"/>
              <p:cNvSpPr/>
              <p:nvPr/>
            </p:nvSpPr>
            <p:spPr>
              <a:xfrm>
                <a:off x="7301282" y="2786862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753"/>
            <p:cNvSpPr/>
            <p:nvPr/>
          </p:nvSpPr>
          <p:spPr>
            <a:xfrm>
              <a:off x="7215192" y="2811341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754"/>
            <p:cNvSpPr/>
            <p:nvPr/>
          </p:nvSpPr>
          <p:spPr>
            <a:xfrm>
              <a:off x="7600950" y="2814605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755"/>
          <p:cNvGrpSpPr/>
          <p:nvPr/>
        </p:nvGrpSpPr>
        <p:grpSpPr>
          <a:xfrm>
            <a:off x="7762871" y="2759073"/>
            <a:ext cx="390532" cy="174633"/>
            <a:chOff x="7762871" y="2759073"/>
            <a:chExt cx="390532" cy="174633"/>
          </a:xfrm>
        </p:grpSpPr>
        <p:sp>
          <p:nvSpPr>
            <p:cNvPr id="71" name="Oval 407"/>
            <p:cNvSpPr/>
            <p:nvPr/>
          </p:nvSpPr>
          <p:spPr>
            <a:xfrm>
              <a:off x="7764463" y="283578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7764463" y="2825989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7762871" y="2759073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759"/>
            <p:cNvGrpSpPr/>
            <p:nvPr/>
          </p:nvGrpSpPr>
          <p:grpSpPr>
            <a:xfrm>
              <a:off x="7840659" y="2788453"/>
              <a:ext cx="219071" cy="53858"/>
              <a:chOff x="7840659" y="2788453"/>
              <a:chExt cx="219071" cy="53858"/>
            </a:xfrm>
          </p:grpSpPr>
          <p:sp>
            <p:nvSpPr>
              <p:cNvPr id="75" name="Freeform 760"/>
              <p:cNvSpPr/>
              <p:nvPr/>
            </p:nvSpPr>
            <p:spPr>
              <a:xfrm>
                <a:off x="7840659" y="2788453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761"/>
              <p:cNvSpPr/>
              <p:nvPr/>
            </p:nvSpPr>
            <p:spPr>
              <a:xfrm>
                <a:off x="7850553" y="2788453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762"/>
            <p:cNvSpPr/>
            <p:nvPr/>
          </p:nvSpPr>
          <p:spPr>
            <a:xfrm>
              <a:off x="7764463" y="2812932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763"/>
            <p:cNvSpPr/>
            <p:nvPr/>
          </p:nvSpPr>
          <p:spPr>
            <a:xfrm>
              <a:off x="8150220" y="2816196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764"/>
          <p:cNvGrpSpPr/>
          <p:nvPr/>
        </p:nvGrpSpPr>
        <p:grpSpPr>
          <a:xfrm>
            <a:off x="7689847" y="2393954"/>
            <a:ext cx="390532" cy="174622"/>
            <a:chOff x="7689847" y="2393954"/>
            <a:chExt cx="390532" cy="174622"/>
          </a:xfrm>
        </p:grpSpPr>
        <p:sp>
          <p:nvSpPr>
            <p:cNvPr id="80" name="Oval 407"/>
            <p:cNvSpPr/>
            <p:nvPr/>
          </p:nvSpPr>
          <p:spPr>
            <a:xfrm>
              <a:off x="7691439" y="247065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7691439" y="2460860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7689847" y="2393954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768"/>
            <p:cNvGrpSpPr/>
            <p:nvPr/>
          </p:nvGrpSpPr>
          <p:grpSpPr>
            <a:xfrm>
              <a:off x="7767635" y="2423324"/>
              <a:ext cx="219071" cy="53858"/>
              <a:chOff x="7767635" y="2423324"/>
              <a:chExt cx="219071" cy="53858"/>
            </a:xfrm>
          </p:grpSpPr>
          <p:sp>
            <p:nvSpPr>
              <p:cNvPr id="84" name="Freeform 769"/>
              <p:cNvSpPr/>
              <p:nvPr/>
            </p:nvSpPr>
            <p:spPr>
              <a:xfrm>
                <a:off x="7767635" y="2423324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770"/>
              <p:cNvSpPr/>
              <p:nvPr/>
            </p:nvSpPr>
            <p:spPr>
              <a:xfrm>
                <a:off x="7777529" y="2423324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771"/>
            <p:cNvSpPr/>
            <p:nvPr/>
          </p:nvSpPr>
          <p:spPr>
            <a:xfrm>
              <a:off x="7691439" y="2447803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772"/>
            <p:cNvSpPr/>
            <p:nvPr/>
          </p:nvSpPr>
          <p:spPr>
            <a:xfrm>
              <a:off x="8077196" y="2451067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773"/>
          <p:cNvGrpSpPr/>
          <p:nvPr/>
        </p:nvGrpSpPr>
        <p:grpSpPr>
          <a:xfrm>
            <a:off x="7737479" y="3644898"/>
            <a:ext cx="492120" cy="206380"/>
            <a:chOff x="7737479" y="3644898"/>
            <a:chExt cx="492120" cy="206380"/>
          </a:xfrm>
        </p:grpSpPr>
        <p:sp>
          <p:nvSpPr>
            <p:cNvPr id="89" name="Oval 407"/>
            <p:cNvSpPr/>
            <p:nvPr/>
          </p:nvSpPr>
          <p:spPr>
            <a:xfrm>
              <a:off x="7739472" y="3735552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7739472" y="3723976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7737479" y="3644898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777"/>
            <p:cNvGrpSpPr/>
            <p:nvPr/>
          </p:nvGrpSpPr>
          <p:grpSpPr>
            <a:xfrm>
              <a:off x="7835502" y="3679618"/>
              <a:ext cx="276066" cy="63651"/>
              <a:chOff x="7835502" y="3679618"/>
              <a:chExt cx="276066" cy="63651"/>
            </a:xfrm>
          </p:grpSpPr>
          <p:sp>
            <p:nvSpPr>
              <p:cNvPr id="93" name="Freeform 778"/>
              <p:cNvSpPr/>
              <p:nvPr/>
            </p:nvSpPr>
            <p:spPr>
              <a:xfrm>
                <a:off x="7835502" y="3679618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779"/>
              <p:cNvSpPr/>
              <p:nvPr/>
            </p:nvSpPr>
            <p:spPr>
              <a:xfrm>
                <a:off x="7847966" y="3679618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780"/>
            <p:cNvSpPr/>
            <p:nvPr/>
          </p:nvSpPr>
          <p:spPr>
            <a:xfrm>
              <a:off x="7739472" y="3708550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781"/>
            <p:cNvSpPr/>
            <p:nvPr/>
          </p:nvSpPr>
          <p:spPr>
            <a:xfrm>
              <a:off x="8225594" y="3712409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7" name="Line 782"/>
          <p:cNvSpPr/>
          <p:nvPr/>
        </p:nvSpPr>
        <p:spPr>
          <a:xfrm>
            <a:off x="6427783" y="3743325"/>
            <a:ext cx="67945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8" name="Group 783"/>
          <p:cNvGrpSpPr/>
          <p:nvPr/>
        </p:nvGrpSpPr>
        <p:grpSpPr>
          <a:xfrm>
            <a:off x="7086600" y="3632197"/>
            <a:ext cx="492129" cy="206380"/>
            <a:chOff x="7086600" y="3632197"/>
            <a:chExt cx="492129" cy="206380"/>
          </a:xfrm>
        </p:grpSpPr>
        <p:sp>
          <p:nvSpPr>
            <p:cNvPr id="99" name="Oval 407"/>
            <p:cNvSpPr/>
            <p:nvPr/>
          </p:nvSpPr>
          <p:spPr>
            <a:xfrm>
              <a:off x="7088602" y="3722851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0" name="Rectangle 410"/>
            <p:cNvSpPr/>
            <p:nvPr/>
          </p:nvSpPr>
          <p:spPr>
            <a:xfrm>
              <a:off x="7088602" y="3711275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1" name="Oval 411"/>
            <p:cNvSpPr/>
            <p:nvPr/>
          </p:nvSpPr>
          <p:spPr>
            <a:xfrm>
              <a:off x="7086600" y="3632197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02" name="Group 787"/>
            <p:cNvGrpSpPr/>
            <p:nvPr/>
          </p:nvGrpSpPr>
          <p:grpSpPr>
            <a:xfrm>
              <a:off x="7184623" y="3666917"/>
              <a:ext cx="276066" cy="63651"/>
              <a:chOff x="7184623" y="3666917"/>
              <a:chExt cx="276066" cy="63651"/>
            </a:xfrm>
          </p:grpSpPr>
          <p:sp>
            <p:nvSpPr>
              <p:cNvPr id="103" name="Freeform 788"/>
              <p:cNvSpPr/>
              <p:nvPr/>
            </p:nvSpPr>
            <p:spPr>
              <a:xfrm>
                <a:off x="7184623" y="3666917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Freeform 789"/>
              <p:cNvSpPr/>
              <p:nvPr/>
            </p:nvSpPr>
            <p:spPr>
              <a:xfrm>
                <a:off x="7197096" y="3666917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5" name="Line 790"/>
            <p:cNvSpPr/>
            <p:nvPr/>
          </p:nvSpPr>
          <p:spPr>
            <a:xfrm>
              <a:off x="7088602" y="3695849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6" name="Line 791"/>
            <p:cNvSpPr/>
            <p:nvPr/>
          </p:nvSpPr>
          <p:spPr>
            <a:xfrm>
              <a:off x="7574725" y="3699708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7" name="Group 792"/>
          <p:cNvGrpSpPr/>
          <p:nvPr/>
        </p:nvGrpSpPr>
        <p:grpSpPr>
          <a:xfrm>
            <a:off x="7397752" y="3911602"/>
            <a:ext cx="492129" cy="206370"/>
            <a:chOff x="7397752" y="3911602"/>
            <a:chExt cx="492129" cy="206370"/>
          </a:xfrm>
        </p:grpSpPr>
        <p:sp>
          <p:nvSpPr>
            <p:cNvPr id="108" name="Oval 407"/>
            <p:cNvSpPr/>
            <p:nvPr/>
          </p:nvSpPr>
          <p:spPr>
            <a:xfrm>
              <a:off x="7399754" y="4002246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9" name="Rectangle 410"/>
            <p:cNvSpPr/>
            <p:nvPr/>
          </p:nvSpPr>
          <p:spPr>
            <a:xfrm>
              <a:off x="7399754" y="3990679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0" name="Oval 411"/>
            <p:cNvSpPr/>
            <p:nvPr/>
          </p:nvSpPr>
          <p:spPr>
            <a:xfrm>
              <a:off x="7397752" y="3911602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1" name="Group 796"/>
            <p:cNvGrpSpPr/>
            <p:nvPr/>
          </p:nvGrpSpPr>
          <p:grpSpPr>
            <a:xfrm>
              <a:off x="7495775" y="3946312"/>
              <a:ext cx="276066" cy="63651"/>
              <a:chOff x="7495775" y="3946312"/>
              <a:chExt cx="276066" cy="63651"/>
            </a:xfrm>
          </p:grpSpPr>
          <p:sp>
            <p:nvSpPr>
              <p:cNvPr id="112" name="Freeform 797"/>
              <p:cNvSpPr/>
              <p:nvPr/>
            </p:nvSpPr>
            <p:spPr>
              <a:xfrm>
                <a:off x="7495775" y="3946312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3" name="Freeform 798"/>
              <p:cNvSpPr/>
              <p:nvPr/>
            </p:nvSpPr>
            <p:spPr>
              <a:xfrm>
                <a:off x="7508238" y="3946312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4" name="Line 799"/>
            <p:cNvSpPr/>
            <p:nvPr/>
          </p:nvSpPr>
          <p:spPr>
            <a:xfrm>
              <a:off x="7399754" y="3975244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5" name="Line 800"/>
            <p:cNvSpPr/>
            <p:nvPr/>
          </p:nvSpPr>
          <p:spPr>
            <a:xfrm>
              <a:off x="7885877" y="3979103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6" name="Group 801"/>
          <p:cNvGrpSpPr/>
          <p:nvPr/>
        </p:nvGrpSpPr>
        <p:grpSpPr>
          <a:xfrm>
            <a:off x="7591421" y="4806945"/>
            <a:ext cx="622304" cy="244474"/>
            <a:chOff x="7591421" y="4806945"/>
            <a:chExt cx="622304" cy="244474"/>
          </a:xfrm>
        </p:grpSpPr>
        <p:sp>
          <p:nvSpPr>
            <p:cNvPr id="117" name="Oval 407"/>
            <p:cNvSpPr/>
            <p:nvPr/>
          </p:nvSpPr>
          <p:spPr>
            <a:xfrm>
              <a:off x="7593954" y="4914333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8" name="Rectangle 410"/>
            <p:cNvSpPr/>
            <p:nvPr/>
          </p:nvSpPr>
          <p:spPr>
            <a:xfrm>
              <a:off x="7593954" y="4900626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9" name="Oval 411"/>
            <p:cNvSpPr/>
            <p:nvPr/>
          </p:nvSpPr>
          <p:spPr>
            <a:xfrm>
              <a:off x="7591421" y="4806945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0" name="Group 805"/>
            <p:cNvGrpSpPr/>
            <p:nvPr/>
          </p:nvGrpSpPr>
          <p:grpSpPr>
            <a:xfrm>
              <a:off x="7715378" y="4848075"/>
              <a:ext cx="349090" cy="75401"/>
              <a:chOff x="7715378" y="4848075"/>
              <a:chExt cx="349090" cy="75401"/>
            </a:xfrm>
          </p:grpSpPr>
          <p:sp>
            <p:nvSpPr>
              <p:cNvPr id="121" name="Freeform 806"/>
              <p:cNvSpPr/>
              <p:nvPr/>
            </p:nvSpPr>
            <p:spPr>
              <a:xfrm>
                <a:off x="7715378" y="4848075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Freeform 807"/>
              <p:cNvSpPr/>
              <p:nvPr/>
            </p:nvSpPr>
            <p:spPr>
              <a:xfrm>
                <a:off x="7731142" y="4848075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3" name="Line 808"/>
            <p:cNvSpPr/>
            <p:nvPr/>
          </p:nvSpPr>
          <p:spPr>
            <a:xfrm>
              <a:off x="7593954" y="4882347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809"/>
            <p:cNvSpPr/>
            <p:nvPr/>
          </p:nvSpPr>
          <p:spPr>
            <a:xfrm>
              <a:off x="8208669" y="4886919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5" name="Group 810"/>
          <p:cNvGrpSpPr/>
          <p:nvPr/>
        </p:nvGrpSpPr>
        <p:grpSpPr>
          <a:xfrm>
            <a:off x="6965954" y="4508504"/>
            <a:ext cx="622294" cy="244464"/>
            <a:chOff x="6965954" y="4508504"/>
            <a:chExt cx="622294" cy="244464"/>
          </a:xfrm>
        </p:grpSpPr>
        <p:sp>
          <p:nvSpPr>
            <p:cNvPr id="126" name="Oval 407"/>
            <p:cNvSpPr/>
            <p:nvPr/>
          </p:nvSpPr>
          <p:spPr>
            <a:xfrm>
              <a:off x="6968477" y="46158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7" name="Rectangle 410"/>
            <p:cNvSpPr/>
            <p:nvPr/>
          </p:nvSpPr>
          <p:spPr>
            <a:xfrm>
              <a:off x="6968477" y="46021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411"/>
            <p:cNvSpPr/>
            <p:nvPr/>
          </p:nvSpPr>
          <p:spPr>
            <a:xfrm>
              <a:off x="6965954" y="45085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9" name="Group 814"/>
            <p:cNvGrpSpPr/>
            <p:nvPr/>
          </p:nvGrpSpPr>
          <p:grpSpPr>
            <a:xfrm>
              <a:off x="7089900" y="4549624"/>
              <a:ext cx="349090" cy="75401"/>
              <a:chOff x="7089900" y="4549624"/>
              <a:chExt cx="349090" cy="75401"/>
            </a:xfrm>
          </p:grpSpPr>
          <p:sp>
            <p:nvSpPr>
              <p:cNvPr id="130" name="Freeform 815"/>
              <p:cNvSpPr/>
              <p:nvPr/>
            </p:nvSpPr>
            <p:spPr>
              <a:xfrm>
                <a:off x="7089900" y="45496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Freeform 816"/>
              <p:cNvSpPr/>
              <p:nvPr/>
            </p:nvSpPr>
            <p:spPr>
              <a:xfrm>
                <a:off x="7105674" y="45496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2" name="Line 817"/>
            <p:cNvSpPr/>
            <p:nvPr/>
          </p:nvSpPr>
          <p:spPr>
            <a:xfrm>
              <a:off x="6968477" y="45838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818"/>
            <p:cNvSpPr/>
            <p:nvPr/>
          </p:nvSpPr>
          <p:spPr>
            <a:xfrm>
              <a:off x="7583192" y="45884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34" name="Group 819"/>
          <p:cNvGrpSpPr/>
          <p:nvPr/>
        </p:nvGrpSpPr>
        <p:grpSpPr>
          <a:xfrm>
            <a:off x="6242051" y="4851404"/>
            <a:ext cx="622303" cy="244464"/>
            <a:chOff x="6242051" y="4851404"/>
            <a:chExt cx="622303" cy="244464"/>
          </a:xfrm>
        </p:grpSpPr>
        <p:sp>
          <p:nvSpPr>
            <p:cNvPr id="135" name="Oval 407"/>
            <p:cNvSpPr/>
            <p:nvPr/>
          </p:nvSpPr>
          <p:spPr>
            <a:xfrm>
              <a:off x="6244583" y="49587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36" name="Rectangle 410"/>
            <p:cNvSpPr/>
            <p:nvPr/>
          </p:nvSpPr>
          <p:spPr>
            <a:xfrm>
              <a:off x="6244583" y="49450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37" name="Oval 411"/>
            <p:cNvSpPr/>
            <p:nvPr/>
          </p:nvSpPr>
          <p:spPr>
            <a:xfrm>
              <a:off x="6242051" y="48514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38" name="Group 823"/>
            <p:cNvGrpSpPr/>
            <p:nvPr/>
          </p:nvGrpSpPr>
          <p:grpSpPr>
            <a:xfrm>
              <a:off x="6366007" y="4892524"/>
              <a:ext cx="349090" cy="75401"/>
              <a:chOff x="6366007" y="4892524"/>
              <a:chExt cx="349090" cy="75401"/>
            </a:xfrm>
          </p:grpSpPr>
          <p:sp>
            <p:nvSpPr>
              <p:cNvPr id="139" name="Freeform 824"/>
              <p:cNvSpPr/>
              <p:nvPr/>
            </p:nvSpPr>
            <p:spPr>
              <a:xfrm>
                <a:off x="6366007" y="48925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Freeform 825"/>
              <p:cNvSpPr/>
              <p:nvPr/>
            </p:nvSpPr>
            <p:spPr>
              <a:xfrm>
                <a:off x="6381771" y="48925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1" name="Line 826"/>
            <p:cNvSpPr/>
            <p:nvPr/>
          </p:nvSpPr>
          <p:spPr>
            <a:xfrm>
              <a:off x="6244583" y="49267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827"/>
            <p:cNvSpPr/>
            <p:nvPr/>
          </p:nvSpPr>
          <p:spPr>
            <a:xfrm>
              <a:off x="6859289" y="49313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43" name="Group 828"/>
          <p:cNvGrpSpPr/>
          <p:nvPr/>
        </p:nvGrpSpPr>
        <p:grpSpPr>
          <a:xfrm>
            <a:off x="6051554" y="3644898"/>
            <a:ext cx="390521" cy="171450"/>
            <a:chOff x="6051554" y="3644898"/>
            <a:chExt cx="390521" cy="171450"/>
          </a:xfrm>
        </p:grpSpPr>
        <p:sp>
          <p:nvSpPr>
            <p:cNvPr id="144" name="Oval 407"/>
            <p:cNvSpPr/>
            <p:nvPr/>
          </p:nvSpPr>
          <p:spPr>
            <a:xfrm>
              <a:off x="6053135" y="3720208"/>
              <a:ext cx="387348" cy="961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45" name="Rectangle 410"/>
            <p:cNvSpPr/>
            <p:nvPr/>
          </p:nvSpPr>
          <p:spPr>
            <a:xfrm>
              <a:off x="6053135" y="3710598"/>
              <a:ext cx="388940" cy="5928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46" name="Oval 411"/>
            <p:cNvSpPr/>
            <p:nvPr/>
          </p:nvSpPr>
          <p:spPr>
            <a:xfrm>
              <a:off x="6051554" y="3644898"/>
              <a:ext cx="387348" cy="11216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47" name="Group 832"/>
            <p:cNvGrpSpPr/>
            <p:nvPr/>
          </p:nvGrpSpPr>
          <p:grpSpPr>
            <a:xfrm>
              <a:off x="6129342" y="3673739"/>
              <a:ext cx="219071" cy="52879"/>
              <a:chOff x="6129342" y="3673739"/>
              <a:chExt cx="219071" cy="52879"/>
            </a:xfrm>
          </p:grpSpPr>
          <p:sp>
            <p:nvSpPr>
              <p:cNvPr id="148" name="Freeform 833"/>
              <p:cNvSpPr/>
              <p:nvPr/>
            </p:nvSpPr>
            <p:spPr>
              <a:xfrm>
                <a:off x="6129342" y="3673739"/>
                <a:ext cx="219071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Freeform 834"/>
              <p:cNvSpPr/>
              <p:nvPr/>
            </p:nvSpPr>
            <p:spPr>
              <a:xfrm>
                <a:off x="6139235" y="3673739"/>
                <a:ext cx="199284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0" name="Line 835"/>
            <p:cNvSpPr/>
            <p:nvPr/>
          </p:nvSpPr>
          <p:spPr>
            <a:xfrm>
              <a:off x="6053135" y="3697778"/>
              <a:ext cx="0" cy="80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Line 836"/>
            <p:cNvSpPr/>
            <p:nvPr/>
          </p:nvSpPr>
          <p:spPr>
            <a:xfrm>
              <a:off x="6438903" y="3700979"/>
              <a:ext cx="0" cy="78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2" name="Group 837"/>
          <p:cNvGrpSpPr/>
          <p:nvPr/>
        </p:nvGrpSpPr>
        <p:grpSpPr>
          <a:xfrm>
            <a:off x="6024560" y="1744666"/>
            <a:ext cx="517522" cy="507994"/>
            <a:chOff x="6024560" y="1744666"/>
            <a:chExt cx="517522" cy="507994"/>
          </a:xfrm>
        </p:grpSpPr>
        <p:sp>
          <p:nvSpPr>
            <p:cNvPr id="153" name="Oval 838"/>
            <p:cNvSpPr/>
            <p:nvPr/>
          </p:nvSpPr>
          <p:spPr>
            <a:xfrm>
              <a:off x="6024560" y="1778005"/>
              <a:ext cx="517522" cy="45879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54" name="Group 839"/>
            <p:cNvGrpSpPr/>
            <p:nvPr/>
          </p:nvGrpSpPr>
          <p:grpSpPr>
            <a:xfrm>
              <a:off x="6067428" y="1744666"/>
              <a:ext cx="420688" cy="444488"/>
              <a:chOff x="6067428" y="1744666"/>
              <a:chExt cx="420688" cy="444488"/>
            </a:xfrm>
          </p:grpSpPr>
          <p:sp>
            <p:nvSpPr>
              <p:cNvPr id="155" name="Oval 840"/>
              <p:cNvSpPr/>
              <p:nvPr/>
            </p:nvSpPr>
            <p:spPr>
              <a:xfrm>
                <a:off x="6196010" y="1936754"/>
                <a:ext cx="169858" cy="14604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6" name="Oval 841"/>
              <p:cNvSpPr/>
              <p:nvPr/>
            </p:nvSpPr>
            <p:spPr>
              <a:xfrm>
                <a:off x="6157917" y="1904996"/>
                <a:ext cx="244473" cy="2079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7" name="Oval 842"/>
              <p:cNvSpPr/>
              <p:nvPr/>
            </p:nvSpPr>
            <p:spPr>
              <a:xfrm>
                <a:off x="6121405" y="1866903"/>
                <a:ext cx="322261" cy="28415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Oval 843"/>
              <p:cNvSpPr/>
              <p:nvPr/>
            </p:nvSpPr>
            <p:spPr>
              <a:xfrm>
                <a:off x="6067428" y="1827208"/>
                <a:ext cx="420688" cy="3619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9" name="Freeform 844"/>
              <p:cNvSpPr/>
              <p:nvPr/>
            </p:nvSpPr>
            <p:spPr>
              <a:xfrm flipV="1">
                <a:off x="6127751" y="1744666"/>
                <a:ext cx="325434" cy="2270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80"/>
                  <a:gd name="f7" fmla="val 956"/>
                  <a:gd name="f8" fmla="val 499"/>
                  <a:gd name="f9" fmla="val 7"/>
                  <a:gd name="f10" fmla="val 780"/>
                  <a:gd name="f11" fmla="val 134"/>
                  <a:gd name="f12" fmla="val 885"/>
                  <a:gd name="f13" fmla="val 366"/>
                  <a:gd name="f14" fmla="val 920"/>
                  <a:gd name="f15" fmla="val 534"/>
                  <a:gd name="f16" fmla="val 829"/>
                  <a:gd name="f17" fmla="val 949"/>
                  <a:gd name="f18" fmla="val 1096"/>
                  <a:gd name="f19" fmla="val 850"/>
                  <a:gd name="f20" fmla="val 801"/>
                  <a:gd name="f21" fmla="val 668"/>
                  <a:gd name="f22" fmla="+- 0 0 -90"/>
                  <a:gd name="f23" fmla="*/ f3 1 1180"/>
                  <a:gd name="f24" fmla="*/ f4 1 9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180"/>
                  <a:gd name="f33" fmla="*/ f29 1 956"/>
                  <a:gd name="f34" fmla="*/ 0 f30 1"/>
                  <a:gd name="f35" fmla="*/ 0 f29 1"/>
                  <a:gd name="f36" fmla="*/ 1180 f30 1"/>
                  <a:gd name="f37" fmla="*/ 956 f29 1"/>
                  <a:gd name="f38" fmla="+- f31 0 f1"/>
                  <a:gd name="f39" fmla="*/ f34 1 1180"/>
                  <a:gd name="f40" fmla="*/ f35 1 956"/>
                  <a:gd name="f41" fmla="*/ f36 1 1180"/>
                  <a:gd name="f42" fmla="*/ f37 1 956"/>
                  <a:gd name="f43" fmla="*/ f39 1 f32"/>
                  <a:gd name="f44" fmla="*/ f40 1 f33"/>
                  <a:gd name="f45" fmla="*/ f41 1 f32"/>
                  <a:gd name="f46" fmla="*/ f42 1 f33"/>
                  <a:gd name="f47" fmla="*/ f43 f23 1"/>
                  <a:gd name="f48" fmla="*/ f45 f23 1"/>
                  <a:gd name="f49" fmla="*/ f46 f24 1"/>
                  <a:gd name="f50" fmla="*/ f4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</a:cxnLst>
                <a:rect l="f47" t="f50" r="f48" b="f49"/>
                <a:pathLst>
                  <a:path w="1180" h="956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7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6" y="f20"/>
                    </a:lnTo>
                    <a:lnTo>
                      <a:pt x="f21" y="f5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0" name="Freeform 845"/>
            <p:cNvSpPr/>
            <p:nvPr/>
          </p:nvSpPr>
          <p:spPr>
            <a:xfrm>
              <a:off x="6140452" y="2047871"/>
              <a:ext cx="282577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0"/>
                <a:gd name="f7" fmla="val 956"/>
                <a:gd name="f8" fmla="val 499"/>
                <a:gd name="f9" fmla="val 7"/>
                <a:gd name="f10" fmla="val 780"/>
                <a:gd name="f11" fmla="val 134"/>
                <a:gd name="f12" fmla="val 885"/>
                <a:gd name="f13" fmla="val 366"/>
                <a:gd name="f14" fmla="val 920"/>
                <a:gd name="f15" fmla="val 534"/>
                <a:gd name="f16" fmla="val 829"/>
                <a:gd name="f17" fmla="val 949"/>
                <a:gd name="f18" fmla="val 1096"/>
                <a:gd name="f19" fmla="val 850"/>
                <a:gd name="f20" fmla="val 801"/>
                <a:gd name="f21" fmla="val 668"/>
                <a:gd name="f22" fmla="+- 0 0 -90"/>
                <a:gd name="f23" fmla="*/ f3 1 1180"/>
                <a:gd name="f24" fmla="*/ f4 1 9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180"/>
                <a:gd name="f33" fmla="*/ f29 1 956"/>
                <a:gd name="f34" fmla="*/ 0 f30 1"/>
                <a:gd name="f35" fmla="*/ 0 f29 1"/>
                <a:gd name="f36" fmla="*/ 1180 f30 1"/>
                <a:gd name="f37" fmla="*/ 956 f29 1"/>
                <a:gd name="f38" fmla="+- f31 0 f1"/>
                <a:gd name="f39" fmla="*/ f34 1 1180"/>
                <a:gd name="f40" fmla="*/ f35 1 956"/>
                <a:gd name="f41" fmla="*/ f36 1 1180"/>
                <a:gd name="f42" fmla="*/ f37 1 9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1180" h="956">
                  <a:moveTo>
                    <a:pt x="f8" y="f9"/>
                  </a:moveTo>
                  <a:lnTo>
                    <a:pt x="f5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7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6" y="f20"/>
                  </a:lnTo>
                  <a:lnTo>
                    <a:pt x="f21" y="f5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61" name="Group 846"/>
          <p:cNvGrpSpPr/>
          <p:nvPr/>
        </p:nvGrpSpPr>
        <p:grpSpPr>
          <a:xfrm>
            <a:off x="6138860" y="1989140"/>
            <a:ext cx="282577" cy="477827"/>
            <a:chOff x="6138860" y="1989140"/>
            <a:chExt cx="282577" cy="477827"/>
          </a:xfrm>
        </p:grpSpPr>
        <p:sp>
          <p:nvSpPr>
            <p:cNvPr id="162" name="Line 270"/>
            <p:cNvSpPr/>
            <p:nvPr/>
          </p:nvSpPr>
          <p:spPr>
            <a:xfrm flipH="1">
              <a:off x="6138860" y="2025652"/>
              <a:ext cx="14128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3" name="Line 271"/>
            <p:cNvSpPr/>
            <p:nvPr/>
          </p:nvSpPr>
          <p:spPr>
            <a:xfrm>
              <a:off x="6280154" y="2025652"/>
              <a:ext cx="141283" cy="398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4" name="Line 272"/>
            <p:cNvSpPr/>
            <p:nvPr/>
          </p:nvSpPr>
          <p:spPr>
            <a:xfrm>
              <a:off x="6138860" y="2424110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5" name="Line 273"/>
            <p:cNvSpPr/>
            <p:nvPr/>
          </p:nvSpPr>
          <p:spPr>
            <a:xfrm flipH="1">
              <a:off x="6280154" y="2424110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6" name="Line 274"/>
            <p:cNvSpPr/>
            <p:nvPr/>
          </p:nvSpPr>
          <p:spPr>
            <a:xfrm>
              <a:off x="6280154" y="2035170"/>
              <a:ext cx="0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7" name="Line 275"/>
            <p:cNvSpPr/>
            <p:nvPr/>
          </p:nvSpPr>
          <p:spPr>
            <a:xfrm flipV="1">
              <a:off x="6138860" y="2382834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8" name="Line 276"/>
            <p:cNvSpPr/>
            <p:nvPr/>
          </p:nvSpPr>
          <p:spPr>
            <a:xfrm flipH="1" flipV="1">
              <a:off x="6280154" y="2382834"/>
              <a:ext cx="141283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9" name="Line 277"/>
            <p:cNvSpPr/>
            <p:nvPr/>
          </p:nvSpPr>
          <p:spPr>
            <a:xfrm>
              <a:off x="6199183" y="2251079"/>
              <a:ext cx="8096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0" name="Line 278"/>
            <p:cNvSpPr/>
            <p:nvPr/>
          </p:nvSpPr>
          <p:spPr>
            <a:xfrm flipV="1">
              <a:off x="6280154" y="2251079"/>
              <a:ext cx="85725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1" name="Line 279"/>
            <p:cNvSpPr/>
            <p:nvPr/>
          </p:nvSpPr>
          <p:spPr>
            <a:xfrm>
              <a:off x="6170608" y="2309810"/>
              <a:ext cx="104771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2" name="Line 280"/>
            <p:cNvSpPr/>
            <p:nvPr/>
          </p:nvSpPr>
          <p:spPr>
            <a:xfrm flipV="1">
              <a:off x="6280154" y="2319339"/>
              <a:ext cx="10477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3" name="Line 281"/>
            <p:cNvSpPr/>
            <p:nvPr/>
          </p:nvSpPr>
          <p:spPr>
            <a:xfrm flipV="1">
              <a:off x="6280154" y="2192338"/>
              <a:ext cx="53977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4" name="Line 282"/>
            <p:cNvSpPr/>
            <p:nvPr/>
          </p:nvSpPr>
          <p:spPr>
            <a:xfrm flipV="1">
              <a:off x="6280154" y="2109785"/>
              <a:ext cx="33339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5" name="Line 283"/>
            <p:cNvSpPr/>
            <p:nvPr/>
          </p:nvSpPr>
          <p:spPr>
            <a:xfrm>
              <a:off x="6218240" y="2185992"/>
              <a:ext cx="6667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6" name="Line 284"/>
            <p:cNvSpPr/>
            <p:nvPr/>
          </p:nvSpPr>
          <p:spPr>
            <a:xfrm>
              <a:off x="6248396" y="2106613"/>
              <a:ext cx="38103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7" name="Oval 862"/>
            <p:cNvSpPr/>
            <p:nvPr/>
          </p:nvSpPr>
          <p:spPr>
            <a:xfrm>
              <a:off x="6254752" y="1989140"/>
              <a:ext cx="47621" cy="460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78" name="Group 863"/>
          <p:cNvGrpSpPr/>
          <p:nvPr/>
        </p:nvGrpSpPr>
        <p:grpSpPr>
          <a:xfrm>
            <a:off x="5318122" y="1997077"/>
            <a:ext cx="519114" cy="128582"/>
            <a:chOff x="5318122" y="1997077"/>
            <a:chExt cx="519114" cy="128582"/>
          </a:xfrm>
        </p:grpSpPr>
        <p:sp>
          <p:nvSpPr>
            <p:cNvPr id="179" name="Freeform 864"/>
            <p:cNvSpPr/>
            <p:nvPr/>
          </p:nvSpPr>
          <p:spPr>
            <a:xfrm>
              <a:off x="5318122" y="2050697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0" name="Freeform 865"/>
            <p:cNvSpPr/>
            <p:nvPr/>
          </p:nvSpPr>
          <p:spPr>
            <a:xfrm>
              <a:off x="5375803" y="2018675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1" name="Freeform 866"/>
            <p:cNvSpPr/>
            <p:nvPr/>
          </p:nvSpPr>
          <p:spPr>
            <a:xfrm>
              <a:off x="5436949" y="2025789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2" name="Freeform 867"/>
            <p:cNvSpPr/>
            <p:nvPr/>
          </p:nvSpPr>
          <p:spPr>
            <a:xfrm>
              <a:off x="5594290" y="2027572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3" name="Freeform 868"/>
            <p:cNvSpPr/>
            <p:nvPr/>
          </p:nvSpPr>
          <p:spPr>
            <a:xfrm>
              <a:off x="5613044" y="2007748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4" name="Freeform 869"/>
            <p:cNvSpPr/>
            <p:nvPr/>
          </p:nvSpPr>
          <p:spPr>
            <a:xfrm>
              <a:off x="5708836" y="1997077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85" name="Group 870"/>
          <p:cNvGrpSpPr/>
          <p:nvPr/>
        </p:nvGrpSpPr>
        <p:grpSpPr>
          <a:xfrm>
            <a:off x="5541958" y="1539877"/>
            <a:ext cx="519114" cy="128582"/>
            <a:chOff x="5541958" y="1539877"/>
            <a:chExt cx="519114" cy="128582"/>
          </a:xfrm>
        </p:grpSpPr>
        <p:sp>
          <p:nvSpPr>
            <p:cNvPr id="186" name="Freeform 871"/>
            <p:cNvSpPr/>
            <p:nvPr/>
          </p:nvSpPr>
          <p:spPr>
            <a:xfrm>
              <a:off x="5541958" y="1593497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7" name="Freeform 872"/>
            <p:cNvSpPr/>
            <p:nvPr/>
          </p:nvSpPr>
          <p:spPr>
            <a:xfrm>
              <a:off x="5599639" y="1561475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8" name="Freeform 873"/>
            <p:cNvSpPr/>
            <p:nvPr/>
          </p:nvSpPr>
          <p:spPr>
            <a:xfrm>
              <a:off x="5660785" y="1568589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9" name="Freeform 874"/>
            <p:cNvSpPr/>
            <p:nvPr/>
          </p:nvSpPr>
          <p:spPr>
            <a:xfrm>
              <a:off x="5818126" y="1570372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0" name="Freeform 875"/>
            <p:cNvSpPr/>
            <p:nvPr/>
          </p:nvSpPr>
          <p:spPr>
            <a:xfrm>
              <a:off x="5836880" y="1550548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1" name="Freeform 876"/>
            <p:cNvSpPr/>
            <p:nvPr/>
          </p:nvSpPr>
          <p:spPr>
            <a:xfrm>
              <a:off x="5932672" y="1539877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92" name="Line 877"/>
          <p:cNvSpPr/>
          <p:nvPr/>
        </p:nvSpPr>
        <p:spPr>
          <a:xfrm flipH="1" flipV="1">
            <a:off x="5626102" y="2027233"/>
            <a:ext cx="3968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93" name="Group 885"/>
          <p:cNvGrpSpPr/>
          <p:nvPr/>
        </p:nvGrpSpPr>
        <p:grpSpPr>
          <a:xfrm>
            <a:off x="5392738" y="3527426"/>
            <a:ext cx="519113" cy="128582"/>
            <a:chOff x="5392738" y="3527426"/>
            <a:chExt cx="519113" cy="128582"/>
          </a:xfrm>
        </p:grpSpPr>
        <p:sp>
          <p:nvSpPr>
            <p:cNvPr id="194" name="Freeform 886"/>
            <p:cNvSpPr/>
            <p:nvPr/>
          </p:nvSpPr>
          <p:spPr>
            <a:xfrm>
              <a:off x="5392738" y="3581046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5" name="Freeform 887"/>
            <p:cNvSpPr/>
            <p:nvPr/>
          </p:nvSpPr>
          <p:spPr>
            <a:xfrm>
              <a:off x="5450418" y="3549024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6" name="Freeform 888"/>
            <p:cNvSpPr/>
            <p:nvPr/>
          </p:nvSpPr>
          <p:spPr>
            <a:xfrm>
              <a:off x="5511564" y="3556138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7" name="Freeform 889"/>
            <p:cNvSpPr/>
            <p:nvPr/>
          </p:nvSpPr>
          <p:spPr>
            <a:xfrm>
              <a:off x="5668905" y="3557921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8" name="Freeform 890"/>
            <p:cNvSpPr/>
            <p:nvPr/>
          </p:nvSpPr>
          <p:spPr>
            <a:xfrm>
              <a:off x="5687659" y="3538097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9" name="Freeform 891"/>
            <p:cNvSpPr/>
            <p:nvPr/>
          </p:nvSpPr>
          <p:spPr>
            <a:xfrm>
              <a:off x="5783451" y="3527426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00" name="Line 892"/>
          <p:cNvSpPr/>
          <p:nvPr/>
        </p:nvSpPr>
        <p:spPr>
          <a:xfrm>
            <a:off x="5778495" y="3119439"/>
            <a:ext cx="20638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01" name="Group 893"/>
          <p:cNvGrpSpPr/>
          <p:nvPr/>
        </p:nvGrpSpPr>
        <p:grpSpPr>
          <a:xfrm>
            <a:off x="7007220" y="5005389"/>
            <a:ext cx="519114" cy="128582"/>
            <a:chOff x="7007220" y="5005389"/>
            <a:chExt cx="519114" cy="128582"/>
          </a:xfrm>
        </p:grpSpPr>
        <p:sp>
          <p:nvSpPr>
            <p:cNvPr id="202" name="Freeform 894"/>
            <p:cNvSpPr/>
            <p:nvPr/>
          </p:nvSpPr>
          <p:spPr>
            <a:xfrm>
              <a:off x="7007220" y="5059009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3" name="Freeform 895"/>
            <p:cNvSpPr/>
            <p:nvPr/>
          </p:nvSpPr>
          <p:spPr>
            <a:xfrm>
              <a:off x="7064901" y="5026987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4" name="Freeform 896"/>
            <p:cNvSpPr/>
            <p:nvPr/>
          </p:nvSpPr>
          <p:spPr>
            <a:xfrm>
              <a:off x="7126047" y="5034101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5" name="Freeform 897"/>
            <p:cNvSpPr/>
            <p:nvPr/>
          </p:nvSpPr>
          <p:spPr>
            <a:xfrm>
              <a:off x="7283388" y="5035884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6" name="Freeform 898"/>
            <p:cNvSpPr/>
            <p:nvPr/>
          </p:nvSpPr>
          <p:spPr>
            <a:xfrm>
              <a:off x="7302142" y="5016060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7" name="Freeform 899"/>
            <p:cNvSpPr/>
            <p:nvPr/>
          </p:nvSpPr>
          <p:spPr>
            <a:xfrm>
              <a:off x="7397934" y="5005389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08" name="Group 900"/>
          <p:cNvGrpSpPr/>
          <p:nvPr/>
        </p:nvGrpSpPr>
        <p:grpSpPr>
          <a:xfrm>
            <a:off x="7245348" y="5429250"/>
            <a:ext cx="519114" cy="128582"/>
            <a:chOff x="7245348" y="5429250"/>
            <a:chExt cx="519114" cy="128582"/>
          </a:xfrm>
        </p:grpSpPr>
        <p:sp>
          <p:nvSpPr>
            <p:cNvPr id="209" name="Freeform 901"/>
            <p:cNvSpPr/>
            <p:nvPr/>
          </p:nvSpPr>
          <p:spPr>
            <a:xfrm>
              <a:off x="7245348" y="5482870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0" name="Freeform 902"/>
            <p:cNvSpPr/>
            <p:nvPr/>
          </p:nvSpPr>
          <p:spPr>
            <a:xfrm>
              <a:off x="7303029" y="5450848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1" name="Freeform 903"/>
            <p:cNvSpPr/>
            <p:nvPr/>
          </p:nvSpPr>
          <p:spPr>
            <a:xfrm>
              <a:off x="7364175" y="5457962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2" name="Freeform 904"/>
            <p:cNvSpPr/>
            <p:nvPr/>
          </p:nvSpPr>
          <p:spPr>
            <a:xfrm>
              <a:off x="7521516" y="5459745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3" name="Freeform 905"/>
            <p:cNvSpPr/>
            <p:nvPr/>
          </p:nvSpPr>
          <p:spPr>
            <a:xfrm>
              <a:off x="7540270" y="5439921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4" name="Freeform 906"/>
            <p:cNvSpPr/>
            <p:nvPr/>
          </p:nvSpPr>
          <p:spPr>
            <a:xfrm>
              <a:off x="7636062" y="5429250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15" name="Group 907"/>
          <p:cNvGrpSpPr/>
          <p:nvPr/>
        </p:nvGrpSpPr>
        <p:grpSpPr>
          <a:xfrm>
            <a:off x="6821488" y="5408611"/>
            <a:ext cx="519113" cy="128583"/>
            <a:chOff x="6821488" y="5408611"/>
            <a:chExt cx="519113" cy="128583"/>
          </a:xfrm>
        </p:grpSpPr>
        <p:sp>
          <p:nvSpPr>
            <p:cNvPr id="216" name="Freeform 908"/>
            <p:cNvSpPr/>
            <p:nvPr/>
          </p:nvSpPr>
          <p:spPr>
            <a:xfrm>
              <a:off x="6821488" y="5462232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7" name="Freeform 909"/>
            <p:cNvSpPr/>
            <p:nvPr/>
          </p:nvSpPr>
          <p:spPr>
            <a:xfrm>
              <a:off x="6879168" y="5430210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8" name="Freeform 910"/>
            <p:cNvSpPr/>
            <p:nvPr/>
          </p:nvSpPr>
          <p:spPr>
            <a:xfrm>
              <a:off x="6940314" y="5437333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9" name="Freeform 911"/>
            <p:cNvSpPr/>
            <p:nvPr/>
          </p:nvSpPr>
          <p:spPr>
            <a:xfrm>
              <a:off x="7097655" y="5439107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0" name="Freeform 912"/>
            <p:cNvSpPr/>
            <p:nvPr/>
          </p:nvSpPr>
          <p:spPr>
            <a:xfrm>
              <a:off x="7116409" y="5419283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1" name="Freeform 913"/>
            <p:cNvSpPr/>
            <p:nvPr/>
          </p:nvSpPr>
          <p:spPr>
            <a:xfrm>
              <a:off x="7212201" y="5408611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22" name="Picture 915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159623" y="5056183"/>
            <a:ext cx="433389" cy="36353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3" name="Picture 916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388940" y="804864"/>
            <a:ext cx="5813426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224" name="Line 918"/>
          <p:cNvSpPr/>
          <p:nvPr/>
        </p:nvSpPr>
        <p:spPr>
          <a:xfrm rot="5399996" flipV="1">
            <a:off x="7991472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25" name="Group 919"/>
          <p:cNvGrpSpPr/>
          <p:nvPr/>
        </p:nvGrpSpPr>
        <p:grpSpPr>
          <a:xfrm>
            <a:off x="5775322" y="4533896"/>
            <a:ext cx="414342" cy="373066"/>
            <a:chOff x="5775322" y="4533896"/>
            <a:chExt cx="414342" cy="373066"/>
          </a:xfrm>
        </p:grpSpPr>
        <p:pic>
          <p:nvPicPr>
            <p:cNvPr id="226" name="Picture 920" descr="desktop_computer_stylized_medium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flipH="1">
              <a:off x="5775322" y="4533896"/>
              <a:ext cx="414342" cy="37306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7" name="Freeform 921"/>
            <p:cNvSpPr/>
            <p:nvPr/>
          </p:nvSpPr>
          <p:spPr>
            <a:xfrm flipH="1">
              <a:off x="5952039" y="4569677"/>
              <a:ext cx="195370" cy="1709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28" name="Group 922"/>
          <p:cNvGrpSpPr/>
          <p:nvPr/>
        </p:nvGrpSpPr>
        <p:grpSpPr>
          <a:xfrm>
            <a:off x="5457825" y="4954584"/>
            <a:ext cx="482602" cy="406395"/>
            <a:chOff x="5457825" y="4954584"/>
            <a:chExt cx="482602" cy="406395"/>
          </a:xfrm>
        </p:grpSpPr>
        <p:pic>
          <p:nvPicPr>
            <p:cNvPr id="229" name="Picture 923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457825" y="4954584"/>
              <a:ext cx="482602" cy="4063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0" name="Freeform 924"/>
            <p:cNvSpPr/>
            <p:nvPr/>
          </p:nvSpPr>
          <p:spPr>
            <a:xfrm flipH="1">
              <a:off x="5663647" y="4993556"/>
              <a:ext cx="227557" cy="1862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1" name="Group 925"/>
          <p:cNvGrpSpPr/>
          <p:nvPr/>
        </p:nvGrpSpPr>
        <p:grpSpPr>
          <a:xfrm>
            <a:off x="5935663" y="5256208"/>
            <a:ext cx="427033" cy="349245"/>
            <a:chOff x="5935663" y="5256208"/>
            <a:chExt cx="427033" cy="349245"/>
          </a:xfrm>
        </p:grpSpPr>
        <p:pic>
          <p:nvPicPr>
            <p:cNvPr id="232" name="Picture 926" descr="desktop_computer_stylized_medium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flipH="1">
              <a:off x="5935663" y="5256208"/>
              <a:ext cx="427033" cy="3492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3" name="Freeform 927"/>
            <p:cNvSpPr/>
            <p:nvPr/>
          </p:nvSpPr>
          <p:spPr>
            <a:xfrm flipH="1">
              <a:off x="6117793" y="5289703"/>
              <a:ext cx="201360" cy="1600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4" name="Group 928"/>
          <p:cNvGrpSpPr/>
          <p:nvPr/>
        </p:nvGrpSpPr>
        <p:grpSpPr>
          <a:xfrm>
            <a:off x="6550020" y="5238753"/>
            <a:ext cx="427033" cy="350836"/>
            <a:chOff x="6550020" y="5238753"/>
            <a:chExt cx="427033" cy="350836"/>
          </a:xfrm>
        </p:grpSpPr>
        <p:pic>
          <p:nvPicPr>
            <p:cNvPr id="235" name="Picture 929" descr="desktop_computer_stylized_medium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550020" y="5238753"/>
              <a:ext cx="427033" cy="3508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6" name="Freeform 930"/>
            <p:cNvSpPr/>
            <p:nvPr/>
          </p:nvSpPr>
          <p:spPr>
            <a:xfrm>
              <a:off x="6593573" y="5272393"/>
              <a:ext cx="201360" cy="1607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37" name="Picture 931" descr="car_icon_small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>
          <a:xfrm>
            <a:off x="6342058" y="1720845"/>
            <a:ext cx="849313" cy="1682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8" name="Group 932"/>
          <p:cNvGrpSpPr/>
          <p:nvPr/>
        </p:nvGrpSpPr>
        <p:grpSpPr>
          <a:xfrm>
            <a:off x="5618165" y="1558923"/>
            <a:ext cx="415923" cy="373066"/>
            <a:chOff x="5618165" y="1558923"/>
            <a:chExt cx="415923" cy="373066"/>
          </a:xfrm>
        </p:grpSpPr>
        <p:pic>
          <p:nvPicPr>
            <p:cNvPr id="239" name="Picture 933" descr="iphone_stylized_small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773009" y="1604049"/>
              <a:ext cx="136839" cy="3279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0" name="Picture 934" descr="antenna_radiation_stylized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>
              <a:off x="5618165" y="1558923"/>
              <a:ext cx="415923" cy="88632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41" name="Picture 936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164388" y="5057775"/>
            <a:ext cx="412751" cy="36671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2" name="Group 938"/>
          <p:cNvGrpSpPr/>
          <p:nvPr/>
        </p:nvGrpSpPr>
        <p:grpSpPr>
          <a:xfrm>
            <a:off x="8240709" y="5002216"/>
            <a:ext cx="227018" cy="481010"/>
            <a:chOff x="8240709" y="5002216"/>
            <a:chExt cx="227018" cy="481010"/>
          </a:xfrm>
        </p:grpSpPr>
        <p:sp>
          <p:nvSpPr>
            <p:cNvPr id="243" name="Freeform 939"/>
            <p:cNvSpPr/>
            <p:nvPr/>
          </p:nvSpPr>
          <p:spPr>
            <a:xfrm>
              <a:off x="8420407" y="5003011"/>
              <a:ext cx="45079" cy="4589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4" name="Rectangle 940"/>
            <p:cNvSpPr/>
            <p:nvPr/>
          </p:nvSpPr>
          <p:spPr>
            <a:xfrm>
              <a:off x="8251865" y="5002216"/>
              <a:ext cx="166631" cy="458727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5" name="Freeform 941"/>
            <p:cNvSpPr/>
            <p:nvPr/>
          </p:nvSpPr>
          <p:spPr>
            <a:xfrm>
              <a:off x="8428856" y="5030516"/>
              <a:ext cx="26919" cy="424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6" name="Freeform 942"/>
            <p:cNvSpPr/>
            <p:nvPr/>
          </p:nvSpPr>
          <p:spPr>
            <a:xfrm>
              <a:off x="8422959" y="5245327"/>
              <a:ext cx="41897" cy="37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7" name="Rectangle 943"/>
            <p:cNvSpPr/>
            <p:nvPr/>
          </p:nvSpPr>
          <p:spPr>
            <a:xfrm>
              <a:off x="8251865" y="5054611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48" name="Group 944"/>
            <p:cNvGrpSpPr/>
            <p:nvPr/>
          </p:nvGrpSpPr>
          <p:grpSpPr>
            <a:xfrm>
              <a:off x="8337599" y="5049773"/>
              <a:ext cx="92043" cy="30156"/>
              <a:chOff x="8337599" y="5049773"/>
              <a:chExt cx="92043" cy="30156"/>
            </a:xfrm>
          </p:grpSpPr>
          <p:sp>
            <p:nvSpPr>
              <p:cNvPr id="249" name="AutoShape 945"/>
              <p:cNvSpPr/>
              <p:nvPr/>
            </p:nvSpPr>
            <p:spPr>
              <a:xfrm>
                <a:off x="8337599" y="5049773"/>
                <a:ext cx="92043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0" name="AutoShape 946"/>
              <p:cNvSpPr/>
              <p:nvPr/>
            </p:nvSpPr>
            <p:spPr>
              <a:xfrm>
                <a:off x="8339135" y="5052919"/>
                <a:ext cx="88852" cy="238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1" name="Rectangle 947"/>
            <p:cNvSpPr/>
            <p:nvPr/>
          </p:nvSpPr>
          <p:spPr>
            <a:xfrm>
              <a:off x="8253456" y="5121261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52" name="Group 948"/>
            <p:cNvGrpSpPr/>
            <p:nvPr/>
          </p:nvGrpSpPr>
          <p:grpSpPr>
            <a:xfrm>
              <a:off x="8337535" y="5114870"/>
              <a:ext cx="92043" cy="26901"/>
              <a:chOff x="8337535" y="5114870"/>
              <a:chExt cx="92043" cy="26901"/>
            </a:xfrm>
          </p:grpSpPr>
          <p:sp>
            <p:nvSpPr>
              <p:cNvPr id="253" name="AutoShape 949"/>
              <p:cNvSpPr/>
              <p:nvPr/>
            </p:nvSpPr>
            <p:spPr>
              <a:xfrm>
                <a:off x="8337535" y="5114870"/>
                <a:ext cx="92043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AutoShape 950"/>
              <p:cNvSpPr/>
              <p:nvPr/>
            </p:nvSpPr>
            <p:spPr>
              <a:xfrm>
                <a:off x="8339199" y="5118152"/>
                <a:ext cx="88852" cy="207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5" name="Rectangle 951"/>
            <p:cNvSpPr/>
            <p:nvPr/>
          </p:nvSpPr>
          <p:spPr>
            <a:xfrm>
              <a:off x="8253456" y="5187912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6" name="Rectangle 952"/>
            <p:cNvSpPr/>
            <p:nvPr/>
          </p:nvSpPr>
          <p:spPr>
            <a:xfrm>
              <a:off x="8255047" y="524833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57" name="Group 953"/>
            <p:cNvGrpSpPr/>
            <p:nvPr/>
          </p:nvGrpSpPr>
          <p:grpSpPr>
            <a:xfrm>
              <a:off x="8336008" y="5246644"/>
              <a:ext cx="92080" cy="27038"/>
              <a:chOff x="8336008" y="5246644"/>
              <a:chExt cx="92080" cy="27038"/>
            </a:xfrm>
          </p:grpSpPr>
          <p:sp>
            <p:nvSpPr>
              <p:cNvPr id="258" name="AutoShape 954"/>
              <p:cNvSpPr/>
              <p:nvPr/>
            </p:nvSpPr>
            <p:spPr>
              <a:xfrm>
                <a:off x="8336008" y="5246644"/>
                <a:ext cx="92080" cy="270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AutoShape 955"/>
              <p:cNvSpPr/>
              <p:nvPr/>
            </p:nvSpPr>
            <p:spPr>
              <a:xfrm>
                <a:off x="8337544" y="5246644"/>
                <a:ext cx="88879" cy="237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60" name="Freeform 956"/>
            <p:cNvSpPr/>
            <p:nvPr/>
          </p:nvSpPr>
          <p:spPr>
            <a:xfrm>
              <a:off x="8423599" y="5187912"/>
              <a:ext cx="41897" cy="377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61" name="Group 957"/>
            <p:cNvGrpSpPr/>
            <p:nvPr/>
          </p:nvGrpSpPr>
          <p:grpSpPr>
            <a:xfrm>
              <a:off x="8336008" y="5183093"/>
              <a:ext cx="93616" cy="26901"/>
              <a:chOff x="8336008" y="5183093"/>
              <a:chExt cx="93616" cy="26901"/>
            </a:xfrm>
          </p:grpSpPr>
          <p:sp>
            <p:nvSpPr>
              <p:cNvPr id="262" name="AutoShape 958"/>
              <p:cNvSpPr/>
              <p:nvPr/>
            </p:nvSpPr>
            <p:spPr>
              <a:xfrm>
                <a:off x="8336008" y="5183093"/>
                <a:ext cx="93607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AutoShape 959"/>
              <p:cNvSpPr/>
              <p:nvPr/>
            </p:nvSpPr>
            <p:spPr>
              <a:xfrm>
                <a:off x="8337544" y="5186303"/>
                <a:ext cx="92080" cy="206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64" name="Rectangle 960"/>
            <p:cNvSpPr/>
            <p:nvPr/>
          </p:nvSpPr>
          <p:spPr>
            <a:xfrm>
              <a:off x="8416905" y="5002216"/>
              <a:ext cx="11146" cy="458727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5" name="Freeform 961"/>
            <p:cNvSpPr/>
            <p:nvPr/>
          </p:nvSpPr>
          <p:spPr>
            <a:xfrm>
              <a:off x="8427421" y="5118253"/>
              <a:ext cx="37755" cy="427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6" name="Freeform 962"/>
            <p:cNvSpPr/>
            <p:nvPr/>
          </p:nvSpPr>
          <p:spPr>
            <a:xfrm>
              <a:off x="8427896" y="5052599"/>
              <a:ext cx="38871" cy="481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7" name="Oval 963"/>
            <p:cNvSpPr/>
            <p:nvPr/>
          </p:nvSpPr>
          <p:spPr>
            <a:xfrm>
              <a:off x="8459763" y="5440259"/>
              <a:ext cx="7964" cy="1907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8" name="Freeform 964"/>
            <p:cNvSpPr/>
            <p:nvPr/>
          </p:nvSpPr>
          <p:spPr>
            <a:xfrm>
              <a:off x="8425830" y="5440862"/>
              <a:ext cx="39026" cy="40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9" name="AutoShape 965"/>
            <p:cNvSpPr/>
            <p:nvPr/>
          </p:nvSpPr>
          <p:spPr>
            <a:xfrm>
              <a:off x="8240709" y="5453115"/>
              <a:ext cx="190533" cy="301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0" name="AutoShape 966"/>
            <p:cNvSpPr/>
            <p:nvPr/>
          </p:nvSpPr>
          <p:spPr>
            <a:xfrm>
              <a:off x="8251865" y="5460943"/>
              <a:ext cx="169822" cy="158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1" name="Oval 967"/>
            <p:cNvSpPr/>
            <p:nvPr/>
          </p:nvSpPr>
          <p:spPr>
            <a:xfrm>
              <a:off x="8267639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2" name="Oval 968"/>
            <p:cNvSpPr/>
            <p:nvPr/>
          </p:nvSpPr>
          <p:spPr>
            <a:xfrm>
              <a:off x="8296314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3" name="Oval 969"/>
            <p:cNvSpPr/>
            <p:nvPr/>
          </p:nvSpPr>
          <p:spPr>
            <a:xfrm>
              <a:off x="8323234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4" name="Rectangle 970"/>
            <p:cNvSpPr/>
            <p:nvPr/>
          </p:nvSpPr>
          <p:spPr>
            <a:xfrm>
              <a:off x="8388385" y="5284875"/>
              <a:ext cx="12746" cy="152375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5" name="Group 971"/>
          <p:cNvGrpSpPr/>
          <p:nvPr/>
        </p:nvGrpSpPr>
        <p:grpSpPr>
          <a:xfrm>
            <a:off x="7924803" y="5303840"/>
            <a:ext cx="227008" cy="481010"/>
            <a:chOff x="7924803" y="5303840"/>
            <a:chExt cx="227008" cy="481010"/>
          </a:xfrm>
        </p:grpSpPr>
        <p:sp>
          <p:nvSpPr>
            <p:cNvPr id="276" name="Freeform 972"/>
            <p:cNvSpPr/>
            <p:nvPr/>
          </p:nvSpPr>
          <p:spPr>
            <a:xfrm>
              <a:off x="8104500" y="5304644"/>
              <a:ext cx="45079" cy="4589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7" name="Rectangle 973"/>
            <p:cNvSpPr/>
            <p:nvPr/>
          </p:nvSpPr>
          <p:spPr>
            <a:xfrm>
              <a:off x="7935949" y="5303840"/>
              <a:ext cx="166640" cy="458727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8" name="Freeform 974"/>
            <p:cNvSpPr/>
            <p:nvPr/>
          </p:nvSpPr>
          <p:spPr>
            <a:xfrm>
              <a:off x="8112940" y="5332140"/>
              <a:ext cx="26919" cy="424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9" name="Freeform 975"/>
            <p:cNvSpPr/>
            <p:nvPr/>
          </p:nvSpPr>
          <p:spPr>
            <a:xfrm>
              <a:off x="8107052" y="5546951"/>
              <a:ext cx="41897" cy="37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0" name="Rectangle 976"/>
            <p:cNvSpPr/>
            <p:nvPr/>
          </p:nvSpPr>
          <p:spPr>
            <a:xfrm>
              <a:off x="7935949" y="535623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81" name="Group 977"/>
            <p:cNvGrpSpPr/>
            <p:nvPr/>
          </p:nvGrpSpPr>
          <p:grpSpPr>
            <a:xfrm>
              <a:off x="8021692" y="5351397"/>
              <a:ext cx="92043" cy="30156"/>
              <a:chOff x="8021692" y="5351397"/>
              <a:chExt cx="92043" cy="30156"/>
            </a:xfrm>
          </p:grpSpPr>
          <p:sp>
            <p:nvSpPr>
              <p:cNvPr id="282" name="AutoShape 978"/>
              <p:cNvSpPr/>
              <p:nvPr/>
            </p:nvSpPr>
            <p:spPr>
              <a:xfrm>
                <a:off x="8021692" y="5351397"/>
                <a:ext cx="92043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AutoShape 979"/>
              <p:cNvSpPr/>
              <p:nvPr/>
            </p:nvSpPr>
            <p:spPr>
              <a:xfrm>
                <a:off x="8023219" y="5354543"/>
                <a:ext cx="88852" cy="238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84" name="Rectangle 980"/>
            <p:cNvSpPr/>
            <p:nvPr/>
          </p:nvSpPr>
          <p:spPr>
            <a:xfrm>
              <a:off x="7937540" y="542288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85" name="Group 981"/>
            <p:cNvGrpSpPr/>
            <p:nvPr/>
          </p:nvGrpSpPr>
          <p:grpSpPr>
            <a:xfrm>
              <a:off x="8021628" y="5416494"/>
              <a:ext cx="92043" cy="26901"/>
              <a:chOff x="8021628" y="5416494"/>
              <a:chExt cx="92043" cy="26901"/>
            </a:xfrm>
          </p:grpSpPr>
          <p:sp>
            <p:nvSpPr>
              <p:cNvPr id="286" name="AutoShape 982"/>
              <p:cNvSpPr/>
              <p:nvPr/>
            </p:nvSpPr>
            <p:spPr>
              <a:xfrm>
                <a:off x="8021628" y="5416494"/>
                <a:ext cx="92043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AutoShape 983"/>
              <p:cNvSpPr/>
              <p:nvPr/>
            </p:nvSpPr>
            <p:spPr>
              <a:xfrm>
                <a:off x="8023283" y="5419776"/>
                <a:ext cx="88852" cy="207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88" name="Rectangle 984"/>
            <p:cNvSpPr/>
            <p:nvPr/>
          </p:nvSpPr>
          <p:spPr>
            <a:xfrm>
              <a:off x="7937540" y="5489536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9" name="Rectangle 985"/>
            <p:cNvSpPr/>
            <p:nvPr/>
          </p:nvSpPr>
          <p:spPr>
            <a:xfrm>
              <a:off x="7939140" y="5549969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90" name="Group 986"/>
            <p:cNvGrpSpPr/>
            <p:nvPr/>
          </p:nvGrpSpPr>
          <p:grpSpPr>
            <a:xfrm>
              <a:off x="8020101" y="5548268"/>
              <a:ext cx="92080" cy="27038"/>
              <a:chOff x="8020101" y="5548268"/>
              <a:chExt cx="92080" cy="27038"/>
            </a:xfrm>
          </p:grpSpPr>
          <p:sp>
            <p:nvSpPr>
              <p:cNvPr id="291" name="AutoShape 987"/>
              <p:cNvSpPr/>
              <p:nvPr/>
            </p:nvSpPr>
            <p:spPr>
              <a:xfrm>
                <a:off x="8020101" y="5548268"/>
                <a:ext cx="92080" cy="270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2" name="AutoShape 988"/>
              <p:cNvSpPr/>
              <p:nvPr/>
            </p:nvSpPr>
            <p:spPr>
              <a:xfrm>
                <a:off x="8021638" y="5548268"/>
                <a:ext cx="88879" cy="237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3" name="Freeform 989"/>
            <p:cNvSpPr/>
            <p:nvPr/>
          </p:nvSpPr>
          <p:spPr>
            <a:xfrm>
              <a:off x="8107683" y="5489536"/>
              <a:ext cx="41897" cy="377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94" name="Group 990"/>
            <p:cNvGrpSpPr/>
            <p:nvPr/>
          </p:nvGrpSpPr>
          <p:grpSpPr>
            <a:xfrm>
              <a:off x="8020092" y="5484717"/>
              <a:ext cx="93616" cy="26901"/>
              <a:chOff x="8020092" y="5484717"/>
              <a:chExt cx="93616" cy="26901"/>
            </a:xfrm>
          </p:grpSpPr>
          <p:sp>
            <p:nvSpPr>
              <p:cNvPr id="295" name="AutoShape 991"/>
              <p:cNvSpPr/>
              <p:nvPr/>
            </p:nvSpPr>
            <p:spPr>
              <a:xfrm>
                <a:off x="8020092" y="5484717"/>
                <a:ext cx="93616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AutoShape 992"/>
              <p:cNvSpPr/>
              <p:nvPr/>
            </p:nvSpPr>
            <p:spPr>
              <a:xfrm>
                <a:off x="8021628" y="5487927"/>
                <a:ext cx="92080" cy="206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7" name="Rectangle 993"/>
            <p:cNvSpPr/>
            <p:nvPr/>
          </p:nvSpPr>
          <p:spPr>
            <a:xfrm>
              <a:off x="8100989" y="5303840"/>
              <a:ext cx="11155" cy="458727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8" name="Freeform 994"/>
            <p:cNvSpPr/>
            <p:nvPr/>
          </p:nvSpPr>
          <p:spPr>
            <a:xfrm>
              <a:off x="8111505" y="5419877"/>
              <a:ext cx="37755" cy="427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9" name="Freeform 995"/>
            <p:cNvSpPr/>
            <p:nvPr/>
          </p:nvSpPr>
          <p:spPr>
            <a:xfrm>
              <a:off x="8111989" y="5354223"/>
              <a:ext cx="38871" cy="481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0" name="Oval 996"/>
            <p:cNvSpPr/>
            <p:nvPr/>
          </p:nvSpPr>
          <p:spPr>
            <a:xfrm>
              <a:off x="8143847" y="5741892"/>
              <a:ext cx="7964" cy="1907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1" name="Freeform 997"/>
            <p:cNvSpPr/>
            <p:nvPr/>
          </p:nvSpPr>
          <p:spPr>
            <a:xfrm>
              <a:off x="8109914" y="5742486"/>
              <a:ext cx="39026" cy="40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2" name="AutoShape 998"/>
            <p:cNvSpPr/>
            <p:nvPr/>
          </p:nvSpPr>
          <p:spPr>
            <a:xfrm>
              <a:off x="7924803" y="5754739"/>
              <a:ext cx="190533" cy="301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3" name="AutoShape 999"/>
            <p:cNvSpPr/>
            <p:nvPr/>
          </p:nvSpPr>
          <p:spPr>
            <a:xfrm>
              <a:off x="7935949" y="5762567"/>
              <a:ext cx="169822" cy="158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4" name="Oval 1000"/>
            <p:cNvSpPr/>
            <p:nvPr/>
          </p:nvSpPr>
          <p:spPr>
            <a:xfrm>
              <a:off x="7951722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5" name="Oval 1001"/>
            <p:cNvSpPr/>
            <p:nvPr/>
          </p:nvSpPr>
          <p:spPr>
            <a:xfrm>
              <a:off x="7980398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6" name="Oval 1002"/>
            <p:cNvSpPr/>
            <p:nvPr/>
          </p:nvSpPr>
          <p:spPr>
            <a:xfrm>
              <a:off x="8007318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7" name="Rectangle 1003"/>
            <p:cNvSpPr/>
            <p:nvPr/>
          </p:nvSpPr>
          <p:spPr>
            <a:xfrm>
              <a:off x="8072478" y="5586499"/>
              <a:ext cx="12746" cy="152375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8" name="Group 1004"/>
          <p:cNvGrpSpPr/>
          <p:nvPr/>
        </p:nvGrpSpPr>
        <p:grpSpPr>
          <a:xfrm>
            <a:off x="5302248" y="2043117"/>
            <a:ext cx="534988" cy="407977"/>
            <a:chOff x="5302248" y="2043117"/>
            <a:chExt cx="534988" cy="407977"/>
          </a:xfrm>
        </p:grpSpPr>
        <p:pic>
          <p:nvPicPr>
            <p:cNvPr id="309" name="Picture 1005" descr="antenna_stylized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>
              <a:off x="5302248" y="2043117"/>
              <a:ext cx="530699" cy="22375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0" name="Picture 1006" descr="laptop_keyboard"/>
            <p:cNvPicPr>
              <a:picLocks noChangeAspect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>
            <a:xfrm rot="109080" flipH="1">
              <a:off x="5327953" y="2291587"/>
              <a:ext cx="437220" cy="15950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1" name="Freeform 1007"/>
            <p:cNvSpPr/>
            <p:nvPr/>
          </p:nvSpPr>
          <p:spPr>
            <a:xfrm>
              <a:off x="5472857" y="2136806"/>
              <a:ext cx="351915" cy="2081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312" name="Picture 1008" descr="screen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>
              <a:off x="5490185" y="2142155"/>
              <a:ext cx="319783" cy="1894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3" name="Freeform 1009"/>
            <p:cNvSpPr/>
            <p:nvPr/>
          </p:nvSpPr>
          <p:spPr>
            <a:xfrm>
              <a:off x="5536929" y="2130661"/>
              <a:ext cx="298167" cy="387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4" name="Freeform 1010"/>
            <p:cNvSpPr/>
            <p:nvPr/>
          </p:nvSpPr>
          <p:spPr>
            <a:xfrm>
              <a:off x="5469739" y="2130350"/>
              <a:ext cx="82771" cy="1612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5" name="Freeform 1011"/>
            <p:cNvSpPr/>
            <p:nvPr/>
          </p:nvSpPr>
          <p:spPr>
            <a:xfrm>
              <a:off x="5743757" y="2159163"/>
              <a:ext cx="89199" cy="1861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6" name="Freeform 1012"/>
            <p:cNvSpPr/>
            <p:nvPr/>
          </p:nvSpPr>
          <p:spPr>
            <a:xfrm>
              <a:off x="5468761" y="2283403"/>
              <a:ext cx="327181" cy="62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7" name="Freeform 1013"/>
            <p:cNvSpPr/>
            <p:nvPr/>
          </p:nvSpPr>
          <p:spPr>
            <a:xfrm>
              <a:off x="5753688" y="2160736"/>
              <a:ext cx="83548" cy="1869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8" name="Freeform 1014"/>
            <p:cNvSpPr/>
            <p:nvPr/>
          </p:nvSpPr>
          <p:spPr>
            <a:xfrm>
              <a:off x="5469154" y="2291742"/>
              <a:ext cx="290962" cy="62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19" name="Group 1015"/>
            <p:cNvGrpSpPr/>
            <p:nvPr/>
          </p:nvGrpSpPr>
          <p:grpSpPr>
            <a:xfrm>
              <a:off x="5464280" y="2358036"/>
              <a:ext cx="98736" cy="36850"/>
              <a:chOff x="5464280" y="2358036"/>
              <a:chExt cx="98736" cy="36850"/>
            </a:xfrm>
          </p:grpSpPr>
          <p:sp>
            <p:nvSpPr>
              <p:cNvPr id="320" name="Freeform 1016"/>
              <p:cNvSpPr/>
              <p:nvPr/>
            </p:nvSpPr>
            <p:spPr>
              <a:xfrm>
                <a:off x="5464280" y="2358036"/>
                <a:ext cx="98736" cy="36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017"/>
              <p:cNvSpPr/>
              <p:nvPr/>
            </p:nvSpPr>
            <p:spPr>
              <a:xfrm>
                <a:off x="5466118" y="2358831"/>
                <a:ext cx="95326" cy="35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018"/>
              <p:cNvSpPr/>
              <p:nvPr/>
            </p:nvSpPr>
            <p:spPr>
              <a:xfrm>
                <a:off x="5473214" y="2372465"/>
                <a:ext cx="33878" cy="112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3" name="Freeform 1019"/>
              <p:cNvSpPr/>
              <p:nvPr/>
            </p:nvSpPr>
            <p:spPr>
              <a:xfrm>
                <a:off x="5472034" y="2377641"/>
                <a:ext cx="25475" cy="7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4" name="Freeform 1020"/>
              <p:cNvSpPr/>
              <p:nvPr/>
            </p:nvSpPr>
            <p:spPr>
              <a:xfrm>
                <a:off x="5501048" y="2379671"/>
                <a:ext cx="33878" cy="114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5" name="Freeform 1021"/>
              <p:cNvSpPr/>
              <p:nvPr/>
            </p:nvSpPr>
            <p:spPr>
              <a:xfrm>
                <a:off x="5499869" y="2385084"/>
                <a:ext cx="25475" cy="7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6" name="Freeform 1022"/>
            <p:cNvSpPr/>
            <p:nvPr/>
          </p:nvSpPr>
          <p:spPr>
            <a:xfrm>
              <a:off x="5633334" y="2363550"/>
              <a:ext cx="119576" cy="809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7" name="Freeform 1023"/>
            <p:cNvSpPr/>
            <p:nvPr/>
          </p:nvSpPr>
          <p:spPr>
            <a:xfrm>
              <a:off x="5328153" y="2370005"/>
              <a:ext cx="305958" cy="738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8" name="Freeform 1024"/>
            <p:cNvSpPr/>
            <p:nvPr/>
          </p:nvSpPr>
          <p:spPr>
            <a:xfrm>
              <a:off x="5328345" y="2356463"/>
              <a:ext cx="3310" cy="149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9" name="Freeform 1025"/>
            <p:cNvSpPr/>
            <p:nvPr/>
          </p:nvSpPr>
          <p:spPr>
            <a:xfrm>
              <a:off x="5328537" y="2295528"/>
              <a:ext cx="142170" cy="618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0" name="Freeform 1026"/>
            <p:cNvSpPr/>
            <p:nvPr/>
          </p:nvSpPr>
          <p:spPr>
            <a:xfrm>
              <a:off x="5338084" y="2359618"/>
              <a:ext cx="290184" cy="710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1" name="Freeform 1027"/>
            <p:cNvSpPr/>
            <p:nvPr/>
          </p:nvSpPr>
          <p:spPr>
            <a:xfrm flipV="1">
              <a:off x="5627875" y="2354570"/>
              <a:ext cx="118405" cy="73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32" name="Picture 1030" descr="laptop_keyboard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 rot="109080" flipH="1">
            <a:off x="6897694" y="5735639"/>
            <a:ext cx="388940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33" name="Freeform 1031"/>
          <p:cNvSpPr/>
          <p:nvPr/>
        </p:nvSpPr>
        <p:spPr>
          <a:xfrm>
            <a:off x="7026277" y="5580061"/>
            <a:ext cx="312733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34" name="Picture 1032" descr="screen"/>
          <p:cNvPicPr>
            <a:picLocks noChangeAspect="1"/>
          </p:cNvPicPr>
          <p:nvPr/>
        </p:nvPicPr>
        <p:blipFill>
          <a:blip r:embed="rId15" cstate="print"/>
          <a:srcRect/>
          <a:stretch>
            <a:fillRect/>
          </a:stretch>
        </p:blipFill>
        <p:spPr>
          <a:xfrm>
            <a:off x="7042151" y="5584826"/>
            <a:ext cx="284158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35" name="Freeform 1033"/>
          <p:cNvSpPr/>
          <p:nvPr/>
        </p:nvSpPr>
        <p:spPr>
          <a:xfrm>
            <a:off x="7083427" y="5573716"/>
            <a:ext cx="265111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6" name="Freeform 1034"/>
          <p:cNvSpPr/>
          <p:nvPr/>
        </p:nvSpPr>
        <p:spPr>
          <a:xfrm>
            <a:off x="7024685" y="5573716"/>
            <a:ext cx="73023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7" name="Freeform 1035"/>
          <p:cNvSpPr/>
          <p:nvPr/>
        </p:nvSpPr>
        <p:spPr>
          <a:xfrm>
            <a:off x="7267578" y="5602291"/>
            <a:ext cx="79379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8" name="Freeform 1036"/>
          <p:cNvSpPr/>
          <p:nvPr/>
        </p:nvSpPr>
        <p:spPr>
          <a:xfrm>
            <a:off x="7023104" y="5726109"/>
            <a:ext cx="29051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9" name="Freeform 1037"/>
          <p:cNvSpPr/>
          <p:nvPr/>
        </p:nvSpPr>
        <p:spPr>
          <a:xfrm>
            <a:off x="7275515" y="5603872"/>
            <a:ext cx="74615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0" name="Freeform 1038"/>
          <p:cNvSpPr/>
          <p:nvPr/>
        </p:nvSpPr>
        <p:spPr>
          <a:xfrm>
            <a:off x="7023104" y="5735638"/>
            <a:ext cx="258766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41" name="Group 1039"/>
          <p:cNvGrpSpPr/>
          <p:nvPr/>
        </p:nvGrpSpPr>
        <p:grpSpPr>
          <a:xfrm>
            <a:off x="7019921" y="5800725"/>
            <a:ext cx="87316" cy="38103"/>
            <a:chOff x="7019921" y="5800725"/>
            <a:chExt cx="87316" cy="38103"/>
          </a:xfrm>
        </p:grpSpPr>
        <p:sp>
          <p:nvSpPr>
            <p:cNvPr id="342" name="Freeform 1040"/>
            <p:cNvSpPr/>
            <p:nvPr/>
          </p:nvSpPr>
          <p:spPr>
            <a:xfrm>
              <a:off x="7019921" y="5800725"/>
              <a:ext cx="8731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3" name="Freeform 1041"/>
            <p:cNvSpPr/>
            <p:nvPr/>
          </p:nvSpPr>
          <p:spPr>
            <a:xfrm>
              <a:off x="7021549" y="5801538"/>
              <a:ext cx="84298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4" name="Freeform 1042"/>
            <p:cNvSpPr/>
            <p:nvPr/>
          </p:nvSpPr>
          <p:spPr>
            <a:xfrm>
              <a:off x="7027822" y="5815638"/>
              <a:ext cx="29955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5" name="Freeform 1043"/>
            <p:cNvSpPr/>
            <p:nvPr/>
          </p:nvSpPr>
          <p:spPr>
            <a:xfrm>
              <a:off x="7026770" y="5820997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6" name="Freeform 1044"/>
            <p:cNvSpPr/>
            <p:nvPr/>
          </p:nvSpPr>
          <p:spPr>
            <a:xfrm>
              <a:off x="7052438" y="5823100"/>
              <a:ext cx="29955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7" name="Freeform 1045"/>
            <p:cNvSpPr/>
            <p:nvPr/>
          </p:nvSpPr>
          <p:spPr>
            <a:xfrm>
              <a:off x="7051386" y="5828687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48" name="Freeform 1046"/>
          <p:cNvSpPr/>
          <p:nvPr/>
        </p:nvSpPr>
        <p:spPr>
          <a:xfrm>
            <a:off x="7169152" y="5807070"/>
            <a:ext cx="106363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9" name="Freeform 1047"/>
          <p:cNvSpPr/>
          <p:nvPr/>
        </p:nvSpPr>
        <p:spPr>
          <a:xfrm>
            <a:off x="6897684" y="5813426"/>
            <a:ext cx="271457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0" name="Freeform 1048"/>
          <p:cNvSpPr/>
          <p:nvPr/>
        </p:nvSpPr>
        <p:spPr>
          <a:xfrm>
            <a:off x="6899276" y="5799133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1" name="Freeform 1049"/>
          <p:cNvSpPr/>
          <p:nvPr/>
        </p:nvSpPr>
        <p:spPr>
          <a:xfrm>
            <a:off x="6899276" y="5738810"/>
            <a:ext cx="125409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2" name="Freeform 1050"/>
          <p:cNvSpPr/>
          <p:nvPr/>
        </p:nvSpPr>
        <p:spPr>
          <a:xfrm>
            <a:off x="6907213" y="5802316"/>
            <a:ext cx="257175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3" name="Freeform 1051"/>
          <p:cNvSpPr/>
          <p:nvPr/>
        </p:nvSpPr>
        <p:spPr>
          <a:xfrm flipV="1">
            <a:off x="7164388" y="5797552"/>
            <a:ext cx="104771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54" name="Picture 1054" descr="laptop_keyboard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 rot="109080" flipH="1">
            <a:off x="5581653" y="3290880"/>
            <a:ext cx="363538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55" name="Freeform 1055"/>
          <p:cNvSpPr/>
          <p:nvPr/>
        </p:nvSpPr>
        <p:spPr>
          <a:xfrm>
            <a:off x="5702298" y="3135313"/>
            <a:ext cx="29209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56" name="Picture 1056" descr="screen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716591" y="3140077"/>
            <a:ext cx="266703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57" name="Freeform 1057"/>
          <p:cNvSpPr/>
          <p:nvPr/>
        </p:nvSpPr>
        <p:spPr>
          <a:xfrm>
            <a:off x="5756276" y="3128967"/>
            <a:ext cx="247646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8" name="Freeform 1058"/>
          <p:cNvSpPr/>
          <p:nvPr/>
        </p:nvSpPr>
        <p:spPr>
          <a:xfrm>
            <a:off x="5700717" y="3128967"/>
            <a:ext cx="68259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9" name="Freeform 1059"/>
          <p:cNvSpPr/>
          <p:nvPr/>
        </p:nvSpPr>
        <p:spPr>
          <a:xfrm>
            <a:off x="5927726" y="3157542"/>
            <a:ext cx="74615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0" name="Freeform 1060"/>
          <p:cNvSpPr/>
          <p:nvPr/>
        </p:nvSpPr>
        <p:spPr>
          <a:xfrm>
            <a:off x="5699126" y="3281360"/>
            <a:ext cx="271467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1" name="Freeform 1061"/>
          <p:cNvSpPr/>
          <p:nvPr/>
        </p:nvSpPr>
        <p:spPr>
          <a:xfrm>
            <a:off x="5935663" y="3159123"/>
            <a:ext cx="69851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2" name="Freeform 1062"/>
          <p:cNvSpPr/>
          <p:nvPr/>
        </p:nvSpPr>
        <p:spPr>
          <a:xfrm>
            <a:off x="5699126" y="3290889"/>
            <a:ext cx="242892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63" name="Group 1063"/>
          <p:cNvGrpSpPr/>
          <p:nvPr/>
        </p:nvGrpSpPr>
        <p:grpSpPr>
          <a:xfrm>
            <a:off x="5695953" y="3355976"/>
            <a:ext cx="80960" cy="38103"/>
            <a:chOff x="5695953" y="3355976"/>
            <a:chExt cx="80960" cy="38103"/>
          </a:xfrm>
        </p:grpSpPr>
        <p:sp>
          <p:nvSpPr>
            <p:cNvPr id="364" name="Freeform 1064"/>
            <p:cNvSpPr/>
            <p:nvPr/>
          </p:nvSpPr>
          <p:spPr>
            <a:xfrm>
              <a:off x="5695953" y="3355976"/>
              <a:ext cx="80960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5" name="Freeform 1065"/>
            <p:cNvSpPr/>
            <p:nvPr/>
          </p:nvSpPr>
          <p:spPr>
            <a:xfrm>
              <a:off x="5697452" y="3356789"/>
              <a:ext cx="78162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6" name="Freeform 1066"/>
            <p:cNvSpPr/>
            <p:nvPr/>
          </p:nvSpPr>
          <p:spPr>
            <a:xfrm>
              <a:off x="5703268" y="3370889"/>
              <a:ext cx="27779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7" name="Freeform 1067"/>
            <p:cNvSpPr/>
            <p:nvPr/>
          </p:nvSpPr>
          <p:spPr>
            <a:xfrm>
              <a:off x="5702298" y="3376248"/>
              <a:ext cx="20884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8" name="Freeform 1068"/>
            <p:cNvSpPr/>
            <p:nvPr/>
          </p:nvSpPr>
          <p:spPr>
            <a:xfrm>
              <a:off x="5726091" y="3378342"/>
              <a:ext cx="27779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9" name="Freeform 1069"/>
            <p:cNvSpPr/>
            <p:nvPr/>
          </p:nvSpPr>
          <p:spPr>
            <a:xfrm>
              <a:off x="5725131" y="3383938"/>
              <a:ext cx="20884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70" name="Freeform 1070"/>
          <p:cNvSpPr/>
          <p:nvPr/>
        </p:nvSpPr>
        <p:spPr>
          <a:xfrm>
            <a:off x="5835645" y="3362321"/>
            <a:ext cx="100017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1" name="Freeform 1071"/>
          <p:cNvSpPr/>
          <p:nvPr/>
        </p:nvSpPr>
        <p:spPr>
          <a:xfrm>
            <a:off x="5583234" y="3368677"/>
            <a:ext cx="254002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2" name="Freeform 1072"/>
          <p:cNvSpPr/>
          <p:nvPr/>
        </p:nvSpPr>
        <p:spPr>
          <a:xfrm>
            <a:off x="5583234" y="3354384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3" name="Freeform 1073"/>
          <p:cNvSpPr/>
          <p:nvPr/>
        </p:nvSpPr>
        <p:spPr>
          <a:xfrm>
            <a:off x="5583234" y="3294061"/>
            <a:ext cx="117472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4" name="Freeform 1074"/>
          <p:cNvSpPr/>
          <p:nvPr/>
        </p:nvSpPr>
        <p:spPr>
          <a:xfrm>
            <a:off x="5591171" y="3357567"/>
            <a:ext cx="241301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5" name="Freeform 1075"/>
          <p:cNvSpPr/>
          <p:nvPr/>
        </p:nvSpPr>
        <p:spPr>
          <a:xfrm flipV="1">
            <a:off x="5830891" y="3352803"/>
            <a:ext cx="98426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76" name="Group 1076"/>
          <p:cNvGrpSpPr/>
          <p:nvPr/>
        </p:nvGrpSpPr>
        <p:grpSpPr>
          <a:xfrm>
            <a:off x="5940427" y="3222629"/>
            <a:ext cx="414342" cy="373066"/>
            <a:chOff x="5940427" y="3222629"/>
            <a:chExt cx="414342" cy="373066"/>
          </a:xfrm>
        </p:grpSpPr>
        <p:pic>
          <p:nvPicPr>
            <p:cNvPr id="377" name="Picture 1077" descr="desktop_computer_stylized_medium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flipH="1">
              <a:off x="5940427" y="3222629"/>
              <a:ext cx="414342" cy="37306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78" name="Freeform 1078"/>
            <p:cNvSpPr/>
            <p:nvPr/>
          </p:nvSpPr>
          <p:spPr>
            <a:xfrm flipH="1">
              <a:off x="6117134" y="3258400"/>
              <a:ext cx="195370" cy="1709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79" name="Picture 1081" descr="laptop_keyboard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 rot="109080" flipH="1">
            <a:off x="7329492" y="5672133"/>
            <a:ext cx="388940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80" name="Freeform 1082"/>
          <p:cNvSpPr/>
          <p:nvPr/>
        </p:nvSpPr>
        <p:spPr>
          <a:xfrm>
            <a:off x="7458075" y="5516566"/>
            <a:ext cx="312733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81" name="Picture 1083" descr="screen"/>
          <p:cNvPicPr>
            <a:picLocks noChangeAspect="1"/>
          </p:cNvPicPr>
          <p:nvPr/>
        </p:nvPicPr>
        <p:blipFill>
          <a:blip r:embed="rId15" cstate="print"/>
          <a:srcRect/>
          <a:stretch>
            <a:fillRect/>
          </a:stretch>
        </p:blipFill>
        <p:spPr>
          <a:xfrm>
            <a:off x="7473948" y="5521320"/>
            <a:ext cx="284158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82" name="Freeform 1084"/>
          <p:cNvSpPr/>
          <p:nvPr/>
        </p:nvSpPr>
        <p:spPr>
          <a:xfrm>
            <a:off x="7515224" y="5510210"/>
            <a:ext cx="265111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3" name="Freeform 1085"/>
          <p:cNvSpPr/>
          <p:nvPr/>
        </p:nvSpPr>
        <p:spPr>
          <a:xfrm>
            <a:off x="7456483" y="5510210"/>
            <a:ext cx="73023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4" name="Freeform 1086"/>
          <p:cNvSpPr/>
          <p:nvPr/>
        </p:nvSpPr>
        <p:spPr>
          <a:xfrm>
            <a:off x="7699376" y="5538785"/>
            <a:ext cx="79379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5" name="Freeform 1087"/>
          <p:cNvSpPr/>
          <p:nvPr/>
        </p:nvSpPr>
        <p:spPr>
          <a:xfrm>
            <a:off x="7454902" y="5662614"/>
            <a:ext cx="29051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6" name="Freeform 1088"/>
          <p:cNvSpPr/>
          <p:nvPr/>
        </p:nvSpPr>
        <p:spPr>
          <a:xfrm>
            <a:off x="7707313" y="5540377"/>
            <a:ext cx="74615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7" name="Freeform 1089"/>
          <p:cNvSpPr/>
          <p:nvPr/>
        </p:nvSpPr>
        <p:spPr>
          <a:xfrm>
            <a:off x="7454902" y="5672142"/>
            <a:ext cx="258766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88" name="Group 1090"/>
          <p:cNvGrpSpPr/>
          <p:nvPr/>
        </p:nvGrpSpPr>
        <p:grpSpPr>
          <a:xfrm>
            <a:off x="7451729" y="5737229"/>
            <a:ext cx="87316" cy="38103"/>
            <a:chOff x="7451729" y="5737229"/>
            <a:chExt cx="87316" cy="38103"/>
          </a:xfrm>
        </p:grpSpPr>
        <p:sp>
          <p:nvSpPr>
            <p:cNvPr id="389" name="Freeform 1091"/>
            <p:cNvSpPr/>
            <p:nvPr/>
          </p:nvSpPr>
          <p:spPr>
            <a:xfrm>
              <a:off x="7451729" y="5737229"/>
              <a:ext cx="8731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0" name="Freeform 1092"/>
            <p:cNvSpPr/>
            <p:nvPr/>
          </p:nvSpPr>
          <p:spPr>
            <a:xfrm>
              <a:off x="7453347" y="5738042"/>
              <a:ext cx="84298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1" name="Freeform 1093"/>
            <p:cNvSpPr/>
            <p:nvPr/>
          </p:nvSpPr>
          <p:spPr>
            <a:xfrm>
              <a:off x="7459620" y="5752142"/>
              <a:ext cx="29955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2" name="Freeform 1094"/>
            <p:cNvSpPr/>
            <p:nvPr/>
          </p:nvSpPr>
          <p:spPr>
            <a:xfrm>
              <a:off x="7458577" y="5757501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3" name="Freeform 1095"/>
            <p:cNvSpPr/>
            <p:nvPr/>
          </p:nvSpPr>
          <p:spPr>
            <a:xfrm>
              <a:off x="7484235" y="5759595"/>
              <a:ext cx="29955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4" name="Freeform 1096"/>
            <p:cNvSpPr/>
            <p:nvPr/>
          </p:nvSpPr>
          <p:spPr>
            <a:xfrm>
              <a:off x="7483193" y="5765191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95" name="Freeform 1097"/>
          <p:cNvSpPr/>
          <p:nvPr/>
        </p:nvSpPr>
        <p:spPr>
          <a:xfrm>
            <a:off x="7600950" y="5743575"/>
            <a:ext cx="106363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6" name="Freeform 1098"/>
          <p:cNvSpPr/>
          <p:nvPr/>
        </p:nvSpPr>
        <p:spPr>
          <a:xfrm>
            <a:off x="7329492" y="5749920"/>
            <a:ext cx="271457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7" name="Freeform 1099"/>
          <p:cNvSpPr/>
          <p:nvPr/>
        </p:nvSpPr>
        <p:spPr>
          <a:xfrm>
            <a:off x="7331073" y="5735638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8" name="Freeform 1100"/>
          <p:cNvSpPr/>
          <p:nvPr/>
        </p:nvSpPr>
        <p:spPr>
          <a:xfrm>
            <a:off x="7331073" y="5675315"/>
            <a:ext cx="125409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9" name="Freeform 1101"/>
          <p:cNvSpPr/>
          <p:nvPr/>
        </p:nvSpPr>
        <p:spPr>
          <a:xfrm>
            <a:off x="7339010" y="5738810"/>
            <a:ext cx="257175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0" name="Freeform 1102"/>
          <p:cNvSpPr/>
          <p:nvPr/>
        </p:nvSpPr>
        <p:spPr>
          <a:xfrm flipV="1">
            <a:off x="7596185" y="5734046"/>
            <a:ext cx="104771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01" name="Group 1103"/>
          <p:cNvGrpSpPr/>
          <p:nvPr/>
        </p:nvGrpSpPr>
        <p:grpSpPr>
          <a:xfrm>
            <a:off x="6351586" y="2493961"/>
            <a:ext cx="390532" cy="169868"/>
            <a:chOff x="6351586" y="2493961"/>
            <a:chExt cx="390532" cy="169868"/>
          </a:xfrm>
        </p:grpSpPr>
        <p:sp>
          <p:nvSpPr>
            <p:cNvPr id="402" name="Oval 407"/>
            <p:cNvSpPr/>
            <p:nvPr/>
          </p:nvSpPr>
          <p:spPr>
            <a:xfrm>
              <a:off x="6353178" y="2569061"/>
              <a:ext cx="387348" cy="9476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3" name="Rectangle 410"/>
            <p:cNvSpPr/>
            <p:nvPr/>
          </p:nvSpPr>
          <p:spPr>
            <a:xfrm>
              <a:off x="6353178" y="2558335"/>
              <a:ext cx="388940" cy="59006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4" name="Oval 411"/>
            <p:cNvSpPr/>
            <p:nvPr/>
          </p:nvSpPr>
          <p:spPr>
            <a:xfrm>
              <a:off x="6351586" y="2493961"/>
              <a:ext cx="387348" cy="1108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05" name="Group 1107"/>
            <p:cNvGrpSpPr/>
            <p:nvPr/>
          </p:nvGrpSpPr>
          <p:grpSpPr>
            <a:xfrm>
              <a:off x="6429375" y="2522573"/>
              <a:ext cx="219071" cy="51855"/>
              <a:chOff x="6429375" y="2522573"/>
              <a:chExt cx="219071" cy="51855"/>
            </a:xfrm>
          </p:grpSpPr>
          <p:sp>
            <p:nvSpPr>
              <p:cNvPr id="406" name="Freeform 1108"/>
              <p:cNvSpPr/>
              <p:nvPr/>
            </p:nvSpPr>
            <p:spPr>
              <a:xfrm>
                <a:off x="6429375" y="2522573"/>
                <a:ext cx="219071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7" name="Freeform 1109"/>
              <p:cNvSpPr/>
              <p:nvPr/>
            </p:nvSpPr>
            <p:spPr>
              <a:xfrm>
                <a:off x="6439268" y="2522573"/>
                <a:ext cx="199284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8" name="Line 1110"/>
            <p:cNvSpPr/>
            <p:nvPr/>
          </p:nvSpPr>
          <p:spPr>
            <a:xfrm>
              <a:off x="6353178" y="2545817"/>
              <a:ext cx="0" cy="7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9" name="Line 1111"/>
            <p:cNvSpPr/>
            <p:nvPr/>
          </p:nvSpPr>
          <p:spPr>
            <a:xfrm>
              <a:off x="6738935" y="2549392"/>
              <a:ext cx="0" cy="73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0" name="Group 1112"/>
          <p:cNvGrpSpPr/>
          <p:nvPr/>
        </p:nvGrpSpPr>
        <p:grpSpPr>
          <a:xfrm>
            <a:off x="6051554" y="3641726"/>
            <a:ext cx="390521" cy="169867"/>
            <a:chOff x="6051554" y="3641726"/>
            <a:chExt cx="390521" cy="169867"/>
          </a:xfrm>
        </p:grpSpPr>
        <p:sp>
          <p:nvSpPr>
            <p:cNvPr id="411" name="Oval 407"/>
            <p:cNvSpPr/>
            <p:nvPr/>
          </p:nvSpPr>
          <p:spPr>
            <a:xfrm>
              <a:off x="6053135" y="3716825"/>
              <a:ext cx="387348" cy="9476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2" name="Rectangle 410"/>
            <p:cNvSpPr/>
            <p:nvPr/>
          </p:nvSpPr>
          <p:spPr>
            <a:xfrm>
              <a:off x="6053135" y="3706090"/>
              <a:ext cx="388940" cy="59006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3" name="Oval 411"/>
            <p:cNvSpPr/>
            <p:nvPr/>
          </p:nvSpPr>
          <p:spPr>
            <a:xfrm>
              <a:off x="6051554" y="3641726"/>
              <a:ext cx="387348" cy="11086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14" name="Group 1116"/>
            <p:cNvGrpSpPr/>
            <p:nvPr/>
          </p:nvGrpSpPr>
          <p:grpSpPr>
            <a:xfrm>
              <a:off x="6129342" y="3670337"/>
              <a:ext cx="219071" cy="51855"/>
              <a:chOff x="6129342" y="3670337"/>
              <a:chExt cx="219071" cy="51855"/>
            </a:xfrm>
          </p:grpSpPr>
          <p:sp>
            <p:nvSpPr>
              <p:cNvPr id="415" name="Freeform 1117"/>
              <p:cNvSpPr/>
              <p:nvPr/>
            </p:nvSpPr>
            <p:spPr>
              <a:xfrm>
                <a:off x="6129342" y="3670337"/>
                <a:ext cx="219071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6" name="Freeform 1118"/>
              <p:cNvSpPr/>
              <p:nvPr/>
            </p:nvSpPr>
            <p:spPr>
              <a:xfrm>
                <a:off x="6139235" y="3670337"/>
                <a:ext cx="199284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17" name="Line 1119"/>
            <p:cNvSpPr/>
            <p:nvPr/>
          </p:nvSpPr>
          <p:spPr>
            <a:xfrm>
              <a:off x="6053135" y="3693581"/>
              <a:ext cx="0" cy="7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8" name="Line 1120"/>
            <p:cNvSpPr/>
            <p:nvPr/>
          </p:nvSpPr>
          <p:spPr>
            <a:xfrm>
              <a:off x="6438903" y="3697156"/>
              <a:ext cx="0" cy="73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9" name="Group 878"/>
          <p:cNvGrpSpPr/>
          <p:nvPr/>
        </p:nvGrpSpPr>
        <p:grpSpPr>
          <a:xfrm>
            <a:off x="5529267" y="3016248"/>
            <a:ext cx="519104" cy="128583"/>
            <a:chOff x="5529267" y="3016248"/>
            <a:chExt cx="519104" cy="128583"/>
          </a:xfrm>
        </p:grpSpPr>
        <p:sp>
          <p:nvSpPr>
            <p:cNvPr id="420" name="Freeform 879"/>
            <p:cNvSpPr/>
            <p:nvPr/>
          </p:nvSpPr>
          <p:spPr>
            <a:xfrm>
              <a:off x="5529267" y="3069869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1" name="Freeform 880"/>
            <p:cNvSpPr/>
            <p:nvPr/>
          </p:nvSpPr>
          <p:spPr>
            <a:xfrm>
              <a:off x="5586938" y="3037847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2" name="Freeform 881"/>
            <p:cNvSpPr/>
            <p:nvPr/>
          </p:nvSpPr>
          <p:spPr>
            <a:xfrm>
              <a:off x="5648084" y="3044970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3" name="Freeform 882"/>
            <p:cNvSpPr/>
            <p:nvPr/>
          </p:nvSpPr>
          <p:spPr>
            <a:xfrm>
              <a:off x="5805434" y="3046744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4" name="Freeform 883"/>
            <p:cNvSpPr/>
            <p:nvPr/>
          </p:nvSpPr>
          <p:spPr>
            <a:xfrm>
              <a:off x="5824179" y="3026920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5" name="Freeform 884"/>
            <p:cNvSpPr/>
            <p:nvPr/>
          </p:nvSpPr>
          <p:spPr>
            <a:xfrm>
              <a:off x="5919971" y="3016248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26" name="Group 1121"/>
          <p:cNvGrpSpPr/>
          <p:nvPr/>
        </p:nvGrpSpPr>
        <p:grpSpPr>
          <a:xfrm>
            <a:off x="6248396" y="4852985"/>
            <a:ext cx="617540" cy="247656"/>
            <a:chOff x="6248396" y="4852985"/>
            <a:chExt cx="617540" cy="247656"/>
          </a:xfrm>
        </p:grpSpPr>
        <p:sp>
          <p:nvSpPr>
            <p:cNvPr id="427" name="Oval 407"/>
            <p:cNvSpPr/>
            <p:nvPr/>
          </p:nvSpPr>
          <p:spPr>
            <a:xfrm>
              <a:off x="6249512" y="4961497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28" name="Rectangle 410"/>
            <p:cNvSpPr/>
            <p:nvPr/>
          </p:nvSpPr>
          <p:spPr>
            <a:xfrm>
              <a:off x="6249512" y="4947452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29" name="Oval 411"/>
            <p:cNvSpPr/>
            <p:nvPr/>
          </p:nvSpPr>
          <p:spPr>
            <a:xfrm>
              <a:off x="6248396" y="4852985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30" name="Group 1125"/>
            <p:cNvGrpSpPr/>
            <p:nvPr/>
          </p:nvGrpSpPr>
          <p:grpSpPr>
            <a:xfrm>
              <a:off x="6373020" y="4893841"/>
              <a:ext cx="344929" cy="76590"/>
              <a:chOff x="6373020" y="4893841"/>
              <a:chExt cx="344929" cy="76590"/>
            </a:xfrm>
          </p:grpSpPr>
          <p:sp>
            <p:nvSpPr>
              <p:cNvPr id="431" name="Freeform 1126"/>
              <p:cNvSpPr/>
              <p:nvPr/>
            </p:nvSpPr>
            <p:spPr>
              <a:xfrm>
                <a:off x="6373020" y="4893841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2" name="Freeform 1127"/>
              <p:cNvSpPr/>
              <p:nvPr/>
            </p:nvSpPr>
            <p:spPr>
              <a:xfrm>
                <a:off x="6388601" y="4893841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3" name="Line 1128"/>
            <p:cNvSpPr/>
            <p:nvPr/>
          </p:nvSpPr>
          <p:spPr>
            <a:xfrm>
              <a:off x="6249512" y="4930856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4" name="Line 1129"/>
            <p:cNvSpPr/>
            <p:nvPr/>
          </p:nvSpPr>
          <p:spPr>
            <a:xfrm>
              <a:off x="6861483" y="4933407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5" name="Group 1130"/>
          <p:cNvGrpSpPr/>
          <p:nvPr/>
        </p:nvGrpSpPr>
        <p:grpSpPr>
          <a:xfrm>
            <a:off x="6969127" y="4510085"/>
            <a:ext cx="617530" cy="247656"/>
            <a:chOff x="6969127" y="4510085"/>
            <a:chExt cx="617530" cy="247656"/>
          </a:xfrm>
        </p:grpSpPr>
        <p:sp>
          <p:nvSpPr>
            <p:cNvPr id="436" name="Oval 407"/>
            <p:cNvSpPr/>
            <p:nvPr/>
          </p:nvSpPr>
          <p:spPr>
            <a:xfrm>
              <a:off x="6970233" y="4618597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37" name="Rectangle 410"/>
            <p:cNvSpPr/>
            <p:nvPr/>
          </p:nvSpPr>
          <p:spPr>
            <a:xfrm>
              <a:off x="6970233" y="4604552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38" name="Oval 411"/>
            <p:cNvSpPr/>
            <p:nvPr/>
          </p:nvSpPr>
          <p:spPr>
            <a:xfrm>
              <a:off x="6969127" y="4510085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39" name="Group 1134"/>
            <p:cNvGrpSpPr/>
            <p:nvPr/>
          </p:nvGrpSpPr>
          <p:grpSpPr>
            <a:xfrm>
              <a:off x="7093741" y="4550941"/>
              <a:ext cx="344929" cy="76590"/>
              <a:chOff x="7093741" y="4550941"/>
              <a:chExt cx="344929" cy="76590"/>
            </a:xfrm>
          </p:grpSpPr>
          <p:sp>
            <p:nvSpPr>
              <p:cNvPr id="440" name="Freeform 1135"/>
              <p:cNvSpPr/>
              <p:nvPr/>
            </p:nvSpPr>
            <p:spPr>
              <a:xfrm>
                <a:off x="7093741" y="4550941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1" name="Freeform 1136"/>
              <p:cNvSpPr/>
              <p:nvPr/>
            </p:nvSpPr>
            <p:spPr>
              <a:xfrm>
                <a:off x="7109322" y="4550941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42" name="Line 1137"/>
            <p:cNvSpPr/>
            <p:nvPr/>
          </p:nvSpPr>
          <p:spPr>
            <a:xfrm>
              <a:off x="6970233" y="4587956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3" name="Line 1138"/>
            <p:cNvSpPr/>
            <p:nvPr/>
          </p:nvSpPr>
          <p:spPr>
            <a:xfrm>
              <a:off x="7582213" y="4590507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44" name="Group 1139"/>
          <p:cNvGrpSpPr/>
          <p:nvPr/>
        </p:nvGrpSpPr>
        <p:grpSpPr>
          <a:xfrm>
            <a:off x="7585076" y="4811709"/>
            <a:ext cx="617539" cy="247656"/>
            <a:chOff x="7585076" y="4811709"/>
            <a:chExt cx="617539" cy="247656"/>
          </a:xfrm>
        </p:grpSpPr>
        <p:sp>
          <p:nvSpPr>
            <p:cNvPr id="445" name="Oval 407"/>
            <p:cNvSpPr/>
            <p:nvPr/>
          </p:nvSpPr>
          <p:spPr>
            <a:xfrm>
              <a:off x="7586191" y="4920221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6" name="Rectangle 410"/>
            <p:cNvSpPr/>
            <p:nvPr/>
          </p:nvSpPr>
          <p:spPr>
            <a:xfrm>
              <a:off x="7586191" y="4906176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7" name="Oval 411"/>
            <p:cNvSpPr/>
            <p:nvPr/>
          </p:nvSpPr>
          <p:spPr>
            <a:xfrm>
              <a:off x="7585076" y="4811709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48" name="Group 1143"/>
            <p:cNvGrpSpPr/>
            <p:nvPr/>
          </p:nvGrpSpPr>
          <p:grpSpPr>
            <a:xfrm>
              <a:off x="7709690" y="4852565"/>
              <a:ext cx="344929" cy="76590"/>
              <a:chOff x="7709690" y="4852565"/>
              <a:chExt cx="344929" cy="76590"/>
            </a:xfrm>
          </p:grpSpPr>
          <p:sp>
            <p:nvSpPr>
              <p:cNvPr id="449" name="Freeform 1144"/>
              <p:cNvSpPr/>
              <p:nvPr/>
            </p:nvSpPr>
            <p:spPr>
              <a:xfrm>
                <a:off x="7709690" y="4852565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0" name="Freeform 1145"/>
              <p:cNvSpPr/>
              <p:nvPr/>
            </p:nvSpPr>
            <p:spPr>
              <a:xfrm>
                <a:off x="7725271" y="4852565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1" name="Line 1146"/>
            <p:cNvSpPr/>
            <p:nvPr/>
          </p:nvSpPr>
          <p:spPr>
            <a:xfrm>
              <a:off x="7586191" y="4889580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2" name="Line 1147"/>
            <p:cNvSpPr/>
            <p:nvPr/>
          </p:nvSpPr>
          <p:spPr>
            <a:xfrm>
              <a:off x="8198162" y="4892131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45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C0ABA79A-093A-43CF-826C-993831AD359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13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4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17515" y="860422"/>
            <a:ext cx="73136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itle 41"/>
          <p:cNvSpPr txBox="1">
            <a:spLocks noGrp="1"/>
          </p:cNvSpPr>
          <p:nvPr>
            <p:ph type="title" idx="4294967295"/>
          </p:nvPr>
        </p:nvSpPr>
        <p:spPr>
          <a:xfrm>
            <a:off x="403222" y="228600"/>
            <a:ext cx="7772400" cy="83502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Πρόσβαση</a:t>
            </a:r>
            <a:r>
              <a:rPr lang="en-US" sz="3200">
                <a:latin typeface="Comic Sans MS" pitchFamily="66"/>
                <a:ea typeface="ＭＳ Ｐゴシック" pitchFamily="34"/>
              </a:rPr>
              <a:t>: digital subscriber line (DSL)</a:t>
            </a:r>
          </a:p>
        </p:txBody>
      </p:sp>
      <p:sp>
        <p:nvSpPr>
          <p:cNvPr id="5" name="Freeform 3"/>
          <p:cNvSpPr/>
          <p:nvPr/>
        </p:nvSpPr>
        <p:spPr>
          <a:xfrm>
            <a:off x="4305296" y="1501773"/>
            <a:ext cx="2216148" cy="14779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96"/>
              <a:gd name="f7" fmla="val 931"/>
              <a:gd name="f8" fmla="val 873"/>
              <a:gd name="f9" fmla="val 18"/>
              <a:gd name="f10" fmla="val 787"/>
              <a:gd name="f11" fmla="val 32"/>
              <a:gd name="f12" fmla="val 625"/>
              <a:gd name="f13" fmla="val 55"/>
              <a:gd name="f14" fmla="val 526"/>
              <a:gd name="f15" fmla="val 89"/>
              <a:gd name="f16" fmla="val 426"/>
              <a:gd name="f17" fmla="val 122"/>
              <a:gd name="f18" fmla="val 346"/>
              <a:gd name="f19" fmla="val 184"/>
              <a:gd name="f20" fmla="val 278"/>
              <a:gd name="f21" fmla="val 216"/>
              <a:gd name="f22" fmla="val 210"/>
              <a:gd name="f23" fmla="val 248"/>
              <a:gd name="f24" fmla="val 159"/>
              <a:gd name="f25" fmla="val 236"/>
              <a:gd name="f26" fmla="val 118"/>
              <a:gd name="f27" fmla="val 283"/>
              <a:gd name="f28" fmla="val 77"/>
              <a:gd name="f29" fmla="val 330"/>
              <a:gd name="f30" fmla="val 46"/>
              <a:gd name="f31" fmla="val 416"/>
              <a:gd name="f32" fmla="val 30"/>
              <a:gd name="f33" fmla="val 497"/>
              <a:gd name="f34" fmla="val 14"/>
              <a:gd name="f35" fmla="val 578"/>
              <a:gd name="f36" fmla="val 714"/>
              <a:gd name="f37" fmla="val 24"/>
              <a:gd name="f38" fmla="val 768"/>
              <a:gd name="f39" fmla="val 49"/>
              <a:gd name="f40" fmla="val 821"/>
              <a:gd name="f41" fmla="val 112"/>
              <a:gd name="f42" fmla="val 796"/>
              <a:gd name="f43" fmla="val 178"/>
              <a:gd name="f44" fmla="val 818"/>
              <a:gd name="f45" fmla="val 244"/>
              <a:gd name="f46" fmla="val 840"/>
              <a:gd name="f47" fmla="val 318"/>
              <a:gd name="f48" fmla="val 886"/>
              <a:gd name="f49" fmla="val 421"/>
              <a:gd name="f50" fmla="val 902"/>
              <a:gd name="f51" fmla="val 524"/>
              <a:gd name="f52" fmla="val 918"/>
              <a:gd name="f53" fmla="val 681"/>
              <a:gd name="f54" fmla="val 916"/>
              <a:gd name="f55" fmla="val 793"/>
              <a:gd name="f56" fmla="val 905"/>
              <a:gd name="f57" fmla="val 1004"/>
              <a:gd name="f58" fmla="val 1095"/>
              <a:gd name="f59" fmla="val 1186"/>
              <a:gd name="f60" fmla="val 1291"/>
              <a:gd name="f61" fmla="val 813"/>
              <a:gd name="f62" fmla="val 1337"/>
              <a:gd name="f63" fmla="val 744"/>
              <a:gd name="f64" fmla="val 1383"/>
              <a:gd name="f65" fmla="val 675"/>
              <a:gd name="f66" fmla="val 1365"/>
              <a:gd name="f67" fmla="val 580"/>
              <a:gd name="f68" fmla="val 1372"/>
              <a:gd name="f69" fmla="val 487"/>
              <a:gd name="f70" fmla="val 1378"/>
              <a:gd name="f71" fmla="val 393"/>
              <a:gd name="f72" fmla="val 256"/>
              <a:gd name="f73" fmla="val 1377"/>
              <a:gd name="f74" fmla="val 179"/>
              <a:gd name="f75" fmla="val 1358"/>
              <a:gd name="f76" fmla="val 102"/>
              <a:gd name="f77" fmla="val 1314"/>
              <a:gd name="f78" fmla="val 57"/>
              <a:gd name="f79" fmla="val 1259"/>
              <a:gd name="f80" fmla="val 28"/>
              <a:gd name="f81" fmla="val 1203"/>
              <a:gd name="f82" fmla="val 1110"/>
              <a:gd name="f83" fmla="val 7"/>
              <a:gd name="f84" fmla="val 1046"/>
              <a:gd name="f85" fmla="val 5"/>
              <a:gd name="f86" fmla="val 981"/>
              <a:gd name="f87" fmla="val 3"/>
              <a:gd name="f88" fmla="val 959"/>
              <a:gd name="f89" fmla="+- 0 0 -90"/>
              <a:gd name="f90" fmla="*/ f3 1 1396"/>
              <a:gd name="f91" fmla="*/ f4 1 931"/>
              <a:gd name="f92" fmla="val f5"/>
              <a:gd name="f93" fmla="val f6"/>
              <a:gd name="f94" fmla="val f7"/>
              <a:gd name="f95" fmla="*/ f89 f0 1"/>
              <a:gd name="f96" fmla="+- f94 0 f92"/>
              <a:gd name="f97" fmla="+- f93 0 f92"/>
              <a:gd name="f98" fmla="*/ f95 1 f2"/>
              <a:gd name="f99" fmla="*/ f97 1 1396"/>
              <a:gd name="f100" fmla="*/ f96 1 931"/>
              <a:gd name="f101" fmla="*/ 2147483647 f97 1"/>
              <a:gd name="f102" fmla="*/ 2147483647 f96 1"/>
              <a:gd name="f103" fmla="*/ 0 f97 1"/>
              <a:gd name="f104" fmla="*/ 0 f96 1"/>
              <a:gd name="f105" fmla="*/ 1396 f97 1"/>
              <a:gd name="f106" fmla="*/ 931 f96 1"/>
              <a:gd name="f107" fmla="+- f98 0 f1"/>
              <a:gd name="f108" fmla="*/ f101 1 1396"/>
              <a:gd name="f109" fmla="*/ f102 1 931"/>
              <a:gd name="f110" fmla="*/ f103 1 1396"/>
              <a:gd name="f111" fmla="*/ f104 1 931"/>
              <a:gd name="f112" fmla="*/ f105 1 1396"/>
              <a:gd name="f113" fmla="*/ f106 1 931"/>
              <a:gd name="f114" fmla="*/ f108 1 f99"/>
              <a:gd name="f115" fmla="*/ f109 1 f100"/>
              <a:gd name="f116" fmla="*/ f110 1 f99"/>
              <a:gd name="f117" fmla="*/ f112 1 f99"/>
              <a:gd name="f118" fmla="*/ f111 1 f100"/>
              <a:gd name="f119" fmla="*/ f113 1 f100"/>
              <a:gd name="f120" fmla="*/ f116 f90 1"/>
              <a:gd name="f121" fmla="*/ f117 f90 1"/>
              <a:gd name="f122" fmla="*/ f119 f91 1"/>
              <a:gd name="f123" fmla="*/ f118 f91 1"/>
              <a:gd name="f124" fmla="*/ f114 f90 1"/>
              <a:gd name="f125" fmla="*/ f115 f9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</a:cxnLst>
            <a:rect l="f120" t="f123" r="f121" b="f122"/>
            <a:pathLst>
              <a:path w="1396" h="93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4"/>
                </a:cubicBezTo>
                <a:cubicBezTo>
                  <a:pt x="f56" y="f54"/>
                  <a:pt x="f57" y="f7"/>
                  <a:pt x="f58" y="f50"/>
                </a:cubicBezTo>
                <a:cubicBezTo>
                  <a:pt x="f59" y="f8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6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5"/>
                  <a:pt x="f82" y="f83"/>
                  <a:pt x="f84" y="f85"/>
                </a:cubicBezTo>
                <a:cubicBezTo>
                  <a:pt x="f86" y="f87"/>
                  <a:pt x="f88" y="f85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Oval 9"/>
          <p:cNvSpPr/>
          <p:nvPr/>
        </p:nvSpPr>
        <p:spPr>
          <a:xfrm>
            <a:off x="5305421" y="2208211"/>
            <a:ext cx="193679" cy="19367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7" name="Oval 12"/>
          <p:cNvSpPr/>
          <p:nvPr/>
        </p:nvSpPr>
        <p:spPr>
          <a:xfrm>
            <a:off x="5686425" y="1836736"/>
            <a:ext cx="193679" cy="19367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8" name="Line 15"/>
          <p:cNvSpPr/>
          <p:nvPr/>
        </p:nvSpPr>
        <p:spPr>
          <a:xfrm flipV="1">
            <a:off x="5392738" y="1978020"/>
            <a:ext cx="317497" cy="3365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16"/>
          <p:cNvSpPr/>
          <p:nvPr/>
        </p:nvSpPr>
        <p:spPr>
          <a:xfrm>
            <a:off x="5786442" y="1954209"/>
            <a:ext cx="400050" cy="5905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</a:custDash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Rectangle 44"/>
          <p:cNvSpPr/>
          <p:nvPr/>
        </p:nvSpPr>
        <p:spPr>
          <a:xfrm>
            <a:off x="4584701" y="1957392"/>
            <a:ext cx="955676" cy="70008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" name="Text Box 45"/>
          <p:cNvSpPr txBox="1"/>
          <p:nvPr/>
        </p:nvSpPr>
        <p:spPr>
          <a:xfrm>
            <a:off x="4040184" y="1476371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central office</a:t>
            </a:r>
          </a:p>
        </p:txBody>
      </p:sp>
      <p:grpSp>
        <p:nvGrpSpPr>
          <p:cNvPr id="12" name="Group 137"/>
          <p:cNvGrpSpPr/>
          <p:nvPr/>
        </p:nvGrpSpPr>
        <p:grpSpPr>
          <a:xfrm>
            <a:off x="5143499" y="2905121"/>
            <a:ext cx="2178045" cy="1147764"/>
            <a:chOff x="5143499" y="2905121"/>
            <a:chExt cx="2178045" cy="1147764"/>
          </a:xfrm>
        </p:grpSpPr>
        <p:sp>
          <p:nvSpPr>
            <p:cNvPr id="13" name="Freeform 28"/>
            <p:cNvSpPr/>
            <p:nvPr/>
          </p:nvSpPr>
          <p:spPr>
            <a:xfrm>
              <a:off x="5143499" y="2905121"/>
              <a:ext cx="2178045" cy="1147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469145 f72 1"/>
                <a:gd name="f77" fmla="*/ 2309 f71 1"/>
                <a:gd name="f78" fmla="*/ 319298 f72 1"/>
                <a:gd name="f79" fmla="*/ 16281 f71 1"/>
                <a:gd name="f80" fmla="*/ 105985 f72 1"/>
                <a:gd name="f81" fmla="*/ 23386 f71 1"/>
                <a:gd name="f82" fmla="*/ 15506 f72 1"/>
                <a:gd name="f83" fmla="*/ 78344 f71 1"/>
                <a:gd name="f84" fmla="*/ 199263 f72 1"/>
                <a:gd name="f85" fmla="*/ 103496 f71 1"/>
                <a:gd name="f86" fmla="*/ 383538 f72 1"/>
                <a:gd name="f87" fmla="*/ 99421 f71 1"/>
                <a:gd name="f88" fmla="*/ 646551 f72 1"/>
                <a:gd name="f89" fmla="*/ 772845 f72 1"/>
                <a:gd name="f90" fmla="*/ 101223 f71 1"/>
                <a:gd name="f91" fmla="*/ 832759 f72 1"/>
                <a:gd name="f92" fmla="*/ 86790 f71 1"/>
                <a:gd name="f93" fmla="*/ 830490 f72 1"/>
                <a:gd name="f94" fmla="*/ 36837 f71 1"/>
                <a:gd name="f95" fmla="*/ 732908 f72 1"/>
                <a:gd name="f96" fmla="*/ 7992 f71 1"/>
                <a:gd name="f97" fmla="*/ 0 f72 1"/>
                <a:gd name="f98" fmla="*/ 0 f71 1"/>
                <a:gd name="f99" fmla="*/ 765 f72 1"/>
                <a:gd name="f100" fmla="*/ 459 f71 1"/>
                <a:gd name="f101" fmla="+- f73 0 f1"/>
                <a:gd name="f102" fmla="*/ f76 1 765"/>
                <a:gd name="f103" fmla="*/ f77 1 459"/>
                <a:gd name="f104" fmla="*/ f78 1 765"/>
                <a:gd name="f105" fmla="*/ f79 1 459"/>
                <a:gd name="f106" fmla="*/ f80 1 765"/>
                <a:gd name="f107" fmla="*/ f81 1 459"/>
                <a:gd name="f108" fmla="*/ f82 1 765"/>
                <a:gd name="f109" fmla="*/ f83 1 459"/>
                <a:gd name="f110" fmla="*/ f84 1 765"/>
                <a:gd name="f111" fmla="*/ f85 1 459"/>
                <a:gd name="f112" fmla="*/ f86 1 765"/>
                <a:gd name="f113" fmla="*/ f87 1 459"/>
                <a:gd name="f114" fmla="*/ f88 1 765"/>
                <a:gd name="f115" fmla="*/ f89 1 765"/>
                <a:gd name="f116" fmla="*/ f90 1 459"/>
                <a:gd name="f117" fmla="*/ f91 1 765"/>
                <a:gd name="f118" fmla="*/ f92 1 459"/>
                <a:gd name="f119" fmla="*/ f93 1 765"/>
                <a:gd name="f120" fmla="*/ f94 1 459"/>
                <a:gd name="f121" fmla="*/ f95 1 765"/>
                <a:gd name="f122" fmla="*/ f96 1 459"/>
                <a:gd name="f123" fmla="*/ f97 1 765"/>
                <a:gd name="f124" fmla="*/ f98 1 459"/>
                <a:gd name="f125" fmla="*/ f99 1 765"/>
                <a:gd name="f126" fmla="*/ f100 1 459"/>
                <a:gd name="f127" fmla="*/ f102 1 f74"/>
                <a:gd name="f128" fmla="*/ f103 1 f75"/>
                <a:gd name="f129" fmla="*/ f104 1 f74"/>
                <a:gd name="f130" fmla="*/ f105 1 f75"/>
                <a:gd name="f131" fmla="*/ f106 1 f74"/>
                <a:gd name="f132" fmla="*/ f107 1 f75"/>
                <a:gd name="f133" fmla="*/ f108 1 f74"/>
                <a:gd name="f134" fmla="*/ f109 1 f75"/>
                <a:gd name="f135" fmla="*/ f110 1 f74"/>
                <a:gd name="f136" fmla="*/ f111 1 f75"/>
                <a:gd name="f137" fmla="*/ f112 1 f74"/>
                <a:gd name="f138" fmla="*/ f113 1 f75"/>
                <a:gd name="f139" fmla="*/ f114 1 f74"/>
                <a:gd name="f140" fmla="*/ f115 1 f74"/>
                <a:gd name="f141" fmla="*/ f116 1 f75"/>
                <a:gd name="f142" fmla="*/ f117 1 f74"/>
                <a:gd name="f143" fmla="*/ f118 1 f75"/>
                <a:gd name="f144" fmla="*/ f119 1 f74"/>
                <a:gd name="f145" fmla="*/ f120 1 f75"/>
                <a:gd name="f146" fmla="*/ f121 1 f74"/>
                <a:gd name="f147" fmla="*/ f122 1 f75"/>
                <a:gd name="f148" fmla="*/ f123 1 f74"/>
                <a:gd name="f149" fmla="*/ f125 1 f74"/>
                <a:gd name="f150" fmla="*/ f124 1 f75"/>
                <a:gd name="f151" fmla="*/ f126 1 f75"/>
                <a:gd name="f152" fmla="*/ f148 f65 1"/>
                <a:gd name="f153" fmla="*/ f149 f65 1"/>
                <a:gd name="f154" fmla="*/ f151 f66 1"/>
                <a:gd name="f155" fmla="*/ f150 f66 1"/>
                <a:gd name="f156" fmla="*/ f127 f65 1"/>
                <a:gd name="f157" fmla="*/ f128 f66 1"/>
                <a:gd name="f158" fmla="*/ f129 f65 1"/>
                <a:gd name="f159" fmla="*/ f130 f66 1"/>
                <a:gd name="f160" fmla="*/ f131 f65 1"/>
                <a:gd name="f161" fmla="*/ f132 f66 1"/>
                <a:gd name="f162" fmla="*/ f133 f65 1"/>
                <a:gd name="f163" fmla="*/ f134 f66 1"/>
                <a:gd name="f164" fmla="*/ f135 f65 1"/>
                <a:gd name="f165" fmla="*/ f136 f66 1"/>
                <a:gd name="f166" fmla="*/ f137 f65 1"/>
                <a:gd name="f167" fmla="*/ f138 f66 1"/>
                <a:gd name="f168" fmla="*/ f139 f65 1"/>
                <a:gd name="f169" fmla="*/ f140 f65 1"/>
                <a:gd name="f170" fmla="*/ f141 f66 1"/>
                <a:gd name="f171" fmla="*/ f142 f65 1"/>
                <a:gd name="f172" fmla="*/ f143 f66 1"/>
                <a:gd name="f173" fmla="*/ f144 f65 1"/>
                <a:gd name="f174" fmla="*/ f145 f66 1"/>
                <a:gd name="f175" fmla="*/ f146 f65 1"/>
                <a:gd name="f176" fmla="*/ f147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6" y="f157"/>
                </a:cxn>
                <a:cxn ang="f101">
                  <a:pos x="f158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5"/>
                </a:cxn>
                <a:cxn ang="f101">
                  <a:pos x="f169" y="f170"/>
                </a:cxn>
                <a:cxn ang="f101">
                  <a:pos x="f171" y="f172"/>
                </a:cxn>
                <a:cxn ang="f101">
                  <a:pos x="f173" y="f174"/>
                </a:cxn>
                <a:cxn ang="f101">
                  <a:pos x="f175" y="f176"/>
                </a:cxn>
                <a:cxn ang="f101">
                  <a:pos x="f156" y="f157"/>
                </a:cxn>
              </a:cxnLst>
              <a:rect l="f152" t="f155" r="f153" b="f154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Line 31"/>
            <p:cNvSpPr/>
            <p:nvPr/>
          </p:nvSpPr>
          <p:spPr>
            <a:xfrm flipV="1">
              <a:off x="5973766" y="3259141"/>
              <a:ext cx="168277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32"/>
            <p:cNvSpPr/>
            <p:nvPr/>
          </p:nvSpPr>
          <p:spPr>
            <a:xfrm>
              <a:off x="5740402" y="3498851"/>
              <a:ext cx="0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33"/>
            <p:cNvSpPr/>
            <p:nvPr/>
          </p:nvSpPr>
          <p:spPr>
            <a:xfrm flipV="1">
              <a:off x="5973766" y="3355976"/>
              <a:ext cx="35877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34"/>
            <p:cNvSpPr/>
            <p:nvPr/>
          </p:nvSpPr>
          <p:spPr>
            <a:xfrm>
              <a:off x="6470651" y="3354384"/>
              <a:ext cx="0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35"/>
            <p:cNvSpPr/>
            <p:nvPr/>
          </p:nvSpPr>
          <p:spPr>
            <a:xfrm>
              <a:off x="5999158" y="3778245"/>
              <a:ext cx="25717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36"/>
            <p:cNvSpPr/>
            <p:nvPr/>
          </p:nvSpPr>
          <p:spPr>
            <a:xfrm>
              <a:off x="6754809" y="3765554"/>
              <a:ext cx="24130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0" name="Group 37"/>
            <p:cNvGrpSpPr/>
            <p:nvPr/>
          </p:nvGrpSpPr>
          <p:grpSpPr>
            <a:xfrm>
              <a:off x="6127751" y="3125784"/>
              <a:ext cx="531805" cy="234955"/>
              <a:chOff x="6127751" y="3125784"/>
              <a:chExt cx="531805" cy="234955"/>
            </a:xfrm>
          </p:grpSpPr>
          <p:sp>
            <p:nvSpPr>
              <p:cNvPr id="21" name="Oval 407"/>
              <p:cNvSpPr/>
              <p:nvPr/>
            </p:nvSpPr>
            <p:spPr>
              <a:xfrm>
                <a:off x="6129909" y="3229660"/>
                <a:ext cx="527489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Rectangle 410"/>
              <p:cNvSpPr/>
              <p:nvPr/>
            </p:nvSpPr>
            <p:spPr>
              <a:xfrm>
                <a:off x="6129909" y="3214820"/>
                <a:ext cx="529647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Oval 411"/>
              <p:cNvSpPr/>
              <p:nvPr/>
            </p:nvSpPr>
            <p:spPr>
              <a:xfrm>
                <a:off x="6127751" y="3125784"/>
                <a:ext cx="527489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" name="Group 41"/>
              <p:cNvGrpSpPr/>
              <p:nvPr/>
            </p:nvGrpSpPr>
            <p:grpSpPr>
              <a:xfrm>
                <a:off x="6233684" y="3165360"/>
                <a:ext cx="298332" cy="71725"/>
                <a:chOff x="6233684" y="3165360"/>
                <a:chExt cx="298332" cy="71725"/>
              </a:xfrm>
            </p:grpSpPr>
            <p:sp>
              <p:nvSpPr>
                <p:cNvPr id="25" name="Freeform 42"/>
                <p:cNvSpPr/>
                <p:nvPr/>
              </p:nvSpPr>
              <p:spPr>
                <a:xfrm>
                  <a:off x="6233684" y="3165360"/>
                  <a:ext cx="298332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" name="Freeform 43"/>
                <p:cNvSpPr/>
                <p:nvPr/>
              </p:nvSpPr>
              <p:spPr>
                <a:xfrm>
                  <a:off x="6247153" y="3165360"/>
                  <a:ext cx="271384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" name="Line 44"/>
              <p:cNvSpPr/>
              <p:nvPr/>
            </p:nvSpPr>
            <p:spPr>
              <a:xfrm>
                <a:off x="6129909" y="3197510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Line 45"/>
              <p:cNvSpPr/>
              <p:nvPr/>
            </p:nvSpPr>
            <p:spPr>
              <a:xfrm>
                <a:off x="6655240" y="3202457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" name="Group 46"/>
            <p:cNvGrpSpPr/>
            <p:nvPr/>
          </p:nvGrpSpPr>
          <p:grpSpPr>
            <a:xfrm>
              <a:off x="6226177" y="3625852"/>
              <a:ext cx="533396" cy="244473"/>
              <a:chOff x="6226177" y="3625852"/>
              <a:chExt cx="533396" cy="244473"/>
            </a:xfrm>
          </p:grpSpPr>
          <p:sp>
            <p:nvSpPr>
              <p:cNvPr id="30" name="Oval 407"/>
              <p:cNvSpPr/>
              <p:nvPr/>
            </p:nvSpPr>
            <p:spPr>
              <a:xfrm>
                <a:off x="6228344" y="3733934"/>
                <a:ext cx="529062" cy="13639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Rectangle 410"/>
              <p:cNvSpPr/>
              <p:nvPr/>
            </p:nvSpPr>
            <p:spPr>
              <a:xfrm>
                <a:off x="6228344" y="3718489"/>
                <a:ext cx="531229" cy="8492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Oval 411"/>
              <p:cNvSpPr/>
              <p:nvPr/>
            </p:nvSpPr>
            <p:spPr>
              <a:xfrm>
                <a:off x="6226177" y="3625852"/>
                <a:ext cx="529062" cy="15955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3" name="Group 50"/>
              <p:cNvGrpSpPr/>
              <p:nvPr/>
            </p:nvGrpSpPr>
            <p:grpSpPr>
              <a:xfrm>
                <a:off x="6332421" y="3667027"/>
                <a:ext cx="299228" cy="74633"/>
                <a:chOff x="6332421" y="3667027"/>
                <a:chExt cx="299228" cy="74633"/>
              </a:xfrm>
            </p:grpSpPr>
            <p:sp>
              <p:nvSpPr>
                <p:cNvPr id="34" name="Freeform 51"/>
                <p:cNvSpPr/>
                <p:nvPr/>
              </p:nvSpPr>
              <p:spPr>
                <a:xfrm>
                  <a:off x="6332421" y="3667027"/>
                  <a:ext cx="29922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" name="Freeform 52"/>
                <p:cNvSpPr/>
                <p:nvPr/>
              </p:nvSpPr>
              <p:spPr>
                <a:xfrm>
                  <a:off x="6345936" y="3667027"/>
                  <a:ext cx="27219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6" name="Line 53"/>
              <p:cNvSpPr/>
              <p:nvPr/>
            </p:nvSpPr>
            <p:spPr>
              <a:xfrm>
                <a:off x="6228344" y="3700476"/>
                <a:ext cx="0" cy="1080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54"/>
              <p:cNvSpPr/>
              <p:nvPr/>
            </p:nvSpPr>
            <p:spPr>
              <a:xfrm>
                <a:off x="6755239" y="3705624"/>
                <a:ext cx="0" cy="1055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8" name="Group 55"/>
            <p:cNvGrpSpPr/>
            <p:nvPr/>
          </p:nvGrpSpPr>
          <p:grpSpPr>
            <a:xfrm>
              <a:off x="5465761" y="3260722"/>
              <a:ext cx="531815" cy="236546"/>
              <a:chOff x="5465761" y="3260722"/>
              <a:chExt cx="531815" cy="236546"/>
            </a:xfrm>
          </p:grpSpPr>
          <p:sp>
            <p:nvSpPr>
              <p:cNvPr id="39" name="Oval 407"/>
              <p:cNvSpPr/>
              <p:nvPr/>
            </p:nvSpPr>
            <p:spPr>
              <a:xfrm>
                <a:off x="5467929" y="3365302"/>
                <a:ext cx="527489" cy="13196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Rectangle 410"/>
              <p:cNvSpPr/>
              <p:nvPr/>
            </p:nvSpPr>
            <p:spPr>
              <a:xfrm>
                <a:off x="5467929" y="3350361"/>
                <a:ext cx="529647" cy="8216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Oval 411"/>
              <p:cNvSpPr/>
              <p:nvPr/>
            </p:nvSpPr>
            <p:spPr>
              <a:xfrm>
                <a:off x="5465761" y="3260722"/>
                <a:ext cx="527489" cy="1543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" name="Group 59"/>
              <p:cNvGrpSpPr/>
              <p:nvPr/>
            </p:nvGrpSpPr>
            <p:grpSpPr>
              <a:xfrm>
                <a:off x="5571695" y="3300563"/>
                <a:ext cx="298332" cy="72210"/>
                <a:chOff x="5571695" y="3300563"/>
                <a:chExt cx="298332" cy="72210"/>
              </a:xfrm>
            </p:grpSpPr>
            <p:sp>
              <p:nvSpPr>
                <p:cNvPr id="43" name="Freeform 60"/>
                <p:cNvSpPr/>
                <p:nvPr/>
              </p:nvSpPr>
              <p:spPr>
                <a:xfrm>
                  <a:off x="5571695" y="3300563"/>
                  <a:ext cx="298332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" name="Freeform 61"/>
                <p:cNvSpPr/>
                <p:nvPr/>
              </p:nvSpPr>
              <p:spPr>
                <a:xfrm>
                  <a:off x="5585164" y="3300563"/>
                  <a:ext cx="271384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5" name="Line 62"/>
              <p:cNvSpPr/>
              <p:nvPr/>
            </p:nvSpPr>
            <p:spPr>
              <a:xfrm>
                <a:off x="5467929" y="3332933"/>
                <a:ext cx="0" cy="104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Line 63"/>
              <p:cNvSpPr/>
              <p:nvPr/>
            </p:nvSpPr>
            <p:spPr>
              <a:xfrm>
                <a:off x="5993251" y="3337907"/>
                <a:ext cx="0" cy="1020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7" name="Group 64"/>
            <p:cNvGrpSpPr/>
            <p:nvPr/>
          </p:nvGrpSpPr>
          <p:grpSpPr>
            <a:xfrm>
              <a:off x="5480054" y="3625852"/>
              <a:ext cx="533396" cy="234945"/>
              <a:chOff x="5480054" y="3625852"/>
              <a:chExt cx="533396" cy="234945"/>
            </a:xfrm>
          </p:grpSpPr>
          <p:sp>
            <p:nvSpPr>
              <p:cNvPr id="48" name="Oval 407"/>
              <p:cNvSpPr/>
              <p:nvPr/>
            </p:nvSpPr>
            <p:spPr>
              <a:xfrm>
                <a:off x="5482221" y="3729718"/>
                <a:ext cx="529062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Rectangle 410"/>
              <p:cNvSpPr/>
              <p:nvPr/>
            </p:nvSpPr>
            <p:spPr>
              <a:xfrm>
                <a:off x="5482221" y="3714887"/>
                <a:ext cx="531229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Oval 411"/>
              <p:cNvSpPr/>
              <p:nvPr/>
            </p:nvSpPr>
            <p:spPr>
              <a:xfrm>
                <a:off x="5480054" y="3625852"/>
                <a:ext cx="529062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1" name="Group 68"/>
              <p:cNvGrpSpPr/>
              <p:nvPr/>
            </p:nvGrpSpPr>
            <p:grpSpPr>
              <a:xfrm>
                <a:off x="5586298" y="3665418"/>
                <a:ext cx="299228" cy="71725"/>
                <a:chOff x="5586298" y="3665418"/>
                <a:chExt cx="299228" cy="71725"/>
              </a:xfrm>
            </p:grpSpPr>
            <p:sp>
              <p:nvSpPr>
                <p:cNvPr id="52" name="Freeform 69"/>
                <p:cNvSpPr/>
                <p:nvPr/>
              </p:nvSpPr>
              <p:spPr>
                <a:xfrm>
                  <a:off x="5586298" y="3665418"/>
                  <a:ext cx="29922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Freeform 70"/>
                <p:cNvSpPr/>
                <p:nvPr/>
              </p:nvSpPr>
              <p:spPr>
                <a:xfrm>
                  <a:off x="5599813" y="3665418"/>
                  <a:ext cx="27219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4" name="Line 71"/>
              <p:cNvSpPr/>
              <p:nvPr/>
            </p:nvSpPr>
            <p:spPr>
              <a:xfrm>
                <a:off x="5482221" y="3697568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5" name="Line 72"/>
              <p:cNvSpPr/>
              <p:nvPr/>
            </p:nvSpPr>
            <p:spPr>
              <a:xfrm>
                <a:off x="6009116" y="3702515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6" name="Line 73"/>
            <p:cNvSpPr/>
            <p:nvPr/>
          </p:nvSpPr>
          <p:spPr>
            <a:xfrm>
              <a:off x="7019921" y="3762371"/>
              <a:ext cx="24289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Text Box 580"/>
            <p:cNvSpPr txBox="1"/>
            <p:nvPr/>
          </p:nvSpPr>
          <p:spPr>
            <a:xfrm>
              <a:off x="6716716" y="3155951"/>
              <a:ext cx="552453" cy="36671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</p:grpSp>
      <p:sp>
        <p:nvSpPr>
          <p:cNvPr id="58" name="Line 14"/>
          <p:cNvSpPr/>
          <p:nvPr/>
        </p:nvSpPr>
        <p:spPr>
          <a:xfrm flipV="1">
            <a:off x="2690814" y="2363788"/>
            <a:ext cx="193833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9" name="Text Box 17"/>
          <p:cNvSpPr txBox="1"/>
          <p:nvPr/>
        </p:nvSpPr>
        <p:spPr>
          <a:xfrm>
            <a:off x="5942008" y="1530348"/>
            <a:ext cx="1884358" cy="30162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Τηλεφωνικό δίκτυο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0" name="Group 108"/>
          <p:cNvGrpSpPr/>
          <p:nvPr/>
        </p:nvGrpSpPr>
        <p:grpSpPr>
          <a:xfrm>
            <a:off x="4641851" y="2074865"/>
            <a:ext cx="368301" cy="519104"/>
            <a:chOff x="4641851" y="2074865"/>
            <a:chExt cx="368301" cy="519104"/>
          </a:xfrm>
        </p:grpSpPr>
        <p:sp>
          <p:nvSpPr>
            <p:cNvPr id="61" name="Freeform 109"/>
            <p:cNvSpPr/>
            <p:nvPr/>
          </p:nvSpPr>
          <p:spPr>
            <a:xfrm>
              <a:off x="4641851" y="2139888"/>
              <a:ext cx="329915" cy="4540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412"/>
                <a:gd name="f8" fmla="val 3"/>
                <a:gd name="f9" fmla="val 1"/>
                <a:gd name="f10" fmla="val 74"/>
                <a:gd name="f11" fmla="val 254"/>
                <a:gd name="f12" fmla="val 111"/>
                <a:gd name="f13" fmla="val 115"/>
                <a:gd name="f14" fmla="val 308"/>
                <a:gd name="f15" fmla="val 246"/>
                <a:gd name="f16" fmla="+- 0 0 -90"/>
                <a:gd name="f17" fmla="*/ f3 1 318"/>
                <a:gd name="f18" fmla="*/ f4 1 4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18"/>
                <a:gd name="f27" fmla="*/ f23 1 412"/>
                <a:gd name="f28" fmla="*/ 0 f24 1"/>
                <a:gd name="f29" fmla="*/ 412 f23 1"/>
                <a:gd name="f30" fmla="*/ 3 f24 1"/>
                <a:gd name="f31" fmla="*/ 1 f23 1"/>
                <a:gd name="f32" fmla="*/ 74 f24 1"/>
                <a:gd name="f33" fmla="*/ 0 f23 1"/>
                <a:gd name="f34" fmla="*/ 254 f24 1"/>
                <a:gd name="f35" fmla="*/ 111 f23 1"/>
                <a:gd name="f36" fmla="*/ 318 f24 1"/>
                <a:gd name="f37" fmla="*/ 115 f23 1"/>
                <a:gd name="f38" fmla="*/ 308 f23 1"/>
                <a:gd name="f39" fmla="*/ 246 f24 1"/>
                <a:gd name="f40" fmla="+- f25 0 f1"/>
                <a:gd name="f41" fmla="*/ f28 1 318"/>
                <a:gd name="f42" fmla="*/ f29 1 412"/>
                <a:gd name="f43" fmla="*/ f30 1 318"/>
                <a:gd name="f44" fmla="*/ f31 1 412"/>
                <a:gd name="f45" fmla="*/ f32 1 318"/>
                <a:gd name="f46" fmla="*/ f33 1 412"/>
                <a:gd name="f47" fmla="*/ f34 1 318"/>
                <a:gd name="f48" fmla="*/ f35 1 412"/>
                <a:gd name="f49" fmla="*/ f36 1 318"/>
                <a:gd name="f50" fmla="*/ f37 1 412"/>
                <a:gd name="f51" fmla="*/ f38 1 412"/>
                <a:gd name="f52" fmla="*/ f39 1 318"/>
                <a:gd name="f53" fmla="*/ f41 1 f26"/>
                <a:gd name="f54" fmla="*/ f42 1 f27"/>
                <a:gd name="f55" fmla="*/ f43 1 f26"/>
                <a:gd name="f56" fmla="*/ f44 1 f27"/>
                <a:gd name="f57" fmla="*/ f45 1 f26"/>
                <a:gd name="f58" fmla="*/ f46 1 f27"/>
                <a:gd name="f59" fmla="*/ f47 1 f26"/>
                <a:gd name="f60" fmla="*/ f48 1 f27"/>
                <a:gd name="f61" fmla="*/ f49 1 f26"/>
                <a:gd name="f62" fmla="*/ f50 1 f27"/>
                <a:gd name="f63" fmla="*/ f51 1 f27"/>
                <a:gd name="f64" fmla="*/ f52 1 f26"/>
                <a:gd name="f65" fmla="*/ f53 f17 1"/>
                <a:gd name="f66" fmla="*/ f61 f17 1"/>
                <a:gd name="f67" fmla="*/ f54 f18 1"/>
                <a:gd name="f68" fmla="*/ f58 f18 1"/>
                <a:gd name="f69" fmla="*/ f55 f17 1"/>
                <a:gd name="f70" fmla="*/ f56 f18 1"/>
                <a:gd name="f71" fmla="*/ f57 f17 1"/>
                <a:gd name="f72" fmla="*/ f59 f17 1"/>
                <a:gd name="f73" fmla="*/ f60 f18 1"/>
                <a:gd name="f74" fmla="*/ f62 f18 1"/>
                <a:gd name="f75" fmla="*/ f63 f18 1"/>
                <a:gd name="f76" fmla="*/ f6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7"/>
                </a:cxn>
                <a:cxn ang="f40">
                  <a:pos x="f69" y="f70"/>
                </a:cxn>
                <a:cxn ang="f40">
                  <a:pos x="f71" y="f68"/>
                </a:cxn>
                <a:cxn ang="f40">
                  <a:pos x="f72" y="f73"/>
                </a:cxn>
                <a:cxn ang="f40">
                  <a:pos x="f66" y="f74"/>
                </a:cxn>
                <a:cxn ang="f40">
                  <a:pos x="f66" y="f75"/>
                </a:cxn>
                <a:cxn ang="f40">
                  <a:pos x="f76" y="f75"/>
                </a:cxn>
                <a:cxn ang="f40">
                  <a:pos x="f71" y="f67"/>
                </a:cxn>
                <a:cxn ang="f40">
                  <a:pos x="f65" y="f67"/>
                </a:cxn>
              </a:cxnLst>
              <a:rect l="f65" t="f68" r="f66" b="f67"/>
              <a:pathLst>
                <a:path w="318" h="412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4"/>
                  </a:lnTo>
                  <a:lnTo>
                    <a:pt x="f10" y="f7"/>
                  </a:lnTo>
                  <a:lnTo>
                    <a:pt x="f5" y="f7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00CC99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10"/>
            <p:cNvSpPr/>
            <p:nvPr/>
          </p:nvSpPr>
          <p:spPr>
            <a:xfrm>
              <a:off x="4643926" y="2074865"/>
              <a:ext cx="366226" cy="4066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3"/>
                <a:gd name="f7" fmla="val 369"/>
                <a:gd name="f8" fmla="val 59"/>
                <a:gd name="f9" fmla="val 32"/>
                <a:gd name="f10" fmla="val 105"/>
                <a:gd name="f11" fmla="val 276"/>
                <a:gd name="f12" fmla="val 113"/>
                <a:gd name="f13" fmla="val 315"/>
                <a:gd name="f14" fmla="val 318"/>
                <a:gd name="f15" fmla="val 173"/>
                <a:gd name="f16" fmla="val 254"/>
                <a:gd name="f17" fmla="val 75"/>
                <a:gd name="f18" fmla="val 60"/>
                <a:gd name="f19" fmla="+- 0 0 -90"/>
                <a:gd name="f20" fmla="*/ f3 1 353"/>
                <a:gd name="f21" fmla="*/ f4 1 36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53"/>
                <a:gd name="f30" fmla="*/ f26 1 369"/>
                <a:gd name="f31" fmla="*/ 0 f27 1"/>
                <a:gd name="f32" fmla="*/ 59 f26 1"/>
                <a:gd name="f33" fmla="*/ 32 f27 1"/>
                <a:gd name="f34" fmla="*/ 0 f26 1"/>
                <a:gd name="f35" fmla="*/ 105 f27 1"/>
                <a:gd name="f36" fmla="*/ 276 f27 1"/>
                <a:gd name="f37" fmla="*/ 113 f26 1"/>
                <a:gd name="f38" fmla="*/ 353 f27 1"/>
                <a:gd name="f39" fmla="*/ 315 f26 1"/>
                <a:gd name="f40" fmla="*/ 318 f27 1"/>
                <a:gd name="f41" fmla="*/ 369 f26 1"/>
                <a:gd name="f42" fmla="*/ 315 f27 1"/>
                <a:gd name="f43" fmla="*/ 173 f26 1"/>
                <a:gd name="f44" fmla="*/ 254 f27 1"/>
                <a:gd name="f45" fmla="*/ 75 f27 1"/>
                <a:gd name="f46" fmla="*/ 60 f26 1"/>
                <a:gd name="f47" fmla="+- f28 0 f1"/>
                <a:gd name="f48" fmla="*/ f31 1 353"/>
                <a:gd name="f49" fmla="*/ f32 1 369"/>
                <a:gd name="f50" fmla="*/ f33 1 353"/>
                <a:gd name="f51" fmla="*/ f34 1 369"/>
                <a:gd name="f52" fmla="*/ f35 1 353"/>
                <a:gd name="f53" fmla="*/ f36 1 353"/>
                <a:gd name="f54" fmla="*/ f37 1 369"/>
                <a:gd name="f55" fmla="*/ f38 1 353"/>
                <a:gd name="f56" fmla="*/ f39 1 369"/>
                <a:gd name="f57" fmla="*/ f40 1 353"/>
                <a:gd name="f58" fmla="*/ f41 1 369"/>
                <a:gd name="f59" fmla="*/ f42 1 353"/>
                <a:gd name="f60" fmla="*/ f43 1 369"/>
                <a:gd name="f61" fmla="*/ f44 1 353"/>
                <a:gd name="f62" fmla="*/ f45 1 353"/>
                <a:gd name="f63" fmla="*/ f46 1 369"/>
                <a:gd name="f64" fmla="*/ f48 1 f29"/>
                <a:gd name="f65" fmla="*/ f49 1 f30"/>
                <a:gd name="f66" fmla="*/ f50 1 f29"/>
                <a:gd name="f67" fmla="*/ f51 1 f30"/>
                <a:gd name="f68" fmla="*/ f52 1 f29"/>
                <a:gd name="f69" fmla="*/ f53 1 f29"/>
                <a:gd name="f70" fmla="*/ f54 1 f30"/>
                <a:gd name="f71" fmla="*/ f55 1 f29"/>
                <a:gd name="f72" fmla="*/ f56 1 f30"/>
                <a:gd name="f73" fmla="*/ f57 1 f29"/>
                <a:gd name="f74" fmla="*/ f58 1 f30"/>
                <a:gd name="f75" fmla="*/ f59 1 f29"/>
                <a:gd name="f76" fmla="*/ f60 1 f30"/>
                <a:gd name="f77" fmla="*/ f61 1 f29"/>
                <a:gd name="f78" fmla="*/ f62 1 f29"/>
                <a:gd name="f79" fmla="*/ f63 1 f30"/>
                <a:gd name="f80" fmla="*/ f64 f20 1"/>
                <a:gd name="f81" fmla="*/ f71 f20 1"/>
                <a:gd name="f82" fmla="*/ f74 f21 1"/>
                <a:gd name="f83" fmla="*/ f67 f21 1"/>
                <a:gd name="f84" fmla="*/ f65 f21 1"/>
                <a:gd name="f85" fmla="*/ f66 f20 1"/>
                <a:gd name="f86" fmla="*/ f68 f20 1"/>
                <a:gd name="f87" fmla="*/ f69 f20 1"/>
                <a:gd name="f88" fmla="*/ f70 f21 1"/>
                <a:gd name="f89" fmla="*/ f72 f21 1"/>
                <a:gd name="f90" fmla="*/ f73 f20 1"/>
                <a:gd name="f91" fmla="*/ f75 f20 1"/>
                <a:gd name="f92" fmla="*/ f76 f21 1"/>
                <a:gd name="f93" fmla="*/ f77 f20 1"/>
                <a:gd name="f94" fmla="*/ f78 f20 1"/>
                <a:gd name="f95" fmla="*/ f7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0" y="f84"/>
                </a:cxn>
                <a:cxn ang="f47">
                  <a:pos x="f85" y="f83"/>
                </a:cxn>
                <a:cxn ang="f47">
                  <a:pos x="f86" y="f83"/>
                </a:cxn>
                <a:cxn ang="f47">
                  <a:pos x="f87" y="f88"/>
                </a:cxn>
                <a:cxn ang="f47">
                  <a:pos x="f81" y="f88"/>
                </a:cxn>
                <a:cxn ang="f47">
                  <a:pos x="f81" y="f89"/>
                </a:cxn>
                <a:cxn ang="f47">
                  <a:pos x="f90" y="f82"/>
                </a:cxn>
                <a:cxn ang="f47">
                  <a:pos x="f91" y="f92"/>
                </a:cxn>
                <a:cxn ang="f47">
                  <a:pos x="f93" y="f92"/>
                </a:cxn>
                <a:cxn ang="f47">
                  <a:pos x="f94" y="f95"/>
                </a:cxn>
                <a:cxn ang="f47">
                  <a:pos x="f80" y="f84"/>
                </a:cxn>
              </a:cxnLst>
              <a:rect l="f80" t="f83" r="f81" b="f82"/>
              <a:pathLst>
                <a:path w="353" h="369">
                  <a:moveTo>
                    <a:pt x="f5" y="f8"/>
                  </a:moveTo>
                  <a:lnTo>
                    <a:pt x="f9" y="f5"/>
                  </a:lnTo>
                  <a:lnTo>
                    <a:pt x="f10" y="f5"/>
                  </a:lnTo>
                  <a:lnTo>
                    <a:pt x="f11" y="f12"/>
                  </a:lnTo>
                  <a:lnTo>
                    <a:pt x="f6" y="f12"/>
                  </a:lnTo>
                  <a:lnTo>
                    <a:pt x="f6" y="f13"/>
                  </a:lnTo>
                  <a:lnTo>
                    <a:pt x="f14" y="f7"/>
                  </a:lnTo>
                  <a:lnTo>
                    <a:pt x="f13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Line 111"/>
            <p:cNvSpPr/>
            <p:nvPr/>
          </p:nvSpPr>
          <p:spPr>
            <a:xfrm flipH="1">
              <a:off x="4968648" y="2198299"/>
              <a:ext cx="35277" cy="683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Line 112"/>
            <p:cNvSpPr/>
            <p:nvPr/>
          </p:nvSpPr>
          <p:spPr>
            <a:xfrm>
              <a:off x="4670901" y="2370234"/>
              <a:ext cx="26973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Freeform 113"/>
            <p:cNvSpPr/>
            <p:nvPr/>
          </p:nvSpPr>
          <p:spPr>
            <a:xfrm>
              <a:off x="4664674" y="2193892"/>
              <a:ext cx="273890" cy="115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105"/>
                <a:gd name="f8" fmla="val 52"/>
                <a:gd name="f9" fmla="val 207"/>
                <a:gd name="f10" fmla="+- 0 0 -90"/>
                <a:gd name="f11" fmla="*/ f3 1 264"/>
                <a:gd name="f12" fmla="*/ f4 1 105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64"/>
                <a:gd name="f21" fmla="*/ f17 1 105"/>
                <a:gd name="f22" fmla="*/ 0 f18 1"/>
                <a:gd name="f23" fmla="*/ 0 f17 1"/>
                <a:gd name="f24" fmla="*/ 52 f18 1"/>
                <a:gd name="f25" fmla="*/ 207 f18 1"/>
                <a:gd name="f26" fmla="*/ 105 f17 1"/>
                <a:gd name="f27" fmla="*/ 264 f18 1"/>
                <a:gd name="f28" fmla="+- f19 0 f1"/>
                <a:gd name="f29" fmla="*/ f22 1 264"/>
                <a:gd name="f30" fmla="*/ f23 1 105"/>
                <a:gd name="f31" fmla="*/ f24 1 264"/>
                <a:gd name="f32" fmla="*/ f25 1 264"/>
                <a:gd name="f33" fmla="*/ f26 1 105"/>
                <a:gd name="f34" fmla="*/ f27 1 264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64" h="105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114"/>
            <p:cNvSpPr/>
            <p:nvPr/>
          </p:nvSpPr>
          <p:spPr>
            <a:xfrm flipV="1">
              <a:off x="4664674" y="2429752"/>
              <a:ext cx="273890" cy="115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105"/>
                <a:gd name="f8" fmla="val 52"/>
                <a:gd name="f9" fmla="val 207"/>
                <a:gd name="f10" fmla="+- 0 0 -90"/>
                <a:gd name="f11" fmla="*/ f3 1 264"/>
                <a:gd name="f12" fmla="*/ f4 1 105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64"/>
                <a:gd name="f21" fmla="*/ f17 1 105"/>
                <a:gd name="f22" fmla="*/ 0 f18 1"/>
                <a:gd name="f23" fmla="*/ 0 f17 1"/>
                <a:gd name="f24" fmla="*/ 52 f18 1"/>
                <a:gd name="f25" fmla="*/ 207 f18 1"/>
                <a:gd name="f26" fmla="*/ 105 f17 1"/>
                <a:gd name="f27" fmla="*/ 264 f18 1"/>
                <a:gd name="f28" fmla="+- f19 0 f1"/>
                <a:gd name="f29" fmla="*/ f22 1 264"/>
                <a:gd name="f30" fmla="*/ f23 1 105"/>
                <a:gd name="f31" fmla="*/ f24 1 264"/>
                <a:gd name="f32" fmla="*/ f25 1 264"/>
                <a:gd name="f33" fmla="*/ f26 1 105"/>
                <a:gd name="f34" fmla="*/ f27 1 264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64" h="105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7" name="Text Box 115"/>
          <p:cNvSpPr txBox="1"/>
          <p:nvPr/>
        </p:nvSpPr>
        <p:spPr>
          <a:xfrm>
            <a:off x="4321170" y="2619371"/>
            <a:ext cx="950911" cy="33655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DSLAM</a:t>
            </a:r>
          </a:p>
        </p:txBody>
      </p:sp>
      <p:grpSp>
        <p:nvGrpSpPr>
          <p:cNvPr id="68" name="Group 118"/>
          <p:cNvGrpSpPr/>
          <p:nvPr/>
        </p:nvGrpSpPr>
        <p:grpSpPr>
          <a:xfrm>
            <a:off x="3382959" y="1362071"/>
            <a:ext cx="796927" cy="658816"/>
            <a:chOff x="3382959" y="1362071"/>
            <a:chExt cx="796927" cy="658816"/>
          </a:xfrm>
        </p:grpSpPr>
        <p:sp>
          <p:nvSpPr>
            <p:cNvPr id="69" name="Rectangle 116"/>
            <p:cNvSpPr/>
            <p:nvPr/>
          </p:nvSpPr>
          <p:spPr>
            <a:xfrm>
              <a:off x="3495678" y="1528767"/>
              <a:ext cx="571500" cy="492120"/>
            </a:xfrm>
            <a:prstGeom prst="rect">
              <a:avLst/>
            </a:pr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AutoShape 117"/>
            <p:cNvSpPr/>
            <p:nvPr/>
          </p:nvSpPr>
          <p:spPr>
            <a:xfrm>
              <a:off x="3382959" y="1362071"/>
              <a:ext cx="796927" cy="204789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1" name="Freeform 119"/>
          <p:cNvSpPr/>
          <p:nvPr/>
        </p:nvSpPr>
        <p:spPr>
          <a:xfrm>
            <a:off x="3986217" y="1951036"/>
            <a:ext cx="674690" cy="2397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5"/>
              <a:gd name="f7" fmla="val 151"/>
              <a:gd name="f8" fmla="+- 0 0 -90"/>
              <a:gd name="f9" fmla="*/ f3 1 425"/>
              <a:gd name="f10" fmla="*/ f4 1 151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425"/>
              <a:gd name="f19" fmla="*/ f15 1 151"/>
              <a:gd name="f20" fmla="*/ 0 f16 1"/>
              <a:gd name="f21" fmla="*/ 0 f15 1"/>
              <a:gd name="f22" fmla="*/ 2147483647 f15 1"/>
              <a:gd name="f23" fmla="*/ 2147483647 f16 1"/>
              <a:gd name="f24" fmla="*/ 425 f16 1"/>
              <a:gd name="f25" fmla="*/ 151 f15 1"/>
              <a:gd name="f26" fmla="+- f17 0 f1"/>
              <a:gd name="f27" fmla="*/ f20 1 425"/>
              <a:gd name="f28" fmla="*/ f21 1 151"/>
              <a:gd name="f29" fmla="*/ f22 1 151"/>
              <a:gd name="f30" fmla="*/ f23 1 425"/>
              <a:gd name="f31" fmla="*/ f24 1 425"/>
              <a:gd name="f32" fmla="*/ f25 1 151"/>
              <a:gd name="f33" fmla="*/ f27 1 f18"/>
              <a:gd name="f34" fmla="*/ f28 1 f19"/>
              <a:gd name="f35" fmla="*/ f29 1 f19"/>
              <a:gd name="f36" fmla="*/ f30 1 f18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4 f10 1"/>
              <a:gd name="f43" fmla="*/ f35 f10 1"/>
              <a:gd name="f44" fmla="*/ f3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2"/>
              </a:cxn>
              <a:cxn ang="f26">
                <a:pos x="f39" y="f43"/>
              </a:cxn>
              <a:cxn ang="f26">
                <a:pos x="f44" y="f43"/>
              </a:cxn>
            </a:cxnLst>
            <a:rect l="f39" t="f42" r="f40" b="f41"/>
            <a:pathLst>
              <a:path w="425" h="151">
                <a:moveTo>
                  <a:pt x="f5" y="f5"/>
                </a:moveTo>
                <a:lnTo>
                  <a:pt x="f5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2" name="Line 120"/>
          <p:cNvSpPr/>
          <p:nvPr/>
        </p:nvSpPr>
        <p:spPr>
          <a:xfrm>
            <a:off x="5014917" y="2316166"/>
            <a:ext cx="37782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3" name="Freeform 123"/>
          <p:cNvSpPr/>
          <p:nvPr/>
        </p:nvSpPr>
        <p:spPr>
          <a:xfrm>
            <a:off x="5014917" y="2384426"/>
            <a:ext cx="463545" cy="10096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2"/>
              <a:gd name="f7" fmla="val 636"/>
              <a:gd name="f8" fmla="val 130"/>
              <a:gd name="f9" fmla="+- 0 0 -90"/>
              <a:gd name="f10" fmla="*/ f3 1 292"/>
              <a:gd name="f11" fmla="*/ f4 1 636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292"/>
              <a:gd name="f20" fmla="*/ f16 1 636"/>
              <a:gd name="f21" fmla="*/ 0 f17 1"/>
              <a:gd name="f22" fmla="*/ 0 f16 1"/>
              <a:gd name="f23" fmla="*/ 2147483647 f17 1"/>
              <a:gd name="f24" fmla="*/ 2147483647 f16 1"/>
              <a:gd name="f25" fmla="*/ 292 f17 1"/>
              <a:gd name="f26" fmla="*/ 636 f16 1"/>
              <a:gd name="f27" fmla="+- f18 0 f1"/>
              <a:gd name="f28" fmla="*/ f21 1 292"/>
              <a:gd name="f29" fmla="*/ f22 1 636"/>
              <a:gd name="f30" fmla="*/ f23 1 292"/>
              <a:gd name="f31" fmla="*/ f24 1 636"/>
              <a:gd name="f32" fmla="*/ f25 1 292"/>
              <a:gd name="f33" fmla="*/ f26 1 636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4 f10 1"/>
              <a:gd name="f41" fmla="*/ f38 f10 1"/>
              <a:gd name="f42" fmla="*/ f39 f11 1"/>
              <a:gd name="f43" fmla="*/ f35 f11 1"/>
              <a:gd name="f44" fmla="*/ f36 f10 1"/>
              <a:gd name="f45" fmla="*/ f37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0" y="f43"/>
              </a:cxn>
              <a:cxn ang="f27">
                <a:pos x="f44" y="f43"/>
              </a:cxn>
              <a:cxn ang="f27">
                <a:pos x="f44" y="f45"/>
              </a:cxn>
              <a:cxn ang="f27">
                <a:pos x="f44" y="f45"/>
              </a:cxn>
            </a:cxnLst>
            <a:rect l="f40" t="f43" r="f41" b="f42"/>
            <a:pathLst>
              <a:path w="292" h="636">
                <a:moveTo>
                  <a:pt x="f5" y="f5"/>
                </a:moveTo>
                <a:lnTo>
                  <a:pt x="f8" y="f5"/>
                </a:lnTo>
                <a:lnTo>
                  <a:pt x="f8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74" name="Group 135"/>
          <p:cNvGrpSpPr/>
          <p:nvPr/>
        </p:nvGrpSpPr>
        <p:grpSpPr>
          <a:xfrm>
            <a:off x="-46040" y="2441576"/>
            <a:ext cx="3941767" cy="1406530"/>
            <a:chOff x="-46040" y="2441576"/>
            <a:chExt cx="3941767" cy="1406530"/>
          </a:xfrm>
        </p:grpSpPr>
        <p:sp>
          <p:nvSpPr>
            <p:cNvPr id="75" name="Text Box 124"/>
            <p:cNvSpPr txBox="1"/>
            <p:nvPr/>
          </p:nvSpPr>
          <p:spPr>
            <a:xfrm>
              <a:off x="-46040" y="3336929"/>
              <a:ext cx="3695703" cy="5111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Φωνή και δεδομένα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μεταδίδονται σε ξεχωριστές συχνότητες</a:t>
              </a:r>
              <a:endParaRPr lang="en-US" sz="16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Line 125"/>
            <p:cNvSpPr/>
            <p:nvPr/>
          </p:nvSpPr>
          <p:spPr>
            <a:xfrm flipV="1">
              <a:off x="3322636" y="2441576"/>
              <a:ext cx="573091" cy="9271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7" name="Rectangle 52"/>
          <p:cNvSpPr/>
          <p:nvPr/>
        </p:nvSpPr>
        <p:spPr>
          <a:xfrm>
            <a:off x="0" y="3995735"/>
            <a:ext cx="9118597" cy="245585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Χρήση υπάρχουσας τηλεφωνικής γραμμής προς το 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DSLAM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 του κέντρου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1143000" marR="0" lvl="2" indent="-2286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δεδομένα πάνω από την γραμμή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πάνε στο Διαδίκτυο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1143000" marR="0" lvl="2" indent="-2286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η φωνή πάνω από την γραμμή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πάει στο τηλεφωνικό δίκτυο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upstream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&lt; 2.5 Mbps 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τυπικά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&lt; 1 Mbps)</a:t>
            </a: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downstream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&lt; 24 Mbps 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τυπικά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&lt; 10 Mbps)</a:t>
            </a:r>
          </a:p>
        </p:txBody>
      </p:sp>
      <p:sp>
        <p:nvSpPr>
          <p:cNvPr id="78" name="Rectangle 90"/>
          <p:cNvSpPr/>
          <p:nvPr/>
        </p:nvSpPr>
        <p:spPr>
          <a:xfrm>
            <a:off x="1238253" y="1814517"/>
            <a:ext cx="1978020" cy="1395410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9" name="Line 7"/>
          <p:cNvSpPr/>
          <p:nvPr/>
        </p:nvSpPr>
        <p:spPr>
          <a:xfrm flipV="1">
            <a:off x="1724028" y="2365379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0" name="Text Box 39"/>
          <p:cNvSpPr txBox="1"/>
          <p:nvPr/>
        </p:nvSpPr>
        <p:spPr>
          <a:xfrm>
            <a:off x="1985967" y="2471742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DSL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81" name="Text Box 41"/>
          <p:cNvSpPr txBox="1"/>
          <p:nvPr/>
        </p:nvSpPr>
        <p:spPr>
          <a:xfrm>
            <a:off x="2663820" y="2495553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82" name="Group 94"/>
          <p:cNvGrpSpPr/>
          <p:nvPr/>
        </p:nvGrpSpPr>
        <p:grpSpPr>
          <a:xfrm>
            <a:off x="2079629" y="2252660"/>
            <a:ext cx="614367" cy="220672"/>
            <a:chOff x="2079629" y="2252660"/>
            <a:chExt cx="614367" cy="220672"/>
          </a:xfrm>
        </p:grpSpPr>
        <p:sp>
          <p:nvSpPr>
            <p:cNvPr id="83" name="Rectangle 95"/>
            <p:cNvSpPr/>
            <p:nvPr/>
          </p:nvSpPr>
          <p:spPr>
            <a:xfrm>
              <a:off x="2079629" y="2327522"/>
              <a:ext cx="614367" cy="145810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4" name="Rectangle 96"/>
            <p:cNvSpPr/>
            <p:nvPr/>
          </p:nvSpPr>
          <p:spPr>
            <a:xfrm>
              <a:off x="2130350" y="2371779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5" name="Rectangle 97"/>
            <p:cNvSpPr/>
            <p:nvPr/>
          </p:nvSpPr>
          <p:spPr>
            <a:xfrm>
              <a:off x="2181081" y="2371779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Rectangle 98"/>
            <p:cNvSpPr/>
            <p:nvPr/>
          </p:nvSpPr>
          <p:spPr>
            <a:xfrm>
              <a:off x="2233915" y="2369832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Rectangle 99"/>
            <p:cNvSpPr/>
            <p:nvPr/>
          </p:nvSpPr>
          <p:spPr>
            <a:xfrm>
              <a:off x="2286054" y="2369832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AutoShape 100"/>
            <p:cNvSpPr/>
            <p:nvPr/>
          </p:nvSpPr>
          <p:spPr>
            <a:xfrm rot="10800009" flipH="1">
              <a:off x="2079629" y="2252660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9" name="AutoShape 102"/>
          <p:cNvSpPr/>
          <p:nvPr/>
        </p:nvSpPr>
        <p:spPr>
          <a:xfrm>
            <a:off x="955676" y="1403347"/>
            <a:ext cx="2498726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0" name="Rectangle 103"/>
          <p:cNvSpPr/>
          <p:nvPr/>
        </p:nvSpPr>
        <p:spPr>
          <a:xfrm>
            <a:off x="2933696" y="2303465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1" name="Freeform 104"/>
          <p:cNvSpPr/>
          <p:nvPr/>
        </p:nvSpPr>
        <p:spPr>
          <a:xfrm>
            <a:off x="2409828" y="1858966"/>
            <a:ext cx="60483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92" name="91 - Αντικείμενο"/>
          <p:cNvGraphicFramePr>
            <a:graphicFrameLocks noChangeAspect="1"/>
          </p:cNvGraphicFramePr>
          <p:nvPr/>
        </p:nvGraphicFramePr>
        <p:xfrm>
          <a:off x="2070100" y="165576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3" r:id="rId4" imgW="681706" imgH="480401" progId="">
                  <p:embed/>
                </p:oleObj>
              </mc:Choice>
              <mc:Fallback>
                <p:oleObj r:id="rId4" imgW="681706" imgH="480401" progId="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0100" y="1655763"/>
                        <a:ext cx="490538" cy="3698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3" name="Line 130"/>
          <p:cNvSpPr/>
          <p:nvPr/>
        </p:nvSpPr>
        <p:spPr>
          <a:xfrm flipH="1">
            <a:off x="2697159" y="2365379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4" name="AutoShape 131"/>
          <p:cNvSpPr/>
          <p:nvPr/>
        </p:nvSpPr>
        <p:spPr>
          <a:xfrm>
            <a:off x="4444998" y="1703390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5" name="Group 136"/>
          <p:cNvGrpSpPr/>
          <p:nvPr/>
        </p:nvGrpSpPr>
        <p:grpSpPr>
          <a:xfrm>
            <a:off x="3678238" y="2867028"/>
            <a:ext cx="1323978" cy="1174747"/>
            <a:chOff x="3678238" y="2867028"/>
            <a:chExt cx="1323978" cy="1174747"/>
          </a:xfrm>
        </p:grpSpPr>
        <p:sp>
          <p:nvSpPr>
            <p:cNvPr id="96" name="Line 132"/>
            <p:cNvSpPr/>
            <p:nvPr/>
          </p:nvSpPr>
          <p:spPr>
            <a:xfrm flipV="1">
              <a:off x="4240209" y="2867028"/>
              <a:ext cx="425452" cy="6873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7" name="Text Box 133"/>
            <p:cNvSpPr txBox="1"/>
            <p:nvPr/>
          </p:nvSpPr>
          <p:spPr>
            <a:xfrm>
              <a:off x="3678238" y="3533771"/>
              <a:ext cx="1323978" cy="50800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DSL access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multiplexer</a:t>
              </a:r>
            </a:p>
          </p:txBody>
        </p:sp>
      </p:grpSp>
      <p:grpSp>
        <p:nvGrpSpPr>
          <p:cNvPr id="98" name="Group 141"/>
          <p:cNvGrpSpPr/>
          <p:nvPr/>
        </p:nvGrpSpPr>
        <p:grpSpPr>
          <a:xfrm>
            <a:off x="1143000" y="2043117"/>
            <a:ext cx="642942" cy="644523"/>
            <a:chOff x="1143000" y="2043117"/>
            <a:chExt cx="642942" cy="644523"/>
          </a:xfrm>
        </p:grpSpPr>
        <p:pic>
          <p:nvPicPr>
            <p:cNvPr id="99" name="Picture 142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1143000" y="2043117"/>
              <a:ext cx="642942" cy="64452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0" name="Freeform 143"/>
            <p:cNvSpPr/>
            <p:nvPr/>
          </p:nvSpPr>
          <p:spPr>
            <a:xfrm flipH="1">
              <a:off x="1416954" y="2104939"/>
              <a:ext cx="312624" cy="2951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1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9FD9E19A-9CC2-46FF-8ED7-818B0C1009EB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14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Effect">
                      <p:stCondLst>
                        <p:cond delay="indefinite"/>
                      </p:stCondLst>
                      <p:childTnLst>
                        <p:par>
                          <p:cTn id="1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</a:t>
            </a:r>
            <a:r>
              <a:rPr lang="en-US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καλωδιακό δίκτυο</a:t>
            </a:r>
            <a:endParaRPr lang="en-US" sz="32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4" name="Rectangle 60"/>
          <p:cNvSpPr/>
          <p:nvPr/>
        </p:nvSpPr>
        <p:spPr>
          <a:xfrm>
            <a:off x="657225" y="1651004"/>
            <a:ext cx="1793879" cy="92550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" name="Line 7"/>
          <p:cNvSpPr/>
          <p:nvPr/>
        </p:nvSpPr>
        <p:spPr>
          <a:xfrm flipV="1">
            <a:off x="958848" y="2201866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Text Box 39"/>
          <p:cNvSpPr txBox="1"/>
          <p:nvPr/>
        </p:nvSpPr>
        <p:spPr>
          <a:xfrm>
            <a:off x="1120770" y="2352678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7" name="Text Box 41"/>
          <p:cNvSpPr txBox="1"/>
          <p:nvPr/>
        </p:nvSpPr>
        <p:spPr>
          <a:xfrm>
            <a:off x="1787523" y="2354259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8" name="Group 64"/>
          <p:cNvGrpSpPr/>
          <p:nvPr/>
        </p:nvGrpSpPr>
        <p:grpSpPr>
          <a:xfrm>
            <a:off x="1304921" y="2078037"/>
            <a:ext cx="614367" cy="220663"/>
            <a:chOff x="1304921" y="2078037"/>
            <a:chExt cx="614367" cy="220663"/>
          </a:xfrm>
        </p:grpSpPr>
        <p:sp>
          <p:nvSpPr>
            <p:cNvPr id="9" name="Rectangle 65"/>
            <p:cNvSpPr/>
            <p:nvPr/>
          </p:nvSpPr>
          <p:spPr>
            <a:xfrm>
              <a:off x="1304921" y="2152890"/>
              <a:ext cx="614367" cy="145810"/>
            </a:xfrm>
            <a:prstGeom prst="rect">
              <a:avLst/>
            </a:pr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Rectangle 66"/>
            <p:cNvSpPr/>
            <p:nvPr/>
          </p:nvSpPr>
          <p:spPr>
            <a:xfrm>
              <a:off x="1355652" y="2197156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Rectangle 67"/>
            <p:cNvSpPr/>
            <p:nvPr/>
          </p:nvSpPr>
          <p:spPr>
            <a:xfrm>
              <a:off x="1406374" y="2197156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Rectangle 68"/>
            <p:cNvSpPr/>
            <p:nvPr/>
          </p:nvSpPr>
          <p:spPr>
            <a:xfrm>
              <a:off x="1459217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Rectangle 69"/>
            <p:cNvSpPr/>
            <p:nvPr/>
          </p:nvSpPr>
          <p:spPr>
            <a:xfrm>
              <a:off x="1511356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AutoShape 70"/>
            <p:cNvSpPr/>
            <p:nvPr/>
          </p:nvSpPr>
          <p:spPr>
            <a:xfrm rot="10800009" flipH="1">
              <a:off x="1304922" y="2078037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5" name="AutoShape 72"/>
          <p:cNvSpPr/>
          <p:nvPr/>
        </p:nvSpPr>
        <p:spPr>
          <a:xfrm>
            <a:off x="419096" y="1239834"/>
            <a:ext cx="2268534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Rectangle 73"/>
          <p:cNvSpPr/>
          <p:nvPr/>
        </p:nvSpPr>
        <p:spPr>
          <a:xfrm>
            <a:off x="2035170" y="2139952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Freeform 74"/>
          <p:cNvSpPr/>
          <p:nvPr/>
        </p:nvSpPr>
        <p:spPr>
          <a:xfrm>
            <a:off x="1644648" y="1695453"/>
            <a:ext cx="47942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95"/>
          <p:cNvSpPr/>
          <p:nvPr/>
        </p:nvSpPr>
        <p:spPr>
          <a:xfrm flipH="1">
            <a:off x="1943100" y="2201866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9" name="Picture 96" descr="tv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1200150" y="1355726"/>
            <a:ext cx="755651" cy="67469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" name="Group 117"/>
          <p:cNvGrpSpPr/>
          <p:nvPr/>
        </p:nvGrpSpPr>
        <p:grpSpPr>
          <a:xfrm>
            <a:off x="2676521" y="1470026"/>
            <a:ext cx="850904" cy="527050"/>
            <a:chOff x="2676521" y="1470026"/>
            <a:chExt cx="850904" cy="527050"/>
          </a:xfrm>
        </p:grpSpPr>
        <p:sp>
          <p:nvSpPr>
            <p:cNvPr id="21" name="AutoShape 111"/>
            <p:cNvSpPr/>
            <p:nvPr/>
          </p:nvSpPr>
          <p:spPr>
            <a:xfrm>
              <a:off x="2676521" y="1470026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2" name="Group 116"/>
            <p:cNvGrpSpPr/>
            <p:nvPr/>
          </p:nvGrpSpPr>
          <p:grpSpPr>
            <a:xfrm>
              <a:off x="2714039" y="1515718"/>
              <a:ext cx="724662" cy="481358"/>
              <a:chOff x="2714039" y="1515718"/>
              <a:chExt cx="724662" cy="481358"/>
            </a:xfrm>
          </p:grpSpPr>
          <p:sp>
            <p:nvSpPr>
              <p:cNvPr id="23" name="Rectangle 99"/>
              <p:cNvSpPr/>
              <p:nvPr/>
            </p:nvSpPr>
            <p:spPr>
              <a:xfrm>
                <a:off x="2767029" y="1632149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" name="Line 7"/>
              <p:cNvSpPr/>
              <p:nvPr/>
            </p:nvSpPr>
            <p:spPr>
              <a:xfrm flipV="1">
                <a:off x="2878979" y="1849346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" name="Group 103"/>
              <p:cNvGrpSpPr/>
              <p:nvPr/>
            </p:nvGrpSpPr>
            <p:grpSpPr>
              <a:xfrm>
                <a:off x="3008257" y="1800536"/>
                <a:ext cx="230172" cy="87004"/>
                <a:chOff x="3008257" y="1800536"/>
                <a:chExt cx="230172" cy="87004"/>
              </a:xfrm>
            </p:grpSpPr>
            <p:sp>
              <p:nvSpPr>
                <p:cNvPr id="26" name="Rectangle 104"/>
                <p:cNvSpPr/>
                <p:nvPr/>
              </p:nvSpPr>
              <p:spPr>
                <a:xfrm>
                  <a:off x="3008257" y="1828763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" name="Rectangle 105"/>
                <p:cNvSpPr/>
                <p:nvPr/>
              </p:nvSpPr>
              <p:spPr>
                <a:xfrm>
                  <a:off x="3027285" y="1847755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" name="Rectangle 106"/>
                <p:cNvSpPr/>
                <p:nvPr/>
              </p:nvSpPr>
              <p:spPr>
                <a:xfrm>
                  <a:off x="3046314" y="1847755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" name="Rectangle 107"/>
                <p:cNvSpPr/>
                <p:nvPr/>
              </p:nvSpPr>
              <p:spPr>
                <a:xfrm>
                  <a:off x="3065343" y="1846210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" name="Rectangle 108"/>
                <p:cNvSpPr/>
                <p:nvPr/>
              </p:nvSpPr>
              <p:spPr>
                <a:xfrm>
                  <a:off x="3086218" y="184621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" name="AutoShape 109"/>
                <p:cNvSpPr/>
                <p:nvPr/>
              </p:nvSpPr>
              <p:spPr>
                <a:xfrm rot="10800009" flipH="1">
                  <a:off x="3008787" y="1800536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32" name="Picture 110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714039" y="1711016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" name="Rectangle 112"/>
              <p:cNvSpPr/>
              <p:nvPr/>
            </p:nvSpPr>
            <p:spPr>
              <a:xfrm>
                <a:off x="3282696" y="1825563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Freeform 113"/>
              <p:cNvSpPr/>
              <p:nvPr/>
            </p:nvSpPr>
            <p:spPr>
              <a:xfrm>
                <a:off x="3136209" y="1649669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Line 114"/>
              <p:cNvSpPr/>
              <p:nvPr/>
            </p:nvSpPr>
            <p:spPr>
              <a:xfrm flipH="1">
                <a:off x="3248159" y="1849346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6" name="Picture 115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969486" y="1515718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7" name="Group 118"/>
          <p:cNvGrpSpPr/>
          <p:nvPr/>
        </p:nvGrpSpPr>
        <p:grpSpPr>
          <a:xfrm>
            <a:off x="3578220" y="1463670"/>
            <a:ext cx="850904" cy="527051"/>
            <a:chOff x="3578220" y="1463670"/>
            <a:chExt cx="850904" cy="527051"/>
          </a:xfrm>
        </p:grpSpPr>
        <p:sp>
          <p:nvSpPr>
            <p:cNvPr id="38" name="AutoShape 119"/>
            <p:cNvSpPr/>
            <p:nvPr/>
          </p:nvSpPr>
          <p:spPr>
            <a:xfrm>
              <a:off x="3578220" y="146367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9" name="Group 120"/>
            <p:cNvGrpSpPr/>
            <p:nvPr/>
          </p:nvGrpSpPr>
          <p:grpSpPr>
            <a:xfrm>
              <a:off x="3615738" y="1509372"/>
              <a:ext cx="724671" cy="481349"/>
              <a:chOff x="3615738" y="1509372"/>
              <a:chExt cx="724671" cy="481349"/>
            </a:xfrm>
          </p:grpSpPr>
          <p:sp>
            <p:nvSpPr>
              <p:cNvPr id="40" name="Rectangle 121"/>
              <p:cNvSpPr/>
              <p:nvPr/>
            </p:nvSpPr>
            <p:spPr>
              <a:xfrm>
                <a:off x="3668737" y="162579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Line 7"/>
              <p:cNvSpPr/>
              <p:nvPr/>
            </p:nvSpPr>
            <p:spPr>
              <a:xfrm flipV="1">
                <a:off x="3780678" y="184300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" name="Group 123"/>
              <p:cNvGrpSpPr/>
              <p:nvPr/>
            </p:nvGrpSpPr>
            <p:grpSpPr>
              <a:xfrm>
                <a:off x="3909956" y="1794181"/>
                <a:ext cx="230172" cy="87004"/>
                <a:chOff x="3909956" y="1794181"/>
                <a:chExt cx="230172" cy="87004"/>
              </a:xfrm>
            </p:grpSpPr>
            <p:sp>
              <p:nvSpPr>
                <p:cNvPr id="43" name="Rectangle 124"/>
                <p:cNvSpPr/>
                <p:nvPr/>
              </p:nvSpPr>
              <p:spPr>
                <a:xfrm>
                  <a:off x="3909956" y="182240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" name="Rectangle 125"/>
                <p:cNvSpPr/>
                <p:nvPr/>
              </p:nvSpPr>
              <p:spPr>
                <a:xfrm>
                  <a:off x="3928984" y="184140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" name="Rectangle 126"/>
                <p:cNvSpPr/>
                <p:nvPr/>
              </p:nvSpPr>
              <p:spPr>
                <a:xfrm>
                  <a:off x="3948013" y="184140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Rectangle 127"/>
                <p:cNvSpPr/>
                <p:nvPr/>
              </p:nvSpPr>
              <p:spPr>
                <a:xfrm>
                  <a:off x="3967042" y="183986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" name="Rectangle 128"/>
                <p:cNvSpPr/>
                <p:nvPr/>
              </p:nvSpPr>
              <p:spPr>
                <a:xfrm>
                  <a:off x="3987917" y="183986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8" name="AutoShape 129"/>
                <p:cNvSpPr/>
                <p:nvPr/>
              </p:nvSpPr>
              <p:spPr>
                <a:xfrm rot="10800009" flipH="1">
                  <a:off x="3910486" y="179418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49" name="Picture 130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15738" y="1704670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Rectangle 131"/>
              <p:cNvSpPr/>
              <p:nvPr/>
            </p:nvSpPr>
            <p:spPr>
              <a:xfrm>
                <a:off x="4184394" y="181921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Freeform 132"/>
              <p:cNvSpPr/>
              <p:nvPr/>
            </p:nvSpPr>
            <p:spPr>
              <a:xfrm>
                <a:off x="4037917" y="164332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Line 133"/>
              <p:cNvSpPr/>
              <p:nvPr/>
            </p:nvSpPr>
            <p:spPr>
              <a:xfrm flipH="1">
                <a:off x="4149858" y="184300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3" name="Picture 134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871185" y="1509372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54" name="Group 135"/>
          <p:cNvGrpSpPr/>
          <p:nvPr/>
        </p:nvGrpSpPr>
        <p:grpSpPr>
          <a:xfrm>
            <a:off x="2763838" y="2309810"/>
            <a:ext cx="850904" cy="527051"/>
            <a:chOff x="2763838" y="2309810"/>
            <a:chExt cx="850904" cy="527051"/>
          </a:xfrm>
        </p:grpSpPr>
        <p:sp>
          <p:nvSpPr>
            <p:cNvPr id="55" name="AutoShape 136"/>
            <p:cNvSpPr/>
            <p:nvPr/>
          </p:nvSpPr>
          <p:spPr>
            <a:xfrm>
              <a:off x="2763838" y="230981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6" name="Group 137"/>
            <p:cNvGrpSpPr/>
            <p:nvPr/>
          </p:nvGrpSpPr>
          <p:grpSpPr>
            <a:xfrm>
              <a:off x="2801346" y="2355503"/>
              <a:ext cx="724671" cy="481358"/>
              <a:chOff x="2801346" y="2355503"/>
              <a:chExt cx="724671" cy="481358"/>
            </a:xfrm>
          </p:grpSpPr>
          <p:sp>
            <p:nvSpPr>
              <p:cNvPr id="57" name="Rectangle 138"/>
              <p:cNvSpPr/>
              <p:nvPr/>
            </p:nvSpPr>
            <p:spPr>
              <a:xfrm>
                <a:off x="2854345" y="247193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Line 7"/>
              <p:cNvSpPr/>
              <p:nvPr/>
            </p:nvSpPr>
            <p:spPr>
              <a:xfrm flipV="1">
                <a:off x="2966295" y="268914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9" name="Group 140"/>
              <p:cNvGrpSpPr/>
              <p:nvPr/>
            </p:nvGrpSpPr>
            <p:grpSpPr>
              <a:xfrm>
                <a:off x="3095573" y="2640321"/>
                <a:ext cx="230172" cy="87004"/>
                <a:chOff x="3095573" y="2640321"/>
                <a:chExt cx="230172" cy="87004"/>
              </a:xfrm>
            </p:grpSpPr>
            <p:sp>
              <p:nvSpPr>
                <p:cNvPr id="60" name="Rectangle 141"/>
                <p:cNvSpPr/>
                <p:nvPr/>
              </p:nvSpPr>
              <p:spPr>
                <a:xfrm>
                  <a:off x="3095573" y="266854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1" name="Rectangle 142"/>
                <p:cNvSpPr/>
                <p:nvPr/>
              </p:nvSpPr>
              <p:spPr>
                <a:xfrm>
                  <a:off x="3114601" y="268754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2" name="Rectangle 143"/>
                <p:cNvSpPr/>
                <p:nvPr/>
              </p:nvSpPr>
              <p:spPr>
                <a:xfrm>
                  <a:off x="3133621" y="268754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Rectangle 144"/>
                <p:cNvSpPr/>
                <p:nvPr/>
              </p:nvSpPr>
              <p:spPr>
                <a:xfrm>
                  <a:off x="3152650" y="268600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Rectangle 145"/>
                <p:cNvSpPr/>
                <p:nvPr/>
              </p:nvSpPr>
              <p:spPr>
                <a:xfrm>
                  <a:off x="3173525" y="268600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AutoShape 146"/>
                <p:cNvSpPr/>
                <p:nvPr/>
              </p:nvSpPr>
              <p:spPr>
                <a:xfrm rot="10800009" flipH="1">
                  <a:off x="3096094" y="264032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66" name="Picture 147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801346" y="2550801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7" name="Rectangle 148"/>
              <p:cNvSpPr/>
              <p:nvPr/>
            </p:nvSpPr>
            <p:spPr>
              <a:xfrm>
                <a:off x="3370002" y="266535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49"/>
              <p:cNvSpPr/>
              <p:nvPr/>
            </p:nvSpPr>
            <p:spPr>
              <a:xfrm>
                <a:off x="3223525" y="248946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Line 150"/>
              <p:cNvSpPr/>
              <p:nvPr/>
            </p:nvSpPr>
            <p:spPr>
              <a:xfrm flipH="1">
                <a:off x="3335475" y="268914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0" name="Picture 151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056802" y="2355503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71" name="Group 152"/>
          <p:cNvGrpSpPr/>
          <p:nvPr/>
        </p:nvGrpSpPr>
        <p:grpSpPr>
          <a:xfrm>
            <a:off x="3630616" y="2319339"/>
            <a:ext cx="850904" cy="527050"/>
            <a:chOff x="3630616" y="2319339"/>
            <a:chExt cx="850904" cy="527050"/>
          </a:xfrm>
        </p:grpSpPr>
        <p:sp>
          <p:nvSpPr>
            <p:cNvPr id="72" name="AutoShape 153"/>
            <p:cNvSpPr/>
            <p:nvPr/>
          </p:nvSpPr>
          <p:spPr>
            <a:xfrm>
              <a:off x="3630616" y="2319339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3" name="Group 154"/>
            <p:cNvGrpSpPr/>
            <p:nvPr/>
          </p:nvGrpSpPr>
          <p:grpSpPr>
            <a:xfrm>
              <a:off x="3668124" y="2365031"/>
              <a:ext cx="724671" cy="481358"/>
              <a:chOff x="3668124" y="2365031"/>
              <a:chExt cx="724671" cy="481358"/>
            </a:xfrm>
          </p:grpSpPr>
          <p:sp>
            <p:nvSpPr>
              <p:cNvPr id="74" name="Rectangle 155"/>
              <p:cNvSpPr/>
              <p:nvPr/>
            </p:nvSpPr>
            <p:spPr>
              <a:xfrm>
                <a:off x="3721123" y="2481462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7"/>
              <p:cNvSpPr/>
              <p:nvPr/>
            </p:nvSpPr>
            <p:spPr>
              <a:xfrm flipV="1">
                <a:off x="3833064" y="2698659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6" name="Group 157"/>
              <p:cNvGrpSpPr/>
              <p:nvPr/>
            </p:nvGrpSpPr>
            <p:grpSpPr>
              <a:xfrm>
                <a:off x="3962342" y="2649849"/>
                <a:ext cx="230172" cy="87004"/>
                <a:chOff x="3962342" y="2649849"/>
                <a:chExt cx="230172" cy="87004"/>
              </a:xfrm>
            </p:grpSpPr>
            <p:sp>
              <p:nvSpPr>
                <p:cNvPr id="77" name="Rectangle 158"/>
                <p:cNvSpPr/>
                <p:nvPr/>
              </p:nvSpPr>
              <p:spPr>
                <a:xfrm>
                  <a:off x="3962342" y="2678076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8" name="Rectangle 159"/>
                <p:cNvSpPr/>
                <p:nvPr/>
              </p:nvSpPr>
              <p:spPr>
                <a:xfrm>
                  <a:off x="3981370" y="2697068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9" name="Rectangle 160"/>
                <p:cNvSpPr/>
                <p:nvPr/>
              </p:nvSpPr>
              <p:spPr>
                <a:xfrm>
                  <a:off x="4000399" y="2697068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0" name="Rectangle 161"/>
                <p:cNvSpPr/>
                <p:nvPr/>
              </p:nvSpPr>
              <p:spPr>
                <a:xfrm>
                  <a:off x="4019428" y="2695523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1" name="Rectangle 162"/>
                <p:cNvSpPr/>
                <p:nvPr/>
              </p:nvSpPr>
              <p:spPr>
                <a:xfrm>
                  <a:off x="4040303" y="2695523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AutoShape 163"/>
                <p:cNvSpPr/>
                <p:nvPr/>
              </p:nvSpPr>
              <p:spPr>
                <a:xfrm rot="10800009" flipH="1">
                  <a:off x="3962872" y="2649849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83" name="Picture 164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68124" y="2560329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4" name="Rectangle 165"/>
              <p:cNvSpPr/>
              <p:nvPr/>
            </p:nvSpPr>
            <p:spPr>
              <a:xfrm>
                <a:off x="4236780" y="2674876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166"/>
              <p:cNvSpPr/>
              <p:nvPr/>
            </p:nvSpPr>
            <p:spPr>
              <a:xfrm>
                <a:off x="4090303" y="2498982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6" name="Line 167"/>
              <p:cNvSpPr/>
              <p:nvPr/>
            </p:nvSpPr>
            <p:spPr>
              <a:xfrm flipH="1">
                <a:off x="4202244" y="2698659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87" name="Picture 168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923571" y="2365031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88" name="Line 169"/>
          <p:cNvSpPr/>
          <p:nvPr/>
        </p:nvSpPr>
        <p:spPr>
          <a:xfrm>
            <a:off x="2217740" y="2212976"/>
            <a:ext cx="36909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9" name="Group 170"/>
          <p:cNvGrpSpPr/>
          <p:nvPr/>
        </p:nvGrpSpPr>
        <p:grpSpPr>
          <a:xfrm>
            <a:off x="4719639" y="1471617"/>
            <a:ext cx="850904" cy="527041"/>
            <a:chOff x="4719639" y="1471617"/>
            <a:chExt cx="850904" cy="527041"/>
          </a:xfrm>
        </p:grpSpPr>
        <p:sp>
          <p:nvSpPr>
            <p:cNvPr id="90" name="AutoShape 171"/>
            <p:cNvSpPr/>
            <p:nvPr/>
          </p:nvSpPr>
          <p:spPr>
            <a:xfrm>
              <a:off x="4719639" y="1471617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1" name="Group 172"/>
            <p:cNvGrpSpPr/>
            <p:nvPr/>
          </p:nvGrpSpPr>
          <p:grpSpPr>
            <a:xfrm>
              <a:off x="4757147" y="1517309"/>
              <a:ext cx="724671" cy="481349"/>
              <a:chOff x="4757147" y="1517309"/>
              <a:chExt cx="724671" cy="481349"/>
            </a:xfrm>
          </p:grpSpPr>
          <p:sp>
            <p:nvSpPr>
              <p:cNvPr id="92" name="Rectangle 173"/>
              <p:cNvSpPr/>
              <p:nvPr/>
            </p:nvSpPr>
            <p:spPr>
              <a:xfrm>
                <a:off x="4810146" y="1633731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Line 7"/>
              <p:cNvSpPr/>
              <p:nvPr/>
            </p:nvSpPr>
            <p:spPr>
              <a:xfrm flipV="1">
                <a:off x="4922087" y="1850937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75"/>
              <p:cNvGrpSpPr/>
              <p:nvPr/>
            </p:nvGrpSpPr>
            <p:grpSpPr>
              <a:xfrm>
                <a:off x="5051374" y="1802118"/>
                <a:ext cx="230172" cy="87004"/>
                <a:chOff x="5051374" y="1802118"/>
                <a:chExt cx="230172" cy="87004"/>
              </a:xfrm>
            </p:grpSpPr>
            <p:sp>
              <p:nvSpPr>
                <p:cNvPr id="95" name="Rectangle 176"/>
                <p:cNvSpPr/>
                <p:nvPr/>
              </p:nvSpPr>
              <p:spPr>
                <a:xfrm>
                  <a:off x="5051374" y="1830345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Rectangle 177"/>
                <p:cNvSpPr/>
                <p:nvPr/>
              </p:nvSpPr>
              <p:spPr>
                <a:xfrm>
                  <a:off x="5070393" y="1849337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7" name="Rectangle 178"/>
                <p:cNvSpPr/>
                <p:nvPr/>
              </p:nvSpPr>
              <p:spPr>
                <a:xfrm>
                  <a:off x="5089422" y="1849337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8" name="Rectangle 179"/>
                <p:cNvSpPr/>
                <p:nvPr/>
              </p:nvSpPr>
              <p:spPr>
                <a:xfrm>
                  <a:off x="5108451" y="1847801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9" name="Rectangle 180"/>
                <p:cNvSpPr/>
                <p:nvPr/>
              </p:nvSpPr>
              <p:spPr>
                <a:xfrm>
                  <a:off x="5129326" y="1847801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AutoShape 181"/>
                <p:cNvSpPr/>
                <p:nvPr/>
              </p:nvSpPr>
              <p:spPr>
                <a:xfrm rot="10800009" flipH="1">
                  <a:off x="5051895" y="1802118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01" name="Picture 182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4757147" y="1712607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2" name="Rectangle 183"/>
              <p:cNvSpPr/>
              <p:nvPr/>
            </p:nvSpPr>
            <p:spPr>
              <a:xfrm>
                <a:off x="5325803" y="1827154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84"/>
              <p:cNvSpPr/>
              <p:nvPr/>
            </p:nvSpPr>
            <p:spPr>
              <a:xfrm>
                <a:off x="5179326" y="1651260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Line 185"/>
              <p:cNvSpPr/>
              <p:nvPr/>
            </p:nvSpPr>
            <p:spPr>
              <a:xfrm flipH="1">
                <a:off x="5291267" y="1850937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105" name="Picture 186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012603" y="1517309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106" name="Text Box 204"/>
          <p:cNvSpPr txBox="1"/>
          <p:nvPr/>
        </p:nvSpPr>
        <p:spPr>
          <a:xfrm>
            <a:off x="4330698" y="1541458"/>
            <a:ext cx="488947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969696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107" name="Line 205"/>
          <p:cNvSpPr/>
          <p:nvPr/>
        </p:nvSpPr>
        <p:spPr>
          <a:xfrm flipH="1">
            <a:off x="3311527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8" name="Line 206"/>
          <p:cNvSpPr/>
          <p:nvPr/>
        </p:nvSpPr>
        <p:spPr>
          <a:xfrm flipH="1">
            <a:off x="4216398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9" name="Line 207"/>
          <p:cNvSpPr/>
          <p:nvPr/>
        </p:nvSpPr>
        <p:spPr>
          <a:xfrm flipH="1">
            <a:off x="5353053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0" name="Freeform 208"/>
          <p:cNvSpPr/>
          <p:nvPr/>
        </p:nvSpPr>
        <p:spPr>
          <a:xfrm>
            <a:off x="4302123" y="2219321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1" name="Freeform 209"/>
          <p:cNvSpPr/>
          <p:nvPr/>
        </p:nvSpPr>
        <p:spPr>
          <a:xfrm>
            <a:off x="3435345" y="2212976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2" name="Rectangle 44"/>
          <p:cNvSpPr/>
          <p:nvPr/>
        </p:nvSpPr>
        <p:spPr>
          <a:xfrm>
            <a:off x="5646740" y="1787523"/>
            <a:ext cx="955676" cy="70009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3" name="Text Box 45"/>
          <p:cNvSpPr txBox="1"/>
          <p:nvPr/>
        </p:nvSpPr>
        <p:spPr>
          <a:xfrm>
            <a:off x="5157792" y="1250954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 headend</a:t>
            </a:r>
          </a:p>
        </p:txBody>
      </p:sp>
      <p:sp>
        <p:nvSpPr>
          <p:cNvPr id="114" name="Freeform 216"/>
          <p:cNvSpPr/>
          <p:nvPr/>
        </p:nvSpPr>
        <p:spPr>
          <a:xfrm>
            <a:off x="5903915" y="1970083"/>
            <a:ext cx="330198" cy="4540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412"/>
              <a:gd name="f8" fmla="val 3"/>
              <a:gd name="f9" fmla="val 1"/>
              <a:gd name="f10" fmla="val 74"/>
              <a:gd name="f11" fmla="val 254"/>
              <a:gd name="f12" fmla="val 111"/>
              <a:gd name="f13" fmla="val 115"/>
              <a:gd name="f14" fmla="val 308"/>
              <a:gd name="f15" fmla="val 246"/>
              <a:gd name="f16" fmla="+- 0 0 -90"/>
              <a:gd name="f17" fmla="*/ f3 1 318"/>
              <a:gd name="f18" fmla="*/ f4 1 41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318"/>
              <a:gd name="f27" fmla="*/ f23 1 412"/>
              <a:gd name="f28" fmla="*/ 0 f24 1"/>
              <a:gd name="f29" fmla="*/ 2147483647 f23 1"/>
              <a:gd name="f30" fmla="*/ 2147483647 f24 1"/>
              <a:gd name="f31" fmla="*/ 0 f23 1"/>
              <a:gd name="f32" fmla="*/ 318 f24 1"/>
              <a:gd name="f33" fmla="*/ 412 f23 1"/>
              <a:gd name="f34" fmla="+- f25 0 f1"/>
              <a:gd name="f35" fmla="*/ f28 1 318"/>
              <a:gd name="f36" fmla="*/ f29 1 412"/>
              <a:gd name="f37" fmla="*/ f30 1 318"/>
              <a:gd name="f38" fmla="*/ f31 1 412"/>
              <a:gd name="f39" fmla="*/ f32 1 318"/>
              <a:gd name="f40" fmla="*/ f33 1 412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1 f17 1"/>
              <a:gd name="f48" fmla="*/ f45 f17 1"/>
              <a:gd name="f49" fmla="*/ f46 f18 1"/>
              <a:gd name="f50" fmla="*/ f44 f18 1"/>
              <a:gd name="f51" fmla="*/ f42 f18 1"/>
              <a:gd name="f52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47" y="f51"/>
              </a:cxn>
              <a:cxn ang="f34">
                <a:pos x="f52" y="f51"/>
              </a:cxn>
              <a:cxn ang="f34">
                <a:pos x="f52" y="f50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47" y="f51"/>
              </a:cxn>
            </a:cxnLst>
            <a:rect l="f47" t="f50" r="f48" b="f49"/>
            <a:pathLst>
              <a:path w="318" h="412">
                <a:moveTo>
                  <a:pt x="f5" y="f7"/>
                </a:moveTo>
                <a:lnTo>
                  <a:pt x="f8" y="f9"/>
                </a:lnTo>
                <a:lnTo>
                  <a:pt x="f10" y="f5"/>
                </a:lnTo>
                <a:lnTo>
                  <a:pt x="f11" y="f12"/>
                </a:lnTo>
                <a:lnTo>
                  <a:pt x="f6" y="f13"/>
                </a:lnTo>
                <a:lnTo>
                  <a:pt x="f6" y="f14"/>
                </a:lnTo>
                <a:lnTo>
                  <a:pt x="f15" y="f14"/>
                </a:lnTo>
                <a:lnTo>
                  <a:pt x="f10" y="f7"/>
                </a:lnTo>
                <a:lnTo>
                  <a:pt x="f5" y="f7"/>
                </a:ln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FFFF99"/>
              </a:gs>
            </a:gsLst>
            <a:lin ang="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5" name="Freeform 217"/>
          <p:cNvSpPr/>
          <p:nvPr/>
        </p:nvSpPr>
        <p:spPr>
          <a:xfrm>
            <a:off x="5905496" y="1904996"/>
            <a:ext cx="366710" cy="4063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3"/>
              <a:gd name="f7" fmla="val 369"/>
              <a:gd name="f8" fmla="val 59"/>
              <a:gd name="f9" fmla="val 32"/>
              <a:gd name="f10" fmla="val 105"/>
              <a:gd name="f11" fmla="val 276"/>
              <a:gd name="f12" fmla="val 113"/>
              <a:gd name="f13" fmla="val 315"/>
              <a:gd name="f14" fmla="val 318"/>
              <a:gd name="f15" fmla="val 173"/>
              <a:gd name="f16" fmla="val 254"/>
              <a:gd name="f17" fmla="val 75"/>
              <a:gd name="f18" fmla="val 60"/>
              <a:gd name="f19" fmla="+- 0 0 -90"/>
              <a:gd name="f20" fmla="*/ f3 1 353"/>
              <a:gd name="f21" fmla="*/ f4 1 36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53"/>
              <a:gd name="f30" fmla="*/ f26 1 369"/>
              <a:gd name="f31" fmla="*/ 0 f27 1"/>
              <a:gd name="f32" fmla="*/ 2147483647 f26 1"/>
              <a:gd name="f33" fmla="*/ 2147483647 f27 1"/>
              <a:gd name="f34" fmla="*/ 0 f26 1"/>
              <a:gd name="f35" fmla="*/ 353 f27 1"/>
              <a:gd name="f36" fmla="*/ 369 f26 1"/>
              <a:gd name="f37" fmla="+- f28 0 f1"/>
              <a:gd name="f38" fmla="*/ f31 1 353"/>
              <a:gd name="f39" fmla="*/ f32 1 369"/>
              <a:gd name="f40" fmla="*/ f33 1 353"/>
              <a:gd name="f41" fmla="*/ f34 1 369"/>
              <a:gd name="f42" fmla="*/ f35 1 353"/>
              <a:gd name="f43" fmla="*/ f36 1 369"/>
              <a:gd name="f44" fmla="*/ f38 1 f29"/>
              <a:gd name="f45" fmla="*/ f39 1 f30"/>
              <a:gd name="f46" fmla="*/ f40 1 f29"/>
              <a:gd name="f47" fmla="*/ f41 1 f30"/>
              <a:gd name="f48" fmla="*/ f42 1 f29"/>
              <a:gd name="f49" fmla="*/ f43 1 f30"/>
              <a:gd name="f50" fmla="*/ f44 f20 1"/>
              <a:gd name="f51" fmla="*/ f48 f20 1"/>
              <a:gd name="f52" fmla="*/ f49 f21 1"/>
              <a:gd name="f53" fmla="*/ f47 f21 1"/>
              <a:gd name="f54" fmla="*/ f45 f21 1"/>
              <a:gd name="f55" fmla="*/ f4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0" y="f54"/>
              </a:cxn>
              <a:cxn ang="f37">
                <a:pos x="f55" y="f53"/>
              </a:cxn>
              <a:cxn ang="f37">
                <a:pos x="f55" y="f53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0" y="f54"/>
              </a:cxn>
            </a:cxnLst>
            <a:rect l="f50" t="f53" r="f51" b="f52"/>
            <a:pathLst>
              <a:path w="353" h="369">
                <a:moveTo>
                  <a:pt x="f5" y="f8"/>
                </a:moveTo>
                <a:lnTo>
                  <a:pt x="f9" y="f5"/>
                </a:lnTo>
                <a:lnTo>
                  <a:pt x="f10" y="f5"/>
                </a:lnTo>
                <a:lnTo>
                  <a:pt x="f11" y="f12"/>
                </a:lnTo>
                <a:lnTo>
                  <a:pt x="f6" y="f12"/>
                </a:lnTo>
                <a:lnTo>
                  <a:pt x="f6" y="f13"/>
                </a:lnTo>
                <a:lnTo>
                  <a:pt x="f14" y="f7"/>
                </a:lnTo>
                <a:lnTo>
                  <a:pt x="f13" y="f15"/>
                </a:lnTo>
                <a:lnTo>
                  <a:pt x="f16" y="f15"/>
                </a:lnTo>
                <a:lnTo>
                  <a:pt x="f17" y="f18"/>
                </a:lnTo>
                <a:lnTo>
                  <a:pt x="f5" y="f8"/>
                </a:lnTo>
                <a:close/>
              </a:path>
            </a:pathLst>
          </a:custGeom>
          <a:solidFill>
            <a:srgbClr val="FFFF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6" name="Line 218"/>
          <p:cNvSpPr/>
          <p:nvPr/>
        </p:nvSpPr>
        <p:spPr>
          <a:xfrm flipH="1">
            <a:off x="6230941" y="2028825"/>
            <a:ext cx="34920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7" name="Line 219"/>
          <p:cNvSpPr/>
          <p:nvPr/>
        </p:nvSpPr>
        <p:spPr>
          <a:xfrm>
            <a:off x="5932490" y="2200274"/>
            <a:ext cx="26828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8" name="Freeform 220"/>
          <p:cNvSpPr/>
          <p:nvPr/>
        </p:nvSpPr>
        <p:spPr>
          <a:xfrm>
            <a:off x="5926134" y="2024060"/>
            <a:ext cx="274640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9" name="Freeform 221"/>
          <p:cNvSpPr/>
          <p:nvPr/>
        </p:nvSpPr>
        <p:spPr>
          <a:xfrm flipV="1">
            <a:off x="5926134" y="2260597"/>
            <a:ext cx="27464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0" name="AutoShape 225"/>
          <p:cNvSpPr/>
          <p:nvPr/>
        </p:nvSpPr>
        <p:spPr>
          <a:xfrm>
            <a:off x="5507038" y="1524003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21" name="Group 37"/>
          <p:cNvGrpSpPr/>
          <p:nvPr/>
        </p:nvGrpSpPr>
        <p:grpSpPr>
          <a:xfrm>
            <a:off x="3417890" y="3186117"/>
            <a:ext cx="2043107" cy="958848"/>
            <a:chOff x="3417890" y="3186117"/>
            <a:chExt cx="2043107" cy="958848"/>
          </a:xfrm>
        </p:grpSpPr>
        <p:sp>
          <p:nvSpPr>
            <p:cNvPr id="122" name="Line 38"/>
            <p:cNvSpPr/>
            <p:nvPr/>
          </p:nvSpPr>
          <p:spPr>
            <a:xfrm flipH="1">
              <a:off x="3417890" y="3644898"/>
              <a:ext cx="203197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3" name="Freeform 39"/>
            <p:cNvSpPr/>
            <p:nvPr/>
          </p:nvSpPr>
          <p:spPr>
            <a:xfrm>
              <a:off x="3486149" y="3186117"/>
              <a:ext cx="892170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2"/>
                <a:gd name="f7" fmla="val 266"/>
                <a:gd name="f8" fmla="val 4"/>
                <a:gd name="f9" fmla="val 264"/>
                <a:gd name="f10" fmla="val 212"/>
                <a:gd name="f11" fmla="val 52"/>
                <a:gd name="f12" fmla="val 6"/>
                <a:gd name="f13" fmla="val 106"/>
                <a:gd name="f14" fmla="val 58"/>
                <a:gd name="f15" fmla="val 108"/>
                <a:gd name="f16" fmla="val 158"/>
                <a:gd name="f17" fmla="val 126"/>
                <a:gd name="f18" fmla="val 174"/>
                <a:gd name="f19" fmla="val 222"/>
                <a:gd name="f20" fmla="val 184"/>
                <a:gd name="f21" fmla="val 228"/>
                <a:gd name="f22" fmla="val 272"/>
                <a:gd name="f23" fmla="val 262"/>
                <a:gd name="f24" fmla="val 244"/>
                <a:gd name="f25" fmla="val 8"/>
                <a:gd name="f26" fmla="val 288"/>
                <a:gd name="f27" fmla="val 332"/>
                <a:gd name="f28" fmla="val 304"/>
                <a:gd name="f29" fmla="val 354"/>
                <a:gd name="f30" fmla="val 404"/>
                <a:gd name="f31" fmla="val 336"/>
                <a:gd name="f32" fmla="val 402"/>
                <a:gd name="f33" fmla="val 468"/>
                <a:gd name="f34" fmla="val 416"/>
                <a:gd name="f35" fmla="val 464"/>
                <a:gd name="f36" fmla="val 512"/>
                <a:gd name="f37" fmla="val 450"/>
                <a:gd name="f38" fmla="val 506"/>
                <a:gd name="f39" fmla="val 546"/>
                <a:gd name="f40" fmla="val 192"/>
                <a:gd name="f41" fmla="val 556"/>
                <a:gd name="f42" fmla="+- 0 0 -90"/>
                <a:gd name="f43" fmla="*/ f3 1 562"/>
                <a:gd name="f44" fmla="*/ f4 1 26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562"/>
                <a:gd name="f53" fmla="*/ f49 1 266"/>
                <a:gd name="f54" fmla="*/ 4 f50 1"/>
                <a:gd name="f55" fmla="*/ 264 f49 1"/>
                <a:gd name="f56" fmla="*/ 52 f50 1"/>
                <a:gd name="f57" fmla="*/ 6 f49 1"/>
                <a:gd name="f58" fmla="*/ 108 f50 1"/>
                <a:gd name="f59" fmla="*/ 266 f49 1"/>
                <a:gd name="f60" fmla="*/ 174 f50 1"/>
                <a:gd name="f61" fmla="*/ 0 f49 1"/>
                <a:gd name="f62" fmla="*/ 228 f50 1"/>
                <a:gd name="f63" fmla="*/ 288 f50 1"/>
                <a:gd name="f64" fmla="*/ 8 f49 1"/>
                <a:gd name="f65" fmla="*/ 354 f50 1"/>
                <a:gd name="f66" fmla="*/ 402 f50 1"/>
                <a:gd name="f67" fmla="*/ 464 f50 1"/>
                <a:gd name="f68" fmla="*/ 506 f50 1"/>
                <a:gd name="f69" fmla="*/ 556 f50 1"/>
                <a:gd name="f70" fmla="*/ 0 f50 1"/>
                <a:gd name="f71" fmla="*/ 562 f50 1"/>
                <a:gd name="f72" fmla="+- f51 0 f1"/>
                <a:gd name="f73" fmla="*/ f54 1 562"/>
                <a:gd name="f74" fmla="*/ f55 1 266"/>
                <a:gd name="f75" fmla="*/ f56 1 562"/>
                <a:gd name="f76" fmla="*/ f57 1 266"/>
                <a:gd name="f77" fmla="*/ f58 1 562"/>
                <a:gd name="f78" fmla="*/ f59 1 266"/>
                <a:gd name="f79" fmla="*/ f60 1 562"/>
                <a:gd name="f80" fmla="*/ f61 1 266"/>
                <a:gd name="f81" fmla="*/ f62 1 562"/>
                <a:gd name="f82" fmla="*/ f63 1 562"/>
                <a:gd name="f83" fmla="*/ f64 1 266"/>
                <a:gd name="f84" fmla="*/ f65 1 562"/>
                <a:gd name="f85" fmla="*/ f66 1 562"/>
                <a:gd name="f86" fmla="*/ f67 1 562"/>
                <a:gd name="f87" fmla="*/ f68 1 562"/>
                <a:gd name="f88" fmla="*/ f69 1 562"/>
                <a:gd name="f89" fmla="*/ f70 1 562"/>
                <a:gd name="f90" fmla="*/ f71 1 562"/>
                <a:gd name="f91" fmla="*/ f73 1 f52"/>
                <a:gd name="f92" fmla="*/ f74 1 f53"/>
                <a:gd name="f93" fmla="*/ f75 1 f52"/>
                <a:gd name="f94" fmla="*/ f76 1 f53"/>
                <a:gd name="f95" fmla="*/ f77 1 f52"/>
                <a:gd name="f96" fmla="*/ f78 1 f53"/>
                <a:gd name="f97" fmla="*/ f79 1 f52"/>
                <a:gd name="f98" fmla="*/ f80 1 f53"/>
                <a:gd name="f99" fmla="*/ f81 1 f52"/>
                <a:gd name="f100" fmla="*/ f82 1 f52"/>
                <a:gd name="f101" fmla="*/ f83 1 f53"/>
                <a:gd name="f102" fmla="*/ f84 1 f52"/>
                <a:gd name="f103" fmla="*/ f85 1 f52"/>
                <a:gd name="f104" fmla="*/ f86 1 f52"/>
                <a:gd name="f105" fmla="*/ f87 1 f52"/>
                <a:gd name="f106" fmla="*/ f88 1 f52"/>
                <a:gd name="f107" fmla="*/ f89 1 f52"/>
                <a:gd name="f108" fmla="*/ f90 1 f52"/>
                <a:gd name="f109" fmla="*/ f107 f43 1"/>
                <a:gd name="f110" fmla="*/ f108 f43 1"/>
                <a:gd name="f111" fmla="*/ f96 f44 1"/>
                <a:gd name="f112" fmla="*/ f98 f44 1"/>
                <a:gd name="f113" fmla="*/ f91 f43 1"/>
                <a:gd name="f114" fmla="*/ f92 f44 1"/>
                <a:gd name="f115" fmla="*/ f93 f43 1"/>
                <a:gd name="f116" fmla="*/ f94 f44 1"/>
                <a:gd name="f117" fmla="*/ f95 f43 1"/>
                <a:gd name="f118" fmla="*/ f97 f43 1"/>
                <a:gd name="f119" fmla="*/ f99 f43 1"/>
                <a:gd name="f120" fmla="*/ f100 f43 1"/>
                <a:gd name="f121" fmla="*/ f101 f44 1"/>
                <a:gd name="f122" fmla="*/ f102 f43 1"/>
                <a:gd name="f123" fmla="*/ f103 f43 1"/>
                <a:gd name="f124" fmla="*/ f104 f43 1"/>
                <a:gd name="f125" fmla="*/ f105 f43 1"/>
                <a:gd name="f126" fmla="*/ f106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1"/>
                </a:cxn>
                <a:cxn ang="f72">
                  <a:pos x="f118" y="f112"/>
                </a:cxn>
                <a:cxn ang="f72">
                  <a:pos x="f119" y="f114"/>
                </a:cxn>
                <a:cxn ang="f72">
                  <a:pos x="f120" y="f121"/>
                </a:cxn>
                <a:cxn ang="f72">
                  <a:pos x="f122" y="f111"/>
                </a:cxn>
                <a:cxn ang="f72">
                  <a:pos x="f123" y="f121"/>
                </a:cxn>
                <a:cxn ang="f72">
                  <a:pos x="f124" y="f114"/>
                </a:cxn>
                <a:cxn ang="f72">
                  <a:pos x="f125" y="f116"/>
                </a:cxn>
                <a:cxn ang="f72">
                  <a:pos x="f126" y="f111"/>
                </a:cxn>
              </a:cxnLst>
              <a:rect l="f109" t="f112" r="f110" b="f111"/>
              <a:pathLst>
                <a:path w="562" h="266">
                  <a:moveTo>
                    <a:pt x="f8" y="f9"/>
                  </a:moveTo>
                  <a:cubicBezTo>
                    <a:pt x="f8" y="f10"/>
                    <a:pt x="f5" y="f8"/>
                    <a:pt x="f11" y="f12"/>
                  </a:cubicBezTo>
                  <a:cubicBezTo>
                    <a:pt x="f13" y="f8"/>
                    <a:pt x="f14" y="f7"/>
                    <a:pt x="f15" y="f7"/>
                  </a:cubicBezTo>
                  <a:cubicBezTo>
                    <a:pt x="f16" y="f7"/>
                    <a:pt x="f17" y="f5"/>
                    <a:pt x="f18" y="f5"/>
                  </a:cubicBezTo>
                  <a:cubicBezTo>
                    <a:pt x="f19" y="f5"/>
                    <a:pt x="f20" y="f7"/>
                    <a:pt x="f21" y="f9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7"/>
                    <a:pt x="f29" y="f7"/>
                  </a:cubicBezTo>
                  <a:cubicBezTo>
                    <a:pt x="f30" y="f7"/>
                    <a:pt x="f31" y="f25"/>
                    <a:pt x="f32" y="f25"/>
                  </a:cubicBezTo>
                  <a:cubicBezTo>
                    <a:pt x="f33" y="f25"/>
                    <a:pt x="f34" y="f7"/>
                    <a:pt x="f35" y="f9"/>
                  </a:cubicBezTo>
                  <a:cubicBezTo>
                    <a:pt x="f36" y="f23"/>
                    <a:pt x="f37" y="f8"/>
                    <a:pt x="f38" y="f12"/>
                  </a:cubicBezTo>
                  <a:cubicBezTo>
                    <a:pt x="f6" y="f25"/>
                    <a:pt x="f39" y="f40"/>
                    <a:pt x="f41" y="f7"/>
                  </a:cubicBez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Freeform 40"/>
            <p:cNvSpPr/>
            <p:nvPr/>
          </p:nvSpPr>
          <p:spPr>
            <a:xfrm>
              <a:off x="5033964" y="3192463"/>
              <a:ext cx="427033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2"/>
                <a:gd name="f7" fmla="val 266"/>
                <a:gd name="f8" fmla="val 4"/>
                <a:gd name="f9" fmla="val 264"/>
                <a:gd name="f10" fmla="val 212"/>
                <a:gd name="f11" fmla="val 52"/>
                <a:gd name="f12" fmla="val 6"/>
                <a:gd name="f13" fmla="val 106"/>
                <a:gd name="f14" fmla="val 58"/>
                <a:gd name="f15" fmla="val 108"/>
                <a:gd name="f16" fmla="val 158"/>
                <a:gd name="f17" fmla="val 126"/>
                <a:gd name="f18" fmla="val 174"/>
                <a:gd name="f19" fmla="val 222"/>
                <a:gd name="f20" fmla="val 184"/>
                <a:gd name="f21" fmla="val 228"/>
                <a:gd name="f22" fmla="val 272"/>
                <a:gd name="f23" fmla="val 262"/>
                <a:gd name="f24" fmla="val 244"/>
                <a:gd name="f25" fmla="val 8"/>
                <a:gd name="f26" fmla="val 288"/>
                <a:gd name="f27" fmla="val 332"/>
                <a:gd name="f28" fmla="val 304"/>
                <a:gd name="f29" fmla="val 354"/>
                <a:gd name="f30" fmla="val 404"/>
                <a:gd name="f31" fmla="val 336"/>
                <a:gd name="f32" fmla="val 402"/>
                <a:gd name="f33" fmla="val 468"/>
                <a:gd name="f34" fmla="val 416"/>
                <a:gd name="f35" fmla="val 464"/>
                <a:gd name="f36" fmla="val 512"/>
                <a:gd name="f37" fmla="val 450"/>
                <a:gd name="f38" fmla="val 506"/>
                <a:gd name="f39" fmla="val 546"/>
                <a:gd name="f40" fmla="val 192"/>
                <a:gd name="f41" fmla="val 556"/>
                <a:gd name="f42" fmla="+- 0 0 -90"/>
                <a:gd name="f43" fmla="*/ f3 1 562"/>
                <a:gd name="f44" fmla="*/ f4 1 26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562"/>
                <a:gd name="f53" fmla="*/ f49 1 266"/>
                <a:gd name="f54" fmla="*/ 0 f50 1"/>
                <a:gd name="f55" fmla="*/ 264 f49 1"/>
                <a:gd name="f56" fmla="*/ 6 f49 1"/>
                <a:gd name="f57" fmla="*/ 266 f49 1"/>
                <a:gd name="f58" fmla="*/ 0 f49 1"/>
                <a:gd name="f59" fmla="*/ 8 f49 1"/>
                <a:gd name="f60" fmla="*/ 562 f50 1"/>
                <a:gd name="f61" fmla="+- f51 0 f1"/>
                <a:gd name="f62" fmla="*/ f54 1 562"/>
                <a:gd name="f63" fmla="*/ f55 1 266"/>
                <a:gd name="f64" fmla="*/ f56 1 266"/>
                <a:gd name="f65" fmla="*/ f57 1 266"/>
                <a:gd name="f66" fmla="*/ f58 1 266"/>
                <a:gd name="f67" fmla="*/ f59 1 266"/>
                <a:gd name="f68" fmla="*/ f60 1 562"/>
                <a:gd name="f69" fmla="*/ f62 1 f52"/>
                <a:gd name="f70" fmla="*/ f63 1 f53"/>
                <a:gd name="f71" fmla="*/ f64 1 f53"/>
                <a:gd name="f72" fmla="*/ f65 1 f53"/>
                <a:gd name="f73" fmla="*/ f66 1 f53"/>
                <a:gd name="f74" fmla="*/ f67 1 f53"/>
                <a:gd name="f75" fmla="*/ f68 1 f52"/>
                <a:gd name="f76" fmla="*/ f69 f43 1"/>
                <a:gd name="f77" fmla="*/ f75 f43 1"/>
                <a:gd name="f78" fmla="*/ f72 f44 1"/>
                <a:gd name="f79" fmla="*/ f73 f44 1"/>
                <a:gd name="f80" fmla="*/ f70 f44 1"/>
                <a:gd name="f81" fmla="*/ f71 f44 1"/>
                <a:gd name="f82" fmla="*/ f7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76" y="f80"/>
                </a:cxn>
                <a:cxn ang="f61">
                  <a:pos x="f76" y="f81"/>
                </a:cxn>
                <a:cxn ang="f61">
                  <a:pos x="f76" y="f78"/>
                </a:cxn>
                <a:cxn ang="f61">
                  <a:pos x="f76" y="f79"/>
                </a:cxn>
                <a:cxn ang="f61">
                  <a:pos x="f76" y="f80"/>
                </a:cxn>
                <a:cxn ang="f61">
                  <a:pos x="f76" y="f82"/>
                </a:cxn>
                <a:cxn ang="f61">
                  <a:pos x="f76" y="f78"/>
                </a:cxn>
                <a:cxn ang="f61">
                  <a:pos x="f76" y="f82"/>
                </a:cxn>
                <a:cxn ang="f61">
                  <a:pos x="f76" y="f80"/>
                </a:cxn>
                <a:cxn ang="f61">
                  <a:pos x="f76" y="f81"/>
                </a:cxn>
                <a:cxn ang="f61">
                  <a:pos x="f76" y="f78"/>
                </a:cxn>
              </a:cxnLst>
              <a:rect l="f76" t="f79" r="f77" b="f78"/>
              <a:pathLst>
                <a:path w="562" h="266">
                  <a:moveTo>
                    <a:pt x="f8" y="f9"/>
                  </a:moveTo>
                  <a:cubicBezTo>
                    <a:pt x="f8" y="f10"/>
                    <a:pt x="f5" y="f8"/>
                    <a:pt x="f11" y="f12"/>
                  </a:cubicBezTo>
                  <a:cubicBezTo>
                    <a:pt x="f13" y="f8"/>
                    <a:pt x="f14" y="f7"/>
                    <a:pt x="f15" y="f7"/>
                  </a:cubicBezTo>
                  <a:cubicBezTo>
                    <a:pt x="f16" y="f7"/>
                    <a:pt x="f17" y="f5"/>
                    <a:pt x="f18" y="f5"/>
                  </a:cubicBezTo>
                  <a:cubicBezTo>
                    <a:pt x="f19" y="f5"/>
                    <a:pt x="f20" y="f7"/>
                    <a:pt x="f21" y="f9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7"/>
                    <a:pt x="f29" y="f7"/>
                  </a:cubicBezTo>
                  <a:cubicBezTo>
                    <a:pt x="f30" y="f7"/>
                    <a:pt x="f31" y="f25"/>
                    <a:pt x="f32" y="f25"/>
                  </a:cubicBezTo>
                  <a:cubicBezTo>
                    <a:pt x="f33" y="f25"/>
                    <a:pt x="f34" y="f7"/>
                    <a:pt x="f35" y="f9"/>
                  </a:cubicBezTo>
                  <a:cubicBezTo>
                    <a:pt x="f36" y="f23"/>
                    <a:pt x="f37" y="f8"/>
                    <a:pt x="f38" y="f12"/>
                  </a:cubicBezTo>
                  <a:cubicBezTo>
                    <a:pt x="f6" y="f25"/>
                    <a:pt x="f39" y="f40"/>
                    <a:pt x="f41" y="f7"/>
                  </a:cubicBez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5" name="Line 41"/>
            <p:cNvSpPr/>
            <p:nvPr/>
          </p:nvSpPr>
          <p:spPr>
            <a:xfrm flipH="1">
              <a:off x="4891089" y="3679829"/>
              <a:ext cx="203197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6" name="Group 42"/>
          <p:cNvGrpSpPr/>
          <p:nvPr/>
        </p:nvGrpSpPr>
        <p:grpSpPr>
          <a:xfrm>
            <a:off x="2708279" y="3343274"/>
            <a:ext cx="3021013" cy="2114550"/>
            <a:chOff x="2708279" y="3343274"/>
            <a:chExt cx="3021013" cy="2114550"/>
          </a:xfrm>
        </p:grpSpPr>
        <p:sp>
          <p:nvSpPr>
            <p:cNvPr id="127" name="Text Box 43"/>
            <p:cNvSpPr txBox="1"/>
            <p:nvPr/>
          </p:nvSpPr>
          <p:spPr>
            <a:xfrm>
              <a:off x="3933821" y="5121270"/>
              <a:ext cx="1039809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Channels</a:t>
              </a:r>
            </a:p>
          </p:txBody>
        </p:sp>
        <p:sp>
          <p:nvSpPr>
            <p:cNvPr id="128" name="Line 44"/>
            <p:cNvSpPr/>
            <p:nvPr/>
          </p:nvSpPr>
          <p:spPr>
            <a:xfrm>
              <a:off x="3324228" y="3343274"/>
              <a:ext cx="0" cy="1552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45"/>
            <p:cNvSpPr/>
            <p:nvPr/>
          </p:nvSpPr>
          <p:spPr>
            <a:xfrm flipV="1">
              <a:off x="3314700" y="4905371"/>
              <a:ext cx="23241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Text Box 46"/>
            <p:cNvSpPr txBox="1"/>
            <p:nvPr/>
          </p:nvSpPr>
          <p:spPr>
            <a:xfrm>
              <a:off x="3298826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1" name="Line 47"/>
            <p:cNvSpPr/>
            <p:nvPr/>
          </p:nvSpPr>
          <p:spPr>
            <a:xfrm>
              <a:off x="3571874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Text Box 48"/>
            <p:cNvSpPr txBox="1"/>
            <p:nvPr/>
          </p:nvSpPr>
          <p:spPr>
            <a:xfrm>
              <a:off x="3575047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3" name="Text Box 49"/>
            <p:cNvSpPr txBox="1"/>
            <p:nvPr/>
          </p:nvSpPr>
          <p:spPr>
            <a:xfrm>
              <a:off x="3870326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4" name="Text Box 50"/>
            <p:cNvSpPr txBox="1"/>
            <p:nvPr/>
          </p:nvSpPr>
          <p:spPr>
            <a:xfrm>
              <a:off x="4165604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5" name="Text Box 51"/>
            <p:cNvSpPr txBox="1"/>
            <p:nvPr/>
          </p:nvSpPr>
          <p:spPr>
            <a:xfrm>
              <a:off x="4460872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6" name="Text Box 52"/>
            <p:cNvSpPr txBox="1"/>
            <p:nvPr/>
          </p:nvSpPr>
          <p:spPr>
            <a:xfrm>
              <a:off x="4756151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7" name="Text Box 53"/>
            <p:cNvSpPr txBox="1"/>
            <p:nvPr/>
          </p:nvSpPr>
          <p:spPr>
            <a:xfrm>
              <a:off x="5013326" y="4059241"/>
              <a:ext cx="276221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</p:txBody>
        </p:sp>
        <p:sp>
          <p:nvSpPr>
            <p:cNvPr id="138" name="Text Box 54"/>
            <p:cNvSpPr txBox="1"/>
            <p:nvPr/>
          </p:nvSpPr>
          <p:spPr>
            <a:xfrm>
              <a:off x="5241926" y="4059241"/>
              <a:ext cx="276221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</p:txBody>
        </p:sp>
        <p:sp>
          <p:nvSpPr>
            <p:cNvPr id="139" name="Text Box 55"/>
            <p:cNvSpPr txBox="1"/>
            <p:nvPr/>
          </p:nvSpPr>
          <p:spPr>
            <a:xfrm>
              <a:off x="5445123" y="3602041"/>
              <a:ext cx="282577" cy="13112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N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L</a:t>
              </a:r>
            </a:p>
          </p:txBody>
        </p:sp>
        <p:sp>
          <p:nvSpPr>
            <p:cNvPr id="140" name="Line 56"/>
            <p:cNvSpPr/>
            <p:nvPr/>
          </p:nvSpPr>
          <p:spPr>
            <a:xfrm>
              <a:off x="3863970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1" name="Line 57"/>
            <p:cNvSpPr/>
            <p:nvPr/>
          </p:nvSpPr>
          <p:spPr>
            <a:xfrm>
              <a:off x="4149720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58"/>
            <p:cNvSpPr/>
            <p:nvPr/>
          </p:nvSpPr>
          <p:spPr>
            <a:xfrm>
              <a:off x="4441826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3" name="Line 59"/>
            <p:cNvSpPr/>
            <p:nvPr/>
          </p:nvSpPr>
          <p:spPr>
            <a:xfrm>
              <a:off x="4740277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4" name="Line 60"/>
            <p:cNvSpPr/>
            <p:nvPr/>
          </p:nvSpPr>
          <p:spPr>
            <a:xfrm>
              <a:off x="5019671" y="4803772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5" name="Line 61"/>
            <p:cNvSpPr/>
            <p:nvPr/>
          </p:nvSpPr>
          <p:spPr>
            <a:xfrm>
              <a:off x="5267328" y="4797427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6" name="Line 62"/>
            <p:cNvSpPr/>
            <p:nvPr/>
          </p:nvSpPr>
          <p:spPr>
            <a:xfrm>
              <a:off x="5495928" y="4784726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7" name="Text Box 63"/>
            <p:cNvSpPr txBox="1"/>
            <p:nvPr/>
          </p:nvSpPr>
          <p:spPr>
            <a:xfrm>
              <a:off x="3309935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1</a:t>
              </a:r>
            </a:p>
          </p:txBody>
        </p:sp>
        <p:sp>
          <p:nvSpPr>
            <p:cNvPr id="148" name="Text Box 64"/>
            <p:cNvSpPr txBox="1"/>
            <p:nvPr/>
          </p:nvSpPr>
          <p:spPr>
            <a:xfrm>
              <a:off x="3576639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2</a:t>
              </a:r>
            </a:p>
          </p:txBody>
        </p:sp>
        <p:sp>
          <p:nvSpPr>
            <p:cNvPr id="149" name="Text Box 65"/>
            <p:cNvSpPr txBox="1"/>
            <p:nvPr/>
          </p:nvSpPr>
          <p:spPr>
            <a:xfrm>
              <a:off x="3881435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3</a:t>
              </a:r>
            </a:p>
          </p:txBody>
        </p:sp>
        <p:sp>
          <p:nvSpPr>
            <p:cNvPr id="150" name="Text Box 66"/>
            <p:cNvSpPr txBox="1"/>
            <p:nvPr/>
          </p:nvSpPr>
          <p:spPr>
            <a:xfrm>
              <a:off x="4154484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4</a:t>
              </a:r>
            </a:p>
          </p:txBody>
        </p:sp>
        <p:sp>
          <p:nvSpPr>
            <p:cNvPr id="151" name="Text Box 67"/>
            <p:cNvSpPr txBox="1"/>
            <p:nvPr/>
          </p:nvSpPr>
          <p:spPr>
            <a:xfrm>
              <a:off x="4452935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5</a:t>
              </a:r>
            </a:p>
          </p:txBody>
        </p:sp>
        <p:sp>
          <p:nvSpPr>
            <p:cNvPr id="152" name="Text Box 68"/>
            <p:cNvSpPr txBox="1"/>
            <p:nvPr/>
          </p:nvSpPr>
          <p:spPr>
            <a:xfrm>
              <a:off x="4751386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6</a:t>
              </a:r>
            </a:p>
          </p:txBody>
        </p:sp>
        <p:sp>
          <p:nvSpPr>
            <p:cNvPr id="153" name="Text Box 69"/>
            <p:cNvSpPr txBox="1"/>
            <p:nvPr/>
          </p:nvSpPr>
          <p:spPr>
            <a:xfrm>
              <a:off x="5011734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7</a:t>
              </a:r>
            </a:p>
          </p:txBody>
        </p:sp>
        <p:sp>
          <p:nvSpPr>
            <p:cNvPr id="154" name="Text Box 70"/>
            <p:cNvSpPr txBox="1"/>
            <p:nvPr/>
          </p:nvSpPr>
          <p:spPr>
            <a:xfrm>
              <a:off x="5246690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8</a:t>
              </a:r>
            </a:p>
          </p:txBody>
        </p:sp>
        <p:sp>
          <p:nvSpPr>
            <p:cNvPr id="155" name="Text Box 71"/>
            <p:cNvSpPr txBox="1"/>
            <p:nvPr/>
          </p:nvSpPr>
          <p:spPr>
            <a:xfrm>
              <a:off x="5475290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9</a:t>
              </a:r>
            </a:p>
          </p:txBody>
        </p:sp>
        <p:sp>
          <p:nvSpPr>
            <p:cNvPr id="156" name="Freeform 72"/>
            <p:cNvSpPr/>
            <p:nvPr/>
          </p:nvSpPr>
          <p:spPr>
            <a:xfrm>
              <a:off x="2708279" y="3371850"/>
              <a:ext cx="595310" cy="15382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5"/>
                <a:gd name="f7" fmla="val 969"/>
                <a:gd name="f8" fmla="val 485"/>
                <a:gd name="f9" fmla="+- 0 0 -90"/>
                <a:gd name="f10" fmla="*/ f3 1 375"/>
                <a:gd name="f11" fmla="*/ f4 1 969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375"/>
                <a:gd name="f20" fmla="*/ f16 1 969"/>
                <a:gd name="f21" fmla="*/ 375 f17 1"/>
                <a:gd name="f22" fmla="*/ 0 f16 1"/>
                <a:gd name="f23" fmla="*/ 0 f17 1"/>
                <a:gd name="f24" fmla="*/ 485 f16 1"/>
                <a:gd name="f25" fmla="*/ 969 f16 1"/>
                <a:gd name="f26" fmla="+- f18 0 f1"/>
                <a:gd name="f27" fmla="*/ f21 1 375"/>
                <a:gd name="f28" fmla="*/ f22 1 969"/>
                <a:gd name="f29" fmla="*/ f23 1 375"/>
                <a:gd name="f30" fmla="*/ f24 1 969"/>
                <a:gd name="f31" fmla="*/ f25 1 969"/>
                <a:gd name="f32" fmla="*/ f27 1 f19"/>
                <a:gd name="f33" fmla="*/ f28 1 f20"/>
                <a:gd name="f34" fmla="*/ f29 1 f19"/>
                <a:gd name="f35" fmla="*/ f30 1 f20"/>
                <a:gd name="f36" fmla="*/ f31 1 f20"/>
                <a:gd name="f37" fmla="*/ f34 f10 1"/>
                <a:gd name="f38" fmla="*/ f32 f10 1"/>
                <a:gd name="f39" fmla="*/ f36 f11 1"/>
                <a:gd name="f40" fmla="*/ f33 f11 1"/>
                <a:gd name="f41" fmla="*/ f35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8" y="f40"/>
                </a:cxn>
                <a:cxn ang="f26">
                  <a:pos x="f37" y="f41"/>
                </a:cxn>
                <a:cxn ang="f26">
                  <a:pos x="f38" y="f39"/>
                </a:cxn>
                <a:cxn ang="f26">
                  <a:pos x="f38" y="f40"/>
                </a:cxn>
              </a:cxnLst>
              <a:rect l="f37" t="f40" r="f38" b="f39"/>
              <a:pathLst>
                <a:path w="375" h="969">
                  <a:moveTo>
                    <a:pt x="f6" y="f5"/>
                  </a:moveTo>
                  <a:lnTo>
                    <a:pt x="f5" y="f8"/>
                  </a:lnTo>
                  <a:lnTo>
                    <a:pt x="f6" y="f7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7" name="Group 73"/>
          <p:cNvGrpSpPr/>
          <p:nvPr/>
        </p:nvGrpSpPr>
        <p:grpSpPr>
          <a:xfrm>
            <a:off x="1039809" y="2238378"/>
            <a:ext cx="1666878" cy="2062164"/>
            <a:chOff x="1039809" y="2238378"/>
            <a:chExt cx="1666878" cy="2062164"/>
          </a:xfrm>
        </p:grpSpPr>
        <p:grpSp>
          <p:nvGrpSpPr>
            <p:cNvPr id="158" name="Group 74"/>
            <p:cNvGrpSpPr/>
            <p:nvPr/>
          </p:nvGrpSpPr>
          <p:grpSpPr>
            <a:xfrm>
              <a:off x="1039809" y="3986217"/>
              <a:ext cx="1666878" cy="314325"/>
              <a:chOff x="1039809" y="3986217"/>
              <a:chExt cx="1666878" cy="314325"/>
            </a:xfrm>
          </p:grpSpPr>
          <p:sp>
            <p:nvSpPr>
              <p:cNvPr id="159" name="Rectangle 75"/>
              <p:cNvSpPr/>
              <p:nvPr/>
            </p:nvSpPr>
            <p:spPr>
              <a:xfrm flipV="1">
                <a:off x="2220913" y="4014792"/>
                <a:ext cx="266703" cy="276221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Freeform 76"/>
              <p:cNvSpPr/>
              <p:nvPr/>
            </p:nvSpPr>
            <p:spPr>
              <a:xfrm flipV="1">
                <a:off x="1039809" y="3986217"/>
                <a:ext cx="1422404" cy="3143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6"/>
                  <a:gd name="f7" fmla="val 198"/>
                  <a:gd name="f8" fmla="val 18"/>
                  <a:gd name="f9" fmla="val 96"/>
                  <a:gd name="f10" fmla="val 774"/>
                  <a:gd name="f11" fmla="val 750"/>
                  <a:gd name="f12" fmla="val 123"/>
                  <a:gd name="f13" fmla="val 90"/>
                  <a:gd name="f14" fmla="val 57"/>
                  <a:gd name="f15" fmla="val 15"/>
                  <a:gd name="f16" fmla="+- 0 0 -90"/>
                  <a:gd name="f17" fmla="*/ f3 1 896"/>
                  <a:gd name="f18" fmla="*/ f4 1 19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896"/>
                  <a:gd name="f27" fmla="*/ f23 1 198"/>
                  <a:gd name="f28" fmla="*/ 18 f24 1"/>
                  <a:gd name="f29" fmla="*/ 0 f23 1"/>
                  <a:gd name="f30" fmla="*/ 0 f24 1"/>
                  <a:gd name="f31" fmla="*/ 96 f23 1"/>
                  <a:gd name="f32" fmla="*/ 198 f23 1"/>
                  <a:gd name="f33" fmla="*/ 774 f24 1"/>
                  <a:gd name="f34" fmla="*/ 750 f24 1"/>
                  <a:gd name="f35" fmla="*/ 90 f23 1"/>
                  <a:gd name="f36" fmla="*/ 896 f24 1"/>
                  <a:gd name="f37" fmla="+- f25 0 f1"/>
                  <a:gd name="f38" fmla="*/ f28 1 896"/>
                  <a:gd name="f39" fmla="*/ f29 1 198"/>
                  <a:gd name="f40" fmla="*/ f30 1 896"/>
                  <a:gd name="f41" fmla="*/ f31 1 198"/>
                  <a:gd name="f42" fmla="*/ f32 1 198"/>
                  <a:gd name="f43" fmla="*/ f33 1 896"/>
                  <a:gd name="f44" fmla="*/ f34 1 896"/>
                  <a:gd name="f45" fmla="*/ f35 1 198"/>
                  <a:gd name="f46" fmla="*/ f36 1 896"/>
                  <a:gd name="f47" fmla="*/ f38 1 f26"/>
                  <a:gd name="f48" fmla="*/ f39 1 f27"/>
                  <a:gd name="f49" fmla="*/ f40 1 f26"/>
                  <a:gd name="f50" fmla="*/ f41 1 f27"/>
                  <a:gd name="f51" fmla="*/ f42 1 f27"/>
                  <a:gd name="f52" fmla="*/ f43 1 f26"/>
                  <a:gd name="f53" fmla="*/ f44 1 f26"/>
                  <a:gd name="f54" fmla="*/ f45 1 f27"/>
                  <a:gd name="f55" fmla="*/ f46 1 f26"/>
                  <a:gd name="f56" fmla="*/ f49 f17 1"/>
                  <a:gd name="f57" fmla="*/ f55 f17 1"/>
                  <a:gd name="f58" fmla="*/ f51 f18 1"/>
                  <a:gd name="f59" fmla="*/ f48 f18 1"/>
                  <a:gd name="f60" fmla="*/ f47 f17 1"/>
                  <a:gd name="f61" fmla="*/ f50 f18 1"/>
                  <a:gd name="f62" fmla="*/ f52 f17 1"/>
                  <a:gd name="f63" fmla="*/ f53 f17 1"/>
                  <a:gd name="f64" fmla="*/ f5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59"/>
                  </a:cxn>
                  <a:cxn ang="f37">
                    <a:pos x="f56" y="f61"/>
                  </a:cxn>
                  <a:cxn ang="f37">
                    <a:pos x="f60" y="f58"/>
                  </a:cxn>
                  <a:cxn ang="f37">
                    <a:pos x="f62" y="f58"/>
                  </a:cxn>
                  <a:cxn ang="f37">
                    <a:pos x="f63" y="f64"/>
                  </a:cxn>
                  <a:cxn ang="f37">
                    <a:pos x="f62" y="f59"/>
                  </a:cxn>
                  <a:cxn ang="f37">
                    <a:pos x="f60" y="f59"/>
                  </a:cxn>
                </a:cxnLst>
                <a:rect l="f56" t="f59" r="f57" b="f58"/>
                <a:pathLst>
                  <a:path w="896" h="198">
                    <a:moveTo>
                      <a:pt x="f8" y="f5"/>
                    </a:moveTo>
                    <a:lnTo>
                      <a:pt x="f5" y="f9"/>
                    </a:lnTo>
                    <a:lnTo>
                      <a:pt x="f8" y="f7"/>
                    </a:lnTo>
                    <a:lnTo>
                      <a:pt x="f10" y="f7"/>
                    </a:lnTo>
                    <a:cubicBezTo>
                      <a:pt x="f6" y="f2"/>
                      <a:pt x="f11" y="f12"/>
                      <a:pt x="f11" y="f13"/>
                    </a:cubicBezTo>
                    <a:cubicBezTo>
                      <a:pt x="f11" y="f14"/>
                      <a:pt x="f6" y="f15"/>
                      <a:pt x="f10" y="f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50000">
                    <a:srgbClr val="FFFFFF"/>
                  </a:gs>
                  <a:gs pos="100000">
                    <a:srgbClr val="000000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cs typeface="Arial"/>
                </a:endParaRPr>
              </a:p>
            </p:txBody>
          </p:sp>
          <p:sp>
            <p:nvSpPr>
              <p:cNvPr id="161" name="Oval 77"/>
              <p:cNvSpPr/>
              <p:nvPr/>
            </p:nvSpPr>
            <p:spPr>
              <a:xfrm flipV="1">
                <a:off x="2449513" y="4014792"/>
                <a:ext cx="98426" cy="2667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Line 78"/>
              <p:cNvSpPr/>
              <p:nvPr/>
            </p:nvSpPr>
            <p:spPr>
              <a:xfrm flipV="1">
                <a:off x="2487616" y="4157667"/>
                <a:ext cx="21907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3" name="Freeform 79"/>
            <p:cNvSpPr/>
            <p:nvPr/>
          </p:nvSpPr>
          <p:spPr>
            <a:xfrm flipV="1">
              <a:off x="1079504" y="2238378"/>
              <a:ext cx="1611309" cy="1757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15"/>
                <a:gd name="f7" fmla="val 1107"/>
                <a:gd name="f8" fmla="val 905"/>
                <a:gd name="f9" fmla="+- 0 0 -90"/>
                <a:gd name="f10" fmla="*/ f3 1 1015"/>
                <a:gd name="f11" fmla="*/ f4 1 1107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1015"/>
                <a:gd name="f20" fmla="*/ f16 1 1107"/>
                <a:gd name="f21" fmla="*/ 1015 f17 1"/>
                <a:gd name="f22" fmla="*/ 1107 f16 1"/>
                <a:gd name="f23" fmla="*/ 0 f17 1"/>
                <a:gd name="f24" fmla="*/ 0 f16 1"/>
                <a:gd name="f25" fmla="*/ 905 f17 1"/>
                <a:gd name="f26" fmla="+- f18 0 f1"/>
                <a:gd name="f27" fmla="*/ f21 1 1015"/>
                <a:gd name="f28" fmla="*/ f22 1 1107"/>
                <a:gd name="f29" fmla="*/ f23 1 1015"/>
                <a:gd name="f30" fmla="*/ f24 1 1107"/>
                <a:gd name="f31" fmla="*/ f25 1 1015"/>
                <a:gd name="f32" fmla="*/ f27 1 f19"/>
                <a:gd name="f33" fmla="*/ f28 1 f20"/>
                <a:gd name="f34" fmla="*/ f29 1 f19"/>
                <a:gd name="f35" fmla="*/ f30 1 f20"/>
                <a:gd name="f36" fmla="*/ f31 1 f19"/>
                <a:gd name="f37" fmla="*/ f34 f10 1"/>
                <a:gd name="f38" fmla="*/ f32 f10 1"/>
                <a:gd name="f39" fmla="*/ f33 f11 1"/>
                <a:gd name="f40" fmla="*/ f35 f11 1"/>
                <a:gd name="f41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8" y="f39"/>
                </a:cxn>
                <a:cxn ang="f26">
                  <a:pos x="f37" y="f40"/>
                </a:cxn>
                <a:cxn ang="f26">
                  <a:pos x="f41" y="f40"/>
                </a:cxn>
                <a:cxn ang="f26">
                  <a:pos x="f38" y="f39"/>
                </a:cxn>
              </a:cxnLst>
              <a:rect l="f37" t="f40" r="f38" b="f39"/>
              <a:pathLst>
                <a:path w="1015" h="1107">
                  <a:moveTo>
                    <a:pt x="f6" y="f7"/>
                  </a:moveTo>
                  <a:lnTo>
                    <a:pt x="f5" y="f5"/>
                  </a:lnTo>
                  <a:lnTo>
                    <a:pt x="f8" y="f5"/>
                  </a:lnTo>
                  <a:lnTo>
                    <a:pt x="f6" y="f7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000000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4" name="Text Box 324"/>
          <p:cNvSpPr txBox="1"/>
          <p:nvPr/>
        </p:nvSpPr>
        <p:spPr>
          <a:xfrm>
            <a:off x="787398" y="5545141"/>
            <a:ext cx="5964238" cy="10334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frequency division multiplexing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FDM) 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διαφορετικά κανάλια μεταδίδονται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σε διαφορετικές ζώνες συχνοτήτων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165" name="Picture 325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439734" y="868359"/>
            <a:ext cx="5487991" cy="18891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6" name="Group 326"/>
          <p:cNvGrpSpPr/>
          <p:nvPr/>
        </p:nvGrpSpPr>
        <p:grpSpPr>
          <a:xfrm>
            <a:off x="560390" y="1928817"/>
            <a:ext cx="609603" cy="609603"/>
            <a:chOff x="560390" y="1928817"/>
            <a:chExt cx="609603" cy="609603"/>
          </a:xfrm>
        </p:grpSpPr>
        <p:pic>
          <p:nvPicPr>
            <p:cNvPr id="167" name="Picture 327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60390" y="1928817"/>
              <a:ext cx="609603" cy="60960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8" name="Freeform 328"/>
            <p:cNvSpPr/>
            <p:nvPr/>
          </p:nvSpPr>
          <p:spPr>
            <a:xfrm flipH="1">
              <a:off x="820134" y="1987292"/>
              <a:ext cx="296411" cy="2791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42DA2570-2452-45E4-8DC5-FEFC2705096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15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3" name="Group 5"/>
          <p:cNvGrpSpPr/>
          <p:nvPr/>
        </p:nvGrpSpPr>
        <p:grpSpPr>
          <a:xfrm>
            <a:off x="373066" y="2290764"/>
            <a:ext cx="2720970" cy="1631947"/>
            <a:chOff x="373066" y="2290764"/>
            <a:chExt cx="2720970" cy="1631947"/>
          </a:xfrm>
        </p:grpSpPr>
        <p:sp>
          <p:nvSpPr>
            <p:cNvPr id="4" name="Text Box 6"/>
            <p:cNvSpPr txBox="1"/>
            <p:nvPr/>
          </p:nvSpPr>
          <p:spPr>
            <a:xfrm>
              <a:off x="373066" y="2992438"/>
              <a:ext cx="2720970" cy="9302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Δεδομένα, </a:t>
              </a: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TV </a:t>
              </a: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μεταδίδονται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σε διαφορετικές συχνότητες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πάνω από το μοιραζόμενο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καλωδιακό δίκτυο διανομής</a:t>
              </a:r>
              <a:endParaRPr lang="en-US" sz="16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" name="Line 7"/>
            <p:cNvSpPr/>
            <p:nvPr/>
          </p:nvSpPr>
          <p:spPr>
            <a:xfrm flipV="1">
              <a:off x="2305046" y="2290764"/>
              <a:ext cx="447671" cy="755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" name="Rectangle 9"/>
          <p:cNvSpPr/>
          <p:nvPr/>
        </p:nvSpPr>
        <p:spPr>
          <a:xfrm>
            <a:off x="657225" y="1651004"/>
            <a:ext cx="1793879" cy="92550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7"/>
          <p:cNvSpPr/>
          <p:nvPr/>
        </p:nvSpPr>
        <p:spPr>
          <a:xfrm flipV="1">
            <a:off x="958848" y="2201866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Text Box 39"/>
          <p:cNvSpPr txBox="1"/>
          <p:nvPr/>
        </p:nvSpPr>
        <p:spPr>
          <a:xfrm>
            <a:off x="1120770" y="2352678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9" name="Text Box 41"/>
          <p:cNvSpPr txBox="1"/>
          <p:nvPr/>
        </p:nvSpPr>
        <p:spPr>
          <a:xfrm>
            <a:off x="1787523" y="2354259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10" name="Group 13"/>
          <p:cNvGrpSpPr/>
          <p:nvPr/>
        </p:nvGrpSpPr>
        <p:grpSpPr>
          <a:xfrm>
            <a:off x="1304921" y="2078037"/>
            <a:ext cx="614367" cy="220663"/>
            <a:chOff x="1304921" y="2078037"/>
            <a:chExt cx="614367" cy="220663"/>
          </a:xfrm>
        </p:grpSpPr>
        <p:sp>
          <p:nvSpPr>
            <p:cNvPr id="11" name="Rectangle 14"/>
            <p:cNvSpPr/>
            <p:nvPr/>
          </p:nvSpPr>
          <p:spPr>
            <a:xfrm>
              <a:off x="1304921" y="2152890"/>
              <a:ext cx="614367" cy="145810"/>
            </a:xfrm>
            <a:prstGeom prst="rect">
              <a:avLst/>
            </a:pr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Rectangle 15"/>
            <p:cNvSpPr/>
            <p:nvPr/>
          </p:nvSpPr>
          <p:spPr>
            <a:xfrm>
              <a:off x="1355652" y="2197156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Rectangle 16"/>
            <p:cNvSpPr/>
            <p:nvPr/>
          </p:nvSpPr>
          <p:spPr>
            <a:xfrm>
              <a:off x="1406374" y="2197156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Rectangle 17"/>
            <p:cNvSpPr/>
            <p:nvPr/>
          </p:nvSpPr>
          <p:spPr>
            <a:xfrm>
              <a:off x="1459217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Rectangle 18"/>
            <p:cNvSpPr/>
            <p:nvPr/>
          </p:nvSpPr>
          <p:spPr>
            <a:xfrm>
              <a:off x="1511356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AutoShape 19"/>
            <p:cNvSpPr/>
            <p:nvPr/>
          </p:nvSpPr>
          <p:spPr>
            <a:xfrm rot="10800009" flipH="1">
              <a:off x="1304922" y="2078037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7" name="AutoShape 21"/>
          <p:cNvSpPr/>
          <p:nvPr/>
        </p:nvSpPr>
        <p:spPr>
          <a:xfrm>
            <a:off x="419096" y="1239834"/>
            <a:ext cx="2268534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Rectangle 22"/>
          <p:cNvSpPr/>
          <p:nvPr/>
        </p:nvSpPr>
        <p:spPr>
          <a:xfrm>
            <a:off x="2035170" y="2139952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Freeform 23"/>
          <p:cNvSpPr/>
          <p:nvPr/>
        </p:nvSpPr>
        <p:spPr>
          <a:xfrm>
            <a:off x="1644648" y="1695453"/>
            <a:ext cx="47942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24"/>
          <p:cNvSpPr/>
          <p:nvPr/>
        </p:nvSpPr>
        <p:spPr>
          <a:xfrm flipH="1">
            <a:off x="1943100" y="2201866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1" name="Picture 25" descr="tv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1200150" y="1355726"/>
            <a:ext cx="755651" cy="67469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" name="Group 26"/>
          <p:cNvGrpSpPr/>
          <p:nvPr/>
        </p:nvGrpSpPr>
        <p:grpSpPr>
          <a:xfrm>
            <a:off x="2676521" y="1470026"/>
            <a:ext cx="850904" cy="527050"/>
            <a:chOff x="2676521" y="1470026"/>
            <a:chExt cx="850904" cy="527050"/>
          </a:xfrm>
        </p:grpSpPr>
        <p:sp>
          <p:nvSpPr>
            <p:cNvPr id="23" name="AutoShape 27"/>
            <p:cNvSpPr/>
            <p:nvPr/>
          </p:nvSpPr>
          <p:spPr>
            <a:xfrm>
              <a:off x="2676521" y="1470026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4" name="Group 28"/>
            <p:cNvGrpSpPr/>
            <p:nvPr/>
          </p:nvGrpSpPr>
          <p:grpSpPr>
            <a:xfrm>
              <a:off x="2714039" y="1515718"/>
              <a:ext cx="724662" cy="481358"/>
              <a:chOff x="2714039" y="1515718"/>
              <a:chExt cx="724662" cy="481358"/>
            </a:xfrm>
          </p:grpSpPr>
          <p:sp>
            <p:nvSpPr>
              <p:cNvPr id="25" name="Rectangle 29"/>
              <p:cNvSpPr/>
              <p:nvPr/>
            </p:nvSpPr>
            <p:spPr>
              <a:xfrm>
                <a:off x="2767029" y="1632149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Line 7"/>
              <p:cNvSpPr/>
              <p:nvPr/>
            </p:nvSpPr>
            <p:spPr>
              <a:xfrm flipV="1">
                <a:off x="2878979" y="1849346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" name="Group 31"/>
              <p:cNvGrpSpPr/>
              <p:nvPr/>
            </p:nvGrpSpPr>
            <p:grpSpPr>
              <a:xfrm>
                <a:off x="3008257" y="1800536"/>
                <a:ext cx="230172" cy="87004"/>
                <a:chOff x="3008257" y="1800536"/>
                <a:chExt cx="230172" cy="87004"/>
              </a:xfrm>
            </p:grpSpPr>
            <p:sp>
              <p:nvSpPr>
                <p:cNvPr id="28" name="Rectangle 32"/>
                <p:cNvSpPr/>
                <p:nvPr/>
              </p:nvSpPr>
              <p:spPr>
                <a:xfrm>
                  <a:off x="3008257" y="1828763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" name="Rectangle 33"/>
                <p:cNvSpPr/>
                <p:nvPr/>
              </p:nvSpPr>
              <p:spPr>
                <a:xfrm>
                  <a:off x="3027285" y="1847755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" name="Rectangle 34"/>
                <p:cNvSpPr/>
                <p:nvPr/>
              </p:nvSpPr>
              <p:spPr>
                <a:xfrm>
                  <a:off x="3046314" y="1847755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" name="Rectangle 35"/>
                <p:cNvSpPr/>
                <p:nvPr/>
              </p:nvSpPr>
              <p:spPr>
                <a:xfrm>
                  <a:off x="3065343" y="1846210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" name="Rectangle 36"/>
                <p:cNvSpPr/>
                <p:nvPr/>
              </p:nvSpPr>
              <p:spPr>
                <a:xfrm>
                  <a:off x="3086218" y="184621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" name="AutoShape 37"/>
                <p:cNvSpPr/>
                <p:nvPr/>
              </p:nvSpPr>
              <p:spPr>
                <a:xfrm rot="10800009" flipH="1">
                  <a:off x="3008787" y="1800536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34" name="Picture 38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714039" y="1711016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5" name="Rectangle 39"/>
              <p:cNvSpPr/>
              <p:nvPr/>
            </p:nvSpPr>
            <p:spPr>
              <a:xfrm>
                <a:off x="3282696" y="1825563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Freeform 40"/>
              <p:cNvSpPr/>
              <p:nvPr/>
            </p:nvSpPr>
            <p:spPr>
              <a:xfrm>
                <a:off x="3136209" y="1649669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41"/>
              <p:cNvSpPr/>
              <p:nvPr/>
            </p:nvSpPr>
            <p:spPr>
              <a:xfrm flipH="1">
                <a:off x="3248159" y="1849346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8" name="Picture 42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969486" y="1515718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9" name="Group 43"/>
          <p:cNvGrpSpPr/>
          <p:nvPr/>
        </p:nvGrpSpPr>
        <p:grpSpPr>
          <a:xfrm>
            <a:off x="3578220" y="1463670"/>
            <a:ext cx="850904" cy="527051"/>
            <a:chOff x="3578220" y="1463670"/>
            <a:chExt cx="850904" cy="527051"/>
          </a:xfrm>
        </p:grpSpPr>
        <p:sp>
          <p:nvSpPr>
            <p:cNvPr id="40" name="AutoShape 44"/>
            <p:cNvSpPr/>
            <p:nvPr/>
          </p:nvSpPr>
          <p:spPr>
            <a:xfrm>
              <a:off x="3578220" y="146367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1" name="Group 45"/>
            <p:cNvGrpSpPr/>
            <p:nvPr/>
          </p:nvGrpSpPr>
          <p:grpSpPr>
            <a:xfrm>
              <a:off x="3615738" y="1509372"/>
              <a:ext cx="724671" cy="481349"/>
              <a:chOff x="3615738" y="1509372"/>
              <a:chExt cx="724671" cy="481349"/>
            </a:xfrm>
          </p:grpSpPr>
          <p:sp>
            <p:nvSpPr>
              <p:cNvPr id="42" name="Rectangle 46"/>
              <p:cNvSpPr/>
              <p:nvPr/>
            </p:nvSpPr>
            <p:spPr>
              <a:xfrm>
                <a:off x="3668737" y="162579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Line 7"/>
              <p:cNvSpPr/>
              <p:nvPr/>
            </p:nvSpPr>
            <p:spPr>
              <a:xfrm flipV="1">
                <a:off x="3780678" y="184300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4" name="Group 48"/>
              <p:cNvGrpSpPr/>
              <p:nvPr/>
            </p:nvGrpSpPr>
            <p:grpSpPr>
              <a:xfrm>
                <a:off x="3909956" y="1794181"/>
                <a:ext cx="230172" cy="87004"/>
                <a:chOff x="3909956" y="1794181"/>
                <a:chExt cx="230172" cy="87004"/>
              </a:xfrm>
            </p:grpSpPr>
            <p:sp>
              <p:nvSpPr>
                <p:cNvPr id="45" name="Rectangle 49"/>
                <p:cNvSpPr/>
                <p:nvPr/>
              </p:nvSpPr>
              <p:spPr>
                <a:xfrm>
                  <a:off x="3909956" y="182240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Rectangle 50"/>
                <p:cNvSpPr/>
                <p:nvPr/>
              </p:nvSpPr>
              <p:spPr>
                <a:xfrm>
                  <a:off x="3928984" y="184140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" name="Rectangle 51"/>
                <p:cNvSpPr/>
                <p:nvPr/>
              </p:nvSpPr>
              <p:spPr>
                <a:xfrm>
                  <a:off x="3948013" y="184140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8" name="Rectangle 52"/>
                <p:cNvSpPr/>
                <p:nvPr/>
              </p:nvSpPr>
              <p:spPr>
                <a:xfrm>
                  <a:off x="3967042" y="183986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9" name="Rectangle 53"/>
                <p:cNvSpPr/>
                <p:nvPr/>
              </p:nvSpPr>
              <p:spPr>
                <a:xfrm>
                  <a:off x="3987917" y="183986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0" name="AutoShape 54"/>
                <p:cNvSpPr/>
                <p:nvPr/>
              </p:nvSpPr>
              <p:spPr>
                <a:xfrm rot="10800009" flipH="1">
                  <a:off x="3910486" y="179418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51" name="Picture 55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15738" y="1704670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2" name="Rectangle 56"/>
              <p:cNvSpPr/>
              <p:nvPr/>
            </p:nvSpPr>
            <p:spPr>
              <a:xfrm>
                <a:off x="4184394" y="181921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Freeform 57"/>
              <p:cNvSpPr/>
              <p:nvPr/>
            </p:nvSpPr>
            <p:spPr>
              <a:xfrm>
                <a:off x="4037917" y="164332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4" name="Line 58"/>
              <p:cNvSpPr/>
              <p:nvPr/>
            </p:nvSpPr>
            <p:spPr>
              <a:xfrm flipH="1">
                <a:off x="4149858" y="184300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5" name="Picture 59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871185" y="1509372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56" name="Group 60"/>
          <p:cNvGrpSpPr/>
          <p:nvPr/>
        </p:nvGrpSpPr>
        <p:grpSpPr>
          <a:xfrm>
            <a:off x="2763838" y="2309810"/>
            <a:ext cx="850904" cy="527051"/>
            <a:chOff x="2763838" y="2309810"/>
            <a:chExt cx="850904" cy="527051"/>
          </a:xfrm>
        </p:grpSpPr>
        <p:sp>
          <p:nvSpPr>
            <p:cNvPr id="57" name="AutoShape 61"/>
            <p:cNvSpPr/>
            <p:nvPr/>
          </p:nvSpPr>
          <p:spPr>
            <a:xfrm>
              <a:off x="2763838" y="230981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8" name="Group 62"/>
            <p:cNvGrpSpPr/>
            <p:nvPr/>
          </p:nvGrpSpPr>
          <p:grpSpPr>
            <a:xfrm>
              <a:off x="2801346" y="2355503"/>
              <a:ext cx="724671" cy="481358"/>
              <a:chOff x="2801346" y="2355503"/>
              <a:chExt cx="724671" cy="481358"/>
            </a:xfrm>
          </p:grpSpPr>
          <p:sp>
            <p:nvSpPr>
              <p:cNvPr id="59" name="Rectangle 63"/>
              <p:cNvSpPr/>
              <p:nvPr/>
            </p:nvSpPr>
            <p:spPr>
              <a:xfrm>
                <a:off x="2854345" y="247193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Line 7"/>
              <p:cNvSpPr/>
              <p:nvPr/>
            </p:nvSpPr>
            <p:spPr>
              <a:xfrm flipV="1">
                <a:off x="2966295" y="268914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1" name="Group 65"/>
              <p:cNvGrpSpPr/>
              <p:nvPr/>
            </p:nvGrpSpPr>
            <p:grpSpPr>
              <a:xfrm>
                <a:off x="3095573" y="2640321"/>
                <a:ext cx="230172" cy="87004"/>
                <a:chOff x="3095573" y="2640321"/>
                <a:chExt cx="230172" cy="87004"/>
              </a:xfrm>
            </p:grpSpPr>
            <p:sp>
              <p:nvSpPr>
                <p:cNvPr id="62" name="Rectangle 66"/>
                <p:cNvSpPr/>
                <p:nvPr/>
              </p:nvSpPr>
              <p:spPr>
                <a:xfrm>
                  <a:off x="3095573" y="266854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Rectangle 67"/>
                <p:cNvSpPr/>
                <p:nvPr/>
              </p:nvSpPr>
              <p:spPr>
                <a:xfrm>
                  <a:off x="3114601" y="268754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Rectangle 68"/>
                <p:cNvSpPr/>
                <p:nvPr/>
              </p:nvSpPr>
              <p:spPr>
                <a:xfrm>
                  <a:off x="3133621" y="268754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Rectangle 69"/>
                <p:cNvSpPr/>
                <p:nvPr/>
              </p:nvSpPr>
              <p:spPr>
                <a:xfrm>
                  <a:off x="3152650" y="268600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6" name="Rectangle 70"/>
                <p:cNvSpPr/>
                <p:nvPr/>
              </p:nvSpPr>
              <p:spPr>
                <a:xfrm>
                  <a:off x="3173525" y="268600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AutoShape 71"/>
                <p:cNvSpPr/>
                <p:nvPr/>
              </p:nvSpPr>
              <p:spPr>
                <a:xfrm rot="10800009" flipH="1">
                  <a:off x="3096094" y="264032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68" name="Picture 72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801346" y="2550801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9" name="Rectangle 73"/>
              <p:cNvSpPr/>
              <p:nvPr/>
            </p:nvSpPr>
            <p:spPr>
              <a:xfrm>
                <a:off x="3370002" y="266535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74"/>
              <p:cNvSpPr/>
              <p:nvPr/>
            </p:nvSpPr>
            <p:spPr>
              <a:xfrm>
                <a:off x="3223525" y="248946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1" name="Line 75"/>
              <p:cNvSpPr/>
              <p:nvPr/>
            </p:nvSpPr>
            <p:spPr>
              <a:xfrm flipH="1">
                <a:off x="3335475" y="268914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2" name="Picture 76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056802" y="2355503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73" name="Group 77"/>
          <p:cNvGrpSpPr/>
          <p:nvPr/>
        </p:nvGrpSpPr>
        <p:grpSpPr>
          <a:xfrm>
            <a:off x="3630616" y="2319339"/>
            <a:ext cx="850904" cy="527050"/>
            <a:chOff x="3630616" y="2319339"/>
            <a:chExt cx="850904" cy="527050"/>
          </a:xfrm>
        </p:grpSpPr>
        <p:sp>
          <p:nvSpPr>
            <p:cNvPr id="74" name="AutoShape 78"/>
            <p:cNvSpPr/>
            <p:nvPr/>
          </p:nvSpPr>
          <p:spPr>
            <a:xfrm>
              <a:off x="3630616" y="2319339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5" name="Group 79"/>
            <p:cNvGrpSpPr/>
            <p:nvPr/>
          </p:nvGrpSpPr>
          <p:grpSpPr>
            <a:xfrm>
              <a:off x="3668124" y="2365031"/>
              <a:ext cx="724671" cy="481358"/>
              <a:chOff x="3668124" y="2365031"/>
              <a:chExt cx="724671" cy="481358"/>
            </a:xfrm>
          </p:grpSpPr>
          <p:sp>
            <p:nvSpPr>
              <p:cNvPr id="76" name="Rectangle 80"/>
              <p:cNvSpPr/>
              <p:nvPr/>
            </p:nvSpPr>
            <p:spPr>
              <a:xfrm>
                <a:off x="3721123" y="2481462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7" name="Line 7"/>
              <p:cNvSpPr/>
              <p:nvPr/>
            </p:nvSpPr>
            <p:spPr>
              <a:xfrm flipV="1">
                <a:off x="3833064" y="2698659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8" name="Group 82"/>
              <p:cNvGrpSpPr/>
              <p:nvPr/>
            </p:nvGrpSpPr>
            <p:grpSpPr>
              <a:xfrm>
                <a:off x="3962342" y="2649849"/>
                <a:ext cx="230172" cy="87004"/>
                <a:chOff x="3962342" y="2649849"/>
                <a:chExt cx="230172" cy="87004"/>
              </a:xfrm>
            </p:grpSpPr>
            <p:sp>
              <p:nvSpPr>
                <p:cNvPr id="79" name="Rectangle 83"/>
                <p:cNvSpPr/>
                <p:nvPr/>
              </p:nvSpPr>
              <p:spPr>
                <a:xfrm>
                  <a:off x="3962342" y="2678076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0" name="Rectangle 84"/>
                <p:cNvSpPr/>
                <p:nvPr/>
              </p:nvSpPr>
              <p:spPr>
                <a:xfrm>
                  <a:off x="3981370" y="2697068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1" name="Rectangle 85"/>
                <p:cNvSpPr/>
                <p:nvPr/>
              </p:nvSpPr>
              <p:spPr>
                <a:xfrm>
                  <a:off x="4000399" y="2697068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Rectangle 86"/>
                <p:cNvSpPr/>
                <p:nvPr/>
              </p:nvSpPr>
              <p:spPr>
                <a:xfrm>
                  <a:off x="4019428" y="2695523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3" name="Rectangle 87"/>
                <p:cNvSpPr/>
                <p:nvPr/>
              </p:nvSpPr>
              <p:spPr>
                <a:xfrm>
                  <a:off x="4040303" y="2695523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4" name="AutoShape 88"/>
                <p:cNvSpPr/>
                <p:nvPr/>
              </p:nvSpPr>
              <p:spPr>
                <a:xfrm rot="10800009" flipH="1">
                  <a:off x="3962872" y="2649849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85" name="Picture 89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68124" y="2560329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6" name="Rectangle 90"/>
              <p:cNvSpPr/>
              <p:nvPr/>
            </p:nvSpPr>
            <p:spPr>
              <a:xfrm>
                <a:off x="4236780" y="2674876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Freeform 91"/>
              <p:cNvSpPr/>
              <p:nvPr/>
            </p:nvSpPr>
            <p:spPr>
              <a:xfrm>
                <a:off x="4090303" y="2498982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Line 92"/>
              <p:cNvSpPr/>
              <p:nvPr/>
            </p:nvSpPr>
            <p:spPr>
              <a:xfrm flipH="1">
                <a:off x="4202244" y="2698659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89" name="Picture 93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923571" y="2365031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90" name="Line 94"/>
          <p:cNvSpPr/>
          <p:nvPr/>
        </p:nvSpPr>
        <p:spPr>
          <a:xfrm>
            <a:off x="2217740" y="2212976"/>
            <a:ext cx="36909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1" name="Group 95"/>
          <p:cNvGrpSpPr/>
          <p:nvPr/>
        </p:nvGrpSpPr>
        <p:grpSpPr>
          <a:xfrm>
            <a:off x="4719639" y="1471617"/>
            <a:ext cx="850904" cy="527041"/>
            <a:chOff x="4719639" y="1471617"/>
            <a:chExt cx="850904" cy="527041"/>
          </a:xfrm>
        </p:grpSpPr>
        <p:sp>
          <p:nvSpPr>
            <p:cNvPr id="92" name="AutoShape 96"/>
            <p:cNvSpPr/>
            <p:nvPr/>
          </p:nvSpPr>
          <p:spPr>
            <a:xfrm>
              <a:off x="4719639" y="1471617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3" name="Group 97"/>
            <p:cNvGrpSpPr/>
            <p:nvPr/>
          </p:nvGrpSpPr>
          <p:grpSpPr>
            <a:xfrm>
              <a:off x="4757147" y="1517309"/>
              <a:ext cx="724671" cy="481349"/>
              <a:chOff x="4757147" y="1517309"/>
              <a:chExt cx="724671" cy="481349"/>
            </a:xfrm>
          </p:grpSpPr>
          <p:sp>
            <p:nvSpPr>
              <p:cNvPr id="94" name="Rectangle 98"/>
              <p:cNvSpPr/>
              <p:nvPr/>
            </p:nvSpPr>
            <p:spPr>
              <a:xfrm>
                <a:off x="4810146" y="1633731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5" name="Line 7"/>
              <p:cNvSpPr/>
              <p:nvPr/>
            </p:nvSpPr>
            <p:spPr>
              <a:xfrm flipV="1">
                <a:off x="4922087" y="1850937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6" name="Group 100"/>
              <p:cNvGrpSpPr/>
              <p:nvPr/>
            </p:nvGrpSpPr>
            <p:grpSpPr>
              <a:xfrm>
                <a:off x="5051374" y="1802118"/>
                <a:ext cx="230172" cy="87004"/>
                <a:chOff x="5051374" y="1802118"/>
                <a:chExt cx="230172" cy="87004"/>
              </a:xfrm>
            </p:grpSpPr>
            <p:sp>
              <p:nvSpPr>
                <p:cNvPr id="97" name="Rectangle 101"/>
                <p:cNvSpPr/>
                <p:nvPr/>
              </p:nvSpPr>
              <p:spPr>
                <a:xfrm>
                  <a:off x="5051374" y="1830345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8" name="Rectangle 102"/>
                <p:cNvSpPr/>
                <p:nvPr/>
              </p:nvSpPr>
              <p:spPr>
                <a:xfrm>
                  <a:off x="5070393" y="1849337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9" name="Rectangle 103"/>
                <p:cNvSpPr/>
                <p:nvPr/>
              </p:nvSpPr>
              <p:spPr>
                <a:xfrm>
                  <a:off x="5089422" y="1849337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Rectangle 104"/>
                <p:cNvSpPr/>
                <p:nvPr/>
              </p:nvSpPr>
              <p:spPr>
                <a:xfrm>
                  <a:off x="5108451" y="1847801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1" name="Rectangle 105"/>
                <p:cNvSpPr/>
                <p:nvPr/>
              </p:nvSpPr>
              <p:spPr>
                <a:xfrm>
                  <a:off x="5129326" y="1847801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2" name="AutoShape 106"/>
                <p:cNvSpPr/>
                <p:nvPr/>
              </p:nvSpPr>
              <p:spPr>
                <a:xfrm rot="10800009" flipH="1">
                  <a:off x="5051895" y="1802118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03" name="Picture 107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4757147" y="1712607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4" name="Rectangle 108"/>
              <p:cNvSpPr/>
              <p:nvPr/>
            </p:nvSpPr>
            <p:spPr>
              <a:xfrm>
                <a:off x="5325803" y="1827154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5" name="Freeform 109"/>
              <p:cNvSpPr/>
              <p:nvPr/>
            </p:nvSpPr>
            <p:spPr>
              <a:xfrm>
                <a:off x="5179326" y="1651260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Line 110"/>
              <p:cNvSpPr/>
              <p:nvPr/>
            </p:nvSpPr>
            <p:spPr>
              <a:xfrm flipH="1">
                <a:off x="5291267" y="1850937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107" name="Picture 111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012603" y="1517309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108" name="Text Box 112"/>
          <p:cNvSpPr txBox="1"/>
          <p:nvPr/>
        </p:nvSpPr>
        <p:spPr>
          <a:xfrm>
            <a:off x="4330698" y="1541458"/>
            <a:ext cx="488947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969696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109" name="Line 113"/>
          <p:cNvSpPr/>
          <p:nvPr/>
        </p:nvSpPr>
        <p:spPr>
          <a:xfrm flipH="1">
            <a:off x="3311527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0" name="Line 114"/>
          <p:cNvSpPr/>
          <p:nvPr/>
        </p:nvSpPr>
        <p:spPr>
          <a:xfrm flipH="1">
            <a:off x="4216398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1" name="Line 115"/>
          <p:cNvSpPr/>
          <p:nvPr/>
        </p:nvSpPr>
        <p:spPr>
          <a:xfrm flipH="1">
            <a:off x="5353053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2" name="Freeform 116"/>
          <p:cNvSpPr/>
          <p:nvPr/>
        </p:nvSpPr>
        <p:spPr>
          <a:xfrm>
            <a:off x="4302123" y="2219321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3" name="Freeform 117"/>
          <p:cNvSpPr/>
          <p:nvPr/>
        </p:nvSpPr>
        <p:spPr>
          <a:xfrm>
            <a:off x="3435345" y="2212976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4" name="Rectangle 44"/>
          <p:cNvSpPr/>
          <p:nvPr/>
        </p:nvSpPr>
        <p:spPr>
          <a:xfrm>
            <a:off x="5646740" y="1787523"/>
            <a:ext cx="955676" cy="70009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5" name="Text Box 45"/>
          <p:cNvSpPr txBox="1"/>
          <p:nvPr/>
        </p:nvSpPr>
        <p:spPr>
          <a:xfrm>
            <a:off x="5157792" y="1250954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 headend</a:t>
            </a:r>
          </a:p>
        </p:txBody>
      </p:sp>
      <p:sp>
        <p:nvSpPr>
          <p:cNvPr id="116" name="Freeform 120"/>
          <p:cNvSpPr/>
          <p:nvPr/>
        </p:nvSpPr>
        <p:spPr>
          <a:xfrm>
            <a:off x="5903915" y="1970083"/>
            <a:ext cx="330198" cy="4540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412"/>
              <a:gd name="f8" fmla="val 3"/>
              <a:gd name="f9" fmla="val 1"/>
              <a:gd name="f10" fmla="val 74"/>
              <a:gd name="f11" fmla="val 254"/>
              <a:gd name="f12" fmla="val 111"/>
              <a:gd name="f13" fmla="val 115"/>
              <a:gd name="f14" fmla="val 308"/>
              <a:gd name="f15" fmla="val 246"/>
              <a:gd name="f16" fmla="+- 0 0 -90"/>
              <a:gd name="f17" fmla="*/ f3 1 318"/>
              <a:gd name="f18" fmla="*/ f4 1 41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318"/>
              <a:gd name="f27" fmla="*/ f23 1 412"/>
              <a:gd name="f28" fmla="*/ 0 f24 1"/>
              <a:gd name="f29" fmla="*/ 2147483647 f23 1"/>
              <a:gd name="f30" fmla="*/ 2147483647 f24 1"/>
              <a:gd name="f31" fmla="*/ 0 f23 1"/>
              <a:gd name="f32" fmla="*/ 318 f24 1"/>
              <a:gd name="f33" fmla="*/ 412 f23 1"/>
              <a:gd name="f34" fmla="+- f25 0 f1"/>
              <a:gd name="f35" fmla="*/ f28 1 318"/>
              <a:gd name="f36" fmla="*/ f29 1 412"/>
              <a:gd name="f37" fmla="*/ f30 1 318"/>
              <a:gd name="f38" fmla="*/ f31 1 412"/>
              <a:gd name="f39" fmla="*/ f32 1 318"/>
              <a:gd name="f40" fmla="*/ f33 1 412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1 f17 1"/>
              <a:gd name="f48" fmla="*/ f45 f17 1"/>
              <a:gd name="f49" fmla="*/ f46 f18 1"/>
              <a:gd name="f50" fmla="*/ f44 f18 1"/>
              <a:gd name="f51" fmla="*/ f42 f18 1"/>
              <a:gd name="f52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47" y="f51"/>
              </a:cxn>
              <a:cxn ang="f34">
                <a:pos x="f52" y="f51"/>
              </a:cxn>
              <a:cxn ang="f34">
                <a:pos x="f52" y="f50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47" y="f51"/>
              </a:cxn>
            </a:cxnLst>
            <a:rect l="f47" t="f50" r="f48" b="f49"/>
            <a:pathLst>
              <a:path w="318" h="412">
                <a:moveTo>
                  <a:pt x="f5" y="f7"/>
                </a:moveTo>
                <a:lnTo>
                  <a:pt x="f8" y="f9"/>
                </a:lnTo>
                <a:lnTo>
                  <a:pt x="f10" y="f5"/>
                </a:lnTo>
                <a:lnTo>
                  <a:pt x="f11" y="f12"/>
                </a:lnTo>
                <a:lnTo>
                  <a:pt x="f6" y="f13"/>
                </a:lnTo>
                <a:lnTo>
                  <a:pt x="f6" y="f14"/>
                </a:lnTo>
                <a:lnTo>
                  <a:pt x="f15" y="f14"/>
                </a:lnTo>
                <a:lnTo>
                  <a:pt x="f10" y="f7"/>
                </a:lnTo>
                <a:lnTo>
                  <a:pt x="f5" y="f7"/>
                </a:ln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FFFF99"/>
              </a:gs>
            </a:gsLst>
            <a:lin ang="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7" name="Freeform 121"/>
          <p:cNvSpPr/>
          <p:nvPr/>
        </p:nvSpPr>
        <p:spPr>
          <a:xfrm>
            <a:off x="5905496" y="1904996"/>
            <a:ext cx="366710" cy="4063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3"/>
              <a:gd name="f7" fmla="val 369"/>
              <a:gd name="f8" fmla="val 59"/>
              <a:gd name="f9" fmla="val 32"/>
              <a:gd name="f10" fmla="val 105"/>
              <a:gd name="f11" fmla="val 276"/>
              <a:gd name="f12" fmla="val 113"/>
              <a:gd name="f13" fmla="val 315"/>
              <a:gd name="f14" fmla="val 318"/>
              <a:gd name="f15" fmla="val 173"/>
              <a:gd name="f16" fmla="val 254"/>
              <a:gd name="f17" fmla="val 75"/>
              <a:gd name="f18" fmla="val 60"/>
              <a:gd name="f19" fmla="+- 0 0 -90"/>
              <a:gd name="f20" fmla="*/ f3 1 353"/>
              <a:gd name="f21" fmla="*/ f4 1 36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53"/>
              <a:gd name="f30" fmla="*/ f26 1 369"/>
              <a:gd name="f31" fmla="*/ 0 f27 1"/>
              <a:gd name="f32" fmla="*/ 2147483647 f26 1"/>
              <a:gd name="f33" fmla="*/ 2147483647 f27 1"/>
              <a:gd name="f34" fmla="*/ 0 f26 1"/>
              <a:gd name="f35" fmla="*/ 353 f27 1"/>
              <a:gd name="f36" fmla="*/ 369 f26 1"/>
              <a:gd name="f37" fmla="+- f28 0 f1"/>
              <a:gd name="f38" fmla="*/ f31 1 353"/>
              <a:gd name="f39" fmla="*/ f32 1 369"/>
              <a:gd name="f40" fmla="*/ f33 1 353"/>
              <a:gd name="f41" fmla="*/ f34 1 369"/>
              <a:gd name="f42" fmla="*/ f35 1 353"/>
              <a:gd name="f43" fmla="*/ f36 1 369"/>
              <a:gd name="f44" fmla="*/ f38 1 f29"/>
              <a:gd name="f45" fmla="*/ f39 1 f30"/>
              <a:gd name="f46" fmla="*/ f40 1 f29"/>
              <a:gd name="f47" fmla="*/ f41 1 f30"/>
              <a:gd name="f48" fmla="*/ f42 1 f29"/>
              <a:gd name="f49" fmla="*/ f43 1 f30"/>
              <a:gd name="f50" fmla="*/ f44 f20 1"/>
              <a:gd name="f51" fmla="*/ f48 f20 1"/>
              <a:gd name="f52" fmla="*/ f49 f21 1"/>
              <a:gd name="f53" fmla="*/ f47 f21 1"/>
              <a:gd name="f54" fmla="*/ f45 f21 1"/>
              <a:gd name="f55" fmla="*/ f4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0" y="f54"/>
              </a:cxn>
              <a:cxn ang="f37">
                <a:pos x="f55" y="f53"/>
              </a:cxn>
              <a:cxn ang="f37">
                <a:pos x="f55" y="f53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0" y="f54"/>
              </a:cxn>
            </a:cxnLst>
            <a:rect l="f50" t="f53" r="f51" b="f52"/>
            <a:pathLst>
              <a:path w="353" h="369">
                <a:moveTo>
                  <a:pt x="f5" y="f8"/>
                </a:moveTo>
                <a:lnTo>
                  <a:pt x="f9" y="f5"/>
                </a:lnTo>
                <a:lnTo>
                  <a:pt x="f10" y="f5"/>
                </a:lnTo>
                <a:lnTo>
                  <a:pt x="f11" y="f12"/>
                </a:lnTo>
                <a:lnTo>
                  <a:pt x="f6" y="f12"/>
                </a:lnTo>
                <a:lnTo>
                  <a:pt x="f6" y="f13"/>
                </a:lnTo>
                <a:lnTo>
                  <a:pt x="f14" y="f7"/>
                </a:lnTo>
                <a:lnTo>
                  <a:pt x="f13" y="f15"/>
                </a:lnTo>
                <a:lnTo>
                  <a:pt x="f16" y="f15"/>
                </a:lnTo>
                <a:lnTo>
                  <a:pt x="f17" y="f18"/>
                </a:lnTo>
                <a:lnTo>
                  <a:pt x="f5" y="f8"/>
                </a:lnTo>
                <a:close/>
              </a:path>
            </a:pathLst>
          </a:custGeom>
          <a:solidFill>
            <a:srgbClr val="FFFF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8" name="Line 122"/>
          <p:cNvSpPr/>
          <p:nvPr/>
        </p:nvSpPr>
        <p:spPr>
          <a:xfrm flipH="1">
            <a:off x="6230941" y="2028825"/>
            <a:ext cx="34920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9" name="Line 123"/>
          <p:cNvSpPr/>
          <p:nvPr/>
        </p:nvSpPr>
        <p:spPr>
          <a:xfrm>
            <a:off x="5932490" y="2200274"/>
            <a:ext cx="26828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0" name="Freeform 124"/>
          <p:cNvSpPr/>
          <p:nvPr/>
        </p:nvSpPr>
        <p:spPr>
          <a:xfrm>
            <a:off x="5926134" y="2024060"/>
            <a:ext cx="274640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1" name="Freeform 125"/>
          <p:cNvSpPr/>
          <p:nvPr/>
        </p:nvSpPr>
        <p:spPr>
          <a:xfrm flipV="1">
            <a:off x="5926134" y="2260597"/>
            <a:ext cx="27464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2" name="Text Box 126"/>
          <p:cNvSpPr txBox="1"/>
          <p:nvPr/>
        </p:nvSpPr>
        <p:spPr>
          <a:xfrm>
            <a:off x="5711827" y="2449513"/>
            <a:ext cx="950911" cy="33655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CMTS</a:t>
            </a:r>
          </a:p>
        </p:txBody>
      </p:sp>
      <p:sp>
        <p:nvSpPr>
          <p:cNvPr id="123" name="AutoShape 127"/>
          <p:cNvSpPr/>
          <p:nvPr/>
        </p:nvSpPr>
        <p:spPr>
          <a:xfrm>
            <a:off x="5507038" y="1524003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24" name="Group 128"/>
          <p:cNvGrpSpPr/>
          <p:nvPr/>
        </p:nvGrpSpPr>
        <p:grpSpPr>
          <a:xfrm>
            <a:off x="5143499" y="2905121"/>
            <a:ext cx="2178045" cy="1147764"/>
            <a:chOff x="5143499" y="2905121"/>
            <a:chExt cx="2178045" cy="1147764"/>
          </a:xfrm>
        </p:grpSpPr>
        <p:sp>
          <p:nvSpPr>
            <p:cNvPr id="125" name="Freeform 129"/>
            <p:cNvSpPr/>
            <p:nvPr/>
          </p:nvSpPr>
          <p:spPr>
            <a:xfrm>
              <a:off x="5143499" y="2905121"/>
              <a:ext cx="2178045" cy="1147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469145 f72 1"/>
                <a:gd name="f77" fmla="*/ 2309 f71 1"/>
                <a:gd name="f78" fmla="*/ 319298 f72 1"/>
                <a:gd name="f79" fmla="*/ 16281 f71 1"/>
                <a:gd name="f80" fmla="*/ 105985 f72 1"/>
                <a:gd name="f81" fmla="*/ 23386 f71 1"/>
                <a:gd name="f82" fmla="*/ 15506 f72 1"/>
                <a:gd name="f83" fmla="*/ 78344 f71 1"/>
                <a:gd name="f84" fmla="*/ 199263 f72 1"/>
                <a:gd name="f85" fmla="*/ 103496 f71 1"/>
                <a:gd name="f86" fmla="*/ 383538 f72 1"/>
                <a:gd name="f87" fmla="*/ 99421 f71 1"/>
                <a:gd name="f88" fmla="*/ 646551 f72 1"/>
                <a:gd name="f89" fmla="*/ 772845 f72 1"/>
                <a:gd name="f90" fmla="*/ 101223 f71 1"/>
                <a:gd name="f91" fmla="*/ 832759 f72 1"/>
                <a:gd name="f92" fmla="*/ 86790 f71 1"/>
                <a:gd name="f93" fmla="*/ 830490 f72 1"/>
                <a:gd name="f94" fmla="*/ 36837 f71 1"/>
                <a:gd name="f95" fmla="*/ 732908 f72 1"/>
                <a:gd name="f96" fmla="*/ 7992 f71 1"/>
                <a:gd name="f97" fmla="*/ 0 f72 1"/>
                <a:gd name="f98" fmla="*/ 0 f71 1"/>
                <a:gd name="f99" fmla="*/ 765 f72 1"/>
                <a:gd name="f100" fmla="*/ 459 f71 1"/>
                <a:gd name="f101" fmla="+- f73 0 f1"/>
                <a:gd name="f102" fmla="*/ f76 1 765"/>
                <a:gd name="f103" fmla="*/ f77 1 459"/>
                <a:gd name="f104" fmla="*/ f78 1 765"/>
                <a:gd name="f105" fmla="*/ f79 1 459"/>
                <a:gd name="f106" fmla="*/ f80 1 765"/>
                <a:gd name="f107" fmla="*/ f81 1 459"/>
                <a:gd name="f108" fmla="*/ f82 1 765"/>
                <a:gd name="f109" fmla="*/ f83 1 459"/>
                <a:gd name="f110" fmla="*/ f84 1 765"/>
                <a:gd name="f111" fmla="*/ f85 1 459"/>
                <a:gd name="f112" fmla="*/ f86 1 765"/>
                <a:gd name="f113" fmla="*/ f87 1 459"/>
                <a:gd name="f114" fmla="*/ f88 1 765"/>
                <a:gd name="f115" fmla="*/ f89 1 765"/>
                <a:gd name="f116" fmla="*/ f90 1 459"/>
                <a:gd name="f117" fmla="*/ f91 1 765"/>
                <a:gd name="f118" fmla="*/ f92 1 459"/>
                <a:gd name="f119" fmla="*/ f93 1 765"/>
                <a:gd name="f120" fmla="*/ f94 1 459"/>
                <a:gd name="f121" fmla="*/ f95 1 765"/>
                <a:gd name="f122" fmla="*/ f96 1 459"/>
                <a:gd name="f123" fmla="*/ f97 1 765"/>
                <a:gd name="f124" fmla="*/ f98 1 459"/>
                <a:gd name="f125" fmla="*/ f99 1 765"/>
                <a:gd name="f126" fmla="*/ f100 1 459"/>
                <a:gd name="f127" fmla="*/ f102 1 f74"/>
                <a:gd name="f128" fmla="*/ f103 1 f75"/>
                <a:gd name="f129" fmla="*/ f104 1 f74"/>
                <a:gd name="f130" fmla="*/ f105 1 f75"/>
                <a:gd name="f131" fmla="*/ f106 1 f74"/>
                <a:gd name="f132" fmla="*/ f107 1 f75"/>
                <a:gd name="f133" fmla="*/ f108 1 f74"/>
                <a:gd name="f134" fmla="*/ f109 1 f75"/>
                <a:gd name="f135" fmla="*/ f110 1 f74"/>
                <a:gd name="f136" fmla="*/ f111 1 f75"/>
                <a:gd name="f137" fmla="*/ f112 1 f74"/>
                <a:gd name="f138" fmla="*/ f113 1 f75"/>
                <a:gd name="f139" fmla="*/ f114 1 f74"/>
                <a:gd name="f140" fmla="*/ f115 1 f74"/>
                <a:gd name="f141" fmla="*/ f116 1 f75"/>
                <a:gd name="f142" fmla="*/ f117 1 f74"/>
                <a:gd name="f143" fmla="*/ f118 1 f75"/>
                <a:gd name="f144" fmla="*/ f119 1 f74"/>
                <a:gd name="f145" fmla="*/ f120 1 f75"/>
                <a:gd name="f146" fmla="*/ f121 1 f74"/>
                <a:gd name="f147" fmla="*/ f122 1 f75"/>
                <a:gd name="f148" fmla="*/ f123 1 f74"/>
                <a:gd name="f149" fmla="*/ f125 1 f74"/>
                <a:gd name="f150" fmla="*/ f124 1 f75"/>
                <a:gd name="f151" fmla="*/ f126 1 f75"/>
                <a:gd name="f152" fmla="*/ f148 f65 1"/>
                <a:gd name="f153" fmla="*/ f149 f65 1"/>
                <a:gd name="f154" fmla="*/ f151 f66 1"/>
                <a:gd name="f155" fmla="*/ f150 f66 1"/>
                <a:gd name="f156" fmla="*/ f127 f65 1"/>
                <a:gd name="f157" fmla="*/ f128 f66 1"/>
                <a:gd name="f158" fmla="*/ f129 f65 1"/>
                <a:gd name="f159" fmla="*/ f130 f66 1"/>
                <a:gd name="f160" fmla="*/ f131 f65 1"/>
                <a:gd name="f161" fmla="*/ f132 f66 1"/>
                <a:gd name="f162" fmla="*/ f133 f65 1"/>
                <a:gd name="f163" fmla="*/ f134 f66 1"/>
                <a:gd name="f164" fmla="*/ f135 f65 1"/>
                <a:gd name="f165" fmla="*/ f136 f66 1"/>
                <a:gd name="f166" fmla="*/ f137 f65 1"/>
                <a:gd name="f167" fmla="*/ f138 f66 1"/>
                <a:gd name="f168" fmla="*/ f139 f65 1"/>
                <a:gd name="f169" fmla="*/ f140 f65 1"/>
                <a:gd name="f170" fmla="*/ f141 f66 1"/>
                <a:gd name="f171" fmla="*/ f142 f65 1"/>
                <a:gd name="f172" fmla="*/ f143 f66 1"/>
                <a:gd name="f173" fmla="*/ f144 f65 1"/>
                <a:gd name="f174" fmla="*/ f145 f66 1"/>
                <a:gd name="f175" fmla="*/ f146 f65 1"/>
                <a:gd name="f176" fmla="*/ f147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6" y="f157"/>
                </a:cxn>
                <a:cxn ang="f101">
                  <a:pos x="f158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5"/>
                </a:cxn>
                <a:cxn ang="f101">
                  <a:pos x="f169" y="f170"/>
                </a:cxn>
                <a:cxn ang="f101">
                  <a:pos x="f171" y="f172"/>
                </a:cxn>
                <a:cxn ang="f101">
                  <a:pos x="f173" y="f174"/>
                </a:cxn>
                <a:cxn ang="f101">
                  <a:pos x="f175" y="f176"/>
                </a:cxn>
                <a:cxn ang="f101">
                  <a:pos x="f156" y="f157"/>
                </a:cxn>
              </a:cxnLst>
              <a:rect l="f152" t="f155" r="f153" b="f154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6" name="Line 130"/>
            <p:cNvSpPr/>
            <p:nvPr/>
          </p:nvSpPr>
          <p:spPr>
            <a:xfrm flipV="1">
              <a:off x="5973766" y="3259141"/>
              <a:ext cx="168277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7" name="Line 131"/>
            <p:cNvSpPr/>
            <p:nvPr/>
          </p:nvSpPr>
          <p:spPr>
            <a:xfrm>
              <a:off x="5740402" y="3498851"/>
              <a:ext cx="0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8" name="Line 132"/>
            <p:cNvSpPr/>
            <p:nvPr/>
          </p:nvSpPr>
          <p:spPr>
            <a:xfrm flipV="1">
              <a:off x="5973766" y="3355976"/>
              <a:ext cx="35877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133"/>
            <p:cNvSpPr/>
            <p:nvPr/>
          </p:nvSpPr>
          <p:spPr>
            <a:xfrm>
              <a:off x="6470651" y="3354384"/>
              <a:ext cx="0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Line 134"/>
            <p:cNvSpPr/>
            <p:nvPr/>
          </p:nvSpPr>
          <p:spPr>
            <a:xfrm>
              <a:off x="5999158" y="3778245"/>
              <a:ext cx="25717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1" name="Line 135"/>
            <p:cNvSpPr/>
            <p:nvPr/>
          </p:nvSpPr>
          <p:spPr>
            <a:xfrm>
              <a:off x="6754809" y="3765554"/>
              <a:ext cx="24130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32" name="Group 136"/>
            <p:cNvGrpSpPr/>
            <p:nvPr/>
          </p:nvGrpSpPr>
          <p:grpSpPr>
            <a:xfrm>
              <a:off x="6127751" y="3125784"/>
              <a:ext cx="531805" cy="234955"/>
              <a:chOff x="6127751" y="3125784"/>
              <a:chExt cx="531805" cy="234955"/>
            </a:xfrm>
          </p:grpSpPr>
          <p:sp>
            <p:nvSpPr>
              <p:cNvPr id="133" name="Oval 407"/>
              <p:cNvSpPr/>
              <p:nvPr/>
            </p:nvSpPr>
            <p:spPr>
              <a:xfrm>
                <a:off x="6129909" y="3229660"/>
                <a:ext cx="527489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Rectangle 410"/>
              <p:cNvSpPr/>
              <p:nvPr/>
            </p:nvSpPr>
            <p:spPr>
              <a:xfrm>
                <a:off x="6129909" y="3214820"/>
                <a:ext cx="529647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5" name="Oval 411"/>
              <p:cNvSpPr/>
              <p:nvPr/>
            </p:nvSpPr>
            <p:spPr>
              <a:xfrm>
                <a:off x="6127751" y="3125784"/>
                <a:ext cx="527489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6" name="Group 140"/>
              <p:cNvGrpSpPr/>
              <p:nvPr/>
            </p:nvGrpSpPr>
            <p:grpSpPr>
              <a:xfrm>
                <a:off x="6233684" y="3165360"/>
                <a:ext cx="298332" cy="71725"/>
                <a:chOff x="6233684" y="3165360"/>
                <a:chExt cx="298332" cy="71725"/>
              </a:xfrm>
            </p:grpSpPr>
            <p:sp>
              <p:nvSpPr>
                <p:cNvPr id="137" name="Freeform 141"/>
                <p:cNvSpPr/>
                <p:nvPr/>
              </p:nvSpPr>
              <p:spPr>
                <a:xfrm>
                  <a:off x="6233684" y="3165360"/>
                  <a:ext cx="298332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8" name="Freeform 142"/>
                <p:cNvSpPr/>
                <p:nvPr/>
              </p:nvSpPr>
              <p:spPr>
                <a:xfrm>
                  <a:off x="6247153" y="3165360"/>
                  <a:ext cx="271384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9" name="Line 143"/>
              <p:cNvSpPr/>
              <p:nvPr/>
            </p:nvSpPr>
            <p:spPr>
              <a:xfrm>
                <a:off x="6129909" y="3197510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Line 144"/>
              <p:cNvSpPr/>
              <p:nvPr/>
            </p:nvSpPr>
            <p:spPr>
              <a:xfrm>
                <a:off x="6655240" y="3202457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1" name="Group 145"/>
            <p:cNvGrpSpPr/>
            <p:nvPr/>
          </p:nvGrpSpPr>
          <p:grpSpPr>
            <a:xfrm>
              <a:off x="6226177" y="3625852"/>
              <a:ext cx="533396" cy="244473"/>
              <a:chOff x="6226177" y="3625852"/>
              <a:chExt cx="533396" cy="244473"/>
            </a:xfrm>
          </p:grpSpPr>
          <p:sp>
            <p:nvSpPr>
              <p:cNvPr id="142" name="Oval 407"/>
              <p:cNvSpPr/>
              <p:nvPr/>
            </p:nvSpPr>
            <p:spPr>
              <a:xfrm>
                <a:off x="6228344" y="3733934"/>
                <a:ext cx="529062" cy="13639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Rectangle 410"/>
              <p:cNvSpPr/>
              <p:nvPr/>
            </p:nvSpPr>
            <p:spPr>
              <a:xfrm>
                <a:off x="6228344" y="3718489"/>
                <a:ext cx="531229" cy="8492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4" name="Oval 411"/>
              <p:cNvSpPr/>
              <p:nvPr/>
            </p:nvSpPr>
            <p:spPr>
              <a:xfrm>
                <a:off x="6226177" y="3625852"/>
                <a:ext cx="529062" cy="15955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5" name="Group 149"/>
              <p:cNvGrpSpPr/>
              <p:nvPr/>
            </p:nvGrpSpPr>
            <p:grpSpPr>
              <a:xfrm>
                <a:off x="6332421" y="3667027"/>
                <a:ext cx="299228" cy="74633"/>
                <a:chOff x="6332421" y="3667027"/>
                <a:chExt cx="299228" cy="74633"/>
              </a:xfrm>
            </p:grpSpPr>
            <p:sp>
              <p:nvSpPr>
                <p:cNvPr id="146" name="Freeform 150"/>
                <p:cNvSpPr/>
                <p:nvPr/>
              </p:nvSpPr>
              <p:spPr>
                <a:xfrm>
                  <a:off x="6332421" y="3667027"/>
                  <a:ext cx="29922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7" name="Freeform 151"/>
                <p:cNvSpPr/>
                <p:nvPr/>
              </p:nvSpPr>
              <p:spPr>
                <a:xfrm>
                  <a:off x="6345936" y="3667027"/>
                  <a:ext cx="27219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8" name="Line 152"/>
              <p:cNvSpPr/>
              <p:nvPr/>
            </p:nvSpPr>
            <p:spPr>
              <a:xfrm>
                <a:off x="6228344" y="3700476"/>
                <a:ext cx="0" cy="1080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Line 153"/>
              <p:cNvSpPr/>
              <p:nvPr/>
            </p:nvSpPr>
            <p:spPr>
              <a:xfrm>
                <a:off x="6755239" y="3705624"/>
                <a:ext cx="0" cy="1055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0" name="Group 154"/>
            <p:cNvGrpSpPr/>
            <p:nvPr/>
          </p:nvGrpSpPr>
          <p:grpSpPr>
            <a:xfrm>
              <a:off x="5465761" y="3260722"/>
              <a:ext cx="531815" cy="236546"/>
              <a:chOff x="5465761" y="3260722"/>
              <a:chExt cx="531815" cy="236546"/>
            </a:xfrm>
          </p:grpSpPr>
          <p:sp>
            <p:nvSpPr>
              <p:cNvPr id="151" name="Oval 407"/>
              <p:cNvSpPr/>
              <p:nvPr/>
            </p:nvSpPr>
            <p:spPr>
              <a:xfrm>
                <a:off x="5467929" y="3365302"/>
                <a:ext cx="527489" cy="13196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Rectangle 410"/>
              <p:cNvSpPr/>
              <p:nvPr/>
            </p:nvSpPr>
            <p:spPr>
              <a:xfrm>
                <a:off x="5467929" y="3350361"/>
                <a:ext cx="529647" cy="8216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3" name="Oval 411"/>
              <p:cNvSpPr/>
              <p:nvPr/>
            </p:nvSpPr>
            <p:spPr>
              <a:xfrm>
                <a:off x="5465761" y="3260722"/>
                <a:ext cx="527489" cy="1543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4" name="Group 158"/>
              <p:cNvGrpSpPr/>
              <p:nvPr/>
            </p:nvGrpSpPr>
            <p:grpSpPr>
              <a:xfrm>
                <a:off x="5571695" y="3300563"/>
                <a:ext cx="298332" cy="72210"/>
                <a:chOff x="5571695" y="3300563"/>
                <a:chExt cx="298332" cy="72210"/>
              </a:xfrm>
            </p:grpSpPr>
            <p:sp>
              <p:nvSpPr>
                <p:cNvPr id="155" name="Freeform 159"/>
                <p:cNvSpPr/>
                <p:nvPr/>
              </p:nvSpPr>
              <p:spPr>
                <a:xfrm>
                  <a:off x="5571695" y="3300563"/>
                  <a:ext cx="298332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6" name="Freeform 160"/>
                <p:cNvSpPr/>
                <p:nvPr/>
              </p:nvSpPr>
              <p:spPr>
                <a:xfrm>
                  <a:off x="5585164" y="3300563"/>
                  <a:ext cx="271384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7" name="Line 161"/>
              <p:cNvSpPr/>
              <p:nvPr/>
            </p:nvSpPr>
            <p:spPr>
              <a:xfrm>
                <a:off x="5467929" y="3332933"/>
                <a:ext cx="0" cy="104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Line 162"/>
              <p:cNvSpPr/>
              <p:nvPr/>
            </p:nvSpPr>
            <p:spPr>
              <a:xfrm>
                <a:off x="5993251" y="3337907"/>
                <a:ext cx="0" cy="1020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9" name="Group 163"/>
            <p:cNvGrpSpPr/>
            <p:nvPr/>
          </p:nvGrpSpPr>
          <p:grpSpPr>
            <a:xfrm>
              <a:off x="5480054" y="3625852"/>
              <a:ext cx="533396" cy="234945"/>
              <a:chOff x="5480054" y="3625852"/>
              <a:chExt cx="533396" cy="234945"/>
            </a:xfrm>
          </p:grpSpPr>
          <p:sp>
            <p:nvSpPr>
              <p:cNvPr id="160" name="Oval 407"/>
              <p:cNvSpPr/>
              <p:nvPr/>
            </p:nvSpPr>
            <p:spPr>
              <a:xfrm>
                <a:off x="5482221" y="3729718"/>
                <a:ext cx="529062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Rectangle 410"/>
              <p:cNvSpPr/>
              <p:nvPr/>
            </p:nvSpPr>
            <p:spPr>
              <a:xfrm>
                <a:off x="5482221" y="3714887"/>
                <a:ext cx="531229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Oval 411"/>
              <p:cNvSpPr/>
              <p:nvPr/>
            </p:nvSpPr>
            <p:spPr>
              <a:xfrm>
                <a:off x="5480054" y="3625852"/>
                <a:ext cx="529062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3" name="Group 167"/>
              <p:cNvGrpSpPr/>
              <p:nvPr/>
            </p:nvGrpSpPr>
            <p:grpSpPr>
              <a:xfrm>
                <a:off x="5586298" y="3665418"/>
                <a:ext cx="299228" cy="71725"/>
                <a:chOff x="5586298" y="3665418"/>
                <a:chExt cx="299228" cy="71725"/>
              </a:xfrm>
            </p:grpSpPr>
            <p:sp>
              <p:nvSpPr>
                <p:cNvPr id="164" name="Freeform 168"/>
                <p:cNvSpPr/>
                <p:nvPr/>
              </p:nvSpPr>
              <p:spPr>
                <a:xfrm>
                  <a:off x="5586298" y="3665418"/>
                  <a:ext cx="29922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5" name="Freeform 169"/>
                <p:cNvSpPr/>
                <p:nvPr/>
              </p:nvSpPr>
              <p:spPr>
                <a:xfrm>
                  <a:off x="5599813" y="3665418"/>
                  <a:ext cx="27219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6" name="Line 170"/>
              <p:cNvSpPr/>
              <p:nvPr/>
            </p:nvSpPr>
            <p:spPr>
              <a:xfrm>
                <a:off x="5482221" y="3697568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Line 171"/>
              <p:cNvSpPr/>
              <p:nvPr/>
            </p:nvSpPr>
            <p:spPr>
              <a:xfrm>
                <a:off x="6009116" y="3702515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8" name="Line 172"/>
            <p:cNvSpPr/>
            <p:nvPr/>
          </p:nvSpPr>
          <p:spPr>
            <a:xfrm>
              <a:off x="7019921" y="3762371"/>
              <a:ext cx="24289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9" name="Text Box 580"/>
            <p:cNvSpPr txBox="1"/>
            <p:nvPr/>
          </p:nvSpPr>
          <p:spPr>
            <a:xfrm>
              <a:off x="6716716" y="3155951"/>
              <a:ext cx="552453" cy="36671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</p:grpSp>
      <p:sp>
        <p:nvSpPr>
          <p:cNvPr id="170" name="Freeform 174"/>
          <p:cNvSpPr/>
          <p:nvPr/>
        </p:nvSpPr>
        <p:spPr>
          <a:xfrm>
            <a:off x="6251579" y="2193929"/>
            <a:ext cx="206370" cy="9271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0"/>
              <a:gd name="f7" fmla="val 584"/>
              <a:gd name="f8" fmla="+- 0 0 -90"/>
              <a:gd name="f9" fmla="*/ f3 1 130"/>
              <a:gd name="f10" fmla="*/ f4 1 584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130"/>
              <a:gd name="f19" fmla="*/ f15 1 584"/>
              <a:gd name="f20" fmla="*/ 0 f16 1"/>
              <a:gd name="f21" fmla="*/ 0 f15 1"/>
              <a:gd name="f22" fmla="*/ 2147483647 f16 1"/>
              <a:gd name="f23" fmla="*/ 2147483647 f15 1"/>
              <a:gd name="f24" fmla="*/ 130 f16 1"/>
              <a:gd name="f25" fmla="*/ 584 f15 1"/>
              <a:gd name="f26" fmla="+- f17 0 f1"/>
              <a:gd name="f27" fmla="*/ f20 1 130"/>
              <a:gd name="f28" fmla="*/ f21 1 584"/>
              <a:gd name="f29" fmla="*/ f22 1 130"/>
              <a:gd name="f30" fmla="*/ f23 1 584"/>
              <a:gd name="f31" fmla="*/ f24 1 130"/>
              <a:gd name="f32" fmla="*/ f25 1 584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4 f10 1"/>
              <a:gd name="f43" fmla="*/ f35 f9 1"/>
              <a:gd name="f44" fmla="*/ f36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2"/>
              </a:cxn>
              <a:cxn ang="f26">
                <a:pos x="f43" y="f42"/>
              </a:cxn>
              <a:cxn ang="f26">
                <a:pos x="f43" y="f44"/>
              </a:cxn>
            </a:cxnLst>
            <a:rect l="f39" t="f42" r="f40" b="f41"/>
            <a:pathLst>
              <a:path w="130" h="584">
                <a:moveTo>
                  <a:pt x="f5" y="f5"/>
                </a:moveTo>
                <a:lnTo>
                  <a:pt x="f6" y="f5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1" name="Group 175"/>
          <p:cNvGrpSpPr/>
          <p:nvPr/>
        </p:nvGrpSpPr>
        <p:grpSpPr>
          <a:xfrm>
            <a:off x="6210303" y="2355851"/>
            <a:ext cx="2517772" cy="508004"/>
            <a:chOff x="6210303" y="2355851"/>
            <a:chExt cx="2517772" cy="508004"/>
          </a:xfrm>
        </p:grpSpPr>
        <p:sp>
          <p:nvSpPr>
            <p:cNvPr id="172" name="Line 176"/>
            <p:cNvSpPr/>
            <p:nvPr/>
          </p:nvSpPr>
          <p:spPr>
            <a:xfrm flipH="1" flipV="1">
              <a:off x="6210303" y="2376489"/>
              <a:ext cx="1128717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3" name="Text Box 177"/>
            <p:cNvSpPr txBox="1"/>
            <p:nvPr/>
          </p:nvSpPr>
          <p:spPr>
            <a:xfrm>
              <a:off x="6837361" y="2355851"/>
              <a:ext cx="1890714" cy="50800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cable modem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termination system</a:t>
              </a:r>
            </a:p>
          </p:txBody>
        </p:sp>
      </p:grpSp>
      <p:sp>
        <p:nvSpPr>
          <p:cNvPr id="174" name="Rectangle 3"/>
          <p:cNvSpPr/>
          <p:nvPr/>
        </p:nvSpPr>
        <p:spPr>
          <a:xfrm>
            <a:off x="373066" y="4246565"/>
            <a:ext cx="8401050" cy="177472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HFC: hybrid fiber coax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ασύμμετρο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μέχρι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30Mbps downstream, 2 Mbps upstream</a:t>
            </a: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δίκτυο από καλώδιο και οπτική ίνα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συνδέει τα σπίτια με τον δρομολογητή του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σπίτια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μοιράζονται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το δίκτυο πρόσβασης μέχρι το καλωδιακό κέντρο τερματισμού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Αντίθετα το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προσφέρει αποκλειστική πρόσβαση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sp>
        <p:nvSpPr>
          <p:cNvPr id="175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</a:t>
            </a:r>
            <a:r>
              <a:rPr lang="en-US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καλωδιακό δίκτυο</a:t>
            </a:r>
            <a:endParaRPr lang="en-US" sz="32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176" name="Picture 180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439734" y="854565"/>
            <a:ext cx="5428410" cy="18683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7" name="Group 181"/>
          <p:cNvGrpSpPr/>
          <p:nvPr/>
        </p:nvGrpSpPr>
        <p:grpSpPr>
          <a:xfrm>
            <a:off x="560390" y="1928817"/>
            <a:ext cx="609603" cy="609603"/>
            <a:chOff x="560390" y="1928817"/>
            <a:chExt cx="609603" cy="609603"/>
          </a:xfrm>
        </p:grpSpPr>
        <p:pic>
          <p:nvPicPr>
            <p:cNvPr id="178" name="Picture 182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60390" y="1928817"/>
              <a:ext cx="609603" cy="60960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9" name="Freeform 183"/>
            <p:cNvSpPr/>
            <p:nvPr/>
          </p:nvSpPr>
          <p:spPr>
            <a:xfrm flipH="1">
              <a:off x="820134" y="1987292"/>
              <a:ext cx="296411" cy="2791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80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CDA4EE5-4733-4942-8419-6C79B86503DD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16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Πρόσβαση</a:t>
            </a:r>
            <a:r>
              <a:rPr lang="en-US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: </a:t>
            </a: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οικιακό δίκτυο</a:t>
            </a:r>
            <a:endParaRPr lang="en-US" sz="3600" b="0" i="0" u="none" strike="noStrike" kern="1200" cap="none" spc="0" baseline="0">
              <a:solidFill>
                <a:srgbClr val="000099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pic>
        <p:nvPicPr>
          <p:cNvPr id="4" name="Picture 85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39734" y="836713"/>
            <a:ext cx="5284394" cy="18187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AutoShape 99"/>
          <p:cNvSpPr/>
          <p:nvPr/>
        </p:nvSpPr>
        <p:spPr>
          <a:xfrm>
            <a:off x="754059" y="1158873"/>
            <a:ext cx="5649913" cy="76835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Text Box 26"/>
          <p:cNvSpPr txBox="1"/>
          <p:nvPr/>
        </p:nvSpPr>
        <p:spPr>
          <a:xfrm>
            <a:off x="5905496" y="3178170"/>
            <a:ext cx="2897184" cy="35400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Προς/από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</a:t>
            </a:r>
          </a:p>
        </p:txBody>
      </p:sp>
      <p:sp>
        <p:nvSpPr>
          <p:cNvPr id="7" name="Rectangle 87"/>
          <p:cNvSpPr/>
          <p:nvPr/>
        </p:nvSpPr>
        <p:spPr>
          <a:xfrm>
            <a:off x="1189040" y="1912933"/>
            <a:ext cx="4781553" cy="266223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" name="Group 105"/>
          <p:cNvGrpSpPr/>
          <p:nvPr/>
        </p:nvGrpSpPr>
        <p:grpSpPr>
          <a:xfrm>
            <a:off x="4287841" y="3252785"/>
            <a:ext cx="3000374" cy="361947"/>
            <a:chOff x="4287841" y="3252785"/>
            <a:chExt cx="3000374" cy="361947"/>
          </a:xfrm>
        </p:grpSpPr>
        <p:grpSp>
          <p:nvGrpSpPr>
            <p:cNvPr id="9" name="Group 91"/>
            <p:cNvGrpSpPr/>
            <p:nvPr/>
          </p:nvGrpSpPr>
          <p:grpSpPr>
            <a:xfrm>
              <a:off x="4745032" y="3252785"/>
              <a:ext cx="1019180" cy="361947"/>
              <a:chOff x="4745032" y="3252785"/>
              <a:chExt cx="1019180" cy="361947"/>
            </a:xfrm>
          </p:grpSpPr>
          <p:sp>
            <p:nvSpPr>
              <p:cNvPr id="10" name="Rectangle 92"/>
              <p:cNvSpPr/>
              <p:nvPr/>
            </p:nvSpPr>
            <p:spPr>
              <a:xfrm>
                <a:off x="4746211" y="3374501"/>
                <a:ext cx="1018001" cy="240231"/>
              </a:xfrm>
              <a:prstGeom prst="rect">
                <a:avLst/>
              </a:prstGeom>
              <a:solidFill>
                <a:srgbClr val="FFFF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Rectangle 93"/>
              <p:cNvSpPr/>
              <p:nvPr/>
            </p:nvSpPr>
            <p:spPr>
              <a:xfrm>
                <a:off x="4828022" y="3448174"/>
                <a:ext cx="66623" cy="6086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Rectangle 94"/>
              <p:cNvSpPr/>
              <p:nvPr/>
            </p:nvSpPr>
            <p:spPr>
              <a:xfrm>
                <a:off x="4914506" y="3448174"/>
                <a:ext cx="65452" cy="60862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Rectangle 95"/>
              <p:cNvSpPr/>
              <p:nvPr/>
            </p:nvSpPr>
            <p:spPr>
              <a:xfrm>
                <a:off x="5000999" y="3446044"/>
                <a:ext cx="65452" cy="587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Rectangle 96"/>
              <p:cNvSpPr/>
              <p:nvPr/>
            </p:nvSpPr>
            <p:spPr>
              <a:xfrm>
                <a:off x="5087493" y="3446044"/>
                <a:ext cx="65452" cy="587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" name="AutoShape 97"/>
              <p:cNvSpPr/>
              <p:nvPr/>
            </p:nvSpPr>
            <p:spPr>
              <a:xfrm rot="10800009" flipH="1">
                <a:off x="4745032" y="3252785"/>
                <a:ext cx="1003983" cy="1174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00"/>
                  <a:gd name="f7" fmla="val 5400"/>
                  <a:gd name="f8" fmla="val 16200"/>
                  <a:gd name="f9" fmla="+- 0 0 -90"/>
                  <a:gd name="f10" fmla="*/ f3 1 21600"/>
                  <a:gd name="f11" fmla="*/ f4 1 21600"/>
                  <a:gd name="f12" fmla="val f5"/>
                  <a:gd name="f13" fmla="val f6"/>
                  <a:gd name="f14" fmla="*/ f9 f0 1"/>
                  <a:gd name="f15" fmla="+- f13 0 f12"/>
                  <a:gd name="f16" fmla="*/ f14 1 f2"/>
                  <a:gd name="f17" fmla="*/ f15 1 21600"/>
                  <a:gd name="f18" fmla="*/ 0 f15 1"/>
                  <a:gd name="f19" fmla="*/ 4501 f15 1"/>
                  <a:gd name="f20" fmla="*/ 4516 f15 1"/>
                  <a:gd name="f21" fmla="*/ 17099 f15 1"/>
                  <a:gd name="f22" fmla="*/ 17084 f15 1"/>
                  <a:gd name="f23" fmla="+- f16 0 f1"/>
                  <a:gd name="f24" fmla="*/ f18 1 21600"/>
                  <a:gd name="f25" fmla="*/ f19 1 21600"/>
                  <a:gd name="f26" fmla="*/ f20 1 21600"/>
                  <a:gd name="f27" fmla="*/ f21 1 21600"/>
                  <a:gd name="f28" fmla="*/ f22 1 21600"/>
                  <a:gd name="f29" fmla="*/ f24 1 f17"/>
                  <a:gd name="f30" fmla="*/ f25 1 f17"/>
                  <a:gd name="f31" fmla="*/ f27 1 f17"/>
                  <a:gd name="f32" fmla="*/ f26 1 f17"/>
                  <a:gd name="f33" fmla="*/ f28 1 f17"/>
                  <a:gd name="f34" fmla="*/ f30 f10 1"/>
                  <a:gd name="f35" fmla="*/ f31 f10 1"/>
                  <a:gd name="f36" fmla="*/ f33 f11 1"/>
                  <a:gd name="f37" fmla="*/ f32 f11 1"/>
                  <a:gd name="f38" fmla="*/ f29 f10 1"/>
                  <a:gd name="f39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">
                    <a:pos x="f38" y="f39"/>
                  </a:cxn>
                  <a:cxn ang="f23">
                    <a:pos x="f38" y="f39"/>
                  </a:cxn>
                  <a:cxn ang="f23">
                    <a:pos x="f38" y="f39"/>
                  </a:cxn>
                  <a:cxn ang="f23">
                    <a:pos x="f38" y="f39"/>
                  </a:cxn>
                </a:cxnLst>
                <a:rect l="f34" t="f37" r="f35" b="f36"/>
                <a:pathLst>
                  <a:path w="21600" h="21600">
                    <a:moveTo>
                      <a:pt x="f5" y="f5"/>
                    </a:moveTo>
                    <a:lnTo>
                      <a:pt x="f7" y="f6"/>
                    </a:lnTo>
                    <a:lnTo>
                      <a:pt x="f8" y="f6"/>
                    </a:lnTo>
                    <a:lnTo>
                      <a:pt x="f6" y="f5"/>
                    </a:ln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FFFF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" name="Line 102"/>
            <p:cNvSpPr/>
            <p:nvPr/>
          </p:nvSpPr>
          <p:spPr>
            <a:xfrm flipH="1">
              <a:off x="5759448" y="3489322"/>
              <a:ext cx="1528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104"/>
            <p:cNvSpPr/>
            <p:nvPr/>
          </p:nvSpPr>
          <p:spPr>
            <a:xfrm flipH="1">
              <a:off x="4287841" y="3494086"/>
              <a:ext cx="4572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8" name="Group 107"/>
          <p:cNvGrpSpPr/>
          <p:nvPr/>
        </p:nvGrpSpPr>
        <p:grpSpPr>
          <a:xfrm>
            <a:off x="3273423" y="3227383"/>
            <a:ext cx="1065212" cy="455618"/>
            <a:chOff x="3273423" y="3227383"/>
            <a:chExt cx="1065212" cy="455618"/>
          </a:xfrm>
        </p:grpSpPr>
        <p:sp>
          <p:nvSpPr>
            <p:cNvPr id="19" name="Oval 407"/>
            <p:cNvSpPr/>
            <p:nvPr/>
          </p:nvSpPr>
          <p:spPr>
            <a:xfrm>
              <a:off x="3275344" y="3427015"/>
              <a:ext cx="1057540" cy="2559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0" name="Rectangle 410"/>
            <p:cNvSpPr/>
            <p:nvPr/>
          </p:nvSpPr>
          <p:spPr>
            <a:xfrm>
              <a:off x="3275344" y="3401174"/>
              <a:ext cx="1063291" cy="154999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1" name="Oval 411"/>
            <p:cNvSpPr/>
            <p:nvPr/>
          </p:nvSpPr>
          <p:spPr>
            <a:xfrm>
              <a:off x="3273423" y="3227383"/>
              <a:ext cx="1057540" cy="29825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22" name="Group 111"/>
            <p:cNvGrpSpPr/>
            <p:nvPr/>
          </p:nvGrpSpPr>
          <p:grpSpPr>
            <a:xfrm>
              <a:off x="3488390" y="3302538"/>
              <a:ext cx="594981" cy="140909"/>
              <a:chOff x="3488390" y="3302538"/>
              <a:chExt cx="594981" cy="140909"/>
            </a:xfrm>
          </p:grpSpPr>
          <p:sp>
            <p:nvSpPr>
              <p:cNvPr id="23" name="Freeform 112"/>
              <p:cNvSpPr/>
              <p:nvPr/>
            </p:nvSpPr>
            <p:spPr>
              <a:xfrm>
                <a:off x="3488390" y="3302538"/>
                <a:ext cx="594981" cy="1409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" name="Freeform 113"/>
              <p:cNvSpPr/>
              <p:nvPr/>
            </p:nvSpPr>
            <p:spPr>
              <a:xfrm>
                <a:off x="3515255" y="3302538"/>
                <a:ext cx="541242" cy="1409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" name="Line 114"/>
            <p:cNvSpPr/>
            <p:nvPr/>
          </p:nvSpPr>
          <p:spPr>
            <a:xfrm>
              <a:off x="3275344" y="3370642"/>
              <a:ext cx="0" cy="197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115"/>
            <p:cNvSpPr/>
            <p:nvPr/>
          </p:nvSpPr>
          <p:spPr>
            <a:xfrm>
              <a:off x="4330964" y="3375343"/>
              <a:ext cx="0" cy="197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7" name="Line 116"/>
          <p:cNvSpPr/>
          <p:nvPr/>
        </p:nvSpPr>
        <p:spPr>
          <a:xfrm flipH="1">
            <a:off x="2435220" y="3463920"/>
            <a:ext cx="82232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8" name="Group 119"/>
          <p:cNvGrpSpPr/>
          <p:nvPr/>
        </p:nvGrpSpPr>
        <p:grpSpPr>
          <a:xfrm>
            <a:off x="1814517" y="2884483"/>
            <a:ext cx="1068384" cy="820738"/>
            <a:chOff x="1814517" y="2884483"/>
            <a:chExt cx="1068384" cy="820738"/>
          </a:xfrm>
        </p:grpSpPr>
        <p:pic>
          <p:nvPicPr>
            <p:cNvPr id="29" name="Picture 120" descr="access_point_stylized_small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875525" y="2990856"/>
              <a:ext cx="780952" cy="71436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" name="Picture 121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814517" y="2884483"/>
              <a:ext cx="1068384" cy="24687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" name="Line 122"/>
          <p:cNvSpPr/>
          <p:nvPr/>
        </p:nvSpPr>
        <p:spPr>
          <a:xfrm flipH="1" flipV="1">
            <a:off x="3756026" y="2767010"/>
            <a:ext cx="0" cy="4683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2" name="Group 138"/>
          <p:cNvGrpSpPr/>
          <p:nvPr/>
        </p:nvGrpSpPr>
        <p:grpSpPr>
          <a:xfrm>
            <a:off x="5326059" y="3703640"/>
            <a:ext cx="2527301" cy="1265237"/>
            <a:chOff x="5326059" y="3703640"/>
            <a:chExt cx="2527301" cy="1265237"/>
          </a:xfrm>
        </p:grpSpPr>
        <p:sp>
          <p:nvSpPr>
            <p:cNvPr id="33" name="Text Box 39"/>
            <p:cNvSpPr txBox="1"/>
            <p:nvPr/>
          </p:nvSpPr>
          <p:spPr>
            <a:xfrm>
              <a:off x="5326059" y="4657725"/>
              <a:ext cx="2527301" cy="3111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cable or DSL modem</a:t>
              </a:r>
            </a:p>
          </p:txBody>
        </p:sp>
        <p:sp>
          <p:nvSpPr>
            <p:cNvPr id="34" name="Line 129"/>
            <p:cNvSpPr/>
            <p:nvPr/>
          </p:nvSpPr>
          <p:spPr>
            <a:xfrm>
              <a:off x="5475290" y="3703640"/>
              <a:ext cx="0" cy="9366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5" name="Group 139"/>
          <p:cNvGrpSpPr/>
          <p:nvPr/>
        </p:nvGrpSpPr>
        <p:grpSpPr>
          <a:xfrm>
            <a:off x="4060822" y="3695703"/>
            <a:ext cx="2593979" cy="1777995"/>
            <a:chOff x="4060822" y="3695703"/>
            <a:chExt cx="2593979" cy="1777995"/>
          </a:xfrm>
        </p:grpSpPr>
        <p:sp>
          <p:nvSpPr>
            <p:cNvPr id="36" name="Text Box 39"/>
            <p:cNvSpPr txBox="1"/>
            <p:nvPr/>
          </p:nvSpPr>
          <p:spPr>
            <a:xfrm>
              <a:off x="4060822" y="5162546"/>
              <a:ext cx="2593979" cy="3111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router, firewall, NAT</a:t>
              </a:r>
            </a:p>
          </p:txBody>
        </p:sp>
        <p:sp>
          <p:nvSpPr>
            <p:cNvPr id="37" name="Line 133"/>
            <p:cNvSpPr/>
            <p:nvPr/>
          </p:nvSpPr>
          <p:spPr>
            <a:xfrm>
              <a:off x="4198933" y="3695703"/>
              <a:ext cx="0" cy="1489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8" name="Group 141"/>
          <p:cNvGrpSpPr/>
          <p:nvPr/>
        </p:nvGrpSpPr>
        <p:grpSpPr>
          <a:xfrm>
            <a:off x="3605214" y="4576764"/>
            <a:ext cx="2927351" cy="1393828"/>
            <a:chOff x="3605214" y="4576764"/>
            <a:chExt cx="2927351" cy="1393828"/>
          </a:xfrm>
        </p:grpSpPr>
        <p:sp>
          <p:nvSpPr>
            <p:cNvPr id="39" name="Line 134"/>
            <p:cNvSpPr/>
            <p:nvPr/>
          </p:nvSpPr>
          <p:spPr>
            <a:xfrm>
              <a:off x="3608386" y="4576764"/>
              <a:ext cx="0" cy="10787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Text Box 39"/>
            <p:cNvSpPr txBox="1"/>
            <p:nvPr/>
          </p:nvSpPr>
          <p:spPr>
            <a:xfrm>
              <a:off x="3605214" y="5656633"/>
              <a:ext cx="2927351" cy="31395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Ethernet (100 Mbps)</a:t>
              </a:r>
            </a:p>
          </p:txBody>
        </p:sp>
      </p:grpSp>
      <p:grpSp>
        <p:nvGrpSpPr>
          <p:cNvPr id="41" name="Group 140"/>
          <p:cNvGrpSpPr/>
          <p:nvPr/>
        </p:nvGrpSpPr>
        <p:grpSpPr>
          <a:xfrm>
            <a:off x="423860" y="3725859"/>
            <a:ext cx="1966910" cy="2270136"/>
            <a:chOff x="423860" y="3725859"/>
            <a:chExt cx="1966910" cy="2270136"/>
          </a:xfrm>
        </p:grpSpPr>
        <p:sp>
          <p:nvSpPr>
            <p:cNvPr id="42" name="Line 136"/>
            <p:cNvSpPr/>
            <p:nvPr/>
          </p:nvSpPr>
          <p:spPr>
            <a:xfrm>
              <a:off x="2158998" y="3725859"/>
              <a:ext cx="0" cy="1489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Text Box 39"/>
            <p:cNvSpPr txBox="1"/>
            <p:nvPr/>
          </p:nvSpPr>
          <p:spPr>
            <a:xfrm>
              <a:off x="423860" y="5238753"/>
              <a:ext cx="1966910" cy="75724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Ασύρματο σημείο πρόσβασης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 (54 Mbps)</a:t>
              </a:r>
            </a:p>
          </p:txBody>
        </p:sp>
      </p:grpSp>
      <p:sp>
        <p:nvSpPr>
          <p:cNvPr id="44" name="Text Box 142"/>
          <p:cNvSpPr txBox="1"/>
          <p:nvPr/>
        </p:nvSpPr>
        <p:spPr>
          <a:xfrm>
            <a:off x="-201616" y="1303340"/>
            <a:ext cx="2659066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Ασύρματες συσκευές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5" name="Group 143"/>
          <p:cNvGrpSpPr/>
          <p:nvPr/>
        </p:nvGrpSpPr>
        <p:grpSpPr>
          <a:xfrm>
            <a:off x="1384301" y="1954209"/>
            <a:ext cx="733421" cy="758834"/>
            <a:chOff x="1384301" y="1954209"/>
            <a:chExt cx="733421" cy="758834"/>
          </a:xfrm>
        </p:grpSpPr>
        <p:pic>
          <p:nvPicPr>
            <p:cNvPr id="46" name="Picture 144" descr="iphone_stylized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1665286" y="2066928"/>
              <a:ext cx="241301" cy="64611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" name="Picture 145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384301" y="1954209"/>
              <a:ext cx="733421" cy="17462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" name="Line 146"/>
          <p:cNvSpPr/>
          <p:nvPr/>
        </p:nvSpPr>
        <p:spPr>
          <a:xfrm>
            <a:off x="3679829" y="3679829"/>
            <a:ext cx="12701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9" name="Oval 147"/>
          <p:cNvSpPr/>
          <p:nvPr/>
        </p:nvSpPr>
        <p:spPr>
          <a:xfrm>
            <a:off x="1281110" y="2801941"/>
            <a:ext cx="3359148" cy="105092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noFill/>
          <a:ln w="19046">
            <a:solidFill>
              <a:srgbClr val="CC0000"/>
            </a:solidFill>
            <a:custDash>
              <a:ds d="300063" sp="300063"/>
            </a:custDash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0" name="Group 150"/>
          <p:cNvGrpSpPr/>
          <p:nvPr/>
        </p:nvGrpSpPr>
        <p:grpSpPr>
          <a:xfrm>
            <a:off x="-287341" y="3532190"/>
            <a:ext cx="2325684" cy="720720"/>
            <a:chOff x="-287341" y="3532190"/>
            <a:chExt cx="2325684" cy="720720"/>
          </a:xfrm>
        </p:grpSpPr>
        <p:sp>
          <p:nvSpPr>
            <p:cNvPr id="51" name="Text Box 148"/>
            <p:cNvSpPr txBox="1"/>
            <p:nvPr/>
          </p:nvSpPr>
          <p:spPr>
            <a:xfrm>
              <a:off x="-287341" y="3741733"/>
              <a:ext cx="2325684" cy="5111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Συχνά συνδυασμένα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σε μία συσκευή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149"/>
            <p:cNvSpPr/>
            <p:nvPr/>
          </p:nvSpPr>
          <p:spPr>
            <a:xfrm flipV="1">
              <a:off x="936629" y="3532190"/>
              <a:ext cx="377820" cy="273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3" name="Group 151"/>
          <p:cNvGrpSpPr/>
          <p:nvPr/>
        </p:nvGrpSpPr>
        <p:grpSpPr>
          <a:xfrm>
            <a:off x="2379661" y="1566860"/>
            <a:ext cx="954085" cy="1027109"/>
            <a:chOff x="2379661" y="1566860"/>
            <a:chExt cx="954085" cy="1027109"/>
          </a:xfrm>
        </p:grpSpPr>
        <p:pic>
          <p:nvPicPr>
            <p:cNvPr id="54" name="Picture 152" descr="antenna_stylize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2379661" y="1566860"/>
              <a:ext cx="946449" cy="5633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" name="Picture 153" descr="laptop_keyboard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rot="109080" flipH="1">
              <a:off x="2425510" y="2192402"/>
              <a:ext cx="779736" cy="40156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" name="Freeform 154"/>
            <p:cNvSpPr/>
            <p:nvPr/>
          </p:nvSpPr>
          <p:spPr>
            <a:xfrm>
              <a:off x="2683919" y="1802730"/>
              <a:ext cx="627607" cy="5240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57" name="Picture 155" descr="scree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2714826" y="1816208"/>
              <a:ext cx="570302" cy="47688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8" name="Freeform 156"/>
            <p:cNvSpPr/>
            <p:nvPr/>
          </p:nvSpPr>
          <p:spPr>
            <a:xfrm>
              <a:off x="2798182" y="1787267"/>
              <a:ext cx="531741" cy="975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Freeform 157"/>
            <p:cNvSpPr/>
            <p:nvPr/>
          </p:nvSpPr>
          <p:spPr>
            <a:xfrm>
              <a:off x="2678359" y="1786481"/>
              <a:ext cx="147611" cy="4059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Freeform 158"/>
            <p:cNvSpPr/>
            <p:nvPr/>
          </p:nvSpPr>
          <p:spPr>
            <a:xfrm>
              <a:off x="3167033" y="1859020"/>
              <a:ext cx="159069" cy="4685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Freeform 159"/>
            <p:cNvSpPr/>
            <p:nvPr/>
          </p:nvSpPr>
          <p:spPr>
            <a:xfrm>
              <a:off x="2676622" y="2171791"/>
              <a:ext cx="583496" cy="158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60"/>
            <p:cNvSpPr/>
            <p:nvPr/>
          </p:nvSpPr>
          <p:spPr>
            <a:xfrm>
              <a:off x="3184745" y="1862989"/>
              <a:ext cx="149001" cy="4705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161"/>
            <p:cNvSpPr/>
            <p:nvPr/>
          </p:nvSpPr>
          <p:spPr>
            <a:xfrm>
              <a:off x="2677317" y="2192804"/>
              <a:ext cx="518894" cy="1561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162"/>
            <p:cNvGrpSpPr/>
            <p:nvPr/>
          </p:nvGrpSpPr>
          <p:grpSpPr>
            <a:xfrm>
              <a:off x="2668630" y="2359691"/>
              <a:ext cx="176095" cy="92756"/>
              <a:chOff x="2668630" y="2359691"/>
              <a:chExt cx="176095" cy="92756"/>
            </a:xfrm>
          </p:grpSpPr>
          <p:sp>
            <p:nvSpPr>
              <p:cNvPr id="65" name="Freeform 163"/>
              <p:cNvSpPr/>
              <p:nvPr/>
            </p:nvSpPr>
            <p:spPr>
              <a:xfrm>
                <a:off x="2668630" y="2359691"/>
                <a:ext cx="176095" cy="927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Freeform 164"/>
              <p:cNvSpPr/>
              <p:nvPr/>
            </p:nvSpPr>
            <p:spPr>
              <a:xfrm>
                <a:off x="2671913" y="2361675"/>
                <a:ext cx="170005" cy="882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165"/>
              <p:cNvSpPr/>
              <p:nvPr/>
            </p:nvSpPr>
            <p:spPr>
              <a:xfrm>
                <a:off x="2684559" y="2396002"/>
                <a:ext cx="60414" cy="28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66"/>
              <p:cNvSpPr/>
              <p:nvPr/>
            </p:nvSpPr>
            <p:spPr>
              <a:xfrm>
                <a:off x="2682447" y="2409050"/>
                <a:ext cx="45427" cy="1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Freeform 167"/>
              <p:cNvSpPr/>
              <p:nvPr/>
            </p:nvSpPr>
            <p:spPr>
              <a:xfrm>
                <a:off x="2734202" y="2414162"/>
                <a:ext cx="60414" cy="289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168"/>
              <p:cNvSpPr/>
              <p:nvPr/>
            </p:nvSpPr>
            <p:spPr>
              <a:xfrm>
                <a:off x="2732090" y="2427777"/>
                <a:ext cx="45427" cy="1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1" name="Freeform 169"/>
            <p:cNvSpPr/>
            <p:nvPr/>
          </p:nvSpPr>
          <p:spPr>
            <a:xfrm>
              <a:off x="2970108" y="2373572"/>
              <a:ext cx="213256" cy="2037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Freeform 170"/>
            <p:cNvSpPr/>
            <p:nvPr/>
          </p:nvSpPr>
          <p:spPr>
            <a:xfrm>
              <a:off x="2425857" y="2389820"/>
              <a:ext cx="545640" cy="185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3" name="Freeform 171"/>
            <p:cNvSpPr/>
            <p:nvPr/>
          </p:nvSpPr>
          <p:spPr>
            <a:xfrm>
              <a:off x="2426204" y="2355732"/>
              <a:ext cx="5907" cy="376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Freeform 172"/>
            <p:cNvSpPr/>
            <p:nvPr/>
          </p:nvSpPr>
          <p:spPr>
            <a:xfrm>
              <a:off x="2426552" y="2202314"/>
              <a:ext cx="253544" cy="155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Freeform 173"/>
            <p:cNvSpPr/>
            <p:nvPr/>
          </p:nvSpPr>
          <p:spPr>
            <a:xfrm>
              <a:off x="2443569" y="2363659"/>
              <a:ext cx="517504" cy="178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Freeform 174"/>
            <p:cNvSpPr/>
            <p:nvPr/>
          </p:nvSpPr>
          <p:spPr>
            <a:xfrm flipV="1">
              <a:off x="2960379" y="2350968"/>
              <a:ext cx="211171" cy="1851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7" name="Group 175"/>
          <p:cNvGrpSpPr/>
          <p:nvPr/>
        </p:nvGrpSpPr>
        <p:grpSpPr>
          <a:xfrm>
            <a:off x="3149595" y="2031997"/>
            <a:ext cx="1123953" cy="862014"/>
            <a:chOff x="3149595" y="2031997"/>
            <a:chExt cx="1123953" cy="862014"/>
          </a:xfrm>
        </p:grpSpPr>
        <p:pic>
          <p:nvPicPr>
            <p:cNvPr id="78" name="Picture 176" descr="desktop_computer_stylized_medium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 flipH="1">
              <a:off x="3149595" y="2031997"/>
              <a:ext cx="1123953" cy="86201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9" name="Freeform 177"/>
            <p:cNvSpPr/>
            <p:nvPr/>
          </p:nvSpPr>
          <p:spPr>
            <a:xfrm flipH="1">
              <a:off x="3628512" y="2114687"/>
              <a:ext cx="546509" cy="3947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0" name="Group 178"/>
          <p:cNvGrpSpPr/>
          <p:nvPr/>
        </p:nvGrpSpPr>
        <p:grpSpPr>
          <a:xfrm>
            <a:off x="3090864" y="3838578"/>
            <a:ext cx="849313" cy="712783"/>
            <a:chOff x="3090864" y="3838578"/>
            <a:chExt cx="849313" cy="712783"/>
          </a:xfrm>
        </p:grpSpPr>
        <p:pic>
          <p:nvPicPr>
            <p:cNvPr id="81" name="Picture 179" descr="desktop_computer_stylized_medium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 flipH="1">
              <a:off x="3090864" y="3838578"/>
              <a:ext cx="849313" cy="71278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2" name="Freeform 180"/>
            <p:cNvSpPr/>
            <p:nvPr/>
          </p:nvSpPr>
          <p:spPr>
            <a:xfrm flipH="1">
              <a:off x="3452746" y="3906947"/>
              <a:ext cx="412970" cy="3263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D9C1D47-3AEA-4F00-BAF3-7833CDDA9D1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Effect">
                      <p:stCondLst>
                        <p:cond delay="indefinite"/>
                      </p:stCondLst>
                      <p:childTnLst>
                        <p:par>
                          <p:cTn id="1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Effect">
                      <p:stCondLst>
                        <p:cond delay="indefinite"/>
                      </p:stCondLst>
                      <p:childTnLst>
                        <p:par>
                          <p:cTn id="1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Effect">
                      <p:stCondLst>
                        <p:cond delay="indefinite"/>
                      </p:stCondLst>
                      <p:childTnLst>
                        <p:par>
                          <p:cTn id="2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Effect">
                      <p:stCondLst>
                        <p:cond delay="indefinite"/>
                      </p:stCondLst>
                      <p:childTnLst>
                        <p:par>
                          <p:cTn id="2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Effect">
                      <p:stCondLst>
                        <p:cond delay="indefinite"/>
                      </p:stCondLst>
                      <p:childTnLst>
                        <p:par>
                          <p:cTn id="3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4" grpId="0"/>
      <p:bldP spid="4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868144" y="6525344"/>
            <a:ext cx="2163463" cy="21533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50"/>
          <p:cNvSpPr txBox="1">
            <a:spLocks noGrp="1"/>
          </p:cNvSpPr>
          <p:nvPr>
            <p:ph type="title" idx="4294967295"/>
          </p:nvPr>
        </p:nvSpPr>
        <p:spPr>
          <a:xfrm>
            <a:off x="290514" y="198433"/>
            <a:ext cx="8321670" cy="7651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Δίκτυα πρόσβασης επιχειρήσεων (</a:t>
            </a:r>
            <a:r>
              <a:rPr lang="en-US" sz="3200">
                <a:latin typeface="Comic Sans MS" pitchFamily="66"/>
                <a:ea typeface="ＭＳ Ｐゴシック" pitchFamily="34"/>
              </a:rPr>
              <a:t>Ethernet)</a:t>
            </a:r>
          </a:p>
        </p:txBody>
      </p:sp>
      <p:sp>
        <p:nvSpPr>
          <p:cNvPr id="4" name="Content Placeholder 52"/>
          <p:cNvSpPr txBox="1">
            <a:spLocks noGrp="1"/>
          </p:cNvSpPr>
          <p:nvPr>
            <p:ph type="body" idx="4294967295"/>
          </p:nvPr>
        </p:nvSpPr>
        <p:spPr>
          <a:xfrm>
            <a:off x="455608" y="4783134"/>
            <a:ext cx="8545516" cy="1414457"/>
          </a:xfrm>
        </p:spPr>
        <p:txBody>
          <a:bodyPr/>
          <a:lstStyle/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Τυπική χρήση σε εταιρείες, πανεπιστήμια, κλπ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marL="342900" lvl="1" indent="-342900" hangingPunct="1">
              <a:buSzPct val="65000"/>
              <a:buChar char="v"/>
            </a:pPr>
            <a:r>
              <a:rPr lang="el-GR" dirty="0">
                <a:latin typeface="Comic Sans MS" pitchFamily="66"/>
              </a:rPr>
              <a:t>Ταχύτητες μετάδοσης</a:t>
            </a:r>
            <a:r>
              <a:rPr lang="en-US" dirty="0">
                <a:latin typeface="Comic Sans MS" pitchFamily="66"/>
              </a:rPr>
              <a:t>10 Mbps, 100Mbps, 1Gbps, 10Gbps</a:t>
            </a:r>
          </a:p>
          <a:p>
            <a:pPr marL="342900" lvl="1" indent="-342900" hangingPunct="1">
              <a:buSzPct val="65000"/>
              <a:buChar char="v"/>
            </a:pPr>
            <a:r>
              <a:rPr lang="el-GR" dirty="0">
                <a:latin typeface="Comic Sans MS" pitchFamily="66"/>
              </a:rPr>
              <a:t>Σήμερα, τα τερματικά συστήματα συνδέονται σε </a:t>
            </a:r>
            <a:r>
              <a:rPr lang="el-GR" dirty="0" err="1">
                <a:latin typeface="Comic Sans MS" pitchFamily="66"/>
              </a:rPr>
              <a:t>μεταγωγείς</a:t>
            </a:r>
            <a:r>
              <a:rPr lang="el-GR" dirty="0">
                <a:latin typeface="Comic Sans MS" pitchFamily="66"/>
              </a:rPr>
              <a:t> </a:t>
            </a:r>
            <a:r>
              <a:rPr lang="en-US" dirty="0">
                <a:latin typeface="Comic Sans MS" pitchFamily="66"/>
              </a:rPr>
              <a:t>Ethernet</a:t>
            </a:r>
          </a:p>
          <a:p>
            <a:pPr lvl="0" hangingPunct="1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sp>
        <p:nvSpPr>
          <p:cNvPr id="5" name="Line 2"/>
          <p:cNvSpPr/>
          <p:nvPr/>
        </p:nvSpPr>
        <p:spPr>
          <a:xfrm>
            <a:off x="2217740" y="3186117"/>
            <a:ext cx="0" cy="4683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Line 3"/>
          <p:cNvSpPr/>
          <p:nvPr/>
        </p:nvSpPr>
        <p:spPr>
          <a:xfrm>
            <a:off x="2636836" y="3194054"/>
            <a:ext cx="0" cy="5587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4"/>
          <p:cNvSpPr/>
          <p:nvPr/>
        </p:nvSpPr>
        <p:spPr>
          <a:xfrm flipH="1">
            <a:off x="1614492" y="3167060"/>
            <a:ext cx="6969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" name="Group 51"/>
          <p:cNvGrpSpPr/>
          <p:nvPr/>
        </p:nvGrpSpPr>
        <p:grpSpPr>
          <a:xfrm>
            <a:off x="2016123" y="2873373"/>
            <a:ext cx="1052511" cy="355601"/>
            <a:chOff x="2016123" y="2873373"/>
            <a:chExt cx="1052511" cy="355601"/>
          </a:xfrm>
        </p:grpSpPr>
        <p:sp>
          <p:nvSpPr>
            <p:cNvPr id="9" name="Rectangle 52"/>
            <p:cNvSpPr/>
            <p:nvPr/>
          </p:nvSpPr>
          <p:spPr>
            <a:xfrm>
              <a:off x="2016123" y="3087691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AutoShape 53"/>
            <p:cNvSpPr/>
            <p:nvPr/>
          </p:nvSpPr>
          <p:spPr>
            <a:xfrm>
              <a:off x="2016123" y="2878138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Freeform 54"/>
            <p:cNvSpPr/>
            <p:nvPr/>
          </p:nvSpPr>
          <p:spPr>
            <a:xfrm>
              <a:off x="2800350" y="2873373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Freeform 55"/>
            <p:cNvSpPr/>
            <p:nvPr/>
          </p:nvSpPr>
          <p:spPr>
            <a:xfrm>
              <a:off x="2119314" y="2920995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Freeform 56"/>
            <p:cNvSpPr/>
            <p:nvPr/>
          </p:nvSpPr>
          <p:spPr>
            <a:xfrm>
              <a:off x="2306638" y="2914650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4" name="Line 59"/>
          <p:cNvSpPr/>
          <p:nvPr/>
        </p:nvSpPr>
        <p:spPr>
          <a:xfrm flipH="1">
            <a:off x="1108079" y="2946397"/>
            <a:ext cx="10620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1"/>
          <p:cNvSpPr/>
          <p:nvPr/>
        </p:nvSpPr>
        <p:spPr>
          <a:xfrm flipV="1">
            <a:off x="2389190" y="2328867"/>
            <a:ext cx="0" cy="5365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6" name="Group 62"/>
          <p:cNvGrpSpPr/>
          <p:nvPr/>
        </p:nvGrpSpPr>
        <p:grpSpPr>
          <a:xfrm>
            <a:off x="2089147" y="1876421"/>
            <a:ext cx="873123" cy="627068"/>
            <a:chOff x="2089147" y="1876421"/>
            <a:chExt cx="873123" cy="627068"/>
          </a:xfrm>
        </p:grpSpPr>
        <p:pic>
          <p:nvPicPr>
            <p:cNvPr id="17" name="Picture 63" descr="access_point_stylized_small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2139010" y="1957693"/>
              <a:ext cx="638223" cy="54579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Picture 64" descr="antenna_radiation_stylized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2089147" y="1876421"/>
              <a:ext cx="873123" cy="18862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9" name="Group 65"/>
          <p:cNvGrpSpPr/>
          <p:nvPr/>
        </p:nvGrpSpPr>
        <p:grpSpPr>
          <a:xfrm>
            <a:off x="2746372" y="1231897"/>
            <a:ext cx="622295" cy="706448"/>
            <a:chOff x="2746372" y="1231897"/>
            <a:chExt cx="622295" cy="706448"/>
          </a:xfrm>
        </p:grpSpPr>
        <p:pic>
          <p:nvPicPr>
            <p:cNvPr id="20" name="Picture 66" descr="antenna_stylized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2746372" y="1231897"/>
              <a:ext cx="617311" cy="3874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" name="Picture 67" descr="laptop_keyboar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rot="109080" flipH="1">
              <a:off x="2776283" y="1662151"/>
              <a:ext cx="508580" cy="27619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" name="Freeform 68"/>
            <p:cNvSpPr/>
            <p:nvPr/>
          </p:nvSpPr>
          <p:spPr>
            <a:xfrm>
              <a:off x="2944825" y="1394130"/>
              <a:ext cx="409349" cy="3604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3" name="Picture 69" descr="screen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2964987" y="1403393"/>
              <a:ext cx="371977" cy="3279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" name="Freeform 70"/>
            <p:cNvSpPr/>
            <p:nvPr/>
          </p:nvSpPr>
          <p:spPr>
            <a:xfrm>
              <a:off x="3019348" y="1383496"/>
              <a:ext cx="346831" cy="67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Freeform 71"/>
            <p:cNvSpPr/>
            <p:nvPr/>
          </p:nvSpPr>
          <p:spPr>
            <a:xfrm>
              <a:off x="2941195" y="1382947"/>
              <a:ext cx="96277" cy="2791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Freeform 72"/>
            <p:cNvSpPr/>
            <p:nvPr/>
          </p:nvSpPr>
          <p:spPr>
            <a:xfrm>
              <a:off x="3259936" y="1432846"/>
              <a:ext cx="103756" cy="3222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Freeform 73"/>
            <p:cNvSpPr/>
            <p:nvPr/>
          </p:nvSpPr>
          <p:spPr>
            <a:xfrm>
              <a:off x="2940061" y="1647968"/>
              <a:ext cx="380582" cy="1087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Freeform 74"/>
            <p:cNvSpPr/>
            <p:nvPr/>
          </p:nvSpPr>
          <p:spPr>
            <a:xfrm>
              <a:off x="3271485" y="1435571"/>
              <a:ext cx="97182" cy="3236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Freeform 75"/>
            <p:cNvSpPr/>
            <p:nvPr/>
          </p:nvSpPr>
          <p:spPr>
            <a:xfrm>
              <a:off x="2940518" y="1662415"/>
              <a:ext cx="338446" cy="1074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0" name="Group 76"/>
            <p:cNvGrpSpPr/>
            <p:nvPr/>
          </p:nvGrpSpPr>
          <p:grpSpPr>
            <a:xfrm>
              <a:off x="2934858" y="1777200"/>
              <a:ext cx="114857" cy="63797"/>
              <a:chOff x="2934858" y="1777200"/>
              <a:chExt cx="114857" cy="63797"/>
            </a:xfrm>
          </p:grpSpPr>
          <p:sp>
            <p:nvSpPr>
              <p:cNvPr id="31" name="Freeform 77"/>
              <p:cNvSpPr/>
              <p:nvPr/>
            </p:nvSpPr>
            <p:spPr>
              <a:xfrm>
                <a:off x="2934858" y="1777200"/>
                <a:ext cx="114857" cy="637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Freeform 78"/>
              <p:cNvSpPr/>
              <p:nvPr/>
            </p:nvSpPr>
            <p:spPr>
              <a:xfrm>
                <a:off x="2936988" y="1778562"/>
                <a:ext cx="110880" cy="606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Freeform 79"/>
              <p:cNvSpPr/>
              <p:nvPr/>
            </p:nvSpPr>
            <p:spPr>
              <a:xfrm>
                <a:off x="2945236" y="1802172"/>
                <a:ext cx="39401" cy="195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Freeform 80"/>
              <p:cNvSpPr/>
              <p:nvPr/>
            </p:nvSpPr>
            <p:spPr>
              <a:xfrm>
                <a:off x="2943865" y="1811152"/>
                <a:ext cx="29626" cy="122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Freeform 81"/>
              <p:cNvSpPr/>
              <p:nvPr/>
            </p:nvSpPr>
            <p:spPr>
              <a:xfrm>
                <a:off x="2977615" y="1814663"/>
                <a:ext cx="39401" cy="198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Freeform 82"/>
              <p:cNvSpPr/>
              <p:nvPr/>
            </p:nvSpPr>
            <p:spPr>
              <a:xfrm>
                <a:off x="2976243" y="1824026"/>
                <a:ext cx="29626" cy="122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7" name="Freeform 83"/>
            <p:cNvSpPr/>
            <p:nvPr/>
          </p:nvSpPr>
          <p:spPr>
            <a:xfrm>
              <a:off x="3131490" y="1786746"/>
              <a:ext cx="139098" cy="1401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Freeform 84"/>
            <p:cNvSpPr/>
            <p:nvPr/>
          </p:nvSpPr>
          <p:spPr>
            <a:xfrm>
              <a:off x="2776502" y="1797920"/>
              <a:ext cx="355893" cy="1278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Freeform 85"/>
            <p:cNvSpPr/>
            <p:nvPr/>
          </p:nvSpPr>
          <p:spPr>
            <a:xfrm>
              <a:off x="2776731" y="1774475"/>
              <a:ext cx="3849" cy="259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Freeform 86"/>
            <p:cNvSpPr/>
            <p:nvPr/>
          </p:nvSpPr>
          <p:spPr>
            <a:xfrm>
              <a:off x="2776959" y="1668962"/>
              <a:ext cx="165369" cy="1071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Freeform 87"/>
            <p:cNvSpPr/>
            <p:nvPr/>
          </p:nvSpPr>
          <p:spPr>
            <a:xfrm>
              <a:off x="2788060" y="1779925"/>
              <a:ext cx="337541" cy="1229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Freeform 88"/>
            <p:cNvSpPr/>
            <p:nvPr/>
          </p:nvSpPr>
          <p:spPr>
            <a:xfrm flipV="1">
              <a:off x="3125144" y="1771201"/>
              <a:ext cx="137736" cy="1273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" name="Group 89"/>
          <p:cNvGrpSpPr/>
          <p:nvPr/>
        </p:nvGrpSpPr>
        <p:grpSpPr>
          <a:xfrm>
            <a:off x="1216023" y="1511302"/>
            <a:ext cx="566736" cy="625467"/>
            <a:chOff x="1216023" y="1511302"/>
            <a:chExt cx="566736" cy="625467"/>
          </a:xfrm>
        </p:grpSpPr>
        <p:pic>
          <p:nvPicPr>
            <p:cNvPr id="44" name="Picture 90" descr="antenna_stylize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1216023" y="1511302"/>
              <a:ext cx="562200" cy="34303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" name="Picture 91" descr="laptop_keyboard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rot="109080" flipH="1">
              <a:off x="1243264" y="1892232"/>
              <a:ext cx="463171" cy="24453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6" name="Freeform 92"/>
            <p:cNvSpPr/>
            <p:nvPr/>
          </p:nvSpPr>
          <p:spPr>
            <a:xfrm>
              <a:off x="1396755" y="1654935"/>
              <a:ext cx="372800" cy="3191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47" name="Picture 93" descr="scree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1415116" y="1663138"/>
              <a:ext cx="338766" cy="29040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8" name="Freeform 94"/>
            <p:cNvSpPr/>
            <p:nvPr/>
          </p:nvSpPr>
          <p:spPr>
            <a:xfrm>
              <a:off x="1464631" y="1645517"/>
              <a:ext cx="315861" cy="593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Freeform 95"/>
            <p:cNvSpPr/>
            <p:nvPr/>
          </p:nvSpPr>
          <p:spPr>
            <a:xfrm>
              <a:off x="1393454" y="1645033"/>
              <a:ext cx="87681" cy="247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Freeform 96"/>
            <p:cNvSpPr/>
            <p:nvPr/>
          </p:nvSpPr>
          <p:spPr>
            <a:xfrm>
              <a:off x="1683730" y="1689216"/>
              <a:ext cx="94494" cy="2853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Freeform 97"/>
            <p:cNvSpPr/>
            <p:nvPr/>
          </p:nvSpPr>
          <p:spPr>
            <a:xfrm>
              <a:off x="1392420" y="1879677"/>
              <a:ext cx="346603" cy="96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Freeform 98"/>
            <p:cNvSpPr/>
            <p:nvPr/>
          </p:nvSpPr>
          <p:spPr>
            <a:xfrm>
              <a:off x="1694255" y="1691630"/>
              <a:ext cx="88504" cy="2865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Freeform 99"/>
            <p:cNvSpPr/>
            <p:nvPr/>
          </p:nvSpPr>
          <p:spPr>
            <a:xfrm>
              <a:off x="1392832" y="1892478"/>
              <a:ext cx="308225" cy="951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4" name="Group 100"/>
            <p:cNvGrpSpPr/>
            <p:nvPr/>
          </p:nvGrpSpPr>
          <p:grpSpPr>
            <a:xfrm>
              <a:off x="1387675" y="1994105"/>
              <a:ext cx="104598" cy="56491"/>
              <a:chOff x="1387675" y="1994105"/>
              <a:chExt cx="104598" cy="56491"/>
            </a:xfrm>
          </p:grpSpPr>
          <p:sp>
            <p:nvSpPr>
              <p:cNvPr id="55" name="Freeform 101"/>
              <p:cNvSpPr/>
              <p:nvPr/>
            </p:nvSpPr>
            <p:spPr>
              <a:xfrm>
                <a:off x="1387675" y="1994105"/>
                <a:ext cx="104598" cy="564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6" name="Freeform 102"/>
              <p:cNvSpPr/>
              <p:nvPr/>
            </p:nvSpPr>
            <p:spPr>
              <a:xfrm>
                <a:off x="1389622" y="1995312"/>
                <a:ext cx="100986" cy="537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Freeform 103"/>
              <p:cNvSpPr/>
              <p:nvPr/>
            </p:nvSpPr>
            <p:spPr>
              <a:xfrm>
                <a:off x="1397139" y="2016215"/>
                <a:ext cx="35890" cy="172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Freeform 104"/>
              <p:cNvSpPr/>
              <p:nvPr/>
            </p:nvSpPr>
            <p:spPr>
              <a:xfrm>
                <a:off x="1395886" y="2024161"/>
                <a:ext cx="26983" cy="108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9" name="Freeform 105"/>
              <p:cNvSpPr/>
              <p:nvPr/>
            </p:nvSpPr>
            <p:spPr>
              <a:xfrm>
                <a:off x="1426619" y="2027270"/>
                <a:ext cx="35890" cy="176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Freeform 106"/>
              <p:cNvSpPr/>
              <p:nvPr/>
            </p:nvSpPr>
            <p:spPr>
              <a:xfrm>
                <a:off x="1425366" y="2035564"/>
                <a:ext cx="26983" cy="108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1" name="Freeform 107"/>
            <p:cNvSpPr/>
            <p:nvPr/>
          </p:nvSpPr>
          <p:spPr>
            <a:xfrm>
              <a:off x="1566751" y="2002554"/>
              <a:ext cx="126671" cy="1240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08"/>
            <p:cNvSpPr/>
            <p:nvPr/>
          </p:nvSpPr>
          <p:spPr>
            <a:xfrm>
              <a:off x="1243465" y="2012448"/>
              <a:ext cx="324118" cy="1132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109"/>
            <p:cNvSpPr/>
            <p:nvPr/>
          </p:nvSpPr>
          <p:spPr>
            <a:xfrm>
              <a:off x="1243675" y="1991691"/>
              <a:ext cx="3511" cy="229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Freeform 110"/>
            <p:cNvSpPr/>
            <p:nvPr/>
          </p:nvSpPr>
          <p:spPr>
            <a:xfrm>
              <a:off x="1243876" y="1898266"/>
              <a:ext cx="150610" cy="948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Freeform 111"/>
            <p:cNvSpPr/>
            <p:nvPr/>
          </p:nvSpPr>
          <p:spPr>
            <a:xfrm>
              <a:off x="1253989" y="1996519"/>
              <a:ext cx="307402" cy="1088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112"/>
            <p:cNvSpPr/>
            <p:nvPr/>
          </p:nvSpPr>
          <p:spPr>
            <a:xfrm flipV="1">
              <a:off x="1560981" y="1988792"/>
              <a:ext cx="125437" cy="1127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7" name="Group 113"/>
          <p:cNvGrpSpPr/>
          <p:nvPr/>
        </p:nvGrpSpPr>
        <p:grpSpPr>
          <a:xfrm>
            <a:off x="1963738" y="1203322"/>
            <a:ext cx="634995" cy="615949"/>
            <a:chOff x="1963738" y="1203322"/>
            <a:chExt cx="634995" cy="615949"/>
          </a:xfrm>
        </p:grpSpPr>
        <p:pic>
          <p:nvPicPr>
            <p:cNvPr id="68" name="Picture 114" descr="antenna_stylized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>
              <a:off x="1963738" y="1203322"/>
              <a:ext cx="629911" cy="3378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9" name="Picture 115" descr="laptop_keyboard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 rot="109080" flipH="1">
              <a:off x="1994251" y="1578455"/>
              <a:ext cx="518958" cy="24081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0" name="Freeform 116"/>
            <p:cNvSpPr/>
            <p:nvPr/>
          </p:nvSpPr>
          <p:spPr>
            <a:xfrm>
              <a:off x="2166231" y="1344771"/>
              <a:ext cx="417707" cy="314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71" name="Picture 117" descr="screen"/>
            <p:cNvPicPr>
              <a:picLocks noChangeAspect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>
            <a:xfrm>
              <a:off x="2186805" y="1352854"/>
              <a:ext cx="379567" cy="28598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2" name="Freeform 118"/>
            <p:cNvSpPr/>
            <p:nvPr/>
          </p:nvSpPr>
          <p:spPr>
            <a:xfrm>
              <a:off x="2242282" y="1335499"/>
              <a:ext cx="353909" cy="58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3" name="Freeform 119"/>
            <p:cNvSpPr/>
            <p:nvPr/>
          </p:nvSpPr>
          <p:spPr>
            <a:xfrm>
              <a:off x="2162537" y="1335024"/>
              <a:ext cx="98243" cy="2434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Freeform 120"/>
            <p:cNvSpPr/>
            <p:nvPr/>
          </p:nvSpPr>
          <p:spPr>
            <a:xfrm>
              <a:off x="2487780" y="1378531"/>
              <a:ext cx="105869" cy="2809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Freeform 121"/>
            <p:cNvSpPr/>
            <p:nvPr/>
          </p:nvSpPr>
          <p:spPr>
            <a:xfrm>
              <a:off x="2161385" y="1566092"/>
              <a:ext cx="388354" cy="948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Freeform 122"/>
            <p:cNvSpPr/>
            <p:nvPr/>
          </p:nvSpPr>
          <p:spPr>
            <a:xfrm>
              <a:off x="2499567" y="1380908"/>
              <a:ext cx="99166" cy="2821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7" name="Freeform 123"/>
            <p:cNvSpPr/>
            <p:nvPr/>
          </p:nvSpPr>
          <p:spPr>
            <a:xfrm>
              <a:off x="2161842" y="1578693"/>
              <a:ext cx="345350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8" name="Group 124"/>
            <p:cNvGrpSpPr/>
            <p:nvPr/>
          </p:nvGrpSpPr>
          <p:grpSpPr>
            <a:xfrm>
              <a:off x="2156063" y="1678774"/>
              <a:ext cx="117198" cy="55632"/>
              <a:chOff x="2156063" y="1678774"/>
              <a:chExt cx="117198" cy="55632"/>
            </a:xfrm>
          </p:grpSpPr>
          <p:sp>
            <p:nvSpPr>
              <p:cNvPr id="79" name="Freeform 125"/>
              <p:cNvSpPr/>
              <p:nvPr/>
            </p:nvSpPr>
            <p:spPr>
              <a:xfrm>
                <a:off x="2156063" y="1678774"/>
                <a:ext cx="117198" cy="556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Freeform 126"/>
              <p:cNvSpPr/>
              <p:nvPr/>
            </p:nvSpPr>
            <p:spPr>
              <a:xfrm>
                <a:off x="2158249" y="1679972"/>
                <a:ext cx="113147" cy="529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Freeform 127"/>
              <p:cNvSpPr/>
              <p:nvPr/>
            </p:nvSpPr>
            <p:spPr>
              <a:xfrm>
                <a:off x="2166661" y="1700555"/>
                <a:ext cx="40206" cy="17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128"/>
              <p:cNvSpPr/>
              <p:nvPr/>
            </p:nvSpPr>
            <p:spPr>
              <a:xfrm>
                <a:off x="2165262" y="1708373"/>
                <a:ext cx="30239" cy="107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129"/>
              <p:cNvSpPr/>
              <p:nvPr/>
            </p:nvSpPr>
            <p:spPr>
              <a:xfrm>
                <a:off x="2199698" y="1711436"/>
                <a:ext cx="40206" cy="173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Freeform 130"/>
              <p:cNvSpPr/>
              <p:nvPr/>
            </p:nvSpPr>
            <p:spPr>
              <a:xfrm>
                <a:off x="2198299" y="1719602"/>
                <a:ext cx="30239" cy="107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5" name="Freeform 131"/>
            <p:cNvSpPr/>
            <p:nvPr/>
          </p:nvSpPr>
          <p:spPr>
            <a:xfrm>
              <a:off x="2356710" y="1687095"/>
              <a:ext cx="141933" cy="122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Freeform 132"/>
            <p:cNvSpPr/>
            <p:nvPr/>
          </p:nvSpPr>
          <p:spPr>
            <a:xfrm>
              <a:off x="1994480" y="1696842"/>
              <a:ext cx="363153" cy="1114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Freeform 133"/>
            <p:cNvSpPr/>
            <p:nvPr/>
          </p:nvSpPr>
          <p:spPr>
            <a:xfrm>
              <a:off x="1994717" y="1676396"/>
              <a:ext cx="3931" cy="225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Freeform 134"/>
            <p:cNvSpPr/>
            <p:nvPr/>
          </p:nvSpPr>
          <p:spPr>
            <a:xfrm>
              <a:off x="1994946" y="1584399"/>
              <a:ext cx="168752" cy="934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9" name="Freeform 135"/>
            <p:cNvSpPr/>
            <p:nvPr/>
          </p:nvSpPr>
          <p:spPr>
            <a:xfrm>
              <a:off x="2006275" y="1681151"/>
              <a:ext cx="344427" cy="107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0" name="Freeform 136"/>
            <p:cNvSpPr/>
            <p:nvPr/>
          </p:nvSpPr>
          <p:spPr>
            <a:xfrm flipV="1">
              <a:off x="2350236" y="1673553"/>
              <a:ext cx="140543" cy="111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1" name="Group 296"/>
          <p:cNvGrpSpPr/>
          <p:nvPr/>
        </p:nvGrpSpPr>
        <p:grpSpPr>
          <a:xfrm>
            <a:off x="4429125" y="1851029"/>
            <a:ext cx="1166810" cy="479419"/>
            <a:chOff x="4429125" y="1851029"/>
            <a:chExt cx="1166810" cy="479419"/>
          </a:xfrm>
        </p:grpSpPr>
        <p:sp>
          <p:nvSpPr>
            <p:cNvPr id="92" name="Oval 407"/>
            <p:cNvSpPr/>
            <p:nvPr/>
          </p:nvSpPr>
          <p:spPr>
            <a:xfrm>
              <a:off x="4431228" y="2061085"/>
              <a:ext cx="1158407" cy="26936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3" name="Rectangle 410"/>
            <p:cNvSpPr/>
            <p:nvPr/>
          </p:nvSpPr>
          <p:spPr>
            <a:xfrm>
              <a:off x="4431228" y="2033899"/>
              <a:ext cx="1164707" cy="16310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4" name="Oval 411"/>
            <p:cNvSpPr/>
            <p:nvPr/>
          </p:nvSpPr>
          <p:spPr>
            <a:xfrm>
              <a:off x="4429125" y="1851029"/>
              <a:ext cx="1158407" cy="3138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5" name="Group 300"/>
            <p:cNvGrpSpPr/>
            <p:nvPr/>
          </p:nvGrpSpPr>
          <p:grpSpPr>
            <a:xfrm>
              <a:off x="4664592" y="1930106"/>
              <a:ext cx="651729" cy="148279"/>
              <a:chOff x="4664592" y="1930106"/>
              <a:chExt cx="651729" cy="148279"/>
            </a:xfrm>
          </p:grpSpPr>
          <p:sp>
            <p:nvSpPr>
              <p:cNvPr id="96" name="Freeform 301"/>
              <p:cNvSpPr/>
              <p:nvPr/>
            </p:nvSpPr>
            <p:spPr>
              <a:xfrm>
                <a:off x="4664592" y="1930106"/>
                <a:ext cx="651729" cy="1482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Freeform 302"/>
              <p:cNvSpPr/>
              <p:nvPr/>
            </p:nvSpPr>
            <p:spPr>
              <a:xfrm>
                <a:off x="4694026" y="1930106"/>
                <a:ext cx="592869" cy="1482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8" name="Line 303"/>
            <p:cNvSpPr/>
            <p:nvPr/>
          </p:nvSpPr>
          <p:spPr>
            <a:xfrm>
              <a:off x="4431228" y="2001767"/>
              <a:ext cx="0" cy="2075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9" name="Line 304"/>
            <p:cNvSpPr/>
            <p:nvPr/>
          </p:nvSpPr>
          <p:spPr>
            <a:xfrm>
              <a:off x="5587532" y="2006714"/>
              <a:ext cx="0" cy="2075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0" name="Line 305"/>
          <p:cNvSpPr/>
          <p:nvPr/>
        </p:nvSpPr>
        <p:spPr>
          <a:xfrm flipV="1">
            <a:off x="2778120" y="2111377"/>
            <a:ext cx="1668459" cy="7667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1" name="Line 306"/>
          <p:cNvSpPr/>
          <p:nvPr/>
        </p:nvSpPr>
        <p:spPr>
          <a:xfrm>
            <a:off x="4594229" y="3005139"/>
            <a:ext cx="0" cy="6524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2" name="Line 340"/>
          <p:cNvSpPr/>
          <p:nvPr/>
        </p:nvSpPr>
        <p:spPr>
          <a:xfrm>
            <a:off x="4975222" y="2997202"/>
            <a:ext cx="0" cy="6524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03" name="Group 230"/>
          <p:cNvGrpSpPr/>
          <p:nvPr/>
        </p:nvGrpSpPr>
        <p:grpSpPr>
          <a:xfrm>
            <a:off x="4432297" y="3616323"/>
            <a:ext cx="365129" cy="766770"/>
            <a:chOff x="4432297" y="3616323"/>
            <a:chExt cx="365129" cy="766770"/>
          </a:xfrm>
        </p:grpSpPr>
        <p:sp>
          <p:nvSpPr>
            <p:cNvPr id="104" name="Freeform 231"/>
            <p:cNvSpPr/>
            <p:nvPr/>
          </p:nvSpPr>
          <p:spPr>
            <a:xfrm>
              <a:off x="4721321" y="3617604"/>
              <a:ext cx="72511" cy="7315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Rectangle 232"/>
            <p:cNvSpPr/>
            <p:nvPr/>
          </p:nvSpPr>
          <p:spPr>
            <a:xfrm>
              <a:off x="4449726" y="3616323"/>
              <a:ext cx="268266" cy="73028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6" name="Freeform 233"/>
            <p:cNvSpPr/>
            <p:nvPr/>
          </p:nvSpPr>
          <p:spPr>
            <a:xfrm>
              <a:off x="4734909" y="3661449"/>
              <a:ext cx="43305" cy="676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7" name="Freeform 234"/>
            <p:cNvSpPr/>
            <p:nvPr/>
          </p:nvSpPr>
          <p:spPr>
            <a:xfrm>
              <a:off x="4725427" y="4003864"/>
              <a:ext cx="67391" cy="604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235"/>
            <p:cNvSpPr/>
            <p:nvPr/>
          </p:nvSpPr>
          <p:spPr>
            <a:xfrm>
              <a:off x="4451262" y="3700494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9" name="Group 236"/>
            <p:cNvGrpSpPr/>
            <p:nvPr/>
          </p:nvGrpSpPr>
          <p:grpSpPr>
            <a:xfrm>
              <a:off x="4587928" y="3692475"/>
              <a:ext cx="149275" cy="46067"/>
              <a:chOff x="4587928" y="3692475"/>
              <a:chExt cx="149275" cy="46067"/>
            </a:xfrm>
          </p:grpSpPr>
          <p:sp>
            <p:nvSpPr>
              <p:cNvPr id="110" name="AutoShape 237"/>
              <p:cNvSpPr/>
              <p:nvPr/>
            </p:nvSpPr>
            <p:spPr>
              <a:xfrm>
                <a:off x="4587928" y="3692475"/>
                <a:ext cx="149275" cy="460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AutoShape 238"/>
              <p:cNvSpPr/>
              <p:nvPr/>
            </p:nvSpPr>
            <p:spPr>
              <a:xfrm>
                <a:off x="4591010" y="3697147"/>
                <a:ext cx="142911" cy="350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2" name="Rectangle 239"/>
            <p:cNvSpPr/>
            <p:nvPr/>
          </p:nvSpPr>
          <p:spPr>
            <a:xfrm>
              <a:off x="4454591" y="3805138"/>
              <a:ext cx="152457" cy="1440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3" name="Group 240"/>
            <p:cNvGrpSpPr/>
            <p:nvPr/>
          </p:nvGrpSpPr>
          <p:grpSpPr>
            <a:xfrm>
              <a:off x="4587828" y="3797448"/>
              <a:ext cx="149275" cy="42885"/>
              <a:chOff x="4587828" y="3797448"/>
              <a:chExt cx="149275" cy="42885"/>
            </a:xfrm>
          </p:grpSpPr>
          <p:sp>
            <p:nvSpPr>
              <p:cNvPr id="114" name="AutoShape 241"/>
              <p:cNvSpPr/>
              <p:nvPr/>
            </p:nvSpPr>
            <p:spPr>
              <a:xfrm>
                <a:off x="4587828" y="3797448"/>
                <a:ext cx="149275" cy="428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AutoShape 242"/>
              <p:cNvSpPr/>
              <p:nvPr/>
            </p:nvSpPr>
            <p:spPr>
              <a:xfrm>
                <a:off x="4591110" y="3802075"/>
                <a:ext cx="142911" cy="333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6" name="Rectangle 243"/>
            <p:cNvSpPr/>
            <p:nvPr/>
          </p:nvSpPr>
          <p:spPr>
            <a:xfrm>
              <a:off x="4451262" y="3913302"/>
              <a:ext cx="153994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7" name="Rectangle 244"/>
            <p:cNvSpPr/>
            <p:nvPr/>
          </p:nvSpPr>
          <p:spPr>
            <a:xfrm>
              <a:off x="4454591" y="4008345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8" name="Group 245"/>
            <p:cNvGrpSpPr/>
            <p:nvPr/>
          </p:nvGrpSpPr>
          <p:grpSpPr>
            <a:xfrm>
              <a:off x="4584755" y="4000399"/>
              <a:ext cx="149129" cy="47631"/>
              <a:chOff x="4584755" y="4000399"/>
              <a:chExt cx="149129" cy="47631"/>
            </a:xfrm>
          </p:grpSpPr>
          <p:sp>
            <p:nvSpPr>
              <p:cNvPr id="119" name="AutoShape 246"/>
              <p:cNvSpPr/>
              <p:nvPr/>
            </p:nvSpPr>
            <p:spPr>
              <a:xfrm>
                <a:off x="4584755" y="4000399"/>
                <a:ext cx="149129" cy="4763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AutoShape 247"/>
              <p:cNvSpPr/>
              <p:nvPr/>
            </p:nvSpPr>
            <p:spPr>
              <a:xfrm>
                <a:off x="4587837" y="4005273"/>
                <a:ext cx="142957" cy="365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1" name="Freeform 248"/>
            <p:cNvSpPr/>
            <p:nvPr/>
          </p:nvSpPr>
          <p:spPr>
            <a:xfrm>
              <a:off x="4726451" y="3912342"/>
              <a:ext cx="67391" cy="60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22" name="Group 249"/>
            <p:cNvGrpSpPr/>
            <p:nvPr/>
          </p:nvGrpSpPr>
          <p:grpSpPr>
            <a:xfrm>
              <a:off x="4586191" y="3903701"/>
              <a:ext cx="149129" cy="44485"/>
              <a:chOff x="4586191" y="3903701"/>
              <a:chExt cx="149129" cy="44485"/>
            </a:xfrm>
          </p:grpSpPr>
          <p:sp>
            <p:nvSpPr>
              <p:cNvPr id="123" name="AutoShape 250"/>
              <p:cNvSpPr/>
              <p:nvPr/>
            </p:nvSpPr>
            <p:spPr>
              <a:xfrm>
                <a:off x="4586191" y="3903701"/>
                <a:ext cx="149129" cy="444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AutoShape 251"/>
              <p:cNvSpPr/>
              <p:nvPr/>
            </p:nvSpPr>
            <p:spPr>
              <a:xfrm>
                <a:off x="4589483" y="3908502"/>
                <a:ext cx="142957" cy="348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5" name="Rectangle 252"/>
            <p:cNvSpPr/>
            <p:nvPr/>
          </p:nvSpPr>
          <p:spPr>
            <a:xfrm>
              <a:off x="4716456" y="3616323"/>
              <a:ext cx="17428" cy="731876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6" name="Freeform 253"/>
            <p:cNvSpPr/>
            <p:nvPr/>
          </p:nvSpPr>
          <p:spPr>
            <a:xfrm>
              <a:off x="4732596" y="3801297"/>
              <a:ext cx="60725" cy="681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7" name="Freeform 254"/>
            <p:cNvSpPr/>
            <p:nvPr/>
          </p:nvSpPr>
          <p:spPr>
            <a:xfrm>
              <a:off x="4733364" y="3696654"/>
              <a:ext cx="62517" cy="76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255"/>
            <p:cNvSpPr/>
            <p:nvPr/>
          </p:nvSpPr>
          <p:spPr>
            <a:xfrm>
              <a:off x="4784616" y="4314925"/>
              <a:ext cx="12810" cy="300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Freeform 256"/>
            <p:cNvSpPr/>
            <p:nvPr/>
          </p:nvSpPr>
          <p:spPr>
            <a:xfrm>
              <a:off x="4730035" y="4315565"/>
              <a:ext cx="62773" cy="64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AutoShape 257"/>
            <p:cNvSpPr/>
            <p:nvPr/>
          </p:nvSpPr>
          <p:spPr>
            <a:xfrm>
              <a:off x="4432297" y="4335408"/>
              <a:ext cx="307988" cy="4768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1" name="AutoShape 258"/>
            <p:cNvSpPr/>
            <p:nvPr/>
          </p:nvSpPr>
          <p:spPr>
            <a:xfrm>
              <a:off x="4449726" y="4346609"/>
              <a:ext cx="273140" cy="26883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Oval 259"/>
            <p:cNvSpPr/>
            <p:nvPr/>
          </p:nvSpPr>
          <p:spPr>
            <a:xfrm>
              <a:off x="4475091" y="424163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Oval 260"/>
            <p:cNvSpPr/>
            <p:nvPr/>
          </p:nvSpPr>
          <p:spPr>
            <a:xfrm>
              <a:off x="4521214" y="424163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4" name="Oval 261"/>
            <p:cNvSpPr/>
            <p:nvPr/>
          </p:nvSpPr>
          <p:spPr>
            <a:xfrm>
              <a:off x="4565535" y="424035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5" name="Rectangle 262"/>
            <p:cNvSpPr/>
            <p:nvPr/>
          </p:nvSpPr>
          <p:spPr>
            <a:xfrm>
              <a:off x="4668798" y="4065632"/>
              <a:ext cx="22293" cy="244492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36" name="Line 342"/>
          <p:cNvSpPr/>
          <p:nvPr/>
        </p:nvSpPr>
        <p:spPr>
          <a:xfrm>
            <a:off x="3017840" y="3208336"/>
            <a:ext cx="503240" cy="3317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7" name="Text Box 343"/>
          <p:cNvSpPr txBox="1"/>
          <p:nvPr/>
        </p:nvSpPr>
        <p:spPr>
          <a:xfrm>
            <a:off x="3051179" y="3538535"/>
            <a:ext cx="1212851" cy="60960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Ethernet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switch</a:t>
            </a:r>
          </a:p>
        </p:txBody>
      </p:sp>
      <p:sp>
        <p:nvSpPr>
          <p:cNvPr id="138" name="Line 344"/>
          <p:cNvSpPr/>
          <p:nvPr/>
        </p:nvSpPr>
        <p:spPr>
          <a:xfrm>
            <a:off x="5307013" y="3954459"/>
            <a:ext cx="52545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9" name="Text Box 345"/>
          <p:cNvSpPr txBox="1"/>
          <p:nvPr/>
        </p:nvSpPr>
        <p:spPr>
          <a:xfrm>
            <a:off x="5915025" y="3552828"/>
            <a:ext cx="1566860" cy="61594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mail,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web servers</a:t>
            </a:r>
          </a:p>
        </p:txBody>
      </p:sp>
      <p:sp>
        <p:nvSpPr>
          <p:cNvPr id="140" name="Text Box 346"/>
          <p:cNvSpPr txBox="1"/>
          <p:nvPr/>
        </p:nvSpPr>
        <p:spPr>
          <a:xfrm>
            <a:off x="5802316" y="2986092"/>
            <a:ext cx="3248021" cy="35400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Δρομολογητής οργανισμού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1" name="Line 347"/>
          <p:cNvSpPr/>
          <p:nvPr/>
        </p:nvSpPr>
        <p:spPr>
          <a:xfrm>
            <a:off x="5505446" y="2368552"/>
            <a:ext cx="1006470" cy="6635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2" name="Line 348"/>
          <p:cNvSpPr/>
          <p:nvPr/>
        </p:nvSpPr>
        <p:spPr>
          <a:xfrm>
            <a:off x="5578470" y="2031997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3" name="Line 349"/>
          <p:cNvSpPr/>
          <p:nvPr/>
        </p:nvSpPr>
        <p:spPr>
          <a:xfrm>
            <a:off x="6608761" y="2028825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custDash>
              <a:ds d="300000" sp="300000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4" name="Line 350"/>
          <p:cNvSpPr/>
          <p:nvPr/>
        </p:nvSpPr>
        <p:spPr>
          <a:xfrm>
            <a:off x="5999158" y="2117722"/>
            <a:ext cx="503240" cy="3317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5" name="Text Box 351"/>
          <p:cNvSpPr txBox="1"/>
          <p:nvPr/>
        </p:nvSpPr>
        <p:spPr>
          <a:xfrm>
            <a:off x="6305546" y="2320920"/>
            <a:ext cx="2598733" cy="8778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Ζεύξη οργανισμού με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 (Internet)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46" name="Group 353"/>
          <p:cNvGrpSpPr/>
          <p:nvPr/>
        </p:nvGrpSpPr>
        <p:grpSpPr>
          <a:xfrm>
            <a:off x="4397377" y="2636836"/>
            <a:ext cx="1052510" cy="355601"/>
            <a:chOff x="4397377" y="2636836"/>
            <a:chExt cx="1052510" cy="355601"/>
          </a:xfrm>
        </p:grpSpPr>
        <p:sp>
          <p:nvSpPr>
            <p:cNvPr id="147" name="Rectangle 354"/>
            <p:cNvSpPr/>
            <p:nvPr/>
          </p:nvSpPr>
          <p:spPr>
            <a:xfrm>
              <a:off x="4397377" y="2851154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8" name="AutoShape 355"/>
            <p:cNvSpPr/>
            <p:nvPr/>
          </p:nvSpPr>
          <p:spPr>
            <a:xfrm>
              <a:off x="4397377" y="2641601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9" name="Freeform 356"/>
            <p:cNvSpPr/>
            <p:nvPr/>
          </p:nvSpPr>
          <p:spPr>
            <a:xfrm>
              <a:off x="5181603" y="2636836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0" name="Freeform 357"/>
            <p:cNvSpPr/>
            <p:nvPr/>
          </p:nvSpPr>
          <p:spPr>
            <a:xfrm>
              <a:off x="4500567" y="2684458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Freeform 358"/>
            <p:cNvSpPr/>
            <p:nvPr/>
          </p:nvSpPr>
          <p:spPr>
            <a:xfrm>
              <a:off x="4687891" y="2678113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52" name="Line 359"/>
          <p:cNvSpPr/>
          <p:nvPr/>
        </p:nvSpPr>
        <p:spPr>
          <a:xfrm>
            <a:off x="4983159" y="2332040"/>
            <a:ext cx="0" cy="2968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53" name="Group 360"/>
          <p:cNvGrpSpPr/>
          <p:nvPr/>
        </p:nvGrpSpPr>
        <p:grpSpPr>
          <a:xfrm>
            <a:off x="4872042" y="3609978"/>
            <a:ext cx="365119" cy="766760"/>
            <a:chOff x="4872042" y="3609978"/>
            <a:chExt cx="365119" cy="766760"/>
          </a:xfrm>
        </p:grpSpPr>
        <p:sp>
          <p:nvSpPr>
            <p:cNvPr id="154" name="Freeform 361"/>
            <p:cNvSpPr/>
            <p:nvPr/>
          </p:nvSpPr>
          <p:spPr>
            <a:xfrm>
              <a:off x="5161065" y="3611258"/>
              <a:ext cx="72511" cy="7315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5" name="Rectangle 362"/>
            <p:cNvSpPr/>
            <p:nvPr/>
          </p:nvSpPr>
          <p:spPr>
            <a:xfrm>
              <a:off x="4889461" y="3609978"/>
              <a:ext cx="268266" cy="73028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6" name="Freeform 363"/>
            <p:cNvSpPr/>
            <p:nvPr/>
          </p:nvSpPr>
          <p:spPr>
            <a:xfrm>
              <a:off x="5174644" y="3655094"/>
              <a:ext cx="43305" cy="676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7" name="Freeform 364"/>
            <p:cNvSpPr/>
            <p:nvPr/>
          </p:nvSpPr>
          <p:spPr>
            <a:xfrm>
              <a:off x="5165162" y="3997519"/>
              <a:ext cx="67391" cy="604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8" name="Rectangle 365"/>
            <p:cNvSpPr/>
            <p:nvPr/>
          </p:nvSpPr>
          <p:spPr>
            <a:xfrm>
              <a:off x="4890997" y="3694139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59" name="Group 366"/>
            <p:cNvGrpSpPr/>
            <p:nvPr/>
          </p:nvGrpSpPr>
          <p:grpSpPr>
            <a:xfrm>
              <a:off x="5027672" y="3686129"/>
              <a:ext cx="149275" cy="46067"/>
              <a:chOff x="5027672" y="3686129"/>
              <a:chExt cx="149275" cy="46067"/>
            </a:xfrm>
          </p:grpSpPr>
          <p:sp>
            <p:nvSpPr>
              <p:cNvPr id="160" name="AutoShape 367"/>
              <p:cNvSpPr/>
              <p:nvPr/>
            </p:nvSpPr>
            <p:spPr>
              <a:xfrm>
                <a:off x="5027672" y="3686129"/>
                <a:ext cx="149275" cy="460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AutoShape 368"/>
              <p:cNvSpPr/>
              <p:nvPr/>
            </p:nvSpPr>
            <p:spPr>
              <a:xfrm>
                <a:off x="5030754" y="3690801"/>
                <a:ext cx="142911" cy="350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2" name="Rectangle 369"/>
            <p:cNvSpPr/>
            <p:nvPr/>
          </p:nvSpPr>
          <p:spPr>
            <a:xfrm>
              <a:off x="4894325" y="3798783"/>
              <a:ext cx="152457" cy="1440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63" name="Group 370"/>
            <p:cNvGrpSpPr/>
            <p:nvPr/>
          </p:nvGrpSpPr>
          <p:grpSpPr>
            <a:xfrm>
              <a:off x="5027572" y="3791093"/>
              <a:ext cx="149275" cy="42885"/>
              <a:chOff x="5027572" y="3791093"/>
              <a:chExt cx="149275" cy="42885"/>
            </a:xfrm>
          </p:grpSpPr>
          <p:sp>
            <p:nvSpPr>
              <p:cNvPr id="164" name="AutoShape 371"/>
              <p:cNvSpPr/>
              <p:nvPr/>
            </p:nvSpPr>
            <p:spPr>
              <a:xfrm>
                <a:off x="5027572" y="3791093"/>
                <a:ext cx="149275" cy="428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5" name="AutoShape 372"/>
              <p:cNvSpPr/>
              <p:nvPr/>
            </p:nvSpPr>
            <p:spPr>
              <a:xfrm>
                <a:off x="5030855" y="3795720"/>
                <a:ext cx="142911" cy="333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6" name="Rectangle 373"/>
            <p:cNvSpPr/>
            <p:nvPr/>
          </p:nvSpPr>
          <p:spPr>
            <a:xfrm>
              <a:off x="4890997" y="3906947"/>
              <a:ext cx="153994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7" name="Rectangle 374"/>
            <p:cNvSpPr/>
            <p:nvPr/>
          </p:nvSpPr>
          <p:spPr>
            <a:xfrm>
              <a:off x="4894325" y="4001999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68" name="Group 375"/>
            <p:cNvGrpSpPr/>
            <p:nvPr/>
          </p:nvGrpSpPr>
          <p:grpSpPr>
            <a:xfrm>
              <a:off x="5024490" y="3994053"/>
              <a:ext cx="149129" cy="47631"/>
              <a:chOff x="5024490" y="3994053"/>
              <a:chExt cx="149129" cy="47631"/>
            </a:xfrm>
          </p:grpSpPr>
          <p:sp>
            <p:nvSpPr>
              <p:cNvPr id="169" name="AutoShape 376"/>
              <p:cNvSpPr/>
              <p:nvPr/>
            </p:nvSpPr>
            <p:spPr>
              <a:xfrm>
                <a:off x="5024490" y="3994053"/>
                <a:ext cx="149129" cy="4763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0" name="AutoShape 377"/>
              <p:cNvSpPr/>
              <p:nvPr/>
            </p:nvSpPr>
            <p:spPr>
              <a:xfrm>
                <a:off x="5027581" y="3998918"/>
                <a:ext cx="142957" cy="365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71" name="Freeform 378"/>
            <p:cNvSpPr/>
            <p:nvPr/>
          </p:nvSpPr>
          <p:spPr>
            <a:xfrm>
              <a:off x="5166186" y="3905987"/>
              <a:ext cx="67391" cy="60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72" name="Group 379"/>
            <p:cNvGrpSpPr/>
            <p:nvPr/>
          </p:nvGrpSpPr>
          <p:grpSpPr>
            <a:xfrm>
              <a:off x="5025926" y="3897346"/>
              <a:ext cx="149129" cy="44485"/>
              <a:chOff x="5025926" y="3897346"/>
              <a:chExt cx="149129" cy="44485"/>
            </a:xfrm>
          </p:grpSpPr>
          <p:sp>
            <p:nvSpPr>
              <p:cNvPr id="173" name="AutoShape 380"/>
              <p:cNvSpPr/>
              <p:nvPr/>
            </p:nvSpPr>
            <p:spPr>
              <a:xfrm>
                <a:off x="5025926" y="3897346"/>
                <a:ext cx="149129" cy="444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4" name="AutoShape 381"/>
              <p:cNvSpPr/>
              <p:nvPr/>
            </p:nvSpPr>
            <p:spPr>
              <a:xfrm>
                <a:off x="5029218" y="3902147"/>
                <a:ext cx="142957" cy="348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75" name="Rectangle 382"/>
            <p:cNvSpPr/>
            <p:nvPr/>
          </p:nvSpPr>
          <p:spPr>
            <a:xfrm>
              <a:off x="5156191" y="3609978"/>
              <a:ext cx="17428" cy="731876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6" name="Freeform 383"/>
            <p:cNvSpPr/>
            <p:nvPr/>
          </p:nvSpPr>
          <p:spPr>
            <a:xfrm>
              <a:off x="5172340" y="3794942"/>
              <a:ext cx="60725" cy="681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7" name="Freeform 384"/>
            <p:cNvSpPr/>
            <p:nvPr/>
          </p:nvSpPr>
          <p:spPr>
            <a:xfrm>
              <a:off x="5173108" y="3690298"/>
              <a:ext cx="62517" cy="76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8" name="Oval 385"/>
            <p:cNvSpPr/>
            <p:nvPr/>
          </p:nvSpPr>
          <p:spPr>
            <a:xfrm>
              <a:off x="5224351" y="4308570"/>
              <a:ext cx="12810" cy="300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9" name="Freeform 386"/>
            <p:cNvSpPr/>
            <p:nvPr/>
          </p:nvSpPr>
          <p:spPr>
            <a:xfrm>
              <a:off x="5169770" y="4309210"/>
              <a:ext cx="62773" cy="64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0" name="AutoShape 387"/>
            <p:cNvSpPr/>
            <p:nvPr/>
          </p:nvSpPr>
          <p:spPr>
            <a:xfrm>
              <a:off x="4872042" y="4329053"/>
              <a:ext cx="307988" cy="4768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1" name="AutoShape 388"/>
            <p:cNvSpPr/>
            <p:nvPr/>
          </p:nvSpPr>
          <p:spPr>
            <a:xfrm>
              <a:off x="4889461" y="4340254"/>
              <a:ext cx="273140" cy="26883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2" name="Oval 389"/>
            <p:cNvSpPr/>
            <p:nvPr/>
          </p:nvSpPr>
          <p:spPr>
            <a:xfrm>
              <a:off x="4914826" y="423529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3" name="Oval 390"/>
            <p:cNvSpPr/>
            <p:nvPr/>
          </p:nvSpPr>
          <p:spPr>
            <a:xfrm>
              <a:off x="4960949" y="423529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4" name="Oval 391"/>
            <p:cNvSpPr/>
            <p:nvPr/>
          </p:nvSpPr>
          <p:spPr>
            <a:xfrm>
              <a:off x="5005279" y="423401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5" name="Rectangle 392"/>
            <p:cNvSpPr/>
            <p:nvPr/>
          </p:nvSpPr>
          <p:spPr>
            <a:xfrm>
              <a:off x="5108533" y="4059277"/>
              <a:ext cx="22293" cy="244492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86" name="Line 393"/>
          <p:cNvSpPr/>
          <p:nvPr/>
        </p:nvSpPr>
        <p:spPr>
          <a:xfrm flipH="1">
            <a:off x="3638553" y="3051179"/>
            <a:ext cx="788990" cy="503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87" name="Picture 394" descr="underline_base"/>
          <p:cNvPicPr>
            <a:picLocks noChangeAspect="1"/>
          </p:cNvPicPr>
          <p:nvPr/>
        </p:nvPicPr>
        <p:blipFill>
          <a:blip r:embed="rId13" cstate="print"/>
          <a:srcRect/>
          <a:stretch>
            <a:fillRect/>
          </a:stretch>
        </p:blipFill>
        <p:spPr>
          <a:xfrm>
            <a:off x="327026" y="822329"/>
            <a:ext cx="7769227" cy="17304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8" name="Group 395"/>
          <p:cNvGrpSpPr/>
          <p:nvPr/>
        </p:nvGrpSpPr>
        <p:grpSpPr>
          <a:xfrm>
            <a:off x="606420" y="2566985"/>
            <a:ext cx="723903" cy="665161"/>
            <a:chOff x="606420" y="2566985"/>
            <a:chExt cx="723903" cy="665161"/>
          </a:xfrm>
        </p:grpSpPr>
        <p:pic>
          <p:nvPicPr>
            <p:cNvPr id="189" name="Picture 396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606420" y="2566985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0" name="Freeform 397"/>
            <p:cNvSpPr/>
            <p:nvPr/>
          </p:nvSpPr>
          <p:spPr>
            <a:xfrm flipH="1">
              <a:off x="914875" y="2630792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1" name="Group 398"/>
          <p:cNvGrpSpPr/>
          <p:nvPr/>
        </p:nvGrpSpPr>
        <p:grpSpPr>
          <a:xfrm>
            <a:off x="1000125" y="3016248"/>
            <a:ext cx="723903" cy="665161"/>
            <a:chOff x="1000125" y="3016248"/>
            <a:chExt cx="723903" cy="665161"/>
          </a:xfrm>
        </p:grpSpPr>
        <p:pic>
          <p:nvPicPr>
            <p:cNvPr id="192" name="Picture 399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1000125" y="3016248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3" name="Freeform 400"/>
            <p:cNvSpPr/>
            <p:nvPr/>
          </p:nvSpPr>
          <p:spPr>
            <a:xfrm flipH="1">
              <a:off x="1308579" y="3080055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4" name="Group 401"/>
          <p:cNvGrpSpPr/>
          <p:nvPr/>
        </p:nvGrpSpPr>
        <p:grpSpPr>
          <a:xfrm>
            <a:off x="1611309" y="3592513"/>
            <a:ext cx="723903" cy="665161"/>
            <a:chOff x="1611309" y="3592513"/>
            <a:chExt cx="723903" cy="665161"/>
          </a:xfrm>
        </p:grpSpPr>
        <p:pic>
          <p:nvPicPr>
            <p:cNvPr id="195" name="Picture 402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1611309" y="3592513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6" name="Freeform 403"/>
            <p:cNvSpPr/>
            <p:nvPr/>
          </p:nvSpPr>
          <p:spPr>
            <a:xfrm flipH="1">
              <a:off x="1919764" y="3656319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7" name="Group 404"/>
          <p:cNvGrpSpPr/>
          <p:nvPr/>
        </p:nvGrpSpPr>
        <p:grpSpPr>
          <a:xfrm>
            <a:off x="2184401" y="3606795"/>
            <a:ext cx="723903" cy="665161"/>
            <a:chOff x="2184401" y="3606795"/>
            <a:chExt cx="723903" cy="665161"/>
          </a:xfrm>
        </p:grpSpPr>
        <p:pic>
          <p:nvPicPr>
            <p:cNvPr id="198" name="Picture 405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2184401" y="3606795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9" name="Freeform 406"/>
            <p:cNvSpPr/>
            <p:nvPr/>
          </p:nvSpPr>
          <p:spPr>
            <a:xfrm flipH="1">
              <a:off x="2492855" y="3670602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00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E37C165-519C-410A-9F9F-3794D8EC63FD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18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93686" y="169858"/>
            <a:ext cx="8382003" cy="984251"/>
          </a:xfrm>
        </p:spPr>
        <p:txBody>
          <a:bodyPr/>
          <a:lstStyle/>
          <a:p>
            <a:pPr lvl="0" hangingPunct="1"/>
            <a:r>
              <a:rPr lang="el-GR" sz="3600">
                <a:latin typeface="Comic Sans MS" pitchFamily="66"/>
                <a:ea typeface="ＭＳ Ｐゴシック" pitchFamily="34"/>
              </a:rPr>
              <a:t>Δίκτυα ασύρματης πρόσβασης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250829" y="1300167"/>
            <a:ext cx="8370883" cy="865186"/>
          </a:xfrm>
        </p:spPr>
        <p:txBody>
          <a:bodyPr/>
          <a:lstStyle/>
          <a:p>
            <a:pPr lvl="0" hangingPunct="1">
              <a:spcBef>
                <a:spcPts val="600"/>
              </a:spcBef>
              <a:buSzPct val="75000"/>
            </a:pPr>
            <a:r>
              <a:rPr lang="el-GR" sz="2400">
                <a:latin typeface="Comic Sans MS" pitchFamily="66"/>
                <a:ea typeface="ＭＳ Ｐゴシック" pitchFamily="34"/>
              </a:rPr>
              <a:t>Διαμοιραζόμενο δίκτυο ασύρματης πρόσβασης συνδέει τερματικά συστήματα με δρομολογητή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Μέσω σταθμού βάσης («σημείου πρόσβασης»)</a:t>
            </a:r>
            <a:endParaRPr lang="en-US" sz="2000">
              <a:latin typeface="Comic Sans MS" pitchFamily="66"/>
            </a:endParaRPr>
          </a:p>
        </p:txBody>
      </p:sp>
      <p:pic>
        <p:nvPicPr>
          <p:cNvPr id="5" name="Picture 77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93704" y="890589"/>
            <a:ext cx="6122512" cy="210726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Rectangle 3"/>
          <p:cNvSpPr/>
          <p:nvPr/>
        </p:nvSpPr>
        <p:spPr>
          <a:xfrm>
            <a:off x="341308" y="2533646"/>
            <a:ext cx="4079879" cy="104933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Ασύρματα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LANs: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Εντός κτηρίων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30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m)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802.11b/g (WiFi): 11, 54 Mbps</a:t>
            </a:r>
          </a:p>
        </p:txBody>
      </p:sp>
      <p:sp>
        <p:nvSpPr>
          <p:cNvPr id="7" name="Rectangle 3"/>
          <p:cNvSpPr/>
          <p:nvPr/>
        </p:nvSpPr>
        <p:spPr>
          <a:xfrm>
            <a:off x="4640259" y="2060572"/>
            <a:ext cx="4619621" cy="238442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Ασύρματη πρόσβαση ευρείας περιοχής</a:t>
            </a:r>
            <a:endParaRPr lang="en-US" sz="2400" b="0" i="0" u="none" strike="noStrike" kern="1200" cap="none" spc="0" baseline="0">
              <a:solidFill>
                <a:srgbClr val="CC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Παροχείς κυψελωτών συστημάτων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10’s km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μεταξύ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1 and 10 Mbps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3G, 4G:  LTE</a:t>
            </a:r>
          </a:p>
        </p:txBody>
      </p:sp>
      <p:grpSp>
        <p:nvGrpSpPr>
          <p:cNvPr id="8" name="Group 85"/>
          <p:cNvGrpSpPr/>
          <p:nvPr/>
        </p:nvGrpSpPr>
        <p:grpSpPr>
          <a:xfrm>
            <a:off x="958848" y="4286249"/>
            <a:ext cx="2487616" cy="1784351"/>
            <a:chOff x="958848" y="4286249"/>
            <a:chExt cx="2487616" cy="1784351"/>
          </a:xfrm>
        </p:grpSpPr>
        <p:sp>
          <p:nvSpPr>
            <p:cNvPr id="9" name="Rectangle 86"/>
            <p:cNvSpPr/>
            <p:nvPr/>
          </p:nvSpPr>
          <p:spPr>
            <a:xfrm>
              <a:off x="1357371" y="4790578"/>
              <a:ext cx="1682944" cy="1280022"/>
            </a:xfrm>
            <a:prstGeom prst="rect">
              <a:avLst/>
            </a:pr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AutoShape 87"/>
            <p:cNvSpPr/>
            <p:nvPr/>
          </p:nvSpPr>
          <p:spPr>
            <a:xfrm>
              <a:off x="958848" y="4286249"/>
              <a:ext cx="2487616" cy="607591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1" name="Line 110"/>
          <p:cNvSpPr/>
          <p:nvPr/>
        </p:nvSpPr>
        <p:spPr>
          <a:xfrm>
            <a:off x="2603497" y="4941883"/>
            <a:ext cx="0" cy="2206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116"/>
          <p:cNvSpPr/>
          <p:nvPr/>
        </p:nvSpPr>
        <p:spPr>
          <a:xfrm flipV="1">
            <a:off x="2003422" y="4806945"/>
            <a:ext cx="287341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3" name="Group 228"/>
          <p:cNvGrpSpPr/>
          <p:nvPr/>
        </p:nvGrpSpPr>
        <p:grpSpPr>
          <a:xfrm>
            <a:off x="2279654" y="4649788"/>
            <a:ext cx="666743" cy="284158"/>
            <a:chOff x="2279654" y="4649788"/>
            <a:chExt cx="666743" cy="284158"/>
          </a:xfrm>
        </p:grpSpPr>
        <p:sp>
          <p:nvSpPr>
            <p:cNvPr id="14" name="Oval 407"/>
            <p:cNvSpPr/>
            <p:nvPr/>
          </p:nvSpPr>
          <p:spPr>
            <a:xfrm>
              <a:off x="2282360" y="4775417"/>
              <a:ext cx="661330" cy="158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5" name="Rectangle 410"/>
            <p:cNvSpPr/>
            <p:nvPr/>
          </p:nvSpPr>
          <p:spPr>
            <a:xfrm>
              <a:off x="2282360" y="4757467"/>
              <a:ext cx="664037" cy="98709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6" name="Oval 411"/>
            <p:cNvSpPr/>
            <p:nvPr/>
          </p:nvSpPr>
          <p:spPr>
            <a:xfrm>
              <a:off x="2279654" y="4649788"/>
              <a:ext cx="661330" cy="1854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7" name="Group 232"/>
            <p:cNvGrpSpPr/>
            <p:nvPr/>
          </p:nvGrpSpPr>
          <p:grpSpPr>
            <a:xfrm>
              <a:off x="2412461" y="4697647"/>
              <a:ext cx="374026" cy="86739"/>
              <a:chOff x="2412461" y="4697647"/>
              <a:chExt cx="374026" cy="86739"/>
            </a:xfrm>
          </p:grpSpPr>
          <p:sp>
            <p:nvSpPr>
              <p:cNvPr id="18" name="Freeform 233"/>
              <p:cNvSpPr/>
              <p:nvPr/>
            </p:nvSpPr>
            <p:spPr>
              <a:xfrm>
                <a:off x="2412461" y="4697647"/>
                <a:ext cx="374026" cy="867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Freeform 234"/>
              <p:cNvSpPr/>
              <p:nvPr/>
            </p:nvSpPr>
            <p:spPr>
              <a:xfrm>
                <a:off x="2429350" y="4697647"/>
                <a:ext cx="340248" cy="867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0" name="Line 235"/>
            <p:cNvSpPr/>
            <p:nvPr/>
          </p:nvSpPr>
          <p:spPr>
            <a:xfrm>
              <a:off x="2282360" y="4736527"/>
              <a:ext cx="0" cy="1256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236"/>
            <p:cNvSpPr/>
            <p:nvPr/>
          </p:nvSpPr>
          <p:spPr>
            <a:xfrm>
              <a:off x="2940975" y="4742517"/>
              <a:ext cx="0" cy="122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2" name="Group 246"/>
          <p:cNvGrpSpPr/>
          <p:nvPr/>
        </p:nvGrpSpPr>
        <p:grpSpPr>
          <a:xfrm>
            <a:off x="1527176" y="4416423"/>
            <a:ext cx="863595" cy="588965"/>
            <a:chOff x="1527176" y="4416423"/>
            <a:chExt cx="863595" cy="588965"/>
          </a:xfrm>
        </p:grpSpPr>
        <p:pic>
          <p:nvPicPr>
            <p:cNvPr id="23" name="Picture 247" descr="access_point_stylized_small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576489" y="4492758"/>
              <a:ext cx="631265" cy="5126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248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527176" y="4416423"/>
              <a:ext cx="863595" cy="17715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5" name="Group 390"/>
          <p:cNvGrpSpPr/>
          <p:nvPr/>
        </p:nvGrpSpPr>
        <p:grpSpPr>
          <a:xfrm>
            <a:off x="1343025" y="3790946"/>
            <a:ext cx="757241" cy="682636"/>
            <a:chOff x="1343025" y="3790946"/>
            <a:chExt cx="757241" cy="682636"/>
          </a:xfrm>
        </p:grpSpPr>
        <p:pic>
          <p:nvPicPr>
            <p:cNvPr id="26" name="Picture 391" descr="antenna_stylized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1343025" y="3790946"/>
              <a:ext cx="751170" cy="37437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" name="Picture 392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1379418" y="4206697"/>
              <a:ext cx="618856" cy="26688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8" name="Freeform 393"/>
            <p:cNvSpPr/>
            <p:nvPr/>
          </p:nvSpPr>
          <p:spPr>
            <a:xfrm>
              <a:off x="1584499" y="3947711"/>
              <a:ext cx="498119" cy="3482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9" name="Picture 394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1609033" y="3956663"/>
              <a:ext cx="452637" cy="31694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" name="Freeform 395"/>
            <p:cNvSpPr/>
            <p:nvPr/>
          </p:nvSpPr>
          <p:spPr>
            <a:xfrm>
              <a:off x="1675199" y="3937433"/>
              <a:ext cx="422032" cy="64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Freeform 396"/>
            <p:cNvSpPr/>
            <p:nvPr/>
          </p:nvSpPr>
          <p:spPr>
            <a:xfrm>
              <a:off x="1580092" y="3936903"/>
              <a:ext cx="117152" cy="2697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Freeform 397"/>
            <p:cNvSpPr/>
            <p:nvPr/>
          </p:nvSpPr>
          <p:spPr>
            <a:xfrm>
              <a:off x="1967944" y="3985119"/>
              <a:ext cx="126251" cy="3114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Freeform 398"/>
            <p:cNvSpPr/>
            <p:nvPr/>
          </p:nvSpPr>
          <p:spPr>
            <a:xfrm>
              <a:off x="1578711" y="4192990"/>
              <a:ext cx="463107" cy="105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Freeform 399"/>
            <p:cNvSpPr/>
            <p:nvPr/>
          </p:nvSpPr>
          <p:spPr>
            <a:xfrm>
              <a:off x="1982007" y="3987753"/>
              <a:ext cx="118259" cy="3127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Freeform 400"/>
            <p:cNvSpPr/>
            <p:nvPr/>
          </p:nvSpPr>
          <p:spPr>
            <a:xfrm>
              <a:off x="1579269" y="4206953"/>
              <a:ext cx="411836" cy="103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6" name="Group 401"/>
            <p:cNvGrpSpPr/>
            <p:nvPr/>
          </p:nvGrpSpPr>
          <p:grpSpPr>
            <a:xfrm>
              <a:off x="1572374" y="4317869"/>
              <a:ext cx="139756" cy="61648"/>
              <a:chOff x="1572374" y="4317869"/>
              <a:chExt cx="139756" cy="61648"/>
            </a:xfrm>
          </p:grpSpPr>
          <p:sp>
            <p:nvSpPr>
              <p:cNvPr id="37" name="Freeform 402"/>
              <p:cNvSpPr/>
              <p:nvPr/>
            </p:nvSpPr>
            <p:spPr>
              <a:xfrm>
                <a:off x="1572374" y="4317869"/>
                <a:ext cx="139756" cy="616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Freeform 403"/>
              <p:cNvSpPr/>
              <p:nvPr/>
            </p:nvSpPr>
            <p:spPr>
              <a:xfrm>
                <a:off x="1574971" y="4319186"/>
                <a:ext cx="134928" cy="586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Freeform 404"/>
              <p:cNvSpPr/>
              <p:nvPr/>
            </p:nvSpPr>
            <p:spPr>
              <a:xfrm>
                <a:off x="1585011" y="4342000"/>
                <a:ext cx="47951" cy="188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Freeform 405"/>
              <p:cNvSpPr/>
              <p:nvPr/>
            </p:nvSpPr>
            <p:spPr>
              <a:xfrm>
                <a:off x="1583338" y="4350678"/>
                <a:ext cx="36054" cy="118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Freeform 406"/>
              <p:cNvSpPr/>
              <p:nvPr/>
            </p:nvSpPr>
            <p:spPr>
              <a:xfrm>
                <a:off x="1624413" y="4354071"/>
                <a:ext cx="47951" cy="19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Freeform 407"/>
              <p:cNvSpPr/>
              <p:nvPr/>
            </p:nvSpPr>
            <p:spPr>
              <a:xfrm>
                <a:off x="1622739" y="4363114"/>
                <a:ext cx="36054" cy="118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" name="Freeform 408"/>
            <p:cNvSpPr/>
            <p:nvPr/>
          </p:nvSpPr>
          <p:spPr>
            <a:xfrm>
              <a:off x="1811645" y="4327087"/>
              <a:ext cx="169255" cy="1354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Freeform 409"/>
            <p:cNvSpPr/>
            <p:nvPr/>
          </p:nvSpPr>
          <p:spPr>
            <a:xfrm>
              <a:off x="1379692" y="4337895"/>
              <a:ext cx="433059" cy="1235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Freeform 410"/>
            <p:cNvSpPr/>
            <p:nvPr/>
          </p:nvSpPr>
          <p:spPr>
            <a:xfrm>
              <a:off x="1379966" y="4315236"/>
              <a:ext cx="4681" cy="25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Freeform 411"/>
            <p:cNvSpPr/>
            <p:nvPr/>
          </p:nvSpPr>
          <p:spPr>
            <a:xfrm>
              <a:off x="1380241" y="4213271"/>
              <a:ext cx="201232" cy="1035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Freeform 412"/>
            <p:cNvSpPr/>
            <p:nvPr/>
          </p:nvSpPr>
          <p:spPr>
            <a:xfrm>
              <a:off x="1393746" y="4320503"/>
              <a:ext cx="410730" cy="118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Freeform 413"/>
            <p:cNvSpPr/>
            <p:nvPr/>
          </p:nvSpPr>
          <p:spPr>
            <a:xfrm flipV="1">
              <a:off x="1803928" y="4312072"/>
              <a:ext cx="167600" cy="1230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9" name="Group 445"/>
          <p:cNvGrpSpPr/>
          <p:nvPr/>
        </p:nvGrpSpPr>
        <p:grpSpPr>
          <a:xfrm>
            <a:off x="5146672" y="4451354"/>
            <a:ext cx="2709870" cy="1571624"/>
            <a:chOff x="5146672" y="4451354"/>
            <a:chExt cx="2709870" cy="1571624"/>
          </a:xfrm>
        </p:grpSpPr>
        <p:sp>
          <p:nvSpPr>
            <p:cNvPr id="50" name="Freeform 84"/>
            <p:cNvSpPr/>
            <p:nvPr/>
          </p:nvSpPr>
          <p:spPr>
            <a:xfrm>
              <a:off x="5146672" y="4624669"/>
              <a:ext cx="2365991" cy="1135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1244 f110 1"/>
                <a:gd name="f115" fmla="*/ 11 f109 1"/>
                <a:gd name="f116" fmla="*/ 751 f110 1"/>
                <a:gd name="f117" fmla="*/ 53 f109 1"/>
                <a:gd name="f118" fmla="*/ 397 f110 1"/>
                <a:gd name="f119" fmla="*/ 129 f109 1"/>
                <a:gd name="f120" fmla="*/ 295 f110 1"/>
                <a:gd name="f121" fmla="*/ 229 f109 1"/>
                <a:gd name="f122" fmla="*/ 41 f110 1"/>
                <a:gd name="f123" fmla="*/ 297 f109 1"/>
                <a:gd name="f124" fmla="*/ 33 f110 1"/>
                <a:gd name="f125" fmla="*/ 459 f109 1"/>
                <a:gd name="f126" fmla="*/ 253 f110 1"/>
                <a:gd name="f127" fmla="*/ 489 f109 1"/>
                <a:gd name="f128" fmla="*/ 883 f110 1"/>
                <a:gd name="f129" fmla="*/ 1149 f110 1"/>
                <a:gd name="f130" fmla="*/ 555 f109 1"/>
                <a:gd name="f131" fmla="*/ 1446 f110 1"/>
                <a:gd name="f132" fmla="*/ 657 f109 1"/>
                <a:gd name="f133" fmla="*/ 1672 f110 1"/>
                <a:gd name="f134" fmla="*/ 661 f109 1"/>
                <a:gd name="f135" fmla="*/ 1829 f110 1"/>
                <a:gd name="f136" fmla="*/ 603 f109 1"/>
                <a:gd name="f137" fmla="*/ 1908 f110 1"/>
                <a:gd name="f138" fmla="*/ 445 f109 1"/>
                <a:gd name="f139" fmla="*/ 1957 f110 1"/>
                <a:gd name="f140" fmla="*/ 291 f109 1"/>
                <a:gd name="f141" fmla="*/ 1963 f110 1"/>
                <a:gd name="f142" fmla="*/ 107 f109 1"/>
                <a:gd name="f143" fmla="*/ 1795 f110 1"/>
                <a:gd name="f144" fmla="*/ 17 f109 1"/>
                <a:gd name="f145" fmla="*/ 1491 f110 1"/>
                <a:gd name="f146" fmla="*/ 3 f109 1"/>
                <a:gd name="f147" fmla="*/ 0 f110 1"/>
                <a:gd name="f148" fmla="*/ 0 f109 1"/>
                <a:gd name="f149" fmla="*/ 1036 f110 1"/>
                <a:gd name="f150" fmla="*/ 675 f109 1"/>
                <a:gd name="f151" fmla="+- f111 0 f1"/>
                <a:gd name="f152" fmla="*/ f114 1 1036"/>
                <a:gd name="f153" fmla="*/ f115 1 675"/>
                <a:gd name="f154" fmla="*/ f116 1 1036"/>
                <a:gd name="f155" fmla="*/ f117 1 675"/>
                <a:gd name="f156" fmla="*/ f118 1 1036"/>
                <a:gd name="f157" fmla="*/ f119 1 675"/>
                <a:gd name="f158" fmla="*/ f120 1 1036"/>
                <a:gd name="f159" fmla="*/ f121 1 675"/>
                <a:gd name="f160" fmla="*/ f122 1 1036"/>
                <a:gd name="f161" fmla="*/ f123 1 675"/>
                <a:gd name="f162" fmla="*/ f124 1 1036"/>
                <a:gd name="f163" fmla="*/ f125 1 675"/>
                <a:gd name="f164" fmla="*/ f126 1 1036"/>
                <a:gd name="f165" fmla="*/ f127 1 675"/>
                <a:gd name="f166" fmla="*/ f128 1 1036"/>
                <a:gd name="f167" fmla="*/ f129 1 1036"/>
                <a:gd name="f168" fmla="*/ f130 1 675"/>
                <a:gd name="f169" fmla="*/ f131 1 1036"/>
                <a:gd name="f170" fmla="*/ f132 1 675"/>
                <a:gd name="f171" fmla="*/ f133 1 1036"/>
                <a:gd name="f172" fmla="*/ f134 1 675"/>
                <a:gd name="f173" fmla="*/ f135 1 1036"/>
                <a:gd name="f174" fmla="*/ f136 1 675"/>
                <a:gd name="f175" fmla="*/ f137 1 1036"/>
                <a:gd name="f176" fmla="*/ f138 1 675"/>
                <a:gd name="f177" fmla="*/ f139 1 1036"/>
                <a:gd name="f178" fmla="*/ f140 1 675"/>
                <a:gd name="f179" fmla="*/ f141 1 1036"/>
                <a:gd name="f180" fmla="*/ f142 1 675"/>
                <a:gd name="f181" fmla="*/ f143 1 1036"/>
                <a:gd name="f182" fmla="*/ f144 1 675"/>
                <a:gd name="f183" fmla="*/ f145 1 1036"/>
                <a:gd name="f184" fmla="*/ f146 1 675"/>
                <a:gd name="f185" fmla="*/ f147 1 1036"/>
                <a:gd name="f186" fmla="*/ f148 1 675"/>
                <a:gd name="f187" fmla="*/ f149 1 1036"/>
                <a:gd name="f188" fmla="*/ f150 1 675"/>
                <a:gd name="f189" fmla="*/ f152 1 f112"/>
                <a:gd name="f190" fmla="*/ f153 1 f113"/>
                <a:gd name="f191" fmla="*/ f154 1 f112"/>
                <a:gd name="f192" fmla="*/ f155 1 f113"/>
                <a:gd name="f193" fmla="*/ f156 1 f112"/>
                <a:gd name="f194" fmla="*/ f157 1 f113"/>
                <a:gd name="f195" fmla="*/ f158 1 f112"/>
                <a:gd name="f196" fmla="*/ f159 1 f113"/>
                <a:gd name="f197" fmla="*/ f160 1 f112"/>
                <a:gd name="f198" fmla="*/ f161 1 f113"/>
                <a:gd name="f199" fmla="*/ f162 1 f112"/>
                <a:gd name="f200" fmla="*/ f163 1 f113"/>
                <a:gd name="f201" fmla="*/ f164 1 f112"/>
                <a:gd name="f202" fmla="*/ f165 1 f113"/>
                <a:gd name="f203" fmla="*/ f166 1 f112"/>
                <a:gd name="f204" fmla="*/ f167 1 f112"/>
                <a:gd name="f205" fmla="*/ f168 1 f113"/>
                <a:gd name="f206" fmla="*/ f169 1 f112"/>
                <a:gd name="f207" fmla="*/ f170 1 f113"/>
                <a:gd name="f208" fmla="*/ f171 1 f112"/>
                <a:gd name="f209" fmla="*/ f172 1 f113"/>
                <a:gd name="f210" fmla="*/ f173 1 f112"/>
                <a:gd name="f211" fmla="*/ f174 1 f113"/>
                <a:gd name="f212" fmla="*/ f175 1 f112"/>
                <a:gd name="f213" fmla="*/ f176 1 f113"/>
                <a:gd name="f214" fmla="*/ f177 1 f112"/>
                <a:gd name="f215" fmla="*/ f178 1 f113"/>
                <a:gd name="f216" fmla="*/ f179 1 f112"/>
                <a:gd name="f217" fmla="*/ f180 1 f113"/>
                <a:gd name="f218" fmla="*/ f181 1 f112"/>
                <a:gd name="f219" fmla="*/ f182 1 f113"/>
                <a:gd name="f220" fmla="*/ f183 1 f112"/>
                <a:gd name="f221" fmla="*/ f184 1 f113"/>
                <a:gd name="f222" fmla="*/ f185 1 f112"/>
                <a:gd name="f223" fmla="*/ f187 1 f112"/>
                <a:gd name="f224" fmla="*/ f186 1 f113"/>
                <a:gd name="f225" fmla="*/ f188 1 f113"/>
                <a:gd name="f226" fmla="*/ f222 f103 1"/>
                <a:gd name="f227" fmla="*/ f223 f103 1"/>
                <a:gd name="f228" fmla="*/ f225 f104 1"/>
                <a:gd name="f229" fmla="*/ f224 f104 1"/>
                <a:gd name="f230" fmla="*/ f189 f103 1"/>
                <a:gd name="f231" fmla="*/ f190 f104 1"/>
                <a:gd name="f232" fmla="*/ f191 f103 1"/>
                <a:gd name="f233" fmla="*/ f192 f104 1"/>
                <a:gd name="f234" fmla="*/ f193 f103 1"/>
                <a:gd name="f235" fmla="*/ f194 f104 1"/>
                <a:gd name="f236" fmla="*/ f195 f103 1"/>
                <a:gd name="f237" fmla="*/ f196 f104 1"/>
                <a:gd name="f238" fmla="*/ f197 f103 1"/>
                <a:gd name="f239" fmla="*/ f198 f104 1"/>
                <a:gd name="f240" fmla="*/ f199 f103 1"/>
                <a:gd name="f241" fmla="*/ f200 f104 1"/>
                <a:gd name="f242" fmla="*/ f201 f103 1"/>
                <a:gd name="f243" fmla="*/ f202 f104 1"/>
                <a:gd name="f244" fmla="*/ f203 f103 1"/>
                <a:gd name="f245" fmla="*/ f204 f103 1"/>
                <a:gd name="f246" fmla="*/ f205 f104 1"/>
                <a:gd name="f247" fmla="*/ f206 f103 1"/>
                <a:gd name="f248" fmla="*/ f207 f104 1"/>
                <a:gd name="f249" fmla="*/ f208 f103 1"/>
                <a:gd name="f250" fmla="*/ f209 f104 1"/>
                <a:gd name="f251" fmla="*/ f210 f103 1"/>
                <a:gd name="f252" fmla="*/ f211 f104 1"/>
                <a:gd name="f253" fmla="*/ f212 f103 1"/>
                <a:gd name="f254" fmla="*/ f213 f104 1"/>
                <a:gd name="f255" fmla="*/ f214 f103 1"/>
                <a:gd name="f256" fmla="*/ f215 f104 1"/>
                <a:gd name="f257" fmla="*/ f216 f103 1"/>
                <a:gd name="f258" fmla="*/ f217 f104 1"/>
                <a:gd name="f259" fmla="*/ f218 f103 1"/>
                <a:gd name="f260" fmla="*/ f219 f104 1"/>
                <a:gd name="f261" fmla="*/ f220 f103 1"/>
                <a:gd name="f262" fmla="*/ f221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1">
                  <a:pos x="f230" y="f231"/>
                </a:cxn>
                <a:cxn ang="f151">
                  <a:pos x="f232" y="f233"/>
                </a:cxn>
                <a:cxn ang="f151">
                  <a:pos x="f234" y="f235"/>
                </a:cxn>
                <a:cxn ang="f151">
                  <a:pos x="f236" y="f237"/>
                </a:cxn>
                <a:cxn ang="f151">
                  <a:pos x="f238" y="f239"/>
                </a:cxn>
                <a:cxn ang="f151">
                  <a:pos x="f240" y="f241"/>
                </a:cxn>
                <a:cxn ang="f151">
                  <a:pos x="f242" y="f243"/>
                </a:cxn>
                <a:cxn ang="f151">
                  <a:pos x="f244" y="f243"/>
                </a:cxn>
                <a:cxn ang="f151">
                  <a:pos x="f245" y="f246"/>
                </a:cxn>
                <a:cxn ang="f151">
                  <a:pos x="f247" y="f248"/>
                </a:cxn>
                <a:cxn ang="f151">
                  <a:pos x="f249" y="f250"/>
                </a:cxn>
                <a:cxn ang="f151">
                  <a:pos x="f251" y="f252"/>
                </a:cxn>
                <a:cxn ang="f151">
                  <a:pos x="f253" y="f254"/>
                </a:cxn>
                <a:cxn ang="f151">
                  <a:pos x="f255" y="f256"/>
                </a:cxn>
                <a:cxn ang="f151">
                  <a:pos x="f257" y="f258"/>
                </a:cxn>
                <a:cxn ang="f151">
                  <a:pos x="f259" y="f260"/>
                </a:cxn>
                <a:cxn ang="f151">
                  <a:pos x="f261" y="f262"/>
                </a:cxn>
                <a:cxn ang="f151">
                  <a:pos x="f230" y="f231"/>
                </a:cxn>
              </a:cxnLst>
              <a:rect l="f226" t="f229" r="f227" b="f228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93"/>
            <p:cNvSpPr/>
            <p:nvPr/>
          </p:nvSpPr>
          <p:spPr>
            <a:xfrm>
              <a:off x="6628119" y="5360002"/>
              <a:ext cx="207614" cy="1009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52" name="Picture 133" descr="car_icon_small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6699497" y="4636446"/>
              <a:ext cx="1157045" cy="17836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" name="Group 134"/>
            <p:cNvGrpSpPr/>
            <p:nvPr/>
          </p:nvGrpSpPr>
          <p:grpSpPr>
            <a:xfrm>
              <a:off x="5706816" y="4451354"/>
              <a:ext cx="566626" cy="408891"/>
              <a:chOff x="5706816" y="4451354"/>
              <a:chExt cx="566626" cy="408891"/>
            </a:xfrm>
          </p:grpSpPr>
          <p:pic>
            <p:nvPicPr>
              <p:cNvPr id="54" name="Picture 135" descr="iphone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923894" y="4512088"/>
                <a:ext cx="186418" cy="34815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5" name="Picture 136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706816" y="4451354"/>
                <a:ext cx="566626" cy="94091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6" name="Group 252"/>
            <p:cNvGrpSpPr/>
            <p:nvPr/>
          </p:nvGrpSpPr>
          <p:grpSpPr>
            <a:xfrm>
              <a:off x="6316693" y="4767690"/>
              <a:ext cx="622861" cy="669716"/>
              <a:chOff x="6316693" y="4767690"/>
              <a:chExt cx="622861" cy="669716"/>
            </a:xfrm>
          </p:grpSpPr>
          <p:grpSp>
            <p:nvGrpSpPr>
              <p:cNvPr id="57" name="Group 253"/>
              <p:cNvGrpSpPr/>
              <p:nvPr/>
            </p:nvGrpSpPr>
            <p:grpSpPr>
              <a:xfrm>
                <a:off x="6414022" y="4945568"/>
                <a:ext cx="406587" cy="491838"/>
                <a:chOff x="6414022" y="4945568"/>
                <a:chExt cx="406587" cy="491838"/>
              </a:xfrm>
            </p:grpSpPr>
            <p:sp>
              <p:nvSpPr>
                <p:cNvPr id="58" name="Line 270"/>
                <p:cNvSpPr/>
                <p:nvPr/>
              </p:nvSpPr>
              <p:spPr>
                <a:xfrm flipH="1">
                  <a:off x="6414022" y="4945568"/>
                  <a:ext cx="203298" cy="44543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9" name="Line 271"/>
                <p:cNvSpPr/>
                <p:nvPr/>
              </p:nvSpPr>
              <p:spPr>
                <a:xfrm>
                  <a:off x="6617311" y="4945568"/>
                  <a:ext cx="203298" cy="4434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0" name="Line 272"/>
                <p:cNvSpPr/>
                <p:nvPr/>
              </p:nvSpPr>
              <p:spPr>
                <a:xfrm>
                  <a:off x="6414022" y="5389016"/>
                  <a:ext cx="203298" cy="48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1" name="Line 273"/>
                <p:cNvSpPr/>
                <p:nvPr/>
              </p:nvSpPr>
              <p:spPr>
                <a:xfrm flipH="1">
                  <a:off x="6617311" y="5389016"/>
                  <a:ext cx="203298" cy="48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2" name="Line 274"/>
                <p:cNvSpPr/>
                <p:nvPr/>
              </p:nvSpPr>
              <p:spPr>
                <a:xfrm>
                  <a:off x="6617311" y="4955517"/>
                  <a:ext cx="0" cy="4818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Line 275"/>
                <p:cNvSpPr/>
                <p:nvPr/>
              </p:nvSpPr>
              <p:spPr>
                <a:xfrm flipV="1">
                  <a:off x="6414022" y="5343278"/>
                  <a:ext cx="203298" cy="4772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Line 276"/>
                <p:cNvSpPr/>
                <p:nvPr/>
              </p:nvSpPr>
              <p:spPr>
                <a:xfrm flipH="1" flipV="1">
                  <a:off x="6617311" y="5343278"/>
                  <a:ext cx="203298" cy="457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Line 277"/>
                <p:cNvSpPr/>
                <p:nvPr/>
              </p:nvSpPr>
              <p:spPr>
                <a:xfrm>
                  <a:off x="6500295" y="5197449"/>
                  <a:ext cx="117015" cy="3645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6" name="Line 278"/>
                <p:cNvSpPr/>
                <p:nvPr/>
              </p:nvSpPr>
              <p:spPr>
                <a:xfrm flipV="1">
                  <a:off x="6617311" y="5197449"/>
                  <a:ext cx="122968" cy="3645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Line 279"/>
                <p:cNvSpPr/>
                <p:nvPr/>
              </p:nvSpPr>
              <p:spPr>
                <a:xfrm>
                  <a:off x="6461616" y="5262408"/>
                  <a:ext cx="150738" cy="497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Line 280"/>
                <p:cNvSpPr/>
                <p:nvPr/>
              </p:nvSpPr>
              <p:spPr>
                <a:xfrm flipV="1">
                  <a:off x="6617311" y="5272357"/>
                  <a:ext cx="151726" cy="4374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9" name="Line 281"/>
                <p:cNvSpPr/>
                <p:nvPr/>
              </p:nvSpPr>
              <p:spPr>
                <a:xfrm flipV="1">
                  <a:off x="6617311" y="5130506"/>
                  <a:ext cx="77349" cy="178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0" name="Line 282"/>
                <p:cNvSpPr/>
                <p:nvPr/>
              </p:nvSpPr>
              <p:spPr>
                <a:xfrm flipV="1">
                  <a:off x="6617311" y="5038371"/>
                  <a:ext cx="48591" cy="1391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1" name="Line 283"/>
                <p:cNvSpPr/>
                <p:nvPr/>
              </p:nvSpPr>
              <p:spPr>
                <a:xfrm>
                  <a:off x="6530041" y="5124544"/>
                  <a:ext cx="94210" cy="238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2" name="Line 284"/>
                <p:cNvSpPr/>
                <p:nvPr/>
              </p:nvSpPr>
              <p:spPr>
                <a:xfrm>
                  <a:off x="6571692" y="5034393"/>
                  <a:ext cx="54543" cy="238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73" name="Picture 269" descr="cell_tower_radiation copy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316693" y="4767690"/>
                <a:ext cx="622861" cy="35272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74" name="Oval 270"/>
              <p:cNvSpPr/>
              <p:nvPr/>
            </p:nvSpPr>
            <p:spPr>
              <a:xfrm>
                <a:off x="6580543" y="4910602"/>
                <a:ext cx="70289" cy="5093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5" name="Group 342"/>
            <p:cNvGrpSpPr/>
            <p:nvPr/>
          </p:nvGrpSpPr>
          <p:grpSpPr>
            <a:xfrm>
              <a:off x="5282927" y="4978030"/>
              <a:ext cx="728831" cy="432447"/>
              <a:chOff x="5282927" y="4978030"/>
              <a:chExt cx="728831" cy="432447"/>
            </a:xfrm>
          </p:grpSpPr>
          <p:pic>
            <p:nvPicPr>
              <p:cNvPr id="76" name="Picture 343" descr="antenna_stylized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282927" y="4978030"/>
                <a:ext cx="722988" cy="23716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77" name="Picture 344" descr="laptop_keyboar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 rot="109080" flipH="1">
                <a:off x="5317949" y="5241405"/>
                <a:ext cx="595640" cy="16907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78" name="Freeform 345"/>
              <p:cNvSpPr/>
              <p:nvPr/>
            </p:nvSpPr>
            <p:spPr>
              <a:xfrm>
                <a:off x="5515340" y="5077334"/>
                <a:ext cx="479429" cy="2206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9" name="Picture 346" descr="screen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>
                <a:off x="5538959" y="5083012"/>
                <a:ext cx="435656" cy="20078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0" name="Freeform 347"/>
              <p:cNvSpPr/>
              <p:nvPr/>
            </p:nvSpPr>
            <p:spPr>
              <a:xfrm>
                <a:off x="5602638" y="5070823"/>
                <a:ext cx="406203" cy="41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Freeform 348"/>
              <p:cNvSpPr/>
              <p:nvPr/>
            </p:nvSpPr>
            <p:spPr>
              <a:xfrm>
                <a:off x="5511097" y="5070494"/>
                <a:ext cx="112763" cy="1709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349"/>
              <p:cNvSpPr/>
              <p:nvPr/>
            </p:nvSpPr>
            <p:spPr>
              <a:xfrm>
                <a:off x="5884401" y="5101035"/>
                <a:ext cx="121514" cy="1972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350"/>
              <p:cNvSpPr/>
              <p:nvPr/>
            </p:nvSpPr>
            <p:spPr>
              <a:xfrm>
                <a:off x="5509772" y="5232727"/>
                <a:ext cx="445733" cy="665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Freeform 351"/>
              <p:cNvSpPr/>
              <p:nvPr/>
            </p:nvSpPr>
            <p:spPr>
              <a:xfrm>
                <a:off x="5897934" y="5102708"/>
                <a:ext cx="113824" cy="1981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352"/>
              <p:cNvSpPr/>
              <p:nvPr/>
            </p:nvSpPr>
            <p:spPr>
              <a:xfrm>
                <a:off x="5510302" y="5241569"/>
                <a:ext cx="396383" cy="657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6" name="Group 353"/>
              <p:cNvGrpSpPr/>
              <p:nvPr/>
            </p:nvGrpSpPr>
            <p:grpSpPr>
              <a:xfrm>
                <a:off x="5503673" y="5311841"/>
                <a:ext cx="134517" cy="39054"/>
                <a:chOff x="5503673" y="5311841"/>
                <a:chExt cx="134517" cy="39054"/>
              </a:xfrm>
            </p:grpSpPr>
            <p:sp>
              <p:nvSpPr>
                <p:cNvPr id="87" name="Freeform 354"/>
                <p:cNvSpPr/>
                <p:nvPr/>
              </p:nvSpPr>
              <p:spPr>
                <a:xfrm>
                  <a:off x="5503673" y="5311841"/>
                  <a:ext cx="134517" cy="3905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8" name="Freeform 355"/>
                <p:cNvSpPr/>
                <p:nvPr/>
              </p:nvSpPr>
              <p:spPr>
                <a:xfrm>
                  <a:off x="5506178" y="5312673"/>
                  <a:ext cx="129863" cy="371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9" name="Freeform 356"/>
                <p:cNvSpPr/>
                <p:nvPr/>
              </p:nvSpPr>
              <p:spPr>
                <a:xfrm>
                  <a:off x="5515834" y="5327129"/>
                  <a:ext cx="46149" cy="119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0" name="Freeform 357"/>
                <p:cNvSpPr/>
                <p:nvPr/>
              </p:nvSpPr>
              <p:spPr>
                <a:xfrm>
                  <a:off x="5514225" y="5332616"/>
                  <a:ext cx="34701" cy="75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Freeform 358"/>
                <p:cNvSpPr/>
                <p:nvPr/>
              </p:nvSpPr>
              <p:spPr>
                <a:xfrm>
                  <a:off x="5553754" y="5334774"/>
                  <a:ext cx="46149" cy="121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2" name="Freeform 359"/>
                <p:cNvSpPr/>
                <p:nvPr/>
              </p:nvSpPr>
              <p:spPr>
                <a:xfrm>
                  <a:off x="5552145" y="5340507"/>
                  <a:ext cx="34701" cy="75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3" name="Freeform 360"/>
              <p:cNvSpPr/>
              <p:nvPr/>
            </p:nvSpPr>
            <p:spPr>
              <a:xfrm>
                <a:off x="5733964" y="5317674"/>
                <a:ext cx="162909" cy="857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361"/>
              <p:cNvSpPr/>
              <p:nvPr/>
            </p:nvSpPr>
            <p:spPr>
              <a:xfrm>
                <a:off x="5318214" y="5324523"/>
                <a:ext cx="416810" cy="782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5" name="Freeform 362"/>
              <p:cNvSpPr/>
              <p:nvPr/>
            </p:nvSpPr>
            <p:spPr>
              <a:xfrm>
                <a:off x="5318479" y="5310167"/>
                <a:ext cx="4507" cy="15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6" name="Freeform 363"/>
              <p:cNvSpPr/>
              <p:nvPr/>
            </p:nvSpPr>
            <p:spPr>
              <a:xfrm>
                <a:off x="5318744" y="5245574"/>
                <a:ext cx="193679" cy="655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Freeform 364"/>
              <p:cNvSpPr/>
              <p:nvPr/>
            </p:nvSpPr>
            <p:spPr>
              <a:xfrm>
                <a:off x="5331747" y="5313505"/>
                <a:ext cx="395322" cy="752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Freeform 365"/>
              <p:cNvSpPr/>
              <p:nvPr/>
            </p:nvSpPr>
            <p:spPr>
              <a:xfrm flipV="1">
                <a:off x="5726539" y="5308165"/>
                <a:ext cx="161318" cy="779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237"/>
            <p:cNvGrpSpPr/>
            <p:nvPr/>
          </p:nvGrpSpPr>
          <p:grpSpPr>
            <a:xfrm>
              <a:off x="6714631" y="5449183"/>
              <a:ext cx="532025" cy="180045"/>
              <a:chOff x="6714631" y="5449183"/>
              <a:chExt cx="532025" cy="180045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6716798" y="5528782"/>
                <a:ext cx="527700" cy="1004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6716798" y="5517407"/>
                <a:ext cx="529858" cy="62544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6714631" y="5449183"/>
                <a:ext cx="527700" cy="11750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241"/>
              <p:cNvGrpSpPr/>
              <p:nvPr/>
            </p:nvGrpSpPr>
            <p:grpSpPr>
              <a:xfrm>
                <a:off x="6820601" y="5479505"/>
                <a:ext cx="298451" cy="54964"/>
                <a:chOff x="6820601" y="5479505"/>
                <a:chExt cx="298451" cy="54964"/>
              </a:xfrm>
            </p:grpSpPr>
            <p:sp>
              <p:nvSpPr>
                <p:cNvPr id="104" name="Freeform 242"/>
                <p:cNvSpPr/>
                <p:nvPr/>
              </p:nvSpPr>
              <p:spPr>
                <a:xfrm>
                  <a:off x="6820601" y="5479505"/>
                  <a:ext cx="298451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243"/>
                <p:cNvSpPr/>
                <p:nvPr/>
              </p:nvSpPr>
              <p:spPr>
                <a:xfrm>
                  <a:off x="6834079" y="5479505"/>
                  <a:ext cx="271494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244"/>
              <p:cNvSpPr/>
              <p:nvPr/>
            </p:nvSpPr>
            <p:spPr>
              <a:xfrm>
                <a:off x="6716798" y="5504139"/>
                <a:ext cx="0" cy="79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245"/>
              <p:cNvSpPr/>
              <p:nvPr/>
            </p:nvSpPr>
            <p:spPr>
              <a:xfrm>
                <a:off x="7242331" y="5507934"/>
                <a:ext cx="0" cy="77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8" name="Line 444"/>
            <p:cNvSpPr/>
            <p:nvPr/>
          </p:nvSpPr>
          <p:spPr>
            <a:xfrm>
              <a:off x="7010924" y="5622499"/>
              <a:ext cx="0" cy="400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9" name="Text Box 446"/>
          <p:cNvSpPr txBox="1"/>
          <p:nvPr/>
        </p:nvSpPr>
        <p:spPr>
          <a:xfrm>
            <a:off x="2044698" y="5186367"/>
            <a:ext cx="1212851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to Internet</a:t>
            </a:r>
          </a:p>
        </p:txBody>
      </p:sp>
      <p:sp>
        <p:nvSpPr>
          <p:cNvPr id="110" name="Text Box 447"/>
          <p:cNvSpPr txBox="1"/>
          <p:nvPr/>
        </p:nvSpPr>
        <p:spPr>
          <a:xfrm>
            <a:off x="6711952" y="5884858"/>
            <a:ext cx="1212851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to Internet</a:t>
            </a:r>
          </a:p>
        </p:txBody>
      </p:sp>
      <p:sp>
        <p:nvSpPr>
          <p:cNvPr id="111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00DC3A5-4630-4946-9244-15E5034DCF8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188640"/>
            <a:ext cx="5554960" cy="1800200"/>
          </a:xfrm>
        </p:spPr>
        <p:txBody>
          <a:bodyPr/>
          <a:lstStyle/>
          <a:p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C00000"/>
                </a:solidFill>
                <a:latin typeface="Comic Sans MS" pitchFamily="66" charset="0"/>
              </a:rPr>
              <a:t>Δίκτυα Επικοινωνιών ΙΙ</a:t>
            </a: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Τμήμα </a:t>
            </a:r>
            <a:r>
              <a:rPr lang="el-GR" sz="1800" dirty="0" smtClean="0">
                <a:solidFill>
                  <a:schemeClr val="accent1"/>
                </a:solidFill>
                <a:latin typeface="Comic Sans MS" pitchFamily="66" charset="0"/>
              </a:rPr>
              <a:t>Πληροφορικής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 και Τηλεπικοινωνιών</a:t>
            </a: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>     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Εθνικό &amp; Καποδιστριακό </a:t>
            </a:r>
            <a:b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>     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Πανεπιστήμιο Αθηνών</a:t>
            </a:r>
            <a:r>
              <a:rPr lang="el-GR" sz="1800" dirty="0" smtClean="0">
                <a:latin typeface="Comic Sans MS" pitchFamily="66" charset="0"/>
              </a:rPr>
              <a:t/>
            </a:r>
            <a:br>
              <a:rPr lang="el-GR" sz="1800" dirty="0" smtClean="0">
                <a:latin typeface="Comic Sans MS" pitchFamily="66" charset="0"/>
              </a:rPr>
            </a:br>
            <a:endParaRPr lang="el-GR" sz="1800" dirty="0">
              <a:latin typeface="Comic Sans MS" pitchFamily="66" charset="0"/>
            </a:endParaRPr>
          </a:p>
        </p:txBody>
      </p:sp>
      <p:sp>
        <p:nvSpPr>
          <p:cNvPr id="4" name="3 - Θέση κειμένου"/>
          <p:cNvSpPr>
            <a:spLocks noGrp="1"/>
          </p:cNvSpPr>
          <p:nvPr>
            <p:ph type="body" idx="2"/>
          </p:nvPr>
        </p:nvSpPr>
        <p:spPr>
          <a:xfrm>
            <a:off x="457200" y="1916832"/>
            <a:ext cx="5122912" cy="4209327"/>
          </a:xfrm>
        </p:spPr>
        <p:txBody>
          <a:bodyPr/>
          <a:lstStyle/>
          <a:p>
            <a:pPr marL="182563" indent="-182563">
              <a:buClr>
                <a:srgbClr val="00B050"/>
              </a:buClr>
            </a:pPr>
            <a:r>
              <a:rPr lang="el-GR" sz="1800" b="1" u="sng" dirty="0" smtClean="0">
                <a:latin typeface="Comic Sans MS" pitchFamily="66" charset="0"/>
              </a:rPr>
              <a:t>Θεματικές Ενότητες (ΘΕ) μαθήματος:</a:t>
            </a:r>
          </a:p>
          <a:p>
            <a:pPr marL="182563" indent="-182563">
              <a:buClr>
                <a:srgbClr val="00B050"/>
              </a:buClr>
              <a:buFont typeface="Wingdings" pitchFamily="2" charset="2"/>
              <a:buChar char="Ø"/>
            </a:pPr>
            <a:endParaRPr lang="el-GR" b="1" dirty="0" smtClean="0">
              <a:latin typeface="Comic Sans MS" pitchFamily="66" charset="0"/>
            </a:endParaRPr>
          </a:p>
          <a:p>
            <a:pPr marL="452438" indent="-452438">
              <a:buClr>
                <a:srgbClr val="00B050"/>
              </a:buClr>
            </a:pPr>
            <a:r>
              <a:rPr lang="el-GR" sz="1600" b="1" dirty="0" smtClean="0">
                <a:solidFill>
                  <a:srgbClr val="C00000"/>
                </a:solidFill>
                <a:latin typeface="Comic Sans MS" pitchFamily="66" charset="0"/>
              </a:rPr>
              <a:t>ΘΕ1: Εισαγωγή </a:t>
            </a:r>
          </a:p>
          <a:p>
            <a:pPr marL="452438" indent="-452438">
              <a:buClr>
                <a:srgbClr val="00B050"/>
              </a:buClr>
            </a:pPr>
            <a:r>
              <a:rPr lang="el-GR" sz="1200" b="1" dirty="0" smtClean="0">
                <a:latin typeface="Comic Sans MS" pitchFamily="66" charset="0"/>
              </a:rPr>
              <a:t>(Κεφ. 1 του βιβλίου)</a:t>
            </a:r>
          </a:p>
          <a:p>
            <a:pPr marL="452438" indent="-452438">
              <a:buClr>
                <a:srgbClr val="00B050"/>
              </a:buClr>
            </a:pPr>
            <a:endParaRPr lang="el-GR" sz="1600" b="1" dirty="0" smtClean="0">
              <a:latin typeface="Comic Sans MS" pitchFamily="66" charset="0"/>
            </a:endParaRPr>
          </a:p>
          <a:p>
            <a:pPr marL="539750" indent="-539750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ΘΕ2: Συστήματα Αναμονής (Μ/Μ/1 και παραλλαγές, Μ/</a:t>
            </a:r>
            <a:r>
              <a:rPr lang="en-US" sz="1600" b="1" dirty="0" smtClean="0">
                <a:latin typeface="Comic Sans MS" pitchFamily="66" charset="0"/>
              </a:rPr>
              <a:t>G/1, </a:t>
            </a:r>
            <a:r>
              <a:rPr lang="el-GR" sz="1600" b="1" dirty="0" smtClean="0">
                <a:latin typeface="Comic Sans MS" pitchFamily="66" charset="0"/>
              </a:rPr>
              <a:t>συστήματα με προτεραιότητες, δίκτυα ουρών)  </a:t>
            </a:r>
          </a:p>
          <a:p>
            <a:pPr marL="452438" indent="-452438">
              <a:buClr>
                <a:srgbClr val="00B050"/>
              </a:buClr>
              <a:buSzPct val="100000"/>
            </a:pPr>
            <a:endParaRPr lang="el-GR" sz="1600" b="1" dirty="0" smtClean="0">
              <a:latin typeface="Comic Sans MS" pitchFamily="66" charset="0"/>
            </a:endParaRPr>
          </a:p>
          <a:p>
            <a:pPr marL="539750" indent="-539750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ΘΕ3: Ασύρματα/Κινητά Δίκτυα (ασύρματα τοπικά δίκτυα, υποστήριξη κινητικότητας στο διαδίκτυο, κινητά δίκτυα 3ης γενιάς)  </a:t>
            </a:r>
          </a:p>
          <a:p>
            <a:pPr marL="539750" indent="-539750">
              <a:buClr>
                <a:srgbClr val="00B050"/>
              </a:buClr>
              <a:buSzPct val="100000"/>
            </a:pPr>
            <a:r>
              <a:rPr lang="el-GR" sz="1200" b="1" dirty="0" smtClean="0">
                <a:latin typeface="Comic Sans MS" pitchFamily="66" charset="0"/>
              </a:rPr>
              <a:t>(Κεφ. 6 του βιβλίου)</a:t>
            </a:r>
          </a:p>
          <a:p>
            <a:pPr marL="452438" indent="-452438">
              <a:buClr>
                <a:srgbClr val="00B050"/>
              </a:buClr>
              <a:buSzPct val="100000"/>
            </a:pPr>
            <a:endParaRPr lang="el-GR" sz="1600" b="1" dirty="0" smtClean="0">
              <a:latin typeface="Comic Sans MS" pitchFamily="66" charset="0"/>
            </a:endParaRP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ΘΕ4: Δικτύωση και Εφαρμογές Πολυμέσων </a:t>
            </a: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200" b="1" dirty="0" smtClean="0">
                <a:latin typeface="Comic Sans MS" pitchFamily="66" charset="0"/>
              </a:rPr>
              <a:t>(Κεφ. 7 του βιβλίου)</a:t>
            </a:r>
          </a:p>
          <a:p>
            <a:pPr marL="452438" indent="-452438">
              <a:buClr>
                <a:srgbClr val="00B050"/>
              </a:buClr>
              <a:buSzPct val="100000"/>
            </a:pPr>
            <a:endParaRPr lang="el-GR" sz="1600" b="1" dirty="0" smtClean="0">
              <a:latin typeface="Comic Sans MS" pitchFamily="66" charset="0"/>
            </a:endParaRP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ΘΕ5: Ασφάλεια Δικτύων</a:t>
            </a: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200" b="1" dirty="0" smtClean="0">
                <a:latin typeface="Comic Sans MS" pitchFamily="66" charset="0"/>
              </a:rPr>
              <a:t>(Κεφ. 8 του βιβλίου)</a:t>
            </a:r>
          </a:p>
          <a:p>
            <a:pPr>
              <a:buFont typeface="Wingdings" pitchFamily="2" charset="2"/>
              <a:buChar char="Ø"/>
            </a:pPr>
            <a:endParaRPr lang="el-GR" sz="1200" dirty="0" smtClean="0">
              <a:latin typeface="Comic Sans MS" pitchFamily="66" charset="0"/>
            </a:endParaRPr>
          </a:p>
          <a:p>
            <a:pPr lvl="0"/>
            <a:endParaRPr lang="el-GR" sz="1600" dirty="0" smtClean="0">
              <a:latin typeface="Comic Sans MS" pitchFamily="66" charset="0"/>
              <a:ea typeface="ＭＳ Ｐゴシック" pitchFamily="34"/>
            </a:endParaRPr>
          </a:p>
          <a:p>
            <a:endParaRPr lang="el-GR" dirty="0">
              <a:latin typeface="Comic Sans MS" pitchFamily="66" charset="0"/>
            </a:endParaRPr>
          </a:p>
        </p:txBody>
      </p:sp>
      <p:pic>
        <p:nvPicPr>
          <p:cNvPr id="5" name="Picture 1" descr="6e_cover.jpg"/>
          <p:cNvPicPr>
            <a:picLocks noGrp="1" noChangeAspect="1"/>
          </p:cNvPicPr>
          <p:nvPr>
            <p:ph idx="1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6084168" y="2060847"/>
            <a:ext cx="2660759" cy="2232249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6 - Ορθογώνιο"/>
          <p:cNvSpPr/>
          <p:nvPr/>
        </p:nvSpPr>
        <p:spPr>
          <a:xfrm flipH="1">
            <a:off x="6012160" y="4581128"/>
            <a:ext cx="2880320" cy="21852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Οι  περισσότερες από τις διαφάνειες αυτές αποτελούν προσαρμογή και απόδοση στα ελληνικά των διαφανειών που συνοδεύουν το βιβλίο </a:t>
            </a:r>
            <a:r>
              <a:rPr lang="en-US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Computer Networking</a:t>
            </a: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 : </a:t>
            </a:r>
            <a:r>
              <a:rPr lang="en-US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A Top-Down Approach, J.F Kurose and K.W. Ross, 6/E, </a:t>
            </a:r>
            <a:r>
              <a:rPr lang="en-US" sz="1000" dirty="0" smtClean="0">
                <a:latin typeface="Comic Sans MS" pitchFamily="66" charset="0"/>
              </a:rPr>
              <a:t>Addison-Wesley</a:t>
            </a:r>
            <a:r>
              <a:rPr lang="en-US" sz="1000" dirty="0" smtClean="0">
                <a:latin typeface="Comic Sans MS" pitchFamily="66" charset="0"/>
              </a:rPr>
              <a:t>.</a:t>
            </a: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>
              <a:latin typeface="Comic Sans MS" pitchFamily="66" charset="0"/>
            </a:endParaRPr>
          </a:p>
          <a:p>
            <a:pPr marL="173038" lvl="0" indent="-173038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000" dirty="0">
                <a:solidFill>
                  <a:srgbClr val="00000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All material copyright 1996-2012</a:t>
            </a:r>
          </a:p>
          <a:p>
            <a:pPr marL="173038" lvl="0" indent="-173038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000" dirty="0" smtClean="0">
                <a:solidFill>
                  <a:srgbClr val="00000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J.F </a:t>
            </a:r>
            <a:r>
              <a:rPr lang="en-US" sz="1000" dirty="0">
                <a:solidFill>
                  <a:srgbClr val="00000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Kurose and K.W. Ross, All Rights </a:t>
            </a:r>
            <a:r>
              <a:rPr lang="en-US" sz="1000" dirty="0" smtClean="0">
                <a:solidFill>
                  <a:srgbClr val="00000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Reserved</a:t>
            </a:r>
            <a:endParaRPr lang="el-GR" sz="1000" dirty="0" smtClean="0">
              <a:latin typeface="Comic Sans MS" pitchFamily="66" charset="0"/>
            </a:endParaRP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Προσαρμογή και επιμέλεια της απόδοσης των πρωτότυπων διαφανειών στα ελληνικά :</a:t>
            </a: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 Λάζαρος </a:t>
            </a:r>
            <a:r>
              <a:rPr lang="el-GR" sz="1000" dirty="0" err="1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Μεράκος</a:t>
            </a:r>
            <a:endParaRPr lang="el-GR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8" name="7 - Ορθογώνιο"/>
          <p:cNvSpPr/>
          <p:nvPr/>
        </p:nvSpPr>
        <p:spPr>
          <a:xfrm>
            <a:off x="6012160" y="620688"/>
            <a:ext cx="277180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buClr>
                <a:srgbClr val="00B050"/>
              </a:buClr>
            </a:pPr>
            <a:r>
              <a:rPr lang="el-GR" sz="1100" b="1" dirty="0" smtClean="0">
                <a:latin typeface="Comic Sans MS" pitchFamily="66" charset="0"/>
              </a:rPr>
              <a:t>Συνιστώμενο Βιβλίο: </a:t>
            </a:r>
          </a:p>
          <a:p>
            <a:pPr>
              <a:buClr>
                <a:srgbClr val="00B050"/>
              </a:buClr>
            </a:pP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Computer Networking: A Top-Down Approach, by Kurose</a:t>
            </a: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&amp; </a:t>
            </a: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Ross,</a:t>
            </a:r>
          </a:p>
          <a:p>
            <a:pPr>
              <a:buClr>
                <a:srgbClr val="00B050"/>
              </a:buClr>
            </a:pP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Addison-Wesley</a:t>
            </a: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</a:t>
            </a:r>
            <a:endParaRPr lang="en-US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>
              <a:buClr>
                <a:srgbClr val="00B050"/>
              </a:buClr>
            </a:pP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          </a:t>
            </a:r>
            <a:endParaRPr lang="en-US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 algn="r">
              <a:buClr>
                <a:srgbClr val="00B050"/>
              </a:buClr>
            </a:pPr>
            <a:r>
              <a:rPr lang="el-GR" sz="1100" b="1" dirty="0" smtClean="0">
                <a:latin typeface="Comic Sans MS" pitchFamily="66" charset="0"/>
              </a:rPr>
              <a:t>Ελληνική Μετάφραση:</a:t>
            </a:r>
          </a:p>
          <a:p>
            <a:pPr>
              <a:buClr>
                <a:srgbClr val="00B050"/>
              </a:buClr>
            </a:pP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Εκδόσεις : Μ. </a:t>
            </a:r>
            <a:r>
              <a:rPr lang="el-GR" sz="1100" b="1" dirty="0" err="1" smtClean="0">
                <a:solidFill>
                  <a:srgbClr val="006600"/>
                </a:solidFill>
                <a:latin typeface="Comic Sans MS" pitchFamily="66" charset="0"/>
              </a:rPr>
              <a:t>Γκιούρδας</a:t>
            </a:r>
            <a:endParaRPr lang="el-GR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 marL="182563" indent="-182563">
              <a:buClr>
                <a:srgbClr val="00B050"/>
              </a:buClr>
            </a:pPr>
            <a:endParaRPr lang="el-GR" sz="1100" b="1" dirty="0" smtClean="0">
              <a:solidFill>
                <a:srgbClr val="006600"/>
              </a:solidFill>
              <a:latin typeface="Comic Sans MS" pitchFamily="66" charset="0"/>
            </a:endParaRPr>
          </a:p>
        </p:txBody>
      </p:sp>
      <p:pic>
        <p:nvPicPr>
          <p:cNvPr id="264193" name="Picture 1" descr="C:\Users\Lazaros\Desktop\Logo_uoa_blue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9552" y="1124744"/>
            <a:ext cx="360040" cy="562723"/>
          </a:xfrm>
          <a:prstGeom prst="rect">
            <a:avLst/>
          </a:prstGeom>
          <a:noFill/>
        </p:spPr>
      </p:pic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9"/>
          <p:cNvGrpSpPr/>
          <p:nvPr/>
        </p:nvGrpSpPr>
        <p:grpSpPr>
          <a:xfrm>
            <a:off x="5281610" y="2803522"/>
            <a:ext cx="409578" cy="565154"/>
            <a:chOff x="5281610" y="2803522"/>
            <a:chExt cx="409578" cy="565154"/>
          </a:xfrm>
        </p:grpSpPr>
        <p:sp>
          <p:nvSpPr>
            <p:cNvPr id="3" name="Freeform 220"/>
            <p:cNvSpPr/>
            <p:nvPr/>
          </p:nvSpPr>
          <p:spPr>
            <a:xfrm>
              <a:off x="5281610" y="2803522"/>
              <a:ext cx="317497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6787"/>
                <a:gd name="f7" fmla="val 2138362"/>
                <a:gd name="f8" fmla="val 1190625"/>
                <a:gd name="f9" fmla="val 965200"/>
                <a:gd name="f10" fmla="val 1673225"/>
                <a:gd name="f11" fmla="val 963612"/>
                <a:gd name="f12" fmla="val 1208087"/>
                <a:gd name="f13" fmla="val 962025"/>
                <a:gd name="f14" fmla="val 742950"/>
                <a:gd name="f15" fmla="+- 0 0 -90"/>
                <a:gd name="f16" fmla="*/ f3 1 966787"/>
                <a:gd name="f17" fmla="*/ f4 1 213836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66787"/>
                <a:gd name="f26" fmla="*/ f22 1 2138362"/>
                <a:gd name="f27" fmla="*/ 0 f23 1"/>
                <a:gd name="f28" fmla="*/ 0 f22 1"/>
                <a:gd name="f29" fmla="*/ 1190625 f22 1"/>
                <a:gd name="f30" fmla="*/ 966787 f23 1"/>
                <a:gd name="f31" fmla="*/ 2138362 f22 1"/>
                <a:gd name="f32" fmla="*/ 962025 f23 1"/>
                <a:gd name="f33" fmla="*/ 742950 f22 1"/>
                <a:gd name="f34" fmla="+- f24 0 f1"/>
                <a:gd name="f35" fmla="*/ f27 1 966787"/>
                <a:gd name="f36" fmla="*/ f28 1 2138362"/>
                <a:gd name="f37" fmla="*/ f29 1 2138362"/>
                <a:gd name="f38" fmla="*/ f30 1 966787"/>
                <a:gd name="f39" fmla="*/ f31 1 2138362"/>
                <a:gd name="f40" fmla="*/ f32 1 966787"/>
                <a:gd name="f41" fmla="*/ f33 1 2138362"/>
                <a:gd name="f42" fmla="*/ f18 1 f25"/>
                <a:gd name="f43" fmla="*/ f19 1 f25"/>
                <a:gd name="f44" fmla="*/ f18 1 f26"/>
                <a:gd name="f45" fmla="*/ f20 1 f26"/>
                <a:gd name="f46" fmla="*/ f35 1 f25"/>
                <a:gd name="f47" fmla="*/ f36 1 f26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7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966787" h="2138362">
                  <a:moveTo>
                    <a:pt x="f5" y="f5"/>
                  </a:moveTo>
                  <a:lnTo>
                    <a:pt x="f5" y="f8"/>
                  </a:lnTo>
                  <a:lnTo>
                    <a:pt x="f6" y="f7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4" name="Freeform 221"/>
            <p:cNvSpPr/>
            <p:nvPr/>
          </p:nvSpPr>
          <p:spPr>
            <a:xfrm>
              <a:off x="5281610" y="2806695"/>
              <a:ext cx="407986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8448"/>
                <a:gd name="f7" fmla="val 758069"/>
                <a:gd name="f8" fmla="val 243561"/>
                <a:gd name="f9" fmla="val 573"/>
                <a:gd name="f10" fmla="val 162374"/>
                <a:gd name="f11" fmla="val 382"/>
                <a:gd name="f12" fmla="val 235530"/>
                <a:gd name="f13" fmla="val 6639"/>
                <a:gd name="f14" fmla="val 962698"/>
                <a:gd name="f15" fmla="val 753308"/>
                <a:gd name="f16" fmla="val 1114838"/>
                <a:gd name="f17" fmla="val 758721"/>
                <a:gd name="f18" fmla="val 1045247"/>
                <a:gd name="f19" fmla="val 751718"/>
                <a:gd name="f20" fmla="+- 0 0 -90"/>
                <a:gd name="f21" fmla="*/ f3 1 1248448"/>
                <a:gd name="f22" fmla="*/ f4 1 75806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248448"/>
                <a:gd name="f31" fmla="*/ f27 1 758069"/>
                <a:gd name="f32" fmla="*/ 243561 f28 1"/>
                <a:gd name="f33" fmla="*/ 573 f27 1"/>
                <a:gd name="f34" fmla="*/ 0 f28 1"/>
                <a:gd name="f35" fmla="*/ 0 f27 1"/>
                <a:gd name="f36" fmla="*/ 962698 f28 1"/>
                <a:gd name="f37" fmla="*/ 753308 f27 1"/>
                <a:gd name="f38" fmla="*/ 1248448 f28 1"/>
                <a:gd name="f39" fmla="*/ 758069 f27 1"/>
                <a:gd name="f40" fmla="+- f29 0 f1"/>
                <a:gd name="f41" fmla="*/ f32 1 1248448"/>
                <a:gd name="f42" fmla="*/ f33 1 758069"/>
                <a:gd name="f43" fmla="*/ f34 1 1248448"/>
                <a:gd name="f44" fmla="*/ f35 1 758069"/>
                <a:gd name="f45" fmla="*/ f36 1 1248448"/>
                <a:gd name="f46" fmla="*/ f37 1 758069"/>
                <a:gd name="f47" fmla="*/ f38 1 1248448"/>
                <a:gd name="f48" fmla="*/ f39 1 758069"/>
                <a:gd name="f49" fmla="*/ f23 1 f30"/>
                <a:gd name="f50" fmla="*/ f24 1 f30"/>
                <a:gd name="f51" fmla="*/ f23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248448" h="758069">
                  <a:moveTo>
                    <a:pt x="f8" y="f9"/>
                  </a:moveTo>
                  <a:cubicBezTo>
                    <a:pt x="f10" y="f11"/>
                    <a:pt x="f12" y="f13"/>
                    <a:pt x="f5" y="f5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6" y="f7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5" name="Rectangle 222"/>
            <p:cNvSpPr/>
            <p:nvPr/>
          </p:nvSpPr>
          <p:spPr>
            <a:xfrm>
              <a:off x="5594354" y="3009903"/>
              <a:ext cx="96834" cy="358773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6" name="Title 50"/>
          <p:cNvSpPr txBox="1">
            <a:spLocks noGrp="1"/>
          </p:cNvSpPr>
          <p:nvPr>
            <p:ph type="title" idx="4294967295"/>
          </p:nvPr>
        </p:nvSpPr>
        <p:spPr>
          <a:xfrm>
            <a:off x="153984" y="198433"/>
            <a:ext cx="8836020" cy="7651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Τερματικό σύστημα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στέλνει πακέτα δεδομένων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7" name="Content Placeholder 52"/>
          <p:cNvSpPr txBox="1">
            <a:spLocks noGrp="1"/>
          </p:cNvSpPr>
          <p:nvPr>
            <p:ph type="body" idx="4294967295"/>
          </p:nvPr>
        </p:nvSpPr>
        <p:spPr>
          <a:xfrm>
            <a:off x="428625" y="1068384"/>
            <a:ext cx="4110035" cy="4186232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>
                <a:latin typeface="Comic Sans MS" pitchFamily="66"/>
              </a:rPr>
              <a:t>Λειτουργία αποστολής</a:t>
            </a:r>
            <a:r>
              <a:rPr lang="en-US" sz="2400">
                <a:latin typeface="Comic Sans MS" pitchFamily="66"/>
              </a:rPr>
              <a:t>:</a:t>
            </a: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παίρνει μήνυμα εφαρμογής</a:t>
            </a:r>
            <a:endParaRPr lang="en-US" sz="2400">
              <a:latin typeface="Comic Sans MS" pitchFamily="66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το σπάει σε μικρότερα κομμάτια</a:t>
            </a:r>
            <a:r>
              <a:rPr lang="en-US" sz="2400">
                <a:latin typeface="Comic Sans MS" pitchFamily="66"/>
              </a:rPr>
              <a:t>, </a:t>
            </a:r>
            <a:r>
              <a:rPr lang="el-GR" sz="2400">
                <a:latin typeface="Comic Sans MS" pitchFamily="66"/>
              </a:rPr>
              <a:t>γνωστά ως </a:t>
            </a:r>
            <a:r>
              <a:rPr lang="el-GR" sz="2400">
                <a:solidFill>
                  <a:srgbClr val="C00000"/>
                </a:solidFill>
                <a:latin typeface="Comic Sans MS" pitchFamily="66"/>
              </a:rPr>
              <a:t>πακέτα</a:t>
            </a:r>
            <a:r>
              <a:rPr lang="en-US" sz="2400">
                <a:latin typeface="Comic Sans MS" pitchFamily="66"/>
              </a:rPr>
              <a:t>, </a:t>
            </a:r>
            <a:r>
              <a:rPr lang="el-GR" sz="2400">
                <a:latin typeface="Comic Sans MS" pitchFamily="66"/>
              </a:rPr>
              <a:t>μήκους</a:t>
            </a:r>
            <a:r>
              <a:rPr lang="en-US" sz="2400">
                <a:latin typeface="Comic Sans MS" pitchFamily="66"/>
              </a:rPr>
              <a:t> </a:t>
            </a:r>
            <a:r>
              <a:rPr lang="en-US" sz="2400" i="1">
                <a:solidFill>
                  <a:srgbClr val="C00000"/>
                </a:solidFill>
                <a:latin typeface="Comic Sans MS" pitchFamily="66"/>
              </a:rPr>
              <a:t>L</a:t>
            </a:r>
            <a:r>
              <a:rPr lang="en-US" sz="2400">
                <a:latin typeface="Comic Sans MS" pitchFamily="66"/>
              </a:rPr>
              <a:t> bits</a:t>
            </a: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μεταδίδει το πακέτο στο δίκτυο πρόσβασης με ρυθμό μετάδοσης </a:t>
            </a:r>
            <a:r>
              <a:rPr lang="en-US" sz="2400" i="1">
                <a:solidFill>
                  <a:srgbClr val="C00000"/>
                </a:solidFill>
                <a:latin typeface="Comic Sans MS" pitchFamily="66"/>
              </a:rPr>
              <a:t>R</a:t>
            </a:r>
            <a:r>
              <a:rPr lang="el-GR" sz="2400" i="1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n-US" sz="2400">
                <a:latin typeface="Comic Sans MS" pitchFamily="66"/>
              </a:rPr>
              <a:t>bits/sec</a:t>
            </a:r>
            <a:endParaRPr lang="el-GR" sz="2400">
              <a:latin typeface="Comic Sans MS" pitchFamily="66"/>
            </a:endParaRPr>
          </a:p>
          <a:p>
            <a:pPr marL="981078" lvl="2" indent="-352428" hangingPunct="1">
              <a:spcBef>
                <a:spcPts val="400"/>
              </a:spcBef>
              <a:buNone/>
            </a:pPr>
            <a:r>
              <a:rPr lang="el-GR" sz="1600">
                <a:solidFill>
                  <a:srgbClr val="000099"/>
                </a:solidFill>
              </a:rPr>
              <a:t>ρυθμός μετάδοσης </a:t>
            </a:r>
            <a:r>
              <a:rPr lang="el-GR" sz="1600"/>
              <a:t>ζεύξης (γραμμής)</a:t>
            </a:r>
          </a:p>
          <a:p>
            <a:pPr marL="981078" lvl="2" indent="-352428" hangingPunct="1">
              <a:spcBef>
                <a:spcPts val="400"/>
              </a:spcBef>
              <a:buNone/>
            </a:pPr>
            <a:r>
              <a:rPr lang="el-GR" sz="1600"/>
              <a:t>= </a:t>
            </a:r>
            <a:r>
              <a:rPr lang="el-GR" sz="1600">
                <a:solidFill>
                  <a:srgbClr val="000099"/>
                </a:solidFill>
              </a:rPr>
              <a:t>εύρος ζώνης </a:t>
            </a:r>
            <a:r>
              <a:rPr lang="el-GR" sz="1600"/>
              <a:t>= </a:t>
            </a:r>
            <a:r>
              <a:rPr lang="el-GR" sz="1600">
                <a:solidFill>
                  <a:srgbClr val="000099"/>
                </a:solidFill>
              </a:rPr>
              <a:t>χωρητικότητα</a:t>
            </a:r>
          </a:p>
          <a:p>
            <a:pPr lvl="0" hangingPunct="1">
              <a:spcBef>
                <a:spcPts val="600"/>
              </a:spcBef>
            </a:pPr>
            <a:endParaRPr lang="el-GR" sz="2400"/>
          </a:p>
          <a:p>
            <a:pPr lvl="0" hangingPunct="1">
              <a:spcBef>
                <a:spcPts val="600"/>
              </a:spcBef>
              <a:buNone/>
            </a:pPr>
            <a:endParaRPr lang="en-US" sz="2400" i="1">
              <a:solidFill>
                <a:srgbClr val="C00000"/>
              </a:solidFill>
            </a:endParaRPr>
          </a:p>
        </p:txBody>
      </p:sp>
      <p:sp>
        <p:nvSpPr>
          <p:cNvPr id="8" name="Line 305"/>
          <p:cNvSpPr/>
          <p:nvPr/>
        </p:nvSpPr>
        <p:spPr>
          <a:xfrm>
            <a:off x="5705471" y="3727451"/>
            <a:ext cx="24542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9" name="Picture 394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327026" y="869951"/>
            <a:ext cx="8397877" cy="1254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" name="Group 51"/>
          <p:cNvGrpSpPr/>
          <p:nvPr/>
        </p:nvGrpSpPr>
        <p:grpSpPr>
          <a:xfrm>
            <a:off x="7883527" y="3427408"/>
            <a:ext cx="1052510" cy="355601"/>
            <a:chOff x="7883527" y="3427408"/>
            <a:chExt cx="1052510" cy="355601"/>
          </a:xfrm>
        </p:grpSpPr>
        <p:sp>
          <p:nvSpPr>
            <p:cNvPr id="11" name="Rectangle 52"/>
            <p:cNvSpPr/>
            <p:nvPr/>
          </p:nvSpPr>
          <p:spPr>
            <a:xfrm>
              <a:off x="7883527" y="3641726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AutoShape 53"/>
            <p:cNvSpPr/>
            <p:nvPr/>
          </p:nvSpPr>
          <p:spPr>
            <a:xfrm>
              <a:off x="7883527" y="3432172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Freeform 54"/>
            <p:cNvSpPr/>
            <p:nvPr/>
          </p:nvSpPr>
          <p:spPr>
            <a:xfrm>
              <a:off x="8667753" y="3427408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Freeform 55"/>
            <p:cNvSpPr/>
            <p:nvPr/>
          </p:nvSpPr>
          <p:spPr>
            <a:xfrm>
              <a:off x="7986717" y="3475040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Freeform 56"/>
            <p:cNvSpPr/>
            <p:nvPr/>
          </p:nvSpPr>
          <p:spPr>
            <a:xfrm>
              <a:off x="8174041" y="3468684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" name="TextBox 1"/>
          <p:cNvSpPr txBox="1"/>
          <p:nvPr/>
        </p:nvSpPr>
        <p:spPr>
          <a:xfrm>
            <a:off x="5756276" y="3759198"/>
            <a:ext cx="3132140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R: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ρυθμός μετάδοσης ζεύξης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" name="Group 201"/>
          <p:cNvGrpSpPr/>
          <p:nvPr/>
        </p:nvGrpSpPr>
        <p:grpSpPr>
          <a:xfrm>
            <a:off x="5033964" y="2809878"/>
            <a:ext cx="409567" cy="565154"/>
            <a:chOff x="5033964" y="2809878"/>
            <a:chExt cx="409567" cy="565154"/>
          </a:xfrm>
        </p:grpSpPr>
        <p:sp>
          <p:nvSpPr>
            <p:cNvPr id="18" name="Freeform 202"/>
            <p:cNvSpPr/>
            <p:nvPr/>
          </p:nvSpPr>
          <p:spPr>
            <a:xfrm>
              <a:off x="5033964" y="2809878"/>
              <a:ext cx="317497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6787"/>
                <a:gd name="f7" fmla="val 2138362"/>
                <a:gd name="f8" fmla="val 1190625"/>
                <a:gd name="f9" fmla="val 965200"/>
                <a:gd name="f10" fmla="val 1673225"/>
                <a:gd name="f11" fmla="val 963612"/>
                <a:gd name="f12" fmla="val 1208087"/>
                <a:gd name="f13" fmla="val 962025"/>
                <a:gd name="f14" fmla="val 742950"/>
                <a:gd name="f15" fmla="+- 0 0 -90"/>
                <a:gd name="f16" fmla="*/ f3 1 966787"/>
                <a:gd name="f17" fmla="*/ f4 1 213836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66787"/>
                <a:gd name="f26" fmla="*/ f22 1 2138362"/>
                <a:gd name="f27" fmla="*/ 0 f23 1"/>
                <a:gd name="f28" fmla="*/ 0 f22 1"/>
                <a:gd name="f29" fmla="*/ 1190625 f22 1"/>
                <a:gd name="f30" fmla="*/ 966787 f23 1"/>
                <a:gd name="f31" fmla="*/ 2138362 f22 1"/>
                <a:gd name="f32" fmla="*/ 962025 f23 1"/>
                <a:gd name="f33" fmla="*/ 742950 f22 1"/>
                <a:gd name="f34" fmla="+- f24 0 f1"/>
                <a:gd name="f35" fmla="*/ f27 1 966787"/>
                <a:gd name="f36" fmla="*/ f28 1 2138362"/>
                <a:gd name="f37" fmla="*/ f29 1 2138362"/>
                <a:gd name="f38" fmla="*/ f30 1 966787"/>
                <a:gd name="f39" fmla="*/ f31 1 2138362"/>
                <a:gd name="f40" fmla="*/ f32 1 966787"/>
                <a:gd name="f41" fmla="*/ f33 1 2138362"/>
                <a:gd name="f42" fmla="*/ f18 1 f25"/>
                <a:gd name="f43" fmla="*/ f19 1 f25"/>
                <a:gd name="f44" fmla="*/ f18 1 f26"/>
                <a:gd name="f45" fmla="*/ f20 1 f26"/>
                <a:gd name="f46" fmla="*/ f35 1 f25"/>
                <a:gd name="f47" fmla="*/ f36 1 f26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7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966787" h="2138362">
                  <a:moveTo>
                    <a:pt x="f5" y="f5"/>
                  </a:moveTo>
                  <a:lnTo>
                    <a:pt x="f5" y="f8"/>
                  </a:lnTo>
                  <a:lnTo>
                    <a:pt x="f6" y="f7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19" name="Freeform 203"/>
            <p:cNvSpPr/>
            <p:nvPr/>
          </p:nvSpPr>
          <p:spPr>
            <a:xfrm>
              <a:off x="5033964" y="2813051"/>
              <a:ext cx="407986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8448"/>
                <a:gd name="f7" fmla="val 758069"/>
                <a:gd name="f8" fmla="val 243561"/>
                <a:gd name="f9" fmla="val 573"/>
                <a:gd name="f10" fmla="val 162374"/>
                <a:gd name="f11" fmla="val 382"/>
                <a:gd name="f12" fmla="val 235530"/>
                <a:gd name="f13" fmla="val 6639"/>
                <a:gd name="f14" fmla="val 962698"/>
                <a:gd name="f15" fmla="val 753308"/>
                <a:gd name="f16" fmla="val 1114838"/>
                <a:gd name="f17" fmla="val 758721"/>
                <a:gd name="f18" fmla="val 1045247"/>
                <a:gd name="f19" fmla="val 751718"/>
                <a:gd name="f20" fmla="+- 0 0 -90"/>
                <a:gd name="f21" fmla="*/ f3 1 1248448"/>
                <a:gd name="f22" fmla="*/ f4 1 75806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248448"/>
                <a:gd name="f31" fmla="*/ f27 1 758069"/>
                <a:gd name="f32" fmla="*/ 243561 f28 1"/>
                <a:gd name="f33" fmla="*/ 573 f27 1"/>
                <a:gd name="f34" fmla="*/ 0 f28 1"/>
                <a:gd name="f35" fmla="*/ 0 f27 1"/>
                <a:gd name="f36" fmla="*/ 962698 f28 1"/>
                <a:gd name="f37" fmla="*/ 753308 f27 1"/>
                <a:gd name="f38" fmla="*/ 1248448 f28 1"/>
                <a:gd name="f39" fmla="*/ 758069 f27 1"/>
                <a:gd name="f40" fmla="+- f29 0 f1"/>
                <a:gd name="f41" fmla="*/ f32 1 1248448"/>
                <a:gd name="f42" fmla="*/ f33 1 758069"/>
                <a:gd name="f43" fmla="*/ f34 1 1248448"/>
                <a:gd name="f44" fmla="*/ f35 1 758069"/>
                <a:gd name="f45" fmla="*/ f36 1 1248448"/>
                <a:gd name="f46" fmla="*/ f37 1 758069"/>
                <a:gd name="f47" fmla="*/ f38 1 1248448"/>
                <a:gd name="f48" fmla="*/ f39 1 758069"/>
                <a:gd name="f49" fmla="*/ f23 1 f30"/>
                <a:gd name="f50" fmla="*/ f24 1 f30"/>
                <a:gd name="f51" fmla="*/ f23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248448" h="758069">
                  <a:moveTo>
                    <a:pt x="f8" y="f9"/>
                  </a:moveTo>
                  <a:cubicBezTo>
                    <a:pt x="f10" y="f11"/>
                    <a:pt x="f12" y="f13"/>
                    <a:pt x="f5" y="f5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6" y="f7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20" name="Rectangle 204"/>
            <p:cNvSpPr/>
            <p:nvPr/>
          </p:nvSpPr>
          <p:spPr>
            <a:xfrm>
              <a:off x="5346697" y="3013076"/>
              <a:ext cx="96834" cy="360365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21" name="TextBox 205"/>
          <p:cNvSpPr txBox="1"/>
          <p:nvPr/>
        </p:nvSpPr>
        <p:spPr>
          <a:xfrm>
            <a:off x="4473573" y="3922711"/>
            <a:ext cx="1477963" cy="36830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τερματικό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2" name="Group 206"/>
          <p:cNvGrpSpPr/>
          <p:nvPr/>
        </p:nvGrpSpPr>
        <p:grpSpPr>
          <a:xfrm>
            <a:off x="4559298" y="3535363"/>
            <a:ext cx="1295403" cy="506412"/>
            <a:chOff x="4559298" y="3535363"/>
            <a:chExt cx="1295403" cy="506412"/>
          </a:xfrm>
        </p:grpSpPr>
        <p:pic>
          <p:nvPicPr>
            <p:cNvPr id="23" name="Picture 8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4559298" y="3551236"/>
              <a:ext cx="1295403" cy="49053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" name="Rectangle 208"/>
            <p:cNvSpPr/>
            <p:nvPr/>
          </p:nvSpPr>
          <p:spPr>
            <a:xfrm rot="1049097">
              <a:off x="4651370" y="3535363"/>
              <a:ext cx="1160465" cy="317497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grpSp>
        <p:nvGrpSpPr>
          <p:cNvPr id="25" name="Group 209"/>
          <p:cNvGrpSpPr/>
          <p:nvPr/>
        </p:nvGrpSpPr>
        <p:grpSpPr>
          <a:xfrm>
            <a:off x="4698991" y="1919289"/>
            <a:ext cx="1409703" cy="877888"/>
            <a:chOff x="4698991" y="1919289"/>
            <a:chExt cx="1409703" cy="877888"/>
          </a:xfrm>
        </p:grpSpPr>
        <p:pic>
          <p:nvPicPr>
            <p:cNvPr id="26" name="Picture 9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4854577" y="1919289"/>
              <a:ext cx="1022354" cy="87788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" name="Rectangle 211"/>
            <p:cNvSpPr/>
            <p:nvPr/>
          </p:nvSpPr>
          <p:spPr>
            <a:xfrm rot="11601811">
              <a:off x="4698991" y="2479668"/>
              <a:ext cx="1409703" cy="290514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28" name="TextBox 215"/>
          <p:cNvSpPr txBox="1"/>
          <p:nvPr/>
        </p:nvSpPr>
        <p:spPr>
          <a:xfrm>
            <a:off x="5448296" y="3341683"/>
            <a:ext cx="288922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</a:t>
            </a:r>
          </a:p>
        </p:txBody>
      </p:sp>
      <p:sp>
        <p:nvSpPr>
          <p:cNvPr id="29" name="TextBox 216"/>
          <p:cNvSpPr txBox="1"/>
          <p:nvPr/>
        </p:nvSpPr>
        <p:spPr>
          <a:xfrm>
            <a:off x="5206995" y="3349620"/>
            <a:ext cx="288922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</a:t>
            </a:r>
          </a:p>
        </p:txBody>
      </p:sp>
      <p:cxnSp>
        <p:nvCxnSpPr>
          <p:cNvPr id="30" name="Straight Connector 3"/>
          <p:cNvCxnSpPr/>
          <p:nvPr/>
        </p:nvCxnSpPr>
        <p:spPr>
          <a:xfrm flipV="1">
            <a:off x="5697534" y="2363788"/>
            <a:ext cx="1225552" cy="56515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31" name="TextBox 234"/>
          <p:cNvSpPr txBox="1"/>
          <p:nvPr/>
        </p:nvSpPr>
        <p:spPr>
          <a:xfrm>
            <a:off x="6861172" y="2014542"/>
            <a:ext cx="1804989" cy="64611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Δύο πακέτα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,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bits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το καθένα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TextBox 235"/>
          <p:cNvSpPr txBox="1"/>
          <p:nvPr/>
        </p:nvSpPr>
        <p:spPr>
          <a:xfrm>
            <a:off x="1477963" y="5456233"/>
            <a:ext cx="1552578" cy="78422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καθυστέρηση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μετάδοσης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πακέτου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TextBox 237"/>
          <p:cNvSpPr txBox="1"/>
          <p:nvPr/>
        </p:nvSpPr>
        <p:spPr>
          <a:xfrm>
            <a:off x="3460747" y="5453060"/>
            <a:ext cx="2111377" cy="78422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Χρόνος μετάδοσης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πακέτου 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(</a:t>
            </a: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-bits)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στη γραμμή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TextBox 4"/>
          <p:cNvSpPr txBox="1"/>
          <p:nvPr/>
        </p:nvSpPr>
        <p:spPr>
          <a:xfrm>
            <a:off x="6167435" y="5400675"/>
            <a:ext cx="1741483" cy="83184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(bits)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(bits/sec)</a:t>
            </a:r>
          </a:p>
        </p:txBody>
      </p:sp>
      <p:cxnSp>
        <p:nvCxnSpPr>
          <p:cNvPr id="35" name="Straight Connector 9"/>
          <p:cNvCxnSpPr/>
          <p:nvPr/>
        </p:nvCxnSpPr>
        <p:spPr>
          <a:xfrm>
            <a:off x="6254752" y="5819771"/>
            <a:ext cx="1284283" cy="0"/>
          </a:xfrm>
          <a:prstGeom prst="straightConnector1">
            <a:avLst/>
          </a:prstGeom>
          <a:noFill/>
          <a:ln w="25402">
            <a:solidFill>
              <a:srgbClr val="000000"/>
            </a:solidFill>
            <a:prstDash val="solid"/>
            <a:round/>
          </a:ln>
        </p:spPr>
      </p:cxnSp>
      <p:sp>
        <p:nvSpPr>
          <p:cNvPr id="36" name="TextBox 10"/>
          <p:cNvSpPr txBox="1"/>
          <p:nvPr/>
        </p:nvSpPr>
        <p:spPr>
          <a:xfrm>
            <a:off x="3084508" y="5575297"/>
            <a:ext cx="509585" cy="47307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</a:t>
            </a:r>
          </a:p>
        </p:txBody>
      </p:sp>
      <p:sp>
        <p:nvSpPr>
          <p:cNvPr id="37" name="TextBox 245"/>
          <p:cNvSpPr txBox="1"/>
          <p:nvPr/>
        </p:nvSpPr>
        <p:spPr>
          <a:xfrm>
            <a:off x="5570533" y="5602291"/>
            <a:ext cx="365129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</a:t>
            </a:r>
          </a:p>
        </p:txBody>
      </p:sp>
      <p:sp>
        <p:nvSpPr>
          <p:cNvPr id="38" name="Rectangle 11"/>
          <p:cNvSpPr/>
          <p:nvPr/>
        </p:nvSpPr>
        <p:spPr>
          <a:xfrm>
            <a:off x="1109660" y="5322886"/>
            <a:ext cx="7275515" cy="1001716"/>
          </a:xfrm>
          <a:prstGeom prst="rect">
            <a:avLst/>
          </a:prstGeom>
          <a:noFill/>
          <a:ln w="19046">
            <a:solidFill>
              <a:srgbClr val="C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A2BACBB-4FEC-4668-BE14-5F9593D87B73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9111CE2-99BC-4B74-AD61-32C350851D4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38103"/>
            <a:ext cx="7772400" cy="1143000"/>
          </a:xfrm>
        </p:spPr>
        <p:txBody>
          <a:bodyPr/>
          <a:lstStyle/>
          <a:p>
            <a:pPr lvl="0"/>
            <a:r>
              <a:rPr lang="el-GR" sz="3600">
                <a:latin typeface="Comic Sans MS" pitchFamily="66"/>
                <a:ea typeface="ＭＳ Ｐゴシック" pitchFamily="34"/>
              </a:rPr>
              <a:t>Φυσικά μέσα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047746"/>
            <a:ext cx="4322761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Bit: </a:t>
            </a:r>
            <a:r>
              <a:rPr lang="el-GR" sz="2400">
                <a:latin typeface="Comic Sans MS" pitchFamily="66"/>
                <a:ea typeface="ＭＳ Ｐゴシック" pitchFamily="34"/>
              </a:rPr>
              <a:t>διαδίδεται μεταξύ ζεύγους πομπού/δέκτη</a:t>
            </a:r>
            <a:r>
              <a:rPr lang="en-US" sz="2400">
                <a:latin typeface="Comic Sans MS" pitchFamily="66"/>
                <a:ea typeface="ＭＳ Ｐゴシック" pitchFamily="34"/>
              </a:rPr>
              <a:t/>
            </a:r>
            <a:br>
              <a:rPr lang="en-US" sz="2400">
                <a:latin typeface="Comic Sans MS" pitchFamily="66"/>
                <a:ea typeface="ＭＳ Ｐゴシック" pitchFamily="34"/>
              </a:rPr>
            </a:br>
            <a:endParaRPr lang="en-US" sz="240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Φυσική ζεύξη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400"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latin typeface="Comic Sans MS" pitchFamily="66"/>
                <a:ea typeface="ＭＳ Ｐゴシック" pitchFamily="34"/>
              </a:rPr>
              <a:t>βρίσκεται μεταξύ πομπού και δέκτη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Οδηγούμενα μέσα (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guided media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σήματα διαδίδονται σε κυματοδηγούς</a:t>
            </a:r>
            <a:r>
              <a:rPr lang="en-US" sz="2000">
                <a:latin typeface="Comic Sans MS" pitchFamily="66"/>
              </a:rPr>
              <a:t>: </a:t>
            </a:r>
            <a:r>
              <a:rPr lang="el-GR" sz="2000">
                <a:latin typeface="Comic Sans MS" pitchFamily="66"/>
              </a:rPr>
              <a:t>χαλκός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οπτική ίνα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ομοαξονικό καλώδιο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Μη οδηγούμενα μέσα (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unguided media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σήματα διαδίδονται ελεύθερα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π</a:t>
            </a:r>
            <a:r>
              <a:rPr lang="en-US" sz="2000">
                <a:latin typeface="Comic Sans MS" pitchFamily="66"/>
              </a:rPr>
              <a:t>.</a:t>
            </a:r>
            <a:r>
              <a:rPr lang="el-GR" sz="2000">
                <a:latin typeface="Comic Sans MS" pitchFamily="66"/>
              </a:rPr>
              <a:t>χ</a:t>
            </a:r>
            <a:r>
              <a:rPr lang="en-US" sz="2000">
                <a:latin typeface="Comic Sans MS" pitchFamily="66"/>
              </a:rPr>
              <a:t>., </a:t>
            </a:r>
            <a:r>
              <a:rPr lang="el-GR" sz="2000">
                <a:latin typeface="Comic Sans MS" pitchFamily="66"/>
              </a:rPr>
              <a:t>ραδιο-κύματα</a:t>
            </a:r>
            <a:endParaRPr lang="en-US" sz="2000">
              <a:latin typeface="Comic Sans MS" pitchFamily="66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5076821" y="1068384"/>
            <a:ext cx="3810003" cy="5084758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Συνεστραμμένο ζεύγος (</a:t>
            </a:r>
            <a:r>
              <a:rPr lang="en-US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Twisted Pair (TP)</a:t>
            </a:r>
            <a:r>
              <a:rPr lang="el-GR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Δύο μονωμένα σύρματα χαλκού 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>
                <a:latin typeface="Comic Sans MS" pitchFamily="66"/>
              </a:rPr>
              <a:t>Category 5: 100 Mbps,  1 Gbps Ethernet</a:t>
            </a:r>
          </a:p>
          <a:p>
            <a:pPr lvl="1" hangingPunct="1">
              <a:spcBef>
                <a:spcPts val="500"/>
              </a:spcBef>
              <a:buNone/>
            </a:pP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>
                <a:latin typeface="Comic Sans MS" pitchFamily="66"/>
              </a:rPr>
              <a:t>Category 6: 10 Gbps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957892" y="4762496"/>
            <a:ext cx="2276471" cy="1485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85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439734" y="793754"/>
            <a:ext cx="3041651" cy="1873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3C7DCDB-1BB9-485D-B1B8-917D9E7B211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304796" y="-209553"/>
            <a:ext cx="838200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Φυσικά μέσα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ομοαξονικό καλώδιο</a:t>
            </a:r>
            <a:r>
              <a:rPr lang="en-US" sz="3200">
                <a:latin typeface="Comic Sans MS" pitchFamily="66"/>
                <a:ea typeface="ＭＳ Ｐゴシック" pitchFamily="34"/>
              </a:rPr>
              <a:t>, </a:t>
            </a:r>
            <a:r>
              <a:rPr lang="el-GR" sz="3200">
                <a:latin typeface="Comic Sans MS" pitchFamily="66"/>
                <a:ea typeface="ＭＳ Ｐゴシック" pitchFamily="34"/>
              </a:rPr>
              <a:t>οπτική ίνα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847721"/>
            <a:ext cx="3962396" cy="4352928"/>
          </a:xfrm>
        </p:spPr>
        <p:txBody>
          <a:bodyPr/>
          <a:lstStyle/>
          <a:p>
            <a:pPr lvl="0">
              <a:lnSpc>
                <a:spcPct val="90000"/>
              </a:lnSpc>
              <a:buNone/>
            </a:pPr>
            <a:r>
              <a:rPr lang="el-GR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Ομοαξονικό καλώδιο</a:t>
            </a:r>
            <a:r>
              <a:rPr lang="en-US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endParaRPr lang="el-GR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Δύο ομόκεντροι χάλκινοι αγωγοί</a:t>
            </a: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Διπλής κατεύθυνσης</a:t>
            </a: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Ευρείας ζώνης (</a:t>
            </a:r>
            <a:r>
              <a:rPr lang="en-US" sz="2000">
                <a:latin typeface="Comic Sans MS" pitchFamily="66"/>
                <a:ea typeface="ＭＳ Ｐゴシック" pitchFamily="34"/>
              </a:rPr>
              <a:t>broadband</a:t>
            </a:r>
            <a:r>
              <a:rPr lang="el-GR" sz="2000">
                <a:latin typeface="Comic Sans MS" pitchFamily="66"/>
                <a:ea typeface="ＭＳ Ｐゴシック" pitchFamily="34"/>
              </a:rPr>
              <a:t>)</a:t>
            </a:r>
            <a:r>
              <a:rPr lang="en-US" sz="20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lnSpc>
                <a:spcPct val="90000"/>
              </a:lnSpc>
              <a:spcBef>
                <a:spcPts val="500"/>
              </a:spcBef>
              <a:buSzPct val="110000"/>
            </a:pP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πολλαπλά κανάλια στο καλώδιο</a:t>
            </a:r>
            <a:endParaRPr lang="en-US" sz="2000">
              <a:latin typeface="Comic Sans MS" pitchFamily="66"/>
            </a:endParaRPr>
          </a:p>
          <a:p>
            <a:pPr lvl="1">
              <a:lnSpc>
                <a:spcPct val="90000"/>
              </a:lnSpc>
              <a:spcBef>
                <a:spcPts val="500"/>
              </a:spcBef>
              <a:buSzPct val="110000"/>
            </a:pPr>
            <a:r>
              <a:rPr lang="en-US" sz="2000">
                <a:latin typeface="Comic Sans MS" pitchFamily="66"/>
              </a:rPr>
              <a:t>HFC</a:t>
            </a:r>
          </a:p>
        </p:txBody>
      </p:sp>
      <p:pic>
        <p:nvPicPr>
          <p:cNvPr id="6" name="Picture 4" descr="coax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169983" y="5181603"/>
            <a:ext cx="2501898" cy="1330323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Rectangle 5"/>
          <p:cNvSpPr/>
          <p:nvPr/>
        </p:nvSpPr>
        <p:spPr>
          <a:xfrm>
            <a:off x="4667253" y="782634"/>
            <a:ext cx="4230691" cy="437991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Καλώδιο οπτικής ίνας</a:t>
            </a:r>
            <a:r>
              <a:rPr lang="en-US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endParaRPr lang="el-GR" sz="28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Ίνα από γυαλί που μεταφέρει παλμούς φωτός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κάθε παλμός ένα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bit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Λειτουργία υψηλής ταχύτητας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Υψηλή ταχύτητα μετάδοσης από άκρο σε άκρο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10’s-100’s Gbps)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Χαμηλός ρυθμός σφαλμάτων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μεγάλη  απόσταση μεταξύ αναμεταδοτών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απρόσβλητ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o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από  ηλεκτρομαγνητικό θόρυβο)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8" name="Picture 6" descr="f-pict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5748339" y="5257800"/>
            <a:ext cx="2371725" cy="110489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72D9752-C83F-40CB-824D-3101B173057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23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304796" y="-247646"/>
            <a:ext cx="838200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Φυσικά μέσα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ράδιο-ζεύξεις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04796" y="1035045"/>
            <a:ext cx="4286249" cy="4527551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Σήμα μεταφέρεται στο Η/Μ φάσμα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Χωρίς φυσικό «σύρμα»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Διπλής κατεύθυνσης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Επιδράσεις περιβάλλοντος μετάδοσης</a:t>
            </a:r>
            <a:r>
              <a:rPr lang="en-US" sz="24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ανάκλαση</a:t>
            </a:r>
            <a:endParaRPr lang="en-US" sz="200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παρεμπόδιση από αντικείμενα</a:t>
            </a:r>
            <a:endParaRPr lang="en-US" sz="200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παρεμβολές</a:t>
            </a:r>
            <a:endParaRPr lang="en-US" sz="2000">
              <a:latin typeface="Comic Sans MS" pitchFamily="66"/>
            </a:endParaRPr>
          </a:p>
        </p:txBody>
      </p:sp>
      <p:sp>
        <p:nvSpPr>
          <p:cNvPr id="6" name="Rectangle 4"/>
          <p:cNvSpPr/>
          <p:nvPr/>
        </p:nvSpPr>
        <p:spPr>
          <a:xfrm>
            <a:off x="4686299" y="571500"/>
            <a:ext cx="4457700" cy="569595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Τύποι ράδιο-ζεύξεων</a:t>
            </a:r>
            <a:r>
              <a:rPr lang="en-US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επίγεια μικροκύματα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κανάλια έως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45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LAN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Wifi)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11Mbps, 54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ευρείας περιοχής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κυψελωτά δίκτυα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3G cellular: ~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λίγα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δορυφορικές ζεύξεις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κανάλι έως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45Mbps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ή πολλαπλά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μικρότερα κανάλια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270 msec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από άκρο σε άκρο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γεωστατικοί δορυφόροι έναντι δορυφόρων χαμηλής τροχιάς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7" name="Picture 1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61946" y="461964"/>
            <a:ext cx="5499101" cy="1555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3333CC"/>
                </a:solidFill>
                <a:latin typeface="Comic Sans MS" pitchFamily="66"/>
              </a:rPr>
              <a:t>1.1</a:t>
            </a:r>
            <a:r>
              <a:rPr lang="en-US" sz="2000">
                <a:solidFill>
                  <a:srgbClr val="3333CC"/>
                </a:solidFill>
              </a:rPr>
              <a:t> </a:t>
            </a:r>
            <a:r>
              <a:rPr lang="el-GR" sz="2000"/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>
                <a:latin typeface="Comic Sans MS" pitchFamily="66"/>
              </a:rPr>
              <a:t> 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περιφέρεια δικτύου</a:t>
            </a:r>
            <a:endParaRPr lang="en-US" sz="200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/>
              <a:t> </a:t>
            </a:r>
            <a:r>
              <a:rPr lang="el-GR"/>
              <a:t>τερματικά συστήματα, δίκτυα πρόσβασης, γραμμές</a:t>
            </a:r>
            <a:r>
              <a:rPr lang="en-US"/>
              <a:t>end systems, access networks, links</a:t>
            </a: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C00000"/>
                </a:solidFill>
                <a:latin typeface="Comic Sans MS" pitchFamily="66"/>
              </a:rPr>
              <a:t>1.3 </a:t>
            </a:r>
            <a:r>
              <a:rPr lang="el-GR" sz="2000">
                <a:solidFill>
                  <a:srgbClr val="C00000"/>
                </a:solidFill>
                <a:latin typeface="Comic Sans MS" pitchFamily="66"/>
              </a:rPr>
              <a:t> πυρήνας δικτύου</a:t>
            </a:r>
            <a:endParaRPr lang="en-US" sz="2000">
              <a:solidFill>
                <a:srgbClr val="C00000"/>
              </a:solidFill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>
                <a:solidFill>
                  <a:srgbClr val="C00000"/>
                </a:solidFill>
                <a:ea typeface="ＭＳ Ｐゴシック" pitchFamily="34"/>
              </a:rPr>
              <a:t>μεταγωγή πακέτου/κυκλώματος (</a:t>
            </a:r>
            <a:r>
              <a:rPr lang="en-US">
                <a:solidFill>
                  <a:srgbClr val="C00000"/>
                </a:solidFill>
                <a:ea typeface="ＭＳ Ｐゴシック" pitchFamily="34"/>
              </a:rPr>
              <a:t>packet/circuit switching</a:t>
            </a:r>
            <a:r>
              <a:rPr lang="el-GR">
                <a:solidFill>
                  <a:srgbClr val="C00000"/>
                </a:solidFill>
                <a:ea typeface="ＭＳ Ｐゴシック" pitchFamily="34"/>
              </a:rPr>
              <a:t>),</a:t>
            </a:r>
            <a:r>
              <a:rPr lang="en-US">
                <a:solidFill>
                  <a:srgbClr val="C00000"/>
                </a:solidFill>
                <a:ea typeface="ＭＳ Ｐゴシック" pitchFamily="34"/>
              </a:rPr>
              <a:t> </a:t>
            </a:r>
            <a:r>
              <a:rPr lang="el-GR">
                <a:solidFill>
                  <a:srgbClr val="C00000"/>
                </a:solidFill>
                <a:ea typeface="ＭＳ Ｐゴシック" pitchFamily="34"/>
              </a:rPr>
              <a:t>δομή δικτύου</a:t>
            </a:r>
            <a:endParaRPr lang="en-US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1.4 </a:t>
            </a:r>
            <a:r>
              <a:rPr lang="el-GR" sz="200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ρυθμαπόδοση δικτύου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ασφάλεια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ιστορική αναδρομή</a:t>
            </a:r>
            <a:endParaRPr lang="en-US" sz="2000">
              <a:latin typeface="Comic Sans MS" pitchFamily="66"/>
            </a:endParaRPr>
          </a:p>
          <a:p>
            <a:pPr lvl="0" hangingPunct="1"/>
            <a:endParaRPr lang="en-US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428C3A36-246C-4E48-81FF-E5FB0C91DA5C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24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611309"/>
            <a:ext cx="4271967" cy="4648196"/>
          </a:xfrm>
        </p:spPr>
        <p:txBody>
          <a:bodyPr/>
          <a:lstStyle/>
          <a:p>
            <a:pPr lvl="0" hangingPunct="1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Πλέγμα διασυνδεδεμένων δρομολογητών</a:t>
            </a:r>
          </a:p>
          <a:p>
            <a:pPr lvl="0" hangingPunct="1">
              <a:spcBef>
                <a:spcPts val="500"/>
              </a:spcBef>
              <a:buNone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500"/>
              </a:spcBef>
            </a:pPr>
            <a:r>
              <a:rPr lang="el-GR" sz="200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Μεταγωγή πακέτου</a:t>
            </a:r>
            <a:r>
              <a:rPr lang="en-US" sz="200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000">
                <a:latin typeface="Comic Sans MS" pitchFamily="66"/>
                <a:ea typeface="ＭＳ Ｐゴシック" pitchFamily="34"/>
              </a:rPr>
              <a:t>τερματικό σπάει τα μηνύματα της εφαρμογής σε πακέτα</a:t>
            </a:r>
            <a:endParaRPr lang="en-US" sz="2000" i="1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Προωθεί πακέτα από δρομολογητή σε δρομολογητή μέσω των ζεύξεων στο μονοπάτι από πηγή σε προορισμό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Κάθε πακέτο μεταδίδεται με την πλήρη ταχύτητα της γραμμής</a:t>
            </a:r>
            <a:endParaRPr lang="en-US" sz="2000">
              <a:latin typeface="Comic Sans MS" pitchFamily="66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 πυρήνας του 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Freeform 637"/>
          <p:cNvSpPr/>
          <p:nvPr/>
        </p:nvSpPr>
        <p:spPr>
          <a:xfrm>
            <a:off x="5202241" y="1712908"/>
            <a:ext cx="1736729" cy="10715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6"/>
              <a:gd name="f7" fmla="val 675"/>
              <a:gd name="f8" fmla="val 648"/>
              <a:gd name="f9" fmla="val 11"/>
              <a:gd name="f10" fmla="val 584"/>
              <a:gd name="f11" fmla="val 19"/>
              <a:gd name="f12" fmla="val 464"/>
              <a:gd name="f13" fmla="val 33"/>
              <a:gd name="f14" fmla="val 390"/>
              <a:gd name="f15" fmla="val 53"/>
              <a:gd name="f16" fmla="val 316"/>
              <a:gd name="f17" fmla="val 73"/>
              <a:gd name="f18" fmla="val 246"/>
              <a:gd name="f19" fmla="val 100"/>
              <a:gd name="f20" fmla="val 206"/>
              <a:gd name="f21" fmla="val 129"/>
              <a:gd name="f22" fmla="val 166"/>
              <a:gd name="f23" fmla="val 158"/>
              <a:gd name="f24" fmla="val 183"/>
              <a:gd name="f25" fmla="val 201"/>
              <a:gd name="f26" fmla="val 152"/>
              <a:gd name="f27" fmla="val 229"/>
              <a:gd name="f28" fmla="val 121"/>
              <a:gd name="f29" fmla="val 257"/>
              <a:gd name="f30" fmla="val 44"/>
              <a:gd name="f31" fmla="val 259"/>
              <a:gd name="f32" fmla="val 22"/>
              <a:gd name="f33" fmla="val 297"/>
              <a:gd name="f34" fmla="val 335"/>
              <a:gd name="f35" fmla="val 427"/>
              <a:gd name="f36" fmla="val 18"/>
              <a:gd name="f37" fmla="val 459"/>
              <a:gd name="f38" fmla="val 36"/>
              <a:gd name="f39" fmla="val 491"/>
              <a:gd name="f40" fmla="val 59"/>
              <a:gd name="f41" fmla="val 484"/>
              <a:gd name="f42" fmla="val 132"/>
              <a:gd name="f43" fmla="val 489"/>
              <a:gd name="f44" fmla="val 205"/>
              <a:gd name="f45" fmla="val 494"/>
              <a:gd name="f46" fmla="val 380"/>
              <a:gd name="f47" fmla="val 478"/>
              <a:gd name="f48" fmla="val 458"/>
              <a:gd name="f49" fmla="val 536"/>
              <a:gd name="f50" fmla="val 500"/>
              <a:gd name="f51" fmla="val 549"/>
              <a:gd name="f52" fmla="val 527"/>
              <a:gd name="f53" fmla="val 598"/>
              <a:gd name="f54" fmla="val 555"/>
              <a:gd name="f55" fmla="val 647"/>
              <a:gd name="f56" fmla="val 583"/>
              <a:gd name="f57" fmla="val 707"/>
              <a:gd name="f58" fmla="val 639"/>
              <a:gd name="f59" fmla="val 752"/>
              <a:gd name="f60" fmla="val 657"/>
              <a:gd name="f61" fmla="val 797"/>
              <a:gd name="f62" fmla="val 837"/>
              <a:gd name="f63" fmla="val 670"/>
              <a:gd name="f64" fmla="val 870"/>
              <a:gd name="f65" fmla="val 661"/>
              <a:gd name="f66" fmla="val 903"/>
              <a:gd name="f67" fmla="val 652"/>
              <a:gd name="f68" fmla="val 932"/>
              <a:gd name="f69" fmla="val 952"/>
              <a:gd name="f70" fmla="val 603"/>
              <a:gd name="f71" fmla="val 972"/>
              <a:gd name="f72" fmla="val 567"/>
              <a:gd name="f73" fmla="val 981"/>
              <a:gd name="f74" fmla="val 497"/>
              <a:gd name="f75" fmla="val 992"/>
              <a:gd name="f76" fmla="val 445"/>
              <a:gd name="f77" fmla="val 1003"/>
              <a:gd name="f78" fmla="val 393"/>
              <a:gd name="f79" fmla="val 1013"/>
              <a:gd name="f80" fmla="val 347"/>
              <a:gd name="f81" fmla="val 1018"/>
              <a:gd name="f82" fmla="val 291"/>
              <a:gd name="f83" fmla="val 1023"/>
              <a:gd name="f84" fmla="val 235"/>
              <a:gd name="f85" fmla="val 153"/>
              <a:gd name="f86" fmla="val 1022"/>
              <a:gd name="f87" fmla="val 107"/>
              <a:gd name="f88" fmla="val 1008"/>
              <a:gd name="f89" fmla="val 61"/>
              <a:gd name="f90" fmla="val 975"/>
              <a:gd name="f91" fmla="val 34"/>
              <a:gd name="f92" fmla="val 934"/>
              <a:gd name="f93" fmla="val 17"/>
              <a:gd name="f94" fmla="val 893"/>
              <a:gd name="f95" fmla="val 824"/>
              <a:gd name="f96" fmla="val 4"/>
              <a:gd name="f97" fmla="val 776"/>
              <a:gd name="f98" fmla="val 3"/>
              <a:gd name="f99" fmla="val 728"/>
              <a:gd name="f100" fmla="val 2"/>
              <a:gd name="f101" fmla="val 712"/>
              <a:gd name="f102" fmla="+- 0 0 -90"/>
              <a:gd name="f103" fmla="*/ f3 1 1036"/>
              <a:gd name="f104" fmla="*/ f4 1 675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1036"/>
              <a:gd name="f113" fmla="*/ f109 1 675"/>
              <a:gd name="f114" fmla="*/ 2147483647 f110 1"/>
              <a:gd name="f115" fmla="*/ 2147483647 f109 1"/>
              <a:gd name="f116" fmla="*/ 0 f110 1"/>
              <a:gd name="f117" fmla="*/ 0 f109 1"/>
              <a:gd name="f118" fmla="*/ 1036 f110 1"/>
              <a:gd name="f119" fmla="*/ 675 f109 1"/>
              <a:gd name="f120" fmla="+- f111 0 f1"/>
              <a:gd name="f121" fmla="*/ f114 1 1036"/>
              <a:gd name="f122" fmla="*/ f115 1 675"/>
              <a:gd name="f123" fmla="*/ f116 1 1036"/>
              <a:gd name="f124" fmla="*/ f117 1 675"/>
              <a:gd name="f125" fmla="*/ f118 1 1036"/>
              <a:gd name="f126" fmla="*/ f119 1 675"/>
              <a:gd name="f127" fmla="*/ f121 1 f112"/>
              <a:gd name="f128" fmla="*/ f122 1 f113"/>
              <a:gd name="f129" fmla="*/ f123 1 f112"/>
              <a:gd name="f130" fmla="*/ f125 1 f112"/>
              <a:gd name="f131" fmla="*/ f124 1 f113"/>
              <a:gd name="f132" fmla="*/ f126 1 f113"/>
              <a:gd name="f133" fmla="*/ f129 f103 1"/>
              <a:gd name="f134" fmla="*/ f130 f103 1"/>
              <a:gd name="f135" fmla="*/ f132 f104 1"/>
              <a:gd name="f136" fmla="*/ f131 f104 1"/>
              <a:gd name="f137" fmla="*/ f127 f103 1"/>
              <a:gd name="f138" fmla="*/ f128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</a:cxnLst>
            <a:rect l="f133" t="f136" r="f134" b="f135"/>
            <a:pathLst>
              <a:path w="1036" h="67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5" y="f34"/>
                  <a:pt x="f5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3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7"/>
                  <a:pt x="f62" y="f63"/>
                  <a:pt x="f64" y="f65"/>
                </a:cubicBezTo>
                <a:cubicBezTo>
                  <a:pt x="f66" y="f67"/>
                  <a:pt x="f68" y="f5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6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5"/>
                  <a:pt x="f95" y="f96"/>
                  <a:pt x="f97" y="f98"/>
                </a:cubicBezTo>
                <a:cubicBezTo>
                  <a:pt x="f99" y="f100"/>
                  <a:pt x="f101" y="f98"/>
                  <a:pt x="f8" y="f9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" name="Group 638"/>
          <p:cNvGrpSpPr/>
          <p:nvPr/>
        </p:nvGrpSpPr>
        <p:grpSpPr>
          <a:xfrm>
            <a:off x="5370508" y="3047996"/>
            <a:ext cx="1458916" cy="933456"/>
            <a:chOff x="5370508" y="3047996"/>
            <a:chExt cx="1458916" cy="933456"/>
          </a:xfrm>
        </p:grpSpPr>
        <p:sp>
          <p:nvSpPr>
            <p:cNvPr id="7" name="Rectangle 639"/>
            <p:cNvSpPr/>
            <p:nvPr/>
          </p:nvSpPr>
          <p:spPr>
            <a:xfrm>
              <a:off x="5604238" y="3311828"/>
              <a:ext cx="987003" cy="669624"/>
            </a:xfrm>
            <a:prstGeom prst="rect">
              <a:avLst/>
            </a:pr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" name="AutoShape 640"/>
            <p:cNvSpPr/>
            <p:nvPr/>
          </p:nvSpPr>
          <p:spPr>
            <a:xfrm>
              <a:off x="5370508" y="3047996"/>
              <a:ext cx="1458916" cy="317845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" name="Freeform 641"/>
          <p:cNvSpPr/>
          <p:nvPr/>
        </p:nvSpPr>
        <p:spPr>
          <a:xfrm>
            <a:off x="5364163" y="4425952"/>
            <a:ext cx="3225802" cy="1665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2"/>
              <a:gd name="f7" fmla="val 1049"/>
              <a:gd name="f8" fmla="val 1044"/>
              <a:gd name="f9" fmla="val 26"/>
              <a:gd name="f10" fmla="val 959"/>
              <a:gd name="f11" fmla="val 45"/>
              <a:gd name="f12" fmla="val 924"/>
              <a:gd name="f13" fmla="val 118"/>
              <a:gd name="f14" fmla="val 847"/>
              <a:gd name="f15" fmla="val 125"/>
              <a:gd name="f16" fmla="val 770"/>
              <a:gd name="f17" fmla="val 132"/>
              <a:gd name="f18" fmla="val 697"/>
              <a:gd name="f19" fmla="val 61"/>
              <a:gd name="f20" fmla="val 580"/>
              <a:gd name="f21" fmla="val 68"/>
              <a:gd name="f22" fmla="val 463"/>
              <a:gd name="f23" fmla="val 75"/>
              <a:gd name="f24" fmla="val 232"/>
              <a:gd name="f25" fmla="val 119"/>
              <a:gd name="f26" fmla="val 143"/>
              <a:gd name="f27" fmla="val 170"/>
              <a:gd name="f28" fmla="val 54"/>
              <a:gd name="f29" fmla="val 221"/>
              <a:gd name="f30" fmla="val 65"/>
              <a:gd name="f31" fmla="val 289"/>
              <a:gd name="f32" fmla="val 48"/>
              <a:gd name="f33" fmla="val 374"/>
              <a:gd name="f34" fmla="val 31"/>
              <a:gd name="f35" fmla="val 459"/>
              <a:gd name="f36" fmla="val 618"/>
              <a:gd name="f37" fmla="val 41"/>
              <a:gd name="f38" fmla="val 680"/>
              <a:gd name="f39" fmla="val 82"/>
              <a:gd name="f40" fmla="val 742"/>
              <a:gd name="f41" fmla="val 191"/>
              <a:gd name="f42" fmla="val 709"/>
              <a:gd name="f43" fmla="val 294"/>
              <a:gd name="f44" fmla="val 744"/>
              <a:gd name="f45" fmla="val 397"/>
              <a:gd name="f46" fmla="val 779"/>
              <a:gd name="f47" fmla="val 527"/>
              <a:gd name="f48" fmla="val 849"/>
              <a:gd name="f49" fmla="val 660"/>
              <a:gd name="f50" fmla="val 893"/>
              <a:gd name="f51" fmla="val 793"/>
              <a:gd name="f52" fmla="val 938"/>
              <a:gd name="f53" fmla="val 944"/>
              <a:gd name="f54" fmla="val 991"/>
              <a:gd name="f55" fmla="val 1088"/>
              <a:gd name="f56" fmla="val 1014"/>
              <a:gd name="f57" fmla="val 1232"/>
              <a:gd name="f58" fmla="val 1036"/>
              <a:gd name="f59" fmla="val 1401"/>
              <a:gd name="f60" fmla="val 1525"/>
              <a:gd name="f61" fmla="val 1031"/>
              <a:gd name="f62" fmla="val 1649"/>
              <a:gd name="f63" fmla="val 1012"/>
              <a:gd name="f64" fmla="val 1749"/>
              <a:gd name="f65" fmla="val 960"/>
              <a:gd name="f66" fmla="val 1831"/>
              <a:gd name="f67" fmla="val 907"/>
              <a:gd name="f68" fmla="val 1913"/>
              <a:gd name="f69" fmla="val 855"/>
              <a:gd name="f70" fmla="val 1998"/>
              <a:gd name="f71" fmla="val 824"/>
              <a:gd name="f72" fmla="val 2015"/>
              <a:gd name="f73" fmla="val 714"/>
              <a:gd name="f74" fmla="val 604"/>
              <a:gd name="f75" fmla="val 1990"/>
              <a:gd name="f76" fmla="val 350"/>
              <a:gd name="f77" fmla="val 1931"/>
              <a:gd name="f78" fmla="val 251"/>
              <a:gd name="f79" fmla="val 1872"/>
              <a:gd name="f80" fmla="val 151"/>
              <a:gd name="f81" fmla="val 1754"/>
              <a:gd name="f82" fmla="val 153"/>
              <a:gd name="f83" fmla="val 1658"/>
              <a:gd name="f84" fmla="val 114"/>
              <a:gd name="f85" fmla="val 1562"/>
              <a:gd name="f86" fmla="val 76"/>
              <a:gd name="f87" fmla="val 1457"/>
              <a:gd name="f88" fmla="val 30"/>
              <a:gd name="f89" fmla="val 1355"/>
              <a:gd name="f90" fmla="val 15"/>
              <a:gd name="f91" fmla="val 1253"/>
              <a:gd name="f92" fmla="val 1129"/>
              <a:gd name="f93" fmla="val 8"/>
              <a:gd name="f94" fmla="+- 0 0 -90"/>
              <a:gd name="f95" fmla="*/ f3 1 2032"/>
              <a:gd name="f96" fmla="*/ f4 1 1049"/>
              <a:gd name="f97" fmla="val f5"/>
              <a:gd name="f98" fmla="val f6"/>
              <a:gd name="f99" fmla="val f7"/>
              <a:gd name="f100" fmla="*/ f94 f0 1"/>
              <a:gd name="f101" fmla="+- f99 0 f97"/>
              <a:gd name="f102" fmla="+- f98 0 f97"/>
              <a:gd name="f103" fmla="*/ f100 1 f2"/>
              <a:gd name="f104" fmla="*/ f102 1 2032"/>
              <a:gd name="f105" fmla="*/ f101 1 1049"/>
              <a:gd name="f106" fmla="*/ 2147483647 f102 1"/>
              <a:gd name="f107" fmla="*/ 2147483647 f101 1"/>
              <a:gd name="f108" fmla="*/ 0 f102 1"/>
              <a:gd name="f109" fmla="*/ 0 f101 1"/>
              <a:gd name="f110" fmla="*/ 2032 f102 1"/>
              <a:gd name="f111" fmla="*/ 1049 f101 1"/>
              <a:gd name="f112" fmla="+- f103 0 f1"/>
              <a:gd name="f113" fmla="*/ f106 1 2032"/>
              <a:gd name="f114" fmla="*/ f107 1 1049"/>
              <a:gd name="f115" fmla="*/ f108 1 2032"/>
              <a:gd name="f116" fmla="*/ f109 1 1049"/>
              <a:gd name="f117" fmla="*/ f110 1 2032"/>
              <a:gd name="f118" fmla="*/ f111 1 1049"/>
              <a:gd name="f119" fmla="*/ f113 1 f104"/>
              <a:gd name="f120" fmla="*/ f114 1 f105"/>
              <a:gd name="f121" fmla="*/ f115 1 f104"/>
              <a:gd name="f122" fmla="*/ f117 1 f104"/>
              <a:gd name="f123" fmla="*/ f116 1 f105"/>
              <a:gd name="f124" fmla="*/ f118 1 f105"/>
              <a:gd name="f125" fmla="*/ f121 f95 1"/>
              <a:gd name="f126" fmla="*/ f122 f95 1"/>
              <a:gd name="f127" fmla="*/ f124 f96 1"/>
              <a:gd name="f128" fmla="*/ f123 f96 1"/>
              <a:gd name="f129" fmla="*/ f119 f95 1"/>
              <a:gd name="f130" fmla="*/ f120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</a:cxnLst>
            <a:rect l="f125" t="f128" r="f126" b="f127"/>
            <a:pathLst>
              <a:path w="2032" h="104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7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6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5"/>
                  <a:pt x="f92" y="f93"/>
                  <a:pt x="f8" y="f9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642"/>
          <p:cNvSpPr/>
          <p:nvPr/>
        </p:nvSpPr>
        <p:spPr>
          <a:xfrm rot="5400013">
            <a:off x="7845424" y="5162546"/>
            <a:ext cx="523878" cy="139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43"/>
          <p:cNvSpPr/>
          <p:nvPr/>
        </p:nvSpPr>
        <p:spPr>
          <a:xfrm rot="5399996" flipV="1">
            <a:off x="7991472" y="5443533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644"/>
          <p:cNvSpPr/>
          <p:nvPr/>
        </p:nvSpPr>
        <p:spPr>
          <a:xfrm rot="5400013">
            <a:off x="8177214" y="5119689"/>
            <a:ext cx="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646"/>
          <p:cNvSpPr/>
          <p:nvPr/>
        </p:nvSpPr>
        <p:spPr>
          <a:xfrm>
            <a:off x="6100767" y="4776789"/>
            <a:ext cx="212726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647"/>
          <p:cNvSpPr/>
          <p:nvPr/>
        </p:nvSpPr>
        <p:spPr>
          <a:xfrm flipV="1">
            <a:off x="5842001" y="5040309"/>
            <a:ext cx="390521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50"/>
          <p:cNvSpPr/>
          <p:nvPr/>
        </p:nvSpPr>
        <p:spPr>
          <a:xfrm flipH="1">
            <a:off x="6267453" y="5087941"/>
            <a:ext cx="103190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651"/>
          <p:cNvSpPr/>
          <p:nvPr/>
        </p:nvSpPr>
        <p:spPr>
          <a:xfrm flipH="1" flipV="1">
            <a:off x="6548439" y="5100642"/>
            <a:ext cx="114300" cy="1730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652"/>
          <p:cNvSpPr/>
          <p:nvPr/>
        </p:nvSpPr>
        <p:spPr>
          <a:xfrm>
            <a:off x="6743700" y="5056183"/>
            <a:ext cx="503240" cy="2698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654"/>
          <p:cNvSpPr/>
          <p:nvPr/>
        </p:nvSpPr>
        <p:spPr>
          <a:xfrm>
            <a:off x="6046790" y="3582984"/>
            <a:ext cx="234945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655"/>
          <p:cNvSpPr/>
          <p:nvPr/>
        </p:nvSpPr>
        <p:spPr>
          <a:xfrm flipV="1">
            <a:off x="5891214" y="3736979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0" name="Group 656"/>
          <p:cNvGrpSpPr/>
          <p:nvPr/>
        </p:nvGrpSpPr>
        <p:grpSpPr>
          <a:xfrm>
            <a:off x="5611809" y="3503615"/>
            <a:ext cx="506413" cy="352427"/>
            <a:chOff x="5611809" y="3503615"/>
            <a:chExt cx="506413" cy="352427"/>
          </a:xfrm>
        </p:grpSpPr>
        <p:pic>
          <p:nvPicPr>
            <p:cNvPr id="21" name="Picture 657" descr="access_point_stylized_small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5640732" y="3549289"/>
              <a:ext cx="370167" cy="30675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658" descr="antenna_radiation_stylized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5611809" y="3503615"/>
              <a:ext cx="506413" cy="10600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" name="Freeform 659"/>
          <p:cNvSpPr/>
          <p:nvPr/>
        </p:nvSpPr>
        <p:spPr>
          <a:xfrm>
            <a:off x="7015167" y="3530598"/>
            <a:ext cx="1314449" cy="67469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28"/>
              <a:gd name="f8" fmla="val 425"/>
              <a:gd name="f9" fmla="val 382"/>
              <a:gd name="f10" fmla="val 30"/>
              <a:gd name="f11" fmla="val 350"/>
              <a:gd name="f12" fmla="val 29"/>
              <a:gd name="f13" fmla="val 413"/>
              <a:gd name="f14" fmla="val 370"/>
              <a:gd name="f15" fmla="val 327"/>
              <a:gd name="f16" fmla="val 187"/>
              <a:gd name="f17" fmla="val 16"/>
              <a:gd name="f18" fmla="val 126"/>
              <a:gd name="f19" fmla="val 32"/>
              <a:gd name="f20" fmla="val 65"/>
              <a:gd name="f21" fmla="val 48"/>
              <a:gd name="f22" fmla="val 12"/>
              <a:gd name="f23" fmla="val 86"/>
              <a:gd name="f24" fmla="val 6"/>
              <a:gd name="f25" fmla="val 166"/>
              <a:gd name="f26" fmla="val 44"/>
              <a:gd name="f27" fmla="val 231"/>
              <a:gd name="f28" fmla="val 92"/>
              <a:gd name="f29" fmla="val 274"/>
              <a:gd name="f30" fmla="val 140"/>
              <a:gd name="f31" fmla="val 317"/>
              <a:gd name="f32" fmla="val 217"/>
              <a:gd name="f33" fmla="val 292"/>
              <a:gd name="f34" fmla="val 384"/>
              <a:gd name="f35" fmla="val 367"/>
              <a:gd name="f36" fmla="val 408"/>
              <a:gd name="f37" fmla="val 472"/>
              <a:gd name="f38" fmla="val 540"/>
              <a:gd name="f39" fmla="val 416"/>
              <a:gd name="f40" fmla="val 608"/>
              <a:gd name="f41" fmla="val 407"/>
              <a:gd name="f42" fmla="val 659"/>
              <a:gd name="f43" fmla="val 371"/>
              <a:gd name="f44" fmla="val 698"/>
              <a:gd name="f45" fmla="val 330"/>
              <a:gd name="f46" fmla="val 737"/>
              <a:gd name="f47" fmla="val 289"/>
              <a:gd name="f48" fmla="val 760"/>
              <a:gd name="f49" fmla="val 221"/>
              <a:gd name="f50" fmla="val 776"/>
              <a:gd name="f51" fmla="val 170"/>
              <a:gd name="f52" fmla="val 792"/>
              <a:gd name="f53" fmla="val 119"/>
              <a:gd name="f54" fmla="val 22"/>
              <a:gd name="f55" fmla="val 756"/>
              <a:gd name="f56" fmla="val 630"/>
              <a:gd name="f57" fmla="val 37"/>
              <a:gd name="f58" fmla="val 560"/>
              <a:gd name="f59" fmla="val 38"/>
              <a:gd name="f60" fmla="val 490"/>
              <a:gd name="f61" fmla="val 39"/>
              <a:gd name="f62" fmla="val 414"/>
              <a:gd name="f63" fmla="val 31"/>
              <a:gd name="f64" fmla="+- 0 0 -90"/>
              <a:gd name="f65" fmla="*/ f4 1 828"/>
              <a:gd name="f66" fmla="*/ f5 1 425"/>
              <a:gd name="f67" fmla="val f6"/>
              <a:gd name="f68" fmla="val f7"/>
              <a:gd name="f69" fmla="val f8"/>
              <a:gd name="f70" fmla="*/ f64 f0 1"/>
              <a:gd name="f71" fmla="+- f69 0 f67"/>
              <a:gd name="f72" fmla="+- f68 0 f67"/>
              <a:gd name="f73" fmla="*/ f70 1 f3"/>
              <a:gd name="f74" fmla="*/ f72 1 828"/>
              <a:gd name="f75" fmla="*/ f71 1 425"/>
              <a:gd name="f76" fmla="*/ 2147483647 f72 1"/>
              <a:gd name="f77" fmla="*/ 2147483647 f71 1"/>
              <a:gd name="f78" fmla="*/ 0 f72 1"/>
              <a:gd name="f79" fmla="*/ 0 f71 1"/>
              <a:gd name="f80" fmla="*/ 828 f72 1"/>
              <a:gd name="f81" fmla="*/ 425 f71 1"/>
              <a:gd name="f82" fmla="+- f73 0 f1"/>
              <a:gd name="f83" fmla="*/ f76 1 828"/>
              <a:gd name="f84" fmla="*/ f77 1 425"/>
              <a:gd name="f85" fmla="*/ f78 1 828"/>
              <a:gd name="f86" fmla="*/ f79 1 425"/>
              <a:gd name="f87" fmla="*/ f80 1 828"/>
              <a:gd name="f88" fmla="*/ f81 1 425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828" h="425">
                <a:moveTo>
                  <a:pt x="f9" y="f10"/>
                </a:moveTo>
                <a:cubicBezTo>
                  <a:pt x="f11" y="f12"/>
                  <a:pt x="f13" y="f10"/>
                  <a:pt x="f14" y="f10"/>
                </a:cubicBezTo>
                <a:cubicBezTo>
                  <a:pt x="f15" y="f10"/>
                  <a:pt x="f16" y="f17"/>
                  <a:pt x="f18" y="f19"/>
                </a:cubicBezTo>
                <a:cubicBezTo>
                  <a:pt x="f20" y="f21"/>
                  <a:pt x="f22" y="f23"/>
                  <a:pt x="f24" y="f18"/>
                </a:cubicBezTo>
                <a:cubicBezTo>
                  <a:pt x="f6" y="f25"/>
                  <a:pt x="f26" y="f27"/>
                  <a:pt x="f28" y="f29"/>
                </a:cubicBezTo>
                <a:cubicBezTo>
                  <a:pt x="f30" y="f31"/>
                  <a:pt x="f32" y="f2"/>
                  <a:pt x="f33" y="f34"/>
                </a:cubicBezTo>
                <a:cubicBezTo>
                  <a:pt x="f35" y="f36"/>
                  <a:pt x="f37" y="f8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7" y="f26"/>
                  <a:pt x="f52" y="f54"/>
                </a:cubicBezTo>
                <a:cubicBezTo>
                  <a:pt x="f55" y="f6"/>
                  <a:pt x="f56" y="f57"/>
                  <a:pt x="f58" y="f59"/>
                </a:cubicBezTo>
                <a:cubicBezTo>
                  <a:pt x="f60" y="f61"/>
                  <a:pt x="f62" y="f63"/>
                  <a:pt x="f9" y="f10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Freeform 660"/>
          <p:cNvSpPr/>
          <p:nvPr/>
        </p:nvSpPr>
        <p:spPr>
          <a:xfrm>
            <a:off x="7011984" y="2005014"/>
            <a:ext cx="1730373" cy="11255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5"/>
              <a:gd name="f7" fmla="val 459"/>
              <a:gd name="f8" fmla="val 424"/>
              <a:gd name="f9" fmla="val 10"/>
              <a:gd name="f10" fmla="val 362"/>
              <a:gd name="f11" fmla="val 16"/>
              <a:gd name="f12" fmla="val 343"/>
              <a:gd name="f13" fmla="val 55"/>
              <a:gd name="f14" fmla="val 288"/>
              <a:gd name="f15" fmla="val 70"/>
              <a:gd name="f16" fmla="val 233"/>
              <a:gd name="f17" fmla="val 85"/>
              <a:gd name="f18" fmla="val 142"/>
              <a:gd name="f19" fmla="val 56"/>
              <a:gd name="f20" fmla="val 96"/>
              <a:gd name="f21" fmla="val 100"/>
              <a:gd name="f22" fmla="val 50"/>
              <a:gd name="f23" fmla="val 144"/>
              <a:gd name="f24" fmla="val 279"/>
              <a:gd name="f25" fmla="val 14"/>
              <a:gd name="f26" fmla="val 336"/>
              <a:gd name="f27" fmla="val 28"/>
              <a:gd name="f28" fmla="val 393"/>
              <a:gd name="f29" fmla="val 125"/>
              <a:gd name="f30" fmla="val 429"/>
              <a:gd name="f31" fmla="val 444"/>
              <a:gd name="f32" fmla="val 235"/>
              <a:gd name="f33" fmla="val 426"/>
              <a:gd name="f34" fmla="val 346"/>
              <a:gd name="f35" fmla="val 413"/>
              <a:gd name="f36" fmla="val 525"/>
              <a:gd name="f37" fmla="val 443"/>
              <a:gd name="f38" fmla="val 584"/>
              <a:gd name="f39" fmla="val 643"/>
              <a:gd name="f40" fmla="val 445"/>
              <a:gd name="f41" fmla="val 670"/>
              <a:gd name="f42" fmla="val 446"/>
              <a:gd name="f43" fmla="val 698"/>
              <a:gd name="f44" fmla="val 434"/>
              <a:gd name="f45" fmla="val 726"/>
              <a:gd name="f46" fmla="val 422"/>
              <a:gd name="f47" fmla="val 743"/>
              <a:gd name="f48" fmla="val 418"/>
              <a:gd name="f49" fmla="val 752"/>
              <a:gd name="f50" fmla="val 372"/>
              <a:gd name="f51" fmla="val 761"/>
              <a:gd name="f52" fmla="val 326"/>
              <a:gd name="f53" fmla="val 214"/>
              <a:gd name="f54" fmla="val 750"/>
              <a:gd name="f55" fmla="val 158"/>
              <a:gd name="f56" fmla="val 735"/>
              <a:gd name="f57" fmla="val 102"/>
              <a:gd name="f58" fmla="val 716"/>
              <a:gd name="f59" fmla="val 58"/>
              <a:gd name="f60" fmla="val 662"/>
              <a:gd name="f61" fmla="val 34"/>
              <a:gd name="f62" fmla="val 608"/>
              <a:gd name="f63" fmla="val 505"/>
              <a:gd name="f64" fmla="+- 0 0 -90"/>
              <a:gd name="f65" fmla="*/ f3 1 765"/>
              <a:gd name="f66" fmla="*/ f4 1 45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765"/>
              <a:gd name="f75" fmla="*/ f71 1 459"/>
              <a:gd name="f76" fmla="*/ 2147483647 f72 1"/>
              <a:gd name="f77" fmla="*/ 2147483647 f71 1"/>
              <a:gd name="f78" fmla="*/ 0 f72 1"/>
              <a:gd name="f79" fmla="*/ 0 f71 1"/>
              <a:gd name="f80" fmla="*/ 765 f72 1"/>
              <a:gd name="f81" fmla="*/ 459 f71 1"/>
              <a:gd name="f82" fmla="+- f73 0 f1"/>
              <a:gd name="f83" fmla="*/ f76 1 765"/>
              <a:gd name="f84" fmla="*/ f77 1 459"/>
              <a:gd name="f85" fmla="*/ f78 1 765"/>
              <a:gd name="f86" fmla="*/ f79 1 459"/>
              <a:gd name="f87" fmla="*/ f80 1 765"/>
              <a:gd name="f88" fmla="*/ f81 1 459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765" h="45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5" y="f24"/>
                  <a:pt x="f25" y="f26"/>
                </a:cubicBezTo>
                <a:cubicBezTo>
                  <a:pt x="f27" y="f28"/>
                  <a:pt x="f29" y="f30"/>
                  <a:pt x="f2" y="f31"/>
                </a:cubicBezTo>
                <a:cubicBezTo>
                  <a:pt x="f32" y="f7"/>
                  <a:pt x="f24" y="f33"/>
                  <a:pt x="f34" y="f33"/>
                </a:cubicBezTo>
                <a:cubicBezTo>
                  <a:pt x="f35" y="f33"/>
                  <a:pt x="f36" y="f37"/>
                  <a:pt x="f38" y="f31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6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9"/>
                  <a:pt x="f63" y="f5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Line 661"/>
          <p:cNvSpPr/>
          <p:nvPr/>
        </p:nvSpPr>
        <p:spPr>
          <a:xfrm>
            <a:off x="7396160" y="3816348"/>
            <a:ext cx="163513" cy="1206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662"/>
          <p:cNvSpPr/>
          <p:nvPr/>
        </p:nvSpPr>
        <p:spPr>
          <a:xfrm>
            <a:off x="7492995" y="3736979"/>
            <a:ext cx="27940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663"/>
          <p:cNvSpPr/>
          <p:nvPr/>
        </p:nvSpPr>
        <p:spPr>
          <a:xfrm flipV="1">
            <a:off x="7729542" y="3822704"/>
            <a:ext cx="134938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664"/>
          <p:cNvSpPr/>
          <p:nvPr/>
        </p:nvSpPr>
        <p:spPr>
          <a:xfrm>
            <a:off x="6723061" y="2590796"/>
            <a:ext cx="50958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Line 665"/>
          <p:cNvSpPr/>
          <p:nvPr/>
        </p:nvSpPr>
        <p:spPr>
          <a:xfrm>
            <a:off x="7358067" y="4700592"/>
            <a:ext cx="390521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Line 666"/>
          <p:cNvSpPr/>
          <p:nvPr/>
        </p:nvSpPr>
        <p:spPr>
          <a:xfrm flipV="1">
            <a:off x="6737354" y="4687891"/>
            <a:ext cx="322261" cy="1984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Line 667"/>
          <p:cNvSpPr/>
          <p:nvPr/>
        </p:nvSpPr>
        <p:spPr>
          <a:xfrm flipV="1">
            <a:off x="6780211" y="4979986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668"/>
          <p:cNvSpPr/>
          <p:nvPr/>
        </p:nvSpPr>
        <p:spPr>
          <a:xfrm flipV="1">
            <a:off x="7577139" y="2495553"/>
            <a:ext cx="123828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669"/>
          <p:cNvSpPr/>
          <p:nvPr/>
        </p:nvSpPr>
        <p:spPr>
          <a:xfrm>
            <a:off x="7405689" y="2668584"/>
            <a:ext cx="0" cy="825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Line 670"/>
          <p:cNvSpPr/>
          <p:nvPr/>
        </p:nvSpPr>
        <p:spPr>
          <a:xfrm flipV="1">
            <a:off x="7580311" y="2562221"/>
            <a:ext cx="263520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Line 671"/>
          <p:cNvSpPr/>
          <p:nvPr/>
        </p:nvSpPr>
        <p:spPr>
          <a:xfrm>
            <a:off x="7942258" y="2563813"/>
            <a:ext cx="0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672"/>
          <p:cNvSpPr/>
          <p:nvPr/>
        </p:nvSpPr>
        <p:spPr>
          <a:xfrm>
            <a:off x="7596185" y="2870201"/>
            <a:ext cx="18891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673"/>
          <p:cNvSpPr/>
          <p:nvPr/>
        </p:nvSpPr>
        <p:spPr>
          <a:xfrm>
            <a:off x="8150220" y="2860672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674"/>
          <p:cNvSpPr/>
          <p:nvPr/>
        </p:nvSpPr>
        <p:spPr>
          <a:xfrm flipH="1">
            <a:off x="7299326" y="2936879"/>
            <a:ext cx="98426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Line 675"/>
          <p:cNvSpPr/>
          <p:nvPr/>
        </p:nvSpPr>
        <p:spPr>
          <a:xfrm flipH="1">
            <a:off x="7888291" y="2936879"/>
            <a:ext cx="111127" cy="7270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" name="Line 676"/>
          <p:cNvSpPr/>
          <p:nvPr/>
        </p:nvSpPr>
        <p:spPr>
          <a:xfrm flipV="1">
            <a:off x="7272342" y="4078288"/>
            <a:ext cx="227008" cy="4365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1" name="Line 677"/>
          <p:cNvSpPr/>
          <p:nvPr/>
        </p:nvSpPr>
        <p:spPr>
          <a:xfrm>
            <a:off x="8345491" y="2859091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custDash>
              <a:ds d="299906" sp="299906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2" name="Group 678"/>
          <p:cNvGrpSpPr/>
          <p:nvPr/>
        </p:nvGrpSpPr>
        <p:grpSpPr>
          <a:xfrm>
            <a:off x="6053135" y="1846265"/>
            <a:ext cx="468309" cy="620712"/>
            <a:chOff x="6053135" y="1846265"/>
            <a:chExt cx="468309" cy="620712"/>
          </a:xfrm>
        </p:grpSpPr>
        <p:sp>
          <p:nvSpPr>
            <p:cNvPr id="43" name="Line 270"/>
            <p:cNvSpPr/>
            <p:nvPr/>
          </p:nvSpPr>
          <p:spPr>
            <a:xfrm flipH="1">
              <a:off x="6138220" y="2026136"/>
              <a:ext cx="141549" cy="399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271"/>
            <p:cNvSpPr/>
            <p:nvPr/>
          </p:nvSpPr>
          <p:spPr>
            <a:xfrm>
              <a:off x="6279760" y="2026136"/>
              <a:ext cx="141549" cy="3972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Line 272"/>
            <p:cNvSpPr/>
            <p:nvPr/>
          </p:nvSpPr>
          <p:spPr>
            <a:xfrm>
              <a:off x="6138220" y="2423370"/>
              <a:ext cx="141549" cy="436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273"/>
            <p:cNvSpPr/>
            <p:nvPr/>
          </p:nvSpPr>
          <p:spPr>
            <a:xfrm flipH="1">
              <a:off x="6279760" y="2423370"/>
              <a:ext cx="141549" cy="436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Line 274"/>
            <p:cNvSpPr/>
            <p:nvPr/>
          </p:nvSpPr>
          <p:spPr>
            <a:xfrm>
              <a:off x="6279760" y="2034997"/>
              <a:ext cx="0" cy="4319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Line 275"/>
            <p:cNvSpPr/>
            <p:nvPr/>
          </p:nvSpPr>
          <p:spPr>
            <a:xfrm flipV="1">
              <a:off x="6138220" y="2382487"/>
              <a:ext cx="141549" cy="42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Line 276"/>
            <p:cNvSpPr/>
            <p:nvPr/>
          </p:nvSpPr>
          <p:spPr>
            <a:xfrm flipH="1" flipV="1">
              <a:off x="6279760" y="2382487"/>
              <a:ext cx="141549" cy="408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Line 277"/>
            <p:cNvSpPr/>
            <p:nvPr/>
          </p:nvSpPr>
          <p:spPr>
            <a:xfrm>
              <a:off x="6198452" y="2251664"/>
              <a:ext cx="81317" cy="3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278"/>
            <p:cNvSpPr/>
            <p:nvPr/>
          </p:nvSpPr>
          <p:spPr>
            <a:xfrm flipV="1">
              <a:off x="6279760" y="2251664"/>
              <a:ext cx="85834" cy="3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279"/>
            <p:cNvSpPr/>
            <p:nvPr/>
          </p:nvSpPr>
          <p:spPr>
            <a:xfrm>
              <a:off x="6171340" y="2310268"/>
              <a:ext cx="104653" cy="44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Line 280"/>
            <p:cNvSpPr/>
            <p:nvPr/>
          </p:nvSpPr>
          <p:spPr>
            <a:xfrm flipV="1">
              <a:off x="6279760" y="2319119"/>
              <a:ext cx="105412" cy="38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Line 281"/>
            <p:cNvSpPr/>
            <p:nvPr/>
          </p:nvSpPr>
          <p:spPr>
            <a:xfrm flipV="1">
              <a:off x="6279760" y="2191707"/>
              <a:ext cx="54205" cy="163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Line 282"/>
            <p:cNvSpPr/>
            <p:nvPr/>
          </p:nvSpPr>
          <p:spPr>
            <a:xfrm flipV="1">
              <a:off x="6279760" y="2109264"/>
              <a:ext cx="33878" cy="122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Line 283"/>
            <p:cNvSpPr/>
            <p:nvPr/>
          </p:nvSpPr>
          <p:spPr>
            <a:xfrm>
              <a:off x="6218779" y="2186257"/>
              <a:ext cx="65498" cy="217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Line 284"/>
            <p:cNvSpPr/>
            <p:nvPr/>
          </p:nvSpPr>
          <p:spPr>
            <a:xfrm>
              <a:off x="6248140" y="2105854"/>
              <a:ext cx="37645" cy="211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Oval 694"/>
            <p:cNvSpPr/>
            <p:nvPr/>
          </p:nvSpPr>
          <p:spPr>
            <a:xfrm>
              <a:off x="6254916" y="1989350"/>
              <a:ext cx="47429" cy="4633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pic>
          <p:nvPicPr>
            <p:cNvPr id="59" name="Picture 695" descr="cell_tower_radiation_gray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6053135" y="1846265"/>
              <a:ext cx="468309" cy="342717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0" name="Group 696"/>
          <p:cNvGrpSpPr/>
          <p:nvPr/>
        </p:nvGrpSpPr>
        <p:grpSpPr>
          <a:xfrm>
            <a:off x="6289672" y="2406645"/>
            <a:ext cx="454027" cy="254012"/>
            <a:chOff x="6289672" y="2406645"/>
            <a:chExt cx="454027" cy="254012"/>
          </a:xfrm>
        </p:grpSpPr>
        <p:sp>
          <p:nvSpPr>
            <p:cNvPr id="61" name="Line 697"/>
            <p:cNvSpPr/>
            <p:nvPr/>
          </p:nvSpPr>
          <p:spPr>
            <a:xfrm>
              <a:off x="6289672" y="2406645"/>
              <a:ext cx="152403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969696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Oval 407"/>
            <p:cNvSpPr/>
            <p:nvPr/>
          </p:nvSpPr>
          <p:spPr>
            <a:xfrm>
              <a:off x="6354759" y="2565404"/>
              <a:ext cx="387348" cy="9525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6354759" y="2555876"/>
              <a:ext cx="388940" cy="58741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6353178" y="2490789"/>
              <a:ext cx="387348" cy="1111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701"/>
            <p:cNvGrpSpPr/>
            <p:nvPr/>
          </p:nvGrpSpPr>
          <p:grpSpPr>
            <a:xfrm>
              <a:off x="6430966" y="2519364"/>
              <a:ext cx="219071" cy="52385"/>
              <a:chOff x="6430966" y="2519364"/>
              <a:chExt cx="219071" cy="52385"/>
            </a:xfrm>
          </p:grpSpPr>
          <p:sp>
            <p:nvSpPr>
              <p:cNvPr id="66" name="Freeform 702"/>
              <p:cNvSpPr/>
              <p:nvPr/>
            </p:nvSpPr>
            <p:spPr>
              <a:xfrm>
                <a:off x="6430966" y="2519364"/>
                <a:ext cx="219071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703"/>
              <p:cNvSpPr/>
              <p:nvPr/>
            </p:nvSpPr>
            <p:spPr>
              <a:xfrm>
                <a:off x="6440859" y="2519364"/>
                <a:ext cx="19928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704"/>
            <p:cNvSpPr/>
            <p:nvPr/>
          </p:nvSpPr>
          <p:spPr>
            <a:xfrm>
              <a:off x="6354759" y="2543175"/>
              <a:ext cx="0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705"/>
            <p:cNvSpPr/>
            <p:nvPr/>
          </p:nvSpPr>
          <p:spPr>
            <a:xfrm>
              <a:off x="6740527" y="2546347"/>
              <a:ext cx="0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706"/>
          <p:cNvGrpSpPr/>
          <p:nvPr/>
        </p:nvGrpSpPr>
        <p:grpSpPr>
          <a:xfrm>
            <a:off x="7202491" y="2493961"/>
            <a:ext cx="390521" cy="174633"/>
            <a:chOff x="7202491" y="2493961"/>
            <a:chExt cx="390521" cy="174633"/>
          </a:xfrm>
        </p:grpSpPr>
        <p:sp>
          <p:nvSpPr>
            <p:cNvPr id="71" name="Oval 407"/>
            <p:cNvSpPr/>
            <p:nvPr/>
          </p:nvSpPr>
          <p:spPr>
            <a:xfrm>
              <a:off x="7204072" y="257067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7204072" y="2560877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7202491" y="2493961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710"/>
            <p:cNvGrpSpPr/>
            <p:nvPr/>
          </p:nvGrpSpPr>
          <p:grpSpPr>
            <a:xfrm>
              <a:off x="7280279" y="2523341"/>
              <a:ext cx="219071" cy="53858"/>
              <a:chOff x="7280279" y="2523341"/>
              <a:chExt cx="219071" cy="53858"/>
            </a:xfrm>
          </p:grpSpPr>
          <p:sp>
            <p:nvSpPr>
              <p:cNvPr id="75" name="Freeform 711"/>
              <p:cNvSpPr/>
              <p:nvPr/>
            </p:nvSpPr>
            <p:spPr>
              <a:xfrm>
                <a:off x="7280279" y="2523341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712"/>
              <p:cNvSpPr/>
              <p:nvPr/>
            </p:nvSpPr>
            <p:spPr>
              <a:xfrm>
                <a:off x="7290172" y="2523341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713"/>
            <p:cNvSpPr/>
            <p:nvPr/>
          </p:nvSpPr>
          <p:spPr>
            <a:xfrm>
              <a:off x="7204072" y="2547820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714"/>
            <p:cNvSpPr/>
            <p:nvPr/>
          </p:nvSpPr>
          <p:spPr>
            <a:xfrm>
              <a:off x="7589840" y="2551084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715"/>
          <p:cNvGrpSpPr/>
          <p:nvPr/>
        </p:nvGrpSpPr>
        <p:grpSpPr>
          <a:xfrm>
            <a:off x="7213601" y="2757492"/>
            <a:ext cx="390531" cy="174622"/>
            <a:chOff x="7213601" y="2757492"/>
            <a:chExt cx="390531" cy="174622"/>
          </a:xfrm>
        </p:grpSpPr>
        <p:sp>
          <p:nvSpPr>
            <p:cNvPr id="80" name="Oval 407"/>
            <p:cNvSpPr/>
            <p:nvPr/>
          </p:nvSpPr>
          <p:spPr>
            <a:xfrm>
              <a:off x="7215192" y="283419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7215192" y="2824398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7213601" y="2757492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719"/>
            <p:cNvGrpSpPr/>
            <p:nvPr/>
          </p:nvGrpSpPr>
          <p:grpSpPr>
            <a:xfrm>
              <a:off x="7291389" y="2786862"/>
              <a:ext cx="219071" cy="53858"/>
              <a:chOff x="7291389" y="2786862"/>
              <a:chExt cx="219071" cy="53858"/>
            </a:xfrm>
          </p:grpSpPr>
          <p:sp>
            <p:nvSpPr>
              <p:cNvPr id="84" name="Freeform 720"/>
              <p:cNvSpPr/>
              <p:nvPr/>
            </p:nvSpPr>
            <p:spPr>
              <a:xfrm>
                <a:off x="7291389" y="2786862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721"/>
              <p:cNvSpPr/>
              <p:nvPr/>
            </p:nvSpPr>
            <p:spPr>
              <a:xfrm>
                <a:off x="7301282" y="2786862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722"/>
            <p:cNvSpPr/>
            <p:nvPr/>
          </p:nvSpPr>
          <p:spPr>
            <a:xfrm>
              <a:off x="7215192" y="2811341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723"/>
            <p:cNvSpPr/>
            <p:nvPr/>
          </p:nvSpPr>
          <p:spPr>
            <a:xfrm>
              <a:off x="7600950" y="2814605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724"/>
          <p:cNvGrpSpPr/>
          <p:nvPr/>
        </p:nvGrpSpPr>
        <p:grpSpPr>
          <a:xfrm>
            <a:off x="7762871" y="2759073"/>
            <a:ext cx="390532" cy="174633"/>
            <a:chOff x="7762871" y="2759073"/>
            <a:chExt cx="390532" cy="174633"/>
          </a:xfrm>
        </p:grpSpPr>
        <p:sp>
          <p:nvSpPr>
            <p:cNvPr id="89" name="Oval 407"/>
            <p:cNvSpPr/>
            <p:nvPr/>
          </p:nvSpPr>
          <p:spPr>
            <a:xfrm>
              <a:off x="7764463" y="283578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7764463" y="2825989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7762871" y="2759073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728"/>
            <p:cNvGrpSpPr/>
            <p:nvPr/>
          </p:nvGrpSpPr>
          <p:grpSpPr>
            <a:xfrm>
              <a:off x="7840659" y="2788453"/>
              <a:ext cx="219071" cy="53858"/>
              <a:chOff x="7840659" y="2788453"/>
              <a:chExt cx="219071" cy="53858"/>
            </a:xfrm>
          </p:grpSpPr>
          <p:sp>
            <p:nvSpPr>
              <p:cNvPr id="93" name="Freeform 729"/>
              <p:cNvSpPr/>
              <p:nvPr/>
            </p:nvSpPr>
            <p:spPr>
              <a:xfrm>
                <a:off x="7840659" y="2788453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730"/>
              <p:cNvSpPr/>
              <p:nvPr/>
            </p:nvSpPr>
            <p:spPr>
              <a:xfrm>
                <a:off x="7850553" y="2788453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731"/>
            <p:cNvSpPr/>
            <p:nvPr/>
          </p:nvSpPr>
          <p:spPr>
            <a:xfrm>
              <a:off x="7764463" y="2812932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732"/>
            <p:cNvSpPr/>
            <p:nvPr/>
          </p:nvSpPr>
          <p:spPr>
            <a:xfrm>
              <a:off x="8150220" y="2816196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7" name="Group 733"/>
          <p:cNvGrpSpPr/>
          <p:nvPr/>
        </p:nvGrpSpPr>
        <p:grpSpPr>
          <a:xfrm>
            <a:off x="7689847" y="2393954"/>
            <a:ext cx="390532" cy="174622"/>
            <a:chOff x="7689847" y="2393954"/>
            <a:chExt cx="390532" cy="174622"/>
          </a:xfrm>
        </p:grpSpPr>
        <p:sp>
          <p:nvSpPr>
            <p:cNvPr id="98" name="Oval 407"/>
            <p:cNvSpPr/>
            <p:nvPr/>
          </p:nvSpPr>
          <p:spPr>
            <a:xfrm>
              <a:off x="7691439" y="247065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9" name="Rectangle 410"/>
            <p:cNvSpPr/>
            <p:nvPr/>
          </p:nvSpPr>
          <p:spPr>
            <a:xfrm>
              <a:off x="7691439" y="2460860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0" name="Oval 411"/>
            <p:cNvSpPr/>
            <p:nvPr/>
          </p:nvSpPr>
          <p:spPr>
            <a:xfrm>
              <a:off x="7689847" y="2393954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01" name="Group 737"/>
            <p:cNvGrpSpPr/>
            <p:nvPr/>
          </p:nvGrpSpPr>
          <p:grpSpPr>
            <a:xfrm>
              <a:off x="7767635" y="2423324"/>
              <a:ext cx="219071" cy="53858"/>
              <a:chOff x="7767635" y="2423324"/>
              <a:chExt cx="219071" cy="53858"/>
            </a:xfrm>
          </p:grpSpPr>
          <p:sp>
            <p:nvSpPr>
              <p:cNvPr id="102" name="Freeform 738"/>
              <p:cNvSpPr/>
              <p:nvPr/>
            </p:nvSpPr>
            <p:spPr>
              <a:xfrm>
                <a:off x="7767635" y="2423324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739"/>
              <p:cNvSpPr/>
              <p:nvPr/>
            </p:nvSpPr>
            <p:spPr>
              <a:xfrm>
                <a:off x="7777529" y="2423324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4" name="Line 740"/>
            <p:cNvSpPr/>
            <p:nvPr/>
          </p:nvSpPr>
          <p:spPr>
            <a:xfrm>
              <a:off x="7691439" y="2447803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Line 741"/>
            <p:cNvSpPr/>
            <p:nvPr/>
          </p:nvSpPr>
          <p:spPr>
            <a:xfrm>
              <a:off x="8077196" y="2451067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6" name="Group 742"/>
          <p:cNvGrpSpPr/>
          <p:nvPr/>
        </p:nvGrpSpPr>
        <p:grpSpPr>
          <a:xfrm>
            <a:off x="7737479" y="3644898"/>
            <a:ext cx="492120" cy="206380"/>
            <a:chOff x="7737479" y="3644898"/>
            <a:chExt cx="492120" cy="206380"/>
          </a:xfrm>
        </p:grpSpPr>
        <p:sp>
          <p:nvSpPr>
            <p:cNvPr id="107" name="Oval 407"/>
            <p:cNvSpPr/>
            <p:nvPr/>
          </p:nvSpPr>
          <p:spPr>
            <a:xfrm>
              <a:off x="7739472" y="3735552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410"/>
            <p:cNvSpPr/>
            <p:nvPr/>
          </p:nvSpPr>
          <p:spPr>
            <a:xfrm>
              <a:off x="7739472" y="3723976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9" name="Oval 411"/>
            <p:cNvSpPr/>
            <p:nvPr/>
          </p:nvSpPr>
          <p:spPr>
            <a:xfrm>
              <a:off x="7737479" y="3644898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10" name="Group 746"/>
            <p:cNvGrpSpPr/>
            <p:nvPr/>
          </p:nvGrpSpPr>
          <p:grpSpPr>
            <a:xfrm>
              <a:off x="7835502" y="3679618"/>
              <a:ext cx="276066" cy="63651"/>
              <a:chOff x="7835502" y="3679618"/>
              <a:chExt cx="276066" cy="63651"/>
            </a:xfrm>
          </p:grpSpPr>
          <p:sp>
            <p:nvSpPr>
              <p:cNvPr id="111" name="Freeform 747"/>
              <p:cNvSpPr/>
              <p:nvPr/>
            </p:nvSpPr>
            <p:spPr>
              <a:xfrm>
                <a:off x="7835502" y="3679618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Freeform 748"/>
              <p:cNvSpPr/>
              <p:nvPr/>
            </p:nvSpPr>
            <p:spPr>
              <a:xfrm>
                <a:off x="7847966" y="3679618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3" name="Line 749"/>
            <p:cNvSpPr/>
            <p:nvPr/>
          </p:nvSpPr>
          <p:spPr>
            <a:xfrm>
              <a:off x="7739472" y="3708550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4" name="Line 750"/>
            <p:cNvSpPr/>
            <p:nvPr/>
          </p:nvSpPr>
          <p:spPr>
            <a:xfrm>
              <a:off x="8225594" y="3712409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15" name="Line 751"/>
          <p:cNvSpPr/>
          <p:nvPr/>
        </p:nvSpPr>
        <p:spPr>
          <a:xfrm>
            <a:off x="6427783" y="3743325"/>
            <a:ext cx="67945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16" name="Group 752"/>
          <p:cNvGrpSpPr/>
          <p:nvPr/>
        </p:nvGrpSpPr>
        <p:grpSpPr>
          <a:xfrm>
            <a:off x="7086600" y="3632197"/>
            <a:ext cx="492129" cy="206380"/>
            <a:chOff x="7086600" y="3632197"/>
            <a:chExt cx="492129" cy="206380"/>
          </a:xfrm>
        </p:grpSpPr>
        <p:sp>
          <p:nvSpPr>
            <p:cNvPr id="117" name="Oval 407"/>
            <p:cNvSpPr/>
            <p:nvPr/>
          </p:nvSpPr>
          <p:spPr>
            <a:xfrm>
              <a:off x="7088602" y="3722851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18" name="Rectangle 410"/>
            <p:cNvSpPr/>
            <p:nvPr/>
          </p:nvSpPr>
          <p:spPr>
            <a:xfrm>
              <a:off x="7088602" y="3711275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19" name="Oval 411"/>
            <p:cNvSpPr/>
            <p:nvPr/>
          </p:nvSpPr>
          <p:spPr>
            <a:xfrm>
              <a:off x="7086600" y="3632197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20" name="Group 756"/>
            <p:cNvGrpSpPr/>
            <p:nvPr/>
          </p:nvGrpSpPr>
          <p:grpSpPr>
            <a:xfrm>
              <a:off x="7184623" y="3666917"/>
              <a:ext cx="276066" cy="63651"/>
              <a:chOff x="7184623" y="3666917"/>
              <a:chExt cx="276066" cy="63651"/>
            </a:xfrm>
          </p:grpSpPr>
          <p:sp>
            <p:nvSpPr>
              <p:cNvPr id="121" name="Freeform 757"/>
              <p:cNvSpPr/>
              <p:nvPr/>
            </p:nvSpPr>
            <p:spPr>
              <a:xfrm>
                <a:off x="7184623" y="3666917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Freeform 758"/>
              <p:cNvSpPr/>
              <p:nvPr/>
            </p:nvSpPr>
            <p:spPr>
              <a:xfrm>
                <a:off x="7197096" y="3666917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3" name="Line 759"/>
            <p:cNvSpPr/>
            <p:nvPr/>
          </p:nvSpPr>
          <p:spPr>
            <a:xfrm>
              <a:off x="7088602" y="3695849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760"/>
            <p:cNvSpPr/>
            <p:nvPr/>
          </p:nvSpPr>
          <p:spPr>
            <a:xfrm>
              <a:off x="7574725" y="3699708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5" name="Group 761"/>
          <p:cNvGrpSpPr/>
          <p:nvPr/>
        </p:nvGrpSpPr>
        <p:grpSpPr>
          <a:xfrm>
            <a:off x="7591421" y="4806945"/>
            <a:ext cx="622304" cy="244474"/>
            <a:chOff x="7591421" y="4806945"/>
            <a:chExt cx="622304" cy="244474"/>
          </a:xfrm>
        </p:grpSpPr>
        <p:sp>
          <p:nvSpPr>
            <p:cNvPr id="126" name="Oval 407"/>
            <p:cNvSpPr/>
            <p:nvPr/>
          </p:nvSpPr>
          <p:spPr>
            <a:xfrm>
              <a:off x="7593954" y="4914333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27" name="Rectangle 410"/>
            <p:cNvSpPr/>
            <p:nvPr/>
          </p:nvSpPr>
          <p:spPr>
            <a:xfrm>
              <a:off x="7593954" y="4900626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411"/>
            <p:cNvSpPr/>
            <p:nvPr/>
          </p:nvSpPr>
          <p:spPr>
            <a:xfrm>
              <a:off x="7591421" y="4806945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29" name="Group 765"/>
            <p:cNvGrpSpPr/>
            <p:nvPr/>
          </p:nvGrpSpPr>
          <p:grpSpPr>
            <a:xfrm>
              <a:off x="7715378" y="4848075"/>
              <a:ext cx="349090" cy="75401"/>
              <a:chOff x="7715378" y="4848075"/>
              <a:chExt cx="349090" cy="75401"/>
            </a:xfrm>
          </p:grpSpPr>
          <p:sp>
            <p:nvSpPr>
              <p:cNvPr id="130" name="Freeform 766"/>
              <p:cNvSpPr/>
              <p:nvPr/>
            </p:nvSpPr>
            <p:spPr>
              <a:xfrm>
                <a:off x="7715378" y="4848075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Freeform 767"/>
              <p:cNvSpPr/>
              <p:nvPr/>
            </p:nvSpPr>
            <p:spPr>
              <a:xfrm>
                <a:off x="7731142" y="4848075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2" name="Line 768"/>
            <p:cNvSpPr/>
            <p:nvPr/>
          </p:nvSpPr>
          <p:spPr>
            <a:xfrm>
              <a:off x="7593954" y="4882347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769"/>
            <p:cNvSpPr/>
            <p:nvPr/>
          </p:nvSpPr>
          <p:spPr>
            <a:xfrm>
              <a:off x="8208669" y="4886919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34" name="Group 770"/>
          <p:cNvGrpSpPr/>
          <p:nvPr/>
        </p:nvGrpSpPr>
        <p:grpSpPr>
          <a:xfrm>
            <a:off x="6965954" y="4508504"/>
            <a:ext cx="622294" cy="244464"/>
            <a:chOff x="6965954" y="4508504"/>
            <a:chExt cx="622294" cy="244464"/>
          </a:xfrm>
        </p:grpSpPr>
        <p:sp>
          <p:nvSpPr>
            <p:cNvPr id="135" name="Oval 407"/>
            <p:cNvSpPr/>
            <p:nvPr/>
          </p:nvSpPr>
          <p:spPr>
            <a:xfrm>
              <a:off x="6968477" y="46158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36" name="Rectangle 410"/>
            <p:cNvSpPr/>
            <p:nvPr/>
          </p:nvSpPr>
          <p:spPr>
            <a:xfrm>
              <a:off x="6968477" y="46021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37" name="Oval 411"/>
            <p:cNvSpPr/>
            <p:nvPr/>
          </p:nvSpPr>
          <p:spPr>
            <a:xfrm>
              <a:off x="6965954" y="45085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38" name="Group 774"/>
            <p:cNvGrpSpPr/>
            <p:nvPr/>
          </p:nvGrpSpPr>
          <p:grpSpPr>
            <a:xfrm>
              <a:off x="7089900" y="4549624"/>
              <a:ext cx="349090" cy="75401"/>
              <a:chOff x="7089900" y="4549624"/>
              <a:chExt cx="349090" cy="75401"/>
            </a:xfrm>
          </p:grpSpPr>
          <p:sp>
            <p:nvSpPr>
              <p:cNvPr id="139" name="Freeform 775"/>
              <p:cNvSpPr/>
              <p:nvPr/>
            </p:nvSpPr>
            <p:spPr>
              <a:xfrm>
                <a:off x="7089900" y="45496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Freeform 776"/>
              <p:cNvSpPr/>
              <p:nvPr/>
            </p:nvSpPr>
            <p:spPr>
              <a:xfrm>
                <a:off x="7105674" y="45496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1" name="Line 777"/>
            <p:cNvSpPr/>
            <p:nvPr/>
          </p:nvSpPr>
          <p:spPr>
            <a:xfrm>
              <a:off x="6968477" y="45838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778"/>
            <p:cNvSpPr/>
            <p:nvPr/>
          </p:nvSpPr>
          <p:spPr>
            <a:xfrm>
              <a:off x="7583192" y="45884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43" name="Group 779"/>
          <p:cNvGrpSpPr/>
          <p:nvPr/>
        </p:nvGrpSpPr>
        <p:grpSpPr>
          <a:xfrm>
            <a:off x="6242051" y="4851404"/>
            <a:ext cx="622303" cy="244464"/>
            <a:chOff x="6242051" y="4851404"/>
            <a:chExt cx="622303" cy="244464"/>
          </a:xfrm>
        </p:grpSpPr>
        <p:sp>
          <p:nvSpPr>
            <p:cNvPr id="144" name="Oval 407"/>
            <p:cNvSpPr/>
            <p:nvPr/>
          </p:nvSpPr>
          <p:spPr>
            <a:xfrm>
              <a:off x="6244583" y="49587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45" name="Rectangle 410"/>
            <p:cNvSpPr/>
            <p:nvPr/>
          </p:nvSpPr>
          <p:spPr>
            <a:xfrm>
              <a:off x="6244583" y="49450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46" name="Oval 411"/>
            <p:cNvSpPr/>
            <p:nvPr/>
          </p:nvSpPr>
          <p:spPr>
            <a:xfrm>
              <a:off x="6242051" y="48514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47" name="Group 783"/>
            <p:cNvGrpSpPr/>
            <p:nvPr/>
          </p:nvGrpSpPr>
          <p:grpSpPr>
            <a:xfrm>
              <a:off x="6366007" y="4892524"/>
              <a:ext cx="349090" cy="75401"/>
              <a:chOff x="6366007" y="4892524"/>
              <a:chExt cx="349090" cy="75401"/>
            </a:xfrm>
          </p:grpSpPr>
          <p:sp>
            <p:nvSpPr>
              <p:cNvPr id="148" name="Freeform 784"/>
              <p:cNvSpPr/>
              <p:nvPr/>
            </p:nvSpPr>
            <p:spPr>
              <a:xfrm>
                <a:off x="6366007" y="48925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Freeform 785"/>
              <p:cNvSpPr/>
              <p:nvPr/>
            </p:nvSpPr>
            <p:spPr>
              <a:xfrm>
                <a:off x="6381771" y="48925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0" name="Line 786"/>
            <p:cNvSpPr/>
            <p:nvPr/>
          </p:nvSpPr>
          <p:spPr>
            <a:xfrm>
              <a:off x="6244583" y="49267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Line 787"/>
            <p:cNvSpPr/>
            <p:nvPr/>
          </p:nvSpPr>
          <p:spPr>
            <a:xfrm>
              <a:off x="6859289" y="49313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2" name="Group 788"/>
          <p:cNvGrpSpPr/>
          <p:nvPr/>
        </p:nvGrpSpPr>
        <p:grpSpPr>
          <a:xfrm>
            <a:off x="6051554" y="3644898"/>
            <a:ext cx="390521" cy="171450"/>
            <a:chOff x="6051554" y="3644898"/>
            <a:chExt cx="390521" cy="171450"/>
          </a:xfrm>
        </p:grpSpPr>
        <p:sp>
          <p:nvSpPr>
            <p:cNvPr id="153" name="Oval 407"/>
            <p:cNvSpPr/>
            <p:nvPr/>
          </p:nvSpPr>
          <p:spPr>
            <a:xfrm>
              <a:off x="6053135" y="3720208"/>
              <a:ext cx="387348" cy="961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54" name="Rectangle 410"/>
            <p:cNvSpPr/>
            <p:nvPr/>
          </p:nvSpPr>
          <p:spPr>
            <a:xfrm>
              <a:off x="6053135" y="3710598"/>
              <a:ext cx="388940" cy="5928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55" name="Oval 411"/>
            <p:cNvSpPr/>
            <p:nvPr/>
          </p:nvSpPr>
          <p:spPr>
            <a:xfrm>
              <a:off x="6051554" y="3644898"/>
              <a:ext cx="387348" cy="11216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56" name="Group 792"/>
            <p:cNvGrpSpPr/>
            <p:nvPr/>
          </p:nvGrpSpPr>
          <p:grpSpPr>
            <a:xfrm>
              <a:off x="6129342" y="3673739"/>
              <a:ext cx="219071" cy="52879"/>
              <a:chOff x="6129342" y="3673739"/>
              <a:chExt cx="219071" cy="52879"/>
            </a:xfrm>
          </p:grpSpPr>
          <p:sp>
            <p:nvSpPr>
              <p:cNvPr id="157" name="Freeform 793"/>
              <p:cNvSpPr/>
              <p:nvPr/>
            </p:nvSpPr>
            <p:spPr>
              <a:xfrm>
                <a:off x="6129342" y="3673739"/>
                <a:ext cx="219071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Freeform 794"/>
              <p:cNvSpPr/>
              <p:nvPr/>
            </p:nvSpPr>
            <p:spPr>
              <a:xfrm>
                <a:off x="6139235" y="3673739"/>
                <a:ext cx="199284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9" name="Line 795"/>
            <p:cNvSpPr/>
            <p:nvPr/>
          </p:nvSpPr>
          <p:spPr>
            <a:xfrm>
              <a:off x="6053135" y="3697778"/>
              <a:ext cx="0" cy="80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0" name="Line 796"/>
            <p:cNvSpPr/>
            <p:nvPr/>
          </p:nvSpPr>
          <p:spPr>
            <a:xfrm>
              <a:off x="6438903" y="3700979"/>
              <a:ext cx="0" cy="78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61" name="Group 797"/>
          <p:cNvGrpSpPr/>
          <p:nvPr/>
        </p:nvGrpSpPr>
        <p:grpSpPr>
          <a:xfrm>
            <a:off x="7161215" y="5005389"/>
            <a:ext cx="446089" cy="422269"/>
            <a:chOff x="7161215" y="5005389"/>
            <a:chExt cx="446089" cy="422269"/>
          </a:xfrm>
        </p:grpSpPr>
        <p:grpSp>
          <p:nvGrpSpPr>
            <p:cNvPr id="162" name="Group 798"/>
            <p:cNvGrpSpPr/>
            <p:nvPr/>
          </p:nvGrpSpPr>
          <p:grpSpPr>
            <a:xfrm>
              <a:off x="7231184" y="5005389"/>
              <a:ext cx="376120" cy="110010"/>
              <a:chOff x="7231184" y="5005389"/>
              <a:chExt cx="376120" cy="110010"/>
            </a:xfrm>
          </p:grpSpPr>
          <p:sp>
            <p:nvSpPr>
              <p:cNvPr id="163" name="Freeform 799"/>
              <p:cNvSpPr/>
              <p:nvPr/>
            </p:nvSpPr>
            <p:spPr>
              <a:xfrm>
                <a:off x="7332262" y="5025386"/>
                <a:ext cx="67062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9"/>
                  <a:gd name="f7" fmla="val 232"/>
                  <a:gd name="f8" fmla="val 70"/>
                  <a:gd name="f9" fmla="val 29"/>
                  <a:gd name="f10" fmla="val 55"/>
                  <a:gd name="f11" fmla="val 39"/>
                  <a:gd name="f12" fmla="val 42"/>
                  <a:gd name="f13" fmla="val 50"/>
                  <a:gd name="f14" fmla="val 30"/>
                  <a:gd name="f15" fmla="val 63"/>
                  <a:gd name="f16" fmla="val 20"/>
                  <a:gd name="f17" fmla="val 77"/>
                  <a:gd name="f18" fmla="val 12"/>
                  <a:gd name="f19" fmla="val 91"/>
                  <a:gd name="f20" fmla="val 6"/>
                  <a:gd name="f21" fmla="val 108"/>
                  <a:gd name="f22" fmla="val 2"/>
                  <a:gd name="f23" fmla="val 125"/>
                  <a:gd name="f24" fmla="val 142"/>
                  <a:gd name="f25" fmla="val 166"/>
                  <a:gd name="f26" fmla="val 186"/>
                  <a:gd name="f27" fmla="val 26"/>
                  <a:gd name="f28" fmla="val 203"/>
                  <a:gd name="f29" fmla="val 45"/>
                  <a:gd name="f30" fmla="val 216"/>
                  <a:gd name="f31" fmla="val 66"/>
                  <a:gd name="f32" fmla="val 226"/>
                  <a:gd name="f33" fmla="val 88"/>
                  <a:gd name="f34" fmla="val 230"/>
                  <a:gd name="f35" fmla="val 111"/>
                  <a:gd name="f36" fmla="val 134"/>
                  <a:gd name="f37" fmla="val 228"/>
                  <a:gd name="f38" fmla="val 138"/>
                  <a:gd name="f39" fmla="val 143"/>
                  <a:gd name="f40" fmla="val 147"/>
                  <a:gd name="f41" fmla="val 222"/>
                  <a:gd name="f42" fmla="val 148"/>
                  <a:gd name="f43" fmla="val 218"/>
                  <a:gd name="f44" fmla="val 145"/>
                  <a:gd name="f45" fmla="val 212"/>
                  <a:gd name="f46" fmla="val 141"/>
                  <a:gd name="f47" fmla="val 207"/>
                  <a:gd name="f48" fmla="val 135"/>
                  <a:gd name="f49" fmla="val 129"/>
                  <a:gd name="f50" fmla="val 201"/>
                  <a:gd name="f51" fmla="val 117"/>
                  <a:gd name="f52" fmla="val 197"/>
                  <a:gd name="f53" fmla="val 105"/>
                  <a:gd name="f54" fmla="val 195"/>
                  <a:gd name="f55" fmla="val 94"/>
                  <a:gd name="f56" fmla="val 193"/>
                  <a:gd name="f57" fmla="val 83"/>
                  <a:gd name="f58" fmla="val 190"/>
                  <a:gd name="f59" fmla="val 73"/>
                  <a:gd name="f60" fmla="val 187"/>
                  <a:gd name="f61" fmla="val 62"/>
                  <a:gd name="f62" fmla="val 182"/>
                  <a:gd name="f63" fmla="val 53"/>
                  <a:gd name="f64" fmla="val 176"/>
                  <a:gd name="f65" fmla="val 43"/>
                  <a:gd name="f66" fmla="val 167"/>
                  <a:gd name="f67" fmla="val 40"/>
                  <a:gd name="f68" fmla="val 128"/>
                  <a:gd name="f69" fmla="val 49"/>
                  <a:gd name="f70" fmla="val 96"/>
                  <a:gd name="f71" fmla="val 68"/>
                  <a:gd name="f72" fmla="val 71"/>
                  <a:gd name="f73" fmla="val 122"/>
                  <a:gd name="f74" fmla="val 34"/>
                  <a:gd name="f75" fmla="val 151"/>
                  <a:gd name="f76" fmla="val 21"/>
                  <a:gd name="f77" fmla="val 178"/>
                  <a:gd name="f78" fmla="val 4"/>
                  <a:gd name="f79" fmla="val 1"/>
                  <a:gd name="f80" fmla="val 172"/>
                  <a:gd name="f81" fmla="val 156"/>
                  <a:gd name="f82" fmla="val 121"/>
                  <a:gd name="f83" fmla="val 10"/>
                  <a:gd name="f84" fmla="val 103"/>
                  <a:gd name="f85" fmla="val 16"/>
                  <a:gd name="f86" fmla="val 86"/>
                  <a:gd name="f87" fmla="val 23"/>
                  <a:gd name="f88" fmla="+- 0 0 -90"/>
                  <a:gd name="f89" fmla="*/ f3 1 199"/>
                  <a:gd name="f90" fmla="*/ f4 1 232"/>
                  <a:gd name="f91" fmla="val f5"/>
                  <a:gd name="f92" fmla="val f6"/>
                  <a:gd name="f93" fmla="val f7"/>
                  <a:gd name="f94" fmla="*/ f88 f0 1"/>
                  <a:gd name="f95" fmla="+- f93 0 f91"/>
                  <a:gd name="f96" fmla="+- f92 0 f91"/>
                  <a:gd name="f97" fmla="*/ f94 1 f2"/>
                  <a:gd name="f98" fmla="*/ f96 1 199"/>
                  <a:gd name="f99" fmla="*/ f95 1 232"/>
                  <a:gd name="f100" fmla="*/ 0 f96 1"/>
                  <a:gd name="f101" fmla="*/ 0 f95 1"/>
                  <a:gd name="f102" fmla="*/ 199 f96 1"/>
                  <a:gd name="f103" fmla="*/ 232 f95 1"/>
                  <a:gd name="f104" fmla="+- f97 0 f1"/>
                  <a:gd name="f105" fmla="*/ f100 1 199"/>
                  <a:gd name="f106" fmla="*/ f101 1 232"/>
                  <a:gd name="f107" fmla="*/ f102 1 199"/>
                  <a:gd name="f108" fmla="*/ f103 1 232"/>
                  <a:gd name="f109" fmla="*/ f105 1 f98"/>
                  <a:gd name="f110" fmla="*/ f106 1 f99"/>
                  <a:gd name="f111" fmla="*/ f107 1 f98"/>
                  <a:gd name="f112" fmla="*/ f108 1 f99"/>
                  <a:gd name="f113" fmla="*/ f109 f89 1"/>
                  <a:gd name="f114" fmla="*/ f111 f89 1"/>
                  <a:gd name="f115" fmla="*/ f112 f90 1"/>
                  <a:gd name="f116" fmla="*/ f11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</a:cxnLst>
                <a:rect l="f113" t="f116" r="f114" b="f115"/>
                <a:pathLst>
                  <a:path w="199" h="23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5" y="f24"/>
                    </a:lnTo>
                    <a:lnTo>
                      <a:pt x="f22" y="f25"/>
                    </a:lnTo>
                    <a:lnTo>
                      <a:pt x="f18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37"/>
                    </a:lnTo>
                    <a:lnTo>
                      <a:pt x="f38" y="f37"/>
                    </a:lnTo>
                    <a:lnTo>
                      <a:pt x="f39" y="f32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46" y="f47"/>
                    </a:lnTo>
                    <a:lnTo>
                      <a:pt x="f48" y="f2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55" y="f13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18"/>
                    </a:lnTo>
                    <a:lnTo>
                      <a:pt x="f6" y="f78"/>
                    </a:lnTo>
                    <a:lnTo>
                      <a:pt x="f26" y="f79"/>
                    </a:lnTo>
                    <a:lnTo>
                      <a:pt x="f80" y="f5"/>
                    </a:lnTo>
                    <a:lnTo>
                      <a:pt x="f81" y="f22"/>
                    </a:lnTo>
                    <a:lnTo>
                      <a:pt x="f38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4" name="Freeform 800"/>
              <p:cNvSpPr/>
              <p:nvPr/>
            </p:nvSpPr>
            <p:spPr>
              <a:xfrm>
                <a:off x="7446937" y="5024280"/>
                <a:ext cx="45674" cy="466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08"/>
                  <a:gd name="f8" fmla="val 59"/>
                  <a:gd name="f9" fmla="val 113"/>
                  <a:gd name="f10" fmla="val 77"/>
                  <a:gd name="f11" fmla="val 111"/>
                  <a:gd name="f12" fmla="val 94"/>
                  <a:gd name="f13" fmla="val 103"/>
                  <a:gd name="f14" fmla="val 91"/>
                  <a:gd name="f15" fmla="val 121"/>
                  <a:gd name="f16" fmla="val 132"/>
                  <a:gd name="f17" fmla="val 61"/>
                  <a:gd name="f18" fmla="val 144"/>
                  <a:gd name="f19" fmla="val 45"/>
                  <a:gd name="f20" fmla="val 154"/>
                  <a:gd name="f21" fmla="val 30"/>
                  <a:gd name="f22" fmla="val 164"/>
                  <a:gd name="f23" fmla="val 28"/>
                  <a:gd name="f24" fmla="val 168"/>
                  <a:gd name="f25" fmla="val 27"/>
                  <a:gd name="f26" fmla="val 170"/>
                  <a:gd name="f27" fmla="val 174"/>
                  <a:gd name="f28" fmla="val 177"/>
                  <a:gd name="f29" fmla="val 32"/>
                  <a:gd name="f30" fmla="val 179"/>
                  <a:gd name="f31" fmla="val 35"/>
                  <a:gd name="f32" fmla="val 37"/>
                  <a:gd name="f33" fmla="val 41"/>
                  <a:gd name="f34" fmla="val 60"/>
                  <a:gd name="f35" fmla="val 169"/>
                  <a:gd name="f36" fmla="val 158"/>
                  <a:gd name="f37" fmla="val 145"/>
                  <a:gd name="f38" fmla="val 109"/>
                  <a:gd name="f39" fmla="val 130"/>
                  <a:gd name="f40" fmla="val 120"/>
                  <a:gd name="f41" fmla="val 114"/>
                  <a:gd name="f42" fmla="val 127"/>
                  <a:gd name="f43" fmla="val 95"/>
                  <a:gd name="f44" fmla="val 76"/>
                  <a:gd name="f45" fmla="val 123"/>
                  <a:gd name="f46" fmla="val 55"/>
                  <a:gd name="f47" fmla="val 39"/>
                  <a:gd name="f48" fmla="val 97"/>
                  <a:gd name="f49" fmla="val 25"/>
                  <a:gd name="f50" fmla="val 79"/>
                  <a:gd name="f51" fmla="val 15"/>
                  <a:gd name="f52" fmla="val 57"/>
                  <a:gd name="f53" fmla="val 7"/>
                  <a:gd name="f54" fmla="val 36"/>
                  <a:gd name="f55" fmla="val 2"/>
                  <a:gd name="f56" fmla="val 19"/>
                  <a:gd name="f57" fmla="val 6"/>
                  <a:gd name="f58" fmla="val 4"/>
                  <a:gd name="f59" fmla="val 14"/>
                  <a:gd name="f60" fmla="val 9"/>
                  <a:gd name="f61" fmla="val 29"/>
                  <a:gd name="f62" fmla="val 46"/>
                  <a:gd name="f63" fmla="val 23"/>
                  <a:gd name="f64" fmla="val 89"/>
                  <a:gd name="f65" fmla="val 100"/>
                  <a:gd name="f66" fmla="+- 0 0 -90"/>
                  <a:gd name="f67" fmla="*/ f3 1 128"/>
                  <a:gd name="f68" fmla="*/ f4 1 180"/>
                  <a:gd name="f69" fmla="val f5"/>
                  <a:gd name="f70" fmla="val f6"/>
                  <a:gd name="f71" fmla="val f2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128"/>
                  <a:gd name="f77" fmla="*/ f73 1 180"/>
                  <a:gd name="f78" fmla="*/ 0 f74 1"/>
                  <a:gd name="f79" fmla="*/ 0 f73 1"/>
                  <a:gd name="f80" fmla="*/ 128 f74 1"/>
                  <a:gd name="f81" fmla="*/ 180 f73 1"/>
                  <a:gd name="f82" fmla="+- f75 0 f1"/>
                  <a:gd name="f83" fmla="*/ f78 1 128"/>
                  <a:gd name="f84" fmla="*/ f79 1 180"/>
                  <a:gd name="f85" fmla="*/ f80 1 128"/>
                  <a:gd name="f86" fmla="*/ f81 1 180"/>
                  <a:gd name="f87" fmla="*/ f83 1 f76"/>
                  <a:gd name="f88" fmla="*/ f84 1 f77"/>
                  <a:gd name="f89" fmla="*/ f85 1 f76"/>
                  <a:gd name="f90" fmla="*/ f86 1 f77"/>
                  <a:gd name="f91" fmla="*/ f87 f67 1"/>
                  <a:gd name="f92" fmla="*/ f89 f67 1"/>
                  <a:gd name="f93" fmla="*/ f90 f68 1"/>
                  <a:gd name="f94" fmla="*/ f8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</a:cxnLst>
                <a:rect l="f91" t="f94" r="f92" b="f93"/>
                <a:pathLst>
                  <a:path w="128" h="180">
                    <a:moveTo>
                      <a:pt x="f7" y="f8"/>
                    </a:moveTo>
                    <a:lnTo>
                      <a:pt x="f9" y="f10"/>
                    </a:lnTo>
                    <a:lnTo>
                      <a:pt x="f11" y="f12"/>
                    </a:lnTo>
                    <a:lnTo>
                      <a:pt x="f13" y="f7"/>
                    </a:lnTo>
                    <a:lnTo>
                      <a:pt x="f14" y="f15"/>
                    </a:lnTo>
                    <a:lnTo>
                      <a:pt x="f10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5" y="f27"/>
                    </a:lnTo>
                    <a:lnTo>
                      <a:pt x="f23" y="f28"/>
                    </a:lnTo>
                    <a:lnTo>
                      <a:pt x="f29" y="f30"/>
                    </a:lnTo>
                    <a:lnTo>
                      <a:pt x="f31" y="f2"/>
                    </a:lnTo>
                    <a:lnTo>
                      <a:pt x="f32" y="f2"/>
                    </a:lnTo>
                    <a:lnTo>
                      <a:pt x="f33" y="f30"/>
                    </a:lnTo>
                    <a:lnTo>
                      <a:pt x="f34" y="f35"/>
                    </a:lnTo>
                    <a:lnTo>
                      <a:pt x="f10" y="f36"/>
                    </a:lnTo>
                    <a:lnTo>
                      <a:pt x="f12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6" y="f44"/>
                    </a:lnTo>
                    <a:lnTo>
                      <a:pt x="f45" y="f46"/>
                    </a:lnTo>
                    <a:lnTo>
                      <a:pt x="f9" y="f47"/>
                    </a:lnTo>
                    <a:lnTo>
                      <a:pt x="f48" y="f49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"/>
                    </a:lnTo>
                    <a:lnTo>
                      <a:pt x="f57" y="f5"/>
                    </a:lnTo>
                    <a:lnTo>
                      <a:pt x="f5" y="f58"/>
                    </a:lnTo>
                    <a:lnTo>
                      <a:pt x="f59" y="f60"/>
                    </a:lnTo>
                    <a:lnTo>
                      <a:pt x="f61" y="f59"/>
                    </a:lnTo>
                    <a:lnTo>
                      <a:pt x="f62" y="f56"/>
                    </a:lnTo>
                    <a:lnTo>
                      <a:pt x="f17" y="f63"/>
                    </a:lnTo>
                    <a:lnTo>
                      <a:pt x="f44" y="f61"/>
                    </a:lnTo>
                    <a:lnTo>
                      <a:pt x="f64" y="f32"/>
                    </a:lnTo>
                    <a:lnTo>
                      <a:pt x="f65" y="f62"/>
                    </a:lnTo>
                    <a:lnTo>
                      <a:pt x="f7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5" name="Freeform 801"/>
              <p:cNvSpPr/>
              <p:nvPr/>
            </p:nvSpPr>
            <p:spPr>
              <a:xfrm>
                <a:off x="7288526" y="5013170"/>
                <a:ext cx="110788" cy="97785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2"/>
                  <a:gd name="f8" fmla="val 378"/>
                  <a:gd name="f9" fmla="val 125"/>
                  <a:gd name="f10" fmla="val 49"/>
                  <a:gd name="f11" fmla="val 100"/>
                  <a:gd name="f12" fmla="val 70"/>
                  <a:gd name="f13" fmla="val 76"/>
                  <a:gd name="f14" fmla="val 90"/>
                  <a:gd name="f15" fmla="val 53"/>
                  <a:gd name="f16" fmla="val 115"/>
                  <a:gd name="f17" fmla="val 34"/>
                  <a:gd name="f18" fmla="val 140"/>
                  <a:gd name="f19" fmla="val 17"/>
                  <a:gd name="f20" fmla="val 166"/>
                  <a:gd name="f21" fmla="val 5"/>
                  <a:gd name="f22" fmla="val 195"/>
                  <a:gd name="f23" fmla="val 226"/>
                  <a:gd name="f24" fmla="val 1"/>
                  <a:gd name="f25" fmla="val 258"/>
                  <a:gd name="f26" fmla="val 3"/>
                  <a:gd name="f27" fmla="val 266"/>
                  <a:gd name="f28" fmla="val 275"/>
                  <a:gd name="f29" fmla="val 9"/>
                  <a:gd name="f30" fmla="val 282"/>
                  <a:gd name="f31" fmla="val 14"/>
                  <a:gd name="f32" fmla="val 290"/>
                  <a:gd name="f33" fmla="val 19"/>
                  <a:gd name="f34" fmla="val 297"/>
                  <a:gd name="f35" fmla="val 26"/>
                  <a:gd name="f36" fmla="val 304"/>
                  <a:gd name="f37" fmla="val 32"/>
                  <a:gd name="f38" fmla="val 310"/>
                  <a:gd name="f39" fmla="val 41"/>
                  <a:gd name="f40" fmla="val 314"/>
                  <a:gd name="f41" fmla="val 56"/>
                  <a:gd name="f42" fmla="val 324"/>
                  <a:gd name="f43" fmla="val 71"/>
                  <a:gd name="f44" fmla="val 332"/>
                  <a:gd name="f45" fmla="val 86"/>
                  <a:gd name="f46" fmla="val 338"/>
                  <a:gd name="f47" fmla="val 103"/>
                  <a:gd name="f48" fmla="val 344"/>
                  <a:gd name="f49" fmla="val 119"/>
                  <a:gd name="f50" fmla="val 350"/>
                  <a:gd name="f51" fmla="val 136"/>
                  <a:gd name="f52" fmla="val 355"/>
                  <a:gd name="f53" fmla="val 152"/>
                  <a:gd name="f54" fmla="val 359"/>
                  <a:gd name="f55" fmla="val 168"/>
                  <a:gd name="f56" fmla="val 363"/>
                  <a:gd name="f57" fmla="val 186"/>
                  <a:gd name="f58" fmla="val 366"/>
                  <a:gd name="f59" fmla="val 202"/>
                  <a:gd name="f60" fmla="val 368"/>
                  <a:gd name="f61" fmla="val 220"/>
                  <a:gd name="f62" fmla="val 371"/>
                  <a:gd name="f63" fmla="val 238"/>
                  <a:gd name="f64" fmla="val 373"/>
                  <a:gd name="f65" fmla="val 254"/>
                  <a:gd name="f66" fmla="val 374"/>
                  <a:gd name="f67" fmla="val 272"/>
                  <a:gd name="f68" fmla="val 375"/>
                  <a:gd name="f69" fmla="val 289"/>
                  <a:gd name="f70" fmla="val 376"/>
                  <a:gd name="f71" fmla="val 306"/>
                  <a:gd name="f72" fmla="val 311"/>
                  <a:gd name="f73" fmla="val 316"/>
                  <a:gd name="f74" fmla="val 320"/>
                  <a:gd name="f75" fmla="val 356"/>
                  <a:gd name="f76" fmla="val 315"/>
                  <a:gd name="f77" fmla="val 352"/>
                  <a:gd name="f78" fmla="val 309"/>
                  <a:gd name="f79" fmla="val 294"/>
                  <a:gd name="f80" fmla="val 347"/>
                  <a:gd name="f81" fmla="val 279"/>
                  <a:gd name="f82" fmla="val 263"/>
                  <a:gd name="f83" fmla="val 341"/>
                  <a:gd name="f84" fmla="val 247"/>
                  <a:gd name="f85" fmla="val 232"/>
                  <a:gd name="f86" fmla="val 336"/>
                  <a:gd name="f87" fmla="val 216"/>
                  <a:gd name="f88" fmla="val 334"/>
                  <a:gd name="f89" fmla="val 200"/>
                  <a:gd name="f90" fmla="val 185"/>
                  <a:gd name="f91" fmla="val 328"/>
                  <a:gd name="f92" fmla="val 170"/>
                  <a:gd name="f93" fmla="val 326"/>
                  <a:gd name="f94" fmla="val 154"/>
                  <a:gd name="f95" fmla="val 139"/>
                  <a:gd name="f96" fmla="val 318"/>
                  <a:gd name="f97" fmla="val 124"/>
                  <a:gd name="f98" fmla="val 110"/>
                  <a:gd name="f99" fmla="val 94"/>
                  <a:gd name="f100" fmla="val 303"/>
                  <a:gd name="f101" fmla="val 80"/>
                  <a:gd name="f102" fmla="val 66"/>
                  <a:gd name="f103" fmla="val 55"/>
                  <a:gd name="f104" fmla="val 281"/>
                  <a:gd name="f105" fmla="val 45"/>
                  <a:gd name="f106" fmla="val 271"/>
                  <a:gd name="f107" fmla="val 38"/>
                  <a:gd name="f108" fmla="val 259"/>
                  <a:gd name="f109" fmla="val 35"/>
                  <a:gd name="f110" fmla="val 245"/>
                  <a:gd name="f111" fmla="val 43"/>
                  <a:gd name="f112" fmla="val 187"/>
                  <a:gd name="f113" fmla="val 51"/>
                  <a:gd name="f114" fmla="val 60"/>
                  <a:gd name="f115" fmla="val 137"/>
                  <a:gd name="f116" fmla="val 83"/>
                  <a:gd name="f117" fmla="val 107"/>
                  <a:gd name="f118" fmla="val 96"/>
                  <a:gd name="f119" fmla="val 123"/>
                  <a:gd name="f120" fmla="val 82"/>
                  <a:gd name="f121" fmla="val 138"/>
                  <a:gd name="f122" fmla="val 69"/>
                  <a:gd name="f123" fmla="val 153"/>
                  <a:gd name="f124" fmla="val 57"/>
                  <a:gd name="f125" fmla="val 173"/>
                  <a:gd name="f126" fmla="val 47"/>
                  <a:gd name="f127" fmla="val 218"/>
                  <a:gd name="f128" fmla="val 28"/>
                  <a:gd name="f129" fmla="val 20"/>
                  <a:gd name="f130" fmla="val 13"/>
                  <a:gd name="f131" fmla="val 264"/>
                  <a:gd name="f132" fmla="val 7"/>
                  <a:gd name="f133" fmla="val 268"/>
                  <a:gd name="f134" fmla="val 2"/>
                  <a:gd name="f135" fmla="val 256"/>
                  <a:gd name="f136" fmla="val 240"/>
                  <a:gd name="f137" fmla="val 221"/>
                  <a:gd name="f138" fmla="val 4"/>
                  <a:gd name="f139" fmla="val 201"/>
                  <a:gd name="f140" fmla="val 10"/>
                  <a:gd name="f141" fmla="val 18"/>
                  <a:gd name="f142" fmla="val 160"/>
                  <a:gd name="f143" fmla="val 27"/>
                  <a:gd name="f144" fmla="val 141"/>
                  <a:gd name="f145" fmla="+- 0 0 -90"/>
                  <a:gd name="f146" fmla="*/ f4 1 322"/>
                  <a:gd name="f147" fmla="*/ f5 1 378"/>
                  <a:gd name="f148" fmla="val f6"/>
                  <a:gd name="f149" fmla="val f7"/>
                  <a:gd name="f150" fmla="val f8"/>
                  <a:gd name="f151" fmla="*/ f145 f0 1"/>
                  <a:gd name="f152" fmla="+- f150 0 f148"/>
                  <a:gd name="f153" fmla="+- f149 0 f148"/>
                  <a:gd name="f154" fmla="*/ f151 1 f3"/>
                  <a:gd name="f155" fmla="*/ f153 1 322"/>
                  <a:gd name="f156" fmla="*/ f152 1 378"/>
                  <a:gd name="f157" fmla="*/ 0 f153 1"/>
                  <a:gd name="f158" fmla="*/ 0 f152 1"/>
                  <a:gd name="f159" fmla="*/ 322 f153 1"/>
                  <a:gd name="f160" fmla="*/ 378 f152 1"/>
                  <a:gd name="f161" fmla="+- f154 0 f1"/>
                  <a:gd name="f162" fmla="*/ f157 1 322"/>
                  <a:gd name="f163" fmla="*/ f158 1 378"/>
                  <a:gd name="f164" fmla="*/ f159 1 322"/>
                  <a:gd name="f165" fmla="*/ f160 1 378"/>
                  <a:gd name="f166" fmla="*/ f162 1 f155"/>
                  <a:gd name="f167" fmla="*/ f163 1 f156"/>
                  <a:gd name="f168" fmla="*/ f164 1 f155"/>
                  <a:gd name="f169" fmla="*/ f165 1 f156"/>
                  <a:gd name="f170" fmla="*/ f166 f146 1"/>
                  <a:gd name="f171" fmla="*/ f168 f146 1"/>
                  <a:gd name="f172" fmla="*/ f169 f147 1"/>
                  <a:gd name="f173" fmla="*/ f167 f1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</a:cxnLst>
                <a:rect l="f170" t="f173" r="f171" b="f172"/>
                <a:pathLst>
                  <a:path w="322" h="378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1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8"/>
                    </a:lnTo>
                    <a:lnTo>
                      <a:pt x="f72" y="f8"/>
                    </a:lnTo>
                    <a:lnTo>
                      <a:pt x="f73" y="f68"/>
                    </a:lnTo>
                    <a:lnTo>
                      <a:pt x="f74" y="f62"/>
                    </a:lnTo>
                    <a:lnTo>
                      <a:pt x="f7" y="f58"/>
                    </a:lnTo>
                    <a:lnTo>
                      <a:pt x="f7" y="f2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78" y="f50"/>
                    </a:lnTo>
                    <a:lnTo>
                      <a:pt x="f79" y="f80"/>
                    </a:lnTo>
                    <a:lnTo>
                      <a:pt x="f81" y="f48"/>
                    </a:lnTo>
                    <a:lnTo>
                      <a:pt x="f82" y="f83"/>
                    </a:lnTo>
                    <a:lnTo>
                      <a:pt x="f84" y="f46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44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7"/>
                    </a:lnTo>
                    <a:lnTo>
                      <a:pt x="f95" y="f96"/>
                    </a:lnTo>
                    <a:lnTo>
                      <a:pt x="f97" y="f40"/>
                    </a:lnTo>
                    <a:lnTo>
                      <a:pt x="f98" y="f78"/>
                    </a:lnTo>
                    <a:lnTo>
                      <a:pt x="f99" y="f100"/>
                    </a:lnTo>
                    <a:lnTo>
                      <a:pt x="f101" y="f34"/>
                    </a:lnTo>
                    <a:lnTo>
                      <a:pt x="f102" y="f69"/>
                    </a:lnTo>
                    <a:lnTo>
                      <a:pt x="f103" y="f104"/>
                    </a:lnTo>
                    <a:lnTo>
                      <a:pt x="f105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7" y="f85"/>
                    </a:lnTo>
                    <a:lnTo>
                      <a:pt x="f109" y="f87"/>
                    </a:lnTo>
                    <a:lnTo>
                      <a:pt x="f107" y="f89"/>
                    </a:lnTo>
                    <a:lnTo>
                      <a:pt x="f111" y="f112"/>
                    </a:lnTo>
                    <a:lnTo>
                      <a:pt x="f113" y="f92"/>
                    </a:lnTo>
                    <a:lnTo>
                      <a:pt x="f114" y="f53"/>
                    </a:lnTo>
                    <a:lnTo>
                      <a:pt x="f43" y="f115"/>
                    </a:lnTo>
                    <a:lnTo>
                      <a:pt x="f116" y="f97"/>
                    </a:lnTo>
                    <a:lnTo>
                      <a:pt x="f99" y="f98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21" y="f122"/>
                    </a:lnTo>
                    <a:lnTo>
                      <a:pt x="f123" y="f124"/>
                    </a:lnTo>
                    <a:lnTo>
                      <a:pt x="f125" y="f126"/>
                    </a:lnTo>
                    <a:lnTo>
                      <a:pt x="f22" y="f107"/>
                    </a:lnTo>
                    <a:lnTo>
                      <a:pt x="f127" y="f128"/>
                    </a:lnTo>
                    <a:lnTo>
                      <a:pt x="f63" y="f129"/>
                    </a:lnTo>
                    <a:lnTo>
                      <a:pt x="f65" y="f130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6"/>
                    </a:lnTo>
                    <a:lnTo>
                      <a:pt x="f136" y="f24"/>
                    </a:lnTo>
                    <a:lnTo>
                      <a:pt x="f137" y="f138"/>
                    </a:lnTo>
                    <a:lnTo>
                      <a:pt x="f139" y="f140"/>
                    </a:lnTo>
                    <a:lnTo>
                      <a:pt x="f3" y="f141"/>
                    </a:lnTo>
                    <a:lnTo>
                      <a:pt x="f142" y="f143"/>
                    </a:lnTo>
                    <a:lnTo>
                      <a:pt x="f144" y="f107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6" name="Freeform 802"/>
              <p:cNvSpPr/>
              <p:nvPr/>
            </p:nvSpPr>
            <p:spPr>
              <a:xfrm>
                <a:off x="7444999" y="5009833"/>
                <a:ext cx="96213" cy="655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3"/>
                  <a:gd name="f7" fmla="val 252"/>
                  <a:gd name="f8" fmla="val 235"/>
                  <a:gd name="f9" fmla="val 77"/>
                  <a:gd name="f10" fmla="val 248"/>
                  <a:gd name="f11" fmla="val 91"/>
                  <a:gd name="f12" fmla="val 256"/>
                  <a:gd name="f13" fmla="val 107"/>
                  <a:gd name="f14" fmla="val 259"/>
                  <a:gd name="f15" fmla="val 124"/>
                  <a:gd name="f16" fmla="val 142"/>
                  <a:gd name="f17" fmla="val 257"/>
                  <a:gd name="f18" fmla="val 157"/>
                  <a:gd name="f19" fmla="val 170"/>
                  <a:gd name="f20" fmla="val 244"/>
                  <a:gd name="f21" fmla="val 183"/>
                  <a:gd name="f22" fmla="val 236"/>
                  <a:gd name="f23" fmla="val 193"/>
                  <a:gd name="f24" fmla="val 225"/>
                  <a:gd name="f25" fmla="val 204"/>
                  <a:gd name="f26" fmla="val 215"/>
                  <a:gd name="f27" fmla="val 214"/>
                  <a:gd name="f28" fmla="val 224"/>
                  <a:gd name="f29" fmla="val 194"/>
                  <a:gd name="f30" fmla="val 234"/>
                  <a:gd name="f31" fmla="val 191"/>
                  <a:gd name="f32" fmla="val 238"/>
                  <a:gd name="f33" fmla="val 241"/>
                  <a:gd name="f34" fmla="val 245"/>
                  <a:gd name="f35" fmla="val 197"/>
                  <a:gd name="f36" fmla="val 250"/>
                  <a:gd name="f37" fmla="val 202"/>
                  <a:gd name="f38" fmla="val 205"/>
                  <a:gd name="f39" fmla="val 209"/>
                  <a:gd name="f40" fmla="val 232"/>
                  <a:gd name="f41" fmla="val 233"/>
                  <a:gd name="f42" fmla="val 268"/>
                  <a:gd name="f43" fmla="val 192"/>
                  <a:gd name="f44" fmla="val 278"/>
                  <a:gd name="f45" fmla="val 167"/>
                  <a:gd name="f46" fmla="val 141"/>
                  <a:gd name="f47" fmla="val 280"/>
                  <a:gd name="f48" fmla="val 115"/>
                  <a:gd name="f49" fmla="val 271"/>
                  <a:gd name="f50" fmla="val 69"/>
                  <a:gd name="f51" fmla="val 57"/>
                  <a:gd name="f52" fmla="val 222"/>
                  <a:gd name="f53" fmla="val 48"/>
                  <a:gd name="f54" fmla="val 39"/>
                  <a:gd name="f55" fmla="val 184"/>
                  <a:gd name="f56" fmla="val 31"/>
                  <a:gd name="f57" fmla="val 164"/>
                  <a:gd name="f58" fmla="val 23"/>
                  <a:gd name="f59" fmla="val 144"/>
                  <a:gd name="f60" fmla="val 17"/>
                  <a:gd name="f61" fmla="val 123"/>
                  <a:gd name="f62" fmla="val 13"/>
                  <a:gd name="f63" fmla="val 103"/>
                  <a:gd name="f64" fmla="val 8"/>
                  <a:gd name="f65" fmla="val 83"/>
                  <a:gd name="f66" fmla="val 5"/>
                  <a:gd name="f67" fmla="val 66"/>
                  <a:gd name="f68" fmla="val 2"/>
                  <a:gd name="f69" fmla="val 34"/>
                  <a:gd name="f70" fmla="val 21"/>
                  <a:gd name="f71" fmla="val 11"/>
                  <a:gd name="f72" fmla="val 4"/>
                  <a:gd name="f73" fmla="val 12"/>
                  <a:gd name="f74" fmla="val 7"/>
                  <a:gd name="f75" fmla="val 24"/>
                  <a:gd name="f76" fmla="val 38"/>
                  <a:gd name="f77" fmla="val 10"/>
                  <a:gd name="f78" fmla="val 52"/>
                  <a:gd name="f79" fmla="val 16"/>
                  <a:gd name="f80" fmla="val 82"/>
                  <a:gd name="f81" fmla="val 18"/>
                  <a:gd name="f82" fmla="val 98"/>
                  <a:gd name="f83" fmla="val 22"/>
                  <a:gd name="f84" fmla="val 114"/>
                  <a:gd name="f85" fmla="val 25"/>
                  <a:gd name="f86" fmla="val 129"/>
                  <a:gd name="f87" fmla="val 30"/>
                  <a:gd name="f88" fmla="val 146"/>
                  <a:gd name="f89" fmla="val 162"/>
                  <a:gd name="f90" fmla="val 177"/>
                  <a:gd name="f91" fmla="val 45"/>
                  <a:gd name="f92" fmla="val 208"/>
                  <a:gd name="f93" fmla="val 60"/>
                  <a:gd name="f94" fmla="val 68"/>
                  <a:gd name="f95" fmla="+- 0 0 -90"/>
                  <a:gd name="f96" fmla="*/ f3 1 283"/>
                  <a:gd name="f97" fmla="*/ f4 1 252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283"/>
                  <a:gd name="f106" fmla="*/ f102 1 252"/>
                  <a:gd name="f107" fmla="*/ 0 f103 1"/>
                  <a:gd name="f108" fmla="*/ 0 f102 1"/>
                  <a:gd name="f109" fmla="*/ 283 f103 1"/>
                  <a:gd name="f110" fmla="*/ 252 f102 1"/>
                  <a:gd name="f111" fmla="+- f104 0 f1"/>
                  <a:gd name="f112" fmla="*/ f107 1 283"/>
                  <a:gd name="f113" fmla="*/ f108 1 252"/>
                  <a:gd name="f114" fmla="*/ f109 1 283"/>
                  <a:gd name="f115" fmla="*/ f110 1 252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283" h="25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7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5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1" y="f33"/>
                    </a:lnTo>
                    <a:lnTo>
                      <a:pt x="f31" y="f34"/>
                    </a:lnTo>
                    <a:lnTo>
                      <a:pt x="f29" y="f10"/>
                    </a:lnTo>
                    <a:lnTo>
                      <a:pt x="f35" y="f36"/>
                    </a:lnTo>
                    <a:lnTo>
                      <a:pt x="f37" y="f7"/>
                    </a:lnTo>
                    <a:lnTo>
                      <a:pt x="f38" y="f36"/>
                    </a:lnTo>
                    <a:lnTo>
                      <a:pt x="f39" y="f10"/>
                    </a:lnTo>
                    <a:lnTo>
                      <a:pt x="f40" y="f41"/>
                    </a:lnTo>
                    <a:lnTo>
                      <a:pt x="f7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7" y="f50"/>
                    </a:lnTo>
                    <a:lnTo>
                      <a:pt x="f32" y="f51"/>
                    </a:lnTo>
                    <a:lnTo>
                      <a:pt x="f52" y="f53"/>
                    </a:lnTo>
                    <a:lnTo>
                      <a:pt x="f25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53" y="f5"/>
                    </a:lnTo>
                    <a:lnTo>
                      <a:pt x="f69" y="f5"/>
                    </a:lnTo>
                    <a:lnTo>
                      <a:pt x="f70" y="f5"/>
                    </a:lnTo>
                    <a:lnTo>
                      <a:pt x="f71" y="f5"/>
                    </a:lnTo>
                    <a:lnTo>
                      <a:pt x="f72" y="f68"/>
                    </a:lnTo>
                    <a:lnTo>
                      <a:pt x="f5" y="f66"/>
                    </a:lnTo>
                    <a:lnTo>
                      <a:pt x="f73" y="f74"/>
                    </a:lnTo>
                    <a:lnTo>
                      <a:pt x="f75" y="f64"/>
                    </a:lnTo>
                    <a:lnTo>
                      <a:pt x="f76" y="f77"/>
                    </a:lnTo>
                    <a:lnTo>
                      <a:pt x="f78" y="f62"/>
                    </a:lnTo>
                    <a:lnTo>
                      <a:pt x="f67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8" y="f69"/>
                    </a:lnTo>
                    <a:lnTo>
                      <a:pt x="f89" y="f54"/>
                    </a:lnTo>
                    <a:lnTo>
                      <a:pt x="f90" y="f91"/>
                    </a:lnTo>
                    <a:lnTo>
                      <a:pt x="f23" y="f78"/>
                    </a:lnTo>
                    <a:lnTo>
                      <a:pt x="f92" y="f93"/>
                    </a:lnTo>
                    <a:lnTo>
                      <a:pt x="f52" y="f9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Freeform 803"/>
              <p:cNvSpPr/>
              <p:nvPr/>
            </p:nvSpPr>
            <p:spPr>
              <a:xfrm>
                <a:off x="7247708" y="5040950"/>
                <a:ext cx="38871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4"/>
                  <a:gd name="f7" fmla="val 238"/>
                  <a:gd name="f8" fmla="val 130"/>
                  <a:gd name="f9" fmla="val 149"/>
                  <a:gd name="f10" fmla="val 4"/>
                  <a:gd name="f11" fmla="val 168"/>
                  <a:gd name="f12" fmla="val 12"/>
                  <a:gd name="f13" fmla="val 185"/>
                  <a:gd name="f14" fmla="val 24"/>
                  <a:gd name="f15" fmla="val 200"/>
                  <a:gd name="f16" fmla="val 38"/>
                  <a:gd name="f17" fmla="val 213"/>
                  <a:gd name="f18" fmla="val 55"/>
                  <a:gd name="f19" fmla="val 224"/>
                  <a:gd name="f20" fmla="val 73"/>
                  <a:gd name="f21" fmla="val 232"/>
                  <a:gd name="f22" fmla="val 92"/>
                  <a:gd name="f23" fmla="val 237"/>
                  <a:gd name="f24" fmla="val 98"/>
                  <a:gd name="f25" fmla="val 104"/>
                  <a:gd name="f26" fmla="val 235"/>
                  <a:gd name="f27" fmla="val 109"/>
                  <a:gd name="f28" fmla="val 111"/>
                  <a:gd name="f29" fmla="val 227"/>
                  <a:gd name="f30" fmla="val 222"/>
                  <a:gd name="f31" fmla="val 110"/>
                  <a:gd name="f32" fmla="val 216"/>
                  <a:gd name="f33" fmla="val 106"/>
                  <a:gd name="f34" fmla="val 211"/>
                  <a:gd name="f35" fmla="val 100"/>
                  <a:gd name="f36" fmla="val 209"/>
                  <a:gd name="f37" fmla="val 82"/>
                  <a:gd name="f38" fmla="val 202"/>
                  <a:gd name="f39" fmla="val 64"/>
                  <a:gd name="f40" fmla="val 193"/>
                  <a:gd name="f41" fmla="val 50"/>
                  <a:gd name="f42" fmla="val 39"/>
                  <a:gd name="f43" fmla="val 167"/>
                  <a:gd name="f44" fmla="val 32"/>
                  <a:gd name="f45" fmla="val 29"/>
                  <a:gd name="f46" fmla="val 131"/>
                  <a:gd name="f47" fmla="val 35"/>
                  <a:gd name="f48" fmla="val 91"/>
                  <a:gd name="f49" fmla="val 42"/>
                  <a:gd name="f50" fmla="val 76"/>
                  <a:gd name="f51" fmla="val 51"/>
                  <a:gd name="f52" fmla="val 62"/>
                  <a:gd name="f53" fmla="val 49"/>
                  <a:gd name="f54" fmla="val 84"/>
                  <a:gd name="f55" fmla="val 28"/>
                  <a:gd name="f56" fmla="val 96"/>
                  <a:gd name="f57" fmla="val 18"/>
                  <a:gd name="f58" fmla="val 9"/>
                  <a:gd name="f59" fmla="val 1"/>
                  <a:gd name="f60" fmla="val 93"/>
                  <a:gd name="f61" fmla="val 6"/>
                  <a:gd name="f62" fmla="val 56"/>
                  <a:gd name="f63" fmla="val 36"/>
                  <a:gd name="f64" fmla="val 37"/>
                  <a:gd name="f65" fmla="val 57"/>
                  <a:gd name="f66" fmla="val 20"/>
                  <a:gd name="f67" fmla="val 80"/>
                  <a:gd name="f68" fmla="val 7"/>
                  <a:gd name="f69" fmla="+- 0 0 -90"/>
                  <a:gd name="f70" fmla="*/ f3 1 114"/>
                  <a:gd name="f71" fmla="*/ f4 1 238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4"/>
                  <a:gd name="f80" fmla="*/ f76 1 238"/>
                  <a:gd name="f81" fmla="*/ 0 f77 1"/>
                  <a:gd name="f82" fmla="*/ 0 f76 1"/>
                  <a:gd name="f83" fmla="*/ 114 f77 1"/>
                  <a:gd name="f84" fmla="*/ 238 f76 1"/>
                  <a:gd name="f85" fmla="+- f78 0 f1"/>
                  <a:gd name="f86" fmla="*/ f81 1 114"/>
                  <a:gd name="f87" fmla="*/ f82 1 238"/>
                  <a:gd name="f88" fmla="*/ f83 1 114"/>
                  <a:gd name="f89" fmla="*/ f84 1 238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4" h="238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2"/>
                    </a:lnTo>
                    <a:lnTo>
                      <a:pt x="f42" y="f43"/>
                    </a:lnTo>
                    <a:lnTo>
                      <a:pt x="f44" y="f9"/>
                    </a:lnTo>
                    <a:lnTo>
                      <a:pt x="f45" y="f46"/>
                    </a:lnTo>
                    <a:lnTo>
                      <a:pt x="f45" y="f28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2" y="f53"/>
                    </a:lnTo>
                    <a:lnTo>
                      <a:pt x="f20" y="f16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33" y="f58"/>
                    </a:lnTo>
                    <a:lnTo>
                      <a:pt x="f6" y="f59"/>
                    </a:lnTo>
                    <a:lnTo>
                      <a:pt x="f33" y="f5"/>
                    </a:lnTo>
                    <a:lnTo>
                      <a:pt x="f60" y="f61"/>
                    </a:lnTo>
                    <a:lnTo>
                      <a:pt x="f50" y="f57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33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Freeform 804"/>
              <p:cNvSpPr/>
              <p:nvPr/>
            </p:nvSpPr>
            <p:spPr>
              <a:xfrm>
                <a:off x="7522750" y="5005389"/>
                <a:ext cx="84554" cy="811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6"/>
                  <a:gd name="f7" fmla="val 310"/>
                  <a:gd name="f8" fmla="val 199"/>
                  <a:gd name="f9" fmla="val 116"/>
                  <a:gd name="f10" fmla="val 207"/>
                  <a:gd name="f11" fmla="val 124"/>
                  <a:gd name="f12" fmla="val 214"/>
                  <a:gd name="f13" fmla="val 133"/>
                  <a:gd name="f14" fmla="val 219"/>
                  <a:gd name="f15" fmla="val 143"/>
                  <a:gd name="f16" fmla="val 223"/>
                  <a:gd name="f17" fmla="val 154"/>
                  <a:gd name="f18" fmla="val 225"/>
                  <a:gd name="f19" fmla="val 164"/>
                  <a:gd name="f20" fmla="val 176"/>
                  <a:gd name="f21" fmla="val 221"/>
                  <a:gd name="f22" fmla="val 187"/>
                  <a:gd name="f23" fmla="val 216"/>
                  <a:gd name="f24" fmla="val 197"/>
                  <a:gd name="f25" fmla="val 208"/>
                  <a:gd name="f26" fmla="val 209"/>
                  <a:gd name="f27" fmla="val 188"/>
                  <a:gd name="f28" fmla="val 228"/>
                  <a:gd name="f29" fmla="val 177"/>
                  <a:gd name="f30" fmla="val 238"/>
                  <a:gd name="f31" fmla="val 166"/>
                  <a:gd name="f32" fmla="val 255"/>
                  <a:gd name="f33" fmla="val 264"/>
                  <a:gd name="f34" fmla="val 132"/>
                  <a:gd name="f35" fmla="val 274"/>
                  <a:gd name="f36" fmla="val 129"/>
                  <a:gd name="f37" fmla="val 278"/>
                  <a:gd name="f38" fmla="val 126"/>
                  <a:gd name="f39" fmla="val 282"/>
                  <a:gd name="f40" fmla="val 287"/>
                  <a:gd name="f41" fmla="val 121"/>
                  <a:gd name="f42" fmla="val 292"/>
                  <a:gd name="f43" fmla="val 120"/>
                  <a:gd name="f44" fmla="val 296"/>
                  <a:gd name="f45" fmla="val 301"/>
                  <a:gd name="f46" fmla="val 305"/>
                  <a:gd name="f47" fmla="val 125"/>
                  <a:gd name="f48" fmla="val 309"/>
                  <a:gd name="f49" fmla="val 130"/>
                  <a:gd name="f50" fmla="val 134"/>
                  <a:gd name="f51" fmla="val 139"/>
                  <a:gd name="f52" fmla="val 293"/>
                  <a:gd name="f53" fmla="val 167"/>
                  <a:gd name="f54" fmla="val 280"/>
                  <a:gd name="f55" fmla="val 269"/>
                  <a:gd name="f56" fmla="val 194"/>
                  <a:gd name="f57" fmla="val 257"/>
                  <a:gd name="f58" fmla="val 233"/>
                  <a:gd name="f59" fmla="val 231"/>
                  <a:gd name="f60" fmla="val 239"/>
                  <a:gd name="f61" fmla="val 204"/>
                  <a:gd name="f62" fmla="val 245"/>
                  <a:gd name="f63" fmla="val 170"/>
                  <a:gd name="f64" fmla="val 242"/>
                  <a:gd name="f65" fmla="val 153"/>
                  <a:gd name="f66" fmla="val 236"/>
                  <a:gd name="f67" fmla="val 136"/>
                  <a:gd name="f68" fmla="val 227"/>
                  <a:gd name="f69" fmla="val 215"/>
                  <a:gd name="f70" fmla="val 107"/>
                  <a:gd name="f71" fmla="val 201"/>
                  <a:gd name="f72" fmla="val 94"/>
                  <a:gd name="f73" fmla="val 82"/>
                  <a:gd name="f74" fmla="val 74"/>
                  <a:gd name="f75" fmla="val 165"/>
                  <a:gd name="f76" fmla="val 68"/>
                  <a:gd name="f77" fmla="val 152"/>
                  <a:gd name="f78" fmla="val 60"/>
                  <a:gd name="f79" fmla="val 51"/>
                  <a:gd name="f80" fmla="val 43"/>
                  <a:gd name="f81" fmla="val 112"/>
                  <a:gd name="f82" fmla="val 35"/>
                  <a:gd name="f83" fmla="val 98"/>
                  <a:gd name="f84" fmla="val 28"/>
                  <a:gd name="f85" fmla="val 85"/>
                  <a:gd name="f86" fmla="val 22"/>
                  <a:gd name="f87" fmla="val 72"/>
                  <a:gd name="f88" fmla="val 16"/>
                  <a:gd name="f89" fmla="val 59"/>
                  <a:gd name="f90" fmla="val 10"/>
                  <a:gd name="f91" fmla="val 46"/>
                  <a:gd name="f92" fmla="val 7"/>
                  <a:gd name="f93" fmla="val 3"/>
                  <a:gd name="f94" fmla="val 24"/>
                  <a:gd name="f95" fmla="val 1"/>
                  <a:gd name="f96" fmla="val 15"/>
                  <a:gd name="f97" fmla="val 8"/>
                  <a:gd name="f98" fmla="val 6"/>
                  <a:gd name="f99" fmla="val 17"/>
                  <a:gd name="f100" fmla="val 9"/>
                  <a:gd name="f101" fmla="val 14"/>
                  <a:gd name="f102" fmla="val 38"/>
                  <a:gd name="f103" fmla="val 18"/>
                  <a:gd name="f104" fmla="val 64"/>
                  <a:gd name="f105" fmla="val 30"/>
                  <a:gd name="f106" fmla="val 78"/>
                  <a:gd name="f107" fmla="val 37"/>
                  <a:gd name="f108" fmla="val 92"/>
                  <a:gd name="f109" fmla="val 106"/>
                  <a:gd name="f110" fmla="val 69"/>
                  <a:gd name="f111" fmla="val 148"/>
                  <a:gd name="f112" fmla="val 163"/>
                  <a:gd name="f113" fmla="val 87"/>
                  <a:gd name="f114" fmla="val 175"/>
                  <a:gd name="f115" fmla="val 96"/>
                  <a:gd name="f116" fmla="val 105"/>
                  <a:gd name="f117" fmla="+- 0 0 -90"/>
                  <a:gd name="f118" fmla="*/ f3 1 246"/>
                  <a:gd name="f119" fmla="*/ f4 1 310"/>
                  <a:gd name="f120" fmla="val f5"/>
                  <a:gd name="f121" fmla="val f6"/>
                  <a:gd name="f122" fmla="val f7"/>
                  <a:gd name="f123" fmla="*/ f117 f0 1"/>
                  <a:gd name="f124" fmla="+- f122 0 f120"/>
                  <a:gd name="f125" fmla="+- f121 0 f120"/>
                  <a:gd name="f126" fmla="*/ f123 1 f2"/>
                  <a:gd name="f127" fmla="*/ f125 1 246"/>
                  <a:gd name="f128" fmla="*/ f124 1 310"/>
                  <a:gd name="f129" fmla="*/ 0 f125 1"/>
                  <a:gd name="f130" fmla="*/ 0 f124 1"/>
                  <a:gd name="f131" fmla="*/ 246 f125 1"/>
                  <a:gd name="f132" fmla="*/ 310 f124 1"/>
                  <a:gd name="f133" fmla="+- f126 0 f1"/>
                  <a:gd name="f134" fmla="*/ f129 1 246"/>
                  <a:gd name="f135" fmla="*/ f130 1 310"/>
                  <a:gd name="f136" fmla="*/ f131 1 246"/>
                  <a:gd name="f137" fmla="*/ f132 1 310"/>
                  <a:gd name="f138" fmla="*/ f134 1 f127"/>
                  <a:gd name="f139" fmla="*/ f135 1 f128"/>
                  <a:gd name="f140" fmla="*/ f136 1 f127"/>
                  <a:gd name="f141" fmla="*/ f137 1 f128"/>
                  <a:gd name="f142" fmla="*/ f138 f118 1"/>
                  <a:gd name="f143" fmla="*/ f140 f118 1"/>
                  <a:gd name="f144" fmla="*/ f141 f119 1"/>
                  <a:gd name="f145" fmla="*/ f139 f1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</a:cxnLst>
                <a:rect l="f142" t="f145" r="f143" b="f144"/>
                <a:pathLst>
                  <a:path w="246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18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8" y="f14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6"/>
                    </a:lnTo>
                    <a:lnTo>
                      <a:pt x="f17" y="f32"/>
                    </a:lnTo>
                    <a:lnTo>
                      <a:pt x="f15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11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3" y="f45"/>
                    </a:lnTo>
                    <a:lnTo>
                      <a:pt x="f41" y="f46"/>
                    </a:lnTo>
                    <a:lnTo>
                      <a:pt x="f47" y="f48"/>
                    </a:lnTo>
                    <a:lnTo>
                      <a:pt x="f49" y="f7"/>
                    </a:lnTo>
                    <a:lnTo>
                      <a:pt x="f50" y="f7"/>
                    </a:lnTo>
                    <a:lnTo>
                      <a:pt x="f51" y="f48"/>
                    </a:lnTo>
                    <a:lnTo>
                      <a:pt x="f15" y="f46"/>
                    </a:lnTo>
                    <a:lnTo>
                      <a:pt x="f17" y="f52"/>
                    </a:lnTo>
                    <a:lnTo>
                      <a:pt x="f53" y="f54"/>
                    </a:lnTo>
                    <a:lnTo>
                      <a:pt x="f2" y="f55"/>
                    </a:lnTo>
                    <a:lnTo>
                      <a:pt x="f56" y="f57"/>
                    </a:lnTo>
                    <a:lnTo>
                      <a:pt x="f10" y="f6"/>
                    </a:lnTo>
                    <a:lnTo>
                      <a:pt x="f14" y="f58"/>
                    </a:lnTo>
                    <a:lnTo>
                      <a:pt x="f59" y="f14"/>
                    </a:lnTo>
                    <a:lnTo>
                      <a:pt x="f60" y="f61"/>
                    </a:lnTo>
                    <a:lnTo>
                      <a:pt x="f62" y="f22"/>
                    </a:lnTo>
                    <a:lnTo>
                      <a:pt x="f6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43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22" y="f73"/>
                    </a:lnTo>
                    <a:lnTo>
                      <a:pt x="f29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51" y="f79"/>
                    </a:lnTo>
                    <a:lnTo>
                      <a:pt x="f38" y="f80"/>
                    </a:lnTo>
                    <a:lnTo>
                      <a:pt x="f81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82" y="f93"/>
                    </a:lnTo>
                    <a:lnTo>
                      <a:pt x="f94" y="f95"/>
                    </a:lnTo>
                    <a:lnTo>
                      <a:pt x="f96" y="f5"/>
                    </a:lnTo>
                    <a:lnTo>
                      <a:pt x="f92" y="f95"/>
                    </a:lnTo>
                    <a:lnTo>
                      <a:pt x="f5" y="f93"/>
                    </a:lnTo>
                    <a:lnTo>
                      <a:pt x="f97" y="f98"/>
                    </a:lnTo>
                    <a:lnTo>
                      <a:pt x="f99" y="f100"/>
                    </a:lnTo>
                    <a:lnTo>
                      <a:pt x="f84" y="f101"/>
                    </a:lnTo>
                    <a:lnTo>
                      <a:pt x="f102" y="f103"/>
                    </a:lnTo>
                    <a:lnTo>
                      <a:pt x="f79" y="f94"/>
                    </a:lnTo>
                    <a:lnTo>
                      <a:pt x="f104" y="f105"/>
                    </a:lnTo>
                    <a:lnTo>
                      <a:pt x="f106" y="f107"/>
                    </a:lnTo>
                    <a:lnTo>
                      <a:pt x="f108" y="f80"/>
                    </a:lnTo>
                    <a:lnTo>
                      <a:pt x="f109" y="f79"/>
                    </a:lnTo>
                    <a:lnTo>
                      <a:pt x="f43" y="f78"/>
                    </a:lnTo>
                    <a:lnTo>
                      <a:pt x="f50" y="f110"/>
                    </a:lnTo>
                    <a:lnTo>
                      <a:pt x="f111" y="f106"/>
                    </a:lnTo>
                    <a:lnTo>
                      <a:pt x="f112" y="f113"/>
                    </a:lnTo>
                    <a:lnTo>
                      <a:pt x="f114" y="f115"/>
                    </a:lnTo>
                    <a:lnTo>
                      <a:pt x="f22" y="f116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9" name="Freeform 805"/>
              <p:cNvSpPr/>
              <p:nvPr/>
            </p:nvSpPr>
            <p:spPr>
              <a:xfrm>
                <a:off x="7313791" y="5028724"/>
                <a:ext cx="67062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8"/>
                  <a:gd name="f7" fmla="val 236"/>
                  <a:gd name="f8" fmla="val 73"/>
                  <a:gd name="f9" fmla="val 36"/>
                  <a:gd name="f10" fmla="val 58"/>
                  <a:gd name="f11" fmla="val 46"/>
                  <a:gd name="f12" fmla="val 33"/>
                  <a:gd name="f13" fmla="val 72"/>
                  <a:gd name="f14" fmla="val 22"/>
                  <a:gd name="f15" fmla="val 85"/>
                  <a:gd name="f16" fmla="val 14"/>
                  <a:gd name="f17" fmla="val 100"/>
                  <a:gd name="f18" fmla="val 7"/>
                  <a:gd name="f19" fmla="val 115"/>
                  <a:gd name="f20" fmla="val 2"/>
                  <a:gd name="f21" fmla="val 130"/>
                  <a:gd name="f22" fmla="val 146"/>
                  <a:gd name="f23" fmla="val 170"/>
                  <a:gd name="f24" fmla="val 12"/>
                  <a:gd name="f25" fmla="val 190"/>
                  <a:gd name="f26" fmla="val 26"/>
                  <a:gd name="f27" fmla="val 207"/>
                  <a:gd name="f28" fmla="val 43"/>
                  <a:gd name="f29" fmla="val 220"/>
                  <a:gd name="f30" fmla="val 64"/>
                  <a:gd name="f31" fmla="val 229"/>
                  <a:gd name="f32" fmla="val 88"/>
                  <a:gd name="f33" fmla="val 235"/>
                  <a:gd name="f34" fmla="val 110"/>
                  <a:gd name="f35" fmla="val 132"/>
                  <a:gd name="f36" fmla="val 232"/>
                  <a:gd name="f37" fmla="val 137"/>
                  <a:gd name="f38" fmla="val 142"/>
                  <a:gd name="f39" fmla="val 230"/>
                  <a:gd name="f40" fmla="val 145"/>
                  <a:gd name="f41" fmla="val 226"/>
                  <a:gd name="f42" fmla="val 221"/>
                  <a:gd name="f43" fmla="val 219"/>
                  <a:gd name="f44" fmla="val 217"/>
                  <a:gd name="f45" fmla="val 131"/>
                  <a:gd name="f46" fmla="val 124"/>
                  <a:gd name="f47" fmla="val 118"/>
                  <a:gd name="f48" fmla="val 112"/>
                  <a:gd name="f49" fmla="val 109"/>
                  <a:gd name="f50" fmla="val 97"/>
                  <a:gd name="f51" fmla="val 216"/>
                  <a:gd name="f52" fmla="val 87"/>
                  <a:gd name="f53" fmla="val 215"/>
                  <a:gd name="f54" fmla="val 75"/>
                  <a:gd name="f55" fmla="val 214"/>
                  <a:gd name="f56" fmla="val 63"/>
                  <a:gd name="f57" fmla="val 211"/>
                  <a:gd name="f58" fmla="val 51"/>
                  <a:gd name="f59" fmla="val 40"/>
                  <a:gd name="f60" fmla="val 199"/>
                  <a:gd name="f61" fmla="val 29"/>
                  <a:gd name="f62" fmla="val 189"/>
                  <a:gd name="f63" fmla="val 17"/>
                  <a:gd name="f64" fmla="val 174"/>
                  <a:gd name="f65" fmla="val 15"/>
                  <a:gd name="f66" fmla="val 157"/>
                  <a:gd name="f67" fmla="val 16"/>
                  <a:gd name="f68" fmla="val 141"/>
                  <a:gd name="f69" fmla="val 21"/>
                  <a:gd name="f70" fmla="val 28"/>
                  <a:gd name="f71" fmla="val 39"/>
                  <a:gd name="f72" fmla="val 96"/>
                  <a:gd name="f73" fmla="val 50"/>
                  <a:gd name="f74" fmla="val 82"/>
                  <a:gd name="f75" fmla="val 70"/>
                  <a:gd name="f76" fmla="val 78"/>
                  <a:gd name="f77" fmla="val 59"/>
                  <a:gd name="f78" fmla="val 94"/>
                  <a:gd name="f79" fmla="val 49"/>
                  <a:gd name="f80" fmla="val 126"/>
                  <a:gd name="f81" fmla="val 31"/>
                  <a:gd name="f82" fmla="val 24"/>
                  <a:gd name="f83" fmla="val 158"/>
                  <a:gd name="f84" fmla="val 19"/>
                  <a:gd name="f85" fmla="val 172"/>
                  <a:gd name="f86" fmla="val 13"/>
                  <a:gd name="f87" fmla="val 186"/>
                  <a:gd name="f88" fmla="val 10"/>
                  <a:gd name="f89" fmla="val 3"/>
                  <a:gd name="f90" fmla="val 177"/>
                  <a:gd name="f91" fmla="val 162"/>
                  <a:gd name="f92" fmla="val 144"/>
                  <a:gd name="f93" fmla="val 6"/>
                  <a:gd name="f94" fmla="val 105"/>
                  <a:gd name="f95" fmla="+- 0 0 -90"/>
                  <a:gd name="f96" fmla="*/ f3 1 198"/>
                  <a:gd name="f97" fmla="*/ f4 1 236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198"/>
                  <a:gd name="f106" fmla="*/ f102 1 236"/>
                  <a:gd name="f107" fmla="*/ 0 f103 1"/>
                  <a:gd name="f108" fmla="*/ 0 f102 1"/>
                  <a:gd name="f109" fmla="*/ 198 f103 1"/>
                  <a:gd name="f110" fmla="*/ 236 f102 1"/>
                  <a:gd name="f111" fmla="+- f104 0 f1"/>
                  <a:gd name="f112" fmla="*/ f107 1 198"/>
                  <a:gd name="f113" fmla="*/ f108 1 236"/>
                  <a:gd name="f114" fmla="*/ f109 1 198"/>
                  <a:gd name="f115" fmla="*/ f110 1 236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198" h="236">
                    <a:moveTo>
                      <a:pt x="f8" y="f9"/>
                    </a:moveTo>
                    <a:lnTo>
                      <a:pt x="f10" y="f11"/>
                    </a:lnTo>
                    <a:lnTo>
                      <a:pt x="f11" y="f10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5" y="f22"/>
                    </a:lnTo>
                    <a:lnTo>
                      <a:pt x="f20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7"/>
                    </a:lnTo>
                    <a:lnTo>
                      <a:pt x="f35" y="f36"/>
                    </a:lnTo>
                    <a:lnTo>
                      <a:pt x="f37" y="f36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22" y="f42"/>
                    </a:lnTo>
                    <a:lnTo>
                      <a:pt x="f40" y="f43"/>
                    </a:lnTo>
                    <a:lnTo>
                      <a:pt x="f38" y="f43"/>
                    </a:lnTo>
                    <a:lnTo>
                      <a:pt x="f37" y="f44"/>
                    </a:lnTo>
                    <a:lnTo>
                      <a:pt x="f45" y="f44"/>
                    </a:lnTo>
                    <a:lnTo>
                      <a:pt x="f46" y="f44"/>
                    </a:lnTo>
                    <a:lnTo>
                      <a:pt x="f47" y="f44"/>
                    </a:lnTo>
                    <a:lnTo>
                      <a:pt x="f48" y="f44"/>
                    </a:lnTo>
                    <a:lnTo>
                      <a:pt x="f49" y="f44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27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46"/>
                    </a:lnTo>
                    <a:lnTo>
                      <a:pt x="f70" y="f49"/>
                    </a:lnTo>
                    <a:lnTo>
                      <a:pt x="f71" y="f72"/>
                    </a:lnTo>
                    <a:lnTo>
                      <a:pt x="f73" y="f74"/>
                    </a:lnTo>
                    <a:lnTo>
                      <a:pt x="f56" y="f75"/>
                    </a:lnTo>
                    <a:lnTo>
                      <a:pt x="f76" y="f77"/>
                    </a:lnTo>
                    <a:lnTo>
                      <a:pt x="f78" y="f79"/>
                    </a:lnTo>
                    <a:lnTo>
                      <a:pt x="f34" y="f71"/>
                    </a:lnTo>
                    <a:lnTo>
                      <a:pt x="f80" y="f81"/>
                    </a:lnTo>
                    <a:lnTo>
                      <a:pt x="f38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6" y="f18"/>
                    </a:lnTo>
                    <a:lnTo>
                      <a:pt x="f25" y="f89"/>
                    </a:lnTo>
                    <a:lnTo>
                      <a:pt x="f90" y="f5"/>
                    </a:lnTo>
                    <a:lnTo>
                      <a:pt x="f91" y="f89"/>
                    </a:lnTo>
                    <a:lnTo>
                      <a:pt x="f92" y="f93"/>
                    </a:lnTo>
                    <a:lnTo>
                      <a:pt x="f46" y="f24"/>
                    </a:lnTo>
                    <a:lnTo>
                      <a:pt x="f94" y="f84"/>
                    </a:lnTo>
                    <a:lnTo>
                      <a:pt x="f32" y="f70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0" name="Freeform 806"/>
              <p:cNvSpPr/>
              <p:nvPr/>
            </p:nvSpPr>
            <p:spPr>
              <a:xfrm>
                <a:off x="7428475" y="5028724"/>
                <a:ext cx="45674" cy="466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83"/>
                  <a:gd name="f8" fmla="val 108"/>
                  <a:gd name="f9" fmla="val 61"/>
                  <a:gd name="f10" fmla="val 111"/>
                  <a:gd name="f11" fmla="val 80"/>
                  <a:gd name="f12" fmla="val 109"/>
                  <a:gd name="f13" fmla="val 97"/>
                  <a:gd name="f14" fmla="val 101"/>
                  <a:gd name="f15" fmla="val 110"/>
                  <a:gd name="f16" fmla="val 89"/>
                  <a:gd name="f17" fmla="val 123"/>
                  <a:gd name="f18" fmla="val 75"/>
                  <a:gd name="f19" fmla="val 134"/>
                  <a:gd name="f20" fmla="val 60"/>
                  <a:gd name="f21" fmla="val 145"/>
                  <a:gd name="f22" fmla="val 43"/>
                  <a:gd name="f23" fmla="val 156"/>
                  <a:gd name="f24" fmla="val 29"/>
                  <a:gd name="f25" fmla="val 167"/>
                  <a:gd name="f26" fmla="val 27"/>
                  <a:gd name="f27" fmla="val 170"/>
                  <a:gd name="f28" fmla="val 26"/>
                  <a:gd name="f29" fmla="val 172"/>
                  <a:gd name="f30" fmla="val 176"/>
                  <a:gd name="f31" fmla="val 28"/>
                  <a:gd name="f32" fmla="val 179"/>
                  <a:gd name="f33" fmla="val 30"/>
                  <a:gd name="f34" fmla="val 182"/>
                  <a:gd name="f35" fmla="val 34"/>
                  <a:gd name="f36" fmla="val 37"/>
                  <a:gd name="f37" fmla="val 41"/>
                  <a:gd name="f38" fmla="val 58"/>
                  <a:gd name="f39" fmla="val 171"/>
                  <a:gd name="f40" fmla="val 76"/>
                  <a:gd name="f41" fmla="val 160"/>
                  <a:gd name="f42" fmla="val 92"/>
                  <a:gd name="f43" fmla="val 147"/>
                  <a:gd name="f44" fmla="val 132"/>
                  <a:gd name="f45" fmla="val 118"/>
                  <a:gd name="f46" fmla="val 116"/>
                  <a:gd name="f47" fmla="val 125"/>
                  <a:gd name="f48" fmla="val 98"/>
                  <a:gd name="f49" fmla="val 78"/>
                  <a:gd name="f50" fmla="val 112"/>
                  <a:gd name="f51" fmla="val 16"/>
                  <a:gd name="f52" fmla="val 8"/>
                  <a:gd name="f53" fmla="val 2"/>
                  <a:gd name="f54" fmla="val 23"/>
                  <a:gd name="f55" fmla="val 9"/>
                  <a:gd name="f56" fmla="val 1"/>
                  <a:gd name="f57" fmla="val 6"/>
                  <a:gd name="f58" fmla="val 10"/>
                  <a:gd name="f59" fmla="val 33"/>
                  <a:gd name="f60" fmla="val 14"/>
                  <a:gd name="f61" fmla="val 48"/>
                  <a:gd name="f62" fmla="val 17"/>
                  <a:gd name="f63" fmla="val 63"/>
                  <a:gd name="f64" fmla="val 22"/>
                  <a:gd name="f65" fmla="val 77"/>
                  <a:gd name="f66" fmla="val 90"/>
                  <a:gd name="f67" fmla="val 36"/>
                  <a:gd name="f68" fmla="val 46"/>
                  <a:gd name="f69" fmla="+- 0 0 -90"/>
                  <a:gd name="f70" fmla="*/ f3 1 128"/>
                  <a:gd name="f71" fmla="*/ f4 1 183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28"/>
                  <a:gd name="f80" fmla="*/ f76 1 183"/>
                  <a:gd name="f81" fmla="*/ 0 f77 1"/>
                  <a:gd name="f82" fmla="*/ 0 f76 1"/>
                  <a:gd name="f83" fmla="*/ 128 f77 1"/>
                  <a:gd name="f84" fmla="*/ 183 f76 1"/>
                  <a:gd name="f85" fmla="+- f78 0 f1"/>
                  <a:gd name="f86" fmla="*/ f81 1 128"/>
                  <a:gd name="f87" fmla="*/ f82 1 183"/>
                  <a:gd name="f88" fmla="*/ f83 1 128"/>
                  <a:gd name="f89" fmla="*/ f84 1 183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28" h="18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7"/>
                    </a:lnTo>
                    <a:lnTo>
                      <a:pt x="f37" y="f34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8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6" y="f49"/>
                    </a:lnTo>
                    <a:lnTo>
                      <a:pt x="f17" y="f38"/>
                    </a:lnTo>
                    <a:lnTo>
                      <a:pt x="f50" y="f37"/>
                    </a:lnTo>
                    <a:lnTo>
                      <a:pt x="f48" y="f31"/>
                    </a:lnTo>
                    <a:lnTo>
                      <a:pt x="f11" y="f51"/>
                    </a:lnTo>
                    <a:lnTo>
                      <a:pt x="f9" y="f52"/>
                    </a:lnTo>
                    <a:lnTo>
                      <a:pt x="f37" y="f53"/>
                    </a:lnTo>
                    <a:lnTo>
                      <a:pt x="f54" y="f5"/>
                    </a:lnTo>
                    <a:lnTo>
                      <a:pt x="f55" y="f56"/>
                    </a:lnTo>
                    <a:lnTo>
                      <a:pt x="f5" y="f57"/>
                    </a:lnTo>
                    <a:lnTo>
                      <a:pt x="f51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31"/>
                    </a:lnTo>
                    <a:lnTo>
                      <a:pt x="f66" y="f67"/>
                    </a:lnTo>
                    <a:lnTo>
                      <a:pt x="f14" y="f68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1" name="Freeform 807"/>
              <p:cNvSpPr/>
              <p:nvPr/>
            </p:nvSpPr>
            <p:spPr>
              <a:xfrm>
                <a:off x="7270065" y="5017614"/>
                <a:ext cx="108850" cy="97785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3"/>
                  <a:gd name="f8" fmla="val 379"/>
                  <a:gd name="f9" fmla="val 126"/>
                  <a:gd name="f10" fmla="val 50"/>
                  <a:gd name="f11" fmla="val 101"/>
                  <a:gd name="f12" fmla="val 70"/>
                  <a:gd name="f13" fmla="val 76"/>
                  <a:gd name="f14" fmla="val 92"/>
                  <a:gd name="f15" fmla="val 54"/>
                  <a:gd name="f16" fmla="val 115"/>
                  <a:gd name="f17" fmla="val 34"/>
                  <a:gd name="f18" fmla="val 140"/>
                  <a:gd name="f19" fmla="val 18"/>
                  <a:gd name="f20" fmla="val 167"/>
                  <a:gd name="f21" fmla="val 6"/>
                  <a:gd name="f22" fmla="val 196"/>
                  <a:gd name="f23" fmla="val 227"/>
                  <a:gd name="f24" fmla="val 1"/>
                  <a:gd name="f25" fmla="val 259"/>
                  <a:gd name="f26" fmla="val 4"/>
                  <a:gd name="f27" fmla="val 267"/>
                  <a:gd name="f28" fmla="val 7"/>
                  <a:gd name="f29" fmla="val 277"/>
                  <a:gd name="f30" fmla="val 11"/>
                  <a:gd name="f31" fmla="val 283"/>
                  <a:gd name="f32" fmla="val 15"/>
                  <a:gd name="f33" fmla="val 291"/>
                  <a:gd name="f34" fmla="val 21"/>
                  <a:gd name="f35" fmla="val 298"/>
                  <a:gd name="f36" fmla="val 27"/>
                  <a:gd name="f37" fmla="val 305"/>
                  <a:gd name="f38" fmla="val 311"/>
                  <a:gd name="f39" fmla="val 41"/>
                  <a:gd name="f40" fmla="val 316"/>
                  <a:gd name="f41" fmla="val 57"/>
                  <a:gd name="f42" fmla="val 325"/>
                  <a:gd name="f43" fmla="val 72"/>
                  <a:gd name="f44" fmla="val 333"/>
                  <a:gd name="f45" fmla="val 87"/>
                  <a:gd name="f46" fmla="val 340"/>
                  <a:gd name="f47" fmla="val 103"/>
                  <a:gd name="f48" fmla="val 345"/>
                  <a:gd name="f49" fmla="val 120"/>
                  <a:gd name="f50" fmla="val 351"/>
                  <a:gd name="f51" fmla="val 136"/>
                  <a:gd name="f52" fmla="val 356"/>
                  <a:gd name="f53" fmla="val 153"/>
                  <a:gd name="f54" fmla="val 169"/>
                  <a:gd name="f55" fmla="val 364"/>
                  <a:gd name="f56" fmla="val 187"/>
                  <a:gd name="f57" fmla="val 367"/>
                  <a:gd name="f58" fmla="val 204"/>
                  <a:gd name="f59" fmla="val 370"/>
                  <a:gd name="f60" fmla="val 221"/>
                  <a:gd name="f61" fmla="val 372"/>
                  <a:gd name="f62" fmla="val 238"/>
                  <a:gd name="f63" fmla="val 374"/>
                  <a:gd name="f64" fmla="val 256"/>
                  <a:gd name="f65" fmla="val 375"/>
                  <a:gd name="f66" fmla="val 273"/>
                  <a:gd name="f67" fmla="val 376"/>
                  <a:gd name="f68" fmla="val 290"/>
                  <a:gd name="f69" fmla="val 378"/>
                  <a:gd name="f70" fmla="val 307"/>
                  <a:gd name="f71" fmla="val 312"/>
                  <a:gd name="f72" fmla="val 317"/>
                  <a:gd name="f73" fmla="val 320"/>
                  <a:gd name="f74" fmla="val 366"/>
                  <a:gd name="f75" fmla="val 352"/>
                  <a:gd name="f76" fmla="val 295"/>
                  <a:gd name="f77" fmla="val 279"/>
                  <a:gd name="f78" fmla="val 263"/>
                  <a:gd name="f79" fmla="val 350"/>
                  <a:gd name="f80" fmla="val 248"/>
                  <a:gd name="f81" fmla="val 349"/>
                  <a:gd name="f82" fmla="val 231"/>
                  <a:gd name="f83" fmla="val 348"/>
                  <a:gd name="f84" fmla="val 215"/>
                  <a:gd name="f85" fmla="val 200"/>
                  <a:gd name="f86" fmla="val 343"/>
                  <a:gd name="f87" fmla="val 183"/>
                  <a:gd name="f88" fmla="val 341"/>
                  <a:gd name="f89" fmla="val 168"/>
                  <a:gd name="f90" fmla="val 337"/>
                  <a:gd name="f91" fmla="val 151"/>
                  <a:gd name="f92" fmla="val 334"/>
                  <a:gd name="f93" fmla="val 329"/>
                  <a:gd name="f94" fmla="val 121"/>
                  <a:gd name="f95" fmla="val 106"/>
                  <a:gd name="f96" fmla="val 313"/>
                  <a:gd name="f97" fmla="val 306"/>
                  <a:gd name="f98" fmla="val 62"/>
                  <a:gd name="f99" fmla="val 300"/>
                  <a:gd name="f100" fmla="val 51"/>
                  <a:gd name="f101" fmla="val 280"/>
                  <a:gd name="f102" fmla="val 35"/>
                  <a:gd name="f103" fmla="val 269"/>
                  <a:gd name="f104" fmla="val 31"/>
                  <a:gd name="f105" fmla="val 255"/>
                  <a:gd name="f106" fmla="val 239"/>
                  <a:gd name="f107" fmla="val 33"/>
                  <a:gd name="f108" fmla="val 218"/>
                  <a:gd name="f109" fmla="val 38"/>
                  <a:gd name="f110" fmla="val 197"/>
                  <a:gd name="f111" fmla="val 42"/>
                  <a:gd name="f112" fmla="val 182"/>
                  <a:gd name="f113" fmla="val 165"/>
                  <a:gd name="f114" fmla="val 60"/>
                  <a:gd name="f115" fmla="val 150"/>
                  <a:gd name="f116" fmla="val 68"/>
                  <a:gd name="f117" fmla="val 79"/>
                  <a:gd name="f118" fmla="val 124"/>
                  <a:gd name="f119" fmla="val 89"/>
                  <a:gd name="f120" fmla="val 111"/>
                  <a:gd name="f121" fmla="val 100"/>
                  <a:gd name="f122" fmla="val 114"/>
                  <a:gd name="f123" fmla="val 88"/>
                  <a:gd name="f124" fmla="val 129"/>
                  <a:gd name="f125" fmla="val 144"/>
                  <a:gd name="f126" fmla="val 64"/>
                  <a:gd name="f127" fmla="val 162"/>
                  <a:gd name="f128" fmla="val 53"/>
                  <a:gd name="f129" fmla="val 181"/>
                  <a:gd name="f130" fmla="val 201"/>
                  <a:gd name="f131" fmla="val 219"/>
                  <a:gd name="f132" fmla="val 22"/>
                  <a:gd name="f133" fmla="val 237"/>
                  <a:gd name="f134" fmla="val 14"/>
                  <a:gd name="f135" fmla="val 253"/>
                  <a:gd name="f136" fmla="val 268"/>
                  <a:gd name="f137" fmla="val 5"/>
                  <a:gd name="f138" fmla="val 19"/>
                  <a:gd name="f139" fmla="val 161"/>
                  <a:gd name="f140" fmla="val 28"/>
                  <a:gd name="f141" fmla="val 142"/>
                  <a:gd name="f142" fmla="val 39"/>
                  <a:gd name="f143" fmla="+- 0 0 -90"/>
                  <a:gd name="f144" fmla="*/ f4 1 323"/>
                  <a:gd name="f145" fmla="*/ f5 1 379"/>
                  <a:gd name="f146" fmla="val f6"/>
                  <a:gd name="f147" fmla="val f7"/>
                  <a:gd name="f148" fmla="val f8"/>
                  <a:gd name="f149" fmla="*/ f143 f0 1"/>
                  <a:gd name="f150" fmla="+- f148 0 f146"/>
                  <a:gd name="f151" fmla="+- f147 0 f146"/>
                  <a:gd name="f152" fmla="*/ f149 1 f3"/>
                  <a:gd name="f153" fmla="*/ f151 1 323"/>
                  <a:gd name="f154" fmla="*/ f150 1 379"/>
                  <a:gd name="f155" fmla="*/ 0 f151 1"/>
                  <a:gd name="f156" fmla="*/ 0 f150 1"/>
                  <a:gd name="f157" fmla="*/ 323 f151 1"/>
                  <a:gd name="f158" fmla="*/ 379 f150 1"/>
                  <a:gd name="f159" fmla="+- f152 0 f1"/>
                  <a:gd name="f160" fmla="*/ f155 1 323"/>
                  <a:gd name="f161" fmla="*/ f156 1 379"/>
                  <a:gd name="f162" fmla="*/ f157 1 323"/>
                  <a:gd name="f163" fmla="*/ f158 1 379"/>
                  <a:gd name="f164" fmla="*/ f160 1 f153"/>
                  <a:gd name="f165" fmla="*/ f161 1 f154"/>
                  <a:gd name="f166" fmla="*/ f162 1 f153"/>
                  <a:gd name="f167" fmla="*/ f163 1 f154"/>
                  <a:gd name="f168" fmla="*/ f164 f144 1"/>
                  <a:gd name="f169" fmla="*/ f166 f144 1"/>
                  <a:gd name="f170" fmla="*/ f167 f145 1"/>
                  <a:gd name="f171" fmla="*/ f165 f1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</a:cxnLst>
                <a:rect l="f168" t="f171" r="f169" b="f170"/>
                <a:pathLst>
                  <a:path w="323" h="379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1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2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69"/>
                    </a:lnTo>
                    <a:lnTo>
                      <a:pt x="f70" y="f8"/>
                    </a:lnTo>
                    <a:lnTo>
                      <a:pt x="f71" y="f8"/>
                    </a:lnTo>
                    <a:lnTo>
                      <a:pt x="f72" y="f65"/>
                    </a:lnTo>
                    <a:lnTo>
                      <a:pt x="f73" y="f61"/>
                    </a:lnTo>
                    <a:lnTo>
                      <a:pt x="f7" y="f74"/>
                    </a:lnTo>
                    <a:lnTo>
                      <a:pt x="f7" y="f2"/>
                    </a:lnTo>
                    <a:lnTo>
                      <a:pt x="f73" y="f52"/>
                    </a:lnTo>
                    <a:lnTo>
                      <a:pt x="f40" y="f75"/>
                    </a:lnTo>
                    <a:lnTo>
                      <a:pt x="f38" y="f50"/>
                    </a:lnTo>
                    <a:lnTo>
                      <a:pt x="f76" y="f50"/>
                    </a:lnTo>
                    <a:lnTo>
                      <a:pt x="f77" y="f50"/>
                    </a:lnTo>
                    <a:lnTo>
                      <a:pt x="f78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48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51" y="f93"/>
                    </a:lnTo>
                    <a:lnTo>
                      <a:pt x="f94" y="f42"/>
                    </a:lnTo>
                    <a:lnTo>
                      <a:pt x="f95" y="f73"/>
                    </a:lnTo>
                    <a:lnTo>
                      <a:pt x="f14" y="f96"/>
                    </a:lnTo>
                    <a:lnTo>
                      <a:pt x="f13" y="f97"/>
                    </a:lnTo>
                    <a:lnTo>
                      <a:pt x="f98" y="f99"/>
                    </a:lnTo>
                    <a:lnTo>
                      <a:pt x="f100" y="f33"/>
                    </a:lnTo>
                    <a:lnTo>
                      <a:pt x="f39" y="f101"/>
                    </a:lnTo>
                    <a:lnTo>
                      <a:pt x="f102" y="f103"/>
                    </a:lnTo>
                    <a:lnTo>
                      <a:pt x="f104" y="f105"/>
                    </a:lnTo>
                    <a:lnTo>
                      <a:pt x="f104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11" y="f112"/>
                    </a:lnTo>
                    <a:lnTo>
                      <a:pt x="f100" y="f113"/>
                    </a:lnTo>
                    <a:lnTo>
                      <a:pt x="f114" y="f115"/>
                    </a:lnTo>
                    <a:lnTo>
                      <a:pt x="f116" y="f51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1" y="f121"/>
                    </a:lnTo>
                    <a:lnTo>
                      <a:pt x="f122" y="f123"/>
                    </a:lnTo>
                    <a:lnTo>
                      <a:pt x="f124" y="f13"/>
                    </a:lnTo>
                    <a:lnTo>
                      <a:pt x="f125" y="f126"/>
                    </a:lnTo>
                    <a:lnTo>
                      <a:pt x="f127" y="f128"/>
                    </a:lnTo>
                    <a:lnTo>
                      <a:pt x="f129" y="f39"/>
                    </a:lnTo>
                    <a:lnTo>
                      <a:pt x="f130" y="f104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28"/>
                    </a:lnTo>
                    <a:lnTo>
                      <a:pt x="f136" y="f24"/>
                    </a:lnTo>
                    <a:lnTo>
                      <a:pt x="f105" y="f6"/>
                    </a:lnTo>
                    <a:lnTo>
                      <a:pt x="f62" y="f24"/>
                    </a:lnTo>
                    <a:lnTo>
                      <a:pt x="f60" y="f137"/>
                    </a:lnTo>
                    <a:lnTo>
                      <a:pt x="f130" y="f30"/>
                    </a:lnTo>
                    <a:lnTo>
                      <a:pt x="f129" y="f138"/>
                    </a:lnTo>
                    <a:lnTo>
                      <a:pt x="f139" y="f140"/>
                    </a:lnTo>
                    <a:lnTo>
                      <a:pt x="f141" y="f142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2" name="Freeform 808"/>
              <p:cNvSpPr/>
              <p:nvPr/>
            </p:nvSpPr>
            <p:spPr>
              <a:xfrm>
                <a:off x="7424589" y="5014276"/>
                <a:ext cx="96213" cy="655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253"/>
                  <a:gd name="f8" fmla="val 235"/>
                  <a:gd name="f9" fmla="val 78"/>
                  <a:gd name="f10" fmla="val 248"/>
                  <a:gd name="f11" fmla="val 92"/>
                  <a:gd name="f12" fmla="val 255"/>
                  <a:gd name="f13" fmla="val 108"/>
                  <a:gd name="f14" fmla="val 259"/>
                  <a:gd name="f15" fmla="val 125"/>
                  <a:gd name="f16" fmla="val 144"/>
                  <a:gd name="f17" fmla="val 257"/>
                  <a:gd name="f18" fmla="val 159"/>
                  <a:gd name="f19" fmla="val 252"/>
                  <a:gd name="f20" fmla="val 171"/>
                  <a:gd name="f21" fmla="val 244"/>
                  <a:gd name="f22" fmla="val 184"/>
                  <a:gd name="f23" fmla="val 236"/>
                  <a:gd name="f24" fmla="val 194"/>
                  <a:gd name="f25" fmla="val 225"/>
                  <a:gd name="f26" fmla="val 206"/>
                  <a:gd name="f27" fmla="val 215"/>
                  <a:gd name="f28" fmla="val 204"/>
                  <a:gd name="f29" fmla="val 191"/>
                  <a:gd name="f30" fmla="val 239"/>
                  <a:gd name="f31" fmla="val 190"/>
                  <a:gd name="f32" fmla="val 242"/>
                  <a:gd name="f33" fmla="val 246"/>
                  <a:gd name="f34" fmla="val 249"/>
                  <a:gd name="f35" fmla="val 197"/>
                  <a:gd name="f36" fmla="val 201"/>
                  <a:gd name="f37" fmla="val 205"/>
                  <a:gd name="f38" fmla="val 209"/>
                  <a:gd name="f39" fmla="val 232"/>
                  <a:gd name="f40" fmla="val 234"/>
                  <a:gd name="f41" fmla="val 251"/>
                  <a:gd name="f42" fmla="val 267"/>
                  <a:gd name="f43" fmla="val 192"/>
                  <a:gd name="f44" fmla="val 278"/>
                  <a:gd name="f45" fmla="val 168"/>
                  <a:gd name="f46" fmla="val 141"/>
                  <a:gd name="f47" fmla="val 279"/>
                  <a:gd name="f48" fmla="val 116"/>
                  <a:gd name="f49" fmla="val 270"/>
                  <a:gd name="f50" fmla="val 70"/>
                  <a:gd name="f51" fmla="val 237"/>
                  <a:gd name="f52" fmla="val 59"/>
                  <a:gd name="f53" fmla="val 221"/>
                  <a:gd name="f54" fmla="val 48"/>
                  <a:gd name="f55" fmla="val 202"/>
                  <a:gd name="f56" fmla="val 39"/>
                  <a:gd name="f57" fmla="val 183"/>
                  <a:gd name="f58" fmla="val 31"/>
                  <a:gd name="f59" fmla="val 163"/>
                  <a:gd name="f60" fmla="val 24"/>
                  <a:gd name="f61" fmla="val 142"/>
                  <a:gd name="f62" fmla="val 18"/>
                  <a:gd name="f63" fmla="val 122"/>
                  <a:gd name="f64" fmla="val 13"/>
                  <a:gd name="f65" fmla="val 101"/>
                  <a:gd name="f66" fmla="val 8"/>
                  <a:gd name="f67" fmla="val 82"/>
                  <a:gd name="f68" fmla="val 5"/>
                  <a:gd name="f69" fmla="val 63"/>
                  <a:gd name="f70" fmla="val 2"/>
                  <a:gd name="f71" fmla="val 47"/>
                  <a:gd name="f72" fmla="val 32"/>
                  <a:gd name="f73" fmla="val 19"/>
                  <a:gd name="f74" fmla="val 10"/>
                  <a:gd name="f75" fmla="val 1"/>
                  <a:gd name="f76" fmla="val 4"/>
                  <a:gd name="f77" fmla="val 6"/>
                  <a:gd name="f78" fmla="val 12"/>
                  <a:gd name="f79" fmla="val 25"/>
                  <a:gd name="f80" fmla="val 9"/>
                  <a:gd name="f81" fmla="val 38"/>
                  <a:gd name="f82" fmla="val 52"/>
                  <a:gd name="f83" fmla="val 14"/>
                  <a:gd name="f84" fmla="val 67"/>
                  <a:gd name="f85" fmla="val 16"/>
                  <a:gd name="f86" fmla="val 97"/>
                  <a:gd name="f87" fmla="val 22"/>
                  <a:gd name="f88" fmla="val 114"/>
                  <a:gd name="f89" fmla="val 129"/>
                  <a:gd name="f90" fmla="val 30"/>
                  <a:gd name="f91" fmla="val 146"/>
                  <a:gd name="f92" fmla="val 35"/>
                  <a:gd name="f93" fmla="val 162"/>
                  <a:gd name="f94" fmla="val 40"/>
                  <a:gd name="f95" fmla="val 177"/>
                  <a:gd name="f96" fmla="val 46"/>
                  <a:gd name="f97" fmla="val 53"/>
                  <a:gd name="f98" fmla="val 208"/>
                  <a:gd name="f99" fmla="val 60"/>
                  <a:gd name="f100" fmla="val 222"/>
                  <a:gd name="f101" fmla="val 69"/>
                  <a:gd name="f102" fmla="+- 0 0 -90"/>
                  <a:gd name="f103" fmla="*/ f3 1 282"/>
                  <a:gd name="f104" fmla="*/ f4 1 253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282"/>
                  <a:gd name="f113" fmla="*/ f109 1 253"/>
                  <a:gd name="f114" fmla="*/ 0 f110 1"/>
                  <a:gd name="f115" fmla="*/ 0 f109 1"/>
                  <a:gd name="f116" fmla="*/ 282 f110 1"/>
                  <a:gd name="f117" fmla="*/ 253 f109 1"/>
                  <a:gd name="f118" fmla="+- f111 0 f1"/>
                  <a:gd name="f119" fmla="*/ f114 1 282"/>
                  <a:gd name="f120" fmla="*/ f115 1 253"/>
                  <a:gd name="f121" fmla="*/ f116 1 282"/>
                  <a:gd name="f122" fmla="*/ f117 1 253"/>
                  <a:gd name="f123" fmla="*/ f119 1 f112"/>
                  <a:gd name="f124" fmla="*/ f120 1 f113"/>
                  <a:gd name="f125" fmla="*/ f121 1 f112"/>
                  <a:gd name="f126" fmla="*/ f122 1 f113"/>
                  <a:gd name="f127" fmla="*/ f123 f103 1"/>
                  <a:gd name="f128" fmla="*/ f125 f103 1"/>
                  <a:gd name="f129" fmla="*/ f126 f104 1"/>
                  <a:gd name="f130" fmla="*/ f124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</a:cxnLst>
                <a:rect l="f127" t="f130" r="f128" b="f129"/>
                <a:pathLst>
                  <a:path w="282" h="25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7"/>
                    </a:lnTo>
                    <a:lnTo>
                      <a:pt x="f28" y="f25"/>
                    </a:lnTo>
                    <a:lnTo>
                      <a:pt x="f24" y="f23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29" y="f33"/>
                    </a:lnTo>
                    <a:lnTo>
                      <a:pt x="f24" y="f34"/>
                    </a:lnTo>
                    <a:lnTo>
                      <a:pt x="f35" y="f19"/>
                    </a:lnTo>
                    <a:lnTo>
                      <a:pt x="f36" y="f7"/>
                    </a:lnTo>
                    <a:lnTo>
                      <a:pt x="f37" y="f19"/>
                    </a:lnTo>
                    <a:lnTo>
                      <a:pt x="f38" y="f34"/>
                    </a:lnTo>
                    <a:lnTo>
                      <a:pt x="f39" y="f40"/>
                    </a:lnTo>
                    <a:lnTo>
                      <a:pt x="f41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41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5"/>
                    </a:lnTo>
                    <a:lnTo>
                      <a:pt x="f72" y="f5"/>
                    </a:lnTo>
                    <a:lnTo>
                      <a:pt x="f73" y="f5"/>
                    </a:lnTo>
                    <a:lnTo>
                      <a:pt x="f74" y="f75"/>
                    </a:lnTo>
                    <a:lnTo>
                      <a:pt x="f76" y="f76"/>
                    </a:lnTo>
                    <a:lnTo>
                      <a:pt x="f5" y="f77"/>
                    </a:lnTo>
                    <a:lnTo>
                      <a:pt x="f78" y="f66"/>
                    </a:lnTo>
                    <a:lnTo>
                      <a:pt x="f79" y="f80"/>
                    </a:lnTo>
                    <a:lnTo>
                      <a:pt x="f81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67" y="f62"/>
                    </a:lnTo>
                    <a:lnTo>
                      <a:pt x="f86" y="f87"/>
                    </a:lnTo>
                    <a:lnTo>
                      <a:pt x="f88" y="f79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43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Freeform 809"/>
              <p:cNvSpPr/>
              <p:nvPr/>
            </p:nvSpPr>
            <p:spPr>
              <a:xfrm>
                <a:off x="7231184" y="5050944"/>
                <a:ext cx="38871" cy="60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5"/>
                  <a:gd name="f7" fmla="val 236"/>
                  <a:gd name="f8" fmla="val 128"/>
                  <a:gd name="f9" fmla="val 148"/>
                  <a:gd name="f10" fmla="val 5"/>
                  <a:gd name="f11" fmla="val 166"/>
                  <a:gd name="f12" fmla="val 13"/>
                  <a:gd name="f13" fmla="val 184"/>
                  <a:gd name="f14" fmla="val 24"/>
                  <a:gd name="f15" fmla="val 198"/>
                  <a:gd name="f16" fmla="val 39"/>
                  <a:gd name="f17" fmla="val 211"/>
                  <a:gd name="f18" fmla="val 55"/>
                  <a:gd name="f19" fmla="val 223"/>
                  <a:gd name="f20" fmla="val 74"/>
                  <a:gd name="f21" fmla="val 231"/>
                  <a:gd name="f22" fmla="val 92"/>
                  <a:gd name="f23" fmla="val 235"/>
                  <a:gd name="f24" fmla="val 98"/>
                  <a:gd name="f25" fmla="val 104"/>
                  <a:gd name="f26" fmla="val 234"/>
                  <a:gd name="f27" fmla="val 109"/>
                  <a:gd name="f28" fmla="val 111"/>
                  <a:gd name="f29" fmla="val 226"/>
                  <a:gd name="f30" fmla="val 220"/>
                  <a:gd name="f31" fmla="val 110"/>
                  <a:gd name="f32" fmla="val 215"/>
                  <a:gd name="f33" fmla="val 107"/>
                  <a:gd name="f34" fmla="val 210"/>
                  <a:gd name="f35" fmla="val 101"/>
                  <a:gd name="f36" fmla="val 208"/>
                  <a:gd name="f37" fmla="val 82"/>
                  <a:gd name="f38" fmla="val 201"/>
                  <a:gd name="f39" fmla="val 64"/>
                  <a:gd name="f40" fmla="val 192"/>
                  <a:gd name="f41" fmla="val 50"/>
                  <a:gd name="f42" fmla="val 179"/>
                  <a:gd name="f43" fmla="val 40"/>
                  <a:gd name="f44" fmla="val 165"/>
                  <a:gd name="f45" fmla="val 33"/>
                  <a:gd name="f46" fmla="val 29"/>
                  <a:gd name="f47" fmla="val 130"/>
                  <a:gd name="f48" fmla="val 35"/>
                  <a:gd name="f49" fmla="val 89"/>
                  <a:gd name="f50" fmla="val 43"/>
                  <a:gd name="f51" fmla="val 56"/>
                  <a:gd name="f52" fmla="val 60"/>
                  <a:gd name="f53" fmla="val 70"/>
                  <a:gd name="f54" fmla="val 46"/>
                  <a:gd name="f55" fmla="val 85"/>
                  <a:gd name="f56" fmla="val 23"/>
                  <a:gd name="f57" fmla="val 12"/>
                  <a:gd name="f58" fmla="val 6"/>
                  <a:gd name="f59" fmla="val 102"/>
                  <a:gd name="f60" fmla="val 4"/>
                  <a:gd name="f61" fmla="val 68"/>
                  <a:gd name="f62" fmla="val 26"/>
                  <a:gd name="f63" fmla="val 49"/>
                  <a:gd name="f64" fmla="val 42"/>
                  <a:gd name="f65" fmla="val 32"/>
                  <a:gd name="f66" fmla="val 61"/>
                  <a:gd name="f67" fmla="val 17"/>
                  <a:gd name="f68" fmla="val 105"/>
                  <a:gd name="f69" fmla="+- 0 0 -90"/>
                  <a:gd name="f70" fmla="*/ f3 1 115"/>
                  <a:gd name="f71" fmla="*/ f4 1 236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5"/>
                  <a:gd name="f80" fmla="*/ f76 1 236"/>
                  <a:gd name="f81" fmla="*/ 0 f77 1"/>
                  <a:gd name="f82" fmla="*/ 0 f76 1"/>
                  <a:gd name="f83" fmla="*/ 115 f77 1"/>
                  <a:gd name="f84" fmla="*/ 236 f76 1"/>
                  <a:gd name="f85" fmla="+- f78 0 f1"/>
                  <a:gd name="f86" fmla="*/ f81 1 115"/>
                  <a:gd name="f87" fmla="*/ f82 1 236"/>
                  <a:gd name="f88" fmla="*/ f83 1 115"/>
                  <a:gd name="f89" fmla="*/ f84 1 236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5" h="236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9"/>
                    </a:lnTo>
                    <a:lnTo>
                      <a:pt x="f46" y="f47"/>
                    </a:lnTo>
                    <a:lnTo>
                      <a:pt x="f46" y="f31"/>
                    </a:lnTo>
                    <a:lnTo>
                      <a:pt x="f48" y="f49"/>
                    </a:lnTo>
                    <a:lnTo>
                      <a:pt x="f50" y="f2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45"/>
                    </a:lnTo>
                    <a:lnTo>
                      <a:pt x="f24" y="f56"/>
                    </a:lnTo>
                    <a:lnTo>
                      <a:pt x="f27" y="f57"/>
                    </a:lnTo>
                    <a:lnTo>
                      <a:pt x="f6" y="f58"/>
                    </a:lnTo>
                    <a:lnTo>
                      <a:pt x="f6" y="f5"/>
                    </a:lnTo>
                    <a:lnTo>
                      <a:pt x="f59" y="f60"/>
                    </a:lnTo>
                    <a:lnTo>
                      <a:pt x="f55" y="f57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37"/>
                    </a:lnTo>
                    <a:lnTo>
                      <a:pt x="f58" y="f68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4" name="Freeform 810"/>
              <p:cNvSpPr/>
              <p:nvPr/>
            </p:nvSpPr>
            <p:spPr>
              <a:xfrm>
                <a:off x="7504279" y="5009833"/>
                <a:ext cx="84554" cy="811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5"/>
                  <a:gd name="f7" fmla="val 310"/>
                  <a:gd name="f8" fmla="val 200"/>
                  <a:gd name="f9" fmla="val 116"/>
                  <a:gd name="f10" fmla="val 208"/>
                  <a:gd name="f11" fmla="val 124"/>
                  <a:gd name="f12" fmla="val 214"/>
                  <a:gd name="f13" fmla="val 133"/>
                  <a:gd name="f14" fmla="val 220"/>
                  <a:gd name="f15" fmla="val 144"/>
                  <a:gd name="f16" fmla="val 223"/>
                  <a:gd name="f17" fmla="val 154"/>
                  <a:gd name="f18" fmla="val 226"/>
                  <a:gd name="f19" fmla="val 164"/>
                  <a:gd name="f20" fmla="val 224"/>
                  <a:gd name="f21" fmla="val 176"/>
                  <a:gd name="f22" fmla="val 222"/>
                  <a:gd name="f23" fmla="val 187"/>
                  <a:gd name="f24" fmla="val 216"/>
                  <a:gd name="f25" fmla="val 198"/>
                  <a:gd name="f26" fmla="val 209"/>
                  <a:gd name="f27" fmla="val 199"/>
                  <a:gd name="f28" fmla="val 219"/>
                  <a:gd name="f29" fmla="val 188"/>
                  <a:gd name="f30" fmla="val 229"/>
                  <a:gd name="f31" fmla="val 177"/>
                  <a:gd name="f32" fmla="val 238"/>
                  <a:gd name="f33" fmla="val 166"/>
                  <a:gd name="f34" fmla="val 246"/>
                  <a:gd name="f35" fmla="val 255"/>
                  <a:gd name="f36" fmla="val 142"/>
                  <a:gd name="f37" fmla="val 264"/>
                  <a:gd name="f38" fmla="val 132"/>
                  <a:gd name="f39" fmla="val 275"/>
                  <a:gd name="f40" fmla="val 128"/>
                  <a:gd name="f41" fmla="val 278"/>
                  <a:gd name="f42" fmla="val 126"/>
                  <a:gd name="f43" fmla="val 283"/>
                  <a:gd name="f44" fmla="val 287"/>
                  <a:gd name="f45" fmla="val 121"/>
                  <a:gd name="f46" fmla="val 292"/>
                  <a:gd name="f47" fmla="val 120"/>
                  <a:gd name="f48" fmla="val 296"/>
                  <a:gd name="f49" fmla="val 301"/>
                  <a:gd name="f50" fmla="val 122"/>
                  <a:gd name="f51" fmla="val 306"/>
                  <a:gd name="f52" fmla="val 309"/>
                  <a:gd name="f53" fmla="val 131"/>
                  <a:gd name="f54" fmla="val 135"/>
                  <a:gd name="f55" fmla="val 139"/>
                  <a:gd name="f56" fmla="val 167"/>
                  <a:gd name="f57" fmla="val 280"/>
                  <a:gd name="f58" fmla="val 269"/>
                  <a:gd name="f59" fmla="val 194"/>
                  <a:gd name="f60" fmla="val 257"/>
                  <a:gd name="f61" fmla="val 207"/>
                  <a:gd name="f62" fmla="val 233"/>
                  <a:gd name="f63" fmla="val 230"/>
                  <a:gd name="f64" fmla="val 204"/>
                  <a:gd name="f65" fmla="val 244"/>
                  <a:gd name="f66" fmla="val 186"/>
                  <a:gd name="f67" fmla="val 169"/>
                  <a:gd name="f68" fmla="val 243"/>
                  <a:gd name="f69" fmla="val 152"/>
                  <a:gd name="f70" fmla="val 237"/>
                  <a:gd name="f71" fmla="val 134"/>
                  <a:gd name="f72" fmla="val 228"/>
                  <a:gd name="f73" fmla="val 119"/>
                  <a:gd name="f74" fmla="val 217"/>
                  <a:gd name="f75" fmla="val 105"/>
                  <a:gd name="f76" fmla="val 203"/>
                  <a:gd name="f77" fmla="val 93"/>
                  <a:gd name="f78" fmla="val 83"/>
                  <a:gd name="f79" fmla="val 76"/>
                  <a:gd name="f80" fmla="val 163"/>
                  <a:gd name="f81" fmla="val 69"/>
                  <a:gd name="f82" fmla="val 151"/>
                  <a:gd name="f83" fmla="val 61"/>
                  <a:gd name="f84" fmla="val 136"/>
                  <a:gd name="f85" fmla="val 54"/>
                  <a:gd name="f86" fmla="val 46"/>
                  <a:gd name="f87" fmla="val 107"/>
                  <a:gd name="f88" fmla="val 39"/>
                  <a:gd name="f89" fmla="val 31"/>
                  <a:gd name="f90" fmla="val 79"/>
                  <a:gd name="f91" fmla="val 24"/>
                  <a:gd name="f92" fmla="val 66"/>
                  <a:gd name="f93" fmla="val 18"/>
                  <a:gd name="f94" fmla="val 53"/>
                  <a:gd name="f95" fmla="val 13"/>
                  <a:gd name="f96" fmla="val 40"/>
                  <a:gd name="f97" fmla="val 8"/>
                  <a:gd name="f98" fmla="val 30"/>
                  <a:gd name="f99" fmla="val 5"/>
                  <a:gd name="f100" fmla="val 20"/>
                  <a:gd name="f101" fmla="val 1"/>
                  <a:gd name="f102" fmla="val 12"/>
                  <a:gd name="f103" fmla="val 2"/>
                  <a:gd name="f104" fmla="val 11"/>
                  <a:gd name="f105" fmla="val 23"/>
                  <a:gd name="f106" fmla="val 14"/>
                  <a:gd name="f107" fmla="val 36"/>
                  <a:gd name="f108" fmla="val 47"/>
                  <a:gd name="f109" fmla="val 25"/>
                  <a:gd name="f110" fmla="val 60"/>
                  <a:gd name="f111" fmla="val 73"/>
                  <a:gd name="f112" fmla="val 37"/>
                  <a:gd name="f113" fmla="val 86"/>
                  <a:gd name="f114" fmla="val 44"/>
                  <a:gd name="f115" fmla="val 99"/>
                  <a:gd name="f116" fmla="val 51"/>
                  <a:gd name="f117" fmla="val 113"/>
                  <a:gd name="f118" fmla="val 57"/>
                  <a:gd name="f119" fmla="val 64"/>
                  <a:gd name="f120" fmla="val 71"/>
                  <a:gd name="f121" fmla="val 165"/>
                  <a:gd name="f122" fmla="val 88"/>
                  <a:gd name="f123" fmla="val 96"/>
                  <a:gd name="f124" fmla="val 106"/>
                  <a:gd name="f125" fmla="+- 0 0 -90"/>
                  <a:gd name="f126" fmla="*/ f3 1 245"/>
                  <a:gd name="f127" fmla="*/ f4 1 310"/>
                  <a:gd name="f128" fmla="val f5"/>
                  <a:gd name="f129" fmla="val f6"/>
                  <a:gd name="f130" fmla="val f7"/>
                  <a:gd name="f131" fmla="*/ f125 f0 1"/>
                  <a:gd name="f132" fmla="+- f130 0 f128"/>
                  <a:gd name="f133" fmla="+- f129 0 f128"/>
                  <a:gd name="f134" fmla="*/ f131 1 f2"/>
                  <a:gd name="f135" fmla="*/ f133 1 245"/>
                  <a:gd name="f136" fmla="*/ f132 1 310"/>
                  <a:gd name="f137" fmla="*/ 0 f133 1"/>
                  <a:gd name="f138" fmla="*/ 0 f132 1"/>
                  <a:gd name="f139" fmla="*/ 245 f133 1"/>
                  <a:gd name="f140" fmla="*/ 310 f132 1"/>
                  <a:gd name="f141" fmla="+- f134 0 f1"/>
                  <a:gd name="f142" fmla="*/ f137 1 245"/>
                  <a:gd name="f143" fmla="*/ f138 1 310"/>
                  <a:gd name="f144" fmla="*/ f139 1 245"/>
                  <a:gd name="f145" fmla="*/ f140 1 310"/>
                  <a:gd name="f146" fmla="*/ f142 1 f135"/>
                  <a:gd name="f147" fmla="*/ f143 1 f136"/>
                  <a:gd name="f148" fmla="*/ f144 1 f135"/>
                  <a:gd name="f149" fmla="*/ f145 1 f136"/>
                  <a:gd name="f150" fmla="*/ f146 f126 1"/>
                  <a:gd name="f151" fmla="*/ f148 f126 1"/>
                  <a:gd name="f152" fmla="*/ f149 f127 1"/>
                  <a:gd name="f153" fmla="*/ f147 f1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</a:cxnLst>
                <a:rect l="f150" t="f153" r="f151" b="f152"/>
                <a:pathLst>
                  <a:path w="245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10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17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11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7" y="f49"/>
                    </a:lnTo>
                    <a:lnTo>
                      <a:pt x="f50" y="f51"/>
                    </a:lnTo>
                    <a:lnTo>
                      <a:pt x="f42" y="f52"/>
                    </a:lnTo>
                    <a:lnTo>
                      <a:pt x="f53" y="f7"/>
                    </a:lnTo>
                    <a:lnTo>
                      <a:pt x="f54" y="f7"/>
                    </a:lnTo>
                    <a:lnTo>
                      <a:pt x="f55" y="f52"/>
                    </a:lnTo>
                    <a:lnTo>
                      <a:pt x="f36" y="f51"/>
                    </a:lnTo>
                    <a:lnTo>
                      <a:pt x="f17" y="f46"/>
                    </a:lnTo>
                    <a:lnTo>
                      <a:pt x="f56" y="f57"/>
                    </a:lnTo>
                    <a:lnTo>
                      <a:pt x="f2" y="f58"/>
                    </a:lnTo>
                    <a:lnTo>
                      <a:pt x="f59" y="f60"/>
                    </a:lnTo>
                    <a:lnTo>
                      <a:pt x="f61" y="f34"/>
                    </a:lnTo>
                    <a:lnTo>
                      <a:pt x="f14" y="f62"/>
                    </a:lnTo>
                    <a:lnTo>
                      <a:pt x="f63" y="f28"/>
                    </a:lnTo>
                    <a:lnTo>
                      <a:pt x="f32" y="f64"/>
                    </a:lnTo>
                    <a:lnTo>
                      <a:pt x="f65" y="f66"/>
                    </a:lnTo>
                    <a:lnTo>
                      <a:pt x="f6" y="f67"/>
                    </a:ln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29" y="f78"/>
                    </a:lnTo>
                    <a:lnTo>
                      <a:pt x="f21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50" y="f86"/>
                    </a:lnTo>
                    <a:lnTo>
                      <a:pt x="f87" y="f88"/>
                    </a:lnTo>
                    <a:lnTo>
                      <a:pt x="f77" y="f89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5"/>
                    </a:lnTo>
                    <a:lnTo>
                      <a:pt x="f99" y="f5"/>
                    </a:lnTo>
                    <a:lnTo>
                      <a:pt x="f5" y="f103"/>
                    </a:lnTo>
                    <a:lnTo>
                      <a:pt x="f104" y="f97"/>
                    </a:lnTo>
                    <a:lnTo>
                      <a:pt x="f105" y="f106"/>
                    </a:lnTo>
                    <a:lnTo>
                      <a:pt x="f107" y="f100"/>
                    </a:lnTo>
                    <a:lnTo>
                      <a:pt x="f108" y="f109"/>
                    </a:lnTo>
                    <a:lnTo>
                      <a:pt x="f110" y="f89"/>
                    </a:lnTo>
                    <a:lnTo>
                      <a:pt x="f111" y="f112"/>
                    </a:lnTo>
                    <a:lnTo>
                      <a:pt x="f113" y="f114"/>
                    </a:lnTo>
                    <a:lnTo>
                      <a:pt x="f115" y="f116"/>
                    </a:lnTo>
                    <a:lnTo>
                      <a:pt x="f117" y="f118"/>
                    </a:lnTo>
                    <a:lnTo>
                      <a:pt x="f42" y="f119"/>
                    </a:lnTo>
                    <a:lnTo>
                      <a:pt x="f55" y="f120"/>
                    </a:lnTo>
                    <a:lnTo>
                      <a:pt x="f69" y="f90"/>
                    </a:lnTo>
                    <a:lnTo>
                      <a:pt x="f121" y="f122"/>
                    </a:lnTo>
                    <a:lnTo>
                      <a:pt x="f21" y="f123"/>
                    </a:lnTo>
                    <a:lnTo>
                      <a:pt x="f29" y="f12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75" name="Picture 811" descr="access_point_stylized_gray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7161215" y="5039834"/>
              <a:ext cx="417899" cy="387824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6" name="Group 812"/>
          <p:cNvGrpSpPr/>
          <p:nvPr/>
        </p:nvGrpSpPr>
        <p:grpSpPr>
          <a:xfrm>
            <a:off x="5638803" y="3509960"/>
            <a:ext cx="398458" cy="358774"/>
            <a:chOff x="5638803" y="3509960"/>
            <a:chExt cx="398458" cy="358774"/>
          </a:xfrm>
        </p:grpSpPr>
        <p:grpSp>
          <p:nvGrpSpPr>
            <p:cNvPr id="177" name="Group 813"/>
            <p:cNvGrpSpPr/>
            <p:nvPr/>
          </p:nvGrpSpPr>
          <p:grpSpPr>
            <a:xfrm>
              <a:off x="5701302" y="3509960"/>
              <a:ext cx="335959" cy="93470"/>
              <a:chOff x="5701302" y="3509960"/>
              <a:chExt cx="335959" cy="93470"/>
            </a:xfrm>
          </p:grpSpPr>
          <p:sp>
            <p:nvSpPr>
              <p:cNvPr id="178" name="Freeform 814"/>
              <p:cNvSpPr/>
              <p:nvPr/>
            </p:nvSpPr>
            <p:spPr>
              <a:xfrm>
                <a:off x="5791590" y="3526959"/>
                <a:ext cx="59902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9"/>
                  <a:gd name="f7" fmla="val 232"/>
                  <a:gd name="f8" fmla="val 70"/>
                  <a:gd name="f9" fmla="val 29"/>
                  <a:gd name="f10" fmla="val 55"/>
                  <a:gd name="f11" fmla="val 39"/>
                  <a:gd name="f12" fmla="val 42"/>
                  <a:gd name="f13" fmla="val 50"/>
                  <a:gd name="f14" fmla="val 30"/>
                  <a:gd name="f15" fmla="val 63"/>
                  <a:gd name="f16" fmla="val 20"/>
                  <a:gd name="f17" fmla="val 77"/>
                  <a:gd name="f18" fmla="val 12"/>
                  <a:gd name="f19" fmla="val 91"/>
                  <a:gd name="f20" fmla="val 6"/>
                  <a:gd name="f21" fmla="val 108"/>
                  <a:gd name="f22" fmla="val 2"/>
                  <a:gd name="f23" fmla="val 125"/>
                  <a:gd name="f24" fmla="val 142"/>
                  <a:gd name="f25" fmla="val 166"/>
                  <a:gd name="f26" fmla="val 186"/>
                  <a:gd name="f27" fmla="val 26"/>
                  <a:gd name="f28" fmla="val 203"/>
                  <a:gd name="f29" fmla="val 45"/>
                  <a:gd name="f30" fmla="val 216"/>
                  <a:gd name="f31" fmla="val 66"/>
                  <a:gd name="f32" fmla="val 226"/>
                  <a:gd name="f33" fmla="val 88"/>
                  <a:gd name="f34" fmla="val 230"/>
                  <a:gd name="f35" fmla="val 111"/>
                  <a:gd name="f36" fmla="val 134"/>
                  <a:gd name="f37" fmla="val 228"/>
                  <a:gd name="f38" fmla="val 138"/>
                  <a:gd name="f39" fmla="val 143"/>
                  <a:gd name="f40" fmla="val 147"/>
                  <a:gd name="f41" fmla="val 222"/>
                  <a:gd name="f42" fmla="val 148"/>
                  <a:gd name="f43" fmla="val 218"/>
                  <a:gd name="f44" fmla="val 145"/>
                  <a:gd name="f45" fmla="val 212"/>
                  <a:gd name="f46" fmla="val 141"/>
                  <a:gd name="f47" fmla="val 207"/>
                  <a:gd name="f48" fmla="val 135"/>
                  <a:gd name="f49" fmla="val 129"/>
                  <a:gd name="f50" fmla="val 201"/>
                  <a:gd name="f51" fmla="val 117"/>
                  <a:gd name="f52" fmla="val 197"/>
                  <a:gd name="f53" fmla="val 105"/>
                  <a:gd name="f54" fmla="val 195"/>
                  <a:gd name="f55" fmla="val 94"/>
                  <a:gd name="f56" fmla="val 193"/>
                  <a:gd name="f57" fmla="val 83"/>
                  <a:gd name="f58" fmla="val 190"/>
                  <a:gd name="f59" fmla="val 73"/>
                  <a:gd name="f60" fmla="val 187"/>
                  <a:gd name="f61" fmla="val 62"/>
                  <a:gd name="f62" fmla="val 182"/>
                  <a:gd name="f63" fmla="val 53"/>
                  <a:gd name="f64" fmla="val 176"/>
                  <a:gd name="f65" fmla="val 43"/>
                  <a:gd name="f66" fmla="val 167"/>
                  <a:gd name="f67" fmla="val 40"/>
                  <a:gd name="f68" fmla="val 128"/>
                  <a:gd name="f69" fmla="val 49"/>
                  <a:gd name="f70" fmla="val 96"/>
                  <a:gd name="f71" fmla="val 68"/>
                  <a:gd name="f72" fmla="val 71"/>
                  <a:gd name="f73" fmla="val 122"/>
                  <a:gd name="f74" fmla="val 34"/>
                  <a:gd name="f75" fmla="val 151"/>
                  <a:gd name="f76" fmla="val 21"/>
                  <a:gd name="f77" fmla="val 178"/>
                  <a:gd name="f78" fmla="val 4"/>
                  <a:gd name="f79" fmla="val 1"/>
                  <a:gd name="f80" fmla="val 172"/>
                  <a:gd name="f81" fmla="val 156"/>
                  <a:gd name="f82" fmla="val 121"/>
                  <a:gd name="f83" fmla="val 10"/>
                  <a:gd name="f84" fmla="val 103"/>
                  <a:gd name="f85" fmla="val 16"/>
                  <a:gd name="f86" fmla="val 86"/>
                  <a:gd name="f87" fmla="val 23"/>
                  <a:gd name="f88" fmla="+- 0 0 -90"/>
                  <a:gd name="f89" fmla="*/ f3 1 199"/>
                  <a:gd name="f90" fmla="*/ f4 1 232"/>
                  <a:gd name="f91" fmla="val f5"/>
                  <a:gd name="f92" fmla="val f6"/>
                  <a:gd name="f93" fmla="val f7"/>
                  <a:gd name="f94" fmla="*/ f88 f0 1"/>
                  <a:gd name="f95" fmla="+- f93 0 f91"/>
                  <a:gd name="f96" fmla="+- f92 0 f91"/>
                  <a:gd name="f97" fmla="*/ f94 1 f2"/>
                  <a:gd name="f98" fmla="*/ f96 1 199"/>
                  <a:gd name="f99" fmla="*/ f95 1 232"/>
                  <a:gd name="f100" fmla="*/ 0 f96 1"/>
                  <a:gd name="f101" fmla="*/ 0 f95 1"/>
                  <a:gd name="f102" fmla="*/ 199 f96 1"/>
                  <a:gd name="f103" fmla="*/ 232 f95 1"/>
                  <a:gd name="f104" fmla="+- f97 0 f1"/>
                  <a:gd name="f105" fmla="*/ f100 1 199"/>
                  <a:gd name="f106" fmla="*/ f101 1 232"/>
                  <a:gd name="f107" fmla="*/ f102 1 199"/>
                  <a:gd name="f108" fmla="*/ f103 1 232"/>
                  <a:gd name="f109" fmla="*/ f105 1 f98"/>
                  <a:gd name="f110" fmla="*/ f106 1 f99"/>
                  <a:gd name="f111" fmla="*/ f107 1 f98"/>
                  <a:gd name="f112" fmla="*/ f108 1 f99"/>
                  <a:gd name="f113" fmla="*/ f109 f89 1"/>
                  <a:gd name="f114" fmla="*/ f111 f89 1"/>
                  <a:gd name="f115" fmla="*/ f112 f90 1"/>
                  <a:gd name="f116" fmla="*/ f11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</a:cxnLst>
                <a:rect l="f113" t="f116" r="f114" b="f115"/>
                <a:pathLst>
                  <a:path w="199" h="23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5" y="f24"/>
                    </a:lnTo>
                    <a:lnTo>
                      <a:pt x="f22" y="f25"/>
                    </a:lnTo>
                    <a:lnTo>
                      <a:pt x="f18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37"/>
                    </a:lnTo>
                    <a:lnTo>
                      <a:pt x="f38" y="f37"/>
                    </a:lnTo>
                    <a:lnTo>
                      <a:pt x="f39" y="f32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46" y="f47"/>
                    </a:lnTo>
                    <a:lnTo>
                      <a:pt x="f48" y="f2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55" y="f13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18"/>
                    </a:lnTo>
                    <a:lnTo>
                      <a:pt x="f6" y="f78"/>
                    </a:lnTo>
                    <a:lnTo>
                      <a:pt x="f26" y="f79"/>
                    </a:lnTo>
                    <a:lnTo>
                      <a:pt x="f80" y="f5"/>
                    </a:lnTo>
                    <a:lnTo>
                      <a:pt x="f81" y="f22"/>
                    </a:lnTo>
                    <a:lnTo>
                      <a:pt x="f38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9" name="Freeform 815"/>
              <p:cNvSpPr/>
              <p:nvPr/>
            </p:nvSpPr>
            <p:spPr>
              <a:xfrm>
                <a:off x="5894021" y="3526008"/>
                <a:ext cx="40800" cy="396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08"/>
                  <a:gd name="f8" fmla="val 59"/>
                  <a:gd name="f9" fmla="val 113"/>
                  <a:gd name="f10" fmla="val 77"/>
                  <a:gd name="f11" fmla="val 111"/>
                  <a:gd name="f12" fmla="val 94"/>
                  <a:gd name="f13" fmla="val 103"/>
                  <a:gd name="f14" fmla="val 91"/>
                  <a:gd name="f15" fmla="val 121"/>
                  <a:gd name="f16" fmla="val 132"/>
                  <a:gd name="f17" fmla="val 61"/>
                  <a:gd name="f18" fmla="val 144"/>
                  <a:gd name="f19" fmla="val 45"/>
                  <a:gd name="f20" fmla="val 154"/>
                  <a:gd name="f21" fmla="val 30"/>
                  <a:gd name="f22" fmla="val 164"/>
                  <a:gd name="f23" fmla="val 28"/>
                  <a:gd name="f24" fmla="val 168"/>
                  <a:gd name="f25" fmla="val 27"/>
                  <a:gd name="f26" fmla="val 170"/>
                  <a:gd name="f27" fmla="val 174"/>
                  <a:gd name="f28" fmla="val 177"/>
                  <a:gd name="f29" fmla="val 32"/>
                  <a:gd name="f30" fmla="val 179"/>
                  <a:gd name="f31" fmla="val 35"/>
                  <a:gd name="f32" fmla="val 37"/>
                  <a:gd name="f33" fmla="val 41"/>
                  <a:gd name="f34" fmla="val 60"/>
                  <a:gd name="f35" fmla="val 169"/>
                  <a:gd name="f36" fmla="val 158"/>
                  <a:gd name="f37" fmla="val 145"/>
                  <a:gd name="f38" fmla="val 109"/>
                  <a:gd name="f39" fmla="val 130"/>
                  <a:gd name="f40" fmla="val 120"/>
                  <a:gd name="f41" fmla="val 114"/>
                  <a:gd name="f42" fmla="val 127"/>
                  <a:gd name="f43" fmla="val 95"/>
                  <a:gd name="f44" fmla="val 76"/>
                  <a:gd name="f45" fmla="val 123"/>
                  <a:gd name="f46" fmla="val 55"/>
                  <a:gd name="f47" fmla="val 39"/>
                  <a:gd name="f48" fmla="val 97"/>
                  <a:gd name="f49" fmla="val 25"/>
                  <a:gd name="f50" fmla="val 79"/>
                  <a:gd name="f51" fmla="val 15"/>
                  <a:gd name="f52" fmla="val 57"/>
                  <a:gd name="f53" fmla="val 7"/>
                  <a:gd name="f54" fmla="val 36"/>
                  <a:gd name="f55" fmla="val 2"/>
                  <a:gd name="f56" fmla="val 19"/>
                  <a:gd name="f57" fmla="val 6"/>
                  <a:gd name="f58" fmla="val 4"/>
                  <a:gd name="f59" fmla="val 14"/>
                  <a:gd name="f60" fmla="val 9"/>
                  <a:gd name="f61" fmla="val 29"/>
                  <a:gd name="f62" fmla="val 46"/>
                  <a:gd name="f63" fmla="val 23"/>
                  <a:gd name="f64" fmla="val 89"/>
                  <a:gd name="f65" fmla="val 100"/>
                  <a:gd name="f66" fmla="+- 0 0 -90"/>
                  <a:gd name="f67" fmla="*/ f3 1 128"/>
                  <a:gd name="f68" fmla="*/ f4 1 180"/>
                  <a:gd name="f69" fmla="val f5"/>
                  <a:gd name="f70" fmla="val f6"/>
                  <a:gd name="f71" fmla="val f2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128"/>
                  <a:gd name="f77" fmla="*/ f73 1 180"/>
                  <a:gd name="f78" fmla="*/ 0 f74 1"/>
                  <a:gd name="f79" fmla="*/ 0 f73 1"/>
                  <a:gd name="f80" fmla="*/ 128 f74 1"/>
                  <a:gd name="f81" fmla="*/ 180 f73 1"/>
                  <a:gd name="f82" fmla="+- f75 0 f1"/>
                  <a:gd name="f83" fmla="*/ f78 1 128"/>
                  <a:gd name="f84" fmla="*/ f79 1 180"/>
                  <a:gd name="f85" fmla="*/ f80 1 128"/>
                  <a:gd name="f86" fmla="*/ f81 1 180"/>
                  <a:gd name="f87" fmla="*/ f83 1 f76"/>
                  <a:gd name="f88" fmla="*/ f84 1 f77"/>
                  <a:gd name="f89" fmla="*/ f85 1 f76"/>
                  <a:gd name="f90" fmla="*/ f86 1 f77"/>
                  <a:gd name="f91" fmla="*/ f87 f67 1"/>
                  <a:gd name="f92" fmla="*/ f89 f67 1"/>
                  <a:gd name="f93" fmla="*/ f90 f68 1"/>
                  <a:gd name="f94" fmla="*/ f8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</a:cxnLst>
                <a:rect l="f91" t="f94" r="f92" b="f93"/>
                <a:pathLst>
                  <a:path w="128" h="180">
                    <a:moveTo>
                      <a:pt x="f7" y="f8"/>
                    </a:moveTo>
                    <a:lnTo>
                      <a:pt x="f9" y="f10"/>
                    </a:lnTo>
                    <a:lnTo>
                      <a:pt x="f11" y="f12"/>
                    </a:lnTo>
                    <a:lnTo>
                      <a:pt x="f13" y="f7"/>
                    </a:lnTo>
                    <a:lnTo>
                      <a:pt x="f14" y="f15"/>
                    </a:lnTo>
                    <a:lnTo>
                      <a:pt x="f10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5" y="f27"/>
                    </a:lnTo>
                    <a:lnTo>
                      <a:pt x="f23" y="f28"/>
                    </a:lnTo>
                    <a:lnTo>
                      <a:pt x="f29" y="f30"/>
                    </a:lnTo>
                    <a:lnTo>
                      <a:pt x="f31" y="f2"/>
                    </a:lnTo>
                    <a:lnTo>
                      <a:pt x="f32" y="f2"/>
                    </a:lnTo>
                    <a:lnTo>
                      <a:pt x="f33" y="f30"/>
                    </a:lnTo>
                    <a:lnTo>
                      <a:pt x="f34" y="f35"/>
                    </a:lnTo>
                    <a:lnTo>
                      <a:pt x="f10" y="f36"/>
                    </a:lnTo>
                    <a:lnTo>
                      <a:pt x="f12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6" y="f44"/>
                    </a:lnTo>
                    <a:lnTo>
                      <a:pt x="f45" y="f46"/>
                    </a:lnTo>
                    <a:lnTo>
                      <a:pt x="f9" y="f47"/>
                    </a:lnTo>
                    <a:lnTo>
                      <a:pt x="f48" y="f49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"/>
                    </a:lnTo>
                    <a:lnTo>
                      <a:pt x="f57" y="f5"/>
                    </a:lnTo>
                    <a:lnTo>
                      <a:pt x="f5" y="f58"/>
                    </a:lnTo>
                    <a:lnTo>
                      <a:pt x="f59" y="f60"/>
                    </a:lnTo>
                    <a:lnTo>
                      <a:pt x="f61" y="f59"/>
                    </a:lnTo>
                    <a:lnTo>
                      <a:pt x="f62" y="f56"/>
                    </a:lnTo>
                    <a:lnTo>
                      <a:pt x="f17" y="f63"/>
                    </a:lnTo>
                    <a:lnTo>
                      <a:pt x="f44" y="f61"/>
                    </a:lnTo>
                    <a:lnTo>
                      <a:pt x="f64" y="f32"/>
                    </a:lnTo>
                    <a:lnTo>
                      <a:pt x="f65" y="f62"/>
                    </a:lnTo>
                    <a:lnTo>
                      <a:pt x="f7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0" name="Freeform 816"/>
              <p:cNvSpPr/>
              <p:nvPr/>
            </p:nvSpPr>
            <p:spPr>
              <a:xfrm>
                <a:off x="5752526" y="3516572"/>
                <a:ext cx="98965" cy="8308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2"/>
                  <a:gd name="f8" fmla="val 378"/>
                  <a:gd name="f9" fmla="val 125"/>
                  <a:gd name="f10" fmla="val 49"/>
                  <a:gd name="f11" fmla="val 100"/>
                  <a:gd name="f12" fmla="val 70"/>
                  <a:gd name="f13" fmla="val 76"/>
                  <a:gd name="f14" fmla="val 90"/>
                  <a:gd name="f15" fmla="val 53"/>
                  <a:gd name="f16" fmla="val 115"/>
                  <a:gd name="f17" fmla="val 34"/>
                  <a:gd name="f18" fmla="val 140"/>
                  <a:gd name="f19" fmla="val 17"/>
                  <a:gd name="f20" fmla="val 166"/>
                  <a:gd name="f21" fmla="val 5"/>
                  <a:gd name="f22" fmla="val 195"/>
                  <a:gd name="f23" fmla="val 226"/>
                  <a:gd name="f24" fmla="val 1"/>
                  <a:gd name="f25" fmla="val 258"/>
                  <a:gd name="f26" fmla="val 3"/>
                  <a:gd name="f27" fmla="val 266"/>
                  <a:gd name="f28" fmla="val 275"/>
                  <a:gd name="f29" fmla="val 9"/>
                  <a:gd name="f30" fmla="val 282"/>
                  <a:gd name="f31" fmla="val 14"/>
                  <a:gd name="f32" fmla="val 290"/>
                  <a:gd name="f33" fmla="val 19"/>
                  <a:gd name="f34" fmla="val 297"/>
                  <a:gd name="f35" fmla="val 26"/>
                  <a:gd name="f36" fmla="val 304"/>
                  <a:gd name="f37" fmla="val 32"/>
                  <a:gd name="f38" fmla="val 310"/>
                  <a:gd name="f39" fmla="val 41"/>
                  <a:gd name="f40" fmla="val 314"/>
                  <a:gd name="f41" fmla="val 56"/>
                  <a:gd name="f42" fmla="val 324"/>
                  <a:gd name="f43" fmla="val 71"/>
                  <a:gd name="f44" fmla="val 332"/>
                  <a:gd name="f45" fmla="val 86"/>
                  <a:gd name="f46" fmla="val 338"/>
                  <a:gd name="f47" fmla="val 103"/>
                  <a:gd name="f48" fmla="val 344"/>
                  <a:gd name="f49" fmla="val 119"/>
                  <a:gd name="f50" fmla="val 350"/>
                  <a:gd name="f51" fmla="val 136"/>
                  <a:gd name="f52" fmla="val 355"/>
                  <a:gd name="f53" fmla="val 152"/>
                  <a:gd name="f54" fmla="val 359"/>
                  <a:gd name="f55" fmla="val 168"/>
                  <a:gd name="f56" fmla="val 363"/>
                  <a:gd name="f57" fmla="val 186"/>
                  <a:gd name="f58" fmla="val 366"/>
                  <a:gd name="f59" fmla="val 202"/>
                  <a:gd name="f60" fmla="val 368"/>
                  <a:gd name="f61" fmla="val 220"/>
                  <a:gd name="f62" fmla="val 371"/>
                  <a:gd name="f63" fmla="val 238"/>
                  <a:gd name="f64" fmla="val 373"/>
                  <a:gd name="f65" fmla="val 254"/>
                  <a:gd name="f66" fmla="val 374"/>
                  <a:gd name="f67" fmla="val 272"/>
                  <a:gd name="f68" fmla="val 375"/>
                  <a:gd name="f69" fmla="val 289"/>
                  <a:gd name="f70" fmla="val 376"/>
                  <a:gd name="f71" fmla="val 306"/>
                  <a:gd name="f72" fmla="val 311"/>
                  <a:gd name="f73" fmla="val 316"/>
                  <a:gd name="f74" fmla="val 320"/>
                  <a:gd name="f75" fmla="val 356"/>
                  <a:gd name="f76" fmla="val 315"/>
                  <a:gd name="f77" fmla="val 352"/>
                  <a:gd name="f78" fmla="val 309"/>
                  <a:gd name="f79" fmla="val 294"/>
                  <a:gd name="f80" fmla="val 347"/>
                  <a:gd name="f81" fmla="val 279"/>
                  <a:gd name="f82" fmla="val 263"/>
                  <a:gd name="f83" fmla="val 341"/>
                  <a:gd name="f84" fmla="val 247"/>
                  <a:gd name="f85" fmla="val 232"/>
                  <a:gd name="f86" fmla="val 336"/>
                  <a:gd name="f87" fmla="val 216"/>
                  <a:gd name="f88" fmla="val 334"/>
                  <a:gd name="f89" fmla="val 200"/>
                  <a:gd name="f90" fmla="val 185"/>
                  <a:gd name="f91" fmla="val 328"/>
                  <a:gd name="f92" fmla="val 170"/>
                  <a:gd name="f93" fmla="val 326"/>
                  <a:gd name="f94" fmla="val 154"/>
                  <a:gd name="f95" fmla="val 139"/>
                  <a:gd name="f96" fmla="val 318"/>
                  <a:gd name="f97" fmla="val 124"/>
                  <a:gd name="f98" fmla="val 110"/>
                  <a:gd name="f99" fmla="val 94"/>
                  <a:gd name="f100" fmla="val 303"/>
                  <a:gd name="f101" fmla="val 80"/>
                  <a:gd name="f102" fmla="val 66"/>
                  <a:gd name="f103" fmla="val 55"/>
                  <a:gd name="f104" fmla="val 281"/>
                  <a:gd name="f105" fmla="val 45"/>
                  <a:gd name="f106" fmla="val 271"/>
                  <a:gd name="f107" fmla="val 38"/>
                  <a:gd name="f108" fmla="val 259"/>
                  <a:gd name="f109" fmla="val 35"/>
                  <a:gd name="f110" fmla="val 245"/>
                  <a:gd name="f111" fmla="val 43"/>
                  <a:gd name="f112" fmla="val 187"/>
                  <a:gd name="f113" fmla="val 51"/>
                  <a:gd name="f114" fmla="val 60"/>
                  <a:gd name="f115" fmla="val 137"/>
                  <a:gd name="f116" fmla="val 83"/>
                  <a:gd name="f117" fmla="val 107"/>
                  <a:gd name="f118" fmla="val 96"/>
                  <a:gd name="f119" fmla="val 123"/>
                  <a:gd name="f120" fmla="val 82"/>
                  <a:gd name="f121" fmla="val 138"/>
                  <a:gd name="f122" fmla="val 69"/>
                  <a:gd name="f123" fmla="val 153"/>
                  <a:gd name="f124" fmla="val 57"/>
                  <a:gd name="f125" fmla="val 173"/>
                  <a:gd name="f126" fmla="val 47"/>
                  <a:gd name="f127" fmla="val 218"/>
                  <a:gd name="f128" fmla="val 28"/>
                  <a:gd name="f129" fmla="val 20"/>
                  <a:gd name="f130" fmla="val 13"/>
                  <a:gd name="f131" fmla="val 264"/>
                  <a:gd name="f132" fmla="val 7"/>
                  <a:gd name="f133" fmla="val 268"/>
                  <a:gd name="f134" fmla="val 2"/>
                  <a:gd name="f135" fmla="val 256"/>
                  <a:gd name="f136" fmla="val 240"/>
                  <a:gd name="f137" fmla="val 221"/>
                  <a:gd name="f138" fmla="val 4"/>
                  <a:gd name="f139" fmla="val 201"/>
                  <a:gd name="f140" fmla="val 10"/>
                  <a:gd name="f141" fmla="val 18"/>
                  <a:gd name="f142" fmla="val 160"/>
                  <a:gd name="f143" fmla="val 27"/>
                  <a:gd name="f144" fmla="val 141"/>
                  <a:gd name="f145" fmla="+- 0 0 -90"/>
                  <a:gd name="f146" fmla="*/ f4 1 322"/>
                  <a:gd name="f147" fmla="*/ f5 1 378"/>
                  <a:gd name="f148" fmla="val f6"/>
                  <a:gd name="f149" fmla="val f7"/>
                  <a:gd name="f150" fmla="val f8"/>
                  <a:gd name="f151" fmla="*/ f145 f0 1"/>
                  <a:gd name="f152" fmla="+- f150 0 f148"/>
                  <a:gd name="f153" fmla="+- f149 0 f148"/>
                  <a:gd name="f154" fmla="*/ f151 1 f3"/>
                  <a:gd name="f155" fmla="*/ f153 1 322"/>
                  <a:gd name="f156" fmla="*/ f152 1 378"/>
                  <a:gd name="f157" fmla="*/ 0 f153 1"/>
                  <a:gd name="f158" fmla="*/ 0 f152 1"/>
                  <a:gd name="f159" fmla="*/ 322 f153 1"/>
                  <a:gd name="f160" fmla="*/ 378 f152 1"/>
                  <a:gd name="f161" fmla="+- f154 0 f1"/>
                  <a:gd name="f162" fmla="*/ f157 1 322"/>
                  <a:gd name="f163" fmla="*/ f158 1 378"/>
                  <a:gd name="f164" fmla="*/ f159 1 322"/>
                  <a:gd name="f165" fmla="*/ f160 1 378"/>
                  <a:gd name="f166" fmla="*/ f162 1 f155"/>
                  <a:gd name="f167" fmla="*/ f163 1 f156"/>
                  <a:gd name="f168" fmla="*/ f164 1 f155"/>
                  <a:gd name="f169" fmla="*/ f165 1 f156"/>
                  <a:gd name="f170" fmla="*/ f166 f146 1"/>
                  <a:gd name="f171" fmla="*/ f168 f146 1"/>
                  <a:gd name="f172" fmla="*/ f169 f147 1"/>
                  <a:gd name="f173" fmla="*/ f167 f1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</a:cxnLst>
                <a:rect l="f170" t="f173" r="f171" b="f172"/>
                <a:pathLst>
                  <a:path w="322" h="378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1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8"/>
                    </a:lnTo>
                    <a:lnTo>
                      <a:pt x="f72" y="f8"/>
                    </a:lnTo>
                    <a:lnTo>
                      <a:pt x="f73" y="f68"/>
                    </a:lnTo>
                    <a:lnTo>
                      <a:pt x="f74" y="f62"/>
                    </a:lnTo>
                    <a:lnTo>
                      <a:pt x="f7" y="f58"/>
                    </a:lnTo>
                    <a:lnTo>
                      <a:pt x="f7" y="f2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78" y="f50"/>
                    </a:lnTo>
                    <a:lnTo>
                      <a:pt x="f79" y="f80"/>
                    </a:lnTo>
                    <a:lnTo>
                      <a:pt x="f81" y="f48"/>
                    </a:lnTo>
                    <a:lnTo>
                      <a:pt x="f82" y="f83"/>
                    </a:lnTo>
                    <a:lnTo>
                      <a:pt x="f84" y="f46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44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7"/>
                    </a:lnTo>
                    <a:lnTo>
                      <a:pt x="f95" y="f96"/>
                    </a:lnTo>
                    <a:lnTo>
                      <a:pt x="f97" y="f40"/>
                    </a:lnTo>
                    <a:lnTo>
                      <a:pt x="f98" y="f78"/>
                    </a:lnTo>
                    <a:lnTo>
                      <a:pt x="f99" y="f100"/>
                    </a:lnTo>
                    <a:lnTo>
                      <a:pt x="f101" y="f34"/>
                    </a:lnTo>
                    <a:lnTo>
                      <a:pt x="f102" y="f69"/>
                    </a:lnTo>
                    <a:lnTo>
                      <a:pt x="f103" y="f104"/>
                    </a:lnTo>
                    <a:lnTo>
                      <a:pt x="f105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7" y="f85"/>
                    </a:lnTo>
                    <a:lnTo>
                      <a:pt x="f109" y="f87"/>
                    </a:lnTo>
                    <a:lnTo>
                      <a:pt x="f107" y="f89"/>
                    </a:lnTo>
                    <a:lnTo>
                      <a:pt x="f111" y="f112"/>
                    </a:lnTo>
                    <a:lnTo>
                      <a:pt x="f113" y="f92"/>
                    </a:lnTo>
                    <a:lnTo>
                      <a:pt x="f114" y="f53"/>
                    </a:lnTo>
                    <a:lnTo>
                      <a:pt x="f43" y="f115"/>
                    </a:lnTo>
                    <a:lnTo>
                      <a:pt x="f116" y="f97"/>
                    </a:lnTo>
                    <a:lnTo>
                      <a:pt x="f99" y="f98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21" y="f122"/>
                    </a:lnTo>
                    <a:lnTo>
                      <a:pt x="f123" y="f124"/>
                    </a:lnTo>
                    <a:lnTo>
                      <a:pt x="f125" y="f126"/>
                    </a:lnTo>
                    <a:lnTo>
                      <a:pt x="f22" y="f107"/>
                    </a:lnTo>
                    <a:lnTo>
                      <a:pt x="f127" y="f128"/>
                    </a:lnTo>
                    <a:lnTo>
                      <a:pt x="f63" y="f129"/>
                    </a:lnTo>
                    <a:lnTo>
                      <a:pt x="f65" y="f130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6"/>
                    </a:lnTo>
                    <a:lnTo>
                      <a:pt x="f136" y="f24"/>
                    </a:lnTo>
                    <a:lnTo>
                      <a:pt x="f137" y="f138"/>
                    </a:lnTo>
                    <a:lnTo>
                      <a:pt x="f139" y="f140"/>
                    </a:lnTo>
                    <a:lnTo>
                      <a:pt x="f3" y="f141"/>
                    </a:lnTo>
                    <a:lnTo>
                      <a:pt x="f142" y="f143"/>
                    </a:lnTo>
                    <a:lnTo>
                      <a:pt x="f144" y="f107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1" name="Freeform 817"/>
              <p:cNvSpPr/>
              <p:nvPr/>
            </p:nvSpPr>
            <p:spPr>
              <a:xfrm>
                <a:off x="5892283" y="3513737"/>
                <a:ext cx="85944" cy="55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3"/>
                  <a:gd name="f7" fmla="val 252"/>
                  <a:gd name="f8" fmla="val 235"/>
                  <a:gd name="f9" fmla="val 77"/>
                  <a:gd name="f10" fmla="val 248"/>
                  <a:gd name="f11" fmla="val 91"/>
                  <a:gd name="f12" fmla="val 256"/>
                  <a:gd name="f13" fmla="val 107"/>
                  <a:gd name="f14" fmla="val 259"/>
                  <a:gd name="f15" fmla="val 124"/>
                  <a:gd name="f16" fmla="val 142"/>
                  <a:gd name="f17" fmla="val 257"/>
                  <a:gd name="f18" fmla="val 157"/>
                  <a:gd name="f19" fmla="val 170"/>
                  <a:gd name="f20" fmla="val 244"/>
                  <a:gd name="f21" fmla="val 183"/>
                  <a:gd name="f22" fmla="val 236"/>
                  <a:gd name="f23" fmla="val 193"/>
                  <a:gd name="f24" fmla="val 225"/>
                  <a:gd name="f25" fmla="val 204"/>
                  <a:gd name="f26" fmla="val 215"/>
                  <a:gd name="f27" fmla="val 214"/>
                  <a:gd name="f28" fmla="val 224"/>
                  <a:gd name="f29" fmla="val 194"/>
                  <a:gd name="f30" fmla="val 234"/>
                  <a:gd name="f31" fmla="val 191"/>
                  <a:gd name="f32" fmla="val 238"/>
                  <a:gd name="f33" fmla="val 241"/>
                  <a:gd name="f34" fmla="val 245"/>
                  <a:gd name="f35" fmla="val 197"/>
                  <a:gd name="f36" fmla="val 250"/>
                  <a:gd name="f37" fmla="val 202"/>
                  <a:gd name="f38" fmla="val 205"/>
                  <a:gd name="f39" fmla="val 209"/>
                  <a:gd name="f40" fmla="val 232"/>
                  <a:gd name="f41" fmla="val 233"/>
                  <a:gd name="f42" fmla="val 268"/>
                  <a:gd name="f43" fmla="val 192"/>
                  <a:gd name="f44" fmla="val 278"/>
                  <a:gd name="f45" fmla="val 167"/>
                  <a:gd name="f46" fmla="val 141"/>
                  <a:gd name="f47" fmla="val 280"/>
                  <a:gd name="f48" fmla="val 115"/>
                  <a:gd name="f49" fmla="val 271"/>
                  <a:gd name="f50" fmla="val 69"/>
                  <a:gd name="f51" fmla="val 57"/>
                  <a:gd name="f52" fmla="val 222"/>
                  <a:gd name="f53" fmla="val 48"/>
                  <a:gd name="f54" fmla="val 39"/>
                  <a:gd name="f55" fmla="val 184"/>
                  <a:gd name="f56" fmla="val 31"/>
                  <a:gd name="f57" fmla="val 164"/>
                  <a:gd name="f58" fmla="val 23"/>
                  <a:gd name="f59" fmla="val 144"/>
                  <a:gd name="f60" fmla="val 17"/>
                  <a:gd name="f61" fmla="val 123"/>
                  <a:gd name="f62" fmla="val 13"/>
                  <a:gd name="f63" fmla="val 103"/>
                  <a:gd name="f64" fmla="val 8"/>
                  <a:gd name="f65" fmla="val 83"/>
                  <a:gd name="f66" fmla="val 5"/>
                  <a:gd name="f67" fmla="val 66"/>
                  <a:gd name="f68" fmla="val 2"/>
                  <a:gd name="f69" fmla="val 34"/>
                  <a:gd name="f70" fmla="val 21"/>
                  <a:gd name="f71" fmla="val 11"/>
                  <a:gd name="f72" fmla="val 4"/>
                  <a:gd name="f73" fmla="val 12"/>
                  <a:gd name="f74" fmla="val 7"/>
                  <a:gd name="f75" fmla="val 24"/>
                  <a:gd name="f76" fmla="val 38"/>
                  <a:gd name="f77" fmla="val 10"/>
                  <a:gd name="f78" fmla="val 52"/>
                  <a:gd name="f79" fmla="val 16"/>
                  <a:gd name="f80" fmla="val 82"/>
                  <a:gd name="f81" fmla="val 18"/>
                  <a:gd name="f82" fmla="val 98"/>
                  <a:gd name="f83" fmla="val 22"/>
                  <a:gd name="f84" fmla="val 114"/>
                  <a:gd name="f85" fmla="val 25"/>
                  <a:gd name="f86" fmla="val 129"/>
                  <a:gd name="f87" fmla="val 30"/>
                  <a:gd name="f88" fmla="val 146"/>
                  <a:gd name="f89" fmla="val 162"/>
                  <a:gd name="f90" fmla="val 177"/>
                  <a:gd name="f91" fmla="val 45"/>
                  <a:gd name="f92" fmla="val 208"/>
                  <a:gd name="f93" fmla="val 60"/>
                  <a:gd name="f94" fmla="val 68"/>
                  <a:gd name="f95" fmla="+- 0 0 -90"/>
                  <a:gd name="f96" fmla="*/ f3 1 283"/>
                  <a:gd name="f97" fmla="*/ f4 1 252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283"/>
                  <a:gd name="f106" fmla="*/ f102 1 252"/>
                  <a:gd name="f107" fmla="*/ 0 f103 1"/>
                  <a:gd name="f108" fmla="*/ 0 f102 1"/>
                  <a:gd name="f109" fmla="*/ 283 f103 1"/>
                  <a:gd name="f110" fmla="*/ 252 f102 1"/>
                  <a:gd name="f111" fmla="+- f104 0 f1"/>
                  <a:gd name="f112" fmla="*/ f107 1 283"/>
                  <a:gd name="f113" fmla="*/ f108 1 252"/>
                  <a:gd name="f114" fmla="*/ f109 1 283"/>
                  <a:gd name="f115" fmla="*/ f110 1 252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283" h="25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7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5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1" y="f33"/>
                    </a:lnTo>
                    <a:lnTo>
                      <a:pt x="f31" y="f34"/>
                    </a:lnTo>
                    <a:lnTo>
                      <a:pt x="f29" y="f10"/>
                    </a:lnTo>
                    <a:lnTo>
                      <a:pt x="f35" y="f36"/>
                    </a:lnTo>
                    <a:lnTo>
                      <a:pt x="f37" y="f7"/>
                    </a:lnTo>
                    <a:lnTo>
                      <a:pt x="f38" y="f36"/>
                    </a:lnTo>
                    <a:lnTo>
                      <a:pt x="f39" y="f10"/>
                    </a:lnTo>
                    <a:lnTo>
                      <a:pt x="f40" y="f41"/>
                    </a:lnTo>
                    <a:lnTo>
                      <a:pt x="f7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7" y="f50"/>
                    </a:lnTo>
                    <a:lnTo>
                      <a:pt x="f32" y="f51"/>
                    </a:lnTo>
                    <a:lnTo>
                      <a:pt x="f52" y="f53"/>
                    </a:lnTo>
                    <a:lnTo>
                      <a:pt x="f25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53" y="f5"/>
                    </a:lnTo>
                    <a:lnTo>
                      <a:pt x="f69" y="f5"/>
                    </a:lnTo>
                    <a:lnTo>
                      <a:pt x="f70" y="f5"/>
                    </a:lnTo>
                    <a:lnTo>
                      <a:pt x="f71" y="f5"/>
                    </a:lnTo>
                    <a:lnTo>
                      <a:pt x="f72" y="f68"/>
                    </a:lnTo>
                    <a:lnTo>
                      <a:pt x="f5" y="f66"/>
                    </a:lnTo>
                    <a:lnTo>
                      <a:pt x="f73" y="f74"/>
                    </a:lnTo>
                    <a:lnTo>
                      <a:pt x="f75" y="f64"/>
                    </a:lnTo>
                    <a:lnTo>
                      <a:pt x="f76" y="f77"/>
                    </a:lnTo>
                    <a:lnTo>
                      <a:pt x="f78" y="f62"/>
                    </a:lnTo>
                    <a:lnTo>
                      <a:pt x="f67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8" y="f69"/>
                    </a:lnTo>
                    <a:lnTo>
                      <a:pt x="f89" y="f54"/>
                    </a:lnTo>
                    <a:lnTo>
                      <a:pt x="f90" y="f91"/>
                    </a:lnTo>
                    <a:lnTo>
                      <a:pt x="f23" y="f78"/>
                    </a:lnTo>
                    <a:lnTo>
                      <a:pt x="f92" y="f93"/>
                    </a:lnTo>
                    <a:lnTo>
                      <a:pt x="f52" y="f9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Freeform 818"/>
              <p:cNvSpPr/>
              <p:nvPr/>
            </p:nvSpPr>
            <p:spPr>
              <a:xfrm>
                <a:off x="5716060" y="3540172"/>
                <a:ext cx="34719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4"/>
                  <a:gd name="f7" fmla="val 238"/>
                  <a:gd name="f8" fmla="val 130"/>
                  <a:gd name="f9" fmla="val 149"/>
                  <a:gd name="f10" fmla="val 4"/>
                  <a:gd name="f11" fmla="val 168"/>
                  <a:gd name="f12" fmla="val 12"/>
                  <a:gd name="f13" fmla="val 185"/>
                  <a:gd name="f14" fmla="val 24"/>
                  <a:gd name="f15" fmla="val 200"/>
                  <a:gd name="f16" fmla="val 38"/>
                  <a:gd name="f17" fmla="val 213"/>
                  <a:gd name="f18" fmla="val 55"/>
                  <a:gd name="f19" fmla="val 224"/>
                  <a:gd name="f20" fmla="val 73"/>
                  <a:gd name="f21" fmla="val 232"/>
                  <a:gd name="f22" fmla="val 92"/>
                  <a:gd name="f23" fmla="val 237"/>
                  <a:gd name="f24" fmla="val 98"/>
                  <a:gd name="f25" fmla="val 104"/>
                  <a:gd name="f26" fmla="val 235"/>
                  <a:gd name="f27" fmla="val 109"/>
                  <a:gd name="f28" fmla="val 111"/>
                  <a:gd name="f29" fmla="val 227"/>
                  <a:gd name="f30" fmla="val 222"/>
                  <a:gd name="f31" fmla="val 110"/>
                  <a:gd name="f32" fmla="val 216"/>
                  <a:gd name="f33" fmla="val 106"/>
                  <a:gd name="f34" fmla="val 211"/>
                  <a:gd name="f35" fmla="val 100"/>
                  <a:gd name="f36" fmla="val 209"/>
                  <a:gd name="f37" fmla="val 82"/>
                  <a:gd name="f38" fmla="val 202"/>
                  <a:gd name="f39" fmla="val 64"/>
                  <a:gd name="f40" fmla="val 193"/>
                  <a:gd name="f41" fmla="val 50"/>
                  <a:gd name="f42" fmla="val 39"/>
                  <a:gd name="f43" fmla="val 167"/>
                  <a:gd name="f44" fmla="val 32"/>
                  <a:gd name="f45" fmla="val 29"/>
                  <a:gd name="f46" fmla="val 131"/>
                  <a:gd name="f47" fmla="val 35"/>
                  <a:gd name="f48" fmla="val 91"/>
                  <a:gd name="f49" fmla="val 42"/>
                  <a:gd name="f50" fmla="val 76"/>
                  <a:gd name="f51" fmla="val 51"/>
                  <a:gd name="f52" fmla="val 62"/>
                  <a:gd name="f53" fmla="val 49"/>
                  <a:gd name="f54" fmla="val 84"/>
                  <a:gd name="f55" fmla="val 28"/>
                  <a:gd name="f56" fmla="val 96"/>
                  <a:gd name="f57" fmla="val 18"/>
                  <a:gd name="f58" fmla="val 9"/>
                  <a:gd name="f59" fmla="val 1"/>
                  <a:gd name="f60" fmla="val 93"/>
                  <a:gd name="f61" fmla="val 6"/>
                  <a:gd name="f62" fmla="val 56"/>
                  <a:gd name="f63" fmla="val 36"/>
                  <a:gd name="f64" fmla="val 37"/>
                  <a:gd name="f65" fmla="val 57"/>
                  <a:gd name="f66" fmla="val 20"/>
                  <a:gd name="f67" fmla="val 80"/>
                  <a:gd name="f68" fmla="val 7"/>
                  <a:gd name="f69" fmla="+- 0 0 -90"/>
                  <a:gd name="f70" fmla="*/ f3 1 114"/>
                  <a:gd name="f71" fmla="*/ f4 1 238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4"/>
                  <a:gd name="f80" fmla="*/ f76 1 238"/>
                  <a:gd name="f81" fmla="*/ 0 f77 1"/>
                  <a:gd name="f82" fmla="*/ 0 f76 1"/>
                  <a:gd name="f83" fmla="*/ 114 f77 1"/>
                  <a:gd name="f84" fmla="*/ 238 f76 1"/>
                  <a:gd name="f85" fmla="+- f78 0 f1"/>
                  <a:gd name="f86" fmla="*/ f81 1 114"/>
                  <a:gd name="f87" fmla="*/ f82 1 238"/>
                  <a:gd name="f88" fmla="*/ f83 1 114"/>
                  <a:gd name="f89" fmla="*/ f84 1 238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4" h="238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2"/>
                    </a:lnTo>
                    <a:lnTo>
                      <a:pt x="f42" y="f43"/>
                    </a:lnTo>
                    <a:lnTo>
                      <a:pt x="f44" y="f9"/>
                    </a:lnTo>
                    <a:lnTo>
                      <a:pt x="f45" y="f46"/>
                    </a:lnTo>
                    <a:lnTo>
                      <a:pt x="f45" y="f28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2" y="f53"/>
                    </a:lnTo>
                    <a:lnTo>
                      <a:pt x="f20" y="f16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33" y="f58"/>
                    </a:lnTo>
                    <a:lnTo>
                      <a:pt x="f6" y="f59"/>
                    </a:lnTo>
                    <a:lnTo>
                      <a:pt x="f33" y="f5"/>
                    </a:lnTo>
                    <a:lnTo>
                      <a:pt x="f60" y="f61"/>
                    </a:lnTo>
                    <a:lnTo>
                      <a:pt x="f50" y="f57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33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3" name="Freeform 819"/>
              <p:cNvSpPr/>
              <p:nvPr/>
            </p:nvSpPr>
            <p:spPr>
              <a:xfrm>
                <a:off x="5961732" y="3509960"/>
                <a:ext cx="75529" cy="689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6"/>
                  <a:gd name="f7" fmla="val 310"/>
                  <a:gd name="f8" fmla="val 199"/>
                  <a:gd name="f9" fmla="val 116"/>
                  <a:gd name="f10" fmla="val 207"/>
                  <a:gd name="f11" fmla="val 124"/>
                  <a:gd name="f12" fmla="val 214"/>
                  <a:gd name="f13" fmla="val 133"/>
                  <a:gd name="f14" fmla="val 219"/>
                  <a:gd name="f15" fmla="val 143"/>
                  <a:gd name="f16" fmla="val 223"/>
                  <a:gd name="f17" fmla="val 154"/>
                  <a:gd name="f18" fmla="val 225"/>
                  <a:gd name="f19" fmla="val 164"/>
                  <a:gd name="f20" fmla="val 176"/>
                  <a:gd name="f21" fmla="val 221"/>
                  <a:gd name="f22" fmla="val 187"/>
                  <a:gd name="f23" fmla="val 216"/>
                  <a:gd name="f24" fmla="val 197"/>
                  <a:gd name="f25" fmla="val 208"/>
                  <a:gd name="f26" fmla="val 209"/>
                  <a:gd name="f27" fmla="val 188"/>
                  <a:gd name="f28" fmla="val 228"/>
                  <a:gd name="f29" fmla="val 177"/>
                  <a:gd name="f30" fmla="val 238"/>
                  <a:gd name="f31" fmla="val 166"/>
                  <a:gd name="f32" fmla="val 255"/>
                  <a:gd name="f33" fmla="val 264"/>
                  <a:gd name="f34" fmla="val 132"/>
                  <a:gd name="f35" fmla="val 274"/>
                  <a:gd name="f36" fmla="val 129"/>
                  <a:gd name="f37" fmla="val 278"/>
                  <a:gd name="f38" fmla="val 126"/>
                  <a:gd name="f39" fmla="val 282"/>
                  <a:gd name="f40" fmla="val 287"/>
                  <a:gd name="f41" fmla="val 121"/>
                  <a:gd name="f42" fmla="val 292"/>
                  <a:gd name="f43" fmla="val 120"/>
                  <a:gd name="f44" fmla="val 296"/>
                  <a:gd name="f45" fmla="val 301"/>
                  <a:gd name="f46" fmla="val 305"/>
                  <a:gd name="f47" fmla="val 125"/>
                  <a:gd name="f48" fmla="val 309"/>
                  <a:gd name="f49" fmla="val 130"/>
                  <a:gd name="f50" fmla="val 134"/>
                  <a:gd name="f51" fmla="val 139"/>
                  <a:gd name="f52" fmla="val 293"/>
                  <a:gd name="f53" fmla="val 167"/>
                  <a:gd name="f54" fmla="val 280"/>
                  <a:gd name="f55" fmla="val 269"/>
                  <a:gd name="f56" fmla="val 194"/>
                  <a:gd name="f57" fmla="val 257"/>
                  <a:gd name="f58" fmla="val 233"/>
                  <a:gd name="f59" fmla="val 231"/>
                  <a:gd name="f60" fmla="val 239"/>
                  <a:gd name="f61" fmla="val 204"/>
                  <a:gd name="f62" fmla="val 245"/>
                  <a:gd name="f63" fmla="val 170"/>
                  <a:gd name="f64" fmla="val 242"/>
                  <a:gd name="f65" fmla="val 153"/>
                  <a:gd name="f66" fmla="val 236"/>
                  <a:gd name="f67" fmla="val 136"/>
                  <a:gd name="f68" fmla="val 227"/>
                  <a:gd name="f69" fmla="val 215"/>
                  <a:gd name="f70" fmla="val 107"/>
                  <a:gd name="f71" fmla="val 201"/>
                  <a:gd name="f72" fmla="val 94"/>
                  <a:gd name="f73" fmla="val 82"/>
                  <a:gd name="f74" fmla="val 74"/>
                  <a:gd name="f75" fmla="val 165"/>
                  <a:gd name="f76" fmla="val 68"/>
                  <a:gd name="f77" fmla="val 152"/>
                  <a:gd name="f78" fmla="val 60"/>
                  <a:gd name="f79" fmla="val 51"/>
                  <a:gd name="f80" fmla="val 43"/>
                  <a:gd name="f81" fmla="val 112"/>
                  <a:gd name="f82" fmla="val 35"/>
                  <a:gd name="f83" fmla="val 98"/>
                  <a:gd name="f84" fmla="val 28"/>
                  <a:gd name="f85" fmla="val 85"/>
                  <a:gd name="f86" fmla="val 22"/>
                  <a:gd name="f87" fmla="val 72"/>
                  <a:gd name="f88" fmla="val 16"/>
                  <a:gd name="f89" fmla="val 59"/>
                  <a:gd name="f90" fmla="val 10"/>
                  <a:gd name="f91" fmla="val 46"/>
                  <a:gd name="f92" fmla="val 7"/>
                  <a:gd name="f93" fmla="val 3"/>
                  <a:gd name="f94" fmla="val 24"/>
                  <a:gd name="f95" fmla="val 1"/>
                  <a:gd name="f96" fmla="val 15"/>
                  <a:gd name="f97" fmla="val 8"/>
                  <a:gd name="f98" fmla="val 6"/>
                  <a:gd name="f99" fmla="val 17"/>
                  <a:gd name="f100" fmla="val 9"/>
                  <a:gd name="f101" fmla="val 14"/>
                  <a:gd name="f102" fmla="val 38"/>
                  <a:gd name="f103" fmla="val 18"/>
                  <a:gd name="f104" fmla="val 64"/>
                  <a:gd name="f105" fmla="val 30"/>
                  <a:gd name="f106" fmla="val 78"/>
                  <a:gd name="f107" fmla="val 37"/>
                  <a:gd name="f108" fmla="val 92"/>
                  <a:gd name="f109" fmla="val 106"/>
                  <a:gd name="f110" fmla="val 69"/>
                  <a:gd name="f111" fmla="val 148"/>
                  <a:gd name="f112" fmla="val 163"/>
                  <a:gd name="f113" fmla="val 87"/>
                  <a:gd name="f114" fmla="val 175"/>
                  <a:gd name="f115" fmla="val 96"/>
                  <a:gd name="f116" fmla="val 105"/>
                  <a:gd name="f117" fmla="+- 0 0 -90"/>
                  <a:gd name="f118" fmla="*/ f3 1 246"/>
                  <a:gd name="f119" fmla="*/ f4 1 310"/>
                  <a:gd name="f120" fmla="val f5"/>
                  <a:gd name="f121" fmla="val f6"/>
                  <a:gd name="f122" fmla="val f7"/>
                  <a:gd name="f123" fmla="*/ f117 f0 1"/>
                  <a:gd name="f124" fmla="+- f122 0 f120"/>
                  <a:gd name="f125" fmla="+- f121 0 f120"/>
                  <a:gd name="f126" fmla="*/ f123 1 f2"/>
                  <a:gd name="f127" fmla="*/ f125 1 246"/>
                  <a:gd name="f128" fmla="*/ f124 1 310"/>
                  <a:gd name="f129" fmla="*/ 0 f125 1"/>
                  <a:gd name="f130" fmla="*/ 0 f124 1"/>
                  <a:gd name="f131" fmla="*/ 246 f125 1"/>
                  <a:gd name="f132" fmla="*/ 310 f124 1"/>
                  <a:gd name="f133" fmla="+- f126 0 f1"/>
                  <a:gd name="f134" fmla="*/ f129 1 246"/>
                  <a:gd name="f135" fmla="*/ f130 1 310"/>
                  <a:gd name="f136" fmla="*/ f131 1 246"/>
                  <a:gd name="f137" fmla="*/ f132 1 310"/>
                  <a:gd name="f138" fmla="*/ f134 1 f127"/>
                  <a:gd name="f139" fmla="*/ f135 1 f128"/>
                  <a:gd name="f140" fmla="*/ f136 1 f127"/>
                  <a:gd name="f141" fmla="*/ f137 1 f128"/>
                  <a:gd name="f142" fmla="*/ f138 f118 1"/>
                  <a:gd name="f143" fmla="*/ f140 f118 1"/>
                  <a:gd name="f144" fmla="*/ f141 f119 1"/>
                  <a:gd name="f145" fmla="*/ f139 f1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</a:cxnLst>
                <a:rect l="f142" t="f145" r="f143" b="f144"/>
                <a:pathLst>
                  <a:path w="246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18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8" y="f14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6"/>
                    </a:lnTo>
                    <a:lnTo>
                      <a:pt x="f17" y="f32"/>
                    </a:lnTo>
                    <a:lnTo>
                      <a:pt x="f15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11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3" y="f45"/>
                    </a:lnTo>
                    <a:lnTo>
                      <a:pt x="f41" y="f46"/>
                    </a:lnTo>
                    <a:lnTo>
                      <a:pt x="f47" y="f48"/>
                    </a:lnTo>
                    <a:lnTo>
                      <a:pt x="f49" y="f7"/>
                    </a:lnTo>
                    <a:lnTo>
                      <a:pt x="f50" y="f7"/>
                    </a:lnTo>
                    <a:lnTo>
                      <a:pt x="f51" y="f48"/>
                    </a:lnTo>
                    <a:lnTo>
                      <a:pt x="f15" y="f46"/>
                    </a:lnTo>
                    <a:lnTo>
                      <a:pt x="f17" y="f52"/>
                    </a:lnTo>
                    <a:lnTo>
                      <a:pt x="f53" y="f54"/>
                    </a:lnTo>
                    <a:lnTo>
                      <a:pt x="f2" y="f55"/>
                    </a:lnTo>
                    <a:lnTo>
                      <a:pt x="f56" y="f57"/>
                    </a:lnTo>
                    <a:lnTo>
                      <a:pt x="f10" y="f6"/>
                    </a:lnTo>
                    <a:lnTo>
                      <a:pt x="f14" y="f58"/>
                    </a:lnTo>
                    <a:lnTo>
                      <a:pt x="f59" y="f14"/>
                    </a:lnTo>
                    <a:lnTo>
                      <a:pt x="f60" y="f61"/>
                    </a:lnTo>
                    <a:lnTo>
                      <a:pt x="f62" y="f22"/>
                    </a:lnTo>
                    <a:lnTo>
                      <a:pt x="f6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43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22" y="f73"/>
                    </a:lnTo>
                    <a:lnTo>
                      <a:pt x="f29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51" y="f79"/>
                    </a:lnTo>
                    <a:lnTo>
                      <a:pt x="f38" y="f80"/>
                    </a:lnTo>
                    <a:lnTo>
                      <a:pt x="f81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82" y="f93"/>
                    </a:lnTo>
                    <a:lnTo>
                      <a:pt x="f94" y="f95"/>
                    </a:lnTo>
                    <a:lnTo>
                      <a:pt x="f96" y="f5"/>
                    </a:lnTo>
                    <a:lnTo>
                      <a:pt x="f92" y="f95"/>
                    </a:lnTo>
                    <a:lnTo>
                      <a:pt x="f5" y="f93"/>
                    </a:lnTo>
                    <a:lnTo>
                      <a:pt x="f97" y="f98"/>
                    </a:lnTo>
                    <a:lnTo>
                      <a:pt x="f99" y="f100"/>
                    </a:lnTo>
                    <a:lnTo>
                      <a:pt x="f84" y="f101"/>
                    </a:lnTo>
                    <a:lnTo>
                      <a:pt x="f102" y="f103"/>
                    </a:lnTo>
                    <a:lnTo>
                      <a:pt x="f79" y="f94"/>
                    </a:lnTo>
                    <a:lnTo>
                      <a:pt x="f104" y="f105"/>
                    </a:lnTo>
                    <a:lnTo>
                      <a:pt x="f106" y="f107"/>
                    </a:lnTo>
                    <a:lnTo>
                      <a:pt x="f108" y="f80"/>
                    </a:lnTo>
                    <a:lnTo>
                      <a:pt x="f109" y="f79"/>
                    </a:lnTo>
                    <a:lnTo>
                      <a:pt x="f43" y="f78"/>
                    </a:lnTo>
                    <a:lnTo>
                      <a:pt x="f50" y="f110"/>
                    </a:lnTo>
                    <a:lnTo>
                      <a:pt x="f111" y="f106"/>
                    </a:lnTo>
                    <a:lnTo>
                      <a:pt x="f112" y="f113"/>
                    </a:lnTo>
                    <a:lnTo>
                      <a:pt x="f114" y="f115"/>
                    </a:lnTo>
                    <a:lnTo>
                      <a:pt x="f22" y="f116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4" name="Freeform 820"/>
              <p:cNvSpPr/>
              <p:nvPr/>
            </p:nvSpPr>
            <p:spPr>
              <a:xfrm>
                <a:off x="5775094" y="3529794"/>
                <a:ext cx="59902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8"/>
                  <a:gd name="f7" fmla="val 236"/>
                  <a:gd name="f8" fmla="val 73"/>
                  <a:gd name="f9" fmla="val 36"/>
                  <a:gd name="f10" fmla="val 58"/>
                  <a:gd name="f11" fmla="val 46"/>
                  <a:gd name="f12" fmla="val 33"/>
                  <a:gd name="f13" fmla="val 72"/>
                  <a:gd name="f14" fmla="val 22"/>
                  <a:gd name="f15" fmla="val 85"/>
                  <a:gd name="f16" fmla="val 14"/>
                  <a:gd name="f17" fmla="val 100"/>
                  <a:gd name="f18" fmla="val 7"/>
                  <a:gd name="f19" fmla="val 115"/>
                  <a:gd name="f20" fmla="val 2"/>
                  <a:gd name="f21" fmla="val 130"/>
                  <a:gd name="f22" fmla="val 146"/>
                  <a:gd name="f23" fmla="val 170"/>
                  <a:gd name="f24" fmla="val 12"/>
                  <a:gd name="f25" fmla="val 190"/>
                  <a:gd name="f26" fmla="val 26"/>
                  <a:gd name="f27" fmla="val 207"/>
                  <a:gd name="f28" fmla="val 43"/>
                  <a:gd name="f29" fmla="val 220"/>
                  <a:gd name="f30" fmla="val 64"/>
                  <a:gd name="f31" fmla="val 229"/>
                  <a:gd name="f32" fmla="val 88"/>
                  <a:gd name="f33" fmla="val 235"/>
                  <a:gd name="f34" fmla="val 110"/>
                  <a:gd name="f35" fmla="val 132"/>
                  <a:gd name="f36" fmla="val 232"/>
                  <a:gd name="f37" fmla="val 137"/>
                  <a:gd name="f38" fmla="val 142"/>
                  <a:gd name="f39" fmla="val 230"/>
                  <a:gd name="f40" fmla="val 145"/>
                  <a:gd name="f41" fmla="val 226"/>
                  <a:gd name="f42" fmla="val 221"/>
                  <a:gd name="f43" fmla="val 219"/>
                  <a:gd name="f44" fmla="val 217"/>
                  <a:gd name="f45" fmla="val 131"/>
                  <a:gd name="f46" fmla="val 124"/>
                  <a:gd name="f47" fmla="val 118"/>
                  <a:gd name="f48" fmla="val 112"/>
                  <a:gd name="f49" fmla="val 109"/>
                  <a:gd name="f50" fmla="val 97"/>
                  <a:gd name="f51" fmla="val 216"/>
                  <a:gd name="f52" fmla="val 87"/>
                  <a:gd name="f53" fmla="val 215"/>
                  <a:gd name="f54" fmla="val 75"/>
                  <a:gd name="f55" fmla="val 214"/>
                  <a:gd name="f56" fmla="val 63"/>
                  <a:gd name="f57" fmla="val 211"/>
                  <a:gd name="f58" fmla="val 51"/>
                  <a:gd name="f59" fmla="val 40"/>
                  <a:gd name="f60" fmla="val 199"/>
                  <a:gd name="f61" fmla="val 29"/>
                  <a:gd name="f62" fmla="val 189"/>
                  <a:gd name="f63" fmla="val 17"/>
                  <a:gd name="f64" fmla="val 174"/>
                  <a:gd name="f65" fmla="val 15"/>
                  <a:gd name="f66" fmla="val 157"/>
                  <a:gd name="f67" fmla="val 16"/>
                  <a:gd name="f68" fmla="val 141"/>
                  <a:gd name="f69" fmla="val 21"/>
                  <a:gd name="f70" fmla="val 28"/>
                  <a:gd name="f71" fmla="val 39"/>
                  <a:gd name="f72" fmla="val 96"/>
                  <a:gd name="f73" fmla="val 50"/>
                  <a:gd name="f74" fmla="val 82"/>
                  <a:gd name="f75" fmla="val 70"/>
                  <a:gd name="f76" fmla="val 78"/>
                  <a:gd name="f77" fmla="val 59"/>
                  <a:gd name="f78" fmla="val 94"/>
                  <a:gd name="f79" fmla="val 49"/>
                  <a:gd name="f80" fmla="val 126"/>
                  <a:gd name="f81" fmla="val 31"/>
                  <a:gd name="f82" fmla="val 24"/>
                  <a:gd name="f83" fmla="val 158"/>
                  <a:gd name="f84" fmla="val 19"/>
                  <a:gd name="f85" fmla="val 172"/>
                  <a:gd name="f86" fmla="val 13"/>
                  <a:gd name="f87" fmla="val 186"/>
                  <a:gd name="f88" fmla="val 10"/>
                  <a:gd name="f89" fmla="val 3"/>
                  <a:gd name="f90" fmla="val 177"/>
                  <a:gd name="f91" fmla="val 162"/>
                  <a:gd name="f92" fmla="val 144"/>
                  <a:gd name="f93" fmla="val 6"/>
                  <a:gd name="f94" fmla="val 105"/>
                  <a:gd name="f95" fmla="+- 0 0 -90"/>
                  <a:gd name="f96" fmla="*/ f3 1 198"/>
                  <a:gd name="f97" fmla="*/ f4 1 236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198"/>
                  <a:gd name="f106" fmla="*/ f102 1 236"/>
                  <a:gd name="f107" fmla="*/ 0 f103 1"/>
                  <a:gd name="f108" fmla="*/ 0 f102 1"/>
                  <a:gd name="f109" fmla="*/ 198 f103 1"/>
                  <a:gd name="f110" fmla="*/ 236 f102 1"/>
                  <a:gd name="f111" fmla="+- f104 0 f1"/>
                  <a:gd name="f112" fmla="*/ f107 1 198"/>
                  <a:gd name="f113" fmla="*/ f108 1 236"/>
                  <a:gd name="f114" fmla="*/ f109 1 198"/>
                  <a:gd name="f115" fmla="*/ f110 1 236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198" h="236">
                    <a:moveTo>
                      <a:pt x="f8" y="f9"/>
                    </a:moveTo>
                    <a:lnTo>
                      <a:pt x="f10" y="f11"/>
                    </a:lnTo>
                    <a:lnTo>
                      <a:pt x="f11" y="f10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5" y="f22"/>
                    </a:lnTo>
                    <a:lnTo>
                      <a:pt x="f20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7"/>
                    </a:lnTo>
                    <a:lnTo>
                      <a:pt x="f35" y="f36"/>
                    </a:lnTo>
                    <a:lnTo>
                      <a:pt x="f37" y="f36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22" y="f42"/>
                    </a:lnTo>
                    <a:lnTo>
                      <a:pt x="f40" y="f43"/>
                    </a:lnTo>
                    <a:lnTo>
                      <a:pt x="f38" y="f43"/>
                    </a:lnTo>
                    <a:lnTo>
                      <a:pt x="f37" y="f44"/>
                    </a:lnTo>
                    <a:lnTo>
                      <a:pt x="f45" y="f44"/>
                    </a:lnTo>
                    <a:lnTo>
                      <a:pt x="f46" y="f44"/>
                    </a:lnTo>
                    <a:lnTo>
                      <a:pt x="f47" y="f44"/>
                    </a:lnTo>
                    <a:lnTo>
                      <a:pt x="f48" y="f44"/>
                    </a:lnTo>
                    <a:lnTo>
                      <a:pt x="f49" y="f44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27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46"/>
                    </a:lnTo>
                    <a:lnTo>
                      <a:pt x="f70" y="f49"/>
                    </a:lnTo>
                    <a:lnTo>
                      <a:pt x="f71" y="f72"/>
                    </a:lnTo>
                    <a:lnTo>
                      <a:pt x="f73" y="f74"/>
                    </a:lnTo>
                    <a:lnTo>
                      <a:pt x="f56" y="f75"/>
                    </a:lnTo>
                    <a:lnTo>
                      <a:pt x="f76" y="f77"/>
                    </a:lnTo>
                    <a:lnTo>
                      <a:pt x="f78" y="f79"/>
                    </a:lnTo>
                    <a:lnTo>
                      <a:pt x="f34" y="f71"/>
                    </a:lnTo>
                    <a:lnTo>
                      <a:pt x="f80" y="f81"/>
                    </a:lnTo>
                    <a:lnTo>
                      <a:pt x="f38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6" y="f18"/>
                    </a:lnTo>
                    <a:lnTo>
                      <a:pt x="f25" y="f89"/>
                    </a:lnTo>
                    <a:lnTo>
                      <a:pt x="f90" y="f5"/>
                    </a:lnTo>
                    <a:lnTo>
                      <a:pt x="f91" y="f89"/>
                    </a:lnTo>
                    <a:lnTo>
                      <a:pt x="f92" y="f93"/>
                    </a:lnTo>
                    <a:lnTo>
                      <a:pt x="f46" y="f24"/>
                    </a:lnTo>
                    <a:lnTo>
                      <a:pt x="f94" y="f84"/>
                    </a:lnTo>
                    <a:lnTo>
                      <a:pt x="f32" y="f70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Freeform 821"/>
              <p:cNvSpPr/>
              <p:nvPr/>
            </p:nvSpPr>
            <p:spPr>
              <a:xfrm>
                <a:off x="5877534" y="3529794"/>
                <a:ext cx="40800" cy="396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83"/>
                  <a:gd name="f8" fmla="val 108"/>
                  <a:gd name="f9" fmla="val 61"/>
                  <a:gd name="f10" fmla="val 111"/>
                  <a:gd name="f11" fmla="val 80"/>
                  <a:gd name="f12" fmla="val 109"/>
                  <a:gd name="f13" fmla="val 97"/>
                  <a:gd name="f14" fmla="val 101"/>
                  <a:gd name="f15" fmla="val 110"/>
                  <a:gd name="f16" fmla="val 89"/>
                  <a:gd name="f17" fmla="val 123"/>
                  <a:gd name="f18" fmla="val 75"/>
                  <a:gd name="f19" fmla="val 134"/>
                  <a:gd name="f20" fmla="val 60"/>
                  <a:gd name="f21" fmla="val 145"/>
                  <a:gd name="f22" fmla="val 43"/>
                  <a:gd name="f23" fmla="val 156"/>
                  <a:gd name="f24" fmla="val 29"/>
                  <a:gd name="f25" fmla="val 167"/>
                  <a:gd name="f26" fmla="val 27"/>
                  <a:gd name="f27" fmla="val 170"/>
                  <a:gd name="f28" fmla="val 26"/>
                  <a:gd name="f29" fmla="val 172"/>
                  <a:gd name="f30" fmla="val 176"/>
                  <a:gd name="f31" fmla="val 28"/>
                  <a:gd name="f32" fmla="val 179"/>
                  <a:gd name="f33" fmla="val 30"/>
                  <a:gd name="f34" fmla="val 182"/>
                  <a:gd name="f35" fmla="val 34"/>
                  <a:gd name="f36" fmla="val 37"/>
                  <a:gd name="f37" fmla="val 41"/>
                  <a:gd name="f38" fmla="val 58"/>
                  <a:gd name="f39" fmla="val 171"/>
                  <a:gd name="f40" fmla="val 76"/>
                  <a:gd name="f41" fmla="val 160"/>
                  <a:gd name="f42" fmla="val 92"/>
                  <a:gd name="f43" fmla="val 147"/>
                  <a:gd name="f44" fmla="val 132"/>
                  <a:gd name="f45" fmla="val 118"/>
                  <a:gd name="f46" fmla="val 116"/>
                  <a:gd name="f47" fmla="val 125"/>
                  <a:gd name="f48" fmla="val 98"/>
                  <a:gd name="f49" fmla="val 78"/>
                  <a:gd name="f50" fmla="val 112"/>
                  <a:gd name="f51" fmla="val 16"/>
                  <a:gd name="f52" fmla="val 8"/>
                  <a:gd name="f53" fmla="val 2"/>
                  <a:gd name="f54" fmla="val 23"/>
                  <a:gd name="f55" fmla="val 9"/>
                  <a:gd name="f56" fmla="val 1"/>
                  <a:gd name="f57" fmla="val 6"/>
                  <a:gd name="f58" fmla="val 10"/>
                  <a:gd name="f59" fmla="val 33"/>
                  <a:gd name="f60" fmla="val 14"/>
                  <a:gd name="f61" fmla="val 48"/>
                  <a:gd name="f62" fmla="val 17"/>
                  <a:gd name="f63" fmla="val 63"/>
                  <a:gd name="f64" fmla="val 22"/>
                  <a:gd name="f65" fmla="val 77"/>
                  <a:gd name="f66" fmla="val 90"/>
                  <a:gd name="f67" fmla="val 36"/>
                  <a:gd name="f68" fmla="val 46"/>
                  <a:gd name="f69" fmla="+- 0 0 -90"/>
                  <a:gd name="f70" fmla="*/ f3 1 128"/>
                  <a:gd name="f71" fmla="*/ f4 1 183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28"/>
                  <a:gd name="f80" fmla="*/ f76 1 183"/>
                  <a:gd name="f81" fmla="*/ 0 f77 1"/>
                  <a:gd name="f82" fmla="*/ 0 f76 1"/>
                  <a:gd name="f83" fmla="*/ 128 f77 1"/>
                  <a:gd name="f84" fmla="*/ 183 f76 1"/>
                  <a:gd name="f85" fmla="+- f78 0 f1"/>
                  <a:gd name="f86" fmla="*/ f81 1 128"/>
                  <a:gd name="f87" fmla="*/ f82 1 183"/>
                  <a:gd name="f88" fmla="*/ f83 1 128"/>
                  <a:gd name="f89" fmla="*/ f84 1 183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28" h="18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7"/>
                    </a:lnTo>
                    <a:lnTo>
                      <a:pt x="f37" y="f34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8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6" y="f49"/>
                    </a:lnTo>
                    <a:lnTo>
                      <a:pt x="f17" y="f38"/>
                    </a:lnTo>
                    <a:lnTo>
                      <a:pt x="f50" y="f37"/>
                    </a:lnTo>
                    <a:lnTo>
                      <a:pt x="f48" y="f31"/>
                    </a:lnTo>
                    <a:lnTo>
                      <a:pt x="f11" y="f51"/>
                    </a:lnTo>
                    <a:lnTo>
                      <a:pt x="f9" y="f52"/>
                    </a:lnTo>
                    <a:lnTo>
                      <a:pt x="f37" y="f53"/>
                    </a:lnTo>
                    <a:lnTo>
                      <a:pt x="f54" y="f5"/>
                    </a:lnTo>
                    <a:lnTo>
                      <a:pt x="f55" y="f56"/>
                    </a:lnTo>
                    <a:lnTo>
                      <a:pt x="f5" y="f57"/>
                    </a:lnTo>
                    <a:lnTo>
                      <a:pt x="f51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31"/>
                    </a:lnTo>
                    <a:lnTo>
                      <a:pt x="f66" y="f67"/>
                    </a:lnTo>
                    <a:lnTo>
                      <a:pt x="f14" y="f68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Freeform 822"/>
              <p:cNvSpPr/>
              <p:nvPr/>
            </p:nvSpPr>
            <p:spPr>
              <a:xfrm>
                <a:off x="5736031" y="3520348"/>
                <a:ext cx="97228" cy="8308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3"/>
                  <a:gd name="f8" fmla="val 379"/>
                  <a:gd name="f9" fmla="val 126"/>
                  <a:gd name="f10" fmla="val 50"/>
                  <a:gd name="f11" fmla="val 101"/>
                  <a:gd name="f12" fmla="val 70"/>
                  <a:gd name="f13" fmla="val 76"/>
                  <a:gd name="f14" fmla="val 92"/>
                  <a:gd name="f15" fmla="val 54"/>
                  <a:gd name="f16" fmla="val 115"/>
                  <a:gd name="f17" fmla="val 34"/>
                  <a:gd name="f18" fmla="val 140"/>
                  <a:gd name="f19" fmla="val 18"/>
                  <a:gd name="f20" fmla="val 167"/>
                  <a:gd name="f21" fmla="val 6"/>
                  <a:gd name="f22" fmla="val 196"/>
                  <a:gd name="f23" fmla="val 227"/>
                  <a:gd name="f24" fmla="val 1"/>
                  <a:gd name="f25" fmla="val 259"/>
                  <a:gd name="f26" fmla="val 4"/>
                  <a:gd name="f27" fmla="val 267"/>
                  <a:gd name="f28" fmla="val 7"/>
                  <a:gd name="f29" fmla="val 277"/>
                  <a:gd name="f30" fmla="val 11"/>
                  <a:gd name="f31" fmla="val 283"/>
                  <a:gd name="f32" fmla="val 15"/>
                  <a:gd name="f33" fmla="val 291"/>
                  <a:gd name="f34" fmla="val 21"/>
                  <a:gd name="f35" fmla="val 298"/>
                  <a:gd name="f36" fmla="val 27"/>
                  <a:gd name="f37" fmla="val 305"/>
                  <a:gd name="f38" fmla="val 311"/>
                  <a:gd name="f39" fmla="val 41"/>
                  <a:gd name="f40" fmla="val 316"/>
                  <a:gd name="f41" fmla="val 57"/>
                  <a:gd name="f42" fmla="val 325"/>
                  <a:gd name="f43" fmla="val 72"/>
                  <a:gd name="f44" fmla="val 333"/>
                  <a:gd name="f45" fmla="val 87"/>
                  <a:gd name="f46" fmla="val 340"/>
                  <a:gd name="f47" fmla="val 103"/>
                  <a:gd name="f48" fmla="val 345"/>
                  <a:gd name="f49" fmla="val 120"/>
                  <a:gd name="f50" fmla="val 351"/>
                  <a:gd name="f51" fmla="val 136"/>
                  <a:gd name="f52" fmla="val 356"/>
                  <a:gd name="f53" fmla="val 153"/>
                  <a:gd name="f54" fmla="val 169"/>
                  <a:gd name="f55" fmla="val 364"/>
                  <a:gd name="f56" fmla="val 187"/>
                  <a:gd name="f57" fmla="val 367"/>
                  <a:gd name="f58" fmla="val 204"/>
                  <a:gd name="f59" fmla="val 370"/>
                  <a:gd name="f60" fmla="val 221"/>
                  <a:gd name="f61" fmla="val 372"/>
                  <a:gd name="f62" fmla="val 238"/>
                  <a:gd name="f63" fmla="val 374"/>
                  <a:gd name="f64" fmla="val 256"/>
                  <a:gd name="f65" fmla="val 375"/>
                  <a:gd name="f66" fmla="val 273"/>
                  <a:gd name="f67" fmla="val 376"/>
                  <a:gd name="f68" fmla="val 290"/>
                  <a:gd name="f69" fmla="val 378"/>
                  <a:gd name="f70" fmla="val 307"/>
                  <a:gd name="f71" fmla="val 312"/>
                  <a:gd name="f72" fmla="val 317"/>
                  <a:gd name="f73" fmla="val 320"/>
                  <a:gd name="f74" fmla="val 366"/>
                  <a:gd name="f75" fmla="val 352"/>
                  <a:gd name="f76" fmla="val 295"/>
                  <a:gd name="f77" fmla="val 279"/>
                  <a:gd name="f78" fmla="val 263"/>
                  <a:gd name="f79" fmla="val 350"/>
                  <a:gd name="f80" fmla="val 248"/>
                  <a:gd name="f81" fmla="val 349"/>
                  <a:gd name="f82" fmla="val 231"/>
                  <a:gd name="f83" fmla="val 348"/>
                  <a:gd name="f84" fmla="val 215"/>
                  <a:gd name="f85" fmla="val 200"/>
                  <a:gd name="f86" fmla="val 343"/>
                  <a:gd name="f87" fmla="val 183"/>
                  <a:gd name="f88" fmla="val 341"/>
                  <a:gd name="f89" fmla="val 168"/>
                  <a:gd name="f90" fmla="val 337"/>
                  <a:gd name="f91" fmla="val 151"/>
                  <a:gd name="f92" fmla="val 334"/>
                  <a:gd name="f93" fmla="val 329"/>
                  <a:gd name="f94" fmla="val 121"/>
                  <a:gd name="f95" fmla="val 106"/>
                  <a:gd name="f96" fmla="val 313"/>
                  <a:gd name="f97" fmla="val 306"/>
                  <a:gd name="f98" fmla="val 62"/>
                  <a:gd name="f99" fmla="val 300"/>
                  <a:gd name="f100" fmla="val 51"/>
                  <a:gd name="f101" fmla="val 280"/>
                  <a:gd name="f102" fmla="val 35"/>
                  <a:gd name="f103" fmla="val 269"/>
                  <a:gd name="f104" fmla="val 31"/>
                  <a:gd name="f105" fmla="val 255"/>
                  <a:gd name="f106" fmla="val 239"/>
                  <a:gd name="f107" fmla="val 33"/>
                  <a:gd name="f108" fmla="val 218"/>
                  <a:gd name="f109" fmla="val 38"/>
                  <a:gd name="f110" fmla="val 197"/>
                  <a:gd name="f111" fmla="val 42"/>
                  <a:gd name="f112" fmla="val 182"/>
                  <a:gd name="f113" fmla="val 165"/>
                  <a:gd name="f114" fmla="val 60"/>
                  <a:gd name="f115" fmla="val 150"/>
                  <a:gd name="f116" fmla="val 68"/>
                  <a:gd name="f117" fmla="val 79"/>
                  <a:gd name="f118" fmla="val 124"/>
                  <a:gd name="f119" fmla="val 89"/>
                  <a:gd name="f120" fmla="val 111"/>
                  <a:gd name="f121" fmla="val 100"/>
                  <a:gd name="f122" fmla="val 114"/>
                  <a:gd name="f123" fmla="val 88"/>
                  <a:gd name="f124" fmla="val 129"/>
                  <a:gd name="f125" fmla="val 144"/>
                  <a:gd name="f126" fmla="val 64"/>
                  <a:gd name="f127" fmla="val 162"/>
                  <a:gd name="f128" fmla="val 53"/>
                  <a:gd name="f129" fmla="val 181"/>
                  <a:gd name="f130" fmla="val 201"/>
                  <a:gd name="f131" fmla="val 219"/>
                  <a:gd name="f132" fmla="val 22"/>
                  <a:gd name="f133" fmla="val 237"/>
                  <a:gd name="f134" fmla="val 14"/>
                  <a:gd name="f135" fmla="val 253"/>
                  <a:gd name="f136" fmla="val 268"/>
                  <a:gd name="f137" fmla="val 5"/>
                  <a:gd name="f138" fmla="val 19"/>
                  <a:gd name="f139" fmla="val 161"/>
                  <a:gd name="f140" fmla="val 28"/>
                  <a:gd name="f141" fmla="val 142"/>
                  <a:gd name="f142" fmla="val 39"/>
                  <a:gd name="f143" fmla="+- 0 0 -90"/>
                  <a:gd name="f144" fmla="*/ f4 1 323"/>
                  <a:gd name="f145" fmla="*/ f5 1 379"/>
                  <a:gd name="f146" fmla="val f6"/>
                  <a:gd name="f147" fmla="val f7"/>
                  <a:gd name="f148" fmla="val f8"/>
                  <a:gd name="f149" fmla="*/ f143 f0 1"/>
                  <a:gd name="f150" fmla="+- f148 0 f146"/>
                  <a:gd name="f151" fmla="+- f147 0 f146"/>
                  <a:gd name="f152" fmla="*/ f149 1 f3"/>
                  <a:gd name="f153" fmla="*/ f151 1 323"/>
                  <a:gd name="f154" fmla="*/ f150 1 379"/>
                  <a:gd name="f155" fmla="*/ 0 f151 1"/>
                  <a:gd name="f156" fmla="*/ 0 f150 1"/>
                  <a:gd name="f157" fmla="*/ 323 f151 1"/>
                  <a:gd name="f158" fmla="*/ 379 f150 1"/>
                  <a:gd name="f159" fmla="+- f152 0 f1"/>
                  <a:gd name="f160" fmla="*/ f155 1 323"/>
                  <a:gd name="f161" fmla="*/ f156 1 379"/>
                  <a:gd name="f162" fmla="*/ f157 1 323"/>
                  <a:gd name="f163" fmla="*/ f158 1 379"/>
                  <a:gd name="f164" fmla="*/ f160 1 f153"/>
                  <a:gd name="f165" fmla="*/ f161 1 f154"/>
                  <a:gd name="f166" fmla="*/ f162 1 f153"/>
                  <a:gd name="f167" fmla="*/ f163 1 f154"/>
                  <a:gd name="f168" fmla="*/ f164 f144 1"/>
                  <a:gd name="f169" fmla="*/ f166 f144 1"/>
                  <a:gd name="f170" fmla="*/ f167 f145 1"/>
                  <a:gd name="f171" fmla="*/ f165 f1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</a:cxnLst>
                <a:rect l="f168" t="f171" r="f169" b="f170"/>
                <a:pathLst>
                  <a:path w="323" h="379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1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2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69"/>
                    </a:lnTo>
                    <a:lnTo>
                      <a:pt x="f70" y="f8"/>
                    </a:lnTo>
                    <a:lnTo>
                      <a:pt x="f71" y="f8"/>
                    </a:lnTo>
                    <a:lnTo>
                      <a:pt x="f72" y="f65"/>
                    </a:lnTo>
                    <a:lnTo>
                      <a:pt x="f73" y="f61"/>
                    </a:lnTo>
                    <a:lnTo>
                      <a:pt x="f7" y="f74"/>
                    </a:lnTo>
                    <a:lnTo>
                      <a:pt x="f7" y="f2"/>
                    </a:lnTo>
                    <a:lnTo>
                      <a:pt x="f73" y="f52"/>
                    </a:lnTo>
                    <a:lnTo>
                      <a:pt x="f40" y="f75"/>
                    </a:lnTo>
                    <a:lnTo>
                      <a:pt x="f38" y="f50"/>
                    </a:lnTo>
                    <a:lnTo>
                      <a:pt x="f76" y="f50"/>
                    </a:lnTo>
                    <a:lnTo>
                      <a:pt x="f77" y="f50"/>
                    </a:lnTo>
                    <a:lnTo>
                      <a:pt x="f78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48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51" y="f93"/>
                    </a:lnTo>
                    <a:lnTo>
                      <a:pt x="f94" y="f42"/>
                    </a:lnTo>
                    <a:lnTo>
                      <a:pt x="f95" y="f73"/>
                    </a:lnTo>
                    <a:lnTo>
                      <a:pt x="f14" y="f96"/>
                    </a:lnTo>
                    <a:lnTo>
                      <a:pt x="f13" y="f97"/>
                    </a:lnTo>
                    <a:lnTo>
                      <a:pt x="f98" y="f99"/>
                    </a:lnTo>
                    <a:lnTo>
                      <a:pt x="f100" y="f33"/>
                    </a:lnTo>
                    <a:lnTo>
                      <a:pt x="f39" y="f101"/>
                    </a:lnTo>
                    <a:lnTo>
                      <a:pt x="f102" y="f103"/>
                    </a:lnTo>
                    <a:lnTo>
                      <a:pt x="f104" y="f105"/>
                    </a:lnTo>
                    <a:lnTo>
                      <a:pt x="f104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11" y="f112"/>
                    </a:lnTo>
                    <a:lnTo>
                      <a:pt x="f100" y="f113"/>
                    </a:lnTo>
                    <a:lnTo>
                      <a:pt x="f114" y="f115"/>
                    </a:lnTo>
                    <a:lnTo>
                      <a:pt x="f116" y="f51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1" y="f121"/>
                    </a:lnTo>
                    <a:lnTo>
                      <a:pt x="f122" y="f123"/>
                    </a:lnTo>
                    <a:lnTo>
                      <a:pt x="f124" y="f13"/>
                    </a:lnTo>
                    <a:lnTo>
                      <a:pt x="f125" y="f126"/>
                    </a:lnTo>
                    <a:lnTo>
                      <a:pt x="f127" y="f128"/>
                    </a:lnTo>
                    <a:lnTo>
                      <a:pt x="f129" y="f39"/>
                    </a:lnTo>
                    <a:lnTo>
                      <a:pt x="f130" y="f104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28"/>
                    </a:lnTo>
                    <a:lnTo>
                      <a:pt x="f136" y="f24"/>
                    </a:lnTo>
                    <a:lnTo>
                      <a:pt x="f105" y="f6"/>
                    </a:lnTo>
                    <a:lnTo>
                      <a:pt x="f62" y="f24"/>
                    </a:lnTo>
                    <a:lnTo>
                      <a:pt x="f60" y="f137"/>
                    </a:lnTo>
                    <a:lnTo>
                      <a:pt x="f130" y="f30"/>
                    </a:lnTo>
                    <a:lnTo>
                      <a:pt x="f129" y="f138"/>
                    </a:lnTo>
                    <a:lnTo>
                      <a:pt x="f139" y="f140"/>
                    </a:lnTo>
                    <a:lnTo>
                      <a:pt x="f141" y="f142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7" name="Freeform 823"/>
              <p:cNvSpPr/>
              <p:nvPr/>
            </p:nvSpPr>
            <p:spPr>
              <a:xfrm>
                <a:off x="5874059" y="3517513"/>
                <a:ext cx="85944" cy="55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253"/>
                  <a:gd name="f8" fmla="val 235"/>
                  <a:gd name="f9" fmla="val 78"/>
                  <a:gd name="f10" fmla="val 248"/>
                  <a:gd name="f11" fmla="val 92"/>
                  <a:gd name="f12" fmla="val 255"/>
                  <a:gd name="f13" fmla="val 108"/>
                  <a:gd name="f14" fmla="val 259"/>
                  <a:gd name="f15" fmla="val 125"/>
                  <a:gd name="f16" fmla="val 144"/>
                  <a:gd name="f17" fmla="val 257"/>
                  <a:gd name="f18" fmla="val 159"/>
                  <a:gd name="f19" fmla="val 252"/>
                  <a:gd name="f20" fmla="val 171"/>
                  <a:gd name="f21" fmla="val 244"/>
                  <a:gd name="f22" fmla="val 184"/>
                  <a:gd name="f23" fmla="val 236"/>
                  <a:gd name="f24" fmla="val 194"/>
                  <a:gd name="f25" fmla="val 225"/>
                  <a:gd name="f26" fmla="val 206"/>
                  <a:gd name="f27" fmla="val 215"/>
                  <a:gd name="f28" fmla="val 204"/>
                  <a:gd name="f29" fmla="val 191"/>
                  <a:gd name="f30" fmla="val 239"/>
                  <a:gd name="f31" fmla="val 190"/>
                  <a:gd name="f32" fmla="val 242"/>
                  <a:gd name="f33" fmla="val 246"/>
                  <a:gd name="f34" fmla="val 249"/>
                  <a:gd name="f35" fmla="val 197"/>
                  <a:gd name="f36" fmla="val 201"/>
                  <a:gd name="f37" fmla="val 205"/>
                  <a:gd name="f38" fmla="val 209"/>
                  <a:gd name="f39" fmla="val 232"/>
                  <a:gd name="f40" fmla="val 234"/>
                  <a:gd name="f41" fmla="val 251"/>
                  <a:gd name="f42" fmla="val 267"/>
                  <a:gd name="f43" fmla="val 192"/>
                  <a:gd name="f44" fmla="val 278"/>
                  <a:gd name="f45" fmla="val 168"/>
                  <a:gd name="f46" fmla="val 141"/>
                  <a:gd name="f47" fmla="val 279"/>
                  <a:gd name="f48" fmla="val 116"/>
                  <a:gd name="f49" fmla="val 270"/>
                  <a:gd name="f50" fmla="val 70"/>
                  <a:gd name="f51" fmla="val 237"/>
                  <a:gd name="f52" fmla="val 59"/>
                  <a:gd name="f53" fmla="val 221"/>
                  <a:gd name="f54" fmla="val 48"/>
                  <a:gd name="f55" fmla="val 202"/>
                  <a:gd name="f56" fmla="val 39"/>
                  <a:gd name="f57" fmla="val 183"/>
                  <a:gd name="f58" fmla="val 31"/>
                  <a:gd name="f59" fmla="val 163"/>
                  <a:gd name="f60" fmla="val 24"/>
                  <a:gd name="f61" fmla="val 142"/>
                  <a:gd name="f62" fmla="val 18"/>
                  <a:gd name="f63" fmla="val 122"/>
                  <a:gd name="f64" fmla="val 13"/>
                  <a:gd name="f65" fmla="val 101"/>
                  <a:gd name="f66" fmla="val 8"/>
                  <a:gd name="f67" fmla="val 82"/>
                  <a:gd name="f68" fmla="val 5"/>
                  <a:gd name="f69" fmla="val 63"/>
                  <a:gd name="f70" fmla="val 2"/>
                  <a:gd name="f71" fmla="val 47"/>
                  <a:gd name="f72" fmla="val 32"/>
                  <a:gd name="f73" fmla="val 19"/>
                  <a:gd name="f74" fmla="val 10"/>
                  <a:gd name="f75" fmla="val 1"/>
                  <a:gd name="f76" fmla="val 4"/>
                  <a:gd name="f77" fmla="val 6"/>
                  <a:gd name="f78" fmla="val 12"/>
                  <a:gd name="f79" fmla="val 25"/>
                  <a:gd name="f80" fmla="val 9"/>
                  <a:gd name="f81" fmla="val 38"/>
                  <a:gd name="f82" fmla="val 52"/>
                  <a:gd name="f83" fmla="val 14"/>
                  <a:gd name="f84" fmla="val 67"/>
                  <a:gd name="f85" fmla="val 16"/>
                  <a:gd name="f86" fmla="val 97"/>
                  <a:gd name="f87" fmla="val 22"/>
                  <a:gd name="f88" fmla="val 114"/>
                  <a:gd name="f89" fmla="val 129"/>
                  <a:gd name="f90" fmla="val 30"/>
                  <a:gd name="f91" fmla="val 146"/>
                  <a:gd name="f92" fmla="val 35"/>
                  <a:gd name="f93" fmla="val 162"/>
                  <a:gd name="f94" fmla="val 40"/>
                  <a:gd name="f95" fmla="val 177"/>
                  <a:gd name="f96" fmla="val 46"/>
                  <a:gd name="f97" fmla="val 53"/>
                  <a:gd name="f98" fmla="val 208"/>
                  <a:gd name="f99" fmla="val 60"/>
                  <a:gd name="f100" fmla="val 222"/>
                  <a:gd name="f101" fmla="val 69"/>
                  <a:gd name="f102" fmla="+- 0 0 -90"/>
                  <a:gd name="f103" fmla="*/ f3 1 282"/>
                  <a:gd name="f104" fmla="*/ f4 1 253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282"/>
                  <a:gd name="f113" fmla="*/ f109 1 253"/>
                  <a:gd name="f114" fmla="*/ 0 f110 1"/>
                  <a:gd name="f115" fmla="*/ 0 f109 1"/>
                  <a:gd name="f116" fmla="*/ 282 f110 1"/>
                  <a:gd name="f117" fmla="*/ 253 f109 1"/>
                  <a:gd name="f118" fmla="+- f111 0 f1"/>
                  <a:gd name="f119" fmla="*/ f114 1 282"/>
                  <a:gd name="f120" fmla="*/ f115 1 253"/>
                  <a:gd name="f121" fmla="*/ f116 1 282"/>
                  <a:gd name="f122" fmla="*/ f117 1 253"/>
                  <a:gd name="f123" fmla="*/ f119 1 f112"/>
                  <a:gd name="f124" fmla="*/ f120 1 f113"/>
                  <a:gd name="f125" fmla="*/ f121 1 f112"/>
                  <a:gd name="f126" fmla="*/ f122 1 f113"/>
                  <a:gd name="f127" fmla="*/ f123 f103 1"/>
                  <a:gd name="f128" fmla="*/ f125 f103 1"/>
                  <a:gd name="f129" fmla="*/ f126 f104 1"/>
                  <a:gd name="f130" fmla="*/ f124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</a:cxnLst>
                <a:rect l="f127" t="f130" r="f128" b="f129"/>
                <a:pathLst>
                  <a:path w="282" h="25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7"/>
                    </a:lnTo>
                    <a:lnTo>
                      <a:pt x="f28" y="f25"/>
                    </a:lnTo>
                    <a:lnTo>
                      <a:pt x="f24" y="f23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29" y="f33"/>
                    </a:lnTo>
                    <a:lnTo>
                      <a:pt x="f24" y="f34"/>
                    </a:lnTo>
                    <a:lnTo>
                      <a:pt x="f35" y="f19"/>
                    </a:lnTo>
                    <a:lnTo>
                      <a:pt x="f36" y="f7"/>
                    </a:lnTo>
                    <a:lnTo>
                      <a:pt x="f37" y="f19"/>
                    </a:lnTo>
                    <a:lnTo>
                      <a:pt x="f38" y="f34"/>
                    </a:lnTo>
                    <a:lnTo>
                      <a:pt x="f39" y="f40"/>
                    </a:lnTo>
                    <a:lnTo>
                      <a:pt x="f41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41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5"/>
                    </a:lnTo>
                    <a:lnTo>
                      <a:pt x="f72" y="f5"/>
                    </a:lnTo>
                    <a:lnTo>
                      <a:pt x="f73" y="f5"/>
                    </a:lnTo>
                    <a:lnTo>
                      <a:pt x="f74" y="f75"/>
                    </a:lnTo>
                    <a:lnTo>
                      <a:pt x="f76" y="f76"/>
                    </a:lnTo>
                    <a:lnTo>
                      <a:pt x="f5" y="f77"/>
                    </a:lnTo>
                    <a:lnTo>
                      <a:pt x="f78" y="f66"/>
                    </a:lnTo>
                    <a:lnTo>
                      <a:pt x="f79" y="f80"/>
                    </a:lnTo>
                    <a:lnTo>
                      <a:pt x="f81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67" y="f62"/>
                    </a:lnTo>
                    <a:lnTo>
                      <a:pt x="f86" y="f87"/>
                    </a:lnTo>
                    <a:lnTo>
                      <a:pt x="f88" y="f79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43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8" name="Freeform 824"/>
              <p:cNvSpPr/>
              <p:nvPr/>
            </p:nvSpPr>
            <p:spPr>
              <a:xfrm>
                <a:off x="5701302" y="3548676"/>
                <a:ext cx="34719" cy="509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5"/>
                  <a:gd name="f7" fmla="val 236"/>
                  <a:gd name="f8" fmla="val 128"/>
                  <a:gd name="f9" fmla="val 148"/>
                  <a:gd name="f10" fmla="val 5"/>
                  <a:gd name="f11" fmla="val 166"/>
                  <a:gd name="f12" fmla="val 13"/>
                  <a:gd name="f13" fmla="val 184"/>
                  <a:gd name="f14" fmla="val 24"/>
                  <a:gd name="f15" fmla="val 198"/>
                  <a:gd name="f16" fmla="val 39"/>
                  <a:gd name="f17" fmla="val 211"/>
                  <a:gd name="f18" fmla="val 55"/>
                  <a:gd name="f19" fmla="val 223"/>
                  <a:gd name="f20" fmla="val 74"/>
                  <a:gd name="f21" fmla="val 231"/>
                  <a:gd name="f22" fmla="val 92"/>
                  <a:gd name="f23" fmla="val 235"/>
                  <a:gd name="f24" fmla="val 98"/>
                  <a:gd name="f25" fmla="val 104"/>
                  <a:gd name="f26" fmla="val 234"/>
                  <a:gd name="f27" fmla="val 109"/>
                  <a:gd name="f28" fmla="val 111"/>
                  <a:gd name="f29" fmla="val 226"/>
                  <a:gd name="f30" fmla="val 220"/>
                  <a:gd name="f31" fmla="val 110"/>
                  <a:gd name="f32" fmla="val 215"/>
                  <a:gd name="f33" fmla="val 107"/>
                  <a:gd name="f34" fmla="val 210"/>
                  <a:gd name="f35" fmla="val 101"/>
                  <a:gd name="f36" fmla="val 208"/>
                  <a:gd name="f37" fmla="val 82"/>
                  <a:gd name="f38" fmla="val 201"/>
                  <a:gd name="f39" fmla="val 64"/>
                  <a:gd name="f40" fmla="val 192"/>
                  <a:gd name="f41" fmla="val 50"/>
                  <a:gd name="f42" fmla="val 179"/>
                  <a:gd name="f43" fmla="val 40"/>
                  <a:gd name="f44" fmla="val 165"/>
                  <a:gd name="f45" fmla="val 33"/>
                  <a:gd name="f46" fmla="val 29"/>
                  <a:gd name="f47" fmla="val 130"/>
                  <a:gd name="f48" fmla="val 35"/>
                  <a:gd name="f49" fmla="val 89"/>
                  <a:gd name="f50" fmla="val 43"/>
                  <a:gd name="f51" fmla="val 56"/>
                  <a:gd name="f52" fmla="val 60"/>
                  <a:gd name="f53" fmla="val 70"/>
                  <a:gd name="f54" fmla="val 46"/>
                  <a:gd name="f55" fmla="val 85"/>
                  <a:gd name="f56" fmla="val 23"/>
                  <a:gd name="f57" fmla="val 12"/>
                  <a:gd name="f58" fmla="val 6"/>
                  <a:gd name="f59" fmla="val 102"/>
                  <a:gd name="f60" fmla="val 4"/>
                  <a:gd name="f61" fmla="val 68"/>
                  <a:gd name="f62" fmla="val 26"/>
                  <a:gd name="f63" fmla="val 49"/>
                  <a:gd name="f64" fmla="val 42"/>
                  <a:gd name="f65" fmla="val 32"/>
                  <a:gd name="f66" fmla="val 61"/>
                  <a:gd name="f67" fmla="val 17"/>
                  <a:gd name="f68" fmla="val 105"/>
                  <a:gd name="f69" fmla="+- 0 0 -90"/>
                  <a:gd name="f70" fmla="*/ f3 1 115"/>
                  <a:gd name="f71" fmla="*/ f4 1 236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5"/>
                  <a:gd name="f80" fmla="*/ f76 1 236"/>
                  <a:gd name="f81" fmla="*/ 0 f77 1"/>
                  <a:gd name="f82" fmla="*/ 0 f76 1"/>
                  <a:gd name="f83" fmla="*/ 115 f77 1"/>
                  <a:gd name="f84" fmla="*/ 236 f76 1"/>
                  <a:gd name="f85" fmla="+- f78 0 f1"/>
                  <a:gd name="f86" fmla="*/ f81 1 115"/>
                  <a:gd name="f87" fmla="*/ f82 1 236"/>
                  <a:gd name="f88" fmla="*/ f83 1 115"/>
                  <a:gd name="f89" fmla="*/ f84 1 236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5" h="236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9"/>
                    </a:lnTo>
                    <a:lnTo>
                      <a:pt x="f46" y="f47"/>
                    </a:lnTo>
                    <a:lnTo>
                      <a:pt x="f46" y="f31"/>
                    </a:lnTo>
                    <a:lnTo>
                      <a:pt x="f48" y="f49"/>
                    </a:lnTo>
                    <a:lnTo>
                      <a:pt x="f50" y="f2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45"/>
                    </a:lnTo>
                    <a:lnTo>
                      <a:pt x="f24" y="f56"/>
                    </a:lnTo>
                    <a:lnTo>
                      <a:pt x="f27" y="f57"/>
                    </a:lnTo>
                    <a:lnTo>
                      <a:pt x="f6" y="f58"/>
                    </a:lnTo>
                    <a:lnTo>
                      <a:pt x="f6" y="f5"/>
                    </a:lnTo>
                    <a:lnTo>
                      <a:pt x="f59" y="f60"/>
                    </a:lnTo>
                    <a:lnTo>
                      <a:pt x="f55" y="f57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37"/>
                    </a:lnTo>
                    <a:lnTo>
                      <a:pt x="f58" y="f68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9" name="Freeform 825"/>
              <p:cNvSpPr/>
              <p:nvPr/>
            </p:nvSpPr>
            <p:spPr>
              <a:xfrm>
                <a:off x="5945245" y="3513737"/>
                <a:ext cx="75529" cy="689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5"/>
                  <a:gd name="f7" fmla="val 310"/>
                  <a:gd name="f8" fmla="val 200"/>
                  <a:gd name="f9" fmla="val 116"/>
                  <a:gd name="f10" fmla="val 208"/>
                  <a:gd name="f11" fmla="val 124"/>
                  <a:gd name="f12" fmla="val 214"/>
                  <a:gd name="f13" fmla="val 133"/>
                  <a:gd name="f14" fmla="val 220"/>
                  <a:gd name="f15" fmla="val 144"/>
                  <a:gd name="f16" fmla="val 223"/>
                  <a:gd name="f17" fmla="val 154"/>
                  <a:gd name="f18" fmla="val 226"/>
                  <a:gd name="f19" fmla="val 164"/>
                  <a:gd name="f20" fmla="val 224"/>
                  <a:gd name="f21" fmla="val 176"/>
                  <a:gd name="f22" fmla="val 222"/>
                  <a:gd name="f23" fmla="val 187"/>
                  <a:gd name="f24" fmla="val 216"/>
                  <a:gd name="f25" fmla="val 198"/>
                  <a:gd name="f26" fmla="val 209"/>
                  <a:gd name="f27" fmla="val 199"/>
                  <a:gd name="f28" fmla="val 219"/>
                  <a:gd name="f29" fmla="val 188"/>
                  <a:gd name="f30" fmla="val 229"/>
                  <a:gd name="f31" fmla="val 177"/>
                  <a:gd name="f32" fmla="val 238"/>
                  <a:gd name="f33" fmla="val 166"/>
                  <a:gd name="f34" fmla="val 246"/>
                  <a:gd name="f35" fmla="val 255"/>
                  <a:gd name="f36" fmla="val 142"/>
                  <a:gd name="f37" fmla="val 264"/>
                  <a:gd name="f38" fmla="val 132"/>
                  <a:gd name="f39" fmla="val 275"/>
                  <a:gd name="f40" fmla="val 128"/>
                  <a:gd name="f41" fmla="val 278"/>
                  <a:gd name="f42" fmla="val 126"/>
                  <a:gd name="f43" fmla="val 283"/>
                  <a:gd name="f44" fmla="val 287"/>
                  <a:gd name="f45" fmla="val 121"/>
                  <a:gd name="f46" fmla="val 292"/>
                  <a:gd name="f47" fmla="val 120"/>
                  <a:gd name="f48" fmla="val 296"/>
                  <a:gd name="f49" fmla="val 301"/>
                  <a:gd name="f50" fmla="val 122"/>
                  <a:gd name="f51" fmla="val 306"/>
                  <a:gd name="f52" fmla="val 309"/>
                  <a:gd name="f53" fmla="val 131"/>
                  <a:gd name="f54" fmla="val 135"/>
                  <a:gd name="f55" fmla="val 139"/>
                  <a:gd name="f56" fmla="val 167"/>
                  <a:gd name="f57" fmla="val 280"/>
                  <a:gd name="f58" fmla="val 269"/>
                  <a:gd name="f59" fmla="val 194"/>
                  <a:gd name="f60" fmla="val 257"/>
                  <a:gd name="f61" fmla="val 207"/>
                  <a:gd name="f62" fmla="val 233"/>
                  <a:gd name="f63" fmla="val 230"/>
                  <a:gd name="f64" fmla="val 204"/>
                  <a:gd name="f65" fmla="val 244"/>
                  <a:gd name="f66" fmla="val 186"/>
                  <a:gd name="f67" fmla="val 169"/>
                  <a:gd name="f68" fmla="val 243"/>
                  <a:gd name="f69" fmla="val 152"/>
                  <a:gd name="f70" fmla="val 237"/>
                  <a:gd name="f71" fmla="val 134"/>
                  <a:gd name="f72" fmla="val 228"/>
                  <a:gd name="f73" fmla="val 119"/>
                  <a:gd name="f74" fmla="val 217"/>
                  <a:gd name="f75" fmla="val 105"/>
                  <a:gd name="f76" fmla="val 203"/>
                  <a:gd name="f77" fmla="val 93"/>
                  <a:gd name="f78" fmla="val 83"/>
                  <a:gd name="f79" fmla="val 76"/>
                  <a:gd name="f80" fmla="val 163"/>
                  <a:gd name="f81" fmla="val 69"/>
                  <a:gd name="f82" fmla="val 151"/>
                  <a:gd name="f83" fmla="val 61"/>
                  <a:gd name="f84" fmla="val 136"/>
                  <a:gd name="f85" fmla="val 54"/>
                  <a:gd name="f86" fmla="val 46"/>
                  <a:gd name="f87" fmla="val 107"/>
                  <a:gd name="f88" fmla="val 39"/>
                  <a:gd name="f89" fmla="val 31"/>
                  <a:gd name="f90" fmla="val 79"/>
                  <a:gd name="f91" fmla="val 24"/>
                  <a:gd name="f92" fmla="val 66"/>
                  <a:gd name="f93" fmla="val 18"/>
                  <a:gd name="f94" fmla="val 53"/>
                  <a:gd name="f95" fmla="val 13"/>
                  <a:gd name="f96" fmla="val 40"/>
                  <a:gd name="f97" fmla="val 8"/>
                  <a:gd name="f98" fmla="val 30"/>
                  <a:gd name="f99" fmla="val 5"/>
                  <a:gd name="f100" fmla="val 20"/>
                  <a:gd name="f101" fmla="val 1"/>
                  <a:gd name="f102" fmla="val 12"/>
                  <a:gd name="f103" fmla="val 2"/>
                  <a:gd name="f104" fmla="val 11"/>
                  <a:gd name="f105" fmla="val 23"/>
                  <a:gd name="f106" fmla="val 14"/>
                  <a:gd name="f107" fmla="val 36"/>
                  <a:gd name="f108" fmla="val 47"/>
                  <a:gd name="f109" fmla="val 25"/>
                  <a:gd name="f110" fmla="val 60"/>
                  <a:gd name="f111" fmla="val 73"/>
                  <a:gd name="f112" fmla="val 37"/>
                  <a:gd name="f113" fmla="val 86"/>
                  <a:gd name="f114" fmla="val 44"/>
                  <a:gd name="f115" fmla="val 99"/>
                  <a:gd name="f116" fmla="val 51"/>
                  <a:gd name="f117" fmla="val 113"/>
                  <a:gd name="f118" fmla="val 57"/>
                  <a:gd name="f119" fmla="val 64"/>
                  <a:gd name="f120" fmla="val 71"/>
                  <a:gd name="f121" fmla="val 165"/>
                  <a:gd name="f122" fmla="val 88"/>
                  <a:gd name="f123" fmla="val 96"/>
                  <a:gd name="f124" fmla="val 106"/>
                  <a:gd name="f125" fmla="+- 0 0 -90"/>
                  <a:gd name="f126" fmla="*/ f3 1 245"/>
                  <a:gd name="f127" fmla="*/ f4 1 310"/>
                  <a:gd name="f128" fmla="val f5"/>
                  <a:gd name="f129" fmla="val f6"/>
                  <a:gd name="f130" fmla="val f7"/>
                  <a:gd name="f131" fmla="*/ f125 f0 1"/>
                  <a:gd name="f132" fmla="+- f130 0 f128"/>
                  <a:gd name="f133" fmla="+- f129 0 f128"/>
                  <a:gd name="f134" fmla="*/ f131 1 f2"/>
                  <a:gd name="f135" fmla="*/ f133 1 245"/>
                  <a:gd name="f136" fmla="*/ f132 1 310"/>
                  <a:gd name="f137" fmla="*/ 0 f133 1"/>
                  <a:gd name="f138" fmla="*/ 0 f132 1"/>
                  <a:gd name="f139" fmla="*/ 245 f133 1"/>
                  <a:gd name="f140" fmla="*/ 310 f132 1"/>
                  <a:gd name="f141" fmla="+- f134 0 f1"/>
                  <a:gd name="f142" fmla="*/ f137 1 245"/>
                  <a:gd name="f143" fmla="*/ f138 1 310"/>
                  <a:gd name="f144" fmla="*/ f139 1 245"/>
                  <a:gd name="f145" fmla="*/ f140 1 310"/>
                  <a:gd name="f146" fmla="*/ f142 1 f135"/>
                  <a:gd name="f147" fmla="*/ f143 1 f136"/>
                  <a:gd name="f148" fmla="*/ f144 1 f135"/>
                  <a:gd name="f149" fmla="*/ f145 1 f136"/>
                  <a:gd name="f150" fmla="*/ f146 f126 1"/>
                  <a:gd name="f151" fmla="*/ f148 f126 1"/>
                  <a:gd name="f152" fmla="*/ f149 f127 1"/>
                  <a:gd name="f153" fmla="*/ f147 f1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</a:cxnLst>
                <a:rect l="f150" t="f153" r="f151" b="f152"/>
                <a:pathLst>
                  <a:path w="245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10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17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11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7" y="f49"/>
                    </a:lnTo>
                    <a:lnTo>
                      <a:pt x="f50" y="f51"/>
                    </a:lnTo>
                    <a:lnTo>
                      <a:pt x="f42" y="f52"/>
                    </a:lnTo>
                    <a:lnTo>
                      <a:pt x="f53" y="f7"/>
                    </a:lnTo>
                    <a:lnTo>
                      <a:pt x="f54" y="f7"/>
                    </a:lnTo>
                    <a:lnTo>
                      <a:pt x="f55" y="f52"/>
                    </a:lnTo>
                    <a:lnTo>
                      <a:pt x="f36" y="f51"/>
                    </a:lnTo>
                    <a:lnTo>
                      <a:pt x="f17" y="f46"/>
                    </a:lnTo>
                    <a:lnTo>
                      <a:pt x="f56" y="f57"/>
                    </a:lnTo>
                    <a:lnTo>
                      <a:pt x="f2" y="f58"/>
                    </a:lnTo>
                    <a:lnTo>
                      <a:pt x="f59" y="f60"/>
                    </a:lnTo>
                    <a:lnTo>
                      <a:pt x="f61" y="f34"/>
                    </a:lnTo>
                    <a:lnTo>
                      <a:pt x="f14" y="f62"/>
                    </a:lnTo>
                    <a:lnTo>
                      <a:pt x="f63" y="f28"/>
                    </a:lnTo>
                    <a:lnTo>
                      <a:pt x="f32" y="f64"/>
                    </a:lnTo>
                    <a:lnTo>
                      <a:pt x="f65" y="f66"/>
                    </a:lnTo>
                    <a:lnTo>
                      <a:pt x="f6" y="f67"/>
                    </a:ln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29" y="f78"/>
                    </a:lnTo>
                    <a:lnTo>
                      <a:pt x="f21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50" y="f86"/>
                    </a:lnTo>
                    <a:lnTo>
                      <a:pt x="f87" y="f88"/>
                    </a:lnTo>
                    <a:lnTo>
                      <a:pt x="f77" y="f89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5"/>
                    </a:lnTo>
                    <a:lnTo>
                      <a:pt x="f99" y="f5"/>
                    </a:lnTo>
                    <a:lnTo>
                      <a:pt x="f5" y="f103"/>
                    </a:lnTo>
                    <a:lnTo>
                      <a:pt x="f104" y="f97"/>
                    </a:lnTo>
                    <a:lnTo>
                      <a:pt x="f105" y="f106"/>
                    </a:lnTo>
                    <a:lnTo>
                      <a:pt x="f107" y="f100"/>
                    </a:lnTo>
                    <a:lnTo>
                      <a:pt x="f108" y="f109"/>
                    </a:lnTo>
                    <a:lnTo>
                      <a:pt x="f110" y="f89"/>
                    </a:lnTo>
                    <a:lnTo>
                      <a:pt x="f111" y="f112"/>
                    </a:lnTo>
                    <a:lnTo>
                      <a:pt x="f113" y="f114"/>
                    </a:lnTo>
                    <a:lnTo>
                      <a:pt x="f115" y="f116"/>
                    </a:lnTo>
                    <a:lnTo>
                      <a:pt x="f117" y="f118"/>
                    </a:lnTo>
                    <a:lnTo>
                      <a:pt x="f42" y="f119"/>
                    </a:lnTo>
                    <a:lnTo>
                      <a:pt x="f55" y="f120"/>
                    </a:lnTo>
                    <a:lnTo>
                      <a:pt x="f69" y="f90"/>
                    </a:lnTo>
                    <a:lnTo>
                      <a:pt x="f121" y="f122"/>
                    </a:lnTo>
                    <a:lnTo>
                      <a:pt x="f21" y="f123"/>
                    </a:lnTo>
                    <a:lnTo>
                      <a:pt x="f29" y="f12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90" name="Picture 826" descr="access_point_stylized_gray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5638803" y="3539230"/>
              <a:ext cx="373285" cy="32950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1" name="Line 827"/>
          <p:cNvSpPr/>
          <p:nvPr/>
        </p:nvSpPr>
        <p:spPr>
          <a:xfrm rot="5399996" flipV="1">
            <a:off x="7991472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92" name="Group 828"/>
          <p:cNvGrpSpPr/>
          <p:nvPr/>
        </p:nvGrpSpPr>
        <p:grpSpPr>
          <a:xfrm>
            <a:off x="5254627" y="2038353"/>
            <a:ext cx="504821" cy="401631"/>
            <a:chOff x="5254627" y="2038353"/>
            <a:chExt cx="504821" cy="401631"/>
          </a:xfrm>
        </p:grpSpPr>
        <p:pic>
          <p:nvPicPr>
            <p:cNvPr id="193" name="Picture 829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5273747" y="2284610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4" name="Freeform 830"/>
            <p:cNvSpPr/>
            <p:nvPr/>
          </p:nvSpPr>
          <p:spPr>
            <a:xfrm>
              <a:off x="5411976" y="2133706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195" name="Picture 831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5428363" y="2138809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6" name="Freeform 832"/>
            <p:cNvSpPr/>
            <p:nvPr/>
          </p:nvSpPr>
          <p:spPr>
            <a:xfrm>
              <a:off x="5472894" y="2127744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7" name="Freeform 833"/>
            <p:cNvSpPr/>
            <p:nvPr/>
          </p:nvSpPr>
          <p:spPr>
            <a:xfrm>
              <a:off x="5408968" y="2127315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8" name="Freeform 834"/>
            <p:cNvSpPr/>
            <p:nvPr/>
          </p:nvSpPr>
          <p:spPr>
            <a:xfrm>
              <a:off x="5670395" y="2155414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9" name="Freeform 835"/>
            <p:cNvSpPr/>
            <p:nvPr/>
          </p:nvSpPr>
          <p:spPr>
            <a:xfrm>
              <a:off x="5407871" y="2276526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0" name="Freeform 836"/>
            <p:cNvSpPr/>
            <p:nvPr/>
          </p:nvSpPr>
          <p:spPr>
            <a:xfrm>
              <a:off x="5679685" y="2157115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1" name="Freeform 837"/>
            <p:cNvSpPr/>
            <p:nvPr/>
          </p:nvSpPr>
          <p:spPr>
            <a:xfrm>
              <a:off x="5408419" y="2284610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2" name="Freeform 838"/>
            <p:cNvSpPr/>
            <p:nvPr/>
          </p:nvSpPr>
          <p:spPr>
            <a:xfrm>
              <a:off x="5403774" y="2349313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3" name="Freeform 839"/>
            <p:cNvSpPr/>
            <p:nvPr/>
          </p:nvSpPr>
          <p:spPr>
            <a:xfrm>
              <a:off x="5405685" y="2349953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4" name="Freeform 840"/>
            <p:cNvSpPr/>
            <p:nvPr/>
          </p:nvSpPr>
          <p:spPr>
            <a:xfrm>
              <a:off x="5412242" y="2363367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5" name="Freeform 841"/>
            <p:cNvSpPr/>
            <p:nvPr/>
          </p:nvSpPr>
          <p:spPr>
            <a:xfrm>
              <a:off x="5411154" y="2368469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6" name="Freeform 842"/>
            <p:cNvSpPr/>
            <p:nvPr/>
          </p:nvSpPr>
          <p:spPr>
            <a:xfrm>
              <a:off x="5438741" y="2370389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7" name="Freeform 843"/>
            <p:cNvSpPr/>
            <p:nvPr/>
          </p:nvSpPr>
          <p:spPr>
            <a:xfrm>
              <a:off x="5437653" y="2375711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8" name="Freeform 844"/>
            <p:cNvSpPr/>
            <p:nvPr/>
          </p:nvSpPr>
          <p:spPr>
            <a:xfrm>
              <a:off x="5564946" y="2354634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9" name="Freeform 845"/>
            <p:cNvSpPr/>
            <p:nvPr/>
          </p:nvSpPr>
          <p:spPr>
            <a:xfrm>
              <a:off x="5273747" y="2361026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0" name="Freeform 846"/>
            <p:cNvSpPr/>
            <p:nvPr/>
          </p:nvSpPr>
          <p:spPr>
            <a:xfrm>
              <a:off x="5274021" y="2347822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1" name="Freeform 847"/>
            <p:cNvSpPr/>
            <p:nvPr/>
          </p:nvSpPr>
          <p:spPr>
            <a:xfrm>
              <a:off x="5274295" y="2288441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2" name="Freeform 848"/>
            <p:cNvSpPr/>
            <p:nvPr/>
          </p:nvSpPr>
          <p:spPr>
            <a:xfrm>
              <a:off x="5283311" y="2350803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3" name="Freeform 849"/>
            <p:cNvSpPr/>
            <p:nvPr/>
          </p:nvSpPr>
          <p:spPr>
            <a:xfrm flipV="1">
              <a:off x="5559762" y="2345911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4" name="Freeform 850"/>
            <p:cNvSpPr/>
            <p:nvPr/>
          </p:nvSpPr>
          <p:spPr>
            <a:xfrm>
              <a:off x="5427814" y="2137538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15" name="Picture 851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254627" y="2038353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6" name="Group 852"/>
          <p:cNvGrpSpPr/>
          <p:nvPr/>
        </p:nvGrpSpPr>
        <p:grpSpPr>
          <a:xfrm>
            <a:off x="5537204" y="3054352"/>
            <a:ext cx="504812" cy="401631"/>
            <a:chOff x="5537204" y="3054352"/>
            <a:chExt cx="504812" cy="401631"/>
          </a:xfrm>
        </p:grpSpPr>
        <p:pic>
          <p:nvPicPr>
            <p:cNvPr id="217" name="Picture 853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5556324" y="3300609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8" name="Freeform 854"/>
            <p:cNvSpPr/>
            <p:nvPr/>
          </p:nvSpPr>
          <p:spPr>
            <a:xfrm>
              <a:off x="5694544" y="3149705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19" name="Picture 855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5710940" y="3154817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0" name="Freeform 856"/>
            <p:cNvSpPr/>
            <p:nvPr/>
          </p:nvSpPr>
          <p:spPr>
            <a:xfrm>
              <a:off x="5755462" y="3143743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1" name="Freeform 857"/>
            <p:cNvSpPr/>
            <p:nvPr/>
          </p:nvSpPr>
          <p:spPr>
            <a:xfrm>
              <a:off x="5691545" y="3143323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2" name="Freeform 858"/>
            <p:cNvSpPr/>
            <p:nvPr/>
          </p:nvSpPr>
          <p:spPr>
            <a:xfrm>
              <a:off x="5952972" y="3171413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3" name="Freeform 859"/>
            <p:cNvSpPr/>
            <p:nvPr/>
          </p:nvSpPr>
          <p:spPr>
            <a:xfrm>
              <a:off x="5690448" y="3292525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4" name="Freeform 860"/>
            <p:cNvSpPr/>
            <p:nvPr/>
          </p:nvSpPr>
          <p:spPr>
            <a:xfrm>
              <a:off x="5962253" y="3173114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5" name="Freeform 861"/>
            <p:cNvSpPr/>
            <p:nvPr/>
          </p:nvSpPr>
          <p:spPr>
            <a:xfrm>
              <a:off x="5690997" y="3300609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6" name="Freeform 862"/>
            <p:cNvSpPr/>
            <p:nvPr/>
          </p:nvSpPr>
          <p:spPr>
            <a:xfrm>
              <a:off x="5686351" y="3365312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7" name="Freeform 863"/>
            <p:cNvSpPr/>
            <p:nvPr/>
          </p:nvSpPr>
          <p:spPr>
            <a:xfrm>
              <a:off x="5688262" y="3365952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8" name="Freeform 864"/>
            <p:cNvSpPr/>
            <p:nvPr/>
          </p:nvSpPr>
          <p:spPr>
            <a:xfrm>
              <a:off x="5694819" y="3379366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9" name="Freeform 865"/>
            <p:cNvSpPr/>
            <p:nvPr/>
          </p:nvSpPr>
          <p:spPr>
            <a:xfrm>
              <a:off x="5693731" y="3384468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0" name="Freeform 866"/>
            <p:cNvSpPr/>
            <p:nvPr/>
          </p:nvSpPr>
          <p:spPr>
            <a:xfrm>
              <a:off x="5721318" y="3386388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1" name="Freeform 867"/>
            <p:cNvSpPr/>
            <p:nvPr/>
          </p:nvSpPr>
          <p:spPr>
            <a:xfrm>
              <a:off x="5720230" y="3391710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2" name="Freeform 868"/>
            <p:cNvSpPr/>
            <p:nvPr/>
          </p:nvSpPr>
          <p:spPr>
            <a:xfrm>
              <a:off x="5847523" y="3370633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3" name="Freeform 869"/>
            <p:cNvSpPr/>
            <p:nvPr/>
          </p:nvSpPr>
          <p:spPr>
            <a:xfrm>
              <a:off x="5556324" y="3377025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4" name="Freeform 870"/>
            <p:cNvSpPr/>
            <p:nvPr/>
          </p:nvSpPr>
          <p:spPr>
            <a:xfrm>
              <a:off x="5556598" y="3363821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5" name="Freeform 871"/>
            <p:cNvSpPr/>
            <p:nvPr/>
          </p:nvSpPr>
          <p:spPr>
            <a:xfrm>
              <a:off x="5556872" y="3304440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6" name="Freeform 872"/>
            <p:cNvSpPr/>
            <p:nvPr/>
          </p:nvSpPr>
          <p:spPr>
            <a:xfrm>
              <a:off x="5565879" y="3366802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7" name="Freeform 873"/>
            <p:cNvSpPr/>
            <p:nvPr/>
          </p:nvSpPr>
          <p:spPr>
            <a:xfrm flipV="1">
              <a:off x="5842339" y="3361910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8" name="Freeform 874"/>
            <p:cNvSpPr/>
            <p:nvPr/>
          </p:nvSpPr>
          <p:spPr>
            <a:xfrm>
              <a:off x="5710391" y="3153537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39" name="Picture 875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537204" y="3054352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40" name="Group 876"/>
          <p:cNvGrpSpPr/>
          <p:nvPr/>
        </p:nvGrpSpPr>
        <p:grpSpPr>
          <a:xfrm>
            <a:off x="6959598" y="5495928"/>
            <a:ext cx="504822" cy="401631"/>
            <a:chOff x="6959598" y="5495928"/>
            <a:chExt cx="504822" cy="401631"/>
          </a:xfrm>
        </p:grpSpPr>
        <p:pic>
          <p:nvPicPr>
            <p:cNvPr id="241" name="Picture 877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6978728" y="5742185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2" name="Freeform 878"/>
            <p:cNvSpPr/>
            <p:nvPr/>
          </p:nvSpPr>
          <p:spPr>
            <a:xfrm>
              <a:off x="7116948" y="5591281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43" name="Picture 879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7133334" y="5596384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4" name="Freeform 880"/>
            <p:cNvSpPr/>
            <p:nvPr/>
          </p:nvSpPr>
          <p:spPr>
            <a:xfrm>
              <a:off x="7177866" y="5585319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5" name="Freeform 881"/>
            <p:cNvSpPr/>
            <p:nvPr/>
          </p:nvSpPr>
          <p:spPr>
            <a:xfrm>
              <a:off x="7113940" y="5584890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6" name="Freeform 882"/>
            <p:cNvSpPr/>
            <p:nvPr/>
          </p:nvSpPr>
          <p:spPr>
            <a:xfrm>
              <a:off x="7375367" y="5612989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7" name="Freeform 883"/>
            <p:cNvSpPr/>
            <p:nvPr/>
          </p:nvSpPr>
          <p:spPr>
            <a:xfrm>
              <a:off x="7112852" y="5734101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8" name="Freeform 884"/>
            <p:cNvSpPr/>
            <p:nvPr/>
          </p:nvSpPr>
          <p:spPr>
            <a:xfrm>
              <a:off x="7384657" y="5614690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9" name="Freeform 885"/>
            <p:cNvSpPr/>
            <p:nvPr/>
          </p:nvSpPr>
          <p:spPr>
            <a:xfrm>
              <a:off x="7113401" y="5742185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0" name="Freeform 886"/>
            <p:cNvSpPr/>
            <p:nvPr/>
          </p:nvSpPr>
          <p:spPr>
            <a:xfrm>
              <a:off x="7108755" y="5806888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1" name="Freeform 887"/>
            <p:cNvSpPr/>
            <p:nvPr/>
          </p:nvSpPr>
          <p:spPr>
            <a:xfrm>
              <a:off x="7110667" y="5807528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2" name="Freeform 888"/>
            <p:cNvSpPr/>
            <p:nvPr/>
          </p:nvSpPr>
          <p:spPr>
            <a:xfrm>
              <a:off x="7117223" y="5820942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3" name="Freeform 889"/>
            <p:cNvSpPr/>
            <p:nvPr/>
          </p:nvSpPr>
          <p:spPr>
            <a:xfrm>
              <a:off x="7116125" y="5826044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4" name="Freeform 890"/>
            <p:cNvSpPr/>
            <p:nvPr/>
          </p:nvSpPr>
          <p:spPr>
            <a:xfrm>
              <a:off x="7143722" y="5827964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5" name="Freeform 891"/>
            <p:cNvSpPr/>
            <p:nvPr/>
          </p:nvSpPr>
          <p:spPr>
            <a:xfrm>
              <a:off x="7142625" y="5833286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6" name="Freeform 892"/>
            <p:cNvSpPr/>
            <p:nvPr/>
          </p:nvSpPr>
          <p:spPr>
            <a:xfrm>
              <a:off x="7269928" y="5812209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7" name="Freeform 893"/>
            <p:cNvSpPr/>
            <p:nvPr/>
          </p:nvSpPr>
          <p:spPr>
            <a:xfrm>
              <a:off x="6978719" y="5818601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8" name="Freeform 894"/>
            <p:cNvSpPr/>
            <p:nvPr/>
          </p:nvSpPr>
          <p:spPr>
            <a:xfrm>
              <a:off x="6978993" y="5805397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9" name="Freeform 895"/>
            <p:cNvSpPr/>
            <p:nvPr/>
          </p:nvSpPr>
          <p:spPr>
            <a:xfrm>
              <a:off x="6979267" y="5746016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0" name="Freeform 896"/>
            <p:cNvSpPr/>
            <p:nvPr/>
          </p:nvSpPr>
          <p:spPr>
            <a:xfrm>
              <a:off x="6988283" y="5808378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1" name="Freeform 897"/>
            <p:cNvSpPr/>
            <p:nvPr/>
          </p:nvSpPr>
          <p:spPr>
            <a:xfrm flipV="1">
              <a:off x="7264734" y="5803486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2" name="Freeform 898"/>
            <p:cNvSpPr/>
            <p:nvPr/>
          </p:nvSpPr>
          <p:spPr>
            <a:xfrm>
              <a:off x="7132795" y="5595113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63" name="Picture 899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6959598" y="5495928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64" name="Group 900"/>
          <p:cNvGrpSpPr/>
          <p:nvPr/>
        </p:nvGrpSpPr>
        <p:grpSpPr>
          <a:xfrm>
            <a:off x="7378695" y="5524503"/>
            <a:ext cx="504822" cy="401631"/>
            <a:chOff x="7378695" y="5524503"/>
            <a:chExt cx="504822" cy="401631"/>
          </a:xfrm>
        </p:grpSpPr>
        <p:pic>
          <p:nvPicPr>
            <p:cNvPr id="265" name="Picture 901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7397825" y="5770760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6" name="Freeform 902"/>
            <p:cNvSpPr/>
            <p:nvPr/>
          </p:nvSpPr>
          <p:spPr>
            <a:xfrm>
              <a:off x="7536045" y="5619856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67" name="Picture 903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7552441" y="5624959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8" name="Freeform 904"/>
            <p:cNvSpPr/>
            <p:nvPr/>
          </p:nvSpPr>
          <p:spPr>
            <a:xfrm>
              <a:off x="7596963" y="5613894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9" name="Freeform 905"/>
            <p:cNvSpPr/>
            <p:nvPr/>
          </p:nvSpPr>
          <p:spPr>
            <a:xfrm>
              <a:off x="7533046" y="5613465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0" name="Freeform 906"/>
            <p:cNvSpPr/>
            <p:nvPr/>
          </p:nvSpPr>
          <p:spPr>
            <a:xfrm>
              <a:off x="7794473" y="5641564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1" name="Freeform 907"/>
            <p:cNvSpPr/>
            <p:nvPr/>
          </p:nvSpPr>
          <p:spPr>
            <a:xfrm>
              <a:off x="7531949" y="5762676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2" name="Freeform 908"/>
            <p:cNvSpPr/>
            <p:nvPr/>
          </p:nvSpPr>
          <p:spPr>
            <a:xfrm>
              <a:off x="7803754" y="5643265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3" name="Freeform 909"/>
            <p:cNvSpPr/>
            <p:nvPr/>
          </p:nvSpPr>
          <p:spPr>
            <a:xfrm>
              <a:off x="7532498" y="5770760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4" name="Freeform 910"/>
            <p:cNvSpPr/>
            <p:nvPr/>
          </p:nvSpPr>
          <p:spPr>
            <a:xfrm>
              <a:off x="7527852" y="5835463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5" name="Freeform 911"/>
            <p:cNvSpPr/>
            <p:nvPr/>
          </p:nvSpPr>
          <p:spPr>
            <a:xfrm>
              <a:off x="7529763" y="5836103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6" name="Freeform 912"/>
            <p:cNvSpPr/>
            <p:nvPr/>
          </p:nvSpPr>
          <p:spPr>
            <a:xfrm>
              <a:off x="7536320" y="5849517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7" name="Freeform 913"/>
            <p:cNvSpPr/>
            <p:nvPr/>
          </p:nvSpPr>
          <p:spPr>
            <a:xfrm>
              <a:off x="7535232" y="5854619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8" name="Freeform 914"/>
            <p:cNvSpPr/>
            <p:nvPr/>
          </p:nvSpPr>
          <p:spPr>
            <a:xfrm>
              <a:off x="7562819" y="5856539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9" name="Freeform 915"/>
            <p:cNvSpPr/>
            <p:nvPr/>
          </p:nvSpPr>
          <p:spPr>
            <a:xfrm>
              <a:off x="7561722" y="5861861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0" name="Freeform 916"/>
            <p:cNvSpPr/>
            <p:nvPr/>
          </p:nvSpPr>
          <p:spPr>
            <a:xfrm>
              <a:off x="7689025" y="5840784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1" name="Freeform 917"/>
            <p:cNvSpPr/>
            <p:nvPr/>
          </p:nvSpPr>
          <p:spPr>
            <a:xfrm>
              <a:off x="7397825" y="5847176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2" name="Freeform 918"/>
            <p:cNvSpPr/>
            <p:nvPr/>
          </p:nvSpPr>
          <p:spPr>
            <a:xfrm>
              <a:off x="7398099" y="5833972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3" name="Freeform 919"/>
            <p:cNvSpPr/>
            <p:nvPr/>
          </p:nvSpPr>
          <p:spPr>
            <a:xfrm>
              <a:off x="7398364" y="5774591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4" name="Freeform 920"/>
            <p:cNvSpPr/>
            <p:nvPr/>
          </p:nvSpPr>
          <p:spPr>
            <a:xfrm>
              <a:off x="7407380" y="5836953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5" name="Freeform 921"/>
            <p:cNvSpPr/>
            <p:nvPr/>
          </p:nvSpPr>
          <p:spPr>
            <a:xfrm flipV="1">
              <a:off x="7683831" y="5832061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6" name="Freeform 922"/>
            <p:cNvSpPr/>
            <p:nvPr/>
          </p:nvSpPr>
          <p:spPr>
            <a:xfrm>
              <a:off x="7551892" y="5623688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87" name="Picture 923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7378695" y="5524503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88" name="Group 924"/>
          <p:cNvGrpSpPr/>
          <p:nvPr/>
        </p:nvGrpSpPr>
        <p:grpSpPr>
          <a:xfrm>
            <a:off x="5349870" y="1590671"/>
            <a:ext cx="617540" cy="387359"/>
            <a:chOff x="5349870" y="1590671"/>
            <a:chExt cx="617540" cy="387359"/>
          </a:xfrm>
        </p:grpSpPr>
        <p:grpSp>
          <p:nvGrpSpPr>
            <p:cNvPr id="289" name="Group 925"/>
            <p:cNvGrpSpPr/>
            <p:nvPr/>
          </p:nvGrpSpPr>
          <p:grpSpPr>
            <a:xfrm>
              <a:off x="5611809" y="1677988"/>
              <a:ext cx="161921" cy="300042"/>
              <a:chOff x="5611809" y="1677988"/>
              <a:chExt cx="161921" cy="300042"/>
            </a:xfrm>
          </p:grpSpPr>
          <p:pic>
            <p:nvPicPr>
              <p:cNvPr id="290" name="Picture 926" descr="iphone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611809" y="1677988"/>
                <a:ext cx="161921" cy="3000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1" name="Freeform 927"/>
              <p:cNvSpPr/>
              <p:nvPr/>
            </p:nvSpPr>
            <p:spPr>
              <a:xfrm>
                <a:off x="5631588" y="1684041"/>
                <a:ext cx="139674" cy="28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9"/>
                  <a:gd name="f7" fmla="val 906"/>
                  <a:gd name="f8" fmla="val 6"/>
                  <a:gd name="f9" fmla="val 31"/>
                  <a:gd name="f10" fmla="val 38"/>
                  <a:gd name="f11" fmla="val 323"/>
                  <a:gd name="f12" fmla="val 45"/>
                  <a:gd name="f13" fmla="val 338"/>
                  <a:gd name="f14" fmla="val 85"/>
                  <a:gd name="f15" fmla="val 813"/>
                  <a:gd name="f16" fmla="val 312"/>
                  <a:gd name="f17" fmla="val 865"/>
                  <a:gd name="f18" fmla="val 29"/>
                  <a:gd name="f19" fmla="val 876"/>
                  <a:gd name="f20" fmla="+- 0 0 -90"/>
                  <a:gd name="f21" fmla="*/ f3 1 339"/>
                  <a:gd name="f22" fmla="*/ f4 1 90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339"/>
                  <a:gd name="f31" fmla="*/ f27 1 906"/>
                  <a:gd name="f32" fmla="*/ 6 f28 1"/>
                  <a:gd name="f33" fmla="*/ 31 f27 1"/>
                  <a:gd name="f34" fmla="*/ 38 f28 1"/>
                  <a:gd name="f35" fmla="*/ 0 f27 1"/>
                  <a:gd name="f36" fmla="*/ 323 f28 1"/>
                  <a:gd name="f37" fmla="*/ 45 f27 1"/>
                  <a:gd name="f38" fmla="*/ 338 f28 1"/>
                  <a:gd name="f39" fmla="*/ 85 f27 1"/>
                  <a:gd name="f40" fmla="*/ 339 f28 1"/>
                  <a:gd name="f41" fmla="*/ 813 f27 1"/>
                  <a:gd name="f42" fmla="*/ 312 f28 1"/>
                  <a:gd name="f43" fmla="*/ 865 f27 1"/>
                  <a:gd name="f44" fmla="*/ 29 f28 1"/>
                  <a:gd name="f45" fmla="*/ 906 f27 1"/>
                  <a:gd name="f46" fmla="*/ 0 f28 1"/>
                  <a:gd name="f47" fmla="*/ 876 f27 1"/>
                  <a:gd name="f48" fmla="+- f29 0 f1"/>
                  <a:gd name="f49" fmla="*/ f32 1 339"/>
                  <a:gd name="f50" fmla="*/ f33 1 906"/>
                  <a:gd name="f51" fmla="*/ f34 1 339"/>
                  <a:gd name="f52" fmla="*/ f35 1 906"/>
                  <a:gd name="f53" fmla="*/ f36 1 339"/>
                  <a:gd name="f54" fmla="*/ f37 1 906"/>
                  <a:gd name="f55" fmla="*/ f38 1 339"/>
                  <a:gd name="f56" fmla="*/ f39 1 906"/>
                  <a:gd name="f57" fmla="*/ f40 1 339"/>
                  <a:gd name="f58" fmla="*/ f41 1 906"/>
                  <a:gd name="f59" fmla="*/ f42 1 339"/>
                  <a:gd name="f60" fmla="*/ f43 1 906"/>
                  <a:gd name="f61" fmla="*/ f44 1 339"/>
                  <a:gd name="f62" fmla="*/ f45 1 906"/>
                  <a:gd name="f63" fmla="*/ f46 1 339"/>
                  <a:gd name="f64" fmla="*/ f47 1 906"/>
                  <a:gd name="f65" fmla="*/ f49 1 f30"/>
                  <a:gd name="f66" fmla="*/ f50 1 f31"/>
                  <a:gd name="f67" fmla="*/ f51 1 f30"/>
                  <a:gd name="f68" fmla="*/ f52 1 f31"/>
                  <a:gd name="f69" fmla="*/ f53 1 f30"/>
                  <a:gd name="f70" fmla="*/ f54 1 f31"/>
                  <a:gd name="f71" fmla="*/ f55 1 f30"/>
                  <a:gd name="f72" fmla="*/ f56 1 f31"/>
                  <a:gd name="f73" fmla="*/ f57 1 f30"/>
                  <a:gd name="f74" fmla="*/ f58 1 f31"/>
                  <a:gd name="f75" fmla="*/ f59 1 f30"/>
                  <a:gd name="f76" fmla="*/ f60 1 f31"/>
                  <a:gd name="f77" fmla="*/ f61 1 f30"/>
                  <a:gd name="f78" fmla="*/ f62 1 f31"/>
                  <a:gd name="f79" fmla="*/ f63 1 f30"/>
                  <a:gd name="f80" fmla="*/ f64 1 f31"/>
                  <a:gd name="f81" fmla="*/ f79 f21 1"/>
                  <a:gd name="f82" fmla="*/ f73 f21 1"/>
                  <a:gd name="f83" fmla="*/ f78 f22 1"/>
                  <a:gd name="f84" fmla="*/ f68 f22 1"/>
                  <a:gd name="f85" fmla="*/ f65 f21 1"/>
                  <a:gd name="f86" fmla="*/ f66 f22 1"/>
                  <a:gd name="f87" fmla="*/ f67 f21 1"/>
                  <a:gd name="f88" fmla="*/ f69 f21 1"/>
                  <a:gd name="f89" fmla="*/ f70 f22 1"/>
                  <a:gd name="f90" fmla="*/ f71 f21 1"/>
                  <a:gd name="f91" fmla="*/ f72 f22 1"/>
                  <a:gd name="f92" fmla="*/ f74 f22 1"/>
                  <a:gd name="f93" fmla="*/ f75 f21 1"/>
                  <a:gd name="f94" fmla="*/ f76 f22 1"/>
                  <a:gd name="f95" fmla="*/ f77 f21 1"/>
                  <a:gd name="f96" fmla="*/ f8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5" y="f86"/>
                  </a:cxn>
                  <a:cxn ang="f48">
                    <a:pos x="f87" y="f84"/>
                  </a:cxn>
                  <a:cxn ang="f48">
                    <a:pos x="f88" y="f89"/>
                  </a:cxn>
                  <a:cxn ang="f48">
                    <a:pos x="f90" y="f91"/>
                  </a:cxn>
                  <a:cxn ang="f48">
                    <a:pos x="f82" y="f92"/>
                  </a:cxn>
                  <a:cxn ang="f48">
                    <a:pos x="f93" y="f94"/>
                  </a:cxn>
                  <a:cxn ang="f48">
                    <a:pos x="f95" y="f83"/>
                  </a:cxn>
                  <a:cxn ang="f48">
                    <a:pos x="f81" y="f96"/>
                  </a:cxn>
                  <a:cxn ang="f48">
                    <a:pos x="f85" y="f86"/>
                  </a:cxn>
                </a:cxnLst>
                <a:rect l="f81" t="f84" r="f82" b="f83"/>
                <a:pathLst>
                  <a:path w="339" h="906">
                    <a:moveTo>
                      <a:pt x="f8" y="f9"/>
                    </a:moveTo>
                    <a:lnTo>
                      <a:pt x="f10" y="f5"/>
                    </a:lnTo>
                    <a:lnTo>
                      <a:pt x="f11" y="f12"/>
                    </a:lnTo>
                    <a:lnTo>
                      <a:pt x="f13" y="f14"/>
                    </a:lnTo>
                    <a:lnTo>
                      <a:pt x="f6" y="f15"/>
                    </a:lnTo>
                    <a:lnTo>
                      <a:pt x="f16" y="f17"/>
                    </a:lnTo>
                    <a:lnTo>
                      <a:pt x="f18" y="f7"/>
                    </a:lnTo>
                    <a:lnTo>
                      <a:pt x="f5" y="f19"/>
                    </a:lnTo>
                    <a:lnTo>
                      <a:pt x="f8" y="f9"/>
                    </a:lnTo>
                    <a:close/>
                  </a:path>
                </a:pathLst>
              </a:custGeom>
              <a:gradFill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2" name="Group 928"/>
              <p:cNvGrpSpPr/>
              <p:nvPr/>
            </p:nvGrpSpPr>
            <p:grpSpPr>
              <a:xfrm>
                <a:off x="5638592" y="1736591"/>
                <a:ext cx="123197" cy="183785"/>
                <a:chOff x="5638592" y="1736591"/>
                <a:chExt cx="123197" cy="183785"/>
              </a:xfrm>
            </p:grpSpPr>
            <p:sp>
              <p:nvSpPr>
                <p:cNvPr id="293" name="Freeform 929"/>
                <p:cNvSpPr/>
                <p:nvPr/>
              </p:nvSpPr>
              <p:spPr>
                <a:xfrm>
                  <a:off x="5646008" y="1891710"/>
                  <a:ext cx="27194" cy="286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6"/>
                    <a:gd name="f7" fmla="val 90"/>
                    <a:gd name="f8" fmla="val 5"/>
                    <a:gd name="f9" fmla="val 65"/>
                    <a:gd name="f10" fmla="val 80"/>
                    <a:gd name="f11" fmla="val 2"/>
                    <a:gd name="f12" fmla="+- 0 0 -90"/>
                    <a:gd name="f13" fmla="*/ f3 1 66"/>
                    <a:gd name="f14" fmla="*/ f4 1 9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6"/>
                    <a:gd name="f23" fmla="*/ f19 1 90"/>
                    <a:gd name="f24" fmla="*/ 0 f20 1"/>
                    <a:gd name="f25" fmla="*/ 5 f19 1"/>
                    <a:gd name="f26" fmla="*/ 66 f20 1"/>
                    <a:gd name="f27" fmla="*/ 0 f19 1"/>
                    <a:gd name="f28" fmla="*/ 65 f20 1"/>
                    <a:gd name="f29" fmla="*/ 80 f19 1"/>
                    <a:gd name="f30" fmla="*/ 2 f20 1"/>
                    <a:gd name="f31" fmla="*/ 90 f19 1"/>
                    <a:gd name="f32" fmla="+- f21 0 f1"/>
                    <a:gd name="f33" fmla="*/ f24 1 66"/>
                    <a:gd name="f34" fmla="*/ f25 1 90"/>
                    <a:gd name="f35" fmla="*/ f26 1 66"/>
                    <a:gd name="f36" fmla="*/ f27 1 90"/>
                    <a:gd name="f37" fmla="*/ f28 1 66"/>
                    <a:gd name="f38" fmla="*/ f29 1 90"/>
                    <a:gd name="f39" fmla="*/ f30 1 66"/>
                    <a:gd name="f40" fmla="*/ f31 1 9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3 f13 1"/>
                    <a:gd name="f51" fmla="*/ f48 f14 1"/>
                    <a:gd name="f52" fmla="*/ f44 f14 1"/>
                    <a:gd name="f53" fmla="*/ f42 f14 1"/>
                    <a:gd name="f54" fmla="*/ f45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0" y="f52"/>
                    </a:cxn>
                    <a:cxn ang="f32">
                      <a:pos x="f54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66" h="90">
                      <a:moveTo>
                        <a:pt x="f5" y="f8"/>
                      </a:moveTo>
                      <a:lnTo>
                        <a:pt x="f6" y="f5"/>
                      </a:lnTo>
                      <a:lnTo>
                        <a:pt x="f9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4" name="Freeform 930"/>
                <p:cNvSpPr/>
                <p:nvPr/>
              </p:nvSpPr>
              <p:spPr>
                <a:xfrm>
                  <a:off x="5676503" y="1888839"/>
                  <a:ext cx="28428" cy="283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9"/>
                    <a:gd name="f7" fmla="val 89"/>
                    <a:gd name="f8" fmla="val 3"/>
                    <a:gd name="f9" fmla="val 8"/>
                    <a:gd name="f10" fmla="val 66"/>
                    <a:gd name="f11" fmla="val 80"/>
                    <a:gd name="f12" fmla="+- 0 0 -90"/>
                    <a:gd name="f13" fmla="*/ f3 1 69"/>
                    <a:gd name="f14" fmla="*/ f4 1 89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9"/>
                    <a:gd name="f23" fmla="*/ f19 1 89"/>
                    <a:gd name="f24" fmla="*/ 3 f20 1"/>
                    <a:gd name="f25" fmla="*/ 8 f19 1"/>
                    <a:gd name="f26" fmla="*/ 66 f20 1"/>
                    <a:gd name="f27" fmla="*/ 0 f19 1"/>
                    <a:gd name="f28" fmla="*/ 69 f20 1"/>
                    <a:gd name="f29" fmla="*/ 80 f19 1"/>
                    <a:gd name="f30" fmla="*/ 0 f20 1"/>
                    <a:gd name="f31" fmla="*/ 89 f19 1"/>
                    <a:gd name="f32" fmla="+- f21 0 f1"/>
                    <a:gd name="f33" fmla="*/ f24 1 69"/>
                    <a:gd name="f34" fmla="*/ f25 1 89"/>
                    <a:gd name="f35" fmla="*/ f26 1 69"/>
                    <a:gd name="f36" fmla="*/ f27 1 89"/>
                    <a:gd name="f37" fmla="*/ f28 1 69"/>
                    <a:gd name="f38" fmla="*/ f29 1 89"/>
                    <a:gd name="f39" fmla="*/ f30 1 69"/>
                    <a:gd name="f40" fmla="*/ f31 1 89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5 f13 1"/>
                    <a:gd name="f51" fmla="*/ f48 f14 1"/>
                    <a:gd name="f52" fmla="*/ f44 f14 1"/>
                    <a:gd name="f53" fmla="*/ f41 f13 1"/>
                    <a:gd name="f54" fmla="*/ f42 f14 1"/>
                    <a:gd name="f55" fmla="*/ f43 f13 1"/>
                    <a:gd name="f56" fmla="*/ f46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4"/>
                    </a:cxn>
                    <a:cxn ang="f32">
                      <a:pos x="f55" y="f52"/>
                    </a:cxn>
                    <a:cxn ang="f32">
                      <a:pos x="f50" y="f56"/>
                    </a:cxn>
                    <a:cxn ang="f32">
                      <a:pos x="f49" y="f51"/>
                    </a:cxn>
                    <a:cxn ang="f32">
                      <a:pos x="f53" y="f54"/>
                    </a:cxn>
                  </a:cxnLst>
                  <a:rect l="f49" t="f52" r="f50" b="f51"/>
                  <a:pathLst>
                    <a:path w="69" h="89">
                      <a:moveTo>
                        <a:pt x="f8" y="f9"/>
                      </a:moveTo>
                      <a:lnTo>
                        <a:pt x="f10" y="f5"/>
                      </a:lnTo>
                      <a:lnTo>
                        <a:pt x="f6" y="f11"/>
                      </a:lnTo>
                      <a:lnTo>
                        <a:pt x="f5" y="f7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5" name="Freeform 931"/>
                <p:cNvSpPr/>
                <p:nvPr/>
              </p:nvSpPr>
              <p:spPr>
                <a:xfrm>
                  <a:off x="5706166" y="1887568"/>
                  <a:ext cx="25548" cy="261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2"/>
                    <a:gd name="f7" fmla="val 82"/>
                    <a:gd name="f8" fmla="val 6"/>
                    <a:gd name="f9" fmla="val 61"/>
                    <a:gd name="f10" fmla="val 75"/>
                    <a:gd name="f11" fmla="val 3"/>
                    <a:gd name="f12" fmla="+- 0 0 -90"/>
                    <a:gd name="f13" fmla="*/ f3 1 62"/>
                    <a:gd name="f14" fmla="*/ f4 1 8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2"/>
                    <a:gd name="f23" fmla="*/ f19 1 82"/>
                    <a:gd name="f24" fmla="*/ 0 f20 1"/>
                    <a:gd name="f25" fmla="*/ 6 f19 1"/>
                    <a:gd name="f26" fmla="*/ 61 f20 1"/>
                    <a:gd name="f27" fmla="*/ 0 f19 1"/>
                    <a:gd name="f28" fmla="*/ 62 f20 1"/>
                    <a:gd name="f29" fmla="*/ 75 f19 1"/>
                    <a:gd name="f30" fmla="*/ 3 f20 1"/>
                    <a:gd name="f31" fmla="*/ 82 f19 1"/>
                    <a:gd name="f32" fmla="+- f21 0 f1"/>
                    <a:gd name="f33" fmla="*/ f24 1 62"/>
                    <a:gd name="f34" fmla="*/ f25 1 82"/>
                    <a:gd name="f35" fmla="*/ f26 1 62"/>
                    <a:gd name="f36" fmla="*/ f27 1 82"/>
                    <a:gd name="f37" fmla="*/ f28 1 62"/>
                    <a:gd name="f38" fmla="*/ f29 1 82"/>
                    <a:gd name="f39" fmla="*/ f30 1 62"/>
                    <a:gd name="f40" fmla="*/ f31 1 8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62" h="8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6" name="Freeform 932"/>
                <p:cNvSpPr/>
                <p:nvPr/>
              </p:nvSpPr>
              <p:spPr>
                <a:xfrm>
                  <a:off x="5734595" y="1885017"/>
                  <a:ext cx="27194" cy="267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6"/>
                    <a:gd name="f7" fmla="val 84"/>
                    <a:gd name="f8" fmla="val 1"/>
                    <a:gd name="f9" fmla="val 6"/>
                    <a:gd name="f10" fmla="val 63"/>
                    <a:gd name="f11" fmla="val 77"/>
                    <a:gd name="f12" fmla="+- 0 0 -90"/>
                    <a:gd name="f13" fmla="*/ f3 1 66"/>
                    <a:gd name="f14" fmla="*/ f4 1 84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6"/>
                    <a:gd name="f23" fmla="*/ f19 1 84"/>
                    <a:gd name="f24" fmla="*/ 1 f20 1"/>
                    <a:gd name="f25" fmla="*/ 6 f19 1"/>
                    <a:gd name="f26" fmla="*/ 66 f20 1"/>
                    <a:gd name="f27" fmla="*/ 0 f19 1"/>
                    <a:gd name="f28" fmla="*/ 63 f20 1"/>
                    <a:gd name="f29" fmla="*/ 77 f19 1"/>
                    <a:gd name="f30" fmla="*/ 0 f20 1"/>
                    <a:gd name="f31" fmla="*/ 84 f19 1"/>
                    <a:gd name="f32" fmla="+- f21 0 f1"/>
                    <a:gd name="f33" fmla="*/ f24 1 66"/>
                    <a:gd name="f34" fmla="*/ f25 1 84"/>
                    <a:gd name="f35" fmla="*/ f26 1 66"/>
                    <a:gd name="f36" fmla="*/ f27 1 84"/>
                    <a:gd name="f37" fmla="*/ f28 1 66"/>
                    <a:gd name="f38" fmla="*/ f29 1 84"/>
                    <a:gd name="f39" fmla="*/ f30 1 66"/>
                    <a:gd name="f40" fmla="*/ f31 1 84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8 f14 1"/>
                    <a:gd name="f52" fmla="*/ f44 f14 1"/>
                    <a:gd name="f53" fmla="*/ f41 f13 1"/>
                    <a:gd name="f54" fmla="*/ f42 f14 1"/>
                    <a:gd name="f55" fmla="*/ f45 f13 1"/>
                    <a:gd name="f56" fmla="*/ f46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4"/>
                    </a:cxn>
                    <a:cxn ang="f32">
                      <a:pos x="f50" y="f52"/>
                    </a:cxn>
                    <a:cxn ang="f32">
                      <a:pos x="f55" y="f56"/>
                    </a:cxn>
                    <a:cxn ang="f32">
                      <a:pos x="f49" y="f51"/>
                    </a:cxn>
                    <a:cxn ang="f32">
                      <a:pos x="f53" y="f54"/>
                    </a:cxn>
                  </a:cxnLst>
                  <a:rect l="f49" t="f52" r="f50" b="f51"/>
                  <a:pathLst>
                    <a:path w="66" h="84">
                      <a:moveTo>
                        <a:pt x="f8" y="f9"/>
                      </a:moveTo>
                      <a:lnTo>
                        <a:pt x="f6" y="f5"/>
                      </a:lnTo>
                      <a:lnTo>
                        <a:pt x="f10" y="f11"/>
                      </a:lnTo>
                      <a:lnTo>
                        <a:pt x="f5" y="f7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7" name="Rectangle 933"/>
                <p:cNvSpPr/>
                <p:nvPr/>
              </p:nvSpPr>
              <p:spPr>
                <a:xfrm>
                  <a:off x="5643539" y="1736591"/>
                  <a:ext cx="22247" cy="12737"/>
                </a:xfrm>
                <a:prstGeom prst="rect">
                  <a:avLst/>
                </a:prstGeom>
                <a:solidFill>
                  <a:srgbClr val="808080"/>
                </a:solidFill>
                <a:ln w="9528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8" name="Rectangle 934"/>
                <p:cNvSpPr/>
                <p:nvPr/>
              </p:nvSpPr>
              <p:spPr>
                <a:xfrm>
                  <a:off x="5638592" y="1752520"/>
                  <a:ext cx="37901" cy="15928"/>
                </a:xfrm>
                <a:prstGeom prst="rect">
                  <a:avLst/>
                </a:prstGeom>
                <a:solidFill>
                  <a:srgbClr val="808080"/>
                </a:solidFill>
                <a:ln w="9528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9" name="Freeform 935"/>
                <p:cNvSpPr/>
                <p:nvPr/>
              </p:nvSpPr>
              <p:spPr>
                <a:xfrm>
                  <a:off x="5644362" y="1770360"/>
                  <a:ext cx="107533" cy="6497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61"/>
                    <a:gd name="f7" fmla="val 204"/>
                    <a:gd name="f8" fmla="val 259"/>
                    <a:gd name="f9" fmla="val 201"/>
                    <a:gd name="f10" fmla="val 12"/>
                    <a:gd name="f11" fmla="+- 0 0 -90"/>
                    <a:gd name="f12" fmla="*/ f3 1 261"/>
                    <a:gd name="f13" fmla="*/ f4 1 204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261"/>
                    <a:gd name="f22" fmla="*/ f18 1 204"/>
                    <a:gd name="f23" fmla="*/ 0 f19 1"/>
                    <a:gd name="f24" fmla="*/ 0 f18 1"/>
                    <a:gd name="f25" fmla="*/ 204 f18 1"/>
                    <a:gd name="f26" fmla="*/ 259 f19 1"/>
                    <a:gd name="f27" fmla="*/ 201 f18 1"/>
                    <a:gd name="f28" fmla="*/ 261 f19 1"/>
                    <a:gd name="f29" fmla="*/ 12 f18 1"/>
                    <a:gd name="f30" fmla="+- f20 0 f1"/>
                    <a:gd name="f31" fmla="*/ f23 1 261"/>
                    <a:gd name="f32" fmla="*/ f24 1 204"/>
                    <a:gd name="f33" fmla="*/ f25 1 204"/>
                    <a:gd name="f34" fmla="*/ f26 1 261"/>
                    <a:gd name="f35" fmla="*/ f27 1 204"/>
                    <a:gd name="f36" fmla="*/ f28 1 261"/>
                    <a:gd name="f37" fmla="*/ f29 1 204"/>
                    <a:gd name="f38" fmla="*/ f31 1 f21"/>
                    <a:gd name="f39" fmla="*/ f32 1 f22"/>
                    <a:gd name="f40" fmla="*/ f33 1 f22"/>
                    <a:gd name="f41" fmla="*/ f34 1 f21"/>
                    <a:gd name="f42" fmla="*/ f35 1 f22"/>
                    <a:gd name="f43" fmla="*/ f36 1 f21"/>
                    <a:gd name="f44" fmla="*/ f37 1 f22"/>
                    <a:gd name="f45" fmla="*/ f38 f12 1"/>
                    <a:gd name="f46" fmla="*/ f43 f12 1"/>
                    <a:gd name="f47" fmla="*/ f40 f13 1"/>
                    <a:gd name="f48" fmla="*/ f39 f13 1"/>
                    <a:gd name="f49" fmla="*/ f41 f12 1"/>
                    <a:gd name="f50" fmla="*/ f42 f13 1"/>
                    <a:gd name="f51" fmla="*/ f44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5" y="f48"/>
                    </a:cxn>
                    <a:cxn ang="f30">
                      <a:pos x="f45" y="f47"/>
                    </a:cxn>
                    <a:cxn ang="f30">
                      <a:pos x="f49" y="f50"/>
                    </a:cxn>
                    <a:cxn ang="f30">
                      <a:pos x="f46" y="f51"/>
                    </a:cxn>
                    <a:cxn ang="f30">
                      <a:pos x="f45" y="f48"/>
                    </a:cxn>
                  </a:cxnLst>
                  <a:rect l="f45" t="f48" r="f46" b="f47"/>
                  <a:pathLst>
                    <a:path w="261" h="204">
                      <a:moveTo>
                        <a:pt x="f5" y="f5"/>
                      </a:moveTo>
                      <a:lnTo>
                        <a:pt x="f5" y="f7"/>
                      </a:lnTo>
                      <a:lnTo>
                        <a:pt x="f8" y="f9"/>
                      </a:lnTo>
                      <a:lnTo>
                        <a:pt x="f6" y="f10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pic>
          <p:nvPicPr>
            <p:cNvPr id="300" name="Picture 936" descr="grayed_radiation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>
              <a:off x="5349870" y="1590671"/>
              <a:ext cx="617540" cy="225427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301" name="Picture 937" descr="car_grayed"/>
          <p:cNvPicPr>
            <a:picLocks noChangeAspect="1"/>
          </p:cNvPicPr>
          <p:nvPr/>
        </p:nvPicPr>
        <p:blipFill>
          <a:blip r:embed="rId12" cstate="print"/>
          <a:srcRect/>
          <a:stretch>
            <a:fillRect/>
          </a:stretch>
        </p:blipFill>
        <p:spPr>
          <a:xfrm>
            <a:off x="6446840" y="1670051"/>
            <a:ext cx="754059" cy="19367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2" name="Group 938"/>
          <p:cNvGrpSpPr/>
          <p:nvPr/>
        </p:nvGrpSpPr>
        <p:grpSpPr>
          <a:xfrm>
            <a:off x="5662614" y="4538660"/>
            <a:ext cx="463545" cy="398458"/>
            <a:chOff x="5662614" y="4538660"/>
            <a:chExt cx="463545" cy="398458"/>
          </a:xfrm>
        </p:grpSpPr>
        <p:pic>
          <p:nvPicPr>
            <p:cNvPr id="303" name="Picture 939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662614" y="453866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4" name="Freeform 940"/>
            <p:cNvSpPr/>
            <p:nvPr/>
          </p:nvSpPr>
          <p:spPr>
            <a:xfrm>
              <a:off x="5855140" y="457433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5" name="Group 941"/>
          <p:cNvGrpSpPr/>
          <p:nvPr/>
        </p:nvGrpSpPr>
        <p:grpSpPr>
          <a:xfrm>
            <a:off x="5500692" y="4938710"/>
            <a:ext cx="463545" cy="398458"/>
            <a:chOff x="5500692" y="4938710"/>
            <a:chExt cx="463545" cy="398458"/>
          </a:xfrm>
        </p:grpSpPr>
        <p:pic>
          <p:nvPicPr>
            <p:cNvPr id="306" name="Picture 942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500692" y="493871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7" name="Freeform 943"/>
            <p:cNvSpPr/>
            <p:nvPr/>
          </p:nvSpPr>
          <p:spPr>
            <a:xfrm>
              <a:off x="5693218" y="497438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8" name="Group 944"/>
          <p:cNvGrpSpPr/>
          <p:nvPr/>
        </p:nvGrpSpPr>
        <p:grpSpPr>
          <a:xfrm>
            <a:off x="5957892" y="5186367"/>
            <a:ext cx="463545" cy="398458"/>
            <a:chOff x="5957892" y="5186367"/>
            <a:chExt cx="463545" cy="398458"/>
          </a:xfrm>
        </p:grpSpPr>
        <p:pic>
          <p:nvPicPr>
            <p:cNvPr id="309" name="Picture 945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957892" y="5186367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0" name="Freeform 946"/>
            <p:cNvSpPr/>
            <p:nvPr/>
          </p:nvSpPr>
          <p:spPr>
            <a:xfrm>
              <a:off x="6150418" y="5222037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11" name="Group 947"/>
          <p:cNvGrpSpPr/>
          <p:nvPr/>
        </p:nvGrpSpPr>
        <p:grpSpPr>
          <a:xfrm>
            <a:off x="6396035" y="5224460"/>
            <a:ext cx="463545" cy="398458"/>
            <a:chOff x="6396035" y="5224460"/>
            <a:chExt cx="463545" cy="398458"/>
          </a:xfrm>
        </p:grpSpPr>
        <p:pic>
          <p:nvPicPr>
            <p:cNvPr id="312" name="Picture 948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6396035" y="522446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3" name="Freeform 949"/>
            <p:cNvSpPr/>
            <p:nvPr/>
          </p:nvSpPr>
          <p:spPr>
            <a:xfrm>
              <a:off x="6588562" y="526013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14" name="Group 950"/>
          <p:cNvGrpSpPr/>
          <p:nvPr/>
        </p:nvGrpSpPr>
        <p:grpSpPr>
          <a:xfrm>
            <a:off x="8186742" y="5014917"/>
            <a:ext cx="249228" cy="555616"/>
            <a:chOff x="8186742" y="5014917"/>
            <a:chExt cx="249228" cy="555616"/>
          </a:xfrm>
        </p:grpSpPr>
        <p:sp>
          <p:nvSpPr>
            <p:cNvPr id="315" name="Freeform 951"/>
            <p:cNvSpPr/>
            <p:nvPr/>
          </p:nvSpPr>
          <p:spPr>
            <a:xfrm>
              <a:off x="8383923" y="5015986"/>
              <a:ext cx="49505" cy="529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0 f20 1"/>
                <a:gd name="f25" fmla="*/ 0 f19 1"/>
                <a:gd name="f26" fmla="*/ 354 f20 1"/>
                <a:gd name="f27" fmla="*/ 2742 f19 1"/>
                <a:gd name="f28" fmla="+- f21 0 f1"/>
                <a:gd name="f29" fmla="*/ f24 1 354"/>
                <a:gd name="f30" fmla="*/ f25 1 2742"/>
                <a:gd name="f31" fmla="*/ f26 1 354"/>
                <a:gd name="f32" fmla="*/ f27 1 27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6" name="Rectangle 952"/>
            <p:cNvSpPr/>
            <p:nvPr/>
          </p:nvSpPr>
          <p:spPr>
            <a:xfrm>
              <a:off x="8197742" y="5014917"/>
              <a:ext cx="184068" cy="530370"/>
            </a:xfrm>
            <a:prstGeom prst="rect">
              <a:avLst/>
            </a:prstGeom>
            <a:gradFill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17" name="Freeform 953"/>
            <p:cNvSpPr/>
            <p:nvPr/>
          </p:nvSpPr>
          <p:spPr>
            <a:xfrm>
              <a:off x="8393241" y="5047689"/>
              <a:ext cx="29617" cy="4906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0 f23 1"/>
                <a:gd name="f28" fmla="*/ 0 f22 1"/>
                <a:gd name="f29" fmla="*/ 211 f23 1"/>
                <a:gd name="f30" fmla="*/ 2537 f22 1"/>
                <a:gd name="f31" fmla="+- f24 0 f1"/>
                <a:gd name="f32" fmla="*/ f27 1 211"/>
                <a:gd name="f33" fmla="*/ f28 1 2537"/>
                <a:gd name="f34" fmla="*/ f29 1 211"/>
                <a:gd name="f35" fmla="*/ f30 1 2537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8" name="Freeform 954"/>
            <p:cNvSpPr/>
            <p:nvPr/>
          </p:nvSpPr>
          <p:spPr>
            <a:xfrm>
              <a:off x="8386885" y="5295948"/>
              <a:ext cx="46122" cy="435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9" name="Rectangle 955"/>
            <p:cNvSpPr/>
            <p:nvPr/>
          </p:nvSpPr>
          <p:spPr>
            <a:xfrm>
              <a:off x="8199433" y="5076712"/>
              <a:ext cx="104945" cy="9674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0" name="Group 956"/>
            <p:cNvGrpSpPr/>
            <p:nvPr/>
          </p:nvGrpSpPr>
          <p:grpSpPr>
            <a:xfrm>
              <a:off x="8293095" y="5070503"/>
              <a:ext cx="101553" cy="33366"/>
              <a:chOff x="8293095" y="5070503"/>
              <a:chExt cx="101553" cy="33366"/>
            </a:xfrm>
          </p:grpSpPr>
          <p:sp>
            <p:nvSpPr>
              <p:cNvPr id="321" name="AutoShape 957"/>
              <p:cNvSpPr/>
              <p:nvPr/>
            </p:nvSpPr>
            <p:spPr>
              <a:xfrm>
                <a:off x="8293095" y="5070503"/>
                <a:ext cx="101553" cy="3336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AutoShape 958"/>
              <p:cNvSpPr/>
              <p:nvPr/>
            </p:nvSpPr>
            <p:spPr>
              <a:xfrm>
                <a:off x="8294632" y="5073667"/>
                <a:ext cx="96798" cy="2532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3" name="Rectangle 959"/>
            <p:cNvSpPr/>
            <p:nvPr/>
          </p:nvSpPr>
          <p:spPr>
            <a:xfrm>
              <a:off x="8201125" y="5151400"/>
              <a:ext cx="104945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4" name="Group 960"/>
            <p:cNvGrpSpPr/>
            <p:nvPr/>
          </p:nvGrpSpPr>
          <p:grpSpPr>
            <a:xfrm>
              <a:off x="8293086" y="5146700"/>
              <a:ext cx="101553" cy="30266"/>
              <a:chOff x="8293086" y="5146700"/>
              <a:chExt cx="101553" cy="30266"/>
            </a:xfrm>
          </p:grpSpPr>
          <p:sp>
            <p:nvSpPr>
              <p:cNvPr id="325" name="AutoShape 961"/>
              <p:cNvSpPr/>
              <p:nvPr/>
            </p:nvSpPr>
            <p:spPr>
              <a:xfrm>
                <a:off x="8293086" y="5146700"/>
                <a:ext cx="101553" cy="3026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6" name="AutoShape 962"/>
              <p:cNvSpPr/>
              <p:nvPr/>
            </p:nvSpPr>
            <p:spPr>
              <a:xfrm>
                <a:off x="8294632" y="5149836"/>
                <a:ext cx="96798" cy="237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7" name="Rectangle 963"/>
            <p:cNvSpPr/>
            <p:nvPr/>
          </p:nvSpPr>
          <p:spPr>
            <a:xfrm>
              <a:off x="8201125" y="5230925"/>
              <a:ext cx="103244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28" name="Rectangle 964"/>
            <p:cNvSpPr/>
            <p:nvPr/>
          </p:nvSpPr>
          <p:spPr>
            <a:xfrm>
              <a:off x="8202817" y="5299176"/>
              <a:ext cx="103244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9" name="Group 965"/>
            <p:cNvGrpSpPr/>
            <p:nvPr/>
          </p:nvGrpSpPr>
          <p:grpSpPr>
            <a:xfrm>
              <a:off x="8291532" y="5292720"/>
              <a:ext cx="101553" cy="34930"/>
              <a:chOff x="8291532" y="5292720"/>
              <a:chExt cx="101553" cy="34930"/>
            </a:xfrm>
          </p:grpSpPr>
          <p:sp>
            <p:nvSpPr>
              <p:cNvPr id="330" name="AutoShape 966"/>
              <p:cNvSpPr/>
              <p:nvPr/>
            </p:nvSpPr>
            <p:spPr>
              <a:xfrm>
                <a:off x="8291532" y="5292720"/>
                <a:ext cx="101553" cy="349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AutoShape 967"/>
              <p:cNvSpPr/>
              <p:nvPr/>
            </p:nvSpPr>
            <p:spPr>
              <a:xfrm>
                <a:off x="8293077" y="5297503"/>
                <a:ext cx="96798" cy="253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2" name="Freeform 968"/>
            <p:cNvSpPr/>
            <p:nvPr/>
          </p:nvSpPr>
          <p:spPr>
            <a:xfrm>
              <a:off x="8387736" y="5229316"/>
              <a:ext cx="45701" cy="435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33" name="Group 969"/>
            <p:cNvGrpSpPr/>
            <p:nvPr/>
          </p:nvGrpSpPr>
          <p:grpSpPr>
            <a:xfrm>
              <a:off x="8291541" y="5222943"/>
              <a:ext cx="101553" cy="33403"/>
              <a:chOff x="8291541" y="5222943"/>
              <a:chExt cx="101553" cy="33403"/>
            </a:xfrm>
          </p:grpSpPr>
          <p:sp>
            <p:nvSpPr>
              <p:cNvPr id="334" name="AutoShape 970"/>
              <p:cNvSpPr/>
              <p:nvPr/>
            </p:nvSpPr>
            <p:spPr>
              <a:xfrm>
                <a:off x="8291541" y="5222943"/>
                <a:ext cx="101553" cy="33403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AutoShape 971"/>
              <p:cNvSpPr/>
              <p:nvPr/>
            </p:nvSpPr>
            <p:spPr>
              <a:xfrm>
                <a:off x="8293077" y="5225960"/>
                <a:ext cx="96798" cy="255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6" name="Rectangle 972"/>
            <p:cNvSpPr/>
            <p:nvPr/>
          </p:nvSpPr>
          <p:spPr>
            <a:xfrm>
              <a:off x="8380540" y="5014917"/>
              <a:ext cx="12691" cy="530370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37" name="Freeform 973"/>
            <p:cNvSpPr/>
            <p:nvPr/>
          </p:nvSpPr>
          <p:spPr>
            <a:xfrm>
              <a:off x="8391540" y="5148712"/>
              <a:ext cx="41468" cy="49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0 f30 1"/>
                <a:gd name="f35" fmla="*/ 0 f29 1"/>
                <a:gd name="f36" fmla="*/ 296 f30 1"/>
                <a:gd name="f37" fmla="*/ 256 f29 1"/>
                <a:gd name="f38" fmla="+- f31 0 f1"/>
                <a:gd name="f39" fmla="*/ f34 1 296"/>
                <a:gd name="f40" fmla="*/ f35 1 256"/>
                <a:gd name="f41" fmla="*/ f36 1 296"/>
                <a:gd name="f42" fmla="*/ f37 1 2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8" name="Freeform 974"/>
            <p:cNvSpPr/>
            <p:nvPr/>
          </p:nvSpPr>
          <p:spPr>
            <a:xfrm>
              <a:off x="8392390" y="5072944"/>
              <a:ext cx="42739" cy="55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304 f31 1"/>
                <a:gd name="f38" fmla="*/ 288 f30 1"/>
                <a:gd name="f39" fmla="+- f32 0 f1"/>
                <a:gd name="f40" fmla="*/ f35 1 304"/>
                <a:gd name="f41" fmla="*/ f36 1 288"/>
                <a:gd name="f42" fmla="*/ f37 1 304"/>
                <a:gd name="f43" fmla="*/ f38 1 288"/>
                <a:gd name="f44" fmla="*/ f40 1 f33"/>
                <a:gd name="f45" fmla="*/ f41 1 f34"/>
                <a:gd name="f46" fmla="*/ f42 1 f33"/>
                <a:gd name="f47" fmla="*/ f43 1 f34"/>
                <a:gd name="f48" fmla="*/ f44 f24 1"/>
                <a:gd name="f49" fmla="*/ f46 f24 1"/>
                <a:gd name="f50" fmla="*/ f47 f25 1"/>
                <a:gd name="f51" fmla="*/ f4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</a:cxnLst>
              <a:rect l="f48" t="f51" r="f49" b="f50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9" name="Oval 975"/>
            <p:cNvSpPr/>
            <p:nvPr/>
          </p:nvSpPr>
          <p:spPr>
            <a:xfrm>
              <a:off x="8427933" y="5521101"/>
              <a:ext cx="8037" cy="220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0" name="Freeform 976"/>
            <p:cNvSpPr/>
            <p:nvPr/>
          </p:nvSpPr>
          <p:spPr>
            <a:xfrm>
              <a:off x="8389848" y="5521640"/>
              <a:ext cx="43159" cy="46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0 f19 1"/>
                <a:gd name="f26" fmla="*/ 306 f20 1"/>
                <a:gd name="f27" fmla="*/ 240 f19 1"/>
                <a:gd name="f28" fmla="+- f21 0 f1"/>
                <a:gd name="f29" fmla="*/ f24 1 306"/>
                <a:gd name="f30" fmla="*/ f25 1 240"/>
                <a:gd name="f31" fmla="*/ f26 1 306"/>
                <a:gd name="f32" fmla="*/ f27 1 240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1" name="AutoShape 977"/>
            <p:cNvSpPr/>
            <p:nvPr/>
          </p:nvSpPr>
          <p:spPr>
            <a:xfrm>
              <a:off x="8186742" y="5537222"/>
              <a:ext cx="209461" cy="333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2" name="AutoShape 978"/>
            <p:cNvSpPr/>
            <p:nvPr/>
          </p:nvSpPr>
          <p:spPr>
            <a:xfrm>
              <a:off x="8197742" y="5543668"/>
              <a:ext cx="187461" cy="18809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3" name="Oval 979"/>
            <p:cNvSpPr/>
            <p:nvPr/>
          </p:nvSpPr>
          <p:spPr>
            <a:xfrm>
              <a:off x="8215509" y="5467362"/>
              <a:ext cx="28776" cy="333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4" name="Oval 980"/>
            <p:cNvSpPr/>
            <p:nvPr/>
          </p:nvSpPr>
          <p:spPr>
            <a:xfrm>
              <a:off x="8247247" y="5468980"/>
              <a:ext cx="28776" cy="31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5" name="Oval 981"/>
            <p:cNvSpPr/>
            <p:nvPr/>
          </p:nvSpPr>
          <p:spPr>
            <a:xfrm>
              <a:off x="8278986" y="5467362"/>
              <a:ext cx="27084" cy="333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6" name="Rectangle 982"/>
            <p:cNvSpPr/>
            <p:nvPr/>
          </p:nvSpPr>
          <p:spPr>
            <a:xfrm>
              <a:off x="8348810" y="5340553"/>
              <a:ext cx="14383" cy="176250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47" name="Group 983"/>
          <p:cNvGrpSpPr/>
          <p:nvPr/>
        </p:nvGrpSpPr>
        <p:grpSpPr>
          <a:xfrm>
            <a:off x="7900992" y="5224460"/>
            <a:ext cx="230181" cy="498476"/>
            <a:chOff x="7900992" y="5224460"/>
            <a:chExt cx="230181" cy="498476"/>
          </a:xfrm>
        </p:grpSpPr>
        <p:sp>
          <p:nvSpPr>
            <p:cNvPr id="348" name="Freeform 984"/>
            <p:cNvSpPr/>
            <p:nvPr/>
          </p:nvSpPr>
          <p:spPr>
            <a:xfrm>
              <a:off x="8083103" y="5225430"/>
              <a:ext cx="45729" cy="4753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0 f20 1"/>
                <a:gd name="f25" fmla="*/ 0 f19 1"/>
                <a:gd name="f26" fmla="*/ 354 f20 1"/>
                <a:gd name="f27" fmla="*/ 2742 f19 1"/>
                <a:gd name="f28" fmla="+- f21 0 f1"/>
                <a:gd name="f29" fmla="*/ f24 1 354"/>
                <a:gd name="f30" fmla="*/ f25 1 2742"/>
                <a:gd name="f31" fmla="*/ f26 1 354"/>
                <a:gd name="f32" fmla="*/ f27 1 27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9" name="Rectangle 985"/>
            <p:cNvSpPr/>
            <p:nvPr/>
          </p:nvSpPr>
          <p:spPr>
            <a:xfrm>
              <a:off x="7911928" y="5224460"/>
              <a:ext cx="168441" cy="474857"/>
            </a:xfrm>
            <a:prstGeom prst="rect">
              <a:avLst/>
            </a:prstGeom>
            <a:gradFill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50" name="Freeform 986"/>
            <p:cNvSpPr/>
            <p:nvPr/>
          </p:nvSpPr>
          <p:spPr>
            <a:xfrm>
              <a:off x="8091699" y="5253868"/>
              <a:ext cx="27358" cy="4401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0 f23 1"/>
                <a:gd name="f28" fmla="*/ 0 f22 1"/>
                <a:gd name="f29" fmla="*/ 211 f23 1"/>
                <a:gd name="f30" fmla="*/ 2537 f22 1"/>
                <a:gd name="f31" fmla="+- f24 0 f1"/>
                <a:gd name="f32" fmla="*/ f27 1 211"/>
                <a:gd name="f33" fmla="*/ f28 1 2537"/>
                <a:gd name="f34" fmla="*/ f29 1 211"/>
                <a:gd name="f35" fmla="*/ f30 1 2537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1" name="Freeform 987"/>
            <p:cNvSpPr/>
            <p:nvPr/>
          </p:nvSpPr>
          <p:spPr>
            <a:xfrm>
              <a:off x="8085838" y="5476588"/>
              <a:ext cx="42601" cy="390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2" name="Rectangle 988"/>
            <p:cNvSpPr/>
            <p:nvPr/>
          </p:nvSpPr>
          <p:spPr>
            <a:xfrm>
              <a:off x="7911928" y="5279901"/>
              <a:ext cx="96917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53" name="Group 989"/>
            <p:cNvGrpSpPr/>
            <p:nvPr/>
          </p:nvGrpSpPr>
          <p:grpSpPr>
            <a:xfrm>
              <a:off x="7999472" y="5273683"/>
              <a:ext cx="93661" cy="30156"/>
              <a:chOff x="7999472" y="5273683"/>
              <a:chExt cx="93661" cy="30156"/>
            </a:xfrm>
          </p:grpSpPr>
          <p:sp>
            <p:nvSpPr>
              <p:cNvPr id="354" name="AutoShape 990"/>
              <p:cNvSpPr/>
              <p:nvPr/>
            </p:nvSpPr>
            <p:spPr>
              <a:xfrm>
                <a:off x="7999472" y="5273683"/>
                <a:ext cx="93661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5" name="AutoShape 991"/>
              <p:cNvSpPr/>
              <p:nvPr/>
            </p:nvSpPr>
            <p:spPr>
              <a:xfrm>
                <a:off x="8001027" y="5276956"/>
                <a:ext cx="90434" cy="238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56" name="Rectangle 992"/>
            <p:cNvSpPr/>
            <p:nvPr/>
          </p:nvSpPr>
          <p:spPr>
            <a:xfrm>
              <a:off x="7915448" y="5346908"/>
              <a:ext cx="95353" cy="11091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57" name="Group 993"/>
            <p:cNvGrpSpPr/>
            <p:nvPr/>
          </p:nvGrpSpPr>
          <p:grpSpPr>
            <a:xfrm>
              <a:off x="7999472" y="5341888"/>
              <a:ext cx="93661" cy="28565"/>
              <a:chOff x="7999472" y="5341888"/>
              <a:chExt cx="93661" cy="28565"/>
            </a:xfrm>
          </p:grpSpPr>
          <p:sp>
            <p:nvSpPr>
              <p:cNvPr id="358" name="AutoShape 994"/>
              <p:cNvSpPr/>
              <p:nvPr/>
            </p:nvSpPr>
            <p:spPr>
              <a:xfrm>
                <a:off x="7999472" y="5341888"/>
                <a:ext cx="93661" cy="285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AutoShape 995"/>
              <p:cNvSpPr/>
              <p:nvPr/>
            </p:nvSpPr>
            <p:spPr>
              <a:xfrm>
                <a:off x="8001018" y="5345106"/>
                <a:ext cx="90434" cy="2212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0" name="Rectangle 996"/>
            <p:cNvSpPr/>
            <p:nvPr/>
          </p:nvSpPr>
          <p:spPr>
            <a:xfrm>
              <a:off x="7913491" y="5418258"/>
              <a:ext cx="95353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61" name="Rectangle 997"/>
            <p:cNvSpPr/>
            <p:nvPr/>
          </p:nvSpPr>
          <p:spPr>
            <a:xfrm>
              <a:off x="7915448" y="5479971"/>
              <a:ext cx="96917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62" name="Group 998"/>
            <p:cNvGrpSpPr/>
            <p:nvPr/>
          </p:nvGrpSpPr>
          <p:grpSpPr>
            <a:xfrm>
              <a:off x="7997772" y="5473698"/>
              <a:ext cx="93661" cy="31784"/>
              <a:chOff x="7997772" y="5473698"/>
              <a:chExt cx="93661" cy="31784"/>
            </a:xfrm>
          </p:grpSpPr>
          <p:sp>
            <p:nvSpPr>
              <p:cNvPr id="363" name="AutoShape 999"/>
              <p:cNvSpPr/>
              <p:nvPr/>
            </p:nvSpPr>
            <p:spPr>
              <a:xfrm>
                <a:off x="7997772" y="5473698"/>
                <a:ext cx="93661" cy="317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AutoShape 1000"/>
              <p:cNvSpPr/>
              <p:nvPr/>
            </p:nvSpPr>
            <p:spPr>
              <a:xfrm>
                <a:off x="7999454" y="5476853"/>
                <a:ext cx="90434" cy="254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5" name="Freeform 1001"/>
            <p:cNvSpPr/>
            <p:nvPr/>
          </p:nvSpPr>
          <p:spPr>
            <a:xfrm>
              <a:off x="8086624" y="5416814"/>
              <a:ext cx="42208" cy="390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66" name="Group 1002"/>
            <p:cNvGrpSpPr/>
            <p:nvPr/>
          </p:nvGrpSpPr>
          <p:grpSpPr>
            <a:xfrm>
              <a:off x="7997781" y="5411720"/>
              <a:ext cx="93661" cy="28510"/>
              <a:chOff x="7997781" y="5411720"/>
              <a:chExt cx="93661" cy="28510"/>
            </a:xfrm>
          </p:grpSpPr>
          <p:sp>
            <p:nvSpPr>
              <p:cNvPr id="367" name="AutoShape 1003"/>
              <p:cNvSpPr/>
              <p:nvPr/>
            </p:nvSpPr>
            <p:spPr>
              <a:xfrm>
                <a:off x="7997781" y="5411720"/>
                <a:ext cx="93661" cy="2851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8" name="AutoShape 1004"/>
              <p:cNvSpPr/>
              <p:nvPr/>
            </p:nvSpPr>
            <p:spPr>
              <a:xfrm>
                <a:off x="7999463" y="5415049"/>
                <a:ext cx="90434" cy="222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9" name="Rectangle 1005"/>
            <p:cNvSpPr/>
            <p:nvPr/>
          </p:nvSpPr>
          <p:spPr>
            <a:xfrm>
              <a:off x="8080369" y="5224460"/>
              <a:ext cx="10945" cy="476301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0" name="Freeform 1006"/>
            <p:cNvSpPr/>
            <p:nvPr/>
          </p:nvSpPr>
          <p:spPr>
            <a:xfrm>
              <a:off x="8090135" y="5344503"/>
              <a:ext cx="38295" cy="443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0 f30 1"/>
                <a:gd name="f35" fmla="*/ 0 f29 1"/>
                <a:gd name="f36" fmla="*/ 296 f30 1"/>
                <a:gd name="f37" fmla="*/ 256 f29 1"/>
                <a:gd name="f38" fmla="+- f31 0 f1"/>
                <a:gd name="f39" fmla="*/ f34 1 296"/>
                <a:gd name="f40" fmla="*/ f35 1 256"/>
                <a:gd name="f41" fmla="*/ f36 1 296"/>
                <a:gd name="f42" fmla="*/ f37 1 2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1" name="Freeform 1007"/>
            <p:cNvSpPr/>
            <p:nvPr/>
          </p:nvSpPr>
          <p:spPr>
            <a:xfrm>
              <a:off x="8090922" y="5276526"/>
              <a:ext cx="39474" cy="50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304 f31 1"/>
                <a:gd name="f38" fmla="*/ 288 f30 1"/>
                <a:gd name="f39" fmla="+- f32 0 f1"/>
                <a:gd name="f40" fmla="*/ f35 1 304"/>
                <a:gd name="f41" fmla="*/ f36 1 288"/>
                <a:gd name="f42" fmla="*/ f37 1 304"/>
                <a:gd name="f43" fmla="*/ f38 1 288"/>
                <a:gd name="f44" fmla="*/ f40 1 f33"/>
                <a:gd name="f45" fmla="*/ f41 1 f34"/>
                <a:gd name="f46" fmla="*/ f42 1 f33"/>
                <a:gd name="f47" fmla="*/ f43 1 f34"/>
                <a:gd name="f48" fmla="*/ f44 f24 1"/>
                <a:gd name="f49" fmla="*/ f46 f24 1"/>
                <a:gd name="f50" fmla="*/ f47 f25 1"/>
                <a:gd name="f51" fmla="*/ f4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</a:cxnLst>
              <a:rect l="f48" t="f51" r="f49" b="f50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2" name="Oval 1008"/>
            <p:cNvSpPr/>
            <p:nvPr/>
          </p:nvSpPr>
          <p:spPr>
            <a:xfrm>
              <a:off x="8123355" y="5678588"/>
              <a:ext cx="7818" cy="207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3" name="Freeform 1009"/>
            <p:cNvSpPr/>
            <p:nvPr/>
          </p:nvSpPr>
          <p:spPr>
            <a:xfrm>
              <a:off x="8088581" y="5679064"/>
              <a:ext cx="39858" cy="41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0 f19 1"/>
                <a:gd name="f26" fmla="*/ 306 f20 1"/>
                <a:gd name="f27" fmla="*/ 240 f19 1"/>
                <a:gd name="f28" fmla="+- f21 0 f1"/>
                <a:gd name="f29" fmla="*/ f24 1 306"/>
                <a:gd name="f30" fmla="*/ f25 1 240"/>
                <a:gd name="f31" fmla="*/ f26 1 306"/>
                <a:gd name="f32" fmla="*/ f27 1 240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4" name="AutoShape 1010"/>
            <p:cNvSpPr/>
            <p:nvPr/>
          </p:nvSpPr>
          <p:spPr>
            <a:xfrm>
              <a:off x="7900992" y="5692569"/>
              <a:ext cx="193843" cy="3036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5" name="AutoShape 1011"/>
            <p:cNvSpPr/>
            <p:nvPr/>
          </p:nvSpPr>
          <p:spPr>
            <a:xfrm>
              <a:off x="7911928" y="5699318"/>
              <a:ext cx="173132" cy="173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6" name="Oval 1012"/>
            <p:cNvSpPr/>
            <p:nvPr/>
          </p:nvSpPr>
          <p:spPr>
            <a:xfrm>
              <a:off x="7927957" y="5630856"/>
              <a:ext cx="25402" cy="30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7" name="Oval 1013"/>
            <p:cNvSpPr/>
            <p:nvPr/>
          </p:nvSpPr>
          <p:spPr>
            <a:xfrm>
              <a:off x="7956487" y="5630856"/>
              <a:ext cx="25402" cy="30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8" name="Oval 1014"/>
            <p:cNvSpPr/>
            <p:nvPr/>
          </p:nvSpPr>
          <p:spPr>
            <a:xfrm>
              <a:off x="7985016" y="5630856"/>
              <a:ext cx="25402" cy="2844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9" name="Rectangle 1015"/>
            <p:cNvSpPr/>
            <p:nvPr/>
          </p:nvSpPr>
          <p:spPr>
            <a:xfrm>
              <a:off x="8050277" y="5516602"/>
              <a:ext cx="12508" cy="158602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80" name="Group 1016"/>
          <p:cNvGrpSpPr/>
          <p:nvPr/>
        </p:nvGrpSpPr>
        <p:grpSpPr>
          <a:xfrm>
            <a:off x="7389815" y="3911602"/>
            <a:ext cx="506402" cy="209542"/>
            <a:chOff x="7389815" y="3911602"/>
            <a:chExt cx="506402" cy="209542"/>
          </a:xfrm>
        </p:grpSpPr>
        <p:grpSp>
          <p:nvGrpSpPr>
            <p:cNvPr id="381" name="Group 1017"/>
            <p:cNvGrpSpPr/>
            <p:nvPr/>
          </p:nvGrpSpPr>
          <p:grpSpPr>
            <a:xfrm>
              <a:off x="7397752" y="3911602"/>
              <a:ext cx="492129" cy="206370"/>
              <a:chOff x="7397752" y="3911602"/>
              <a:chExt cx="492129" cy="206370"/>
            </a:xfrm>
          </p:grpSpPr>
          <p:sp>
            <p:nvSpPr>
              <p:cNvPr id="382" name="Oval 407"/>
              <p:cNvSpPr/>
              <p:nvPr/>
            </p:nvSpPr>
            <p:spPr>
              <a:xfrm>
                <a:off x="7399754" y="4002246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3" name="Rectangle 410"/>
              <p:cNvSpPr/>
              <p:nvPr/>
            </p:nvSpPr>
            <p:spPr>
              <a:xfrm>
                <a:off x="7399754" y="3990679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4" name="Oval 411"/>
              <p:cNvSpPr/>
              <p:nvPr/>
            </p:nvSpPr>
            <p:spPr>
              <a:xfrm>
                <a:off x="7397752" y="3911602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5" name="Group 1021"/>
              <p:cNvGrpSpPr/>
              <p:nvPr/>
            </p:nvGrpSpPr>
            <p:grpSpPr>
              <a:xfrm>
                <a:off x="7495775" y="3946312"/>
                <a:ext cx="276066" cy="63651"/>
                <a:chOff x="7495775" y="3946312"/>
                <a:chExt cx="276066" cy="63651"/>
              </a:xfrm>
            </p:grpSpPr>
            <p:sp>
              <p:nvSpPr>
                <p:cNvPr id="386" name="Freeform 1022"/>
                <p:cNvSpPr/>
                <p:nvPr/>
              </p:nvSpPr>
              <p:spPr>
                <a:xfrm>
                  <a:off x="7495775" y="3946312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7" name="Freeform 1023"/>
                <p:cNvSpPr/>
                <p:nvPr/>
              </p:nvSpPr>
              <p:spPr>
                <a:xfrm>
                  <a:off x="7508238" y="3946312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88" name="Line 1024"/>
              <p:cNvSpPr/>
              <p:nvPr/>
            </p:nvSpPr>
            <p:spPr>
              <a:xfrm>
                <a:off x="7399754" y="3975244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9" name="Line 1025"/>
              <p:cNvSpPr/>
              <p:nvPr/>
            </p:nvSpPr>
            <p:spPr>
              <a:xfrm>
                <a:off x="7885877" y="3979103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0" name="Oval 407"/>
            <p:cNvSpPr/>
            <p:nvPr/>
          </p:nvSpPr>
          <p:spPr>
            <a:xfrm>
              <a:off x="7391396" y="4003672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91" name="Rectangle 410"/>
            <p:cNvSpPr/>
            <p:nvPr/>
          </p:nvSpPr>
          <p:spPr>
            <a:xfrm>
              <a:off x="7391396" y="3990971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92" name="Oval 411"/>
            <p:cNvSpPr/>
            <p:nvPr/>
          </p:nvSpPr>
          <p:spPr>
            <a:xfrm>
              <a:off x="7389815" y="3911602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93" name="Group 1029"/>
            <p:cNvGrpSpPr/>
            <p:nvPr/>
          </p:nvGrpSpPr>
          <p:grpSpPr>
            <a:xfrm>
              <a:off x="7491414" y="3946522"/>
              <a:ext cx="284158" cy="65086"/>
              <a:chOff x="7491414" y="3946522"/>
              <a:chExt cx="284158" cy="65086"/>
            </a:xfrm>
          </p:grpSpPr>
          <p:sp>
            <p:nvSpPr>
              <p:cNvPr id="394" name="Freeform 1030"/>
              <p:cNvSpPr/>
              <p:nvPr/>
            </p:nvSpPr>
            <p:spPr>
              <a:xfrm>
                <a:off x="7491414" y="3946522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5" name="Freeform 1031"/>
              <p:cNvSpPr/>
              <p:nvPr/>
            </p:nvSpPr>
            <p:spPr>
              <a:xfrm>
                <a:off x="7504243" y="3946522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6" name="Line 1032"/>
            <p:cNvSpPr/>
            <p:nvPr/>
          </p:nvSpPr>
          <p:spPr>
            <a:xfrm>
              <a:off x="7391396" y="3978270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7" name="Line 1033"/>
            <p:cNvSpPr/>
            <p:nvPr/>
          </p:nvSpPr>
          <p:spPr>
            <a:xfrm>
              <a:off x="7893045" y="3979861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98" name="Group 1034"/>
          <p:cNvGrpSpPr/>
          <p:nvPr/>
        </p:nvGrpSpPr>
        <p:grpSpPr>
          <a:xfrm>
            <a:off x="7081835" y="3629025"/>
            <a:ext cx="506413" cy="209542"/>
            <a:chOff x="7081835" y="3629025"/>
            <a:chExt cx="506413" cy="209542"/>
          </a:xfrm>
        </p:grpSpPr>
        <p:grpSp>
          <p:nvGrpSpPr>
            <p:cNvPr id="399" name="Group 1035"/>
            <p:cNvGrpSpPr/>
            <p:nvPr/>
          </p:nvGrpSpPr>
          <p:grpSpPr>
            <a:xfrm>
              <a:off x="7089772" y="3629025"/>
              <a:ext cx="492130" cy="206379"/>
              <a:chOff x="7089772" y="3629025"/>
              <a:chExt cx="492130" cy="206379"/>
            </a:xfrm>
          </p:grpSpPr>
          <p:sp>
            <p:nvSpPr>
              <p:cNvPr id="400" name="Oval 407"/>
              <p:cNvSpPr/>
              <p:nvPr/>
            </p:nvSpPr>
            <p:spPr>
              <a:xfrm>
                <a:off x="7091775" y="3719678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1" name="Rectangle 410"/>
              <p:cNvSpPr/>
              <p:nvPr/>
            </p:nvSpPr>
            <p:spPr>
              <a:xfrm>
                <a:off x="7091775" y="3708102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2" name="Oval 411"/>
              <p:cNvSpPr/>
              <p:nvPr/>
            </p:nvSpPr>
            <p:spPr>
              <a:xfrm>
                <a:off x="7089772" y="3629025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3" name="Group 1039"/>
              <p:cNvGrpSpPr/>
              <p:nvPr/>
            </p:nvGrpSpPr>
            <p:grpSpPr>
              <a:xfrm>
                <a:off x="7187796" y="3663744"/>
                <a:ext cx="276066" cy="63651"/>
                <a:chOff x="7187796" y="3663744"/>
                <a:chExt cx="276066" cy="63651"/>
              </a:xfrm>
            </p:grpSpPr>
            <p:sp>
              <p:nvSpPr>
                <p:cNvPr id="404" name="Freeform 1040"/>
                <p:cNvSpPr/>
                <p:nvPr/>
              </p:nvSpPr>
              <p:spPr>
                <a:xfrm>
                  <a:off x="7187796" y="3663744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5" name="Freeform 1041"/>
                <p:cNvSpPr/>
                <p:nvPr/>
              </p:nvSpPr>
              <p:spPr>
                <a:xfrm>
                  <a:off x="7200269" y="3663744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06" name="Line 1042"/>
              <p:cNvSpPr/>
              <p:nvPr/>
            </p:nvSpPr>
            <p:spPr>
              <a:xfrm>
                <a:off x="7091775" y="3692676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7" name="Line 1043"/>
              <p:cNvSpPr/>
              <p:nvPr/>
            </p:nvSpPr>
            <p:spPr>
              <a:xfrm>
                <a:off x="7577897" y="3696535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8" name="Oval 407"/>
            <p:cNvSpPr/>
            <p:nvPr/>
          </p:nvSpPr>
          <p:spPr>
            <a:xfrm>
              <a:off x="7083427" y="3721095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09" name="Rectangle 410"/>
            <p:cNvSpPr/>
            <p:nvPr/>
          </p:nvSpPr>
          <p:spPr>
            <a:xfrm>
              <a:off x="7083427" y="3708404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10" name="Oval 411"/>
            <p:cNvSpPr/>
            <p:nvPr/>
          </p:nvSpPr>
          <p:spPr>
            <a:xfrm>
              <a:off x="7081835" y="3629025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11" name="Group 1047"/>
            <p:cNvGrpSpPr/>
            <p:nvPr/>
          </p:nvGrpSpPr>
          <p:grpSpPr>
            <a:xfrm>
              <a:off x="7183434" y="3663945"/>
              <a:ext cx="284158" cy="65086"/>
              <a:chOff x="7183434" y="3663945"/>
              <a:chExt cx="284158" cy="65086"/>
            </a:xfrm>
          </p:grpSpPr>
          <p:sp>
            <p:nvSpPr>
              <p:cNvPr id="412" name="Freeform 1048"/>
              <p:cNvSpPr/>
              <p:nvPr/>
            </p:nvSpPr>
            <p:spPr>
              <a:xfrm>
                <a:off x="7183434" y="3663945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3" name="Freeform 1049"/>
              <p:cNvSpPr/>
              <p:nvPr/>
            </p:nvSpPr>
            <p:spPr>
              <a:xfrm>
                <a:off x="7196273" y="3663945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14" name="Line 1050"/>
            <p:cNvSpPr/>
            <p:nvPr/>
          </p:nvSpPr>
          <p:spPr>
            <a:xfrm>
              <a:off x="7083427" y="3695703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5" name="Line 1051"/>
            <p:cNvSpPr/>
            <p:nvPr/>
          </p:nvSpPr>
          <p:spPr>
            <a:xfrm>
              <a:off x="7585076" y="3697284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6" name="Group 1052"/>
          <p:cNvGrpSpPr/>
          <p:nvPr/>
        </p:nvGrpSpPr>
        <p:grpSpPr>
          <a:xfrm>
            <a:off x="7732715" y="3641726"/>
            <a:ext cx="506402" cy="209542"/>
            <a:chOff x="7732715" y="3641726"/>
            <a:chExt cx="506402" cy="209542"/>
          </a:xfrm>
        </p:grpSpPr>
        <p:grpSp>
          <p:nvGrpSpPr>
            <p:cNvPr id="417" name="Group 1053"/>
            <p:cNvGrpSpPr/>
            <p:nvPr/>
          </p:nvGrpSpPr>
          <p:grpSpPr>
            <a:xfrm>
              <a:off x="7740652" y="3641726"/>
              <a:ext cx="492129" cy="206379"/>
              <a:chOff x="7740652" y="3641726"/>
              <a:chExt cx="492129" cy="206379"/>
            </a:xfrm>
          </p:grpSpPr>
          <p:sp>
            <p:nvSpPr>
              <p:cNvPr id="418" name="Oval 407"/>
              <p:cNvSpPr/>
              <p:nvPr/>
            </p:nvSpPr>
            <p:spPr>
              <a:xfrm>
                <a:off x="7742654" y="3732379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9" name="Rectangle 410"/>
              <p:cNvSpPr/>
              <p:nvPr/>
            </p:nvSpPr>
            <p:spPr>
              <a:xfrm>
                <a:off x="7742654" y="3720803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0" name="Oval 411"/>
              <p:cNvSpPr/>
              <p:nvPr/>
            </p:nvSpPr>
            <p:spPr>
              <a:xfrm>
                <a:off x="7740652" y="3641726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1" name="Group 1057"/>
              <p:cNvGrpSpPr/>
              <p:nvPr/>
            </p:nvGrpSpPr>
            <p:grpSpPr>
              <a:xfrm>
                <a:off x="7838675" y="3676445"/>
                <a:ext cx="276066" cy="63651"/>
                <a:chOff x="7838675" y="3676445"/>
                <a:chExt cx="276066" cy="63651"/>
              </a:xfrm>
            </p:grpSpPr>
            <p:sp>
              <p:nvSpPr>
                <p:cNvPr id="422" name="Freeform 1058"/>
                <p:cNvSpPr/>
                <p:nvPr/>
              </p:nvSpPr>
              <p:spPr>
                <a:xfrm>
                  <a:off x="7838675" y="3676445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23" name="Freeform 1059"/>
                <p:cNvSpPr/>
                <p:nvPr/>
              </p:nvSpPr>
              <p:spPr>
                <a:xfrm>
                  <a:off x="7851138" y="3676445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24" name="Line 1060"/>
              <p:cNvSpPr/>
              <p:nvPr/>
            </p:nvSpPr>
            <p:spPr>
              <a:xfrm>
                <a:off x="7742654" y="3705377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5" name="Line 1061"/>
              <p:cNvSpPr/>
              <p:nvPr/>
            </p:nvSpPr>
            <p:spPr>
              <a:xfrm>
                <a:off x="8228777" y="3709227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26" name="Oval 407"/>
            <p:cNvSpPr/>
            <p:nvPr/>
          </p:nvSpPr>
          <p:spPr>
            <a:xfrm>
              <a:off x="7734296" y="3733796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27" name="Rectangle 410"/>
            <p:cNvSpPr/>
            <p:nvPr/>
          </p:nvSpPr>
          <p:spPr>
            <a:xfrm>
              <a:off x="7734296" y="3721095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28" name="Oval 411"/>
            <p:cNvSpPr/>
            <p:nvPr/>
          </p:nvSpPr>
          <p:spPr>
            <a:xfrm>
              <a:off x="7732715" y="3641726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29" name="Group 1065"/>
            <p:cNvGrpSpPr/>
            <p:nvPr/>
          </p:nvGrpSpPr>
          <p:grpSpPr>
            <a:xfrm>
              <a:off x="7834314" y="3676646"/>
              <a:ext cx="284158" cy="65086"/>
              <a:chOff x="7834314" y="3676646"/>
              <a:chExt cx="284158" cy="65086"/>
            </a:xfrm>
          </p:grpSpPr>
          <p:sp>
            <p:nvSpPr>
              <p:cNvPr id="430" name="Freeform 1066"/>
              <p:cNvSpPr/>
              <p:nvPr/>
            </p:nvSpPr>
            <p:spPr>
              <a:xfrm>
                <a:off x="7834314" y="3676646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1" name="Freeform 1067"/>
              <p:cNvSpPr/>
              <p:nvPr/>
            </p:nvSpPr>
            <p:spPr>
              <a:xfrm>
                <a:off x="7847143" y="3676646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2" name="Line 1068"/>
            <p:cNvSpPr/>
            <p:nvPr/>
          </p:nvSpPr>
          <p:spPr>
            <a:xfrm>
              <a:off x="7734296" y="3708404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3" name="Line 1069"/>
            <p:cNvSpPr/>
            <p:nvPr/>
          </p:nvSpPr>
          <p:spPr>
            <a:xfrm>
              <a:off x="8235945" y="3709985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4" name="Group 1070"/>
          <p:cNvGrpSpPr/>
          <p:nvPr/>
        </p:nvGrpSpPr>
        <p:grpSpPr>
          <a:xfrm>
            <a:off x="7202491" y="2486025"/>
            <a:ext cx="392103" cy="180968"/>
            <a:chOff x="7202491" y="2486025"/>
            <a:chExt cx="392103" cy="180968"/>
          </a:xfrm>
        </p:grpSpPr>
        <p:grpSp>
          <p:nvGrpSpPr>
            <p:cNvPr id="435" name="Group 1071"/>
            <p:cNvGrpSpPr/>
            <p:nvPr/>
          </p:nvGrpSpPr>
          <p:grpSpPr>
            <a:xfrm>
              <a:off x="7208635" y="2486025"/>
              <a:ext cx="381049" cy="178233"/>
              <a:chOff x="7208635" y="2486025"/>
              <a:chExt cx="381049" cy="178233"/>
            </a:xfrm>
          </p:grpSpPr>
          <p:sp>
            <p:nvSpPr>
              <p:cNvPr id="436" name="Oval 407"/>
              <p:cNvSpPr/>
              <p:nvPr/>
            </p:nvSpPr>
            <p:spPr>
              <a:xfrm>
                <a:off x="7210181" y="2564315"/>
                <a:ext cx="377948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7" name="Rectangle 410"/>
              <p:cNvSpPr/>
              <p:nvPr/>
            </p:nvSpPr>
            <p:spPr>
              <a:xfrm>
                <a:off x="7210181" y="2554321"/>
                <a:ext cx="379503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8" name="Oval 411"/>
              <p:cNvSpPr/>
              <p:nvPr/>
            </p:nvSpPr>
            <p:spPr>
              <a:xfrm>
                <a:off x="7208635" y="2486025"/>
                <a:ext cx="377948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39" name="Group 1075"/>
              <p:cNvGrpSpPr/>
              <p:nvPr/>
            </p:nvGrpSpPr>
            <p:grpSpPr>
              <a:xfrm>
                <a:off x="7284531" y="2516008"/>
                <a:ext cx="213759" cy="54964"/>
                <a:chOff x="7284531" y="2516008"/>
                <a:chExt cx="213759" cy="54964"/>
              </a:xfrm>
            </p:grpSpPr>
            <p:sp>
              <p:nvSpPr>
                <p:cNvPr id="440" name="Freeform 1076"/>
                <p:cNvSpPr/>
                <p:nvPr/>
              </p:nvSpPr>
              <p:spPr>
                <a:xfrm>
                  <a:off x="7284531" y="2516008"/>
                  <a:ext cx="21375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1" name="Freeform 1077"/>
                <p:cNvSpPr/>
                <p:nvPr/>
              </p:nvSpPr>
              <p:spPr>
                <a:xfrm>
                  <a:off x="7294187" y="2516008"/>
                  <a:ext cx="194456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42" name="Line 1078"/>
              <p:cNvSpPr/>
              <p:nvPr/>
            </p:nvSpPr>
            <p:spPr>
              <a:xfrm>
                <a:off x="7210181" y="2540989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3" name="Line 1079"/>
              <p:cNvSpPr/>
              <p:nvPr/>
            </p:nvSpPr>
            <p:spPr>
              <a:xfrm>
                <a:off x="7586584" y="2544327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44" name="Oval 407"/>
            <p:cNvSpPr/>
            <p:nvPr/>
          </p:nvSpPr>
          <p:spPr>
            <a:xfrm>
              <a:off x="7203716" y="2565541"/>
              <a:ext cx="388427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45" name="Rectangle 410"/>
            <p:cNvSpPr/>
            <p:nvPr/>
          </p:nvSpPr>
          <p:spPr>
            <a:xfrm>
              <a:off x="7203716" y="2554577"/>
              <a:ext cx="390878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46" name="Oval 411"/>
            <p:cNvSpPr/>
            <p:nvPr/>
          </p:nvSpPr>
          <p:spPr>
            <a:xfrm>
              <a:off x="7202491" y="2486025"/>
              <a:ext cx="389653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47" name="Group 1083"/>
            <p:cNvGrpSpPr/>
            <p:nvPr/>
          </p:nvGrpSpPr>
          <p:grpSpPr>
            <a:xfrm>
              <a:off x="7281156" y="2516191"/>
              <a:ext cx="220022" cy="56208"/>
              <a:chOff x="7281156" y="2516191"/>
              <a:chExt cx="220022" cy="56208"/>
            </a:xfrm>
          </p:grpSpPr>
          <p:sp>
            <p:nvSpPr>
              <p:cNvPr id="448" name="Freeform 1084"/>
              <p:cNvSpPr/>
              <p:nvPr/>
            </p:nvSpPr>
            <p:spPr>
              <a:xfrm>
                <a:off x="7281156" y="2516191"/>
                <a:ext cx="220022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9" name="Freeform 1085"/>
              <p:cNvSpPr/>
              <p:nvPr/>
            </p:nvSpPr>
            <p:spPr>
              <a:xfrm>
                <a:off x="7291096" y="2516191"/>
                <a:ext cx="200153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0" name="Line 1086"/>
            <p:cNvSpPr/>
            <p:nvPr/>
          </p:nvSpPr>
          <p:spPr>
            <a:xfrm>
              <a:off x="7203716" y="2543604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1" name="Line 1087"/>
            <p:cNvSpPr/>
            <p:nvPr/>
          </p:nvSpPr>
          <p:spPr>
            <a:xfrm>
              <a:off x="7590909" y="2544976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52" name="Group 1088"/>
          <p:cNvGrpSpPr/>
          <p:nvPr/>
        </p:nvGrpSpPr>
        <p:grpSpPr>
          <a:xfrm>
            <a:off x="7205664" y="2752728"/>
            <a:ext cx="407986" cy="180968"/>
            <a:chOff x="7205664" y="2752728"/>
            <a:chExt cx="407986" cy="180968"/>
          </a:xfrm>
        </p:grpSpPr>
        <p:grpSp>
          <p:nvGrpSpPr>
            <p:cNvPr id="453" name="Group 1089"/>
            <p:cNvGrpSpPr/>
            <p:nvPr/>
          </p:nvGrpSpPr>
          <p:grpSpPr>
            <a:xfrm>
              <a:off x="7212055" y="2752728"/>
              <a:ext cx="396484" cy="178224"/>
              <a:chOff x="7212055" y="2752728"/>
              <a:chExt cx="396484" cy="178224"/>
            </a:xfrm>
          </p:grpSpPr>
          <p:sp>
            <p:nvSpPr>
              <p:cNvPr id="454" name="Oval 407"/>
              <p:cNvSpPr/>
              <p:nvPr/>
            </p:nvSpPr>
            <p:spPr>
              <a:xfrm>
                <a:off x="7213674" y="2831009"/>
                <a:ext cx="393256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5" name="Rectangle 410"/>
              <p:cNvSpPr/>
              <p:nvPr/>
            </p:nvSpPr>
            <p:spPr>
              <a:xfrm>
                <a:off x="7213674" y="2821015"/>
                <a:ext cx="394865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6" name="Oval 411"/>
              <p:cNvSpPr/>
              <p:nvPr/>
            </p:nvSpPr>
            <p:spPr>
              <a:xfrm>
                <a:off x="7212055" y="2752728"/>
                <a:ext cx="393256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57" name="Group 1093"/>
              <p:cNvGrpSpPr/>
              <p:nvPr/>
            </p:nvGrpSpPr>
            <p:grpSpPr>
              <a:xfrm>
                <a:off x="7291032" y="2782711"/>
                <a:ext cx="222409" cy="54964"/>
                <a:chOff x="7291032" y="2782711"/>
                <a:chExt cx="222409" cy="54964"/>
              </a:xfrm>
            </p:grpSpPr>
            <p:sp>
              <p:nvSpPr>
                <p:cNvPr id="458" name="Freeform 1094"/>
                <p:cNvSpPr/>
                <p:nvPr/>
              </p:nvSpPr>
              <p:spPr>
                <a:xfrm>
                  <a:off x="7291032" y="2782711"/>
                  <a:ext cx="22240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9" name="Freeform 1095"/>
                <p:cNvSpPr/>
                <p:nvPr/>
              </p:nvSpPr>
              <p:spPr>
                <a:xfrm>
                  <a:off x="7301072" y="2782711"/>
                  <a:ext cx="202320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60" name="Line 1096"/>
              <p:cNvSpPr/>
              <p:nvPr/>
            </p:nvSpPr>
            <p:spPr>
              <a:xfrm>
                <a:off x="7213674" y="2807692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1" name="Line 1097"/>
              <p:cNvSpPr/>
              <p:nvPr/>
            </p:nvSpPr>
            <p:spPr>
              <a:xfrm>
                <a:off x="7605311" y="2811030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62" name="Oval 407"/>
            <p:cNvSpPr/>
            <p:nvPr/>
          </p:nvSpPr>
          <p:spPr>
            <a:xfrm>
              <a:off x="7206944" y="2832244"/>
              <a:ext cx="404146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63" name="Rectangle 410"/>
            <p:cNvSpPr/>
            <p:nvPr/>
          </p:nvSpPr>
          <p:spPr>
            <a:xfrm>
              <a:off x="7206944" y="2821271"/>
              <a:ext cx="406706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64" name="Oval 411"/>
            <p:cNvSpPr/>
            <p:nvPr/>
          </p:nvSpPr>
          <p:spPr>
            <a:xfrm>
              <a:off x="7205664" y="2752728"/>
              <a:ext cx="405426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65" name="Group 1101"/>
            <p:cNvGrpSpPr/>
            <p:nvPr/>
          </p:nvGrpSpPr>
          <p:grpSpPr>
            <a:xfrm>
              <a:off x="7287511" y="2782884"/>
              <a:ext cx="228929" cy="56208"/>
              <a:chOff x="7287511" y="2782884"/>
              <a:chExt cx="228929" cy="56208"/>
            </a:xfrm>
          </p:grpSpPr>
          <p:sp>
            <p:nvSpPr>
              <p:cNvPr id="466" name="Freeform 1102"/>
              <p:cNvSpPr/>
              <p:nvPr/>
            </p:nvSpPr>
            <p:spPr>
              <a:xfrm>
                <a:off x="7287511" y="2782884"/>
                <a:ext cx="228929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7" name="Freeform 1103"/>
              <p:cNvSpPr/>
              <p:nvPr/>
            </p:nvSpPr>
            <p:spPr>
              <a:xfrm>
                <a:off x="7297853" y="2782884"/>
                <a:ext cx="208254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68" name="Line 1104"/>
            <p:cNvSpPr/>
            <p:nvPr/>
          </p:nvSpPr>
          <p:spPr>
            <a:xfrm>
              <a:off x="7206944" y="2810307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9" name="Line 1105"/>
            <p:cNvSpPr/>
            <p:nvPr/>
          </p:nvSpPr>
          <p:spPr>
            <a:xfrm>
              <a:off x="7611090" y="2811679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70" name="Group 1106"/>
          <p:cNvGrpSpPr/>
          <p:nvPr/>
        </p:nvGrpSpPr>
        <p:grpSpPr>
          <a:xfrm>
            <a:off x="7758117" y="2749545"/>
            <a:ext cx="407977" cy="180978"/>
            <a:chOff x="7758117" y="2749545"/>
            <a:chExt cx="407977" cy="180978"/>
          </a:xfrm>
        </p:grpSpPr>
        <p:grpSp>
          <p:nvGrpSpPr>
            <p:cNvPr id="471" name="Group 1107"/>
            <p:cNvGrpSpPr/>
            <p:nvPr/>
          </p:nvGrpSpPr>
          <p:grpSpPr>
            <a:xfrm>
              <a:off x="7764508" y="2749545"/>
              <a:ext cx="396475" cy="178234"/>
              <a:chOff x="7764508" y="2749545"/>
              <a:chExt cx="396475" cy="178234"/>
            </a:xfrm>
          </p:grpSpPr>
          <p:sp>
            <p:nvSpPr>
              <p:cNvPr id="472" name="Oval 407"/>
              <p:cNvSpPr/>
              <p:nvPr/>
            </p:nvSpPr>
            <p:spPr>
              <a:xfrm>
                <a:off x="7766118" y="2827836"/>
                <a:ext cx="393256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3" name="Rectangle 410"/>
              <p:cNvSpPr/>
              <p:nvPr/>
            </p:nvSpPr>
            <p:spPr>
              <a:xfrm>
                <a:off x="7766118" y="2817842"/>
                <a:ext cx="394865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4" name="Oval 411"/>
              <p:cNvSpPr/>
              <p:nvPr/>
            </p:nvSpPr>
            <p:spPr>
              <a:xfrm>
                <a:off x="7764508" y="2749545"/>
                <a:ext cx="393256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75" name="Group 1111"/>
              <p:cNvGrpSpPr/>
              <p:nvPr/>
            </p:nvGrpSpPr>
            <p:grpSpPr>
              <a:xfrm>
                <a:off x="7843485" y="2779529"/>
                <a:ext cx="222409" cy="54964"/>
                <a:chOff x="7843485" y="2779529"/>
                <a:chExt cx="222409" cy="54964"/>
              </a:xfrm>
            </p:grpSpPr>
            <p:sp>
              <p:nvSpPr>
                <p:cNvPr id="476" name="Freeform 1112"/>
                <p:cNvSpPr/>
                <p:nvPr/>
              </p:nvSpPr>
              <p:spPr>
                <a:xfrm>
                  <a:off x="7843485" y="2779529"/>
                  <a:ext cx="22240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7" name="Freeform 1113"/>
                <p:cNvSpPr/>
                <p:nvPr/>
              </p:nvSpPr>
              <p:spPr>
                <a:xfrm>
                  <a:off x="7853525" y="2779529"/>
                  <a:ext cx="202320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78" name="Line 1114"/>
              <p:cNvSpPr/>
              <p:nvPr/>
            </p:nvSpPr>
            <p:spPr>
              <a:xfrm>
                <a:off x="7766118" y="2804519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9" name="Line 1115"/>
              <p:cNvSpPr/>
              <p:nvPr/>
            </p:nvSpPr>
            <p:spPr>
              <a:xfrm>
                <a:off x="8157764" y="2807848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80" name="Oval 407"/>
            <p:cNvSpPr/>
            <p:nvPr/>
          </p:nvSpPr>
          <p:spPr>
            <a:xfrm>
              <a:off x="7759388" y="2829071"/>
              <a:ext cx="404146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81" name="Rectangle 410"/>
            <p:cNvSpPr/>
            <p:nvPr/>
          </p:nvSpPr>
          <p:spPr>
            <a:xfrm>
              <a:off x="7759388" y="2818098"/>
              <a:ext cx="406706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82" name="Oval 411"/>
            <p:cNvSpPr/>
            <p:nvPr/>
          </p:nvSpPr>
          <p:spPr>
            <a:xfrm>
              <a:off x="7758117" y="2749545"/>
              <a:ext cx="405426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83" name="Group 1119"/>
            <p:cNvGrpSpPr/>
            <p:nvPr/>
          </p:nvGrpSpPr>
          <p:grpSpPr>
            <a:xfrm>
              <a:off x="7839965" y="2779711"/>
              <a:ext cx="228929" cy="56208"/>
              <a:chOff x="7839965" y="2779711"/>
              <a:chExt cx="228929" cy="56208"/>
            </a:xfrm>
          </p:grpSpPr>
          <p:sp>
            <p:nvSpPr>
              <p:cNvPr id="484" name="Freeform 1120"/>
              <p:cNvSpPr/>
              <p:nvPr/>
            </p:nvSpPr>
            <p:spPr>
              <a:xfrm>
                <a:off x="7839965" y="2779711"/>
                <a:ext cx="228929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5" name="Freeform 1121"/>
              <p:cNvSpPr/>
              <p:nvPr/>
            </p:nvSpPr>
            <p:spPr>
              <a:xfrm>
                <a:off x="7850306" y="2779711"/>
                <a:ext cx="208254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86" name="Line 1122"/>
            <p:cNvSpPr/>
            <p:nvPr/>
          </p:nvSpPr>
          <p:spPr>
            <a:xfrm>
              <a:off x="7759388" y="2807134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7" name="Line 1123"/>
            <p:cNvSpPr/>
            <p:nvPr/>
          </p:nvSpPr>
          <p:spPr>
            <a:xfrm>
              <a:off x="8163543" y="2808506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8" name="Group 1124"/>
          <p:cNvGrpSpPr/>
          <p:nvPr/>
        </p:nvGrpSpPr>
        <p:grpSpPr>
          <a:xfrm>
            <a:off x="7688266" y="2390771"/>
            <a:ext cx="392103" cy="180978"/>
            <a:chOff x="7688266" y="2390771"/>
            <a:chExt cx="392103" cy="180978"/>
          </a:xfrm>
        </p:grpSpPr>
        <p:grpSp>
          <p:nvGrpSpPr>
            <p:cNvPr id="489" name="Group 1125"/>
            <p:cNvGrpSpPr/>
            <p:nvPr/>
          </p:nvGrpSpPr>
          <p:grpSpPr>
            <a:xfrm>
              <a:off x="7694410" y="2390771"/>
              <a:ext cx="381049" cy="178234"/>
              <a:chOff x="7694410" y="2390771"/>
              <a:chExt cx="381049" cy="178234"/>
            </a:xfrm>
          </p:grpSpPr>
          <p:sp>
            <p:nvSpPr>
              <p:cNvPr id="490" name="Oval 407"/>
              <p:cNvSpPr/>
              <p:nvPr/>
            </p:nvSpPr>
            <p:spPr>
              <a:xfrm>
                <a:off x="7695956" y="2469062"/>
                <a:ext cx="377948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1" name="Rectangle 410"/>
              <p:cNvSpPr/>
              <p:nvPr/>
            </p:nvSpPr>
            <p:spPr>
              <a:xfrm>
                <a:off x="7695956" y="2459068"/>
                <a:ext cx="379503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2" name="Oval 411"/>
              <p:cNvSpPr/>
              <p:nvPr/>
            </p:nvSpPr>
            <p:spPr>
              <a:xfrm>
                <a:off x="7694410" y="2390771"/>
                <a:ext cx="377948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93" name="Group 1129"/>
              <p:cNvGrpSpPr/>
              <p:nvPr/>
            </p:nvGrpSpPr>
            <p:grpSpPr>
              <a:xfrm>
                <a:off x="7770306" y="2420755"/>
                <a:ext cx="213759" cy="54964"/>
                <a:chOff x="7770306" y="2420755"/>
                <a:chExt cx="213759" cy="54964"/>
              </a:xfrm>
            </p:grpSpPr>
            <p:sp>
              <p:nvSpPr>
                <p:cNvPr id="494" name="Freeform 1130"/>
                <p:cNvSpPr/>
                <p:nvPr/>
              </p:nvSpPr>
              <p:spPr>
                <a:xfrm>
                  <a:off x="7770306" y="2420755"/>
                  <a:ext cx="21375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95" name="Freeform 1131"/>
                <p:cNvSpPr/>
                <p:nvPr/>
              </p:nvSpPr>
              <p:spPr>
                <a:xfrm>
                  <a:off x="7779962" y="2420755"/>
                  <a:ext cx="194456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96" name="Line 1132"/>
              <p:cNvSpPr/>
              <p:nvPr/>
            </p:nvSpPr>
            <p:spPr>
              <a:xfrm>
                <a:off x="7695956" y="2445745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7" name="Line 1133"/>
              <p:cNvSpPr/>
              <p:nvPr/>
            </p:nvSpPr>
            <p:spPr>
              <a:xfrm>
                <a:off x="8072359" y="2449074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8" name="Oval 407"/>
            <p:cNvSpPr/>
            <p:nvPr/>
          </p:nvSpPr>
          <p:spPr>
            <a:xfrm>
              <a:off x="7689491" y="2470297"/>
              <a:ext cx="388427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99" name="Rectangle 410"/>
            <p:cNvSpPr/>
            <p:nvPr/>
          </p:nvSpPr>
          <p:spPr>
            <a:xfrm>
              <a:off x="7689491" y="2459324"/>
              <a:ext cx="390878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500" name="Oval 411"/>
            <p:cNvSpPr/>
            <p:nvPr/>
          </p:nvSpPr>
          <p:spPr>
            <a:xfrm>
              <a:off x="7688266" y="2390771"/>
              <a:ext cx="389653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501" name="Group 1137"/>
            <p:cNvGrpSpPr/>
            <p:nvPr/>
          </p:nvGrpSpPr>
          <p:grpSpPr>
            <a:xfrm>
              <a:off x="7766931" y="2420938"/>
              <a:ext cx="220022" cy="56208"/>
              <a:chOff x="7766931" y="2420938"/>
              <a:chExt cx="220022" cy="56208"/>
            </a:xfrm>
          </p:grpSpPr>
          <p:sp>
            <p:nvSpPr>
              <p:cNvPr id="502" name="Freeform 1138"/>
              <p:cNvSpPr/>
              <p:nvPr/>
            </p:nvSpPr>
            <p:spPr>
              <a:xfrm>
                <a:off x="7766931" y="2420938"/>
                <a:ext cx="220022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3" name="Freeform 1139"/>
              <p:cNvSpPr/>
              <p:nvPr/>
            </p:nvSpPr>
            <p:spPr>
              <a:xfrm>
                <a:off x="7776871" y="2420938"/>
                <a:ext cx="200153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04" name="Line 1140"/>
            <p:cNvSpPr/>
            <p:nvPr/>
          </p:nvSpPr>
          <p:spPr>
            <a:xfrm>
              <a:off x="7689491" y="2448360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5" name="Line 1141"/>
            <p:cNvSpPr/>
            <p:nvPr/>
          </p:nvSpPr>
          <p:spPr>
            <a:xfrm>
              <a:off x="8076684" y="2449732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506" name="Picture 1142" descr="underline_base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>
            <a:off x="550861" y="1079504"/>
            <a:ext cx="4395785" cy="109535"/>
          </a:xfrm>
          <a:prstGeom prst="rect">
            <a:avLst/>
          </a:prstGeom>
          <a:noFill/>
          <a:ln>
            <a:noFill/>
          </a:ln>
        </p:spPr>
      </p:pic>
      <p:sp>
        <p:nvSpPr>
          <p:cNvPr id="507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Tahoma" pitchFamily="34"/>
              </a:rPr>
              <a:t>1-</a:t>
            </a:r>
            <a:fld id="{941587A6-F1D5-44F0-B18A-B6E1D5B2672A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Tahoma" pitchFamily="34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48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292095" y="912808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41301" y="280985"/>
            <a:ext cx="8193088" cy="833439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Μεταγωγή πακέτου: αποθήκευση και προώθηση</a:t>
            </a:r>
            <a:endParaRPr lang="en-US" sz="28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79436" y="3338510"/>
            <a:ext cx="4143375" cy="3409953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000" dirty="0">
                <a:latin typeface="Comic Sans MS" pitchFamily="66"/>
                <a:ea typeface="ＭＳ Ｐゴシック" pitchFamily="34"/>
              </a:rPr>
              <a:t>Παίρνει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L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/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R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seconds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να μεταδώσει (βάλει) το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L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-bit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πακέτο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στην γραμμή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ρυθμού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R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bps</a:t>
            </a: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Αποθήκευση και προώθηση</a:t>
            </a:r>
            <a:r>
              <a:rPr lang="en-US" sz="20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000" i="1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ολόκληρο το πακέτο πρέπει να φτάσει στον δρομολογητή πριν το προωθήσει στον επόμενο</a:t>
            </a:r>
            <a:endParaRPr lang="en-US" sz="2000" dirty="0">
              <a:ea typeface="ＭＳ Ｐゴシック" pitchFamily="34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type="body" idx="4294967295"/>
          </p:nvPr>
        </p:nvSpPr>
        <p:spPr>
          <a:xfrm>
            <a:off x="5456233" y="3602041"/>
            <a:ext cx="3514725" cy="2232022"/>
          </a:xfrm>
        </p:spPr>
        <p:txBody>
          <a:bodyPr/>
          <a:lstStyle/>
          <a:p>
            <a:pPr lvl="0" hangingPunct="1">
              <a:lnSpc>
                <a:spcPct val="90000"/>
              </a:lnSpc>
              <a:spcBef>
                <a:spcPts val="500"/>
              </a:spcBef>
              <a:buNone/>
            </a:pPr>
            <a:r>
              <a:rPr lang="el-GR" sz="2000" i="1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Παράδειγμα με ένα άλμα</a:t>
            </a:r>
            <a:r>
              <a:rPr lang="en-US" sz="2000" i="1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n-US" sz="2000" i="1">
                <a:latin typeface="Comic Sans MS" pitchFamily="66"/>
                <a:ea typeface="ＭＳ Ｐゴシック" pitchFamily="34"/>
              </a:rPr>
              <a:t>L</a:t>
            </a:r>
            <a:r>
              <a:rPr lang="en-US" sz="2000">
                <a:latin typeface="Comic Sans MS" pitchFamily="66"/>
                <a:ea typeface="ＭＳ Ｐゴシック" pitchFamily="34"/>
              </a:rPr>
              <a:t> = 7.5 Mbits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n-US" sz="2000" i="1">
                <a:latin typeface="Comic Sans MS" pitchFamily="66"/>
                <a:ea typeface="ＭＳ Ｐゴシック" pitchFamily="34"/>
              </a:rPr>
              <a:t>R</a:t>
            </a:r>
            <a:r>
              <a:rPr lang="en-US" sz="2000">
                <a:latin typeface="Comic Sans MS" pitchFamily="66"/>
                <a:ea typeface="ＭＳ Ｐゴシック" pitchFamily="34"/>
              </a:rPr>
              <a:t> = 1.5 Mbps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l-GR" sz="2000">
                <a:latin typeface="Comic Sans MS" pitchFamily="66"/>
                <a:ea typeface="ＭＳ Ｐゴシック" pitchFamily="34"/>
              </a:rPr>
              <a:t>Καθυστέρηση μετάδοσης ενός άλματος</a:t>
            </a:r>
            <a:r>
              <a:rPr lang="en-US" sz="2000">
                <a:latin typeface="Comic Sans MS" pitchFamily="66"/>
                <a:ea typeface="ＭＳ Ｐゴシック" pitchFamily="34"/>
              </a:rPr>
              <a:t>= 5 sec</a:t>
            </a:r>
          </a:p>
        </p:txBody>
      </p:sp>
      <p:sp>
        <p:nvSpPr>
          <p:cNvPr id="7" name="AutoShape 42"/>
          <p:cNvSpPr/>
          <p:nvPr/>
        </p:nvSpPr>
        <p:spPr>
          <a:xfrm>
            <a:off x="4975222" y="5695953"/>
            <a:ext cx="152403" cy="728667"/>
          </a:xfrm>
          <a:custGeom>
            <a:avLst>
              <a:gd name="f12" fmla="val 50115"/>
              <a:gd name="f13" fmla="val 50000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5400000"/>
              <a:gd name="f12" fmla="val 50115"/>
              <a:gd name="f13" fmla="val 50000"/>
              <a:gd name="f14" fmla="+- 0 0 -180"/>
              <a:gd name="f15" fmla="+- 0 0 -270"/>
              <a:gd name="f16" fmla="+- 0 0 -360"/>
              <a:gd name="f17" fmla="abs f6"/>
              <a:gd name="f18" fmla="abs f7"/>
              <a:gd name="f19" fmla="abs f8"/>
              <a:gd name="f20" fmla="val f9"/>
              <a:gd name="f21" fmla="val f13"/>
              <a:gd name="f22" fmla="val f12"/>
              <a:gd name="f23" fmla="+- 2700000 f3 0"/>
              <a:gd name="f24" fmla="*/ f14 f2 1"/>
              <a:gd name="f25" fmla="*/ f15 f2 1"/>
              <a:gd name="f26" fmla="*/ f16 f2 1"/>
              <a:gd name="f27" fmla="?: f17 f6 1"/>
              <a:gd name="f28" fmla="?: f18 f7 1"/>
              <a:gd name="f29" fmla="?: f19 f8 1"/>
              <a:gd name="f30" fmla="*/ f23 f10 1"/>
              <a:gd name="f31" fmla="*/ f24 1 f5"/>
              <a:gd name="f32" fmla="*/ f25 1 f5"/>
              <a:gd name="f33" fmla="*/ f26 1 f5"/>
              <a:gd name="f34" fmla="*/ f27 1 21600"/>
              <a:gd name="f35" fmla="*/ f28 1 21600"/>
              <a:gd name="f36" fmla="*/ 21600 f27 1"/>
              <a:gd name="f37" fmla="*/ 21600 f28 1"/>
              <a:gd name="f38" fmla="*/ f30 1 f2"/>
              <a:gd name="f39" fmla="+- f31 0 f3"/>
              <a:gd name="f40" fmla="+- f32 0 f3"/>
              <a:gd name="f41" fmla="+- f33 0 f3"/>
              <a:gd name="f42" fmla="min f35 f34"/>
              <a:gd name="f43" fmla="*/ f36 1 f29"/>
              <a:gd name="f44" fmla="*/ f37 1 f29"/>
              <a:gd name="f45" fmla="+- 0 0 f38"/>
              <a:gd name="f46" fmla="val f43"/>
              <a:gd name="f47" fmla="val f44"/>
              <a:gd name="f48" fmla="+- 0 0 f45"/>
              <a:gd name="f49" fmla="*/ f20 f42 1"/>
              <a:gd name="f50" fmla="+- f47 0 f20"/>
              <a:gd name="f51" fmla="+- f46 0 f20"/>
              <a:gd name="f52" fmla="*/ f48 f2 1"/>
              <a:gd name="f53" fmla="*/ f46 f42 1"/>
              <a:gd name="f54" fmla="*/ f47 f42 1"/>
              <a:gd name="f55" fmla="*/ f51 1 2"/>
              <a:gd name="f56" fmla="min f51 f50"/>
              <a:gd name="f57" fmla="*/ f50 f21 1"/>
              <a:gd name="f58" fmla="*/ f52 1 f10"/>
              <a:gd name="f59" fmla="+- f20 f55 0"/>
              <a:gd name="f60" fmla="*/ f56 f22 1"/>
              <a:gd name="f61" fmla="*/ f57 1 100000"/>
              <a:gd name="f62" fmla="+- f58 0 f3"/>
              <a:gd name="f63" fmla="*/ f55 f42 1"/>
              <a:gd name="f64" fmla="*/ f60 1 100000"/>
              <a:gd name="f65" fmla="cos 1 f62"/>
              <a:gd name="f66" fmla="sin 1 f62"/>
              <a:gd name="f67" fmla="*/ f59 f42 1"/>
              <a:gd name="f68" fmla="*/ f61 f42 1"/>
              <a:gd name="f69" fmla="+- f61 0 f64"/>
              <a:gd name="f70" fmla="+- f47 0 f64"/>
              <a:gd name="f71" fmla="+- 0 0 f65"/>
              <a:gd name="f72" fmla="+- 0 0 f66"/>
              <a:gd name="f73" fmla="*/ f64 f42 1"/>
              <a:gd name="f74" fmla="+- 0 0 f71"/>
              <a:gd name="f75" fmla="+- 0 0 f72"/>
              <a:gd name="f76" fmla="*/ f69 f42 1"/>
              <a:gd name="f77" fmla="*/ f70 f42 1"/>
              <a:gd name="f78" fmla="*/ f74 f55 1"/>
              <a:gd name="f79" fmla="*/ f75 f64 1"/>
              <a:gd name="f80" fmla="+- f20 f78 0"/>
              <a:gd name="f81" fmla="+- f64 0 f79"/>
              <a:gd name="f82" fmla="+- f47 f79 0"/>
              <a:gd name="f83" fmla="+- f82 0 f64"/>
              <a:gd name="f84" fmla="*/ f81 f42 1"/>
              <a:gd name="f85" fmla="*/ f80 f42 1"/>
              <a:gd name="f86" fmla="*/ f83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49" y="f49"/>
              </a:cxn>
              <a:cxn ang="f40">
                <a:pos x="f53" y="f68"/>
              </a:cxn>
              <a:cxn ang="f41">
                <a:pos x="f49" y="f54"/>
              </a:cxn>
            </a:cxnLst>
            <a:rect l="f49" t="f84" r="f85" b="f86"/>
            <a:pathLst>
              <a:path stroke="0">
                <a:moveTo>
                  <a:pt x="f49" y="f49"/>
                </a:moveTo>
                <a:arcTo wR="f63" hR="f73" stAng="f4" swAng="f3"/>
                <a:lnTo>
                  <a:pt x="f67" y="f76"/>
                </a:lnTo>
                <a:arcTo wR="f63" hR="f73" stAng="f2" swAng="f11"/>
                <a:arcTo wR="f63" hR="f73" stAng="f4" swAng="f11"/>
                <a:lnTo>
                  <a:pt x="f67" y="f77"/>
                </a:lnTo>
                <a:arcTo wR="f63" hR="f73" stAng="f9" swAng="f3"/>
                <a:close/>
              </a:path>
              <a:path fill="none">
                <a:moveTo>
                  <a:pt x="f49" y="f49"/>
                </a:moveTo>
                <a:arcTo wR="f63" hR="f73" stAng="f4" swAng="f3"/>
                <a:lnTo>
                  <a:pt x="f67" y="f76"/>
                </a:lnTo>
                <a:arcTo wR="f63" hR="f73" stAng="f2" swAng="f11"/>
                <a:arcTo wR="f63" hR="f73" stAng="f4" swAng="f11"/>
                <a:lnTo>
                  <a:pt x="f67" y="f77"/>
                </a:lnTo>
                <a:arcTo wR="f63" hR="f73" stAng="f9" swAng="f3"/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8" name="Text Box 43"/>
          <p:cNvSpPr txBox="1"/>
          <p:nvPr/>
        </p:nvSpPr>
        <p:spPr>
          <a:xfrm>
            <a:off x="5121270" y="5999158"/>
            <a:ext cx="2311402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Περισσότερα σε λίγο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64A8A81-572A-4FAC-8EC0-FC2DA8FA19E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0" name="TextBox 40"/>
          <p:cNvSpPr txBox="1"/>
          <p:nvPr/>
        </p:nvSpPr>
        <p:spPr>
          <a:xfrm>
            <a:off x="882652" y="2679704"/>
            <a:ext cx="661989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πηγή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grpSp>
        <p:nvGrpSpPr>
          <p:cNvPr id="11" name="Group 41"/>
          <p:cNvGrpSpPr/>
          <p:nvPr/>
        </p:nvGrpSpPr>
        <p:grpSpPr>
          <a:xfrm>
            <a:off x="1630366" y="2768603"/>
            <a:ext cx="1057275" cy="420676"/>
            <a:chOff x="1630366" y="2768603"/>
            <a:chExt cx="1057275" cy="420676"/>
          </a:xfrm>
        </p:grpSpPr>
        <p:pic>
          <p:nvPicPr>
            <p:cNvPr id="12" name="Picture 8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630366" y="2782884"/>
              <a:ext cx="1057275" cy="4063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Rectangle 100"/>
            <p:cNvSpPr/>
            <p:nvPr/>
          </p:nvSpPr>
          <p:spPr>
            <a:xfrm rot="1049097">
              <a:off x="1705648" y="2768603"/>
              <a:ext cx="946614" cy="263338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ＭＳ Ｐゴシック"/>
                <a:cs typeface="ＭＳ Ｐゴシック"/>
              </a:endParaRPr>
            </a:p>
          </p:txBody>
        </p:sp>
      </p:grpSp>
      <p:cxnSp>
        <p:nvCxnSpPr>
          <p:cNvPr id="14" name="Straight Connector 42"/>
          <p:cNvCxnSpPr/>
          <p:nvPr/>
        </p:nvCxnSpPr>
        <p:spPr>
          <a:xfrm>
            <a:off x="2576514" y="2874965"/>
            <a:ext cx="1738311" cy="0"/>
          </a:xfrm>
          <a:prstGeom prst="straightConnector1">
            <a:avLst/>
          </a:prstGeom>
          <a:noFill/>
          <a:ln w="19046">
            <a:solidFill>
              <a:srgbClr val="000000"/>
            </a:solidFill>
            <a:prstDash val="solid"/>
            <a:round/>
          </a:ln>
        </p:spPr>
      </p:cxnSp>
      <p:grpSp>
        <p:nvGrpSpPr>
          <p:cNvPr id="15" name="Group 43"/>
          <p:cNvGrpSpPr/>
          <p:nvPr/>
        </p:nvGrpSpPr>
        <p:grpSpPr>
          <a:xfrm>
            <a:off x="3922711" y="2687641"/>
            <a:ext cx="1058867" cy="384175"/>
            <a:chOff x="3922711" y="2687641"/>
            <a:chExt cx="1058867" cy="384175"/>
          </a:xfrm>
        </p:grpSpPr>
        <p:grpSp>
          <p:nvGrpSpPr>
            <p:cNvPr id="16" name="Group 92"/>
            <p:cNvGrpSpPr/>
            <p:nvPr/>
          </p:nvGrpSpPr>
          <p:grpSpPr>
            <a:xfrm>
              <a:off x="3926790" y="2687641"/>
              <a:ext cx="1035978" cy="384175"/>
              <a:chOff x="3926790" y="2687641"/>
              <a:chExt cx="1035978" cy="384175"/>
            </a:xfrm>
          </p:grpSpPr>
          <p:pic>
            <p:nvPicPr>
              <p:cNvPr id="17" name="Picture 95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3926790" y="2738783"/>
                <a:ext cx="1035978" cy="33303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8" name="Rectangle 96"/>
              <p:cNvSpPr/>
              <p:nvPr/>
            </p:nvSpPr>
            <p:spPr>
              <a:xfrm>
                <a:off x="4806945" y="2882902"/>
                <a:ext cx="36511" cy="12382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Rectangle 97"/>
              <p:cNvSpPr/>
              <p:nvPr/>
            </p:nvSpPr>
            <p:spPr>
              <a:xfrm>
                <a:off x="4086225" y="2895603"/>
                <a:ext cx="50804" cy="12382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Oval 98"/>
              <p:cNvSpPr/>
              <p:nvPr/>
            </p:nvSpPr>
            <p:spPr>
              <a:xfrm>
                <a:off x="3960815" y="2687641"/>
                <a:ext cx="971550" cy="27304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1" name="Rectangle 93"/>
            <p:cNvSpPr/>
            <p:nvPr/>
          </p:nvSpPr>
          <p:spPr>
            <a:xfrm>
              <a:off x="4911727" y="2713033"/>
              <a:ext cx="69851" cy="6985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Rectangle 94"/>
            <p:cNvSpPr/>
            <p:nvPr/>
          </p:nvSpPr>
          <p:spPr>
            <a:xfrm>
              <a:off x="3922711" y="2716216"/>
              <a:ext cx="69851" cy="6985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" name="Group 44"/>
          <p:cNvGrpSpPr/>
          <p:nvPr/>
        </p:nvGrpSpPr>
        <p:grpSpPr>
          <a:xfrm>
            <a:off x="3876671" y="1608136"/>
            <a:ext cx="1092195" cy="303215"/>
            <a:chOff x="3876671" y="1608136"/>
            <a:chExt cx="1092195" cy="303215"/>
          </a:xfrm>
        </p:grpSpPr>
        <p:pic>
          <p:nvPicPr>
            <p:cNvPr id="24" name="Picture 2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3876671" y="1608136"/>
              <a:ext cx="1092195" cy="28098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5" name="Rectangle 90"/>
            <p:cNvSpPr/>
            <p:nvPr/>
          </p:nvSpPr>
          <p:spPr>
            <a:xfrm>
              <a:off x="4883152" y="1825627"/>
              <a:ext cx="73023" cy="73023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Rectangle 91"/>
            <p:cNvSpPr/>
            <p:nvPr/>
          </p:nvSpPr>
          <p:spPr>
            <a:xfrm>
              <a:off x="3902073" y="1838328"/>
              <a:ext cx="73023" cy="73023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" name="Group 45"/>
          <p:cNvGrpSpPr/>
          <p:nvPr/>
        </p:nvGrpSpPr>
        <p:grpSpPr>
          <a:xfrm>
            <a:off x="1735139" y="1196977"/>
            <a:ext cx="1150936" cy="730248"/>
            <a:chOff x="1735139" y="1196977"/>
            <a:chExt cx="1150936" cy="730248"/>
          </a:xfrm>
        </p:grpSpPr>
        <p:pic>
          <p:nvPicPr>
            <p:cNvPr id="28" name="Picture 9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1862139" y="1196977"/>
              <a:ext cx="835020" cy="73024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" name="Rectangle 88"/>
            <p:cNvSpPr/>
            <p:nvPr/>
          </p:nvSpPr>
          <p:spPr>
            <a:xfrm rot="11601811">
              <a:off x="1735139" y="1663631"/>
              <a:ext cx="1150936" cy="240734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ＭＳ Ｐゴシック"/>
                <a:cs typeface="ＭＳ Ｐゴシック"/>
              </a:endParaRPr>
            </a:p>
          </p:txBody>
        </p:sp>
      </p:grpSp>
      <p:sp>
        <p:nvSpPr>
          <p:cNvPr id="30" name="TextBox 46"/>
          <p:cNvSpPr txBox="1"/>
          <p:nvPr/>
        </p:nvSpPr>
        <p:spPr>
          <a:xfrm>
            <a:off x="2935288" y="2908304"/>
            <a:ext cx="566735" cy="3063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R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bps</a:t>
            </a:r>
          </a:p>
        </p:txBody>
      </p:sp>
      <p:cxnSp>
        <p:nvCxnSpPr>
          <p:cNvPr id="31" name="Straight Connector 47"/>
          <p:cNvCxnSpPr/>
          <p:nvPr/>
        </p:nvCxnSpPr>
        <p:spPr>
          <a:xfrm>
            <a:off x="4967285" y="2879729"/>
            <a:ext cx="1738311" cy="0"/>
          </a:xfrm>
          <a:prstGeom prst="straightConnector1">
            <a:avLst/>
          </a:prstGeom>
          <a:noFill/>
          <a:ln w="19046">
            <a:solidFill>
              <a:srgbClr val="000000"/>
            </a:solidFill>
            <a:prstDash val="solid"/>
            <a:round/>
          </a:ln>
        </p:spPr>
      </p:cxnSp>
      <p:grpSp>
        <p:nvGrpSpPr>
          <p:cNvPr id="32" name="Group 100"/>
          <p:cNvGrpSpPr/>
          <p:nvPr/>
        </p:nvGrpSpPr>
        <p:grpSpPr>
          <a:xfrm>
            <a:off x="5945191" y="2071692"/>
            <a:ext cx="1477963" cy="1284283"/>
            <a:chOff x="5945191" y="2071692"/>
            <a:chExt cx="1477963" cy="1284283"/>
          </a:xfrm>
        </p:grpSpPr>
        <p:pic>
          <p:nvPicPr>
            <p:cNvPr id="33" name="Picture 101" descr="desktop_computer_stylized_medium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flipH="1">
              <a:off x="5945191" y="2071692"/>
              <a:ext cx="1477963" cy="128428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4" name="Freeform 102"/>
            <p:cNvSpPr/>
            <p:nvPr/>
          </p:nvSpPr>
          <p:spPr>
            <a:xfrm flipH="1">
              <a:off x="6574938" y="2196050"/>
              <a:ext cx="714118" cy="5869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endParaRPr>
            </a:p>
          </p:txBody>
        </p:sp>
      </p:grpSp>
      <p:sp>
        <p:nvSpPr>
          <p:cNvPr id="35" name="TextBox 49"/>
          <p:cNvSpPr txBox="1"/>
          <p:nvPr/>
        </p:nvSpPr>
        <p:spPr>
          <a:xfrm>
            <a:off x="7427908" y="2778120"/>
            <a:ext cx="1320795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προορισμός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sp>
        <p:nvSpPr>
          <p:cNvPr id="36" name="TextBox 52"/>
          <p:cNvSpPr txBox="1"/>
          <p:nvPr/>
        </p:nvSpPr>
        <p:spPr>
          <a:xfrm>
            <a:off x="2395535" y="2574922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1</a:t>
            </a:r>
          </a:p>
        </p:txBody>
      </p:sp>
      <p:sp>
        <p:nvSpPr>
          <p:cNvPr id="37" name="TextBox 53"/>
          <p:cNvSpPr txBox="1"/>
          <p:nvPr/>
        </p:nvSpPr>
        <p:spPr>
          <a:xfrm>
            <a:off x="2198683" y="2581278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2</a:t>
            </a:r>
          </a:p>
        </p:txBody>
      </p:sp>
      <p:sp>
        <p:nvSpPr>
          <p:cNvPr id="38" name="TextBox 54"/>
          <p:cNvSpPr txBox="1"/>
          <p:nvPr/>
        </p:nvSpPr>
        <p:spPr>
          <a:xfrm>
            <a:off x="2011359" y="2578095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3</a:t>
            </a:r>
          </a:p>
        </p:txBody>
      </p:sp>
      <p:grpSp>
        <p:nvGrpSpPr>
          <p:cNvPr id="39" name="Group 55"/>
          <p:cNvGrpSpPr/>
          <p:nvPr/>
        </p:nvGrpSpPr>
        <p:grpSpPr>
          <a:xfrm>
            <a:off x="1744666" y="1873248"/>
            <a:ext cx="2935287" cy="841376"/>
            <a:chOff x="1744666" y="1873248"/>
            <a:chExt cx="2935287" cy="841376"/>
          </a:xfrm>
        </p:grpSpPr>
        <p:grpSp>
          <p:nvGrpSpPr>
            <p:cNvPr id="40" name="Group 56"/>
            <p:cNvGrpSpPr/>
            <p:nvPr/>
          </p:nvGrpSpPr>
          <p:grpSpPr>
            <a:xfrm>
              <a:off x="4138610" y="1873248"/>
              <a:ext cx="503240" cy="771525"/>
              <a:chOff x="4138610" y="1873248"/>
              <a:chExt cx="503240" cy="771525"/>
            </a:xfrm>
          </p:grpSpPr>
          <p:sp>
            <p:nvSpPr>
              <p:cNvPr id="41" name="Rectangle 77"/>
              <p:cNvSpPr/>
              <p:nvPr/>
            </p:nvSpPr>
            <p:spPr>
              <a:xfrm>
                <a:off x="4522786" y="2424110"/>
                <a:ext cx="114300" cy="220663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Freeform 78"/>
              <p:cNvSpPr/>
              <p:nvPr/>
            </p:nvSpPr>
            <p:spPr>
              <a:xfrm>
                <a:off x="4141783" y="2138360"/>
                <a:ext cx="381003" cy="506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7997"/>
                  <a:gd name="f7" fmla="val 1424095"/>
                  <a:gd name="f8" fmla="val 476358"/>
                  <a:gd name="f9" fmla="val 966787"/>
                  <a:gd name="f10" fmla="val 965200"/>
                  <a:gd name="f11" fmla="val 958958"/>
                  <a:gd name="f12" fmla="val 969205"/>
                  <a:gd name="f13" fmla="val 1246013"/>
                  <a:gd name="f14" fmla="val 967618"/>
                  <a:gd name="f15" fmla="val 780876"/>
                  <a:gd name="f16" fmla="+- 0 0 -90"/>
                  <a:gd name="f17" fmla="*/ f3 1 967997"/>
                  <a:gd name="f18" fmla="*/ f4 1 14240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67997"/>
                  <a:gd name="f27" fmla="*/ f23 1 1424095"/>
                  <a:gd name="f28" fmla="*/ 0 f24 1"/>
                  <a:gd name="f29" fmla="*/ 966787 f24 1"/>
                  <a:gd name="f30" fmla="*/ 967618 f24 1"/>
                  <a:gd name="f31" fmla="*/ 0 f23 1"/>
                  <a:gd name="f32" fmla="*/ 476358 f23 1"/>
                  <a:gd name="f33" fmla="*/ 1424095 f23 1"/>
                  <a:gd name="f34" fmla="*/ 780876 f23 1"/>
                  <a:gd name="f35" fmla="+- f25 0 f1"/>
                  <a:gd name="f36" fmla="*/ f28 1 967997"/>
                  <a:gd name="f37" fmla="*/ f29 1 967997"/>
                  <a:gd name="f38" fmla="*/ f30 1 967997"/>
                  <a:gd name="f39" fmla="*/ f31 1 1424095"/>
                  <a:gd name="f40" fmla="*/ f32 1 1424095"/>
                  <a:gd name="f41" fmla="*/ f33 1 1424095"/>
                  <a:gd name="f42" fmla="*/ f34 1 1424095"/>
                  <a:gd name="f43" fmla="*/ f19 1 f26"/>
                  <a:gd name="f44" fmla="*/ f20 1 f26"/>
                  <a:gd name="f45" fmla="*/ f19 1 f27"/>
                  <a:gd name="f46" fmla="*/ f21 1 f27"/>
                  <a:gd name="f47" fmla="*/ f36 1 f26"/>
                  <a:gd name="f48" fmla="*/ f39 1 f27"/>
                  <a:gd name="f49" fmla="*/ f40 1 f27"/>
                  <a:gd name="f50" fmla="*/ f37 1 f26"/>
                  <a:gd name="f51" fmla="*/ f41 1 f27"/>
                  <a:gd name="f52" fmla="*/ f38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8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58" y="f60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967997" h="1424095">
                    <a:moveTo>
                      <a:pt x="f5" y="f5"/>
                    </a:moveTo>
                    <a:lnTo>
                      <a:pt x="f5" y="f8"/>
                    </a:lnTo>
                    <a:lnTo>
                      <a:pt x="f9" y="f7"/>
                    </a:lnTo>
                    <a:cubicBezTo>
                      <a:pt x="f10" y="f11"/>
                      <a:pt x="f12" y="f13"/>
                      <a:pt x="f14" y="f15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43" name="Freeform 79"/>
              <p:cNvSpPr/>
              <p:nvPr/>
            </p:nvSpPr>
            <p:spPr>
              <a:xfrm>
                <a:off x="4138610" y="2124078"/>
                <a:ext cx="503240" cy="2952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77416"/>
                  <a:gd name="f7" fmla="val 814795"/>
                  <a:gd name="f8" fmla="val 233363"/>
                  <a:gd name="f9" fmla="val 9439"/>
                  <a:gd name="f10" fmla="val 980474"/>
                  <a:gd name="f11" fmla="val 1088424"/>
                  <a:gd name="f12" fmla="val 806858"/>
                  <a:gd name="f13" fmla="val 1074215"/>
                  <a:gd name="f14" fmla="val 806999"/>
                  <a:gd name="f15" fmla="val 813350"/>
                  <a:gd name="f16" fmla="+- 0 0 -90"/>
                  <a:gd name="f17" fmla="*/ f3 1 1277416"/>
                  <a:gd name="f18" fmla="*/ f4 1 8147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77416"/>
                  <a:gd name="f27" fmla="*/ f23 1 814795"/>
                  <a:gd name="f28" fmla="*/ 233363 f24 1"/>
                  <a:gd name="f29" fmla="*/ 0 f24 1"/>
                  <a:gd name="f30" fmla="*/ 1277416 f24 1"/>
                  <a:gd name="f31" fmla="*/ 0 f23 1"/>
                  <a:gd name="f32" fmla="*/ 9439 f23 1"/>
                  <a:gd name="f33" fmla="*/ 980474 f24 1"/>
                  <a:gd name="f34" fmla="*/ 814795 f23 1"/>
                  <a:gd name="f35" fmla="*/ 813350 f23 1"/>
                  <a:gd name="f36" fmla="+- f25 0 f1"/>
                  <a:gd name="f37" fmla="*/ f28 1 1277416"/>
                  <a:gd name="f38" fmla="*/ f29 1 1277416"/>
                  <a:gd name="f39" fmla="*/ f30 1 1277416"/>
                  <a:gd name="f40" fmla="*/ f31 1 814795"/>
                  <a:gd name="f41" fmla="*/ f32 1 814795"/>
                  <a:gd name="f42" fmla="*/ f33 1 1277416"/>
                  <a:gd name="f43" fmla="*/ f34 1 814795"/>
                  <a:gd name="f44" fmla="*/ f35 1 814795"/>
                  <a:gd name="f45" fmla="*/ f19 1 f26"/>
                  <a:gd name="f46" fmla="*/ f20 1 f26"/>
                  <a:gd name="f47" fmla="*/ f19 1 f27"/>
                  <a:gd name="f48" fmla="*/ f21 1 f27"/>
                  <a:gd name="f49" fmla="*/ f37 1 f26"/>
                  <a:gd name="f50" fmla="*/ f40 1 f27"/>
                  <a:gd name="f51" fmla="*/ f38 1 f26"/>
                  <a:gd name="f52" fmla="*/ f41 1 f27"/>
                  <a:gd name="f53" fmla="*/ f42 1 f26"/>
                  <a:gd name="f54" fmla="*/ f43 1 f27"/>
                  <a:gd name="f55" fmla="*/ f39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77416" h="814795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13" y="f14"/>
                      <a:pt x="f6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44" name="Freeform 80"/>
              <p:cNvSpPr/>
              <p:nvPr/>
            </p:nvSpPr>
            <p:spPr>
              <a:xfrm>
                <a:off x="4144966" y="1881185"/>
                <a:ext cx="485775" cy="5381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7877"/>
                  <a:gd name="f7" fmla="val 646573"/>
                  <a:gd name="f8" fmla="val 5411"/>
                  <a:gd name="f9" fmla="val 13527"/>
                  <a:gd name="f10" fmla="val 305702"/>
                  <a:gd name="f11" fmla="val 457200"/>
                  <a:gd name="f12" fmla="val 596975"/>
                  <a:gd name="f13" fmla="val 538360"/>
                  <a:gd name="f14" fmla="val 596074"/>
                  <a:gd name="f15" fmla="val 430147"/>
                  <a:gd name="f16" fmla="val 595172"/>
                  <a:gd name="f17" fmla="val 321934"/>
                  <a:gd name="f18" fmla="val 110919"/>
                  <a:gd name="f19" fmla="+- 0 0 -90"/>
                  <a:gd name="f20" fmla="*/ f3 1 597877"/>
                  <a:gd name="f21" fmla="*/ f4 1 64657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597877"/>
                  <a:gd name="f30" fmla="*/ f26 1 646573"/>
                  <a:gd name="f31" fmla="*/ 5411 f27 1"/>
                  <a:gd name="f32" fmla="*/ 13527 f26 1"/>
                  <a:gd name="f33" fmla="*/ 0 f27 1"/>
                  <a:gd name="f34" fmla="*/ 305702 f26 1"/>
                  <a:gd name="f35" fmla="*/ 457200 f27 1"/>
                  <a:gd name="f36" fmla="*/ 646573 f26 1"/>
                  <a:gd name="f37" fmla="*/ 597877 f27 1"/>
                  <a:gd name="f38" fmla="*/ 595172 f27 1"/>
                  <a:gd name="f39" fmla="*/ 321934 f26 1"/>
                  <a:gd name="f40" fmla="*/ 110919 f27 1"/>
                  <a:gd name="f41" fmla="*/ 0 f26 1"/>
                  <a:gd name="f42" fmla="+- f28 0 f1"/>
                  <a:gd name="f43" fmla="*/ f31 1 597877"/>
                  <a:gd name="f44" fmla="*/ f32 1 646573"/>
                  <a:gd name="f45" fmla="*/ f33 1 597877"/>
                  <a:gd name="f46" fmla="*/ f34 1 646573"/>
                  <a:gd name="f47" fmla="*/ f35 1 597877"/>
                  <a:gd name="f48" fmla="*/ f36 1 646573"/>
                  <a:gd name="f49" fmla="*/ f37 1 597877"/>
                  <a:gd name="f50" fmla="*/ f38 1 597877"/>
                  <a:gd name="f51" fmla="*/ f39 1 646573"/>
                  <a:gd name="f52" fmla="*/ f40 1 597877"/>
                  <a:gd name="f53" fmla="*/ f41 1 646573"/>
                  <a:gd name="f54" fmla="*/ f22 1 f29"/>
                  <a:gd name="f55" fmla="*/ f23 1 f29"/>
                  <a:gd name="f56" fmla="*/ f22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29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0 1"/>
                  <a:gd name="f80" fmla="*/ f65 f20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78"/>
                  </a:cxn>
                  <a:cxn ang="f42">
                    <a:pos x="f80" y="f81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597877" h="646573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7"/>
                    </a:lnTo>
                    <a:lnTo>
                      <a:pt x="f6" y="f7"/>
                    </a:ln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5"/>
                    </a:lnTo>
                    <a:lnTo>
                      <a:pt x="f8" y="f9"/>
                    </a:lnTo>
                    <a:close/>
                  </a:path>
                </a:pathLst>
              </a:cu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cxnSp>
            <p:nvCxnSpPr>
              <p:cNvPr id="45" name="Straight Connector 81"/>
              <p:cNvCxnSpPr>
                <a:stCxn id="44" idx="4"/>
              </p:cNvCxnSpPr>
              <p:nvPr/>
            </p:nvCxnSpPr>
            <p:spPr>
              <a:xfrm>
                <a:off x="4148331" y="1892753"/>
                <a:ext cx="364251" cy="25872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6" name="Straight Connector 82"/>
              <p:cNvCxnSpPr>
                <a:endCxn id="44" idx="8"/>
              </p:cNvCxnSpPr>
              <p:nvPr/>
            </p:nvCxnSpPr>
            <p:spPr>
              <a:xfrm flipV="1">
                <a:off x="4514785" y="2149233"/>
                <a:ext cx="114794" cy="224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7" name="Straight Connector 83"/>
              <p:cNvCxnSpPr>
                <a:endCxn id="44" idx="6"/>
              </p:cNvCxnSpPr>
              <p:nvPr/>
            </p:nvCxnSpPr>
            <p:spPr>
              <a:xfrm flipH="1">
                <a:off x="4516998" y="2151482"/>
                <a:ext cx="2204" cy="267736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8" name="Straight Connector 84"/>
              <p:cNvCxnSpPr/>
              <p:nvPr/>
            </p:nvCxnSpPr>
            <p:spPr>
              <a:xfrm flipH="1">
                <a:off x="4232958" y="1873248"/>
                <a:ext cx="2204" cy="267737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</p:grpSp>
        <p:grpSp>
          <p:nvGrpSpPr>
            <p:cNvPr id="49" name="Group 57"/>
            <p:cNvGrpSpPr/>
            <p:nvPr/>
          </p:nvGrpSpPr>
          <p:grpSpPr>
            <a:xfrm>
              <a:off x="2343150" y="1881167"/>
              <a:ext cx="503240" cy="771543"/>
              <a:chOff x="2343150" y="1881167"/>
              <a:chExt cx="503240" cy="771543"/>
            </a:xfrm>
          </p:grpSpPr>
          <p:sp>
            <p:nvSpPr>
              <p:cNvPr id="50" name="Freeform 69"/>
              <p:cNvSpPr/>
              <p:nvPr/>
            </p:nvSpPr>
            <p:spPr>
              <a:xfrm>
                <a:off x="2346322" y="2146297"/>
                <a:ext cx="381003" cy="506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7997"/>
                  <a:gd name="f7" fmla="val 1424095"/>
                  <a:gd name="f8" fmla="val 476358"/>
                  <a:gd name="f9" fmla="val 966787"/>
                  <a:gd name="f10" fmla="val 965200"/>
                  <a:gd name="f11" fmla="val 958958"/>
                  <a:gd name="f12" fmla="val 969205"/>
                  <a:gd name="f13" fmla="val 1246013"/>
                  <a:gd name="f14" fmla="val 967618"/>
                  <a:gd name="f15" fmla="val 780876"/>
                  <a:gd name="f16" fmla="+- 0 0 -90"/>
                  <a:gd name="f17" fmla="*/ f3 1 967997"/>
                  <a:gd name="f18" fmla="*/ f4 1 14240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67997"/>
                  <a:gd name="f27" fmla="*/ f23 1 1424095"/>
                  <a:gd name="f28" fmla="*/ 0 f24 1"/>
                  <a:gd name="f29" fmla="*/ 966787 f24 1"/>
                  <a:gd name="f30" fmla="*/ 967618 f24 1"/>
                  <a:gd name="f31" fmla="*/ 0 f23 1"/>
                  <a:gd name="f32" fmla="*/ 476358 f23 1"/>
                  <a:gd name="f33" fmla="*/ 1424095 f23 1"/>
                  <a:gd name="f34" fmla="*/ 780876 f23 1"/>
                  <a:gd name="f35" fmla="+- f25 0 f1"/>
                  <a:gd name="f36" fmla="*/ f28 1 967997"/>
                  <a:gd name="f37" fmla="*/ f29 1 967997"/>
                  <a:gd name="f38" fmla="*/ f30 1 967997"/>
                  <a:gd name="f39" fmla="*/ f31 1 1424095"/>
                  <a:gd name="f40" fmla="*/ f32 1 1424095"/>
                  <a:gd name="f41" fmla="*/ f33 1 1424095"/>
                  <a:gd name="f42" fmla="*/ f34 1 1424095"/>
                  <a:gd name="f43" fmla="*/ f19 1 f26"/>
                  <a:gd name="f44" fmla="*/ f20 1 f26"/>
                  <a:gd name="f45" fmla="*/ f19 1 f27"/>
                  <a:gd name="f46" fmla="*/ f21 1 f27"/>
                  <a:gd name="f47" fmla="*/ f36 1 f26"/>
                  <a:gd name="f48" fmla="*/ f39 1 f27"/>
                  <a:gd name="f49" fmla="*/ f40 1 f27"/>
                  <a:gd name="f50" fmla="*/ f37 1 f26"/>
                  <a:gd name="f51" fmla="*/ f41 1 f27"/>
                  <a:gd name="f52" fmla="*/ f38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8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58" y="f60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967997" h="1424095">
                    <a:moveTo>
                      <a:pt x="f5" y="f5"/>
                    </a:moveTo>
                    <a:lnTo>
                      <a:pt x="f5" y="f8"/>
                    </a:lnTo>
                    <a:lnTo>
                      <a:pt x="f9" y="f7"/>
                    </a:lnTo>
                    <a:cubicBezTo>
                      <a:pt x="f10" y="f11"/>
                      <a:pt x="f12" y="f13"/>
                      <a:pt x="f14" y="f15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51" name="Freeform 70"/>
              <p:cNvSpPr/>
              <p:nvPr/>
            </p:nvSpPr>
            <p:spPr>
              <a:xfrm>
                <a:off x="2343150" y="2132015"/>
                <a:ext cx="503240" cy="2952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77416"/>
                  <a:gd name="f7" fmla="val 814795"/>
                  <a:gd name="f8" fmla="val 233363"/>
                  <a:gd name="f9" fmla="val 9439"/>
                  <a:gd name="f10" fmla="val 980474"/>
                  <a:gd name="f11" fmla="val 1088424"/>
                  <a:gd name="f12" fmla="val 806858"/>
                  <a:gd name="f13" fmla="val 1074215"/>
                  <a:gd name="f14" fmla="val 806999"/>
                  <a:gd name="f15" fmla="val 813350"/>
                  <a:gd name="f16" fmla="+- 0 0 -90"/>
                  <a:gd name="f17" fmla="*/ f3 1 1277416"/>
                  <a:gd name="f18" fmla="*/ f4 1 8147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77416"/>
                  <a:gd name="f27" fmla="*/ f23 1 814795"/>
                  <a:gd name="f28" fmla="*/ 233363 f24 1"/>
                  <a:gd name="f29" fmla="*/ 0 f24 1"/>
                  <a:gd name="f30" fmla="*/ 1277416 f24 1"/>
                  <a:gd name="f31" fmla="*/ 0 f23 1"/>
                  <a:gd name="f32" fmla="*/ 9439 f23 1"/>
                  <a:gd name="f33" fmla="*/ 980474 f24 1"/>
                  <a:gd name="f34" fmla="*/ 814795 f23 1"/>
                  <a:gd name="f35" fmla="*/ 813350 f23 1"/>
                  <a:gd name="f36" fmla="+- f25 0 f1"/>
                  <a:gd name="f37" fmla="*/ f28 1 1277416"/>
                  <a:gd name="f38" fmla="*/ f29 1 1277416"/>
                  <a:gd name="f39" fmla="*/ f30 1 1277416"/>
                  <a:gd name="f40" fmla="*/ f31 1 814795"/>
                  <a:gd name="f41" fmla="*/ f32 1 814795"/>
                  <a:gd name="f42" fmla="*/ f33 1 1277416"/>
                  <a:gd name="f43" fmla="*/ f34 1 814795"/>
                  <a:gd name="f44" fmla="*/ f35 1 814795"/>
                  <a:gd name="f45" fmla="*/ f19 1 f26"/>
                  <a:gd name="f46" fmla="*/ f20 1 f26"/>
                  <a:gd name="f47" fmla="*/ f19 1 f27"/>
                  <a:gd name="f48" fmla="*/ f21 1 f27"/>
                  <a:gd name="f49" fmla="*/ f37 1 f26"/>
                  <a:gd name="f50" fmla="*/ f40 1 f27"/>
                  <a:gd name="f51" fmla="*/ f38 1 f26"/>
                  <a:gd name="f52" fmla="*/ f41 1 f27"/>
                  <a:gd name="f53" fmla="*/ f42 1 f26"/>
                  <a:gd name="f54" fmla="*/ f43 1 f27"/>
                  <a:gd name="f55" fmla="*/ f39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77416" h="814795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13" y="f14"/>
                      <a:pt x="f6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52" name="Rectangle 71"/>
              <p:cNvSpPr/>
              <p:nvPr/>
            </p:nvSpPr>
            <p:spPr>
              <a:xfrm>
                <a:off x="2727326" y="2432047"/>
                <a:ext cx="114300" cy="220663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Freeform 72"/>
              <p:cNvSpPr/>
              <p:nvPr/>
            </p:nvSpPr>
            <p:spPr>
              <a:xfrm>
                <a:off x="2349495" y="1889122"/>
                <a:ext cx="485775" cy="5381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7877"/>
                  <a:gd name="f7" fmla="val 646573"/>
                  <a:gd name="f8" fmla="val 5411"/>
                  <a:gd name="f9" fmla="val 13527"/>
                  <a:gd name="f10" fmla="val 305702"/>
                  <a:gd name="f11" fmla="val 457200"/>
                  <a:gd name="f12" fmla="val 596975"/>
                  <a:gd name="f13" fmla="val 538360"/>
                  <a:gd name="f14" fmla="val 596074"/>
                  <a:gd name="f15" fmla="val 430147"/>
                  <a:gd name="f16" fmla="val 595172"/>
                  <a:gd name="f17" fmla="val 321934"/>
                  <a:gd name="f18" fmla="val 110919"/>
                  <a:gd name="f19" fmla="+- 0 0 -90"/>
                  <a:gd name="f20" fmla="*/ f3 1 597877"/>
                  <a:gd name="f21" fmla="*/ f4 1 64657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597877"/>
                  <a:gd name="f30" fmla="*/ f26 1 646573"/>
                  <a:gd name="f31" fmla="*/ 5411 f27 1"/>
                  <a:gd name="f32" fmla="*/ 13527 f26 1"/>
                  <a:gd name="f33" fmla="*/ 0 f27 1"/>
                  <a:gd name="f34" fmla="*/ 305702 f26 1"/>
                  <a:gd name="f35" fmla="*/ 457200 f27 1"/>
                  <a:gd name="f36" fmla="*/ 646573 f26 1"/>
                  <a:gd name="f37" fmla="*/ 597877 f27 1"/>
                  <a:gd name="f38" fmla="*/ 595172 f27 1"/>
                  <a:gd name="f39" fmla="*/ 321934 f26 1"/>
                  <a:gd name="f40" fmla="*/ 110919 f27 1"/>
                  <a:gd name="f41" fmla="*/ 0 f26 1"/>
                  <a:gd name="f42" fmla="+- f28 0 f1"/>
                  <a:gd name="f43" fmla="*/ f31 1 597877"/>
                  <a:gd name="f44" fmla="*/ f32 1 646573"/>
                  <a:gd name="f45" fmla="*/ f33 1 597877"/>
                  <a:gd name="f46" fmla="*/ f34 1 646573"/>
                  <a:gd name="f47" fmla="*/ f35 1 597877"/>
                  <a:gd name="f48" fmla="*/ f36 1 646573"/>
                  <a:gd name="f49" fmla="*/ f37 1 597877"/>
                  <a:gd name="f50" fmla="*/ f38 1 597877"/>
                  <a:gd name="f51" fmla="*/ f39 1 646573"/>
                  <a:gd name="f52" fmla="*/ f40 1 597877"/>
                  <a:gd name="f53" fmla="*/ f41 1 646573"/>
                  <a:gd name="f54" fmla="*/ f22 1 f29"/>
                  <a:gd name="f55" fmla="*/ f23 1 f29"/>
                  <a:gd name="f56" fmla="*/ f22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29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0 1"/>
                  <a:gd name="f80" fmla="*/ f65 f20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78"/>
                  </a:cxn>
                  <a:cxn ang="f42">
                    <a:pos x="f80" y="f81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597877" h="646573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7"/>
                    </a:lnTo>
                    <a:lnTo>
                      <a:pt x="f6" y="f7"/>
                    </a:ln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5"/>
                    </a:lnTo>
                    <a:lnTo>
                      <a:pt x="f8" y="f9"/>
                    </a:lnTo>
                    <a:close/>
                  </a:path>
                </a:pathLst>
              </a:cu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cxnSp>
            <p:nvCxnSpPr>
              <p:cNvPr id="54" name="Straight Connector 73"/>
              <p:cNvCxnSpPr>
                <a:stCxn id="53" idx="4"/>
              </p:cNvCxnSpPr>
              <p:nvPr/>
            </p:nvCxnSpPr>
            <p:spPr>
              <a:xfrm>
                <a:off x="2352888" y="1900671"/>
                <a:ext cx="364251" cy="25873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5" name="Straight Connector 74"/>
              <p:cNvCxnSpPr>
                <a:endCxn id="53" idx="8"/>
              </p:cNvCxnSpPr>
              <p:nvPr/>
            </p:nvCxnSpPr>
            <p:spPr>
              <a:xfrm flipV="1">
                <a:off x="2719343" y="2157161"/>
                <a:ext cx="114794" cy="224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6" name="Straight Connector 75"/>
              <p:cNvCxnSpPr>
                <a:endCxn id="53" idx="6"/>
              </p:cNvCxnSpPr>
              <p:nvPr/>
            </p:nvCxnSpPr>
            <p:spPr>
              <a:xfrm flipH="1">
                <a:off x="2721556" y="2159410"/>
                <a:ext cx="2203" cy="267736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7" name="Straight Connector 76"/>
              <p:cNvCxnSpPr/>
              <p:nvPr/>
            </p:nvCxnSpPr>
            <p:spPr>
              <a:xfrm flipH="1">
                <a:off x="2437516" y="1881167"/>
                <a:ext cx="2203" cy="267737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</p:grpSp>
        <p:grpSp>
          <p:nvGrpSpPr>
            <p:cNvPr id="58" name="Group 58"/>
            <p:cNvGrpSpPr/>
            <p:nvPr/>
          </p:nvGrpSpPr>
          <p:grpSpPr>
            <a:xfrm>
              <a:off x="2052635" y="1898651"/>
              <a:ext cx="495304" cy="760415"/>
              <a:chOff x="2052635" y="1898651"/>
              <a:chExt cx="495304" cy="760415"/>
            </a:xfrm>
          </p:grpSpPr>
          <p:sp>
            <p:nvSpPr>
              <p:cNvPr id="59" name="Freeform 66"/>
              <p:cNvSpPr/>
              <p:nvPr/>
            </p:nvSpPr>
            <p:spPr>
              <a:xfrm>
                <a:off x="2052635" y="1898651"/>
                <a:ext cx="382584" cy="7604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6787"/>
                  <a:gd name="f7" fmla="val 2138362"/>
                  <a:gd name="f8" fmla="val 1190625"/>
                  <a:gd name="f9" fmla="val 965200"/>
                  <a:gd name="f10" fmla="val 1673225"/>
                  <a:gd name="f11" fmla="val 963612"/>
                  <a:gd name="f12" fmla="val 1208087"/>
                  <a:gd name="f13" fmla="val 962025"/>
                  <a:gd name="f14" fmla="val 742950"/>
                  <a:gd name="f15" fmla="+- 0 0 -90"/>
                  <a:gd name="f16" fmla="*/ f3 1 966787"/>
                  <a:gd name="f17" fmla="*/ f4 1 213836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66787"/>
                  <a:gd name="f26" fmla="*/ f22 1 2138362"/>
                  <a:gd name="f27" fmla="*/ 0 f23 1"/>
                  <a:gd name="f28" fmla="*/ 0 f22 1"/>
                  <a:gd name="f29" fmla="*/ 1190625 f22 1"/>
                  <a:gd name="f30" fmla="*/ 966787 f23 1"/>
                  <a:gd name="f31" fmla="*/ 2138362 f22 1"/>
                  <a:gd name="f32" fmla="*/ 962025 f23 1"/>
                  <a:gd name="f33" fmla="*/ 742950 f22 1"/>
                  <a:gd name="f34" fmla="+- f24 0 f1"/>
                  <a:gd name="f35" fmla="*/ f27 1 966787"/>
                  <a:gd name="f36" fmla="*/ f28 1 2138362"/>
                  <a:gd name="f37" fmla="*/ f29 1 2138362"/>
                  <a:gd name="f38" fmla="*/ f30 1 966787"/>
                  <a:gd name="f39" fmla="*/ f31 1 2138362"/>
                  <a:gd name="f40" fmla="*/ f32 1 966787"/>
                  <a:gd name="f41" fmla="*/ f33 1 2138362"/>
                  <a:gd name="f42" fmla="*/ f18 1 f25"/>
                  <a:gd name="f43" fmla="*/ f19 1 f25"/>
                  <a:gd name="f44" fmla="*/ f18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966787" h="2138362">
                    <a:moveTo>
                      <a:pt x="f5" y="f5"/>
                    </a:moveTo>
                    <a:lnTo>
                      <a:pt x="f5" y="f8"/>
                    </a:lnTo>
                    <a:lnTo>
                      <a:pt x="f6" y="f7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0" name="Freeform 67"/>
              <p:cNvSpPr/>
              <p:nvPr/>
            </p:nvSpPr>
            <p:spPr>
              <a:xfrm>
                <a:off x="2058991" y="1900242"/>
                <a:ext cx="488947" cy="2746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38250"/>
                  <a:gd name="f7" fmla="val 757496"/>
                  <a:gd name="f8" fmla="val 233363"/>
                  <a:gd name="f9" fmla="val 9439"/>
                  <a:gd name="f10" fmla="val 952500"/>
                  <a:gd name="f11" fmla="val 752735"/>
                  <a:gd name="f12" fmla="val 1060450"/>
                  <a:gd name="f13" fmla="val 744798"/>
                  <a:gd name="f14" fmla="val 1035049"/>
                  <a:gd name="f15" fmla="val 751145"/>
                  <a:gd name="f16" fmla="+- 0 0 -90"/>
                  <a:gd name="f17" fmla="*/ f3 1 1238250"/>
                  <a:gd name="f18" fmla="*/ f4 1 75749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38250"/>
                  <a:gd name="f27" fmla="*/ f23 1 757496"/>
                  <a:gd name="f28" fmla="*/ 0 f24 1"/>
                  <a:gd name="f29" fmla="*/ 1238250 f24 1"/>
                  <a:gd name="f30" fmla="*/ 952500 f24 1"/>
                  <a:gd name="f31" fmla="*/ 233363 f24 1"/>
                  <a:gd name="f32" fmla="*/ 0 f23 1"/>
                  <a:gd name="f33" fmla="*/ 9439 f23 1"/>
                  <a:gd name="f34" fmla="*/ 752735 f23 1"/>
                  <a:gd name="f35" fmla="*/ 757496 f23 1"/>
                  <a:gd name="f36" fmla="+- f25 0 f1"/>
                  <a:gd name="f37" fmla="*/ f28 1 1238250"/>
                  <a:gd name="f38" fmla="*/ f29 1 1238250"/>
                  <a:gd name="f39" fmla="*/ f30 1 1238250"/>
                  <a:gd name="f40" fmla="*/ f31 1 1238250"/>
                  <a:gd name="f41" fmla="*/ f32 1 757496"/>
                  <a:gd name="f42" fmla="*/ f33 1 757496"/>
                  <a:gd name="f43" fmla="*/ f34 1 757496"/>
                  <a:gd name="f44" fmla="*/ f35 1 757496"/>
                  <a:gd name="f45" fmla="*/ f19 1 f26"/>
                  <a:gd name="f46" fmla="*/ f20 1 f26"/>
                  <a:gd name="f47" fmla="*/ f19 1 f27"/>
                  <a:gd name="f48" fmla="*/ f21 1 f27"/>
                  <a:gd name="f49" fmla="*/ f40 1 f26"/>
                  <a:gd name="f50" fmla="*/ f41 1 f27"/>
                  <a:gd name="f51" fmla="*/ f37 1 f26"/>
                  <a:gd name="f52" fmla="*/ f42 1 f27"/>
                  <a:gd name="f53" fmla="*/ f39 1 f26"/>
                  <a:gd name="f54" fmla="*/ f43 1 f27"/>
                  <a:gd name="f55" fmla="*/ f38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38250" h="75749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11"/>
                    </a:lnTo>
                    <a:cubicBezTo>
                      <a:pt x="f12" y="f13"/>
                      <a:pt x="f14" y="f15"/>
                      <a:pt x="f6" y="f7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1" name="Rectangle 68"/>
              <p:cNvSpPr/>
              <p:nvPr/>
            </p:nvSpPr>
            <p:spPr>
              <a:xfrm>
                <a:off x="2433639" y="2173291"/>
                <a:ext cx="114300" cy="481010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2" name="Rectangle 59"/>
            <p:cNvSpPr/>
            <p:nvPr/>
          </p:nvSpPr>
          <p:spPr>
            <a:xfrm>
              <a:off x="2760665" y="2590796"/>
              <a:ext cx="1779586" cy="53977"/>
            </a:xfrm>
            <a:prstGeom prst="rect">
              <a:avLst/>
            </a:pr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Right Arrow 60"/>
            <p:cNvSpPr/>
            <p:nvPr/>
          </p:nvSpPr>
          <p:spPr>
            <a:xfrm>
              <a:off x="3346447" y="2532065"/>
              <a:ext cx="217490" cy="182559"/>
            </a:xfrm>
            <a:custGeom>
              <a:avLst>
                <a:gd name="f0" fmla="val 11863"/>
                <a:gd name="f1" fmla="val 93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61"/>
            <p:cNvGrpSpPr/>
            <p:nvPr/>
          </p:nvGrpSpPr>
          <p:grpSpPr>
            <a:xfrm>
              <a:off x="1744666" y="1890714"/>
              <a:ext cx="493712" cy="760415"/>
              <a:chOff x="1744666" y="1890714"/>
              <a:chExt cx="493712" cy="760415"/>
            </a:xfrm>
          </p:grpSpPr>
          <p:sp>
            <p:nvSpPr>
              <p:cNvPr id="65" name="Freeform 63"/>
              <p:cNvSpPr/>
              <p:nvPr/>
            </p:nvSpPr>
            <p:spPr>
              <a:xfrm>
                <a:off x="1744666" y="1890714"/>
                <a:ext cx="381003" cy="7604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6787"/>
                  <a:gd name="f7" fmla="val 2138362"/>
                  <a:gd name="f8" fmla="val 1190625"/>
                  <a:gd name="f9" fmla="val 965200"/>
                  <a:gd name="f10" fmla="val 1673225"/>
                  <a:gd name="f11" fmla="val 963612"/>
                  <a:gd name="f12" fmla="val 1208087"/>
                  <a:gd name="f13" fmla="val 962025"/>
                  <a:gd name="f14" fmla="val 742950"/>
                  <a:gd name="f15" fmla="+- 0 0 -90"/>
                  <a:gd name="f16" fmla="*/ f3 1 966787"/>
                  <a:gd name="f17" fmla="*/ f4 1 213836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66787"/>
                  <a:gd name="f26" fmla="*/ f22 1 2138362"/>
                  <a:gd name="f27" fmla="*/ 0 f23 1"/>
                  <a:gd name="f28" fmla="*/ 0 f22 1"/>
                  <a:gd name="f29" fmla="*/ 1190625 f22 1"/>
                  <a:gd name="f30" fmla="*/ 966787 f23 1"/>
                  <a:gd name="f31" fmla="*/ 2138362 f22 1"/>
                  <a:gd name="f32" fmla="*/ 962025 f23 1"/>
                  <a:gd name="f33" fmla="*/ 742950 f22 1"/>
                  <a:gd name="f34" fmla="+- f24 0 f1"/>
                  <a:gd name="f35" fmla="*/ f27 1 966787"/>
                  <a:gd name="f36" fmla="*/ f28 1 2138362"/>
                  <a:gd name="f37" fmla="*/ f29 1 2138362"/>
                  <a:gd name="f38" fmla="*/ f30 1 966787"/>
                  <a:gd name="f39" fmla="*/ f31 1 2138362"/>
                  <a:gd name="f40" fmla="*/ f32 1 966787"/>
                  <a:gd name="f41" fmla="*/ f33 1 2138362"/>
                  <a:gd name="f42" fmla="*/ f18 1 f25"/>
                  <a:gd name="f43" fmla="*/ f19 1 f25"/>
                  <a:gd name="f44" fmla="*/ f18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966787" h="2138362">
                    <a:moveTo>
                      <a:pt x="f5" y="f5"/>
                    </a:moveTo>
                    <a:lnTo>
                      <a:pt x="f5" y="f8"/>
                    </a:lnTo>
                    <a:lnTo>
                      <a:pt x="f6" y="f7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6" name="Freeform 64"/>
              <p:cNvSpPr/>
              <p:nvPr/>
            </p:nvSpPr>
            <p:spPr>
              <a:xfrm>
                <a:off x="1751011" y="1892295"/>
                <a:ext cx="487366" cy="2746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38250"/>
                  <a:gd name="f7" fmla="val 757496"/>
                  <a:gd name="f8" fmla="val 233363"/>
                  <a:gd name="f9" fmla="val 9439"/>
                  <a:gd name="f10" fmla="val 952500"/>
                  <a:gd name="f11" fmla="val 752735"/>
                  <a:gd name="f12" fmla="val 1060450"/>
                  <a:gd name="f13" fmla="val 744798"/>
                  <a:gd name="f14" fmla="val 1035049"/>
                  <a:gd name="f15" fmla="val 751145"/>
                  <a:gd name="f16" fmla="+- 0 0 -90"/>
                  <a:gd name="f17" fmla="*/ f3 1 1238250"/>
                  <a:gd name="f18" fmla="*/ f4 1 75749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38250"/>
                  <a:gd name="f27" fmla="*/ f23 1 757496"/>
                  <a:gd name="f28" fmla="*/ 0 f24 1"/>
                  <a:gd name="f29" fmla="*/ 1238250 f24 1"/>
                  <a:gd name="f30" fmla="*/ 952500 f24 1"/>
                  <a:gd name="f31" fmla="*/ 233363 f24 1"/>
                  <a:gd name="f32" fmla="*/ 0 f23 1"/>
                  <a:gd name="f33" fmla="*/ 9439 f23 1"/>
                  <a:gd name="f34" fmla="*/ 752735 f23 1"/>
                  <a:gd name="f35" fmla="*/ 757496 f23 1"/>
                  <a:gd name="f36" fmla="+- f25 0 f1"/>
                  <a:gd name="f37" fmla="*/ f28 1 1238250"/>
                  <a:gd name="f38" fmla="*/ f29 1 1238250"/>
                  <a:gd name="f39" fmla="*/ f30 1 1238250"/>
                  <a:gd name="f40" fmla="*/ f31 1 1238250"/>
                  <a:gd name="f41" fmla="*/ f32 1 757496"/>
                  <a:gd name="f42" fmla="*/ f33 1 757496"/>
                  <a:gd name="f43" fmla="*/ f34 1 757496"/>
                  <a:gd name="f44" fmla="*/ f35 1 757496"/>
                  <a:gd name="f45" fmla="*/ f19 1 f26"/>
                  <a:gd name="f46" fmla="*/ f20 1 f26"/>
                  <a:gd name="f47" fmla="*/ f19 1 f27"/>
                  <a:gd name="f48" fmla="*/ f21 1 f27"/>
                  <a:gd name="f49" fmla="*/ f40 1 f26"/>
                  <a:gd name="f50" fmla="*/ f41 1 f27"/>
                  <a:gd name="f51" fmla="*/ f37 1 f26"/>
                  <a:gd name="f52" fmla="*/ f42 1 f27"/>
                  <a:gd name="f53" fmla="*/ f39 1 f26"/>
                  <a:gd name="f54" fmla="*/ f43 1 f27"/>
                  <a:gd name="f55" fmla="*/ f38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38250" h="75749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11"/>
                    </a:lnTo>
                    <a:cubicBezTo>
                      <a:pt x="f12" y="f13"/>
                      <a:pt x="f14" y="f15"/>
                      <a:pt x="f6" y="f7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7" name="Rectangle 65"/>
              <p:cNvSpPr/>
              <p:nvPr/>
            </p:nvSpPr>
            <p:spPr>
              <a:xfrm>
                <a:off x="2124078" y="2165354"/>
                <a:ext cx="114300" cy="481010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Right Arrow 62"/>
            <p:cNvSpPr/>
            <p:nvPr/>
          </p:nvSpPr>
          <p:spPr>
            <a:xfrm rot="16354083">
              <a:off x="4479133" y="2224881"/>
              <a:ext cx="222254" cy="179386"/>
            </a:xfrm>
            <a:custGeom>
              <a:avLst>
                <a:gd name="f0" fmla="val 12237"/>
                <a:gd name="f1" fmla="val 93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9" name="TextBox 101"/>
          <p:cNvSpPr txBox="1"/>
          <p:nvPr/>
        </p:nvSpPr>
        <p:spPr>
          <a:xfrm>
            <a:off x="541333" y="1903415"/>
            <a:ext cx="1285875" cy="528632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L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bits</a:t>
            </a:r>
          </a:p>
          <a:p>
            <a:pPr marL="0" marR="0" lvl="0" indent="0" algn="l" defTabSz="914400" rtl="0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ανά πακέτο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sp>
        <p:nvSpPr>
          <p:cNvPr id="70" name="TextBox 102"/>
          <p:cNvSpPr txBox="1"/>
          <p:nvPr/>
        </p:nvSpPr>
        <p:spPr>
          <a:xfrm>
            <a:off x="5333996" y="2898776"/>
            <a:ext cx="566735" cy="3063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R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bps</a:t>
            </a:r>
          </a:p>
        </p:txBody>
      </p:sp>
      <p:sp>
        <p:nvSpPr>
          <p:cNvPr id="71" name="Rectangle 3"/>
          <p:cNvSpPr txBox="1"/>
          <p:nvPr/>
        </p:nvSpPr>
        <p:spPr>
          <a:xfrm>
            <a:off x="582609" y="5711827"/>
            <a:ext cx="4602166" cy="95567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από άκρο-σε-άκρο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= 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</a:t>
            </a:r>
            <a:r>
              <a:rPr lang="en-US" sz="20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</a:t>
            </a:r>
            <a:r>
              <a:rPr lang="en-US" sz="20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R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υποθέτοντας μηδενική καθυστέρηση διάδοσης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/>
          <p:nvPr/>
        </p:nvGrpSpPr>
        <p:grpSpPr>
          <a:xfrm>
            <a:off x="2303465" y="2090739"/>
            <a:ext cx="1187448" cy="554034"/>
            <a:chOff x="2303465" y="2090739"/>
            <a:chExt cx="1187448" cy="554034"/>
          </a:xfrm>
        </p:grpSpPr>
        <p:sp>
          <p:nvSpPr>
            <p:cNvPr id="3" name="Oval 407"/>
            <p:cNvSpPr/>
            <p:nvPr/>
          </p:nvSpPr>
          <p:spPr>
            <a:xfrm>
              <a:off x="2308293" y="2335679"/>
              <a:ext cx="1177792" cy="30909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" name="Rectangle 410"/>
            <p:cNvSpPr/>
            <p:nvPr/>
          </p:nvSpPr>
          <p:spPr>
            <a:xfrm>
              <a:off x="2308293" y="2300685"/>
              <a:ext cx="1182620" cy="192453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" name="Oval 411"/>
            <p:cNvSpPr/>
            <p:nvPr/>
          </p:nvSpPr>
          <p:spPr>
            <a:xfrm>
              <a:off x="2303465" y="2090739"/>
              <a:ext cx="1177792" cy="36158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" name="Group 232"/>
            <p:cNvGrpSpPr/>
            <p:nvPr/>
          </p:nvGrpSpPr>
          <p:grpSpPr>
            <a:xfrm>
              <a:off x="2539983" y="2184053"/>
              <a:ext cx="666131" cy="169127"/>
              <a:chOff x="2539983" y="2184053"/>
              <a:chExt cx="666131" cy="169127"/>
            </a:xfrm>
          </p:grpSpPr>
          <p:sp>
            <p:nvSpPr>
              <p:cNvPr id="7" name="Freeform 233"/>
              <p:cNvSpPr/>
              <p:nvPr/>
            </p:nvSpPr>
            <p:spPr>
              <a:xfrm>
                <a:off x="2539983" y="2184053"/>
                <a:ext cx="666131" cy="169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Freeform 234"/>
              <p:cNvSpPr/>
              <p:nvPr/>
            </p:nvSpPr>
            <p:spPr>
              <a:xfrm>
                <a:off x="2570067" y="2184053"/>
                <a:ext cx="605963" cy="169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" name="Line 235"/>
            <p:cNvSpPr/>
            <p:nvPr/>
          </p:nvSpPr>
          <p:spPr>
            <a:xfrm>
              <a:off x="2308293" y="2259866"/>
              <a:ext cx="0" cy="2449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Line 236"/>
            <p:cNvSpPr/>
            <p:nvPr/>
          </p:nvSpPr>
          <p:spPr>
            <a:xfrm>
              <a:off x="3481257" y="2271525"/>
              <a:ext cx="0" cy="2391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" name="Group 105"/>
          <p:cNvGrpSpPr/>
          <p:nvPr/>
        </p:nvGrpSpPr>
        <p:grpSpPr>
          <a:xfrm>
            <a:off x="6764338" y="2314574"/>
            <a:ext cx="779461" cy="679454"/>
            <a:chOff x="6764338" y="2314574"/>
            <a:chExt cx="779461" cy="679454"/>
          </a:xfrm>
        </p:grpSpPr>
        <p:pic>
          <p:nvPicPr>
            <p:cNvPr id="12" name="Picture 106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6764338" y="2314574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Freeform 107"/>
            <p:cNvSpPr/>
            <p:nvPr/>
          </p:nvSpPr>
          <p:spPr>
            <a:xfrm flipH="1">
              <a:off x="7096466" y="2379753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4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5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2410" y="130173"/>
            <a:ext cx="8447090" cy="1143000"/>
          </a:xfrm>
        </p:spPr>
        <p:txBody>
          <a:bodyPr/>
          <a:lstStyle/>
          <a:p>
            <a:pPr marL="3765554" lvl="0" indent="-3765554" hangingPunct="1"/>
            <a:r>
              <a:rPr lang="el-GR" sz="3200">
                <a:latin typeface="Comic Sans MS" pitchFamily="66"/>
                <a:ea typeface="ＭＳ Ｐゴシック" pitchFamily="34"/>
              </a:rPr>
              <a:t>Μεταγωγή πακέτου: καθυστέρηση αναμονής, </a:t>
            </a:r>
            <a:r>
              <a:rPr lang="en-US" sz="3200">
                <a:latin typeface="Comic Sans MS" pitchFamily="66"/>
                <a:ea typeface="ＭＳ Ｐゴシック" pitchFamily="34"/>
              </a:rPr>
              <a:t>                        </a:t>
            </a:r>
            <a:r>
              <a:rPr lang="el-GR" sz="3200">
                <a:latin typeface="Comic Sans MS" pitchFamily="66"/>
                <a:ea typeface="ＭＳ Ｐゴシック" pitchFamily="34"/>
              </a:rPr>
              <a:t>απώλειες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16" name="Line 230"/>
          <p:cNvSpPr/>
          <p:nvPr/>
        </p:nvSpPr>
        <p:spPr>
          <a:xfrm>
            <a:off x="3467103" y="2303465"/>
            <a:ext cx="0" cy="228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276"/>
          <p:cNvSpPr/>
          <p:nvPr/>
        </p:nvSpPr>
        <p:spPr>
          <a:xfrm>
            <a:off x="1590671" y="1971674"/>
            <a:ext cx="744541" cy="3857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277"/>
          <p:cNvSpPr/>
          <p:nvPr/>
        </p:nvSpPr>
        <p:spPr>
          <a:xfrm flipV="1">
            <a:off x="1735138" y="2457450"/>
            <a:ext cx="577845" cy="5048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278"/>
          <p:cNvSpPr/>
          <p:nvPr/>
        </p:nvSpPr>
        <p:spPr>
          <a:xfrm>
            <a:off x="3432172" y="2398708"/>
            <a:ext cx="2016123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279"/>
          <p:cNvSpPr/>
          <p:nvPr/>
        </p:nvSpPr>
        <p:spPr>
          <a:xfrm flipH="1" flipV="1">
            <a:off x="6035670" y="2581278"/>
            <a:ext cx="9528" cy="3635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1" name="Line 280"/>
          <p:cNvSpPr/>
          <p:nvPr/>
        </p:nvSpPr>
        <p:spPr>
          <a:xfrm flipV="1">
            <a:off x="6508754" y="2030416"/>
            <a:ext cx="604839" cy="3079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Rectangle 287"/>
          <p:cNvSpPr/>
          <p:nvPr/>
        </p:nvSpPr>
        <p:spPr>
          <a:xfrm>
            <a:off x="3630616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Rectangle 288"/>
          <p:cNvSpPr/>
          <p:nvPr/>
        </p:nvSpPr>
        <p:spPr>
          <a:xfrm>
            <a:off x="3792538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Rectangle 289"/>
          <p:cNvSpPr/>
          <p:nvPr/>
        </p:nvSpPr>
        <p:spPr>
          <a:xfrm>
            <a:off x="3954459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Rectangle 290"/>
          <p:cNvSpPr/>
          <p:nvPr/>
        </p:nvSpPr>
        <p:spPr>
          <a:xfrm>
            <a:off x="4116391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Rectangle 291"/>
          <p:cNvSpPr/>
          <p:nvPr/>
        </p:nvSpPr>
        <p:spPr>
          <a:xfrm>
            <a:off x="4278313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Rectangle 292"/>
          <p:cNvSpPr/>
          <p:nvPr/>
        </p:nvSpPr>
        <p:spPr>
          <a:xfrm>
            <a:off x="4649788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Rectangle 293"/>
          <p:cNvSpPr/>
          <p:nvPr/>
        </p:nvSpPr>
        <p:spPr>
          <a:xfrm>
            <a:off x="5087941" y="2181228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9" name="Group 311"/>
          <p:cNvGrpSpPr/>
          <p:nvPr/>
        </p:nvGrpSpPr>
        <p:grpSpPr>
          <a:xfrm>
            <a:off x="2786067" y="2262189"/>
            <a:ext cx="633414" cy="200025"/>
            <a:chOff x="2786067" y="2262189"/>
            <a:chExt cx="633414" cy="200025"/>
          </a:xfrm>
        </p:grpSpPr>
        <p:sp>
          <p:nvSpPr>
            <p:cNvPr id="30" name="Rectangle 294"/>
            <p:cNvSpPr/>
            <p:nvPr/>
          </p:nvSpPr>
          <p:spPr>
            <a:xfrm>
              <a:off x="2786067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295"/>
            <p:cNvSpPr/>
            <p:nvPr/>
          </p:nvSpPr>
          <p:spPr>
            <a:xfrm>
              <a:off x="2947989" y="2262189"/>
              <a:ext cx="147639" cy="20002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296"/>
            <p:cNvSpPr/>
            <p:nvPr/>
          </p:nvSpPr>
          <p:spPr>
            <a:xfrm>
              <a:off x="3109910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297"/>
            <p:cNvSpPr/>
            <p:nvPr/>
          </p:nvSpPr>
          <p:spPr>
            <a:xfrm>
              <a:off x="3271842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4" name="Rectangle 298"/>
          <p:cNvSpPr/>
          <p:nvPr/>
        </p:nvSpPr>
        <p:spPr>
          <a:xfrm>
            <a:off x="2128842" y="2162171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Rectangle 299"/>
          <p:cNvSpPr/>
          <p:nvPr/>
        </p:nvSpPr>
        <p:spPr>
          <a:xfrm>
            <a:off x="1909760" y="2733671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300"/>
          <p:cNvSpPr/>
          <p:nvPr/>
        </p:nvSpPr>
        <p:spPr>
          <a:xfrm>
            <a:off x="2090739" y="2111377"/>
            <a:ext cx="24606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301"/>
          <p:cNvSpPr/>
          <p:nvPr/>
        </p:nvSpPr>
        <p:spPr>
          <a:xfrm flipV="1">
            <a:off x="2092320" y="2582859"/>
            <a:ext cx="174622" cy="1809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302"/>
          <p:cNvSpPr/>
          <p:nvPr/>
        </p:nvSpPr>
        <p:spPr>
          <a:xfrm>
            <a:off x="4011609" y="2076446"/>
            <a:ext cx="10620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Text Box 303"/>
          <p:cNvSpPr txBox="1"/>
          <p:nvPr/>
        </p:nvSpPr>
        <p:spPr>
          <a:xfrm>
            <a:off x="749295" y="1633539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66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A</a:t>
            </a:r>
          </a:p>
        </p:txBody>
      </p:sp>
      <p:sp>
        <p:nvSpPr>
          <p:cNvPr id="40" name="Text Box 304"/>
          <p:cNvSpPr txBox="1"/>
          <p:nvPr/>
        </p:nvSpPr>
        <p:spPr>
          <a:xfrm>
            <a:off x="888997" y="2608261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B</a:t>
            </a:r>
          </a:p>
        </p:txBody>
      </p:sp>
      <p:sp>
        <p:nvSpPr>
          <p:cNvPr id="41" name="Text Box 305"/>
          <p:cNvSpPr txBox="1"/>
          <p:nvPr/>
        </p:nvSpPr>
        <p:spPr>
          <a:xfrm>
            <a:off x="6603997" y="1465261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2" name="Text Box 308"/>
          <p:cNvSpPr txBox="1"/>
          <p:nvPr/>
        </p:nvSpPr>
        <p:spPr>
          <a:xfrm>
            <a:off x="1636711" y="1585917"/>
            <a:ext cx="1563688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= 100 Mb/s</a:t>
            </a:r>
          </a:p>
        </p:txBody>
      </p:sp>
      <p:sp>
        <p:nvSpPr>
          <p:cNvPr id="43" name="Text Box 309"/>
          <p:cNvSpPr txBox="1"/>
          <p:nvPr/>
        </p:nvSpPr>
        <p:spPr>
          <a:xfrm>
            <a:off x="3625852" y="2438403"/>
            <a:ext cx="1641476" cy="40164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= 1.5 Mb/s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Text Box 310"/>
          <p:cNvSpPr txBox="1"/>
          <p:nvPr/>
        </p:nvSpPr>
        <p:spPr>
          <a:xfrm>
            <a:off x="6022979" y="2994029"/>
            <a:ext cx="184151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5" name="Line 281"/>
          <p:cNvSpPr/>
          <p:nvPr/>
        </p:nvSpPr>
        <p:spPr>
          <a:xfrm flipV="1">
            <a:off x="6662739" y="3146422"/>
            <a:ext cx="98425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6" name="Line 283"/>
          <p:cNvSpPr/>
          <p:nvPr/>
        </p:nvSpPr>
        <p:spPr>
          <a:xfrm flipH="1">
            <a:off x="6638928" y="2849563"/>
            <a:ext cx="379411" cy="2254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7" name="Text Box 306"/>
          <p:cNvSpPr txBox="1"/>
          <p:nvPr/>
        </p:nvSpPr>
        <p:spPr>
          <a:xfrm>
            <a:off x="7556501" y="2224085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8" name="Text Box 307"/>
          <p:cNvSpPr txBox="1"/>
          <p:nvPr/>
        </p:nvSpPr>
        <p:spPr>
          <a:xfrm>
            <a:off x="8299451" y="2840034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E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9" name="Text Box 330"/>
          <p:cNvSpPr txBox="1"/>
          <p:nvPr/>
        </p:nvSpPr>
        <p:spPr>
          <a:xfrm>
            <a:off x="2051054" y="2905121"/>
            <a:ext cx="3211509" cy="11906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  <a:ea typeface="ＭＳ Ｐゴシック" pitchFamily="34"/>
                <a:cs typeface="Arial"/>
              </a:rPr>
              <a:t>Ουρά πακέτων που περιμένουν στη ζεύξη εξόδου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60C99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ισ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τικ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ή π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ολυπ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λε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ξ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ία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50" name="Line 332"/>
          <p:cNvSpPr/>
          <p:nvPr/>
        </p:nvSpPr>
        <p:spPr>
          <a:xfrm flipV="1">
            <a:off x="2913058" y="2482852"/>
            <a:ext cx="152403" cy="4937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1" name="Group 96"/>
          <p:cNvGrpSpPr/>
          <p:nvPr/>
        </p:nvGrpSpPr>
        <p:grpSpPr>
          <a:xfrm>
            <a:off x="898526" y="1651004"/>
            <a:ext cx="779461" cy="679454"/>
            <a:chOff x="898526" y="1651004"/>
            <a:chExt cx="779461" cy="679454"/>
          </a:xfrm>
        </p:grpSpPr>
        <p:pic>
          <p:nvPicPr>
            <p:cNvPr id="52" name="Picture 97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898526" y="1651004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" name="Freeform 98"/>
            <p:cNvSpPr/>
            <p:nvPr/>
          </p:nvSpPr>
          <p:spPr>
            <a:xfrm flipH="1">
              <a:off x="1230654" y="1716182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4" name="Group 99"/>
          <p:cNvGrpSpPr/>
          <p:nvPr/>
        </p:nvGrpSpPr>
        <p:grpSpPr>
          <a:xfrm>
            <a:off x="1085850" y="2625727"/>
            <a:ext cx="779461" cy="679454"/>
            <a:chOff x="1085850" y="2625727"/>
            <a:chExt cx="779461" cy="679454"/>
          </a:xfrm>
        </p:grpSpPr>
        <p:pic>
          <p:nvPicPr>
            <p:cNvPr id="55" name="Picture 100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1085850" y="2625727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" name="Freeform 101"/>
            <p:cNvSpPr/>
            <p:nvPr/>
          </p:nvSpPr>
          <p:spPr>
            <a:xfrm flipH="1">
              <a:off x="1417978" y="2690905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7" name="Group 102"/>
          <p:cNvGrpSpPr/>
          <p:nvPr/>
        </p:nvGrpSpPr>
        <p:grpSpPr>
          <a:xfrm>
            <a:off x="7481885" y="2686050"/>
            <a:ext cx="779461" cy="679454"/>
            <a:chOff x="7481885" y="2686050"/>
            <a:chExt cx="779461" cy="679454"/>
          </a:xfrm>
        </p:grpSpPr>
        <p:pic>
          <p:nvPicPr>
            <p:cNvPr id="58" name="Picture 103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7481885" y="2686050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9" name="Freeform 104"/>
            <p:cNvSpPr/>
            <p:nvPr/>
          </p:nvSpPr>
          <p:spPr>
            <a:xfrm flipH="1">
              <a:off x="7814014" y="2751228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108"/>
          <p:cNvGrpSpPr/>
          <p:nvPr/>
        </p:nvGrpSpPr>
        <p:grpSpPr>
          <a:xfrm>
            <a:off x="6846890" y="1493836"/>
            <a:ext cx="779461" cy="679454"/>
            <a:chOff x="6846890" y="1493836"/>
            <a:chExt cx="779461" cy="679454"/>
          </a:xfrm>
        </p:grpSpPr>
        <p:pic>
          <p:nvPicPr>
            <p:cNvPr id="61" name="Picture 109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6846890" y="1493836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2" name="Freeform 110"/>
            <p:cNvSpPr/>
            <p:nvPr/>
          </p:nvSpPr>
          <p:spPr>
            <a:xfrm flipH="1">
              <a:off x="7179018" y="1559015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2CB7756-8141-46D8-87AF-7CEC1AF4896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64" name="Group 228"/>
          <p:cNvGrpSpPr/>
          <p:nvPr/>
        </p:nvGrpSpPr>
        <p:grpSpPr>
          <a:xfrm>
            <a:off x="5391146" y="2160590"/>
            <a:ext cx="1128717" cy="439734"/>
            <a:chOff x="5391146" y="2160590"/>
            <a:chExt cx="1128717" cy="439734"/>
          </a:xfrm>
        </p:grpSpPr>
        <p:sp>
          <p:nvSpPr>
            <p:cNvPr id="65" name="Oval 407"/>
            <p:cNvSpPr/>
            <p:nvPr/>
          </p:nvSpPr>
          <p:spPr>
            <a:xfrm>
              <a:off x="5395737" y="2355000"/>
              <a:ext cx="1119536" cy="2453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6" name="Rectangle 410"/>
            <p:cNvSpPr/>
            <p:nvPr/>
          </p:nvSpPr>
          <p:spPr>
            <a:xfrm>
              <a:off x="5395737" y="2327221"/>
              <a:ext cx="1124126" cy="152750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7" name="Oval 411"/>
            <p:cNvSpPr/>
            <p:nvPr/>
          </p:nvSpPr>
          <p:spPr>
            <a:xfrm>
              <a:off x="5391146" y="2160590"/>
              <a:ext cx="1119536" cy="28698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8" name="Group 232"/>
            <p:cNvGrpSpPr/>
            <p:nvPr/>
          </p:nvGrpSpPr>
          <p:grpSpPr>
            <a:xfrm>
              <a:off x="5615970" y="2234647"/>
              <a:ext cx="633176" cy="134233"/>
              <a:chOff x="5615970" y="2234647"/>
              <a:chExt cx="633176" cy="134233"/>
            </a:xfrm>
          </p:grpSpPr>
          <p:sp>
            <p:nvSpPr>
              <p:cNvPr id="69" name="Freeform 233"/>
              <p:cNvSpPr/>
              <p:nvPr/>
            </p:nvSpPr>
            <p:spPr>
              <a:xfrm>
                <a:off x="5615970" y="2234647"/>
                <a:ext cx="633176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234"/>
              <p:cNvSpPr/>
              <p:nvPr/>
            </p:nvSpPr>
            <p:spPr>
              <a:xfrm>
                <a:off x="5644572" y="2234647"/>
                <a:ext cx="575989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1" name="Line 235"/>
            <p:cNvSpPr/>
            <p:nvPr/>
          </p:nvSpPr>
          <p:spPr>
            <a:xfrm>
              <a:off x="5395737" y="2294823"/>
              <a:ext cx="0" cy="194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Line 236"/>
            <p:cNvSpPr/>
            <p:nvPr/>
          </p:nvSpPr>
          <p:spPr>
            <a:xfrm>
              <a:off x="6510683" y="2304077"/>
              <a:ext cx="0" cy="189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3" name="Rectangle 6"/>
          <p:cNvSpPr/>
          <p:nvPr/>
        </p:nvSpPr>
        <p:spPr>
          <a:xfrm>
            <a:off x="606420" y="4429125"/>
            <a:ext cx="8131173" cy="193516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Αναμονή στην ουρά και απώλειες </a:t>
            </a:r>
            <a:r>
              <a:rPr lang="en-US" sz="24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Εάν ο ρυθμός άφιξης ξεπερνάει τον ρυθμό μετάδοσης της ζεύξης για κάποια χρονική περίοδο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800100" marR="0" lvl="1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πακέτα θα κάνουν ουρά περιμένοντας να μεταδοθούν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800100" marR="0" lvl="1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πακέτα μπορεί να πεταχτούν (</a:t>
            </a:r>
            <a:r>
              <a:rPr lang="el-GR" sz="20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απωλεσθούν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εάν η μνήμη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(buffer)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γεμίσει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74" name="Group 228"/>
          <p:cNvGrpSpPr/>
          <p:nvPr/>
        </p:nvGrpSpPr>
        <p:grpSpPr>
          <a:xfrm>
            <a:off x="5530848" y="2930523"/>
            <a:ext cx="1128717" cy="439735"/>
            <a:chOff x="5530848" y="2930523"/>
            <a:chExt cx="1128717" cy="439735"/>
          </a:xfrm>
        </p:grpSpPr>
        <p:sp>
          <p:nvSpPr>
            <p:cNvPr id="75" name="Oval 407"/>
            <p:cNvSpPr/>
            <p:nvPr/>
          </p:nvSpPr>
          <p:spPr>
            <a:xfrm>
              <a:off x="5535439" y="3124934"/>
              <a:ext cx="1119536" cy="2453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6" name="Rectangle 410"/>
            <p:cNvSpPr/>
            <p:nvPr/>
          </p:nvSpPr>
          <p:spPr>
            <a:xfrm>
              <a:off x="5535439" y="3097164"/>
              <a:ext cx="1124126" cy="152750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7" name="Oval 411"/>
            <p:cNvSpPr/>
            <p:nvPr/>
          </p:nvSpPr>
          <p:spPr>
            <a:xfrm>
              <a:off x="5530848" y="2930523"/>
              <a:ext cx="1119536" cy="28698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8" name="Group 232"/>
            <p:cNvGrpSpPr/>
            <p:nvPr/>
          </p:nvGrpSpPr>
          <p:grpSpPr>
            <a:xfrm>
              <a:off x="5755672" y="3004590"/>
              <a:ext cx="633176" cy="134233"/>
              <a:chOff x="5755672" y="3004590"/>
              <a:chExt cx="633176" cy="134233"/>
            </a:xfrm>
          </p:grpSpPr>
          <p:sp>
            <p:nvSpPr>
              <p:cNvPr id="79" name="Freeform 233"/>
              <p:cNvSpPr/>
              <p:nvPr/>
            </p:nvSpPr>
            <p:spPr>
              <a:xfrm>
                <a:off x="5755672" y="3004590"/>
                <a:ext cx="633176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Freeform 234"/>
              <p:cNvSpPr/>
              <p:nvPr/>
            </p:nvSpPr>
            <p:spPr>
              <a:xfrm>
                <a:off x="5784265" y="3004590"/>
                <a:ext cx="575989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1" name="Line 235"/>
            <p:cNvSpPr/>
            <p:nvPr/>
          </p:nvSpPr>
          <p:spPr>
            <a:xfrm>
              <a:off x="5535439" y="3064757"/>
              <a:ext cx="0" cy="194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2" name="Line 236"/>
            <p:cNvSpPr/>
            <p:nvPr/>
          </p:nvSpPr>
          <p:spPr>
            <a:xfrm>
              <a:off x="6650385" y="3074020"/>
              <a:ext cx="0" cy="189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83" name="Picture 691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161921" y="654052"/>
            <a:ext cx="3729042" cy="12540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532440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</a:rPr>
              <a:t>1</a:t>
            </a: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</a:rPr>
              <a:t>-</a:t>
            </a:r>
            <a:fld id="{08109224-0F03-40CF-B12B-746162946BF5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</a:endParaRPr>
          </a:p>
        </p:txBody>
      </p:sp>
      <p:pic>
        <p:nvPicPr>
          <p:cNvPr id="4" name="Picture 6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631822" y="981078"/>
            <a:ext cx="7762871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sz="2800">
                <a:latin typeface="Comic Sans MS" pitchFamily="66"/>
              </a:rPr>
              <a:t>Δύο βασικές λειτουργίες του δικτύου-πυρήνα</a:t>
            </a:r>
            <a:endParaRPr lang="en-US" sz="2800">
              <a:latin typeface="Comic Sans MS" pitchFamily="66"/>
            </a:endParaRPr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4603747" y="1244598"/>
            <a:ext cx="4192588" cy="4808536"/>
          </a:xfrm>
        </p:spPr>
        <p:txBody>
          <a:bodyPr/>
          <a:lstStyle/>
          <a:p>
            <a:pPr marL="0" lvl="0" indent="0">
              <a:spcBef>
                <a:spcPts val="600"/>
              </a:spcBef>
              <a:buNone/>
            </a:pPr>
            <a:r>
              <a:rPr lang="el-GR" sz="2400" i="1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Προώθηση : </a:t>
            </a:r>
            <a:r>
              <a:rPr lang="el-GR" sz="2000" i="1">
                <a:latin typeface="Comic Sans MS" pitchFamily="66"/>
                <a:ea typeface="ＭＳ Ｐゴシック" pitchFamily="34"/>
              </a:rPr>
              <a:t>μετακινεί πακέτα από την είσοδο του δρομολογητή στην κατάλληλη έξοδο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marL="0" lvl="0" indent="0">
              <a:buNone/>
            </a:pPr>
            <a:endParaRPr lang="en-US">
              <a:ea typeface="ＭＳ Ｐゴシック" pitchFamily="34"/>
            </a:endParaRPr>
          </a:p>
        </p:txBody>
      </p:sp>
      <p:sp>
        <p:nvSpPr>
          <p:cNvPr id="7" name="Rectangle 3"/>
          <p:cNvSpPr txBox="1"/>
          <p:nvPr/>
        </p:nvSpPr>
        <p:spPr>
          <a:xfrm>
            <a:off x="384176" y="1266828"/>
            <a:ext cx="4192588" cy="181292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2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</a:rPr>
              <a:t>Δρομολόγηση: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προσδιορίζει τον δρόμο που παίρνουν τα πακέτα από πηγή σε προορισμό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1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  <a:p>
            <a:pPr marL="285750" marR="0" lvl="0" indent="-28575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1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Αλγόριθμοι δρομολόγησης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800" b="0" i="0" u="none" strike="noStrike" kern="1200" cap="none" spc="0" baseline="0" dirty="0">
              <a:solidFill>
                <a:srgbClr val="000000"/>
              </a:solidFill>
              <a:uFillTx/>
              <a:latin typeface="Gill Sans MT" pitchFamily="34"/>
              <a:ea typeface="ＭＳ Ｐゴシック" pitchFamily="34"/>
            </a:endParaRPr>
          </a:p>
        </p:txBody>
      </p:sp>
      <p:sp>
        <p:nvSpPr>
          <p:cNvPr id="8" name="Freeform 3"/>
          <p:cNvSpPr/>
          <p:nvPr/>
        </p:nvSpPr>
        <p:spPr>
          <a:xfrm rot="16200004">
            <a:off x="3289298" y="3600459"/>
            <a:ext cx="2198683" cy="14970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675"/>
              <a:gd name="f7" fmla="val 10310"/>
              <a:gd name="f8" fmla="val 3109"/>
              <a:gd name="f9" fmla="val 3835"/>
              <a:gd name="f10" fmla="val 2511"/>
              <a:gd name="f11" fmla="val 6378"/>
              <a:gd name="f12" fmla="val 2801"/>
              <a:gd name="f13" fmla="val 3337"/>
              <a:gd name="f14" fmla="val 10277"/>
              <a:gd name="f15" fmla="val 2862"/>
              <a:gd name="f16" fmla="val 10312"/>
              <a:gd name="f17" fmla="val 3660"/>
              <a:gd name="f18" fmla="val 10251"/>
              <a:gd name="f19" fmla="val 5139"/>
              <a:gd name="f20" fmla="val 5189"/>
              <a:gd name="f21" fmla="val 6996"/>
              <a:gd name="f22" fmla="val 3438"/>
              <a:gd name="f23" fmla="val 25"/>
              <a:gd name="f24" fmla="+- 0 0 -90"/>
              <a:gd name="f25" fmla="*/ f3 1 10675"/>
              <a:gd name="f26" fmla="*/ f4 1 10310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10675"/>
              <a:gd name="f35" fmla="*/ f31 1 10310"/>
              <a:gd name="f36" fmla="*/ 0 f32 1"/>
              <a:gd name="f37" fmla="*/ 0 f31 1"/>
              <a:gd name="f38" fmla="*/ 2801 f32 1"/>
              <a:gd name="f39" fmla="*/ 10310 f31 1"/>
              <a:gd name="f40" fmla="*/ 3660 f32 1"/>
              <a:gd name="f41" fmla="*/ 10251 f31 1"/>
              <a:gd name="f42" fmla="*/ 10675 f32 1"/>
              <a:gd name="f43" fmla="*/ 25 f31 1"/>
              <a:gd name="f44" fmla="+- f33 0 f1"/>
              <a:gd name="f45" fmla="*/ f36 1 10675"/>
              <a:gd name="f46" fmla="*/ f37 1 10310"/>
              <a:gd name="f47" fmla="*/ f38 1 10675"/>
              <a:gd name="f48" fmla="*/ f39 1 10310"/>
              <a:gd name="f49" fmla="*/ f40 1 10675"/>
              <a:gd name="f50" fmla="*/ f41 1 10310"/>
              <a:gd name="f51" fmla="*/ f42 1 10675"/>
              <a:gd name="f52" fmla="*/ f43 1 10310"/>
              <a:gd name="f53" fmla="*/ f27 1 f34"/>
              <a:gd name="f54" fmla="*/ f28 1 f34"/>
              <a:gd name="f55" fmla="*/ f27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10675" h="10310">
                <a:moveTo>
                  <a:pt x="f5" y="f5"/>
                </a:moveTo>
                <a:cubicBezTo>
                  <a:pt x="f8" y="f9"/>
                  <a:pt x="f10" y="f11"/>
                  <a:pt x="f12" y="f7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6" y="f23"/>
                </a:cubicBez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CC99"/>
              </a:gs>
              <a:gs pos="100000">
                <a:srgbClr val="7BE5CA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/>
            </a:endParaRPr>
          </a:p>
        </p:txBody>
      </p:sp>
      <p:grpSp>
        <p:nvGrpSpPr>
          <p:cNvPr id="9" name="Group 4"/>
          <p:cNvGrpSpPr/>
          <p:nvPr/>
        </p:nvGrpSpPr>
        <p:grpSpPr>
          <a:xfrm>
            <a:off x="1328742" y="3152778"/>
            <a:ext cx="2317747" cy="2333621"/>
            <a:chOff x="1328742" y="3152778"/>
            <a:chExt cx="2317747" cy="2333621"/>
          </a:xfrm>
        </p:grpSpPr>
        <p:sp>
          <p:nvSpPr>
            <p:cNvPr id="10" name="Rectangle 4"/>
            <p:cNvSpPr/>
            <p:nvPr/>
          </p:nvSpPr>
          <p:spPr>
            <a:xfrm>
              <a:off x="1328742" y="3152778"/>
              <a:ext cx="2317747" cy="2333621"/>
            </a:xfrm>
            <a:prstGeom prst="rect">
              <a:avLst/>
            </a:prstGeom>
            <a:solidFill>
              <a:srgbClr val="00CC99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" name="Oval 5"/>
            <p:cNvSpPr/>
            <p:nvPr/>
          </p:nvSpPr>
          <p:spPr>
            <a:xfrm>
              <a:off x="1454152" y="3205164"/>
              <a:ext cx="2095503" cy="604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" name="Text Box 108"/>
            <p:cNvSpPr txBox="1"/>
            <p:nvPr/>
          </p:nvSpPr>
          <p:spPr>
            <a:xfrm>
              <a:off x="1582734" y="3362321"/>
              <a:ext cx="1863720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routing algorithm</a:t>
              </a:r>
            </a:p>
          </p:txBody>
        </p:sp>
        <p:sp>
          <p:nvSpPr>
            <p:cNvPr id="13" name="Rectangle 109"/>
            <p:cNvSpPr/>
            <p:nvPr/>
          </p:nvSpPr>
          <p:spPr>
            <a:xfrm>
              <a:off x="1508129" y="4110035"/>
              <a:ext cx="2005014" cy="1279529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" name="Text Box 110"/>
            <p:cNvSpPr txBox="1"/>
            <p:nvPr/>
          </p:nvSpPr>
          <p:spPr>
            <a:xfrm>
              <a:off x="1589090" y="4062414"/>
              <a:ext cx="1858966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local forwarding table</a:t>
              </a:r>
            </a:p>
          </p:txBody>
        </p:sp>
        <p:sp>
          <p:nvSpPr>
            <p:cNvPr id="15" name="Text Box 111"/>
            <p:cNvSpPr txBox="1"/>
            <p:nvPr/>
          </p:nvSpPr>
          <p:spPr>
            <a:xfrm>
              <a:off x="1471617" y="4310060"/>
              <a:ext cx="1212851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header value</a:t>
              </a:r>
            </a:p>
          </p:txBody>
        </p:sp>
        <p:sp>
          <p:nvSpPr>
            <p:cNvPr id="16" name="Text Box 112"/>
            <p:cNvSpPr txBox="1"/>
            <p:nvPr/>
          </p:nvSpPr>
          <p:spPr>
            <a:xfrm>
              <a:off x="2538410" y="4311652"/>
              <a:ext cx="1041401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output link</a:t>
              </a:r>
            </a:p>
          </p:txBody>
        </p:sp>
        <p:sp>
          <p:nvSpPr>
            <p:cNvPr id="17" name="Line 113"/>
            <p:cNvSpPr/>
            <p:nvPr/>
          </p:nvSpPr>
          <p:spPr>
            <a:xfrm>
              <a:off x="2636836" y="4322761"/>
              <a:ext cx="7936" cy="10668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8" name="Text Box 114"/>
            <p:cNvSpPr txBox="1"/>
            <p:nvPr/>
          </p:nvSpPr>
          <p:spPr>
            <a:xfrm>
              <a:off x="2127251" y="4594229"/>
              <a:ext cx="520695" cy="8223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0100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0101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0111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1001</a:t>
              </a:r>
            </a:p>
          </p:txBody>
        </p:sp>
        <p:sp>
          <p:nvSpPr>
            <p:cNvPr id="19" name="Text Box 115"/>
            <p:cNvSpPr txBox="1"/>
            <p:nvPr/>
          </p:nvSpPr>
          <p:spPr>
            <a:xfrm>
              <a:off x="2652710" y="4594229"/>
              <a:ext cx="268284" cy="8223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3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</a:t>
              </a:r>
            </a:p>
          </p:txBody>
        </p:sp>
        <p:sp>
          <p:nvSpPr>
            <p:cNvPr id="20" name="Line 116"/>
            <p:cNvSpPr/>
            <p:nvPr/>
          </p:nvSpPr>
          <p:spPr>
            <a:xfrm>
              <a:off x="1508129" y="4579936"/>
              <a:ext cx="2006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1" name="Line 117"/>
            <p:cNvSpPr/>
            <p:nvPr/>
          </p:nvSpPr>
          <p:spPr>
            <a:xfrm>
              <a:off x="1500192" y="4332290"/>
              <a:ext cx="2006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2" name="AutoShape 118"/>
            <p:cNvSpPr/>
            <p:nvPr/>
          </p:nvSpPr>
          <p:spPr>
            <a:xfrm rot="5400013">
              <a:off x="2406655" y="3817941"/>
              <a:ext cx="241301" cy="273048"/>
            </a:xfrm>
            <a:custGeom>
              <a:avLst>
                <a:gd name="f0" fmla="val 13017"/>
                <a:gd name="f1" fmla="val 5274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23" name="Group 3"/>
          <p:cNvGrpSpPr/>
          <p:nvPr/>
        </p:nvGrpSpPr>
        <p:grpSpPr>
          <a:xfrm>
            <a:off x="3151186" y="3632197"/>
            <a:ext cx="4794245" cy="2989265"/>
            <a:chOff x="3151186" y="3632197"/>
            <a:chExt cx="4794245" cy="2989265"/>
          </a:xfrm>
        </p:grpSpPr>
        <p:sp>
          <p:nvSpPr>
            <p:cNvPr id="24" name="Freeform 2"/>
            <p:cNvSpPr/>
            <p:nvPr/>
          </p:nvSpPr>
          <p:spPr>
            <a:xfrm>
              <a:off x="5006413" y="4251228"/>
              <a:ext cx="2848520" cy="14809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94"/>
                <a:gd name="f7" fmla="val 933"/>
                <a:gd name="f8" fmla="val 6"/>
                <a:gd name="f9" fmla="val 483"/>
                <a:gd name="f10" fmla="val 365"/>
                <a:gd name="f11" fmla="val 16"/>
                <a:gd name="f12" fmla="val 189"/>
                <a:gd name="f13" fmla="val 108"/>
                <a:gd name="f14" fmla="val 125"/>
                <a:gd name="f15" fmla="val 200"/>
                <a:gd name="f16" fmla="val 61"/>
                <a:gd name="f17" fmla="val 389"/>
                <a:gd name="f18" fmla="val 116"/>
                <a:gd name="f19" fmla="val 559"/>
                <a:gd name="f20" fmla="val 100"/>
                <a:gd name="f21" fmla="val 729"/>
                <a:gd name="f22" fmla="val 84"/>
                <a:gd name="f23" fmla="val 935"/>
                <a:gd name="f24" fmla="val 1128"/>
                <a:gd name="f25" fmla="val 29"/>
                <a:gd name="f26" fmla="val 1321"/>
                <a:gd name="f27" fmla="val 58"/>
                <a:gd name="f28" fmla="val 1638"/>
                <a:gd name="f29" fmla="val 142"/>
                <a:gd name="f30" fmla="val 1716"/>
                <a:gd name="f31" fmla="val 275"/>
                <a:gd name="f32" fmla="val 408"/>
                <a:gd name="f33" fmla="val 1652"/>
                <a:gd name="f34" fmla="val 721"/>
                <a:gd name="f35" fmla="val 1596"/>
                <a:gd name="f36" fmla="val 827"/>
                <a:gd name="f37" fmla="val 1540"/>
                <a:gd name="f38" fmla="val 1506"/>
                <a:gd name="f39" fmla="val 894"/>
                <a:gd name="f40" fmla="val 1380"/>
                <a:gd name="f41" fmla="val 911"/>
                <a:gd name="f42" fmla="val 1254"/>
                <a:gd name="f43" fmla="val 928"/>
                <a:gd name="f44" fmla="val 1001"/>
                <a:gd name="f45" fmla="val 929"/>
                <a:gd name="f46" fmla="val 840"/>
                <a:gd name="f47" fmla="val 679"/>
                <a:gd name="f48" fmla="val 530"/>
                <a:gd name="f49" fmla="val 927"/>
                <a:gd name="f50" fmla="val 414"/>
                <a:gd name="f51" fmla="val 298"/>
                <a:gd name="f52" fmla="val 895"/>
                <a:gd name="f53" fmla="val 211"/>
                <a:gd name="f54" fmla="val 903"/>
                <a:gd name="f55" fmla="val 143"/>
                <a:gd name="f56" fmla="val 832"/>
                <a:gd name="f57" fmla="val 75"/>
                <a:gd name="f58" fmla="val 761"/>
                <a:gd name="f59" fmla="val 4"/>
                <a:gd name="f60" fmla="val 624"/>
                <a:gd name="f61" fmla="+- 0 0 -90"/>
                <a:gd name="f62" fmla="*/ f3 1 1794"/>
                <a:gd name="f63" fmla="*/ f4 1 933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1794"/>
                <a:gd name="f72" fmla="*/ f68 1 933"/>
                <a:gd name="f73" fmla="*/ 2147483647 f69 1"/>
                <a:gd name="f74" fmla="*/ 2147483647 f68 1"/>
                <a:gd name="f75" fmla="*/ 0 f69 1"/>
                <a:gd name="f76" fmla="*/ 0 f68 1"/>
                <a:gd name="f77" fmla="*/ 1794 f69 1"/>
                <a:gd name="f78" fmla="*/ 933 f68 1"/>
                <a:gd name="f79" fmla="+- f70 0 f1"/>
                <a:gd name="f80" fmla="*/ f73 1 1794"/>
                <a:gd name="f81" fmla="*/ f74 1 933"/>
                <a:gd name="f82" fmla="*/ f75 1 1794"/>
                <a:gd name="f83" fmla="*/ f76 1 933"/>
                <a:gd name="f84" fmla="*/ f77 1 1794"/>
                <a:gd name="f85" fmla="*/ f78 1 933"/>
                <a:gd name="f86" fmla="*/ f80 1 f71"/>
                <a:gd name="f87" fmla="*/ f81 1 f72"/>
                <a:gd name="f88" fmla="*/ f82 1 f71"/>
                <a:gd name="f89" fmla="*/ f84 1 f71"/>
                <a:gd name="f90" fmla="*/ f83 1 f72"/>
                <a:gd name="f91" fmla="*/ f85 1 f72"/>
                <a:gd name="f92" fmla="*/ f88 f62 1"/>
                <a:gd name="f93" fmla="*/ f89 f62 1"/>
                <a:gd name="f94" fmla="*/ f91 f63 1"/>
                <a:gd name="f95" fmla="*/ f90 f63 1"/>
                <a:gd name="f96" fmla="*/ f86 f62 1"/>
                <a:gd name="f97" fmla="*/ f87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</a:cxnLst>
              <a:rect l="f92" t="f95" r="f93" b="f94"/>
              <a:pathLst>
                <a:path w="1794" h="933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5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6" y="f32"/>
                    <a:pt x="f33" y="f34"/>
                    <a:pt x="f35" y="f36"/>
                  </a:cubicBezTo>
                  <a:cubicBezTo>
                    <a:pt x="f37" y="f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41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8" y="f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5" name="Freeform 6"/>
            <p:cNvSpPr/>
            <p:nvPr/>
          </p:nvSpPr>
          <p:spPr>
            <a:xfrm>
              <a:off x="5644710" y="4554388"/>
              <a:ext cx="543025" cy="2952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2"/>
                <a:gd name="f7" fmla="val 186"/>
                <a:gd name="f8" fmla="+- 0 0 -90"/>
                <a:gd name="f9" fmla="*/ f3 1 342"/>
                <a:gd name="f10" fmla="*/ f4 1 186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42"/>
                <a:gd name="f19" fmla="*/ f15 1 186"/>
                <a:gd name="f20" fmla="*/ 0 f16 1"/>
                <a:gd name="f21" fmla="*/ 2147483647 f15 1"/>
                <a:gd name="f22" fmla="*/ 2147483647 f16 1"/>
                <a:gd name="f23" fmla="*/ 0 f15 1"/>
                <a:gd name="f24" fmla="*/ 342 f16 1"/>
                <a:gd name="f25" fmla="*/ 186 f15 1"/>
                <a:gd name="f26" fmla="+- f17 0 f1"/>
                <a:gd name="f27" fmla="*/ f20 1 342"/>
                <a:gd name="f28" fmla="*/ f21 1 186"/>
                <a:gd name="f29" fmla="*/ f22 1 342"/>
                <a:gd name="f30" fmla="*/ f23 1 186"/>
                <a:gd name="f31" fmla="*/ f24 1 342"/>
                <a:gd name="f32" fmla="*/ f25 1 186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342" h="186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26" name="Group 7"/>
            <p:cNvGrpSpPr/>
            <p:nvPr/>
          </p:nvGrpSpPr>
          <p:grpSpPr>
            <a:xfrm>
              <a:off x="5155085" y="4728993"/>
              <a:ext cx="497562" cy="233327"/>
              <a:chOff x="5155085" y="4728993"/>
              <a:chExt cx="497562" cy="233327"/>
            </a:xfrm>
          </p:grpSpPr>
          <p:sp>
            <p:nvSpPr>
              <p:cNvPr id="27" name="Oval 8"/>
              <p:cNvSpPr/>
              <p:nvPr/>
            </p:nvSpPr>
            <p:spPr>
              <a:xfrm>
                <a:off x="5157874" y="4834323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8" name="Line 9"/>
              <p:cNvSpPr/>
              <p:nvPr/>
            </p:nvSpPr>
            <p:spPr>
              <a:xfrm>
                <a:off x="5157874" y="4822326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9" name="Line 10"/>
              <p:cNvSpPr/>
              <p:nvPr/>
            </p:nvSpPr>
            <p:spPr>
              <a:xfrm>
                <a:off x="5652647" y="4822326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30" name="Rectangle 11"/>
              <p:cNvSpPr/>
              <p:nvPr/>
            </p:nvSpPr>
            <p:spPr>
              <a:xfrm>
                <a:off x="5157874" y="4822326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31" name="Oval 12"/>
              <p:cNvSpPr/>
              <p:nvPr/>
            </p:nvSpPr>
            <p:spPr>
              <a:xfrm>
                <a:off x="5155085" y="4728993"/>
                <a:ext cx="49338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32" name="Group 13"/>
              <p:cNvGrpSpPr/>
              <p:nvPr/>
            </p:nvGrpSpPr>
            <p:grpSpPr>
              <a:xfrm>
                <a:off x="5270766" y="4762323"/>
                <a:ext cx="246695" cy="86200"/>
                <a:chOff x="5270766" y="4762323"/>
                <a:chExt cx="246695" cy="86200"/>
              </a:xfrm>
            </p:grpSpPr>
            <p:sp>
              <p:nvSpPr>
                <p:cNvPr id="33" name="Line 14"/>
                <p:cNvSpPr/>
                <p:nvPr/>
              </p:nvSpPr>
              <p:spPr>
                <a:xfrm flipV="1">
                  <a:off x="5270766" y="4762323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4" name="Line 15"/>
                <p:cNvSpPr/>
                <p:nvPr/>
              </p:nvSpPr>
              <p:spPr>
                <a:xfrm>
                  <a:off x="5439930" y="4846731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5" name="Line 16"/>
                <p:cNvSpPr/>
                <p:nvPr/>
              </p:nvSpPr>
              <p:spPr>
                <a:xfrm>
                  <a:off x="5351818" y="4764115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36" name="Group 17"/>
              <p:cNvGrpSpPr/>
              <p:nvPr/>
            </p:nvGrpSpPr>
            <p:grpSpPr>
              <a:xfrm>
                <a:off x="5270766" y="4760988"/>
                <a:ext cx="246695" cy="89793"/>
                <a:chOff x="5270766" y="4760988"/>
                <a:chExt cx="246695" cy="89793"/>
              </a:xfrm>
            </p:grpSpPr>
            <p:sp>
              <p:nvSpPr>
                <p:cNvPr id="37" name="Line 18"/>
                <p:cNvSpPr/>
                <p:nvPr/>
              </p:nvSpPr>
              <p:spPr>
                <a:xfrm>
                  <a:off x="5270766" y="4847188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8" name="Line 19"/>
                <p:cNvSpPr/>
                <p:nvPr/>
              </p:nvSpPr>
              <p:spPr>
                <a:xfrm flipV="1">
                  <a:off x="5439930" y="4760988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9" name="Line 20"/>
                <p:cNvSpPr/>
                <p:nvPr/>
              </p:nvSpPr>
              <p:spPr>
                <a:xfrm flipV="1">
                  <a:off x="5351818" y="4760988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40" name="Group 21"/>
            <p:cNvGrpSpPr/>
            <p:nvPr/>
          </p:nvGrpSpPr>
          <p:grpSpPr>
            <a:xfrm>
              <a:off x="5503398" y="5367061"/>
              <a:ext cx="501741" cy="233336"/>
              <a:chOff x="5503398" y="5367061"/>
              <a:chExt cx="501741" cy="233336"/>
            </a:xfrm>
          </p:grpSpPr>
          <p:sp>
            <p:nvSpPr>
              <p:cNvPr id="41" name="Oval 22"/>
              <p:cNvSpPr/>
              <p:nvPr/>
            </p:nvSpPr>
            <p:spPr>
              <a:xfrm>
                <a:off x="5510366" y="5472400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2" name="Line 23"/>
              <p:cNvSpPr/>
              <p:nvPr/>
            </p:nvSpPr>
            <p:spPr>
              <a:xfrm>
                <a:off x="5510366" y="5460394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3" name="Line 24"/>
              <p:cNvSpPr/>
              <p:nvPr/>
            </p:nvSpPr>
            <p:spPr>
              <a:xfrm>
                <a:off x="6005139" y="5460394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4" name="Rectangle 25"/>
              <p:cNvSpPr/>
              <p:nvPr/>
            </p:nvSpPr>
            <p:spPr>
              <a:xfrm>
                <a:off x="5510366" y="5460394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45" name="Oval 26"/>
              <p:cNvSpPr/>
              <p:nvPr/>
            </p:nvSpPr>
            <p:spPr>
              <a:xfrm>
                <a:off x="5503398" y="5367061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46" name="Group 27"/>
              <p:cNvGrpSpPr/>
              <p:nvPr/>
            </p:nvGrpSpPr>
            <p:grpSpPr>
              <a:xfrm>
                <a:off x="5623258" y="5400400"/>
                <a:ext cx="246695" cy="86200"/>
                <a:chOff x="5623258" y="5400400"/>
                <a:chExt cx="246695" cy="86200"/>
              </a:xfrm>
            </p:grpSpPr>
            <p:sp>
              <p:nvSpPr>
                <p:cNvPr id="47" name="Line 28"/>
                <p:cNvSpPr/>
                <p:nvPr/>
              </p:nvSpPr>
              <p:spPr>
                <a:xfrm flipV="1">
                  <a:off x="5623258" y="5400400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48" name="Line 29"/>
                <p:cNvSpPr/>
                <p:nvPr/>
              </p:nvSpPr>
              <p:spPr>
                <a:xfrm>
                  <a:off x="5792422" y="5484799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49" name="Line 30"/>
                <p:cNvSpPr/>
                <p:nvPr/>
              </p:nvSpPr>
              <p:spPr>
                <a:xfrm>
                  <a:off x="5704310" y="5402192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50" name="Group 31"/>
              <p:cNvGrpSpPr/>
              <p:nvPr/>
            </p:nvGrpSpPr>
            <p:grpSpPr>
              <a:xfrm>
                <a:off x="5623258" y="5399065"/>
                <a:ext cx="246695" cy="89794"/>
                <a:chOff x="5623258" y="5399065"/>
                <a:chExt cx="246695" cy="89794"/>
              </a:xfrm>
            </p:grpSpPr>
            <p:sp>
              <p:nvSpPr>
                <p:cNvPr id="51" name="Line 32"/>
                <p:cNvSpPr/>
                <p:nvPr/>
              </p:nvSpPr>
              <p:spPr>
                <a:xfrm>
                  <a:off x="5623258" y="5485266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52" name="Line 33"/>
                <p:cNvSpPr/>
                <p:nvPr/>
              </p:nvSpPr>
              <p:spPr>
                <a:xfrm flipV="1">
                  <a:off x="5792422" y="5399065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53" name="Line 34"/>
                <p:cNvSpPr/>
                <p:nvPr/>
              </p:nvSpPr>
              <p:spPr>
                <a:xfrm flipV="1">
                  <a:off x="5704310" y="5399065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54" name="Group 35"/>
            <p:cNvGrpSpPr/>
            <p:nvPr/>
          </p:nvGrpSpPr>
          <p:grpSpPr>
            <a:xfrm>
              <a:off x="6178216" y="4424242"/>
              <a:ext cx="501741" cy="233326"/>
              <a:chOff x="6178216" y="4424242"/>
              <a:chExt cx="501741" cy="233326"/>
            </a:xfrm>
          </p:grpSpPr>
          <p:sp>
            <p:nvSpPr>
              <p:cNvPr id="55" name="Oval 36"/>
              <p:cNvSpPr/>
              <p:nvPr/>
            </p:nvSpPr>
            <p:spPr>
              <a:xfrm>
                <a:off x="6185184" y="4529571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6" name="Line 37"/>
              <p:cNvSpPr/>
              <p:nvPr/>
            </p:nvSpPr>
            <p:spPr>
              <a:xfrm>
                <a:off x="6185184" y="4517565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7" name="Line 38"/>
              <p:cNvSpPr/>
              <p:nvPr/>
            </p:nvSpPr>
            <p:spPr>
              <a:xfrm>
                <a:off x="6679957" y="4517565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8" name="Rectangle 39"/>
              <p:cNvSpPr/>
              <p:nvPr/>
            </p:nvSpPr>
            <p:spPr>
              <a:xfrm>
                <a:off x="6185184" y="4517565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59" name="Oval 40"/>
              <p:cNvSpPr/>
              <p:nvPr/>
            </p:nvSpPr>
            <p:spPr>
              <a:xfrm>
                <a:off x="6178216" y="4424242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60" name="Group 41"/>
              <p:cNvGrpSpPr/>
              <p:nvPr/>
            </p:nvGrpSpPr>
            <p:grpSpPr>
              <a:xfrm>
                <a:off x="6298076" y="4457571"/>
                <a:ext cx="246686" cy="86201"/>
                <a:chOff x="6298076" y="4457571"/>
                <a:chExt cx="246686" cy="86201"/>
              </a:xfrm>
            </p:grpSpPr>
            <p:sp>
              <p:nvSpPr>
                <p:cNvPr id="61" name="Line 42"/>
                <p:cNvSpPr/>
                <p:nvPr/>
              </p:nvSpPr>
              <p:spPr>
                <a:xfrm flipV="1">
                  <a:off x="6298076" y="4457571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2" name="Line 43"/>
                <p:cNvSpPr/>
                <p:nvPr/>
              </p:nvSpPr>
              <p:spPr>
                <a:xfrm>
                  <a:off x="6467231" y="4541980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3" name="Line 44"/>
                <p:cNvSpPr/>
                <p:nvPr/>
              </p:nvSpPr>
              <p:spPr>
                <a:xfrm>
                  <a:off x="6379128" y="4459364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64" name="Group 45"/>
              <p:cNvGrpSpPr/>
              <p:nvPr/>
            </p:nvGrpSpPr>
            <p:grpSpPr>
              <a:xfrm>
                <a:off x="6298076" y="4456236"/>
                <a:ext cx="246686" cy="89794"/>
                <a:chOff x="6298076" y="4456236"/>
                <a:chExt cx="246686" cy="89794"/>
              </a:xfrm>
            </p:grpSpPr>
            <p:sp>
              <p:nvSpPr>
                <p:cNvPr id="65" name="Line 46"/>
                <p:cNvSpPr/>
                <p:nvPr/>
              </p:nvSpPr>
              <p:spPr>
                <a:xfrm>
                  <a:off x="6298076" y="4542437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6" name="Line 47"/>
                <p:cNvSpPr/>
                <p:nvPr/>
              </p:nvSpPr>
              <p:spPr>
                <a:xfrm flipV="1">
                  <a:off x="6467231" y="4456236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7" name="Line 48"/>
                <p:cNvSpPr/>
                <p:nvPr/>
              </p:nvSpPr>
              <p:spPr>
                <a:xfrm flipV="1">
                  <a:off x="6379128" y="4456236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68" name="Group 49"/>
            <p:cNvGrpSpPr/>
            <p:nvPr/>
          </p:nvGrpSpPr>
          <p:grpSpPr>
            <a:xfrm>
              <a:off x="6100410" y="5089294"/>
              <a:ext cx="500158" cy="233327"/>
              <a:chOff x="6100410" y="5089294"/>
              <a:chExt cx="500158" cy="233327"/>
            </a:xfrm>
          </p:grpSpPr>
          <p:sp>
            <p:nvSpPr>
              <p:cNvPr id="69" name="Oval 50"/>
              <p:cNvSpPr/>
              <p:nvPr/>
            </p:nvSpPr>
            <p:spPr>
              <a:xfrm>
                <a:off x="6107359" y="5194624"/>
                <a:ext cx="493209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0" name="Line 51"/>
              <p:cNvSpPr/>
              <p:nvPr/>
            </p:nvSpPr>
            <p:spPr>
              <a:xfrm>
                <a:off x="6107359" y="5182627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1" name="Line 52"/>
              <p:cNvSpPr/>
              <p:nvPr/>
            </p:nvSpPr>
            <p:spPr>
              <a:xfrm>
                <a:off x="6600568" y="5182627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2" name="Rectangle 53"/>
              <p:cNvSpPr/>
              <p:nvPr/>
            </p:nvSpPr>
            <p:spPr>
              <a:xfrm>
                <a:off x="6107359" y="5182627"/>
                <a:ext cx="489048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73" name="Oval 54"/>
              <p:cNvSpPr/>
              <p:nvPr/>
            </p:nvSpPr>
            <p:spPr>
              <a:xfrm>
                <a:off x="6100410" y="5089294"/>
                <a:ext cx="494598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74" name="Group 55"/>
              <p:cNvGrpSpPr/>
              <p:nvPr/>
            </p:nvGrpSpPr>
            <p:grpSpPr>
              <a:xfrm>
                <a:off x="6219895" y="5122633"/>
                <a:ext cx="245909" cy="86200"/>
                <a:chOff x="6219895" y="5122633"/>
                <a:chExt cx="245909" cy="86200"/>
              </a:xfrm>
            </p:grpSpPr>
            <p:sp>
              <p:nvSpPr>
                <p:cNvPr id="75" name="Line 56"/>
                <p:cNvSpPr/>
                <p:nvPr/>
              </p:nvSpPr>
              <p:spPr>
                <a:xfrm flipV="1">
                  <a:off x="6219895" y="5122633"/>
                  <a:ext cx="87828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76" name="Line 57"/>
                <p:cNvSpPr/>
                <p:nvPr/>
              </p:nvSpPr>
              <p:spPr>
                <a:xfrm>
                  <a:off x="6388519" y="5207032"/>
                  <a:ext cx="77285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77" name="Line 58"/>
                <p:cNvSpPr/>
                <p:nvPr/>
              </p:nvSpPr>
              <p:spPr>
                <a:xfrm>
                  <a:off x="6300691" y="5124425"/>
                  <a:ext cx="91339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78" name="Group 59"/>
              <p:cNvGrpSpPr/>
              <p:nvPr/>
            </p:nvGrpSpPr>
            <p:grpSpPr>
              <a:xfrm>
                <a:off x="6219895" y="5121298"/>
                <a:ext cx="245909" cy="89793"/>
                <a:chOff x="6219895" y="5121298"/>
                <a:chExt cx="245909" cy="89793"/>
              </a:xfrm>
            </p:grpSpPr>
            <p:sp>
              <p:nvSpPr>
                <p:cNvPr id="79" name="Line 60"/>
                <p:cNvSpPr/>
                <p:nvPr/>
              </p:nvSpPr>
              <p:spPr>
                <a:xfrm>
                  <a:off x="6219895" y="5207498"/>
                  <a:ext cx="87828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80" name="Line 61"/>
                <p:cNvSpPr/>
                <p:nvPr/>
              </p:nvSpPr>
              <p:spPr>
                <a:xfrm flipV="1">
                  <a:off x="6388519" y="5121298"/>
                  <a:ext cx="77285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81" name="Line 62"/>
                <p:cNvSpPr/>
                <p:nvPr/>
              </p:nvSpPr>
              <p:spPr>
                <a:xfrm flipV="1">
                  <a:off x="6300691" y="5121298"/>
                  <a:ext cx="91339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82" name="Group 63"/>
            <p:cNvGrpSpPr/>
            <p:nvPr/>
          </p:nvGrpSpPr>
          <p:grpSpPr>
            <a:xfrm>
              <a:off x="6735534" y="5386108"/>
              <a:ext cx="501740" cy="233336"/>
              <a:chOff x="6735534" y="5386108"/>
              <a:chExt cx="501740" cy="233336"/>
            </a:xfrm>
          </p:grpSpPr>
          <p:sp>
            <p:nvSpPr>
              <p:cNvPr id="83" name="Oval 64"/>
              <p:cNvSpPr/>
              <p:nvPr/>
            </p:nvSpPr>
            <p:spPr>
              <a:xfrm>
                <a:off x="6742502" y="5491447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4" name="Line 65"/>
              <p:cNvSpPr/>
              <p:nvPr/>
            </p:nvSpPr>
            <p:spPr>
              <a:xfrm>
                <a:off x="6742502" y="5479441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5" name="Line 66"/>
              <p:cNvSpPr/>
              <p:nvPr/>
            </p:nvSpPr>
            <p:spPr>
              <a:xfrm>
                <a:off x="7237274" y="5479441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6" name="Rectangle 67"/>
              <p:cNvSpPr/>
              <p:nvPr/>
            </p:nvSpPr>
            <p:spPr>
              <a:xfrm>
                <a:off x="6742502" y="5479441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87" name="Oval 68"/>
              <p:cNvSpPr/>
              <p:nvPr/>
            </p:nvSpPr>
            <p:spPr>
              <a:xfrm>
                <a:off x="6735534" y="5386108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88" name="Group 69"/>
              <p:cNvGrpSpPr/>
              <p:nvPr/>
            </p:nvGrpSpPr>
            <p:grpSpPr>
              <a:xfrm>
                <a:off x="6855393" y="5419447"/>
                <a:ext cx="246695" cy="86200"/>
                <a:chOff x="6855393" y="5419447"/>
                <a:chExt cx="246695" cy="86200"/>
              </a:xfrm>
            </p:grpSpPr>
            <p:sp>
              <p:nvSpPr>
                <p:cNvPr id="89" name="Line 70"/>
                <p:cNvSpPr/>
                <p:nvPr/>
              </p:nvSpPr>
              <p:spPr>
                <a:xfrm flipV="1">
                  <a:off x="6855393" y="5419447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0" name="Line 71"/>
                <p:cNvSpPr/>
                <p:nvPr/>
              </p:nvSpPr>
              <p:spPr>
                <a:xfrm>
                  <a:off x="7024557" y="5503846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1" name="Line 72"/>
                <p:cNvSpPr/>
                <p:nvPr/>
              </p:nvSpPr>
              <p:spPr>
                <a:xfrm>
                  <a:off x="6936446" y="5421239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92" name="Group 73"/>
              <p:cNvGrpSpPr/>
              <p:nvPr/>
            </p:nvGrpSpPr>
            <p:grpSpPr>
              <a:xfrm>
                <a:off x="6855393" y="5418112"/>
                <a:ext cx="246695" cy="89794"/>
                <a:chOff x="6855393" y="5418112"/>
                <a:chExt cx="246695" cy="89794"/>
              </a:xfrm>
            </p:grpSpPr>
            <p:sp>
              <p:nvSpPr>
                <p:cNvPr id="93" name="Line 74"/>
                <p:cNvSpPr/>
                <p:nvPr/>
              </p:nvSpPr>
              <p:spPr>
                <a:xfrm>
                  <a:off x="6855393" y="5504313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4" name="Line 75"/>
                <p:cNvSpPr/>
                <p:nvPr/>
              </p:nvSpPr>
              <p:spPr>
                <a:xfrm flipV="1">
                  <a:off x="7024557" y="5418112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5" name="Line 76"/>
                <p:cNvSpPr/>
                <p:nvPr/>
              </p:nvSpPr>
              <p:spPr>
                <a:xfrm flipV="1">
                  <a:off x="6936446" y="5418112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96" name="Group 77"/>
            <p:cNvGrpSpPr/>
            <p:nvPr/>
          </p:nvGrpSpPr>
          <p:grpSpPr>
            <a:xfrm>
              <a:off x="7180115" y="4730575"/>
              <a:ext cx="501750" cy="233326"/>
              <a:chOff x="7180115" y="4730575"/>
              <a:chExt cx="501750" cy="233326"/>
            </a:xfrm>
          </p:grpSpPr>
          <p:sp>
            <p:nvSpPr>
              <p:cNvPr id="97" name="Oval 78"/>
              <p:cNvSpPr/>
              <p:nvPr/>
            </p:nvSpPr>
            <p:spPr>
              <a:xfrm>
                <a:off x="7187083" y="4835904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8" name="Line 79"/>
              <p:cNvSpPr/>
              <p:nvPr/>
            </p:nvSpPr>
            <p:spPr>
              <a:xfrm>
                <a:off x="7187083" y="4823908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9" name="Line 80"/>
              <p:cNvSpPr/>
              <p:nvPr/>
            </p:nvSpPr>
            <p:spPr>
              <a:xfrm>
                <a:off x="7681865" y="4823908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0" name="Rectangle 81"/>
              <p:cNvSpPr/>
              <p:nvPr/>
            </p:nvSpPr>
            <p:spPr>
              <a:xfrm>
                <a:off x="7187083" y="4823908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101" name="Oval 82"/>
              <p:cNvSpPr/>
              <p:nvPr/>
            </p:nvSpPr>
            <p:spPr>
              <a:xfrm>
                <a:off x="7180115" y="4730575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102" name="Group 83"/>
              <p:cNvGrpSpPr/>
              <p:nvPr/>
            </p:nvGrpSpPr>
            <p:grpSpPr>
              <a:xfrm>
                <a:off x="7299975" y="4763914"/>
                <a:ext cx="246695" cy="86200"/>
                <a:chOff x="7299975" y="4763914"/>
                <a:chExt cx="246695" cy="86200"/>
              </a:xfrm>
            </p:grpSpPr>
            <p:sp>
              <p:nvSpPr>
                <p:cNvPr id="103" name="Line 84"/>
                <p:cNvSpPr/>
                <p:nvPr/>
              </p:nvSpPr>
              <p:spPr>
                <a:xfrm flipV="1">
                  <a:off x="7299975" y="4763914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4" name="Line 85"/>
                <p:cNvSpPr/>
                <p:nvPr/>
              </p:nvSpPr>
              <p:spPr>
                <a:xfrm>
                  <a:off x="7469139" y="4848313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5" name="Line 86"/>
                <p:cNvSpPr/>
                <p:nvPr/>
              </p:nvSpPr>
              <p:spPr>
                <a:xfrm>
                  <a:off x="7381036" y="4765706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106" name="Group 87"/>
              <p:cNvGrpSpPr/>
              <p:nvPr/>
            </p:nvGrpSpPr>
            <p:grpSpPr>
              <a:xfrm>
                <a:off x="7299975" y="4762579"/>
                <a:ext cx="246695" cy="89793"/>
                <a:chOff x="7299975" y="4762579"/>
                <a:chExt cx="246695" cy="89793"/>
              </a:xfrm>
            </p:grpSpPr>
            <p:sp>
              <p:nvSpPr>
                <p:cNvPr id="107" name="Line 88"/>
                <p:cNvSpPr/>
                <p:nvPr/>
              </p:nvSpPr>
              <p:spPr>
                <a:xfrm>
                  <a:off x="7299975" y="4848779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8" name="Line 89"/>
                <p:cNvSpPr/>
                <p:nvPr/>
              </p:nvSpPr>
              <p:spPr>
                <a:xfrm flipV="1">
                  <a:off x="7469139" y="4762579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9" name="Line 90"/>
                <p:cNvSpPr/>
                <p:nvPr/>
              </p:nvSpPr>
              <p:spPr>
                <a:xfrm flipV="1">
                  <a:off x="7381036" y="4762579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sp>
          <p:nvSpPr>
            <p:cNvPr id="110" name="Freeform 91"/>
            <p:cNvSpPr/>
            <p:nvPr/>
          </p:nvSpPr>
          <p:spPr>
            <a:xfrm>
              <a:off x="6686312" y="4548042"/>
              <a:ext cx="504922" cy="3079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194"/>
                <a:gd name="f8" fmla="+- 0 0 -90"/>
                <a:gd name="f9" fmla="*/ f3 1 318"/>
                <a:gd name="f10" fmla="*/ f4 1 19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18"/>
                <a:gd name="f19" fmla="*/ f15 1 194"/>
                <a:gd name="f20" fmla="*/ 0 f16 1"/>
                <a:gd name="f21" fmla="*/ 0 f15 1"/>
                <a:gd name="f22" fmla="*/ 2147483647 f16 1"/>
                <a:gd name="f23" fmla="*/ 2147483647 f15 1"/>
                <a:gd name="f24" fmla="*/ 318 f16 1"/>
                <a:gd name="f25" fmla="*/ 194 f15 1"/>
                <a:gd name="f26" fmla="+- f17 0 f1"/>
                <a:gd name="f27" fmla="*/ f20 1 318"/>
                <a:gd name="f28" fmla="*/ f21 1 194"/>
                <a:gd name="f29" fmla="*/ f22 1 318"/>
                <a:gd name="f30" fmla="*/ f23 1 194"/>
                <a:gd name="f31" fmla="*/ f24 1 318"/>
                <a:gd name="f32" fmla="*/ f25 1 19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4 f10 1"/>
                <a:gd name="f43" fmla="*/ f35 f9 1"/>
                <a:gd name="f44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2"/>
                </a:cxn>
                <a:cxn ang="f26">
                  <a:pos x="f43" y="f44"/>
                </a:cxn>
              </a:cxnLst>
              <a:rect l="f39" t="f42" r="f40" b="f41"/>
              <a:pathLst>
                <a:path w="318" h="194">
                  <a:moveTo>
                    <a:pt x="f5" y="f5"/>
                  </a:move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Freeform 92"/>
            <p:cNvSpPr/>
            <p:nvPr/>
          </p:nvSpPr>
          <p:spPr>
            <a:xfrm>
              <a:off x="5620889" y="4940091"/>
              <a:ext cx="481102" cy="2380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4"/>
                <a:gd name="f7" fmla="val 174"/>
                <a:gd name="f8" fmla="+- 0 0 -90"/>
                <a:gd name="f9" fmla="*/ f3 1 294"/>
                <a:gd name="f10" fmla="*/ f4 1 17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294"/>
                <a:gd name="f19" fmla="*/ f15 1 174"/>
                <a:gd name="f20" fmla="*/ 0 f16 1"/>
                <a:gd name="f21" fmla="*/ 0 f15 1"/>
                <a:gd name="f22" fmla="*/ 2147483647 f16 1"/>
                <a:gd name="f23" fmla="*/ 2147483647 f15 1"/>
                <a:gd name="f24" fmla="*/ 294 f16 1"/>
                <a:gd name="f25" fmla="*/ 174 f15 1"/>
                <a:gd name="f26" fmla="+- f17 0 f1"/>
                <a:gd name="f27" fmla="*/ f20 1 294"/>
                <a:gd name="f28" fmla="*/ f21 1 174"/>
                <a:gd name="f29" fmla="*/ f22 1 294"/>
                <a:gd name="f30" fmla="*/ f23 1 174"/>
                <a:gd name="f31" fmla="*/ f24 1 294"/>
                <a:gd name="f32" fmla="*/ f25 1 17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4 f10 1"/>
                <a:gd name="f43" fmla="*/ f35 f9 1"/>
                <a:gd name="f44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2"/>
                </a:cxn>
                <a:cxn ang="f26">
                  <a:pos x="f43" y="f44"/>
                </a:cxn>
              </a:cxnLst>
              <a:rect l="f39" t="f42" r="f40" b="f41"/>
              <a:pathLst>
                <a:path w="294" h="174">
                  <a:moveTo>
                    <a:pt x="f5" y="f5"/>
                  </a:move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2" name="Freeform 93"/>
            <p:cNvSpPr/>
            <p:nvPr/>
          </p:nvSpPr>
          <p:spPr>
            <a:xfrm>
              <a:off x="6568811" y="4916289"/>
              <a:ext cx="628768" cy="2476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8"/>
                <a:gd name="f7" fmla="val 174"/>
                <a:gd name="f8" fmla="+- 0 0 -90"/>
                <a:gd name="f9" fmla="*/ f3 1 378"/>
                <a:gd name="f10" fmla="*/ f4 1 17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78"/>
                <a:gd name="f19" fmla="*/ f15 1 174"/>
                <a:gd name="f20" fmla="*/ 0 f16 1"/>
                <a:gd name="f21" fmla="*/ 2147483647 f15 1"/>
                <a:gd name="f22" fmla="*/ 2147483647 f16 1"/>
                <a:gd name="f23" fmla="*/ 0 f15 1"/>
                <a:gd name="f24" fmla="*/ 378 f16 1"/>
                <a:gd name="f25" fmla="*/ 174 f15 1"/>
                <a:gd name="f26" fmla="+- f17 0 f1"/>
                <a:gd name="f27" fmla="*/ f20 1 378"/>
                <a:gd name="f28" fmla="*/ f21 1 174"/>
                <a:gd name="f29" fmla="*/ f22 1 378"/>
                <a:gd name="f30" fmla="*/ f23 1 174"/>
                <a:gd name="f31" fmla="*/ f24 1 378"/>
                <a:gd name="f32" fmla="*/ f25 1 17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378" h="174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3" name="Freeform 94"/>
            <p:cNvSpPr/>
            <p:nvPr/>
          </p:nvSpPr>
          <p:spPr>
            <a:xfrm>
              <a:off x="7235692" y="4970248"/>
              <a:ext cx="206416" cy="507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500"/>
                <a:gd name="f8" fmla="+- 0 0 -90"/>
                <a:gd name="f9" fmla="*/ f3 1 118"/>
                <a:gd name="f10" fmla="*/ f4 1 500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118"/>
                <a:gd name="f19" fmla="*/ f15 1 500"/>
                <a:gd name="f20" fmla="*/ 0 f16 1"/>
                <a:gd name="f21" fmla="*/ 2147483647 f15 1"/>
                <a:gd name="f22" fmla="*/ 2147483647 f16 1"/>
                <a:gd name="f23" fmla="*/ 0 f15 1"/>
                <a:gd name="f24" fmla="*/ 118 f16 1"/>
                <a:gd name="f25" fmla="*/ 500 f15 1"/>
                <a:gd name="f26" fmla="+- f17 0 f1"/>
                <a:gd name="f27" fmla="*/ f20 1 118"/>
                <a:gd name="f28" fmla="*/ f21 1 500"/>
                <a:gd name="f29" fmla="*/ f22 1 118"/>
                <a:gd name="f30" fmla="*/ f23 1 500"/>
                <a:gd name="f31" fmla="*/ f24 1 118"/>
                <a:gd name="f32" fmla="*/ f25 1 500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118" h="500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Freeform 95"/>
            <p:cNvSpPr/>
            <p:nvPr/>
          </p:nvSpPr>
          <p:spPr>
            <a:xfrm>
              <a:off x="6000375" y="5503572"/>
              <a:ext cx="736741" cy="745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0"/>
                <a:gd name="f7" fmla="val 32"/>
                <a:gd name="f8" fmla="+- 0 0 -90"/>
                <a:gd name="f9" fmla="*/ f3 1 370"/>
                <a:gd name="f10" fmla="*/ f4 1 32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70"/>
                <a:gd name="f19" fmla="*/ f15 1 32"/>
                <a:gd name="f20" fmla="*/ 2147483647 f16 1"/>
                <a:gd name="f21" fmla="*/ 2147483647 f15 1"/>
                <a:gd name="f22" fmla="*/ 0 f16 1"/>
                <a:gd name="f23" fmla="*/ 0 f15 1"/>
                <a:gd name="f24" fmla="*/ 370 f16 1"/>
                <a:gd name="f25" fmla="*/ 32 f15 1"/>
                <a:gd name="f26" fmla="+- f17 0 f1"/>
                <a:gd name="f27" fmla="*/ f20 1 370"/>
                <a:gd name="f28" fmla="*/ f21 1 32"/>
                <a:gd name="f29" fmla="*/ f22 1 370"/>
                <a:gd name="f30" fmla="*/ f23 1 32"/>
                <a:gd name="f31" fmla="*/ f24 1 370"/>
                <a:gd name="f32" fmla="*/ f25 1 32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5 f9 1"/>
                <a:gd name="f40" fmla="*/ f37 f9 1"/>
                <a:gd name="f41" fmla="*/ f38 f10 1"/>
                <a:gd name="f42" fmla="*/ f36 f10 1"/>
                <a:gd name="f43" fmla="*/ f33 f9 1"/>
                <a:gd name="f44" fmla="*/ f34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39" y="f42"/>
                </a:cxn>
              </a:cxnLst>
              <a:rect l="f39" t="f42" r="f40" b="f41"/>
              <a:pathLst>
                <a:path w="370" h="32">
                  <a:moveTo>
                    <a:pt x="f6" y="f7"/>
                  </a:moveTo>
                  <a:lnTo>
                    <a:pt x="f5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Freeform 96"/>
            <p:cNvSpPr/>
            <p:nvPr/>
          </p:nvSpPr>
          <p:spPr>
            <a:xfrm>
              <a:off x="5463704" y="4963902"/>
              <a:ext cx="193715" cy="4253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412"/>
                <a:gd name="f8" fmla="val 162"/>
                <a:gd name="f9" fmla="val 408"/>
                <a:gd name="f10" fmla="+- 0 0 -90"/>
                <a:gd name="f11" fmla="*/ f3 1 176"/>
                <a:gd name="f12" fmla="*/ f4 1 41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76"/>
                <a:gd name="f21" fmla="*/ f17 1 412"/>
                <a:gd name="f22" fmla="*/ 2147483647 f18 1"/>
                <a:gd name="f23" fmla="*/ 2147483647 f17 1"/>
                <a:gd name="f24" fmla="*/ 0 f18 1"/>
                <a:gd name="f25" fmla="*/ 0 f17 1"/>
                <a:gd name="f26" fmla="*/ 176 f18 1"/>
                <a:gd name="f27" fmla="*/ 412 f17 1"/>
                <a:gd name="f28" fmla="+- f19 0 f1"/>
                <a:gd name="f29" fmla="*/ f22 1 176"/>
                <a:gd name="f30" fmla="*/ f23 1 412"/>
                <a:gd name="f31" fmla="*/ f24 1 176"/>
                <a:gd name="f32" fmla="*/ f25 1 412"/>
                <a:gd name="f33" fmla="*/ f26 1 176"/>
                <a:gd name="f34" fmla="*/ f27 1 412"/>
                <a:gd name="f35" fmla="*/ f29 1 f20"/>
                <a:gd name="f36" fmla="*/ f30 1 f21"/>
                <a:gd name="f37" fmla="*/ f31 1 f20"/>
                <a:gd name="f38" fmla="*/ f32 1 f21"/>
                <a:gd name="f39" fmla="*/ f33 1 f20"/>
                <a:gd name="f40" fmla="*/ f34 1 f21"/>
                <a:gd name="f41" fmla="*/ f37 f11 1"/>
                <a:gd name="f42" fmla="*/ f39 f11 1"/>
                <a:gd name="f43" fmla="*/ f40 f12 1"/>
                <a:gd name="f44" fmla="*/ f38 f12 1"/>
                <a:gd name="f45" fmla="*/ f35 f11 1"/>
                <a:gd name="f46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6"/>
                </a:cxn>
                <a:cxn ang="f28">
                  <a:pos x="f41" y="f44"/>
                </a:cxn>
              </a:cxnLst>
              <a:rect l="f41" t="f44" r="f42" b="f43"/>
              <a:pathLst>
                <a:path w="176" h="412">
                  <a:moveTo>
                    <a:pt x="f8" y="f9"/>
                  </a:moveTo>
                  <a:lnTo>
                    <a:pt x="f6" y="f7"/>
                  </a:lnTo>
                  <a:lnTo>
                    <a:pt x="f5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Text Box 100"/>
            <p:cNvSpPr txBox="1"/>
            <p:nvPr/>
          </p:nvSpPr>
          <p:spPr>
            <a:xfrm>
              <a:off x="5553260" y="4473418"/>
              <a:ext cx="311124" cy="36664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</a:t>
              </a:r>
            </a:p>
          </p:txBody>
        </p:sp>
        <p:sp>
          <p:nvSpPr>
            <p:cNvPr id="117" name="Text Box 101"/>
            <p:cNvSpPr txBox="1"/>
            <p:nvPr/>
          </p:nvSpPr>
          <p:spPr>
            <a:xfrm>
              <a:off x="5491346" y="4887669"/>
              <a:ext cx="296841" cy="336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</p:txBody>
        </p:sp>
        <p:sp>
          <p:nvSpPr>
            <p:cNvPr id="118" name="Text Box 102"/>
            <p:cNvSpPr txBox="1"/>
            <p:nvPr/>
          </p:nvSpPr>
          <p:spPr>
            <a:xfrm>
              <a:off x="5240545" y="4960684"/>
              <a:ext cx="296841" cy="336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3</a:t>
              </a:r>
            </a:p>
          </p:txBody>
        </p:sp>
        <p:grpSp>
          <p:nvGrpSpPr>
            <p:cNvPr id="119" name="Group 1"/>
            <p:cNvGrpSpPr/>
            <p:nvPr/>
          </p:nvGrpSpPr>
          <p:grpSpPr>
            <a:xfrm>
              <a:off x="3783325" y="5254276"/>
              <a:ext cx="1344519" cy="473043"/>
              <a:chOff x="3783325" y="5254276"/>
              <a:chExt cx="1344519" cy="473043"/>
            </a:xfrm>
          </p:grpSpPr>
          <p:sp>
            <p:nvSpPr>
              <p:cNvPr id="120" name="Rectangle 97"/>
              <p:cNvSpPr/>
              <p:nvPr/>
            </p:nvSpPr>
            <p:spPr>
              <a:xfrm rot="19587628">
                <a:off x="3789680" y="5454315"/>
                <a:ext cx="1155609" cy="238082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1" name="Rectangle 98"/>
              <p:cNvSpPr/>
              <p:nvPr/>
            </p:nvSpPr>
            <p:spPr>
              <a:xfrm rot="19587628">
                <a:off x="3783325" y="5489237"/>
                <a:ext cx="1147672" cy="238082"/>
              </a:xfrm>
              <a:prstGeom prst="rect">
                <a:avLst/>
              </a:pr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2" name="Line 99"/>
              <p:cNvSpPr/>
              <p:nvPr/>
            </p:nvSpPr>
            <p:spPr>
              <a:xfrm rot="19587628">
                <a:off x="4705602" y="5254276"/>
                <a:ext cx="42224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3333CC"/>
                </a:solidFill>
                <a:prstDash val="solid"/>
                <a:round/>
                <a:tailEnd type="arrow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3" name="Rectangle 104"/>
              <p:cNvSpPr/>
              <p:nvPr/>
            </p:nvSpPr>
            <p:spPr>
              <a:xfrm rot="19587628">
                <a:off x="4370658" y="5343186"/>
                <a:ext cx="427006" cy="239664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4" name="Text Box 105"/>
              <p:cNvSpPr txBox="1"/>
              <p:nvPr/>
            </p:nvSpPr>
            <p:spPr>
              <a:xfrm rot="19877567">
                <a:off x="4318274" y="5319384"/>
                <a:ext cx="520659" cy="2745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2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rPr>
                  <a:t>0111</a:t>
                </a:r>
              </a:p>
            </p:txBody>
          </p:sp>
        </p:grpSp>
        <p:sp>
          <p:nvSpPr>
            <p:cNvPr id="125" name="Text Box 106"/>
            <p:cNvSpPr txBox="1"/>
            <p:nvPr/>
          </p:nvSpPr>
          <p:spPr>
            <a:xfrm>
              <a:off x="3151186" y="6036795"/>
              <a:ext cx="2718044" cy="58466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Διεύθυνση προορισμού</a:t>
              </a:r>
            </a:p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στην κεφαλίδα του πακέτου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6" name="Line 107"/>
            <p:cNvSpPr/>
            <p:nvPr/>
          </p:nvSpPr>
          <p:spPr>
            <a:xfrm flipH="1">
              <a:off x="3738881" y="4863867"/>
              <a:ext cx="1408002" cy="9142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7" name="Line 119"/>
            <p:cNvSpPr/>
            <p:nvPr/>
          </p:nvSpPr>
          <p:spPr>
            <a:xfrm flipH="1" flipV="1">
              <a:off x="4700829" y="5638419"/>
              <a:ext cx="22219" cy="4507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8" name="Freeform 120"/>
            <p:cNvSpPr/>
            <p:nvPr/>
          </p:nvSpPr>
          <p:spPr>
            <a:xfrm>
              <a:off x="4869719" y="4824328"/>
              <a:ext cx="1041739" cy="3364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44"/>
                <a:gd name="f7" fmla="val 14797"/>
                <a:gd name="f8" fmla="val 2168"/>
                <a:gd name="f9" fmla="val 9517"/>
                <a:gd name="f10" fmla="val 5654"/>
                <a:gd name="f11" fmla="val -1331"/>
                <a:gd name="f12" fmla="val 7042"/>
                <a:gd name="f13" fmla="val 135"/>
                <a:gd name="f14" fmla="val 8563"/>
                <a:gd name="f15" fmla="val 1950"/>
                <a:gd name="f16" fmla="val 9984"/>
                <a:gd name="f17" fmla="val 6698"/>
                <a:gd name="f18" fmla="val 9978"/>
                <a:gd name="f19" fmla="+- 0 0 -90"/>
                <a:gd name="f20" fmla="*/ f3 1 10844"/>
                <a:gd name="f21" fmla="*/ f4 1 1479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0844"/>
                <a:gd name="f30" fmla="*/ f26 1 14797"/>
                <a:gd name="f31" fmla="*/ 0 f27 1"/>
                <a:gd name="f32" fmla="*/ 2147483647 f26 1"/>
                <a:gd name="f33" fmla="*/ 2147483647 f27 1"/>
                <a:gd name="f34" fmla="*/ 0 f26 1"/>
                <a:gd name="f35" fmla="*/ 10844 f27 1"/>
                <a:gd name="f36" fmla="*/ 14797 f26 1"/>
                <a:gd name="f37" fmla="+- f28 0 f1"/>
                <a:gd name="f38" fmla="*/ f31 1 10844"/>
                <a:gd name="f39" fmla="*/ f32 1 14797"/>
                <a:gd name="f40" fmla="*/ f33 1 10844"/>
                <a:gd name="f41" fmla="*/ f34 1 14797"/>
                <a:gd name="f42" fmla="*/ f35 1 10844"/>
                <a:gd name="f43" fmla="*/ f36 1 14797"/>
                <a:gd name="f44" fmla="*/ f38 1 f29"/>
                <a:gd name="f45" fmla="*/ f39 1 f30"/>
                <a:gd name="f46" fmla="*/ f40 1 f29"/>
                <a:gd name="f47" fmla="*/ f42 1 f29"/>
                <a:gd name="f48" fmla="*/ f41 1 f30"/>
                <a:gd name="f49" fmla="*/ f43 1 f30"/>
                <a:gd name="f50" fmla="*/ f44 f20 1"/>
                <a:gd name="f51" fmla="*/ f47 f20 1"/>
                <a:gd name="f52" fmla="*/ f49 f21 1"/>
                <a:gd name="f53" fmla="*/ f48 f21 1"/>
                <a:gd name="f54" fmla="*/ f45 f21 1"/>
                <a:gd name="f55" fmla="*/ f4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0" y="f54"/>
                </a:cxn>
                <a:cxn ang="f37">
                  <a:pos x="f55" y="f54"/>
                </a:cxn>
                <a:cxn ang="f37">
                  <a:pos x="f55" y="f54"/>
                </a:cxn>
              </a:cxnLst>
              <a:rect l="f50" t="f53" r="f51" b="f52"/>
              <a:pathLst>
                <a:path w="10844" h="1479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6" y="f18"/>
                  </a:cubicBezTo>
                </a:path>
              </a:pathLst>
            </a:custGeom>
            <a:noFill/>
            <a:ln w="57150">
              <a:solidFill>
                <a:srgbClr val="FF33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9" name="Freeform 121"/>
            <p:cNvSpPr/>
            <p:nvPr/>
          </p:nvSpPr>
          <p:spPr>
            <a:xfrm flipH="1">
              <a:off x="7367476" y="4360746"/>
              <a:ext cx="57795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0" name="Freeform 122"/>
            <p:cNvSpPr/>
            <p:nvPr/>
          </p:nvSpPr>
          <p:spPr>
            <a:xfrm flipH="1">
              <a:off x="6356049" y="4076632"/>
              <a:ext cx="57795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1" name="Freeform 123"/>
            <p:cNvSpPr/>
            <p:nvPr/>
          </p:nvSpPr>
          <p:spPr>
            <a:xfrm flipH="1" flipV="1">
              <a:off x="7024512" y="5622618"/>
              <a:ext cx="54302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2" name="Freeform 124"/>
            <p:cNvSpPr/>
            <p:nvPr/>
          </p:nvSpPr>
          <p:spPr>
            <a:xfrm flipH="1" flipV="1">
              <a:off x="5674876" y="5606744"/>
              <a:ext cx="54302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3" name="Freeform 125"/>
            <p:cNvSpPr/>
            <p:nvPr/>
          </p:nvSpPr>
          <p:spPr>
            <a:xfrm flipH="1" flipV="1">
              <a:off x="6314764" y="5314684"/>
              <a:ext cx="543025" cy="4523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4" name="Group 126"/>
            <p:cNvGrpSpPr/>
            <p:nvPr/>
          </p:nvGrpSpPr>
          <p:grpSpPr>
            <a:xfrm>
              <a:off x="6363986" y="3632197"/>
              <a:ext cx="550971" cy="452362"/>
              <a:chOff x="6363986" y="3632197"/>
              <a:chExt cx="550971" cy="452362"/>
            </a:xfrm>
          </p:grpSpPr>
          <p:sp>
            <p:nvSpPr>
              <p:cNvPr id="135" name="Rectangle 127"/>
              <p:cNvSpPr/>
              <p:nvPr/>
            </p:nvSpPr>
            <p:spPr>
              <a:xfrm>
                <a:off x="6363986" y="3632197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6" name="Oval 128"/>
              <p:cNvSpPr/>
              <p:nvPr/>
            </p:nvSpPr>
            <p:spPr>
              <a:xfrm>
                <a:off x="6394152" y="3641726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7" name="Rectangle 129"/>
              <p:cNvSpPr/>
              <p:nvPr/>
            </p:nvSpPr>
            <p:spPr>
              <a:xfrm>
                <a:off x="6406853" y="3817912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8" name="Line 130"/>
              <p:cNvSpPr/>
              <p:nvPr/>
            </p:nvSpPr>
            <p:spPr>
              <a:xfrm>
                <a:off x="6675193" y="3859179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9" name="Line 131"/>
              <p:cNvSpPr/>
              <p:nvPr/>
            </p:nvSpPr>
            <p:spPr>
              <a:xfrm>
                <a:off x="6406853" y="390838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0" name="Line 132"/>
              <p:cNvSpPr/>
              <p:nvPr/>
            </p:nvSpPr>
            <p:spPr>
              <a:xfrm>
                <a:off x="6405271" y="3860761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1" name="AutoShape 133"/>
              <p:cNvSpPr/>
              <p:nvPr/>
            </p:nvSpPr>
            <p:spPr>
              <a:xfrm rot="5400013">
                <a:off x="6625984" y="3754412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42" name="Group 134"/>
            <p:cNvGrpSpPr/>
            <p:nvPr/>
          </p:nvGrpSpPr>
          <p:grpSpPr>
            <a:xfrm>
              <a:off x="7377004" y="3905210"/>
              <a:ext cx="550971" cy="452362"/>
              <a:chOff x="7377004" y="3905210"/>
              <a:chExt cx="550971" cy="452362"/>
            </a:xfrm>
          </p:grpSpPr>
          <p:sp>
            <p:nvSpPr>
              <p:cNvPr id="143" name="Rectangle 135"/>
              <p:cNvSpPr/>
              <p:nvPr/>
            </p:nvSpPr>
            <p:spPr>
              <a:xfrm>
                <a:off x="7377004" y="3905210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4" name="Oval 136"/>
              <p:cNvSpPr/>
              <p:nvPr/>
            </p:nvSpPr>
            <p:spPr>
              <a:xfrm>
                <a:off x="7407170" y="3914729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5" name="Rectangle 137"/>
              <p:cNvSpPr/>
              <p:nvPr/>
            </p:nvSpPr>
            <p:spPr>
              <a:xfrm>
                <a:off x="7419871" y="4090915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6" name="Line 138"/>
              <p:cNvSpPr/>
              <p:nvPr/>
            </p:nvSpPr>
            <p:spPr>
              <a:xfrm>
                <a:off x="7688211" y="4132182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7" name="Line 139"/>
              <p:cNvSpPr/>
              <p:nvPr/>
            </p:nvSpPr>
            <p:spPr>
              <a:xfrm>
                <a:off x="7419871" y="418138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8" name="Line 140"/>
              <p:cNvSpPr/>
              <p:nvPr/>
            </p:nvSpPr>
            <p:spPr>
              <a:xfrm>
                <a:off x="7418289" y="413377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9" name="AutoShape 141"/>
              <p:cNvSpPr/>
              <p:nvPr/>
            </p:nvSpPr>
            <p:spPr>
              <a:xfrm rot="5400013">
                <a:off x="7639002" y="4027415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50" name="Group 142"/>
            <p:cNvGrpSpPr/>
            <p:nvPr/>
          </p:nvGrpSpPr>
          <p:grpSpPr>
            <a:xfrm>
              <a:off x="7007047" y="5981337"/>
              <a:ext cx="550971" cy="452362"/>
              <a:chOff x="7007047" y="5981337"/>
              <a:chExt cx="550971" cy="452362"/>
            </a:xfrm>
          </p:grpSpPr>
          <p:sp>
            <p:nvSpPr>
              <p:cNvPr id="151" name="Rectangle 143"/>
              <p:cNvSpPr/>
              <p:nvPr/>
            </p:nvSpPr>
            <p:spPr>
              <a:xfrm>
                <a:off x="7007047" y="5981337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2" name="Oval 144"/>
              <p:cNvSpPr/>
              <p:nvPr/>
            </p:nvSpPr>
            <p:spPr>
              <a:xfrm>
                <a:off x="7037213" y="5990856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3" name="Rectangle 145"/>
              <p:cNvSpPr/>
              <p:nvPr/>
            </p:nvSpPr>
            <p:spPr>
              <a:xfrm>
                <a:off x="7049914" y="6167042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4" name="Line 146"/>
              <p:cNvSpPr/>
              <p:nvPr/>
            </p:nvSpPr>
            <p:spPr>
              <a:xfrm>
                <a:off x="7318254" y="6208309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5" name="Line 147"/>
              <p:cNvSpPr/>
              <p:nvPr/>
            </p:nvSpPr>
            <p:spPr>
              <a:xfrm>
                <a:off x="7049914" y="625751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6" name="Line 148"/>
              <p:cNvSpPr/>
              <p:nvPr/>
            </p:nvSpPr>
            <p:spPr>
              <a:xfrm>
                <a:off x="7048332" y="6209900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7" name="AutoShape 149"/>
              <p:cNvSpPr/>
              <p:nvPr/>
            </p:nvSpPr>
            <p:spPr>
              <a:xfrm rot="5400013">
                <a:off x="7269045" y="6103542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58" name="Group 150"/>
            <p:cNvGrpSpPr/>
            <p:nvPr/>
          </p:nvGrpSpPr>
          <p:grpSpPr>
            <a:xfrm>
              <a:off x="6311591" y="5762292"/>
              <a:ext cx="550971" cy="452362"/>
              <a:chOff x="6311591" y="5762292"/>
              <a:chExt cx="550971" cy="452362"/>
            </a:xfrm>
          </p:grpSpPr>
          <p:sp>
            <p:nvSpPr>
              <p:cNvPr id="159" name="Rectangle 151"/>
              <p:cNvSpPr/>
              <p:nvPr/>
            </p:nvSpPr>
            <p:spPr>
              <a:xfrm>
                <a:off x="6311591" y="5762292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0" name="Oval 152"/>
              <p:cNvSpPr/>
              <p:nvPr/>
            </p:nvSpPr>
            <p:spPr>
              <a:xfrm>
                <a:off x="6341757" y="5771811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1" name="Rectangle 153"/>
              <p:cNvSpPr/>
              <p:nvPr/>
            </p:nvSpPr>
            <p:spPr>
              <a:xfrm>
                <a:off x="6354458" y="5947998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2" name="Line 154"/>
              <p:cNvSpPr/>
              <p:nvPr/>
            </p:nvSpPr>
            <p:spPr>
              <a:xfrm>
                <a:off x="6622798" y="5989265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3" name="Line 155"/>
              <p:cNvSpPr/>
              <p:nvPr/>
            </p:nvSpPr>
            <p:spPr>
              <a:xfrm>
                <a:off x="6354458" y="6038478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4" name="Line 156"/>
              <p:cNvSpPr/>
              <p:nvPr/>
            </p:nvSpPr>
            <p:spPr>
              <a:xfrm>
                <a:off x="6352876" y="599085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5" name="AutoShape 157"/>
              <p:cNvSpPr/>
              <p:nvPr/>
            </p:nvSpPr>
            <p:spPr>
              <a:xfrm rot="5400013">
                <a:off x="6573589" y="5884497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66" name="Group 158"/>
            <p:cNvGrpSpPr/>
            <p:nvPr/>
          </p:nvGrpSpPr>
          <p:grpSpPr>
            <a:xfrm>
              <a:off x="5655829" y="5954353"/>
              <a:ext cx="550971" cy="452362"/>
              <a:chOff x="5655829" y="5954353"/>
              <a:chExt cx="550971" cy="452362"/>
            </a:xfrm>
          </p:grpSpPr>
          <p:sp>
            <p:nvSpPr>
              <p:cNvPr id="167" name="Rectangle 159"/>
              <p:cNvSpPr/>
              <p:nvPr/>
            </p:nvSpPr>
            <p:spPr>
              <a:xfrm>
                <a:off x="5655829" y="5954353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8" name="Oval 160"/>
              <p:cNvSpPr/>
              <p:nvPr/>
            </p:nvSpPr>
            <p:spPr>
              <a:xfrm>
                <a:off x="5685995" y="5963872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9" name="Rectangle 161"/>
              <p:cNvSpPr/>
              <p:nvPr/>
            </p:nvSpPr>
            <p:spPr>
              <a:xfrm>
                <a:off x="5698696" y="6140058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0" name="Line 162"/>
              <p:cNvSpPr/>
              <p:nvPr/>
            </p:nvSpPr>
            <p:spPr>
              <a:xfrm>
                <a:off x="5967036" y="6181325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1" name="Line 163"/>
              <p:cNvSpPr/>
              <p:nvPr/>
            </p:nvSpPr>
            <p:spPr>
              <a:xfrm>
                <a:off x="5698696" y="6230529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2" name="Line 164"/>
              <p:cNvSpPr/>
              <p:nvPr/>
            </p:nvSpPr>
            <p:spPr>
              <a:xfrm>
                <a:off x="5697105" y="618291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3" name="AutoShape 165"/>
              <p:cNvSpPr/>
              <p:nvPr/>
            </p:nvSpPr>
            <p:spPr>
              <a:xfrm rot="5400013">
                <a:off x="5917827" y="6076558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</p:grpSp>
      <p:cxnSp>
        <p:nvCxnSpPr>
          <p:cNvPr id="174" name="Straight Connector 421888"/>
          <p:cNvCxnSpPr/>
          <p:nvPr/>
        </p:nvCxnSpPr>
        <p:spPr>
          <a:xfrm>
            <a:off x="2203447" y="2874965"/>
            <a:ext cx="203198" cy="44290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75" name="Straight Connector 421894"/>
          <p:cNvCxnSpPr/>
          <p:nvPr/>
        </p:nvCxnSpPr>
        <p:spPr>
          <a:xfrm flipH="1">
            <a:off x="3503615" y="2060572"/>
            <a:ext cx="1904996" cy="209550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1026"/>
          <p:cNvSpPr txBox="1">
            <a:spLocks noGrp="1"/>
          </p:cNvSpPr>
          <p:nvPr>
            <p:ph type="title" idx="4294967295"/>
          </p:nvPr>
        </p:nvSpPr>
        <p:spPr>
          <a:xfrm>
            <a:off x="465136" y="274640"/>
            <a:ext cx="8678863" cy="7191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Εναλλακτικός πυρήνας: </a:t>
            </a:r>
            <a:r>
              <a:rPr lang="el-GR" sz="3200">
                <a:solidFill>
                  <a:srgbClr val="32946A"/>
                </a:solidFill>
                <a:latin typeface="Comic Sans MS" pitchFamily="66"/>
                <a:ea typeface="ＭＳ Ｐゴシック" pitchFamily="34"/>
              </a:rPr>
              <a:t>μεταγωγή κυκλώματος</a:t>
            </a:r>
            <a:endParaRPr lang="en-US">
              <a:solidFill>
                <a:srgbClr val="32946A"/>
              </a:solidFill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1027"/>
          <p:cNvSpPr txBox="1">
            <a:spLocks noGrp="1"/>
          </p:cNvSpPr>
          <p:nvPr>
            <p:ph type="body" idx="4294967295"/>
          </p:nvPr>
        </p:nvSpPr>
        <p:spPr>
          <a:xfrm>
            <a:off x="415923" y="1135063"/>
            <a:ext cx="4465636" cy="5176839"/>
          </a:xfrm>
        </p:spPr>
        <p:txBody>
          <a:bodyPr/>
          <a:lstStyle/>
          <a:p>
            <a:pPr lvl="0" hangingPunct="1">
              <a:spcBef>
                <a:spcPts val="600"/>
              </a:spcBef>
              <a:buNone/>
            </a:pPr>
            <a:r>
              <a:rPr lang="el-GR" sz="24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Πόροι από άκρο-σε-άκρο κρατούνται και αποδίδονται για «κλήση» μεταξύ πηγής και προορισμού</a:t>
            </a:r>
            <a:r>
              <a:rPr lang="en-US" sz="24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Στο σχήμα κάθε ζεύξη έχει 4 κυκλώματα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Η κλήση παίρνει το </a:t>
            </a:r>
            <a:r>
              <a:rPr lang="en-US" sz="1800" dirty="0" smtClean="0">
                <a:latin typeface="Comic Sans MS" pitchFamily="66"/>
                <a:ea typeface="ＭＳ Ｐゴシック" pitchFamily="34"/>
              </a:rPr>
              <a:t>2</a:t>
            </a:r>
            <a:r>
              <a:rPr lang="el-GR" sz="1800" baseline="30000" dirty="0">
                <a:latin typeface="Comic Sans MS" pitchFamily="66"/>
                <a:ea typeface="ＭＳ Ｐゴシック" pitchFamily="34"/>
              </a:rPr>
              <a:t>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κύκλωμα στην πάνω ζεύξη και το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1</a:t>
            </a:r>
            <a:r>
              <a:rPr lang="el-GR" sz="1800" baseline="30000" dirty="0">
                <a:latin typeface="Comic Sans MS" pitchFamily="66"/>
                <a:ea typeface="ＭＳ Ｐゴシック" pitchFamily="34"/>
              </a:rPr>
              <a:t>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κύκλωμα στην δεξιά ζεύξη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Αποκλειστικοί πόροι: όχι μοίρασμα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  <a:buSzPct val="75000"/>
            </a:pPr>
            <a:r>
              <a:rPr lang="en-US" sz="1800" dirty="0">
                <a:latin typeface="Comic Sans MS" pitchFamily="66"/>
              </a:rPr>
              <a:t> </a:t>
            </a:r>
            <a:r>
              <a:rPr lang="el-GR" sz="1800" dirty="0">
                <a:latin typeface="Comic Sans MS" pitchFamily="66"/>
              </a:rPr>
              <a:t>εγγυημένη απόδοση</a:t>
            </a:r>
            <a:endParaRPr lang="en-US" sz="1800" dirty="0">
              <a:latin typeface="Comic Sans MS" pitchFamily="66"/>
            </a:endParaRP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Κύκλωμα αδρανές εάν δεν χρησιμοποιείται από την κλήση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n-US" sz="1800" i="1" dirty="0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(no sharing)</a:t>
            </a: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Η συνηθισμένη προσέγγιση στα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παραδοσιακά τηλεφωνικά δίκτυα</a:t>
            </a:r>
            <a:endParaRPr lang="en-US" sz="2000" dirty="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5" name="Picture 69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14350" y="858841"/>
            <a:ext cx="8453435" cy="166685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0699BB7-3337-4584-B973-FE86FEB7602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7" name="Group 360"/>
          <p:cNvGrpSpPr/>
          <p:nvPr/>
        </p:nvGrpSpPr>
        <p:grpSpPr>
          <a:xfrm>
            <a:off x="4749795" y="1371600"/>
            <a:ext cx="4394205" cy="3735387"/>
            <a:chOff x="4749795" y="1371600"/>
            <a:chExt cx="4394205" cy="3735387"/>
          </a:xfrm>
        </p:grpSpPr>
        <p:grpSp>
          <p:nvGrpSpPr>
            <p:cNvPr id="8" name="Group 100"/>
            <p:cNvGrpSpPr/>
            <p:nvPr/>
          </p:nvGrpSpPr>
          <p:grpSpPr>
            <a:xfrm>
              <a:off x="4749795" y="1371600"/>
              <a:ext cx="631054" cy="503779"/>
              <a:chOff x="4749795" y="1371600"/>
              <a:chExt cx="631054" cy="503779"/>
            </a:xfrm>
          </p:grpSpPr>
          <p:pic>
            <p:nvPicPr>
              <p:cNvPr id="9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4749795" y="1371600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" name="Freeform 102"/>
              <p:cNvSpPr/>
              <p:nvPr/>
            </p:nvSpPr>
            <p:spPr>
              <a:xfrm flipH="1">
                <a:off x="5018693" y="1419926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" name="Group 142"/>
            <p:cNvGrpSpPr/>
            <p:nvPr/>
          </p:nvGrpSpPr>
          <p:grpSpPr>
            <a:xfrm>
              <a:off x="5511463" y="2207361"/>
              <a:ext cx="761659" cy="390018"/>
              <a:chOff x="5511463" y="2207361"/>
              <a:chExt cx="761659" cy="390018"/>
            </a:xfrm>
          </p:grpSpPr>
          <p:sp>
            <p:nvSpPr>
              <p:cNvPr id="12" name="Oval 407"/>
              <p:cNvSpPr/>
              <p:nvPr/>
            </p:nvSpPr>
            <p:spPr>
              <a:xfrm>
                <a:off x="5512835" y="2378244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Rectangle 410"/>
              <p:cNvSpPr/>
              <p:nvPr/>
            </p:nvSpPr>
            <p:spPr>
              <a:xfrm>
                <a:off x="5512835" y="2356134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Oval 411"/>
              <p:cNvSpPr/>
              <p:nvPr/>
            </p:nvSpPr>
            <p:spPr>
              <a:xfrm>
                <a:off x="5511463" y="2207361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" name="Group 146"/>
              <p:cNvGrpSpPr/>
              <p:nvPr/>
            </p:nvGrpSpPr>
            <p:grpSpPr>
              <a:xfrm>
                <a:off x="5665165" y="2271698"/>
                <a:ext cx="425433" cy="120627"/>
                <a:chOff x="5665165" y="2271698"/>
                <a:chExt cx="425433" cy="120627"/>
              </a:xfrm>
            </p:grpSpPr>
            <p:sp>
              <p:nvSpPr>
                <p:cNvPr id="16" name="Freeform 147"/>
                <p:cNvSpPr/>
                <p:nvPr/>
              </p:nvSpPr>
              <p:spPr>
                <a:xfrm>
                  <a:off x="5665165" y="2271698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" name="Freeform 148"/>
                <p:cNvSpPr/>
                <p:nvPr/>
              </p:nvSpPr>
              <p:spPr>
                <a:xfrm>
                  <a:off x="5684376" y="2271698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" name="Line 149"/>
              <p:cNvSpPr/>
              <p:nvPr/>
            </p:nvSpPr>
            <p:spPr>
              <a:xfrm>
                <a:off x="5512835" y="2330000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Line 150"/>
              <p:cNvSpPr/>
              <p:nvPr/>
            </p:nvSpPr>
            <p:spPr>
              <a:xfrm>
                <a:off x="6267635" y="2334015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" name="Group 100"/>
            <p:cNvGrpSpPr/>
            <p:nvPr/>
          </p:nvGrpSpPr>
          <p:grpSpPr>
            <a:xfrm>
              <a:off x="8499512" y="4603208"/>
              <a:ext cx="631054" cy="503779"/>
              <a:chOff x="8499512" y="4603208"/>
              <a:chExt cx="631054" cy="503779"/>
            </a:xfrm>
          </p:grpSpPr>
          <p:pic>
            <p:nvPicPr>
              <p:cNvPr id="21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8499512" y="4603208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2" name="Freeform 102"/>
              <p:cNvSpPr/>
              <p:nvPr/>
            </p:nvSpPr>
            <p:spPr>
              <a:xfrm flipH="1">
                <a:off x="8768410" y="4651534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3" name="Rectangle 364"/>
            <p:cNvSpPr/>
            <p:nvPr/>
          </p:nvSpPr>
          <p:spPr>
            <a:xfrm>
              <a:off x="6273798" y="2319339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4" name="Rectangle 365"/>
            <p:cNvSpPr/>
            <p:nvPr/>
          </p:nvSpPr>
          <p:spPr>
            <a:xfrm>
              <a:off x="6273798" y="2374897"/>
              <a:ext cx="1346197" cy="55558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5" name="Rectangle 366"/>
            <p:cNvSpPr/>
            <p:nvPr/>
          </p:nvSpPr>
          <p:spPr>
            <a:xfrm>
              <a:off x="6273798" y="2430466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6" name="Rectangle 367"/>
            <p:cNvSpPr/>
            <p:nvPr/>
          </p:nvSpPr>
          <p:spPr>
            <a:xfrm>
              <a:off x="6273798" y="2486025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grpSp>
          <p:nvGrpSpPr>
            <p:cNvPr id="27" name="Group 142"/>
            <p:cNvGrpSpPr/>
            <p:nvPr/>
          </p:nvGrpSpPr>
          <p:grpSpPr>
            <a:xfrm>
              <a:off x="7620673" y="2207361"/>
              <a:ext cx="761659" cy="390018"/>
              <a:chOff x="7620673" y="2207361"/>
              <a:chExt cx="761659" cy="390018"/>
            </a:xfrm>
          </p:grpSpPr>
          <p:sp>
            <p:nvSpPr>
              <p:cNvPr id="28" name="Oval 407"/>
              <p:cNvSpPr/>
              <p:nvPr/>
            </p:nvSpPr>
            <p:spPr>
              <a:xfrm>
                <a:off x="7622045" y="2378244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Rectangle 410"/>
              <p:cNvSpPr/>
              <p:nvPr/>
            </p:nvSpPr>
            <p:spPr>
              <a:xfrm>
                <a:off x="7622045" y="2356134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" name="Oval 411"/>
              <p:cNvSpPr/>
              <p:nvPr/>
            </p:nvSpPr>
            <p:spPr>
              <a:xfrm>
                <a:off x="7620673" y="2207361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" name="Group 146"/>
              <p:cNvGrpSpPr/>
              <p:nvPr/>
            </p:nvGrpSpPr>
            <p:grpSpPr>
              <a:xfrm>
                <a:off x="7774384" y="2271698"/>
                <a:ext cx="425433" cy="120627"/>
                <a:chOff x="7774384" y="2271698"/>
                <a:chExt cx="425433" cy="120627"/>
              </a:xfrm>
            </p:grpSpPr>
            <p:sp>
              <p:nvSpPr>
                <p:cNvPr id="32" name="Freeform 147"/>
                <p:cNvSpPr/>
                <p:nvPr/>
              </p:nvSpPr>
              <p:spPr>
                <a:xfrm>
                  <a:off x="7774384" y="2271698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" name="Freeform 148"/>
                <p:cNvSpPr/>
                <p:nvPr/>
              </p:nvSpPr>
              <p:spPr>
                <a:xfrm>
                  <a:off x="7793595" y="2271698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4" name="Line 149"/>
              <p:cNvSpPr/>
              <p:nvPr/>
            </p:nvSpPr>
            <p:spPr>
              <a:xfrm>
                <a:off x="7622045" y="2330000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Line 150"/>
              <p:cNvSpPr/>
              <p:nvPr/>
            </p:nvSpPr>
            <p:spPr>
              <a:xfrm>
                <a:off x="8376845" y="2334015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6" name="Group 142"/>
            <p:cNvGrpSpPr/>
            <p:nvPr/>
          </p:nvGrpSpPr>
          <p:grpSpPr>
            <a:xfrm>
              <a:off x="5570049" y="3878884"/>
              <a:ext cx="761658" cy="390018"/>
              <a:chOff x="5570049" y="3878884"/>
              <a:chExt cx="761658" cy="390018"/>
            </a:xfrm>
          </p:grpSpPr>
          <p:sp>
            <p:nvSpPr>
              <p:cNvPr id="37" name="Oval 407"/>
              <p:cNvSpPr/>
              <p:nvPr/>
            </p:nvSpPr>
            <p:spPr>
              <a:xfrm>
                <a:off x="5571420" y="4049767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Rectangle 410"/>
              <p:cNvSpPr/>
              <p:nvPr/>
            </p:nvSpPr>
            <p:spPr>
              <a:xfrm>
                <a:off x="5571420" y="4027657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Oval 411"/>
              <p:cNvSpPr/>
              <p:nvPr/>
            </p:nvSpPr>
            <p:spPr>
              <a:xfrm>
                <a:off x="5570049" y="3878884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" name="Group 146"/>
              <p:cNvGrpSpPr/>
              <p:nvPr/>
            </p:nvGrpSpPr>
            <p:grpSpPr>
              <a:xfrm>
                <a:off x="5723759" y="3943212"/>
                <a:ext cx="425433" cy="120627"/>
                <a:chOff x="5723759" y="3943212"/>
                <a:chExt cx="425433" cy="120627"/>
              </a:xfrm>
            </p:grpSpPr>
            <p:sp>
              <p:nvSpPr>
                <p:cNvPr id="41" name="Freeform 147"/>
                <p:cNvSpPr/>
                <p:nvPr/>
              </p:nvSpPr>
              <p:spPr>
                <a:xfrm>
                  <a:off x="5723759" y="3943212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2" name="Freeform 148"/>
                <p:cNvSpPr/>
                <p:nvPr/>
              </p:nvSpPr>
              <p:spPr>
                <a:xfrm>
                  <a:off x="5742971" y="3943212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3" name="Line 149"/>
              <p:cNvSpPr/>
              <p:nvPr/>
            </p:nvSpPr>
            <p:spPr>
              <a:xfrm>
                <a:off x="5571420" y="4001514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Line 150"/>
              <p:cNvSpPr/>
              <p:nvPr/>
            </p:nvSpPr>
            <p:spPr>
              <a:xfrm>
                <a:off x="6326221" y="4005538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5" name="Group 142"/>
            <p:cNvGrpSpPr/>
            <p:nvPr/>
          </p:nvGrpSpPr>
          <p:grpSpPr>
            <a:xfrm>
              <a:off x="7679268" y="3878884"/>
              <a:ext cx="761658" cy="390018"/>
              <a:chOff x="7679268" y="3878884"/>
              <a:chExt cx="761658" cy="390018"/>
            </a:xfrm>
          </p:grpSpPr>
          <p:sp>
            <p:nvSpPr>
              <p:cNvPr id="46" name="Oval 407"/>
              <p:cNvSpPr/>
              <p:nvPr/>
            </p:nvSpPr>
            <p:spPr>
              <a:xfrm>
                <a:off x="7680639" y="4049767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Rectangle 410"/>
              <p:cNvSpPr/>
              <p:nvPr/>
            </p:nvSpPr>
            <p:spPr>
              <a:xfrm>
                <a:off x="7680639" y="4027657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Oval 411"/>
              <p:cNvSpPr/>
              <p:nvPr/>
            </p:nvSpPr>
            <p:spPr>
              <a:xfrm>
                <a:off x="7679268" y="3878884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9" name="Group 146"/>
              <p:cNvGrpSpPr/>
              <p:nvPr/>
            </p:nvGrpSpPr>
            <p:grpSpPr>
              <a:xfrm>
                <a:off x="7832969" y="3943212"/>
                <a:ext cx="425433" cy="120627"/>
                <a:chOff x="7832969" y="3943212"/>
                <a:chExt cx="425433" cy="120627"/>
              </a:xfrm>
            </p:grpSpPr>
            <p:sp>
              <p:nvSpPr>
                <p:cNvPr id="50" name="Freeform 147"/>
                <p:cNvSpPr/>
                <p:nvPr/>
              </p:nvSpPr>
              <p:spPr>
                <a:xfrm>
                  <a:off x="7832969" y="3943212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1" name="Freeform 148"/>
                <p:cNvSpPr/>
                <p:nvPr/>
              </p:nvSpPr>
              <p:spPr>
                <a:xfrm>
                  <a:off x="7852181" y="3943212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2" name="Line 149"/>
              <p:cNvSpPr/>
              <p:nvPr/>
            </p:nvSpPr>
            <p:spPr>
              <a:xfrm>
                <a:off x="7680639" y="4001514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Line 150"/>
              <p:cNvSpPr/>
              <p:nvPr/>
            </p:nvSpPr>
            <p:spPr>
              <a:xfrm>
                <a:off x="8435440" y="4005538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4" name="Group 75"/>
            <p:cNvGrpSpPr/>
            <p:nvPr/>
          </p:nvGrpSpPr>
          <p:grpSpPr>
            <a:xfrm>
              <a:off x="5792786" y="2595561"/>
              <a:ext cx="234955" cy="1281110"/>
              <a:chOff x="5792786" y="2595561"/>
              <a:chExt cx="234955" cy="1281110"/>
            </a:xfrm>
          </p:grpSpPr>
          <p:sp>
            <p:nvSpPr>
              <p:cNvPr id="55" name="Rectangle 401"/>
              <p:cNvSpPr/>
              <p:nvPr/>
            </p:nvSpPr>
            <p:spPr>
              <a:xfrm rot="5400013">
                <a:off x="5357816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6" name="Rectangle 402"/>
              <p:cNvSpPr/>
              <p:nvPr/>
            </p:nvSpPr>
            <p:spPr>
              <a:xfrm rot="5400013">
                <a:off x="5299075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7" name="Rectangle 403"/>
              <p:cNvSpPr/>
              <p:nvPr/>
            </p:nvSpPr>
            <p:spPr>
              <a:xfrm rot="5400013">
                <a:off x="5240334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8" name="Rectangle 404"/>
              <p:cNvSpPr/>
              <p:nvPr/>
            </p:nvSpPr>
            <p:spPr>
              <a:xfrm rot="5400013">
                <a:off x="5181602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</p:grpSp>
        <p:grpSp>
          <p:nvGrpSpPr>
            <p:cNvPr id="59" name="Group 80"/>
            <p:cNvGrpSpPr/>
            <p:nvPr/>
          </p:nvGrpSpPr>
          <p:grpSpPr>
            <a:xfrm>
              <a:off x="6330948" y="3990971"/>
              <a:ext cx="1347789" cy="222254"/>
              <a:chOff x="6330948" y="3990971"/>
              <a:chExt cx="1347789" cy="222254"/>
            </a:xfrm>
          </p:grpSpPr>
          <p:sp>
            <p:nvSpPr>
              <p:cNvPr id="60" name="Rectangle 397"/>
              <p:cNvSpPr/>
              <p:nvPr/>
            </p:nvSpPr>
            <p:spPr>
              <a:xfrm>
                <a:off x="6330948" y="3990971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1" name="Rectangle 398"/>
              <p:cNvSpPr/>
              <p:nvPr/>
            </p:nvSpPr>
            <p:spPr>
              <a:xfrm>
                <a:off x="6330948" y="4046540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2" name="Rectangle 399"/>
              <p:cNvSpPr/>
              <p:nvPr/>
            </p:nvSpPr>
            <p:spPr>
              <a:xfrm>
                <a:off x="6330948" y="4102098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3" name="Rectangle 400"/>
              <p:cNvSpPr/>
              <p:nvPr/>
            </p:nvSpPr>
            <p:spPr>
              <a:xfrm>
                <a:off x="6330948" y="4157667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</p:grpSp>
        <p:sp>
          <p:nvSpPr>
            <p:cNvPr id="64" name="Rectangle 373"/>
            <p:cNvSpPr/>
            <p:nvPr/>
          </p:nvSpPr>
          <p:spPr>
            <a:xfrm rot="5400013">
              <a:off x="7478712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5" name="Rectangle 374"/>
            <p:cNvSpPr/>
            <p:nvPr/>
          </p:nvSpPr>
          <p:spPr>
            <a:xfrm rot="5400013">
              <a:off x="7419971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6" name="Rectangle 375"/>
            <p:cNvSpPr/>
            <p:nvPr/>
          </p:nvSpPr>
          <p:spPr>
            <a:xfrm rot="5400013">
              <a:off x="7361239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7" name="Rectangle 376"/>
            <p:cNvSpPr/>
            <p:nvPr/>
          </p:nvSpPr>
          <p:spPr>
            <a:xfrm rot="5400013">
              <a:off x="7302498" y="3208336"/>
              <a:ext cx="1281110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8" name="Rectangle 377"/>
            <p:cNvSpPr/>
            <p:nvPr/>
          </p:nvSpPr>
          <p:spPr>
            <a:xfrm rot="3198033">
              <a:off x="5179216" y="1955006"/>
              <a:ext cx="654052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9" name="Rectangle 378"/>
            <p:cNvSpPr/>
            <p:nvPr/>
          </p:nvSpPr>
          <p:spPr>
            <a:xfrm rot="3198033">
              <a:off x="8226427" y="4462464"/>
              <a:ext cx="652460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cxnSp>
          <p:nvCxnSpPr>
            <p:cNvPr id="70" name="Straight Connector 379"/>
            <p:cNvCxnSpPr>
              <a:endCxn id="14" idx="0"/>
            </p:cNvCxnSpPr>
            <p:nvPr/>
          </p:nvCxnSpPr>
          <p:spPr>
            <a:xfrm rot="16199987" flipH="1">
              <a:off x="5597527" y="1914534"/>
              <a:ext cx="557207" cy="2698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1" name="Straight Connector 380"/>
            <p:cNvCxnSpPr/>
            <p:nvPr/>
          </p:nvCxnSpPr>
          <p:spPr>
            <a:xfrm rot="5400013">
              <a:off x="5992022" y="1808953"/>
              <a:ext cx="444499" cy="350837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2" name="Straight Connector 381"/>
            <p:cNvCxnSpPr/>
            <p:nvPr/>
          </p:nvCxnSpPr>
          <p:spPr>
            <a:xfrm>
              <a:off x="5043492" y="2374897"/>
              <a:ext cx="468310" cy="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3" name="Straight Connector 382"/>
            <p:cNvCxnSpPr>
              <a:endCxn id="43" idx="4"/>
            </p:cNvCxnSpPr>
            <p:nvPr/>
          </p:nvCxnSpPr>
          <p:spPr>
            <a:xfrm>
              <a:off x="5043492" y="3990971"/>
              <a:ext cx="528633" cy="1112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4" name="Straight Connector 383"/>
            <p:cNvCxnSpPr>
              <a:endCxn id="39" idx="4"/>
            </p:cNvCxnSpPr>
            <p:nvPr/>
          </p:nvCxnSpPr>
          <p:spPr>
            <a:xfrm>
              <a:off x="5218115" y="3600450"/>
              <a:ext cx="461964" cy="315916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5" name="Straight Connector 384"/>
            <p:cNvCxnSpPr>
              <a:endCxn id="37" idx="5"/>
            </p:cNvCxnSpPr>
            <p:nvPr/>
          </p:nvCxnSpPr>
          <p:spPr>
            <a:xfrm flipV="1">
              <a:off x="5159373" y="4237036"/>
              <a:ext cx="522287" cy="31115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6" name="Straight Connector 385"/>
            <p:cNvCxnSpPr/>
            <p:nvPr/>
          </p:nvCxnSpPr>
          <p:spPr>
            <a:xfrm rot="5400013" flipH="1" flipV="1">
              <a:off x="5495128" y="4461673"/>
              <a:ext cx="501649" cy="115891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7" name="Straight Connector 386"/>
            <p:cNvCxnSpPr/>
            <p:nvPr/>
          </p:nvCxnSpPr>
          <p:spPr>
            <a:xfrm rot="10799991">
              <a:off x="8440734" y="4102098"/>
              <a:ext cx="703266" cy="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8" name="Straight Connector 387"/>
            <p:cNvCxnSpPr>
              <a:endCxn id="46" idx="2"/>
            </p:cNvCxnSpPr>
            <p:nvPr/>
          </p:nvCxnSpPr>
          <p:spPr>
            <a:xfrm rot="16199987" flipV="1">
              <a:off x="7853360" y="4473573"/>
              <a:ext cx="557218" cy="14764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9" name="Straight Connector 388"/>
            <p:cNvCxnSpPr/>
            <p:nvPr/>
          </p:nvCxnSpPr>
          <p:spPr>
            <a:xfrm rot="5400013" flipH="1" flipV="1">
              <a:off x="7604133" y="4460872"/>
              <a:ext cx="501649" cy="11747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80" name="Straight Connector 389"/>
            <p:cNvCxnSpPr/>
            <p:nvPr/>
          </p:nvCxnSpPr>
          <p:spPr>
            <a:xfrm rot="16199987" flipH="1">
              <a:off x="7707313" y="1914534"/>
              <a:ext cx="557207" cy="2698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grpSp>
          <p:nvGrpSpPr>
            <p:cNvPr id="81" name="Group 100"/>
            <p:cNvGrpSpPr/>
            <p:nvPr/>
          </p:nvGrpSpPr>
          <p:grpSpPr>
            <a:xfrm>
              <a:off x="7972214" y="1371600"/>
              <a:ext cx="631054" cy="503779"/>
              <a:chOff x="7972214" y="1371600"/>
              <a:chExt cx="631054" cy="503779"/>
            </a:xfrm>
          </p:grpSpPr>
          <p:pic>
            <p:nvPicPr>
              <p:cNvPr id="82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7972214" y="1371600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3" name="Freeform 102"/>
              <p:cNvSpPr/>
              <p:nvPr/>
            </p:nvSpPr>
            <p:spPr>
              <a:xfrm flipH="1">
                <a:off x="8241103" y="1419926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84" name="Straight Connector 391"/>
            <p:cNvCxnSpPr/>
            <p:nvPr/>
          </p:nvCxnSpPr>
          <p:spPr>
            <a:xfrm rot="5400013">
              <a:off x="8161341" y="1751020"/>
              <a:ext cx="500057" cy="41116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sp>
          <p:nvSpPr>
            <p:cNvPr id="85" name="Rectangle 392"/>
            <p:cNvSpPr/>
            <p:nvPr/>
          </p:nvSpPr>
          <p:spPr>
            <a:xfrm rot="1014995">
              <a:off x="5665787" y="2289174"/>
              <a:ext cx="601666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86" name="Rectangle 393"/>
            <p:cNvSpPr/>
            <p:nvPr/>
          </p:nvSpPr>
          <p:spPr>
            <a:xfrm rot="2465433" flipV="1">
              <a:off x="7880354" y="4048121"/>
              <a:ext cx="522286" cy="57150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87" name="Rectangle 394"/>
            <p:cNvSpPr/>
            <p:nvPr/>
          </p:nvSpPr>
          <p:spPr>
            <a:xfrm rot="2177865" flipV="1">
              <a:off x="7605711" y="2474914"/>
              <a:ext cx="382584" cy="6985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57200" y="241301"/>
            <a:ext cx="7772400" cy="1143000"/>
          </a:xfrm>
        </p:spPr>
        <p:txBody>
          <a:bodyPr/>
          <a:lstStyle/>
          <a:p>
            <a:pPr lvl="0" hangingPunct="1"/>
            <a:r>
              <a:rPr lang="el-GR" sz="4000" dirty="0">
                <a:latin typeface="Comic Sans MS" pitchFamily="66" charset="0"/>
                <a:ea typeface="ＭＳ Ｐゴシック" pitchFamily="34"/>
              </a:rPr>
              <a:t>Κεφάλαιο</a:t>
            </a:r>
            <a:r>
              <a:rPr lang="en-US" sz="4000" dirty="0">
                <a:latin typeface="Comic Sans MS" pitchFamily="66" charset="0"/>
                <a:ea typeface="ＭＳ Ｐゴシック" pitchFamily="34"/>
              </a:rPr>
              <a:t> 1: </a:t>
            </a:r>
            <a:r>
              <a:rPr lang="el-GR" sz="4000" dirty="0">
                <a:latin typeface="Comic Sans MS" pitchFamily="66" charset="0"/>
                <a:ea typeface="ＭＳ Ｐゴシック" pitchFamily="34"/>
              </a:rPr>
              <a:t>Εισαγωγή</a:t>
            </a:r>
            <a:endParaRPr lang="en-US" sz="40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268760"/>
            <a:ext cx="3581403" cy="4751036"/>
          </a:xfrm>
        </p:spPr>
        <p:txBody>
          <a:bodyPr/>
          <a:lstStyle/>
          <a:p>
            <a:pPr lvl="0" hangingPunct="1">
              <a:lnSpc>
                <a:spcPct val="90000"/>
              </a:lnSpc>
              <a:buNone/>
            </a:pPr>
            <a:r>
              <a:rPr lang="el-GR" sz="2000" i="1" dirty="0" smtClean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Στόχος</a:t>
            </a:r>
            <a:r>
              <a:rPr lang="en-US" sz="2000" i="1" dirty="0" smtClean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  <a:r>
              <a:rPr lang="en-US" dirty="0" smtClean="0">
                <a:latin typeface="Comic Sans MS" pitchFamily="66" charset="0"/>
                <a:ea typeface="ＭＳ Ｐゴシック" pitchFamily="34"/>
              </a:rPr>
              <a:t> </a:t>
            </a:r>
            <a:endParaRPr lang="en-US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να δούμε το δάσος («αίσθηση» και ορολογία)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r>
              <a:rPr lang="el-GR" sz="2000" dirty="0" smtClean="0">
                <a:latin typeface="Comic Sans MS" pitchFamily="66" charset="0"/>
                <a:ea typeface="ＭＳ Ｐゴシック" pitchFamily="34"/>
              </a:rPr>
              <a:t>προσέγγιση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</a:t>
            </a:r>
          </a:p>
          <a:p>
            <a:pPr lvl="1" hangingPunct="1">
              <a:lnSpc>
                <a:spcPct val="90000"/>
              </a:lnSpc>
              <a:spcBef>
                <a:spcPts val="500"/>
              </a:spcBef>
              <a:buSzPct val="85000"/>
            </a:pPr>
            <a:r>
              <a:rPr lang="el-GR" sz="2000" dirty="0">
                <a:latin typeface="Comic Sans MS" pitchFamily="66" charset="0"/>
              </a:rPr>
              <a:t>χρήση του Διαδικτύου (</a:t>
            </a:r>
            <a:r>
              <a:rPr lang="en-US" sz="2000" dirty="0">
                <a:latin typeface="Comic Sans MS" pitchFamily="66" charset="0"/>
              </a:rPr>
              <a:t>Internet)</a:t>
            </a:r>
            <a:r>
              <a:rPr lang="el-GR" sz="2000" dirty="0">
                <a:latin typeface="Comic Sans MS" pitchFamily="66" charset="0"/>
              </a:rPr>
              <a:t> ως παραδείγματος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lnSpc>
                <a:spcPct val="90000"/>
              </a:lnSpc>
              <a:spcBef>
                <a:spcPts val="700"/>
              </a:spcBef>
            </a:pPr>
            <a:endParaRPr lang="en-US" sz="2800" dirty="0">
              <a:latin typeface="Arial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type="body" idx="4294967295"/>
          </p:nvPr>
        </p:nvSpPr>
        <p:spPr>
          <a:xfrm>
            <a:off x="4114800" y="1340768"/>
            <a:ext cx="5029200" cy="5040560"/>
          </a:xfrm>
        </p:spPr>
        <p:txBody>
          <a:bodyPr/>
          <a:lstStyle/>
          <a:p>
            <a:pPr lvl="0" hangingPunct="1">
              <a:spcBef>
                <a:spcPts val="500"/>
              </a:spcBef>
              <a:buNone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Επισκόπηση </a:t>
            </a:r>
            <a:r>
              <a:rPr lang="en-US" sz="20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τι είναι ένα πρωτόκολλο;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η περιφέρεια του δικτύου: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τερματικά, δίκτυο πρόσβασης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φυσικά μέσα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ο πυρήνας του δικτύου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μεταγωγή πακέτου/κυκλώματος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packet/circuit switching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),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δομή Διαδικτύου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απόδοση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 charset="0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throughput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)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ασφάλεια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ιστορία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pic>
        <p:nvPicPr>
          <p:cNvPr id="6" name="Picture 12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39552" y="1052736"/>
            <a:ext cx="4968552" cy="1567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108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73066" y="760415"/>
            <a:ext cx="7731123" cy="16351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74640" y="71442"/>
            <a:ext cx="8462964" cy="9477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Μεταγωγή κυκλώματος</a:t>
            </a:r>
            <a:r>
              <a:rPr lang="en-US" sz="3200">
                <a:latin typeface="Comic Sans MS" pitchFamily="66"/>
                <a:ea typeface="ＭＳ Ｐゴシック" pitchFamily="34"/>
              </a:rPr>
              <a:t>: FDM </a:t>
            </a:r>
            <a:r>
              <a:rPr lang="el-GR" sz="3200">
                <a:latin typeface="Comic Sans MS" pitchFamily="66"/>
                <a:ea typeface="ＭＳ Ｐゴシック" pitchFamily="34"/>
              </a:rPr>
              <a:t>έναντι</a:t>
            </a:r>
            <a:r>
              <a:rPr lang="en-US" sz="3200">
                <a:latin typeface="Comic Sans MS" pitchFamily="66"/>
                <a:ea typeface="ＭＳ Ｐゴシック" pitchFamily="34"/>
              </a:rPr>
              <a:t> TDM</a:t>
            </a:r>
            <a:endParaRPr lang="fr-FR" sz="3200">
              <a:latin typeface="Comic Sans MS" pitchFamily="66"/>
              <a:ea typeface="ＭＳ Ｐゴシック" pitchFamily="34"/>
            </a:endParaRPr>
          </a:p>
        </p:txBody>
      </p:sp>
      <p:grpSp>
        <p:nvGrpSpPr>
          <p:cNvPr id="5" name="Group 3"/>
          <p:cNvGrpSpPr/>
          <p:nvPr/>
        </p:nvGrpSpPr>
        <p:grpSpPr>
          <a:xfrm>
            <a:off x="393704" y="1585917"/>
            <a:ext cx="7239003" cy="2443157"/>
            <a:chOff x="393704" y="1585917"/>
            <a:chExt cx="7239003" cy="2443157"/>
          </a:xfrm>
        </p:grpSpPr>
        <p:sp>
          <p:nvSpPr>
            <p:cNvPr id="6" name="Text Box 4"/>
            <p:cNvSpPr txBox="1"/>
            <p:nvPr/>
          </p:nvSpPr>
          <p:spPr>
            <a:xfrm>
              <a:off x="393704" y="1585917"/>
              <a:ext cx="844548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FDM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" name="Group 5"/>
            <p:cNvGrpSpPr/>
            <p:nvPr/>
          </p:nvGrpSpPr>
          <p:grpSpPr>
            <a:xfrm>
              <a:off x="1079504" y="2197102"/>
              <a:ext cx="6553203" cy="1831972"/>
              <a:chOff x="1079504" y="2197102"/>
              <a:chExt cx="6553203" cy="1831972"/>
            </a:xfrm>
          </p:grpSpPr>
          <p:sp>
            <p:nvSpPr>
              <p:cNvPr id="8" name="Line 6"/>
              <p:cNvSpPr/>
              <p:nvPr/>
            </p:nvSpPr>
            <p:spPr>
              <a:xfrm flipV="1">
                <a:off x="2679704" y="2197102"/>
                <a:ext cx="0" cy="12954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38103">
                <a:solidFill>
                  <a:srgbClr val="000000"/>
                </a:solidFill>
                <a:prstDash val="solid"/>
                <a:round/>
                <a:tailEnd type="arrow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" name="Text Box 7"/>
              <p:cNvSpPr txBox="1"/>
              <p:nvPr/>
            </p:nvSpPr>
            <p:spPr>
              <a:xfrm>
                <a:off x="1079504" y="2654302"/>
                <a:ext cx="1616073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συχνότητα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Line 8"/>
              <p:cNvSpPr/>
              <p:nvPr/>
            </p:nvSpPr>
            <p:spPr>
              <a:xfrm>
                <a:off x="2679704" y="3492495"/>
                <a:ext cx="4953003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38103">
                <a:solidFill>
                  <a:srgbClr val="000000"/>
                </a:solidFill>
                <a:prstDash val="solid"/>
                <a:round/>
                <a:tailEnd type="arrow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 Box 9"/>
              <p:cNvSpPr txBox="1"/>
              <p:nvPr/>
            </p:nvSpPr>
            <p:spPr>
              <a:xfrm>
                <a:off x="4775197" y="3567110"/>
                <a:ext cx="1166810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χρόνος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Rectangle 10"/>
              <p:cNvSpPr/>
              <p:nvPr/>
            </p:nvSpPr>
            <p:spPr>
              <a:xfrm>
                <a:off x="2755901" y="2501898"/>
                <a:ext cx="4572000" cy="914400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3" name="Rectangle 11"/>
          <p:cNvSpPr/>
          <p:nvPr/>
        </p:nvSpPr>
        <p:spPr>
          <a:xfrm>
            <a:off x="2743200" y="2514600"/>
            <a:ext cx="4572000" cy="228600"/>
          </a:xfrm>
          <a:prstGeom prst="rect">
            <a:avLst/>
          </a:prstGeom>
          <a:solidFill>
            <a:srgbClr val="3366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4" name="Rectangle 12"/>
          <p:cNvSpPr/>
          <p:nvPr/>
        </p:nvSpPr>
        <p:spPr>
          <a:xfrm>
            <a:off x="2743200" y="2743200"/>
            <a:ext cx="4572000" cy="228600"/>
          </a:xfrm>
          <a:prstGeom prst="rect">
            <a:avLst/>
          </a:prstGeom>
          <a:solidFill>
            <a:srgbClr val="99CC00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5" name="Rectangle 13"/>
          <p:cNvSpPr/>
          <p:nvPr/>
        </p:nvSpPr>
        <p:spPr>
          <a:xfrm>
            <a:off x="2743200" y="2971800"/>
            <a:ext cx="4572000" cy="228600"/>
          </a:xfrm>
          <a:prstGeom prst="rect">
            <a:avLst/>
          </a:prstGeom>
          <a:solidFill>
            <a:srgbClr val="FFCC00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6" name="Rectangle 14"/>
          <p:cNvSpPr/>
          <p:nvPr/>
        </p:nvSpPr>
        <p:spPr>
          <a:xfrm>
            <a:off x="2743200" y="3200400"/>
            <a:ext cx="4572000" cy="228600"/>
          </a:xfrm>
          <a:prstGeom prst="rect">
            <a:avLst/>
          </a:prstGeom>
          <a:solidFill>
            <a:srgbClr val="FF00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grpSp>
        <p:nvGrpSpPr>
          <p:cNvPr id="17" name="Group 15"/>
          <p:cNvGrpSpPr/>
          <p:nvPr/>
        </p:nvGrpSpPr>
        <p:grpSpPr>
          <a:xfrm>
            <a:off x="381003" y="3748089"/>
            <a:ext cx="7239003" cy="2520955"/>
            <a:chOff x="381003" y="3748089"/>
            <a:chExt cx="7239003" cy="2520955"/>
          </a:xfrm>
        </p:grpSpPr>
        <p:sp>
          <p:nvSpPr>
            <p:cNvPr id="18" name="Text Box 16"/>
            <p:cNvSpPr txBox="1"/>
            <p:nvPr/>
          </p:nvSpPr>
          <p:spPr>
            <a:xfrm>
              <a:off x="381003" y="3748089"/>
              <a:ext cx="844548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TDM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17"/>
            <p:cNvSpPr/>
            <p:nvPr/>
          </p:nvSpPr>
          <p:spPr>
            <a:xfrm flipV="1">
              <a:off x="2667003" y="4437061"/>
              <a:ext cx="0" cy="12954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Text Box 18"/>
            <p:cNvSpPr txBox="1"/>
            <p:nvPr/>
          </p:nvSpPr>
          <p:spPr>
            <a:xfrm>
              <a:off x="1066803" y="4894261"/>
              <a:ext cx="1616073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συχνότητα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19"/>
            <p:cNvSpPr/>
            <p:nvPr/>
          </p:nvSpPr>
          <p:spPr>
            <a:xfrm>
              <a:off x="2667003" y="5732465"/>
              <a:ext cx="49530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Text Box 20"/>
            <p:cNvSpPr txBox="1"/>
            <p:nvPr/>
          </p:nvSpPr>
          <p:spPr>
            <a:xfrm>
              <a:off x="4762496" y="5807080"/>
              <a:ext cx="1166810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χρόνος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Rectangle 21"/>
            <p:cNvSpPr/>
            <p:nvPr/>
          </p:nvSpPr>
          <p:spPr>
            <a:xfrm>
              <a:off x="2743200" y="4740277"/>
              <a:ext cx="4572000" cy="914400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4" name="Group 22"/>
          <p:cNvGrpSpPr/>
          <p:nvPr/>
        </p:nvGrpSpPr>
        <p:grpSpPr>
          <a:xfrm>
            <a:off x="2743200" y="4740277"/>
            <a:ext cx="3886200" cy="914400"/>
            <a:chOff x="2743200" y="4740277"/>
            <a:chExt cx="3886200" cy="914400"/>
          </a:xfrm>
        </p:grpSpPr>
        <p:sp>
          <p:nvSpPr>
            <p:cNvPr id="25" name="Rectangle 23"/>
            <p:cNvSpPr/>
            <p:nvPr/>
          </p:nvSpPr>
          <p:spPr>
            <a:xfrm>
              <a:off x="27432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6" name="Rectangle 24"/>
            <p:cNvSpPr/>
            <p:nvPr/>
          </p:nvSpPr>
          <p:spPr>
            <a:xfrm>
              <a:off x="36576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7" name="Rectangle 25"/>
            <p:cNvSpPr/>
            <p:nvPr/>
          </p:nvSpPr>
          <p:spPr>
            <a:xfrm>
              <a:off x="45720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8" name="Rectangle 26"/>
            <p:cNvSpPr/>
            <p:nvPr/>
          </p:nvSpPr>
          <p:spPr>
            <a:xfrm>
              <a:off x="54864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9" name="Rectangle 27"/>
            <p:cNvSpPr/>
            <p:nvPr/>
          </p:nvSpPr>
          <p:spPr>
            <a:xfrm>
              <a:off x="64008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" name="Group 28"/>
          <p:cNvGrpSpPr/>
          <p:nvPr/>
        </p:nvGrpSpPr>
        <p:grpSpPr>
          <a:xfrm>
            <a:off x="2971800" y="4740277"/>
            <a:ext cx="3886200" cy="914400"/>
            <a:chOff x="2971800" y="4740277"/>
            <a:chExt cx="3886200" cy="914400"/>
          </a:xfrm>
        </p:grpSpPr>
        <p:sp>
          <p:nvSpPr>
            <p:cNvPr id="31" name="Rectangle 29"/>
            <p:cNvSpPr/>
            <p:nvPr/>
          </p:nvSpPr>
          <p:spPr>
            <a:xfrm>
              <a:off x="29718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0"/>
            <p:cNvSpPr/>
            <p:nvPr/>
          </p:nvSpPr>
          <p:spPr>
            <a:xfrm>
              <a:off x="38862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1"/>
            <p:cNvSpPr/>
            <p:nvPr/>
          </p:nvSpPr>
          <p:spPr>
            <a:xfrm>
              <a:off x="48006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4" name="Rectangle 32"/>
            <p:cNvSpPr/>
            <p:nvPr/>
          </p:nvSpPr>
          <p:spPr>
            <a:xfrm>
              <a:off x="57150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5" name="Rectangle 33"/>
            <p:cNvSpPr/>
            <p:nvPr/>
          </p:nvSpPr>
          <p:spPr>
            <a:xfrm>
              <a:off x="66294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6" name="Group 34"/>
          <p:cNvGrpSpPr/>
          <p:nvPr/>
        </p:nvGrpSpPr>
        <p:grpSpPr>
          <a:xfrm>
            <a:off x="3200400" y="4740277"/>
            <a:ext cx="3886200" cy="914400"/>
            <a:chOff x="3200400" y="4740277"/>
            <a:chExt cx="3886200" cy="914400"/>
          </a:xfrm>
        </p:grpSpPr>
        <p:sp>
          <p:nvSpPr>
            <p:cNvPr id="37" name="Rectangle 35"/>
            <p:cNvSpPr/>
            <p:nvPr/>
          </p:nvSpPr>
          <p:spPr>
            <a:xfrm>
              <a:off x="32004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8" name="Rectangle 36"/>
            <p:cNvSpPr/>
            <p:nvPr/>
          </p:nvSpPr>
          <p:spPr>
            <a:xfrm>
              <a:off x="41148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9" name="Rectangle 37"/>
            <p:cNvSpPr/>
            <p:nvPr/>
          </p:nvSpPr>
          <p:spPr>
            <a:xfrm>
              <a:off x="50292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" name="Rectangle 38"/>
            <p:cNvSpPr/>
            <p:nvPr/>
          </p:nvSpPr>
          <p:spPr>
            <a:xfrm>
              <a:off x="59436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" name="Rectangle 39"/>
            <p:cNvSpPr/>
            <p:nvPr/>
          </p:nvSpPr>
          <p:spPr>
            <a:xfrm>
              <a:off x="68580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2" name="Group 40"/>
          <p:cNvGrpSpPr/>
          <p:nvPr/>
        </p:nvGrpSpPr>
        <p:grpSpPr>
          <a:xfrm>
            <a:off x="3429000" y="4740277"/>
            <a:ext cx="3886200" cy="914400"/>
            <a:chOff x="3429000" y="4740277"/>
            <a:chExt cx="3886200" cy="914400"/>
          </a:xfrm>
        </p:grpSpPr>
        <p:sp>
          <p:nvSpPr>
            <p:cNvPr id="43" name="Rectangle 41"/>
            <p:cNvSpPr/>
            <p:nvPr/>
          </p:nvSpPr>
          <p:spPr>
            <a:xfrm>
              <a:off x="34290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" name="Rectangle 42"/>
            <p:cNvSpPr/>
            <p:nvPr/>
          </p:nvSpPr>
          <p:spPr>
            <a:xfrm>
              <a:off x="43434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5" name="Rectangle 43"/>
            <p:cNvSpPr/>
            <p:nvPr/>
          </p:nvSpPr>
          <p:spPr>
            <a:xfrm>
              <a:off x="52578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6" name="Rectangle 44"/>
            <p:cNvSpPr/>
            <p:nvPr/>
          </p:nvSpPr>
          <p:spPr>
            <a:xfrm>
              <a:off x="61722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7" name="Rectangle 45"/>
            <p:cNvSpPr/>
            <p:nvPr/>
          </p:nvSpPr>
          <p:spPr>
            <a:xfrm>
              <a:off x="70866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" name="Group 46"/>
          <p:cNvGrpSpPr/>
          <p:nvPr/>
        </p:nvGrpSpPr>
        <p:grpSpPr>
          <a:xfrm>
            <a:off x="2743200" y="2743200"/>
            <a:ext cx="4572000" cy="457200"/>
            <a:chOff x="2743200" y="2743200"/>
            <a:chExt cx="4572000" cy="457200"/>
          </a:xfrm>
        </p:grpSpPr>
        <p:sp>
          <p:nvSpPr>
            <p:cNvPr id="49" name="Line 47"/>
            <p:cNvSpPr/>
            <p:nvPr/>
          </p:nvSpPr>
          <p:spPr>
            <a:xfrm flipV="1">
              <a:off x="2743200" y="27432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Line 48"/>
            <p:cNvSpPr/>
            <p:nvPr/>
          </p:nvSpPr>
          <p:spPr>
            <a:xfrm flipV="1">
              <a:off x="2743200" y="29718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49"/>
            <p:cNvSpPr/>
            <p:nvPr/>
          </p:nvSpPr>
          <p:spPr>
            <a:xfrm flipV="1">
              <a:off x="2743200" y="32004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2" name="Group 50"/>
          <p:cNvGrpSpPr/>
          <p:nvPr/>
        </p:nvGrpSpPr>
        <p:grpSpPr>
          <a:xfrm>
            <a:off x="2971800" y="4740277"/>
            <a:ext cx="4114800" cy="914400"/>
            <a:chOff x="2971800" y="4740277"/>
            <a:chExt cx="4114800" cy="914400"/>
          </a:xfrm>
        </p:grpSpPr>
        <p:sp>
          <p:nvSpPr>
            <p:cNvPr id="53" name="Line 51"/>
            <p:cNvSpPr/>
            <p:nvPr/>
          </p:nvSpPr>
          <p:spPr>
            <a:xfrm>
              <a:off x="2971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Line 52"/>
            <p:cNvSpPr/>
            <p:nvPr/>
          </p:nvSpPr>
          <p:spPr>
            <a:xfrm>
              <a:off x="3200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Line 53"/>
            <p:cNvSpPr/>
            <p:nvPr/>
          </p:nvSpPr>
          <p:spPr>
            <a:xfrm>
              <a:off x="3429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Line 54"/>
            <p:cNvSpPr/>
            <p:nvPr/>
          </p:nvSpPr>
          <p:spPr>
            <a:xfrm>
              <a:off x="3657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Line 55"/>
            <p:cNvSpPr/>
            <p:nvPr/>
          </p:nvSpPr>
          <p:spPr>
            <a:xfrm>
              <a:off x="3886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Line 56"/>
            <p:cNvSpPr/>
            <p:nvPr/>
          </p:nvSpPr>
          <p:spPr>
            <a:xfrm>
              <a:off x="4114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Line 57"/>
            <p:cNvSpPr/>
            <p:nvPr/>
          </p:nvSpPr>
          <p:spPr>
            <a:xfrm>
              <a:off x="4343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Line 58"/>
            <p:cNvSpPr/>
            <p:nvPr/>
          </p:nvSpPr>
          <p:spPr>
            <a:xfrm>
              <a:off x="4572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Line 59"/>
            <p:cNvSpPr/>
            <p:nvPr/>
          </p:nvSpPr>
          <p:spPr>
            <a:xfrm>
              <a:off x="4800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Line 60"/>
            <p:cNvSpPr/>
            <p:nvPr/>
          </p:nvSpPr>
          <p:spPr>
            <a:xfrm>
              <a:off x="5029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Line 61"/>
            <p:cNvSpPr/>
            <p:nvPr/>
          </p:nvSpPr>
          <p:spPr>
            <a:xfrm>
              <a:off x="5257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Line 62"/>
            <p:cNvSpPr/>
            <p:nvPr/>
          </p:nvSpPr>
          <p:spPr>
            <a:xfrm>
              <a:off x="5486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Line 63"/>
            <p:cNvSpPr/>
            <p:nvPr/>
          </p:nvSpPr>
          <p:spPr>
            <a:xfrm>
              <a:off x="5715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Line 64"/>
            <p:cNvSpPr/>
            <p:nvPr/>
          </p:nvSpPr>
          <p:spPr>
            <a:xfrm>
              <a:off x="5943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7" name="Line 65"/>
            <p:cNvSpPr/>
            <p:nvPr/>
          </p:nvSpPr>
          <p:spPr>
            <a:xfrm>
              <a:off x="6172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Line 66"/>
            <p:cNvSpPr/>
            <p:nvPr/>
          </p:nvSpPr>
          <p:spPr>
            <a:xfrm>
              <a:off x="6400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67"/>
            <p:cNvSpPr/>
            <p:nvPr/>
          </p:nvSpPr>
          <p:spPr>
            <a:xfrm>
              <a:off x="6629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Line 68"/>
            <p:cNvSpPr/>
            <p:nvPr/>
          </p:nvSpPr>
          <p:spPr>
            <a:xfrm>
              <a:off x="6858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Line 69"/>
            <p:cNvSpPr/>
            <p:nvPr/>
          </p:nvSpPr>
          <p:spPr>
            <a:xfrm>
              <a:off x="7086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2" name="Group 70"/>
          <p:cNvGrpSpPr/>
          <p:nvPr/>
        </p:nvGrpSpPr>
        <p:grpSpPr>
          <a:xfrm>
            <a:off x="2743200" y="2628899"/>
            <a:ext cx="4572000" cy="685801"/>
            <a:chOff x="2743200" y="2628899"/>
            <a:chExt cx="4572000" cy="685801"/>
          </a:xfrm>
        </p:grpSpPr>
        <p:sp>
          <p:nvSpPr>
            <p:cNvPr id="73" name="Line 71"/>
            <p:cNvSpPr/>
            <p:nvPr/>
          </p:nvSpPr>
          <p:spPr>
            <a:xfrm>
              <a:off x="2743200" y="2628899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Line 72"/>
            <p:cNvSpPr/>
            <p:nvPr/>
          </p:nvSpPr>
          <p:spPr>
            <a:xfrm>
              <a:off x="2743200" y="28575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Line 73"/>
            <p:cNvSpPr/>
            <p:nvPr/>
          </p:nvSpPr>
          <p:spPr>
            <a:xfrm>
              <a:off x="2743200" y="3086099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Line 74"/>
            <p:cNvSpPr/>
            <p:nvPr/>
          </p:nvSpPr>
          <p:spPr>
            <a:xfrm>
              <a:off x="2743200" y="33147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7" name="Group 75"/>
          <p:cNvGrpSpPr/>
          <p:nvPr/>
        </p:nvGrpSpPr>
        <p:grpSpPr>
          <a:xfrm>
            <a:off x="2857500" y="4740277"/>
            <a:ext cx="4343400" cy="914400"/>
            <a:chOff x="2857500" y="4740277"/>
            <a:chExt cx="4343400" cy="914400"/>
          </a:xfrm>
        </p:grpSpPr>
        <p:sp>
          <p:nvSpPr>
            <p:cNvPr id="78" name="Line 76"/>
            <p:cNvSpPr/>
            <p:nvPr/>
          </p:nvSpPr>
          <p:spPr>
            <a:xfrm>
              <a:off x="2857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9" name="Line 77"/>
            <p:cNvSpPr/>
            <p:nvPr/>
          </p:nvSpPr>
          <p:spPr>
            <a:xfrm>
              <a:off x="3086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0" name="Line 78"/>
            <p:cNvSpPr/>
            <p:nvPr/>
          </p:nvSpPr>
          <p:spPr>
            <a:xfrm>
              <a:off x="3314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1" name="Line 79"/>
            <p:cNvSpPr/>
            <p:nvPr/>
          </p:nvSpPr>
          <p:spPr>
            <a:xfrm>
              <a:off x="3543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2" name="Line 80"/>
            <p:cNvSpPr/>
            <p:nvPr/>
          </p:nvSpPr>
          <p:spPr>
            <a:xfrm>
              <a:off x="37718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3" name="Line 81"/>
            <p:cNvSpPr/>
            <p:nvPr/>
          </p:nvSpPr>
          <p:spPr>
            <a:xfrm>
              <a:off x="4000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4" name="Line 82"/>
            <p:cNvSpPr/>
            <p:nvPr/>
          </p:nvSpPr>
          <p:spPr>
            <a:xfrm>
              <a:off x="4229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5" name="Line 83"/>
            <p:cNvSpPr/>
            <p:nvPr/>
          </p:nvSpPr>
          <p:spPr>
            <a:xfrm>
              <a:off x="4457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Line 84"/>
            <p:cNvSpPr/>
            <p:nvPr/>
          </p:nvSpPr>
          <p:spPr>
            <a:xfrm>
              <a:off x="4686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85"/>
            <p:cNvSpPr/>
            <p:nvPr/>
          </p:nvSpPr>
          <p:spPr>
            <a:xfrm>
              <a:off x="49149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Line 86"/>
            <p:cNvSpPr/>
            <p:nvPr/>
          </p:nvSpPr>
          <p:spPr>
            <a:xfrm>
              <a:off x="51434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9" name="Line 87"/>
            <p:cNvSpPr/>
            <p:nvPr/>
          </p:nvSpPr>
          <p:spPr>
            <a:xfrm>
              <a:off x="53721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0" name="Line 88"/>
            <p:cNvSpPr/>
            <p:nvPr/>
          </p:nvSpPr>
          <p:spPr>
            <a:xfrm>
              <a:off x="56006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1" name="Line 89"/>
            <p:cNvSpPr/>
            <p:nvPr/>
          </p:nvSpPr>
          <p:spPr>
            <a:xfrm>
              <a:off x="58293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2" name="Line 90"/>
            <p:cNvSpPr/>
            <p:nvPr/>
          </p:nvSpPr>
          <p:spPr>
            <a:xfrm>
              <a:off x="60578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3" name="Line 91"/>
            <p:cNvSpPr/>
            <p:nvPr/>
          </p:nvSpPr>
          <p:spPr>
            <a:xfrm>
              <a:off x="6286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4" name="Line 92"/>
            <p:cNvSpPr/>
            <p:nvPr/>
          </p:nvSpPr>
          <p:spPr>
            <a:xfrm>
              <a:off x="6515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5" name="Line 93"/>
            <p:cNvSpPr/>
            <p:nvPr/>
          </p:nvSpPr>
          <p:spPr>
            <a:xfrm>
              <a:off x="6743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94"/>
            <p:cNvSpPr/>
            <p:nvPr/>
          </p:nvSpPr>
          <p:spPr>
            <a:xfrm>
              <a:off x="6972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7" name="Line 95"/>
            <p:cNvSpPr/>
            <p:nvPr/>
          </p:nvSpPr>
          <p:spPr>
            <a:xfrm>
              <a:off x="72009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8" name="Group 99"/>
          <p:cNvGrpSpPr/>
          <p:nvPr/>
        </p:nvGrpSpPr>
        <p:grpSpPr>
          <a:xfrm>
            <a:off x="5368927" y="1257300"/>
            <a:ext cx="2709861" cy="957267"/>
            <a:chOff x="5368927" y="1257300"/>
            <a:chExt cx="2709861" cy="957267"/>
          </a:xfrm>
        </p:grpSpPr>
        <p:grpSp>
          <p:nvGrpSpPr>
            <p:cNvPr id="99" name="Group 100"/>
            <p:cNvGrpSpPr/>
            <p:nvPr/>
          </p:nvGrpSpPr>
          <p:grpSpPr>
            <a:xfrm>
              <a:off x="5368927" y="1752603"/>
              <a:ext cx="2709861" cy="461964"/>
              <a:chOff x="5368927" y="1752603"/>
              <a:chExt cx="2709861" cy="461964"/>
            </a:xfrm>
          </p:grpSpPr>
          <p:sp>
            <p:nvSpPr>
              <p:cNvPr id="100" name="Text Box 101"/>
              <p:cNvSpPr txBox="1"/>
              <p:nvPr/>
            </p:nvSpPr>
            <p:spPr>
              <a:xfrm>
                <a:off x="5368927" y="1752603"/>
                <a:ext cx="1549395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4 </a:t>
                </a: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χρήστες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102"/>
              <p:cNvSpPr/>
              <p:nvPr/>
            </p:nvSpPr>
            <p:spPr>
              <a:xfrm>
                <a:off x="6935788" y="1854202"/>
                <a:ext cx="228600" cy="228600"/>
              </a:xfrm>
              <a:prstGeom prst="rect">
                <a:avLst/>
              </a:prstGeom>
              <a:solidFill>
                <a:srgbClr val="3366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Rectangle 103"/>
              <p:cNvSpPr/>
              <p:nvPr/>
            </p:nvSpPr>
            <p:spPr>
              <a:xfrm>
                <a:off x="7240584" y="1854202"/>
                <a:ext cx="228600" cy="228600"/>
              </a:xfrm>
              <a:prstGeom prst="rect">
                <a:avLst/>
              </a:prstGeom>
              <a:solidFill>
                <a:srgbClr val="99CC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Rectangle 104"/>
              <p:cNvSpPr/>
              <p:nvPr/>
            </p:nvSpPr>
            <p:spPr>
              <a:xfrm>
                <a:off x="7545391" y="1854202"/>
                <a:ext cx="228600" cy="228600"/>
              </a:xfrm>
              <a:prstGeom prst="rect">
                <a:avLst/>
              </a:prstGeom>
              <a:solidFill>
                <a:srgbClr val="FFCC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Rectangle 105"/>
              <p:cNvSpPr/>
              <p:nvPr/>
            </p:nvSpPr>
            <p:spPr>
              <a:xfrm>
                <a:off x="7850188" y="1854202"/>
                <a:ext cx="228600" cy="228600"/>
              </a:xfrm>
              <a:prstGeom prst="rect">
                <a:avLst/>
              </a:prstGeom>
              <a:solidFill>
                <a:srgbClr val="FF00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5" name="Text Box 106"/>
            <p:cNvSpPr txBox="1"/>
            <p:nvPr/>
          </p:nvSpPr>
          <p:spPr>
            <a:xfrm>
              <a:off x="5373691" y="1257300"/>
              <a:ext cx="1911352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Παράδειγμα</a:t>
              </a: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: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4154A9C-3826-4F5B-BDAB-B6228DCA813D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Effect">
                      <p:stCondLst>
                        <p:cond delay="indefinite"/>
                      </p:stCondLst>
                      <p:childTnLst>
                        <p:par>
                          <p:cTn id="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Effect">
                      <p:stCondLst>
                        <p:cond delay="indefinite"/>
                      </p:stCondLst>
                      <p:childTnLst>
                        <p:par>
                          <p:cTn id="13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Effect">
                      <p:stCondLst>
                        <p:cond delay="indefinite"/>
                      </p:stCondLst>
                      <p:childTnLst>
                        <p:par>
                          <p:cTn id="1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Effect">
                      <p:stCondLst>
                        <p:cond delay="indefinite"/>
                      </p:stCondLst>
                      <p:childTnLst>
                        <p:par>
                          <p:cTn id="35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Effect">
                      <p:stCondLst>
                        <p:cond delay="indefinite"/>
                      </p:stCondLst>
                      <p:childTnLst>
                        <p:par>
                          <p:cTn id="3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Effect">
                      <p:stCondLst>
                        <p:cond delay="indefinite"/>
                      </p:stCondLst>
                      <p:childTnLst>
                        <p:par>
                          <p:cTn id="4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Effect">
                      <p:stCondLst>
                        <p:cond delay="indefinite"/>
                      </p:stCondLst>
                      <p:childTnLst>
                        <p:par>
                          <p:cTn id="61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Effect">
                      <p:stCondLst>
                        <p:cond delay="indefinite"/>
                      </p:stCondLst>
                      <p:childTnLst>
                        <p:par>
                          <p:cTn id="66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1E519D9-AE2D-4281-99BC-D2ED430F312E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4" name="Group 49"/>
          <p:cNvGrpSpPr/>
          <p:nvPr/>
        </p:nvGrpSpPr>
        <p:grpSpPr>
          <a:xfrm>
            <a:off x="5992813" y="3541708"/>
            <a:ext cx="1155701" cy="620713"/>
            <a:chOff x="5992813" y="3541708"/>
            <a:chExt cx="1155701" cy="620713"/>
          </a:xfrm>
        </p:grpSpPr>
        <p:sp>
          <p:nvSpPr>
            <p:cNvPr id="5" name="Oval 50"/>
            <p:cNvSpPr/>
            <p:nvPr/>
          </p:nvSpPr>
          <p:spPr>
            <a:xfrm>
              <a:off x="6002441" y="3818369"/>
              <a:ext cx="1146072" cy="3440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" name="Line 51"/>
            <p:cNvSpPr/>
            <p:nvPr/>
          </p:nvSpPr>
          <p:spPr>
            <a:xfrm>
              <a:off x="6002441" y="3789995"/>
              <a:ext cx="0" cy="212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" name="Line 52"/>
            <p:cNvSpPr/>
            <p:nvPr/>
          </p:nvSpPr>
          <p:spPr>
            <a:xfrm>
              <a:off x="7148514" y="3789995"/>
              <a:ext cx="0" cy="212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Rectangle 53"/>
            <p:cNvSpPr/>
            <p:nvPr/>
          </p:nvSpPr>
          <p:spPr>
            <a:xfrm>
              <a:off x="6002441" y="3789995"/>
              <a:ext cx="1136434" cy="209269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Oval 54"/>
            <p:cNvSpPr/>
            <p:nvPr/>
          </p:nvSpPr>
          <p:spPr>
            <a:xfrm>
              <a:off x="5992813" y="3541708"/>
              <a:ext cx="1146072" cy="40079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55"/>
            <p:cNvGrpSpPr/>
            <p:nvPr/>
          </p:nvGrpSpPr>
          <p:grpSpPr>
            <a:xfrm>
              <a:off x="6268897" y="3630387"/>
              <a:ext cx="568217" cy="234096"/>
              <a:chOff x="6268897" y="3630387"/>
              <a:chExt cx="568217" cy="234096"/>
            </a:xfrm>
          </p:grpSpPr>
          <p:sp>
            <p:nvSpPr>
              <p:cNvPr id="11" name="Line 56"/>
              <p:cNvSpPr/>
              <p:nvPr/>
            </p:nvSpPr>
            <p:spPr>
              <a:xfrm flipV="1">
                <a:off x="6268897" y="3630387"/>
                <a:ext cx="202932" cy="47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Line 57"/>
              <p:cNvSpPr/>
              <p:nvPr/>
            </p:nvSpPr>
            <p:spPr>
              <a:xfrm>
                <a:off x="6658532" y="3864483"/>
                <a:ext cx="17858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58"/>
              <p:cNvSpPr/>
              <p:nvPr/>
            </p:nvSpPr>
            <p:spPr>
              <a:xfrm>
                <a:off x="6455599" y="3635160"/>
                <a:ext cx="211052" cy="229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" name="Group 59"/>
            <p:cNvGrpSpPr/>
            <p:nvPr/>
          </p:nvGrpSpPr>
          <p:grpSpPr>
            <a:xfrm>
              <a:off x="6268897" y="3626839"/>
              <a:ext cx="568217" cy="234095"/>
              <a:chOff x="6268897" y="3626839"/>
              <a:chExt cx="568217" cy="234095"/>
            </a:xfrm>
          </p:grpSpPr>
          <p:sp>
            <p:nvSpPr>
              <p:cNvPr id="15" name="Line 60"/>
              <p:cNvSpPr/>
              <p:nvPr/>
            </p:nvSpPr>
            <p:spPr>
              <a:xfrm>
                <a:off x="6268897" y="3856161"/>
                <a:ext cx="202932" cy="47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Line 61"/>
              <p:cNvSpPr/>
              <p:nvPr/>
            </p:nvSpPr>
            <p:spPr>
              <a:xfrm flipV="1">
                <a:off x="6658532" y="3626839"/>
                <a:ext cx="17858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Line 62"/>
              <p:cNvSpPr/>
              <p:nvPr/>
            </p:nvSpPr>
            <p:spPr>
              <a:xfrm flipV="1">
                <a:off x="6455599" y="3626839"/>
                <a:ext cx="211052" cy="229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8" name="Rectangle 2"/>
          <p:cNvSpPr txBox="1">
            <a:spLocks noGrp="1"/>
          </p:cNvSpPr>
          <p:nvPr>
            <p:ph type="title"/>
          </p:nvPr>
        </p:nvSpPr>
        <p:spPr>
          <a:xfrm>
            <a:off x="0" y="-114300"/>
            <a:ext cx="9144000" cy="1143000"/>
          </a:xfrm>
        </p:spPr>
        <p:txBody>
          <a:bodyPr/>
          <a:lstStyle/>
          <a:p>
            <a:pPr lvl="0"/>
            <a:r>
              <a:rPr lang="el-GR" sz="3100">
                <a:latin typeface="Comic Sans MS" pitchFamily="66"/>
                <a:ea typeface="ＭＳ Ｐゴシック" pitchFamily="34"/>
              </a:rPr>
              <a:t>Μεταγωγή πακέτου έναντι μεταγωγής κυκλώματος</a:t>
            </a:r>
            <a:endParaRPr lang="en-US" sz="3100">
              <a:latin typeface="Comic Sans MS" pitchFamily="66"/>
              <a:ea typeface="ＭＳ Ｐゴシック" pitchFamily="34"/>
            </a:endParaRPr>
          </a:p>
        </p:txBody>
      </p:sp>
      <p:sp>
        <p:nvSpPr>
          <p:cNvPr id="19" name="Rectangle 3"/>
          <p:cNvSpPr txBox="1">
            <a:spLocks noGrp="1"/>
          </p:cNvSpPr>
          <p:nvPr>
            <p:ph idx="1"/>
          </p:nvPr>
        </p:nvSpPr>
        <p:spPr>
          <a:xfrm>
            <a:off x="209553" y="1981203"/>
            <a:ext cx="3943349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ζεύξη </a:t>
            </a:r>
            <a:r>
              <a:rPr lang="en-US" sz="2400">
                <a:latin typeface="Comic Sans MS" pitchFamily="66"/>
                <a:ea typeface="ＭＳ Ｐゴシック" pitchFamily="34"/>
              </a:rPr>
              <a:t>1 Mb/s</a:t>
            </a: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κάθε χρήστης</a:t>
            </a:r>
            <a:r>
              <a:rPr lang="en-US" sz="24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n-US" sz="2000">
                <a:latin typeface="Comic Sans MS" pitchFamily="66"/>
              </a:rPr>
              <a:t>100 kb/s </a:t>
            </a:r>
            <a:r>
              <a:rPr lang="el-GR" sz="2000">
                <a:latin typeface="Comic Sans MS" pitchFamily="66"/>
              </a:rPr>
              <a:t>όταν «ενεργός»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ενεργός </a:t>
            </a:r>
            <a:r>
              <a:rPr lang="en-US" sz="2000">
                <a:latin typeface="Comic Sans MS" pitchFamily="66"/>
              </a:rPr>
              <a:t>10% </a:t>
            </a:r>
            <a:r>
              <a:rPr lang="el-GR" sz="2000">
                <a:latin typeface="Comic Sans MS" pitchFamily="66"/>
              </a:rPr>
              <a:t>του χρόνου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μεταγωγή κυκλώματος</a:t>
            </a:r>
            <a:r>
              <a:rPr lang="en-US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n-US" sz="2000">
                <a:latin typeface="Comic Sans MS" pitchFamily="66"/>
              </a:rPr>
              <a:t>10 </a:t>
            </a:r>
            <a:r>
              <a:rPr lang="el-GR" sz="2000">
                <a:latin typeface="Comic Sans MS" pitchFamily="66"/>
              </a:rPr>
              <a:t>χρήστες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μεταγωγή πακέτου</a:t>
            </a:r>
            <a:r>
              <a:rPr lang="en-US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με</a:t>
            </a:r>
            <a:r>
              <a:rPr lang="en-US" sz="2000">
                <a:latin typeface="Comic Sans MS" pitchFamily="66"/>
              </a:rPr>
              <a:t> 35 </a:t>
            </a:r>
            <a:r>
              <a:rPr lang="el-GR" sz="2000">
                <a:latin typeface="Comic Sans MS" pitchFamily="66"/>
              </a:rPr>
              <a:t>χρήστες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πιθανότητα</a:t>
            </a:r>
            <a:r>
              <a:rPr lang="en-US" sz="2000">
                <a:latin typeface="Comic Sans MS" pitchFamily="66"/>
              </a:rPr>
              <a:t> &gt; 10 </a:t>
            </a:r>
            <a:r>
              <a:rPr lang="el-GR" sz="2000">
                <a:latin typeface="Comic Sans MS" pitchFamily="66"/>
              </a:rPr>
              <a:t>ενεργοί χρήστες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ταυτόχρονα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είναι μικρότερη από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0</a:t>
            </a:r>
            <a:r>
              <a:rPr lang="en-US" sz="2000">
                <a:latin typeface="Comic Sans MS" pitchFamily="66"/>
              </a:rPr>
              <a:t>.0004</a:t>
            </a:r>
          </a:p>
          <a:p>
            <a:pPr lvl="0">
              <a:spcBef>
                <a:spcPts val="600"/>
              </a:spcBef>
            </a:pPr>
            <a:endParaRPr lang="en-US" sz="2400">
              <a:ea typeface="ＭＳ Ｐゴシック" pitchFamily="34"/>
            </a:endParaRPr>
          </a:p>
        </p:txBody>
      </p:sp>
      <p:sp>
        <p:nvSpPr>
          <p:cNvPr id="20" name="Rectangle 4"/>
          <p:cNvSpPr txBox="1">
            <a:spLocks noGrp="1"/>
          </p:cNvSpPr>
          <p:nvPr>
            <p:ph idx="2"/>
          </p:nvPr>
        </p:nvSpPr>
        <p:spPr>
          <a:xfrm>
            <a:off x="257175" y="836611"/>
            <a:ext cx="8715374" cy="782634"/>
          </a:xfrm>
        </p:spPr>
        <p:txBody>
          <a:bodyPr/>
          <a:lstStyle/>
          <a:p>
            <a:pPr lvl="0">
              <a:buNone/>
            </a:pPr>
            <a:r>
              <a:rPr lang="el-GR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Η μεταγωγή πακέτου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επιτρέπει σε περισσότερους χρήστες να χρησιμοποιούν το δίκτυο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!</a:t>
            </a:r>
          </a:p>
        </p:txBody>
      </p:sp>
      <p:sp>
        <p:nvSpPr>
          <p:cNvPr id="21" name="Line 15"/>
          <p:cNvSpPr/>
          <p:nvPr/>
        </p:nvSpPr>
        <p:spPr>
          <a:xfrm>
            <a:off x="4933946" y="3333746"/>
            <a:ext cx="838203" cy="457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16"/>
          <p:cNvSpPr/>
          <p:nvPr/>
        </p:nvSpPr>
        <p:spPr>
          <a:xfrm>
            <a:off x="5772149" y="3790946"/>
            <a:ext cx="2038353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Line 17"/>
          <p:cNvSpPr/>
          <p:nvPr/>
        </p:nvSpPr>
        <p:spPr>
          <a:xfrm>
            <a:off x="5772149" y="3943349"/>
            <a:ext cx="2038353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Line 18"/>
          <p:cNvSpPr/>
          <p:nvPr/>
        </p:nvSpPr>
        <p:spPr>
          <a:xfrm flipV="1">
            <a:off x="5010153" y="3943349"/>
            <a:ext cx="761996" cy="6096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Text Box 19"/>
          <p:cNvSpPr txBox="1"/>
          <p:nvPr/>
        </p:nvSpPr>
        <p:spPr>
          <a:xfrm>
            <a:off x="3897309" y="3627433"/>
            <a:ext cx="1641476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N 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χρήστες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Text Box 20"/>
          <p:cNvSpPr txBox="1"/>
          <p:nvPr/>
        </p:nvSpPr>
        <p:spPr>
          <a:xfrm>
            <a:off x="7096128" y="4075115"/>
            <a:ext cx="2119314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ζεύξη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1 Mbps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47"/>
          <p:cNvSpPr/>
          <p:nvPr/>
        </p:nvSpPr>
        <p:spPr>
          <a:xfrm>
            <a:off x="7077071" y="3857625"/>
            <a:ext cx="171450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28" name="27 - Αντικείμενο"/>
          <p:cNvGraphicFramePr>
            <a:graphicFrameLocks noChangeAspect="1"/>
          </p:cNvGraphicFramePr>
          <p:nvPr/>
        </p:nvGraphicFramePr>
        <p:xfrm>
          <a:off x="4379913" y="2946400"/>
          <a:ext cx="611187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0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79913" y="2946400"/>
                        <a:ext cx="611187" cy="504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28 - Αντικείμενο"/>
          <p:cNvGraphicFramePr>
            <a:graphicFrameLocks noChangeAspect="1"/>
          </p:cNvGraphicFramePr>
          <p:nvPr/>
        </p:nvGraphicFramePr>
        <p:xfrm>
          <a:off x="4465638" y="4294188"/>
          <a:ext cx="611187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1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65638" y="4294188"/>
                        <a:ext cx="611187" cy="504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29 - Ορθογώνιο"/>
          <p:cNvSpPr/>
          <p:nvPr/>
        </p:nvSpPr>
        <p:spPr>
          <a:xfrm>
            <a:off x="4362446" y="5145091"/>
            <a:ext cx="4594229" cy="40005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i="1" dirty="0" smtClean="0">
                <a:solidFill>
                  <a:srgbClr val="CC0000"/>
                </a:solidFill>
                <a:latin typeface="Gill Sans MT"/>
                <a:ea typeface="ＭＳ Ｐゴシック" pitchFamily="34"/>
                <a:cs typeface="Arial"/>
              </a:rPr>
              <a:t>Ε</a:t>
            </a:r>
            <a:r>
              <a:rPr lang="en-US" sz="2000" b="0" i="1" u="none" strike="noStrike" kern="1200" cap="none" spc="0" baseline="0" dirty="0" smtClean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πώς προκύπτει το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0.0004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;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31" name="31 - Ορθογώνιο"/>
          <p:cNvSpPr/>
          <p:nvPr/>
        </p:nvSpPr>
        <p:spPr>
          <a:xfrm>
            <a:off x="4373566" y="5607045"/>
            <a:ext cx="4054477" cy="40005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i="1" dirty="0" smtClean="0">
                <a:solidFill>
                  <a:srgbClr val="CC0000"/>
                </a:solidFill>
                <a:latin typeface="Gill Sans MT"/>
                <a:ea typeface="ＭＳ Ｐゴシック" pitchFamily="34"/>
                <a:cs typeface="Arial"/>
              </a:rPr>
              <a:t>Ε: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000" dirty="0" smtClean="0">
                <a:solidFill>
                  <a:srgbClr val="000000"/>
                </a:solidFill>
                <a:latin typeface="Comic Sans MS" pitchFamily="66"/>
                <a:ea typeface="ＭＳ Ｐゴシック" pitchFamily="34"/>
                <a:cs typeface="Arial"/>
              </a:rPr>
              <a:t>ί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συμβαίνει εάν &gt;35 χρήστες; 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A23E98A2-48F1-4715-B89E-AB50301CB56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-57150"/>
            <a:ext cx="9144000" cy="1143000"/>
          </a:xfrm>
        </p:spPr>
        <p:txBody>
          <a:bodyPr/>
          <a:lstStyle/>
          <a:p>
            <a:pPr lvl="0"/>
            <a:r>
              <a:rPr lang="el-GR" sz="3100">
                <a:latin typeface="Comic Sans MS" pitchFamily="66"/>
                <a:ea typeface="ＭＳ Ｐゴシック" pitchFamily="34"/>
              </a:rPr>
              <a:t>Μεταγωγή πακέτου έναντι μεταγωγής κυκλώματος</a:t>
            </a:r>
            <a:endParaRPr lang="en-US" sz="31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524003"/>
            <a:ext cx="8196260" cy="4648196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l-GR" sz="2200" dirty="0">
                <a:latin typeface="Comic Sans MS" pitchFamily="66"/>
                <a:ea typeface="ＭＳ Ｐゴシック" pitchFamily="34"/>
              </a:rPr>
              <a:t>Ιδανική για δεδομένα που χαρακτηρίζονται από σποραδικότητα (</a:t>
            </a:r>
            <a:r>
              <a:rPr lang="en-US" sz="2200" dirty="0" err="1">
                <a:latin typeface="Comic Sans MS" pitchFamily="66"/>
                <a:ea typeface="ＭＳ Ｐゴシック" pitchFamily="34"/>
              </a:rPr>
              <a:t>bursty</a:t>
            </a:r>
            <a:r>
              <a:rPr lang="en-US" sz="2200" dirty="0">
                <a:latin typeface="Comic Sans MS" pitchFamily="66"/>
                <a:ea typeface="ＭＳ Ｐゴシック" pitchFamily="34"/>
              </a:rPr>
              <a:t> data</a:t>
            </a:r>
            <a:r>
              <a:rPr lang="el-GR" sz="2200" dirty="0">
                <a:latin typeface="Comic Sans MS" pitchFamily="66"/>
                <a:ea typeface="ＭＳ Ｐゴシック" pitchFamily="34"/>
              </a:rPr>
              <a:t>)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διαμοιρασμός πόρων</a:t>
            </a:r>
            <a:endParaRPr lang="en-US" sz="2200" dirty="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απλούστερη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δεν απαιτεί εγκαθίδρυση κλήσης</a:t>
            </a:r>
            <a:endParaRPr lang="en-US" sz="2200" dirty="0">
              <a:latin typeface="Comic Sans MS" pitchFamily="66"/>
            </a:endParaRPr>
          </a:p>
          <a:p>
            <a:pPr lvl="0">
              <a:spcBef>
                <a:spcPts val="500"/>
              </a:spcBef>
            </a:pPr>
            <a:r>
              <a:rPr lang="el-GR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Υπερβολική συμφόρηση</a:t>
            </a:r>
            <a:r>
              <a:rPr lang="en-US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2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200" dirty="0">
                <a:latin typeface="Comic Sans MS" pitchFamily="66"/>
                <a:ea typeface="ＭＳ Ｐゴシック" pitchFamily="34"/>
              </a:rPr>
              <a:t>καθυστέρηση και απώλειες πακέτων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απαιτούνται πρωτόκολλα για την αξιόπιστη μεταφορά δεδομένων,</a:t>
            </a:r>
            <a:r>
              <a:rPr lang="en-US" sz="2200" dirty="0">
                <a:latin typeface="Comic Sans MS" pitchFamily="66"/>
              </a:rPr>
              <a:t> </a:t>
            </a:r>
            <a:r>
              <a:rPr lang="el-GR" sz="2200" dirty="0">
                <a:latin typeface="Comic Sans MS" pitchFamily="66"/>
              </a:rPr>
              <a:t>έλεγχο συμφόρησης</a:t>
            </a:r>
            <a:endParaRPr lang="en-US" sz="2200" dirty="0">
              <a:latin typeface="Comic Sans MS" pitchFamily="66"/>
            </a:endParaRPr>
          </a:p>
          <a:p>
            <a:pPr lvl="0">
              <a:spcBef>
                <a:spcPts val="500"/>
              </a:spcBef>
            </a:pPr>
            <a:r>
              <a:rPr lang="el-GR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Υπάρχει τρόπος να συμπεριφερθεί όπως η μεταγωγή κυκλώματος;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οι εφαρμογές </a:t>
            </a:r>
            <a:r>
              <a:rPr lang="en-US" sz="2200" dirty="0">
                <a:latin typeface="Comic Sans MS" pitchFamily="66"/>
              </a:rPr>
              <a:t>audio/video</a:t>
            </a:r>
            <a:r>
              <a:rPr lang="el-GR" sz="2200" dirty="0">
                <a:latin typeface="Comic Sans MS" pitchFamily="66"/>
              </a:rPr>
              <a:t> απαιτούν εγγυήσεις ως προς το εύρος ζώνης</a:t>
            </a: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παραμένει ένα άλυτο </a:t>
            </a:r>
            <a:r>
              <a:rPr lang="el-GR" sz="2200" dirty="0" smtClean="0">
                <a:latin typeface="Comic Sans MS" pitchFamily="66"/>
              </a:rPr>
              <a:t>πρόβλημα</a:t>
            </a:r>
            <a:endParaRPr lang="en-US" sz="2200" dirty="0">
              <a:latin typeface="Comic Sans MS" pitchFamily="66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511177" y="919164"/>
            <a:ext cx="7619996" cy="609603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Είναι πάντα καλύτερη η μεταγωγή πακέτου;</a:t>
            </a:r>
            <a:endParaRPr lang="en-US" sz="240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7" name="Picture 10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0" y="704846"/>
            <a:ext cx="9144000" cy="2206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33364" y="142875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solidFill>
                <a:srgbClr val="C00000"/>
              </a:solidFill>
              <a:latin typeface="Comic Sans MS" pitchFamily="66"/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3"/>
          <p:cNvSpPr txBox="1"/>
          <p:nvPr/>
        </p:nvSpPr>
        <p:spPr>
          <a:xfrm>
            <a:off x="481010" y="1263645"/>
            <a:ext cx="819626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τερματικά συστήματα συνδέονται στο Διαδίκτυο μέσω των </a:t>
            </a:r>
            <a:r>
              <a:rPr lang="en-US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(Internet Service Providers)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πρόσβασης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οικιακοί, εταιρικοί και πανεπιστημιακοί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πρόσβασης με την σειρά τους πρέπει να διασυνδεθούν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 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έτσι ώστε οποιαδήποτε δύο τερματικά συστήματα να μπορούν να στέλνουν πακέτα το ένα στο άλλο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Το αποτέλεσμα είναι ένα πολύ πολύπλοκο δίκτυο δικτύων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η εξέλιξη οδηγείται από την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οικονομία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και τις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εθνικές πολιτικές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C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4447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73073" y="1073148"/>
            <a:ext cx="8204197" cy="906463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Ερώτηση</a:t>
            </a:r>
            <a:r>
              <a:rPr lang="en-US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latin typeface="Comic Sans MS" pitchFamily="66"/>
                <a:ea typeface="ＭＳ Ｐゴシック" pitchFamily="34"/>
              </a:rPr>
              <a:t>δοσμένου ότι έχουμε εκατομμύρια </a:t>
            </a:r>
            <a:r>
              <a:rPr lang="en-US" sz="2400">
                <a:latin typeface="Comic Sans MS" pitchFamily="66"/>
                <a:ea typeface="ＭＳ Ｐゴシック" pitchFamily="34"/>
              </a:rPr>
              <a:t>ISPs</a:t>
            </a:r>
            <a:r>
              <a:rPr lang="el-GR" sz="2400">
                <a:latin typeface="Comic Sans MS" pitchFamily="66"/>
                <a:ea typeface="ＭＳ Ｐゴシック" pitchFamily="34"/>
              </a:rPr>
              <a:t> πρόσβασης</a:t>
            </a:r>
            <a:r>
              <a:rPr lang="en-US" sz="2400">
                <a:latin typeface="Comic Sans MS" pitchFamily="66"/>
                <a:ea typeface="ＭＳ Ｐゴシック" pitchFamily="34"/>
              </a:rPr>
              <a:t>, </a:t>
            </a:r>
            <a:r>
              <a:rPr lang="el-GR" sz="2400">
                <a:latin typeface="Comic Sans MS" pitchFamily="66"/>
                <a:ea typeface="ＭＳ Ｐゴシック" pitchFamily="34"/>
              </a:rPr>
              <a:t>πώς τους διασυνδέουμε;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marL="0" lvl="0" indent="0" hangingPunct="1">
              <a:spcBef>
                <a:spcPts val="600"/>
              </a:spcBef>
              <a:buNone/>
            </a:pPr>
            <a:endParaRPr lang="en-US" sz="2400">
              <a:ea typeface="ＭＳ Ｐゴシック" pitchFamily="34"/>
            </a:endParaRPr>
          </a:p>
        </p:txBody>
      </p:sp>
      <p:pic>
        <p:nvPicPr>
          <p:cNvPr id="4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49288"/>
            <a:ext cx="6889747" cy="1984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6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7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9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10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2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3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5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6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8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9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1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2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4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5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7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8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0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1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3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4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6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7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9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40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2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3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5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6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8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9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1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2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4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9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73073" y="1073148"/>
            <a:ext cx="8204197" cy="673098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Επιλογή:</a:t>
            </a:r>
            <a:r>
              <a:rPr lang="en-US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 i="1">
                <a:latin typeface="Comic Sans MS" pitchFamily="66"/>
                <a:ea typeface="ＭＳ Ｐゴシック" pitchFamily="34"/>
              </a:rPr>
              <a:t>σύνδεσε κάθε </a:t>
            </a:r>
            <a:r>
              <a:rPr lang="en-US" sz="2400" i="1">
                <a:latin typeface="Comic Sans MS" pitchFamily="66"/>
                <a:ea typeface="ＭＳ Ｐゴシック" pitchFamily="34"/>
              </a:rPr>
              <a:t>ISP </a:t>
            </a:r>
            <a:r>
              <a:rPr lang="el-GR" sz="2400" i="1">
                <a:latin typeface="Comic Sans MS" pitchFamily="66"/>
                <a:ea typeface="ＭＳ Ｐゴシック" pitchFamily="34"/>
              </a:rPr>
              <a:t>πρόσβασης με όλους τους άλλους</a:t>
            </a:r>
            <a:endParaRPr lang="en-US" sz="2400" i="1">
              <a:latin typeface="Comic Sans MS" pitchFamily="66"/>
              <a:ea typeface="ＭＳ Ｐゴシック" pitchFamily="34"/>
            </a:endParaRPr>
          </a:p>
          <a:p>
            <a:pPr marL="0" lvl="0" indent="0" hangingPunct="1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4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39759"/>
            <a:ext cx="6932615" cy="2079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6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7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9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10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2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3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5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6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8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9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1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2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4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5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7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8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0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1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3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4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6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7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9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40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2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3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5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6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8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9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1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2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4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9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grpSp>
        <p:nvGrpSpPr>
          <p:cNvPr id="60" name="Group 25"/>
          <p:cNvGrpSpPr/>
          <p:nvPr/>
        </p:nvGrpSpPr>
        <p:grpSpPr>
          <a:xfrm>
            <a:off x="908055" y="2281235"/>
            <a:ext cx="7361229" cy="3768718"/>
            <a:chOff x="908055" y="2281235"/>
            <a:chExt cx="7361229" cy="3768718"/>
          </a:xfrm>
        </p:grpSpPr>
        <p:cxnSp>
          <p:nvCxnSpPr>
            <p:cNvPr id="61" name="Straight Connector 7"/>
            <p:cNvCxnSpPr/>
            <p:nvPr/>
          </p:nvCxnSpPr>
          <p:spPr>
            <a:xfrm flipV="1">
              <a:off x="1681279" y="2557073"/>
              <a:ext cx="577252" cy="280195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2" name="Straight Connector 188"/>
            <p:cNvCxnSpPr/>
            <p:nvPr/>
          </p:nvCxnSpPr>
          <p:spPr>
            <a:xfrm flipH="1" flipV="1">
              <a:off x="1529032" y="3018388"/>
              <a:ext cx="171459" cy="232652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3" name="Straight Connector 190"/>
            <p:cNvCxnSpPr/>
            <p:nvPr/>
          </p:nvCxnSpPr>
          <p:spPr>
            <a:xfrm flipH="1" flipV="1">
              <a:off x="1205188" y="3437385"/>
              <a:ext cx="495303" cy="190752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4" name="Straight Connector 192"/>
            <p:cNvCxnSpPr/>
            <p:nvPr/>
          </p:nvCxnSpPr>
          <p:spPr>
            <a:xfrm flipH="1" flipV="1">
              <a:off x="1201466" y="4284357"/>
              <a:ext cx="499025" cy="106055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5" name="Straight Connector 195"/>
            <p:cNvCxnSpPr/>
            <p:nvPr/>
          </p:nvCxnSpPr>
          <p:spPr>
            <a:xfrm flipH="1" flipV="1">
              <a:off x="1406776" y="4965777"/>
              <a:ext cx="293715" cy="37913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6" name="Straight Connector 197"/>
            <p:cNvCxnSpPr/>
            <p:nvPr/>
          </p:nvCxnSpPr>
          <p:spPr>
            <a:xfrm flipH="1" flipV="1">
              <a:off x="1681279" y="5359024"/>
              <a:ext cx="1526317" cy="59285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7" name="Straight Connector 199"/>
            <p:cNvCxnSpPr/>
            <p:nvPr/>
          </p:nvCxnSpPr>
          <p:spPr>
            <a:xfrm flipH="1" flipV="1">
              <a:off x="1700491" y="5344914"/>
              <a:ext cx="2723504" cy="7029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8" name="Straight Connector 201"/>
            <p:cNvCxnSpPr/>
            <p:nvPr/>
          </p:nvCxnSpPr>
          <p:spPr>
            <a:xfrm flipH="1" flipV="1">
              <a:off x="1700491" y="5344914"/>
              <a:ext cx="3605625" cy="6188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9" name="Straight Connector 203"/>
            <p:cNvCxnSpPr/>
            <p:nvPr/>
          </p:nvCxnSpPr>
          <p:spPr>
            <a:xfrm flipH="1">
              <a:off x="1700491" y="5170182"/>
              <a:ext cx="6568793" cy="17473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0" name="Straight Connector 204"/>
            <p:cNvCxnSpPr/>
            <p:nvPr/>
          </p:nvCxnSpPr>
          <p:spPr>
            <a:xfrm flipH="1" flipV="1">
              <a:off x="1700491" y="5344914"/>
              <a:ext cx="5742020" cy="48658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1" name="Straight Connector 207"/>
            <p:cNvCxnSpPr/>
            <p:nvPr/>
          </p:nvCxnSpPr>
          <p:spPr>
            <a:xfrm flipH="1">
              <a:off x="1700491" y="4297497"/>
              <a:ext cx="6337560" cy="10474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09"/>
            <p:cNvCxnSpPr/>
            <p:nvPr/>
          </p:nvCxnSpPr>
          <p:spPr>
            <a:xfrm flipH="1">
              <a:off x="1700491" y="3259479"/>
              <a:ext cx="5748897" cy="20854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11"/>
            <p:cNvCxnSpPr/>
            <p:nvPr/>
          </p:nvCxnSpPr>
          <p:spPr>
            <a:xfrm flipH="1">
              <a:off x="1700491" y="2770357"/>
              <a:ext cx="4941957" cy="257455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13"/>
            <p:cNvCxnSpPr/>
            <p:nvPr/>
          </p:nvCxnSpPr>
          <p:spPr>
            <a:xfrm flipH="1">
              <a:off x="1700491" y="2281235"/>
              <a:ext cx="2971187" cy="306367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215"/>
            <p:cNvCxnSpPr/>
            <p:nvPr/>
          </p:nvCxnSpPr>
          <p:spPr>
            <a:xfrm flipH="1">
              <a:off x="1700491" y="2281492"/>
              <a:ext cx="2025350" cy="30634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76" name="TextBox 24"/>
            <p:cNvSpPr txBox="1"/>
            <p:nvPr/>
          </p:nvSpPr>
          <p:spPr>
            <a:xfrm rot="5710991">
              <a:off x="879878" y="4100146"/>
              <a:ext cx="364104" cy="3077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7" name="TextBox 218"/>
            <p:cNvSpPr txBox="1"/>
            <p:nvPr/>
          </p:nvSpPr>
          <p:spPr>
            <a:xfrm rot="7515086">
              <a:off x="4531189" y="5714026"/>
              <a:ext cx="364104" cy="3077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8" name="TextBox 219"/>
            <p:cNvSpPr txBox="1"/>
            <p:nvPr/>
          </p:nvSpPr>
          <p:spPr>
            <a:xfrm rot="3940345">
              <a:off x="6411923" y="3831946"/>
              <a:ext cx="492312" cy="46163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9" name="TextBox 220"/>
            <p:cNvSpPr txBox="1"/>
            <p:nvPr/>
          </p:nvSpPr>
          <p:spPr>
            <a:xfrm rot="2048416">
              <a:off x="4502663" y="2670762"/>
              <a:ext cx="492404" cy="46154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80" name="TextBox 221"/>
            <p:cNvSpPr txBox="1"/>
            <p:nvPr/>
          </p:nvSpPr>
          <p:spPr>
            <a:xfrm rot="21283881">
              <a:off x="2209812" y="2673449"/>
              <a:ext cx="492404" cy="46154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grpSp>
        <p:nvGrpSpPr>
          <p:cNvPr id="81" name="Group 223"/>
          <p:cNvGrpSpPr/>
          <p:nvPr/>
        </p:nvGrpSpPr>
        <p:grpSpPr>
          <a:xfrm>
            <a:off x="1158873" y="2305046"/>
            <a:ext cx="7094537" cy="3695703"/>
            <a:chOff x="1158873" y="2305046"/>
            <a:chExt cx="7094537" cy="3695703"/>
          </a:xfrm>
        </p:grpSpPr>
        <p:cxnSp>
          <p:nvCxnSpPr>
            <p:cNvPr id="82" name="Straight Connector 224"/>
            <p:cNvCxnSpPr/>
            <p:nvPr/>
          </p:nvCxnSpPr>
          <p:spPr>
            <a:xfrm flipH="1">
              <a:off x="1742636" y="2841141"/>
              <a:ext cx="4736976" cy="253530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3" name="Straight Connector 225"/>
            <p:cNvCxnSpPr/>
            <p:nvPr/>
          </p:nvCxnSpPr>
          <p:spPr>
            <a:xfrm flipH="1">
              <a:off x="3268339" y="2829720"/>
              <a:ext cx="3213952" cy="30414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4" name="Straight Connector 226"/>
            <p:cNvCxnSpPr/>
            <p:nvPr/>
          </p:nvCxnSpPr>
          <p:spPr>
            <a:xfrm flipH="1">
              <a:off x="4624760" y="2821079"/>
              <a:ext cx="1866172" cy="317967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5" name="Straight Connector 227"/>
            <p:cNvCxnSpPr/>
            <p:nvPr/>
          </p:nvCxnSpPr>
          <p:spPr>
            <a:xfrm flipH="1">
              <a:off x="5566483" y="2821079"/>
              <a:ext cx="915808" cy="305870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6" name="Straight Connector 228"/>
            <p:cNvCxnSpPr/>
            <p:nvPr/>
          </p:nvCxnSpPr>
          <p:spPr>
            <a:xfrm>
              <a:off x="6463729" y="2845109"/>
              <a:ext cx="1141701" cy="280138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7" name="Straight Connector 229"/>
            <p:cNvCxnSpPr/>
            <p:nvPr/>
          </p:nvCxnSpPr>
          <p:spPr>
            <a:xfrm>
              <a:off x="6467697" y="2833204"/>
              <a:ext cx="1785713" cy="23553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8" name="Straight Connector 230"/>
            <p:cNvCxnSpPr/>
            <p:nvPr/>
          </p:nvCxnSpPr>
          <p:spPr>
            <a:xfrm>
              <a:off x="6475634" y="2825267"/>
              <a:ext cx="1587709" cy="138691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9" name="Straight Connector 231"/>
            <p:cNvCxnSpPr/>
            <p:nvPr/>
          </p:nvCxnSpPr>
          <p:spPr>
            <a:xfrm>
              <a:off x="6475634" y="2841141"/>
              <a:ext cx="602791" cy="29098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0" name="Straight Connector 232"/>
            <p:cNvCxnSpPr/>
            <p:nvPr/>
          </p:nvCxnSpPr>
          <p:spPr>
            <a:xfrm>
              <a:off x="4880838" y="2308174"/>
              <a:ext cx="1558257" cy="51290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1" name="Straight Connector 233"/>
            <p:cNvCxnSpPr/>
            <p:nvPr/>
          </p:nvCxnSpPr>
          <p:spPr>
            <a:xfrm>
              <a:off x="3987844" y="2305046"/>
              <a:ext cx="2485806" cy="53330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2" name="Straight Connector 234"/>
            <p:cNvCxnSpPr/>
            <p:nvPr/>
          </p:nvCxnSpPr>
          <p:spPr>
            <a:xfrm>
              <a:off x="2377760" y="2492023"/>
              <a:ext cx="4078608" cy="33768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3" name="Straight Connector 235"/>
            <p:cNvCxnSpPr/>
            <p:nvPr/>
          </p:nvCxnSpPr>
          <p:spPr>
            <a:xfrm flipV="1">
              <a:off x="1605722" y="2846993"/>
              <a:ext cx="4842014" cy="3072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4" name="Straight Connector 236"/>
            <p:cNvCxnSpPr/>
            <p:nvPr/>
          </p:nvCxnSpPr>
          <p:spPr>
            <a:xfrm flipV="1">
              <a:off x="1231102" y="2838352"/>
              <a:ext cx="5242548" cy="37706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5" name="Straight Connector 237"/>
            <p:cNvCxnSpPr/>
            <p:nvPr/>
          </p:nvCxnSpPr>
          <p:spPr>
            <a:xfrm flipV="1">
              <a:off x="1158873" y="2845109"/>
              <a:ext cx="5296919" cy="138675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6" name="Straight Connector 238"/>
            <p:cNvCxnSpPr/>
            <p:nvPr/>
          </p:nvCxnSpPr>
          <p:spPr>
            <a:xfrm flipV="1">
              <a:off x="1397669" y="2845109"/>
              <a:ext cx="5077965" cy="20261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</p:grpSp>
      <p:grpSp>
        <p:nvGrpSpPr>
          <p:cNvPr id="97" name="Group 239"/>
          <p:cNvGrpSpPr/>
          <p:nvPr/>
        </p:nvGrpSpPr>
        <p:grpSpPr>
          <a:xfrm>
            <a:off x="1095378" y="2195510"/>
            <a:ext cx="7158032" cy="3798894"/>
            <a:chOff x="1095378" y="2195510"/>
            <a:chExt cx="7158032" cy="3798894"/>
          </a:xfrm>
        </p:grpSpPr>
        <p:cxnSp>
          <p:nvCxnSpPr>
            <p:cNvPr id="98" name="Straight Connector 240"/>
            <p:cNvCxnSpPr/>
            <p:nvPr/>
          </p:nvCxnSpPr>
          <p:spPr>
            <a:xfrm>
              <a:off x="2308549" y="2676540"/>
              <a:ext cx="3121587" cy="320418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9" name="Straight Connector 241"/>
            <p:cNvCxnSpPr/>
            <p:nvPr/>
          </p:nvCxnSpPr>
          <p:spPr>
            <a:xfrm>
              <a:off x="2305869" y="2665119"/>
              <a:ext cx="2384481" cy="332928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0" name="Straight Connector 242"/>
            <p:cNvCxnSpPr/>
            <p:nvPr/>
          </p:nvCxnSpPr>
          <p:spPr>
            <a:xfrm>
              <a:off x="2297228" y="2656478"/>
              <a:ext cx="1091364" cy="319771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1" name="Straight Connector 243"/>
            <p:cNvCxnSpPr/>
            <p:nvPr/>
          </p:nvCxnSpPr>
          <p:spPr>
            <a:xfrm flipH="1">
              <a:off x="1767498" y="2656478"/>
              <a:ext cx="538371" cy="269799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2" name="Straight Connector 244"/>
            <p:cNvCxnSpPr/>
            <p:nvPr/>
          </p:nvCxnSpPr>
          <p:spPr>
            <a:xfrm flipH="1">
              <a:off x="1303376" y="2680508"/>
              <a:ext cx="1021047" cy="206946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3" name="Straight Connector 245"/>
            <p:cNvCxnSpPr/>
            <p:nvPr/>
          </p:nvCxnSpPr>
          <p:spPr>
            <a:xfrm flipH="1">
              <a:off x="1095378" y="2668603"/>
              <a:ext cx="1225076" cy="141352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4" name="Straight Connector 246"/>
            <p:cNvCxnSpPr/>
            <p:nvPr/>
          </p:nvCxnSpPr>
          <p:spPr>
            <a:xfrm flipH="1">
              <a:off x="1228414" y="2648340"/>
              <a:ext cx="1107137" cy="5889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5" name="Straight Connector 247"/>
            <p:cNvCxnSpPr/>
            <p:nvPr/>
          </p:nvCxnSpPr>
          <p:spPr>
            <a:xfrm flipH="1">
              <a:off x="1589830" y="2648340"/>
              <a:ext cx="745721" cy="21674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6" name="Straight Connector 248"/>
            <p:cNvCxnSpPr/>
            <p:nvPr/>
          </p:nvCxnSpPr>
          <p:spPr>
            <a:xfrm flipH="1">
              <a:off x="2349066" y="2195510"/>
              <a:ext cx="1141335" cy="46096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7" name="Straight Connector 249"/>
            <p:cNvCxnSpPr/>
            <p:nvPr/>
          </p:nvCxnSpPr>
          <p:spPr>
            <a:xfrm flipH="1">
              <a:off x="2314501" y="2275685"/>
              <a:ext cx="2284071" cy="39807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8" name="Straight Connector 250"/>
            <p:cNvCxnSpPr/>
            <p:nvPr/>
          </p:nvCxnSpPr>
          <p:spPr>
            <a:xfrm flipH="1" flipV="1">
              <a:off x="2331784" y="2665119"/>
              <a:ext cx="4016657" cy="1415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9" name="Straight Connector 251"/>
            <p:cNvCxnSpPr/>
            <p:nvPr/>
          </p:nvCxnSpPr>
          <p:spPr>
            <a:xfrm flipH="1" flipV="1">
              <a:off x="2340425" y="2682392"/>
              <a:ext cx="4754998" cy="5290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0" name="Straight Connector 252"/>
            <p:cNvCxnSpPr/>
            <p:nvPr/>
          </p:nvCxnSpPr>
          <p:spPr>
            <a:xfrm flipH="1" flipV="1">
              <a:off x="2314501" y="2673760"/>
              <a:ext cx="5710319" cy="155483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1" name="Straight Connector 253"/>
            <p:cNvCxnSpPr/>
            <p:nvPr/>
          </p:nvCxnSpPr>
          <p:spPr>
            <a:xfrm flipH="1" flipV="1">
              <a:off x="2332360" y="2680508"/>
              <a:ext cx="5921050" cy="246245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2" name="Straight Connector 254"/>
            <p:cNvCxnSpPr/>
            <p:nvPr/>
          </p:nvCxnSpPr>
          <p:spPr>
            <a:xfrm flipH="1" flipV="1">
              <a:off x="2312517" y="2680508"/>
              <a:ext cx="5165245" cy="300006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</p:grpSp>
      <p:sp>
        <p:nvSpPr>
          <p:cNvPr id="113" name="TextBox 26"/>
          <p:cNvSpPr txBox="1"/>
          <p:nvPr/>
        </p:nvSpPr>
        <p:spPr>
          <a:xfrm>
            <a:off x="2497134" y="3403597"/>
            <a:ext cx="4268784" cy="83026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δεν κλιμακώνει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: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O(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N</a:t>
            </a:r>
            <a:r>
              <a:rPr lang="en-US" sz="2400" b="0" i="0" u="none" strike="noStrike" kern="1200" cap="none" spc="0" baseline="3000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)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συνδέσεις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Effect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6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49288"/>
            <a:ext cx="7043742" cy="1666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Επιλογή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σύνδεσε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κάθε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πρόσβασης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με ένα παγκόσμιο Ι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SP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μεταφοράς; </a:t>
            </a:r>
            <a:r>
              <a:rPr lang="el-GR" sz="24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Πελάτης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</a:t>
            </a:r>
            <a:r>
              <a:rPr lang="el-GR" sz="24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παροχέας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ISPs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έχουν οικονομική συμφωνία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60" name="Oval 3"/>
          <p:cNvSpPr/>
          <p:nvPr/>
        </p:nvSpPr>
        <p:spPr>
          <a:xfrm>
            <a:off x="2716216" y="3192463"/>
            <a:ext cx="3709985" cy="186213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1" name="Group 133"/>
          <p:cNvGrpSpPr/>
          <p:nvPr/>
        </p:nvGrpSpPr>
        <p:grpSpPr>
          <a:xfrm>
            <a:off x="3138485" y="4392613"/>
            <a:ext cx="617540" cy="250828"/>
            <a:chOff x="3138485" y="4392613"/>
            <a:chExt cx="617540" cy="250828"/>
          </a:xfrm>
        </p:grpSpPr>
        <p:sp>
          <p:nvSpPr>
            <p:cNvPr id="62" name="Oval 407"/>
            <p:cNvSpPr/>
            <p:nvPr/>
          </p:nvSpPr>
          <p:spPr>
            <a:xfrm>
              <a:off x="3139601" y="4502514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3139601" y="448828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3138485" y="439261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137"/>
            <p:cNvGrpSpPr/>
            <p:nvPr/>
          </p:nvGrpSpPr>
          <p:grpSpPr>
            <a:xfrm>
              <a:off x="3263109" y="4433989"/>
              <a:ext cx="344929" cy="77577"/>
              <a:chOff x="3263109" y="4433989"/>
              <a:chExt cx="344929" cy="77577"/>
            </a:xfrm>
          </p:grpSpPr>
          <p:sp>
            <p:nvSpPr>
              <p:cNvPr id="66" name="Freeform 138"/>
              <p:cNvSpPr/>
              <p:nvPr/>
            </p:nvSpPr>
            <p:spPr>
              <a:xfrm>
                <a:off x="3263109" y="4433989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139"/>
              <p:cNvSpPr/>
              <p:nvPr/>
            </p:nvSpPr>
            <p:spPr>
              <a:xfrm>
                <a:off x="3278681" y="4433989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140"/>
            <p:cNvSpPr/>
            <p:nvPr/>
          </p:nvSpPr>
          <p:spPr>
            <a:xfrm>
              <a:off x="3139601" y="447148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141"/>
            <p:cNvSpPr/>
            <p:nvPr/>
          </p:nvSpPr>
          <p:spPr>
            <a:xfrm>
              <a:off x="3751572" y="4474067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133"/>
          <p:cNvGrpSpPr/>
          <p:nvPr/>
        </p:nvGrpSpPr>
        <p:grpSpPr>
          <a:xfrm>
            <a:off x="4132265" y="3706813"/>
            <a:ext cx="617530" cy="250828"/>
            <a:chOff x="4132265" y="3706813"/>
            <a:chExt cx="617530" cy="250828"/>
          </a:xfrm>
        </p:grpSpPr>
        <p:sp>
          <p:nvSpPr>
            <p:cNvPr id="71" name="Oval 407"/>
            <p:cNvSpPr/>
            <p:nvPr/>
          </p:nvSpPr>
          <p:spPr>
            <a:xfrm>
              <a:off x="4133371" y="3816714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4133371" y="380248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4132265" y="370681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137"/>
            <p:cNvGrpSpPr/>
            <p:nvPr/>
          </p:nvGrpSpPr>
          <p:grpSpPr>
            <a:xfrm>
              <a:off x="4256879" y="3748189"/>
              <a:ext cx="344929" cy="77577"/>
              <a:chOff x="4256879" y="3748189"/>
              <a:chExt cx="344929" cy="77577"/>
            </a:xfrm>
          </p:grpSpPr>
          <p:sp>
            <p:nvSpPr>
              <p:cNvPr id="75" name="Freeform 138"/>
              <p:cNvSpPr/>
              <p:nvPr/>
            </p:nvSpPr>
            <p:spPr>
              <a:xfrm>
                <a:off x="4256879" y="3748189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139"/>
              <p:cNvSpPr/>
              <p:nvPr/>
            </p:nvSpPr>
            <p:spPr>
              <a:xfrm>
                <a:off x="4272460" y="3748189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140"/>
            <p:cNvSpPr/>
            <p:nvPr/>
          </p:nvSpPr>
          <p:spPr>
            <a:xfrm>
              <a:off x="4133371" y="378568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141"/>
            <p:cNvSpPr/>
            <p:nvPr/>
          </p:nvSpPr>
          <p:spPr>
            <a:xfrm>
              <a:off x="4745351" y="3788267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133"/>
          <p:cNvGrpSpPr/>
          <p:nvPr/>
        </p:nvGrpSpPr>
        <p:grpSpPr>
          <a:xfrm>
            <a:off x="4706938" y="4013201"/>
            <a:ext cx="617539" cy="250819"/>
            <a:chOff x="4706938" y="4013201"/>
            <a:chExt cx="617539" cy="250819"/>
          </a:xfrm>
        </p:grpSpPr>
        <p:sp>
          <p:nvSpPr>
            <p:cNvPr id="80" name="Oval 407"/>
            <p:cNvSpPr/>
            <p:nvPr/>
          </p:nvSpPr>
          <p:spPr>
            <a:xfrm>
              <a:off x="4708053" y="4123093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4708053" y="4108874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4706938" y="4013201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137"/>
            <p:cNvGrpSpPr/>
            <p:nvPr/>
          </p:nvGrpSpPr>
          <p:grpSpPr>
            <a:xfrm>
              <a:off x="4831561" y="4054568"/>
              <a:ext cx="344929" cy="77577"/>
              <a:chOff x="4831561" y="4054568"/>
              <a:chExt cx="344929" cy="77577"/>
            </a:xfrm>
          </p:grpSpPr>
          <p:sp>
            <p:nvSpPr>
              <p:cNvPr id="84" name="Freeform 138"/>
              <p:cNvSpPr/>
              <p:nvPr/>
            </p:nvSpPr>
            <p:spPr>
              <a:xfrm>
                <a:off x="4831561" y="4054568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139"/>
              <p:cNvSpPr/>
              <p:nvPr/>
            </p:nvSpPr>
            <p:spPr>
              <a:xfrm>
                <a:off x="4847133" y="4054568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140"/>
            <p:cNvSpPr/>
            <p:nvPr/>
          </p:nvSpPr>
          <p:spPr>
            <a:xfrm>
              <a:off x="4708053" y="4092068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141"/>
            <p:cNvSpPr/>
            <p:nvPr/>
          </p:nvSpPr>
          <p:spPr>
            <a:xfrm>
              <a:off x="5320024" y="4094655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133"/>
          <p:cNvGrpSpPr/>
          <p:nvPr/>
        </p:nvGrpSpPr>
        <p:grpSpPr>
          <a:xfrm>
            <a:off x="5245098" y="3538535"/>
            <a:ext cx="617540" cy="250829"/>
            <a:chOff x="5245098" y="3538535"/>
            <a:chExt cx="617540" cy="250829"/>
          </a:xfrm>
        </p:grpSpPr>
        <p:sp>
          <p:nvSpPr>
            <p:cNvPr id="89" name="Oval 407"/>
            <p:cNvSpPr/>
            <p:nvPr/>
          </p:nvSpPr>
          <p:spPr>
            <a:xfrm>
              <a:off x="5246214" y="3648437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5246214" y="3634209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5245098" y="3538535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137"/>
            <p:cNvGrpSpPr/>
            <p:nvPr/>
          </p:nvGrpSpPr>
          <p:grpSpPr>
            <a:xfrm>
              <a:off x="5369722" y="3579912"/>
              <a:ext cx="344929" cy="77577"/>
              <a:chOff x="5369722" y="3579912"/>
              <a:chExt cx="344929" cy="77577"/>
            </a:xfrm>
          </p:grpSpPr>
          <p:sp>
            <p:nvSpPr>
              <p:cNvPr id="93" name="Freeform 138"/>
              <p:cNvSpPr/>
              <p:nvPr/>
            </p:nvSpPr>
            <p:spPr>
              <a:xfrm>
                <a:off x="5369722" y="3579912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139"/>
              <p:cNvSpPr/>
              <p:nvPr/>
            </p:nvSpPr>
            <p:spPr>
              <a:xfrm>
                <a:off x="5385294" y="3579912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140"/>
            <p:cNvSpPr/>
            <p:nvPr/>
          </p:nvSpPr>
          <p:spPr>
            <a:xfrm>
              <a:off x="5246214" y="3617402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141"/>
            <p:cNvSpPr/>
            <p:nvPr/>
          </p:nvSpPr>
          <p:spPr>
            <a:xfrm>
              <a:off x="5858185" y="361999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7" name="Group 133"/>
          <p:cNvGrpSpPr/>
          <p:nvPr/>
        </p:nvGrpSpPr>
        <p:grpSpPr>
          <a:xfrm>
            <a:off x="3813176" y="4121145"/>
            <a:ext cx="617539" cy="250829"/>
            <a:chOff x="3813176" y="4121145"/>
            <a:chExt cx="617539" cy="250829"/>
          </a:xfrm>
        </p:grpSpPr>
        <p:sp>
          <p:nvSpPr>
            <p:cNvPr id="98" name="Oval 407"/>
            <p:cNvSpPr/>
            <p:nvPr/>
          </p:nvSpPr>
          <p:spPr>
            <a:xfrm>
              <a:off x="3814291" y="4231047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9" name="Rectangle 410"/>
            <p:cNvSpPr/>
            <p:nvPr/>
          </p:nvSpPr>
          <p:spPr>
            <a:xfrm>
              <a:off x="3814291" y="4216828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0" name="Oval 411"/>
            <p:cNvSpPr/>
            <p:nvPr/>
          </p:nvSpPr>
          <p:spPr>
            <a:xfrm>
              <a:off x="3813176" y="4121145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01" name="Group 137"/>
            <p:cNvGrpSpPr/>
            <p:nvPr/>
          </p:nvGrpSpPr>
          <p:grpSpPr>
            <a:xfrm>
              <a:off x="3937790" y="4162522"/>
              <a:ext cx="344929" cy="77577"/>
              <a:chOff x="3937790" y="4162522"/>
              <a:chExt cx="344929" cy="77577"/>
            </a:xfrm>
          </p:grpSpPr>
          <p:sp>
            <p:nvSpPr>
              <p:cNvPr id="102" name="Freeform 138"/>
              <p:cNvSpPr/>
              <p:nvPr/>
            </p:nvSpPr>
            <p:spPr>
              <a:xfrm>
                <a:off x="3937790" y="4162522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39"/>
              <p:cNvSpPr/>
              <p:nvPr/>
            </p:nvSpPr>
            <p:spPr>
              <a:xfrm>
                <a:off x="3953371" y="4162522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4" name="Line 140"/>
            <p:cNvSpPr/>
            <p:nvPr/>
          </p:nvSpPr>
          <p:spPr>
            <a:xfrm>
              <a:off x="3814291" y="4200022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Line 141"/>
            <p:cNvSpPr/>
            <p:nvPr/>
          </p:nvSpPr>
          <p:spPr>
            <a:xfrm>
              <a:off x="4426262" y="420260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6" name="Group 133"/>
          <p:cNvGrpSpPr/>
          <p:nvPr/>
        </p:nvGrpSpPr>
        <p:grpSpPr>
          <a:xfrm>
            <a:off x="4368802" y="4610103"/>
            <a:ext cx="617530" cy="250819"/>
            <a:chOff x="4368802" y="4610103"/>
            <a:chExt cx="617530" cy="250819"/>
          </a:xfrm>
        </p:grpSpPr>
        <p:sp>
          <p:nvSpPr>
            <p:cNvPr id="107" name="Oval 407"/>
            <p:cNvSpPr/>
            <p:nvPr/>
          </p:nvSpPr>
          <p:spPr>
            <a:xfrm>
              <a:off x="4369908" y="4719995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410"/>
            <p:cNvSpPr/>
            <p:nvPr/>
          </p:nvSpPr>
          <p:spPr>
            <a:xfrm>
              <a:off x="4369908" y="470577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9" name="Oval 411"/>
            <p:cNvSpPr/>
            <p:nvPr/>
          </p:nvSpPr>
          <p:spPr>
            <a:xfrm>
              <a:off x="4368802" y="461010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0" name="Group 137"/>
            <p:cNvGrpSpPr/>
            <p:nvPr/>
          </p:nvGrpSpPr>
          <p:grpSpPr>
            <a:xfrm>
              <a:off x="4493416" y="4651470"/>
              <a:ext cx="344929" cy="77577"/>
              <a:chOff x="4493416" y="4651470"/>
              <a:chExt cx="344929" cy="77577"/>
            </a:xfrm>
          </p:grpSpPr>
          <p:sp>
            <p:nvSpPr>
              <p:cNvPr id="111" name="Freeform 138"/>
              <p:cNvSpPr/>
              <p:nvPr/>
            </p:nvSpPr>
            <p:spPr>
              <a:xfrm>
                <a:off x="4493416" y="4651470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Freeform 139"/>
              <p:cNvSpPr/>
              <p:nvPr/>
            </p:nvSpPr>
            <p:spPr>
              <a:xfrm>
                <a:off x="4508997" y="4651470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3" name="Line 140"/>
            <p:cNvSpPr/>
            <p:nvPr/>
          </p:nvSpPr>
          <p:spPr>
            <a:xfrm>
              <a:off x="4369908" y="468897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4" name="Line 141"/>
            <p:cNvSpPr/>
            <p:nvPr/>
          </p:nvSpPr>
          <p:spPr>
            <a:xfrm>
              <a:off x="4981888" y="469154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5" name="Group 133"/>
          <p:cNvGrpSpPr/>
          <p:nvPr/>
        </p:nvGrpSpPr>
        <p:grpSpPr>
          <a:xfrm>
            <a:off x="5389565" y="4411659"/>
            <a:ext cx="617530" cy="250829"/>
            <a:chOff x="5389565" y="4411659"/>
            <a:chExt cx="617530" cy="250829"/>
          </a:xfrm>
        </p:grpSpPr>
        <p:sp>
          <p:nvSpPr>
            <p:cNvPr id="116" name="Oval 407"/>
            <p:cNvSpPr/>
            <p:nvPr/>
          </p:nvSpPr>
          <p:spPr>
            <a:xfrm>
              <a:off x="5390671" y="4521561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7" name="Rectangle 410"/>
            <p:cNvSpPr/>
            <p:nvPr/>
          </p:nvSpPr>
          <p:spPr>
            <a:xfrm>
              <a:off x="5390671" y="4507342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8" name="Oval 411"/>
            <p:cNvSpPr/>
            <p:nvPr/>
          </p:nvSpPr>
          <p:spPr>
            <a:xfrm>
              <a:off x="5389565" y="4411659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9" name="Group 137"/>
            <p:cNvGrpSpPr/>
            <p:nvPr/>
          </p:nvGrpSpPr>
          <p:grpSpPr>
            <a:xfrm>
              <a:off x="5514179" y="4453036"/>
              <a:ext cx="344929" cy="77577"/>
              <a:chOff x="5514179" y="4453036"/>
              <a:chExt cx="344929" cy="77577"/>
            </a:xfrm>
          </p:grpSpPr>
          <p:sp>
            <p:nvSpPr>
              <p:cNvPr id="120" name="Freeform 138"/>
              <p:cNvSpPr/>
              <p:nvPr/>
            </p:nvSpPr>
            <p:spPr>
              <a:xfrm>
                <a:off x="5514179" y="4453036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1" name="Freeform 139"/>
              <p:cNvSpPr/>
              <p:nvPr/>
            </p:nvSpPr>
            <p:spPr>
              <a:xfrm>
                <a:off x="5529760" y="4453036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2" name="Line 140"/>
            <p:cNvSpPr/>
            <p:nvPr/>
          </p:nvSpPr>
          <p:spPr>
            <a:xfrm>
              <a:off x="5390671" y="4490526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3" name="Line 141"/>
            <p:cNvSpPr/>
            <p:nvPr/>
          </p:nvSpPr>
          <p:spPr>
            <a:xfrm>
              <a:off x="6002651" y="4493114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4" name="Group 133"/>
          <p:cNvGrpSpPr/>
          <p:nvPr/>
        </p:nvGrpSpPr>
        <p:grpSpPr>
          <a:xfrm>
            <a:off x="3502023" y="3351211"/>
            <a:ext cx="617540" cy="250829"/>
            <a:chOff x="3502023" y="3351211"/>
            <a:chExt cx="617540" cy="250829"/>
          </a:xfrm>
        </p:grpSpPr>
        <p:sp>
          <p:nvSpPr>
            <p:cNvPr id="125" name="Oval 407"/>
            <p:cNvSpPr/>
            <p:nvPr/>
          </p:nvSpPr>
          <p:spPr>
            <a:xfrm>
              <a:off x="3503139" y="3461113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6" name="Rectangle 410"/>
            <p:cNvSpPr/>
            <p:nvPr/>
          </p:nvSpPr>
          <p:spPr>
            <a:xfrm>
              <a:off x="3503139" y="3446885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7" name="Oval 411"/>
            <p:cNvSpPr/>
            <p:nvPr/>
          </p:nvSpPr>
          <p:spPr>
            <a:xfrm>
              <a:off x="3502023" y="3351211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8" name="Group 137"/>
            <p:cNvGrpSpPr/>
            <p:nvPr/>
          </p:nvGrpSpPr>
          <p:grpSpPr>
            <a:xfrm>
              <a:off x="3626647" y="3392588"/>
              <a:ext cx="344929" cy="77577"/>
              <a:chOff x="3626647" y="3392588"/>
              <a:chExt cx="344929" cy="77577"/>
            </a:xfrm>
          </p:grpSpPr>
          <p:sp>
            <p:nvSpPr>
              <p:cNvPr id="129" name="Freeform 138"/>
              <p:cNvSpPr/>
              <p:nvPr/>
            </p:nvSpPr>
            <p:spPr>
              <a:xfrm>
                <a:off x="3626647" y="3392588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0" name="Freeform 139"/>
              <p:cNvSpPr/>
              <p:nvPr/>
            </p:nvSpPr>
            <p:spPr>
              <a:xfrm>
                <a:off x="3642219" y="3392588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1" name="Line 140"/>
            <p:cNvSpPr/>
            <p:nvPr/>
          </p:nvSpPr>
          <p:spPr>
            <a:xfrm>
              <a:off x="3503139" y="3430078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Line 141"/>
            <p:cNvSpPr/>
            <p:nvPr/>
          </p:nvSpPr>
          <p:spPr>
            <a:xfrm>
              <a:off x="4115110" y="3432666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cxnSp>
        <p:nvCxnSpPr>
          <p:cNvPr id="133" name="Straight Connector 10"/>
          <p:cNvCxnSpPr>
            <a:stCxn id="132" idx="4"/>
            <a:endCxn id="95" idx="4"/>
          </p:cNvCxnSpPr>
          <p:nvPr/>
        </p:nvCxnSpPr>
        <p:spPr>
          <a:xfrm>
            <a:off x="4115110" y="3432666"/>
            <a:ext cx="1131104" cy="184736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4" name="Straight Connector 297"/>
          <p:cNvCxnSpPr>
            <a:endCxn id="82" idx="4"/>
          </p:cNvCxnSpPr>
          <p:nvPr/>
        </p:nvCxnSpPr>
        <p:spPr>
          <a:xfrm>
            <a:off x="4656133" y="3924303"/>
            <a:ext cx="139702" cy="112708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5" name="Straight Connector 298"/>
          <p:cNvCxnSpPr>
            <a:endCxn id="86" idx="5"/>
          </p:cNvCxnSpPr>
          <p:nvPr/>
        </p:nvCxnSpPr>
        <p:spPr>
          <a:xfrm flipV="1">
            <a:off x="4425952" y="4200525"/>
            <a:ext cx="280986" cy="61914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6" name="Straight Connector 299"/>
          <p:cNvCxnSpPr/>
          <p:nvPr/>
        </p:nvCxnSpPr>
        <p:spPr>
          <a:xfrm flipV="1">
            <a:off x="4083052" y="3962396"/>
            <a:ext cx="223836" cy="149231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7" name="Straight Connector 300"/>
          <p:cNvCxnSpPr/>
          <p:nvPr/>
        </p:nvCxnSpPr>
        <p:spPr>
          <a:xfrm flipV="1">
            <a:off x="3738560" y="4367210"/>
            <a:ext cx="222255" cy="147640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8" name="Straight Connector 301"/>
          <p:cNvCxnSpPr>
            <a:stCxn id="109" idx="0"/>
          </p:cNvCxnSpPr>
          <p:nvPr/>
        </p:nvCxnSpPr>
        <p:spPr>
          <a:xfrm flipV="1">
            <a:off x="4675190" y="4267203"/>
            <a:ext cx="292095" cy="342900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9" name="Straight Connector 302"/>
          <p:cNvCxnSpPr/>
          <p:nvPr/>
        </p:nvCxnSpPr>
        <p:spPr>
          <a:xfrm flipH="1" flipV="1">
            <a:off x="5243517" y="4248146"/>
            <a:ext cx="412741" cy="168277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0" name="Straight Connector 303"/>
          <p:cNvCxnSpPr/>
          <p:nvPr/>
        </p:nvCxnSpPr>
        <p:spPr>
          <a:xfrm flipV="1">
            <a:off x="5227633" y="3776664"/>
            <a:ext cx="328618" cy="266703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1" name="Straight Connector 304"/>
          <p:cNvCxnSpPr>
            <a:endCxn id="125" idx="2"/>
          </p:cNvCxnSpPr>
          <p:nvPr/>
        </p:nvCxnSpPr>
        <p:spPr>
          <a:xfrm flipH="1" flipV="1">
            <a:off x="3810003" y="3602041"/>
            <a:ext cx="476246" cy="117473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2" name="Straight Connector 22"/>
          <p:cNvCxnSpPr>
            <a:endCxn id="127" idx="4"/>
          </p:cNvCxnSpPr>
          <p:nvPr/>
        </p:nvCxnSpPr>
        <p:spPr>
          <a:xfrm>
            <a:off x="2362196" y="2578095"/>
            <a:ext cx="1230317" cy="79692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3" name="Straight Connector 305"/>
          <p:cNvCxnSpPr>
            <a:endCxn id="131" idx="4"/>
          </p:cNvCxnSpPr>
          <p:nvPr/>
        </p:nvCxnSpPr>
        <p:spPr>
          <a:xfrm>
            <a:off x="1617665" y="2909885"/>
            <a:ext cx="1885950" cy="51911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4" name="Straight Connector 306"/>
          <p:cNvCxnSpPr>
            <a:endCxn id="131" idx="5"/>
          </p:cNvCxnSpPr>
          <p:nvPr/>
        </p:nvCxnSpPr>
        <p:spPr>
          <a:xfrm>
            <a:off x="1230316" y="3278188"/>
            <a:ext cx="2273299" cy="26034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5" name="Straight Connector 307"/>
          <p:cNvCxnSpPr>
            <a:endCxn id="68" idx="4"/>
          </p:cNvCxnSpPr>
          <p:nvPr/>
        </p:nvCxnSpPr>
        <p:spPr>
          <a:xfrm>
            <a:off x="1166810" y="4260847"/>
            <a:ext cx="1971675" cy="211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6" name="Straight Connector 308"/>
          <p:cNvCxnSpPr>
            <a:endCxn id="62" idx="3"/>
          </p:cNvCxnSpPr>
          <p:nvPr/>
        </p:nvCxnSpPr>
        <p:spPr>
          <a:xfrm flipV="1">
            <a:off x="1393829" y="4573591"/>
            <a:ext cx="1744656" cy="411160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7" name="Straight Connector 309"/>
          <p:cNvCxnSpPr>
            <a:endCxn id="62" idx="5"/>
          </p:cNvCxnSpPr>
          <p:nvPr/>
        </p:nvCxnSpPr>
        <p:spPr>
          <a:xfrm flipV="1">
            <a:off x="1797052" y="4622804"/>
            <a:ext cx="1431922" cy="75564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8" name="Straight Connector 310"/>
          <p:cNvCxnSpPr>
            <a:stCxn id="52" idx="0"/>
            <a:endCxn id="62" idx="2"/>
          </p:cNvCxnSpPr>
          <p:nvPr/>
        </p:nvCxnSpPr>
        <p:spPr>
          <a:xfrm flipV="1">
            <a:off x="3388775" y="4643441"/>
            <a:ext cx="57369" cy="12107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9" name="Straight Connector 311"/>
          <p:cNvCxnSpPr/>
          <p:nvPr/>
        </p:nvCxnSpPr>
        <p:spPr>
          <a:xfrm flipV="1">
            <a:off x="4616448" y="4872042"/>
            <a:ext cx="6356" cy="113505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0" name="Straight Connector 312"/>
          <p:cNvCxnSpPr>
            <a:stCxn id="45" idx="5"/>
          </p:cNvCxnSpPr>
          <p:nvPr/>
        </p:nvCxnSpPr>
        <p:spPr>
          <a:xfrm flipH="1" flipV="1">
            <a:off x="4924428" y="4821238"/>
            <a:ext cx="506413" cy="10588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1" name="Straight Connector 313"/>
          <p:cNvCxnSpPr/>
          <p:nvPr/>
        </p:nvCxnSpPr>
        <p:spPr>
          <a:xfrm flipH="1" flipV="1">
            <a:off x="5832472" y="4648196"/>
            <a:ext cx="1722437" cy="102076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2" name="Straight Connector 314"/>
          <p:cNvCxnSpPr>
            <a:endCxn id="123" idx="5"/>
          </p:cNvCxnSpPr>
          <p:nvPr/>
        </p:nvCxnSpPr>
        <p:spPr>
          <a:xfrm flipH="1" flipV="1">
            <a:off x="6002341" y="4600575"/>
            <a:ext cx="2244724" cy="60960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3" name="Straight Connector 315"/>
          <p:cNvCxnSpPr>
            <a:endCxn id="123" idx="4"/>
          </p:cNvCxnSpPr>
          <p:nvPr/>
        </p:nvCxnSpPr>
        <p:spPr>
          <a:xfrm flipH="1">
            <a:off x="6002341" y="4295778"/>
            <a:ext cx="2017705" cy="1968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4" name="Straight Connector 316"/>
          <p:cNvCxnSpPr/>
          <p:nvPr/>
        </p:nvCxnSpPr>
        <p:spPr>
          <a:xfrm flipH="1">
            <a:off x="5861047" y="3227383"/>
            <a:ext cx="1422405" cy="45402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5" name="Straight Connector 317"/>
          <p:cNvCxnSpPr/>
          <p:nvPr/>
        </p:nvCxnSpPr>
        <p:spPr>
          <a:xfrm flipH="1">
            <a:off x="5684833" y="2803522"/>
            <a:ext cx="898526" cy="72866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6" name="Straight Connector 318"/>
          <p:cNvCxnSpPr>
            <a:stCxn id="33" idx="13"/>
          </p:cNvCxnSpPr>
          <p:nvPr/>
        </p:nvCxnSpPr>
        <p:spPr>
          <a:xfrm>
            <a:off x="4849813" y="2381253"/>
            <a:ext cx="555626" cy="112553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157" name="TextBox 39958"/>
          <p:cNvSpPr txBox="1"/>
          <p:nvPr/>
        </p:nvSpPr>
        <p:spPr>
          <a:xfrm>
            <a:off x="2887666" y="3584576"/>
            <a:ext cx="1008061" cy="83026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global</a:t>
            </a:r>
            <a:b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</a:b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86600" cy="1412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Αλλά αν ένας παγκόσμιος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 βιώσιμη επιχείρηση, θα υπάρξουν ανταγωνιστές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…</a:t>
            </a: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3" name="Straight Connector 500"/>
          <p:cNvCxnSpPr>
            <a:endCxn id="153" idx="5"/>
          </p:cNvCxnSpPr>
          <p:nvPr/>
        </p:nvCxnSpPr>
        <p:spPr>
          <a:xfrm>
            <a:off x="1638303" y="2849563"/>
            <a:ext cx="900107" cy="12700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147" idx="3"/>
          </p:cNvCxnSpPr>
          <p:nvPr/>
        </p:nvCxnSpPr>
        <p:spPr>
          <a:xfrm flipV="1">
            <a:off x="1235070" y="2973391"/>
            <a:ext cx="1303340" cy="27781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9" name="Straight Connector 506"/>
          <p:cNvCxnSpPr>
            <a:stCxn id="42" idx="3"/>
            <a:endCxn id="125" idx="0"/>
          </p:cNvCxnSpPr>
          <p:nvPr/>
        </p:nvCxnSpPr>
        <p:spPr>
          <a:xfrm flipH="1">
            <a:off x="7483669" y="4253757"/>
            <a:ext cx="527599" cy="22459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2" name="Straight Connector 509"/>
          <p:cNvCxnSpPr>
            <a:stCxn id="45" idx="4"/>
          </p:cNvCxnSpPr>
          <p:nvPr/>
        </p:nvCxnSpPr>
        <p:spPr>
          <a:xfrm flipH="1" flipV="1">
            <a:off x="5319714" y="4694236"/>
            <a:ext cx="285750" cy="11604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H="1" flipV="1">
            <a:off x="3144841" y="5192713"/>
            <a:ext cx="244474" cy="66198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endCxn id="310" idx="4"/>
          </p:cNvCxnSpPr>
          <p:nvPr/>
        </p:nvCxnSpPr>
        <p:spPr>
          <a:xfrm flipV="1">
            <a:off x="1362071" y="5045073"/>
            <a:ext cx="706438" cy="4444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237" idx="5"/>
          </p:cNvCxnSpPr>
          <p:nvPr/>
        </p:nvCxnSpPr>
        <p:spPr>
          <a:xfrm>
            <a:off x="1155701" y="4376739"/>
            <a:ext cx="996952" cy="476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43742" cy="10795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Αλλά αν ένας παγκόσμιος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 βιώσιμη επιχείρηση, θα υπάρξουν ανταγωνιστές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…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 οποίοι θα πρέπει να διασυνδεθούν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3" name="Straight Connector 500"/>
          <p:cNvCxnSpPr>
            <a:endCxn id="153" idx="5"/>
          </p:cNvCxnSpPr>
          <p:nvPr/>
        </p:nvCxnSpPr>
        <p:spPr>
          <a:xfrm>
            <a:off x="1638303" y="2849563"/>
            <a:ext cx="900107" cy="12700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147" idx="3"/>
          </p:cNvCxnSpPr>
          <p:nvPr/>
        </p:nvCxnSpPr>
        <p:spPr>
          <a:xfrm flipV="1">
            <a:off x="1235070" y="2973391"/>
            <a:ext cx="1303340" cy="27781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2" name="Straight Connector 509"/>
          <p:cNvCxnSpPr>
            <a:stCxn id="45" idx="4"/>
          </p:cNvCxnSpPr>
          <p:nvPr/>
        </p:nvCxnSpPr>
        <p:spPr>
          <a:xfrm flipH="1" flipV="1">
            <a:off x="5319714" y="4694236"/>
            <a:ext cx="285750" cy="11604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H="1" flipV="1">
            <a:off x="3144841" y="5192713"/>
            <a:ext cx="244474" cy="66198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endCxn id="310" idx="4"/>
          </p:cNvCxnSpPr>
          <p:nvPr/>
        </p:nvCxnSpPr>
        <p:spPr>
          <a:xfrm flipV="1">
            <a:off x="1362071" y="5045073"/>
            <a:ext cx="706438" cy="4444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237" idx="5"/>
          </p:cNvCxnSpPr>
          <p:nvPr/>
        </p:nvCxnSpPr>
        <p:spPr>
          <a:xfrm>
            <a:off x="1155701" y="4376739"/>
            <a:ext cx="996952" cy="476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5" name="Group 39945"/>
          <p:cNvGrpSpPr/>
          <p:nvPr/>
        </p:nvGrpSpPr>
        <p:grpSpPr>
          <a:xfrm>
            <a:off x="4686299" y="4864095"/>
            <a:ext cx="1914525" cy="741368"/>
            <a:chOff x="4686299" y="4864095"/>
            <a:chExt cx="1914525" cy="741368"/>
          </a:xfrm>
        </p:grpSpPr>
        <p:sp>
          <p:nvSpPr>
            <p:cNvPr id="346" name="TextBox 39940"/>
            <p:cNvSpPr txBox="1"/>
            <p:nvPr/>
          </p:nvSpPr>
          <p:spPr>
            <a:xfrm>
              <a:off x="4838730" y="5143682"/>
              <a:ext cx="1762094" cy="46178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1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peering link</a:t>
              </a:r>
            </a:p>
          </p:txBody>
        </p:sp>
        <p:cxnSp>
          <p:nvCxnSpPr>
            <p:cNvPr id="347" name="Straight Connector 39943"/>
            <p:cNvCxnSpPr/>
            <p:nvPr/>
          </p:nvCxnSpPr>
          <p:spPr>
            <a:xfrm>
              <a:off x="4686299" y="4864095"/>
              <a:ext cx="266758" cy="419381"/>
            </a:xfrm>
            <a:prstGeom prst="straightConnector1">
              <a:avLst/>
            </a:prstGeom>
            <a:noFill/>
            <a:ln w="9528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8" name="Group 39950"/>
          <p:cNvGrpSpPr/>
          <p:nvPr/>
        </p:nvGrpSpPr>
        <p:grpSpPr>
          <a:xfrm>
            <a:off x="5270501" y="1701798"/>
            <a:ext cx="3403597" cy="1169994"/>
            <a:chOff x="5270501" y="1701798"/>
            <a:chExt cx="3403597" cy="1169994"/>
          </a:xfrm>
        </p:grpSpPr>
        <p:sp>
          <p:nvSpPr>
            <p:cNvPr id="349" name="TextBox 39946"/>
            <p:cNvSpPr txBox="1"/>
            <p:nvPr/>
          </p:nvSpPr>
          <p:spPr>
            <a:xfrm>
              <a:off x="5270501" y="1701798"/>
              <a:ext cx="3403597" cy="46166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1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Internet exchange point</a:t>
              </a:r>
            </a:p>
          </p:txBody>
        </p:sp>
        <p:cxnSp>
          <p:nvCxnSpPr>
            <p:cNvPr id="350" name="Straight Connector 39948"/>
            <p:cNvCxnSpPr/>
            <p:nvPr/>
          </p:nvCxnSpPr>
          <p:spPr>
            <a:xfrm flipH="1">
              <a:off x="5952414" y="2159291"/>
              <a:ext cx="219950" cy="712501"/>
            </a:xfrm>
            <a:prstGeom prst="straightConnector1">
              <a:avLst/>
            </a:prstGeom>
            <a:noFill/>
            <a:ln w="9528">
              <a:solidFill>
                <a:srgbClr val="CC0000"/>
              </a:solidFill>
              <a:prstDash val="solid"/>
              <a:round/>
            </a:ln>
          </p:spPr>
        </p:cxn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Effect">
                      <p:stCondLst>
                        <p:cond delay="indefinite"/>
                      </p:stCondLst>
                      <p:childTnLst>
                        <p:par>
                          <p:cTn id="12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54852" cy="16192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712950" cy="418219"/>
              <a:chOff x="1050737" y="2647754"/>
              <a:chExt cx="71295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4" y="2666756"/>
                <a:ext cx="648313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 περιφερειακά δίκτυα μπορεί να αναδυθούν για την διασύνδεση των δικτύων πρόσβασης στους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ISPs</a:t>
            </a: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347" idx="5"/>
          </p:cNvCxnSpPr>
          <p:nvPr/>
        </p:nvCxnSpPr>
        <p:spPr>
          <a:xfrm>
            <a:off x="1235070" y="3271842"/>
            <a:ext cx="124058" cy="21199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V="1">
            <a:off x="3389315" y="5689597"/>
            <a:ext cx="306388" cy="1651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stCxn id="19" idx="0"/>
          </p:cNvCxnSpPr>
          <p:nvPr/>
        </p:nvCxnSpPr>
        <p:spPr>
          <a:xfrm flipV="1">
            <a:off x="1179511" y="4467228"/>
            <a:ext cx="227009" cy="2825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347" idx="6"/>
          </p:cNvCxnSpPr>
          <p:nvPr/>
        </p:nvCxnSpPr>
        <p:spPr>
          <a:xfrm flipV="1">
            <a:off x="1155701" y="4369512"/>
            <a:ext cx="203423" cy="722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sp>
        <p:nvSpPr>
          <p:cNvPr id="345" name="Oval 6"/>
          <p:cNvSpPr/>
          <p:nvPr/>
        </p:nvSpPr>
        <p:spPr>
          <a:xfrm>
            <a:off x="3340102" y="5359398"/>
            <a:ext cx="2044698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6" name="TextBox 9"/>
          <p:cNvSpPr txBox="1"/>
          <p:nvPr/>
        </p:nvSpPr>
        <p:spPr>
          <a:xfrm>
            <a:off x="3556001" y="5333996"/>
            <a:ext cx="1587498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regional net</a:t>
            </a:r>
          </a:p>
        </p:txBody>
      </p:sp>
      <p:sp>
        <p:nvSpPr>
          <p:cNvPr id="347" name="Oval 517"/>
          <p:cNvSpPr/>
          <p:nvPr/>
        </p:nvSpPr>
        <p:spPr>
          <a:xfrm rot="5400013">
            <a:off x="867563" y="3736174"/>
            <a:ext cx="1252535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cxnSp>
        <p:nvCxnSpPr>
          <p:cNvPr id="348" name="Straight Connector 39941"/>
          <p:cNvCxnSpPr>
            <a:stCxn id="347" idx="0"/>
            <a:endCxn id="226" idx="4"/>
          </p:cNvCxnSpPr>
          <p:nvPr/>
        </p:nvCxnSpPr>
        <p:spPr>
          <a:xfrm flipV="1">
            <a:off x="1684332" y="3654445"/>
            <a:ext cx="758661" cy="2722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49" name="Straight Connector 524"/>
          <p:cNvCxnSpPr>
            <a:endCxn id="237" idx="5"/>
          </p:cNvCxnSpPr>
          <p:nvPr/>
        </p:nvCxnSpPr>
        <p:spPr>
          <a:xfrm>
            <a:off x="1685925" y="4111627"/>
            <a:ext cx="466728" cy="26987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0" name="Straight Connector 507"/>
          <p:cNvCxnSpPr>
            <a:stCxn id="42" idx="3"/>
          </p:cNvCxnSpPr>
          <p:nvPr/>
        </p:nvCxnSpPr>
        <p:spPr>
          <a:xfrm flipH="1">
            <a:off x="7452322" y="4253757"/>
            <a:ext cx="558946" cy="18335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4" name="Straight Connector 507"/>
          <p:cNvCxnSpPr>
            <a:stCxn id="46" idx="0"/>
            <a:endCxn id="345" idx="6"/>
          </p:cNvCxnSpPr>
          <p:nvPr/>
        </p:nvCxnSpPr>
        <p:spPr>
          <a:xfrm flipH="1" flipV="1">
            <a:off x="5085361" y="5684604"/>
            <a:ext cx="437303" cy="1823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413" name="Straight Connector 507"/>
          <p:cNvCxnSpPr>
            <a:stCxn id="153" idx="1"/>
          </p:cNvCxnSpPr>
          <p:nvPr/>
        </p:nvCxnSpPr>
        <p:spPr>
          <a:xfrm flipH="1" flipV="1">
            <a:off x="1619672" y="2924944"/>
            <a:ext cx="920183" cy="1740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83568" y="836712"/>
            <a:ext cx="3892546" cy="14737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8600"/>
            <a:ext cx="7772400" cy="752128"/>
          </a:xfrm>
        </p:spPr>
        <p:txBody>
          <a:bodyPr/>
          <a:lstStyle/>
          <a:p>
            <a:pPr lvl="0" hangingPunct="1"/>
            <a:r>
              <a:rPr lang="el-GR" sz="2800" dirty="0">
                <a:latin typeface="Comic Sans MS" pitchFamily="66" charset="0"/>
                <a:ea typeface="ＭＳ Ｐゴシック" pitchFamily="34"/>
              </a:rPr>
              <a:t>Κεφάλαιο</a:t>
            </a:r>
            <a:r>
              <a:rPr lang="en-US" sz="2800" dirty="0">
                <a:latin typeface="Comic Sans MS" pitchFamily="66" charset="0"/>
                <a:ea typeface="ＭＳ Ｐゴシック" pitchFamily="34"/>
              </a:rPr>
              <a:t> 1: </a:t>
            </a:r>
            <a:r>
              <a:rPr lang="el-GR" sz="2800" dirty="0">
                <a:latin typeface="Comic Sans MS" pitchFamily="66" charset="0"/>
                <a:ea typeface="ＭＳ Ｐゴシック" pitchFamily="34"/>
              </a:rPr>
              <a:t>περιεχόμενα</a:t>
            </a:r>
            <a:endParaRPr lang="en-US" sz="28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CC0000"/>
                </a:solidFill>
                <a:latin typeface="Comic Sans MS" pitchFamily="66" charset="0"/>
              </a:rPr>
              <a:t>1.1</a:t>
            </a:r>
            <a:r>
              <a:rPr lang="en-US" sz="2000" b="1" dirty="0" smtClean="0">
                <a:solidFill>
                  <a:srgbClr val="CC0000"/>
                </a:solidFill>
                <a:latin typeface="Comic Sans MS" pitchFamily="66" charset="0"/>
              </a:rPr>
              <a:t>  </a:t>
            </a:r>
            <a:r>
              <a:rPr lang="el-GR" sz="2000" b="1" dirty="0" smtClean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τι  </a:t>
            </a:r>
            <a:r>
              <a:rPr lang="el-GR" sz="2000" b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είναι το Διαδίκτυο;</a:t>
            </a:r>
            <a:endParaRPr lang="en-US" sz="2000" b="1" dirty="0">
              <a:solidFill>
                <a:srgbClr val="C00000"/>
              </a:solidFill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1.2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n-US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περιφέρεια δικτύου</a:t>
            </a:r>
            <a:endParaRPr lang="en-US" sz="2000" dirty="0">
              <a:latin typeface="Comic Sans MS" pitchFamily="66" charset="0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>
                <a:latin typeface="Comic Sans MS" pitchFamily="66" charset="0"/>
              </a:rPr>
              <a:t> </a:t>
            </a:r>
            <a:r>
              <a:rPr lang="el-GR" dirty="0">
                <a:latin typeface="Comic Sans MS" pitchFamily="66" charset="0"/>
              </a:rPr>
              <a:t>τερματικά συστήματα, δίκτυα πρόσβασης, γραμμές</a:t>
            </a:r>
            <a:r>
              <a:rPr lang="en-US" dirty="0">
                <a:latin typeface="Comic Sans MS" pitchFamily="66" charset="0"/>
              </a:rPr>
              <a:t>end systems, access networks, links</a:t>
            </a: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1.3</a:t>
            </a:r>
            <a:r>
              <a:rPr lang="en-US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πυρήνας δικτύου</a:t>
            </a:r>
            <a:endParaRPr lang="en-US" sz="2000" dirty="0">
              <a:latin typeface="Comic Sans MS" pitchFamily="66" charset="0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latin typeface="Comic Sans MS" pitchFamily="66" charset="0"/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latin typeface="Comic Sans MS" pitchFamily="66" charset="0"/>
                <a:ea typeface="ＭＳ Ｐゴシック" pitchFamily="34"/>
              </a:rPr>
              <a:t>packet/circuit switching</a:t>
            </a:r>
            <a:r>
              <a:rPr lang="el-GR" dirty="0">
                <a:latin typeface="Comic Sans MS" pitchFamily="66" charset="0"/>
                <a:ea typeface="ＭＳ Ｐゴシック" pitchFamily="34"/>
              </a:rPr>
              <a:t>),</a:t>
            </a:r>
            <a:r>
              <a:rPr lang="en-US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dirty="0">
                <a:latin typeface="Comic Sans MS" pitchFamily="66" charset="0"/>
                <a:ea typeface="ＭＳ Ｐゴシック" pitchFamily="34"/>
              </a:rPr>
              <a:t>δομή δικτύου</a:t>
            </a:r>
            <a:endParaRPr lang="en-US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1.4</a:t>
            </a:r>
            <a:r>
              <a:rPr lang="en-US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 charset="0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1.5</a:t>
            </a:r>
            <a:r>
              <a:rPr lang="en-US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000099"/>
                </a:solidFill>
                <a:latin typeface="Comic Sans MS" pitchFamily="66" charset="0"/>
              </a:rPr>
              <a:t>1.6</a:t>
            </a:r>
            <a:r>
              <a:rPr lang="en-US" sz="2000" dirty="0" smtClean="0">
                <a:latin typeface="Comic Sans MS" pitchFamily="66" charset="0"/>
              </a:rPr>
              <a:t> </a:t>
            </a:r>
            <a:r>
              <a:rPr lang="el-GR" sz="2000" dirty="0" smtClean="0">
                <a:latin typeface="Comic Sans MS" pitchFamily="66" charset="0"/>
              </a:rPr>
              <a:t> ασφάλεια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000099"/>
                </a:solidFill>
                <a:latin typeface="Comic Sans MS" pitchFamily="66" charset="0"/>
              </a:rPr>
              <a:t>1.7</a:t>
            </a:r>
            <a:r>
              <a:rPr lang="en-US" sz="2000" dirty="0" smtClean="0">
                <a:latin typeface="Comic Sans MS" pitchFamily="66" charset="0"/>
              </a:rPr>
              <a:t> </a:t>
            </a:r>
            <a:r>
              <a:rPr lang="el-GR" sz="2000" dirty="0" smtClean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ιστορική αναδρομή</a:t>
            </a:r>
            <a:endParaRPr lang="en-US" sz="2000" dirty="0">
              <a:latin typeface="Comic Sans MS" pitchFamily="66" charset="0"/>
            </a:endParaRPr>
          </a:p>
          <a:p>
            <a:pPr lvl="0" hangingPunct="1"/>
            <a:endParaRPr lang="en-US" dirty="0">
              <a:latin typeface="Arial" pitchFamily="34"/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1-</a:t>
            </a:r>
            <a:fld id="{161ADB4A-F2CF-432F-A501-931A1FBB0D5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60397"/>
            <a:ext cx="7021513" cy="18732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85775" y="903290"/>
            <a:ext cx="8204197" cy="103504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000" b="0" i="0" u="none" strike="noStrike" kern="1200" cap="none" spc="0" baseline="0" dirty="0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και </a:t>
            </a:r>
            <a:r>
              <a:rPr lang="el-GR" sz="2000" b="0" i="0" u="none" strike="noStrike" kern="1200" cap="none" spc="0" baseline="0" dirty="0" err="1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παροχείς</a:t>
            </a:r>
            <a:r>
              <a:rPr lang="el-GR" sz="2000" b="0" i="0" u="none" strike="noStrike" kern="1200" cap="none" spc="0" baseline="0" dirty="0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 περιεχομένου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πχ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Google, Microsoft, </a:t>
            </a:r>
            <a:r>
              <a:rPr lang="en-US" sz="20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Akamai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)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μπορεί να λειτουργήσουν τα δικά τους δίκτυα, για να φέρουν υπηρεσίες και περιεχόμενο πλησιέστερα στους τελικούς χρήστες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347" idx="5"/>
          </p:cNvCxnSpPr>
          <p:nvPr/>
        </p:nvCxnSpPr>
        <p:spPr>
          <a:xfrm>
            <a:off x="1235070" y="3271842"/>
            <a:ext cx="124058" cy="21199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V="1">
            <a:off x="3389315" y="5689597"/>
            <a:ext cx="306388" cy="1651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stCxn id="19" idx="0"/>
          </p:cNvCxnSpPr>
          <p:nvPr/>
        </p:nvCxnSpPr>
        <p:spPr>
          <a:xfrm flipV="1">
            <a:off x="1179511" y="4467228"/>
            <a:ext cx="227009" cy="2825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347" idx="6"/>
          </p:cNvCxnSpPr>
          <p:nvPr/>
        </p:nvCxnSpPr>
        <p:spPr>
          <a:xfrm flipV="1">
            <a:off x="1155701" y="4369512"/>
            <a:ext cx="203423" cy="722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sp>
        <p:nvSpPr>
          <p:cNvPr id="345" name="Oval 6"/>
          <p:cNvSpPr/>
          <p:nvPr/>
        </p:nvSpPr>
        <p:spPr>
          <a:xfrm>
            <a:off x="3340102" y="5359398"/>
            <a:ext cx="2044698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6" name="TextBox 9"/>
          <p:cNvSpPr txBox="1"/>
          <p:nvPr/>
        </p:nvSpPr>
        <p:spPr>
          <a:xfrm>
            <a:off x="3556001" y="5333996"/>
            <a:ext cx="1587498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regional net</a:t>
            </a:r>
          </a:p>
        </p:txBody>
      </p:sp>
      <p:sp>
        <p:nvSpPr>
          <p:cNvPr id="347" name="Oval 517"/>
          <p:cNvSpPr/>
          <p:nvPr/>
        </p:nvSpPr>
        <p:spPr>
          <a:xfrm rot="5400013">
            <a:off x="867563" y="3736174"/>
            <a:ext cx="1252535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cxnSp>
        <p:nvCxnSpPr>
          <p:cNvPr id="348" name="Straight Connector 39941"/>
          <p:cNvCxnSpPr>
            <a:stCxn id="347" idx="0"/>
            <a:endCxn id="226" idx="4"/>
          </p:cNvCxnSpPr>
          <p:nvPr/>
        </p:nvCxnSpPr>
        <p:spPr>
          <a:xfrm flipV="1">
            <a:off x="1684332" y="3654445"/>
            <a:ext cx="758661" cy="2722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49" name="Straight Connector 524"/>
          <p:cNvCxnSpPr>
            <a:endCxn id="237" idx="5"/>
          </p:cNvCxnSpPr>
          <p:nvPr/>
        </p:nvCxnSpPr>
        <p:spPr>
          <a:xfrm>
            <a:off x="1685925" y="4111627"/>
            <a:ext cx="466728" cy="26987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350" name="Oval 11"/>
          <p:cNvSpPr/>
          <p:nvPr/>
        </p:nvSpPr>
        <p:spPr>
          <a:xfrm>
            <a:off x="1866903" y="3429000"/>
            <a:ext cx="6096003" cy="67309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6600">
              <a:alpha val="70195"/>
            </a:srgbClr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1" name="TextBox 13"/>
          <p:cNvSpPr txBox="1"/>
          <p:nvPr/>
        </p:nvSpPr>
        <p:spPr>
          <a:xfrm>
            <a:off x="3113083" y="3541708"/>
            <a:ext cx="3627433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FFFF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Content provider network</a:t>
            </a:r>
          </a:p>
        </p:txBody>
      </p:sp>
      <p:cxnSp>
        <p:nvCxnSpPr>
          <p:cNvPr id="352" name="Straight Connector 19"/>
          <p:cNvCxnSpPr>
            <a:stCxn id="13" idx="2"/>
          </p:cNvCxnSpPr>
          <p:nvPr/>
        </p:nvCxnSpPr>
        <p:spPr>
          <a:xfrm flipH="1">
            <a:off x="6540502" y="2867028"/>
            <a:ext cx="150812" cy="60959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3" name="Straight Connector 525"/>
          <p:cNvCxnSpPr>
            <a:endCxn id="350" idx="7"/>
          </p:cNvCxnSpPr>
          <p:nvPr/>
        </p:nvCxnSpPr>
        <p:spPr>
          <a:xfrm flipH="1">
            <a:off x="7070726" y="3221038"/>
            <a:ext cx="142875" cy="30638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4" name="Straight Connector 526"/>
          <p:cNvCxnSpPr/>
          <p:nvPr/>
        </p:nvCxnSpPr>
        <p:spPr>
          <a:xfrm flipH="1">
            <a:off x="5773741" y="3205164"/>
            <a:ext cx="111117" cy="244474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5" name="Straight Connector 527"/>
          <p:cNvCxnSpPr>
            <a:endCxn id="350" idx="4"/>
          </p:cNvCxnSpPr>
          <p:nvPr/>
        </p:nvCxnSpPr>
        <p:spPr>
          <a:xfrm>
            <a:off x="2682877" y="3008311"/>
            <a:ext cx="76196" cy="519115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6" name="Straight Connector 528"/>
          <p:cNvCxnSpPr>
            <a:endCxn id="279" idx="4"/>
          </p:cNvCxnSpPr>
          <p:nvPr/>
        </p:nvCxnSpPr>
        <p:spPr>
          <a:xfrm>
            <a:off x="3413126" y="4049713"/>
            <a:ext cx="239709" cy="339727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7" name="Straight Connector 529"/>
          <p:cNvCxnSpPr/>
          <p:nvPr/>
        </p:nvCxnSpPr>
        <p:spPr>
          <a:xfrm>
            <a:off x="2303465" y="2651129"/>
            <a:ext cx="14282" cy="94138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8" name="Straight Connector 530"/>
          <p:cNvCxnSpPr/>
          <p:nvPr/>
        </p:nvCxnSpPr>
        <p:spPr>
          <a:xfrm flipH="1">
            <a:off x="1693861" y="3935413"/>
            <a:ext cx="528643" cy="11747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9" name="Straight Connector 531"/>
          <p:cNvCxnSpPr>
            <a:stCxn id="42" idx="7"/>
          </p:cNvCxnSpPr>
          <p:nvPr/>
        </p:nvCxnSpPr>
        <p:spPr>
          <a:xfrm flipH="1" flipV="1">
            <a:off x="7713658" y="3903665"/>
            <a:ext cx="400050" cy="28257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60" name="Straight Connector 532"/>
          <p:cNvCxnSpPr>
            <a:stCxn id="39" idx="8"/>
          </p:cNvCxnSpPr>
          <p:nvPr/>
        </p:nvCxnSpPr>
        <p:spPr>
          <a:xfrm flipH="1" flipV="1">
            <a:off x="7624760" y="3929067"/>
            <a:ext cx="628650" cy="12144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11134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0" y="5085184"/>
            <a:ext cx="8642351" cy="4712867"/>
          </a:xfrm>
        </p:spPr>
        <p:txBody>
          <a:bodyPr/>
          <a:lstStyle/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Στο κέντρο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: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μικρός αριθμός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 err="1">
                <a:latin typeface="Comic Sans MS" pitchFamily="66"/>
                <a:ea typeface="ＭＳ Ｐゴシック" pitchFamily="34"/>
              </a:rPr>
              <a:t>καλο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-διασυνδεδεμένων μεγάλων δικτύων</a:t>
            </a:r>
          </a:p>
          <a:p>
            <a:pPr lvl="1" hangingPunct="1">
              <a:spcBef>
                <a:spcPts val="400"/>
              </a:spcBef>
            </a:pPr>
            <a:r>
              <a:rPr lang="en-US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“tier-1” </a:t>
            </a:r>
            <a:r>
              <a:rPr lang="el-GR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εμπορικοί</a:t>
            </a:r>
            <a:r>
              <a:rPr lang="en-US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ISPs</a:t>
            </a:r>
            <a:r>
              <a:rPr lang="en-US" sz="18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(e.g., Level 3, Sprint, AT&amp;T, NTT),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εθνική και </a:t>
            </a:r>
            <a:r>
              <a:rPr lang="el-GR" sz="1800" dirty="0" smtClean="0">
                <a:latin typeface="Comic Sans MS" pitchFamily="66"/>
                <a:ea typeface="ＭＳ Ｐゴシック" pitchFamily="34"/>
              </a:rPr>
              <a:t>διεθνής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κάλυψη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</a:pPr>
            <a:r>
              <a:rPr lang="el-GR" sz="1800" dirty="0">
                <a:solidFill>
                  <a:srgbClr val="CC0000"/>
                </a:solidFill>
                <a:latin typeface="Comic Sans MS" pitchFamily="66"/>
              </a:rPr>
              <a:t>δίκτυο </a:t>
            </a:r>
            <a:r>
              <a:rPr lang="el-GR" sz="1800" dirty="0" err="1">
                <a:solidFill>
                  <a:srgbClr val="CC0000"/>
                </a:solidFill>
                <a:latin typeface="Comic Sans MS" pitchFamily="66"/>
              </a:rPr>
              <a:t>παροχέα</a:t>
            </a:r>
            <a:r>
              <a:rPr lang="el-GR" sz="1800" dirty="0">
                <a:solidFill>
                  <a:srgbClr val="CC0000"/>
                </a:solidFill>
                <a:latin typeface="Comic Sans MS" pitchFamily="66"/>
              </a:rPr>
              <a:t> περιεχομένου </a:t>
            </a:r>
            <a:r>
              <a:rPr lang="en-US" sz="1800" dirty="0">
                <a:latin typeface="Comic Sans MS" pitchFamily="66"/>
              </a:rPr>
              <a:t>(</a:t>
            </a:r>
            <a:r>
              <a:rPr lang="el-GR" sz="1800" dirty="0">
                <a:latin typeface="Comic Sans MS" pitchFamily="66"/>
              </a:rPr>
              <a:t>πχ</a:t>
            </a:r>
            <a:r>
              <a:rPr lang="en-US" sz="1800" dirty="0">
                <a:latin typeface="Comic Sans MS" pitchFamily="66"/>
              </a:rPr>
              <a:t>, Google): </a:t>
            </a:r>
            <a:r>
              <a:rPr lang="el-GR" sz="1800" dirty="0">
                <a:latin typeface="Comic Sans MS" pitchFamily="66"/>
              </a:rPr>
              <a:t>ιδιωτικό δίκτυο που συνδέει τα κέντρα δεδομένων του στο Διαδίκτυο</a:t>
            </a:r>
            <a:r>
              <a:rPr lang="en-US" sz="1800" dirty="0">
                <a:latin typeface="Comic Sans MS" pitchFamily="66"/>
              </a:rPr>
              <a:t>, </a:t>
            </a:r>
            <a:r>
              <a:rPr lang="el-GR" sz="1800" dirty="0">
                <a:latin typeface="Comic Sans MS" pitchFamily="66"/>
              </a:rPr>
              <a:t>συχνά παρακάμπτοντας </a:t>
            </a:r>
            <a:r>
              <a:rPr lang="en-US" sz="1800" dirty="0">
                <a:latin typeface="Comic Sans MS" pitchFamily="66"/>
              </a:rPr>
              <a:t>tier-1, </a:t>
            </a:r>
            <a:r>
              <a:rPr lang="el-GR" sz="1800" dirty="0">
                <a:latin typeface="Comic Sans MS" pitchFamily="66"/>
              </a:rPr>
              <a:t>περιφερειακούς</a:t>
            </a:r>
            <a:r>
              <a:rPr lang="en-US" sz="1800" dirty="0">
                <a:latin typeface="Comic Sans MS" pitchFamily="66"/>
              </a:rPr>
              <a:t> ISPs</a:t>
            </a:r>
          </a:p>
          <a:p>
            <a:pPr lvl="1" hangingPunct="1">
              <a:spcBef>
                <a:spcPts val="500"/>
              </a:spcBef>
              <a:buNone/>
            </a:pPr>
            <a:endParaRPr lang="en-US" sz="2000" dirty="0"/>
          </a:p>
        </p:txBody>
      </p:sp>
      <p:pic>
        <p:nvPicPr>
          <p:cNvPr id="5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42875" y="649288"/>
            <a:ext cx="7183434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847FE546-AF4A-4876-BA8C-B67548721CFC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7" name="Group 67"/>
          <p:cNvGrpSpPr/>
          <p:nvPr/>
        </p:nvGrpSpPr>
        <p:grpSpPr>
          <a:xfrm>
            <a:off x="1054102" y="1038228"/>
            <a:ext cx="7658090" cy="3984615"/>
            <a:chOff x="1054102" y="1038228"/>
            <a:chExt cx="7658090" cy="3984615"/>
          </a:xfrm>
        </p:grpSpPr>
        <p:sp>
          <p:nvSpPr>
            <p:cNvPr id="8" name="Oval 76"/>
            <p:cNvSpPr/>
            <p:nvPr/>
          </p:nvSpPr>
          <p:spPr>
            <a:xfrm>
              <a:off x="2027416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9" name="Oval 76"/>
            <p:cNvSpPr/>
            <p:nvPr/>
          </p:nvSpPr>
          <p:spPr>
            <a:xfrm>
              <a:off x="1054102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0" name="Oval 76"/>
            <p:cNvSpPr/>
            <p:nvPr/>
          </p:nvSpPr>
          <p:spPr>
            <a:xfrm>
              <a:off x="5920675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1" name="Oval 76"/>
            <p:cNvSpPr/>
            <p:nvPr/>
          </p:nvSpPr>
          <p:spPr>
            <a:xfrm>
              <a:off x="4947361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2" name="Oval 76"/>
            <p:cNvSpPr/>
            <p:nvPr/>
          </p:nvSpPr>
          <p:spPr>
            <a:xfrm>
              <a:off x="3974046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3" name="Oval 76"/>
            <p:cNvSpPr/>
            <p:nvPr/>
          </p:nvSpPr>
          <p:spPr>
            <a:xfrm>
              <a:off x="3000731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4" name="Oval 76"/>
            <p:cNvSpPr/>
            <p:nvPr/>
          </p:nvSpPr>
          <p:spPr>
            <a:xfrm>
              <a:off x="6893990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5" name="Oval 76"/>
            <p:cNvSpPr/>
            <p:nvPr/>
          </p:nvSpPr>
          <p:spPr>
            <a:xfrm>
              <a:off x="7867305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6" name="Oval 33"/>
            <p:cNvSpPr/>
            <p:nvPr/>
          </p:nvSpPr>
          <p:spPr>
            <a:xfrm>
              <a:off x="2514069" y="30956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80808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Regional ISP</a:t>
              </a:r>
            </a:p>
          </p:txBody>
        </p:sp>
        <p:sp>
          <p:nvSpPr>
            <p:cNvPr id="17" name="Oval 33"/>
            <p:cNvSpPr/>
            <p:nvPr/>
          </p:nvSpPr>
          <p:spPr>
            <a:xfrm>
              <a:off x="5028468" y="30956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80808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Regional ISP</a:t>
              </a:r>
            </a:p>
          </p:txBody>
        </p:sp>
        <p:sp>
          <p:nvSpPr>
            <p:cNvPr id="18" name="Rectangle 78"/>
            <p:cNvSpPr/>
            <p:nvPr/>
          </p:nvSpPr>
          <p:spPr>
            <a:xfrm>
              <a:off x="2189165" y="2420938"/>
              <a:ext cx="652460" cy="522286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sp>
          <p:nvSpPr>
            <p:cNvPr id="19" name="Rectangle 79"/>
            <p:cNvSpPr/>
            <p:nvPr/>
          </p:nvSpPr>
          <p:spPr>
            <a:xfrm>
              <a:off x="5029200" y="2409828"/>
              <a:ext cx="647696" cy="457200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sp>
          <p:nvSpPr>
            <p:cNvPr id="20" name="Oval 34"/>
            <p:cNvSpPr/>
            <p:nvPr/>
          </p:nvSpPr>
          <p:spPr>
            <a:xfrm>
              <a:off x="1135209" y="12668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Tier 1 ISP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Oval 34"/>
            <p:cNvSpPr/>
            <p:nvPr/>
          </p:nvSpPr>
          <p:spPr>
            <a:xfrm>
              <a:off x="3487384" y="12668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Tier 1 ISP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Oval 34"/>
            <p:cNvSpPr/>
            <p:nvPr/>
          </p:nvSpPr>
          <p:spPr>
            <a:xfrm>
              <a:off x="5920675" y="1266828"/>
              <a:ext cx="2108853" cy="8382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206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Google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cxnSp>
          <p:nvCxnSpPr>
            <p:cNvPr id="23" name="Straight Connector 83"/>
            <p:cNvCxnSpPr>
              <a:endCxn id="9" idx="0"/>
            </p:cNvCxnSpPr>
            <p:nvPr/>
          </p:nvCxnSpPr>
          <p:spPr>
            <a:xfrm rot="5400013">
              <a:off x="449273" y="3055933"/>
              <a:ext cx="2362196" cy="30798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4" name="Straight Connector 84"/>
            <p:cNvCxnSpPr>
              <a:stCxn id="16" idx="2"/>
            </p:cNvCxnSpPr>
            <p:nvPr/>
          </p:nvCxnSpPr>
          <p:spPr>
            <a:xfrm rot="5400013">
              <a:off x="3203567" y="4089402"/>
              <a:ext cx="504832" cy="9842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5" name="Straight Connector 85"/>
            <p:cNvCxnSpPr>
              <a:stCxn id="16" idx="5"/>
            </p:cNvCxnSpPr>
            <p:nvPr/>
          </p:nvCxnSpPr>
          <p:spPr>
            <a:xfrm rot="5400013">
              <a:off x="2349495" y="3935412"/>
              <a:ext cx="620703" cy="29051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6" name="Straight Connector 86"/>
            <p:cNvCxnSpPr/>
            <p:nvPr/>
          </p:nvCxnSpPr>
          <p:spPr>
            <a:xfrm rot="16199987" flipH="1">
              <a:off x="857245" y="3117841"/>
              <a:ext cx="2438403" cy="2603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7" name="Straight Connector 87"/>
            <p:cNvCxnSpPr>
              <a:stCxn id="18" idx="2"/>
            </p:cNvCxnSpPr>
            <p:nvPr/>
          </p:nvCxnSpPr>
          <p:spPr>
            <a:xfrm flipH="1">
              <a:off x="1865311" y="2943225"/>
              <a:ext cx="650880" cy="16002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sp>
          <p:nvSpPr>
            <p:cNvPr id="28" name="Rectangle 88"/>
            <p:cNvSpPr/>
            <p:nvPr/>
          </p:nvSpPr>
          <p:spPr>
            <a:xfrm>
              <a:off x="7705721" y="2486025"/>
              <a:ext cx="647696" cy="457200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cxnSp>
          <p:nvCxnSpPr>
            <p:cNvPr id="29" name="Straight Connector 89"/>
            <p:cNvCxnSpPr/>
            <p:nvPr/>
          </p:nvCxnSpPr>
          <p:spPr>
            <a:xfrm rot="16199987" flipH="1">
              <a:off x="3924304" y="3906838"/>
              <a:ext cx="504822" cy="40639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0" name="Straight Connector 90"/>
            <p:cNvCxnSpPr>
              <a:stCxn id="17" idx="3"/>
              <a:endCxn id="16" idx="1"/>
            </p:cNvCxnSpPr>
            <p:nvPr/>
          </p:nvCxnSpPr>
          <p:spPr>
            <a:xfrm flipH="1">
              <a:off x="4497878" y="3490914"/>
              <a:ext cx="530590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1" name="Straight Connector 91"/>
            <p:cNvCxnSpPr/>
            <p:nvPr/>
          </p:nvCxnSpPr>
          <p:spPr>
            <a:xfrm rot="5400013">
              <a:off x="5187954" y="3946526"/>
              <a:ext cx="620713" cy="29051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2" name="Straight Connector 92"/>
            <p:cNvCxnSpPr/>
            <p:nvPr/>
          </p:nvCxnSpPr>
          <p:spPr>
            <a:xfrm rot="16199987" flipH="1">
              <a:off x="5932489" y="4089398"/>
              <a:ext cx="544506" cy="8096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3" name="Straight Connector 93"/>
            <p:cNvCxnSpPr>
              <a:stCxn id="17" idx="6"/>
            </p:cNvCxnSpPr>
            <p:nvPr/>
          </p:nvCxnSpPr>
          <p:spPr>
            <a:xfrm rot="16199987" flipH="1">
              <a:off x="6619090" y="3872708"/>
              <a:ext cx="620704" cy="41592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4" name="Straight Connector 94"/>
            <p:cNvCxnSpPr>
              <a:stCxn id="22" idx="2"/>
            </p:cNvCxnSpPr>
            <p:nvPr/>
          </p:nvCxnSpPr>
          <p:spPr>
            <a:xfrm rot="16199987" flipH="1">
              <a:off x="6110290" y="2970213"/>
              <a:ext cx="2297110" cy="5667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5" name="Straight Connector 95"/>
            <p:cNvCxnSpPr/>
            <p:nvPr/>
          </p:nvCxnSpPr>
          <p:spPr>
            <a:xfrm rot="10799991">
              <a:off x="3081335" y="1647821"/>
              <a:ext cx="531816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6" name="Straight Connector 96"/>
            <p:cNvCxnSpPr/>
            <p:nvPr/>
          </p:nvCxnSpPr>
          <p:spPr>
            <a:xfrm rot="10799991">
              <a:off x="5434014" y="1647821"/>
              <a:ext cx="530224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sp>
          <p:nvSpPr>
            <p:cNvPr id="37" name="Arc 97"/>
            <p:cNvSpPr/>
            <p:nvPr/>
          </p:nvSpPr>
          <p:spPr>
            <a:xfrm>
              <a:off x="2189165" y="1038228"/>
              <a:ext cx="4460872" cy="457200"/>
            </a:xfrm>
            <a:custGeom>
              <a:avLst>
                <a:gd name="f12" fmla="val 88"/>
                <a:gd name="f13" fmla="val 270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88"/>
                <a:gd name="f13" fmla="val 270"/>
                <a:gd name="f14" fmla="+- 0 0 -178"/>
                <a:gd name="f15" fmla="+- 0 0 -179"/>
                <a:gd name="f16" fmla="+- 0 0 -180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cs typeface="Arial"/>
              </a:endParaRPr>
            </a:p>
          </p:txBody>
        </p:sp>
        <p:cxnSp>
          <p:nvCxnSpPr>
            <p:cNvPr id="38" name="Straight Connector 98"/>
            <p:cNvCxnSpPr/>
            <p:nvPr/>
          </p:nvCxnSpPr>
          <p:spPr>
            <a:xfrm rot="16199987" flipH="1">
              <a:off x="7357267" y="2056599"/>
              <a:ext cx="533397" cy="3254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9" name="Straight Connector 99"/>
            <p:cNvCxnSpPr>
              <a:endCxn id="18" idx="0"/>
            </p:cNvCxnSpPr>
            <p:nvPr/>
          </p:nvCxnSpPr>
          <p:spPr>
            <a:xfrm>
              <a:off x="2270126" y="2028825"/>
              <a:ext cx="246065" cy="39211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0" name="Straight Connector 100"/>
            <p:cNvCxnSpPr/>
            <p:nvPr/>
          </p:nvCxnSpPr>
          <p:spPr>
            <a:xfrm rot="16199987" flipH="1">
              <a:off x="2731299" y="2897975"/>
              <a:ext cx="457200" cy="24289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1" name="Straight Connector 101"/>
            <p:cNvCxnSpPr/>
            <p:nvPr/>
          </p:nvCxnSpPr>
          <p:spPr>
            <a:xfrm rot="10800009" flipV="1">
              <a:off x="2838443" y="1876430"/>
              <a:ext cx="3163888" cy="7731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2" name="Straight Connector 102"/>
            <p:cNvCxnSpPr/>
            <p:nvPr/>
          </p:nvCxnSpPr>
          <p:spPr>
            <a:xfrm rot="16199987" flipH="1">
              <a:off x="4897429" y="2078033"/>
              <a:ext cx="504832" cy="40639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3" name="Straight Connector 103"/>
            <p:cNvCxnSpPr/>
            <p:nvPr/>
          </p:nvCxnSpPr>
          <p:spPr>
            <a:xfrm rot="5400013">
              <a:off x="3483772" y="2518569"/>
              <a:ext cx="1143000" cy="16351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4" name="Straight Connector 104"/>
            <p:cNvCxnSpPr/>
            <p:nvPr/>
          </p:nvCxnSpPr>
          <p:spPr>
            <a:xfrm rot="16199987" flipH="1">
              <a:off x="5362572" y="2938460"/>
              <a:ext cx="304807" cy="1619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5" name="Straight Connector 105"/>
            <p:cNvCxnSpPr/>
            <p:nvPr/>
          </p:nvCxnSpPr>
          <p:spPr>
            <a:xfrm rot="10800009" flipV="1">
              <a:off x="4217980" y="2790830"/>
              <a:ext cx="811210" cy="5445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6" name="Straight Connector 106"/>
            <p:cNvCxnSpPr>
              <a:stCxn id="20" idx="6"/>
            </p:cNvCxnSpPr>
            <p:nvPr/>
          </p:nvCxnSpPr>
          <p:spPr>
            <a:xfrm rot="16199987" flipH="1">
              <a:off x="3234539" y="1535903"/>
              <a:ext cx="1470026" cy="228123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7" name="Straight Connector 107"/>
            <p:cNvCxnSpPr>
              <a:stCxn id="28" idx="2"/>
            </p:cNvCxnSpPr>
            <p:nvPr/>
          </p:nvCxnSpPr>
          <p:spPr>
            <a:xfrm rot="16199987" flipH="1">
              <a:off x="7421563" y="3551227"/>
              <a:ext cx="1458916" cy="24289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8" name="Straight Connector 108"/>
            <p:cNvCxnSpPr/>
            <p:nvPr/>
          </p:nvCxnSpPr>
          <p:spPr>
            <a:xfrm rot="5400013">
              <a:off x="6410327" y="3101973"/>
              <a:ext cx="1535113" cy="121761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9" name="Straight Connector 109"/>
            <p:cNvCxnSpPr>
              <a:stCxn id="28" idx="1"/>
            </p:cNvCxnSpPr>
            <p:nvPr/>
          </p:nvCxnSpPr>
          <p:spPr>
            <a:xfrm rot="10800009" flipV="1">
              <a:off x="6407145" y="2714634"/>
              <a:ext cx="1298576" cy="46830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50" name="Straight Connector 110"/>
            <p:cNvCxnSpPr>
              <a:endCxn id="19" idx="3"/>
            </p:cNvCxnSpPr>
            <p:nvPr/>
          </p:nvCxnSpPr>
          <p:spPr>
            <a:xfrm rot="10800009" flipV="1">
              <a:off x="5676905" y="2028814"/>
              <a:ext cx="830267" cy="60960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51" name="Straight Connector 111"/>
            <p:cNvCxnSpPr/>
            <p:nvPr/>
          </p:nvCxnSpPr>
          <p:spPr>
            <a:xfrm>
              <a:off x="5297484" y="1884358"/>
              <a:ext cx="2433639" cy="6858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D453069-4CF1-45FA-9967-5199512A947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809625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52428" y="1428750"/>
            <a:ext cx="8440734" cy="914400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ένα πακέτο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περνάει μέσα από πολλά δίκτυα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!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  <a:buNone/>
            </a:pPr>
            <a:endParaRPr lang="en-US" sz="2400">
              <a:solidFill>
                <a:srgbClr val="FF0000"/>
              </a:solidFill>
              <a:ea typeface="ＭＳ Ｐゴシック" pitchFamily="34"/>
            </a:endParaRPr>
          </a:p>
          <a:p>
            <a:pPr lvl="1">
              <a:spcBef>
                <a:spcPts val="500"/>
              </a:spcBef>
              <a:buNone/>
            </a:pPr>
            <a:endParaRPr lang="en-US" sz="2000"/>
          </a:p>
        </p:txBody>
      </p:sp>
      <p:sp>
        <p:nvSpPr>
          <p:cNvPr id="6" name="Oval 4"/>
          <p:cNvSpPr/>
          <p:nvPr/>
        </p:nvSpPr>
        <p:spPr>
          <a:xfrm>
            <a:off x="2432047" y="4883152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Oval 5"/>
          <p:cNvSpPr/>
          <p:nvPr/>
        </p:nvSpPr>
        <p:spPr>
          <a:xfrm>
            <a:off x="3530598" y="3679829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Oval 6"/>
          <p:cNvSpPr/>
          <p:nvPr/>
        </p:nvSpPr>
        <p:spPr>
          <a:xfrm>
            <a:off x="4800600" y="4845048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Oval 7"/>
          <p:cNvSpPr/>
          <p:nvPr/>
        </p:nvSpPr>
        <p:spPr>
          <a:xfrm>
            <a:off x="5121270" y="4851404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Oval 8"/>
          <p:cNvSpPr/>
          <p:nvPr/>
        </p:nvSpPr>
        <p:spPr>
          <a:xfrm>
            <a:off x="4670426" y="4381503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Oval 9"/>
          <p:cNvSpPr/>
          <p:nvPr/>
        </p:nvSpPr>
        <p:spPr>
          <a:xfrm>
            <a:off x="4206870" y="4406895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Oval 10"/>
          <p:cNvSpPr/>
          <p:nvPr/>
        </p:nvSpPr>
        <p:spPr>
          <a:xfrm>
            <a:off x="3736979" y="4864095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Oval 11"/>
          <p:cNvSpPr/>
          <p:nvPr/>
        </p:nvSpPr>
        <p:spPr>
          <a:xfrm>
            <a:off x="4232272" y="5181603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Oval 12"/>
          <p:cNvSpPr/>
          <p:nvPr/>
        </p:nvSpPr>
        <p:spPr>
          <a:xfrm>
            <a:off x="4746622" y="5168902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13"/>
          <p:cNvSpPr/>
          <p:nvPr/>
        </p:nvSpPr>
        <p:spPr>
          <a:xfrm flipV="1">
            <a:off x="4368802" y="5238753"/>
            <a:ext cx="381003" cy="63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14"/>
          <p:cNvSpPr/>
          <p:nvPr/>
        </p:nvSpPr>
        <p:spPr>
          <a:xfrm>
            <a:off x="4778370" y="4495803"/>
            <a:ext cx="368302" cy="3683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15"/>
          <p:cNvSpPr/>
          <p:nvPr/>
        </p:nvSpPr>
        <p:spPr>
          <a:xfrm flipV="1">
            <a:off x="3835395" y="4527551"/>
            <a:ext cx="393704" cy="3556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8" name="Group 22"/>
          <p:cNvGrpSpPr/>
          <p:nvPr/>
        </p:nvGrpSpPr>
        <p:grpSpPr>
          <a:xfrm>
            <a:off x="1946272" y="3286125"/>
            <a:ext cx="6219821" cy="2838442"/>
            <a:chOff x="1946272" y="3286125"/>
            <a:chExt cx="6219821" cy="2838442"/>
          </a:xfrm>
        </p:grpSpPr>
        <p:grpSp>
          <p:nvGrpSpPr>
            <p:cNvPr id="19" name="Group 23"/>
            <p:cNvGrpSpPr/>
            <p:nvPr/>
          </p:nvGrpSpPr>
          <p:grpSpPr>
            <a:xfrm>
              <a:off x="4829175" y="3336929"/>
              <a:ext cx="1673223" cy="590546"/>
              <a:chOff x="4829175" y="3336929"/>
              <a:chExt cx="1673223" cy="590546"/>
            </a:xfrm>
          </p:grpSpPr>
          <p:sp>
            <p:nvSpPr>
              <p:cNvPr id="20" name="Oval 24"/>
              <p:cNvSpPr/>
              <p:nvPr/>
            </p:nvSpPr>
            <p:spPr>
              <a:xfrm>
                <a:off x="4829175" y="3336929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" name="Text Box 25"/>
              <p:cNvSpPr txBox="1"/>
              <p:nvPr/>
            </p:nvSpPr>
            <p:spPr>
              <a:xfrm>
                <a:off x="5051429" y="3454402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Oval 26"/>
              <p:cNvSpPr/>
              <p:nvPr/>
            </p:nvSpPr>
            <p:spPr>
              <a:xfrm>
                <a:off x="5054602" y="37147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" name="Group 27"/>
            <p:cNvGrpSpPr/>
            <p:nvPr/>
          </p:nvGrpSpPr>
          <p:grpSpPr>
            <a:xfrm>
              <a:off x="2555876" y="3286125"/>
              <a:ext cx="1673223" cy="590546"/>
              <a:chOff x="2555876" y="3286125"/>
              <a:chExt cx="1673223" cy="590546"/>
            </a:xfrm>
          </p:grpSpPr>
          <p:sp>
            <p:nvSpPr>
              <p:cNvPr id="24" name="Oval 28"/>
              <p:cNvSpPr/>
              <p:nvPr/>
            </p:nvSpPr>
            <p:spPr>
              <a:xfrm>
                <a:off x="2555876" y="3286125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 Box 29"/>
              <p:cNvSpPr txBox="1"/>
              <p:nvPr/>
            </p:nvSpPr>
            <p:spPr>
              <a:xfrm>
                <a:off x="2778120" y="3403597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Oval 30"/>
              <p:cNvSpPr/>
              <p:nvPr/>
            </p:nvSpPr>
            <p:spPr>
              <a:xfrm>
                <a:off x="3771899" y="37147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" name="Group 31"/>
            <p:cNvGrpSpPr/>
            <p:nvPr/>
          </p:nvGrpSpPr>
          <p:grpSpPr>
            <a:xfrm>
              <a:off x="1946272" y="5518147"/>
              <a:ext cx="1673223" cy="593719"/>
              <a:chOff x="1946272" y="5518147"/>
              <a:chExt cx="1673223" cy="593719"/>
            </a:xfrm>
          </p:grpSpPr>
          <p:sp>
            <p:nvSpPr>
              <p:cNvPr id="28" name="Oval 32"/>
              <p:cNvSpPr/>
              <p:nvPr/>
            </p:nvSpPr>
            <p:spPr>
              <a:xfrm>
                <a:off x="1946272" y="5521320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 Box 33"/>
              <p:cNvSpPr txBox="1"/>
              <p:nvPr/>
            </p:nvSpPr>
            <p:spPr>
              <a:xfrm>
                <a:off x="2168527" y="5638803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" name="Oval 34"/>
              <p:cNvSpPr/>
              <p:nvPr/>
            </p:nvSpPr>
            <p:spPr>
              <a:xfrm>
                <a:off x="2679704" y="5518147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" name="Group 35"/>
            <p:cNvGrpSpPr/>
            <p:nvPr/>
          </p:nvGrpSpPr>
          <p:grpSpPr>
            <a:xfrm>
              <a:off x="4244973" y="5534021"/>
              <a:ext cx="1673223" cy="590546"/>
              <a:chOff x="4244973" y="5534021"/>
              <a:chExt cx="1673223" cy="590546"/>
            </a:xfrm>
          </p:grpSpPr>
          <p:sp>
            <p:nvSpPr>
              <p:cNvPr id="32" name="Oval 36"/>
              <p:cNvSpPr/>
              <p:nvPr/>
            </p:nvSpPr>
            <p:spPr>
              <a:xfrm>
                <a:off x="4244973" y="5534021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Text Box 37"/>
              <p:cNvSpPr txBox="1"/>
              <p:nvPr/>
            </p:nvSpPr>
            <p:spPr>
              <a:xfrm>
                <a:off x="4467228" y="5651504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Oval 38"/>
              <p:cNvSpPr/>
              <p:nvPr/>
            </p:nvSpPr>
            <p:spPr>
              <a:xfrm>
                <a:off x="5372100" y="55435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5" name="Group 39"/>
            <p:cNvGrpSpPr/>
            <p:nvPr/>
          </p:nvGrpSpPr>
          <p:grpSpPr>
            <a:xfrm>
              <a:off x="6492870" y="5051429"/>
              <a:ext cx="1673223" cy="590546"/>
              <a:chOff x="6492870" y="5051429"/>
              <a:chExt cx="1673223" cy="590546"/>
            </a:xfrm>
          </p:grpSpPr>
          <p:sp>
            <p:nvSpPr>
              <p:cNvPr id="36" name="Oval 40"/>
              <p:cNvSpPr/>
              <p:nvPr/>
            </p:nvSpPr>
            <p:spPr>
              <a:xfrm>
                <a:off x="6492870" y="5051429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 Box 41"/>
              <p:cNvSpPr txBox="1"/>
              <p:nvPr/>
            </p:nvSpPr>
            <p:spPr>
              <a:xfrm>
                <a:off x="6715125" y="5168902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Oval 42"/>
              <p:cNvSpPr/>
              <p:nvPr/>
            </p:nvSpPr>
            <p:spPr>
              <a:xfrm>
                <a:off x="6578595" y="5251454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" name="Oval 43"/>
            <p:cNvSpPr/>
            <p:nvPr/>
          </p:nvSpPr>
          <p:spPr>
            <a:xfrm>
              <a:off x="2717797" y="3695703"/>
              <a:ext cx="152403" cy="139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B2B2B2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4"/>
            <p:cNvSpPr/>
            <p:nvPr/>
          </p:nvSpPr>
          <p:spPr>
            <a:xfrm>
              <a:off x="2806695" y="3810003"/>
              <a:ext cx="317497" cy="10858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Oval 45"/>
            <p:cNvSpPr/>
            <p:nvPr/>
          </p:nvSpPr>
          <p:spPr>
            <a:xfrm>
              <a:off x="3060697" y="4832347"/>
              <a:ext cx="152403" cy="139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B2B2B2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42" name="Oval 46"/>
          <p:cNvSpPr/>
          <p:nvPr/>
        </p:nvSpPr>
        <p:spPr>
          <a:xfrm>
            <a:off x="6337304" y="3683002"/>
            <a:ext cx="152403" cy="165104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FF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3" name="Oval 47"/>
          <p:cNvSpPr/>
          <p:nvPr/>
        </p:nvSpPr>
        <p:spPr>
          <a:xfrm>
            <a:off x="7302498" y="4991096"/>
            <a:ext cx="152403" cy="165104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FF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Line 48"/>
          <p:cNvSpPr/>
          <p:nvPr/>
        </p:nvSpPr>
        <p:spPr>
          <a:xfrm>
            <a:off x="6451604" y="3822704"/>
            <a:ext cx="876296" cy="11557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5" name="Group 52"/>
          <p:cNvGrpSpPr/>
          <p:nvPr/>
        </p:nvGrpSpPr>
        <p:grpSpPr>
          <a:xfrm>
            <a:off x="5273673" y="2676521"/>
            <a:ext cx="1057275" cy="695328"/>
            <a:chOff x="5273673" y="2676521"/>
            <a:chExt cx="1057275" cy="695328"/>
          </a:xfrm>
        </p:grpSpPr>
        <p:sp>
          <p:nvSpPr>
            <p:cNvPr id="46" name="Oval 53"/>
            <p:cNvSpPr/>
            <p:nvPr/>
          </p:nvSpPr>
          <p:spPr>
            <a:xfrm>
              <a:off x="5273673" y="2676521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Text Box 54"/>
            <p:cNvSpPr txBox="1"/>
            <p:nvPr/>
          </p:nvSpPr>
          <p:spPr>
            <a:xfrm>
              <a:off x="5384801" y="2708279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" name="Group 55"/>
          <p:cNvGrpSpPr/>
          <p:nvPr/>
        </p:nvGrpSpPr>
        <p:grpSpPr>
          <a:xfrm>
            <a:off x="4308479" y="2828925"/>
            <a:ext cx="1057275" cy="695328"/>
            <a:chOff x="4308479" y="2828925"/>
            <a:chExt cx="1057275" cy="695328"/>
          </a:xfrm>
        </p:grpSpPr>
        <p:sp>
          <p:nvSpPr>
            <p:cNvPr id="49" name="Oval 56"/>
            <p:cNvSpPr/>
            <p:nvPr/>
          </p:nvSpPr>
          <p:spPr>
            <a:xfrm>
              <a:off x="4308479" y="2828925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Text Box 57"/>
            <p:cNvSpPr txBox="1"/>
            <p:nvPr/>
          </p:nvSpPr>
          <p:spPr>
            <a:xfrm>
              <a:off x="4419596" y="2860672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1" name="Group 58"/>
          <p:cNvGrpSpPr/>
          <p:nvPr/>
        </p:nvGrpSpPr>
        <p:grpSpPr>
          <a:xfrm>
            <a:off x="6022979" y="2816223"/>
            <a:ext cx="1057275" cy="695328"/>
            <a:chOff x="6022979" y="2816223"/>
            <a:chExt cx="1057275" cy="695328"/>
          </a:xfrm>
        </p:grpSpPr>
        <p:sp>
          <p:nvSpPr>
            <p:cNvPr id="52" name="Oval 59"/>
            <p:cNvSpPr/>
            <p:nvPr/>
          </p:nvSpPr>
          <p:spPr>
            <a:xfrm>
              <a:off x="6022979" y="2816223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Text Box 60"/>
            <p:cNvSpPr txBox="1"/>
            <p:nvPr/>
          </p:nvSpPr>
          <p:spPr>
            <a:xfrm>
              <a:off x="6134096" y="2847971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4" name="Group 61"/>
          <p:cNvGrpSpPr/>
          <p:nvPr/>
        </p:nvGrpSpPr>
        <p:grpSpPr>
          <a:xfrm>
            <a:off x="1539877" y="5876921"/>
            <a:ext cx="1057275" cy="695328"/>
            <a:chOff x="1539877" y="5876921"/>
            <a:chExt cx="1057275" cy="695328"/>
          </a:xfrm>
        </p:grpSpPr>
        <p:sp>
          <p:nvSpPr>
            <p:cNvPr id="55" name="Oval 62"/>
            <p:cNvSpPr/>
            <p:nvPr/>
          </p:nvSpPr>
          <p:spPr>
            <a:xfrm>
              <a:off x="1539877" y="5876921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Text Box 63"/>
            <p:cNvSpPr txBox="1"/>
            <p:nvPr/>
          </p:nvSpPr>
          <p:spPr>
            <a:xfrm>
              <a:off x="1651004" y="5908679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7" name="Group 64"/>
          <p:cNvGrpSpPr/>
          <p:nvPr/>
        </p:nvGrpSpPr>
        <p:grpSpPr>
          <a:xfrm>
            <a:off x="1882777" y="2473323"/>
            <a:ext cx="1057275" cy="695328"/>
            <a:chOff x="1882777" y="2473323"/>
            <a:chExt cx="1057275" cy="695328"/>
          </a:xfrm>
        </p:grpSpPr>
        <p:sp>
          <p:nvSpPr>
            <p:cNvPr id="58" name="Oval 65"/>
            <p:cNvSpPr/>
            <p:nvPr/>
          </p:nvSpPr>
          <p:spPr>
            <a:xfrm>
              <a:off x="1882777" y="2473323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Text Box 66"/>
            <p:cNvSpPr txBox="1"/>
            <p:nvPr/>
          </p:nvSpPr>
          <p:spPr>
            <a:xfrm>
              <a:off x="1993904" y="2505071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67"/>
          <p:cNvGrpSpPr/>
          <p:nvPr/>
        </p:nvGrpSpPr>
        <p:grpSpPr>
          <a:xfrm>
            <a:off x="2746372" y="2714625"/>
            <a:ext cx="1057275" cy="695328"/>
            <a:chOff x="2746372" y="2714625"/>
            <a:chExt cx="1057275" cy="695328"/>
          </a:xfrm>
        </p:grpSpPr>
        <p:sp>
          <p:nvSpPr>
            <p:cNvPr id="61" name="Oval 68"/>
            <p:cNvSpPr/>
            <p:nvPr/>
          </p:nvSpPr>
          <p:spPr>
            <a:xfrm>
              <a:off x="2746372" y="2714625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Text Box 69"/>
            <p:cNvSpPr txBox="1"/>
            <p:nvPr/>
          </p:nvSpPr>
          <p:spPr>
            <a:xfrm>
              <a:off x="2768602" y="2746372"/>
              <a:ext cx="84614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Tier 3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3" name="Group 70"/>
          <p:cNvGrpSpPr/>
          <p:nvPr/>
        </p:nvGrpSpPr>
        <p:grpSpPr>
          <a:xfrm>
            <a:off x="2898776" y="5940427"/>
            <a:ext cx="1057275" cy="695328"/>
            <a:chOff x="2898776" y="5940427"/>
            <a:chExt cx="1057275" cy="695328"/>
          </a:xfrm>
        </p:grpSpPr>
        <p:sp>
          <p:nvSpPr>
            <p:cNvPr id="64" name="Oval 71"/>
            <p:cNvSpPr/>
            <p:nvPr/>
          </p:nvSpPr>
          <p:spPr>
            <a:xfrm>
              <a:off x="2898776" y="59404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Text Box 72"/>
            <p:cNvSpPr txBox="1"/>
            <p:nvPr/>
          </p:nvSpPr>
          <p:spPr>
            <a:xfrm>
              <a:off x="3009903" y="59721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6" name="Group 73"/>
          <p:cNvGrpSpPr/>
          <p:nvPr/>
        </p:nvGrpSpPr>
        <p:grpSpPr>
          <a:xfrm>
            <a:off x="4600575" y="5940427"/>
            <a:ext cx="1057275" cy="695328"/>
            <a:chOff x="4600575" y="5940427"/>
            <a:chExt cx="1057275" cy="695328"/>
          </a:xfrm>
        </p:grpSpPr>
        <p:sp>
          <p:nvSpPr>
            <p:cNvPr id="67" name="Oval 74"/>
            <p:cNvSpPr/>
            <p:nvPr/>
          </p:nvSpPr>
          <p:spPr>
            <a:xfrm>
              <a:off x="4600575" y="59404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Text Box 75"/>
            <p:cNvSpPr txBox="1"/>
            <p:nvPr/>
          </p:nvSpPr>
          <p:spPr>
            <a:xfrm>
              <a:off x="4711702" y="59721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9" name="Group 76"/>
          <p:cNvGrpSpPr/>
          <p:nvPr/>
        </p:nvGrpSpPr>
        <p:grpSpPr>
          <a:xfrm>
            <a:off x="7305671" y="5483227"/>
            <a:ext cx="1057275" cy="695328"/>
            <a:chOff x="7305671" y="5483227"/>
            <a:chExt cx="1057275" cy="695328"/>
          </a:xfrm>
        </p:grpSpPr>
        <p:sp>
          <p:nvSpPr>
            <p:cNvPr id="70" name="Oval 77"/>
            <p:cNvSpPr/>
            <p:nvPr/>
          </p:nvSpPr>
          <p:spPr>
            <a:xfrm>
              <a:off x="7305671" y="54832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Text Box 78"/>
            <p:cNvSpPr txBox="1"/>
            <p:nvPr/>
          </p:nvSpPr>
          <p:spPr>
            <a:xfrm>
              <a:off x="7416798" y="55149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aphicFrame>
        <p:nvGraphicFramePr>
          <p:cNvPr id="72" name="71 - Αντικείμενο"/>
          <p:cNvGraphicFramePr>
            <a:graphicFrameLocks noChangeAspect="1"/>
          </p:cNvGraphicFramePr>
          <p:nvPr/>
        </p:nvGraphicFramePr>
        <p:xfrm>
          <a:off x="1512888" y="2197100"/>
          <a:ext cx="417512" cy="319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4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Object 2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12888" y="2197100"/>
                        <a:ext cx="417512" cy="3190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" name="72 - Αντικείμενο"/>
          <p:cNvGraphicFramePr>
            <a:graphicFrameLocks noChangeAspect="1"/>
          </p:cNvGraphicFramePr>
          <p:nvPr/>
        </p:nvGraphicFramePr>
        <p:xfrm>
          <a:off x="8486775" y="6007100"/>
          <a:ext cx="417513" cy="319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5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3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86775" y="6007100"/>
                        <a:ext cx="417513" cy="3190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" name="Freeform 341"/>
          <p:cNvSpPr/>
          <p:nvPr/>
        </p:nvSpPr>
        <p:spPr>
          <a:xfrm>
            <a:off x="1879604" y="2476496"/>
            <a:ext cx="6654802" cy="36194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92"/>
              <a:gd name="f7" fmla="val 2280"/>
              <a:gd name="f8" fmla="val 568"/>
              <a:gd name="f9" fmla="val 264"/>
              <a:gd name="f10" fmla="val 920"/>
              <a:gd name="f11" fmla="val 592"/>
              <a:gd name="f12" fmla="val 1232"/>
              <a:gd name="f13" fmla="val 840"/>
              <a:gd name="f14" fmla="val 1792"/>
              <a:gd name="f15" fmla="val 1248"/>
              <a:gd name="f16" fmla="val 2096"/>
              <a:gd name="f17" fmla="val 1560"/>
              <a:gd name="f18" fmla="val 3008"/>
              <a:gd name="f19" fmla="val 1800"/>
              <a:gd name="f20" fmla="val 3632"/>
              <a:gd name="f21" fmla="val 1912"/>
              <a:gd name="f22" fmla="val 4040"/>
              <a:gd name="f23" fmla="val 2240"/>
              <a:gd name="f24" fmla="+- 0 0 -90"/>
              <a:gd name="f25" fmla="*/ f3 1 4192"/>
              <a:gd name="f26" fmla="*/ f4 1 2280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4192"/>
              <a:gd name="f35" fmla="*/ f31 1 2280"/>
              <a:gd name="f36" fmla="*/ 0 f32 1"/>
              <a:gd name="f37" fmla="*/ 0 f31 1"/>
              <a:gd name="f38" fmla="*/ 2147483647 f32 1"/>
              <a:gd name="f39" fmla="*/ 2147483647 f31 1"/>
              <a:gd name="f40" fmla="*/ 4192 f32 1"/>
              <a:gd name="f41" fmla="*/ 2280 f31 1"/>
              <a:gd name="f42" fmla="+- f33 0 f1"/>
              <a:gd name="f43" fmla="*/ f36 1 4192"/>
              <a:gd name="f44" fmla="*/ f37 1 2280"/>
              <a:gd name="f45" fmla="*/ f38 1 4192"/>
              <a:gd name="f46" fmla="*/ f39 1 2280"/>
              <a:gd name="f47" fmla="*/ f40 1 4192"/>
              <a:gd name="f48" fmla="*/ f41 1 2280"/>
              <a:gd name="f49" fmla="*/ f43 1 f34"/>
              <a:gd name="f50" fmla="*/ f44 1 f35"/>
              <a:gd name="f51" fmla="*/ f45 1 f34"/>
              <a:gd name="f52" fmla="*/ f46 1 f35"/>
              <a:gd name="f53" fmla="*/ f47 1 f34"/>
              <a:gd name="f54" fmla="*/ f48 1 f35"/>
              <a:gd name="f55" fmla="*/ f49 f25 1"/>
              <a:gd name="f56" fmla="*/ f53 f25 1"/>
              <a:gd name="f57" fmla="*/ f54 f26 1"/>
              <a:gd name="f58" fmla="*/ f50 f26 1"/>
              <a:gd name="f59" fmla="*/ f51 f25 1"/>
              <a:gd name="f60" fmla="*/ f52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55" y="f58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</a:cxnLst>
            <a:rect l="f55" t="f58" r="f56" b="f57"/>
            <a:pathLst>
              <a:path w="4192" h="2280">
                <a:moveTo>
                  <a:pt x="f5" y="f5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6" y="f7"/>
                </a:lnTo>
              </a:path>
            </a:pathLst>
          </a:custGeom>
          <a:noFill/>
          <a:ln w="57150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75" name="Picture 76" descr="underline_base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>
          <a:xfrm>
            <a:off x="142875" y="947739"/>
            <a:ext cx="7415217" cy="1317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12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115616" y="719958"/>
            <a:ext cx="4536504" cy="156139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13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600075" y="1196752"/>
            <a:ext cx="8385176" cy="502148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1115616" y="-243408"/>
            <a:ext cx="6962156" cy="1368152"/>
          </a:xfrm>
        </p:spPr>
        <p:txBody>
          <a:bodyPr/>
          <a:lstStyle/>
          <a:p>
            <a:pPr lvl="0" hangingPunct="1"/>
            <a:r>
              <a:rPr lang="en-US" sz="3600" dirty="0">
                <a:ea typeface="ＭＳ Ｐゴシック" pitchFamily="34"/>
              </a:rPr>
              <a:t>Tier-1 ISP: </a:t>
            </a:r>
            <a:r>
              <a:rPr lang="el-GR" sz="3600" dirty="0">
                <a:ea typeface="ＭＳ Ｐゴシック" pitchFamily="34"/>
              </a:rPr>
              <a:t>πχ</a:t>
            </a:r>
            <a:r>
              <a:rPr lang="en-US" sz="3600" dirty="0">
                <a:ea typeface="ＭＳ Ｐゴシック" pitchFamily="34"/>
              </a:rPr>
              <a:t>, Sprint</a:t>
            </a:r>
          </a:p>
        </p:txBody>
      </p:sp>
      <p:grpSp>
        <p:nvGrpSpPr>
          <p:cNvPr id="6" name="Group 187"/>
          <p:cNvGrpSpPr/>
          <p:nvPr/>
        </p:nvGrpSpPr>
        <p:grpSpPr>
          <a:xfrm>
            <a:off x="1371600" y="1662114"/>
            <a:ext cx="3179761" cy="3081335"/>
            <a:chOff x="1371600" y="1662114"/>
            <a:chExt cx="3179761" cy="3081335"/>
          </a:xfrm>
        </p:grpSpPr>
        <p:sp>
          <p:nvSpPr>
            <p:cNvPr id="7" name="Rectangle 202"/>
            <p:cNvSpPr/>
            <p:nvPr/>
          </p:nvSpPr>
          <p:spPr>
            <a:xfrm>
              <a:off x="2074865" y="1751011"/>
              <a:ext cx="2476496" cy="299243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" name="Line 205"/>
            <p:cNvSpPr/>
            <p:nvPr/>
          </p:nvSpPr>
          <p:spPr>
            <a:xfrm flipH="1">
              <a:off x="2235195" y="3087691"/>
              <a:ext cx="4476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Line 206"/>
            <p:cNvSpPr/>
            <p:nvPr/>
          </p:nvSpPr>
          <p:spPr>
            <a:xfrm flipH="1">
              <a:off x="2235195" y="3219446"/>
              <a:ext cx="4476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Text Box 207"/>
            <p:cNvSpPr txBox="1"/>
            <p:nvPr/>
          </p:nvSpPr>
          <p:spPr>
            <a:xfrm>
              <a:off x="2120895" y="2840034"/>
              <a:ext cx="363538" cy="45879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11" name="Group 208"/>
            <p:cNvGrpSpPr/>
            <p:nvPr/>
          </p:nvGrpSpPr>
          <p:grpSpPr>
            <a:xfrm>
              <a:off x="2566985" y="3275015"/>
              <a:ext cx="1230316" cy="450854"/>
              <a:chOff x="2566985" y="3275015"/>
              <a:chExt cx="1230316" cy="450854"/>
            </a:xfrm>
          </p:grpSpPr>
          <p:sp>
            <p:nvSpPr>
              <p:cNvPr id="12" name="Line 209"/>
              <p:cNvSpPr/>
              <p:nvPr/>
            </p:nvSpPr>
            <p:spPr>
              <a:xfrm>
                <a:off x="3491343" y="3295378"/>
                <a:ext cx="305958" cy="4223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210"/>
              <p:cNvSpPr/>
              <p:nvPr/>
            </p:nvSpPr>
            <p:spPr>
              <a:xfrm flipH="1">
                <a:off x="3171120" y="3275015"/>
                <a:ext cx="260585" cy="4508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Line 211"/>
              <p:cNvSpPr/>
              <p:nvPr/>
            </p:nvSpPr>
            <p:spPr>
              <a:xfrm flipH="1">
                <a:off x="2566985" y="3275015"/>
                <a:ext cx="727295" cy="4399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" name="Line 212"/>
            <p:cNvSpPr/>
            <p:nvPr/>
          </p:nvSpPr>
          <p:spPr>
            <a:xfrm flipH="1" flipV="1">
              <a:off x="2887666" y="2433639"/>
              <a:ext cx="0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213"/>
            <p:cNvSpPr/>
            <p:nvPr/>
          </p:nvSpPr>
          <p:spPr>
            <a:xfrm flipH="1">
              <a:off x="2519364" y="3303590"/>
              <a:ext cx="306388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214"/>
            <p:cNvSpPr/>
            <p:nvPr/>
          </p:nvSpPr>
          <p:spPr>
            <a:xfrm>
              <a:off x="2886074" y="3282952"/>
              <a:ext cx="260347" cy="450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215"/>
            <p:cNvSpPr/>
            <p:nvPr/>
          </p:nvSpPr>
          <p:spPr>
            <a:xfrm>
              <a:off x="3022604" y="3282952"/>
              <a:ext cx="728667" cy="439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Text Box 272"/>
            <p:cNvSpPr txBox="1"/>
            <p:nvPr/>
          </p:nvSpPr>
          <p:spPr>
            <a:xfrm>
              <a:off x="2513008" y="4271967"/>
              <a:ext cx="1812926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to/from customers</a:t>
              </a:r>
            </a:p>
          </p:txBody>
        </p:sp>
        <p:sp>
          <p:nvSpPr>
            <p:cNvPr id="20" name="Text Box 273"/>
            <p:cNvSpPr txBox="1"/>
            <p:nvPr/>
          </p:nvSpPr>
          <p:spPr>
            <a:xfrm>
              <a:off x="3590921" y="2697159"/>
              <a:ext cx="858841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peering</a:t>
              </a:r>
            </a:p>
          </p:txBody>
        </p:sp>
        <p:sp>
          <p:nvSpPr>
            <p:cNvPr id="21" name="Text Box 274"/>
            <p:cNvSpPr txBox="1"/>
            <p:nvPr/>
          </p:nvSpPr>
          <p:spPr>
            <a:xfrm>
              <a:off x="2597152" y="2170108"/>
              <a:ext cx="1811334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to/from backbone</a:t>
              </a:r>
            </a:p>
          </p:txBody>
        </p:sp>
        <p:sp>
          <p:nvSpPr>
            <p:cNvPr id="22" name="Rectangle 275"/>
            <p:cNvSpPr/>
            <p:nvPr/>
          </p:nvSpPr>
          <p:spPr>
            <a:xfrm>
              <a:off x="2151061" y="1808161"/>
              <a:ext cx="2297109" cy="2816223"/>
            </a:xfrm>
            <a:prstGeom prst="rect">
              <a:avLst/>
            </a:prstGeom>
            <a:noFill/>
            <a:ln w="9528">
              <a:solidFill>
                <a:srgbClr val="FF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290"/>
            <p:cNvSpPr/>
            <p:nvPr/>
          </p:nvSpPr>
          <p:spPr>
            <a:xfrm flipH="1" flipV="1">
              <a:off x="3533771" y="2474915"/>
              <a:ext cx="0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292"/>
            <p:cNvSpPr/>
            <p:nvPr/>
          </p:nvSpPr>
          <p:spPr>
            <a:xfrm>
              <a:off x="3746497" y="3092445"/>
              <a:ext cx="5715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293"/>
            <p:cNvSpPr/>
            <p:nvPr/>
          </p:nvSpPr>
          <p:spPr>
            <a:xfrm>
              <a:off x="3746497" y="3222629"/>
              <a:ext cx="5715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Text Box 294"/>
            <p:cNvSpPr txBox="1"/>
            <p:nvPr/>
          </p:nvSpPr>
          <p:spPr>
            <a:xfrm>
              <a:off x="3825877" y="2841626"/>
              <a:ext cx="460372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27" name="Group 296"/>
            <p:cNvGrpSpPr/>
            <p:nvPr/>
          </p:nvGrpSpPr>
          <p:grpSpPr>
            <a:xfrm>
              <a:off x="3771215" y="3999302"/>
              <a:ext cx="131765" cy="265111"/>
              <a:chOff x="3771215" y="3999302"/>
              <a:chExt cx="131765" cy="265111"/>
            </a:xfrm>
          </p:grpSpPr>
          <p:sp>
            <p:nvSpPr>
              <p:cNvPr id="28" name="Line 297"/>
              <p:cNvSpPr/>
              <p:nvPr/>
            </p:nvSpPr>
            <p:spPr>
              <a:xfrm rot="16199987" flipH="1">
                <a:off x="3638659" y="413185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Line 298"/>
              <p:cNvSpPr/>
              <p:nvPr/>
            </p:nvSpPr>
            <p:spPr>
              <a:xfrm rot="16199987" flipH="1">
                <a:off x="3770424" y="413185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0" name="Text Box 299"/>
            <p:cNvSpPr txBox="1"/>
            <p:nvPr/>
          </p:nvSpPr>
          <p:spPr>
            <a:xfrm rot="16200004">
              <a:off x="3559179" y="3963993"/>
              <a:ext cx="377820" cy="45560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31" name="Group 301"/>
            <p:cNvGrpSpPr/>
            <p:nvPr/>
          </p:nvGrpSpPr>
          <p:grpSpPr>
            <a:xfrm>
              <a:off x="3137792" y="4013585"/>
              <a:ext cx="133356" cy="265111"/>
              <a:chOff x="3137792" y="4013585"/>
              <a:chExt cx="133356" cy="265111"/>
            </a:xfrm>
          </p:grpSpPr>
          <p:sp>
            <p:nvSpPr>
              <p:cNvPr id="32" name="Line 302"/>
              <p:cNvSpPr/>
              <p:nvPr/>
            </p:nvSpPr>
            <p:spPr>
              <a:xfrm rot="16199987" flipH="1">
                <a:off x="3005236" y="4146141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Line 303"/>
              <p:cNvSpPr/>
              <p:nvPr/>
            </p:nvSpPr>
            <p:spPr>
              <a:xfrm rot="16199987" flipH="1">
                <a:off x="3138592" y="4146141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4" name="Text Box 304"/>
            <p:cNvSpPr txBox="1"/>
            <p:nvPr/>
          </p:nvSpPr>
          <p:spPr>
            <a:xfrm rot="16200004">
              <a:off x="2916237" y="3954464"/>
              <a:ext cx="379411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35" name="Group 306"/>
            <p:cNvGrpSpPr/>
            <p:nvPr/>
          </p:nvGrpSpPr>
          <p:grpSpPr>
            <a:xfrm>
              <a:off x="2451928" y="4010412"/>
              <a:ext cx="146047" cy="265111"/>
              <a:chOff x="2451928" y="4010412"/>
              <a:chExt cx="146047" cy="265111"/>
            </a:xfrm>
          </p:grpSpPr>
          <p:sp>
            <p:nvSpPr>
              <p:cNvPr id="36" name="Line 307"/>
              <p:cNvSpPr/>
              <p:nvPr/>
            </p:nvSpPr>
            <p:spPr>
              <a:xfrm rot="16199987" flipH="1">
                <a:off x="2319372" y="414296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308"/>
              <p:cNvSpPr/>
              <p:nvPr/>
            </p:nvSpPr>
            <p:spPr>
              <a:xfrm rot="16199987" flipH="1">
                <a:off x="2465419" y="414296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8" name="Text Box 309"/>
            <p:cNvSpPr txBox="1"/>
            <p:nvPr/>
          </p:nvSpPr>
          <p:spPr>
            <a:xfrm rot="16200004">
              <a:off x="2233610" y="3956056"/>
              <a:ext cx="379411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39" name="Text Box 310"/>
            <p:cNvSpPr txBox="1"/>
            <p:nvPr/>
          </p:nvSpPr>
          <p:spPr>
            <a:xfrm>
              <a:off x="2246315" y="1662114"/>
              <a:ext cx="2035170" cy="3047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POP: point-of-presence</a:t>
              </a:r>
            </a:p>
          </p:txBody>
        </p:sp>
        <p:grpSp>
          <p:nvGrpSpPr>
            <p:cNvPr id="40" name="Group 131"/>
            <p:cNvGrpSpPr/>
            <p:nvPr/>
          </p:nvGrpSpPr>
          <p:grpSpPr>
            <a:xfrm>
              <a:off x="2500317" y="2984501"/>
              <a:ext cx="658806" cy="312733"/>
              <a:chOff x="2500317" y="2984501"/>
              <a:chExt cx="658806" cy="312733"/>
            </a:xfrm>
          </p:grpSpPr>
          <p:sp>
            <p:nvSpPr>
              <p:cNvPr id="41" name="Oval 407"/>
              <p:cNvSpPr/>
              <p:nvPr/>
            </p:nvSpPr>
            <p:spPr>
              <a:xfrm>
                <a:off x="2501496" y="3121523"/>
                <a:ext cx="654061" cy="1757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Rectangle 410"/>
              <p:cNvSpPr/>
              <p:nvPr/>
            </p:nvSpPr>
            <p:spPr>
              <a:xfrm>
                <a:off x="2501496" y="3103793"/>
                <a:ext cx="657627" cy="106390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Oval 411"/>
              <p:cNvSpPr/>
              <p:nvPr/>
            </p:nvSpPr>
            <p:spPr>
              <a:xfrm>
                <a:off x="2500317" y="2984501"/>
                <a:ext cx="654061" cy="20473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4" name="Group 135"/>
              <p:cNvGrpSpPr/>
              <p:nvPr/>
            </p:nvGrpSpPr>
            <p:grpSpPr>
              <a:xfrm>
                <a:off x="2633261" y="3036082"/>
                <a:ext cx="367981" cy="96725"/>
                <a:chOff x="2633261" y="3036082"/>
                <a:chExt cx="367981" cy="96725"/>
              </a:xfrm>
            </p:grpSpPr>
            <p:sp>
              <p:nvSpPr>
                <p:cNvPr id="45" name="Freeform 136"/>
                <p:cNvSpPr/>
                <p:nvPr/>
              </p:nvSpPr>
              <p:spPr>
                <a:xfrm>
                  <a:off x="2633261" y="3036082"/>
                  <a:ext cx="367981" cy="96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Freeform 137"/>
                <p:cNvSpPr/>
                <p:nvPr/>
              </p:nvSpPr>
              <p:spPr>
                <a:xfrm>
                  <a:off x="2649885" y="3036082"/>
                  <a:ext cx="334752" cy="96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7" name="Line 138"/>
              <p:cNvSpPr/>
              <p:nvPr/>
            </p:nvSpPr>
            <p:spPr>
              <a:xfrm>
                <a:off x="2501496" y="3082835"/>
                <a:ext cx="0" cy="135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Line 139"/>
              <p:cNvSpPr/>
              <p:nvPr/>
            </p:nvSpPr>
            <p:spPr>
              <a:xfrm>
                <a:off x="3154378" y="3086063"/>
                <a:ext cx="0" cy="135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9" name="Group 140"/>
            <p:cNvGrpSpPr/>
            <p:nvPr/>
          </p:nvGrpSpPr>
          <p:grpSpPr>
            <a:xfrm>
              <a:off x="3235320" y="2994029"/>
              <a:ext cx="655643" cy="315906"/>
              <a:chOff x="3235320" y="2994029"/>
              <a:chExt cx="655643" cy="315906"/>
            </a:xfrm>
          </p:grpSpPr>
          <p:sp>
            <p:nvSpPr>
              <p:cNvPr id="50" name="Oval 407"/>
              <p:cNvSpPr/>
              <p:nvPr/>
            </p:nvSpPr>
            <p:spPr>
              <a:xfrm>
                <a:off x="3236509" y="3132441"/>
                <a:ext cx="650915" cy="17749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Rectangle 410"/>
              <p:cNvSpPr/>
              <p:nvPr/>
            </p:nvSpPr>
            <p:spPr>
              <a:xfrm>
                <a:off x="3236509" y="3114528"/>
                <a:ext cx="654454" cy="107478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Oval 411"/>
              <p:cNvSpPr/>
              <p:nvPr/>
            </p:nvSpPr>
            <p:spPr>
              <a:xfrm>
                <a:off x="3235320" y="2994029"/>
                <a:ext cx="650915" cy="2068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3" name="Group 144"/>
              <p:cNvGrpSpPr/>
              <p:nvPr/>
            </p:nvGrpSpPr>
            <p:grpSpPr>
              <a:xfrm>
                <a:off x="3367634" y="3046131"/>
                <a:ext cx="366208" cy="97703"/>
                <a:chOff x="3367634" y="3046131"/>
                <a:chExt cx="366208" cy="97703"/>
              </a:xfrm>
            </p:grpSpPr>
            <p:sp>
              <p:nvSpPr>
                <p:cNvPr id="54" name="Freeform 145"/>
                <p:cNvSpPr/>
                <p:nvPr/>
              </p:nvSpPr>
              <p:spPr>
                <a:xfrm>
                  <a:off x="3367634" y="3046131"/>
                  <a:ext cx="366208" cy="97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5" name="Freeform 146"/>
                <p:cNvSpPr/>
                <p:nvPr/>
              </p:nvSpPr>
              <p:spPr>
                <a:xfrm>
                  <a:off x="3384176" y="3046131"/>
                  <a:ext cx="333134" cy="97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6" name="Line 147"/>
              <p:cNvSpPr/>
              <p:nvPr/>
            </p:nvSpPr>
            <p:spPr>
              <a:xfrm>
                <a:off x="3236509" y="3093360"/>
                <a:ext cx="0" cy="1367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Line 148"/>
              <p:cNvSpPr/>
              <p:nvPr/>
            </p:nvSpPr>
            <p:spPr>
              <a:xfrm>
                <a:off x="3886236" y="3096615"/>
                <a:ext cx="0" cy="1367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8" name="Group 149"/>
            <p:cNvGrpSpPr/>
            <p:nvPr/>
          </p:nvGrpSpPr>
          <p:grpSpPr>
            <a:xfrm>
              <a:off x="2262189" y="3686175"/>
              <a:ext cx="544506" cy="323852"/>
              <a:chOff x="2262189" y="3686175"/>
              <a:chExt cx="544506" cy="323852"/>
            </a:xfrm>
          </p:grpSpPr>
          <p:sp>
            <p:nvSpPr>
              <p:cNvPr id="59" name="Oval 407"/>
              <p:cNvSpPr/>
              <p:nvPr/>
            </p:nvSpPr>
            <p:spPr>
              <a:xfrm>
                <a:off x="2263167" y="3828071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Rectangle 410"/>
              <p:cNvSpPr/>
              <p:nvPr/>
            </p:nvSpPr>
            <p:spPr>
              <a:xfrm>
                <a:off x="2263167" y="3809701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Oval 411"/>
              <p:cNvSpPr/>
              <p:nvPr/>
            </p:nvSpPr>
            <p:spPr>
              <a:xfrm>
                <a:off x="2262189" y="3686175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2" name="Group 153"/>
              <p:cNvGrpSpPr/>
              <p:nvPr/>
            </p:nvGrpSpPr>
            <p:grpSpPr>
              <a:xfrm>
                <a:off x="2372072" y="3739594"/>
                <a:ext cx="304138" cy="100163"/>
                <a:chOff x="2372072" y="3739594"/>
                <a:chExt cx="304138" cy="100163"/>
              </a:xfrm>
            </p:grpSpPr>
            <p:sp>
              <p:nvSpPr>
                <p:cNvPr id="63" name="Freeform 154"/>
                <p:cNvSpPr/>
                <p:nvPr/>
              </p:nvSpPr>
              <p:spPr>
                <a:xfrm>
                  <a:off x="2372072" y="3739594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Freeform 155"/>
                <p:cNvSpPr/>
                <p:nvPr/>
              </p:nvSpPr>
              <p:spPr>
                <a:xfrm>
                  <a:off x="2385806" y="3739594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5" name="Line 156"/>
              <p:cNvSpPr/>
              <p:nvPr/>
            </p:nvSpPr>
            <p:spPr>
              <a:xfrm>
                <a:off x="2264145" y="3788002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Line 157"/>
              <p:cNvSpPr/>
              <p:nvPr/>
            </p:nvSpPr>
            <p:spPr>
              <a:xfrm>
                <a:off x="2803760" y="3791340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7" name="Group 167"/>
            <p:cNvGrpSpPr/>
            <p:nvPr/>
          </p:nvGrpSpPr>
          <p:grpSpPr>
            <a:xfrm>
              <a:off x="3559173" y="3702048"/>
              <a:ext cx="544507" cy="323853"/>
              <a:chOff x="3559173" y="3702048"/>
              <a:chExt cx="544507" cy="323853"/>
            </a:xfrm>
          </p:grpSpPr>
          <p:sp>
            <p:nvSpPr>
              <p:cNvPr id="68" name="Oval 407"/>
              <p:cNvSpPr/>
              <p:nvPr/>
            </p:nvSpPr>
            <p:spPr>
              <a:xfrm>
                <a:off x="3560152" y="3843945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Rectangle 410"/>
              <p:cNvSpPr/>
              <p:nvPr/>
            </p:nvSpPr>
            <p:spPr>
              <a:xfrm>
                <a:off x="3560152" y="3825584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Oval 411"/>
              <p:cNvSpPr/>
              <p:nvPr/>
            </p:nvSpPr>
            <p:spPr>
              <a:xfrm>
                <a:off x="3559173" y="3702048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1" name="Group 171"/>
              <p:cNvGrpSpPr/>
              <p:nvPr/>
            </p:nvGrpSpPr>
            <p:grpSpPr>
              <a:xfrm>
                <a:off x="3669057" y="3755468"/>
                <a:ext cx="304138" cy="100163"/>
                <a:chOff x="3669057" y="3755468"/>
                <a:chExt cx="304138" cy="100163"/>
              </a:xfrm>
            </p:grpSpPr>
            <p:sp>
              <p:nvSpPr>
                <p:cNvPr id="72" name="Freeform 172"/>
                <p:cNvSpPr/>
                <p:nvPr/>
              </p:nvSpPr>
              <p:spPr>
                <a:xfrm>
                  <a:off x="3669057" y="3755468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3" name="Freeform 173"/>
                <p:cNvSpPr/>
                <p:nvPr/>
              </p:nvSpPr>
              <p:spPr>
                <a:xfrm>
                  <a:off x="3682791" y="3755468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4" name="Line 174"/>
              <p:cNvSpPr/>
              <p:nvPr/>
            </p:nvSpPr>
            <p:spPr>
              <a:xfrm>
                <a:off x="3561139" y="3803876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175"/>
              <p:cNvSpPr/>
              <p:nvPr/>
            </p:nvSpPr>
            <p:spPr>
              <a:xfrm>
                <a:off x="4100745" y="3807214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6" name="Group 176"/>
            <p:cNvGrpSpPr/>
            <p:nvPr/>
          </p:nvGrpSpPr>
          <p:grpSpPr>
            <a:xfrm>
              <a:off x="2932115" y="3694111"/>
              <a:ext cx="544506" cy="323853"/>
              <a:chOff x="2932115" y="3694111"/>
              <a:chExt cx="544506" cy="323853"/>
            </a:xfrm>
          </p:grpSpPr>
          <p:sp>
            <p:nvSpPr>
              <p:cNvPr id="77" name="Oval 407"/>
              <p:cNvSpPr/>
              <p:nvPr/>
            </p:nvSpPr>
            <p:spPr>
              <a:xfrm>
                <a:off x="2933093" y="3836008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Rectangle 410"/>
              <p:cNvSpPr/>
              <p:nvPr/>
            </p:nvSpPr>
            <p:spPr>
              <a:xfrm>
                <a:off x="2933093" y="3817647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Oval 411"/>
              <p:cNvSpPr/>
              <p:nvPr/>
            </p:nvSpPr>
            <p:spPr>
              <a:xfrm>
                <a:off x="2932115" y="3694111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0" name="Group 180"/>
              <p:cNvGrpSpPr/>
              <p:nvPr/>
            </p:nvGrpSpPr>
            <p:grpSpPr>
              <a:xfrm>
                <a:off x="3041998" y="3747531"/>
                <a:ext cx="304138" cy="100163"/>
                <a:chOff x="3041998" y="3747531"/>
                <a:chExt cx="304138" cy="100163"/>
              </a:xfrm>
            </p:grpSpPr>
            <p:sp>
              <p:nvSpPr>
                <p:cNvPr id="81" name="Freeform 181"/>
                <p:cNvSpPr/>
                <p:nvPr/>
              </p:nvSpPr>
              <p:spPr>
                <a:xfrm>
                  <a:off x="3041998" y="3747531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Freeform 182"/>
                <p:cNvSpPr/>
                <p:nvPr/>
              </p:nvSpPr>
              <p:spPr>
                <a:xfrm>
                  <a:off x="3055732" y="3747531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3" name="Line 183"/>
              <p:cNvSpPr/>
              <p:nvPr/>
            </p:nvSpPr>
            <p:spPr>
              <a:xfrm>
                <a:off x="2934071" y="3795939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Line 184"/>
              <p:cNvSpPr/>
              <p:nvPr/>
            </p:nvSpPr>
            <p:spPr>
              <a:xfrm>
                <a:off x="3473686" y="3799277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5" name="Freeform 186"/>
            <p:cNvSpPr/>
            <p:nvPr/>
          </p:nvSpPr>
          <p:spPr>
            <a:xfrm>
              <a:off x="1371600" y="1725609"/>
              <a:ext cx="754059" cy="29829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5"/>
                <a:gd name="f7" fmla="val 1879"/>
                <a:gd name="f8" fmla="val 1224"/>
                <a:gd name="f9" fmla="val 468"/>
                <a:gd name="f10" fmla="+- 0 0 -90"/>
                <a:gd name="f11" fmla="*/ f3 1 475"/>
                <a:gd name="f12" fmla="*/ f4 1 1879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475"/>
                <a:gd name="f21" fmla="*/ f17 1 1879"/>
                <a:gd name="f22" fmla="*/ 0 f18 1"/>
                <a:gd name="f23" fmla="*/ 1224 f17 1"/>
                <a:gd name="f24" fmla="*/ 475 f18 1"/>
                <a:gd name="f25" fmla="*/ 0 f17 1"/>
                <a:gd name="f26" fmla="*/ 468 f18 1"/>
                <a:gd name="f27" fmla="*/ 1879 f17 1"/>
                <a:gd name="f28" fmla="+- f19 0 f1"/>
                <a:gd name="f29" fmla="*/ f22 1 475"/>
                <a:gd name="f30" fmla="*/ f23 1 1879"/>
                <a:gd name="f31" fmla="*/ f24 1 475"/>
                <a:gd name="f32" fmla="*/ f25 1 1879"/>
                <a:gd name="f33" fmla="*/ f26 1 475"/>
                <a:gd name="f34" fmla="*/ f27 1 1879"/>
                <a:gd name="f35" fmla="*/ f29 1 f20"/>
                <a:gd name="f36" fmla="*/ f30 1 f21"/>
                <a:gd name="f37" fmla="*/ f31 1 f20"/>
                <a:gd name="f38" fmla="*/ f32 1 f21"/>
                <a:gd name="f39" fmla="*/ f33 1 f20"/>
                <a:gd name="f40" fmla="*/ f34 1 f21"/>
                <a:gd name="f41" fmla="*/ f35 f11 1"/>
                <a:gd name="f42" fmla="*/ f37 f11 1"/>
                <a:gd name="f43" fmla="*/ f40 f12 1"/>
                <a:gd name="f44" fmla="*/ f38 f12 1"/>
                <a:gd name="f45" fmla="*/ f36 f12 1"/>
                <a:gd name="f46" fmla="*/ f3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5"/>
                </a:cxn>
              </a:cxnLst>
              <a:rect l="f41" t="f44" r="f42" b="f43"/>
              <a:pathLst>
                <a:path w="475" h="1879">
                  <a:moveTo>
                    <a:pt x="f5" y="f8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8"/>
                  </a:lnTo>
                  <a:close/>
                </a:path>
              </a:pathLst>
            </a:custGeom>
            <a:gradFill>
              <a:gsLst>
                <a:gs pos="0">
                  <a:srgbClr val="CC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89F9E37-B322-46D1-805D-F45E974A4CB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43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ζεύξεις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1.4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solidFill>
                <a:srgbClr val="C00000"/>
              </a:solidFill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73F23F8-5B06-4754-BE74-1C763D5153F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44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44CF7851-2A8D-4B30-A12E-119A177ACF4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lvl="0"/>
            <a:r>
              <a:rPr lang="el-GR" sz="3200" dirty="0" smtClean="0">
                <a:latin typeface="Comic Sans MS" pitchFamily="66"/>
                <a:ea typeface="ＭＳ Ｐゴシック" pitchFamily="34"/>
              </a:rPr>
              <a:t>απώλειες και καθυστερήσεις</a:t>
            </a:r>
            <a:r>
              <a:rPr lang="en-US" sz="3200" dirty="0" smtClean="0">
                <a:latin typeface="Comic Sans MS" pitchFamily="66"/>
                <a:ea typeface="ＭＳ Ｐゴシック" pitchFamily="34"/>
              </a:rPr>
              <a:t>:</a:t>
            </a:r>
            <a:r>
              <a:rPr lang="el-GR" sz="3200" dirty="0" smtClean="0">
                <a:latin typeface="Comic Sans MS" pitchFamily="66"/>
                <a:ea typeface="ＭＳ Ｐゴシック" pitchFamily="34"/>
              </a:rPr>
              <a:t> </a:t>
            </a:r>
            <a:r>
              <a:rPr lang="el-GR" sz="3200" dirty="0" smtClean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πού οφείλονται;</a:t>
            </a:r>
            <a:endParaRPr lang="en-US" sz="3200" dirty="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79436" y="1124744"/>
            <a:ext cx="8135938" cy="2056609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Τα πακέτα μπαίνουν σε μια ουρά αναμονής στους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ενταμιευτές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(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buffers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)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των δρομολογητών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 ρυθμός άφιξης πακέτων στη ζεύξη υπερβαίνει τη χωρητικότητα της ζεύξης εξόδου</a:t>
            </a:r>
            <a:endParaRPr lang="en-US" sz="2400" dirty="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ουρά πακέτων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περιμένοντας τη σειρά να μεταδοθούν</a:t>
            </a:r>
            <a:endParaRPr lang="en-US" sz="2400" dirty="0">
              <a:latin typeface="Comic Sans MS" pitchFamily="66"/>
              <a:ea typeface="ＭＳ Ｐゴシック" pitchFamily="34"/>
            </a:endParaRP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1298575" y="479425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8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98575" y="479425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Oval 6"/>
          <p:cNvSpPr/>
          <p:nvPr/>
        </p:nvSpPr>
        <p:spPr>
          <a:xfrm>
            <a:off x="2339977" y="4552953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339977" y="4484683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Oval 8"/>
          <p:cNvSpPr/>
          <p:nvPr/>
        </p:nvSpPr>
        <p:spPr>
          <a:xfrm>
            <a:off x="2349495" y="4256083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695578" y="4286249"/>
            <a:ext cx="498475" cy="119065"/>
            <a:chOff x="2695578" y="4286249"/>
            <a:chExt cx="498475" cy="119065"/>
          </a:xfrm>
        </p:grpSpPr>
        <p:grpSp>
          <p:nvGrpSpPr>
            <p:cNvPr id="11" name="Group 10"/>
            <p:cNvGrpSpPr/>
            <p:nvPr/>
          </p:nvGrpSpPr>
          <p:grpSpPr>
            <a:xfrm>
              <a:off x="2695578" y="4287978"/>
              <a:ext cx="498475" cy="117336"/>
              <a:chOff x="2695578" y="4287978"/>
              <a:chExt cx="498475" cy="117336"/>
            </a:xfrm>
          </p:grpSpPr>
          <p:sp>
            <p:nvSpPr>
              <p:cNvPr id="12" name="Line 11"/>
              <p:cNvSpPr/>
              <p:nvPr/>
            </p:nvSpPr>
            <p:spPr>
              <a:xfrm flipV="1">
                <a:off x="2695578" y="4287978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12"/>
              <p:cNvSpPr/>
              <p:nvPr/>
            </p:nvSpPr>
            <p:spPr>
              <a:xfrm>
                <a:off x="3037389" y="4405314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Line 13"/>
              <p:cNvSpPr/>
              <p:nvPr/>
            </p:nvSpPr>
            <p:spPr>
              <a:xfrm>
                <a:off x="2859356" y="4290373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2695578" y="4286249"/>
              <a:ext cx="498475" cy="117336"/>
              <a:chOff x="2695578" y="4286249"/>
              <a:chExt cx="498475" cy="117336"/>
            </a:xfrm>
          </p:grpSpPr>
          <p:sp>
            <p:nvSpPr>
              <p:cNvPr id="16" name="Line 15"/>
              <p:cNvSpPr/>
              <p:nvPr/>
            </p:nvSpPr>
            <p:spPr>
              <a:xfrm>
                <a:off x="2695578" y="4401190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Line 16"/>
              <p:cNvSpPr/>
              <p:nvPr/>
            </p:nvSpPr>
            <p:spPr>
              <a:xfrm flipV="1">
                <a:off x="3037389" y="4286249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" name="Line 17"/>
              <p:cNvSpPr/>
              <p:nvPr/>
            </p:nvSpPr>
            <p:spPr>
              <a:xfrm flipV="1">
                <a:off x="2859356" y="4286249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9" name="Oval 18"/>
          <p:cNvSpPr/>
          <p:nvPr/>
        </p:nvSpPr>
        <p:spPr>
          <a:xfrm>
            <a:off x="5435595" y="4572000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19"/>
          <p:cNvSpPr/>
          <p:nvPr/>
        </p:nvSpPr>
        <p:spPr>
          <a:xfrm>
            <a:off x="5445123" y="4551361"/>
            <a:ext cx="0" cy="228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5445123" y="4513258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5454652" y="4284658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23" name="22 - Αντικείμενο"/>
          <p:cNvGraphicFramePr>
            <a:graphicFrameLocks noChangeAspect="1"/>
          </p:cNvGraphicFramePr>
          <p:nvPr/>
        </p:nvGraphicFramePr>
        <p:xfrm>
          <a:off x="984250" y="378460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9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4250" y="378460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Line 24"/>
          <p:cNvSpPr/>
          <p:nvPr/>
        </p:nvSpPr>
        <p:spPr>
          <a:xfrm>
            <a:off x="1609728" y="4190996"/>
            <a:ext cx="50482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Line 25"/>
          <p:cNvSpPr/>
          <p:nvPr/>
        </p:nvSpPr>
        <p:spPr>
          <a:xfrm flipV="1">
            <a:off x="1914525" y="5176839"/>
            <a:ext cx="195260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26"/>
          <p:cNvSpPr/>
          <p:nvPr/>
        </p:nvSpPr>
        <p:spPr>
          <a:xfrm>
            <a:off x="3533771" y="4610103"/>
            <a:ext cx="1933571" cy="95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28"/>
          <p:cNvSpPr/>
          <p:nvPr/>
        </p:nvSpPr>
        <p:spPr>
          <a:xfrm flipH="1">
            <a:off x="2114549" y="4181478"/>
            <a:ext cx="0" cy="10001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29"/>
          <p:cNvSpPr/>
          <p:nvPr/>
        </p:nvSpPr>
        <p:spPr>
          <a:xfrm>
            <a:off x="2124078" y="4614867"/>
            <a:ext cx="20002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Rectangle 40"/>
          <p:cNvSpPr/>
          <p:nvPr/>
        </p:nvSpPr>
        <p:spPr>
          <a:xfrm>
            <a:off x="3200400" y="4481510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Rectangle 41"/>
          <p:cNvSpPr/>
          <p:nvPr/>
        </p:nvSpPr>
        <p:spPr>
          <a:xfrm>
            <a:off x="3362321" y="448151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Rectangle 42"/>
          <p:cNvSpPr/>
          <p:nvPr/>
        </p:nvSpPr>
        <p:spPr>
          <a:xfrm>
            <a:off x="2147889" y="4381503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44"/>
          <p:cNvSpPr/>
          <p:nvPr/>
        </p:nvSpPr>
        <p:spPr>
          <a:xfrm>
            <a:off x="2324103" y="4486275"/>
            <a:ext cx="242892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45"/>
          <p:cNvSpPr/>
          <p:nvPr/>
        </p:nvSpPr>
        <p:spPr>
          <a:xfrm flipV="1">
            <a:off x="1990721" y="4762496"/>
            <a:ext cx="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Text Box 47"/>
          <p:cNvSpPr txBox="1"/>
          <p:nvPr/>
        </p:nvSpPr>
        <p:spPr>
          <a:xfrm>
            <a:off x="631822" y="3808411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A</a:t>
            </a:r>
            <a:endParaRPr lang="en-US" sz="2400" b="0" i="0" u="none" strike="noStrike" kern="1200" cap="none" spc="0" baseline="0">
              <a:solidFill>
                <a:srgbClr val="00CC66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Text Box 48"/>
          <p:cNvSpPr txBox="1"/>
          <p:nvPr/>
        </p:nvSpPr>
        <p:spPr>
          <a:xfrm>
            <a:off x="908054" y="4827583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B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Rectangle 63"/>
          <p:cNvSpPr/>
          <p:nvPr/>
        </p:nvSpPr>
        <p:spPr>
          <a:xfrm>
            <a:off x="3490914" y="441959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7" name="Group 93"/>
          <p:cNvGrpSpPr/>
          <p:nvPr/>
        </p:nvGrpSpPr>
        <p:grpSpPr>
          <a:xfrm>
            <a:off x="3586167" y="3165479"/>
            <a:ext cx="4560879" cy="1454152"/>
            <a:chOff x="3586167" y="3165479"/>
            <a:chExt cx="4560879" cy="1454152"/>
          </a:xfrm>
        </p:grpSpPr>
        <p:sp>
          <p:nvSpPr>
            <p:cNvPr id="38" name="Text Box 66"/>
            <p:cNvSpPr txBox="1"/>
            <p:nvPr/>
          </p:nvSpPr>
          <p:spPr>
            <a:xfrm>
              <a:off x="4130673" y="3165479"/>
              <a:ext cx="4016373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μεταδιδόμενο πακέτο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καθυστέρηση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</a:p>
          </p:txBody>
        </p:sp>
        <p:sp>
          <p:nvSpPr>
            <p:cNvPr id="39" name="Line 67"/>
            <p:cNvSpPr/>
            <p:nvPr/>
          </p:nvSpPr>
          <p:spPr>
            <a:xfrm rot="10800009" flipV="1">
              <a:off x="3586167" y="3489333"/>
              <a:ext cx="1681160" cy="11302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0" name="Group 94"/>
          <p:cNvGrpSpPr/>
          <p:nvPr/>
        </p:nvGrpSpPr>
        <p:grpSpPr>
          <a:xfrm>
            <a:off x="3338510" y="4740266"/>
            <a:ext cx="4386267" cy="808037"/>
            <a:chOff x="3338510" y="4740266"/>
            <a:chExt cx="4386267" cy="808037"/>
          </a:xfrm>
        </p:grpSpPr>
        <p:sp>
          <p:nvSpPr>
            <p:cNvPr id="41" name="Text Box 72"/>
            <p:cNvSpPr txBox="1"/>
            <p:nvPr/>
          </p:nvSpPr>
          <p:spPr>
            <a:xfrm>
              <a:off x="4016373" y="5178420"/>
              <a:ext cx="3708404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πακέτα σε αναμονή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καθυστέρηση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73"/>
            <p:cNvSpPr/>
            <p:nvPr/>
          </p:nvSpPr>
          <p:spPr>
            <a:xfrm rot="10799991">
              <a:off x="3338510" y="4740266"/>
              <a:ext cx="747714" cy="6413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" name="Group 74"/>
          <p:cNvGrpSpPr/>
          <p:nvPr/>
        </p:nvGrpSpPr>
        <p:grpSpPr>
          <a:xfrm>
            <a:off x="5781678" y="4343400"/>
            <a:ext cx="498475" cy="119064"/>
            <a:chOff x="5781678" y="4343400"/>
            <a:chExt cx="498475" cy="119064"/>
          </a:xfrm>
        </p:grpSpPr>
        <p:grpSp>
          <p:nvGrpSpPr>
            <p:cNvPr id="44" name="Group 75"/>
            <p:cNvGrpSpPr/>
            <p:nvPr/>
          </p:nvGrpSpPr>
          <p:grpSpPr>
            <a:xfrm>
              <a:off x="5781678" y="4345128"/>
              <a:ext cx="498475" cy="117336"/>
              <a:chOff x="5781678" y="4345128"/>
              <a:chExt cx="498475" cy="117336"/>
            </a:xfrm>
          </p:grpSpPr>
          <p:sp>
            <p:nvSpPr>
              <p:cNvPr id="45" name="Line 76"/>
              <p:cNvSpPr/>
              <p:nvPr/>
            </p:nvSpPr>
            <p:spPr>
              <a:xfrm flipV="1">
                <a:off x="5781678" y="4345128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Line 77"/>
              <p:cNvSpPr/>
              <p:nvPr/>
            </p:nvSpPr>
            <p:spPr>
              <a:xfrm>
                <a:off x="6123489" y="4462464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Line 78"/>
              <p:cNvSpPr/>
              <p:nvPr/>
            </p:nvSpPr>
            <p:spPr>
              <a:xfrm>
                <a:off x="5945456" y="4347523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79"/>
            <p:cNvGrpSpPr/>
            <p:nvPr/>
          </p:nvGrpSpPr>
          <p:grpSpPr>
            <a:xfrm>
              <a:off x="5781678" y="4343400"/>
              <a:ext cx="498475" cy="117335"/>
              <a:chOff x="5781678" y="4343400"/>
              <a:chExt cx="498475" cy="117335"/>
            </a:xfrm>
          </p:grpSpPr>
          <p:sp>
            <p:nvSpPr>
              <p:cNvPr id="49" name="Line 80"/>
              <p:cNvSpPr/>
              <p:nvPr/>
            </p:nvSpPr>
            <p:spPr>
              <a:xfrm>
                <a:off x="5781678" y="4458340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Line 81"/>
              <p:cNvSpPr/>
              <p:nvPr/>
            </p:nvSpPr>
            <p:spPr>
              <a:xfrm flipV="1">
                <a:off x="6123489" y="4343400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Line 82"/>
              <p:cNvSpPr/>
              <p:nvPr/>
            </p:nvSpPr>
            <p:spPr>
              <a:xfrm flipV="1">
                <a:off x="5945456" y="4343400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52" name="Rectangle 84"/>
          <p:cNvSpPr/>
          <p:nvPr/>
        </p:nvSpPr>
        <p:spPr>
          <a:xfrm>
            <a:off x="1673223" y="391001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3" name="Line 85"/>
          <p:cNvSpPr/>
          <p:nvPr/>
        </p:nvSpPr>
        <p:spPr>
          <a:xfrm>
            <a:off x="1803397" y="4016373"/>
            <a:ext cx="242892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4" name="Rectangle 86"/>
          <p:cNvSpPr/>
          <p:nvPr/>
        </p:nvSpPr>
        <p:spPr>
          <a:xfrm>
            <a:off x="1944691" y="494030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5" name="Rectangle 88"/>
          <p:cNvSpPr/>
          <p:nvPr/>
        </p:nvSpPr>
        <p:spPr>
          <a:xfrm>
            <a:off x="3060697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6" name="Rectangle 89"/>
          <p:cNvSpPr/>
          <p:nvPr/>
        </p:nvSpPr>
        <p:spPr>
          <a:xfrm>
            <a:off x="2920995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7" name="Rectangle 90"/>
          <p:cNvSpPr/>
          <p:nvPr/>
        </p:nvSpPr>
        <p:spPr>
          <a:xfrm>
            <a:off x="2781303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8" name="Group 95"/>
          <p:cNvGrpSpPr/>
          <p:nvPr/>
        </p:nvGrpSpPr>
        <p:grpSpPr>
          <a:xfrm>
            <a:off x="946147" y="4911727"/>
            <a:ext cx="8262939" cy="1516066"/>
            <a:chOff x="946147" y="4911727"/>
            <a:chExt cx="8262939" cy="1516066"/>
          </a:xfrm>
        </p:grpSpPr>
        <p:sp>
          <p:nvSpPr>
            <p:cNvPr id="59" name="Line 91"/>
            <p:cNvSpPr/>
            <p:nvPr/>
          </p:nvSpPr>
          <p:spPr>
            <a:xfrm rot="10800009" flipH="1">
              <a:off x="2854327" y="4911727"/>
              <a:ext cx="166685" cy="9334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Text Box 92"/>
            <p:cNvSpPr txBox="1"/>
            <p:nvPr/>
          </p:nvSpPr>
          <p:spPr>
            <a:xfrm>
              <a:off x="946147" y="5781678"/>
              <a:ext cx="8262939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ελεύθερες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διαθέσιμες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 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θέσεις στο 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buffer: 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πακέτα  απορρίπτονται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χάνονται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εάν δεν υπάρχει ελεύθερος χώρος στο 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buffer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κατά την άφιξή τους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F5C1B0F-125D-4A24-B2F4-CA6E3D5395A6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266703"/>
            <a:ext cx="9144000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Τέσσερις συνιστώσες καθυστέρησης πακέτου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idx="1"/>
          </p:nvPr>
        </p:nvSpPr>
        <p:spPr>
          <a:xfrm>
            <a:off x="492120" y="1457325"/>
            <a:ext cx="3810003" cy="20478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1.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κομβικής επεξεργασίας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έλεγχος σφαλμάτων επιπέδου </a:t>
            </a:r>
            <a:r>
              <a:rPr lang="en-US" sz="2000">
                <a:latin typeface="Comic Sans MS" pitchFamily="66"/>
              </a:rPr>
              <a:t>bit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καθορισμός ζεύξης εξόδου</a:t>
            </a:r>
            <a:endParaRPr lang="en-US" sz="2000">
              <a:latin typeface="Comic Sans MS" pitchFamily="66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631822" y="3965579"/>
            <a:ext cx="6021388" cy="2436812"/>
            <a:chOff x="631822" y="3965579"/>
            <a:chExt cx="6021388" cy="2436812"/>
          </a:xfrm>
        </p:grpSpPr>
        <p:graphicFrame>
          <p:nvGraphicFramePr>
            <p:cNvPr id="7" name="6 - Αντικείμενο"/>
            <p:cNvGraphicFramePr>
              <a:graphicFrameLocks noChangeAspect="1"/>
            </p:cNvGraphicFramePr>
            <p:nvPr/>
          </p:nvGraphicFramePr>
          <p:xfrm>
            <a:off x="1298575" y="5156200"/>
            <a:ext cx="646113" cy="533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152" r:id="rId4" imgW="1307263" imgH="1084139" progId="">
                    <p:embed/>
                  </p:oleObj>
                </mc:Choice>
                <mc:Fallback>
                  <p:oleObj r:id="rId4" imgW="1307263" imgH="1084139" progId="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98575" y="5156200"/>
                          <a:ext cx="646113" cy="533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" name="Oval 7"/>
            <p:cNvSpPr/>
            <p:nvPr/>
          </p:nvSpPr>
          <p:spPr>
            <a:xfrm>
              <a:off x="2339977" y="4914900"/>
              <a:ext cx="1198558" cy="3698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2339977" y="4846640"/>
              <a:ext cx="1198558" cy="263520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2349495" y="4618040"/>
              <a:ext cx="1198558" cy="43021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2695578" y="4648196"/>
              <a:ext cx="498475" cy="119064"/>
              <a:chOff x="2695578" y="4648196"/>
              <a:chExt cx="498475" cy="119064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2695578" y="4649925"/>
                <a:ext cx="498475" cy="117335"/>
                <a:chOff x="2695578" y="4649925"/>
                <a:chExt cx="498475" cy="117335"/>
              </a:xfrm>
            </p:grpSpPr>
            <p:sp>
              <p:nvSpPr>
                <p:cNvPr id="13" name="Line 12"/>
                <p:cNvSpPr/>
                <p:nvPr/>
              </p:nvSpPr>
              <p:spPr>
                <a:xfrm flipV="1">
                  <a:off x="2695578" y="4649925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" name="Line 13"/>
                <p:cNvSpPr/>
                <p:nvPr/>
              </p:nvSpPr>
              <p:spPr>
                <a:xfrm>
                  <a:off x="3037389" y="476726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14"/>
                <p:cNvSpPr/>
                <p:nvPr/>
              </p:nvSpPr>
              <p:spPr>
                <a:xfrm>
                  <a:off x="2859356" y="4652320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16" name="Group 15"/>
              <p:cNvGrpSpPr/>
              <p:nvPr/>
            </p:nvGrpSpPr>
            <p:grpSpPr>
              <a:xfrm>
                <a:off x="2695578" y="4648196"/>
                <a:ext cx="498475" cy="117345"/>
                <a:chOff x="2695578" y="4648196"/>
                <a:chExt cx="498475" cy="117345"/>
              </a:xfrm>
            </p:grpSpPr>
            <p:sp>
              <p:nvSpPr>
                <p:cNvPr id="17" name="Line 16"/>
                <p:cNvSpPr/>
                <p:nvPr/>
              </p:nvSpPr>
              <p:spPr>
                <a:xfrm>
                  <a:off x="2695578" y="4763146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" name="Line 17"/>
                <p:cNvSpPr/>
                <p:nvPr/>
              </p:nvSpPr>
              <p:spPr>
                <a:xfrm flipV="1">
                  <a:off x="3037389" y="464819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18"/>
                <p:cNvSpPr/>
                <p:nvPr/>
              </p:nvSpPr>
              <p:spPr>
                <a:xfrm flipV="1">
                  <a:off x="2859356" y="4648196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sp>
          <p:nvSpPr>
            <p:cNvPr id="20" name="Oval 19"/>
            <p:cNvSpPr/>
            <p:nvPr/>
          </p:nvSpPr>
          <p:spPr>
            <a:xfrm>
              <a:off x="5435595" y="4933946"/>
              <a:ext cx="1198558" cy="3698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20"/>
            <p:cNvSpPr/>
            <p:nvPr/>
          </p:nvSpPr>
          <p:spPr>
            <a:xfrm>
              <a:off x="5445123" y="4913308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5445123" y="4875215"/>
              <a:ext cx="1198558" cy="263520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5454652" y="4646615"/>
              <a:ext cx="1198558" cy="43021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aphicFrame>
          <p:nvGraphicFramePr>
            <p:cNvPr id="24" name="23 - Αντικείμενο"/>
            <p:cNvGraphicFramePr>
              <a:graphicFrameLocks noChangeAspect="1"/>
            </p:cNvGraphicFramePr>
            <p:nvPr/>
          </p:nvGraphicFramePr>
          <p:xfrm>
            <a:off x="984250" y="4146550"/>
            <a:ext cx="646113" cy="533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153" r:id="rId6" imgW="1307263" imgH="1084139" progId="">
                    <p:embed/>
                  </p:oleObj>
                </mc:Choice>
                <mc:Fallback>
                  <p:oleObj r:id="rId6" imgW="1307263" imgH="1084139" progId="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84250" y="4146550"/>
                          <a:ext cx="646113" cy="533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5" name="Line 24"/>
            <p:cNvSpPr/>
            <p:nvPr/>
          </p:nvSpPr>
          <p:spPr>
            <a:xfrm>
              <a:off x="1609728" y="4552953"/>
              <a:ext cx="50482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25"/>
            <p:cNvSpPr/>
            <p:nvPr/>
          </p:nvSpPr>
          <p:spPr>
            <a:xfrm flipV="1">
              <a:off x="1914525" y="5538785"/>
              <a:ext cx="195260" cy="4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26"/>
            <p:cNvSpPr/>
            <p:nvPr/>
          </p:nvSpPr>
          <p:spPr>
            <a:xfrm>
              <a:off x="3533771" y="4972050"/>
              <a:ext cx="1933571" cy="95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27"/>
            <p:cNvSpPr/>
            <p:nvPr/>
          </p:nvSpPr>
          <p:spPr>
            <a:xfrm flipH="1">
              <a:off x="2114549" y="4543425"/>
              <a:ext cx="0" cy="10001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28"/>
            <p:cNvSpPr/>
            <p:nvPr/>
          </p:nvSpPr>
          <p:spPr>
            <a:xfrm>
              <a:off x="2124078" y="4976814"/>
              <a:ext cx="20002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452935" y="4772025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200400" y="4843467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362321" y="4843467"/>
              <a:ext cx="147639" cy="20002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147889" y="474344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33"/>
            <p:cNvSpPr/>
            <p:nvPr/>
          </p:nvSpPr>
          <p:spPr>
            <a:xfrm>
              <a:off x="2324103" y="4848221"/>
              <a:ext cx="242892" cy="4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34"/>
            <p:cNvSpPr/>
            <p:nvPr/>
          </p:nvSpPr>
          <p:spPr>
            <a:xfrm flipV="1">
              <a:off x="1990721" y="5124453"/>
              <a:ext cx="0" cy="1762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35"/>
            <p:cNvSpPr/>
            <p:nvPr/>
          </p:nvSpPr>
          <p:spPr>
            <a:xfrm flipV="1">
              <a:off x="5224460" y="4572000"/>
              <a:ext cx="36671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Text Box 36"/>
            <p:cNvSpPr txBox="1"/>
            <p:nvPr/>
          </p:nvSpPr>
          <p:spPr>
            <a:xfrm>
              <a:off x="631822" y="4170358"/>
              <a:ext cx="406395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CC66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A</a:t>
              </a:r>
              <a:endPara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37"/>
            <p:cNvSpPr txBox="1"/>
            <p:nvPr/>
          </p:nvSpPr>
          <p:spPr>
            <a:xfrm>
              <a:off x="908054" y="5189540"/>
              <a:ext cx="376239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</a:t>
              </a:r>
              <a:endPara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490914" y="4781553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Text Box 39"/>
            <p:cNvSpPr txBox="1"/>
            <p:nvPr/>
          </p:nvSpPr>
          <p:spPr>
            <a:xfrm>
              <a:off x="3879854" y="4384676"/>
              <a:ext cx="979486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0"/>
            <p:cNvSpPr/>
            <p:nvPr/>
          </p:nvSpPr>
          <p:spPr>
            <a:xfrm rot="10799991">
              <a:off x="3633788" y="4572000"/>
              <a:ext cx="31908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Text Box 41"/>
            <p:cNvSpPr txBox="1"/>
            <p:nvPr/>
          </p:nvSpPr>
          <p:spPr>
            <a:xfrm>
              <a:off x="1984376" y="3965579"/>
              <a:ext cx="1136654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42"/>
            <p:cNvSpPr/>
            <p:nvPr/>
          </p:nvSpPr>
          <p:spPr>
            <a:xfrm rot="10799991" flipH="1" flipV="1">
              <a:off x="3057515" y="4238628"/>
              <a:ext cx="528642" cy="5333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Text Box 43"/>
            <p:cNvSpPr txBox="1"/>
            <p:nvPr/>
          </p:nvSpPr>
          <p:spPr>
            <a:xfrm>
              <a:off x="2108204" y="5499101"/>
              <a:ext cx="1455733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κομβική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επεξεργασία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Line 44"/>
            <p:cNvSpPr/>
            <p:nvPr/>
          </p:nvSpPr>
          <p:spPr>
            <a:xfrm rot="10799991">
              <a:off x="2366960" y="5543549"/>
              <a:ext cx="83343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45"/>
            <p:cNvSpPr/>
            <p:nvPr/>
          </p:nvSpPr>
          <p:spPr>
            <a:xfrm rot="10800009" flipV="1">
              <a:off x="3176588" y="5305421"/>
              <a:ext cx="385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Text Box 46"/>
            <p:cNvSpPr txBox="1"/>
            <p:nvPr/>
          </p:nvSpPr>
          <p:spPr>
            <a:xfrm>
              <a:off x="3584576" y="5756276"/>
              <a:ext cx="2578095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αναμονή σε ουρά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(αναμονή για μετάδοση)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Line 47"/>
            <p:cNvSpPr/>
            <p:nvPr/>
          </p:nvSpPr>
          <p:spPr>
            <a:xfrm rot="10799991">
              <a:off x="3338511" y="5305421"/>
              <a:ext cx="595310" cy="5524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5781678" y="4705346"/>
              <a:ext cx="498475" cy="119064"/>
              <a:chOff x="5781678" y="4705346"/>
              <a:chExt cx="498475" cy="119064"/>
            </a:xfrm>
          </p:grpSpPr>
          <p:grpSp>
            <p:nvGrpSpPr>
              <p:cNvPr id="50" name="Group 49"/>
              <p:cNvGrpSpPr/>
              <p:nvPr/>
            </p:nvGrpSpPr>
            <p:grpSpPr>
              <a:xfrm>
                <a:off x="5781678" y="4707075"/>
                <a:ext cx="498475" cy="117335"/>
                <a:chOff x="5781678" y="4707075"/>
                <a:chExt cx="498475" cy="117335"/>
              </a:xfrm>
            </p:grpSpPr>
            <p:sp>
              <p:nvSpPr>
                <p:cNvPr id="51" name="Line 50"/>
                <p:cNvSpPr/>
                <p:nvPr/>
              </p:nvSpPr>
              <p:spPr>
                <a:xfrm flipV="1">
                  <a:off x="5781678" y="4707075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2" name="Line 51"/>
                <p:cNvSpPr/>
                <p:nvPr/>
              </p:nvSpPr>
              <p:spPr>
                <a:xfrm>
                  <a:off x="6123489" y="482441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Line 52"/>
                <p:cNvSpPr/>
                <p:nvPr/>
              </p:nvSpPr>
              <p:spPr>
                <a:xfrm>
                  <a:off x="5945456" y="4709470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54" name="Group 53"/>
              <p:cNvGrpSpPr/>
              <p:nvPr/>
            </p:nvGrpSpPr>
            <p:grpSpPr>
              <a:xfrm>
                <a:off x="5781678" y="4705346"/>
                <a:ext cx="498475" cy="117345"/>
                <a:chOff x="5781678" y="4705346"/>
                <a:chExt cx="498475" cy="117345"/>
              </a:xfrm>
            </p:grpSpPr>
            <p:sp>
              <p:nvSpPr>
                <p:cNvPr id="55" name="Line 54"/>
                <p:cNvSpPr/>
                <p:nvPr/>
              </p:nvSpPr>
              <p:spPr>
                <a:xfrm>
                  <a:off x="5781678" y="4820296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6" name="Line 55"/>
                <p:cNvSpPr/>
                <p:nvPr/>
              </p:nvSpPr>
              <p:spPr>
                <a:xfrm flipV="1">
                  <a:off x="6123489" y="470534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7" name="Line 56"/>
                <p:cNvSpPr/>
                <p:nvPr/>
              </p:nvSpPr>
              <p:spPr>
                <a:xfrm flipV="1">
                  <a:off x="5945456" y="4705346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</p:grpSp>
      <p:sp>
        <p:nvSpPr>
          <p:cNvPr id="58" name="Rectangle 58"/>
          <p:cNvSpPr/>
          <p:nvPr/>
        </p:nvSpPr>
        <p:spPr>
          <a:xfrm>
            <a:off x="4429125" y="1381128"/>
            <a:ext cx="3810003" cy="27336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2. </a:t>
            </a: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αναμονής</a:t>
            </a:r>
            <a:endParaRPr lang="en-US" sz="24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χρόνος αναμονής στη ζεύξη εξόδου για μετάδοση 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εξαρτάται από το βαθμό συμφόρησης του δρομολογητή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C94D83E-4BA2-488C-9FF4-5FE6B3A9571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-190496"/>
            <a:ext cx="9144000" cy="1143000"/>
          </a:xfrm>
        </p:spPr>
        <p:txBody>
          <a:bodyPr/>
          <a:lstStyle/>
          <a:p>
            <a:pPr lvl="0"/>
            <a:r>
              <a:rPr lang="el-GR" sz="3600">
                <a:latin typeface="Comic Sans MS" pitchFamily="66"/>
                <a:ea typeface="ＭＳ Ｐゴシック" pitchFamily="34"/>
              </a:rPr>
              <a:t>Καθυστέρηση σε δίκτυα μεταγωγής πακέτου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47646" y="1009653"/>
            <a:ext cx="4086225" cy="25050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3.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μετάδοσης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R=</a:t>
            </a:r>
            <a:r>
              <a:rPr lang="el-GR" sz="2000">
                <a:latin typeface="Comic Sans MS" pitchFamily="66"/>
                <a:ea typeface="ＭＳ Ｐゴシック" pitchFamily="34"/>
              </a:rPr>
              <a:t>εύρος ζώνης ζεύξης </a:t>
            </a:r>
            <a:r>
              <a:rPr lang="en-US" sz="2000">
                <a:latin typeface="Comic Sans MS" pitchFamily="66"/>
                <a:ea typeface="ＭＳ Ｐゴシック" pitchFamily="34"/>
              </a:rPr>
              <a:t>(bps)</a:t>
            </a: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L=</a:t>
            </a:r>
            <a:r>
              <a:rPr lang="el-GR" sz="2000">
                <a:latin typeface="Comic Sans MS" pitchFamily="66"/>
                <a:ea typeface="ＭＳ Ｐゴシック" pitchFamily="34"/>
              </a:rPr>
              <a:t>μήκος πακέτου</a:t>
            </a:r>
            <a:r>
              <a:rPr lang="en-US" sz="2000">
                <a:latin typeface="Comic Sans MS" pitchFamily="66"/>
                <a:ea typeface="ＭＳ Ｐゴシック" pitchFamily="34"/>
              </a:rPr>
              <a:t> (bits)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χρόνος αποστολής </a:t>
            </a:r>
            <a:r>
              <a:rPr lang="en-US" sz="2000">
                <a:latin typeface="Comic Sans MS" pitchFamily="66"/>
                <a:ea typeface="ＭＳ Ｐゴシック" pitchFamily="34"/>
              </a:rPr>
              <a:t>bits</a:t>
            </a:r>
            <a:r>
              <a:rPr lang="el-GR" sz="2000">
                <a:latin typeface="Comic Sans MS" pitchFamily="66"/>
                <a:ea typeface="ＭＳ Ｐゴシック" pitchFamily="34"/>
              </a:rPr>
              <a:t> στη ζεύξη</a:t>
            </a:r>
            <a:r>
              <a:rPr lang="en-US" sz="2000">
                <a:latin typeface="Comic Sans MS" pitchFamily="66"/>
                <a:ea typeface="ＭＳ Ｐゴシック" pitchFamily="34"/>
              </a:rPr>
              <a:t>= L/R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76746" y="962021"/>
            <a:ext cx="4667253" cy="2914650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4.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διάδοσης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d = </a:t>
            </a:r>
            <a:r>
              <a:rPr lang="el-GR" sz="2000">
                <a:latin typeface="Comic Sans MS" pitchFamily="66"/>
                <a:ea typeface="ＭＳ Ｐゴシック" pitchFamily="34"/>
              </a:rPr>
              <a:t>μήκος της φυσικής ζεύξης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s = </a:t>
            </a:r>
            <a:r>
              <a:rPr lang="el-GR" sz="2000">
                <a:latin typeface="Comic Sans MS" pitchFamily="66"/>
                <a:ea typeface="ＭＳ Ｐゴシック" pitchFamily="34"/>
              </a:rPr>
              <a:t>ταχύτητα διάδοσης στο μέσο </a:t>
            </a:r>
            <a:r>
              <a:rPr lang="en-US" sz="2000">
                <a:latin typeface="Comic Sans MS" pitchFamily="66"/>
                <a:ea typeface="ＭＳ Ｐゴシック" pitchFamily="34"/>
              </a:rPr>
              <a:t>(~2x10</a:t>
            </a:r>
            <a:r>
              <a:rPr lang="en-US" sz="2000" baseline="30000">
                <a:latin typeface="Comic Sans MS" pitchFamily="66"/>
                <a:ea typeface="ＭＳ Ｐゴシック" pitchFamily="34"/>
              </a:rPr>
              <a:t>8</a:t>
            </a:r>
            <a:r>
              <a:rPr lang="en-US" sz="2000">
                <a:latin typeface="Comic Sans MS" pitchFamily="66"/>
                <a:ea typeface="ＭＳ Ｐゴシック" pitchFamily="34"/>
              </a:rPr>
              <a:t> m/sec)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καθυστέρηση διάδοσης</a:t>
            </a:r>
            <a:r>
              <a:rPr lang="en-US" sz="2000">
                <a:latin typeface="Comic Sans MS" pitchFamily="66"/>
                <a:ea typeface="ＭＳ Ｐゴシック" pitchFamily="34"/>
              </a:rPr>
              <a:t> = d/s</a:t>
            </a:r>
          </a:p>
        </p:txBody>
      </p:sp>
      <p:grpSp>
        <p:nvGrpSpPr>
          <p:cNvPr id="7" name="Group 5"/>
          <p:cNvGrpSpPr/>
          <p:nvPr/>
        </p:nvGrpSpPr>
        <p:grpSpPr>
          <a:xfrm>
            <a:off x="622304" y="3503615"/>
            <a:ext cx="6021377" cy="3624260"/>
            <a:chOff x="622304" y="3503615"/>
            <a:chExt cx="6021377" cy="3624260"/>
          </a:xfrm>
        </p:grpSpPr>
        <p:graphicFrame>
          <p:nvGraphicFramePr>
            <p:cNvPr id="8" name="7 - Αντικείμενο"/>
            <p:cNvGraphicFramePr>
              <a:graphicFrameLocks noChangeAspect="1"/>
            </p:cNvGraphicFramePr>
            <p:nvPr/>
          </p:nvGraphicFramePr>
          <p:xfrm>
            <a:off x="1289050" y="5103813"/>
            <a:ext cx="646113" cy="717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176" r:id="rId4" imgW="1307263" imgH="1084139" progId="">
                    <p:embed/>
                  </p:oleObj>
                </mc:Choice>
                <mc:Fallback>
                  <p:oleObj r:id="rId4" imgW="1307263" imgH="1084139" progId="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89050" y="5103813"/>
                          <a:ext cx="646113" cy="71755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9" name="Oval 7"/>
            <p:cNvSpPr/>
            <p:nvPr/>
          </p:nvSpPr>
          <p:spPr>
            <a:xfrm>
              <a:off x="2330448" y="4779998"/>
              <a:ext cx="1198558" cy="4973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Rectangle 8"/>
            <p:cNvSpPr/>
            <p:nvPr/>
          </p:nvSpPr>
          <p:spPr>
            <a:xfrm>
              <a:off x="2330448" y="4688220"/>
              <a:ext cx="1198558" cy="3543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Oval 9"/>
            <p:cNvSpPr/>
            <p:nvPr/>
          </p:nvSpPr>
          <p:spPr>
            <a:xfrm>
              <a:off x="2339977" y="4380862"/>
              <a:ext cx="1198558" cy="57843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2" name="Group 10"/>
            <p:cNvGrpSpPr/>
            <p:nvPr/>
          </p:nvGrpSpPr>
          <p:grpSpPr>
            <a:xfrm>
              <a:off x="2686050" y="4421416"/>
              <a:ext cx="498475" cy="160084"/>
              <a:chOff x="2686050" y="4421416"/>
              <a:chExt cx="498475" cy="160084"/>
            </a:xfrm>
          </p:grpSpPr>
          <p:grpSp>
            <p:nvGrpSpPr>
              <p:cNvPr id="13" name="Group 11"/>
              <p:cNvGrpSpPr/>
              <p:nvPr/>
            </p:nvGrpSpPr>
            <p:grpSpPr>
              <a:xfrm>
                <a:off x="2686050" y="4423739"/>
                <a:ext cx="498475" cy="157761"/>
                <a:chOff x="2686050" y="4423739"/>
                <a:chExt cx="498475" cy="157761"/>
              </a:xfrm>
            </p:grpSpPr>
            <p:sp>
              <p:nvSpPr>
                <p:cNvPr id="14" name="Line 12"/>
                <p:cNvSpPr/>
                <p:nvPr/>
              </p:nvSpPr>
              <p:spPr>
                <a:xfrm flipV="1">
                  <a:off x="2686050" y="4423739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13"/>
                <p:cNvSpPr/>
                <p:nvPr/>
              </p:nvSpPr>
              <p:spPr>
                <a:xfrm>
                  <a:off x="3027861" y="458150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" name="Line 14"/>
                <p:cNvSpPr/>
                <p:nvPr/>
              </p:nvSpPr>
              <p:spPr>
                <a:xfrm>
                  <a:off x="2849837" y="4426957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17" name="Group 15"/>
              <p:cNvGrpSpPr/>
              <p:nvPr/>
            </p:nvGrpSpPr>
            <p:grpSpPr>
              <a:xfrm>
                <a:off x="2686050" y="4421416"/>
                <a:ext cx="498475" cy="157761"/>
                <a:chOff x="2686050" y="4421416"/>
                <a:chExt cx="498475" cy="157761"/>
              </a:xfrm>
            </p:grpSpPr>
            <p:sp>
              <p:nvSpPr>
                <p:cNvPr id="18" name="Line 16"/>
                <p:cNvSpPr/>
                <p:nvPr/>
              </p:nvSpPr>
              <p:spPr>
                <a:xfrm>
                  <a:off x="2686050" y="4575959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17"/>
                <p:cNvSpPr/>
                <p:nvPr/>
              </p:nvSpPr>
              <p:spPr>
                <a:xfrm flipV="1">
                  <a:off x="3027861" y="442141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" name="Line 18"/>
                <p:cNvSpPr/>
                <p:nvPr/>
              </p:nvSpPr>
              <p:spPr>
                <a:xfrm flipV="1">
                  <a:off x="2849837" y="4421416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sp>
          <p:nvSpPr>
            <p:cNvPr id="21" name="Oval 19"/>
            <p:cNvSpPr/>
            <p:nvPr/>
          </p:nvSpPr>
          <p:spPr>
            <a:xfrm>
              <a:off x="5426077" y="4805610"/>
              <a:ext cx="1198558" cy="4973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20"/>
            <p:cNvSpPr/>
            <p:nvPr/>
          </p:nvSpPr>
          <p:spPr>
            <a:xfrm>
              <a:off x="5435595" y="4777868"/>
              <a:ext cx="0" cy="3073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Rectangle 21"/>
            <p:cNvSpPr/>
            <p:nvPr/>
          </p:nvSpPr>
          <p:spPr>
            <a:xfrm>
              <a:off x="5435595" y="4726643"/>
              <a:ext cx="1198558" cy="3543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Oval 22"/>
            <p:cNvSpPr/>
            <p:nvPr/>
          </p:nvSpPr>
          <p:spPr>
            <a:xfrm>
              <a:off x="5445123" y="4419286"/>
              <a:ext cx="1198558" cy="57843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aphicFrame>
          <p:nvGraphicFramePr>
            <p:cNvPr id="25" name="24 - Αντικείμενο"/>
            <p:cNvGraphicFramePr>
              <a:graphicFrameLocks noChangeAspect="1"/>
            </p:cNvGraphicFramePr>
            <p:nvPr/>
          </p:nvGraphicFramePr>
          <p:xfrm>
            <a:off x="974725" y="3746500"/>
            <a:ext cx="646113" cy="717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177" r:id="rId6" imgW="1307263" imgH="1084139" progId="">
                    <p:embed/>
                  </p:oleObj>
                </mc:Choice>
                <mc:Fallback>
                  <p:oleObj r:id="rId6" imgW="1307263" imgH="1084139" progId="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74725" y="3746500"/>
                          <a:ext cx="646113" cy="71755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6" name="Line 24"/>
            <p:cNvSpPr/>
            <p:nvPr/>
          </p:nvSpPr>
          <p:spPr>
            <a:xfrm>
              <a:off x="1600200" y="4293354"/>
              <a:ext cx="50482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25"/>
            <p:cNvSpPr/>
            <p:nvPr/>
          </p:nvSpPr>
          <p:spPr>
            <a:xfrm flipV="1">
              <a:off x="1904996" y="5618832"/>
              <a:ext cx="195260" cy="6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26"/>
            <p:cNvSpPr/>
            <p:nvPr/>
          </p:nvSpPr>
          <p:spPr>
            <a:xfrm>
              <a:off x="3524253" y="4856844"/>
              <a:ext cx="1933571" cy="12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27"/>
            <p:cNvSpPr/>
            <p:nvPr/>
          </p:nvSpPr>
          <p:spPr>
            <a:xfrm flipH="1">
              <a:off x="2105021" y="4280544"/>
              <a:ext cx="0" cy="13446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28"/>
            <p:cNvSpPr/>
            <p:nvPr/>
          </p:nvSpPr>
          <p:spPr>
            <a:xfrm>
              <a:off x="2114549" y="4863245"/>
              <a:ext cx="20002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29"/>
            <p:cNvSpPr/>
            <p:nvPr/>
          </p:nvSpPr>
          <p:spPr>
            <a:xfrm>
              <a:off x="4443417" y="4587901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0"/>
            <p:cNvSpPr/>
            <p:nvPr/>
          </p:nvSpPr>
          <p:spPr>
            <a:xfrm>
              <a:off x="3190871" y="4683949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1"/>
            <p:cNvSpPr/>
            <p:nvPr/>
          </p:nvSpPr>
          <p:spPr>
            <a:xfrm>
              <a:off x="3352803" y="4683949"/>
              <a:ext cx="147639" cy="268934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Rectangle 32"/>
            <p:cNvSpPr/>
            <p:nvPr/>
          </p:nvSpPr>
          <p:spPr>
            <a:xfrm>
              <a:off x="2138360" y="4549487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33"/>
            <p:cNvSpPr/>
            <p:nvPr/>
          </p:nvSpPr>
          <p:spPr>
            <a:xfrm>
              <a:off x="2314574" y="4690359"/>
              <a:ext cx="242892" cy="6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34"/>
            <p:cNvSpPr/>
            <p:nvPr/>
          </p:nvSpPr>
          <p:spPr>
            <a:xfrm flipV="1">
              <a:off x="1981203" y="5061743"/>
              <a:ext cx="0" cy="236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35"/>
            <p:cNvSpPr/>
            <p:nvPr/>
          </p:nvSpPr>
          <p:spPr>
            <a:xfrm flipV="1">
              <a:off x="5214942" y="4318967"/>
              <a:ext cx="36671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36"/>
            <p:cNvSpPr txBox="1"/>
            <p:nvPr/>
          </p:nvSpPr>
          <p:spPr>
            <a:xfrm>
              <a:off x="622304" y="3778950"/>
              <a:ext cx="406395" cy="6147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CC66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A</a:t>
              </a:r>
              <a:endPara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Text Box 37"/>
            <p:cNvSpPr txBox="1"/>
            <p:nvPr/>
          </p:nvSpPr>
          <p:spPr>
            <a:xfrm>
              <a:off x="898526" y="5149260"/>
              <a:ext cx="376239" cy="6147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</a:t>
              </a:r>
              <a:endPara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Rectangle 38"/>
            <p:cNvSpPr/>
            <p:nvPr/>
          </p:nvSpPr>
          <p:spPr>
            <a:xfrm>
              <a:off x="3481385" y="4600712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Text Box 39"/>
            <p:cNvSpPr txBox="1"/>
            <p:nvPr/>
          </p:nvSpPr>
          <p:spPr>
            <a:xfrm>
              <a:off x="3870326" y="4067104"/>
              <a:ext cx="979486" cy="49732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40"/>
            <p:cNvSpPr/>
            <p:nvPr/>
          </p:nvSpPr>
          <p:spPr>
            <a:xfrm rot="10799991">
              <a:off x="3624260" y="4318967"/>
              <a:ext cx="31908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Text Box 41"/>
            <p:cNvSpPr txBox="1"/>
            <p:nvPr/>
          </p:nvSpPr>
          <p:spPr>
            <a:xfrm>
              <a:off x="1974847" y="3503615"/>
              <a:ext cx="1136654" cy="49732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42"/>
            <p:cNvSpPr/>
            <p:nvPr/>
          </p:nvSpPr>
          <p:spPr>
            <a:xfrm rot="10799991" flipH="1" flipV="1">
              <a:off x="3047996" y="3870737"/>
              <a:ext cx="528642" cy="7171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Text Box 43"/>
            <p:cNvSpPr txBox="1"/>
            <p:nvPr/>
          </p:nvSpPr>
          <p:spPr>
            <a:xfrm>
              <a:off x="2098676" y="5565468"/>
              <a:ext cx="1455733" cy="86871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κομβική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επεξεργασία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44"/>
            <p:cNvSpPr/>
            <p:nvPr/>
          </p:nvSpPr>
          <p:spPr>
            <a:xfrm rot="10799991">
              <a:off x="2357432" y="5625233"/>
              <a:ext cx="83343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Line 45"/>
            <p:cNvSpPr/>
            <p:nvPr/>
          </p:nvSpPr>
          <p:spPr>
            <a:xfrm rot="10800009" flipV="1">
              <a:off x="3167060" y="5305074"/>
              <a:ext cx="385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Text Box 46"/>
            <p:cNvSpPr txBox="1"/>
            <p:nvPr/>
          </p:nvSpPr>
          <p:spPr>
            <a:xfrm>
              <a:off x="3594104" y="5885636"/>
              <a:ext cx="2578095" cy="124223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αναμονή σε ουρά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(αναμονή για μετάδοση)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Line 47"/>
            <p:cNvSpPr/>
            <p:nvPr/>
          </p:nvSpPr>
          <p:spPr>
            <a:xfrm rot="10799991">
              <a:off x="3328992" y="5305074"/>
              <a:ext cx="595310" cy="7427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0" name="Group 48"/>
            <p:cNvGrpSpPr/>
            <p:nvPr/>
          </p:nvGrpSpPr>
          <p:grpSpPr>
            <a:xfrm>
              <a:off x="5772149" y="4498253"/>
              <a:ext cx="498476" cy="160084"/>
              <a:chOff x="5772149" y="4498253"/>
              <a:chExt cx="498476" cy="160084"/>
            </a:xfrm>
          </p:grpSpPr>
          <p:grpSp>
            <p:nvGrpSpPr>
              <p:cNvPr id="51" name="Group 49"/>
              <p:cNvGrpSpPr/>
              <p:nvPr/>
            </p:nvGrpSpPr>
            <p:grpSpPr>
              <a:xfrm>
                <a:off x="5772149" y="4500576"/>
                <a:ext cx="498476" cy="157761"/>
                <a:chOff x="5772149" y="4500576"/>
                <a:chExt cx="498476" cy="157761"/>
              </a:xfrm>
            </p:grpSpPr>
            <p:sp>
              <p:nvSpPr>
                <p:cNvPr id="52" name="Line 50"/>
                <p:cNvSpPr/>
                <p:nvPr/>
              </p:nvSpPr>
              <p:spPr>
                <a:xfrm flipV="1">
                  <a:off x="5772149" y="4500576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Line 51"/>
                <p:cNvSpPr/>
                <p:nvPr/>
              </p:nvSpPr>
              <p:spPr>
                <a:xfrm>
                  <a:off x="6113961" y="4658337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4" name="Line 52"/>
                <p:cNvSpPr/>
                <p:nvPr/>
              </p:nvSpPr>
              <p:spPr>
                <a:xfrm>
                  <a:off x="5935937" y="4503794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55" name="Group 53"/>
              <p:cNvGrpSpPr/>
              <p:nvPr/>
            </p:nvGrpSpPr>
            <p:grpSpPr>
              <a:xfrm>
                <a:off x="5772149" y="4498253"/>
                <a:ext cx="498476" cy="157761"/>
                <a:chOff x="5772149" y="4498253"/>
                <a:chExt cx="498476" cy="157761"/>
              </a:xfrm>
            </p:grpSpPr>
            <p:sp>
              <p:nvSpPr>
                <p:cNvPr id="56" name="Line 54"/>
                <p:cNvSpPr/>
                <p:nvPr/>
              </p:nvSpPr>
              <p:spPr>
                <a:xfrm>
                  <a:off x="5772149" y="4652796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7" name="Line 55"/>
                <p:cNvSpPr/>
                <p:nvPr/>
              </p:nvSpPr>
              <p:spPr>
                <a:xfrm flipV="1">
                  <a:off x="6113961" y="4498253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8" name="Line 56"/>
                <p:cNvSpPr/>
                <p:nvPr/>
              </p:nvSpPr>
              <p:spPr>
                <a:xfrm flipV="1">
                  <a:off x="5935937" y="4498253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</p:grpSp>
      <p:sp>
        <p:nvSpPr>
          <p:cNvPr id="59" name="Rectangle 57"/>
          <p:cNvSpPr/>
          <p:nvPr/>
        </p:nvSpPr>
        <p:spPr>
          <a:xfrm>
            <a:off x="3911602" y="3040059"/>
            <a:ext cx="4851404" cy="496884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Σημείωση</a:t>
            </a: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</a:t>
            </a: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s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R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εντελώς διαφορετικές ποσότητες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!</a:t>
            </a:r>
          </a:p>
        </p:txBody>
      </p:sp>
      <p:sp>
        <p:nvSpPr>
          <p:cNvPr id="60" name="Rectangle 58"/>
          <p:cNvSpPr/>
          <p:nvPr/>
        </p:nvSpPr>
        <p:spPr>
          <a:xfrm>
            <a:off x="3987798" y="3073398"/>
            <a:ext cx="3822704" cy="584201"/>
          </a:xfrm>
          <a:prstGeom prst="rect">
            <a:avLst/>
          </a:prstGeom>
          <a:noFill/>
          <a:ln w="19046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156AE08-8D9A-480D-ADB4-CA70D5FED818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48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/>
              <a:t>Συνολική κομβική καθυστέρηση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2547939"/>
            <a:ext cx="7772400" cy="3700457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proc</a:t>
            </a:r>
            <a:r>
              <a:rPr lang="en-US" sz="2400"/>
              <a:t> = </a:t>
            </a:r>
            <a:r>
              <a:rPr lang="el-GR" sz="2400"/>
              <a:t>καθυστέρηση επεξεργασίας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συνήθως</a:t>
            </a:r>
            <a:r>
              <a:rPr lang="en-US" sz="2000"/>
              <a:t> </a:t>
            </a:r>
            <a:r>
              <a:rPr lang="el-GR" sz="2000"/>
              <a:t>μερικά</a:t>
            </a:r>
            <a:r>
              <a:rPr lang="en-US" sz="2000"/>
              <a:t> microsecs </a:t>
            </a:r>
            <a:r>
              <a:rPr lang="el-GR" sz="2000"/>
              <a:t>ή λιγότερο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queue</a:t>
            </a:r>
            <a:r>
              <a:rPr lang="en-US" sz="2400"/>
              <a:t> = </a:t>
            </a:r>
            <a:r>
              <a:rPr lang="el-GR" sz="2400"/>
              <a:t>καθυστέρηση αναμονής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εξαρτάται από τη συμφόρηση 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trans</a:t>
            </a:r>
            <a:r>
              <a:rPr lang="en-US" sz="2400"/>
              <a:t> = </a:t>
            </a:r>
            <a:r>
              <a:rPr lang="el-GR" sz="2400"/>
              <a:t>καθυστέρηση μετάδοσης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n-US" sz="2000"/>
              <a:t>= L/R, </a:t>
            </a:r>
            <a:r>
              <a:rPr lang="el-GR" sz="2000"/>
              <a:t>σημαντική για ζεύξεις</a:t>
            </a:r>
            <a:r>
              <a:rPr lang="en-US" sz="2000"/>
              <a:t> </a:t>
            </a:r>
            <a:r>
              <a:rPr lang="el-GR" sz="2000"/>
              <a:t>χαμηλού ρυθμού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prop</a:t>
            </a:r>
            <a:r>
              <a:rPr lang="en-US" sz="2400"/>
              <a:t> = </a:t>
            </a:r>
            <a:r>
              <a:rPr lang="el-GR" sz="2400"/>
              <a:t>καθυστέρηση διάδοσης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μερικά</a:t>
            </a:r>
            <a:r>
              <a:rPr lang="en-US" sz="2000"/>
              <a:t> microsecs </a:t>
            </a:r>
            <a:r>
              <a:rPr lang="el-GR" sz="2000"/>
              <a:t>έως</a:t>
            </a:r>
            <a:r>
              <a:rPr lang="en-US" sz="2000"/>
              <a:t> </a:t>
            </a:r>
            <a:r>
              <a:rPr lang="el-GR" sz="2000"/>
              <a:t>εκατοντάδες</a:t>
            </a:r>
            <a:r>
              <a:rPr lang="en-US" sz="2000"/>
              <a:t> msecs</a:t>
            </a: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1887538" y="1371600"/>
          <a:ext cx="531495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7" r:id="rId4" imgW="2006600" imgH="241300" progId="Equation.3">
                  <p:embed/>
                </p:oleObj>
              </mc:Choice>
              <mc:Fallback>
                <p:oleObj r:id="rId4" imgW="2006600" imgH="24130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87538" y="1371600"/>
                        <a:ext cx="5314950" cy="635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148078E7-5372-4F2F-B03C-B23338E4DBB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49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22286" y="-190496"/>
            <a:ext cx="7772400" cy="1143000"/>
          </a:xfrm>
        </p:spPr>
        <p:txBody>
          <a:bodyPr/>
          <a:lstStyle/>
          <a:p>
            <a:pPr lvl="0"/>
            <a:r>
              <a:rPr lang="el-GR"/>
              <a:t>Αναλογία (Φάλαγγα αυτοκινήτων)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79404" y="2468559"/>
            <a:ext cx="8093070" cy="3984777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 dirty="0"/>
              <a:t>Αυτοκίνητα ταξιδεύουν (δηλ. διαδίδονται) με ρυθμό </a:t>
            </a:r>
            <a:r>
              <a:rPr lang="en-US" sz="2300" dirty="0"/>
              <a:t>100 km/hr</a:t>
            </a:r>
          </a:p>
          <a:p>
            <a:pPr lvl="0">
              <a:spcBef>
                <a:spcPts val="600"/>
              </a:spcBef>
            </a:pPr>
            <a:r>
              <a:rPr lang="el-GR" sz="2300" dirty="0"/>
              <a:t>Κάθε σταθμός διοδίων κάνει </a:t>
            </a:r>
            <a:r>
              <a:rPr lang="en-US" sz="2300" dirty="0"/>
              <a:t>12 sec </a:t>
            </a:r>
            <a:r>
              <a:rPr lang="el-GR" sz="2300" dirty="0"/>
              <a:t>για να εξυπηρετήσει ένα αυτοκίνητο </a:t>
            </a:r>
            <a:r>
              <a:rPr lang="en-US" sz="2300" dirty="0"/>
              <a:t>(</a:t>
            </a:r>
            <a:r>
              <a:rPr lang="el-GR" sz="2300" dirty="0"/>
              <a:t>χρόνος μετάδοσης</a:t>
            </a:r>
            <a:r>
              <a:rPr lang="en-US" sz="2300" dirty="0"/>
              <a:t>)</a:t>
            </a:r>
          </a:p>
          <a:p>
            <a:pPr lvl="0">
              <a:spcBef>
                <a:spcPts val="600"/>
              </a:spcBef>
            </a:pPr>
            <a:r>
              <a:rPr lang="el-GR" sz="2300" dirty="0"/>
              <a:t>αυτοκίνητο</a:t>
            </a:r>
            <a:r>
              <a:rPr lang="en-US" sz="2300" dirty="0"/>
              <a:t>~bit; </a:t>
            </a:r>
            <a:r>
              <a:rPr lang="el-GR" sz="2300" dirty="0"/>
              <a:t>φάλαγγα</a:t>
            </a:r>
            <a:r>
              <a:rPr lang="en-US" sz="2300" dirty="0"/>
              <a:t> ~ </a:t>
            </a:r>
            <a:r>
              <a:rPr lang="el-GR" sz="2300" dirty="0"/>
              <a:t>πακέτο</a:t>
            </a:r>
          </a:p>
          <a:p>
            <a:pPr lvl="0">
              <a:spcBef>
                <a:spcPts val="600"/>
              </a:spcBef>
              <a:buNone/>
            </a:pPr>
            <a:endParaRPr lang="en-US" sz="2300" dirty="0"/>
          </a:p>
          <a:p>
            <a:pPr lvl="0">
              <a:spcBef>
                <a:spcPts val="600"/>
              </a:spcBef>
            </a:pPr>
            <a:r>
              <a:rPr lang="el-GR" sz="2300" dirty="0">
                <a:solidFill>
                  <a:srgbClr val="FF0000"/>
                </a:solidFill>
              </a:rPr>
              <a:t>Ε</a:t>
            </a:r>
            <a:r>
              <a:rPr lang="en-US" sz="2300" dirty="0">
                <a:solidFill>
                  <a:srgbClr val="FF0000"/>
                </a:solidFill>
              </a:rPr>
              <a:t>: </a:t>
            </a:r>
            <a:r>
              <a:rPr lang="el-GR" sz="2300" dirty="0">
                <a:solidFill>
                  <a:srgbClr val="FF0000"/>
                </a:solidFill>
              </a:rPr>
              <a:t>Πόσος χρόνος μέχρι να φτάσει η φάλαγγα στο δεύτερο σταθμό διοδίων;</a:t>
            </a:r>
            <a:endParaRPr lang="en-US" sz="2300" dirty="0"/>
          </a:p>
          <a:p>
            <a:pPr lvl="0">
              <a:spcBef>
                <a:spcPts val="600"/>
              </a:spcBef>
              <a:buNone/>
            </a:pPr>
            <a:endParaRPr lang="en-US" sz="2300" dirty="0"/>
          </a:p>
        </p:txBody>
      </p:sp>
      <p:grpSp>
        <p:nvGrpSpPr>
          <p:cNvPr id="6" name="Group 42"/>
          <p:cNvGrpSpPr/>
          <p:nvPr/>
        </p:nvGrpSpPr>
        <p:grpSpPr>
          <a:xfrm>
            <a:off x="262735" y="884233"/>
            <a:ext cx="8043061" cy="1439860"/>
            <a:chOff x="262735" y="884233"/>
            <a:chExt cx="8043061" cy="1439860"/>
          </a:xfrm>
        </p:grpSpPr>
        <p:grpSp>
          <p:nvGrpSpPr>
            <p:cNvPr id="7" name="Group 43"/>
            <p:cNvGrpSpPr/>
            <p:nvPr/>
          </p:nvGrpSpPr>
          <p:grpSpPr>
            <a:xfrm>
              <a:off x="5473698" y="973726"/>
              <a:ext cx="1266828" cy="1350367"/>
              <a:chOff x="5473698" y="973726"/>
              <a:chExt cx="1266828" cy="1350367"/>
            </a:xfrm>
          </p:grpSpPr>
          <p:sp>
            <p:nvSpPr>
              <p:cNvPr id="8" name="Rectangle 44"/>
              <p:cNvSpPr/>
              <p:nvPr/>
            </p:nvSpPr>
            <p:spPr>
              <a:xfrm>
                <a:off x="5946772" y="973726"/>
                <a:ext cx="74615" cy="675988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" name="Text Box 45"/>
              <p:cNvSpPr txBox="1"/>
              <p:nvPr/>
            </p:nvSpPr>
            <p:spPr>
              <a:xfrm>
                <a:off x="5473698" y="1611355"/>
                <a:ext cx="1266828" cy="71273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Σταθμός</a:t>
                </a:r>
              </a:p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διοδίων</a:t>
                </a:r>
                <a:endPara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endParaRPr>
              </a:p>
            </p:txBody>
          </p:sp>
        </p:grpSp>
        <p:grpSp>
          <p:nvGrpSpPr>
            <p:cNvPr id="10" name="Group 46"/>
            <p:cNvGrpSpPr/>
            <p:nvPr/>
          </p:nvGrpSpPr>
          <p:grpSpPr>
            <a:xfrm>
              <a:off x="2544766" y="973726"/>
              <a:ext cx="1343025" cy="1331192"/>
              <a:chOff x="2544766" y="973726"/>
              <a:chExt cx="1343025" cy="1331192"/>
            </a:xfrm>
          </p:grpSpPr>
          <p:sp>
            <p:nvSpPr>
              <p:cNvPr id="11" name="Rectangle 47"/>
              <p:cNvSpPr/>
              <p:nvPr/>
            </p:nvSpPr>
            <p:spPr>
              <a:xfrm>
                <a:off x="3094036" y="973726"/>
                <a:ext cx="74615" cy="675988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2" name="Text Box 48"/>
              <p:cNvSpPr txBox="1"/>
              <p:nvPr/>
            </p:nvSpPr>
            <p:spPr>
              <a:xfrm>
                <a:off x="2544766" y="1592180"/>
                <a:ext cx="1343025" cy="71273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Σταθμός</a:t>
                </a:r>
              </a:p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διοδίων</a:t>
                </a:r>
                <a:endPara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endParaRPr>
              </a:p>
            </p:txBody>
          </p:sp>
        </p:grpSp>
        <p:sp>
          <p:nvSpPr>
            <p:cNvPr id="13" name="AutoShape 49"/>
            <p:cNvSpPr/>
            <p:nvPr/>
          </p:nvSpPr>
          <p:spPr>
            <a:xfrm rot="16200004">
              <a:off x="1606290" y="225454"/>
              <a:ext cx="79900" cy="2767010"/>
            </a:xfrm>
            <a:custGeom>
              <a:avLst>
                <a:gd name="f11" fmla="val 290500"/>
                <a:gd name="f12" fmla="val 500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ss"/>
                <a:gd name="f8" fmla="val 0"/>
                <a:gd name="f9" fmla="*/ 5419351 1 1725033"/>
                <a:gd name="f10" fmla="+- 0 0 5400000"/>
                <a:gd name="f11" fmla="val 290500"/>
                <a:gd name="f12" fmla="val 50000"/>
                <a:gd name="f13" fmla="+- 0 0 -180"/>
                <a:gd name="f14" fmla="+- 0 0 -270"/>
                <a:gd name="f15" fmla="+- 0 0 -360"/>
                <a:gd name="f16" fmla="abs f5"/>
                <a:gd name="f17" fmla="abs f6"/>
                <a:gd name="f18" fmla="abs f7"/>
                <a:gd name="f19" fmla="val f8"/>
                <a:gd name="f20" fmla="val f12"/>
                <a:gd name="f21" fmla="val f11"/>
                <a:gd name="f22" fmla="+- 2700000 f3 0"/>
                <a:gd name="f23" fmla="*/ f13 f2 1"/>
                <a:gd name="f24" fmla="*/ f14 f2 1"/>
                <a:gd name="f25" fmla="*/ f15 f2 1"/>
                <a:gd name="f26" fmla="?: f16 f5 1"/>
                <a:gd name="f27" fmla="?: f17 f6 1"/>
                <a:gd name="f28" fmla="?: f18 f7 1"/>
                <a:gd name="f29" fmla="*/ f22 f9 1"/>
                <a:gd name="f30" fmla="*/ f23 1 f4"/>
                <a:gd name="f31" fmla="*/ f24 1 f4"/>
                <a:gd name="f32" fmla="*/ f25 1 f4"/>
                <a:gd name="f33" fmla="*/ f26 1 21600"/>
                <a:gd name="f34" fmla="*/ f27 1 21600"/>
                <a:gd name="f35" fmla="*/ 21600 f26 1"/>
                <a:gd name="f36" fmla="*/ 21600 f27 1"/>
                <a:gd name="f37" fmla="*/ f29 1 f2"/>
                <a:gd name="f38" fmla="+- f30 0 f3"/>
                <a:gd name="f39" fmla="+- f31 0 f3"/>
                <a:gd name="f40" fmla="+- f32 0 f3"/>
                <a:gd name="f41" fmla="min f34 f33"/>
                <a:gd name="f42" fmla="*/ f35 1 f28"/>
                <a:gd name="f43" fmla="*/ f36 1 f28"/>
                <a:gd name="f44" fmla="+- 0 0 f37"/>
                <a:gd name="f45" fmla="val f42"/>
                <a:gd name="f46" fmla="val f43"/>
                <a:gd name="f47" fmla="+- 0 0 f44"/>
                <a:gd name="f48" fmla="*/ f19 f41 1"/>
                <a:gd name="f49" fmla="+- f46 0 f19"/>
                <a:gd name="f50" fmla="+- f45 0 f19"/>
                <a:gd name="f51" fmla="*/ f47 f2 1"/>
                <a:gd name="f52" fmla="*/ f45 f41 1"/>
                <a:gd name="f53" fmla="*/ f46 f41 1"/>
                <a:gd name="f54" fmla="*/ f50 1 2"/>
                <a:gd name="f55" fmla="min f50 f49"/>
                <a:gd name="f56" fmla="*/ f49 f20 1"/>
                <a:gd name="f57" fmla="*/ f51 1 f9"/>
                <a:gd name="f58" fmla="+- f19 f54 0"/>
                <a:gd name="f59" fmla="*/ f55 f21 1"/>
                <a:gd name="f60" fmla="*/ f56 1 100000"/>
                <a:gd name="f61" fmla="+- f57 0 f3"/>
                <a:gd name="f62" fmla="*/ f54 f41 1"/>
                <a:gd name="f63" fmla="*/ f59 1 100000"/>
                <a:gd name="f64" fmla="cos 1 f61"/>
                <a:gd name="f65" fmla="sin 1 f61"/>
                <a:gd name="f66" fmla="*/ f58 f41 1"/>
                <a:gd name="f67" fmla="*/ f60 f41 1"/>
                <a:gd name="f68" fmla="+- f60 f63 0"/>
                <a:gd name="f69" fmla="+- 0 0 f64"/>
                <a:gd name="f70" fmla="+- 0 0 f65"/>
                <a:gd name="f71" fmla="*/ f63 f41 1"/>
                <a:gd name="f72" fmla="+- 0 0 f69"/>
                <a:gd name="f73" fmla="+- 0 0 f70"/>
                <a:gd name="f74" fmla="*/ f68 f41 1"/>
                <a:gd name="f75" fmla="*/ f72 f54 1"/>
                <a:gd name="f76" fmla="*/ f73 f63 1"/>
                <a:gd name="f77" fmla="+- f45 0 f75"/>
                <a:gd name="f78" fmla="+- f63 0 f76"/>
                <a:gd name="f79" fmla="+- f46 f76 0"/>
                <a:gd name="f80" fmla="+- f79 0 f63"/>
                <a:gd name="f81" fmla="*/ f77 f41 1"/>
                <a:gd name="f82" fmla="*/ f78 f41 1"/>
                <a:gd name="f83" fmla="*/ f80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2" y="f48"/>
                </a:cxn>
                <a:cxn ang="f39">
                  <a:pos x="f48" y="f67"/>
                </a:cxn>
                <a:cxn ang="f40">
                  <a:pos x="f52" y="f53"/>
                </a:cxn>
              </a:cxnLst>
              <a:rect l="f81" t="f82" r="f52" b="f83"/>
              <a:pathLst>
                <a:path stroke="0">
                  <a:moveTo>
                    <a:pt x="f52" y="f53"/>
                  </a:moveTo>
                  <a:arcTo wR="f62" hR="f71" stAng="f3" swAng="f3"/>
                  <a:lnTo>
                    <a:pt x="f66" y="f74"/>
                  </a:lnTo>
                  <a:arcTo wR="f62" hR="f71" stAng="f8" swAng="f10"/>
                  <a:arcTo wR="f62" hR="f71" stAng="f3" swAng="f10"/>
                  <a:lnTo>
                    <a:pt x="f66" y="f71"/>
                  </a:lnTo>
                  <a:arcTo wR="f62" hR="f71" stAng="f2" swAng="f3"/>
                  <a:close/>
                </a:path>
                <a:path fill="none">
                  <a:moveTo>
                    <a:pt x="f52" y="f53"/>
                  </a:moveTo>
                  <a:arcTo wR="f62" hR="f71" stAng="f3" swAng="f3"/>
                  <a:lnTo>
                    <a:pt x="f66" y="f74"/>
                  </a:lnTo>
                  <a:arcTo wR="f62" hR="f71" stAng="f8" swAng="f10"/>
                  <a:arcTo wR="f62" hR="f71" stAng="f3" swAng="f10"/>
                  <a:lnTo>
                    <a:pt x="f66" y="f71"/>
                  </a:lnTo>
                  <a:arcTo wR="f62" hR="f71" stAng="f2" swAng="f3"/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Text Box 50"/>
            <p:cNvSpPr txBox="1"/>
            <p:nvPr/>
          </p:nvSpPr>
          <p:spPr>
            <a:xfrm>
              <a:off x="962021" y="1545838"/>
              <a:ext cx="1619246" cy="71273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Φάλαγγα 10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αυτοκινήτων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Line 51"/>
            <p:cNvSpPr/>
            <p:nvPr/>
          </p:nvSpPr>
          <p:spPr>
            <a:xfrm flipH="1">
              <a:off x="3333746" y="1285353"/>
              <a:ext cx="658816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6" name="Text Box 52"/>
            <p:cNvSpPr txBox="1"/>
            <p:nvPr/>
          </p:nvSpPr>
          <p:spPr>
            <a:xfrm>
              <a:off x="3992563" y="1083993"/>
              <a:ext cx="1079504" cy="39631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100 km</a:t>
              </a:r>
            </a:p>
          </p:txBody>
        </p:sp>
        <p:sp>
          <p:nvSpPr>
            <p:cNvPr id="17" name="Line 53"/>
            <p:cNvSpPr/>
            <p:nvPr/>
          </p:nvSpPr>
          <p:spPr>
            <a:xfrm flipH="1" flipV="1">
              <a:off x="6326184" y="1283753"/>
              <a:ext cx="622304" cy="1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8" name="Text Box 54"/>
            <p:cNvSpPr txBox="1"/>
            <p:nvPr/>
          </p:nvSpPr>
          <p:spPr>
            <a:xfrm>
              <a:off x="6948489" y="1083993"/>
              <a:ext cx="1079504" cy="39631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100 km</a:t>
              </a:r>
            </a:p>
          </p:txBody>
        </p:sp>
        <p:sp>
          <p:nvSpPr>
            <p:cNvPr id="19" name="Line 55"/>
            <p:cNvSpPr/>
            <p:nvPr/>
          </p:nvSpPr>
          <p:spPr>
            <a:xfrm>
              <a:off x="8027983" y="1285353"/>
              <a:ext cx="27781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0" name="Oval 56"/>
            <p:cNvSpPr/>
            <p:nvPr/>
          </p:nvSpPr>
          <p:spPr>
            <a:xfrm>
              <a:off x="1077913" y="1285353"/>
              <a:ext cx="74615" cy="7510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1" name="Oval 57"/>
            <p:cNvSpPr/>
            <p:nvPr/>
          </p:nvSpPr>
          <p:spPr>
            <a:xfrm>
              <a:off x="1230316" y="1285353"/>
              <a:ext cx="74615" cy="7510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2" name="Oval 58"/>
            <p:cNvSpPr/>
            <p:nvPr/>
          </p:nvSpPr>
          <p:spPr>
            <a:xfrm>
              <a:off x="1454152" y="1285353"/>
              <a:ext cx="74615" cy="7510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pic>
          <p:nvPicPr>
            <p:cNvPr id="23" name="Picture 59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1562096" y="1195861"/>
              <a:ext cx="749295" cy="2205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60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95278" y="1191070"/>
              <a:ext cx="749295" cy="22053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" name="Group 61"/>
            <p:cNvGrpSpPr/>
            <p:nvPr/>
          </p:nvGrpSpPr>
          <p:grpSpPr>
            <a:xfrm>
              <a:off x="2881310" y="884233"/>
              <a:ext cx="458791" cy="783055"/>
              <a:chOff x="2881310" y="884233"/>
              <a:chExt cx="458791" cy="783055"/>
            </a:xfrm>
          </p:grpSpPr>
          <p:pic>
            <p:nvPicPr>
              <p:cNvPr id="26" name="Picture 62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884904" y="884233"/>
                <a:ext cx="455197" cy="7830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7" name="Rectangle 63"/>
              <p:cNvSpPr/>
              <p:nvPr/>
            </p:nvSpPr>
            <p:spPr>
              <a:xfrm>
                <a:off x="2881310" y="1260262"/>
                <a:ext cx="165195" cy="1017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pic>
          <p:nvPicPr>
            <p:cNvPr id="28" name="Picture 64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325684" y="1216636"/>
              <a:ext cx="749295" cy="22053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" name="Group 65"/>
            <p:cNvGrpSpPr/>
            <p:nvPr/>
          </p:nvGrpSpPr>
          <p:grpSpPr>
            <a:xfrm>
              <a:off x="5803897" y="913000"/>
              <a:ext cx="458791" cy="783055"/>
              <a:chOff x="5803897" y="913000"/>
              <a:chExt cx="458791" cy="783055"/>
            </a:xfrm>
          </p:grpSpPr>
          <p:pic>
            <p:nvPicPr>
              <p:cNvPr id="30" name="Picture 66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807491" y="913000"/>
                <a:ext cx="455197" cy="7830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" name="Rectangle 67"/>
              <p:cNvSpPr/>
              <p:nvPr/>
            </p:nvSpPr>
            <p:spPr>
              <a:xfrm>
                <a:off x="5803897" y="1289020"/>
                <a:ext cx="165195" cy="1017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32" name="Line 68"/>
            <p:cNvSpPr/>
            <p:nvPr/>
          </p:nvSpPr>
          <p:spPr>
            <a:xfrm>
              <a:off x="5072067" y="1285353"/>
              <a:ext cx="86677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27783"/>
            <a:ext cx="2895603" cy="32702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12726" y="190496"/>
            <a:ext cx="8382003" cy="936629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 charset="0"/>
                <a:ea typeface="ＭＳ Ｐゴシック" pitchFamily="34"/>
              </a:rPr>
              <a:t>Τα κύρια συστατικά του Διαδίκτυου</a:t>
            </a:r>
            <a:endParaRPr lang="en-US" sz="28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1657350" y="1436686"/>
            <a:ext cx="3779836" cy="1271582"/>
          </a:xfrm>
        </p:spPr>
        <p:txBody>
          <a:bodyPr/>
          <a:lstStyle/>
          <a:p>
            <a:pPr marL="231772" lvl="0" indent="-231772" hangingPunct="1">
              <a:spcBef>
                <a:spcPts val="300"/>
              </a:spcBef>
              <a:buSzPct val="75000"/>
            </a:pPr>
            <a:r>
              <a:rPr lang="el-GR" sz="1800">
                <a:latin typeface="Comic Sans MS" pitchFamily="66" charset="0"/>
                <a:ea typeface="ＭＳ Ｐゴシック" pitchFamily="34"/>
              </a:rPr>
              <a:t>Εκατομμύρια διασυνδεδεμένοι υπολογιστές</a:t>
            </a:r>
            <a:r>
              <a:rPr lang="en-US" sz="1800">
                <a:latin typeface="Comic Sans MS" pitchFamily="66" charset="0"/>
                <a:ea typeface="ＭＳ Ｐゴシック" pitchFamily="34"/>
              </a:rPr>
              <a:t>:</a:t>
            </a:r>
          </a:p>
          <a:p>
            <a:pPr marL="631822" lvl="1" indent="-231772" hangingPunct="1">
              <a:spcBef>
                <a:spcPts val="300"/>
              </a:spcBef>
              <a:buSzPct val="85000"/>
            </a:pPr>
            <a:r>
              <a:rPr lang="en-US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hosts </a:t>
            </a:r>
            <a:r>
              <a:rPr lang="en-US" sz="1800" i="1">
                <a:latin typeface="Comic Sans MS" pitchFamily="66" charset="0"/>
                <a:ea typeface="ＭＳ Ｐゴシック" pitchFamily="34"/>
              </a:rPr>
              <a:t>=</a:t>
            </a:r>
            <a:r>
              <a:rPr lang="en-US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τερματικά συστήματα</a:t>
            </a:r>
            <a:endParaRPr lang="en-US" sz="1800" i="1">
              <a:solidFill>
                <a:srgbClr val="FF0000"/>
              </a:solidFill>
              <a:latin typeface="Comic Sans MS" pitchFamily="66" charset="0"/>
              <a:ea typeface="ＭＳ Ｐゴシック" pitchFamily="34"/>
            </a:endParaRPr>
          </a:p>
          <a:p>
            <a:pPr marL="631822" lvl="1" indent="-231772" hangingPunct="1">
              <a:spcBef>
                <a:spcPts val="400"/>
              </a:spcBef>
              <a:buSzPct val="85000"/>
            </a:pPr>
            <a:r>
              <a:rPr lang="el-GR" sz="1800">
                <a:latin typeface="Comic Sans MS" pitchFamily="66" charset="0"/>
              </a:rPr>
              <a:t>τρέχουν</a:t>
            </a:r>
            <a:r>
              <a:rPr lang="en-US" sz="1800">
                <a:latin typeface="Comic Sans MS" pitchFamily="66" charset="0"/>
              </a:rPr>
              <a:t> </a:t>
            </a:r>
            <a:r>
              <a:rPr lang="el-GR" sz="1800" i="1">
                <a:solidFill>
                  <a:srgbClr val="CC0000"/>
                </a:solidFill>
                <a:latin typeface="Comic Sans MS" pitchFamily="66" charset="0"/>
              </a:rPr>
              <a:t>δικτυακές εφαρμογές</a:t>
            </a:r>
            <a:endParaRPr lang="en-US" sz="180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5" name="Rectangle 670"/>
          <p:cNvSpPr/>
          <p:nvPr/>
        </p:nvSpPr>
        <p:spPr>
          <a:xfrm>
            <a:off x="1695453" y="3152778"/>
            <a:ext cx="3368677" cy="188435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Επικοινωνιακές ζεύξεις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747714" marR="0" lvl="1" indent="-285750" algn="l" defTabSz="914400" rtl="0" fontAlgn="auto" hangingPunct="0">
              <a:lnSpc>
                <a:spcPct val="80000"/>
              </a:lnSpc>
              <a:spcBef>
                <a:spcPts val="2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Οπτική ίνα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χαλκός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ραδιοζεύξη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δορυφόρος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747714" marR="0" lvl="1" indent="-285750" algn="l" defTabSz="914400" rtl="0" fontAlgn="auto" hangingPunct="0">
              <a:lnSpc>
                <a:spcPct val="80000"/>
              </a:lnSpc>
              <a:spcBef>
                <a:spcPts val="2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Ταχύτητα μετάδοσης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: 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εύρος ζώνης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bandwidth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endParaRPr lang="en-US" sz="1800" b="0" i="1" u="none" strike="noStrike" kern="1200" cap="none" spc="0" baseline="0">
              <a:solidFill>
                <a:srgbClr val="C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6" name="Rectangle 671"/>
          <p:cNvSpPr/>
          <p:nvPr/>
        </p:nvSpPr>
        <p:spPr>
          <a:xfrm>
            <a:off x="1811334" y="5307013"/>
            <a:ext cx="3779836" cy="155098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Προωθητές πακέτων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δεδομένων 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688972" marR="0" lvl="1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δρομολογητές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routers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και 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μεταγωγείς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switches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endParaRPr lang="en-US" sz="1800" b="0" i="1" u="none" strike="noStrike" kern="1200" cap="none" spc="0" baseline="0">
              <a:solidFill>
                <a:srgbClr val="C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7" name="Group 842"/>
          <p:cNvGrpSpPr/>
          <p:nvPr/>
        </p:nvGrpSpPr>
        <p:grpSpPr>
          <a:xfrm>
            <a:off x="509585" y="3163888"/>
            <a:ext cx="1839909" cy="1579561"/>
            <a:chOff x="509585" y="3163888"/>
            <a:chExt cx="1839909" cy="1579561"/>
          </a:xfrm>
        </p:grpSpPr>
        <p:sp>
          <p:nvSpPr>
            <p:cNvPr id="8" name="Text Box 666"/>
            <p:cNvSpPr txBox="1"/>
            <p:nvPr/>
          </p:nvSpPr>
          <p:spPr>
            <a:xfrm>
              <a:off x="1104896" y="4237987"/>
              <a:ext cx="1244598" cy="46070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ενσύρματες</a:t>
              </a: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ζεύξεις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9" name="Text Box 669"/>
            <p:cNvSpPr txBox="1"/>
            <p:nvPr/>
          </p:nvSpPr>
          <p:spPr>
            <a:xfrm>
              <a:off x="1112833" y="3545613"/>
              <a:ext cx="1168402" cy="46070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ασύρματες</a:t>
              </a: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ζεύξεις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819"/>
            <p:cNvGrpSpPr/>
            <p:nvPr/>
          </p:nvGrpSpPr>
          <p:grpSpPr>
            <a:xfrm>
              <a:off x="820738" y="3163888"/>
              <a:ext cx="319089" cy="742391"/>
              <a:chOff x="820738" y="3163888"/>
              <a:chExt cx="319089" cy="742391"/>
            </a:xfrm>
          </p:grpSpPr>
          <p:grpSp>
            <p:nvGrpSpPr>
              <p:cNvPr id="11" name="Group 820"/>
              <p:cNvGrpSpPr/>
              <p:nvPr/>
            </p:nvGrpSpPr>
            <p:grpSpPr>
              <a:xfrm>
                <a:off x="870591" y="3361069"/>
                <a:ext cx="208300" cy="545210"/>
                <a:chOff x="870591" y="3361069"/>
                <a:chExt cx="208300" cy="545210"/>
              </a:xfrm>
            </p:grpSpPr>
            <p:sp>
              <p:nvSpPr>
                <p:cNvPr id="12" name="Line 270"/>
                <p:cNvSpPr/>
                <p:nvPr/>
              </p:nvSpPr>
              <p:spPr>
                <a:xfrm flipH="1">
                  <a:off x="870591" y="3361069"/>
                  <a:ext cx="104150" cy="49377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" name="Line 271"/>
                <p:cNvSpPr/>
                <p:nvPr/>
              </p:nvSpPr>
              <p:spPr>
                <a:xfrm>
                  <a:off x="974741" y="3361069"/>
                  <a:ext cx="104150" cy="49157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" name="Line 272"/>
                <p:cNvSpPr/>
                <p:nvPr/>
              </p:nvSpPr>
              <p:spPr>
                <a:xfrm>
                  <a:off x="870591" y="3852641"/>
                  <a:ext cx="104150" cy="536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273"/>
                <p:cNvSpPr/>
                <p:nvPr/>
              </p:nvSpPr>
              <p:spPr>
                <a:xfrm flipH="1">
                  <a:off x="974741" y="3852641"/>
                  <a:ext cx="104150" cy="536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" name="Line 274"/>
                <p:cNvSpPr/>
                <p:nvPr/>
              </p:nvSpPr>
              <p:spPr>
                <a:xfrm>
                  <a:off x="974741" y="3372096"/>
                  <a:ext cx="0" cy="5341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" name="Line 275"/>
                <p:cNvSpPr/>
                <p:nvPr/>
              </p:nvSpPr>
              <p:spPr>
                <a:xfrm flipV="1">
                  <a:off x="870591" y="3801947"/>
                  <a:ext cx="104150" cy="5290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" name="Line 276"/>
                <p:cNvSpPr/>
                <p:nvPr/>
              </p:nvSpPr>
              <p:spPr>
                <a:xfrm flipH="1" flipV="1">
                  <a:off x="974741" y="3801947"/>
                  <a:ext cx="104150" cy="50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277"/>
                <p:cNvSpPr/>
                <p:nvPr/>
              </p:nvSpPr>
              <p:spPr>
                <a:xfrm>
                  <a:off x="914793" y="3640290"/>
                  <a:ext cx="59948" cy="404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" name="Line 278"/>
                <p:cNvSpPr/>
                <p:nvPr/>
              </p:nvSpPr>
              <p:spPr>
                <a:xfrm flipV="1">
                  <a:off x="974741" y="3640290"/>
                  <a:ext cx="62993" cy="404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" name="Line 279"/>
                <p:cNvSpPr/>
                <p:nvPr/>
              </p:nvSpPr>
              <p:spPr>
                <a:xfrm>
                  <a:off x="894978" y="3712299"/>
                  <a:ext cx="77221" cy="551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" name="Line 280"/>
                <p:cNvSpPr/>
                <p:nvPr/>
              </p:nvSpPr>
              <p:spPr>
                <a:xfrm flipV="1">
                  <a:off x="974741" y="3723317"/>
                  <a:ext cx="77733" cy="4849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" name="Line 281"/>
                <p:cNvSpPr/>
                <p:nvPr/>
              </p:nvSpPr>
              <p:spPr>
                <a:xfrm flipV="1">
                  <a:off x="974741" y="3566077"/>
                  <a:ext cx="39630" cy="198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" name="Line 282"/>
                <p:cNvSpPr/>
                <p:nvPr/>
              </p:nvSpPr>
              <p:spPr>
                <a:xfrm flipV="1">
                  <a:off x="974741" y="3463939"/>
                  <a:ext cx="24889" cy="154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" name="Line 283"/>
                <p:cNvSpPr/>
                <p:nvPr/>
              </p:nvSpPr>
              <p:spPr>
                <a:xfrm>
                  <a:off x="930036" y="3559466"/>
                  <a:ext cx="48262" cy="264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" name="Line 284"/>
                <p:cNvSpPr/>
                <p:nvPr/>
              </p:nvSpPr>
              <p:spPr>
                <a:xfrm>
                  <a:off x="951369" y="3459531"/>
                  <a:ext cx="27944" cy="264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27" name="Picture 836" descr="cell_tower_radiation copy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820738" y="3163888"/>
                <a:ext cx="319089" cy="39099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8" name="Oval 837"/>
              <p:cNvSpPr/>
              <p:nvPr/>
            </p:nvSpPr>
            <p:spPr>
              <a:xfrm>
                <a:off x="955904" y="3321466"/>
                <a:ext cx="36557" cy="581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" name="Group 838"/>
            <p:cNvGrpSpPr/>
            <p:nvPr/>
          </p:nvGrpSpPr>
          <p:grpSpPr>
            <a:xfrm>
              <a:off x="509585" y="4019482"/>
              <a:ext cx="596902" cy="723967"/>
              <a:chOff x="509585" y="4019482"/>
              <a:chExt cx="596902" cy="723967"/>
            </a:xfrm>
          </p:grpSpPr>
          <p:pic>
            <p:nvPicPr>
              <p:cNvPr id="30" name="Picture 839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694239" y="4134733"/>
                <a:ext cx="412248" cy="60871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" name="Picture 840" descr="antenna_radiation_stylized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509585" y="4019482"/>
                <a:ext cx="563974" cy="21036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2" name="Group 852"/>
          <p:cNvGrpSpPr/>
          <p:nvPr/>
        </p:nvGrpSpPr>
        <p:grpSpPr>
          <a:xfrm>
            <a:off x="633414" y="5457825"/>
            <a:ext cx="1482727" cy="511176"/>
            <a:chOff x="633414" y="5457825"/>
            <a:chExt cx="1482727" cy="511176"/>
          </a:xfrm>
        </p:grpSpPr>
        <p:sp>
          <p:nvSpPr>
            <p:cNvPr id="33" name="Text Box 662"/>
            <p:cNvSpPr txBox="1"/>
            <p:nvPr/>
          </p:nvSpPr>
          <p:spPr>
            <a:xfrm>
              <a:off x="633414" y="5630866"/>
              <a:ext cx="1482727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δρομολογητής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34" name="Group 843"/>
            <p:cNvGrpSpPr/>
            <p:nvPr/>
          </p:nvGrpSpPr>
          <p:grpSpPr>
            <a:xfrm>
              <a:off x="703265" y="5457825"/>
              <a:ext cx="485774" cy="203206"/>
              <a:chOff x="703265" y="5457825"/>
              <a:chExt cx="485774" cy="203206"/>
            </a:xfrm>
          </p:grpSpPr>
          <p:sp>
            <p:nvSpPr>
              <p:cNvPr id="35" name="Oval 407"/>
              <p:cNvSpPr/>
              <p:nvPr/>
            </p:nvSpPr>
            <p:spPr>
              <a:xfrm>
                <a:off x="705240" y="5547664"/>
                <a:ext cx="481824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Rectangle 410"/>
              <p:cNvSpPr/>
              <p:nvPr/>
            </p:nvSpPr>
            <p:spPr>
              <a:xfrm>
                <a:off x="705240" y="5534826"/>
                <a:ext cx="483799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Oval 411"/>
              <p:cNvSpPr/>
              <p:nvPr/>
            </p:nvSpPr>
            <p:spPr>
              <a:xfrm>
                <a:off x="703265" y="5457825"/>
                <a:ext cx="481824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" name="Group 847"/>
              <p:cNvGrpSpPr/>
              <p:nvPr/>
            </p:nvGrpSpPr>
            <p:grpSpPr>
              <a:xfrm>
                <a:off x="800026" y="5492050"/>
                <a:ext cx="272509" cy="62032"/>
                <a:chOff x="800026" y="5492050"/>
                <a:chExt cx="272509" cy="62032"/>
              </a:xfrm>
            </p:grpSpPr>
            <p:sp>
              <p:nvSpPr>
                <p:cNvPr id="39" name="Freeform 848"/>
                <p:cNvSpPr/>
                <p:nvPr/>
              </p:nvSpPr>
              <p:spPr>
                <a:xfrm>
                  <a:off x="800026" y="5492050"/>
                  <a:ext cx="272509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" name="Freeform 849"/>
                <p:cNvSpPr/>
                <p:nvPr/>
              </p:nvSpPr>
              <p:spPr>
                <a:xfrm>
                  <a:off x="812325" y="5492050"/>
                  <a:ext cx="247893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1" name="Line 850"/>
              <p:cNvSpPr/>
              <p:nvPr/>
            </p:nvSpPr>
            <p:spPr>
              <a:xfrm>
                <a:off x="705240" y="5519857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Line 851"/>
              <p:cNvSpPr/>
              <p:nvPr/>
            </p:nvSpPr>
            <p:spPr>
              <a:xfrm>
                <a:off x="1185089" y="5524128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  <p:pic>
        <p:nvPicPr>
          <p:cNvPr id="43" name="Picture 853" descr="underline_base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330198" y="888622"/>
            <a:ext cx="5753970" cy="988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roup 1201"/>
          <p:cNvGrpSpPr/>
          <p:nvPr/>
        </p:nvGrpSpPr>
        <p:grpSpPr>
          <a:xfrm>
            <a:off x="333371" y="1322386"/>
            <a:ext cx="1725620" cy="1622420"/>
            <a:chOff x="333371" y="1322386"/>
            <a:chExt cx="1725620" cy="1622420"/>
          </a:xfrm>
        </p:grpSpPr>
        <p:sp>
          <p:nvSpPr>
            <p:cNvPr id="45" name="Text Box 667"/>
            <p:cNvSpPr txBox="1"/>
            <p:nvPr/>
          </p:nvSpPr>
          <p:spPr>
            <a:xfrm>
              <a:off x="760415" y="2646365"/>
              <a:ext cx="1298576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smartphone</a:t>
              </a:r>
            </a:p>
          </p:txBody>
        </p:sp>
        <p:sp>
          <p:nvSpPr>
            <p:cNvPr id="46" name="Text Box 663"/>
            <p:cNvSpPr txBox="1"/>
            <p:nvPr/>
          </p:nvSpPr>
          <p:spPr>
            <a:xfrm>
              <a:off x="773116" y="1384301"/>
              <a:ext cx="444352" cy="36933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PC</a:t>
              </a:r>
            </a:p>
          </p:txBody>
        </p:sp>
        <p:sp>
          <p:nvSpPr>
            <p:cNvPr id="47" name="Text Box 664"/>
            <p:cNvSpPr txBox="1"/>
            <p:nvPr/>
          </p:nvSpPr>
          <p:spPr>
            <a:xfrm>
              <a:off x="774697" y="1739902"/>
              <a:ext cx="1252535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εξυπηρέτης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8" name="Text Box 665"/>
            <p:cNvSpPr txBox="1"/>
            <p:nvPr/>
          </p:nvSpPr>
          <p:spPr>
            <a:xfrm>
              <a:off x="782634" y="2206630"/>
              <a:ext cx="1035861" cy="46166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ασύρματο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laptop</a:t>
              </a:r>
            </a:p>
          </p:txBody>
        </p:sp>
        <p:grpSp>
          <p:nvGrpSpPr>
            <p:cNvPr id="49" name="Group 805"/>
            <p:cNvGrpSpPr/>
            <p:nvPr/>
          </p:nvGrpSpPr>
          <p:grpSpPr>
            <a:xfrm>
              <a:off x="387348" y="1322386"/>
              <a:ext cx="414342" cy="373066"/>
              <a:chOff x="387348" y="1322386"/>
              <a:chExt cx="414342" cy="373066"/>
            </a:xfrm>
          </p:grpSpPr>
          <p:pic>
            <p:nvPicPr>
              <p:cNvPr id="50" name="Picture 806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387348" y="1322386"/>
                <a:ext cx="414342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1" name="Freeform 807"/>
              <p:cNvSpPr/>
              <p:nvPr/>
            </p:nvSpPr>
            <p:spPr>
              <a:xfrm flipH="1">
                <a:off x="564056" y="1358158"/>
                <a:ext cx="195370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2" name="Group 808"/>
            <p:cNvGrpSpPr/>
            <p:nvPr/>
          </p:nvGrpSpPr>
          <p:grpSpPr>
            <a:xfrm>
              <a:off x="473073" y="2670176"/>
              <a:ext cx="371475" cy="274630"/>
              <a:chOff x="473073" y="2670176"/>
              <a:chExt cx="371475" cy="274630"/>
            </a:xfrm>
          </p:grpSpPr>
          <p:pic>
            <p:nvPicPr>
              <p:cNvPr id="53" name="Picture 809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615391" y="2710967"/>
                <a:ext cx="122218" cy="233839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Picture 810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473073" y="2670176"/>
                <a:ext cx="371475" cy="63203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5" name="Group 1088"/>
            <p:cNvGrpSpPr/>
            <p:nvPr/>
          </p:nvGrpSpPr>
          <p:grpSpPr>
            <a:xfrm>
              <a:off x="333371" y="2171699"/>
              <a:ext cx="477838" cy="374657"/>
              <a:chOff x="333371" y="2171699"/>
              <a:chExt cx="477838" cy="374657"/>
            </a:xfrm>
          </p:grpSpPr>
          <p:pic>
            <p:nvPicPr>
              <p:cNvPr id="56" name="Picture 1089" descr="antenna_stylized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333371" y="2171699"/>
                <a:ext cx="474006" cy="205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7" name="Picture 1090" descr="laptop_keyboar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 rot="109080" flipH="1">
                <a:off x="356333" y="2399879"/>
                <a:ext cx="390512" cy="14647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8" name="Freeform 1091"/>
              <p:cNvSpPr/>
              <p:nvPr/>
            </p:nvSpPr>
            <p:spPr>
              <a:xfrm>
                <a:off x="485756" y="2257735"/>
                <a:ext cx="314325" cy="1911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9" name="Picture 1092" descr="screen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501237" y="2262655"/>
                <a:ext cx="285621" cy="1739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0" name="Freeform 1093"/>
              <p:cNvSpPr/>
              <p:nvPr/>
            </p:nvSpPr>
            <p:spPr>
              <a:xfrm>
                <a:off x="542979" y="2252094"/>
                <a:ext cx="266319" cy="35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Freeform 1094"/>
              <p:cNvSpPr/>
              <p:nvPr/>
            </p:nvSpPr>
            <p:spPr>
              <a:xfrm>
                <a:off x="482967" y="2251810"/>
                <a:ext cx="73929" cy="1480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2" name="Freeform 1095"/>
              <p:cNvSpPr/>
              <p:nvPr/>
            </p:nvSpPr>
            <p:spPr>
              <a:xfrm>
                <a:off x="727716" y="2278273"/>
                <a:ext cx="79671" cy="1709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3" name="Freeform 1096"/>
              <p:cNvSpPr/>
              <p:nvPr/>
            </p:nvSpPr>
            <p:spPr>
              <a:xfrm>
                <a:off x="482099" y="2392353"/>
                <a:ext cx="292233" cy="576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Freeform 1097"/>
              <p:cNvSpPr/>
              <p:nvPr/>
            </p:nvSpPr>
            <p:spPr>
              <a:xfrm>
                <a:off x="736585" y="2279718"/>
                <a:ext cx="74624" cy="1716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Freeform 1098"/>
              <p:cNvSpPr/>
              <p:nvPr/>
            </p:nvSpPr>
            <p:spPr>
              <a:xfrm>
                <a:off x="482446" y="2400016"/>
                <a:ext cx="259881" cy="569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099"/>
              <p:cNvGrpSpPr/>
              <p:nvPr/>
            </p:nvGrpSpPr>
            <p:grpSpPr>
              <a:xfrm>
                <a:off x="478103" y="2460897"/>
                <a:ext cx="88193" cy="33832"/>
                <a:chOff x="478103" y="2460897"/>
                <a:chExt cx="88193" cy="33832"/>
              </a:xfrm>
            </p:grpSpPr>
            <p:sp>
              <p:nvSpPr>
                <p:cNvPr id="67" name="Freeform 1100"/>
                <p:cNvSpPr/>
                <p:nvPr/>
              </p:nvSpPr>
              <p:spPr>
                <a:xfrm>
                  <a:off x="478103" y="2460897"/>
                  <a:ext cx="88193" cy="33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101"/>
                <p:cNvSpPr/>
                <p:nvPr/>
              </p:nvSpPr>
              <p:spPr>
                <a:xfrm>
                  <a:off x="479739" y="2461619"/>
                  <a:ext cx="85139" cy="3217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9" name="Freeform 1102"/>
                <p:cNvSpPr/>
                <p:nvPr/>
              </p:nvSpPr>
              <p:spPr>
                <a:xfrm>
                  <a:off x="486076" y="2474137"/>
                  <a:ext cx="30257" cy="103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0" name="Freeform 1103"/>
                <p:cNvSpPr/>
                <p:nvPr/>
              </p:nvSpPr>
              <p:spPr>
                <a:xfrm>
                  <a:off x="485016" y="2478901"/>
                  <a:ext cx="22750" cy="651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1" name="Freeform 1104"/>
                <p:cNvSpPr/>
                <p:nvPr/>
              </p:nvSpPr>
              <p:spPr>
                <a:xfrm>
                  <a:off x="510939" y="2480758"/>
                  <a:ext cx="30257" cy="105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2" name="Freeform 1105"/>
                <p:cNvSpPr/>
                <p:nvPr/>
              </p:nvSpPr>
              <p:spPr>
                <a:xfrm>
                  <a:off x="509878" y="2485732"/>
                  <a:ext cx="22750" cy="651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3" name="Freeform 1106"/>
              <p:cNvSpPr/>
              <p:nvPr/>
            </p:nvSpPr>
            <p:spPr>
              <a:xfrm>
                <a:off x="629088" y="2465953"/>
                <a:ext cx="106801" cy="74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4" name="Freeform 1107"/>
              <p:cNvSpPr/>
              <p:nvPr/>
            </p:nvSpPr>
            <p:spPr>
              <a:xfrm>
                <a:off x="356506" y="2471888"/>
                <a:ext cx="273277" cy="67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Freeform 1108"/>
              <p:cNvSpPr/>
              <p:nvPr/>
            </p:nvSpPr>
            <p:spPr>
              <a:xfrm>
                <a:off x="356680" y="2459452"/>
                <a:ext cx="2953" cy="137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1109"/>
              <p:cNvSpPr/>
              <p:nvPr/>
            </p:nvSpPr>
            <p:spPr>
              <a:xfrm>
                <a:off x="356853" y="2403491"/>
                <a:ext cx="126982" cy="568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7" name="Freeform 1110"/>
              <p:cNvSpPr/>
              <p:nvPr/>
            </p:nvSpPr>
            <p:spPr>
              <a:xfrm>
                <a:off x="365385" y="2462342"/>
                <a:ext cx="259186" cy="652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Freeform 1111"/>
              <p:cNvSpPr/>
              <p:nvPr/>
            </p:nvSpPr>
            <p:spPr>
              <a:xfrm flipV="1">
                <a:off x="624215" y="2457715"/>
                <a:ext cx="105759" cy="67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9" name="Group 1168"/>
            <p:cNvGrpSpPr/>
            <p:nvPr/>
          </p:nvGrpSpPr>
          <p:grpSpPr>
            <a:xfrm>
              <a:off x="539752" y="1741483"/>
              <a:ext cx="249237" cy="406405"/>
              <a:chOff x="539752" y="1741483"/>
              <a:chExt cx="249237" cy="406405"/>
            </a:xfrm>
          </p:grpSpPr>
          <p:sp>
            <p:nvSpPr>
              <p:cNvPr id="80" name="Freeform 1169"/>
              <p:cNvSpPr/>
              <p:nvPr/>
            </p:nvSpPr>
            <p:spPr>
              <a:xfrm>
                <a:off x="737042" y="1742169"/>
                <a:ext cx="49496" cy="387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Rectangle 1170"/>
              <p:cNvSpPr/>
              <p:nvPr/>
            </p:nvSpPr>
            <p:spPr>
              <a:xfrm>
                <a:off x="550944" y="1741483"/>
                <a:ext cx="184178" cy="38740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1171"/>
              <p:cNvSpPr/>
              <p:nvPr/>
            </p:nvSpPr>
            <p:spPr>
              <a:xfrm>
                <a:off x="746314" y="1765404"/>
                <a:ext cx="29562" cy="358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1172"/>
              <p:cNvSpPr/>
              <p:nvPr/>
            </p:nvSpPr>
            <p:spPr>
              <a:xfrm>
                <a:off x="739841" y="1946894"/>
                <a:ext cx="46003" cy="320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Rectangle 1173"/>
              <p:cNvSpPr/>
              <p:nvPr/>
            </p:nvSpPr>
            <p:spPr>
              <a:xfrm>
                <a:off x="552517" y="1785923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174"/>
              <p:cNvGrpSpPr/>
              <p:nvPr/>
            </p:nvGrpSpPr>
            <p:grpSpPr>
              <a:xfrm>
                <a:off x="646124" y="1782732"/>
                <a:ext cx="101617" cy="23884"/>
                <a:chOff x="646124" y="1782732"/>
                <a:chExt cx="101617" cy="23884"/>
              </a:xfrm>
            </p:grpSpPr>
            <p:sp>
              <p:nvSpPr>
                <p:cNvPr id="86" name="AutoShape 1175"/>
                <p:cNvSpPr/>
                <p:nvPr/>
              </p:nvSpPr>
              <p:spPr>
                <a:xfrm>
                  <a:off x="646124" y="1782732"/>
                  <a:ext cx="101617" cy="2388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AutoShape 1176"/>
                <p:cNvSpPr/>
                <p:nvPr/>
              </p:nvSpPr>
              <p:spPr>
                <a:xfrm>
                  <a:off x="647669" y="1785914"/>
                  <a:ext cx="96853" cy="1751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Rectangle 1177"/>
              <p:cNvSpPr/>
              <p:nvPr/>
            </p:nvSpPr>
            <p:spPr>
              <a:xfrm>
                <a:off x="554089" y="1841565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9" name="Group 1178"/>
              <p:cNvGrpSpPr/>
              <p:nvPr/>
            </p:nvGrpSpPr>
            <p:grpSpPr>
              <a:xfrm>
                <a:off x="646060" y="1836663"/>
                <a:ext cx="101617" cy="23874"/>
                <a:chOff x="646060" y="1836663"/>
                <a:chExt cx="101617" cy="23874"/>
              </a:xfrm>
            </p:grpSpPr>
            <p:sp>
              <p:nvSpPr>
                <p:cNvPr id="90" name="AutoShape 1179"/>
                <p:cNvSpPr/>
                <p:nvPr/>
              </p:nvSpPr>
              <p:spPr>
                <a:xfrm>
                  <a:off x="646060" y="1836663"/>
                  <a:ext cx="101617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AutoShape 1180"/>
                <p:cNvSpPr/>
                <p:nvPr/>
              </p:nvSpPr>
              <p:spPr>
                <a:xfrm>
                  <a:off x="647742" y="1839937"/>
                  <a:ext cx="96853" cy="174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2" name="Rectangle 1181"/>
              <p:cNvSpPr/>
              <p:nvPr/>
            </p:nvSpPr>
            <p:spPr>
              <a:xfrm>
                <a:off x="552517" y="1898724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Rectangle 1182"/>
              <p:cNvSpPr/>
              <p:nvPr/>
            </p:nvSpPr>
            <p:spPr>
              <a:xfrm>
                <a:off x="555662" y="1949436"/>
                <a:ext cx="103190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183"/>
              <p:cNvGrpSpPr/>
              <p:nvPr/>
            </p:nvGrpSpPr>
            <p:grpSpPr>
              <a:xfrm>
                <a:off x="644523" y="1944691"/>
                <a:ext cx="101653" cy="25429"/>
                <a:chOff x="644523" y="1944691"/>
                <a:chExt cx="101653" cy="25429"/>
              </a:xfrm>
            </p:grpSpPr>
            <p:sp>
              <p:nvSpPr>
                <p:cNvPr id="95" name="AutoShape 1184"/>
                <p:cNvSpPr/>
                <p:nvPr/>
              </p:nvSpPr>
              <p:spPr>
                <a:xfrm>
                  <a:off x="644523" y="1944691"/>
                  <a:ext cx="101653" cy="2542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AutoShape 1185"/>
                <p:cNvSpPr/>
                <p:nvPr/>
              </p:nvSpPr>
              <p:spPr>
                <a:xfrm>
                  <a:off x="646060" y="1947818"/>
                  <a:ext cx="96880" cy="1898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Freeform 1186"/>
              <p:cNvSpPr/>
              <p:nvPr/>
            </p:nvSpPr>
            <p:spPr>
              <a:xfrm>
                <a:off x="740535" y="1898385"/>
                <a:ext cx="46003" cy="318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8" name="Group 1187"/>
              <p:cNvGrpSpPr/>
              <p:nvPr/>
            </p:nvGrpSpPr>
            <p:grpSpPr>
              <a:xfrm>
                <a:off x="644514" y="1893969"/>
                <a:ext cx="101653" cy="23746"/>
                <a:chOff x="644514" y="1893969"/>
                <a:chExt cx="101653" cy="23746"/>
              </a:xfrm>
            </p:grpSpPr>
            <p:sp>
              <p:nvSpPr>
                <p:cNvPr id="99" name="AutoShape 1188"/>
                <p:cNvSpPr/>
                <p:nvPr/>
              </p:nvSpPr>
              <p:spPr>
                <a:xfrm>
                  <a:off x="644514" y="1893969"/>
                  <a:ext cx="101653" cy="2374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AutoShape 1189"/>
                <p:cNvSpPr/>
                <p:nvPr/>
              </p:nvSpPr>
              <p:spPr>
                <a:xfrm>
                  <a:off x="646060" y="1897023"/>
                  <a:ext cx="96880" cy="174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1" name="Rectangle 1190"/>
              <p:cNvSpPr/>
              <p:nvPr/>
            </p:nvSpPr>
            <p:spPr>
              <a:xfrm>
                <a:off x="733367" y="1741483"/>
                <a:ext cx="12765" cy="388930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Freeform 1191"/>
              <p:cNvSpPr/>
              <p:nvPr/>
            </p:nvSpPr>
            <p:spPr>
              <a:xfrm>
                <a:off x="744733" y="1839525"/>
                <a:ext cx="41449" cy="36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192"/>
              <p:cNvSpPr/>
              <p:nvPr/>
            </p:nvSpPr>
            <p:spPr>
              <a:xfrm>
                <a:off x="745263" y="1784058"/>
                <a:ext cx="42675" cy="40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Oval 1193"/>
              <p:cNvSpPr/>
              <p:nvPr/>
            </p:nvSpPr>
            <p:spPr>
              <a:xfrm>
                <a:off x="781117" y="2111422"/>
                <a:ext cx="7872" cy="1594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5" name="Freeform 1194"/>
              <p:cNvSpPr/>
              <p:nvPr/>
            </p:nvSpPr>
            <p:spPr>
              <a:xfrm>
                <a:off x="742986" y="2112099"/>
                <a:ext cx="42848" cy="33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AutoShape 1195"/>
              <p:cNvSpPr/>
              <p:nvPr/>
            </p:nvSpPr>
            <p:spPr>
              <a:xfrm>
                <a:off x="539752" y="2122450"/>
                <a:ext cx="209534" cy="254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AutoShape 1196"/>
              <p:cNvSpPr/>
              <p:nvPr/>
            </p:nvSpPr>
            <p:spPr>
              <a:xfrm>
                <a:off x="550944" y="2128887"/>
                <a:ext cx="187323" cy="1424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8" name="Oval 1197"/>
              <p:cNvSpPr/>
              <p:nvPr/>
            </p:nvSpPr>
            <p:spPr>
              <a:xfrm>
                <a:off x="569835" y="2073255"/>
                <a:ext cx="26938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9" name="Oval 1198"/>
              <p:cNvSpPr/>
              <p:nvPr/>
            </p:nvSpPr>
            <p:spPr>
              <a:xfrm>
                <a:off x="600093" y="2073255"/>
                <a:ext cx="28510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Oval 1199"/>
              <p:cNvSpPr/>
              <p:nvPr/>
            </p:nvSpPr>
            <p:spPr>
              <a:xfrm>
                <a:off x="631749" y="2073255"/>
                <a:ext cx="26938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Rectangle 1200"/>
              <p:cNvSpPr/>
              <p:nvPr/>
            </p:nvSpPr>
            <p:spPr>
              <a:xfrm>
                <a:off x="701710" y="1979630"/>
                <a:ext cx="14337" cy="130091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12" name="Slide Number Placeholder 3"/>
          <p:cNvSpPr txBox="1"/>
          <p:nvPr/>
        </p:nvSpPr>
        <p:spPr>
          <a:xfrm>
            <a:off x="8324853" y="6437311"/>
            <a:ext cx="676271" cy="30162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</a:t>
            </a:r>
            <a:r>
              <a:rPr lang="en-US" sz="120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E8716BC4-32FC-45A3-8F8B-1A0A06F439BD}" type="slidenum">
              <a:rPr sz="1600"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</a:t>
            </a:fld>
            <a:endParaRPr lang="en-US" sz="160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113" name="Group 366"/>
          <p:cNvGrpSpPr/>
          <p:nvPr/>
        </p:nvGrpSpPr>
        <p:grpSpPr>
          <a:xfrm>
            <a:off x="5202241" y="1384301"/>
            <a:ext cx="4121145" cy="4789489"/>
            <a:chOff x="5202241" y="1384301"/>
            <a:chExt cx="4121145" cy="4789489"/>
          </a:xfrm>
        </p:grpSpPr>
        <p:sp>
          <p:nvSpPr>
            <p:cNvPr id="114" name="Freeform 415"/>
            <p:cNvSpPr/>
            <p:nvPr/>
          </p:nvSpPr>
          <p:spPr>
            <a:xfrm>
              <a:off x="7003837" y="3527069"/>
              <a:ext cx="1314294" cy="67458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15" name="Freeform 416"/>
            <p:cNvSpPr/>
            <p:nvPr/>
          </p:nvSpPr>
          <p:spPr>
            <a:xfrm>
              <a:off x="7022884" y="2001740"/>
              <a:ext cx="1730172" cy="11253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16" name="Freeform 417"/>
            <p:cNvSpPr/>
            <p:nvPr/>
          </p:nvSpPr>
          <p:spPr>
            <a:xfrm>
              <a:off x="5202241" y="1709681"/>
              <a:ext cx="1736527" cy="10713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17" name="Group 418"/>
            <p:cNvGrpSpPr/>
            <p:nvPr/>
          </p:nvGrpSpPr>
          <p:grpSpPr>
            <a:xfrm>
              <a:off x="5278428" y="2974716"/>
              <a:ext cx="1458742" cy="933291"/>
              <a:chOff x="5278428" y="2974716"/>
              <a:chExt cx="1458742" cy="933291"/>
            </a:xfrm>
          </p:grpSpPr>
          <p:sp>
            <p:nvSpPr>
              <p:cNvPr id="118" name="Rectangle 419"/>
              <p:cNvSpPr/>
              <p:nvPr/>
            </p:nvSpPr>
            <p:spPr>
              <a:xfrm>
                <a:off x="5512122" y="3238493"/>
                <a:ext cx="986884" cy="669514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AutoShape 420"/>
              <p:cNvSpPr/>
              <p:nvPr/>
            </p:nvSpPr>
            <p:spPr>
              <a:xfrm>
                <a:off x="5278428" y="2974716"/>
                <a:ext cx="1458742" cy="317799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0" name="Line 421"/>
            <p:cNvSpPr/>
            <p:nvPr/>
          </p:nvSpPr>
          <p:spPr>
            <a:xfrm>
              <a:off x="7395904" y="3812773"/>
              <a:ext cx="163494" cy="1206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1" name="Line 422"/>
            <p:cNvSpPr/>
            <p:nvPr/>
          </p:nvSpPr>
          <p:spPr>
            <a:xfrm>
              <a:off x="7492730" y="3733412"/>
              <a:ext cx="2793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2" name="Line 423"/>
            <p:cNvSpPr/>
            <p:nvPr/>
          </p:nvSpPr>
          <p:spPr>
            <a:xfrm flipV="1">
              <a:off x="7729249" y="3819119"/>
              <a:ext cx="134919" cy="104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3" name="Line 424"/>
            <p:cNvSpPr/>
            <p:nvPr/>
          </p:nvSpPr>
          <p:spPr>
            <a:xfrm>
              <a:off x="6427646" y="3739758"/>
              <a:ext cx="6793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425"/>
            <p:cNvSpPr/>
            <p:nvPr/>
          </p:nvSpPr>
          <p:spPr>
            <a:xfrm>
              <a:off x="6722888" y="2587422"/>
              <a:ext cx="509531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5" name="Line 426"/>
            <p:cNvSpPr/>
            <p:nvPr/>
          </p:nvSpPr>
          <p:spPr>
            <a:xfrm>
              <a:off x="6289544" y="2403308"/>
              <a:ext cx="152384" cy="95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6" name="Freeform 427"/>
            <p:cNvSpPr/>
            <p:nvPr/>
          </p:nvSpPr>
          <p:spPr>
            <a:xfrm>
              <a:off x="5497482" y="4377827"/>
              <a:ext cx="3079397" cy="16650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7" name="Line 428"/>
            <p:cNvSpPr/>
            <p:nvPr/>
          </p:nvSpPr>
          <p:spPr>
            <a:xfrm rot="16200004">
              <a:off x="7845132" y="5158753"/>
              <a:ext cx="523786" cy="139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8" name="Line 429"/>
            <p:cNvSpPr/>
            <p:nvPr/>
          </p:nvSpPr>
          <p:spPr>
            <a:xfrm rot="5399996" flipV="1">
              <a:off x="7991156" y="5439688"/>
              <a:ext cx="3172" cy="85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430"/>
            <p:cNvSpPr/>
            <p:nvPr/>
          </p:nvSpPr>
          <p:spPr>
            <a:xfrm rot="16200004">
              <a:off x="8176871" y="5115890"/>
              <a:ext cx="0" cy="1142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0" name="Line 431"/>
            <p:cNvSpPr/>
            <p:nvPr/>
          </p:nvSpPr>
          <p:spPr>
            <a:xfrm>
              <a:off x="7357811" y="4696870"/>
              <a:ext cx="390476" cy="1841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1" name="Line 432"/>
            <p:cNvSpPr/>
            <p:nvPr/>
          </p:nvSpPr>
          <p:spPr>
            <a:xfrm flipV="1">
              <a:off x="6737171" y="4684169"/>
              <a:ext cx="322225" cy="1984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2" name="Line 433"/>
            <p:cNvSpPr/>
            <p:nvPr/>
          </p:nvSpPr>
          <p:spPr>
            <a:xfrm flipV="1">
              <a:off x="6780029" y="4976219"/>
              <a:ext cx="9714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435"/>
            <p:cNvSpPr/>
            <p:nvPr/>
          </p:nvSpPr>
          <p:spPr>
            <a:xfrm>
              <a:off x="6100657" y="4773058"/>
              <a:ext cx="263493" cy="857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4" name="Line 436"/>
            <p:cNvSpPr/>
            <p:nvPr/>
          </p:nvSpPr>
          <p:spPr>
            <a:xfrm flipV="1">
              <a:off x="5841927" y="4982565"/>
              <a:ext cx="412705" cy="1269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5" name="Line 439"/>
            <p:cNvSpPr/>
            <p:nvPr/>
          </p:nvSpPr>
          <p:spPr>
            <a:xfrm flipH="1">
              <a:off x="6267325" y="5069863"/>
              <a:ext cx="142856" cy="1984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6" name="Line 440"/>
            <p:cNvSpPr/>
            <p:nvPr/>
          </p:nvSpPr>
          <p:spPr>
            <a:xfrm flipH="1" flipV="1">
              <a:off x="6587968" y="5096847"/>
              <a:ext cx="74605" cy="1730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7" name="Line 441"/>
            <p:cNvSpPr/>
            <p:nvPr/>
          </p:nvSpPr>
          <p:spPr>
            <a:xfrm>
              <a:off x="6743517" y="5052407"/>
              <a:ext cx="503176" cy="269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8" name="Line 443"/>
            <p:cNvSpPr/>
            <p:nvPr/>
          </p:nvSpPr>
          <p:spPr>
            <a:xfrm>
              <a:off x="6281617" y="3522314"/>
              <a:ext cx="0" cy="1317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9" name="Line 444"/>
            <p:cNvSpPr/>
            <p:nvPr/>
          </p:nvSpPr>
          <p:spPr>
            <a:xfrm flipV="1">
              <a:off x="7576864" y="2492188"/>
              <a:ext cx="123809" cy="872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0" name="Line 445"/>
            <p:cNvSpPr/>
            <p:nvPr/>
          </p:nvSpPr>
          <p:spPr>
            <a:xfrm>
              <a:off x="7405432" y="2665201"/>
              <a:ext cx="0" cy="825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1" name="Line 446"/>
            <p:cNvSpPr/>
            <p:nvPr/>
          </p:nvSpPr>
          <p:spPr>
            <a:xfrm flipV="1">
              <a:off x="7576864" y="2562029"/>
              <a:ext cx="263493" cy="2888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447"/>
            <p:cNvSpPr/>
            <p:nvPr/>
          </p:nvSpPr>
          <p:spPr>
            <a:xfrm>
              <a:off x="7941948" y="2560448"/>
              <a:ext cx="0" cy="1968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3" name="Line 448"/>
            <p:cNvSpPr/>
            <p:nvPr/>
          </p:nvSpPr>
          <p:spPr>
            <a:xfrm>
              <a:off x="7595911" y="2866781"/>
              <a:ext cx="18888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4" name="Line 449"/>
            <p:cNvSpPr/>
            <p:nvPr/>
          </p:nvSpPr>
          <p:spPr>
            <a:xfrm flipV="1">
              <a:off x="5891131" y="3733412"/>
              <a:ext cx="168258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5" name="Line 450"/>
            <p:cNvSpPr/>
            <p:nvPr/>
          </p:nvSpPr>
          <p:spPr>
            <a:xfrm>
              <a:off x="8149882" y="2857253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6" name="Line 451"/>
            <p:cNvSpPr/>
            <p:nvPr/>
          </p:nvSpPr>
          <p:spPr>
            <a:xfrm flipH="1">
              <a:off x="7295906" y="2933440"/>
              <a:ext cx="98416" cy="7047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7" name="Line 452"/>
            <p:cNvSpPr/>
            <p:nvPr/>
          </p:nvSpPr>
          <p:spPr>
            <a:xfrm flipH="1">
              <a:off x="7887980" y="2933440"/>
              <a:ext cx="111108" cy="7269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8" name="Line 541"/>
            <p:cNvSpPr/>
            <p:nvPr/>
          </p:nvSpPr>
          <p:spPr>
            <a:xfrm flipV="1">
              <a:off x="7272095" y="4074666"/>
              <a:ext cx="226981" cy="4364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49" name="Group 590"/>
            <p:cNvGrpSpPr/>
            <p:nvPr/>
          </p:nvGrpSpPr>
          <p:grpSpPr>
            <a:xfrm>
              <a:off x="5775258" y="4533384"/>
              <a:ext cx="414287" cy="373002"/>
              <a:chOff x="5775258" y="4533384"/>
              <a:chExt cx="414287" cy="373002"/>
            </a:xfrm>
          </p:grpSpPr>
          <p:pic>
            <p:nvPicPr>
              <p:cNvPr id="150" name="Picture 591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5775258" y="4533384"/>
                <a:ext cx="414287" cy="3730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1" name="Freeform 592"/>
              <p:cNvSpPr/>
              <p:nvPr/>
            </p:nvSpPr>
            <p:spPr>
              <a:xfrm flipH="1">
                <a:off x="5951948" y="4569147"/>
                <a:ext cx="195343" cy="1709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2" name="Group 593"/>
            <p:cNvGrpSpPr/>
            <p:nvPr/>
          </p:nvGrpSpPr>
          <p:grpSpPr>
            <a:xfrm>
              <a:off x="5457797" y="4953999"/>
              <a:ext cx="482547" cy="406331"/>
              <a:chOff x="5457797" y="4953999"/>
              <a:chExt cx="482547" cy="406331"/>
            </a:xfrm>
          </p:grpSpPr>
          <p:pic>
            <p:nvPicPr>
              <p:cNvPr id="153" name="Picture 594" descr="desktop_computer_stylized_medium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 flipH="1">
                <a:off x="5457797" y="4953999"/>
                <a:ext cx="482547" cy="40633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4" name="Freeform 595"/>
              <p:cNvSpPr/>
              <p:nvPr/>
            </p:nvSpPr>
            <p:spPr>
              <a:xfrm flipH="1">
                <a:off x="5663592" y="4992962"/>
                <a:ext cx="227530" cy="186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5" name="Group 596"/>
            <p:cNvGrpSpPr/>
            <p:nvPr/>
          </p:nvGrpSpPr>
          <p:grpSpPr>
            <a:xfrm>
              <a:off x="5926528" y="5246443"/>
              <a:ext cx="426988" cy="349191"/>
              <a:chOff x="5926528" y="5246443"/>
              <a:chExt cx="426988" cy="349191"/>
            </a:xfrm>
          </p:grpSpPr>
          <p:pic>
            <p:nvPicPr>
              <p:cNvPr id="156" name="Picture 597" descr="desktop_computer_stylized_medium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 flipH="1">
                <a:off x="5926528" y="5246443"/>
                <a:ext cx="426988" cy="34919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7" name="Freeform 598"/>
              <p:cNvSpPr/>
              <p:nvPr/>
            </p:nvSpPr>
            <p:spPr>
              <a:xfrm flipH="1">
                <a:off x="6117683" y="5289054"/>
                <a:ext cx="201332" cy="1600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8" name="Group 599"/>
            <p:cNvGrpSpPr/>
            <p:nvPr/>
          </p:nvGrpSpPr>
          <p:grpSpPr>
            <a:xfrm>
              <a:off x="6549865" y="5238112"/>
              <a:ext cx="426988" cy="350782"/>
              <a:chOff x="6549865" y="5238112"/>
              <a:chExt cx="426988" cy="350782"/>
            </a:xfrm>
          </p:grpSpPr>
          <p:pic>
            <p:nvPicPr>
              <p:cNvPr id="159" name="Picture 600" descr="desktop_computer_stylized_medium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6549865" y="5238112"/>
                <a:ext cx="426988" cy="35078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60" name="Freeform 601"/>
              <p:cNvSpPr/>
              <p:nvPr/>
            </p:nvSpPr>
            <p:spPr>
              <a:xfrm>
                <a:off x="6593418" y="5271753"/>
                <a:ext cx="201332" cy="160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61" name="Picture 603" descr="car_icon_small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>
            <a:xfrm>
              <a:off x="6341930" y="1720791"/>
              <a:ext cx="849212" cy="168249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" name="Group 652"/>
            <p:cNvGrpSpPr/>
            <p:nvPr/>
          </p:nvGrpSpPr>
          <p:grpSpPr>
            <a:xfrm>
              <a:off x="5613355" y="1546195"/>
              <a:ext cx="415878" cy="385702"/>
              <a:chOff x="5613355" y="1546195"/>
              <a:chExt cx="415878" cy="385702"/>
            </a:xfrm>
          </p:grpSpPr>
          <p:pic>
            <p:nvPicPr>
              <p:cNvPr id="163" name="Picture 653" descr="iphone_stylized_small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772680" y="1603491"/>
                <a:ext cx="136821" cy="32840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64" name="Picture 654" descr="antenna_radiation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5613355" y="1546195"/>
                <a:ext cx="415878" cy="8876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65" name="Group 665"/>
            <p:cNvGrpSpPr/>
            <p:nvPr/>
          </p:nvGrpSpPr>
          <p:grpSpPr>
            <a:xfrm>
              <a:off x="7689564" y="2395371"/>
              <a:ext cx="390476" cy="169831"/>
              <a:chOff x="7689564" y="2395371"/>
              <a:chExt cx="390476" cy="169831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7691146" y="2470452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7691146" y="2459726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7689564" y="2395371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659"/>
              <p:cNvGrpSpPr/>
              <p:nvPr/>
            </p:nvGrpSpPr>
            <p:grpSpPr>
              <a:xfrm>
                <a:off x="7767343" y="2423973"/>
                <a:ext cx="219053" cy="51846"/>
                <a:chOff x="7767343" y="2423973"/>
                <a:chExt cx="219053" cy="51846"/>
              </a:xfrm>
            </p:grpSpPr>
            <p:sp>
              <p:nvSpPr>
                <p:cNvPr id="170" name="Freeform 660"/>
                <p:cNvSpPr/>
                <p:nvPr/>
              </p:nvSpPr>
              <p:spPr>
                <a:xfrm>
                  <a:off x="7767343" y="2423973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661"/>
                <p:cNvSpPr/>
                <p:nvPr/>
              </p:nvSpPr>
              <p:spPr>
                <a:xfrm>
                  <a:off x="7777237" y="2423973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662"/>
              <p:cNvSpPr/>
              <p:nvPr/>
            </p:nvSpPr>
            <p:spPr>
              <a:xfrm>
                <a:off x="7691146" y="2447217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663"/>
              <p:cNvSpPr/>
              <p:nvPr/>
            </p:nvSpPr>
            <p:spPr>
              <a:xfrm>
                <a:off x="8076867" y="2450793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666"/>
            <p:cNvGrpSpPr/>
            <p:nvPr/>
          </p:nvGrpSpPr>
          <p:grpSpPr>
            <a:xfrm>
              <a:off x="7762579" y="2757263"/>
              <a:ext cx="390476" cy="176177"/>
              <a:chOff x="7762579" y="2757263"/>
              <a:chExt cx="390476" cy="176177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7764161" y="2835152"/>
                <a:ext cx="387303" cy="9828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7764161" y="2824023"/>
                <a:ext cx="388894" cy="6120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7762579" y="2757263"/>
                <a:ext cx="387303" cy="11498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670"/>
              <p:cNvGrpSpPr/>
              <p:nvPr/>
            </p:nvGrpSpPr>
            <p:grpSpPr>
              <a:xfrm>
                <a:off x="7840358" y="2786935"/>
                <a:ext cx="219053" cy="53785"/>
                <a:chOff x="7840358" y="2786935"/>
                <a:chExt cx="219053" cy="53785"/>
              </a:xfrm>
            </p:grpSpPr>
            <p:sp>
              <p:nvSpPr>
                <p:cNvPr id="179" name="Freeform 671"/>
                <p:cNvSpPr/>
                <p:nvPr/>
              </p:nvSpPr>
              <p:spPr>
                <a:xfrm>
                  <a:off x="7840358" y="2786935"/>
                  <a:ext cx="219053" cy="5378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672"/>
                <p:cNvSpPr/>
                <p:nvPr/>
              </p:nvSpPr>
              <p:spPr>
                <a:xfrm>
                  <a:off x="7850252" y="2786935"/>
                  <a:ext cx="199266" cy="5378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673"/>
              <p:cNvSpPr/>
              <p:nvPr/>
            </p:nvSpPr>
            <p:spPr>
              <a:xfrm>
                <a:off x="7764161" y="2811048"/>
                <a:ext cx="0" cy="778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674"/>
              <p:cNvSpPr/>
              <p:nvPr/>
            </p:nvSpPr>
            <p:spPr>
              <a:xfrm>
                <a:off x="8149882" y="2814751"/>
                <a:ext cx="0" cy="76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675"/>
            <p:cNvGrpSpPr/>
            <p:nvPr/>
          </p:nvGrpSpPr>
          <p:grpSpPr>
            <a:xfrm>
              <a:off x="7203844" y="2493779"/>
              <a:ext cx="390476" cy="169831"/>
              <a:chOff x="7203844" y="2493779"/>
              <a:chExt cx="390476" cy="169831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7205426" y="2568860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7205426" y="2558134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7203844" y="2493779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679"/>
              <p:cNvGrpSpPr/>
              <p:nvPr/>
            </p:nvGrpSpPr>
            <p:grpSpPr>
              <a:xfrm>
                <a:off x="7281623" y="2522381"/>
                <a:ext cx="219053" cy="51846"/>
                <a:chOff x="7281623" y="2522381"/>
                <a:chExt cx="219053" cy="51846"/>
              </a:xfrm>
            </p:grpSpPr>
            <p:sp>
              <p:nvSpPr>
                <p:cNvPr id="188" name="Freeform 680"/>
                <p:cNvSpPr/>
                <p:nvPr/>
              </p:nvSpPr>
              <p:spPr>
                <a:xfrm>
                  <a:off x="7281623" y="2522381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681"/>
                <p:cNvSpPr/>
                <p:nvPr/>
              </p:nvSpPr>
              <p:spPr>
                <a:xfrm>
                  <a:off x="7291517" y="2522381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682"/>
              <p:cNvSpPr/>
              <p:nvPr/>
            </p:nvSpPr>
            <p:spPr>
              <a:xfrm>
                <a:off x="7205426" y="2545625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683"/>
              <p:cNvSpPr/>
              <p:nvPr/>
            </p:nvSpPr>
            <p:spPr>
              <a:xfrm>
                <a:off x="7591147" y="2549200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684"/>
            <p:cNvGrpSpPr/>
            <p:nvPr/>
          </p:nvGrpSpPr>
          <p:grpSpPr>
            <a:xfrm>
              <a:off x="7214954" y="2757263"/>
              <a:ext cx="390485" cy="169831"/>
              <a:chOff x="7214954" y="2757263"/>
              <a:chExt cx="390485" cy="16983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7216545" y="2832344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7216545" y="2821618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7214954" y="2757263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688"/>
              <p:cNvGrpSpPr/>
              <p:nvPr/>
            </p:nvGrpSpPr>
            <p:grpSpPr>
              <a:xfrm>
                <a:off x="7292733" y="2785865"/>
                <a:ext cx="219053" cy="51846"/>
                <a:chOff x="7292733" y="2785865"/>
                <a:chExt cx="219053" cy="51846"/>
              </a:xfrm>
            </p:grpSpPr>
            <p:sp>
              <p:nvSpPr>
                <p:cNvPr id="197" name="Freeform 689"/>
                <p:cNvSpPr/>
                <p:nvPr/>
              </p:nvSpPr>
              <p:spPr>
                <a:xfrm>
                  <a:off x="7292733" y="2785865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690"/>
                <p:cNvSpPr/>
                <p:nvPr/>
              </p:nvSpPr>
              <p:spPr>
                <a:xfrm>
                  <a:off x="7302627" y="2785865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691"/>
              <p:cNvSpPr/>
              <p:nvPr/>
            </p:nvSpPr>
            <p:spPr>
              <a:xfrm>
                <a:off x="7216545" y="2809109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692"/>
              <p:cNvSpPr/>
              <p:nvPr/>
            </p:nvSpPr>
            <p:spPr>
              <a:xfrm>
                <a:off x="7602257" y="2812685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01" name="Line 693"/>
            <p:cNvSpPr/>
            <p:nvPr/>
          </p:nvSpPr>
          <p:spPr>
            <a:xfrm>
              <a:off x="8345125" y="2855671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202" name="Group 694"/>
            <p:cNvGrpSpPr/>
            <p:nvPr/>
          </p:nvGrpSpPr>
          <p:grpSpPr>
            <a:xfrm>
              <a:off x="7400668" y="3911181"/>
              <a:ext cx="485721" cy="203170"/>
              <a:chOff x="7400668" y="3911181"/>
              <a:chExt cx="485721" cy="203170"/>
            </a:xfrm>
          </p:grpSpPr>
          <p:sp>
            <p:nvSpPr>
              <p:cNvPr id="203" name="Oval 407"/>
              <p:cNvSpPr/>
              <p:nvPr/>
            </p:nvSpPr>
            <p:spPr>
              <a:xfrm>
                <a:off x="7402644" y="4001002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Rectangle 410"/>
              <p:cNvSpPr/>
              <p:nvPr/>
            </p:nvSpPr>
            <p:spPr>
              <a:xfrm>
                <a:off x="7402644" y="3988173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5" name="Oval 411"/>
              <p:cNvSpPr/>
              <p:nvPr/>
            </p:nvSpPr>
            <p:spPr>
              <a:xfrm>
                <a:off x="7400668" y="3911181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6" name="Group 698"/>
              <p:cNvGrpSpPr/>
              <p:nvPr/>
            </p:nvGrpSpPr>
            <p:grpSpPr>
              <a:xfrm>
                <a:off x="7497421" y="3945398"/>
                <a:ext cx="272472" cy="62014"/>
                <a:chOff x="7497421" y="3945398"/>
                <a:chExt cx="272472" cy="62014"/>
              </a:xfrm>
            </p:grpSpPr>
            <p:sp>
              <p:nvSpPr>
                <p:cNvPr id="207" name="Freeform 699"/>
                <p:cNvSpPr/>
                <p:nvPr/>
              </p:nvSpPr>
              <p:spPr>
                <a:xfrm>
                  <a:off x="7497421" y="3945398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8" name="Freeform 700"/>
                <p:cNvSpPr/>
                <p:nvPr/>
              </p:nvSpPr>
              <p:spPr>
                <a:xfrm>
                  <a:off x="7509720" y="3945398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9" name="Line 701"/>
              <p:cNvSpPr/>
              <p:nvPr/>
            </p:nvSpPr>
            <p:spPr>
              <a:xfrm>
                <a:off x="7402644" y="3973205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0" name="Line 702"/>
              <p:cNvSpPr/>
              <p:nvPr/>
            </p:nvSpPr>
            <p:spPr>
              <a:xfrm>
                <a:off x="7882438" y="3977475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1" name="Group 712"/>
            <p:cNvGrpSpPr/>
            <p:nvPr/>
          </p:nvGrpSpPr>
          <p:grpSpPr>
            <a:xfrm>
              <a:off x="7081616" y="3630241"/>
              <a:ext cx="485720" cy="203170"/>
              <a:chOff x="7081616" y="3630241"/>
              <a:chExt cx="485720" cy="203170"/>
            </a:xfrm>
          </p:grpSpPr>
          <p:sp>
            <p:nvSpPr>
              <p:cNvPr id="212" name="Oval 407"/>
              <p:cNvSpPr/>
              <p:nvPr/>
            </p:nvSpPr>
            <p:spPr>
              <a:xfrm>
                <a:off x="7083591" y="3720062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Rectangle 410"/>
              <p:cNvSpPr/>
              <p:nvPr/>
            </p:nvSpPr>
            <p:spPr>
              <a:xfrm>
                <a:off x="7083591" y="3707233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4" name="Oval 411"/>
              <p:cNvSpPr/>
              <p:nvPr/>
            </p:nvSpPr>
            <p:spPr>
              <a:xfrm>
                <a:off x="7081616" y="3630241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5" name="Group 716"/>
              <p:cNvGrpSpPr/>
              <p:nvPr/>
            </p:nvGrpSpPr>
            <p:grpSpPr>
              <a:xfrm>
                <a:off x="7178369" y="3664457"/>
                <a:ext cx="272472" cy="62014"/>
                <a:chOff x="7178369" y="3664457"/>
                <a:chExt cx="272472" cy="62014"/>
              </a:xfrm>
            </p:grpSpPr>
            <p:sp>
              <p:nvSpPr>
                <p:cNvPr id="216" name="Freeform 717"/>
                <p:cNvSpPr/>
                <p:nvPr/>
              </p:nvSpPr>
              <p:spPr>
                <a:xfrm>
                  <a:off x="7178369" y="3664457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7" name="Freeform 718"/>
                <p:cNvSpPr/>
                <p:nvPr/>
              </p:nvSpPr>
              <p:spPr>
                <a:xfrm>
                  <a:off x="7190677" y="3664457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8" name="Line 719"/>
              <p:cNvSpPr/>
              <p:nvPr/>
            </p:nvSpPr>
            <p:spPr>
              <a:xfrm>
                <a:off x="7083591" y="3692264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9" name="Line 720"/>
              <p:cNvSpPr/>
              <p:nvPr/>
            </p:nvSpPr>
            <p:spPr>
              <a:xfrm>
                <a:off x="7563386" y="3696535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20" name="Group 721"/>
            <p:cNvGrpSpPr/>
            <p:nvPr/>
          </p:nvGrpSpPr>
          <p:grpSpPr>
            <a:xfrm>
              <a:off x="7743532" y="3642942"/>
              <a:ext cx="485720" cy="203170"/>
              <a:chOff x="7743532" y="3642942"/>
              <a:chExt cx="485720" cy="203170"/>
            </a:xfrm>
          </p:grpSpPr>
          <p:sp>
            <p:nvSpPr>
              <p:cNvPr id="221" name="Oval 407"/>
              <p:cNvSpPr/>
              <p:nvPr/>
            </p:nvSpPr>
            <p:spPr>
              <a:xfrm>
                <a:off x="7745507" y="3732763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Rectangle 410"/>
              <p:cNvSpPr/>
              <p:nvPr/>
            </p:nvSpPr>
            <p:spPr>
              <a:xfrm>
                <a:off x="7745507" y="3719925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Oval 411"/>
              <p:cNvSpPr/>
              <p:nvPr/>
            </p:nvSpPr>
            <p:spPr>
              <a:xfrm>
                <a:off x="7743532" y="3642942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4" name="Group 725"/>
              <p:cNvGrpSpPr/>
              <p:nvPr/>
            </p:nvGrpSpPr>
            <p:grpSpPr>
              <a:xfrm>
                <a:off x="7840275" y="3677159"/>
                <a:ext cx="272472" cy="62014"/>
                <a:chOff x="7840275" y="3677159"/>
                <a:chExt cx="272472" cy="62014"/>
              </a:xfrm>
            </p:grpSpPr>
            <p:sp>
              <p:nvSpPr>
                <p:cNvPr id="225" name="Freeform 726"/>
                <p:cNvSpPr/>
                <p:nvPr/>
              </p:nvSpPr>
              <p:spPr>
                <a:xfrm>
                  <a:off x="7840275" y="3677159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6" name="Freeform 727"/>
                <p:cNvSpPr/>
                <p:nvPr/>
              </p:nvSpPr>
              <p:spPr>
                <a:xfrm>
                  <a:off x="7852583" y="3677159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7" name="Line 728"/>
              <p:cNvSpPr/>
              <p:nvPr/>
            </p:nvSpPr>
            <p:spPr>
              <a:xfrm>
                <a:off x="7745507" y="3704956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Line 729"/>
              <p:cNvSpPr/>
              <p:nvPr/>
            </p:nvSpPr>
            <p:spPr>
              <a:xfrm>
                <a:off x="8225302" y="3709236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29" name="Group 730"/>
            <p:cNvGrpSpPr/>
            <p:nvPr/>
          </p:nvGrpSpPr>
          <p:grpSpPr>
            <a:xfrm>
              <a:off x="6962570" y="4504809"/>
              <a:ext cx="619049" cy="242846"/>
              <a:chOff x="6962570" y="4504809"/>
              <a:chExt cx="619049" cy="242846"/>
            </a:xfrm>
          </p:grpSpPr>
          <p:sp>
            <p:nvSpPr>
              <p:cNvPr id="230" name="Oval 407"/>
              <p:cNvSpPr/>
              <p:nvPr/>
            </p:nvSpPr>
            <p:spPr>
              <a:xfrm>
                <a:off x="6965085" y="4612169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1" name="Rectangle 410"/>
              <p:cNvSpPr/>
              <p:nvPr/>
            </p:nvSpPr>
            <p:spPr>
              <a:xfrm>
                <a:off x="6965085" y="4596835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Oval 411"/>
              <p:cNvSpPr/>
              <p:nvPr/>
            </p:nvSpPr>
            <p:spPr>
              <a:xfrm>
                <a:off x="6962570" y="4504809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3" name="Group 734"/>
              <p:cNvGrpSpPr/>
              <p:nvPr/>
            </p:nvGrpSpPr>
            <p:grpSpPr>
              <a:xfrm>
                <a:off x="7085877" y="4545711"/>
                <a:ext cx="347270" cy="74130"/>
                <a:chOff x="7085877" y="4545711"/>
                <a:chExt cx="347270" cy="74130"/>
              </a:xfrm>
            </p:grpSpPr>
            <p:sp>
              <p:nvSpPr>
                <p:cNvPr id="234" name="Freeform 735"/>
                <p:cNvSpPr/>
                <p:nvPr/>
              </p:nvSpPr>
              <p:spPr>
                <a:xfrm>
                  <a:off x="7085877" y="4545711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5" name="Freeform 736"/>
                <p:cNvSpPr/>
                <p:nvPr/>
              </p:nvSpPr>
              <p:spPr>
                <a:xfrm>
                  <a:off x="7101559" y="4545711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6" name="Line 737"/>
              <p:cNvSpPr/>
              <p:nvPr/>
            </p:nvSpPr>
            <p:spPr>
              <a:xfrm>
                <a:off x="6965085" y="4578940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7" name="Line 738"/>
              <p:cNvSpPr/>
              <p:nvPr/>
            </p:nvSpPr>
            <p:spPr>
              <a:xfrm>
                <a:off x="7576590" y="4584051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8" name="Group 739"/>
            <p:cNvGrpSpPr/>
            <p:nvPr/>
          </p:nvGrpSpPr>
          <p:grpSpPr>
            <a:xfrm>
              <a:off x="7595911" y="4803215"/>
              <a:ext cx="619049" cy="242845"/>
              <a:chOff x="7595911" y="4803215"/>
              <a:chExt cx="619049" cy="242845"/>
            </a:xfrm>
          </p:grpSpPr>
          <p:sp>
            <p:nvSpPr>
              <p:cNvPr id="239" name="Oval 407"/>
              <p:cNvSpPr/>
              <p:nvPr/>
            </p:nvSpPr>
            <p:spPr>
              <a:xfrm>
                <a:off x="7598426" y="4910574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0" name="Rectangle 410"/>
              <p:cNvSpPr/>
              <p:nvPr/>
            </p:nvSpPr>
            <p:spPr>
              <a:xfrm>
                <a:off x="7598426" y="4895240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1" name="Oval 411"/>
              <p:cNvSpPr/>
              <p:nvPr/>
            </p:nvSpPr>
            <p:spPr>
              <a:xfrm>
                <a:off x="7595911" y="4803215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2" name="Group 743"/>
              <p:cNvGrpSpPr/>
              <p:nvPr/>
            </p:nvGrpSpPr>
            <p:grpSpPr>
              <a:xfrm>
                <a:off x="7719218" y="4844116"/>
                <a:ext cx="347270" cy="74130"/>
                <a:chOff x="7719218" y="4844116"/>
                <a:chExt cx="347270" cy="74130"/>
              </a:xfrm>
            </p:grpSpPr>
            <p:sp>
              <p:nvSpPr>
                <p:cNvPr id="243" name="Freeform 744"/>
                <p:cNvSpPr/>
                <p:nvPr/>
              </p:nvSpPr>
              <p:spPr>
                <a:xfrm>
                  <a:off x="7719218" y="4844116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4" name="Freeform 745"/>
                <p:cNvSpPr/>
                <p:nvPr/>
              </p:nvSpPr>
              <p:spPr>
                <a:xfrm>
                  <a:off x="7734900" y="4844116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5" name="Line 746"/>
              <p:cNvSpPr/>
              <p:nvPr/>
            </p:nvSpPr>
            <p:spPr>
              <a:xfrm>
                <a:off x="7598426" y="4877345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6" name="Line 747"/>
              <p:cNvSpPr/>
              <p:nvPr/>
            </p:nvSpPr>
            <p:spPr>
              <a:xfrm>
                <a:off x="8209931" y="4882457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47" name="Group 748"/>
            <p:cNvGrpSpPr/>
            <p:nvPr/>
          </p:nvGrpSpPr>
          <p:grpSpPr>
            <a:xfrm>
              <a:off x="6246696" y="4847655"/>
              <a:ext cx="619048" cy="242845"/>
              <a:chOff x="6246696" y="4847655"/>
              <a:chExt cx="619048" cy="242845"/>
            </a:xfrm>
          </p:grpSpPr>
          <p:sp>
            <p:nvSpPr>
              <p:cNvPr id="248" name="Oval 407"/>
              <p:cNvSpPr/>
              <p:nvPr/>
            </p:nvSpPr>
            <p:spPr>
              <a:xfrm>
                <a:off x="6249210" y="4955014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9" name="Rectangle 410"/>
              <p:cNvSpPr/>
              <p:nvPr/>
            </p:nvSpPr>
            <p:spPr>
              <a:xfrm>
                <a:off x="6249210" y="4939680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0" name="Oval 411"/>
              <p:cNvSpPr/>
              <p:nvPr/>
            </p:nvSpPr>
            <p:spPr>
              <a:xfrm>
                <a:off x="6246696" y="4847655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1" name="Group 752"/>
              <p:cNvGrpSpPr/>
              <p:nvPr/>
            </p:nvGrpSpPr>
            <p:grpSpPr>
              <a:xfrm>
                <a:off x="6370003" y="4888556"/>
                <a:ext cx="347270" cy="74130"/>
                <a:chOff x="6370003" y="4888556"/>
                <a:chExt cx="347270" cy="74130"/>
              </a:xfrm>
            </p:grpSpPr>
            <p:sp>
              <p:nvSpPr>
                <p:cNvPr id="252" name="Freeform 753"/>
                <p:cNvSpPr/>
                <p:nvPr/>
              </p:nvSpPr>
              <p:spPr>
                <a:xfrm>
                  <a:off x="6370003" y="4888556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3" name="Freeform 754"/>
                <p:cNvSpPr/>
                <p:nvPr/>
              </p:nvSpPr>
              <p:spPr>
                <a:xfrm>
                  <a:off x="6385684" y="4888556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4" name="Line 755"/>
              <p:cNvSpPr/>
              <p:nvPr/>
            </p:nvSpPr>
            <p:spPr>
              <a:xfrm>
                <a:off x="6249210" y="4921785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Line 756"/>
              <p:cNvSpPr/>
              <p:nvPr/>
            </p:nvSpPr>
            <p:spPr>
              <a:xfrm>
                <a:off x="6860715" y="4926896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6" name="Group 757"/>
            <p:cNvGrpSpPr/>
            <p:nvPr/>
          </p:nvGrpSpPr>
          <p:grpSpPr>
            <a:xfrm>
              <a:off x="6053035" y="3639769"/>
              <a:ext cx="390485" cy="169831"/>
              <a:chOff x="6053035" y="3639769"/>
              <a:chExt cx="390485" cy="169831"/>
            </a:xfrm>
          </p:grpSpPr>
          <p:sp>
            <p:nvSpPr>
              <p:cNvPr id="257" name="Oval 407"/>
              <p:cNvSpPr/>
              <p:nvPr/>
            </p:nvSpPr>
            <p:spPr>
              <a:xfrm>
                <a:off x="6054626" y="3714850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Rectangle 410"/>
              <p:cNvSpPr/>
              <p:nvPr/>
            </p:nvSpPr>
            <p:spPr>
              <a:xfrm>
                <a:off x="6054626" y="3704124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Oval 411"/>
              <p:cNvSpPr/>
              <p:nvPr/>
            </p:nvSpPr>
            <p:spPr>
              <a:xfrm>
                <a:off x="6053035" y="3639769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0" name="Group 761"/>
              <p:cNvGrpSpPr/>
              <p:nvPr/>
            </p:nvGrpSpPr>
            <p:grpSpPr>
              <a:xfrm>
                <a:off x="6130814" y="3668371"/>
                <a:ext cx="219053" cy="51846"/>
                <a:chOff x="6130814" y="3668371"/>
                <a:chExt cx="219053" cy="51846"/>
              </a:xfrm>
            </p:grpSpPr>
            <p:sp>
              <p:nvSpPr>
                <p:cNvPr id="261" name="Freeform 762"/>
                <p:cNvSpPr/>
                <p:nvPr/>
              </p:nvSpPr>
              <p:spPr>
                <a:xfrm>
                  <a:off x="6130814" y="3668371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2" name="Freeform 763"/>
                <p:cNvSpPr/>
                <p:nvPr/>
              </p:nvSpPr>
              <p:spPr>
                <a:xfrm>
                  <a:off x="6140708" y="3668371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3" name="Line 764"/>
              <p:cNvSpPr/>
              <p:nvPr/>
            </p:nvSpPr>
            <p:spPr>
              <a:xfrm>
                <a:off x="6054626" y="3691606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4" name="Line 765"/>
              <p:cNvSpPr/>
              <p:nvPr/>
            </p:nvSpPr>
            <p:spPr>
              <a:xfrm>
                <a:off x="6440347" y="3695181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5" name="Group 767"/>
            <p:cNvGrpSpPr/>
            <p:nvPr/>
          </p:nvGrpSpPr>
          <p:grpSpPr>
            <a:xfrm>
              <a:off x="6353040" y="2487433"/>
              <a:ext cx="390485" cy="169831"/>
              <a:chOff x="6353040" y="2487433"/>
              <a:chExt cx="390485" cy="169831"/>
            </a:xfrm>
          </p:grpSpPr>
          <p:sp>
            <p:nvSpPr>
              <p:cNvPr id="266" name="Oval 407"/>
              <p:cNvSpPr/>
              <p:nvPr/>
            </p:nvSpPr>
            <p:spPr>
              <a:xfrm>
                <a:off x="6354631" y="2562514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7" name="Rectangle 410"/>
              <p:cNvSpPr/>
              <p:nvPr/>
            </p:nvSpPr>
            <p:spPr>
              <a:xfrm>
                <a:off x="6354631" y="2551788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8" name="Oval 411"/>
              <p:cNvSpPr/>
              <p:nvPr/>
            </p:nvSpPr>
            <p:spPr>
              <a:xfrm>
                <a:off x="6353040" y="2487433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9" name="Group 771"/>
              <p:cNvGrpSpPr/>
              <p:nvPr/>
            </p:nvGrpSpPr>
            <p:grpSpPr>
              <a:xfrm>
                <a:off x="6430819" y="2516035"/>
                <a:ext cx="219053" cy="51846"/>
                <a:chOff x="6430819" y="2516035"/>
                <a:chExt cx="219053" cy="51846"/>
              </a:xfrm>
            </p:grpSpPr>
            <p:sp>
              <p:nvSpPr>
                <p:cNvPr id="270" name="Freeform 772"/>
                <p:cNvSpPr/>
                <p:nvPr/>
              </p:nvSpPr>
              <p:spPr>
                <a:xfrm>
                  <a:off x="6430819" y="2516035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1" name="Freeform 773"/>
                <p:cNvSpPr/>
                <p:nvPr/>
              </p:nvSpPr>
              <p:spPr>
                <a:xfrm>
                  <a:off x="6440713" y="2516035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2" name="Line 774"/>
              <p:cNvSpPr/>
              <p:nvPr/>
            </p:nvSpPr>
            <p:spPr>
              <a:xfrm>
                <a:off x="6354631" y="2539270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Line 775"/>
              <p:cNvSpPr/>
              <p:nvPr/>
            </p:nvSpPr>
            <p:spPr>
              <a:xfrm>
                <a:off x="6740344" y="2542854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4" name="Group 776"/>
            <p:cNvGrpSpPr/>
            <p:nvPr/>
          </p:nvGrpSpPr>
          <p:grpSpPr>
            <a:xfrm>
              <a:off x="5611764" y="3500085"/>
              <a:ext cx="506349" cy="352372"/>
              <a:chOff x="5611764" y="3500085"/>
              <a:chExt cx="506349" cy="352372"/>
            </a:xfrm>
          </p:grpSpPr>
          <p:pic>
            <p:nvPicPr>
              <p:cNvPr id="275" name="Picture 777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640677" y="3545759"/>
                <a:ext cx="370121" cy="306698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76" name="Picture 778" descr="antenna_radiation_stylize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>
                <a:off x="5611764" y="3500085"/>
                <a:ext cx="506349" cy="105988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77" name="Group 779"/>
            <p:cNvGrpSpPr/>
            <p:nvPr/>
          </p:nvGrpSpPr>
          <p:grpSpPr>
            <a:xfrm>
              <a:off x="7132411" y="5003203"/>
              <a:ext cx="563499" cy="420614"/>
              <a:chOff x="7132411" y="5003203"/>
              <a:chExt cx="563499" cy="420614"/>
            </a:xfrm>
          </p:grpSpPr>
          <p:pic>
            <p:nvPicPr>
              <p:cNvPr id="278" name="Picture 780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7164589" y="5057710"/>
                <a:ext cx="411891" cy="36610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79" name="Picture 781" descr="antenna_radiation_stylized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7132411" y="5003203"/>
                <a:ext cx="563499" cy="126525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80" name="Group 782"/>
            <p:cNvGrpSpPr/>
            <p:nvPr/>
          </p:nvGrpSpPr>
          <p:grpSpPr>
            <a:xfrm>
              <a:off x="6060972" y="1844600"/>
              <a:ext cx="457145" cy="631722"/>
              <a:chOff x="6060972" y="1844600"/>
              <a:chExt cx="457145" cy="631722"/>
            </a:xfrm>
          </p:grpSpPr>
          <p:grpSp>
            <p:nvGrpSpPr>
              <p:cNvPr id="281" name="Group 783"/>
              <p:cNvGrpSpPr/>
              <p:nvPr/>
            </p:nvGrpSpPr>
            <p:grpSpPr>
              <a:xfrm>
                <a:off x="6132405" y="2012393"/>
                <a:ext cx="298413" cy="463929"/>
                <a:chOff x="6132405" y="2012393"/>
                <a:chExt cx="298413" cy="463929"/>
              </a:xfrm>
            </p:grpSpPr>
            <p:sp>
              <p:nvSpPr>
                <p:cNvPr id="282" name="Line 270"/>
                <p:cNvSpPr/>
                <p:nvPr/>
              </p:nvSpPr>
              <p:spPr>
                <a:xfrm flipH="1">
                  <a:off x="6132405" y="2012393"/>
                  <a:ext cx="149211" cy="4201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3" name="Line 271"/>
                <p:cNvSpPr/>
                <p:nvPr/>
              </p:nvSpPr>
              <p:spPr>
                <a:xfrm>
                  <a:off x="6281607" y="2012393"/>
                  <a:ext cx="149211" cy="4182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4" name="Line 272"/>
                <p:cNvSpPr/>
                <p:nvPr/>
              </p:nvSpPr>
              <p:spPr>
                <a:xfrm>
                  <a:off x="6132405" y="2430676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5" name="Line 273"/>
                <p:cNvSpPr/>
                <p:nvPr/>
              </p:nvSpPr>
              <p:spPr>
                <a:xfrm flipH="1">
                  <a:off x="6281607" y="2430676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6" name="Line 274"/>
                <p:cNvSpPr/>
                <p:nvPr/>
              </p:nvSpPr>
              <p:spPr>
                <a:xfrm>
                  <a:off x="6281607" y="2021765"/>
                  <a:ext cx="0" cy="4545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7" name="Line 275"/>
                <p:cNvSpPr/>
                <p:nvPr/>
              </p:nvSpPr>
              <p:spPr>
                <a:xfrm flipV="1">
                  <a:off x="6132405" y="2387534"/>
                  <a:ext cx="149211" cy="450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8" name="Line 276"/>
                <p:cNvSpPr/>
                <p:nvPr/>
              </p:nvSpPr>
              <p:spPr>
                <a:xfrm flipH="1" flipV="1">
                  <a:off x="6281607" y="2387534"/>
                  <a:ext cx="149211" cy="431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9" name="Line 277"/>
                <p:cNvSpPr/>
                <p:nvPr/>
              </p:nvSpPr>
              <p:spPr>
                <a:xfrm>
                  <a:off x="6195727" y="2249981"/>
                  <a:ext cx="85880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0" name="Line 278"/>
                <p:cNvSpPr/>
                <p:nvPr/>
              </p:nvSpPr>
              <p:spPr>
                <a:xfrm flipV="1">
                  <a:off x="6281607" y="2249981"/>
                  <a:ext cx="90251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Line 279"/>
                <p:cNvSpPr/>
                <p:nvPr/>
              </p:nvSpPr>
              <p:spPr>
                <a:xfrm>
                  <a:off x="6167344" y="2311255"/>
                  <a:ext cx="110633" cy="468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2" name="Line 280"/>
                <p:cNvSpPr/>
                <p:nvPr/>
              </p:nvSpPr>
              <p:spPr>
                <a:xfrm flipV="1">
                  <a:off x="6281607" y="2320637"/>
                  <a:ext cx="111355" cy="412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3" name="Line 281"/>
                <p:cNvSpPr/>
                <p:nvPr/>
              </p:nvSpPr>
              <p:spPr>
                <a:xfrm flipV="1">
                  <a:off x="6281607" y="2186833"/>
                  <a:ext cx="56775" cy="168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4" name="Line 282"/>
                <p:cNvSpPr/>
                <p:nvPr/>
              </p:nvSpPr>
              <p:spPr>
                <a:xfrm flipV="1">
                  <a:off x="6281607" y="2099919"/>
                  <a:ext cx="35661" cy="13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5" name="Line 283"/>
                <p:cNvSpPr/>
                <p:nvPr/>
              </p:nvSpPr>
              <p:spPr>
                <a:xfrm>
                  <a:off x="6217563" y="2181200"/>
                  <a:ext cx="69146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6" name="Line 284"/>
                <p:cNvSpPr/>
                <p:nvPr/>
              </p:nvSpPr>
              <p:spPr>
                <a:xfrm>
                  <a:off x="6248131" y="2096170"/>
                  <a:ext cx="40032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297" name="Picture 799" descr="cell_tower_radiation copy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6060972" y="1844600"/>
                <a:ext cx="457145" cy="3327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8" name="Oval 800"/>
              <p:cNvSpPr/>
              <p:nvPr/>
            </p:nvSpPr>
            <p:spPr>
              <a:xfrm>
                <a:off x="6254624" y="1979401"/>
                <a:ext cx="52376" cy="49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9" name="Text Box 580"/>
            <p:cNvSpPr txBox="1"/>
            <p:nvPr/>
          </p:nvSpPr>
          <p:spPr>
            <a:xfrm>
              <a:off x="5957800" y="1384301"/>
              <a:ext cx="2766782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0" name="Text Box 580"/>
            <p:cNvSpPr txBox="1"/>
            <p:nvPr/>
          </p:nvSpPr>
          <p:spPr>
            <a:xfrm>
              <a:off x="7370036" y="2071573"/>
              <a:ext cx="1896675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301" name="Text Box 580"/>
            <p:cNvSpPr txBox="1"/>
            <p:nvPr/>
          </p:nvSpPr>
          <p:spPr>
            <a:xfrm>
              <a:off x="7248860" y="3298505"/>
              <a:ext cx="2074526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302" name="Text Box 580"/>
            <p:cNvSpPr txBox="1"/>
            <p:nvPr/>
          </p:nvSpPr>
          <p:spPr>
            <a:xfrm>
              <a:off x="5530428" y="2820082"/>
              <a:ext cx="2342683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3" name="Text Box 580"/>
            <p:cNvSpPr txBox="1"/>
            <p:nvPr/>
          </p:nvSpPr>
          <p:spPr>
            <a:xfrm>
              <a:off x="5755279" y="5835289"/>
              <a:ext cx="2142320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304" name="Group 950"/>
            <p:cNvGrpSpPr/>
            <p:nvPr/>
          </p:nvGrpSpPr>
          <p:grpSpPr>
            <a:xfrm>
              <a:off x="8240362" y="5001612"/>
              <a:ext cx="226981" cy="480938"/>
              <a:chOff x="8240362" y="5001612"/>
              <a:chExt cx="226981" cy="480938"/>
            </a:xfrm>
          </p:grpSpPr>
          <p:sp>
            <p:nvSpPr>
              <p:cNvPr id="305" name="Freeform 951"/>
              <p:cNvSpPr/>
              <p:nvPr/>
            </p:nvSpPr>
            <p:spPr>
              <a:xfrm>
                <a:off x="8420042" y="5002417"/>
                <a:ext cx="45079" cy="458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Rectangle 952"/>
              <p:cNvSpPr/>
              <p:nvPr/>
            </p:nvSpPr>
            <p:spPr>
              <a:xfrm>
                <a:off x="8251509" y="5001612"/>
                <a:ext cx="166612" cy="45865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953"/>
              <p:cNvSpPr/>
              <p:nvPr/>
            </p:nvSpPr>
            <p:spPr>
              <a:xfrm>
                <a:off x="8428482" y="5029922"/>
                <a:ext cx="26919" cy="424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954"/>
              <p:cNvSpPr/>
              <p:nvPr/>
            </p:nvSpPr>
            <p:spPr>
              <a:xfrm>
                <a:off x="8422584" y="5244687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Rectangle 955"/>
              <p:cNvSpPr/>
              <p:nvPr/>
            </p:nvSpPr>
            <p:spPr>
              <a:xfrm>
                <a:off x="8251509" y="5054007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0" name="Group 956"/>
              <p:cNvGrpSpPr/>
              <p:nvPr/>
            </p:nvGrpSpPr>
            <p:grpSpPr>
              <a:xfrm>
                <a:off x="8337243" y="5049170"/>
                <a:ext cx="92034" cy="30147"/>
                <a:chOff x="8337243" y="5049170"/>
                <a:chExt cx="92034" cy="30147"/>
              </a:xfrm>
            </p:grpSpPr>
            <p:sp>
              <p:nvSpPr>
                <p:cNvPr id="311" name="AutoShape 957"/>
                <p:cNvSpPr/>
                <p:nvPr/>
              </p:nvSpPr>
              <p:spPr>
                <a:xfrm>
                  <a:off x="8337243" y="5049170"/>
                  <a:ext cx="92034" cy="30147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2" name="AutoShape 958"/>
                <p:cNvSpPr/>
                <p:nvPr/>
              </p:nvSpPr>
              <p:spPr>
                <a:xfrm>
                  <a:off x="8338770" y="5052306"/>
                  <a:ext cx="88843" cy="238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3" name="Rectangle 959"/>
              <p:cNvSpPr/>
              <p:nvPr/>
            </p:nvSpPr>
            <p:spPr>
              <a:xfrm>
                <a:off x="8253100" y="512064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4" name="Group 960"/>
              <p:cNvGrpSpPr/>
              <p:nvPr/>
            </p:nvGrpSpPr>
            <p:grpSpPr>
              <a:xfrm>
                <a:off x="8337179" y="5114248"/>
                <a:ext cx="92034" cy="26892"/>
                <a:chOff x="8337179" y="5114248"/>
                <a:chExt cx="92034" cy="26892"/>
              </a:xfrm>
            </p:grpSpPr>
            <p:sp>
              <p:nvSpPr>
                <p:cNvPr id="315" name="AutoShape 961"/>
                <p:cNvSpPr/>
                <p:nvPr/>
              </p:nvSpPr>
              <p:spPr>
                <a:xfrm>
                  <a:off x="8337179" y="5114248"/>
                  <a:ext cx="92034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6" name="AutoShape 962"/>
                <p:cNvSpPr/>
                <p:nvPr/>
              </p:nvSpPr>
              <p:spPr>
                <a:xfrm>
                  <a:off x="8338834" y="5117540"/>
                  <a:ext cx="88843" cy="2070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7" name="Rectangle 963"/>
              <p:cNvSpPr/>
              <p:nvPr/>
            </p:nvSpPr>
            <p:spPr>
              <a:xfrm>
                <a:off x="8253100" y="518728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Rectangle 964"/>
              <p:cNvSpPr/>
              <p:nvPr/>
            </p:nvSpPr>
            <p:spPr>
              <a:xfrm>
                <a:off x="8254700" y="524770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9" name="Group 965"/>
              <p:cNvGrpSpPr/>
              <p:nvPr/>
            </p:nvGrpSpPr>
            <p:grpSpPr>
              <a:xfrm>
                <a:off x="8335652" y="5246004"/>
                <a:ext cx="92070" cy="27038"/>
                <a:chOff x="8335652" y="5246004"/>
                <a:chExt cx="92070" cy="27038"/>
              </a:xfrm>
            </p:grpSpPr>
            <p:sp>
              <p:nvSpPr>
                <p:cNvPr id="320" name="AutoShape 966"/>
                <p:cNvSpPr/>
                <p:nvPr/>
              </p:nvSpPr>
              <p:spPr>
                <a:xfrm>
                  <a:off x="8335652" y="5246004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1" name="AutoShape 967"/>
                <p:cNvSpPr/>
                <p:nvPr/>
              </p:nvSpPr>
              <p:spPr>
                <a:xfrm>
                  <a:off x="8337188" y="5246004"/>
                  <a:ext cx="88870" cy="237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2" name="Freeform 968"/>
              <p:cNvSpPr/>
              <p:nvPr/>
            </p:nvSpPr>
            <p:spPr>
              <a:xfrm>
                <a:off x="8423224" y="5187281"/>
                <a:ext cx="41888" cy="37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3" name="Group 969"/>
              <p:cNvGrpSpPr/>
              <p:nvPr/>
            </p:nvGrpSpPr>
            <p:grpSpPr>
              <a:xfrm>
                <a:off x="8335642" y="5182471"/>
                <a:ext cx="93607" cy="26892"/>
                <a:chOff x="8335642" y="5182471"/>
                <a:chExt cx="93607" cy="26892"/>
              </a:xfrm>
            </p:grpSpPr>
            <p:sp>
              <p:nvSpPr>
                <p:cNvPr id="324" name="AutoShape 970"/>
                <p:cNvSpPr/>
                <p:nvPr/>
              </p:nvSpPr>
              <p:spPr>
                <a:xfrm>
                  <a:off x="8335642" y="5182471"/>
                  <a:ext cx="93597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AutoShape 971"/>
                <p:cNvSpPr/>
                <p:nvPr/>
              </p:nvSpPr>
              <p:spPr>
                <a:xfrm>
                  <a:off x="8337179" y="5185681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6" name="Rectangle 972"/>
              <p:cNvSpPr/>
              <p:nvPr/>
            </p:nvSpPr>
            <p:spPr>
              <a:xfrm>
                <a:off x="8416530" y="5001612"/>
                <a:ext cx="11146" cy="458653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7" name="Freeform 973"/>
              <p:cNvSpPr/>
              <p:nvPr/>
            </p:nvSpPr>
            <p:spPr>
              <a:xfrm>
                <a:off x="8427046" y="5117631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8" name="Freeform 974"/>
              <p:cNvSpPr/>
              <p:nvPr/>
            </p:nvSpPr>
            <p:spPr>
              <a:xfrm>
                <a:off x="8427521" y="5051995"/>
                <a:ext cx="38862" cy="481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9" name="Oval 975"/>
              <p:cNvSpPr/>
              <p:nvPr/>
            </p:nvSpPr>
            <p:spPr>
              <a:xfrm>
                <a:off x="8459379" y="5439591"/>
                <a:ext cx="7964" cy="190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0" name="Freeform 976"/>
              <p:cNvSpPr/>
              <p:nvPr/>
            </p:nvSpPr>
            <p:spPr>
              <a:xfrm>
                <a:off x="8425455" y="5440195"/>
                <a:ext cx="39026" cy="401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AutoShape 977"/>
              <p:cNvSpPr/>
              <p:nvPr/>
            </p:nvSpPr>
            <p:spPr>
              <a:xfrm>
                <a:off x="8240362" y="5452439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AutoShape 978"/>
              <p:cNvSpPr/>
              <p:nvPr/>
            </p:nvSpPr>
            <p:spPr>
              <a:xfrm>
                <a:off x="8251509" y="5460266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Oval 979"/>
              <p:cNvSpPr/>
              <p:nvPr/>
            </p:nvSpPr>
            <p:spPr>
              <a:xfrm>
                <a:off x="8267282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Oval 980"/>
              <p:cNvSpPr/>
              <p:nvPr/>
            </p:nvSpPr>
            <p:spPr>
              <a:xfrm>
                <a:off x="8295948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Oval 981"/>
              <p:cNvSpPr/>
              <p:nvPr/>
            </p:nvSpPr>
            <p:spPr>
              <a:xfrm>
                <a:off x="8322868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6" name="Rectangle 982"/>
              <p:cNvSpPr/>
              <p:nvPr/>
            </p:nvSpPr>
            <p:spPr>
              <a:xfrm>
                <a:off x="8388019" y="5284235"/>
                <a:ext cx="12746" cy="152348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7" name="Group 983"/>
            <p:cNvGrpSpPr/>
            <p:nvPr/>
          </p:nvGrpSpPr>
          <p:grpSpPr>
            <a:xfrm>
              <a:off x="7924483" y="5303190"/>
              <a:ext cx="226990" cy="480938"/>
              <a:chOff x="7924483" y="5303190"/>
              <a:chExt cx="226990" cy="480938"/>
            </a:xfrm>
          </p:grpSpPr>
          <p:sp>
            <p:nvSpPr>
              <p:cNvPr id="338" name="Freeform 984"/>
              <p:cNvSpPr/>
              <p:nvPr/>
            </p:nvSpPr>
            <p:spPr>
              <a:xfrm>
                <a:off x="8104162" y="5303995"/>
                <a:ext cx="45079" cy="458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9" name="Rectangle 985"/>
              <p:cNvSpPr/>
              <p:nvPr/>
            </p:nvSpPr>
            <p:spPr>
              <a:xfrm>
                <a:off x="7935629" y="5303190"/>
                <a:ext cx="166612" cy="45865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0" name="Freeform 986"/>
              <p:cNvSpPr/>
              <p:nvPr/>
            </p:nvSpPr>
            <p:spPr>
              <a:xfrm>
                <a:off x="8112602" y="5331491"/>
                <a:ext cx="26919" cy="424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1" name="Freeform 987"/>
              <p:cNvSpPr/>
              <p:nvPr/>
            </p:nvSpPr>
            <p:spPr>
              <a:xfrm>
                <a:off x="8106713" y="5546265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2" name="Rectangle 988"/>
              <p:cNvSpPr/>
              <p:nvPr/>
            </p:nvSpPr>
            <p:spPr>
              <a:xfrm>
                <a:off x="7935629" y="5355576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3" name="Group 989"/>
              <p:cNvGrpSpPr/>
              <p:nvPr/>
            </p:nvGrpSpPr>
            <p:grpSpPr>
              <a:xfrm>
                <a:off x="8021363" y="5350748"/>
                <a:ext cx="92034" cy="30147"/>
                <a:chOff x="8021363" y="5350748"/>
                <a:chExt cx="92034" cy="30147"/>
              </a:xfrm>
            </p:grpSpPr>
            <p:sp>
              <p:nvSpPr>
                <p:cNvPr id="344" name="AutoShape 990"/>
                <p:cNvSpPr/>
                <p:nvPr/>
              </p:nvSpPr>
              <p:spPr>
                <a:xfrm>
                  <a:off x="8021363" y="5350748"/>
                  <a:ext cx="92034" cy="30147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45" name="AutoShape 991"/>
                <p:cNvSpPr/>
                <p:nvPr/>
              </p:nvSpPr>
              <p:spPr>
                <a:xfrm>
                  <a:off x="8022890" y="5353885"/>
                  <a:ext cx="88843" cy="238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46" name="Rectangle 992"/>
              <p:cNvSpPr/>
              <p:nvPr/>
            </p:nvSpPr>
            <p:spPr>
              <a:xfrm>
                <a:off x="7937229" y="5422218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7" name="Group 993"/>
              <p:cNvGrpSpPr/>
              <p:nvPr/>
            </p:nvGrpSpPr>
            <p:grpSpPr>
              <a:xfrm>
                <a:off x="8021299" y="5415826"/>
                <a:ext cx="92034" cy="26892"/>
                <a:chOff x="8021299" y="5415826"/>
                <a:chExt cx="92034" cy="26892"/>
              </a:xfrm>
            </p:grpSpPr>
            <p:sp>
              <p:nvSpPr>
                <p:cNvPr id="348" name="AutoShape 994"/>
                <p:cNvSpPr/>
                <p:nvPr/>
              </p:nvSpPr>
              <p:spPr>
                <a:xfrm>
                  <a:off x="8021299" y="5415826"/>
                  <a:ext cx="92034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49" name="AutoShape 995"/>
                <p:cNvSpPr/>
                <p:nvPr/>
              </p:nvSpPr>
              <p:spPr>
                <a:xfrm>
                  <a:off x="8022954" y="5419118"/>
                  <a:ext cx="88843" cy="2070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0" name="Rectangle 996"/>
              <p:cNvSpPr/>
              <p:nvPr/>
            </p:nvSpPr>
            <p:spPr>
              <a:xfrm>
                <a:off x="7937229" y="548885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1" name="Rectangle 997"/>
              <p:cNvSpPr/>
              <p:nvPr/>
            </p:nvSpPr>
            <p:spPr>
              <a:xfrm>
                <a:off x="7938820" y="5549283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2" name="Group 998"/>
              <p:cNvGrpSpPr/>
              <p:nvPr/>
            </p:nvGrpSpPr>
            <p:grpSpPr>
              <a:xfrm>
                <a:off x="8019772" y="5547582"/>
                <a:ext cx="92070" cy="27038"/>
                <a:chOff x="8019772" y="5547582"/>
                <a:chExt cx="92070" cy="27038"/>
              </a:xfrm>
            </p:grpSpPr>
            <p:sp>
              <p:nvSpPr>
                <p:cNvPr id="353" name="AutoShape 999"/>
                <p:cNvSpPr/>
                <p:nvPr/>
              </p:nvSpPr>
              <p:spPr>
                <a:xfrm>
                  <a:off x="8019772" y="5547582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AutoShape 1000"/>
                <p:cNvSpPr/>
                <p:nvPr/>
              </p:nvSpPr>
              <p:spPr>
                <a:xfrm>
                  <a:off x="8021308" y="5547582"/>
                  <a:ext cx="88870" cy="237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5" name="Freeform 1001"/>
              <p:cNvSpPr/>
              <p:nvPr/>
            </p:nvSpPr>
            <p:spPr>
              <a:xfrm>
                <a:off x="8107344" y="5488859"/>
                <a:ext cx="41888" cy="37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6" name="Group 1002"/>
              <p:cNvGrpSpPr/>
              <p:nvPr/>
            </p:nvGrpSpPr>
            <p:grpSpPr>
              <a:xfrm>
                <a:off x="8019772" y="5484040"/>
                <a:ext cx="93606" cy="26892"/>
                <a:chOff x="8019772" y="5484040"/>
                <a:chExt cx="93606" cy="26892"/>
              </a:xfrm>
            </p:grpSpPr>
            <p:sp>
              <p:nvSpPr>
                <p:cNvPr id="357" name="AutoShape 1003"/>
                <p:cNvSpPr/>
                <p:nvPr/>
              </p:nvSpPr>
              <p:spPr>
                <a:xfrm>
                  <a:off x="8019772" y="5484040"/>
                  <a:ext cx="93597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8" name="AutoShape 1004"/>
                <p:cNvSpPr/>
                <p:nvPr/>
              </p:nvSpPr>
              <p:spPr>
                <a:xfrm>
                  <a:off x="8021308" y="5487259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9" name="Rectangle 1005"/>
              <p:cNvSpPr/>
              <p:nvPr/>
            </p:nvSpPr>
            <p:spPr>
              <a:xfrm>
                <a:off x="8100660" y="5303190"/>
                <a:ext cx="11146" cy="458653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006"/>
              <p:cNvSpPr/>
              <p:nvPr/>
            </p:nvSpPr>
            <p:spPr>
              <a:xfrm>
                <a:off x="8111166" y="5419209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007"/>
              <p:cNvSpPr/>
              <p:nvPr/>
            </p:nvSpPr>
            <p:spPr>
              <a:xfrm>
                <a:off x="8111651" y="5353574"/>
                <a:ext cx="38862" cy="481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Oval 1008"/>
              <p:cNvSpPr/>
              <p:nvPr/>
            </p:nvSpPr>
            <p:spPr>
              <a:xfrm>
                <a:off x="8143509" y="5741170"/>
                <a:ext cx="7964" cy="190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3" name="Freeform 1009"/>
              <p:cNvSpPr/>
              <p:nvPr/>
            </p:nvSpPr>
            <p:spPr>
              <a:xfrm>
                <a:off x="8109575" y="5741773"/>
                <a:ext cx="39026" cy="401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AutoShape 1010"/>
              <p:cNvSpPr/>
              <p:nvPr/>
            </p:nvSpPr>
            <p:spPr>
              <a:xfrm>
                <a:off x="7924483" y="5754017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5" name="AutoShape 1011"/>
              <p:cNvSpPr/>
              <p:nvPr/>
            </p:nvSpPr>
            <p:spPr>
              <a:xfrm>
                <a:off x="7935629" y="5761844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6" name="Oval 1012"/>
              <p:cNvSpPr/>
              <p:nvPr/>
            </p:nvSpPr>
            <p:spPr>
              <a:xfrm>
                <a:off x="7951402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7" name="Oval 1013"/>
              <p:cNvSpPr/>
              <p:nvPr/>
            </p:nvSpPr>
            <p:spPr>
              <a:xfrm>
                <a:off x="7980078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8" name="Oval 1014"/>
              <p:cNvSpPr/>
              <p:nvPr/>
            </p:nvSpPr>
            <p:spPr>
              <a:xfrm>
                <a:off x="8006998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9" name="Rectangle 1015"/>
              <p:cNvSpPr/>
              <p:nvPr/>
            </p:nvSpPr>
            <p:spPr>
              <a:xfrm>
                <a:off x="8072140" y="5585813"/>
                <a:ext cx="12746" cy="152348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70" name="Group 1016"/>
            <p:cNvGrpSpPr/>
            <p:nvPr/>
          </p:nvGrpSpPr>
          <p:grpSpPr>
            <a:xfrm>
              <a:off x="5302239" y="2043007"/>
              <a:ext cx="534924" cy="407914"/>
              <a:chOff x="5302239" y="2043007"/>
              <a:chExt cx="534924" cy="407914"/>
            </a:xfrm>
          </p:grpSpPr>
          <p:pic>
            <p:nvPicPr>
              <p:cNvPr id="371" name="Picture 1017" descr="antenna_stylized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5302239" y="2043007"/>
                <a:ext cx="530644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72" name="Picture 1018" descr="laptop_keyboar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 rot="109080" flipH="1">
                <a:off x="5327943" y="2291441"/>
                <a:ext cx="437165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73" name="Freeform 1019"/>
              <p:cNvSpPr/>
              <p:nvPr/>
            </p:nvSpPr>
            <p:spPr>
              <a:xfrm>
                <a:off x="5472821" y="2136678"/>
                <a:ext cx="351879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74" name="Picture 1020" descr="screen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>
                <a:off x="5490149" y="2142027"/>
                <a:ext cx="319747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75" name="Freeform 1021"/>
              <p:cNvSpPr/>
              <p:nvPr/>
            </p:nvSpPr>
            <p:spPr>
              <a:xfrm>
                <a:off x="5536884" y="2130542"/>
                <a:ext cx="29813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6" name="Freeform 1022"/>
              <p:cNvSpPr/>
              <p:nvPr/>
            </p:nvSpPr>
            <p:spPr>
              <a:xfrm>
                <a:off x="5469703" y="2130222"/>
                <a:ext cx="82762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7" name="Freeform 1023"/>
              <p:cNvSpPr/>
              <p:nvPr/>
            </p:nvSpPr>
            <p:spPr>
              <a:xfrm>
                <a:off x="5743693" y="2159035"/>
                <a:ext cx="89190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8" name="Freeform 1024"/>
              <p:cNvSpPr/>
              <p:nvPr/>
            </p:nvSpPr>
            <p:spPr>
              <a:xfrm>
                <a:off x="5468733" y="2283256"/>
                <a:ext cx="327144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9" name="Freeform 1025"/>
              <p:cNvSpPr/>
              <p:nvPr/>
            </p:nvSpPr>
            <p:spPr>
              <a:xfrm>
                <a:off x="5753624" y="2160608"/>
                <a:ext cx="83539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0" name="Freeform 1026"/>
              <p:cNvSpPr/>
              <p:nvPr/>
            </p:nvSpPr>
            <p:spPr>
              <a:xfrm>
                <a:off x="5469117" y="2291596"/>
                <a:ext cx="2909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1" name="Group 1027"/>
              <p:cNvGrpSpPr/>
              <p:nvPr/>
            </p:nvGrpSpPr>
            <p:grpSpPr>
              <a:xfrm>
                <a:off x="5464253" y="2357880"/>
                <a:ext cx="98727" cy="36841"/>
                <a:chOff x="5464253" y="2357880"/>
                <a:chExt cx="98727" cy="36841"/>
              </a:xfrm>
            </p:grpSpPr>
            <p:sp>
              <p:nvSpPr>
                <p:cNvPr id="382" name="Freeform 1028"/>
                <p:cNvSpPr/>
                <p:nvPr/>
              </p:nvSpPr>
              <p:spPr>
                <a:xfrm>
                  <a:off x="5464253" y="2357880"/>
                  <a:ext cx="98727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3" name="Freeform 1029"/>
                <p:cNvSpPr/>
                <p:nvPr/>
              </p:nvSpPr>
              <p:spPr>
                <a:xfrm>
                  <a:off x="5466091" y="2358667"/>
                  <a:ext cx="95317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4" name="Freeform 1030"/>
                <p:cNvSpPr/>
                <p:nvPr/>
              </p:nvSpPr>
              <p:spPr>
                <a:xfrm>
                  <a:off x="5473177" y="2372301"/>
                  <a:ext cx="33869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5" name="Freeform 1031"/>
                <p:cNvSpPr/>
                <p:nvPr/>
              </p:nvSpPr>
              <p:spPr>
                <a:xfrm>
                  <a:off x="5471998" y="2377485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6" name="Freeform 1032"/>
                <p:cNvSpPr/>
                <p:nvPr/>
              </p:nvSpPr>
              <p:spPr>
                <a:xfrm>
                  <a:off x="5501012" y="2379506"/>
                  <a:ext cx="33869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7" name="Freeform 1033"/>
                <p:cNvSpPr/>
                <p:nvPr/>
              </p:nvSpPr>
              <p:spPr>
                <a:xfrm>
                  <a:off x="5499832" y="2384919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88" name="Freeform 1034"/>
              <p:cNvSpPr/>
              <p:nvPr/>
            </p:nvSpPr>
            <p:spPr>
              <a:xfrm>
                <a:off x="5633280" y="2363385"/>
                <a:ext cx="119566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9" name="Freeform 1035"/>
              <p:cNvSpPr/>
              <p:nvPr/>
            </p:nvSpPr>
            <p:spPr>
              <a:xfrm>
                <a:off x="5328135" y="2369841"/>
                <a:ext cx="305921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0" name="Freeform 1036"/>
              <p:cNvSpPr/>
              <p:nvPr/>
            </p:nvSpPr>
            <p:spPr>
              <a:xfrm>
                <a:off x="5328327" y="2356308"/>
                <a:ext cx="3310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1" name="Freeform 1037"/>
              <p:cNvSpPr/>
              <p:nvPr/>
            </p:nvSpPr>
            <p:spPr>
              <a:xfrm>
                <a:off x="5328528" y="2295372"/>
                <a:ext cx="142152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2" name="Freeform 1038"/>
              <p:cNvSpPr/>
              <p:nvPr/>
            </p:nvSpPr>
            <p:spPr>
              <a:xfrm>
                <a:off x="5338066" y="2359453"/>
                <a:ext cx="290148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3" name="Freeform 1039"/>
              <p:cNvSpPr/>
              <p:nvPr/>
            </p:nvSpPr>
            <p:spPr>
              <a:xfrm flipV="1">
                <a:off x="5627830" y="2354415"/>
                <a:ext cx="11839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94" name="Group 1064"/>
            <p:cNvGrpSpPr/>
            <p:nvPr/>
          </p:nvGrpSpPr>
          <p:grpSpPr>
            <a:xfrm>
              <a:off x="6872090" y="5485723"/>
              <a:ext cx="474610" cy="407915"/>
              <a:chOff x="6872090" y="5485723"/>
              <a:chExt cx="474610" cy="407915"/>
            </a:xfrm>
          </p:grpSpPr>
          <p:pic>
            <p:nvPicPr>
              <p:cNvPr id="395" name="Picture 1065" descr="antenna_stylized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6872090" y="5485723"/>
                <a:ext cx="470806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96" name="Picture 1066" descr="laptop_keyboard"/>
              <p:cNvPicPr>
                <a:picLocks noChangeAspect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>
              <a:xfrm rot="109080" flipH="1">
                <a:off x="6894905" y="5734158"/>
                <a:ext cx="387879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7" name="Freeform 1067"/>
              <p:cNvSpPr/>
              <p:nvPr/>
            </p:nvSpPr>
            <p:spPr>
              <a:xfrm>
                <a:off x="7023442" y="5579394"/>
                <a:ext cx="312203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98" name="Picture 1068" descr="screen"/>
              <p:cNvPicPr>
                <a:picLocks noChangeAspect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>
              <a:xfrm>
                <a:off x="7038822" y="5584752"/>
                <a:ext cx="283692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9" name="Freeform 1069"/>
              <p:cNvSpPr/>
              <p:nvPr/>
            </p:nvSpPr>
            <p:spPr>
              <a:xfrm>
                <a:off x="7080281" y="5573258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0" name="Freeform 1070"/>
              <p:cNvSpPr/>
              <p:nvPr/>
            </p:nvSpPr>
            <p:spPr>
              <a:xfrm>
                <a:off x="7020680" y="5572938"/>
                <a:ext cx="73426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1" name="Freeform 1071"/>
              <p:cNvSpPr/>
              <p:nvPr/>
            </p:nvSpPr>
            <p:spPr>
              <a:xfrm>
                <a:off x="7263774" y="5601751"/>
                <a:ext cx="7913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2" name="Freeform 1072"/>
              <p:cNvSpPr/>
              <p:nvPr/>
            </p:nvSpPr>
            <p:spPr>
              <a:xfrm>
                <a:off x="7019812" y="5725972"/>
                <a:ext cx="290257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3" name="Freeform 1073"/>
              <p:cNvSpPr/>
              <p:nvPr/>
            </p:nvSpPr>
            <p:spPr>
              <a:xfrm>
                <a:off x="7272579" y="5603333"/>
                <a:ext cx="74121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4" name="Freeform 1074"/>
              <p:cNvSpPr/>
              <p:nvPr/>
            </p:nvSpPr>
            <p:spPr>
              <a:xfrm>
                <a:off x="7020159" y="5734321"/>
                <a:ext cx="2581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5" name="Group 1075"/>
              <p:cNvGrpSpPr/>
              <p:nvPr/>
            </p:nvGrpSpPr>
            <p:grpSpPr>
              <a:xfrm>
                <a:off x="7015843" y="5800596"/>
                <a:ext cx="87599" cy="36841"/>
                <a:chOff x="7015843" y="5800596"/>
                <a:chExt cx="87599" cy="36841"/>
              </a:xfrm>
            </p:grpSpPr>
            <p:sp>
              <p:nvSpPr>
                <p:cNvPr id="406" name="Freeform 1076"/>
                <p:cNvSpPr/>
                <p:nvPr/>
              </p:nvSpPr>
              <p:spPr>
                <a:xfrm>
                  <a:off x="7015843" y="5800596"/>
                  <a:ext cx="87599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7" name="Freeform 1077"/>
                <p:cNvSpPr/>
                <p:nvPr/>
              </p:nvSpPr>
              <p:spPr>
                <a:xfrm>
                  <a:off x="7017471" y="5801383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8" name="Freeform 1078"/>
                <p:cNvSpPr/>
                <p:nvPr/>
              </p:nvSpPr>
              <p:spPr>
                <a:xfrm>
                  <a:off x="7023762" y="5815017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9" name="Freeform 1079"/>
                <p:cNvSpPr/>
                <p:nvPr/>
              </p:nvSpPr>
              <p:spPr>
                <a:xfrm>
                  <a:off x="7022710" y="5820201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10" name="Freeform 1080"/>
                <p:cNvSpPr/>
                <p:nvPr/>
              </p:nvSpPr>
              <p:spPr>
                <a:xfrm>
                  <a:off x="7048460" y="5822231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11" name="Freeform 1081"/>
                <p:cNvSpPr/>
                <p:nvPr/>
              </p:nvSpPr>
              <p:spPr>
                <a:xfrm>
                  <a:off x="7047408" y="5827635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12" name="Freeform 1082"/>
              <p:cNvSpPr/>
              <p:nvPr/>
            </p:nvSpPr>
            <p:spPr>
              <a:xfrm>
                <a:off x="7165805" y="5806110"/>
                <a:ext cx="106079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3" name="Freeform 1083"/>
              <p:cNvSpPr/>
              <p:nvPr/>
            </p:nvSpPr>
            <p:spPr>
              <a:xfrm>
                <a:off x="6895069" y="5812566"/>
                <a:ext cx="271430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4" name="Freeform 1084"/>
              <p:cNvSpPr/>
              <p:nvPr/>
            </p:nvSpPr>
            <p:spPr>
              <a:xfrm>
                <a:off x="6895243" y="5799024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5" name="Freeform 1085"/>
              <p:cNvSpPr/>
              <p:nvPr/>
            </p:nvSpPr>
            <p:spPr>
              <a:xfrm>
                <a:off x="6895417" y="5738097"/>
                <a:ext cx="12612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6" name="Freeform 1086"/>
              <p:cNvSpPr/>
              <p:nvPr/>
            </p:nvSpPr>
            <p:spPr>
              <a:xfrm>
                <a:off x="6903884" y="5802169"/>
                <a:ext cx="257431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7" name="Freeform 1087"/>
              <p:cNvSpPr/>
              <p:nvPr/>
            </p:nvSpPr>
            <p:spPr>
              <a:xfrm flipV="1">
                <a:off x="7160968" y="5797131"/>
                <a:ext cx="10504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18" name="Group 1114"/>
            <p:cNvGrpSpPr/>
            <p:nvPr/>
          </p:nvGrpSpPr>
          <p:grpSpPr>
            <a:xfrm>
              <a:off x="5560969" y="3041376"/>
              <a:ext cx="444453" cy="407915"/>
              <a:chOff x="5560969" y="3041376"/>
              <a:chExt cx="444453" cy="407915"/>
            </a:xfrm>
          </p:grpSpPr>
          <p:pic>
            <p:nvPicPr>
              <p:cNvPr id="419" name="Picture 1115" descr="antenna_stylized"/>
              <p:cNvPicPr>
                <a:picLocks noChangeAspect="1"/>
              </p:cNvPicPr>
              <p:nvPr/>
            </p:nvPicPr>
            <p:blipFill>
              <a:blip r:embed="rId25" cstate="print"/>
              <a:srcRect/>
              <a:stretch>
                <a:fillRect/>
              </a:stretch>
            </p:blipFill>
            <p:spPr>
              <a:xfrm>
                <a:off x="5560969" y="3041376"/>
                <a:ext cx="440887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420" name="Picture 1116" descr="laptop_keyboard"/>
              <p:cNvPicPr>
                <a:picLocks noChangeAspect="1"/>
              </p:cNvPicPr>
              <p:nvPr/>
            </p:nvPicPr>
            <p:blipFill>
              <a:blip r:embed="rId26" cstate="print"/>
              <a:srcRect/>
              <a:stretch>
                <a:fillRect/>
              </a:stretch>
            </p:blipFill>
            <p:spPr>
              <a:xfrm rot="109080" flipH="1">
                <a:off x="5582330" y="3289811"/>
                <a:ext cx="363227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21" name="Freeform 1117"/>
              <p:cNvSpPr/>
              <p:nvPr/>
            </p:nvSpPr>
            <p:spPr>
              <a:xfrm>
                <a:off x="5702701" y="3135047"/>
                <a:ext cx="292361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422" name="Picture 1118" descr="screen"/>
              <p:cNvPicPr>
                <a:picLocks noChangeAspect="1"/>
              </p:cNvPicPr>
              <p:nvPr/>
            </p:nvPicPr>
            <p:blipFill>
              <a:blip r:embed="rId27" cstate="print"/>
              <a:srcRect/>
              <a:stretch>
                <a:fillRect/>
              </a:stretch>
            </p:blipFill>
            <p:spPr>
              <a:xfrm>
                <a:off x="5717103" y="3140406"/>
                <a:ext cx="265669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23" name="Freeform 1119"/>
              <p:cNvSpPr/>
              <p:nvPr/>
            </p:nvSpPr>
            <p:spPr>
              <a:xfrm>
                <a:off x="5755928" y="3128912"/>
                <a:ext cx="24771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4" name="Freeform 1120"/>
              <p:cNvSpPr/>
              <p:nvPr/>
            </p:nvSpPr>
            <p:spPr>
              <a:xfrm>
                <a:off x="5700113" y="3128601"/>
                <a:ext cx="68762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5" name="Freeform 1121"/>
              <p:cNvSpPr/>
              <p:nvPr/>
            </p:nvSpPr>
            <p:spPr>
              <a:xfrm>
                <a:off x="5927753" y="3157404"/>
                <a:ext cx="7410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6" name="Freeform 1122"/>
              <p:cNvSpPr/>
              <p:nvPr/>
            </p:nvSpPr>
            <p:spPr>
              <a:xfrm>
                <a:off x="5699308" y="3281626"/>
                <a:ext cx="271814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7" name="Freeform 1123"/>
              <p:cNvSpPr/>
              <p:nvPr/>
            </p:nvSpPr>
            <p:spPr>
              <a:xfrm>
                <a:off x="5936010" y="3158986"/>
                <a:ext cx="69412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8" name="Freeform 1124"/>
              <p:cNvSpPr/>
              <p:nvPr/>
            </p:nvSpPr>
            <p:spPr>
              <a:xfrm>
                <a:off x="5699628" y="3289974"/>
                <a:ext cx="241721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9" name="Group 1125"/>
              <p:cNvGrpSpPr/>
              <p:nvPr/>
            </p:nvGrpSpPr>
            <p:grpSpPr>
              <a:xfrm>
                <a:off x="5695587" y="3356250"/>
                <a:ext cx="82030" cy="36841"/>
                <a:chOff x="5695587" y="3356250"/>
                <a:chExt cx="82030" cy="36841"/>
              </a:xfrm>
            </p:grpSpPr>
            <p:sp>
              <p:nvSpPr>
                <p:cNvPr id="430" name="Freeform 1126"/>
                <p:cNvSpPr/>
                <p:nvPr/>
              </p:nvSpPr>
              <p:spPr>
                <a:xfrm>
                  <a:off x="5695587" y="3356250"/>
                  <a:ext cx="82030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1" name="Freeform 1127"/>
                <p:cNvSpPr/>
                <p:nvPr/>
              </p:nvSpPr>
              <p:spPr>
                <a:xfrm>
                  <a:off x="5697114" y="3357036"/>
                  <a:ext cx="79196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2" name="Freeform 1128"/>
                <p:cNvSpPr/>
                <p:nvPr/>
              </p:nvSpPr>
              <p:spPr>
                <a:xfrm>
                  <a:off x="5703003" y="3370670"/>
                  <a:ext cx="28145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3" name="Freeform 1129"/>
                <p:cNvSpPr/>
                <p:nvPr/>
              </p:nvSpPr>
              <p:spPr>
                <a:xfrm>
                  <a:off x="5702015" y="3375855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4" name="Freeform 1130"/>
                <p:cNvSpPr/>
                <p:nvPr/>
              </p:nvSpPr>
              <p:spPr>
                <a:xfrm>
                  <a:off x="5726128" y="3377885"/>
                  <a:ext cx="28145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5" name="Freeform 1131"/>
                <p:cNvSpPr/>
                <p:nvPr/>
              </p:nvSpPr>
              <p:spPr>
                <a:xfrm>
                  <a:off x="5725140" y="3383289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36" name="Freeform 1132"/>
              <p:cNvSpPr/>
              <p:nvPr/>
            </p:nvSpPr>
            <p:spPr>
              <a:xfrm>
                <a:off x="5836020" y="3361764"/>
                <a:ext cx="99340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7" name="Freeform 1133"/>
              <p:cNvSpPr/>
              <p:nvPr/>
            </p:nvSpPr>
            <p:spPr>
              <a:xfrm>
                <a:off x="5582494" y="3368219"/>
                <a:ext cx="254175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8" name="Freeform 1134"/>
              <p:cNvSpPr/>
              <p:nvPr/>
            </p:nvSpPr>
            <p:spPr>
              <a:xfrm>
                <a:off x="5582649" y="3354677"/>
                <a:ext cx="2752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9" name="Freeform 1135"/>
              <p:cNvSpPr/>
              <p:nvPr/>
            </p:nvSpPr>
            <p:spPr>
              <a:xfrm>
                <a:off x="5582814" y="3293751"/>
                <a:ext cx="11811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0" name="Freeform 1136"/>
              <p:cNvSpPr/>
              <p:nvPr/>
            </p:nvSpPr>
            <p:spPr>
              <a:xfrm>
                <a:off x="5590742" y="3357823"/>
                <a:ext cx="241072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1" name="Freeform 1137"/>
              <p:cNvSpPr/>
              <p:nvPr/>
            </p:nvSpPr>
            <p:spPr>
              <a:xfrm flipV="1">
                <a:off x="5831494" y="3352784"/>
                <a:ext cx="98371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42" name="Group 1139"/>
            <p:cNvGrpSpPr/>
            <p:nvPr/>
          </p:nvGrpSpPr>
          <p:grpSpPr>
            <a:xfrm>
              <a:off x="5940335" y="3222318"/>
              <a:ext cx="414287" cy="373002"/>
              <a:chOff x="5940335" y="3222318"/>
              <a:chExt cx="414287" cy="373002"/>
            </a:xfrm>
          </p:grpSpPr>
          <p:pic>
            <p:nvPicPr>
              <p:cNvPr id="443" name="Picture 1140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5940335" y="3222318"/>
                <a:ext cx="414287" cy="3730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4" name="Freeform 1141"/>
              <p:cNvSpPr/>
              <p:nvPr/>
            </p:nvSpPr>
            <p:spPr>
              <a:xfrm flipH="1">
                <a:off x="6117025" y="3258089"/>
                <a:ext cx="195343" cy="1709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45" name="Group 1142"/>
            <p:cNvGrpSpPr/>
            <p:nvPr/>
          </p:nvGrpSpPr>
          <p:grpSpPr>
            <a:xfrm>
              <a:off x="7307016" y="5422236"/>
              <a:ext cx="474610" cy="407915"/>
              <a:chOff x="7307016" y="5422236"/>
              <a:chExt cx="474610" cy="407915"/>
            </a:xfrm>
          </p:grpSpPr>
          <p:pic>
            <p:nvPicPr>
              <p:cNvPr id="446" name="Picture 1143" descr="antenna_stylized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7307016" y="5422236"/>
                <a:ext cx="470806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447" name="Picture 1144" descr="laptop_keyboard"/>
              <p:cNvPicPr>
                <a:picLocks noChangeAspect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>
              <a:xfrm rot="109080" flipH="1">
                <a:off x="7329830" y="5670671"/>
                <a:ext cx="387879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8" name="Freeform 1145"/>
              <p:cNvSpPr/>
              <p:nvPr/>
            </p:nvSpPr>
            <p:spPr>
              <a:xfrm>
                <a:off x="7458367" y="5515907"/>
                <a:ext cx="312203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449" name="Picture 1146" descr="screen"/>
              <p:cNvPicPr>
                <a:picLocks noChangeAspect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>
              <a:xfrm>
                <a:off x="7473747" y="5521266"/>
                <a:ext cx="283692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50" name="Freeform 1147"/>
              <p:cNvSpPr/>
              <p:nvPr/>
            </p:nvSpPr>
            <p:spPr>
              <a:xfrm>
                <a:off x="7515206" y="5509772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1" name="Freeform 1148"/>
              <p:cNvSpPr/>
              <p:nvPr/>
            </p:nvSpPr>
            <p:spPr>
              <a:xfrm>
                <a:off x="7455606" y="5509452"/>
                <a:ext cx="73426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2" name="Freeform 1149"/>
              <p:cNvSpPr/>
              <p:nvPr/>
            </p:nvSpPr>
            <p:spPr>
              <a:xfrm>
                <a:off x="7698699" y="5538264"/>
                <a:ext cx="7913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3" name="Freeform 1150"/>
              <p:cNvSpPr/>
              <p:nvPr/>
            </p:nvSpPr>
            <p:spPr>
              <a:xfrm>
                <a:off x="7454737" y="5662486"/>
                <a:ext cx="290257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4" name="Freeform 1151"/>
              <p:cNvSpPr/>
              <p:nvPr/>
            </p:nvSpPr>
            <p:spPr>
              <a:xfrm>
                <a:off x="7707505" y="5539837"/>
                <a:ext cx="74121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5" name="Freeform 1152"/>
              <p:cNvSpPr/>
              <p:nvPr/>
            </p:nvSpPr>
            <p:spPr>
              <a:xfrm>
                <a:off x="7455084" y="5670825"/>
                <a:ext cx="2581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56" name="Group 1153"/>
              <p:cNvGrpSpPr/>
              <p:nvPr/>
            </p:nvGrpSpPr>
            <p:grpSpPr>
              <a:xfrm>
                <a:off x="7450768" y="5737110"/>
                <a:ext cx="87599" cy="36841"/>
                <a:chOff x="7450768" y="5737110"/>
                <a:chExt cx="87599" cy="36841"/>
              </a:xfrm>
            </p:grpSpPr>
            <p:sp>
              <p:nvSpPr>
                <p:cNvPr id="457" name="Freeform 1154"/>
                <p:cNvSpPr/>
                <p:nvPr/>
              </p:nvSpPr>
              <p:spPr>
                <a:xfrm>
                  <a:off x="7450768" y="5737110"/>
                  <a:ext cx="87599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8" name="Freeform 1155"/>
                <p:cNvSpPr/>
                <p:nvPr/>
              </p:nvSpPr>
              <p:spPr>
                <a:xfrm>
                  <a:off x="7452396" y="5737896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9" name="Freeform 1156"/>
                <p:cNvSpPr/>
                <p:nvPr/>
              </p:nvSpPr>
              <p:spPr>
                <a:xfrm>
                  <a:off x="7458687" y="5751530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0" name="Freeform 1157"/>
                <p:cNvSpPr/>
                <p:nvPr/>
              </p:nvSpPr>
              <p:spPr>
                <a:xfrm>
                  <a:off x="7457636" y="5756714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1" name="Freeform 1158"/>
                <p:cNvSpPr/>
                <p:nvPr/>
              </p:nvSpPr>
              <p:spPr>
                <a:xfrm>
                  <a:off x="7483385" y="5758735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2" name="Freeform 1159"/>
                <p:cNvSpPr/>
                <p:nvPr/>
              </p:nvSpPr>
              <p:spPr>
                <a:xfrm>
                  <a:off x="7482334" y="5764149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63" name="Freeform 1160"/>
              <p:cNvSpPr/>
              <p:nvPr/>
            </p:nvSpPr>
            <p:spPr>
              <a:xfrm>
                <a:off x="7600730" y="5742624"/>
                <a:ext cx="106079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4" name="Freeform 1161"/>
              <p:cNvSpPr/>
              <p:nvPr/>
            </p:nvSpPr>
            <p:spPr>
              <a:xfrm>
                <a:off x="7329994" y="5749070"/>
                <a:ext cx="271430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5" name="Freeform 1162"/>
              <p:cNvSpPr/>
              <p:nvPr/>
            </p:nvSpPr>
            <p:spPr>
              <a:xfrm>
                <a:off x="7330168" y="5735537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6" name="Freeform 1163"/>
              <p:cNvSpPr/>
              <p:nvPr/>
            </p:nvSpPr>
            <p:spPr>
              <a:xfrm>
                <a:off x="7330342" y="5674610"/>
                <a:ext cx="12612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7" name="Freeform 1164"/>
              <p:cNvSpPr/>
              <p:nvPr/>
            </p:nvSpPr>
            <p:spPr>
              <a:xfrm>
                <a:off x="7338809" y="5738682"/>
                <a:ext cx="257431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8" name="Freeform 1165"/>
              <p:cNvSpPr/>
              <p:nvPr/>
            </p:nvSpPr>
            <p:spPr>
              <a:xfrm flipV="1">
                <a:off x="7595893" y="5733644"/>
                <a:ext cx="10504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Effect">
                      <p:stCondLst>
                        <p:cond delay="indefinite"/>
                      </p:stCondLst>
                      <p:childTnLst>
                        <p:par>
                          <p:cTn id="11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Effect">
                      <p:stCondLst>
                        <p:cond delay="indefinite"/>
                      </p:stCondLst>
                      <p:childTnLst>
                        <p:par>
                          <p:cTn id="1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C9EEC745-F8E5-482B-8955-C95B2E09E33D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50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22286" y="-190496"/>
            <a:ext cx="7772400" cy="1143000"/>
          </a:xfrm>
        </p:spPr>
        <p:txBody>
          <a:bodyPr/>
          <a:lstStyle/>
          <a:p>
            <a:pPr lvl="0"/>
            <a:r>
              <a:rPr lang="el-GR"/>
              <a:t>Αναλογία (Φάλαγγα αυτοκινήτων)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79404" y="2317747"/>
            <a:ext cx="4216398" cy="4368802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/>
              <a:t>Αυτοκίνητα ταξιδεύουν (δηλ. διαδίδονται) με ρυθμό </a:t>
            </a:r>
            <a:r>
              <a:rPr lang="en-US" sz="2300"/>
              <a:t>100 km/hr</a:t>
            </a:r>
          </a:p>
          <a:p>
            <a:pPr lvl="0">
              <a:spcBef>
                <a:spcPts val="600"/>
              </a:spcBef>
            </a:pPr>
            <a:r>
              <a:rPr lang="el-GR" sz="2300"/>
              <a:t>Κάθε σταθμός διοδίων κάνει </a:t>
            </a:r>
            <a:r>
              <a:rPr lang="en-US" sz="2300"/>
              <a:t>12 sec </a:t>
            </a:r>
            <a:r>
              <a:rPr lang="el-GR" sz="2300"/>
              <a:t>για να εξυπηρετήσει ένα αυτοκίνητο </a:t>
            </a:r>
            <a:r>
              <a:rPr lang="en-US" sz="2300"/>
              <a:t>(</a:t>
            </a:r>
            <a:r>
              <a:rPr lang="el-GR" sz="2300"/>
              <a:t>χρόνος μετάδοσης</a:t>
            </a:r>
            <a:r>
              <a:rPr lang="en-US" sz="2300"/>
              <a:t>)</a:t>
            </a:r>
          </a:p>
          <a:p>
            <a:pPr lvl="0">
              <a:spcBef>
                <a:spcPts val="600"/>
              </a:spcBef>
            </a:pPr>
            <a:r>
              <a:rPr lang="el-GR" sz="2300"/>
              <a:t>αυτοκίνητο</a:t>
            </a:r>
            <a:r>
              <a:rPr lang="en-US" sz="2300"/>
              <a:t>~bit; </a:t>
            </a:r>
            <a:r>
              <a:rPr lang="el-GR" sz="2300"/>
              <a:t>φάλαγγα</a:t>
            </a:r>
            <a:r>
              <a:rPr lang="en-US" sz="2300"/>
              <a:t> ~ </a:t>
            </a:r>
            <a:r>
              <a:rPr lang="el-GR" sz="2300"/>
              <a:t>πακέτο</a:t>
            </a:r>
            <a:endParaRPr lang="en-US" sz="2300"/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Ε</a:t>
            </a:r>
            <a:r>
              <a:rPr lang="en-US" sz="2300">
                <a:solidFill>
                  <a:srgbClr val="FF0000"/>
                </a:solidFill>
              </a:rPr>
              <a:t>: </a:t>
            </a:r>
            <a:r>
              <a:rPr lang="el-GR" sz="2300">
                <a:solidFill>
                  <a:srgbClr val="FF0000"/>
                </a:solidFill>
              </a:rPr>
              <a:t>Πόσος χρόνος μέχρι να φτάσει η φάλαγγα στο δεύτερο σταθμό διοδίων;</a:t>
            </a:r>
            <a:endParaRPr lang="en-US" sz="2300"/>
          </a:p>
          <a:p>
            <a:pPr lvl="0">
              <a:spcBef>
                <a:spcPts val="600"/>
              </a:spcBef>
              <a:buNone/>
            </a:pPr>
            <a:endParaRPr lang="en-US" sz="230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740277" y="2289172"/>
            <a:ext cx="4162421" cy="4073523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/>
              <a:t>Χρόνος για να ωθήσει ο σταθμός διοδίων όλη τη φάλαγγα στην εθνική οδό</a:t>
            </a:r>
            <a:r>
              <a:rPr lang="en-US" sz="2300"/>
              <a:t>= 12*10 = 120 sec</a:t>
            </a:r>
          </a:p>
          <a:p>
            <a:pPr lvl="0">
              <a:spcBef>
                <a:spcPts val="600"/>
              </a:spcBef>
            </a:pPr>
            <a:r>
              <a:rPr lang="el-GR" sz="2300"/>
              <a:t>Χρόνος για να ταξιδέψει το τελευταίο αυτοκίνητο από την έξοδο του 1</a:t>
            </a:r>
            <a:r>
              <a:rPr lang="el-GR" sz="2300" baseline="30000"/>
              <a:t>ου</a:t>
            </a:r>
            <a:r>
              <a:rPr lang="el-GR" sz="2300"/>
              <a:t> σταθμού διοδίων έως τον 2</a:t>
            </a:r>
            <a:r>
              <a:rPr lang="el-GR" sz="2300" baseline="30000"/>
              <a:t>ο</a:t>
            </a:r>
            <a:r>
              <a:rPr lang="el-GR" sz="2300"/>
              <a:t> σταθμό διοδίων: </a:t>
            </a:r>
            <a:r>
              <a:rPr lang="en-US" sz="2300"/>
              <a:t>100km/(100km/hr)= 1 hr</a:t>
            </a:r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Απάντηση</a:t>
            </a:r>
            <a:r>
              <a:rPr lang="en-US" sz="2300">
                <a:solidFill>
                  <a:srgbClr val="FF0000"/>
                </a:solidFill>
              </a:rPr>
              <a:t>: 62 </a:t>
            </a:r>
            <a:r>
              <a:rPr lang="el-GR" sz="2300">
                <a:solidFill>
                  <a:srgbClr val="FF0000"/>
                </a:solidFill>
              </a:rPr>
              <a:t>λεπτά</a:t>
            </a:r>
            <a:endParaRPr lang="en-US" sz="2300"/>
          </a:p>
        </p:txBody>
      </p:sp>
      <p:grpSp>
        <p:nvGrpSpPr>
          <p:cNvPr id="7" name="Group 42"/>
          <p:cNvGrpSpPr/>
          <p:nvPr/>
        </p:nvGrpSpPr>
        <p:grpSpPr>
          <a:xfrm>
            <a:off x="262735" y="884233"/>
            <a:ext cx="8043061" cy="1439860"/>
            <a:chOff x="262735" y="884233"/>
            <a:chExt cx="8043061" cy="1439860"/>
          </a:xfrm>
        </p:grpSpPr>
        <p:grpSp>
          <p:nvGrpSpPr>
            <p:cNvPr id="8" name="Group 43"/>
            <p:cNvGrpSpPr/>
            <p:nvPr/>
          </p:nvGrpSpPr>
          <p:grpSpPr>
            <a:xfrm>
              <a:off x="5473698" y="973726"/>
              <a:ext cx="1266828" cy="1350367"/>
              <a:chOff x="5473698" y="973726"/>
              <a:chExt cx="1266828" cy="1350367"/>
            </a:xfrm>
          </p:grpSpPr>
          <p:sp>
            <p:nvSpPr>
              <p:cNvPr id="9" name="Rectangle 44"/>
              <p:cNvSpPr/>
              <p:nvPr/>
            </p:nvSpPr>
            <p:spPr>
              <a:xfrm>
                <a:off x="5946772" y="973726"/>
                <a:ext cx="74615" cy="675988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0" name="Text Box 45"/>
              <p:cNvSpPr txBox="1"/>
              <p:nvPr/>
            </p:nvSpPr>
            <p:spPr>
              <a:xfrm>
                <a:off x="5473698" y="1611355"/>
                <a:ext cx="1266828" cy="71273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Σταθμός</a:t>
                </a:r>
              </a:p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διοδίων</a:t>
                </a:r>
                <a:endPara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endParaRPr>
              </a:p>
            </p:txBody>
          </p:sp>
        </p:grpSp>
        <p:grpSp>
          <p:nvGrpSpPr>
            <p:cNvPr id="11" name="Group 46"/>
            <p:cNvGrpSpPr/>
            <p:nvPr/>
          </p:nvGrpSpPr>
          <p:grpSpPr>
            <a:xfrm>
              <a:off x="2544766" y="973726"/>
              <a:ext cx="1343025" cy="1331192"/>
              <a:chOff x="2544766" y="973726"/>
              <a:chExt cx="1343025" cy="1331192"/>
            </a:xfrm>
          </p:grpSpPr>
          <p:sp>
            <p:nvSpPr>
              <p:cNvPr id="12" name="Rectangle 47"/>
              <p:cNvSpPr/>
              <p:nvPr/>
            </p:nvSpPr>
            <p:spPr>
              <a:xfrm>
                <a:off x="3094036" y="973726"/>
                <a:ext cx="74615" cy="675988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3" name="Text Box 48"/>
              <p:cNvSpPr txBox="1"/>
              <p:nvPr/>
            </p:nvSpPr>
            <p:spPr>
              <a:xfrm>
                <a:off x="2544766" y="1592180"/>
                <a:ext cx="1343025" cy="71273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Σταθμός</a:t>
                </a:r>
              </a:p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διοδίων</a:t>
                </a:r>
                <a:endPara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endParaRPr>
              </a:p>
            </p:txBody>
          </p:sp>
        </p:grpSp>
        <p:sp>
          <p:nvSpPr>
            <p:cNvPr id="14" name="AutoShape 49"/>
            <p:cNvSpPr/>
            <p:nvPr/>
          </p:nvSpPr>
          <p:spPr>
            <a:xfrm rot="16200004">
              <a:off x="1606290" y="225454"/>
              <a:ext cx="79900" cy="2767010"/>
            </a:xfrm>
            <a:custGeom>
              <a:avLst>
                <a:gd name="f11" fmla="val 290500"/>
                <a:gd name="f12" fmla="val 500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ss"/>
                <a:gd name="f8" fmla="val 0"/>
                <a:gd name="f9" fmla="*/ 5419351 1 1725033"/>
                <a:gd name="f10" fmla="+- 0 0 5400000"/>
                <a:gd name="f11" fmla="val 290500"/>
                <a:gd name="f12" fmla="val 50000"/>
                <a:gd name="f13" fmla="+- 0 0 -180"/>
                <a:gd name="f14" fmla="+- 0 0 -270"/>
                <a:gd name="f15" fmla="+- 0 0 -360"/>
                <a:gd name="f16" fmla="abs f5"/>
                <a:gd name="f17" fmla="abs f6"/>
                <a:gd name="f18" fmla="abs f7"/>
                <a:gd name="f19" fmla="val f8"/>
                <a:gd name="f20" fmla="val f12"/>
                <a:gd name="f21" fmla="val f11"/>
                <a:gd name="f22" fmla="+- 2700000 f3 0"/>
                <a:gd name="f23" fmla="*/ f13 f2 1"/>
                <a:gd name="f24" fmla="*/ f14 f2 1"/>
                <a:gd name="f25" fmla="*/ f15 f2 1"/>
                <a:gd name="f26" fmla="?: f16 f5 1"/>
                <a:gd name="f27" fmla="?: f17 f6 1"/>
                <a:gd name="f28" fmla="?: f18 f7 1"/>
                <a:gd name="f29" fmla="*/ f22 f9 1"/>
                <a:gd name="f30" fmla="*/ f23 1 f4"/>
                <a:gd name="f31" fmla="*/ f24 1 f4"/>
                <a:gd name="f32" fmla="*/ f25 1 f4"/>
                <a:gd name="f33" fmla="*/ f26 1 21600"/>
                <a:gd name="f34" fmla="*/ f27 1 21600"/>
                <a:gd name="f35" fmla="*/ 21600 f26 1"/>
                <a:gd name="f36" fmla="*/ 21600 f27 1"/>
                <a:gd name="f37" fmla="*/ f29 1 f2"/>
                <a:gd name="f38" fmla="+- f30 0 f3"/>
                <a:gd name="f39" fmla="+- f31 0 f3"/>
                <a:gd name="f40" fmla="+- f32 0 f3"/>
                <a:gd name="f41" fmla="min f34 f33"/>
                <a:gd name="f42" fmla="*/ f35 1 f28"/>
                <a:gd name="f43" fmla="*/ f36 1 f28"/>
                <a:gd name="f44" fmla="+- 0 0 f37"/>
                <a:gd name="f45" fmla="val f42"/>
                <a:gd name="f46" fmla="val f43"/>
                <a:gd name="f47" fmla="+- 0 0 f44"/>
                <a:gd name="f48" fmla="*/ f19 f41 1"/>
                <a:gd name="f49" fmla="+- f46 0 f19"/>
                <a:gd name="f50" fmla="+- f45 0 f19"/>
                <a:gd name="f51" fmla="*/ f47 f2 1"/>
                <a:gd name="f52" fmla="*/ f45 f41 1"/>
                <a:gd name="f53" fmla="*/ f46 f41 1"/>
                <a:gd name="f54" fmla="*/ f50 1 2"/>
                <a:gd name="f55" fmla="min f50 f49"/>
                <a:gd name="f56" fmla="*/ f49 f20 1"/>
                <a:gd name="f57" fmla="*/ f51 1 f9"/>
                <a:gd name="f58" fmla="+- f19 f54 0"/>
                <a:gd name="f59" fmla="*/ f55 f21 1"/>
                <a:gd name="f60" fmla="*/ f56 1 100000"/>
                <a:gd name="f61" fmla="+- f57 0 f3"/>
                <a:gd name="f62" fmla="*/ f54 f41 1"/>
                <a:gd name="f63" fmla="*/ f59 1 100000"/>
                <a:gd name="f64" fmla="cos 1 f61"/>
                <a:gd name="f65" fmla="sin 1 f61"/>
                <a:gd name="f66" fmla="*/ f58 f41 1"/>
                <a:gd name="f67" fmla="*/ f60 f41 1"/>
                <a:gd name="f68" fmla="+- f60 f63 0"/>
                <a:gd name="f69" fmla="+- 0 0 f64"/>
                <a:gd name="f70" fmla="+- 0 0 f65"/>
                <a:gd name="f71" fmla="*/ f63 f41 1"/>
                <a:gd name="f72" fmla="+- 0 0 f69"/>
                <a:gd name="f73" fmla="+- 0 0 f70"/>
                <a:gd name="f74" fmla="*/ f68 f41 1"/>
                <a:gd name="f75" fmla="*/ f72 f54 1"/>
                <a:gd name="f76" fmla="*/ f73 f63 1"/>
                <a:gd name="f77" fmla="+- f45 0 f75"/>
                <a:gd name="f78" fmla="+- f63 0 f76"/>
                <a:gd name="f79" fmla="+- f46 f76 0"/>
                <a:gd name="f80" fmla="+- f79 0 f63"/>
                <a:gd name="f81" fmla="*/ f77 f41 1"/>
                <a:gd name="f82" fmla="*/ f78 f41 1"/>
                <a:gd name="f83" fmla="*/ f80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2" y="f48"/>
                </a:cxn>
                <a:cxn ang="f39">
                  <a:pos x="f48" y="f67"/>
                </a:cxn>
                <a:cxn ang="f40">
                  <a:pos x="f52" y="f53"/>
                </a:cxn>
              </a:cxnLst>
              <a:rect l="f81" t="f82" r="f52" b="f83"/>
              <a:pathLst>
                <a:path stroke="0">
                  <a:moveTo>
                    <a:pt x="f52" y="f53"/>
                  </a:moveTo>
                  <a:arcTo wR="f62" hR="f71" stAng="f3" swAng="f3"/>
                  <a:lnTo>
                    <a:pt x="f66" y="f74"/>
                  </a:lnTo>
                  <a:arcTo wR="f62" hR="f71" stAng="f8" swAng="f10"/>
                  <a:arcTo wR="f62" hR="f71" stAng="f3" swAng="f10"/>
                  <a:lnTo>
                    <a:pt x="f66" y="f71"/>
                  </a:lnTo>
                  <a:arcTo wR="f62" hR="f71" stAng="f2" swAng="f3"/>
                  <a:close/>
                </a:path>
                <a:path fill="none">
                  <a:moveTo>
                    <a:pt x="f52" y="f53"/>
                  </a:moveTo>
                  <a:arcTo wR="f62" hR="f71" stAng="f3" swAng="f3"/>
                  <a:lnTo>
                    <a:pt x="f66" y="f74"/>
                  </a:lnTo>
                  <a:arcTo wR="f62" hR="f71" stAng="f8" swAng="f10"/>
                  <a:arcTo wR="f62" hR="f71" stAng="f3" swAng="f10"/>
                  <a:lnTo>
                    <a:pt x="f66" y="f71"/>
                  </a:lnTo>
                  <a:arcTo wR="f62" hR="f71" stAng="f2" swAng="f3"/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Text Box 50"/>
            <p:cNvSpPr txBox="1"/>
            <p:nvPr/>
          </p:nvSpPr>
          <p:spPr>
            <a:xfrm>
              <a:off x="962021" y="1545838"/>
              <a:ext cx="1619246" cy="71273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Φάλαγγα 10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αυτοκινήτων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6" name="Line 51"/>
            <p:cNvSpPr/>
            <p:nvPr/>
          </p:nvSpPr>
          <p:spPr>
            <a:xfrm flipH="1">
              <a:off x="3333746" y="1285353"/>
              <a:ext cx="658816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7" name="Text Box 52"/>
            <p:cNvSpPr txBox="1"/>
            <p:nvPr/>
          </p:nvSpPr>
          <p:spPr>
            <a:xfrm>
              <a:off x="3992563" y="1083993"/>
              <a:ext cx="1079504" cy="39631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100 km</a:t>
              </a:r>
            </a:p>
          </p:txBody>
        </p:sp>
        <p:sp>
          <p:nvSpPr>
            <p:cNvPr id="18" name="Line 53"/>
            <p:cNvSpPr/>
            <p:nvPr/>
          </p:nvSpPr>
          <p:spPr>
            <a:xfrm flipH="1" flipV="1">
              <a:off x="6326184" y="1283753"/>
              <a:ext cx="622304" cy="1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9" name="Text Box 54"/>
            <p:cNvSpPr txBox="1"/>
            <p:nvPr/>
          </p:nvSpPr>
          <p:spPr>
            <a:xfrm>
              <a:off x="6948489" y="1083993"/>
              <a:ext cx="1079504" cy="39631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100 km</a:t>
              </a:r>
            </a:p>
          </p:txBody>
        </p:sp>
        <p:sp>
          <p:nvSpPr>
            <p:cNvPr id="20" name="Line 55"/>
            <p:cNvSpPr/>
            <p:nvPr/>
          </p:nvSpPr>
          <p:spPr>
            <a:xfrm>
              <a:off x="8027983" y="1285353"/>
              <a:ext cx="27781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1" name="Oval 56"/>
            <p:cNvSpPr/>
            <p:nvPr/>
          </p:nvSpPr>
          <p:spPr>
            <a:xfrm>
              <a:off x="1077913" y="1285353"/>
              <a:ext cx="74615" cy="7510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2" name="Oval 57"/>
            <p:cNvSpPr/>
            <p:nvPr/>
          </p:nvSpPr>
          <p:spPr>
            <a:xfrm>
              <a:off x="1230316" y="1285353"/>
              <a:ext cx="74615" cy="7510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3" name="Oval 58"/>
            <p:cNvSpPr/>
            <p:nvPr/>
          </p:nvSpPr>
          <p:spPr>
            <a:xfrm>
              <a:off x="1454152" y="1285353"/>
              <a:ext cx="74615" cy="7510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pic>
          <p:nvPicPr>
            <p:cNvPr id="24" name="Picture 59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1562096" y="1195861"/>
              <a:ext cx="749295" cy="2205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" name="Picture 60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95278" y="1191070"/>
              <a:ext cx="749295" cy="22053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" name="Group 61"/>
            <p:cNvGrpSpPr/>
            <p:nvPr/>
          </p:nvGrpSpPr>
          <p:grpSpPr>
            <a:xfrm>
              <a:off x="2881310" y="884233"/>
              <a:ext cx="458791" cy="783055"/>
              <a:chOff x="2881310" y="884233"/>
              <a:chExt cx="458791" cy="783055"/>
            </a:xfrm>
          </p:grpSpPr>
          <p:pic>
            <p:nvPicPr>
              <p:cNvPr id="27" name="Picture 62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884904" y="884233"/>
                <a:ext cx="455197" cy="7830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8" name="Rectangle 63"/>
              <p:cNvSpPr/>
              <p:nvPr/>
            </p:nvSpPr>
            <p:spPr>
              <a:xfrm>
                <a:off x="2881310" y="1260262"/>
                <a:ext cx="165195" cy="1017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pic>
          <p:nvPicPr>
            <p:cNvPr id="29" name="Picture 64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325684" y="1216636"/>
              <a:ext cx="749295" cy="22053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" name="Group 65"/>
            <p:cNvGrpSpPr/>
            <p:nvPr/>
          </p:nvGrpSpPr>
          <p:grpSpPr>
            <a:xfrm>
              <a:off x="5803897" y="913000"/>
              <a:ext cx="458791" cy="783055"/>
              <a:chOff x="5803897" y="913000"/>
              <a:chExt cx="458791" cy="783055"/>
            </a:xfrm>
          </p:grpSpPr>
          <p:pic>
            <p:nvPicPr>
              <p:cNvPr id="31" name="Picture 66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807491" y="913000"/>
                <a:ext cx="455197" cy="7830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2" name="Rectangle 67"/>
              <p:cNvSpPr/>
              <p:nvPr/>
            </p:nvSpPr>
            <p:spPr>
              <a:xfrm>
                <a:off x="5803897" y="1289020"/>
                <a:ext cx="165195" cy="1017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33" name="Line 68"/>
            <p:cNvSpPr/>
            <p:nvPr/>
          </p:nvSpPr>
          <p:spPr>
            <a:xfrm>
              <a:off x="5072067" y="1285353"/>
              <a:ext cx="86677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7E1DF38B-812C-42D3-A5BD-D07244A56E0B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51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22286" y="-228600"/>
            <a:ext cx="7772400" cy="1143000"/>
          </a:xfrm>
        </p:spPr>
        <p:txBody>
          <a:bodyPr/>
          <a:lstStyle/>
          <a:p>
            <a:pPr lvl="0"/>
            <a:r>
              <a:rPr lang="el-GR"/>
              <a:t>Αναλογία (Φάλαγγα αυτοκινήτων)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401641" y="2111377"/>
            <a:ext cx="8026402" cy="3981919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 dirty="0"/>
              <a:t>Αυτοκίνητα τώρα ταξιδεύουν με ρυθμό</a:t>
            </a:r>
            <a:r>
              <a:rPr lang="en-US" sz="2300" dirty="0"/>
              <a:t/>
            </a:r>
            <a:br>
              <a:rPr lang="en-US" sz="2300" dirty="0"/>
            </a:br>
            <a:r>
              <a:rPr lang="en-US" sz="2300" dirty="0"/>
              <a:t>1000 km/hr</a:t>
            </a:r>
          </a:p>
          <a:p>
            <a:pPr lvl="0">
              <a:spcBef>
                <a:spcPts val="600"/>
              </a:spcBef>
            </a:pPr>
            <a:r>
              <a:rPr lang="el-GR" sz="2300" dirty="0"/>
              <a:t>σταθμός διοδίων τώρα κάνει </a:t>
            </a:r>
            <a:r>
              <a:rPr lang="en-US" sz="2300" dirty="0"/>
              <a:t>1</a:t>
            </a:r>
            <a:r>
              <a:rPr lang="el-GR" sz="2300" dirty="0"/>
              <a:t> </a:t>
            </a:r>
            <a:r>
              <a:rPr lang="en-US" sz="2300" dirty="0"/>
              <a:t>min </a:t>
            </a:r>
            <a:r>
              <a:rPr lang="el-GR" sz="2300" dirty="0"/>
              <a:t>για να εξυπηρετήσει ένα αυτοκίνητο</a:t>
            </a:r>
          </a:p>
          <a:p>
            <a:pPr lvl="0">
              <a:spcBef>
                <a:spcPts val="600"/>
              </a:spcBef>
              <a:buNone/>
            </a:pPr>
            <a:endParaRPr lang="en-US" sz="2300" dirty="0">
              <a:solidFill>
                <a:srgbClr val="3333CC"/>
              </a:solidFill>
            </a:endParaRPr>
          </a:p>
          <a:p>
            <a:pPr lvl="0">
              <a:spcBef>
                <a:spcPts val="600"/>
              </a:spcBef>
            </a:pPr>
            <a:r>
              <a:rPr lang="en-US" sz="2300" dirty="0">
                <a:solidFill>
                  <a:srgbClr val="FF0000"/>
                </a:solidFill>
              </a:rPr>
              <a:t>E:</a:t>
            </a:r>
            <a:r>
              <a:rPr lang="en-US" sz="2300" dirty="0">
                <a:solidFill>
                  <a:srgbClr val="3333CC"/>
                </a:solidFill>
              </a:rPr>
              <a:t> </a:t>
            </a:r>
            <a:r>
              <a:rPr lang="el-GR" sz="2300" dirty="0">
                <a:solidFill>
                  <a:srgbClr val="FF0000"/>
                </a:solidFill>
              </a:rPr>
              <a:t>Θα φτάσουν αυτοκίνητα</a:t>
            </a:r>
            <a:r>
              <a:rPr lang="en-US" sz="2300" dirty="0">
                <a:solidFill>
                  <a:srgbClr val="FF0000"/>
                </a:solidFill>
              </a:rPr>
              <a:t> </a:t>
            </a:r>
            <a:r>
              <a:rPr lang="el-GR" sz="2300" dirty="0">
                <a:solidFill>
                  <a:srgbClr val="FF0000"/>
                </a:solidFill>
              </a:rPr>
              <a:t>στο </a:t>
            </a:r>
            <a:r>
              <a:rPr lang="en-US" sz="2300" dirty="0">
                <a:solidFill>
                  <a:srgbClr val="FF0000"/>
                </a:solidFill>
              </a:rPr>
              <a:t>2</a:t>
            </a:r>
            <a:r>
              <a:rPr lang="el-GR" sz="2300" baseline="30000" dirty="0">
                <a:solidFill>
                  <a:srgbClr val="FF0000"/>
                </a:solidFill>
              </a:rPr>
              <a:t>ο</a:t>
            </a:r>
            <a:r>
              <a:rPr lang="el-GR" sz="2300" dirty="0">
                <a:solidFill>
                  <a:srgbClr val="FF0000"/>
                </a:solidFill>
              </a:rPr>
              <a:t> σταθμό διοδίων</a:t>
            </a:r>
            <a:r>
              <a:rPr lang="en-US" sz="2300" dirty="0">
                <a:solidFill>
                  <a:srgbClr val="FF0000"/>
                </a:solidFill>
              </a:rPr>
              <a:t> </a:t>
            </a:r>
            <a:r>
              <a:rPr lang="el-GR" sz="2300" dirty="0">
                <a:solidFill>
                  <a:srgbClr val="FF0000"/>
                </a:solidFill>
              </a:rPr>
              <a:t>πριν όλα τα αυτοκίνητα εξυπηρετηθούν από τον 1</a:t>
            </a:r>
            <a:r>
              <a:rPr lang="el-GR" sz="2300" baseline="30000" dirty="0">
                <a:solidFill>
                  <a:srgbClr val="FF0000"/>
                </a:solidFill>
              </a:rPr>
              <a:t>ο</a:t>
            </a:r>
            <a:r>
              <a:rPr lang="el-GR" sz="2300" dirty="0">
                <a:solidFill>
                  <a:srgbClr val="FF0000"/>
                </a:solidFill>
              </a:rPr>
              <a:t> σταθμό;</a:t>
            </a:r>
            <a:endParaRPr lang="en-US" sz="2400" dirty="0">
              <a:solidFill>
                <a:srgbClr val="3333CC"/>
              </a:solidFill>
            </a:endParaRPr>
          </a:p>
        </p:txBody>
      </p:sp>
      <p:grpSp>
        <p:nvGrpSpPr>
          <p:cNvPr id="6" name="Group 49"/>
          <p:cNvGrpSpPr/>
          <p:nvPr/>
        </p:nvGrpSpPr>
        <p:grpSpPr>
          <a:xfrm>
            <a:off x="262735" y="731840"/>
            <a:ext cx="8043061" cy="1058866"/>
            <a:chOff x="262735" y="731840"/>
            <a:chExt cx="8043061" cy="1058866"/>
          </a:xfrm>
        </p:grpSpPr>
        <p:grpSp>
          <p:nvGrpSpPr>
            <p:cNvPr id="7" name="Group 5"/>
            <p:cNvGrpSpPr/>
            <p:nvPr/>
          </p:nvGrpSpPr>
          <p:grpSpPr>
            <a:xfrm>
              <a:off x="5511802" y="795939"/>
              <a:ext cx="1266828" cy="981023"/>
              <a:chOff x="5511802" y="795939"/>
              <a:chExt cx="1266828" cy="981023"/>
            </a:xfrm>
          </p:grpSpPr>
          <p:sp>
            <p:nvSpPr>
              <p:cNvPr id="8" name="Rectangle 6"/>
              <p:cNvSpPr/>
              <p:nvPr/>
            </p:nvSpPr>
            <p:spPr>
              <a:xfrm>
                <a:off x="5946772" y="795939"/>
                <a:ext cx="74615" cy="484211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" name="Text Box 7"/>
              <p:cNvSpPr txBox="1"/>
              <p:nvPr/>
            </p:nvSpPr>
            <p:spPr>
              <a:xfrm>
                <a:off x="5511802" y="1266416"/>
                <a:ext cx="1266828" cy="51054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</a:rPr>
                  <a:t>Σταθμός</a:t>
                </a:r>
              </a:p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</a:rPr>
                  <a:t>διοδίων</a:t>
                </a:r>
                <a:endPara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endParaRPr>
              </a:p>
            </p:txBody>
          </p:sp>
        </p:grpSp>
        <p:grpSp>
          <p:nvGrpSpPr>
            <p:cNvPr id="10" name="Group 8"/>
            <p:cNvGrpSpPr/>
            <p:nvPr/>
          </p:nvGrpSpPr>
          <p:grpSpPr>
            <a:xfrm>
              <a:off x="2620963" y="795939"/>
              <a:ext cx="1266828" cy="994767"/>
              <a:chOff x="2620963" y="795939"/>
              <a:chExt cx="1266828" cy="994767"/>
            </a:xfrm>
          </p:grpSpPr>
          <p:sp>
            <p:nvSpPr>
              <p:cNvPr id="11" name="Rectangle 9"/>
              <p:cNvSpPr/>
              <p:nvPr/>
            </p:nvSpPr>
            <p:spPr>
              <a:xfrm>
                <a:off x="3094036" y="795939"/>
                <a:ext cx="74615" cy="484211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" name="Text Box 10"/>
              <p:cNvSpPr txBox="1"/>
              <p:nvPr/>
            </p:nvSpPr>
            <p:spPr>
              <a:xfrm>
                <a:off x="2620963" y="1280160"/>
                <a:ext cx="1266828" cy="51054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</a:rPr>
                  <a:t>Σταθμός</a:t>
                </a:r>
              </a:p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</a:rPr>
                  <a:t>διοδίων</a:t>
                </a:r>
                <a:endPara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endParaRPr>
              </a:p>
            </p:txBody>
          </p:sp>
        </p:grpSp>
        <p:sp>
          <p:nvSpPr>
            <p:cNvPr id="13" name="AutoShape 29"/>
            <p:cNvSpPr/>
            <p:nvPr/>
          </p:nvSpPr>
          <p:spPr>
            <a:xfrm rot="16200004">
              <a:off x="1617624" y="-132538"/>
              <a:ext cx="57232" cy="2767010"/>
            </a:xfrm>
            <a:custGeom>
              <a:avLst>
                <a:gd name="f11" fmla="val 290500"/>
                <a:gd name="f12" fmla="val 500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ss"/>
                <a:gd name="f8" fmla="val 0"/>
                <a:gd name="f9" fmla="*/ 5419351 1 1725033"/>
                <a:gd name="f10" fmla="+- 0 0 5400000"/>
                <a:gd name="f11" fmla="val 290500"/>
                <a:gd name="f12" fmla="val 50000"/>
                <a:gd name="f13" fmla="+- 0 0 -180"/>
                <a:gd name="f14" fmla="+- 0 0 -270"/>
                <a:gd name="f15" fmla="+- 0 0 -360"/>
                <a:gd name="f16" fmla="abs f5"/>
                <a:gd name="f17" fmla="abs f6"/>
                <a:gd name="f18" fmla="abs f7"/>
                <a:gd name="f19" fmla="val f8"/>
                <a:gd name="f20" fmla="val f12"/>
                <a:gd name="f21" fmla="val f11"/>
                <a:gd name="f22" fmla="+- 2700000 f3 0"/>
                <a:gd name="f23" fmla="*/ f13 f2 1"/>
                <a:gd name="f24" fmla="*/ f14 f2 1"/>
                <a:gd name="f25" fmla="*/ f15 f2 1"/>
                <a:gd name="f26" fmla="?: f16 f5 1"/>
                <a:gd name="f27" fmla="?: f17 f6 1"/>
                <a:gd name="f28" fmla="?: f18 f7 1"/>
                <a:gd name="f29" fmla="*/ f22 f9 1"/>
                <a:gd name="f30" fmla="*/ f23 1 f4"/>
                <a:gd name="f31" fmla="*/ f24 1 f4"/>
                <a:gd name="f32" fmla="*/ f25 1 f4"/>
                <a:gd name="f33" fmla="*/ f26 1 21600"/>
                <a:gd name="f34" fmla="*/ f27 1 21600"/>
                <a:gd name="f35" fmla="*/ 21600 f26 1"/>
                <a:gd name="f36" fmla="*/ 21600 f27 1"/>
                <a:gd name="f37" fmla="*/ f29 1 f2"/>
                <a:gd name="f38" fmla="+- f30 0 f3"/>
                <a:gd name="f39" fmla="+- f31 0 f3"/>
                <a:gd name="f40" fmla="+- f32 0 f3"/>
                <a:gd name="f41" fmla="min f34 f33"/>
                <a:gd name="f42" fmla="*/ f35 1 f28"/>
                <a:gd name="f43" fmla="*/ f36 1 f28"/>
                <a:gd name="f44" fmla="+- 0 0 f37"/>
                <a:gd name="f45" fmla="val f42"/>
                <a:gd name="f46" fmla="val f43"/>
                <a:gd name="f47" fmla="+- 0 0 f44"/>
                <a:gd name="f48" fmla="*/ f19 f41 1"/>
                <a:gd name="f49" fmla="+- f46 0 f19"/>
                <a:gd name="f50" fmla="+- f45 0 f19"/>
                <a:gd name="f51" fmla="*/ f47 f2 1"/>
                <a:gd name="f52" fmla="*/ f45 f41 1"/>
                <a:gd name="f53" fmla="*/ f46 f41 1"/>
                <a:gd name="f54" fmla="*/ f50 1 2"/>
                <a:gd name="f55" fmla="min f50 f49"/>
                <a:gd name="f56" fmla="*/ f49 f20 1"/>
                <a:gd name="f57" fmla="*/ f51 1 f9"/>
                <a:gd name="f58" fmla="+- f19 f54 0"/>
                <a:gd name="f59" fmla="*/ f55 f21 1"/>
                <a:gd name="f60" fmla="*/ f56 1 100000"/>
                <a:gd name="f61" fmla="+- f57 0 f3"/>
                <a:gd name="f62" fmla="*/ f54 f41 1"/>
                <a:gd name="f63" fmla="*/ f59 1 100000"/>
                <a:gd name="f64" fmla="cos 1 f61"/>
                <a:gd name="f65" fmla="sin 1 f61"/>
                <a:gd name="f66" fmla="*/ f58 f41 1"/>
                <a:gd name="f67" fmla="*/ f60 f41 1"/>
                <a:gd name="f68" fmla="+- f60 f63 0"/>
                <a:gd name="f69" fmla="+- 0 0 f64"/>
                <a:gd name="f70" fmla="+- 0 0 f65"/>
                <a:gd name="f71" fmla="*/ f63 f41 1"/>
                <a:gd name="f72" fmla="+- 0 0 f69"/>
                <a:gd name="f73" fmla="+- 0 0 f70"/>
                <a:gd name="f74" fmla="*/ f68 f41 1"/>
                <a:gd name="f75" fmla="*/ f72 f54 1"/>
                <a:gd name="f76" fmla="*/ f73 f63 1"/>
                <a:gd name="f77" fmla="+- f45 0 f75"/>
                <a:gd name="f78" fmla="+- f63 0 f76"/>
                <a:gd name="f79" fmla="+- f46 f76 0"/>
                <a:gd name="f80" fmla="+- f79 0 f63"/>
                <a:gd name="f81" fmla="*/ f77 f41 1"/>
                <a:gd name="f82" fmla="*/ f78 f41 1"/>
                <a:gd name="f83" fmla="*/ f80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2" y="f48"/>
                </a:cxn>
                <a:cxn ang="f39">
                  <a:pos x="f48" y="f67"/>
                </a:cxn>
                <a:cxn ang="f40">
                  <a:pos x="f52" y="f53"/>
                </a:cxn>
              </a:cxnLst>
              <a:rect l="f81" t="f82" r="f52" b="f83"/>
              <a:pathLst>
                <a:path stroke="0">
                  <a:moveTo>
                    <a:pt x="f52" y="f53"/>
                  </a:moveTo>
                  <a:arcTo wR="f62" hR="f71" stAng="f3" swAng="f3"/>
                  <a:lnTo>
                    <a:pt x="f66" y="f74"/>
                  </a:lnTo>
                  <a:arcTo wR="f62" hR="f71" stAng="f8" swAng="f10"/>
                  <a:arcTo wR="f62" hR="f71" stAng="f3" swAng="f10"/>
                  <a:lnTo>
                    <a:pt x="f66" y="f71"/>
                  </a:lnTo>
                  <a:arcTo wR="f62" hR="f71" stAng="f2" swAng="f3"/>
                  <a:close/>
                </a:path>
                <a:path fill="none">
                  <a:moveTo>
                    <a:pt x="f52" y="f53"/>
                  </a:moveTo>
                  <a:arcTo wR="f62" hR="f71" stAng="f3" swAng="f3"/>
                  <a:lnTo>
                    <a:pt x="f66" y="f74"/>
                  </a:lnTo>
                  <a:arcTo wR="f62" hR="f71" stAng="f8" swAng="f10"/>
                  <a:arcTo wR="f62" hR="f71" stAng="f3" swAng="f10"/>
                  <a:lnTo>
                    <a:pt x="f66" y="f71"/>
                  </a:lnTo>
                  <a:arcTo wR="f62" hR="f71" stAng="f2" swAng="f3"/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" name="Text Box 30"/>
            <p:cNvSpPr txBox="1"/>
            <p:nvPr/>
          </p:nvSpPr>
          <p:spPr>
            <a:xfrm>
              <a:off x="809628" y="1205746"/>
              <a:ext cx="1619246" cy="51054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Φάλαγγα 10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αυτοκινήτων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5" name="Line 31"/>
            <p:cNvSpPr/>
            <p:nvPr/>
          </p:nvSpPr>
          <p:spPr>
            <a:xfrm flipH="1">
              <a:off x="3333746" y="1019162"/>
              <a:ext cx="658816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6" name="Text Box 33"/>
            <p:cNvSpPr txBox="1"/>
            <p:nvPr/>
          </p:nvSpPr>
          <p:spPr>
            <a:xfrm>
              <a:off x="3992563" y="874925"/>
              <a:ext cx="1079504" cy="28617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100 km</a:t>
              </a:r>
            </a:p>
          </p:txBody>
        </p:sp>
        <p:sp>
          <p:nvSpPr>
            <p:cNvPr id="17" name="Line 34"/>
            <p:cNvSpPr/>
            <p:nvPr/>
          </p:nvSpPr>
          <p:spPr>
            <a:xfrm flipH="1" flipV="1">
              <a:off x="6326184" y="1018019"/>
              <a:ext cx="622304" cy="11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8" name="Text Box 35"/>
            <p:cNvSpPr txBox="1"/>
            <p:nvPr/>
          </p:nvSpPr>
          <p:spPr>
            <a:xfrm>
              <a:off x="6948489" y="874925"/>
              <a:ext cx="1079504" cy="28617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100 km</a:t>
              </a:r>
            </a:p>
          </p:txBody>
        </p:sp>
        <p:sp>
          <p:nvSpPr>
            <p:cNvPr id="19" name="Line 36"/>
            <p:cNvSpPr/>
            <p:nvPr/>
          </p:nvSpPr>
          <p:spPr>
            <a:xfrm>
              <a:off x="8027983" y="1019162"/>
              <a:ext cx="27781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0" name="Oval 37"/>
            <p:cNvSpPr/>
            <p:nvPr/>
          </p:nvSpPr>
          <p:spPr>
            <a:xfrm>
              <a:off x="1077913" y="1019162"/>
              <a:ext cx="74615" cy="538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1" name="Oval 38"/>
            <p:cNvSpPr/>
            <p:nvPr/>
          </p:nvSpPr>
          <p:spPr>
            <a:xfrm>
              <a:off x="1230316" y="1019162"/>
              <a:ext cx="74615" cy="538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2" name="Oval 39"/>
            <p:cNvSpPr/>
            <p:nvPr/>
          </p:nvSpPr>
          <p:spPr>
            <a:xfrm>
              <a:off x="1454152" y="1019162"/>
              <a:ext cx="74615" cy="538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pic>
          <p:nvPicPr>
            <p:cNvPr id="23" name="Picture 41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1562096" y="955054"/>
              <a:ext cx="749295" cy="15797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42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95278" y="951625"/>
              <a:ext cx="749295" cy="15797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" name="Group 45"/>
            <p:cNvGrpSpPr/>
            <p:nvPr/>
          </p:nvGrpSpPr>
          <p:grpSpPr>
            <a:xfrm>
              <a:off x="2881310" y="731840"/>
              <a:ext cx="458791" cy="560911"/>
              <a:chOff x="2881310" y="731840"/>
              <a:chExt cx="458791" cy="560911"/>
            </a:xfrm>
          </p:grpSpPr>
          <p:pic>
            <p:nvPicPr>
              <p:cNvPr id="26" name="Picture 43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884904" y="731840"/>
                <a:ext cx="455197" cy="56091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7" name="Rectangle 44"/>
              <p:cNvSpPr/>
              <p:nvPr/>
            </p:nvSpPr>
            <p:spPr>
              <a:xfrm>
                <a:off x="2881310" y="1001533"/>
                <a:ext cx="164747" cy="728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pic>
          <p:nvPicPr>
            <p:cNvPr id="28" name="Picture 40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325684" y="969940"/>
              <a:ext cx="749295" cy="15797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" name="Group 46"/>
            <p:cNvGrpSpPr/>
            <p:nvPr/>
          </p:nvGrpSpPr>
          <p:grpSpPr>
            <a:xfrm>
              <a:off x="5803897" y="752441"/>
              <a:ext cx="458791" cy="560911"/>
              <a:chOff x="5803897" y="752441"/>
              <a:chExt cx="458791" cy="560911"/>
            </a:xfrm>
          </p:grpSpPr>
          <p:pic>
            <p:nvPicPr>
              <p:cNvPr id="30" name="Picture 47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807491" y="752441"/>
                <a:ext cx="455197" cy="56091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" name="Rectangle 48"/>
              <p:cNvSpPr/>
              <p:nvPr/>
            </p:nvSpPr>
            <p:spPr>
              <a:xfrm>
                <a:off x="5803897" y="1022134"/>
                <a:ext cx="164747" cy="728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32" name="Line 32"/>
            <p:cNvSpPr/>
            <p:nvPr/>
          </p:nvSpPr>
          <p:spPr>
            <a:xfrm>
              <a:off x="5072067" y="1019162"/>
              <a:ext cx="86677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9DAAA818-4132-4846-B8B0-E467A970FD2D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52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22286" y="-228600"/>
            <a:ext cx="7772400" cy="1143000"/>
          </a:xfrm>
        </p:spPr>
        <p:txBody>
          <a:bodyPr/>
          <a:lstStyle/>
          <a:p>
            <a:pPr lvl="0"/>
            <a:r>
              <a:rPr lang="el-GR"/>
              <a:t>Αναλογία (Φάλαγγα αυτοκινήτων)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401641" y="1988840"/>
            <a:ext cx="3941758" cy="4869159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 dirty="0"/>
              <a:t>Αυτοκίνητα τώρα ταξιδεύουν με ρυθμό</a:t>
            </a:r>
            <a:r>
              <a:rPr lang="en-US" sz="2300" dirty="0"/>
              <a:t/>
            </a:r>
            <a:br>
              <a:rPr lang="en-US" sz="2300" dirty="0"/>
            </a:br>
            <a:r>
              <a:rPr lang="en-US" sz="2300" dirty="0"/>
              <a:t>1000 km/hr</a:t>
            </a:r>
          </a:p>
          <a:p>
            <a:pPr lvl="0">
              <a:spcBef>
                <a:spcPts val="600"/>
              </a:spcBef>
            </a:pPr>
            <a:r>
              <a:rPr lang="el-GR" sz="2300" dirty="0"/>
              <a:t>σταθμός διοδίων τώρα κάνει </a:t>
            </a:r>
            <a:r>
              <a:rPr lang="en-US" sz="2300" dirty="0"/>
              <a:t>1</a:t>
            </a:r>
            <a:r>
              <a:rPr lang="el-GR" sz="2300" dirty="0"/>
              <a:t> </a:t>
            </a:r>
            <a:r>
              <a:rPr lang="en-US" sz="2300" dirty="0"/>
              <a:t>min </a:t>
            </a:r>
            <a:r>
              <a:rPr lang="el-GR" sz="2300" dirty="0"/>
              <a:t>για να εξυπηρετήσει ένα αυτοκίνητο</a:t>
            </a:r>
            <a:endParaRPr lang="en-US" sz="2300" dirty="0">
              <a:solidFill>
                <a:srgbClr val="3333CC"/>
              </a:solidFill>
            </a:endParaRPr>
          </a:p>
          <a:p>
            <a:pPr lvl="0">
              <a:spcBef>
                <a:spcPts val="600"/>
              </a:spcBef>
            </a:pPr>
            <a:r>
              <a:rPr lang="en-US" sz="2300" dirty="0">
                <a:solidFill>
                  <a:srgbClr val="FF0000"/>
                </a:solidFill>
              </a:rPr>
              <a:t>E:</a:t>
            </a:r>
            <a:r>
              <a:rPr lang="en-US" sz="2300" dirty="0">
                <a:solidFill>
                  <a:srgbClr val="3333CC"/>
                </a:solidFill>
              </a:rPr>
              <a:t> </a:t>
            </a:r>
            <a:r>
              <a:rPr lang="el-GR" sz="2300" dirty="0">
                <a:solidFill>
                  <a:srgbClr val="FF0000"/>
                </a:solidFill>
              </a:rPr>
              <a:t>Θα φτάσουν αυτοκίνητα</a:t>
            </a:r>
            <a:r>
              <a:rPr lang="en-US" sz="2300" dirty="0">
                <a:solidFill>
                  <a:srgbClr val="FF0000"/>
                </a:solidFill>
              </a:rPr>
              <a:t> </a:t>
            </a:r>
            <a:r>
              <a:rPr lang="el-GR" sz="2300" dirty="0">
                <a:solidFill>
                  <a:srgbClr val="FF0000"/>
                </a:solidFill>
              </a:rPr>
              <a:t>στο </a:t>
            </a:r>
            <a:r>
              <a:rPr lang="en-US" sz="2300" dirty="0">
                <a:solidFill>
                  <a:srgbClr val="FF0000"/>
                </a:solidFill>
              </a:rPr>
              <a:t>2</a:t>
            </a:r>
            <a:r>
              <a:rPr lang="el-GR" sz="2300" baseline="30000" dirty="0">
                <a:solidFill>
                  <a:srgbClr val="FF0000"/>
                </a:solidFill>
              </a:rPr>
              <a:t>ο</a:t>
            </a:r>
            <a:r>
              <a:rPr lang="el-GR" sz="2300" dirty="0">
                <a:solidFill>
                  <a:srgbClr val="FF0000"/>
                </a:solidFill>
              </a:rPr>
              <a:t> σταθμό διοδίων</a:t>
            </a:r>
            <a:r>
              <a:rPr lang="en-US" sz="2300" dirty="0">
                <a:solidFill>
                  <a:srgbClr val="FF0000"/>
                </a:solidFill>
              </a:rPr>
              <a:t> </a:t>
            </a:r>
            <a:r>
              <a:rPr lang="el-GR" sz="2300" dirty="0">
                <a:solidFill>
                  <a:srgbClr val="FF0000"/>
                </a:solidFill>
              </a:rPr>
              <a:t>πριν όλα τα αυτοκίνητα εξυπηρετηθούν από τον 1</a:t>
            </a:r>
            <a:r>
              <a:rPr lang="el-GR" sz="2300" baseline="30000" dirty="0">
                <a:solidFill>
                  <a:srgbClr val="FF0000"/>
                </a:solidFill>
              </a:rPr>
              <a:t>ο</a:t>
            </a:r>
            <a:r>
              <a:rPr lang="el-GR" sz="2300" dirty="0">
                <a:solidFill>
                  <a:srgbClr val="FF0000"/>
                </a:solidFill>
              </a:rPr>
              <a:t> σταθμό;</a:t>
            </a:r>
            <a:endParaRPr lang="en-US" sz="2400" dirty="0">
              <a:solidFill>
                <a:srgbClr val="3333CC"/>
              </a:solidFill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95803" y="2098676"/>
            <a:ext cx="4368802" cy="4340227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Ναί </a:t>
            </a:r>
            <a:r>
              <a:rPr lang="en-US" sz="2300">
                <a:solidFill>
                  <a:srgbClr val="FF0000"/>
                </a:solidFill>
              </a:rPr>
              <a:t>!</a:t>
            </a:r>
            <a:r>
              <a:rPr lang="en-US" sz="2300"/>
              <a:t> </a:t>
            </a:r>
            <a:r>
              <a:rPr lang="el-GR" sz="2300"/>
              <a:t>Μετά από</a:t>
            </a:r>
            <a:r>
              <a:rPr lang="en-US" sz="2300"/>
              <a:t> 7 min, 1</a:t>
            </a:r>
            <a:r>
              <a:rPr lang="el-GR" sz="2300" baseline="30000"/>
              <a:t>ο</a:t>
            </a:r>
            <a:r>
              <a:rPr lang="el-GR" sz="2300"/>
              <a:t> αυτοκίνητο</a:t>
            </a:r>
            <a:r>
              <a:rPr lang="en-US" sz="2300"/>
              <a:t> </a:t>
            </a:r>
            <a:r>
              <a:rPr lang="el-GR" sz="2300"/>
              <a:t>στα δεύτερα διόδια</a:t>
            </a:r>
            <a:r>
              <a:rPr lang="en-US" sz="2300"/>
              <a:t> </a:t>
            </a:r>
            <a:r>
              <a:rPr lang="el-GR" sz="2300"/>
              <a:t>ενώ 3</a:t>
            </a:r>
            <a:r>
              <a:rPr lang="en-US" sz="2300"/>
              <a:t> </a:t>
            </a:r>
            <a:r>
              <a:rPr lang="el-GR" sz="2300"/>
              <a:t>αυτοκίνητα</a:t>
            </a:r>
            <a:r>
              <a:rPr lang="en-US" sz="2300"/>
              <a:t> </a:t>
            </a:r>
            <a:r>
              <a:rPr lang="el-GR" sz="2300"/>
              <a:t>βρίσκονται ακόμα στα</a:t>
            </a:r>
            <a:r>
              <a:rPr lang="en-US" sz="2300"/>
              <a:t> </a:t>
            </a:r>
            <a:r>
              <a:rPr lang="el-GR" sz="2300"/>
              <a:t>πρώτα διόδια</a:t>
            </a:r>
            <a:r>
              <a:rPr lang="en-US" sz="2300"/>
              <a:t>.</a:t>
            </a:r>
          </a:p>
          <a:p>
            <a:pPr lvl="0">
              <a:spcBef>
                <a:spcPts val="600"/>
              </a:spcBef>
            </a:pPr>
            <a:r>
              <a:rPr lang="en-US" sz="2300">
                <a:solidFill>
                  <a:srgbClr val="3333CC"/>
                </a:solidFill>
              </a:rPr>
              <a:t>1</a:t>
            </a:r>
            <a:r>
              <a:rPr lang="el-GR" sz="2300" baseline="30000">
                <a:solidFill>
                  <a:srgbClr val="3333CC"/>
                </a:solidFill>
              </a:rPr>
              <a:t>ο</a:t>
            </a:r>
            <a:r>
              <a:rPr lang="el-GR" sz="2300">
                <a:solidFill>
                  <a:srgbClr val="3333CC"/>
                </a:solidFill>
              </a:rPr>
              <a:t> </a:t>
            </a:r>
            <a:r>
              <a:rPr lang="en-US" sz="2300">
                <a:solidFill>
                  <a:srgbClr val="3333CC"/>
                </a:solidFill>
              </a:rPr>
              <a:t>bit </a:t>
            </a:r>
            <a:r>
              <a:rPr lang="el-GR" sz="2300">
                <a:solidFill>
                  <a:srgbClr val="3333CC"/>
                </a:solidFill>
              </a:rPr>
              <a:t>του πακέτου</a:t>
            </a:r>
            <a:r>
              <a:rPr lang="en-US" sz="2300">
                <a:solidFill>
                  <a:srgbClr val="3333CC"/>
                </a:solidFill>
              </a:rPr>
              <a:t> </a:t>
            </a:r>
            <a:r>
              <a:rPr lang="el-GR" sz="2300">
                <a:solidFill>
                  <a:srgbClr val="3333CC"/>
                </a:solidFill>
              </a:rPr>
              <a:t>μπορεί να φτάσει</a:t>
            </a:r>
            <a:r>
              <a:rPr lang="en-US" sz="2300">
                <a:solidFill>
                  <a:srgbClr val="3333CC"/>
                </a:solidFill>
              </a:rPr>
              <a:t> </a:t>
            </a:r>
            <a:r>
              <a:rPr lang="el-GR" sz="2300">
                <a:solidFill>
                  <a:srgbClr val="3333CC"/>
                </a:solidFill>
              </a:rPr>
              <a:t>στο</a:t>
            </a:r>
            <a:r>
              <a:rPr lang="en-US" sz="2300">
                <a:solidFill>
                  <a:srgbClr val="3333CC"/>
                </a:solidFill>
              </a:rPr>
              <a:t> 2</a:t>
            </a:r>
            <a:r>
              <a:rPr lang="el-GR" sz="2300" baseline="30000">
                <a:solidFill>
                  <a:srgbClr val="3333CC"/>
                </a:solidFill>
              </a:rPr>
              <a:t>ο</a:t>
            </a:r>
            <a:r>
              <a:rPr lang="el-GR" sz="2300">
                <a:solidFill>
                  <a:srgbClr val="3333CC"/>
                </a:solidFill>
              </a:rPr>
              <a:t> δρομολογητή</a:t>
            </a:r>
            <a:r>
              <a:rPr lang="en-US" sz="2300">
                <a:solidFill>
                  <a:srgbClr val="3333CC"/>
                </a:solidFill>
              </a:rPr>
              <a:t> </a:t>
            </a:r>
            <a:r>
              <a:rPr lang="el-GR" sz="2300">
                <a:solidFill>
                  <a:srgbClr val="3333CC"/>
                </a:solidFill>
              </a:rPr>
              <a:t>πριν το πακέτο μεταδοθεί πλήρως από το </a:t>
            </a:r>
            <a:r>
              <a:rPr lang="en-US" sz="2300">
                <a:solidFill>
                  <a:srgbClr val="3333CC"/>
                </a:solidFill>
              </a:rPr>
              <a:t>1</a:t>
            </a:r>
            <a:r>
              <a:rPr lang="el-GR" sz="2300" baseline="30000">
                <a:solidFill>
                  <a:srgbClr val="3333CC"/>
                </a:solidFill>
              </a:rPr>
              <a:t>ο</a:t>
            </a:r>
            <a:r>
              <a:rPr lang="el-GR" sz="2300">
                <a:solidFill>
                  <a:srgbClr val="3333CC"/>
                </a:solidFill>
              </a:rPr>
              <a:t> δρομολογητή</a:t>
            </a:r>
            <a:r>
              <a:rPr lang="en-US" sz="2300">
                <a:solidFill>
                  <a:srgbClr val="3333CC"/>
                </a:solidFill>
              </a:rPr>
              <a:t>!</a:t>
            </a:r>
            <a:endParaRPr lang="en-US" sz="2300"/>
          </a:p>
        </p:txBody>
      </p:sp>
      <p:grpSp>
        <p:nvGrpSpPr>
          <p:cNvPr id="7" name="Group 49"/>
          <p:cNvGrpSpPr/>
          <p:nvPr/>
        </p:nvGrpSpPr>
        <p:grpSpPr>
          <a:xfrm>
            <a:off x="262735" y="731840"/>
            <a:ext cx="8043061" cy="1058856"/>
            <a:chOff x="262735" y="731840"/>
            <a:chExt cx="8043061" cy="1058856"/>
          </a:xfrm>
        </p:grpSpPr>
        <p:grpSp>
          <p:nvGrpSpPr>
            <p:cNvPr id="8" name="Group 5"/>
            <p:cNvGrpSpPr/>
            <p:nvPr/>
          </p:nvGrpSpPr>
          <p:grpSpPr>
            <a:xfrm>
              <a:off x="5511802" y="793653"/>
              <a:ext cx="1266828" cy="983309"/>
              <a:chOff x="5511802" y="793653"/>
              <a:chExt cx="1266828" cy="983309"/>
            </a:xfrm>
          </p:grpSpPr>
          <p:sp>
            <p:nvSpPr>
              <p:cNvPr id="9" name="Rectangle 6"/>
              <p:cNvSpPr/>
              <p:nvPr/>
            </p:nvSpPr>
            <p:spPr>
              <a:xfrm>
                <a:off x="5946772" y="793653"/>
                <a:ext cx="74615" cy="484211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0" name="Text Box 7"/>
              <p:cNvSpPr txBox="1"/>
              <p:nvPr/>
            </p:nvSpPr>
            <p:spPr>
              <a:xfrm>
                <a:off x="5511802" y="1265273"/>
                <a:ext cx="1266828" cy="5116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Σταθμός</a:t>
                </a:r>
              </a:p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διοδίων</a:t>
                </a:r>
                <a:endPara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endParaRPr>
              </a:p>
            </p:txBody>
          </p:sp>
        </p:grpSp>
        <p:grpSp>
          <p:nvGrpSpPr>
            <p:cNvPr id="11" name="Group 8"/>
            <p:cNvGrpSpPr/>
            <p:nvPr/>
          </p:nvGrpSpPr>
          <p:grpSpPr>
            <a:xfrm>
              <a:off x="2620963" y="793653"/>
              <a:ext cx="1266828" cy="997043"/>
              <a:chOff x="2620963" y="793653"/>
              <a:chExt cx="1266828" cy="997043"/>
            </a:xfrm>
          </p:grpSpPr>
          <p:sp>
            <p:nvSpPr>
              <p:cNvPr id="12" name="Rectangle 9"/>
              <p:cNvSpPr/>
              <p:nvPr/>
            </p:nvSpPr>
            <p:spPr>
              <a:xfrm>
                <a:off x="3094036" y="793653"/>
                <a:ext cx="74615" cy="484211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3" name="Text Box 10"/>
              <p:cNvSpPr txBox="1"/>
              <p:nvPr/>
            </p:nvSpPr>
            <p:spPr>
              <a:xfrm>
                <a:off x="2620963" y="1277864"/>
                <a:ext cx="1266828" cy="5128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Σταθμός</a:t>
                </a:r>
              </a:p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0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διοδίων</a:t>
                </a:r>
                <a:endPara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endParaRPr>
              </a:p>
            </p:txBody>
          </p:sp>
        </p:grpSp>
        <p:sp>
          <p:nvSpPr>
            <p:cNvPr id="14" name="AutoShape 29"/>
            <p:cNvSpPr/>
            <p:nvPr/>
          </p:nvSpPr>
          <p:spPr>
            <a:xfrm rot="16200004">
              <a:off x="1617624" y="-132538"/>
              <a:ext cx="57232" cy="2767010"/>
            </a:xfrm>
            <a:custGeom>
              <a:avLst>
                <a:gd name="f11" fmla="val 290500"/>
                <a:gd name="f12" fmla="val 500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ss"/>
                <a:gd name="f8" fmla="val 0"/>
                <a:gd name="f9" fmla="*/ 5419351 1 1725033"/>
                <a:gd name="f10" fmla="+- 0 0 5400000"/>
                <a:gd name="f11" fmla="val 290500"/>
                <a:gd name="f12" fmla="val 50000"/>
                <a:gd name="f13" fmla="+- 0 0 -180"/>
                <a:gd name="f14" fmla="+- 0 0 -270"/>
                <a:gd name="f15" fmla="+- 0 0 -360"/>
                <a:gd name="f16" fmla="abs f5"/>
                <a:gd name="f17" fmla="abs f6"/>
                <a:gd name="f18" fmla="abs f7"/>
                <a:gd name="f19" fmla="val f8"/>
                <a:gd name="f20" fmla="val f12"/>
                <a:gd name="f21" fmla="val f11"/>
                <a:gd name="f22" fmla="+- 2700000 f3 0"/>
                <a:gd name="f23" fmla="*/ f13 f2 1"/>
                <a:gd name="f24" fmla="*/ f14 f2 1"/>
                <a:gd name="f25" fmla="*/ f15 f2 1"/>
                <a:gd name="f26" fmla="?: f16 f5 1"/>
                <a:gd name="f27" fmla="?: f17 f6 1"/>
                <a:gd name="f28" fmla="?: f18 f7 1"/>
                <a:gd name="f29" fmla="*/ f22 f9 1"/>
                <a:gd name="f30" fmla="*/ f23 1 f4"/>
                <a:gd name="f31" fmla="*/ f24 1 f4"/>
                <a:gd name="f32" fmla="*/ f25 1 f4"/>
                <a:gd name="f33" fmla="*/ f26 1 21600"/>
                <a:gd name="f34" fmla="*/ f27 1 21600"/>
                <a:gd name="f35" fmla="*/ 21600 f26 1"/>
                <a:gd name="f36" fmla="*/ 21600 f27 1"/>
                <a:gd name="f37" fmla="*/ f29 1 f2"/>
                <a:gd name="f38" fmla="+- f30 0 f3"/>
                <a:gd name="f39" fmla="+- f31 0 f3"/>
                <a:gd name="f40" fmla="+- f32 0 f3"/>
                <a:gd name="f41" fmla="min f34 f33"/>
                <a:gd name="f42" fmla="*/ f35 1 f28"/>
                <a:gd name="f43" fmla="*/ f36 1 f28"/>
                <a:gd name="f44" fmla="+- 0 0 f37"/>
                <a:gd name="f45" fmla="val f42"/>
                <a:gd name="f46" fmla="val f43"/>
                <a:gd name="f47" fmla="+- 0 0 f44"/>
                <a:gd name="f48" fmla="*/ f19 f41 1"/>
                <a:gd name="f49" fmla="+- f46 0 f19"/>
                <a:gd name="f50" fmla="+- f45 0 f19"/>
                <a:gd name="f51" fmla="*/ f47 f2 1"/>
                <a:gd name="f52" fmla="*/ f45 f41 1"/>
                <a:gd name="f53" fmla="*/ f46 f41 1"/>
                <a:gd name="f54" fmla="*/ f50 1 2"/>
                <a:gd name="f55" fmla="min f50 f49"/>
                <a:gd name="f56" fmla="*/ f49 f20 1"/>
                <a:gd name="f57" fmla="*/ f51 1 f9"/>
                <a:gd name="f58" fmla="+- f19 f54 0"/>
                <a:gd name="f59" fmla="*/ f55 f21 1"/>
                <a:gd name="f60" fmla="*/ f56 1 100000"/>
                <a:gd name="f61" fmla="+- f57 0 f3"/>
                <a:gd name="f62" fmla="*/ f54 f41 1"/>
                <a:gd name="f63" fmla="*/ f59 1 100000"/>
                <a:gd name="f64" fmla="cos 1 f61"/>
                <a:gd name="f65" fmla="sin 1 f61"/>
                <a:gd name="f66" fmla="*/ f58 f41 1"/>
                <a:gd name="f67" fmla="*/ f60 f41 1"/>
                <a:gd name="f68" fmla="+- f60 f63 0"/>
                <a:gd name="f69" fmla="+- 0 0 f64"/>
                <a:gd name="f70" fmla="+- 0 0 f65"/>
                <a:gd name="f71" fmla="*/ f63 f41 1"/>
                <a:gd name="f72" fmla="+- 0 0 f69"/>
                <a:gd name="f73" fmla="+- 0 0 f70"/>
                <a:gd name="f74" fmla="*/ f68 f41 1"/>
                <a:gd name="f75" fmla="*/ f72 f54 1"/>
                <a:gd name="f76" fmla="*/ f73 f63 1"/>
                <a:gd name="f77" fmla="+- f45 0 f75"/>
                <a:gd name="f78" fmla="+- f63 0 f76"/>
                <a:gd name="f79" fmla="+- f46 f76 0"/>
                <a:gd name="f80" fmla="+- f79 0 f63"/>
                <a:gd name="f81" fmla="*/ f77 f41 1"/>
                <a:gd name="f82" fmla="*/ f78 f41 1"/>
                <a:gd name="f83" fmla="*/ f80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2" y="f48"/>
                </a:cxn>
                <a:cxn ang="f39">
                  <a:pos x="f48" y="f67"/>
                </a:cxn>
                <a:cxn ang="f40">
                  <a:pos x="f52" y="f53"/>
                </a:cxn>
              </a:cxnLst>
              <a:rect l="f81" t="f82" r="f52" b="f83"/>
              <a:pathLst>
                <a:path stroke="0">
                  <a:moveTo>
                    <a:pt x="f52" y="f53"/>
                  </a:moveTo>
                  <a:arcTo wR="f62" hR="f71" stAng="f3" swAng="f3"/>
                  <a:lnTo>
                    <a:pt x="f66" y="f74"/>
                  </a:lnTo>
                  <a:arcTo wR="f62" hR="f71" stAng="f8" swAng="f10"/>
                  <a:arcTo wR="f62" hR="f71" stAng="f3" swAng="f10"/>
                  <a:lnTo>
                    <a:pt x="f66" y="f71"/>
                  </a:lnTo>
                  <a:arcTo wR="f62" hR="f71" stAng="f2" swAng="f3"/>
                  <a:close/>
                </a:path>
                <a:path fill="none">
                  <a:moveTo>
                    <a:pt x="f52" y="f53"/>
                  </a:moveTo>
                  <a:arcTo wR="f62" hR="f71" stAng="f3" swAng="f3"/>
                  <a:lnTo>
                    <a:pt x="f66" y="f74"/>
                  </a:lnTo>
                  <a:arcTo wR="f62" hR="f71" stAng="f8" swAng="f10"/>
                  <a:arcTo wR="f62" hR="f71" stAng="f3" swAng="f10"/>
                  <a:lnTo>
                    <a:pt x="f66" y="f71"/>
                  </a:lnTo>
                  <a:arcTo wR="f62" hR="f71" stAng="f2" swAng="f3"/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Text Box 30"/>
            <p:cNvSpPr txBox="1"/>
            <p:nvPr/>
          </p:nvSpPr>
          <p:spPr>
            <a:xfrm>
              <a:off x="809628" y="1206898"/>
              <a:ext cx="1619246" cy="50939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Φάλαγγα 10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αυτοκινήτων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6" name="Line 31"/>
            <p:cNvSpPr/>
            <p:nvPr/>
          </p:nvSpPr>
          <p:spPr>
            <a:xfrm flipH="1">
              <a:off x="3333746" y="1019162"/>
              <a:ext cx="658816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7" name="Text Box 33"/>
            <p:cNvSpPr txBox="1"/>
            <p:nvPr/>
          </p:nvSpPr>
          <p:spPr>
            <a:xfrm>
              <a:off x="3992563" y="874925"/>
              <a:ext cx="1079504" cy="28617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100 km</a:t>
              </a:r>
            </a:p>
          </p:txBody>
        </p:sp>
        <p:sp>
          <p:nvSpPr>
            <p:cNvPr id="18" name="Line 34"/>
            <p:cNvSpPr/>
            <p:nvPr/>
          </p:nvSpPr>
          <p:spPr>
            <a:xfrm flipH="1" flipV="1">
              <a:off x="6326184" y="1018019"/>
              <a:ext cx="622304" cy="11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9" name="Text Box 35"/>
            <p:cNvSpPr txBox="1"/>
            <p:nvPr/>
          </p:nvSpPr>
          <p:spPr>
            <a:xfrm>
              <a:off x="6948489" y="874925"/>
              <a:ext cx="1079504" cy="28617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100 km</a:t>
              </a:r>
            </a:p>
          </p:txBody>
        </p:sp>
        <p:sp>
          <p:nvSpPr>
            <p:cNvPr id="20" name="Line 36"/>
            <p:cNvSpPr/>
            <p:nvPr/>
          </p:nvSpPr>
          <p:spPr>
            <a:xfrm>
              <a:off x="8027983" y="1019162"/>
              <a:ext cx="27781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1" name="Oval 37"/>
            <p:cNvSpPr/>
            <p:nvPr/>
          </p:nvSpPr>
          <p:spPr>
            <a:xfrm>
              <a:off x="1077913" y="1019162"/>
              <a:ext cx="74615" cy="538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2" name="Oval 38"/>
            <p:cNvSpPr/>
            <p:nvPr/>
          </p:nvSpPr>
          <p:spPr>
            <a:xfrm>
              <a:off x="1230316" y="1019162"/>
              <a:ext cx="74615" cy="538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3" name="Oval 39"/>
            <p:cNvSpPr/>
            <p:nvPr/>
          </p:nvSpPr>
          <p:spPr>
            <a:xfrm>
              <a:off x="1454152" y="1019162"/>
              <a:ext cx="74615" cy="538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pic>
          <p:nvPicPr>
            <p:cNvPr id="24" name="Picture 41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1562096" y="955054"/>
              <a:ext cx="749295" cy="15797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" name="Picture 42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95278" y="951625"/>
              <a:ext cx="749295" cy="15797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" name="Group 45"/>
            <p:cNvGrpSpPr/>
            <p:nvPr/>
          </p:nvGrpSpPr>
          <p:grpSpPr>
            <a:xfrm>
              <a:off x="2881310" y="731840"/>
              <a:ext cx="458791" cy="560911"/>
              <a:chOff x="2881310" y="731840"/>
              <a:chExt cx="458791" cy="560911"/>
            </a:xfrm>
          </p:grpSpPr>
          <p:pic>
            <p:nvPicPr>
              <p:cNvPr id="27" name="Picture 43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884904" y="731840"/>
                <a:ext cx="455197" cy="56091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8" name="Rectangle 44"/>
              <p:cNvSpPr/>
              <p:nvPr/>
            </p:nvSpPr>
            <p:spPr>
              <a:xfrm>
                <a:off x="2881310" y="1001880"/>
                <a:ext cx="165195" cy="728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pic>
          <p:nvPicPr>
            <p:cNvPr id="29" name="Picture 40" descr="MCj03985170000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325684" y="969940"/>
              <a:ext cx="749295" cy="15797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" name="Group 46"/>
            <p:cNvGrpSpPr/>
            <p:nvPr/>
          </p:nvGrpSpPr>
          <p:grpSpPr>
            <a:xfrm>
              <a:off x="5803897" y="752441"/>
              <a:ext cx="458791" cy="560911"/>
              <a:chOff x="5803897" y="752441"/>
              <a:chExt cx="458791" cy="560911"/>
            </a:xfrm>
          </p:grpSpPr>
          <p:pic>
            <p:nvPicPr>
              <p:cNvPr id="31" name="Picture 47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807491" y="752441"/>
                <a:ext cx="455197" cy="56091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2" name="Rectangle 48"/>
              <p:cNvSpPr/>
              <p:nvPr/>
            </p:nvSpPr>
            <p:spPr>
              <a:xfrm>
                <a:off x="5803897" y="1022482"/>
                <a:ext cx="165195" cy="728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33" name="Line 32"/>
            <p:cNvSpPr/>
            <p:nvPr/>
          </p:nvSpPr>
          <p:spPr>
            <a:xfrm>
              <a:off x="5072067" y="1019162"/>
              <a:ext cx="86677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60" descr="queueDelay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013201" y="430216"/>
            <a:ext cx="4968877" cy="3473448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09585" y="1806570"/>
            <a:ext cx="3810003" cy="1781178"/>
          </a:xfrm>
        </p:spPr>
        <p:txBody>
          <a:bodyPr/>
          <a:lstStyle/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l-GR" sz="2000">
                <a:latin typeface="Comic Sans MS"/>
              </a:rPr>
              <a:t>Εύρος ζώνης ζεύξης</a:t>
            </a:r>
            <a:r>
              <a:rPr lang="en-US" sz="2000">
                <a:latin typeface="Comic Sans MS"/>
              </a:rPr>
              <a:t> (bps)</a:t>
            </a:r>
          </a:p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n-US" sz="2000">
                <a:latin typeface="Comic Sans MS"/>
              </a:rPr>
              <a:t>L=</a:t>
            </a:r>
            <a:r>
              <a:rPr lang="el-GR" sz="2000">
                <a:latin typeface="Comic Sans MS"/>
              </a:rPr>
              <a:t>μήκος πακέτου</a:t>
            </a:r>
            <a:r>
              <a:rPr lang="en-US" sz="2000">
                <a:latin typeface="Comic Sans MS"/>
              </a:rPr>
              <a:t> (bits)</a:t>
            </a:r>
          </a:p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n-US" sz="2000">
                <a:latin typeface="Comic Sans MS"/>
              </a:rPr>
              <a:t>a=</a:t>
            </a:r>
            <a:r>
              <a:rPr lang="el-GR" sz="2000">
                <a:latin typeface="Comic Sans MS"/>
              </a:rPr>
              <a:t>μέσος ρυθμός άφιξης πακέτων</a:t>
            </a:r>
            <a:endParaRPr lang="en-US" sz="2000">
              <a:latin typeface="Comic Sans MS"/>
            </a:endParaRPr>
          </a:p>
        </p:txBody>
      </p:sp>
      <p:sp>
        <p:nvSpPr>
          <p:cNvPr id="5" name="Rectangle 61"/>
          <p:cNvSpPr/>
          <p:nvPr/>
        </p:nvSpPr>
        <p:spPr>
          <a:xfrm>
            <a:off x="4187823" y="3451229"/>
            <a:ext cx="3810003" cy="5048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dirty="0" smtClean="0">
                <a:solidFill>
                  <a:srgbClr val="000099"/>
                </a:solidFill>
                <a:latin typeface="Arial" pitchFamily="34"/>
                <a:ea typeface="ＭＳ Ｐゴシック" pitchFamily="34"/>
                <a:cs typeface="Arial"/>
              </a:rPr>
              <a:t>έ</a:t>
            </a:r>
            <a:r>
              <a:rPr lang="el-GR" sz="1600" b="0" i="0" u="none" strike="noStrike" kern="1200" cap="none" spc="0" baseline="0" dirty="0" smtClean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νταση κίνησης</a:t>
            </a:r>
            <a:endParaRPr lang="en-US" sz="1600" b="0" i="0" u="none" strike="noStrike" kern="1200" cap="none" spc="0" baseline="0" dirty="0">
              <a:solidFill>
                <a:srgbClr val="0000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 dirty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 La/R</a:t>
            </a:r>
          </a:p>
        </p:txBody>
      </p:sp>
      <p:sp>
        <p:nvSpPr>
          <p:cNvPr id="6" name="Rectangle 62"/>
          <p:cNvSpPr/>
          <p:nvPr/>
        </p:nvSpPr>
        <p:spPr>
          <a:xfrm>
            <a:off x="511177" y="4113208"/>
            <a:ext cx="6972299" cy="19335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La/R ~ 0: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μέση καθυστέρηση αναμονής μικρή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La/R -&gt; 1: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καθυστερήσεις μεγαλώνουν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La/R &gt; 1: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περισσότερη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“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κίνηση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”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φτάνει από 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  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όση μπορεί να εξυπηρετηθεί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μέση καθυστέρηση άπειρη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!</a:t>
            </a:r>
          </a:p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sp>
        <p:nvSpPr>
          <p:cNvPr id="7" name="Rectangle 11"/>
          <p:cNvSpPr/>
          <p:nvPr/>
        </p:nvSpPr>
        <p:spPr>
          <a:xfrm>
            <a:off x="4500567" y="868359"/>
            <a:ext cx="1271582" cy="427033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Rectangle 61"/>
          <p:cNvSpPr/>
          <p:nvPr/>
        </p:nvSpPr>
        <p:spPr>
          <a:xfrm rot="5400013">
            <a:off x="3596481" y="2180433"/>
            <a:ext cx="2433639" cy="5048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dirty="0" smtClean="0">
                <a:solidFill>
                  <a:srgbClr val="000099"/>
                </a:solidFill>
                <a:latin typeface="Arial" pitchFamily="34"/>
                <a:ea typeface="ＭＳ Ｐゴシック" pitchFamily="34"/>
                <a:cs typeface="Arial"/>
              </a:rPr>
              <a:t>μ</a:t>
            </a:r>
            <a:r>
              <a:rPr lang="el-GR" sz="1600" b="0" i="0" u="none" strike="noStrike" kern="1200" cap="none" spc="0" baseline="0" dirty="0" smtClean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έση καθυστέρηση</a:t>
            </a:r>
            <a:endParaRPr lang="en-US" sz="1600" b="0" i="0" u="none" strike="noStrike" kern="1200" cap="none" spc="0" baseline="0" dirty="0">
              <a:solidFill>
                <a:srgbClr val="0000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9" name="Picture 13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7383459" y="4935538"/>
            <a:ext cx="1546222" cy="123983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14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6302373" y="4173541"/>
            <a:ext cx="1563688" cy="1069976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Text Box 15"/>
          <p:cNvSpPr txBox="1"/>
          <p:nvPr/>
        </p:nvSpPr>
        <p:spPr>
          <a:xfrm>
            <a:off x="7810503" y="4141783"/>
            <a:ext cx="1201741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La/R ~ 0</a:t>
            </a:r>
          </a:p>
        </p:txBody>
      </p:sp>
      <p:sp>
        <p:nvSpPr>
          <p:cNvPr id="1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3371" y="123828"/>
            <a:ext cx="3919539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Καθυστέρηση </a:t>
            </a:r>
            <a:r>
              <a:rPr lang="en-US" sz="3200">
                <a:latin typeface="Comic Sans MS" pitchFamily="66"/>
                <a:ea typeface="ＭＳ Ｐゴシック" pitchFamily="34"/>
              </a:rPr>
              <a:t/>
            </a:r>
            <a:br>
              <a:rPr lang="en-US" sz="3200">
                <a:latin typeface="Comic Sans MS" pitchFamily="66"/>
                <a:ea typeface="ＭＳ Ｐゴシック" pitchFamily="34"/>
              </a:rPr>
            </a:br>
            <a:r>
              <a:rPr lang="el-GR" sz="3200">
                <a:latin typeface="Comic Sans MS" pitchFamily="66"/>
                <a:ea typeface="ＭＳ Ｐゴシック" pitchFamily="34"/>
              </a:rPr>
              <a:t>αναμονής</a:t>
            </a:r>
          </a:p>
        </p:txBody>
      </p:sp>
      <p:sp>
        <p:nvSpPr>
          <p:cNvPr id="13" name="Text Box 16"/>
          <p:cNvSpPr txBox="1"/>
          <p:nvPr/>
        </p:nvSpPr>
        <p:spPr>
          <a:xfrm>
            <a:off x="7885108" y="6110285"/>
            <a:ext cx="113029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La/R -&gt; 1</a:t>
            </a:r>
          </a:p>
        </p:txBody>
      </p:sp>
      <p:sp>
        <p:nvSpPr>
          <p:cNvPr id="14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5A01F8D-D364-45BE-BCFA-CDE6EECF9C0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53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15" name="Picture 65" descr="underline_base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296859" y="1157292"/>
            <a:ext cx="3635370" cy="23019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274640" y="936629"/>
            <a:ext cx="7658100" cy="18732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76221" y="128592"/>
            <a:ext cx="8570908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Καθυστερήσεις και δρόμοι στο Διαδίκτυο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5" name="Rectangle 5"/>
          <p:cNvSpPr txBox="1">
            <a:spLocks noGrp="1"/>
          </p:cNvSpPr>
          <p:nvPr>
            <p:ph type="body" idx="4294967295"/>
          </p:nvPr>
        </p:nvSpPr>
        <p:spPr>
          <a:xfrm>
            <a:off x="500067" y="1270001"/>
            <a:ext cx="7772400" cy="3098801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600"/>
              </a:spcBef>
              <a:buClr>
                <a:srgbClr val="3333CC"/>
              </a:buClr>
              <a:buSzPct val="85000"/>
              <a:buChar char="q"/>
            </a:pPr>
            <a:r>
              <a:rPr lang="el-GR" sz="2400" dirty="0">
                <a:solidFill>
                  <a:srgbClr val="FF0000"/>
                </a:solidFill>
                <a:latin typeface="Arial"/>
              </a:rPr>
              <a:t>Πρόγραμμα</a:t>
            </a:r>
            <a:r>
              <a:rPr lang="el-GR" sz="2400" b="1" u="sng" dirty="0">
                <a:solidFill>
                  <a:srgbClr val="FF0000"/>
                </a:solidFill>
                <a:latin typeface="Arial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Comic Sans MS" pitchFamily="66"/>
              </a:rPr>
              <a:t>Traceroute</a:t>
            </a:r>
            <a:r>
              <a:rPr lang="en-US" sz="2400" dirty="0">
                <a:solidFill>
                  <a:srgbClr val="FF0000"/>
                </a:solidFill>
                <a:latin typeface="Comic Sans MS"/>
              </a:rPr>
              <a:t>: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παρέχει μέτρηση καθυστερήσεων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από την πηγή στο δρομολογητή κατά μήκος της πλήρους διαδρομής στο Διαδίκτυο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προς τον προορισμό. </a:t>
            </a:r>
            <a:endParaRPr lang="el-GR" sz="2400" dirty="0" smtClean="0">
              <a:latin typeface="Comic Sans MS"/>
            </a:endParaRPr>
          </a:p>
          <a:p>
            <a:pPr lvl="0">
              <a:lnSpc>
                <a:spcPct val="90000"/>
              </a:lnSpc>
              <a:spcBef>
                <a:spcPts val="600"/>
              </a:spcBef>
              <a:buClr>
                <a:srgbClr val="3333CC"/>
              </a:buClr>
              <a:buSzPct val="85000"/>
              <a:buChar char="q"/>
            </a:pPr>
            <a:r>
              <a:rPr lang="el-GR" sz="2000" dirty="0" smtClean="0">
                <a:latin typeface="Comic Sans MS"/>
              </a:rPr>
              <a:t>Για </a:t>
            </a:r>
            <a:r>
              <a:rPr lang="el-GR" sz="2000" dirty="0">
                <a:latin typeface="Comic Sans MS"/>
              </a:rPr>
              <a:t>κάθε δρομολογητή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i="1" dirty="0">
                <a:latin typeface="Comic Sans MS"/>
              </a:rPr>
              <a:t>:</a:t>
            </a:r>
          </a:p>
          <a:p>
            <a:pPr lvl="1">
              <a:lnSpc>
                <a:spcPct val="90000"/>
              </a:lnSpc>
              <a:spcBef>
                <a:spcPts val="500"/>
              </a:spcBef>
              <a:buClr>
                <a:srgbClr val="3333CC"/>
              </a:buClr>
              <a:buSzPct val="75000"/>
              <a:buChar char="v"/>
            </a:pPr>
            <a:r>
              <a:rPr lang="el-GR" sz="2000" dirty="0">
                <a:latin typeface="Comic Sans MS"/>
              </a:rPr>
              <a:t>στέλνει τρία πακέτα που θα φτάσουν </a:t>
            </a:r>
            <a:r>
              <a:rPr lang="el-GR" sz="2000" dirty="0" smtClean="0">
                <a:latin typeface="Comic Sans MS"/>
              </a:rPr>
              <a:t>στον </a:t>
            </a:r>
            <a:r>
              <a:rPr lang="el-GR" sz="2000" dirty="0">
                <a:latin typeface="Comic Sans MS"/>
              </a:rPr>
              <a:t>δρομολογητή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dirty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στη διαδρομή προς τον προορισμό</a:t>
            </a:r>
            <a:endParaRPr lang="en-US" sz="2000" dirty="0">
              <a:latin typeface="Comic Sans MS"/>
            </a:endParaRPr>
          </a:p>
          <a:p>
            <a:pPr lvl="1">
              <a:lnSpc>
                <a:spcPct val="90000"/>
              </a:lnSpc>
              <a:spcBef>
                <a:spcPts val="500"/>
              </a:spcBef>
              <a:buClr>
                <a:srgbClr val="3333CC"/>
              </a:buClr>
              <a:buSzPct val="75000"/>
              <a:buChar char="v"/>
            </a:pPr>
            <a:r>
              <a:rPr lang="el-GR" sz="2000" dirty="0">
                <a:latin typeface="Comic Sans MS"/>
              </a:rPr>
              <a:t>ο δρομολογητής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dirty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θα επιστρέψει </a:t>
            </a:r>
            <a:r>
              <a:rPr lang="el-GR" sz="2000" dirty="0" err="1" smtClean="0">
                <a:latin typeface="Comic Sans MS"/>
              </a:rPr>
              <a:t>πακέτααναφοράς</a:t>
            </a:r>
            <a:r>
              <a:rPr lang="el-GR" sz="2000" dirty="0" smtClean="0">
                <a:latin typeface="Comic Sans MS"/>
              </a:rPr>
              <a:t> (</a:t>
            </a:r>
            <a:r>
              <a:rPr lang="en-US" sz="2000" dirty="0" smtClean="0">
                <a:latin typeface="Comic Sans MS"/>
              </a:rPr>
              <a:t>ICMP)</a:t>
            </a:r>
            <a:r>
              <a:rPr lang="el-GR" sz="2000" dirty="0" smtClean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στον αποστολέα</a:t>
            </a:r>
            <a:endParaRPr lang="en-US" sz="2000" dirty="0">
              <a:latin typeface="Comic Sans MS"/>
            </a:endParaRPr>
          </a:p>
          <a:p>
            <a:pPr lvl="1">
              <a:lnSpc>
                <a:spcPct val="90000"/>
              </a:lnSpc>
              <a:buClr>
                <a:srgbClr val="3333CC"/>
              </a:buClr>
              <a:buSzPct val="75000"/>
              <a:buChar char="v"/>
            </a:pPr>
            <a:r>
              <a:rPr lang="el-GR" sz="2000" dirty="0">
                <a:latin typeface="Comic Sans MS"/>
              </a:rPr>
              <a:t>ο αποστολέας καταγράφει το χρονικό διάστημα μεταξύ μετάδοσης και απόκρισης</a:t>
            </a:r>
            <a:endParaRPr lang="en-US" dirty="0">
              <a:latin typeface="Comic Sans MS"/>
            </a:endParaRPr>
          </a:p>
        </p:txBody>
      </p:sp>
      <p:sp>
        <p:nvSpPr>
          <p:cNvPr id="6" name="Line 38"/>
          <p:cNvSpPr/>
          <p:nvPr/>
        </p:nvSpPr>
        <p:spPr>
          <a:xfrm>
            <a:off x="1285875" y="5319714"/>
            <a:ext cx="288922" cy="2651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105"/>
          <p:cNvSpPr/>
          <p:nvPr/>
        </p:nvSpPr>
        <p:spPr>
          <a:xfrm flipV="1">
            <a:off x="2079629" y="5370508"/>
            <a:ext cx="458791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Line 106"/>
          <p:cNvSpPr/>
          <p:nvPr/>
        </p:nvSpPr>
        <p:spPr>
          <a:xfrm>
            <a:off x="3014667" y="5354634"/>
            <a:ext cx="48577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108"/>
          <p:cNvSpPr/>
          <p:nvPr/>
        </p:nvSpPr>
        <p:spPr>
          <a:xfrm flipH="1">
            <a:off x="2776539" y="5086349"/>
            <a:ext cx="349245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113"/>
          <p:cNvSpPr/>
          <p:nvPr/>
        </p:nvSpPr>
        <p:spPr>
          <a:xfrm flipH="1">
            <a:off x="3990971" y="5414967"/>
            <a:ext cx="620713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260"/>
          <p:cNvSpPr/>
          <p:nvPr/>
        </p:nvSpPr>
        <p:spPr>
          <a:xfrm>
            <a:off x="5110160" y="5380036"/>
            <a:ext cx="48577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261"/>
          <p:cNvSpPr/>
          <p:nvPr/>
        </p:nvSpPr>
        <p:spPr>
          <a:xfrm flipH="1">
            <a:off x="6048371" y="5326059"/>
            <a:ext cx="557217" cy="2778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291"/>
          <p:cNvSpPr/>
          <p:nvPr/>
        </p:nvSpPr>
        <p:spPr>
          <a:xfrm>
            <a:off x="2744791" y="5486400"/>
            <a:ext cx="228600" cy="3111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292"/>
          <p:cNvSpPr/>
          <p:nvPr/>
        </p:nvSpPr>
        <p:spPr>
          <a:xfrm>
            <a:off x="4668834" y="5073648"/>
            <a:ext cx="228600" cy="3111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294"/>
          <p:cNvSpPr/>
          <p:nvPr/>
        </p:nvSpPr>
        <p:spPr>
          <a:xfrm flipH="1">
            <a:off x="3386142" y="5676896"/>
            <a:ext cx="349245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295"/>
          <p:cNvSpPr/>
          <p:nvPr/>
        </p:nvSpPr>
        <p:spPr>
          <a:xfrm>
            <a:off x="3741733" y="5181603"/>
            <a:ext cx="6345" cy="2603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Text Box 300"/>
          <p:cNvSpPr txBox="1"/>
          <p:nvPr/>
        </p:nvSpPr>
        <p:spPr>
          <a:xfrm>
            <a:off x="1387473" y="5038728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sp>
        <p:nvSpPr>
          <p:cNvPr id="18" name="Text Box 302"/>
          <p:cNvSpPr txBox="1"/>
          <p:nvPr/>
        </p:nvSpPr>
        <p:spPr>
          <a:xfrm>
            <a:off x="2001841" y="5599108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sp>
        <p:nvSpPr>
          <p:cNvPr id="19" name="Text Box 304"/>
          <p:cNvSpPr txBox="1"/>
          <p:nvPr/>
        </p:nvSpPr>
        <p:spPr>
          <a:xfrm>
            <a:off x="3025777" y="5013326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grpSp>
        <p:nvGrpSpPr>
          <p:cNvPr id="20" name="Group 100"/>
          <p:cNvGrpSpPr/>
          <p:nvPr/>
        </p:nvGrpSpPr>
        <p:grpSpPr>
          <a:xfrm>
            <a:off x="517522" y="4975222"/>
            <a:ext cx="820738" cy="688972"/>
            <a:chOff x="517522" y="4975222"/>
            <a:chExt cx="820738" cy="688972"/>
          </a:xfrm>
        </p:grpSpPr>
        <p:pic>
          <p:nvPicPr>
            <p:cNvPr id="21" name="Picture 101" descr="desktop_computer_stylized_medium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 flipH="1">
              <a:off x="517522" y="4975222"/>
              <a:ext cx="820738" cy="6889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" name="Freeform 102"/>
            <p:cNvSpPr/>
            <p:nvPr/>
          </p:nvSpPr>
          <p:spPr>
            <a:xfrm flipH="1">
              <a:off x="867235" y="5041315"/>
              <a:ext cx="399071" cy="315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" name="Group 103"/>
          <p:cNvGrpSpPr/>
          <p:nvPr/>
        </p:nvGrpSpPr>
        <p:grpSpPr>
          <a:xfrm>
            <a:off x="6565904" y="5013326"/>
            <a:ext cx="754059" cy="669926"/>
            <a:chOff x="6565904" y="5013326"/>
            <a:chExt cx="754059" cy="669926"/>
          </a:xfrm>
        </p:grpSpPr>
        <p:pic>
          <p:nvPicPr>
            <p:cNvPr id="24" name="Picture 104" descr="desktop_computer_stylized_medium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6565904" y="5013326"/>
              <a:ext cx="754059" cy="66992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5" name="Freeform 105"/>
            <p:cNvSpPr/>
            <p:nvPr/>
          </p:nvSpPr>
          <p:spPr>
            <a:xfrm>
              <a:off x="6632006" y="5077590"/>
              <a:ext cx="366656" cy="3067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6" name="Group 124"/>
          <p:cNvGrpSpPr/>
          <p:nvPr/>
        </p:nvGrpSpPr>
        <p:grpSpPr>
          <a:xfrm>
            <a:off x="5513383" y="5513383"/>
            <a:ext cx="617540" cy="250829"/>
            <a:chOff x="5513383" y="5513383"/>
            <a:chExt cx="617540" cy="250829"/>
          </a:xfrm>
        </p:grpSpPr>
        <p:sp>
          <p:nvSpPr>
            <p:cNvPr id="27" name="Oval 407"/>
            <p:cNvSpPr/>
            <p:nvPr/>
          </p:nvSpPr>
          <p:spPr>
            <a:xfrm>
              <a:off x="5514499" y="5623285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8" name="Rectangle 410"/>
            <p:cNvSpPr/>
            <p:nvPr/>
          </p:nvSpPr>
          <p:spPr>
            <a:xfrm>
              <a:off x="5514499" y="560906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9" name="Oval 411"/>
            <p:cNvSpPr/>
            <p:nvPr/>
          </p:nvSpPr>
          <p:spPr>
            <a:xfrm>
              <a:off x="5513383" y="551338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30" name="Group 128"/>
            <p:cNvGrpSpPr/>
            <p:nvPr/>
          </p:nvGrpSpPr>
          <p:grpSpPr>
            <a:xfrm>
              <a:off x="5638007" y="5554760"/>
              <a:ext cx="344929" cy="77577"/>
              <a:chOff x="5638007" y="5554760"/>
              <a:chExt cx="344929" cy="77577"/>
            </a:xfrm>
          </p:grpSpPr>
          <p:sp>
            <p:nvSpPr>
              <p:cNvPr id="31" name="Freeform 129"/>
              <p:cNvSpPr/>
              <p:nvPr/>
            </p:nvSpPr>
            <p:spPr>
              <a:xfrm>
                <a:off x="5638007" y="5554760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Freeform 130"/>
              <p:cNvSpPr/>
              <p:nvPr/>
            </p:nvSpPr>
            <p:spPr>
              <a:xfrm>
                <a:off x="5653588" y="5554760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" name="Line 131"/>
            <p:cNvSpPr/>
            <p:nvPr/>
          </p:nvSpPr>
          <p:spPr>
            <a:xfrm>
              <a:off x="5514499" y="559226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132"/>
            <p:cNvSpPr/>
            <p:nvPr/>
          </p:nvSpPr>
          <p:spPr>
            <a:xfrm>
              <a:off x="6126470" y="559483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5" name="Group 133"/>
          <p:cNvGrpSpPr/>
          <p:nvPr/>
        </p:nvGrpSpPr>
        <p:grpSpPr>
          <a:xfrm>
            <a:off x="4545016" y="5241926"/>
            <a:ext cx="617530" cy="250819"/>
            <a:chOff x="4545016" y="5241926"/>
            <a:chExt cx="617530" cy="250819"/>
          </a:xfrm>
        </p:grpSpPr>
        <p:sp>
          <p:nvSpPr>
            <p:cNvPr id="36" name="Oval 407"/>
            <p:cNvSpPr/>
            <p:nvPr/>
          </p:nvSpPr>
          <p:spPr>
            <a:xfrm>
              <a:off x="4546122" y="5351818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7" name="Rectangle 410"/>
            <p:cNvSpPr/>
            <p:nvPr/>
          </p:nvSpPr>
          <p:spPr>
            <a:xfrm>
              <a:off x="4546122" y="5337599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8" name="Oval 411"/>
            <p:cNvSpPr/>
            <p:nvPr/>
          </p:nvSpPr>
          <p:spPr>
            <a:xfrm>
              <a:off x="4545016" y="5241926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39" name="Group 137"/>
            <p:cNvGrpSpPr/>
            <p:nvPr/>
          </p:nvGrpSpPr>
          <p:grpSpPr>
            <a:xfrm>
              <a:off x="4669630" y="5283293"/>
              <a:ext cx="344929" cy="77577"/>
              <a:chOff x="4669630" y="5283293"/>
              <a:chExt cx="344929" cy="77577"/>
            </a:xfrm>
          </p:grpSpPr>
          <p:sp>
            <p:nvSpPr>
              <p:cNvPr id="40" name="Freeform 138"/>
              <p:cNvSpPr/>
              <p:nvPr/>
            </p:nvSpPr>
            <p:spPr>
              <a:xfrm>
                <a:off x="4669630" y="5283293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Freeform 139"/>
              <p:cNvSpPr/>
              <p:nvPr/>
            </p:nvSpPr>
            <p:spPr>
              <a:xfrm>
                <a:off x="4685211" y="5283293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2" name="Line 140"/>
            <p:cNvSpPr/>
            <p:nvPr/>
          </p:nvSpPr>
          <p:spPr>
            <a:xfrm>
              <a:off x="4546122" y="5320793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141"/>
            <p:cNvSpPr/>
            <p:nvPr/>
          </p:nvSpPr>
          <p:spPr>
            <a:xfrm>
              <a:off x="5158102" y="532338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4" name="Group 142"/>
          <p:cNvGrpSpPr/>
          <p:nvPr/>
        </p:nvGrpSpPr>
        <p:grpSpPr>
          <a:xfrm>
            <a:off x="3394079" y="5451479"/>
            <a:ext cx="617530" cy="250819"/>
            <a:chOff x="3394079" y="5451479"/>
            <a:chExt cx="617530" cy="250819"/>
          </a:xfrm>
        </p:grpSpPr>
        <p:sp>
          <p:nvSpPr>
            <p:cNvPr id="45" name="Oval 407"/>
            <p:cNvSpPr/>
            <p:nvPr/>
          </p:nvSpPr>
          <p:spPr>
            <a:xfrm>
              <a:off x="3395185" y="5561371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6" name="Rectangle 410"/>
            <p:cNvSpPr/>
            <p:nvPr/>
          </p:nvSpPr>
          <p:spPr>
            <a:xfrm>
              <a:off x="3395185" y="5547152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7" name="Oval 411"/>
            <p:cNvSpPr/>
            <p:nvPr/>
          </p:nvSpPr>
          <p:spPr>
            <a:xfrm>
              <a:off x="3394079" y="5451479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8" name="Group 146"/>
            <p:cNvGrpSpPr/>
            <p:nvPr/>
          </p:nvGrpSpPr>
          <p:grpSpPr>
            <a:xfrm>
              <a:off x="3518693" y="5492846"/>
              <a:ext cx="344929" cy="77577"/>
              <a:chOff x="3518693" y="5492846"/>
              <a:chExt cx="344929" cy="77577"/>
            </a:xfrm>
          </p:grpSpPr>
          <p:sp>
            <p:nvSpPr>
              <p:cNvPr id="49" name="Freeform 147"/>
              <p:cNvSpPr/>
              <p:nvPr/>
            </p:nvSpPr>
            <p:spPr>
              <a:xfrm>
                <a:off x="3518693" y="5492846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Freeform 148"/>
              <p:cNvSpPr/>
              <p:nvPr/>
            </p:nvSpPr>
            <p:spPr>
              <a:xfrm>
                <a:off x="3534274" y="5492846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1" name="Line 149"/>
            <p:cNvSpPr/>
            <p:nvPr/>
          </p:nvSpPr>
          <p:spPr>
            <a:xfrm>
              <a:off x="3395185" y="5530346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150"/>
            <p:cNvSpPr/>
            <p:nvPr/>
          </p:nvSpPr>
          <p:spPr>
            <a:xfrm>
              <a:off x="4007165" y="5532924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3" name="Group 151"/>
          <p:cNvGrpSpPr/>
          <p:nvPr/>
        </p:nvGrpSpPr>
        <p:grpSpPr>
          <a:xfrm>
            <a:off x="2392363" y="5205414"/>
            <a:ext cx="617539" cy="250819"/>
            <a:chOff x="2392363" y="5205414"/>
            <a:chExt cx="617539" cy="250819"/>
          </a:xfrm>
        </p:grpSpPr>
        <p:sp>
          <p:nvSpPr>
            <p:cNvPr id="54" name="Oval 407"/>
            <p:cNvSpPr/>
            <p:nvPr/>
          </p:nvSpPr>
          <p:spPr>
            <a:xfrm>
              <a:off x="2393478" y="5315306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5" name="Rectangle 410"/>
            <p:cNvSpPr/>
            <p:nvPr/>
          </p:nvSpPr>
          <p:spPr>
            <a:xfrm>
              <a:off x="2393478" y="5301087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6" name="Oval 411"/>
            <p:cNvSpPr/>
            <p:nvPr/>
          </p:nvSpPr>
          <p:spPr>
            <a:xfrm>
              <a:off x="2392363" y="5205414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57" name="Group 155"/>
            <p:cNvGrpSpPr/>
            <p:nvPr/>
          </p:nvGrpSpPr>
          <p:grpSpPr>
            <a:xfrm>
              <a:off x="2516986" y="5246781"/>
              <a:ext cx="344929" cy="77577"/>
              <a:chOff x="2516986" y="5246781"/>
              <a:chExt cx="344929" cy="77577"/>
            </a:xfrm>
          </p:grpSpPr>
          <p:sp>
            <p:nvSpPr>
              <p:cNvPr id="58" name="Freeform 156"/>
              <p:cNvSpPr/>
              <p:nvPr/>
            </p:nvSpPr>
            <p:spPr>
              <a:xfrm>
                <a:off x="2516986" y="5246781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9" name="Freeform 157"/>
              <p:cNvSpPr/>
              <p:nvPr/>
            </p:nvSpPr>
            <p:spPr>
              <a:xfrm>
                <a:off x="2532558" y="5246781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0" name="Line 158"/>
            <p:cNvSpPr/>
            <p:nvPr/>
          </p:nvSpPr>
          <p:spPr>
            <a:xfrm>
              <a:off x="2393478" y="5284281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Line 159"/>
            <p:cNvSpPr/>
            <p:nvPr/>
          </p:nvSpPr>
          <p:spPr>
            <a:xfrm>
              <a:off x="3005449" y="528686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2" name="Group 160"/>
          <p:cNvGrpSpPr/>
          <p:nvPr/>
        </p:nvGrpSpPr>
        <p:grpSpPr>
          <a:xfrm>
            <a:off x="1517647" y="5472117"/>
            <a:ext cx="617540" cy="250819"/>
            <a:chOff x="1517647" y="5472117"/>
            <a:chExt cx="617540" cy="250819"/>
          </a:xfrm>
        </p:grpSpPr>
        <p:sp>
          <p:nvSpPr>
            <p:cNvPr id="63" name="Oval 407"/>
            <p:cNvSpPr/>
            <p:nvPr/>
          </p:nvSpPr>
          <p:spPr>
            <a:xfrm>
              <a:off x="1518763" y="5582009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Rectangle 410"/>
            <p:cNvSpPr/>
            <p:nvPr/>
          </p:nvSpPr>
          <p:spPr>
            <a:xfrm>
              <a:off x="1518763" y="5567790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5" name="Oval 411"/>
            <p:cNvSpPr/>
            <p:nvPr/>
          </p:nvSpPr>
          <p:spPr>
            <a:xfrm>
              <a:off x="1517647" y="5472117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6" name="Group 164"/>
            <p:cNvGrpSpPr/>
            <p:nvPr/>
          </p:nvGrpSpPr>
          <p:grpSpPr>
            <a:xfrm>
              <a:off x="1642271" y="5513484"/>
              <a:ext cx="344929" cy="77577"/>
              <a:chOff x="1642271" y="5513484"/>
              <a:chExt cx="344929" cy="77577"/>
            </a:xfrm>
          </p:grpSpPr>
          <p:sp>
            <p:nvSpPr>
              <p:cNvPr id="67" name="Freeform 165"/>
              <p:cNvSpPr/>
              <p:nvPr/>
            </p:nvSpPr>
            <p:spPr>
              <a:xfrm>
                <a:off x="1642271" y="5513484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66"/>
              <p:cNvSpPr/>
              <p:nvPr/>
            </p:nvSpPr>
            <p:spPr>
              <a:xfrm>
                <a:off x="1657843" y="5513484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9" name="Line 167"/>
            <p:cNvSpPr/>
            <p:nvPr/>
          </p:nvSpPr>
          <p:spPr>
            <a:xfrm>
              <a:off x="1518763" y="5550984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Line 168"/>
            <p:cNvSpPr/>
            <p:nvPr/>
          </p:nvSpPr>
          <p:spPr>
            <a:xfrm>
              <a:off x="2130734" y="5553562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1" name="Freeform 303"/>
          <p:cNvSpPr/>
          <p:nvPr/>
        </p:nvSpPr>
        <p:spPr>
          <a:xfrm>
            <a:off x="1257300" y="5259391"/>
            <a:ext cx="2247896" cy="403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16"/>
              <a:gd name="f7" fmla="val 254"/>
              <a:gd name="f8" fmla="val 76"/>
              <a:gd name="f9" fmla="val 30"/>
              <a:gd name="f10" fmla="val 137"/>
              <a:gd name="f11" fmla="val 11"/>
              <a:gd name="f12" fmla="val 200"/>
              <a:gd name="f13" fmla="val 170"/>
              <a:gd name="f14" fmla="val 324"/>
              <a:gd name="f15" fmla="val 461"/>
              <a:gd name="f16" fmla="val 165"/>
              <a:gd name="f17" fmla="val 717"/>
              <a:gd name="f18" fmla="val 896"/>
              <a:gd name="f19" fmla="val 2"/>
              <a:gd name="f20" fmla="val 1075"/>
              <a:gd name="f21" fmla="val 4"/>
              <a:gd name="f22" fmla="val 122"/>
              <a:gd name="f23" fmla="val 1400"/>
              <a:gd name="f24" fmla="val 182"/>
              <a:gd name="f25" fmla="val 1384"/>
              <a:gd name="f26" fmla="val 242"/>
              <a:gd name="f27" fmla="val 1073"/>
              <a:gd name="f28" fmla="val 63"/>
              <a:gd name="f29" fmla="val 74"/>
              <a:gd name="f30" fmla="val 719"/>
              <a:gd name="f31" fmla="val 85"/>
              <a:gd name="f32" fmla="val 489"/>
              <a:gd name="f33" fmla="val 340"/>
              <a:gd name="f34" fmla="val 250"/>
              <a:gd name="f35" fmla="val 191"/>
              <a:gd name="f36" fmla="val 246"/>
              <a:gd name="f37" fmla="val 62"/>
              <a:gd name="f38" fmla="val 32"/>
              <a:gd name="f39" fmla="val 50"/>
              <a:gd name="f40" fmla="+- 0 0 -90"/>
              <a:gd name="f41" fmla="*/ f3 1 1416"/>
              <a:gd name="f42" fmla="*/ f4 1 254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1416"/>
              <a:gd name="f51" fmla="*/ f47 1 254"/>
              <a:gd name="f52" fmla="*/ 2147483647 f48 1"/>
              <a:gd name="f53" fmla="*/ 2147483647 f47 1"/>
              <a:gd name="f54" fmla="*/ 0 f48 1"/>
              <a:gd name="f55" fmla="*/ 0 f47 1"/>
              <a:gd name="f56" fmla="*/ 1416 f48 1"/>
              <a:gd name="f57" fmla="*/ 254 f47 1"/>
              <a:gd name="f58" fmla="+- f49 0 f1"/>
              <a:gd name="f59" fmla="*/ f52 1 1416"/>
              <a:gd name="f60" fmla="*/ f53 1 254"/>
              <a:gd name="f61" fmla="*/ f54 1 1416"/>
              <a:gd name="f62" fmla="*/ f55 1 254"/>
              <a:gd name="f63" fmla="*/ f56 1 1416"/>
              <a:gd name="f64" fmla="*/ f57 1 254"/>
              <a:gd name="f65" fmla="*/ f59 1 f50"/>
              <a:gd name="f66" fmla="*/ f60 1 f51"/>
              <a:gd name="f67" fmla="*/ f61 1 f50"/>
              <a:gd name="f68" fmla="*/ f63 1 f50"/>
              <a:gd name="f69" fmla="*/ f62 1 f51"/>
              <a:gd name="f70" fmla="*/ f64 1 f51"/>
              <a:gd name="f71" fmla="*/ f67 f41 1"/>
              <a:gd name="f72" fmla="*/ f68 f41 1"/>
              <a:gd name="f73" fmla="*/ f70 f42 1"/>
              <a:gd name="f74" fmla="*/ f69 f42 1"/>
              <a:gd name="f75" fmla="*/ f65 f41 1"/>
              <a:gd name="f76" fmla="*/ f66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1" y="f76"/>
              </a:cxn>
            </a:cxnLst>
            <a:rect l="f71" t="f74" r="f72" b="f73"/>
            <a:pathLst>
              <a:path w="1416" h="254">
                <a:moveTo>
                  <a:pt x="f8" y="f9"/>
                </a:moveTo>
                <a:cubicBezTo>
                  <a:pt x="f10" y="f11"/>
                  <a:pt x="f12" y="f13"/>
                  <a:pt x="f14" y="f13"/>
                </a:cubicBezTo>
                <a:cubicBezTo>
                  <a:pt x="f15" y="f16"/>
                  <a:pt x="f17" y="f5"/>
                  <a:pt x="f18" y="f19"/>
                </a:cubicBezTo>
                <a:cubicBezTo>
                  <a:pt x="f20" y="f21"/>
                  <a:pt x="f6" y="f22"/>
                  <a:pt x="f23" y="f24"/>
                </a:cubicBezTo>
                <a:cubicBezTo>
                  <a:pt x="f25" y="f26"/>
                  <a:pt x="f27" y="f28"/>
                  <a:pt x="f18" y="f29"/>
                </a:cubicBezTo>
                <a:cubicBezTo>
                  <a:pt x="f30" y="f31"/>
                  <a:pt x="f32" y="f7"/>
                  <a:pt x="f33" y="f34"/>
                </a:cubicBezTo>
                <a:cubicBezTo>
                  <a:pt x="f35" y="f36"/>
                  <a:pt x="f37" y="f38"/>
                  <a:pt x="f5" y="f39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2" name="Freeform 299"/>
          <p:cNvSpPr/>
          <p:nvPr/>
        </p:nvSpPr>
        <p:spPr>
          <a:xfrm>
            <a:off x="1289047" y="5295903"/>
            <a:ext cx="419096" cy="4190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60"/>
              <a:gd name="f8" fmla="val 86"/>
              <a:gd name="f9" fmla="val 31"/>
              <a:gd name="f10" fmla="val 176"/>
              <a:gd name="f11" fmla="val 228"/>
              <a:gd name="f12" fmla="val 220"/>
              <a:gd name="f13" fmla="val 192"/>
              <a:gd name="f14" fmla="val 109"/>
              <a:gd name="f15" fmla="val 88"/>
              <a:gd name="f16" fmla="+- 0 0 -90"/>
              <a:gd name="f17" fmla="*/ f3 1 264"/>
              <a:gd name="f18" fmla="*/ f4 1 264"/>
              <a:gd name="f19" fmla="val f5"/>
              <a:gd name="f20" fmla="val f6"/>
              <a:gd name="f21" fmla="*/ f16 f0 1"/>
              <a:gd name="f22" fmla="+- f20 0 f19"/>
              <a:gd name="f23" fmla="*/ f21 1 f2"/>
              <a:gd name="f24" fmla="*/ f22 1 264"/>
              <a:gd name="f25" fmla="*/ 2147483647 f22 1"/>
              <a:gd name="f26" fmla="*/ 0 f22 1"/>
              <a:gd name="f27" fmla="*/ 264 f22 1"/>
              <a:gd name="f28" fmla="+- f23 0 f1"/>
              <a:gd name="f29" fmla="*/ f25 1 264"/>
              <a:gd name="f30" fmla="*/ f26 1 264"/>
              <a:gd name="f31" fmla="*/ f27 1 264"/>
              <a:gd name="f32" fmla="*/ f29 1 f24"/>
              <a:gd name="f33" fmla="*/ f30 1 f24"/>
              <a:gd name="f34" fmla="*/ f31 1 f24"/>
              <a:gd name="f35" fmla="*/ f33 f17 1"/>
              <a:gd name="f36" fmla="*/ f34 f17 1"/>
              <a:gd name="f37" fmla="*/ f34 f18 1"/>
              <a:gd name="f38" fmla="*/ f33 f18 1"/>
              <a:gd name="f39" fmla="*/ f32 f17 1"/>
              <a:gd name="f40" fmla="*/ f32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39" y="f38"/>
              </a:cxn>
              <a:cxn ang="f28">
                <a:pos x="f39" y="f40"/>
              </a:cxn>
              <a:cxn ang="f28">
                <a:pos x="f35" y="f40"/>
              </a:cxn>
            </a:cxnLst>
            <a:rect l="f35" t="f38" r="f36" b="f37"/>
            <a:pathLst>
              <a:path w="264" h="264">
                <a:moveTo>
                  <a:pt x="f7" y="f5"/>
                </a:moveTo>
                <a:cubicBezTo>
                  <a:pt x="f8" y="f9"/>
                  <a:pt x="f6" y="f10"/>
                  <a:pt x="f11" y="f12"/>
                </a:cubicBezTo>
                <a:cubicBezTo>
                  <a:pt x="f13" y="f6"/>
                  <a:pt x="f7" y="f14"/>
                  <a:pt x="f5" y="f15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3" name="Freeform 301"/>
          <p:cNvSpPr/>
          <p:nvPr/>
        </p:nvSpPr>
        <p:spPr>
          <a:xfrm>
            <a:off x="1282702" y="5210178"/>
            <a:ext cx="1346197" cy="4746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48"/>
              <a:gd name="f7" fmla="val 299"/>
              <a:gd name="f8" fmla="val 76"/>
              <a:gd name="f9" fmla="val 137"/>
              <a:gd name="f10" fmla="val 57"/>
              <a:gd name="f11" fmla="val 200"/>
              <a:gd name="f12" fmla="val 216"/>
              <a:gd name="f13" fmla="val 324"/>
              <a:gd name="f14" fmla="val 448"/>
              <a:gd name="f15" fmla="val 792"/>
              <a:gd name="f16" fmla="val 820"/>
              <a:gd name="f17" fmla="val 152"/>
              <a:gd name="f18" fmla="val 469"/>
              <a:gd name="f19" fmla="val 245"/>
              <a:gd name="f20" fmla="val 340"/>
              <a:gd name="f21" fmla="val 296"/>
              <a:gd name="f22" fmla="val 203"/>
              <a:gd name="f23" fmla="val 62"/>
              <a:gd name="f24" fmla="val 78"/>
              <a:gd name="f25" fmla="val 96"/>
              <a:gd name="f26" fmla="+- 0 0 -90"/>
              <a:gd name="f27" fmla="*/ f3 1 848"/>
              <a:gd name="f28" fmla="*/ f4 1 299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848"/>
              <a:gd name="f37" fmla="*/ f33 1 299"/>
              <a:gd name="f38" fmla="*/ 2147483647 f34 1"/>
              <a:gd name="f39" fmla="*/ 2147483647 f33 1"/>
              <a:gd name="f40" fmla="*/ 0 f34 1"/>
              <a:gd name="f41" fmla="*/ 0 f33 1"/>
              <a:gd name="f42" fmla="*/ 848 f34 1"/>
              <a:gd name="f43" fmla="*/ 299 f33 1"/>
              <a:gd name="f44" fmla="+- f35 0 f1"/>
              <a:gd name="f45" fmla="*/ f38 1 848"/>
              <a:gd name="f46" fmla="*/ f39 1 299"/>
              <a:gd name="f47" fmla="*/ f40 1 848"/>
              <a:gd name="f48" fmla="*/ f41 1 299"/>
              <a:gd name="f49" fmla="*/ f42 1 848"/>
              <a:gd name="f50" fmla="*/ f43 1 299"/>
              <a:gd name="f51" fmla="*/ f45 1 f36"/>
              <a:gd name="f52" fmla="*/ f46 1 f37"/>
              <a:gd name="f53" fmla="*/ f47 1 f36"/>
              <a:gd name="f54" fmla="*/ f49 1 f36"/>
              <a:gd name="f55" fmla="*/ f48 1 f37"/>
              <a:gd name="f56" fmla="*/ f50 1 f37"/>
              <a:gd name="f57" fmla="*/ f53 f27 1"/>
              <a:gd name="f58" fmla="*/ f54 f27 1"/>
              <a:gd name="f59" fmla="*/ f56 f28 1"/>
              <a:gd name="f60" fmla="*/ f55 f28 1"/>
              <a:gd name="f61" fmla="*/ f51 f27 1"/>
              <a:gd name="f62" fmla="*/ f52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1" y="f62"/>
              </a:cxn>
              <a:cxn ang="f44">
                <a:pos x="f61" y="f62"/>
              </a:cxn>
              <a:cxn ang="f44">
                <a:pos x="f61" y="f62"/>
              </a:cxn>
              <a:cxn ang="f44">
                <a:pos x="f61" y="f62"/>
              </a:cxn>
              <a:cxn ang="f44">
                <a:pos x="f57" y="f62"/>
              </a:cxn>
            </a:cxnLst>
            <a:rect l="f57" t="f60" r="f58" b="f59"/>
            <a:pathLst>
              <a:path w="848" h="299">
                <a:moveTo>
                  <a:pt x="f8" y="f8"/>
                </a:moveTo>
                <a:cubicBezTo>
                  <a:pt x="f9" y="f10"/>
                  <a:pt x="f11" y="f12"/>
                  <a:pt x="f13" y="f12"/>
                </a:cubicBezTo>
                <a:cubicBezTo>
                  <a:pt x="f14" y="f12"/>
                  <a:pt x="f15" y="f5"/>
                  <a:pt x="f16" y="f8"/>
                </a:cubicBezTo>
                <a:cubicBezTo>
                  <a:pt x="f6" y="f17"/>
                  <a:pt x="f18" y="f19"/>
                  <a:pt x="f20" y="f21"/>
                </a:cubicBezTo>
                <a:cubicBezTo>
                  <a:pt x="f22" y="f7"/>
                  <a:pt x="f23" y="f24"/>
                  <a:pt x="f5" y="f25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4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511F9E2-2491-4FF9-B3E7-308F65471E6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54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Effect">
                      <p:stCondLst>
                        <p:cond delay="indefinite"/>
                      </p:stCondLst>
                      <p:childTnLst>
                        <p:par>
                          <p:cTn id="10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Effect">
                      <p:stCondLst>
                        <p:cond delay="indefinite"/>
                      </p:stCondLst>
                      <p:childTnLst>
                        <p:par>
                          <p:cTn id="16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71" grpId="0" animBg="1"/>
      <p:bldP spid="72" grpId="0" animBg="1"/>
      <p:bldP spid="73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41308" y="166685"/>
            <a:ext cx="7772400" cy="892170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Πραγματικές καθυστερήσεις στο Διαδίκτυο</a:t>
            </a:r>
            <a:endParaRPr lang="en-US" sz="2800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Text Box 4"/>
          <p:cNvSpPr txBox="1"/>
          <p:nvPr/>
        </p:nvSpPr>
        <p:spPr>
          <a:xfrm>
            <a:off x="704846" y="2338385"/>
            <a:ext cx="8229600" cy="389890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  cs-gw (128.119.240.254)  1 ms  1 ms  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  border1-rt-fa5-1-0.gw.umass.edu (128.119.3.145)  1 ms  1 ms  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 cht-vbns.gw.umass.edu (128.119.3.130)  6 ms 5 ms 5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4  jn1-at1-0-0-19.wor.vbns.net (204.147.132.129)  16 ms 11 ms 13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5  jn1-so7-0-0-0.wae.vbns.net (204.147.136.136)  21 ms 18 ms 18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6  abilene-vbns.abilene.ucaid.edu (198.32.11.9)  22 ms  18 ms  22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7  nycm-wash.abilene.ucaid.edu (198.32.8.46)  22 ms  22 ms  22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8  62.40.103.253 (62.40.103.253)  104 ms 109 ms 106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9  de2-1.de1.de.geant.net (62.40.96.129)  109 ms 102 ms 104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10  de.fr1.fr.geant.net (62.40.96.50)  113 ms 121 ms 114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11  renater-gw.fr1.fr.geant.net (62.40.103.54)  112 ms  114 ms  112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12  nio-n2.cssi.renater.fr (193.51.206.13)  111 ms  114 ms  116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13  nice.cssi.renater.fr (195.220.98.102)  123 ms  125 ms  124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14  r3t2-nice.cssi.renater.fr (195.220.98.110)  126 ms  126 ms  124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15  eurecom-valbonne.r3t2.ft.net (193.48.50.54)  135 ms  128 ms  133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16  194.214.211.25 (194.214.211.25)  126 ms  128 ms  126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17  * * *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18  * * *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19  fantasia.eurecom.fr (193.55.113.142)  132 ms  128 ms  136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 </a:t>
            </a: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ms</a:t>
            </a:r>
          </a:p>
        </p:txBody>
      </p:sp>
      <p:sp>
        <p:nvSpPr>
          <p:cNvPr id="5" name="Text Box 5"/>
          <p:cNvSpPr txBox="1"/>
          <p:nvPr/>
        </p:nvSpPr>
        <p:spPr>
          <a:xfrm>
            <a:off x="725484" y="1235070"/>
            <a:ext cx="8193088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traceroute: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gaia.cs.umass.edu to www.eurecom.fr</a:t>
            </a:r>
          </a:p>
        </p:txBody>
      </p:sp>
      <p:sp>
        <p:nvSpPr>
          <p:cNvPr id="6" name="Line 6"/>
          <p:cNvSpPr/>
          <p:nvPr/>
        </p:nvSpPr>
        <p:spPr>
          <a:xfrm>
            <a:off x="1611309" y="5634039"/>
            <a:ext cx="968377" cy="269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Text Box 7"/>
          <p:cNvSpPr txBox="1"/>
          <p:nvPr/>
        </p:nvSpPr>
        <p:spPr>
          <a:xfrm>
            <a:off x="4578345" y="1738310"/>
            <a:ext cx="4565654" cy="64135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</a:t>
            </a:r>
            <a:r>
              <a:rPr lang="el-GR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μετρήσεις καθυστέρησης από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gaia.cs.umass.edu to cs-gw.cs.umass.edu</a:t>
            </a:r>
          </a:p>
        </p:txBody>
      </p:sp>
      <p:sp>
        <p:nvSpPr>
          <p:cNvPr id="8" name="Line 8"/>
          <p:cNvSpPr/>
          <p:nvPr/>
        </p:nvSpPr>
        <p:spPr>
          <a:xfrm flipV="1">
            <a:off x="3471867" y="1965329"/>
            <a:ext cx="671507" cy="4127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9"/>
          <p:cNvSpPr/>
          <p:nvPr/>
        </p:nvSpPr>
        <p:spPr>
          <a:xfrm flipV="1">
            <a:off x="4011609" y="1954209"/>
            <a:ext cx="139702" cy="4048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10"/>
          <p:cNvSpPr/>
          <p:nvPr/>
        </p:nvSpPr>
        <p:spPr>
          <a:xfrm flipH="1" flipV="1">
            <a:off x="4146547" y="1963738"/>
            <a:ext cx="366710" cy="3905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11"/>
          <p:cNvSpPr/>
          <p:nvPr/>
        </p:nvSpPr>
        <p:spPr>
          <a:xfrm flipV="1">
            <a:off x="4138610" y="1970083"/>
            <a:ext cx="377820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Text Box 12"/>
          <p:cNvSpPr txBox="1"/>
          <p:nvPr/>
        </p:nvSpPr>
        <p:spPr>
          <a:xfrm>
            <a:off x="2571749" y="5564188"/>
            <a:ext cx="6286500" cy="3667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* (</a:t>
            </a:r>
            <a:r>
              <a:rPr lang="el-GR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απώλεια πακέτου, δρομολογητής δεν αποκρίνεται,…)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Freeform 14"/>
          <p:cNvSpPr/>
          <p:nvPr/>
        </p:nvSpPr>
        <p:spPr>
          <a:xfrm>
            <a:off x="6092820" y="3651254"/>
            <a:ext cx="1012826" cy="2460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8"/>
              <a:gd name="f7" fmla="val 155"/>
              <a:gd name="f8" fmla="val 593"/>
              <a:gd name="f9" fmla="val 607"/>
              <a:gd name="f10" fmla="val 9"/>
              <a:gd name="f11" fmla="val 621"/>
              <a:gd name="f12" fmla="val 18"/>
              <a:gd name="f13" fmla="val 623"/>
              <a:gd name="f14" fmla="val 38"/>
              <a:gd name="f15" fmla="val 625"/>
              <a:gd name="f16" fmla="val 58"/>
              <a:gd name="f17" fmla="val 104"/>
              <a:gd name="f18" fmla="val 608"/>
              <a:gd name="f19" fmla="val 123"/>
              <a:gd name="f20" fmla="val 578"/>
              <a:gd name="f21" fmla="val 142"/>
              <a:gd name="f22" fmla="val 547"/>
              <a:gd name="f23" fmla="val 153"/>
              <a:gd name="f24" fmla="val 446"/>
              <a:gd name="f25" fmla="val 154"/>
              <a:gd name="f26" fmla="val 345"/>
              <a:gd name="f27" fmla="val 72"/>
              <a:gd name="f28" fmla="val 133"/>
              <a:gd name="f29" fmla="val 130"/>
              <a:gd name="f30" fmla="+- 0 0 -90"/>
              <a:gd name="f31" fmla="*/ f3 1 638"/>
              <a:gd name="f32" fmla="*/ f4 1 155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638"/>
              <a:gd name="f41" fmla="*/ f37 1 155"/>
              <a:gd name="f42" fmla="*/ 2147483647 f38 1"/>
              <a:gd name="f43" fmla="*/ 0 f37 1"/>
              <a:gd name="f44" fmla="*/ 2147483647 f37 1"/>
              <a:gd name="f45" fmla="*/ 0 f38 1"/>
              <a:gd name="f46" fmla="*/ 638 f38 1"/>
              <a:gd name="f47" fmla="*/ 155 f37 1"/>
              <a:gd name="f48" fmla="+- f39 0 f1"/>
              <a:gd name="f49" fmla="*/ f42 1 638"/>
              <a:gd name="f50" fmla="*/ f43 1 155"/>
              <a:gd name="f51" fmla="*/ f44 1 155"/>
              <a:gd name="f52" fmla="*/ f45 1 638"/>
              <a:gd name="f53" fmla="*/ f46 1 638"/>
              <a:gd name="f54" fmla="*/ f47 1 155"/>
              <a:gd name="f55" fmla="*/ f49 1 f40"/>
              <a:gd name="f56" fmla="*/ f50 1 f41"/>
              <a:gd name="f57" fmla="*/ f51 1 f41"/>
              <a:gd name="f58" fmla="*/ f52 1 f40"/>
              <a:gd name="f59" fmla="*/ f53 1 f40"/>
              <a:gd name="f60" fmla="*/ f54 1 f41"/>
              <a:gd name="f61" fmla="*/ f58 f31 1"/>
              <a:gd name="f62" fmla="*/ f59 f31 1"/>
              <a:gd name="f63" fmla="*/ f60 f32 1"/>
              <a:gd name="f64" fmla="*/ f56 f32 1"/>
              <a:gd name="f65" fmla="*/ f55 f31 1"/>
              <a:gd name="f66" fmla="*/ f57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65" y="f64"/>
              </a:cxn>
              <a:cxn ang="f48">
                <a:pos x="f65" y="f66"/>
              </a:cxn>
              <a:cxn ang="f48">
                <a:pos x="f65" y="f66"/>
              </a:cxn>
              <a:cxn ang="f48">
                <a:pos x="f65" y="f66"/>
              </a:cxn>
              <a:cxn ang="f48">
                <a:pos x="f61" y="f66"/>
              </a:cxn>
            </a:cxnLst>
            <a:rect l="f61" t="f64" r="f62" b="f63"/>
            <a:pathLst>
              <a:path w="638" h="155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7"/>
                  <a:pt x="f27" y="f28"/>
                  <a:pt x="f5" y="f29"/>
                </a:cubicBez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Text Box 15"/>
          <p:cNvSpPr txBox="1"/>
          <p:nvPr/>
        </p:nvSpPr>
        <p:spPr>
          <a:xfrm>
            <a:off x="7137404" y="3436936"/>
            <a:ext cx="2079629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Υπο-Ατλαντική ζεύξη</a:t>
            </a:r>
            <a:endParaRPr lang="en-US" sz="16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5" name="Picture 1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30198" y="793754"/>
            <a:ext cx="7051679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55289EE-838E-48DC-8691-D9E51B294B0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7" name="TextBox 1"/>
          <p:cNvSpPr txBox="1"/>
          <p:nvPr/>
        </p:nvSpPr>
        <p:spPr>
          <a:xfrm>
            <a:off x="746122" y="6315075"/>
            <a:ext cx="2971800" cy="30797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* </a:t>
            </a:r>
            <a:r>
              <a:rPr lang="el-GR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Δοκιμάστε το </a:t>
            </a: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www.traceroute.org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44232463-62E1-418D-9C69-A6FE87489A2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56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0"/>
            <a:ext cx="7772400" cy="1028700"/>
          </a:xfrm>
        </p:spPr>
        <p:txBody>
          <a:bodyPr/>
          <a:lstStyle/>
          <a:p>
            <a:pPr lvl="0"/>
            <a:r>
              <a:rPr lang="el-GR" sz="3200" dirty="0"/>
              <a:t>Απώλεια πακέτων</a:t>
            </a:r>
            <a:endParaRPr lang="en-US" sz="3200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54009" y="908720"/>
            <a:ext cx="8394704" cy="4676105"/>
          </a:xfrm>
        </p:spPr>
        <p:txBody>
          <a:bodyPr/>
          <a:lstStyle/>
          <a:p>
            <a:pPr lvl="0">
              <a:spcBef>
                <a:spcPts val="0"/>
              </a:spcBef>
            </a:pPr>
            <a:r>
              <a:rPr lang="el-GR" sz="2400" dirty="0"/>
              <a:t>η ουρά</a:t>
            </a:r>
            <a:r>
              <a:rPr lang="en-US" sz="2400" dirty="0"/>
              <a:t> (buffer)</a:t>
            </a:r>
            <a:r>
              <a:rPr lang="el-GR" sz="2400" dirty="0"/>
              <a:t> που προηγείται της ζεύξης έχει πεπερασμένη </a:t>
            </a:r>
            <a:r>
              <a:rPr lang="el-GR" sz="2400" dirty="0" smtClean="0"/>
              <a:t>χωρητικότητα</a:t>
            </a:r>
            <a:endParaRPr lang="en-US" sz="2400" dirty="0" smtClean="0"/>
          </a:p>
          <a:p>
            <a:pPr lvl="0">
              <a:spcBef>
                <a:spcPts val="0"/>
              </a:spcBef>
              <a:buNone/>
            </a:pPr>
            <a:endParaRPr lang="en-US" sz="2400" dirty="0"/>
          </a:p>
          <a:p>
            <a:pPr lvl="0">
              <a:spcBef>
                <a:spcPts val="0"/>
              </a:spcBef>
            </a:pPr>
            <a:r>
              <a:rPr lang="el-GR" sz="2400" dirty="0"/>
              <a:t>όταν ένα πακέτο φτάνει σε μια γεμάτη ουρά, απορρίπτεται (δηλαδή χάνεται) </a:t>
            </a:r>
            <a:endParaRPr lang="en-US" sz="2400" dirty="0" smtClean="0"/>
          </a:p>
          <a:p>
            <a:pPr lvl="0">
              <a:spcBef>
                <a:spcPts val="0"/>
              </a:spcBef>
              <a:buNone/>
            </a:pPr>
            <a:endParaRPr lang="en-US" sz="2400" dirty="0"/>
          </a:p>
          <a:p>
            <a:pPr lvl="0">
              <a:spcBef>
                <a:spcPts val="0"/>
              </a:spcBef>
            </a:pPr>
            <a:r>
              <a:rPr lang="el-GR" sz="2400" dirty="0"/>
              <a:t>ένα πακέτο που χάνεται μπορεί να </a:t>
            </a:r>
            <a:r>
              <a:rPr lang="el-GR" sz="2400" dirty="0" err="1"/>
              <a:t>επαναμεταδοθεί</a:t>
            </a:r>
            <a:r>
              <a:rPr lang="el-GR" sz="2400" dirty="0"/>
              <a:t> από τον προηγούμενο κόμβο</a:t>
            </a:r>
            <a:r>
              <a:rPr lang="en-US" sz="2400" dirty="0"/>
              <a:t>, </a:t>
            </a:r>
            <a:r>
              <a:rPr lang="el-GR" sz="2400" dirty="0"/>
              <a:t>από την πηγή του τερματικού συστήματος, ή να μη </a:t>
            </a:r>
            <a:r>
              <a:rPr lang="el-GR" sz="2400" dirty="0" err="1" smtClean="0"/>
              <a:t>επαναμεταδοθεί</a:t>
            </a:r>
            <a:r>
              <a:rPr lang="el-GR" sz="2400" dirty="0" smtClean="0"/>
              <a:t> </a:t>
            </a:r>
            <a:r>
              <a:rPr lang="el-GR" sz="2400" dirty="0"/>
              <a:t>καθόλου</a:t>
            </a:r>
            <a:endParaRPr lang="en-US" sz="2400" dirty="0"/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2051050" y="584200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4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51050" y="584200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Oval 6"/>
          <p:cNvSpPr/>
          <p:nvPr/>
        </p:nvSpPr>
        <p:spPr>
          <a:xfrm>
            <a:off x="3092445" y="5600699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092445" y="5532440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9" name="Oval 8"/>
          <p:cNvSpPr/>
          <p:nvPr/>
        </p:nvSpPr>
        <p:spPr>
          <a:xfrm>
            <a:off x="3101973" y="5303840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448046" y="5333996"/>
            <a:ext cx="498476" cy="119064"/>
            <a:chOff x="3448046" y="5333996"/>
            <a:chExt cx="498476" cy="119064"/>
          </a:xfrm>
        </p:grpSpPr>
        <p:grpSp>
          <p:nvGrpSpPr>
            <p:cNvPr id="11" name="Group 10"/>
            <p:cNvGrpSpPr/>
            <p:nvPr/>
          </p:nvGrpSpPr>
          <p:grpSpPr>
            <a:xfrm>
              <a:off x="3448046" y="5335725"/>
              <a:ext cx="498476" cy="117335"/>
              <a:chOff x="3448046" y="5335725"/>
              <a:chExt cx="498476" cy="117335"/>
            </a:xfrm>
          </p:grpSpPr>
          <p:sp>
            <p:nvSpPr>
              <p:cNvPr id="12" name="Line 11"/>
              <p:cNvSpPr/>
              <p:nvPr/>
            </p:nvSpPr>
            <p:spPr>
              <a:xfrm flipV="1">
                <a:off x="3448046" y="5335725"/>
                <a:ext cx="178024" cy="359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3" name="Line 12"/>
              <p:cNvSpPr/>
              <p:nvPr/>
            </p:nvSpPr>
            <p:spPr>
              <a:xfrm>
                <a:off x="3789858" y="5453060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" name="Line 13"/>
              <p:cNvSpPr/>
              <p:nvPr/>
            </p:nvSpPr>
            <p:spPr>
              <a:xfrm>
                <a:off x="3611834" y="5339318"/>
                <a:ext cx="185147" cy="113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3448046" y="5333996"/>
              <a:ext cx="498476" cy="117345"/>
              <a:chOff x="3448046" y="5333996"/>
              <a:chExt cx="498476" cy="117345"/>
            </a:xfrm>
          </p:grpSpPr>
          <p:sp>
            <p:nvSpPr>
              <p:cNvPr id="16" name="Line 15"/>
              <p:cNvSpPr/>
              <p:nvPr/>
            </p:nvSpPr>
            <p:spPr>
              <a:xfrm>
                <a:off x="3448046" y="5447748"/>
                <a:ext cx="178024" cy="359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7" name="Line 16"/>
              <p:cNvSpPr/>
              <p:nvPr/>
            </p:nvSpPr>
            <p:spPr>
              <a:xfrm flipV="1">
                <a:off x="3789858" y="5333996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8" name="Line 17"/>
              <p:cNvSpPr/>
              <p:nvPr/>
            </p:nvSpPr>
            <p:spPr>
              <a:xfrm flipV="1">
                <a:off x="3611834" y="5333996"/>
                <a:ext cx="185147" cy="113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aphicFrame>
        <p:nvGraphicFramePr>
          <p:cNvPr id="19" name="18 - Αντικείμενο"/>
          <p:cNvGraphicFramePr>
            <a:graphicFrameLocks noChangeAspect="1"/>
          </p:cNvGraphicFramePr>
          <p:nvPr/>
        </p:nvGraphicFramePr>
        <p:xfrm>
          <a:off x="1736725" y="483235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5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36725" y="483235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Line 23"/>
          <p:cNvSpPr/>
          <p:nvPr/>
        </p:nvSpPr>
        <p:spPr>
          <a:xfrm>
            <a:off x="2362196" y="5238753"/>
            <a:ext cx="50482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1" name="Line 24"/>
          <p:cNvSpPr/>
          <p:nvPr/>
        </p:nvSpPr>
        <p:spPr>
          <a:xfrm flipV="1">
            <a:off x="2667003" y="6224585"/>
            <a:ext cx="195260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2" name="Line 25"/>
          <p:cNvSpPr/>
          <p:nvPr/>
        </p:nvSpPr>
        <p:spPr>
          <a:xfrm>
            <a:off x="4286249" y="5657849"/>
            <a:ext cx="1933571" cy="95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3" name="Line 26"/>
          <p:cNvSpPr/>
          <p:nvPr/>
        </p:nvSpPr>
        <p:spPr>
          <a:xfrm flipH="1">
            <a:off x="2867028" y="5229225"/>
            <a:ext cx="0" cy="10001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4" name="Line 27"/>
          <p:cNvSpPr/>
          <p:nvPr/>
        </p:nvSpPr>
        <p:spPr>
          <a:xfrm>
            <a:off x="2876546" y="5662614"/>
            <a:ext cx="20002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5" name="Rectangle 28"/>
          <p:cNvSpPr/>
          <p:nvPr/>
        </p:nvSpPr>
        <p:spPr>
          <a:xfrm>
            <a:off x="5205414" y="5457825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6" name="Rectangle 29"/>
          <p:cNvSpPr/>
          <p:nvPr/>
        </p:nvSpPr>
        <p:spPr>
          <a:xfrm>
            <a:off x="3952878" y="5529267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7" name="Rectangle 30"/>
          <p:cNvSpPr/>
          <p:nvPr/>
        </p:nvSpPr>
        <p:spPr>
          <a:xfrm>
            <a:off x="4114800" y="5529267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8" name="Rectangle 31"/>
          <p:cNvSpPr/>
          <p:nvPr/>
        </p:nvSpPr>
        <p:spPr>
          <a:xfrm>
            <a:off x="2805114" y="570389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9" name="Freeform 32"/>
          <p:cNvSpPr/>
          <p:nvPr/>
        </p:nvSpPr>
        <p:spPr>
          <a:xfrm>
            <a:off x="2903540" y="5583234"/>
            <a:ext cx="228600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1"/>
              <a:gd name="f7" fmla="val 67"/>
              <a:gd name="f8" fmla="val 1"/>
              <a:gd name="f9" fmla="+- 0 0 -90"/>
              <a:gd name="f10" fmla="*/ f3 1 111"/>
              <a:gd name="f11" fmla="*/ f4 1 67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11"/>
              <a:gd name="f20" fmla="*/ f16 1 67"/>
              <a:gd name="f21" fmla="*/ 0 f17 1"/>
              <a:gd name="f22" fmla="*/ 2147483647 f16 1"/>
              <a:gd name="f23" fmla="*/ 0 f16 1"/>
              <a:gd name="f24" fmla="*/ 2147483647 f17 1"/>
              <a:gd name="f25" fmla="*/ 111 f17 1"/>
              <a:gd name="f26" fmla="*/ 67 f16 1"/>
              <a:gd name="f27" fmla="+- f18 0 f1"/>
              <a:gd name="f28" fmla="*/ f21 1 111"/>
              <a:gd name="f29" fmla="*/ f22 1 67"/>
              <a:gd name="f30" fmla="*/ f23 1 67"/>
              <a:gd name="f31" fmla="*/ f24 1 111"/>
              <a:gd name="f32" fmla="*/ f25 1 111"/>
              <a:gd name="f33" fmla="*/ f26 1 67"/>
              <a:gd name="f34" fmla="*/ f28 1 f19"/>
              <a:gd name="f35" fmla="*/ f29 1 f20"/>
              <a:gd name="f36" fmla="*/ f30 1 f20"/>
              <a:gd name="f37" fmla="*/ f31 1 f19"/>
              <a:gd name="f38" fmla="*/ f32 1 f19"/>
              <a:gd name="f39" fmla="*/ f33 1 f20"/>
              <a:gd name="f40" fmla="*/ f34 f10 1"/>
              <a:gd name="f41" fmla="*/ f38 f10 1"/>
              <a:gd name="f42" fmla="*/ f39 f11 1"/>
              <a:gd name="f43" fmla="*/ f36 f11 1"/>
              <a:gd name="f44" fmla="*/ f35 f11 1"/>
              <a:gd name="f45" fmla="*/ f37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0" y="f44"/>
              </a:cxn>
              <a:cxn ang="f27">
                <a:pos x="f40" y="f43"/>
              </a:cxn>
              <a:cxn ang="f27">
                <a:pos x="f45" y="f44"/>
              </a:cxn>
            </a:cxnLst>
            <a:rect l="f40" t="f43" r="f41" b="f42"/>
            <a:pathLst>
              <a:path w="111" h="67">
                <a:moveTo>
                  <a:pt x="f5" y="f7"/>
                </a:moveTo>
                <a:lnTo>
                  <a:pt x="f5" y="f5"/>
                </a:lnTo>
                <a:lnTo>
                  <a:pt x="f6" y="f8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0" name="Line 33"/>
          <p:cNvSpPr/>
          <p:nvPr/>
        </p:nvSpPr>
        <p:spPr>
          <a:xfrm flipV="1">
            <a:off x="2809878" y="5946772"/>
            <a:ext cx="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1" name="Text Box 35"/>
          <p:cNvSpPr txBox="1"/>
          <p:nvPr/>
        </p:nvSpPr>
        <p:spPr>
          <a:xfrm>
            <a:off x="1384301" y="4856158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</a:rPr>
              <a:t>A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Times New Roman" pitchFamily="18"/>
            </a:endParaRPr>
          </a:p>
        </p:txBody>
      </p:sp>
      <p:sp>
        <p:nvSpPr>
          <p:cNvPr id="32" name="Text Box 36"/>
          <p:cNvSpPr txBox="1"/>
          <p:nvPr/>
        </p:nvSpPr>
        <p:spPr>
          <a:xfrm>
            <a:off x="1660522" y="5875340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B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Times New Roman" pitchFamily="18"/>
            </a:endParaRPr>
          </a:p>
        </p:txBody>
      </p:sp>
      <p:sp>
        <p:nvSpPr>
          <p:cNvPr id="33" name="Text Box 40"/>
          <p:cNvSpPr txBox="1"/>
          <p:nvPr/>
        </p:nvSpPr>
        <p:spPr>
          <a:xfrm>
            <a:off x="4765679" y="4699001"/>
            <a:ext cx="3800475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πακέτο που πρόκειται να μεταδοθεί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4" name="Line 41"/>
          <p:cNvSpPr/>
          <p:nvPr/>
        </p:nvSpPr>
        <p:spPr>
          <a:xfrm rot="10800009" flipV="1">
            <a:off x="4283077" y="4991106"/>
            <a:ext cx="727076" cy="5778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5" name="Rectangle 56"/>
          <p:cNvSpPr/>
          <p:nvPr/>
        </p:nvSpPr>
        <p:spPr>
          <a:xfrm>
            <a:off x="3789365" y="5527676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6" name="Rectangle 57"/>
          <p:cNvSpPr/>
          <p:nvPr/>
        </p:nvSpPr>
        <p:spPr>
          <a:xfrm>
            <a:off x="3627433" y="552767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7" name="Rectangle 58"/>
          <p:cNvSpPr/>
          <p:nvPr/>
        </p:nvSpPr>
        <p:spPr>
          <a:xfrm>
            <a:off x="3462339" y="552767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8" name="Rectangle 59"/>
          <p:cNvSpPr/>
          <p:nvPr/>
        </p:nvSpPr>
        <p:spPr>
          <a:xfrm>
            <a:off x="3298826" y="5527676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9" name="Rectangle 61"/>
          <p:cNvSpPr/>
          <p:nvPr/>
        </p:nvSpPr>
        <p:spPr>
          <a:xfrm>
            <a:off x="3133721" y="5529267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0" name="Rectangle 62"/>
          <p:cNvSpPr/>
          <p:nvPr/>
        </p:nvSpPr>
        <p:spPr>
          <a:xfrm>
            <a:off x="3105146" y="5505446"/>
            <a:ext cx="1171575" cy="242892"/>
          </a:xfrm>
          <a:prstGeom prst="rect">
            <a:avLst/>
          </a:prstGeom>
          <a:noFill/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1" name="Line 63"/>
          <p:cNvSpPr/>
          <p:nvPr/>
        </p:nvSpPr>
        <p:spPr>
          <a:xfrm rot="10799991">
            <a:off x="3008311" y="5943589"/>
            <a:ext cx="771525" cy="3968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2" name="Text Box 64"/>
          <p:cNvSpPr txBox="1"/>
          <p:nvPr/>
        </p:nvSpPr>
        <p:spPr>
          <a:xfrm>
            <a:off x="3708404" y="6021288"/>
            <a:ext cx="2509835" cy="64633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πακέτο που φτάνει σε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γεμάτο </a:t>
            </a:r>
            <a:r>
              <a:rPr lang="en-US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buffer</a:t>
            </a:r>
            <a:r>
              <a:rPr lang="en-US" sz="18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χάνεται</a:t>
            </a:r>
            <a:endParaRPr lang="en-US" sz="1800" b="0" i="1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</a:endParaRPr>
          </a:p>
        </p:txBody>
      </p:sp>
      <p:sp>
        <p:nvSpPr>
          <p:cNvPr id="43" name="Text Box 65"/>
          <p:cNvSpPr txBox="1"/>
          <p:nvPr/>
        </p:nvSpPr>
        <p:spPr>
          <a:xfrm>
            <a:off x="1907704" y="4760724"/>
            <a:ext cx="2808311" cy="36933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 dirty="0" smtClean="0">
                <a:solidFill>
                  <a:srgbClr val="FF0000"/>
                </a:solidFill>
                <a:uFillTx/>
                <a:latin typeface="Comic Sans MS" pitchFamily="66"/>
              </a:rPr>
              <a:t>buffer</a:t>
            </a:r>
            <a:endParaRPr lang="en-US" sz="1800" b="0" i="0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</a:endParaRPr>
          </a:p>
        </p:txBody>
      </p:sp>
      <p:sp>
        <p:nvSpPr>
          <p:cNvPr id="44" name="Line 66"/>
          <p:cNvSpPr/>
          <p:nvPr/>
        </p:nvSpPr>
        <p:spPr>
          <a:xfrm>
            <a:off x="3238503" y="5114925"/>
            <a:ext cx="0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A53F88BA-51A2-4694-8E1B-D5649130F33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57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Line 321"/>
          <p:cNvSpPr/>
          <p:nvPr/>
        </p:nvSpPr>
        <p:spPr>
          <a:xfrm>
            <a:off x="1441451" y="4530723"/>
            <a:ext cx="631666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/>
              <a:t>Ρυθμαπόδοση (</a:t>
            </a:r>
            <a:r>
              <a:rPr lang="en-US"/>
              <a:t>Throughput)</a:t>
            </a:r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519114" y="1447796"/>
            <a:ext cx="7772400" cy="4648196"/>
          </a:xfrm>
        </p:spPr>
        <p:txBody>
          <a:bodyPr/>
          <a:lstStyle/>
          <a:p>
            <a:pPr lvl="0"/>
            <a:r>
              <a:rPr lang="el-GR" i="1" dirty="0" err="1">
                <a:solidFill>
                  <a:srgbClr val="FF3300"/>
                </a:solidFill>
              </a:rPr>
              <a:t>ρυθμαπόδοση</a:t>
            </a:r>
            <a:r>
              <a:rPr lang="en-US" i="1" dirty="0">
                <a:solidFill>
                  <a:srgbClr val="FF3300"/>
                </a:solidFill>
              </a:rPr>
              <a:t>:</a:t>
            </a:r>
            <a:r>
              <a:rPr lang="en-US" dirty="0"/>
              <a:t> </a:t>
            </a:r>
            <a:r>
              <a:rPr lang="el-GR" dirty="0"/>
              <a:t>ρυθμός</a:t>
            </a:r>
            <a:r>
              <a:rPr lang="en-US" dirty="0"/>
              <a:t> (bits/</a:t>
            </a:r>
            <a:r>
              <a:rPr lang="el-GR" dirty="0"/>
              <a:t>μονάδα χρόνου</a:t>
            </a:r>
            <a:r>
              <a:rPr lang="en-US" dirty="0"/>
              <a:t>) </a:t>
            </a:r>
            <a:r>
              <a:rPr lang="el-GR" dirty="0"/>
              <a:t>με τον οποίο τα </a:t>
            </a:r>
            <a:r>
              <a:rPr lang="en-US" dirty="0"/>
              <a:t>bits </a:t>
            </a:r>
            <a:r>
              <a:rPr lang="el-GR" dirty="0"/>
              <a:t>μεταφέρονται μεταξύ αποστολέα</a:t>
            </a:r>
            <a:r>
              <a:rPr lang="en-US" dirty="0"/>
              <a:t>/</a:t>
            </a:r>
            <a:r>
              <a:rPr lang="el-GR" dirty="0"/>
              <a:t>παραλήπτη</a:t>
            </a:r>
            <a:endParaRPr lang="en-US" dirty="0"/>
          </a:p>
          <a:p>
            <a:pPr lvl="1"/>
            <a:r>
              <a:rPr lang="el-GR" i="1" dirty="0">
                <a:solidFill>
                  <a:srgbClr val="FF3300"/>
                </a:solidFill>
              </a:rPr>
              <a:t>στιγμιαία</a:t>
            </a:r>
            <a:r>
              <a:rPr lang="en-US" i="1" dirty="0"/>
              <a:t>:</a:t>
            </a:r>
            <a:r>
              <a:rPr lang="en-US" dirty="0"/>
              <a:t> </a:t>
            </a:r>
            <a:r>
              <a:rPr lang="el-GR" dirty="0"/>
              <a:t>ρυθμός σε δοσμένη χρονική στιγμή</a:t>
            </a:r>
            <a:endParaRPr lang="en-US" dirty="0"/>
          </a:p>
          <a:p>
            <a:pPr lvl="1"/>
            <a:r>
              <a:rPr lang="el-GR" i="1" dirty="0">
                <a:solidFill>
                  <a:srgbClr val="FF3300"/>
                </a:solidFill>
              </a:rPr>
              <a:t>μέση</a:t>
            </a:r>
            <a:r>
              <a:rPr lang="en-US" i="1" dirty="0">
                <a:solidFill>
                  <a:srgbClr val="FF3300"/>
                </a:solidFill>
              </a:rPr>
              <a:t>:</a:t>
            </a:r>
            <a:r>
              <a:rPr lang="en-US" dirty="0"/>
              <a:t> </a:t>
            </a:r>
            <a:r>
              <a:rPr lang="el-GR" dirty="0"/>
              <a:t>ρυθμός σε μια μεγάλη περίοδο χρόνου</a:t>
            </a:r>
            <a:endParaRPr lang="en-US" dirty="0"/>
          </a:p>
        </p:txBody>
      </p:sp>
      <p:grpSp>
        <p:nvGrpSpPr>
          <p:cNvPr id="7" name="Group 246"/>
          <p:cNvGrpSpPr/>
          <p:nvPr/>
        </p:nvGrpSpPr>
        <p:grpSpPr>
          <a:xfrm>
            <a:off x="3806820" y="4394204"/>
            <a:ext cx="1055694" cy="360355"/>
            <a:chOff x="3806820" y="4394204"/>
            <a:chExt cx="1055694" cy="360355"/>
          </a:xfrm>
        </p:grpSpPr>
        <p:sp>
          <p:nvSpPr>
            <p:cNvPr id="8" name="Oval 247"/>
            <p:cNvSpPr/>
            <p:nvPr/>
          </p:nvSpPr>
          <p:spPr>
            <a:xfrm>
              <a:off x="3815617" y="4554818"/>
              <a:ext cx="1046887" cy="19974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" name="Line 248"/>
            <p:cNvSpPr/>
            <p:nvPr/>
          </p:nvSpPr>
          <p:spPr>
            <a:xfrm>
              <a:off x="3815617" y="4538340"/>
              <a:ext cx="0" cy="123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" name="Line 249"/>
            <p:cNvSpPr/>
            <p:nvPr/>
          </p:nvSpPr>
          <p:spPr>
            <a:xfrm>
              <a:off x="4862514" y="4538340"/>
              <a:ext cx="0" cy="123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" name="Rectangle 250"/>
            <p:cNvSpPr/>
            <p:nvPr/>
          </p:nvSpPr>
          <p:spPr>
            <a:xfrm>
              <a:off x="3815617" y="4538340"/>
              <a:ext cx="1038090" cy="121496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" name="Oval 251"/>
            <p:cNvSpPr/>
            <p:nvPr/>
          </p:nvSpPr>
          <p:spPr>
            <a:xfrm>
              <a:off x="3806820" y="4394204"/>
              <a:ext cx="1046887" cy="23269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" name="Group 252"/>
            <p:cNvGrpSpPr/>
            <p:nvPr/>
          </p:nvGrpSpPr>
          <p:grpSpPr>
            <a:xfrm>
              <a:off x="4059012" y="4445675"/>
              <a:ext cx="519049" cy="135917"/>
              <a:chOff x="4059012" y="4445675"/>
              <a:chExt cx="519049" cy="135917"/>
            </a:xfrm>
          </p:grpSpPr>
          <p:sp>
            <p:nvSpPr>
              <p:cNvPr id="14" name="Line 253"/>
              <p:cNvSpPr/>
              <p:nvPr/>
            </p:nvSpPr>
            <p:spPr>
              <a:xfrm flipV="1">
                <a:off x="4059012" y="4445675"/>
                <a:ext cx="185376" cy="27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" name="Line 254"/>
              <p:cNvSpPr/>
              <p:nvPr/>
            </p:nvSpPr>
            <p:spPr>
              <a:xfrm>
                <a:off x="4414933" y="4581592"/>
                <a:ext cx="16312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" name="Line 255"/>
              <p:cNvSpPr/>
              <p:nvPr/>
            </p:nvSpPr>
            <p:spPr>
              <a:xfrm>
                <a:off x="4229557" y="4448455"/>
                <a:ext cx="192792" cy="1331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7" name="Group 256"/>
            <p:cNvGrpSpPr/>
            <p:nvPr/>
          </p:nvGrpSpPr>
          <p:grpSpPr>
            <a:xfrm>
              <a:off x="4059012" y="4443618"/>
              <a:ext cx="519049" cy="135906"/>
              <a:chOff x="4059012" y="4443618"/>
              <a:chExt cx="519049" cy="135906"/>
            </a:xfrm>
          </p:grpSpPr>
          <p:sp>
            <p:nvSpPr>
              <p:cNvPr id="18" name="Line 257"/>
              <p:cNvSpPr/>
              <p:nvPr/>
            </p:nvSpPr>
            <p:spPr>
              <a:xfrm>
                <a:off x="4059012" y="4576754"/>
                <a:ext cx="185376" cy="27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9" name="Line 258"/>
              <p:cNvSpPr/>
              <p:nvPr/>
            </p:nvSpPr>
            <p:spPr>
              <a:xfrm flipV="1">
                <a:off x="4414933" y="4443618"/>
                <a:ext cx="16312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0" name="Line 259"/>
              <p:cNvSpPr/>
              <p:nvPr/>
            </p:nvSpPr>
            <p:spPr>
              <a:xfrm flipV="1">
                <a:off x="4229557" y="4443618"/>
                <a:ext cx="192792" cy="1331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</p:grpSp>
      <p:sp>
        <p:nvSpPr>
          <p:cNvPr id="21" name="Text Box 325"/>
          <p:cNvSpPr txBox="1"/>
          <p:nvPr/>
        </p:nvSpPr>
        <p:spPr>
          <a:xfrm>
            <a:off x="242892" y="5043492"/>
            <a:ext cx="2127251" cy="100647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server, with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file of F bits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to send to client</a:t>
            </a:r>
          </a:p>
        </p:txBody>
      </p:sp>
      <p:sp>
        <p:nvSpPr>
          <p:cNvPr id="22" name="AutoShape 327"/>
          <p:cNvSpPr/>
          <p:nvPr/>
        </p:nvSpPr>
        <p:spPr>
          <a:xfrm>
            <a:off x="419096" y="3641726"/>
            <a:ext cx="449263" cy="581028"/>
          </a:xfrm>
          <a:custGeom>
            <a:avLst>
              <a:gd name="f9" fmla="val 26147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+- 0 0 10800000"/>
              <a:gd name="f9" fmla="val 26147"/>
              <a:gd name="f10" fmla="+- 0 0 -360"/>
              <a:gd name="f11" fmla="abs f4"/>
              <a:gd name="f12" fmla="abs f5"/>
              <a:gd name="f13" fmla="abs f6"/>
              <a:gd name="f14" fmla="val f7"/>
              <a:gd name="f15" fmla="val f9"/>
              <a:gd name="f16" fmla="*/ f10 f1 1"/>
              <a:gd name="f17" fmla="?: f11 f4 1"/>
              <a:gd name="f18" fmla="?: f12 f5 1"/>
              <a:gd name="f19" fmla="?: f13 f6 1"/>
              <a:gd name="f20" fmla="*/ f16 1 f3"/>
              <a:gd name="f21" fmla="*/ f17 1 21600"/>
              <a:gd name="f22" fmla="*/ f18 1 21600"/>
              <a:gd name="f23" fmla="*/ 21600 f17 1"/>
              <a:gd name="f24" fmla="*/ 21600 f18 1"/>
              <a:gd name="f25" fmla="+- f20 0 f2"/>
              <a:gd name="f26" fmla="min f22 f21"/>
              <a:gd name="f27" fmla="*/ f23 1 f19"/>
              <a:gd name="f28" fmla="*/ f24 1 f19"/>
              <a:gd name="f29" fmla="val f27"/>
              <a:gd name="f30" fmla="val f28"/>
              <a:gd name="f31" fmla="*/ f14 f26 1"/>
              <a:gd name="f32" fmla="+- f30 0 f14"/>
              <a:gd name="f33" fmla="+- f29 0 f14"/>
              <a:gd name="f34" fmla="*/ f29 f26 1"/>
              <a:gd name="f35" fmla="*/ f33 1 2"/>
              <a:gd name="f36" fmla="min f33 f32"/>
              <a:gd name="f37" fmla="+- f14 f35 0"/>
              <a:gd name="f38" fmla="*/ f36 f15 1"/>
              <a:gd name="f39" fmla="*/ f35 f26 1"/>
              <a:gd name="f40" fmla="*/ f38 1 200000"/>
              <a:gd name="f41" fmla="*/ f37 f26 1"/>
              <a:gd name="f42" fmla="+- f40 f40 0"/>
              <a:gd name="f43" fmla="+- f30 0 f40"/>
              <a:gd name="f44" fmla="*/ f40 f26 1"/>
              <a:gd name="f45" fmla="*/ f42 f26 1"/>
              <a:gd name="f46" fmla="*/ f43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1" y="f45"/>
              </a:cxn>
            </a:cxnLst>
            <a:rect l="f31" t="f45" r="f34" b="f46"/>
            <a:pathLst>
              <a:path stroke="0">
                <a:moveTo>
                  <a:pt x="f31" y="f44"/>
                </a:moveTo>
                <a:arcTo wR="f39" hR="f44" stAng="f1" swAng="f8"/>
                <a:lnTo>
                  <a:pt x="f34" y="f46"/>
                </a:lnTo>
                <a:arcTo wR="f39" hR="f44" stAng="f7" swAng="f1"/>
                <a:close/>
              </a:path>
              <a:path stroke="0">
                <a:moveTo>
                  <a:pt x="f31" y="f44"/>
                </a:moveTo>
                <a:arcTo wR="f39" hR="f44" stAng="f1" swAng="f1"/>
                <a:arcTo wR="f39" hR="f44" stAng="f7" swAng="f1"/>
                <a:close/>
              </a:path>
              <a:path fill="none">
                <a:moveTo>
                  <a:pt x="f34" y="f44"/>
                </a:moveTo>
                <a:arcTo wR="f39" hR="f44" stAng="f7" swAng="f1"/>
                <a:arcTo wR="f39" hR="f44" stAng="f1" swAng="f1"/>
                <a:lnTo>
                  <a:pt x="f34" y="f46"/>
                </a:lnTo>
                <a:arcTo wR="f39" hR="f44" stAng="f7" swAng="f1"/>
                <a:lnTo>
                  <a:pt x="f31" y="f44"/>
                </a:lnTo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3" name="Text Box 328"/>
          <p:cNvSpPr txBox="1"/>
          <p:nvPr/>
        </p:nvSpPr>
        <p:spPr>
          <a:xfrm>
            <a:off x="2674940" y="4973641"/>
            <a:ext cx="1651004" cy="70167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link capacity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sp>
        <p:nvSpPr>
          <p:cNvPr id="24" name="Text Box 329"/>
          <p:cNvSpPr txBox="1"/>
          <p:nvPr/>
        </p:nvSpPr>
        <p:spPr>
          <a:xfrm>
            <a:off x="5543549" y="4970458"/>
            <a:ext cx="1651004" cy="70167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link capacity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grpSp>
        <p:nvGrpSpPr>
          <p:cNvPr id="25" name="Group 338"/>
          <p:cNvGrpSpPr/>
          <p:nvPr/>
        </p:nvGrpSpPr>
        <p:grpSpPr>
          <a:xfrm>
            <a:off x="1404939" y="4371975"/>
            <a:ext cx="3568701" cy="1981203"/>
            <a:chOff x="1404939" y="4371975"/>
            <a:chExt cx="3568701" cy="1981203"/>
          </a:xfrm>
        </p:grpSpPr>
        <p:grpSp>
          <p:nvGrpSpPr>
            <p:cNvPr id="26" name="Group 335"/>
            <p:cNvGrpSpPr/>
            <p:nvPr/>
          </p:nvGrpSpPr>
          <p:grpSpPr>
            <a:xfrm>
              <a:off x="1404939" y="4371975"/>
              <a:ext cx="2322511" cy="392112"/>
              <a:chOff x="1404939" y="4371975"/>
              <a:chExt cx="2322511" cy="392112"/>
            </a:xfrm>
          </p:grpSpPr>
          <p:sp>
            <p:nvSpPr>
              <p:cNvPr id="27" name="Oval 333"/>
              <p:cNvSpPr/>
              <p:nvPr/>
            </p:nvSpPr>
            <p:spPr>
              <a:xfrm>
                <a:off x="3612081" y="4376574"/>
                <a:ext cx="115369" cy="38751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28" name="Rectangle 332"/>
              <p:cNvSpPr/>
              <p:nvPr/>
            </p:nvSpPr>
            <p:spPr>
              <a:xfrm>
                <a:off x="1448409" y="4376574"/>
                <a:ext cx="2217173" cy="38751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29" name="Oval 331"/>
              <p:cNvSpPr/>
              <p:nvPr/>
            </p:nvSpPr>
            <p:spPr>
              <a:xfrm>
                <a:off x="1404939" y="4371975"/>
                <a:ext cx="115369" cy="38751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30" name="Rectangle 334"/>
              <p:cNvSpPr/>
              <p:nvPr/>
            </p:nvSpPr>
            <p:spPr>
              <a:xfrm>
                <a:off x="3600376" y="4384227"/>
                <a:ext cx="73572" cy="376796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</p:grpSp>
        <p:sp>
          <p:nvSpPr>
            <p:cNvPr id="31" name="Text Box 336"/>
            <p:cNvSpPr txBox="1"/>
            <p:nvPr/>
          </p:nvSpPr>
          <p:spPr>
            <a:xfrm>
              <a:off x="2165354" y="5041901"/>
              <a:ext cx="2808286" cy="13112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l-GR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σωλήνωση η οποία μπορεί να μεταφέρει ρευστό με ρυθμό </a:t>
              </a: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R</a:t>
              </a:r>
              <a:r>
                <a:rPr lang="en-US" sz="28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s</a:t>
              </a:r>
              <a:r>
                <a:rPr lang="en-US" sz="20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smtClean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bits/sec</a:t>
              </a:r>
              <a:endPara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endParaRPr>
            </a:p>
          </p:txBody>
        </p:sp>
      </p:grpSp>
      <p:sp>
        <p:nvSpPr>
          <p:cNvPr id="32" name="Line 337"/>
          <p:cNvSpPr/>
          <p:nvPr/>
        </p:nvSpPr>
        <p:spPr>
          <a:xfrm flipH="1" flipV="1">
            <a:off x="2801941" y="4614867"/>
            <a:ext cx="477838" cy="4508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3" name="Line 347"/>
          <p:cNvSpPr/>
          <p:nvPr/>
        </p:nvSpPr>
        <p:spPr>
          <a:xfrm flipH="1" flipV="1">
            <a:off x="5834064" y="4557717"/>
            <a:ext cx="479429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4" name="AutoShape 349"/>
          <p:cNvSpPr/>
          <p:nvPr/>
        </p:nvSpPr>
        <p:spPr>
          <a:xfrm flipV="1">
            <a:off x="508004" y="4063995"/>
            <a:ext cx="974722" cy="7207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6079"/>
              <a:gd name="f8" fmla="val 15126"/>
              <a:gd name="f9" fmla="val 2912"/>
              <a:gd name="f10" fmla="val 12427"/>
              <a:gd name="f11" fmla="val 5564"/>
              <a:gd name="f12" fmla="val 7052"/>
              <a:gd name="f13" fmla="val 12158"/>
              <a:gd name="f14" fmla="val 6474"/>
              <a:gd name="f15" fmla="val 10550"/>
              <a:gd name="f16" fmla="val 9139"/>
              <a:gd name="f17" fmla="val 9246"/>
              <a:gd name="f18" fmla="+- 0 0 -360"/>
              <a:gd name="f19" fmla="+- 0 0 -180"/>
              <a:gd name="f20" fmla="+- 0 0 -90"/>
              <a:gd name="f21" fmla="*/ f3 1 21600"/>
              <a:gd name="f22" fmla="*/ f4 1 21600"/>
              <a:gd name="f23" fmla="val f5"/>
              <a:gd name="f24" fmla="val f6"/>
              <a:gd name="f25" fmla="*/ f18 f0 1"/>
              <a:gd name="f26" fmla="*/ f19 f0 1"/>
              <a:gd name="f27" fmla="*/ f20 f0 1"/>
              <a:gd name="f28" fmla="+- f24 0 f23"/>
              <a:gd name="f29" fmla="*/ f25 1 f2"/>
              <a:gd name="f30" fmla="*/ f26 1 f2"/>
              <a:gd name="f31" fmla="*/ f27 1 f2"/>
              <a:gd name="f32" fmla="*/ f28 1 21600"/>
              <a:gd name="f33" fmla="*/ 2147483647 f28 1"/>
              <a:gd name="f34" fmla="*/ 0 f28 1"/>
              <a:gd name="f35" fmla="*/ 12427 f28 1"/>
              <a:gd name="f36" fmla="*/ 2912 f28 1"/>
              <a:gd name="f37" fmla="*/ 18227 f28 1"/>
              <a:gd name="f38" fmla="*/ 9246 f28 1"/>
              <a:gd name="f39" fmla="+- f29 0 f1"/>
              <a:gd name="f40" fmla="+- f30 0 f1"/>
              <a:gd name="f41" fmla="+- f31 0 f1"/>
              <a:gd name="f42" fmla="*/ f33 1 21600"/>
              <a:gd name="f43" fmla="*/ f34 1 21600"/>
              <a:gd name="f44" fmla="*/ f35 1 21600"/>
              <a:gd name="f45" fmla="*/ f36 1 21600"/>
              <a:gd name="f46" fmla="*/ f37 1 21600"/>
              <a:gd name="f47" fmla="*/ f38 1 21600"/>
              <a:gd name="f48" fmla="*/ f42 1 f32"/>
              <a:gd name="f49" fmla="*/ f43 1 f32"/>
              <a:gd name="f50" fmla="*/ f44 1 f32"/>
              <a:gd name="f51" fmla="*/ f46 1 f32"/>
              <a:gd name="f52" fmla="*/ f45 1 f32"/>
              <a:gd name="f53" fmla="*/ f47 1 f32"/>
              <a:gd name="f54" fmla="*/ f50 f21 1"/>
              <a:gd name="f55" fmla="*/ f51 f21 1"/>
              <a:gd name="f56" fmla="*/ f53 f22 1"/>
              <a:gd name="f57" fmla="*/ f52 f22 1"/>
              <a:gd name="f58" fmla="*/ f48 f21 1"/>
              <a:gd name="f59" fmla="*/ f49 f22 1"/>
              <a:gd name="f60" fmla="*/ f48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58" y="f59"/>
              </a:cxn>
              <a:cxn ang="f40">
                <a:pos x="f58" y="f60"/>
              </a:cxn>
              <a:cxn ang="f40">
                <a:pos x="f58" y="f60"/>
              </a:cxn>
              <a:cxn ang="f41">
                <a:pos x="f58" y="f60"/>
              </a:cxn>
            </a:cxnLst>
            <a:rect l="f54" t="f57" r="f55" b="f56"/>
            <a:pathLst>
              <a:path w="21600" h="21600">
                <a:moveTo>
                  <a:pt x="f6" y="f7"/>
                </a:moveTo>
                <a:lnTo>
                  <a:pt x="f8" y="f5"/>
                </a:lnTo>
                <a:lnTo>
                  <a:pt x="f8" y="f9"/>
                </a:lnTo>
                <a:lnTo>
                  <a:pt x="f10" y="f9"/>
                </a:lnTo>
                <a:cubicBezTo>
                  <a:pt x="f11" y="f9"/>
                  <a:pt x="f5" y="f12"/>
                  <a:pt x="f5" y="f13"/>
                </a:cubicBezTo>
                <a:lnTo>
                  <a:pt x="f5" y="f6"/>
                </a:lnTo>
                <a:lnTo>
                  <a:pt x="f14" y="f6"/>
                </a:lnTo>
                <a:lnTo>
                  <a:pt x="f14" y="f13"/>
                </a:lnTo>
                <a:cubicBezTo>
                  <a:pt x="f14" y="f15"/>
                  <a:pt x="f16" y="f17"/>
                  <a:pt x="f10" y="f17"/>
                </a:cubicBezTo>
                <a:lnTo>
                  <a:pt x="f8" y="f17"/>
                </a:lnTo>
                <a:lnTo>
                  <a:pt x="f8" y="f13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5" name="AutoShape 350"/>
          <p:cNvSpPr/>
          <p:nvPr/>
        </p:nvSpPr>
        <p:spPr>
          <a:xfrm>
            <a:off x="7286625" y="4325934"/>
            <a:ext cx="888997" cy="485775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pSp>
        <p:nvGrpSpPr>
          <p:cNvPr id="36" name="Group 348"/>
          <p:cNvGrpSpPr/>
          <p:nvPr/>
        </p:nvGrpSpPr>
        <p:grpSpPr>
          <a:xfrm>
            <a:off x="4891089" y="4248146"/>
            <a:ext cx="3178180" cy="1822444"/>
            <a:chOff x="4891089" y="4248146"/>
            <a:chExt cx="3178180" cy="1822444"/>
          </a:xfrm>
        </p:grpSpPr>
        <p:grpSp>
          <p:nvGrpSpPr>
            <p:cNvPr id="37" name="Group 341"/>
            <p:cNvGrpSpPr/>
            <p:nvPr/>
          </p:nvGrpSpPr>
          <p:grpSpPr>
            <a:xfrm>
              <a:off x="4891089" y="4248146"/>
              <a:ext cx="2801940" cy="581028"/>
              <a:chOff x="4891089" y="4248146"/>
              <a:chExt cx="2801940" cy="581028"/>
            </a:xfrm>
          </p:grpSpPr>
          <p:sp>
            <p:nvSpPr>
              <p:cNvPr id="38" name="Oval 342"/>
              <p:cNvSpPr/>
              <p:nvPr/>
            </p:nvSpPr>
            <p:spPr>
              <a:xfrm>
                <a:off x="7553840" y="4254959"/>
                <a:ext cx="139189" cy="5742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39" name="Rectangle 343"/>
              <p:cNvSpPr/>
              <p:nvPr/>
            </p:nvSpPr>
            <p:spPr>
              <a:xfrm>
                <a:off x="4943539" y="4254959"/>
                <a:ext cx="2674848" cy="574215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40" name="Oval 344"/>
              <p:cNvSpPr/>
              <p:nvPr/>
            </p:nvSpPr>
            <p:spPr>
              <a:xfrm>
                <a:off x="4891089" y="4248146"/>
                <a:ext cx="139189" cy="5742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1" name="Rectangle 345"/>
              <p:cNvSpPr/>
              <p:nvPr/>
            </p:nvSpPr>
            <p:spPr>
              <a:xfrm>
                <a:off x="7539712" y="4266306"/>
                <a:ext cx="88760" cy="55833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</p:grpSp>
        <p:sp>
          <p:nvSpPr>
            <p:cNvPr id="42" name="Text Box 346"/>
            <p:cNvSpPr txBox="1"/>
            <p:nvPr/>
          </p:nvSpPr>
          <p:spPr>
            <a:xfrm>
              <a:off x="5116516" y="5064120"/>
              <a:ext cx="2952753" cy="100647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σωλήνωση που μπορεί να μεταφέρει ρευστό με ρυθμό</a:t>
              </a: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err="1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R</a:t>
              </a:r>
              <a:r>
                <a:rPr lang="en-US" sz="2800" b="0" i="0" u="none" strike="noStrike" kern="1200" cap="none" spc="0" baseline="-25000" dirty="0" err="1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c</a:t>
              </a:r>
              <a:r>
                <a:rPr lang="en-US" sz="20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smtClean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bits/sec</a:t>
              </a:r>
              <a:endPara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endParaRPr>
            </a:p>
          </p:txBody>
        </p:sp>
      </p:grpSp>
      <p:sp>
        <p:nvSpPr>
          <p:cNvPr id="43" name="AutoShape 351"/>
          <p:cNvSpPr/>
          <p:nvPr/>
        </p:nvSpPr>
        <p:spPr>
          <a:xfrm>
            <a:off x="3708404" y="4319589"/>
            <a:ext cx="1484308" cy="485775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4" name="Line 352"/>
          <p:cNvSpPr/>
          <p:nvPr/>
        </p:nvSpPr>
        <p:spPr>
          <a:xfrm>
            <a:off x="1030291" y="4876796"/>
            <a:ext cx="0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5" name="Text Box 353"/>
          <p:cNvSpPr txBox="1"/>
          <p:nvPr/>
        </p:nvSpPr>
        <p:spPr>
          <a:xfrm>
            <a:off x="0" y="5067303"/>
            <a:ext cx="2319339" cy="131127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εξυπηρετητής στέλνει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bits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ρευστό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)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σε μια σωλήνωση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grpSp>
        <p:nvGrpSpPr>
          <p:cNvPr id="46" name="Group 64"/>
          <p:cNvGrpSpPr/>
          <p:nvPr/>
        </p:nvGrpSpPr>
        <p:grpSpPr>
          <a:xfrm>
            <a:off x="974722" y="4071942"/>
            <a:ext cx="352428" cy="876296"/>
            <a:chOff x="974722" y="4071942"/>
            <a:chExt cx="352428" cy="876296"/>
          </a:xfrm>
        </p:grpSpPr>
        <p:sp>
          <p:nvSpPr>
            <p:cNvPr id="47" name="Freeform 65"/>
            <p:cNvSpPr/>
            <p:nvPr/>
          </p:nvSpPr>
          <p:spPr>
            <a:xfrm>
              <a:off x="1253697" y="4073405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48" name="Rectangle 66"/>
            <p:cNvSpPr/>
            <p:nvPr/>
          </p:nvSpPr>
          <p:spPr>
            <a:xfrm>
              <a:off x="990551" y="407194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49" name="Freeform 67"/>
            <p:cNvSpPr/>
            <p:nvPr/>
          </p:nvSpPr>
          <p:spPr>
            <a:xfrm>
              <a:off x="1266800" y="412350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50" name="Freeform 68"/>
            <p:cNvSpPr/>
            <p:nvPr/>
          </p:nvSpPr>
          <p:spPr>
            <a:xfrm>
              <a:off x="1257656" y="451484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51" name="Rectangle 69"/>
            <p:cNvSpPr/>
            <p:nvPr/>
          </p:nvSpPr>
          <p:spPr>
            <a:xfrm>
              <a:off x="992279" y="416885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52" name="Group 70"/>
            <p:cNvGrpSpPr/>
            <p:nvPr/>
          </p:nvGrpSpPr>
          <p:grpSpPr>
            <a:xfrm>
              <a:off x="1125534" y="4159349"/>
              <a:ext cx="142893" cy="52267"/>
              <a:chOff x="1125534" y="4159349"/>
              <a:chExt cx="142893" cy="52267"/>
            </a:xfrm>
          </p:grpSpPr>
          <p:sp>
            <p:nvSpPr>
              <p:cNvPr id="53" name="AutoShape 71"/>
              <p:cNvSpPr/>
              <p:nvPr/>
            </p:nvSpPr>
            <p:spPr>
              <a:xfrm>
                <a:off x="1125534" y="415934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4" name="AutoShape 72"/>
              <p:cNvSpPr/>
              <p:nvPr/>
            </p:nvSpPr>
            <p:spPr>
              <a:xfrm>
                <a:off x="1128707" y="4165448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55" name="Rectangle 73"/>
            <p:cNvSpPr/>
            <p:nvPr/>
          </p:nvSpPr>
          <p:spPr>
            <a:xfrm>
              <a:off x="995251" y="428772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56" name="Group 74"/>
            <p:cNvGrpSpPr/>
            <p:nvPr/>
          </p:nvGrpSpPr>
          <p:grpSpPr>
            <a:xfrm>
              <a:off x="1125443" y="4278221"/>
              <a:ext cx="142893" cy="49359"/>
              <a:chOff x="1125443" y="4278221"/>
              <a:chExt cx="142893" cy="49359"/>
            </a:xfrm>
          </p:grpSpPr>
          <p:sp>
            <p:nvSpPr>
              <p:cNvPr id="57" name="AutoShape 75"/>
              <p:cNvSpPr/>
              <p:nvPr/>
            </p:nvSpPr>
            <p:spPr>
              <a:xfrm>
                <a:off x="1125443" y="4278221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8" name="AutoShape 76"/>
              <p:cNvSpPr/>
              <p:nvPr/>
            </p:nvSpPr>
            <p:spPr>
              <a:xfrm>
                <a:off x="1128808" y="4284567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59" name="Rectangle 77"/>
            <p:cNvSpPr/>
            <p:nvPr/>
          </p:nvSpPr>
          <p:spPr>
            <a:xfrm>
              <a:off x="993769" y="441170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60" name="Rectangle 78"/>
            <p:cNvSpPr/>
            <p:nvPr/>
          </p:nvSpPr>
          <p:spPr>
            <a:xfrm>
              <a:off x="996979" y="451959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61" name="Group 79"/>
            <p:cNvGrpSpPr/>
            <p:nvPr/>
          </p:nvGrpSpPr>
          <p:grpSpPr>
            <a:xfrm>
              <a:off x="1122270" y="4510085"/>
              <a:ext cx="142948" cy="55622"/>
              <a:chOff x="1122270" y="4510085"/>
              <a:chExt cx="142948" cy="55622"/>
            </a:xfrm>
          </p:grpSpPr>
          <p:sp>
            <p:nvSpPr>
              <p:cNvPr id="62" name="AutoShape 80"/>
              <p:cNvSpPr/>
              <p:nvPr/>
            </p:nvSpPr>
            <p:spPr>
              <a:xfrm>
                <a:off x="1122270" y="4510085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63" name="AutoShape 81"/>
              <p:cNvSpPr/>
              <p:nvPr/>
            </p:nvSpPr>
            <p:spPr>
              <a:xfrm>
                <a:off x="1125452" y="4516441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64" name="Freeform 82"/>
            <p:cNvSpPr/>
            <p:nvPr/>
          </p:nvSpPr>
          <p:spPr>
            <a:xfrm>
              <a:off x="1258644" y="441024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65" name="Group 83"/>
            <p:cNvGrpSpPr/>
            <p:nvPr/>
          </p:nvGrpSpPr>
          <p:grpSpPr>
            <a:xfrm>
              <a:off x="1122270" y="4400367"/>
              <a:ext cx="144530" cy="50840"/>
              <a:chOff x="1122270" y="4400367"/>
              <a:chExt cx="144530" cy="50840"/>
            </a:xfrm>
          </p:grpSpPr>
          <p:sp>
            <p:nvSpPr>
              <p:cNvPr id="66" name="AutoShape 84"/>
              <p:cNvSpPr/>
              <p:nvPr/>
            </p:nvSpPr>
            <p:spPr>
              <a:xfrm>
                <a:off x="1122270" y="440036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67" name="AutoShape 85"/>
              <p:cNvSpPr/>
              <p:nvPr/>
            </p:nvSpPr>
            <p:spPr>
              <a:xfrm>
                <a:off x="1125443" y="440695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68" name="Rectangle 86"/>
            <p:cNvSpPr/>
            <p:nvPr/>
          </p:nvSpPr>
          <p:spPr>
            <a:xfrm>
              <a:off x="1249244" y="407194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69" name="Freeform 87"/>
            <p:cNvSpPr/>
            <p:nvPr/>
          </p:nvSpPr>
          <p:spPr>
            <a:xfrm>
              <a:off x="1264578" y="428333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0" name="Freeform 88"/>
            <p:cNvSpPr/>
            <p:nvPr/>
          </p:nvSpPr>
          <p:spPr>
            <a:xfrm>
              <a:off x="1265319" y="4163738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1" name="Oval 89"/>
            <p:cNvSpPr/>
            <p:nvPr/>
          </p:nvSpPr>
          <p:spPr>
            <a:xfrm>
              <a:off x="1316022" y="4870341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2" name="Freeform 90"/>
            <p:cNvSpPr/>
            <p:nvPr/>
          </p:nvSpPr>
          <p:spPr>
            <a:xfrm>
              <a:off x="1262109" y="4871063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3" name="AutoShape 91"/>
            <p:cNvSpPr/>
            <p:nvPr/>
          </p:nvSpPr>
          <p:spPr>
            <a:xfrm>
              <a:off x="974722" y="489410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4" name="AutoShape 92"/>
            <p:cNvSpPr/>
            <p:nvPr/>
          </p:nvSpPr>
          <p:spPr>
            <a:xfrm>
              <a:off x="990551" y="490690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5" name="Oval 93"/>
            <p:cNvSpPr/>
            <p:nvPr/>
          </p:nvSpPr>
          <p:spPr>
            <a:xfrm>
              <a:off x="1016026" y="478621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6" name="Oval 94"/>
            <p:cNvSpPr/>
            <p:nvPr/>
          </p:nvSpPr>
          <p:spPr>
            <a:xfrm>
              <a:off x="1060548" y="478621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7" name="Oval 95"/>
            <p:cNvSpPr/>
            <p:nvPr/>
          </p:nvSpPr>
          <p:spPr>
            <a:xfrm>
              <a:off x="1103333" y="478621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8" name="Rectangle 96"/>
            <p:cNvSpPr/>
            <p:nvPr/>
          </p:nvSpPr>
          <p:spPr>
            <a:xfrm>
              <a:off x="1203240" y="458616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79" name="Group 61"/>
          <p:cNvGrpSpPr/>
          <p:nvPr/>
        </p:nvGrpSpPr>
        <p:grpSpPr>
          <a:xfrm>
            <a:off x="8108954" y="3976689"/>
            <a:ext cx="1031872" cy="1255708"/>
            <a:chOff x="8108954" y="3976689"/>
            <a:chExt cx="1031872" cy="1255708"/>
          </a:xfrm>
        </p:grpSpPr>
        <p:pic>
          <p:nvPicPr>
            <p:cNvPr id="80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108954" y="3976689"/>
              <a:ext cx="1031872" cy="125570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1" name="Freeform 63"/>
            <p:cNvSpPr/>
            <p:nvPr/>
          </p:nvSpPr>
          <p:spPr>
            <a:xfrm>
              <a:off x="8199406" y="4097142"/>
              <a:ext cx="501740" cy="575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13A799E-C324-4DB4-8A6E-8EC42D38B954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58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title"/>
          </p:nvPr>
        </p:nvSpPr>
        <p:spPr>
          <a:xfrm>
            <a:off x="533396" y="-152403"/>
            <a:ext cx="7772400" cy="1143000"/>
          </a:xfrm>
        </p:spPr>
        <p:txBody>
          <a:bodyPr/>
          <a:lstStyle/>
          <a:p>
            <a:pPr lvl="0"/>
            <a:r>
              <a:rPr lang="el-GR"/>
              <a:t>Ρυθμαπόδοση</a:t>
            </a:r>
            <a:endParaRPr lang="en-US"/>
          </a:p>
        </p:txBody>
      </p:sp>
      <p:sp>
        <p:nvSpPr>
          <p:cNvPr id="5" name="Rectangle 4"/>
          <p:cNvSpPr txBox="1">
            <a:spLocks noGrp="1"/>
          </p:cNvSpPr>
          <p:nvPr>
            <p:ph idx="1"/>
          </p:nvPr>
        </p:nvSpPr>
        <p:spPr>
          <a:xfrm>
            <a:off x="266703" y="933446"/>
            <a:ext cx="8877296" cy="876296"/>
          </a:xfrm>
        </p:spPr>
        <p:txBody>
          <a:bodyPr/>
          <a:lstStyle/>
          <a:p>
            <a:pPr lvl="0"/>
            <a:r>
              <a:rPr lang="en-US" i="1">
                <a:solidFill>
                  <a:srgbClr val="FF3300"/>
                </a:solidFill>
              </a:rPr>
              <a:t>R</a:t>
            </a:r>
            <a:r>
              <a:rPr lang="en-US" i="1" baseline="-25000">
                <a:solidFill>
                  <a:srgbClr val="FF3300"/>
                </a:solidFill>
              </a:rPr>
              <a:t>s</a:t>
            </a:r>
            <a:r>
              <a:rPr lang="en-US" i="1">
                <a:solidFill>
                  <a:srgbClr val="FF3300"/>
                </a:solidFill>
              </a:rPr>
              <a:t> &lt; R</a:t>
            </a:r>
            <a:r>
              <a:rPr lang="en-US" i="1" baseline="-25000">
                <a:solidFill>
                  <a:srgbClr val="FF3300"/>
                </a:solidFill>
              </a:rPr>
              <a:t>c</a:t>
            </a:r>
            <a:r>
              <a:rPr lang="en-US" i="1">
                <a:solidFill>
                  <a:srgbClr val="FF3300"/>
                </a:solidFill>
              </a:rPr>
              <a:t> </a:t>
            </a:r>
            <a:r>
              <a:rPr lang="el-GR" i="1">
                <a:solidFill>
                  <a:srgbClr val="FF3300"/>
                </a:solidFill>
              </a:rPr>
              <a:t>: </a:t>
            </a:r>
            <a:r>
              <a:rPr lang="el-GR" i="1"/>
              <a:t>μέση ρυθμαπόδοση από άκρο σε άκρο;</a:t>
            </a:r>
            <a:endParaRPr lang="en-US"/>
          </a:p>
        </p:txBody>
      </p:sp>
      <p:sp>
        <p:nvSpPr>
          <p:cNvPr id="6" name="Line 2"/>
          <p:cNvSpPr/>
          <p:nvPr/>
        </p:nvSpPr>
        <p:spPr>
          <a:xfrm>
            <a:off x="1808161" y="2627308"/>
            <a:ext cx="581183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7" name="Group 5"/>
          <p:cNvGrpSpPr/>
          <p:nvPr/>
        </p:nvGrpSpPr>
        <p:grpSpPr>
          <a:xfrm>
            <a:off x="3984626" y="2519364"/>
            <a:ext cx="971550" cy="282576"/>
            <a:chOff x="3984626" y="2519364"/>
            <a:chExt cx="971550" cy="282576"/>
          </a:xfrm>
        </p:grpSpPr>
        <p:sp>
          <p:nvSpPr>
            <p:cNvPr id="8" name="Oval 6"/>
            <p:cNvSpPr/>
            <p:nvPr/>
          </p:nvSpPr>
          <p:spPr>
            <a:xfrm>
              <a:off x="3992718" y="2645313"/>
              <a:ext cx="963457" cy="1566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Line 7"/>
            <p:cNvSpPr/>
            <p:nvPr/>
          </p:nvSpPr>
          <p:spPr>
            <a:xfrm>
              <a:off x="3992718" y="2632393"/>
              <a:ext cx="0" cy="96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4956176" y="2632393"/>
              <a:ext cx="0" cy="96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Rectangle 9"/>
            <p:cNvSpPr/>
            <p:nvPr/>
          </p:nvSpPr>
          <p:spPr>
            <a:xfrm>
              <a:off x="3992718" y="2632393"/>
              <a:ext cx="955355" cy="9527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Oval 10"/>
            <p:cNvSpPr/>
            <p:nvPr/>
          </p:nvSpPr>
          <p:spPr>
            <a:xfrm>
              <a:off x="3984626" y="2519364"/>
              <a:ext cx="963457" cy="18245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3" name="Group 11"/>
            <p:cNvGrpSpPr/>
            <p:nvPr/>
          </p:nvGrpSpPr>
          <p:grpSpPr>
            <a:xfrm>
              <a:off x="4216719" y="2557558"/>
              <a:ext cx="477673" cy="110917"/>
              <a:chOff x="4216719" y="2557558"/>
              <a:chExt cx="477673" cy="110917"/>
            </a:xfrm>
          </p:grpSpPr>
          <p:sp>
            <p:nvSpPr>
              <p:cNvPr id="14" name="Line 12"/>
              <p:cNvSpPr/>
              <p:nvPr/>
            </p:nvSpPr>
            <p:spPr>
              <a:xfrm flipV="1">
                <a:off x="4216719" y="2557558"/>
                <a:ext cx="170599" cy="10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5" name="Line 13"/>
              <p:cNvSpPr/>
              <p:nvPr/>
            </p:nvSpPr>
            <p:spPr>
              <a:xfrm>
                <a:off x="4544266" y="2668475"/>
                <a:ext cx="150126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6" name="Line 14"/>
              <p:cNvSpPr/>
              <p:nvPr/>
            </p:nvSpPr>
            <p:spPr>
              <a:xfrm>
                <a:off x="4373666" y="2560813"/>
                <a:ext cx="177421" cy="107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7" name="Group 15"/>
            <p:cNvGrpSpPr/>
            <p:nvPr/>
          </p:nvGrpSpPr>
          <p:grpSpPr>
            <a:xfrm>
              <a:off x="4216719" y="2555940"/>
              <a:ext cx="477673" cy="110925"/>
              <a:chOff x="4216719" y="2555940"/>
              <a:chExt cx="477673" cy="110925"/>
            </a:xfrm>
          </p:grpSpPr>
          <p:sp>
            <p:nvSpPr>
              <p:cNvPr id="18" name="Line 16"/>
              <p:cNvSpPr/>
              <p:nvPr/>
            </p:nvSpPr>
            <p:spPr>
              <a:xfrm>
                <a:off x="4216719" y="2665777"/>
                <a:ext cx="170599" cy="10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9" name="Line 17"/>
              <p:cNvSpPr/>
              <p:nvPr/>
            </p:nvSpPr>
            <p:spPr>
              <a:xfrm flipV="1">
                <a:off x="4544266" y="2555940"/>
                <a:ext cx="150126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Line 18"/>
              <p:cNvSpPr/>
              <p:nvPr/>
            </p:nvSpPr>
            <p:spPr>
              <a:xfrm flipV="1">
                <a:off x="4373666" y="2555940"/>
                <a:ext cx="177421" cy="107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21" name="AutoShape 30"/>
          <p:cNvSpPr/>
          <p:nvPr/>
        </p:nvSpPr>
        <p:spPr>
          <a:xfrm>
            <a:off x="868359" y="1930398"/>
            <a:ext cx="412751" cy="455608"/>
          </a:xfrm>
          <a:custGeom>
            <a:avLst>
              <a:gd name="f9" fmla="val 22317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+- 0 0 10800000"/>
              <a:gd name="f9" fmla="val 22317"/>
              <a:gd name="f10" fmla="+- 0 0 -360"/>
              <a:gd name="f11" fmla="abs f4"/>
              <a:gd name="f12" fmla="abs f5"/>
              <a:gd name="f13" fmla="abs f6"/>
              <a:gd name="f14" fmla="val f7"/>
              <a:gd name="f15" fmla="val f9"/>
              <a:gd name="f16" fmla="*/ f10 f1 1"/>
              <a:gd name="f17" fmla="?: f11 f4 1"/>
              <a:gd name="f18" fmla="?: f12 f5 1"/>
              <a:gd name="f19" fmla="?: f13 f6 1"/>
              <a:gd name="f20" fmla="*/ f16 1 f3"/>
              <a:gd name="f21" fmla="*/ f17 1 21600"/>
              <a:gd name="f22" fmla="*/ f18 1 21600"/>
              <a:gd name="f23" fmla="*/ 21600 f17 1"/>
              <a:gd name="f24" fmla="*/ 21600 f18 1"/>
              <a:gd name="f25" fmla="+- f20 0 f2"/>
              <a:gd name="f26" fmla="min f22 f21"/>
              <a:gd name="f27" fmla="*/ f23 1 f19"/>
              <a:gd name="f28" fmla="*/ f24 1 f19"/>
              <a:gd name="f29" fmla="val f27"/>
              <a:gd name="f30" fmla="val f28"/>
              <a:gd name="f31" fmla="*/ f14 f26 1"/>
              <a:gd name="f32" fmla="+- f30 0 f14"/>
              <a:gd name="f33" fmla="+- f29 0 f14"/>
              <a:gd name="f34" fmla="*/ f29 f26 1"/>
              <a:gd name="f35" fmla="*/ f33 1 2"/>
              <a:gd name="f36" fmla="min f33 f32"/>
              <a:gd name="f37" fmla="+- f14 f35 0"/>
              <a:gd name="f38" fmla="*/ f36 f15 1"/>
              <a:gd name="f39" fmla="*/ f35 f26 1"/>
              <a:gd name="f40" fmla="*/ f38 1 200000"/>
              <a:gd name="f41" fmla="*/ f37 f26 1"/>
              <a:gd name="f42" fmla="+- f40 f40 0"/>
              <a:gd name="f43" fmla="+- f30 0 f40"/>
              <a:gd name="f44" fmla="*/ f40 f26 1"/>
              <a:gd name="f45" fmla="*/ f42 f26 1"/>
              <a:gd name="f46" fmla="*/ f43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1" y="f45"/>
              </a:cxn>
            </a:cxnLst>
            <a:rect l="f31" t="f45" r="f34" b="f46"/>
            <a:pathLst>
              <a:path stroke="0">
                <a:moveTo>
                  <a:pt x="f31" y="f44"/>
                </a:moveTo>
                <a:arcTo wR="f39" hR="f44" stAng="f1" swAng="f8"/>
                <a:lnTo>
                  <a:pt x="f34" y="f46"/>
                </a:lnTo>
                <a:arcTo wR="f39" hR="f44" stAng="f7" swAng="f1"/>
                <a:close/>
              </a:path>
              <a:path stroke="0">
                <a:moveTo>
                  <a:pt x="f31" y="f44"/>
                </a:moveTo>
                <a:arcTo wR="f39" hR="f44" stAng="f1" swAng="f1"/>
                <a:arcTo wR="f39" hR="f44" stAng="f7" swAng="f1"/>
                <a:close/>
              </a:path>
              <a:path fill="none">
                <a:moveTo>
                  <a:pt x="f34" y="f44"/>
                </a:moveTo>
                <a:arcTo wR="f39" hR="f44" stAng="f7" swAng="f1"/>
                <a:arcTo wR="f39" hR="f44" stAng="f1" swAng="f1"/>
                <a:lnTo>
                  <a:pt x="f34" y="f46"/>
                </a:lnTo>
                <a:arcTo wR="f39" hR="f44" stAng="f7" swAng="f1"/>
                <a:lnTo>
                  <a:pt x="f31" y="f44"/>
                </a:lnTo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22" name="Group 34"/>
          <p:cNvGrpSpPr/>
          <p:nvPr/>
        </p:nvGrpSpPr>
        <p:grpSpPr>
          <a:xfrm>
            <a:off x="1762121" y="2492370"/>
            <a:ext cx="2136779" cy="307979"/>
            <a:chOff x="1762121" y="2492370"/>
            <a:chExt cx="2136779" cy="307979"/>
          </a:xfrm>
        </p:grpSpPr>
        <p:sp>
          <p:nvSpPr>
            <p:cNvPr id="23" name="Oval 35"/>
            <p:cNvSpPr/>
            <p:nvPr/>
          </p:nvSpPr>
          <p:spPr>
            <a:xfrm>
              <a:off x="3792757" y="2495982"/>
              <a:ext cx="106143" cy="304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4" name="Rectangle 36"/>
            <p:cNvSpPr/>
            <p:nvPr/>
          </p:nvSpPr>
          <p:spPr>
            <a:xfrm>
              <a:off x="1802117" y="2495982"/>
              <a:ext cx="2039861" cy="304367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5" name="Oval 37"/>
            <p:cNvSpPr/>
            <p:nvPr/>
          </p:nvSpPr>
          <p:spPr>
            <a:xfrm>
              <a:off x="1762121" y="2492370"/>
              <a:ext cx="106143" cy="304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6" name="Rectangle 38"/>
            <p:cNvSpPr/>
            <p:nvPr/>
          </p:nvSpPr>
          <p:spPr>
            <a:xfrm>
              <a:off x="3781985" y="2501999"/>
              <a:ext cx="67683" cy="294738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27" name="Text Box 39"/>
          <p:cNvSpPr txBox="1"/>
          <p:nvPr/>
        </p:nvSpPr>
        <p:spPr>
          <a:xfrm>
            <a:off x="1550986" y="2447921"/>
            <a:ext cx="2586032" cy="39687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  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</a:rPr>
              <a:t>s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bits/sec</a:t>
            </a:r>
          </a:p>
        </p:txBody>
      </p:sp>
      <p:sp>
        <p:nvSpPr>
          <p:cNvPr id="28" name="AutoShape 42"/>
          <p:cNvSpPr/>
          <p:nvPr/>
        </p:nvSpPr>
        <p:spPr>
          <a:xfrm flipV="1">
            <a:off x="950911" y="2260597"/>
            <a:ext cx="895353" cy="5651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6079"/>
              <a:gd name="f8" fmla="val 15126"/>
              <a:gd name="f9" fmla="val 2912"/>
              <a:gd name="f10" fmla="val 12427"/>
              <a:gd name="f11" fmla="val 5564"/>
              <a:gd name="f12" fmla="val 7052"/>
              <a:gd name="f13" fmla="val 12158"/>
              <a:gd name="f14" fmla="val 6474"/>
              <a:gd name="f15" fmla="val 10550"/>
              <a:gd name="f16" fmla="val 9139"/>
              <a:gd name="f17" fmla="val 9246"/>
              <a:gd name="f18" fmla="+- 0 0 -360"/>
              <a:gd name="f19" fmla="+- 0 0 -180"/>
              <a:gd name="f20" fmla="+- 0 0 -90"/>
              <a:gd name="f21" fmla="*/ f3 1 21600"/>
              <a:gd name="f22" fmla="*/ f4 1 21600"/>
              <a:gd name="f23" fmla="val f5"/>
              <a:gd name="f24" fmla="val f6"/>
              <a:gd name="f25" fmla="*/ f18 f0 1"/>
              <a:gd name="f26" fmla="*/ f19 f0 1"/>
              <a:gd name="f27" fmla="*/ f20 f0 1"/>
              <a:gd name="f28" fmla="+- f24 0 f23"/>
              <a:gd name="f29" fmla="*/ f25 1 f2"/>
              <a:gd name="f30" fmla="*/ f26 1 f2"/>
              <a:gd name="f31" fmla="*/ f27 1 f2"/>
              <a:gd name="f32" fmla="*/ f28 1 21600"/>
              <a:gd name="f33" fmla="*/ 2147483647 f28 1"/>
              <a:gd name="f34" fmla="*/ 0 f28 1"/>
              <a:gd name="f35" fmla="*/ 12427 f28 1"/>
              <a:gd name="f36" fmla="*/ 2912 f28 1"/>
              <a:gd name="f37" fmla="*/ 18227 f28 1"/>
              <a:gd name="f38" fmla="*/ 9246 f28 1"/>
              <a:gd name="f39" fmla="+- f29 0 f1"/>
              <a:gd name="f40" fmla="+- f30 0 f1"/>
              <a:gd name="f41" fmla="+- f31 0 f1"/>
              <a:gd name="f42" fmla="*/ f33 1 21600"/>
              <a:gd name="f43" fmla="*/ f34 1 21600"/>
              <a:gd name="f44" fmla="*/ f35 1 21600"/>
              <a:gd name="f45" fmla="*/ f36 1 21600"/>
              <a:gd name="f46" fmla="*/ f37 1 21600"/>
              <a:gd name="f47" fmla="*/ f38 1 21600"/>
              <a:gd name="f48" fmla="*/ f42 1 f32"/>
              <a:gd name="f49" fmla="*/ f43 1 f32"/>
              <a:gd name="f50" fmla="*/ f44 1 f32"/>
              <a:gd name="f51" fmla="*/ f46 1 f32"/>
              <a:gd name="f52" fmla="*/ f45 1 f32"/>
              <a:gd name="f53" fmla="*/ f47 1 f32"/>
              <a:gd name="f54" fmla="*/ f50 f21 1"/>
              <a:gd name="f55" fmla="*/ f51 f21 1"/>
              <a:gd name="f56" fmla="*/ f53 f22 1"/>
              <a:gd name="f57" fmla="*/ f52 f22 1"/>
              <a:gd name="f58" fmla="*/ f48 f21 1"/>
              <a:gd name="f59" fmla="*/ f49 f22 1"/>
              <a:gd name="f60" fmla="*/ f48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58" y="f59"/>
              </a:cxn>
              <a:cxn ang="f40">
                <a:pos x="f58" y="f60"/>
              </a:cxn>
              <a:cxn ang="f40">
                <a:pos x="f58" y="f60"/>
              </a:cxn>
              <a:cxn ang="f41">
                <a:pos x="f58" y="f60"/>
              </a:cxn>
            </a:cxnLst>
            <a:rect l="f54" t="f57" r="f55" b="f56"/>
            <a:pathLst>
              <a:path w="21600" h="21600">
                <a:moveTo>
                  <a:pt x="f6" y="f7"/>
                </a:moveTo>
                <a:lnTo>
                  <a:pt x="f8" y="f5"/>
                </a:lnTo>
                <a:lnTo>
                  <a:pt x="f8" y="f9"/>
                </a:lnTo>
                <a:lnTo>
                  <a:pt x="f10" y="f9"/>
                </a:lnTo>
                <a:cubicBezTo>
                  <a:pt x="f11" y="f9"/>
                  <a:pt x="f5" y="f12"/>
                  <a:pt x="f5" y="f13"/>
                </a:cubicBezTo>
                <a:lnTo>
                  <a:pt x="f5" y="f6"/>
                </a:lnTo>
                <a:lnTo>
                  <a:pt x="f14" y="f6"/>
                </a:lnTo>
                <a:lnTo>
                  <a:pt x="f14" y="f13"/>
                </a:lnTo>
                <a:cubicBezTo>
                  <a:pt x="f14" y="f15"/>
                  <a:pt x="f16" y="f17"/>
                  <a:pt x="f10" y="f17"/>
                </a:cubicBezTo>
                <a:lnTo>
                  <a:pt x="f8" y="f17"/>
                </a:lnTo>
                <a:lnTo>
                  <a:pt x="f8" y="f13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9" name="AutoShape 43"/>
          <p:cNvSpPr/>
          <p:nvPr/>
        </p:nvSpPr>
        <p:spPr>
          <a:xfrm>
            <a:off x="7185026" y="2466978"/>
            <a:ext cx="1000125" cy="379411"/>
          </a:xfrm>
          <a:custGeom>
            <a:avLst>
              <a:gd name="f0" fmla="val 17186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0" name="Group 54"/>
          <p:cNvGrpSpPr/>
          <p:nvPr/>
        </p:nvGrpSpPr>
        <p:grpSpPr>
          <a:xfrm>
            <a:off x="5135563" y="2359023"/>
            <a:ext cx="2790821" cy="569918"/>
            <a:chOff x="5135563" y="2359023"/>
            <a:chExt cx="2790821" cy="569918"/>
          </a:xfrm>
        </p:grpSpPr>
        <p:grpSp>
          <p:nvGrpSpPr>
            <p:cNvPr id="31" name="Group 45"/>
            <p:cNvGrpSpPr/>
            <p:nvPr/>
          </p:nvGrpSpPr>
          <p:grpSpPr>
            <a:xfrm>
              <a:off x="5135563" y="2359023"/>
              <a:ext cx="2577601" cy="569918"/>
              <a:chOff x="5135563" y="2359023"/>
              <a:chExt cx="2577601" cy="569918"/>
            </a:xfrm>
          </p:grpSpPr>
          <p:sp>
            <p:nvSpPr>
              <p:cNvPr id="32" name="Oval 46"/>
              <p:cNvSpPr/>
              <p:nvPr/>
            </p:nvSpPr>
            <p:spPr>
              <a:xfrm>
                <a:off x="7585121" y="2365708"/>
                <a:ext cx="128043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3" name="Rectangle 47"/>
              <p:cNvSpPr/>
              <p:nvPr/>
            </p:nvSpPr>
            <p:spPr>
              <a:xfrm>
                <a:off x="5183815" y="2365708"/>
                <a:ext cx="2466264" cy="56323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4" name="Oval 48"/>
              <p:cNvSpPr/>
              <p:nvPr/>
            </p:nvSpPr>
            <p:spPr>
              <a:xfrm>
                <a:off x="5135563" y="2359023"/>
                <a:ext cx="128043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5" name="Rectangle 49"/>
              <p:cNvSpPr/>
              <p:nvPr/>
            </p:nvSpPr>
            <p:spPr>
              <a:xfrm>
                <a:off x="7572137" y="2376836"/>
                <a:ext cx="81655" cy="54765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36" name="Text Box 50"/>
            <p:cNvSpPr txBox="1"/>
            <p:nvPr/>
          </p:nvSpPr>
          <p:spPr>
            <a:xfrm>
              <a:off x="5210040" y="2461793"/>
              <a:ext cx="2716344" cy="39706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c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</p:grpSp>
      <p:sp>
        <p:nvSpPr>
          <p:cNvPr id="37" name="AutoShape 51"/>
          <p:cNvSpPr/>
          <p:nvPr/>
        </p:nvSpPr>
        <p:spPr>
          <a:xfrm>
            <a:off x="3894136" y="2460622"/>
            <a:ext cx="1365254" cy="381003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8" name="Group 109"/>
          <p:cNvGrpSpPr/>
          <p:nvPr/>
        </p:nvGrpSpPr>
        <p:grpSpPr>
          <a:xfrm>
            <a:off x="266703" y="3055933"/>
            <a:ext cx="8877296" cy="1822454"/>
            <a:chOff x="266703" y="3055933"/>
            <a:chExt cx="8877296" cy="1822454"/>
          </a:xfrm>
        </p:grpSpPr>
        <p:sp>
          <p:nvSpPr>
            <p:cNvPr id="39" name="Rectangle 56"/>
            <p:cNvSpPr/>
            <p:nvPr/>
          </p:nvSpPr>
          <p:spPr>
            <a:xfrm>
              <a:off x="266703" y="3055933"/>
              <a:ext cx="8877296" cy="554034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342900" marR="0" lvl="0" indent="-342900" algn="l" defTabSz="914400" rtl="0" fontAlgn="auto" hangingPunct="0">
                <a:lnSpc>
                  <a:spcPct val="100000"/>
                </a:lnSpc>
                <a:spcBef>
                  <a:spcPts val="700"/>
                </a:spcBef>
                <a:spcAft>
                  <a:spcPts val="0"/>
                </a:spcAft>
                <a:buClr>
                  <a:srgbClr val="3333CC"/>
                </a:buClr>
                <a:buSzPct val="85000"/>
                <a:buFont typeface="Wingdings" pitchFamily="2"/>
                <a:buChar char="q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R</a:t>
              </a:r>
              <a:r>
                <a:rPr lang="en-US" sz="2800" b="0" i="1" u="none" strike="noStrike" kern="1200" cap="none" spc="0" baseline="-25000">
                  <a:solidFill>
                    <a:srgbClr val="FF3300"/>
                  </a:solidFill>
                  <a:uFillTx/>
                  <a:latin typeface="Comic Sans MS"/>
                </a:rPr>
                <a:t>s</a:t>
              </a: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 &gt; R</a:t>
              </a:r>
              <a:r>
                <a:rPr lang="en-US" sz="2800" b="0" i="1" u="none" strike="noStrike" kern="1200" cap="none" spc="0" baseline="-25000">
                  <a:solidFill>
                    <a:srgbClr val="FF3300"/>
                  </a:solidFill>
                  <a:uFillTx/>
                  <a:latin typeface="Comic Sans MS"/>
                </a:rPr>
                <a:t>c</a:t>
              </a: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 </a:t>
              </a:r>
              <a:r>
                <a:rPr lang="el-GR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: </a:t>
              </a:r>
              <a:r>
                <a:rPr lang="el-GR" sz="2800" b="0" i="1" u="none" strike="noStrike" kern="1200" cap="none" spc="0" baseline="0">
                  <a:solidFill>
                    <a:srgbClr val="000000"/>
                  </a:solidFill>
                  <a:uFillTx/>
                  <a:latin typeface="Comic Sans MS"/>
                </a:rPr>
                <a:t>μέση ρυθμαπόδοση από άκρο σε άκρο;</a:t>
              </a:r>
              <a:endParaRPr lang="en-US" sz="28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endParaRPr>
            </a:p>
          </p:txBody>
        </p:sp>
        <p:sp>
          <p:nvSpPr>
            <p:cNvPr id="40" name="Line 57"/>
            <p:cNvSpPr/>
            <p:nvPr/>
          </p:nvSpPr>
          <p:spPr>
            <a:xfrm>
              <a:off x="2149470" y="4635505"/>
              <a:ext cx="5811834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41" name="Group 58"/>
            <p:cNvGrpSpPr/>
            <p:nvPr/>
          </p:nvGrpSpPr>
          <p:grpSpPr>
            <a:xfrm>
              <a:off x="4325934" y="4527551"/>
              <a:ext cx="971559" cy="282576"/>
              <a:chOff x="4325934" y="4527551"/>
              <a:chExt cx="971559" cy="282576"/>
            </a:xfrm>
          </p:grpSpPr>
          <p:sp>
            <p:nvSpPr>
              <p:cNvPr id="42" name="Oval 59"/>
              <p:cNvSpPr/>
              <p:nvPr/>
            </p:nvSpPr>
            <p:spPr>
              <a:xfrm>
                <a:off x="4334036" y="4653500"/>
                <a:ext cx="963457" cy="1566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3" name="Line 60"/>
              <p:cNvSpPr/>
              <p:nvPr/>
            </p:nvSpPr>
            <p:spPr>
              <a:xfrm>
                <a:off x="4334036" y="4640580"/>
                <a:ext cx="0" cy="96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4" name="Line 61"/>
              <p:cNvSpPr/>
              <p:nvPr/>
            </p:nvSpPr>
            <p:spPr>
              <a:xfrm>
                <a:off x="5297484" y="4640580"/>
                <a:ext cx="0" cy="96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5" name="Rectangle 62"/>
              <p:cNvSpPr/>
              <p:nvPr/>
            </p:nvSpPr>
            <p:spPr>
              <a:xfrm>
                <a:off x="4334036" y="4640580"/>
                <a:ext cx="955355" cy="95271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6" name="Oval 63"/>
              <p:cNvSpPr/>
              <p:nvPr/>
            </p:nvSpPr>
            <p:spPr>
              <a:xfrm>
                <a:off x="4325934" y="4527551"/>
                <a:ext cx="963457" cy="18245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grpSp>
            <p:nvGrpSpPr>
              <p:cNvPr id="47" name="Group 64"/>
              <p:cNvGrpSpPr/>
              <p:nvPr/>
            </p:nvGrpSpPr>
            <p:grpSpPr>
              <a:xfrm>
                <a:off x="4558027" y="4565745"/>
                <a:ext cx="477683" cy="110925"/>
                <a:chOff x="4558027" y="4565745"/>
                <a:chExt cx="477683" cy="110925"/>
              </a:xfrm>
            </p:grpSpPr>
            <p:sp>
              <p:nvSpPr>
                <p:cNvPr id="48" name="Line 65"/>
                <p:cNvSpPr/>
                <p:nvPr/>
              </p:nvSpPr>
              <p:spPr>
                <a:xfrm flipV="1">
                  <a:off x="4558027" y="4565745"/>
                  <a:ext cx="170599" cy="10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49" name="Line 66"/>
                <p:cNvSpPr/>
                <p:nvPr/>
              </p:nvSpPr>
              <p:spPr>
                <a:xfrm>
                  <a:off x="4885584" y="4676662"/>
                  <a:ext cx="150126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0" name="Line 67"/>
                <p:cNvSpPr/>
                <p:nvPr/>
              </p:nvSpPr>
              <p:spPr>
                <a:xfrm>
                  <a:off x="4714984" y="4569009"/>
                  <a:ext cx="177421" cy="10766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</p:grpSp>
          <p:grpSp>
            <p:nvGrpSpPr>
              <p:cNvPr id="51" name="Group 68"/>
              <p:cNvGrpSpPr/>
              <p:nvPr/>
            </p:nvGrpSpPr>
            <p:grpSpPr>
              <a:xfrm>
                <a:off x="4558027" y="4564127"/>
                <a:ext cx="477683" cy="110925"/>
                <a:chOff x="4558027" y="4564127"/>
                <a:chExt cx="477683" cy="110925"/>
              </a:xfrm>
            </p:grpSpPr>
            <p:sp>
              <p:nvSpPr>
                <p:cNvPr id="52" name="Line 69"/>
                <p:cNvSpPr/>
                <p:nvPr/>
              </p:nvSpPr>
              <p:spPr>
                <a:xfrm>
                  <a:off x="4558027" y="4673964"/>
                  <a:ext cx="170599" cy="10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3" name="Line 70"/>
                <p:cNvSpPr/>
                <p:nvPr/>
              </p:nvSpPr>
              <p:spPr>
                <a:xfrm flipV="1">
                  <a:off x="4885584" y="4564127"/>
                  <a:ext cx="150126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4" name="Line 71"/>
                <p:cNvSpPr/>
                <p:nvPr/>
              </p:nvSpPr>
              <p:spPr>
                <a:xfrm flipV="1">
                  <a:off x="4714984" y="4564127"/>
                  <a:ext cx="177421" cy="10766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</p:grpSp>
        </p:grpSp>
        <p:grpSp>
          <p:nvGrpSpPr>
            <p:cNvPr id="55" name="Group 73"/>
            <p:cNvGrpSpPr/>
            <p:nvPr/>
          </p:nvGrpSpPr>
          <p:grpSpPr>
            <a:xfrm>
              <a:off x="1692270" y="4205289"/>
              <a:ext cx="344501" cy="655633"/>
              <a:chOff x="1692270" y="4205289"/>
              <a:chExt cx="344501" cy="655633"/>
            </a:xfrm>
          </p:grpSpPr>
          <p:sp>
            <p:nvSpPr>
              <p:cNvPr id="56" name="AutoShape 74"/>
              <p:cNvSpPr/>
              <p:nvPr/>
            </p:nvSpPr>
            <p:spPr>
              <a:xfrm>
                <a:off x="1692270" y="4709297"/>
                <a:ext cx="344491" cy="151625"/>
              </a:xfrm>
              <a:custGeom>
                <a:avLst>
                  <a:gd name="f8" fmla="val 81387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81387"/>
                  <a:gd name="f9" fmla="+- 0 0 -360"/>
                  <a:gd name="f10" fmla="+- 0 0 -90"/>
                  <a:gd name="f11" fmla="+- 0 0 -180"/>
                  <a:gd name="f12" fmla="+- 0 0 -27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5 f17 1"/>
                  <a:gd name="f26" fmla="*/ f18 1 f3"/>
                  <a:gd name="f27" fmla="*/ f19 1 f3"/>
                  <a:gd name="f28" fmla="*/ f20 1 f3"/>
                  <a:gd name="f29" fmla="*/ f21 1 f3"/>
                  <a:gd name="f30" fmla="*/ f22 1 21600"/>
                  <a:gd name="f31" fmla="*/ f23 1 21600"/>
                  <a:gd name="f32" fmla="*/ 21600 f22 1"/>
                  <a:gd name="f33" fmla="*/ 21600 f23 1"/>
                  <a:gd name="f34" fmla="+- f26 0 f2"/>
                  <a:gd name="f35" fmla="+- f27 0 f2"/>
                  <a:gd name="f36" fmla="+- f28 0 f2"/>
                  <a:gd name="f37" fmla="+- f29 0 f2"/>
                  <a:gd name="f38" fmla="min f31 f30"/>
                  <a:gd name="f39" fmla="*/ f32 1 f24"/>
                  <a:gd name="f40" fmla="*/ f33 1 f24"/>
                  <a:gd name="f41" fmla="val f39"/>
                  <a:gd name="f42" fmla="val f40"/>
                  <a:gd name="f43" fmla="*/ f16 f38 1"/>
                  <a:gd name="f44" fmla="+- f42 0 f16"/>
                  <a:gd name="f45" fmla="+- f41 0 f16"/>
                  <a:gd name="f46" fmla="*/ f42 f38 1"/>
                  <a:gd name="f47" fmla="*/ f41 f38 1"/>
                  <a:gd name="f48" fmla="*/ f44 1 2"/>
                  <a:gd name="f49" fmla="*/ f45 1 2"/>
                  <a:gd name="f50" fmla="min f45 f44"/>
                  <a:gd name="f51" fmla="*/ 100000 f45 1"/>
                  <a:gd name="f52" fmla="+- f16 f48 0"/>
                  <a:gd name="f53" fmla="+- f16 f49 0"/>
                  <a:gd name="f54" fmla="*/ f51 1 f50"/>
                  <a:gd name="f55" fmla="*/ f50 f17 1"/>
                  <a:gd name="f56" fmla="*/ f55 1 200000"/>
                  <a:gd name="f57" fmla="*/ f55 1 100000"/>
                  <a:gd name="f58" fmla="*/ f25 1 f54"/>
                  <a:gd name="f59" fmla="*/ f44 f53 1"/>
                  <a:gd name="f60" fmla="*/ f53 f38 1"/>
                  <a:gd name="f61" fmla="*/ f52 f38 1"/>
                  <a:gd name="f62" fmla="+- f41 0 f56"/>
                  <a:gd name="f63" fmla="+- f41 0 f57"/>
                  <a:gd name="f64" fmla="+- 1 f58 0"/>
                  <a:gd name="f65" fmla="*/ f59 1 f57"/>
                  <a:gd name="f66" fmla="*/ f57 f38 1"/>
                  <a:gd name="f67" fmla="*/ f56 f38 1"/>
                  <a:gd name="f68" fmla="*/ f63 1 2"/>
                  <a:gd name="f69" fmla="*/ f64 1 12"/>
                  <a:gd name="f70" fmla="val f65"/>
                  <a:gd name="f71" fmla="*/ f63 f38 1"/>
                  <a:gd name="f72" fmla="*/ f62 f38 1"/>
                  <a:gd name="f73" fmla="+- f41 0 f68"/>
                  <a:gd name="f74" fmla="*/ f69 f45 1"/>
                  <a:gd name="f75" fmla="*/ f69 f44 1"/>
                  <a:gd name="f76" fmla="+- f42 0 f70"/>
                  <a:gd name="f77" fmla="*/ f68 f38 1"/>
                  <a:gd name="f78" fmla="*/ f70 f38 1"/>
                  <a:gd name="f79" fmla="+- f41 0 f74"/>
                  <a:gd name="f80" fmla="+- f42 0 f75"/>
                  <a:gd name="f81" fmla="*/ f74 f38 1"/>
                  <a:gd name="f82" fmla="*/ f75 f38 1"/>
                  <a:gd name="f83" fmla="*/ f76 f38 1"/>
                  <a:gd name="f84" fmla="*/ f73 f38 1"/>
                  <a:gd name="f85" fmla="*/ f79 f38 1"/>
                  <a:gd name="f86" fmla="*/ f8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60" y="f83"/>
                  </a:cxn>
                  <a:cxn ang="f34">
                    <a:pos x="f84" y="f43"/>
                  </a:cxn>
                  <a:cxn ang="f35">
                    <a:pos x="f72" y="f61"/>
                  </a:cxn>
                  <a:cxn ang="f36">
                    <a:pos x="f77" y="f46"/>
                  </a:cxn>
                  <a:cxn ang="f36">
                    <a:pos x="f60" y="f78"/>
                  </a:cxn>
                  <a:cxn ang="f37">
                    <a:pos x="f67" y="f61"/>
                  </a:cxn>
                </a:cxnLst>
                <a:rect l="f81" t="f82" r="f85" b="f86"/>
                <a:pathLst>
                  <a:path>
                    <a:moveTo>
                      <a:pt x="f43" y="f46"/>
                    </a:moveTo>
                    <a:lnTo>
                      <a:pt x="f66" y="f43"/>
                    </a:lnTo>
                    <a:lnTo>
                      <a:pt x="f47" y="f43"/>
                    </a:lnTo>
                    <a:lnTo>
                      <a:pt x="f71" y="f46"/>
                    </a:lnTo>
                    <a:close/>
                  </a:path>
                </a:pathLst>
              </a:custGeom>
              <a:solidFill>
                <a:srgbClr val="33CCCC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7" name="Rectangle 75"/>
              <p:cNvSpPr/>
              <p:nvPr/>
            </p:nvSpPr>
            <p:spPr>
              <a:xfrm>
                <a:off x="1866811" y="4209559"/>
                <a:ext cx="158465" cy="504008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8" name="Rectangle 76"/>
              <p:cNvSpPr/>
              <p:nvPr/>
            </p:nvSpPr>
            <p:spPr>
              <a:xfrm>
                <a:off x="1694575" y="4352644"/>
                <a:ext cx="218175" cy="504008"/>
              </a:xfrm>
              <a:prstGeom prst="rect">
                <a:avLst/>
              </a:prstGeom>
              <a:solidFill>
                <a:srgbClr val="33CC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9" name="AutoShape 77"/>
              <p:cNvSpPr/>
              <p:nvPr/>
            </p:nvSpPr>
            <p:spPr>
              <a:xfrm>
                <a:off x="1692270" y="4205289"/>
                <a:ext cx="344491" cy="151625"/>
              </a:xfrm>
              <a:custGeom>
                <a:avLst>
                  <a:gd name="f8" fmla="val 81387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81387"/>
                  <a:gd name="f9" fmla="+- 0 0 -360"/>
                  <a:gd name="f10" fmla="+- 0 0 -90"/>
                  <a:gd name="f11" fmla="+- 0 0 -180"/>
                  <a:gd name="f12" fmla="+- 0 0 -27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5 f17 1"/>
                  <a:gd name="f26" fmla="*/ f18 1 f3"/>
                  <a:gd name="f27" fmla="*/ f19 1 f3"/>
                  <a:gd name="f28" fmla="*/ f20 1 f3"/>
                  <a:gd name="f29" fmla="*/ f21 1 f3"/>
                  <a:gd name="f30" fmla="*/ f22 1 21600"/>
                  <a:gd name="f31" fmla="*/ f23 1 21600"/>
                  <a:gd name="f32" fmla="*/ 21600 f22 1"/>
                  <a:gd name="f33" fmla="*/ 21600 f23 1"/>
                  <a:gd name="f34" fmla="+- f26 0 f2"/>
                  <a:gd name="f35" fmla="+- f27 0 f2"/>
                  <a:gd name="f36" fmla="+- f28 0 f2"/>
                  <a:gd name="f37" fmla="+- f29 0 f2"/>
                  <a:gd name="f38" fmla="min f31 f30"/>
                  <a:gd name="f39" fmla="*/ f32 1 f24"/>
                  <a:gd name="f40" fmla="*/ f33 1 f24"/>
                  <a:gd name="f41" fmla="val f39"/>
                  <a:gd name="f42" fmla="val f40"/>
                  <a:gd name="f43" fmla="*/ f16 f38 1"/>
                  <a:gd name="f44" fmla="+- f42 0 f16"/>
                  <a:gd name="f45" fmla="+- f41 0 f16"/>
                  <a:gd name="f46" fmla="*/ f42 f38 1"/>
                  <a:gd name="f47" fmla="*/ f41 f38 1"/>
                  <a:gd name="f48" fmla="*/ f44 1 2"/>
                  <a:gd name="f49" fmla="*/ f45 1 2"/>
                  <a:gd name="f50" fmla="min f45 f44"/>
                  <a:gd name="f51" fmla="*/ 100000 f45 1"/>
                  <a:gd name="f52" fmla="+- f16 f48 0"/>
                  <a:gd name="f53" fmla="+- f16 f49 0"/>
                  <a:gd name="f54" fmla="*/ f51 1 f50"/>
                  <a:gd name="f55" fmla="*/ f50 f17 1"/>
                  <a:gd name="f56" fmla="*/ f55 1 200000"/>
                  <a:gd name="f57" fmla="*/ f55 1 100000"/>
                  <a:gd name="f58" fmla="*/ f25 1 f54"/>
                  <a:gd name="f59" fmla="*/ f44 f53 1"/>
                  <a:gd name="f60" fmla="*/ f53 f38 1"/>
                  <a:gd name="f61" fmla="*/ f52 f38 1"/>
                  <a:gd name="f62" fmla="+- f41 0 f56"/>
                  <a:gd name="f63" fmla="+- f41 0 f57"/>
                  <a:gd name="f64" fmla="+- 1 f58 0"/>
                  <a:gd name="f65" fmla="*/ f59 1 f57"/>
                  <a:gd name="f66" fmla="*/ f57 f38 1"/>
                  <a:gd name="f67" fmla="*/ f56 f38 1"/>
                  <a:gd name="f68" fmla="*/ f63 1 2"/>
                  <a:gd name="f69" fmla="*/ f64 1 12"/>
                  <a:gd name="f70" fmla="val f65"/>
                  <a:gd name="f71" fmla="*/ f63 f38 1"/>
                  <a:gd name="f72" fmla="*/ f62 f38 1"/>
                  <a:gd name="f73" fmla="+- f41 0 f68"/>
                  <a:gd name="f74" fmla="*/ f69 f45 1"/>
                  <a:gd name="f75" fmla="*/ f69 f44 1"/>
                  <a:gd name="f76" fmla="+- f42 0 f70"/>
                  <a:gd name="f77" fmla="*/ f68 f38 1"/>
                  <a:gd name="f78" fmla="*/ f70 f38 1"/>
                  <a:gd name="f79" fmla="+- f41 0 f74"/>
                  <a:gd name="f80" fmla="+- f42 0 f75"/>
                  <a:gd name="f81" fmla="*/ f74 f38 1"/>
                  <a:gd name="f82" fmla="*/ f75 f38 1"/>
                  <a:gd name="f83" fmla="*/ f76 f38 1"/>
                  <a:gd name="f84" fmla="*/ f73 f38 1"/>
                  <a:gd name="f85" fmla="*/ f79 f38 1"/>
                  <a:gd name="f86" fmla="*/ f8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60" y="f83"/>
                  </a:cxn>
                  <a:cxn ang="f34">
                    <a:pos x="f84" y="f43"/>
                  </a:cxn>
                  <a:cxn ang="f35">
                    <a:pos x="f72" y="f61"/>
                  </a:cxn>
                  <a:cxn ang="f36">
                    <a:pos x="f77" y="f46"/>
                  </a:cxn>
                  <a:cxn ang="f36">
                    <a:pos x="f60" y="f78"/>
                  </a:cxn>
                  <a:cxn ang="f37">
                    <a:pos x="f67" y="f61"/>
                  </a:cxn>
                </a:cxnLst>
                <a:rect l="f81" t="f82" r="f85" b="f86"/>
                <a:pathLst>
                  <a:path>
                    <a:moveTo>
                      <a:pt x="f43" y="f46"/>
                    </a:moveTo>
                    <a:lnTo>
                      <a:pt x="f66" y="f43"/>
                    </a:lnTo>
                    <a:lnTo>
                      <a:pt x="f47" y="f43"/>
                    </a:lnTo>
                    <a:lnTo>
                      <a:pt x="f71" y="f46"/>
                    </a:lnTo>
                    <a:close/>
                  </a:path>
                </a:pathLst>
              </a:custGeom>
              <a:solidFill>
                <a:srgbClr val="33CC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0" name="Line 78"/>
              <p:cNvSpPr/>
              <p:nvPr/>
            </p:nvSpPr>
            <p:spPr>
              <a:xfrm>
                <a:off x="2036761" y="4215969"/>
                <a:ext cx="0" cy="4911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1" name="Line 79"/>
              <p:cNvSpPr/>
              <p:nvPr/>
            </p:nvSpPr>
            <p:spPr>
              <a:xfrm flipH="1">
                <a:off x="1912751" y="4709297"/>
                <a:ext cx="124020" cy="1473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2" name="Rectangle 80"/>
              <p:cNvSpPr/>
              <p:nvPr/>
            </p:nvSpPr>
            <p:spPr>
              <a:xfrm>
                <a:off x="1722135" y="4418847"/>
                <a:ext cx="144685" cy="288310"/>
              </a:xfrm>
              <a:prstGeom prst="rect">
                <a:avLst/>
              </a:pr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3" name="Rectangle 81"/>
              <p:cNvSpPr/>
              <p:nvPr/>
            </p:nvSpPr>
            <p:spPr>
              <a:xfrm>
                <a:off x="1742800" y="4506410"/>
                <a:ext cx="110240" cy="1025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64" name="AutoShape 82"/>
            <p:cNvSpPr/>
            <p:nvPr/>
          </p:nvSpPr>
          <p:spPr>
            <a:xfrm>
              <a:off x="1209678" y="3938585"/>
              <a:ext cx="412751" cy="455608"/>
            </a:xfrm>
            <a:custGeom>
              <a:avLst>
                <a:gd name="f9" fmla="val 2231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+- 0 0 10800000"/>
                <a:gd name="f9" fmla="val 22317"/>
                <a:gd name="f10" fmla="+- 0 0 -360"/>
                <a:gd name="f11" fmla="abs f4"/>
                <a:gd name="f12" fmla="abs f5"/>
                <a:gd name="f13" fmla="abs f6"/>
                <a:gd name="f14" fmla="val f7"/>
                <a:gd name="f15" fmla="val f9"/>
                <a:gd name="f16" fmla="*/ f10 f1 1"/>
                <a:gd name="f17" fmla="?: f11 f4 1"/>
                <a:gd name="f18" fmla="?: f12 f5 1"/>
                <a:gd name="f19" fmla="?: f13 f6 1"/>
                <a:gd name="f20" fmla="*/ f16 1 f3"/>
                <a:gd name="f21" fmla="*/ f17 1 21600"/>
                <a:gd name="f22" fmla="*/ f18 1 21600"/>
                <a:gd name="f23" fmla="*/ 21600 f17 1"/>
                <a:gd name="f24" fmla="*/ 21600 f18 1"/>
                <a:gd name="f25" fmla="+- f20 0 f2"/>
                <a:gd name="f26" fmla="min f22 f21"/>
                <a:gd name="f27" fmla="*/ f23 1 f19"/>
                <a:gd name="f28" fmla="*/ f24 1 f19"/>
                <a:gd name="f29" fmla="val f27"/>
                <a:gd name="f30" fmla="val f28"/>
                <a:gd name="f31" fmla="*/ f14 f26 1"/>
                <a:gd name="f32" fmla="+- f30 0 f14"/>
                <a:gd name="f33" fmla="+- f29 0 f14"/>
                <a:gd name="f34" fmla="*/ f29 f26 1"/>
                <a:gd name="f35" fmla="*/ f33 1 2"/>
                <a:gd name="f36" fmla="min f33 f32"/>
                <a:gd name="f37" fmla="+- f14 f35 0"/>
                <a:gd name="f38" fmla="*/ f36 f15 1"/>
                <a:gd name="f39" fmla="*/ f35 f26 1"/>
                <a:gd name="f40" fmla="*/ f38 1 200000"/>
                <a:gd name="f41" fmla="*/ f37 f26 1"/>
                <a:gd name="f42" fmla="+- f40 f40 0"/>
                <a:gd name="f43" fmla="+- f30 0 f40"/>
                <a:gd name="f44" fmla="*/ f40 f26 1"/>
                <a:gd name="f45" fmla="*/ f42 f26 1"/>
                <a:gd name="f46" fmla="*/ f4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1" y="f45"/>
                </a:cxn>
              </a:cxnLst>
              <a:rect l="f31" t="f45" r="f34" b="f46"/>
              <a:pathLst>
                <a:path stroke="0">
                  <a:moveTo>
                    <a:pt x="f31" y="f44"/>
                  </a:moveTo>
                  <a:arcTo wR="f39" hR="f44" stAng="f1" swAng="f8"/>
                  <a:lnTo>
                    <a:pt x="f34" y="f46"/>
                  </a:lnTo>
                  <a:arcTo wR="f39" hR="f44" stAng="f7" swAng="f1"/>
                  <a:close/>
                </a:path>
                <a:path stroke="0">
                  <a:moveTo>
                    <a:pt x="f31" y="f44"/>
                  </a:moveTo>
                  <a:arcTo wR="f39" hR="f44" stAng="f1" swAng="f1"/>
                  <a:arcTo wR="f39" hR="f44" stAng="f7" swAng="f1"/>
                  <a:close/>
                </a:path>
                <a:path fill="none">
                  <a:moveTo>
                    <a:pt x="f34" y="f44"/>
                  </a:moveTo>
                  <a:arcTo wR="f39" hR="f44" stAng="f7" swAng="f1"/>
                  <a:arcTo wR="f39" hR="f44" stAng="f1" swAng="f1"/>
                  <a:lnTo>
                    <a:pt x="f34" y="f46"/>
                  </a:lnTo>
                  <a:arcTo wR="f39" hR="f44" stAng="f7" swAng="f1"/>
                  <a:lnTo>
                    <a:pt x="f31" y="f44"/>
                  </a:lnTo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5" name="AutoShape 90"/>
            <p:cNvSpPr/>
            <p:nvPr/>
          </p:nvSpPr>
          <p:spPr>
            <a:xfrm>
              <a:off x="7526334" y="4475165"/>
              <a:ext cx="817565" cy="379411"/>
            </a:xfrm>
            <a:custGeom>
              <a:avLst>
                <a:gd name="f0" fmla="val 16200"/>
                <a:gd name="f1" fmla="val 54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66" name="Group 92"/>
            <p:cNvGrpSpPr/>
            <p:nvPr/>
          </p:nvGrpSpPr>
          <p:grpSpPr>
            <a:xfrm>
              <a:off x="2108204" y="4308479"/>
              <a:ext cx="2138360" cy="569908"/>
              <a:chOff x="2108204" y="4308479"/>
              <a:chExt cx="2138360" cy="569908"/>
            </a:xfrm>
          </p:grpSpPr>
          <p:sp>
            <p:nvSpPr>
              <p:cNvPr id="67" name="Oval 93"/>
              <p:cNvSpPr/>
              <p:nvPr/>
            </p:nvSpPr>
            <p:spPr>
              <a:xfrm>
                <a:off x="4140339" y="4315154"/>
                <a:ext cx="106225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8" name="Rectangle 94"/>
              <p:cNvSpPr/>
              <p:nvPr/>
            </p:nvSpPr>
            <p:spPr>
              <a:xfrm>
                <a:off x="2148227" y="4315154"/>
                <a:ext cx="2041370" cy="56323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9" name="Oval 95"/>
              <p:cNvSpPr/>
              <p:nvPr/>
            </p:nvSpPr>
            <p:spPr>
              <a:xfrm>
                <a:off x="2108204" y="4308479"/>
                <a:ext cx="106225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0" name="Rectangle 96"/>
              <p:cNvSpPr/>
              <p:nvPr/>
            </p:nvSpPr>
            <p:spPr>
              <a:xfrm>
                <a:off x="4129558" y="4326282"/>
                <a:ext cx="67738" cy="54765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71" name="Text Box 97"/>
            <p:cNvSpPr txBox="1"/>
            <p:nvPr/>
          </p:nvSpPr>
          <p:spPr>
            <a:xfrm>
              <a:off x="2084383" y="4425952"/>
              <a:ext cx="2252660" cy="3968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s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  <p:grpSp>
          <p:nvGrpSpPr>
            <p:cNvPr id="72" name="Group 83"/>
            <p:cNvGrpSpPr/>
            <p:nvPr/>
          </p:nvGrpSpPr>
          <p:grpSpPr>
            <a:xfrm>
              <a:off x="5427658" y="4500567"/>
              <a:ext cx="2573341" cy="307969"/>
              <a:chOff x="5427658" y="4500567"/>
              <a:chExt cx="2573341" cy="307969"/>
            </a:xfrm>
          </p:grpSpPr>
          <p:sp>
            <p:nvSpPr>
              <p:cNvPr id="73" name="Oval 84"/>
              <p:cNvSpPr/>
              <p:nvPr/>
            </p:nvSpPr>
            <p:spPr>
              <a:xfrm>
                <a:off x="7873166" y="4504169"/>
                <a:ext cx="127833" cy="304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4" name="Rectangle 85"/>
              <p:cNvSpPr/>
              <p:nvPr/>
            </p:nvSpPr>
            <p:spPr>
              <a:xfrm>
                <a:off x="5475829" y="4504169"/>
                <a:ext cx="2456617" cy="304367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5" name="Oval 86"/>
              <p:cNvSpPr/>
              <p:nvPr/>
            </p:nvSpPr>
            <p:spPr>
              <a:xfrm>
                <a:off x="5427658" y="4500567"/>
                <a:ext cx="127833" cy="304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6" name="Rectangle 87"/>
              <p:cNvSpPr/>
              <p:nvPr/>
            </p:nvSpPr>
            <p:spPr>
              <a:xfrm>
                <a:off x="7860200" y="4510186"/>
                <a:ext cx="83365" cy="294738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77" name="Text Box 88"/>
            <p:cNvSpPr txBox="1"/>
            <p:nvPr/>
          </p:nvSpPr>
          <p:spPr>
            <a:xfrm>
              <a:off x="5516566" y="4456108"/>
              <a:ext cx="2586042" cy="3968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 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c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  <p:sp>
          <p:nvSpPr>
            <p:cNvPr id="78" name="AutoShape 98"/>
            <p:cNvSpPr/>
            <p:nvPr/>
          </p:nvSpPr>
          <p:spPr>
            <a:xfrm>
              <a:off x="4235445" y="4468809"/>
              <a:ext cx="1365254" cy="381003"/>
            </a:xfrm>
            <a:custGeom>
              <a:avLst>
                <a:gd name="f0" fmla="val 16200"/>
                <a:gd name="f1" fmla="val 54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9" name="AutoShape 89"/>
            <p:cNvSpPr/>
            <p:nvPr/>
          </p:nvSpPr>
          <p:spPr>
            <a:xfrm flipV="1">
              <a:off x="1292220" y="4268784"/>
              <a:ext cx="895353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6079"/>
                <a:gd name="f8" fmla="val 15126"/>
                <a:gd name="f9" fmla="val 2912"/>
                <a:gd name="f10" fmla="val 12427"/>
                <a:gd name="f11" fmla="val 5564"/>
                <a:gd name="f12" fmla="val 7052"/>
                <a:gd name="f13" fmla="val 12158"/>
                <a:gd name="f14" fmla="val 6474"/>
                <a:gd name="f15" fmla="val 10550"/>
                <a:gd name="f16" fmla="val 9139"/>
                <a:gd name="f17" fmla="val 9246"/>
                <a:gd name="f18" fmla="+- 0 0 -360"/>
                <a:gd name="f19" fmla="+- 0 0 -180"/>
                <a:gd name="f20" fmla="+- 0 0 -90"/>
                <a:gd name="f21" fmla="*/ f3 1 21600"/>
                <a:gd name="f22" fmla="*/ f4 1 21600"/>
                <a:gd name="f23" fmla="val f5"/>
                <a:gd name="f24" fmla="val f6"/>
                <a:gd name="f25" fmla="*/ f18 f0 1"/>
                <a:gd name="f26" fmla="*/ f19 f0 1"/>
                <a:gd name="f27" fmla="*/ f20 f0 1"/>
                <a:gd name="f28" fmla="+- f24 0 f23"/>
                <a:gd name="f29" fmla="*/ f25 1 f2"/>
                <a:gd name="f30" fmla="*/ f26 1 f2"/>
                <a:gd name="f31" fmla="*/ f27 1 f2"/>
                <a:gd name="f32" fmla="*/ f28 1 21600"/>
                <a:gd name="f33" fmla="*/ 0 f28 1"/>
                <a:gd name="f34" fmla="*/ 12409 f28 1"/>
                <a:gd name="f35" fmla="*/ 2912 f28 1"/>
                <a:gd name="f36" fmla="*/ 18230 f28 1"/>
                <a:gd name="f37" fmla="*/ 9222 f28 1"/>
                <a:gd name="f38" fmla="+- f29 0 f1"/>
                <a:gd name="f39" fmla="+- f30 0 f1"/>
                <a:gd name="f40" fmla="+- f31 0 f1"/>
                <a:gd name="f41" fmla="*/ f33 1 21600"/>
                <a:gd name="f42" fmla="*/ f34 1 21600"/>
                <a:gd name="f43" fmla="*/ f35 1 21600"/>
                <a:gd name="f44" fmla="*/ f36 1 21600"/>
                <a:gd name="f45" fmla="*/ f37 1 21600"/>
                <a:gd name="f46" fmla="*/ f41 1 f32"/>
                <a:gd name="f47" fmla="*/ f42 1 f32"/>
                <a:gd name="f48" fmla="*/ f44 1 f32"/>
                <a:gd name="f49" fmla="*/ f43 1 f32"/>
                <a:gd name="f50" fmla="*/ f45 1 f32"/>
                <a:gd name="f51" fmla="*/ f47 f21 1"/>
                <a:gd name="f52" fmla="*/ f48 f21 1"/>
                <a:gd name="f53" fmla="*/ f50 f22 1"/>
                <a:gd name="f54" fmla="*/ f49 f22 1"/>
                <a:gd name="f55" fmla="*/ f46 f21 1"/>
                <a:gd name="f56" fmla="*/ f4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5" y="f56"/>
                </a:cxn>
                <a:cxn ang="f39">
                  <a:pos x="f55" y="f56"/>
                </a:cxn>
                <a:cxn ang="f39">
                  <a:pos x="f55" y="f56"/>
                </a:cxn>
                <a:cxn ang="f40">
                  <a:pos x="f55" y="f56"/>
                </a:cxn>
              </a:cxnLst>
              <a:rect l="f51" t="f54" r="f52" b="f53"/>
              <a:pathLst>
                <a:path w="21600" h="21600">
                  <a:moveTo>
                    <a:pt x="f6" y="f7"/>
                  </a:moveTo>
                  <a:lnTo>
                    <a:pt x="f8" y="f5"/>
                  </a:lnTo>
                  <a:lnTo>
                    <a:pt x="f8" y="f9"/>
                  </a:lnTo>
                  <a:lnTo>
                    <a:pt x="f10" y="f9"/>
                  </a:lnTo>
                  <a:cubicBezTo>
                    <a:pt x="f11" y="f9"/>
                    <a:pt x="f5" y="f12"/>
                    <a:pt x="f5" y="f13"/>
                  </a:cubicBezTo>
                  <a:lnTo>
                    <a:pt x="f5" y="f6"/>
                  </a:lnTo>
                  <a:lnTo>
                    <a:pt x="f14" y="f6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10" y="f17"/>
                  </a:cubicBezTo>
                  <a:lnTo>
                    <a:pt x="f8" y="f17"/>
                  </a:lnTo>
                  <a:lnTo>
                    <a:pt x="f8" y="f13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80" name="Group 108"/>
          <p:cNvGrpSpPr/>
          <p:nvPr/>
        </p:nvGrpSpPr>
        <p:grpSpPr>
          <a:xfrm>
            <a:off x="203197" y="5191121"/>
            <a:ext cx="8607430" cy="1235080"/>
            <a:chOff x="203197" y="5191121"/>
            <a:chExt cx="8607430" cy="1235080"/>
          </a:xfrm>
        </p:grpSpPr>
        <p:sp>
          <p:nvSpPr>
            <p:cNvPr id="81" name="Rectangle 102"/>
            <p:cNvSpPr/>
            <p:nvPr/>
          </p:nvSpPr>
          <p:spPr>
            <a:xfrm>
              <a:off x="203197" y="5386392"/>
              <a:ext cx="8577264" cy="101599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33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2" name="Text Box 101"/>
            <p:cNvSpPr txBox="1"/>
            <p:nvPr/>
          </p:nvSpPr>
          <p:spPr>
            <a:xfrm>
              <a:off x="330198" y="5595935"/>
              <a:ext cx="8480429" cy="83026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 σε ένα από άκρο σε άκρο μονοπάτι, η οποία περιορίζει την από άκρο σε άκρο ρυθμαπόδοση</a:t>
              </a:r>
            </a:p>
          </p:txBody>
        </p:sp>
        <p:sp>
          <p:nvSpPr>
            <p:cNvPr id="83" name="Text Box 104"/>
            <p:cNvSpPr txBox="1"/>
            <p:nvPr/>
          </p:nvSpPr>
          <p:spPr>
            <a:xfrm>
              <a:off x="511177" y="5191121"/>
              <a:ext cx="2717797" cy="457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 pitchFamily="66"/>
                </a:rPr>
                <a:t>ζεύξη συμφόρησης</a:t>
              </a:r>
              <a:endParaRPr lang="en-US" sz="2400" b="0" i="1" u="none" strike="noStrike" kern="1200" cap="none" spc="0" baseline="0">
                <a:solidFill>
                  <a:srgbClr val="FF3300"/>
                </a:solidFill>
                <a:uFillTx/>
                <a:latin typeface="Comic Sans MS" pitchFamily="66"/>
              </a:endParaRPr>
            </a:p>
          </p:txBody>
        </p:sp>
      </p:grpSp>
      <p:grpSp>
        <p:nvGrpSpPr>
          <p:cNvPr id="84" name="Group 64"/>
          <p:cNvGrpSpPr/>
          <p:nvPr/>
        </p:nvGrpSpPr>
        <p:grpSpPr>
          <a:xfrm>
            <a:off x="1338260" y="2232022"/>
            <a:ext cx="352428" cy="876306"/>
            <a:chOff x="1338260" y="2232022"/>
            <a:chExt cx="352428" cy="876306"/>
          </a:xfrm>
        </p:grpSpPr>
        <p:sp>
          <p:nvSpPr>
            <p:cNvPr id="85" name="Freeform 65"/>
            <p:cNvSpPr/>
            <p:nvPr/>
          </p:nvSpPr>
          <p:spPr>
            <a:xfrm>
              <a:off x="1617235" y="2233486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6" name="Rectangle 66"/>
            <p:cNvSpPr/>
            <p:nvPr/>
          </p:nvSpPr>
          <p:spPr>
            <a:xfrm>
              <a:off x="1354089" y="223202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7" name="Freeform 67"/>
            <p:cNvSpPr/>
            <p:nvPr/>
          </p:nvSpPr>
          <p:spPr>
            <a:xfrm>
              <a:off x="1630338" y="228359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8" name="Freeform 68"/>
            <p:cNvSpPr/>
            <p:nvPr/>
          </p:nvSpPr>
          <p:spPr>
            <a:xfrm>
              <a:off x="1621194" y="267493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9" name="Rectangle 69"/>
            <p:cNvSpPr/>
            <p:nvPr/>
          </p:nvSpPr>
          <p:spPr>
            <a:xfrm>
              <a:off x="1355817" y="232894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0" name="Group 70"/>
            <p:cNvGrpSpPr/>
            <p:nvPr/>
          </p:nvGrpSpPr>
          <p:grpSpPr>
            <a:xfrm>
              <a:off x="1489072" y="2319439"/>
              <a:ext cx="142893" cy="52267"/>
              <a:chOff x="1489072" y="2319439"/>
              <a:chExt cx="142893" cy="52267"/>
            </a:xfrm>
          </p:grpSpPr>
          <p:sp>
            <p:nvSpPr>
              <p:cNvPr id="91" name="AutoShape 71"/>
              <p:cNvSpPr/>
              <p:nvPr/>
            </p:nvSpPr>
            <p:spPr>
              <a:xfrm>
                <a:off x="1489072" y="231943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2" name="AutoShape 72"/>
              <p:cNvSpPr/>
              <p:nvPr/>
            </p:nvSpPr>
            <p:spPr>
              <a:xfrm>
                <a:off x="1492245" y="2325538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3" name="Rectangle 73"/>
            <p:cNvSpPr/>
            <p:nvPr/>
          </p:nvSpPr>
          <p:spPr>
            <a:xfrm>
              <a:off x="1358789" y="244781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4" name="Group 74"/>
            <p:cNvGrpSpPr/>
            <p:nvPr/>
          </p:nvGrpSpPr>
          <p:grpSpPr>
            <a:xfrm>
              <a:off x="1488981" y="2438311"/>
              <a:ext cx="142893" cy="49359"/>
              <a:chOff x="1488981" y="2438311"/>
              <a:chExt cx="142893" cy="49359"/>
            </a:xfrm>
          </p:grpSpPr>
          <p:sp>
            <p:nvSpPr>
              <p:cNvPr id="95" name="AutoShape 75"/>
              <p:cNvSpPr/>
              <p:nvPr/>
            </p:nvSpPr>
            <p:spPr>
              <a:xfrm>
                <a:off x="1488981" y="2438311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6" name="AutoShape 76"/>
              <p:cNvSpPr/>
              <p:nvPr/>
            </p:nvSpPr>
            <p:spPr>
              <a:xfrm>
                <a:off x="1492346" y="2444657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7" name="Rectangle 77"/>
            <p:cNvSpPr/>
            <p:nvPr/>
          </p:nvSpPr>
          <p:spPr>
            <a:xfrm>
              <a:off x="1357307" y="257179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8" name="Rectangle 78"/>
            <p:cNvSpPr/>
            <p:nvPr/>
          </p:nvSpPr>
          <p:spPr>
            <a:xfrm>
              <a:off x="1360517" y="267968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9" name="Group 79"/>
            <p:cNvGrpSpPr/>
            <p:nvPr/>
          </p:nvGrpSpPr>
          <p:grpSpPr>
            <a:xfrm>
              <a:off x="1485808" y="2670176"/>
              <a:ext cx="142948" cy="55622"/>
              <a:chOff x="1485808" y="2670176"/>
              <a:chExt cx="142948" cy="55622"/>
            </a:xfrm>
          </p:grpSpPr>
          <p:sp>
            <p:nvSpPr>
              <p:cNvPr id="100" name="AutoShape 80"/>
              <p:cNvSpPr/>
              <p:nvPr/>
            </p:nvSpPr>
            <p:spPr>
              <a:xfrm>
                <a:off x="1485808" y="2670176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1" name="AutoShape 81"/>
              <p:cNvSpPr/>
              <p:nvPr/>
            </p:nvSpPr>
            <p:spPr>
              <a:xfrm>
                <a:off x="1488990" y="2676531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2" name="Freeform 82"/>
            <p:cNvSpPr/>
            <p:nvPr/>
          </p:nvSpPr>
          <p:spPr>
            <a:xfrm>
              <a:off x="1622182" y="257033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03" name="Group 83"/>
            <p:cNvGrpSpPr/>
            <p:nvPr/>
          </p:nvGrpSpPr>
          <p:grpSpPr>
            <a:xfrm>
              <a:off x="1485808" y="2560457"/>
              <a:ext cx="144530" cy="50840"/>
              <a:chOff x="1485808" y="2560457"/>
              <a:chExt cx="144530" cy="50840"/>
            </a:xfrm>
          </p:grpSpPr>
          <p:sp>
            <p:nvSpPr>
              <p:cNvPr id="104" name="AutoShape 84"/>
              <p:cNvSpPr/>
              <p:nvPr/>
            </p:nvSpPr>
            <p:spPr>
              <a:xfrm>
                <a:off x="1485808" y="256045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5" name="AutoShape 85"/>
              <p:cNvSpPr/>
              <p:nvPr/>
            </p:nvSpPr>
            <p:spPr>
              <a:xfrm>
                <a:off x="1488981" y="256704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6" name="Rectangle 86"/>
            <p:cNvSpPr/>
            <p:nvPr/>
          </p:nvSpPr>
          <p:spPr>
            <a:xfrm>
              <a:off x="1612782" y="223202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7" name="Freeform 87"/>
            <p:cNvSpPr/>
            <p:nvPr/>
          </p:nvSpPr>
          <p:spPr>
            <a:xfrm>
              <a:off x="1628116" y="244342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8" name="Freeform 88"/>
            <p:cNvSpPr/>
            <p:nvPr/>
          </p:nvSpPr>
          <p:spPr>
            <a:xfrm>
              <a:off x="1628857" y="2323819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9" name="Oval 89"/>
            <p:cNvSpPr/>
            <p:nvPr/>
          </p:nvSpPr>
          <p:spPr>
            <a:xfrm>
              <a:off x="1679560" y="3030422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0" name="Freeform 90"/>
            <p:cNvSpPr/>
            <p:nvPr/>
          </p:nvSpPr>
          <p:spPr>
            <a:xfrm>
              <a:off x="1625647" y="3031153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AutoShape 91"/>
            <p:cNvSpPr/>
            <p:nvPr/>
          </p:nvSpPr>
          <p:spPr>
            <a:xfrm>
              <a:off x="1338260" y="305419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2" name="AutoShape 92"/>
            <p:cNvSpPr/>
            <p:nvPr/>
          </p:nvSpPr>
          <p:spPr>
            <a:xfrm>
              <a:off x="1354089" y="306699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3" name="Oval 93"/>
            <p:cNvSpPr/>
            <p:nvPr/>
          </p:nvSpPr>
          <p:spPr>
            <a:xfrm>
              <a:off x="1379564" y="294630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Oval 94"/>
            <p:cNvSpPr/>
            <p:nvPr/>
          </p:nvSpPr>
          <p:spPr>
            <a:xfrm>
              <a:off x="1424086" y="294630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Oval 95"/>
            <p:cNvSpPr/>
            <p:nvPr/>
          </p:nvSpPr>
          <p:spPr>
            <a:xfrm>
              <a:off x="1466871" y="294630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Rectangle 96"/>
            <p:cNvSpPr/>
            <p:nvPr/>
          </p:nvSpPr>
          <p:spPr>
            <a:xfrm>
              <a:off x="1566778" y="274624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17" name="Group 64"/>
          <p:cNvGrpSpPr/>
          <p:nvPr/>
        </p:nvGrpSpPr>
        <p:grpSpPr>
          <a:xfrm>
            <a:off x="1690689" y="4083052"/>
            <a:ext cx="352418" cy="876296"/>
            <a:chOff x="1690689" y="4083052"/>
            <a:chExt cx="352418" cy="876296"/>
          </a:xfrm>
        </p:grpSpPr>
        <p:sp>
          <p:nvSpPr>
            <p:cNvPr id="118" name="Freeform 65"/>
            <p:cNvSpPr/>
            <p:nvPr/>
          </p:nvSpPr>
          <p:spPr>
            <a:xfrm>
              <a:off x="1969663" y="4084515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9" name="Rectangle 66"/>
            <p:cNvSpPr/>
            <p:nvPr/>
          </p:nvSpPr>
          <p:spPr>
            <a:xfrm>
              <a:off x="1706517" y="408305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0" name="Freeform 67"/>
            <p:cNvSpPr/>
            <p:nvPr/>
          </p:nvSpPr>
          <p:spPr>
            <a:xfrm>
              <a:off x="1982766" y="413461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1" name="Freeform 68"/>
            <p:cNvSpPr/>
            <p:nvPr/>
          </p:nvSpPr>
          <p:spPr>
            <a:xfrm>
              <a:off x="1973613" y="452595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2" name="Rectangle 69"/>
            <p:cNvSpPr/>
            <p:nvPr/>
          </p:nvSpPr>
          <p:spPr>
            <a:xfrm>
              <a:off x="1708245" y="417996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3" name="Group 70"/>
            <p:cNvGrpSpPr/>
            <p:nvPr/>
          </p:nvGrpSpPr>
          <p:grpSpPr>
            <a:xfrm>
              <a:off x="1841501" y="4170459"/>
              <a:ext cx="142893" cy="52267"/>
              <a:chOff x="1841501" y="4170459"/>
              <a:chExt cx="142893" cy="52267"/>
            </a:xfrm>
          </p:grpSpPr>
          <p:sp>
            <p:nvSpPr>
              <p:cNvPr id="124" name="AutoShape 71"/>
              <p:cNvSpPr/>
              <p:nvPr/>
            </p:nvSpPr>
            <p:spPr>
              <a:xfrm>
                <a:off x="1841501" y="417045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5" name="AutoShape 72"/>
              <p:cNvSpPr/>
              <p:nvPr/>
            </p:nvSpPr>
            <p:spPr>
              <a:xfrm>
                <a:off x="1844673" y="4176567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6" name="Rectangle 73"/>
            <p:cNvSpPr/>
            <p:nvPr/>
          </p:nvSpPr>
          <p:spPr>
            <a:xfrm>
              <a:off x="1711217" y="429883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7" name="Group 74"/>
            <p:cNvGrpSpPr/>
            <p:nvPr/>
          </p:nvGrpSpPr>
          <p:grpSpPr>
            <a:xfrm>
              <a:off x="1841400" y="4289340"/>
              <a:ext cx="142893" cy="49359"/>
              <a:chOff x="1841400" y="4289340"/>
              <a:chExt cx="142893" cy="49359"/>
            </a:xfrm>
          </p:grpSpPr>
          <p:sp>
            <p:nvSpPr>
              <p:cNvPr id="128" name="AutoShape 75"/>
              <p:cNvSpPr/>
              <p:nvPr/>
            </p:nvSpPr>
            <p:spPr>
              <a:xfrm>
                <a:off x="1841400" y="4289340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9" name="AutoShape 76"/>
              <p:cNvSpPr/>
              <p:nvPr/>
            </p:nvSpPr>
            <p:spPr>
              <a:xfrm>
                <a:off x="1844774" y="4295686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0" name="Rectangle 77"/>
            <p:cNvSpPr/>
            <p:nvPr/>
          </p:nvSpPr>
          <p:spPr>
            <a:xfrm>
              <a:off x="1709726" y="442281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1" name="Rectangle 78"/>
            <p:cNvSpPr/>
            <p:nvPr/>
          </p:nvSpPr>
          <p:spPr>
            <a:xfrm>
              <a:off x="1712945" y="453070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2" name="Group 79"/>
            <p:cNvGrpSpPr/>
            <p:nvPr/>
          </p:nvGrpSpPr>
          <p:grpSpPr>
            <a:xfrm>
              <a:off x="1838236" y="4521195"/>
              <a:ext cx="142948" cy="55622"/>
              <a:chOff x="1838236" y="4521195"/>
              <a:chExt cx="142948" cy="55622"/>
            </a:xfrm>
          </p:grpSpPr>
          <p:sp>
            <p:nvSpPr>
              <p:cNvPr id="133" name="AutoShape 80"/>
              <p:cNvSpPr/>
              <p:nvPr/>
            </p:nvSpPr>
            <p:spPr>
              <a:xfrm>
                <a:off x="1838236" y="4521195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4" name="AutoShape 81"/>
              <p:cNvSpPr/>
              <p:nvPr/>
            </p:nvSpPr>
            <p:spPr>
              <a:xfrm>
                <a:off x="1841418" y="4527560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5" name="Freeform 82"/>
            <p:cNvSpPr/>
            <p:nvPr/>
          </p:nvSpPr>
          <p:spPr>
            <a:xfrm>
              <a:off x="1974610" y="442135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6" name="Group 83"/>
            <p:cNvGrpSpPr/>
            <p:nvPr/>
          </p:nvGrpSpPr>
          <p:grpSpPr>
            <a:xfrm>
              <a:off x="1838236" y="4411477"/>
              <a:ext cx="144530" cy="50840"/>
              <a:chOff x="1838236" y="4411477"/>
              <a:chExt cx="144530" cy="50840"/>
            </a:xfrm>
          </p:grpSpPr>
          <p:sp>
            <p:nvSpPr>
              <p:cNvPr id="137" name="AutoShape 84"/>
              <p:cNvSpPr/>
              <p:nvPr/>
            </p:nvSpPr>
            <p:spPr>
              <a:xfrm>
                <a:off x="1838236" y="441147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8" name="AutoShape 85"/>
              <p:cNvSpPr/>
              <p:nvPr/>
            </p:nvSpPr>
            <p:spPr>
              <a:xfrm>
                <a:off x="1841409" y="441806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9" name="Rectangle 86"/>
            <p:cNvSpPr/>
            <p:nvPr/>
          </p:nvSpPr>
          <p:spPr>
            <a:xfrm>
              <a:off x="1965210" y="408305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0" name="Freeform 87"/>
            <p:cNvSpPr/>
            <p:nvPr/>
          </p:nvSpPr>
          <p:spPr>
            <a:xfrm>
              <a:off x="1980544" y="429444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1" name="Freeform 88"/>
            <p:cNvSpPr/>
            <p:nvPr/>
          </p:nvSpPr>
          <p:spPr>
            <a:xfrm>
              <a:off x="1981285" y="4174848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2" name="Oval 89"/>
            <p:cNvSpPr/>
            <p:nvPr/>
          </p:nvSpPr>
          <p:spPr>
            <a:xfrm>
              <a:off x="2031979" y="4881451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3" name="Freeform 90"/>
            <p:cNvSpPr/>
            <p:nvPr/>
          </p:nvSpPr>
          <p:spPr>
            <a:xfrm>
              <a:off x="1978066" y="4882182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4" name="AutoShape 91"/>
            <p:cNvSpPr/>
            <p:nvPr/>
          </p:nvSpPr>
          <p:spPr>
            <a:xfrm>
              <a:off x="1690689" y="490521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5" name="AutoShape 92"/>
            <p:cNvSpPr/>
            <p:nvPr/>
          </p:nvSpPr>
          <p:spPr>
            <a:xfrm>
              <a:off x="1706517" y="491801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6" name="Oval 93"/>
            <p:cNvSpPr/>
            <p:nvPr/>
          </p:nvSpPr>
          <p:spPr>
            <a:xfrm>
              <a:off x="1731992" y="479732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7" name="Oval 94"/>
            <p:cNvSpPr/>
            <p:nvPr/>
          </p:nvSpPr>
          <p:spPr>
            <a:xfrm>
              <a:off x="1776505" y="479732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8" name="Oval 95"/>
            <p:cNvSpPr/>
            <p:nvPr/>
          </p:nvSpPr>
          <p:spPr>
            <a:xfrm>
              <a:off x="1819290" y="479732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9" name="Rectangle 96"/>
            <p:cNvSpPr/>
            <p:nvPr/>
          </p:nvSpPr>
          <p:spPr>
            <a:xfrm>
              <a:off x="1919206" y="459727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50" name="Group 61"/>
          <p:cNvGrpSpPr/>
          <p:nvPr/>
        </p:nvGrpSpPr>
        <p:grpSpPr>
          <a:xfrm>
            <a:off x="8097834" y="2290764"/>
            <a:ext cx="881060" cy="936629"/>
            <a:chOff x="8097834" y="2290764"/>
            <a:chExt cx="881060" cy="936629"/>
          </a:xfrm>
        </p:grpSpPr>
        <p:pic>
          <p:nvPicPr>
            <p:cNvPr id="151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097834" y="2290764"/>
              <a:ext cx="881060" cy="93662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" name="Freeform 63"/>
            <p:cNvSpPr/>
            <p:nvPr/>
          </p:nvSpPr>
          <p:spPr>
            <a:xfrm>
              <a:off x="8175074" y="2380612"/>
              <a:ext cx="428405" cy="4288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53" name="Group 61"/>
          <p:cNvGrpSpPr/>
          <p:nvPr/>
        </p:nvGrpSpPr>
        <p:grpSpPr>
          <a:xfrm>
            <a:off x="8262939" y="4297359"/>
            <a:ext cx="881060" cy="974722"/>
            <a:chOff x="8262939" y="4297359"/>
            <a:chExt cx="881060" cy="974722"/>
          </a:xfrm>
        </p:grpSpPr>
        <p:pic>
          <p:nvPicPr>
            <p:cNvPr id="154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262939" y="4297359"/>
              <a:ext cx="881060" cy="9747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5" name="Freeform 63"/>
            <p:cNvSpPr/>
            <p:nvPr/>
          </p:nvSpPr>
          <p:spPr>
            <a:xfrm>
              <a:off x="8340178" y="4390866"/>
              <a:ext cx="428405" cy="446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2B9AFBC1-A453-413E-B8B3-7AC4B6BD16B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59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254002"/>
            <a:ext cx="8324853" cy="990596"/>
          </a:xfrm>
        </p:spPr>
        <p:txBody>
          <a:bodyPr/>
          <a:lstStyle/>
          <a:p>
            <a:pPr lvl="0"/>
            <a:r>
              <a:rPr lang="el-GR" u="none"/>
              <a:t>Ρυθμαπόδοση</a:t>
            </a:r>
            <a:r>
              <a:rPr lang="en-US" u="none"/>
              <a:t>: </a:t>
            </a:r>
            <a:r>
              <a:rPr lang="el-GR" u="none"/>
              <a:t>σενάριο Διαδικτύου</a:t>
            </a:r>
            <a:endParaRPr lang="en-US" u="none"/>
          </a:p>
        </p:txBody>
      </p:sp>
      <p:sp>
        <p:nvSpPr>
          <p:cNvPr id="5" name="Text Box 44"/>
          <p:cNvSpPr txBox="1"/>
          <p:nvPr/>
        </p:nvSpPr>
        <p:spPr>
          <a:xfrm>
            <a:off x="3971925" y="5530848"/>
            <a:ext cx="5172075" cy="10159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10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συνδέσεις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δίκαια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)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μοιράζονται τη ζεύξη συμφόρησης του δικτύου υπολογιστών, που είναι ρυθμού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sp>
        <p:nvSpPr>
          <p:cNvPr id="6" name="Freeform 296"/>
          <p:cNvSpPr/>
          <p:nvPr/>
        </p:nvSpPr>
        <p:spPr>
          <a:xfrm>
            <a:off x="4883152" y="2720970"/>
            <a:ext cx="3127376" cy="14986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77"/>
              <a:gd name="f7" fmla="val 917"/>
              <a:gd name="f8" fmla="val 889"/>
              <a:gd name="f9" fmla="val 23"/>
              <a:gd name="f10" fmla="val 804"/>
              <a:gd name="f11" fmla="val 39"/>
              <a:gd name="f12" fmla="val 771"/>
              <a:gd name="f13" fmla="val 98"/>
              <a:gd name="f14" fmla="val 692"/>
              <a:gd name="f15" fmla="val 109"/>
              <a:gd name="f16" fmla="val 613"/>
              <a:gd name="f17" fmla="val 120"/>
              <a:gd name="f18" fmla="val 511"/>
              <a:gd name="f19" fmla="val 81"/>
              <a:gd name="f20" fmla="val 415"/>
              <a:gd name="f21" fmla="val 91"/>
              <a:gd name="f22" fmla="val 319"/>
              <a:gd name="f23" fmla="val 101"/>
              <a:gd name="f24" fmla="val 174"/>
              <a:gd name="f25" fmla="val 126"/>
              <a:gd name="f26" fmla="val 112"/>
              <a:gd name="f27" fmla="val 170"/>
              <a:gd name="f28" fmla="val 51"/>
              <a:gd name="f29" fmla="val 214"/>
              <a:gd name="f30" fmla="val 66"/>
              <a:gd name="f31" fmla="val 294"/>
              <a:gd name="f32" fmla="val 50"/>
              <a:gd name="f33" fmla="val 353"/>
              <a:gd name="f34" fmla="val 34"/>
              <a:gd name="f35" fmla="val 412"/>
              <a:gd name="f36" fmla="val 479"/>
              <a:gd name="f37" fmla="val 14"/>
              <a:gd name="f38" fmla="val 528"/>
              <a:gd name="f39" fmla="val 29"/>
              <a:gd name="f40" fmla="val 577"/>
              <a:gd name="f41" fmla="val 57"/>
              <a:gd name="f42" fmla="val 608"/>
              <a:gd name="f43" fmla="val 139"/>
              <a:gd name="f44" fmla="val 650"/>
              <a:gd name="f45" fmla="val 221"/>
              <a:gd name="f46" fmla="val 372"/>
              <a:gd name="f47" fmla="val 742"/>
              <a:gd name="f48" fmla="val 505"/>
              <a:gd name="f49" fmla="val 781"/>
              <a:gd name="f50" fmla="val 638"/>
              <a:gd name="f51" fmla="val 820"/>
              <a:gd name="f52" fmla="val 789"/>
              <a:gd name="f53" fmla="val 866"/>
              <a:gd name="f54" fmla="val 933"/>
              <a:gd name="f55" fmla="val 886"/>
              <a:gd name="f56" fmla="val 1077"/>
              <a:gd name="f57" fmla="val 906"/>
              <a:gd name="f58" fmla="val 1246"/>
              <a:gd name="f59" fmla="val 1370"/>
              <a:gd name="f60" fmla="val 901"/>
              <a:gd name="f61" fmla="val 1494"/>
              <a:gd name="f62" fmla="val 885"/>
              <a:gd name="f63" fmla="val 1594"/>
              <a:gd name="f64" fmla="val 839"/>
              <a:gd name="f65" fmla="val 1676"/>
              <a:gd name="f66" fmla="val 793"/>
              <a:gd name="f67" fmla="val 1758"/>
              <a:gd name="f68" fmla="val 747"/>
              <a:gd name="f69" fmla="val 1843"/>
              <a:gd name="f70" fmla="val 720"/>
              <a:gd name="f71" fmla="val 1860"/>
              <a:gd name="f72" fmla="val 624"/>
              <a:gd name="f73" fmla="val 1835"/>
              <a:gd name="f74" fmla="val 306"/>
              <a:gd name="f75" fmla="val 1776"/>
              <a:gd name="f76" fmla="val 219"/>
              <a:gd name="f77" fmla="val 1717"/>
              <a:gd name="f78" fmla="val 132"/>
              <a:gd name="f79" fmla="val 1599"/>
              <a:gd name="f80" fmla="val 134"/>
              <a:gd name="f81" fmla="val 1503"/>
              <a:gd name="f82" fmla="val 100"/>
              <a:gd name="f83" fmla="val 1407"/>
              <a:gd name="f84" fmla="val 1302"/>
              <a:gd name="f85" fmla="val 26"/>
              <a:gd name="f86" fmla="val 1200"/>
              <a:gd name="f87" fmla="val 13"/>
              <a:gd name="f88" fmla="val 1098"/>
              <a:gd name="f89" fmla="val 974"/>
              <a:gd name="f90" fmla="val 7"/>
              <a:gd name="f91" fmla="+- 0 0 -90"/>
              <a:gd name="f92" fmla="*/ f3 1 1877"/>
              <a:gd name="f93" fmla="*/ f4 1 917"/>
              <a:gd name="f94" fmla="val f5"/>
              <a:gd name="f95" fmla="val f6"/>
              <a:gd name="f96" fmla="val f7"/>
              <a:gd name="f97" fmla="*/ f91 f0 1"/>
              <a:gd name="f98" fmla="+- f96 0 f94"/>
              <a:gd name="f99" fmla="+- f95 0 f94"/>
              <a:gd name="f100" fmla="*/ f97 1 f2"/>
              <a:gd name="f101" fmla="*/ f99 1 1877"/>
              <a:gd name="f102" fmla="*/ f98 1 917"/>
              <a:gd name="f103" fmla="*/ 2147483647 f99 1"/>
              <a:gd name="f104" fmla="*/ 2147483647 f98 1"/>
              <a:gd name="f105" fmla="*/ 0 f99 1"/>
              <a:gd name="f106" fmla="*/ 0 f98 1"/>
              <a:gd name="f107" fmla="*/ 1877 f99 1"/>
              <a:gd name="f108" fmla="*/ 917 f98 1"/>
              <a:gd name="f109" fmla="+- f100 0 f1"/>
              <a:gd name="f110" fmla="*/ f103 1 1877"/>
              <a:gd name="f111" fmla="*/ f104 1 917"/>
              <a:gd name="f112" fmla="*/ f105 1 1877"/>
              <a:gd name="f113" fmla="*/ f106 1 917"/>
              <a:gd name="f114" fmla="*/ f107 1 1877"/>
              <a:gd name="f115" fmla="*/ f108 1 917"/>
              <a:gd name="f116" fmla="*/ f110 1 f101"/>
              <a:gd name="f117" fmla="*/ f111 1 f102"/>
              <a:gd name="f118" fmla="*/ f112 1 f101"/>
              <a:gd name="f119" fmla="*/ f114 1 f101"/>
              <a:gd name="f120" fmla="*/ f113 1 f102"/>
              <a:gd name="f121" fmla="*/ f115 1 f102"/>
              <a:gd name="f122" fmla="*/ f118 f92 1"/>
              <a:gd name="f123" fmla="*/ f119 f92 1"/>
              <a:gd name="f124" fmla="*/ f121 f93 1"/>
              <a:gd name="f125" fmla="*/ f120 f93 1"/>
              <a:gd name="f126" fmla="*/ f116 f92 1"/>
              <a:gd name="f127" fmla="*/ f117 f9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</a:cxnLst>
            <a:rect l="f122" t="f125" r="f123" b="f124"/>
            <a:pathLst>
              <a:path w="1877" h="91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14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7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6" y="f38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30"/>
                  <a:pt x="f84" y="f85"/>
                  <a:pt x="f86" y="f87"/>
                </a:cubicBezTo>
                <a:cubicBezTo>
                  <a:pt x="f88" y="f5"/>
                  <a:pt x="f89" y="f90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" name="AutoShape 21"/>
          <p:cNvSpPr/>
          <p:nvPr/>
        </p:nvSpPr>
        <p:spPr>
          <a:xfrm>
            <a:off x="4595810" y="2386017"/>
            <a:ext cx="312733" cy="152403"/>
          </a:xfrm>
          <a:custGeom>
            <a:avLst>
              <a:gd name="f8" fmla="val 79053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9053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8" name="Rectangle 22"/>
          <p:cNvSpPr/>
          <p:nvPr/>
        </p:nvSpPr>
        <p:spPr>
          <a:xfrm>
            <a:off x="4754559" y="1882777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9" name="Rectangle 23"/>
          <p:cNvSpPr/>
          <p:nvPr/>
        </p:nvSpPr>
        <p:spPr>
          <a:xfrm>
            <a:off x="4595810" y="2025652"/>
            <a:ext cx="200025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0" name="AutoShape 24"/>
          <p:cNvSpPr/>
          <p:nvPr/>
        </p:nvSpPr>
        <p:spPr>
          <a:xfrm>
            <a:off x="4595810" y="1878013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1" name="Line 25"/>
          <p:cNvSpPr/>
          <p:nvPr/>
        </p:nvSpPr>
        <p:spPr>
          <a:xfrm>
            <a:off x="4908554" y="1889122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2" name="Line 26"/>
          <p:cNvSpPr/>
          <p:nvPr/>
        </p:nvSpPr>
        <p:spPr>
          <a:xfrm flipH="1">
            <a:off x="4795835" y="2386017"/>
            <a:ext cx="112708" cy="147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3" name="Rectangle 27"/>
          <p:cNvSpPr/>
          <p:nvPr/>
        </p:nvSpPr>
        <p:spPr>
          <a:xfrm>
            <a:off x="4622804" y="2093911"/>
            <a:ext cx="131765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4" name="Rectangle 28"/>
          <p:cNvSpPr/>
          <p:nvPr/>
        </p:nvSpPr>
        <p:spPr>
          <a:xfrm>
            <a:off x="4641851" y="2181228"/>
            <a:ext cx="98426" cy="103190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5" name="Text Box 35"/>
          <p:cNvSpPr txBox="1"/>
          <p:nvPr/>
        </p:nvSpPr>
        <p:spPr>
          <a:xfrm>
            <a:off x="4746622" y="2344741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16" name="Oval 40"/>
          <p:cNvSpPr/>
          <p:nvPr/>
        </p:nvSpPr>
        <p:spPr>
          <a:xfrm rot="5400013">
            <a:off x="6611143" y="3772691"/>
            <a:ext cx="50804" cy="52545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17" name="Rectangle 41"/>
          <p:cNvSpPr/>
          <p:nvPr/>
        </p:nvSpPr>
        <p:spPr>
          <a:xfrm rot="5400013">
            <a:off x="6144420" y="3278984"/>
            <a:ext cx="984251" cy="525459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18" name="Oval 42"/>
          <p:cNvSpPr/>
          <p:nvPr/>
        </p:nvSpPr>
        <p:spPr>
          <a:xfrm rot="5400013">
            <a:off x="6615117" y="2793995"/>
            <a:ext cx="52385" cy="52545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9" name="Rectangle 43"/>
          <p:cNvSpPr/>
          <p:nvPr/>
        </p:nvSpPr>
        <p:spPr>
          <a:xfrm rot="5400013">
            <a:off x="6615112" y="3765550"/>
            <a:ext cx="31747" cy="511177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graphicFrame>
        <p:nvGraphicFramePr>
          <p:cNvPr id="20" name="19 - Αντικείμενο"/>
          <p:cNvGraphicFramePr>
            <a:graphicFrameLocks noChangeAspect="1"/>
          </p:cNvGraphicFramePr>
          <p:nvPr/>
        </p:nvGraphicFramePr>
        <p:xfrm>
          <a:off x="4524375" y="453231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1" r:id="rId3" imgW="1307263" imgH="1084139" progId="">
                  <p:embed/>
                </p:oleObj>
              </mc:Choice>
              <mc:Fallback>
                <p:oleObj r:id="rId3" imgW="1307263" imgH="1084139" progId="">
                  <p:embed/>
                  <p:pic>
                    <p:nvPicPr>
                      <p:cNvPr id="0" name="Object 4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24375" y="453231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Oval 31"/>
          <p:cNvSpPr/>
          <p:nvPr/>
        </p:nvSpPr>
        <p:spPr>
          <a:xfrm rot="1792544">
            <a:off x="5621339" y="2668589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2" name="Rectangle 32"/>
          <p:cNvSpPr/>
          <p:nvPr/>
        </p:nvSpPr>
        <p:spPr>
          <a:xfrm rot="1792544">
            <a:off x="4956169" y="2465386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3" name="Oval 33"/>
          <p:cNvSpPr/>
          <p:nvPr/>
        </p:nvSpPr>
        <p:spPr>
          <a:xfrm rot="1792544">
            <a:off x="4991108" y="2265366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4" name="Rectangle 34"/>
          <p:cNvSpPr/>
          <p:nvPr/>
        </p:nvSpPr>
        <p:spPr>
          <a:xfrm rot="1792544">
            <a:off x="5618165" y="2665412"/>
            <a:ext cx="23810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5" name="Line 456"/>
          <p:cNvSpPr/>
          <p:nvPr/>
        </p:nvSpPr>
        <p:spPr>
          <a:xfrm rot="1792544">
            <a:off x="4827583" y="2536829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6" name="AutoShape 459"/>
          <p:cNvSpPr/>
          <p:nvPr/>
        </p:nvSpPr>
        <p:spPr>
          <a:xfrm>
            <a:off x="5184776" y="1943100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7" name="Rectangle 460"/>
          <p:cNvSpPr/>
          <p:nvPr/>
        </p:nvSpPr>
        <p:spPr>
          <a:xfrm>
            <a:off x="5343525" y="1439859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8" name="Rectangle 461"/>
          <p:cNvSpPr/>
          <p:nvPr/>
        </p:nvSpPr>
        <p:spPr>
          <a:xfrm>
            <a:off x="5186367" y="1584326"/>
            <a:ext cx="198433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9" name="AutoShape 462"/>
          <p:cNvSpPr/>
          <p:nvPr/>
        </p:nvSpPr>
        <p:spPr>
          <a:xfrm>
            <a:off x="5184776" y="1435095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0" name="Line 463"/>
          <p:cNvSpPr/>
          <p:nvPr/>
        </p:nvSpPr>
        <p:spPr>
          <a:xfrm>
            <a:off x="5497509" y="1446215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1" name="Line 464"/>
          <p:cNvSpPr/>
          <p:nvPr/>
        </p:nvSpPr>
        <p:spPr>
          <a:xfrm flipH="1">
            <a:off x="5384801" y="1943100"/>
            <a:ext cx="112708" cy="1492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2" name="Rectangle 465"/>
          <p:cNvSpPr/>
          <p:nvPr/>
        </p:nvSpPr>
        <p:spPr>
          <a:xfrm>
            <a:off x="5211759" y="1651004"/>
            <a:ext cx="131765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3" name="Rectangle 466"/>
          <p:cNvSpPr/>
          <p:nvPr/>
        </p:nvSpPr>
        <p:spPr>
          <a:xfrm>
            <a:off x="5230816" y="1739902"/>
            <a:ext cx="100007" cy="101598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4" name="Oval 469"/>
          <p:cNvSpPr/>
          <p:nvPr/>
        </p:nvSpPr>
        <p:spPr>
          <a:xfrm rot="2768177">
            <a:off x="6130920" y="2671767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5" name="Rectangle 470"/>
          <p:cNvSpPr/>
          <p:nvPr/>
        </p:nvSpPr>
        <p:spPr>
          <a:xfrm rot="2768177">
            <a:off x="5409404" y="2339181"/>
            <a:ext cx="915991" cy="142875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6" name="Oval 471"/>
          <p:cNvSpPr/>
          <p:nvPr/>
        </p:nvSpPr>
        <p:spPr>
          <a:xfrm rot="2768177">
            <a:off x="5561012" y="2012950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7" name="Rectangle 472"/>
          <p:cNvSpPr/>
          <p:nvPr/>
        </p:nvSpPr>
        <p:spPr>
          <a:xfrm rot="2768177">
            <a:off x="6130923" y="2663834"/>
            <a:ext cx="30166" cy="138110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8" name="Line 473"/>
          <p:cNvSpPr/>
          <p:nvPr/>
        </p:nvSpPr>
        <p:spPr>
          <a:xfrm rot="2768177">
            <a:off x="5253034" y="2395539"/>
            <a:ext cx="11969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9" name="Oval 476"/>
          <p:cNvSpPr/>
          <p:nvPr/>
        </p:nvSpPr>
        <p:spPr>
          <a:xfrm rot="19807456" flipH="1">
            <a:off x="5084766" y="4521194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0" name="Rectangle 477"/>
          <p:cNvSpPr/>
          <p:nvPr/>
        </p:nvSpPr>
        <p:spPr>
          <a:xfrm rot="19807456" flipH="1">
            <a:off x="5057773" y="4318001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1" name="Oval 478"/>
          <p:cNvSpPr/>
          <p:nvPr/>
        </p:nvSpPr>
        <p:spPr>
          <a:xfrm rot="19807456" flipH="1">
            <a:off x="5716580" y="4117976"/>
            <a:ext cx="36511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2" name="Rectangle 479"/>
          <p:cNvSpPr/>
          <p:nvPr/>
        </p:nvSpPr>
        <p:spPr>
          <a:xfrm rot="19807456" flipH="1">
            <a:off x="5100642" y="4518023"/>
            <a:ext cx="23810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3" name="Line 480"/>
          <p:cNvSpPr/>
          <p:nvPr/>
        </p:nvSpPr>
        <p:spPr>
          <a:xfrm rot="19807456" flipH="1">
            <a:off x="4962521" y="4389440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4" name="Oval 483"/>
          <p:cNvSpPr/>
          <p:nvPr/>
        </p:nvSpPr>
        <p:spPr>
          <a:xfrm rot="18831823" flipV="1">
            <a:off x="6338890" y="4294195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5" name="Rectangle 484"/>
          <p:cNvSpPr/>
          <p:nvPr/>
        </p:nvSpPr>
        <p:spPr>
          <a:xfrm rot="18831823" flipV="1">
            <a:off x="5616579" y="4625979"/>
            <a:ext cx="917572" cy="142875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6" name="Oval 485"/>
          <p:cNvSpPr/>
          <p:nvPr/>
        </p:nvSpPr>
        <p:spPr>
          <a:xfrm rot="18831823" flipV="1">
            <a:off x="5770573" y="4953001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7" name="Rectangle 486"/>
          <p:cNvSpPr/>
          <p:nvPr/>
        </p:nvSpPr>
        <p:spPr>
          <a:xfrm rot="18831823" flipV="1">
            <a:off x="6338885" y="4303712"/>
            <a:ext cx="30166" cy="138110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8" name="Line 487"/>
          <p:cNvSpPr/>
          <p:nvPr/>
        </p:nvSpPr>
        <p:spPr>
          <a:xfrm rot="18831823" flipV="1">
            <a:off x="5461006" y="4711698"/>
            <a:ext cx="11969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aphicFrame>
        <p:nvGraphicFramePr>
          <p:cNvPr id="49" name="48 - Αντικείμενο"/>
          <p:cNvGraphicFramePr>
            <a:graphicFrameLocks noChangeAspect="1"/>
          </p:cNvGraphicFramePr>
          <p:nvPr/>
        </p:nvGraphicFramePr>
        <p:xfrm>
          <a:off x="5189538" y="4987925"/>
          <a:ext cx="544512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2" r:id="rId5" imgW="1307263" imgH="1084139" progId="">
                  <p:embed/>
                </p:oleObj>
              </mc:Choice>
              <mc:Fallback>
                <p:oleObj r:id="rId5" imgW="1307263" imgH="1084139" progId="">
                  <p:embed/>
                  <p:pic>
                    <p:nvPicPr>
                      <p:cNvPr id="0" name="Object 48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9538" y="4987925"/>
                        <a:ext cx="544512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AutoShape 490"/>
          <p:cNvSpPr/>
          <p:nvPr/>
        </p:nvSpPr>
        <p:spPr>
          <a:xfrm>
            <a:off x="8074023" y="2266953"/>
            <a:ext cx="314325" cy="153984"/>
          </a:xfrm>
          <a:custGeom>
            <a:avLst>
              <a:gd name="f8" fmla="val 78635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635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1" name="Rectangle 491"/>
          <p:cNvSpPr/>
          <p:nvPr/>
        </p:nvSpPr>
        <p:spPr>
          <a:xfrm>
            <a:off x="8232772" y="1763713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2" name="Rectangle 492"/>
          <p:cNvSpPr/>
          <p:nvPr/>
        </p:nvSpPr>
        <p:spPr>
          <a:xfrm>
            <a:off x="8075615" y="1908179"/>
            <a:ext cx="200025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3" name="AutoShape 493"/>
          <p:cNvSpPr/>
          <p:nvPr/>
        </p:nvSpPr>
        <p:spPr>
          <a:xfrm>
            <a:off x="8074023" y="1758948"/>
            <a:ext cx="314325" cy="153984"/>
          </a:xfrm>
          <a:custGeom>
            <a:avLst>
              <a:gd name="f8" fmla="val 78635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635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4" name="Line 494"/>
          <p:cNvSpPr/>
          <p:nvPr/>
        </p:nvSpPr>
        <p:spPr>
          <a:xfrm>
            <a:off x="8388348" y="1770058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5" name="Line 495"/>
          <p:cNvSpPr/>
          <p:nvPr/>
        </p:nvSpPr>
        <p:spPr>
          <a:xfrm flipH="1">
            <a:off x="8275640" y="2266953"/>
            <a:ext cx="112708" cy="1492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6" name="Rectangle 496"/>
          <p:cNvSpPr/>
          <p:nvPr/>
        </p:nvSpPr>
        <p:spPr>
          <a:xfrm>
            <a:off x="8102598" y="1974847"/>
            <a:ext cx="130173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7" name="Rectangle 497"/>
          <p:cNvSpPr/>
          <p:nvPr/>
        </p:nvSpPr>
        <p:spPr>
          <a:xfrm>
            <a:off x="8120064" y="2063745"/>
            <a:ext cx="100007" cy="101598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8" name="Oval 500"/>
          <p:cNvSpPr/>
          <p:nvPr/>
        </p:nvSpPr>
        <p:spPr>
          <a:xfrm rot="19807456" flipH="1">
            <a:off x="7291386" y="2640008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59" name="Rectangle 501"/>
          <p:cNvSpPr/>
          <p:nvPr/>
        </p:nvSpPr>
        <p:spPr>
          <a:xfrm rot="19807456" flipH="1">
            <a:off x="7264394" y="2436815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0" name="Oval 502"/>
          <p:cNvSpPr/>
          <p:nvPr/>
        </p:nvSpPr>
        <p:spPr>
          <a:xfrm rot="19807456" flipH="1">
            <a:off x="7923210" y="2236790"/>
            <a:ext cx="36511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1" name="Rectangle 503"/>
          <p:cNvSpPr/>
          <p:nvPr/>
        </p:nvSpPr>
        <p:spPr>
          <a:xfrm rot="19807456" flipH="1">
            <a:off x="7307263" y="2636837"/>
            <a:ext cx="25402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2" name="Line 504"/>
          <p:cNvSpPr/>
          <p:nvPr/>
        </p:nvSpPr>
        <p:spPr>
          <a:xfrm rot="19807456" flipH="1">
            <a:off x="7169152" y="2508254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3" name="Oval 507"/>
          <p:cNvSpPr/>
          <p:nvPr/>
        </p:nvSpPr>
        <p:spPr>
          <a:xfrm rot="1792544">
            <a:off x="8048633" y="4600579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4" name="Rectangle 508"/>
          <p:cNvSpPr/>
          <p:nvPr/>
        </p:nvSpPr>
        <p:spPr>
          <a:xfrm rot="1792544">
            <a:off x="7381880" y="4395789"/>
            <a:ext cx="731840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5" name="Oval 509"/>
          <p:cNvSpPr/>
          <p:nvPr/>
        </p:nvSpPr>
        <p:spPr>
          <a:xfrm rot="1792544">
            <a:off x="7416800" y="4195765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6" name="Rectangle 510"/>
          <p:cNvSpPr/>
          <p:nvPr/>
        </p:nvSpPr>
        <p:spPr>
          <a:xfrm rot="1792544">
            <a:off x="8043855" y="4597401"/>
            <a:ext cx="25402" cy="152403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7" name="Line 511"/>
          <p:cNvSpPr/>
          <p:nvPr/>
        </p:nvSpPr>
        <p:spPr>
          <a:xfrm rot="1792544">
            <a:off x="7243755" y="4495803"/>
            <a:ext cx="1062039" cy="127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aphicFrame>
        <p:nvGraphicFramePr>
          <p:cNvPr id="68" name="67 - Αντικείμενο"/>
          <p:cNvGraphicFramePr>
            <a:graphicFrameLocks noChangeAspect="1"/>
          </p:cNvGraphicFramePr>
          <p:nvPr/>
        </p:nvGraphicFramePr>
        <p:xfrm>
          <a:off x="8077200" y="479901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3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5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77200" y="479901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Text Box 513"/>
          <p:cNvSpPr txBox="1"/>
          <p:nvPr/>
        </p:nvSpPr>
        <p:spPr>
          <a:xfrm>
            <a:off x="5716591" y="1903415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0" name="Text Box 514"/>
          <p:cNvSpPr txBox="1"/>
          <p:nvPr/>
        </p:nvSpPr>
        <p:spPr>
          <a:xfrm>
            <a:off x="7543800" y="2411409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1" name="Freeform 515"/>
          <p:cNvSpPr/>
          <p:nvPr/>
        </p:nvSpPr>
        <p:spPr>
          <a:xfrm>
            <a:off x="5710235" y="2771774"/>
            <a:ext cx="800100" cy="13811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"/>
              <a:gd name="f7" fmla="val 870"/>
              <a:gd name="f8" fmla="val 21"/>
              <a:gd name="f9" fmla="val 11"/>
              <a:gd name="f10" fmla="val 79"/>
              <a:gd name="f11" fmla="val 44"/>
              <a:gd name="f12" fmla="val 129"/>
              <a:gd name="f13" fmla="val 63"/>
              <a:gd name="f14" fmla="val 179"/>
              <a:gd name="f15" fmla="val 82"/>
              <a:gd name="f16" fmla="val 255"/>
              <a:gd name="f17" fmla="val 102"/>
              <a:gd name="f18" fmla="val 299"/>
              <a:gd name="f19" fmla="val 112"/>
              <a:gd name="f20" fmla="val 343"/>
              <a:gd name="f21" fmla="val 122"/>
              <a:gd name="f22" fmla="val 362"/>
              <a:gd name="f23" fmla="val 116"/>
              <a:gd name="f24" fmla="val 392"/>
              <a:gd name="f25" fmla="val 121"/>
              <a:gd name="f26" fmla="val 417"/>
              <a:gd name="f27" fmla="val 124"/>
              <a:gd name="f28" fmla="val 469"/>
              <a:gd name="f29" fmla="val 100"/>
              <a:gd name="f30" fmla="val 479"/>
              <a:gd name="f31" fmla="val 145"/>
              <a:gd name="f32" fmla="val 490"/>
              <a:gd name="f33" fmla="val 191"/>
              <a:gd name="f34" fmla="val 700"/>
              <a:gd name="f35" fmla="val 772"/>
              <a:gd name="f36" fmla="val 477"/>
              <a:gd name="f37" fmla="val 845"/>
              <a:gd name="f38" fmla="val 447"/>
              <a:gd name="f39" fmla="val 842"/>
              <a:gd name="f40" fmla="val 406"/>
              <a:gd name="f41" fmla="val 839"/>
              <a:gd name="f42" fmla="val 365"/>
              <a:gd name="f43" fmla="val 836"/>
              <a:gd name="f44" fmla="val 323"/>
              <a:gd name="f45" fmla="val 835"/>
              <a:gd name="f46" fmla="val 286"/>
              <a:gd name="f47" fmla="val 833"/>
              <a:gd name="f48" fmla="val 250"/>
              <a:gd name="f49" fmla="val 831"/>
              <a:gd name="f50" fmla="val 226"/>
              <a:gd name="f51" fmla="val 822"/>
              <a:gd name="f52" fmla="val 192"/>
              <a:gd name="f53" fmla="val 828"/>
              <a:gd name="f54" fmla="val 158"/>
              <a:gd name="f55" fmla="val 834"/>
              <a:gd name="f56" fmla="val 107"/>
              <a:gd name="f57" fmla="val 861"/>
              <a:gd name="f58" fmla="val 84"/>
              <a:gd name="f59" fmla="+- 0 0 -90"/>
              <a:gd name="f60" fmla="*/ f3 1 504"/>
              <a:gd name="f61" fmla="*/ f4 1 870"/>
              <a:gd name="f62" fmla="val f5"/>
              <a:gd name="f63" fmla="val f6"/>
              <a:gd name="f64" fmla="val f7"/>
              <a:gd name="f65" fmla="*/ f59 f0 1"/>
              <a:gd name="f66" fmla="+- f64 0 f62"/>
              <a:gd name="f67" fmla="+- f63 0 f62"/>
              <a:gd name="f68" fmla="*/ f65 1 f2"/>
              <a:gd name="f69" fmla="*/ f67 1 504"/>
              <a:gd name="f70" fmla="*/ f66 1 870"/>
              <a:gd name="f71" fmla="*/ 0 f67 1"/>
              <a:gd name="f72" fmla="*/ 0 f66 1"/>
              <a:gd name="f73" fmla="*/ 2147483647 f67 1"/>
              <a:gd name="f74" fmla="*/ 2147483647 f66 1"/>
              <a:gd name="f75" fmla="*/ 504 f67 1"/>
              <a:gd name="f76" fmla="*/ 870 f66 1"/>
              <a:gd name="f77" fmla="+- f68 0 f1"/>
              <a:gd name="f78" fmla="*/ f71 1 504"/>
              <a:gd name="f79" fmla="*/ f72 1 870"/>
              <a:gd name="f80" fmla="*/ f73 1 504"/>
              <a:gd name="f81" fmla="*/ f74 1 870"/>
              <a:gd name="f82" fmla="*/ f75 1 504"/>
              <a:gd name="f83" fmla="*/ f76 1 870"/>
              <a:gd name="f84" fmla="*/ f78 1 f69"/>
              <a:gd name="f85" fmla="*/ f79 1 f70"/>
              <a:gd name="f86" fmla="*/ f80 1 f69"/>
              <a:gd name="f87" fmla="*/ f81 1 f70"/>
              <a:gd name="f88" fmla="*/ f82 1 f69"/>
              <a:gd name="f89" fmla="*/ f83 1 f70"/>
              <a:gd name="f90" fmla="*/ f84 f60 1"/>
              <a:gd name="f91" fmla="*/ f88 f60 1"/>
              <a:gd name="f92" fmla="*/ f89 f61 1"/>
              <a:gd name="f93" fmla="*/ f85 f61 1"/>
              <a:gd name="f94" fmla="*/ f86 f60 1"/>
              <a:gd name="f95" fmla="*/ f87 f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7">
                <a:pos x="f90" y="f93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</a:cxnLst>
            <a:rect l="f90" t="f93" r="f91" b="f92"/>
            <a:pathLst>
              <a:path w="504" h="870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6" y="f34"/>
                  <a:pt x="f3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2" name="Text Box 516"/>
          <p:cNvSpPr txBox="1"/>
          <p:nvPr/>
        </p:nvSpPr>
        <p:spPr>
          <a:xfrm>
            <a:off x="4724403" y="3960815"/>
            <a:ext cx="674690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3" name="Freeform 517"/>
          <p:cNvSpPr/>
          <p:nvPr/>
        </p:nvSpPr>
        <p:spPr>
          <a:xfrm>
            <a:off x="6173791" y="2749545"/>
            <a:ext cx="431797" cy="15700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2"/>
              <a:gd name="f7" fmla="val 989"/>
              <a:gd name="f8" fmla="val 15"/>
              <a:gd name="f9" fmla="val 13"/>
              <a:gd name="f10" fmla="val 49"/>
              <a:gd name="f11" fmla="val 56"/>
              <a:gd name="f12" fmla="val 92"/>
              <a:gd name="f13" fmla="val 80"/>
              <a:gd name="f14" fmla="val 231"/>
              <a:gd name="f15" fmla="val 84"/>
              <a:gd name="f16" fmla="val 204"/>
              <a:gd name="f17" fmla="val 89"/>
              <a:gd name="f18" fmla="val 257"/>
              <a:gd name="f19" fmla="val 147"/>
              <a:gd name="f20" fmla="val 270"/>
              <a:gd name="f21" fmla="val 295"/>
              <a:gd name="f22" fmla="val 652"/>
              <a:gd name="f23" fmla="val 268"/>
              <a:gd name="f24" fmla="val 774"/>
              <a:gd name="f25" fmla="val 895"/>
              <a:gd name="f26" fmla="val 261"/>
              <a:gd name="f27" fmla="val 853"/>
              <a:gd name="f28" fmla="val 875"/>
              <a:gd name="f29" fmla="val 251"/>
              <a:gd name="f30" fmla="val 894"/>
              <a:gd name="f31" fmla="val 889"/>
              <a:gd name="f32" fmla="val 242"/>
              <a:gd name="f33" fmla="val 908"/>
              <a:gd name="f34" fmla="val 227"/>
              <a:gd name="f35" fmla="val 927"/>
              <a:gd name="f36" fmla="val 183"/>
              <a:gd name="f37" fmla="val 972"/>
              <a:gd name="f38" fmla="val 167"/>
              <a:gd name="f39" fmla="+- 0 0 -90"/>
              <a:gd name="f40" fmla="*/ f3 1 272"/>
              <a:gd name="f41" fmla="*/ f4 1 989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272"/>
              <a:gd name="f50" fmla="*/ f46 1 989"/>
              <a:gd name="f51" fmla="*/ 0 f47 1"/>
              <a:gd name="f52" fmla="*/ 0 f46 1"/>
              <a:gd name="f53" fmla="*/ 2147483647 f47 1"/>
              <a:gd name="f54" fmla="*/ 2147483647 f46 1"/>
              <a:gd name="f55" fmla="*/ 272 f47 1"/>
              <a:gd name="f56" fmla="*/ 989 f46 1"/>
              <a:gd name="f57" fmla="+- f48 0 f1"/>
              <a:gd name="f58" fmla="*/ f51 1 272"/>
              <a:gd name="f59" fmla="*/ f52 1 989"/>
              <a:gd name="f60" fmla="*/ f53 1 272"/>
              <a:gd name="f61" fmla="*/ f54 1 989"/>
              <a:gd name="f62" fmla="*/ f55 1 272"/>
              <a:gd name="f63" fmla="*/ f56 1 989"/>
              <a:gd name="f64" fmla="*/ f58 1 f49"/>
              <a:gd name="f65" fmla="*/ f59 1 f50"/>
              <a:gd name="f66" fmla="*/ f60 1 f49"/>
              <a:gd name="f67" fmla="*/ f61 1 f50"/>
              <a:gd name="f68" fmla="*/ f62 1 f49"/>
              <a:gd name="f69" fmla="*/ f63 1 f50"/>
              <a:gd name="f70" fmla="*/ f64 f40 1"/>
              <a:gd name="f71" fmla="*/ f68 f40 1"/>
              <a:gd name="f72" fmla="*/ f69 f41 1"/>
              <a:gd name="f73" fmla="*/ f65 f41 1"/>
              <a:gd name="f74" fmla="*/ f66 f40 1"/>
              <a:gd name="f75" fmla="*/ f67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70" y="f73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</a:cxnLst>
            <a:rect l="f70" t="f73" r="f71" b="f72"/>
            <a:pathLst>
              <a:path w="272" h="989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6" y="f22"/>
                  <a:pt x="f23" y="f24"/>
                </a:cubicBezTo>
                <a:cubicBezTo>
                  <a:pt x="f23" y="f25"/>
                  <a:pt x="f26" y="f27"/>
                  <a:pt x="f18" y="f28"/>
                </a:cubicBezTo>
                <a:cubicBezTo>
                  <a:pt x="f29" y="f30"/>
                  <a:pt x="f18" y="f31"/>
                  <a:pt x="f32" y="f33"/>
                </a:cubicBezTo>
                <a:cubicBezTo>
                  <a:pt x="f34" y="f35"/>
                  <a:pt x="f36" y="f37"/>
                  <a:pt x="f38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4" name="Freeform 518"/>
          <p:cNvSpPr/>
          <p:nvPr/>
        </p:nvSpPr>
        <p:spPr>
          <a:xfrm>
            <a:off x="6757992" y="2733671"/>
            <a:ext cx="638178" cy="15382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2"/>
              <a:gd name="f7" fmla="val 969"/>
              <a:gd name="f8" fmla="val 306"/>
              <a:gd name="f9" fmla="val 295"/>
              <a:gd name="f10" fmla="val 5"/>
              <a:gd name="f11" fmla="val 262"/>
              <a:gd name="f12" fmla="val 24"/>
              <a:gd name="f13" fmla="val 240"/>
              <a:gd name="f14" fmla="val 36"/>
              <a:gd name="f15" fmla="val 218"/>
              <a:gd name="f16" fmla="val 48"/>
              <a:gd name="f17" fmla="val 199"/>
              <a:gd name="f18" fmla="val 58"/>
              <a:gd name="f19" fmla="val 174"/>
              <a:gd name="f20" fmla="val 72"/>
              <a:gd name="f21" fmla="val 149"/>
              <a:gd name="f22" fmla="val 86"/>
              <a:gd name="f23" fmla="val 115"/>
              <a:gd name="f24" fmla="val 101"/>
              <a:gd name="f25" fmla="val 90"/>
              <a:gd name="f26" fmla="val 119"/>
              <a:gd name="f27" fmla="val 64"/>
              <a:gd name="f28" fmla="val 136"/>
              <a:gd name="f29" fmla="val 127"/>
              <a:gd name="f30" fmla="val 25"/>
              <a:gd name="f31" fmla="val 178"/>
              <a:gd name="f32" fmla="val 14"/>
              <a:gd name="f33" fmla="val 223"/>
              <a:gd name="f34" fmla="val 732"/>
              <a:gd name="f35" fmla="val 804"/>
              <a:gd name="f36" fmla="val 27"/>
              <a:gd name="f37" fmla="val 877"/>
              <a:gd name="f38" fmla="val 53"/>
              <a:gd name="f39" fmla="val 854"/>
              <a:gd name="f40" fmla="val 98"/>
              <a:gd name="f41" fmla="val 871"/>
              <a:gd name="f42" fmla="val 144"/>
              <a:gd name="f43" fmla="val 888"/>
              <a:gd name="f44" fmla="val 209"/>
              <a:gd name="f45" fmla="val 884"/>
              <a:gd name="f46" fmla="val 261"/>
              <a:gd name="f47" fmla="val 900"/>
              <a:gd name="f48" fmla="val 312"/>
              <a:gd name="f49" fmla="val 916"/>
              <a:gd name="f50" fmla="val 373"/>
              <a:gd name="f51" fmla="val 955"/>
              <a:gd name="f52" fmla="+- 0 0 -90"/>
              <a:gd name="f53" fmla="*/ f3 1 402"/>
              <a:gd name="f54" fmla="*/ f4 1 969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402"/>
              <a:gd name="f63" fmla="*/ f59 1 969"/>
              <a:gd name="f64" fmla="*/ 2147483647 f60 1"/>
              <a:gd name="f65" fmla="*/ 0 f59 1"/>
              <a:gd name="f66" fmla="*/ 2147483647 f59 1"/>
              <a:gd name="f67" fmla="*/ 0 f60 1"/>
              <a:gd name="f68" fmla="*/ 402 f60 1"/>
              <a:gd name="f69" fmla="*/ 969 f59 1"/>
              <a:gd name="f70" fmla="+- f61 0 f1"/>
              <a:gd name="f71" fmla="*/ f64 1 402"/>
              <a:gd name="f72" fmla="*/ f65 1 969"/>
              <a:gd name="f73" fmla="*/ f66 1 969"/>
              <a:gd name="f74" fmla="*/ f67 1 402"/>
              <a:gd name="f75" fmla="*/ f68 1 402"/>
              <a:gd name="f76" fmla="*/ f69 1 969"/>
              <a:gd name="f77" fmla="*/ f71 1 f62"/>
              <a:gd name="f78" fmla="*/ f72 1 f63"/>
              <a:gd name="f79" fmla="*/ f73 1 f63"/>
              <a:gd name="f80" fmla="*/ f74 1 f62"/>
              <a:gd name="f81" fmla="*/ f75 1 f62"/>
              <a:gd name="f82" fmla="*/ f76 1 f63"/>
              <a:gd name="f83" fmla="*/ f80 f53 1"/>
              <a:gd name="f84" fmla="*/ f81 f53 1"/>
              <a:gd name="f85" fmla="*/ f82 f54 1"/>
              <a:gd name="f86" fmla="*/ f78 f54 1"/>
              <a:gd name="f87" fmla="*/ f77 f53 1"/>
              <a:gd name="f88" fmla="*/ f79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87" y="f86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</a:cxnLst>
            <a:rect l="f83" t="f86" r="f84" b="f85"/>
            <a:pathLst>
              <a:path w="402" h="969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0" y="f29"/>
                  <a:pt x="f30" y="f31"/>
                </a:cubicBezTo>
                <a:cubicBezTo>
                  <a:pt x="f32" y="f33"/>
                  <a:pt x="f5" y="f34"/>
                  <a:pt x="f3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6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5" name="Text Box 519"/>
          <p:cNvSpPr txBox="1"/>
          <p:nvPr/>
        </p:nvSpPr>
        <p:spPr>
          <a:xfrm>
            <a:off x="5983284" y="4498976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6" name="Text Box 520"/>
          <p:cNvSpPr txBox="1"/>
          <p:nvPr/>
        </p:nvSpPr>
        <p:spPr>
          <a:xfrm>
            <a:off x="7670801" y="3986217"/>
            <a:ext cx="674690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7" name="Text Box 521"/>
          <p:cNvSpPr txBox="1"/>
          <p:nvPr/>
        </p:nvSpPr>
        <p:spPr>
          <a:xfrm>
            <a:off x="6699251" y="3357567"/>
            <a:ext cx="676271" cy="39687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</a:p>
        </p:txBody>
      </p:sp>
      <p:sp>
        <p:nvSpPr>
          <p:cNvPr id="78" name="Rectangle 523"/>
          <p:cNvSpPr txBox="1">
            <a:spLocks noGrp="1"/>
          </p:cNvSpPr>
          <p:nvPr>
            <p:ph idx="1"/>
          </p:nvPr>
        </p:nvSpPr>
        <p:spPr>
          <a:xfrm>
            <a:off x="533396" y="2171699"/>
            <a:ext cx="3759198" cy="40766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/>
              <a:t>ανά σύνδεση η από άκρο σε άκρο ρυθμαπόδοσηείναι:</a:t>
            </a:r>
            <a:r>
              <a:rPr lang="en-US" sz="2400"/>
              <a:t> min(R</a:t>
            </a:r>
            <a:r>
              <a:rPr lang="en-US" sz="2400" baseline="-25000"/>
              <a:t>c</a:t>
            </a:r>
            <a:r>
              <a:rPr lang="en-US" sz="2400"/>
              <a:t>,</a:t>
            </a:r>
            <a:r>
              <a:rPr lang="el-GR" sz="2400"/>
              <a:t> </a:t>
            </a:r>
            <a:r>
              <a:rPr lang="en-US" sz="2400"/>
              <a:t>R</a:t>
            </a:r>
            <a:r>
              <a:rPr lang="en-US" sz="2400" baseline="-25000"/>
              <a:t>s</a:t>
            </a:r>
            <a:r>
              <a:rPr lang="en-US" sz="2400"/>
              <a:t>,</a:t>
            </a:r>
            <a:r>
              <a:rPr lang="el-GR" sz="2400"/>
              <a:t> </a:t>
            </a:r>
            <a:r>
              <a:rPr lang="en-US" sz="2400"/>
              <a:t>R/10)</a:t>
            </a:r>
            <a:endParaRPr lang="el-GR" sz="2400"/>
          </a:p>
          <a:p>
            <a:pPr lvl="0">
              <a:spcBef>
                <a:spcPts val="600"/>
              </a:spcBef>
              <a:buNone/>
            </a:pPr>
            <a:endParaRPr lang="en-US" sz="2400"/>
          </a:p>
          <a:p>
            <a:pPr lvl="0">
              <a:spcBef>
                <a:spcPts val="600"/>
              </a:spcBef>
            </a:pPr>
            <a:r>
              <a:rPr lang="el-GR" sz="2400"/>
              <a:t>στην πράξη</a:t>
            </a:r>
            <a:r>
              <a:rPr lang="en-US" sz="2400"/>
              <a:t>: </a:t>
            </a:r>
            <a:r>
              <a:rPr lang="el-GR" sz="2400"/>
              <a:t>συχνά η συμφόρηση οφείλεται στο </a:t>
            </a:r>
            <a:r>
              <a:rPr lang="en-US" sz="2400"/>
              <a:t>R</a:t>
            </a:r>
            <a:r>
              <a:rPr lang="en-US" sz="2400" baseline="-25000"/>
              <a:t>c</a:t>
            </a:r>
            <a:r>
              <a:rPr lang="en-US" sz="2400"/>
              <a:t> </a:t>
            </a:r>
            <a:r>
              <a:rPr lang="el-GR" sz="2400"/>
              <a:t>ή</a:t>
            </a:r>
            <a:r>
              <a:rPr lang="en-US" sz="2400"/>
              <a:t> R</a:t>
            </a:r>
            <a:r>
              <a:rPr lang="en-US" sz="2400" baseline="-25000"/>
              <a:t>s</a:t>
            </a:r>
          </a:p>
        </p:txBody>
      </p:sp>
      <p:grpSp>
        <p:nvGrpSpPr>
          <p:cNvPr id="79" name="Group 64"/>
          <p:cNvGrpSpPr/>
          <p:nvPr/>
        </p:nvGrpSpPr>
        <p:grpSpPr>
          <a:xfrm>
            <a:off x="8058150" y="1670051"/>
            <a:ext cx="352427" cy="876305"/>
            <a:chOff x="8058150" y="1670051"/>
            <a:chExt cx="352427" cy="876305"/>
          </a:xfrm>
        </p:grpSpPr>
        <p:sp>
          <p:nvSpPr>
            <p:cNvPr id="80" name="Freeform 65"/>
            <p:cNvSpPr/>
            <p:nvPr/>
          </p:nvSpPr>
          <p:spPr>
            <a:xfrm>
              <a:off x="8337124" y="1671514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1" name="Rectangle 66"/>
            <p:cNvSpPr/>
            <p:nvPr/>
          </p:nvSpPr>
          <p:spPr>
            <a:xfrm>
              <a:off x="8073978" y="1670051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2" name="Freeform 67"/>
            <p:cNvSpPr/>
            <p:nvPr/>
          </p:nvSpPr>
          <p:spPr>
            <a:xfrm>
              <a:off x="8350227" y="1721623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3" name="Freeform 68"/>
            <p:cNvSpPr/>
            <p:nvPr/>
          </p:nvSpPr>
          <p:spPr>
            <a:xfrm>
              <a:off x="8341074" y="2112958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4" name="Rectangle 69"/>
            <p:cNvSpPr/>
            <p:nvPr/>
          </p:nvSpPr>
          <p:spPr>
            <a:xfrm>
              <a:off x="8075706" y="1766968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85" name="Group 70"/>
            <p:cNvGrpSpPr/>
            <p:nvPr/>
          </p:nvGrpSpPr>
          <p:grpSpPr>
            <a:xfrm>
              <a:off x="8208961" y="1757458"/>
              <a:ext cx="142893" cy="52267"/>
              <a:chOff x="8208961" y="1757458"/>
              <a:chExt cx="142893" cy="52267"/>
            </a:xfrm>
          </p:grpSpPr>
          <p:sp>
            <p:nvSpPr>
              <p:cNvPr id="86" name="AutoShape 71"/>
              <p:cNvSpPr/>
              <p:nvPr/>
            </p:nvSpPr>
            <p:spPr>
              <a:xfrm>
                <a:off x="8208961" y="1757458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7" name="AutoShape 72"/>
              <p:cNvSpPr/>
              <p:nvPr/>
            </p:nvSpPr>
            <p:spPr>
              <a:xfrm>
                <a:off x="8212134" y="1763566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88" name="Rectangle 73"/>
            <p:cNvSpPr/>
            <p:nvPr/>
          </p:nvSpPr>
          <p:spPr>
            <a:xfrm>
              <a:off x="8078678" y="1885831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89" name="Group 74"/>
            <p:cNvGrpSpPr/>
            <p:nvPr/>
          </p:nvGrpSpPr>
          <p:grpSpPr>
            <a:xfrm>
              <a:off x="8208870" y="1876339"/>
              <a:ext cx="142893" cy="49359"/>
              <a:chOff x="8208870" y="1876339"/>
              <a:chExt cx="142893" cy="49359"/>
            </a:xfrm>
          </p:grpSpPr>
          <p:sp>
            <p:nvSpPr>
              <p:cNvPr id="90" name="AutoShape 75"/>
              <p:cNvSpPr/>
              <p:nvPr/>
            </p:nvSpPr>
            <p:spPr>
              <a:xfrm>
                <a:off x="8208870" y="1876339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1" name="AutoShape 76"/>
              <p:cNvSpPr/>
              <p:nvPr/>
            </p:nvSpPr>
            <p:spPr>
              <a:xfrm>
                <a:off x="8212235" y="1882685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2" name="Rectangle 77"/>
            <p:cNvSpPr/>
            <p:nvPr/>
          </p:nvSpPr>
          <p:spPr>
            <a:xfrm>
              <a:off x="8077196" y="200981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3" name="Rectangle 78"/>
            <p:cNvSpPr/>
            <p:nvPr/>
          </p:nvSpPr>
          <p:spPr>
            <a:xfrm>
              <a:off x="8080406" y="211770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4" name="Group 79"/>
            <p:cNvGrpSpPr/>
            <p:nvPr/>
          </p:nvGrpSpPr>
          <p:grpSpPr>
            <a:xfrm>
              <a:off x="8205697" y="2108204"/>
              <a:ext cx="142948" cy="55622"/>
              <a:chOff x="8205697" y="2108204"/>
              <a:chExt cx="142948" cy="55622"/>
            </a:xfrm>
          </p:grpSpPr>
          <p:sp>
            <p:nvSpPr>
              <p:cNvPr id="95" name="AutoShape 80"/>
              <p:cNvSpPr/>
              <p:nvPr/>
            </p:nvSpPr>
            <p:spPr>
              <a:xfrm>
                <a:off x="8205697" y="2108204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6" name="AutoShape 81"/>
              <p:cNvSpPr/>
              <p:nvPr/>
            </p:nvSpPr>
            <p:spPr>
              <a:xfrm>
                <a:off x="8208879" y="2114559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7" name="Freeform 82"/>
            <p:cNvSpPr/>
            <p:nvPr/>
          </p:nvSpPr>
          <p:spPr>
            <a:xfrm>
              <a:off x="8342071" y="2008351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8" name="Group 83"/>
            <p:cNvGrpSpPr/>
            <p:nvPr/>
          </p:nvGrpSpPr>
          <p:grpSpPr>
            <a:xfrm>
              <a:off x="8205697" y="1998476"/>
              <a:ext cx="144530" cy="50840"/>
              <a:chOff x="8205697" y="1998476"/>
              <a:chExt cx="144530" cy="50840"/>
            </a:xfrm>
          </p:grpSpPr>
          <p:sp>
            <p:nvSpPr>
              <p:cNvPr id="99" name="AutoShape 84"/>
              <p:cNvSpPr/>
              <p:nvPr/>
            </p:nvSpPr>
            <p:spPr>
              <a:xfrm>
                <a:off x="8205697" y="1998476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0" name="AutoShape 85"/>
              <p:cNvSpPr/>
              <p:nvPr/>
            </p:nvSpPr>
            <p:spPr>
              <a:xfrm>
                <a:off x="8208870" y="2005059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1" name="Rectangle 86"/>
            <p:cNvSpPr/>
            <p:nvPr/>
          </p:nvSpPr>
          <p:spPr>
            <a:xfrm>
              <a:off x="8332671" y="1670051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2" name="Freeform 87"/>
            <p:cNvSpPr/>
            <p:nvPr/>
          </p:nvSpPr>
          <p:spPr>
            <a:xfrm>
              <a:off x="8348005" y="1881442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3" name="Freeform 88"/>
            <p:cNvSpPr/>
            <p:nvPr/>
          </p:nvSpPr>
          <p:spPr>
            <a:xfrm>
              <a:off x="8348746" y="1761847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4" name="Oval 89"/>
            <p:cNvSpPr/>
            <p:nvPr/>
          </p:nvSpPr>
          <p:spPr>
            <a:xfrm>
              <a:off x="8399449" y="2468450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5" name="Freeform 90"/>
            <p:cNvSpPr/>
            <p:nvPr/>
          </p:nvSpPr>
          <p:spPr>
            <a:xfrm>
              <a:off x="8345527" y="2469181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6" name="AutoShape 91"/>
            <p:cNvSpPr/>
            <p:nvPr/>
          </p:nvSpPr>
          <p:spPr>
            <a:xfrm>
              <a:off x="8058150" y="2492224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7" name="AutoShape 92"/>
            <p:cNvSpPr/>
            <p:nvPr/>
          </p:nvSpPr>
          <p:spPr>
            <a:xfrm>
              <a:off x="8073978" y="2505026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8" name="Oval 93"/>
            <p:cNvSpPr/>
            <p:nvPr/>
          </p:nvSpPr>
          <p:spPr>
            <a:xfrm>
              <a:off x="8099453" y="2384325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9" name="Oval 94"/>
            <p:cNvSpPr/>
            <p:nvPr/>
          </p:nvSpPr>
          <p:spPr>
            <a:xfrm>
              <a:off x="8143966" y="2384325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0" name="Oval 95"/>
            <p:cNvSpPr/>
            <p:nvPr/>
          </p:nvSpPr>
          <p:spPr>
            <a:xfrm>
              <a:off x="8186751" y="2384325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Rectangle 96"/>
            <p:cNvSpPr/>
            <p:nvPr/>
          </p:nvSpPr>
          <p:spPr>
            <a:xfrm>
              <a:off x="8286667" y="2184273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12" name="Group 64"/>
          <p:cNvGrpSpPr/>
          <p:nvPr/>
        </p:nvGrpSpPr>
        <p:grpSpPr>
          <a:xfrm>
            <a:off x="4586292" y="1657350"/>
            <a:ext cx="352418" cy="876305"/>
            <a:chOff x="4586292" y="1657350"/>
            <a:chExt cx="352418" cy="876305"/>
          </a:xfrm>
        </p:grpSpPr>
        <p:sp>
          <p:nvSpPr>
            <p:cNvPr id="113" name="Freeform 65"/>
            <p:cNvSpPr/>
            <p:nvPr/>
          </p:nvSpPr>
          <p:spPr>
            <a:xfrm>
              <a:off x="4865257" y="1658813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Rectangle 66"/>
            <p:cNvSpPr/>
            <p:nvPr/>
          </p:nvSpPr>
          <p:spPr>
            <a:xfrm>
              <a:off x="4602120" y="1657350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Freeform 67"/>
            <p:cNvSpPr/>
            <p:nvPr/>
          </p:nvSpPr>
          <p:spPr>
            <a:xfrm>
              <a:off x="4878369" y="1708922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Freeform 68"/>
            <p:cNvSpPr/>
            <p:nvPr/>
          </p:nvSpPr>
          <p:spPr>
            <a:xfrm>
              <a:off x="4869216" y="2100257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7" name="Rectangle 69"/>
            <p:cNvSpPr/>
            <p:nvPr/>
          </p:nvSpPr>
          <p:spPr>
            <a:xfrm>
              <a:off x="4603848" y="1754267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18" name="Group 70"/>
            <p:cNvGrpSpPr/>
            <p:nvPr/>
          </p:nvGrpSpPr>
          <p:grpSpPr>
            <a:xfrm>
              <a:off x="4737104" y="1744757"/>
              <a:ext cx="142893" cy="52267"/>
              <a:chOff x="4737104" y="1744757"/>
              <a:chExt cx="142893" cy="52267"/>
            </a:xfrm>
          </p:grpSpPr>
          <p:sp>
            <p:nvSpPr>
              <p:cNvPr id="119" name="AutoShape 71"/>
              <p:cNvSpPr/>
              <p:nvPr/>
            </p:nvSpPr>
            <p:spPr>
              <a:xfrm>
                <a:off x="4737104" y="1744757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0" name="AutoShape 72"/>
              <p:cNvSpPr/>
              <p:nvPr/>
            </p:nvSpPr>
            <p:spPr>
              <a:xfrm>
                <a:off x="4740267" y="1750865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1" name="Rectangle 73"/>
            <p:cNvSpPr/>
            <p:nvPr/>
          </p:nvSpPr>
          <p:spPr>
            <a:xfrm>
              <a:off x="4606811" y="1873130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2" name="Group 74"/>
            <p:cNvGrpSpPr/>
            <p:nvPr/>
          </p:nvGrpSpPr>
          <p:grpSpPr>
            <a:xfrm>
              <a:off x="4737003" y="1863638"/>
              <a:ext cx="142893" cy="49359"/>
              <a:chOff x="4737003" y="1863638"/>
              <a:chExt cx="142893" cy="49359"/>
            </a:xfrm>
          </p:grpSpPr>
          <p:sp>
            <p:nvSpPr>
              <p:cNvPr id="123" name="AutoShape 75"/>
              <p:cNvSpPr/>
              <p:nvPr/>
            </p:nvSpPr>
            <p:spPr>
              <a:xfrm>
                <a:off x="4737003" y="1863638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4" name="AutoShape 76"/>
              <p:cNvSpPr/>
              <p:nvPr/>
            </p:nvSpPr>
            <p:spPr>
              <a:xfrm>
                <a:off x="4740368" y="1869984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5" name="Rectangle 77"/>
            <p:cNvSpPr/>
            <p:nvPr/>
          </p:nvSpPr>
          <p:spPr>
            <a:xfrm>
              <a:off x="4605329" y="1997113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6" name="Rectangle 78"/>
            <p:cNvSpPr/>
            <p:nvPr/>
          </p:nvSpPr>
          <p:spPr>
            <a:xfrm>
              <a:off x="4608548" y="210501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7" name="Group 79"/>
            <p:cNvGrpSpPr/>
            <p:nvPr/>
          </p:nvGrpSpPr>
          <p:grpSpPr>
            <a:xfrm>
              <a:off x="4733839" y="2095503"/>
              <a:ext cx="142948" cy="55622"/>
              <a:chOff x="4733839" y="2095503"/>
              <a:chExt cx="142948" cy="55622"/>
            </a:xfrm>
          </p:grpSpPr>
          <p:sp>
            <p:nvSpPr>
              <p:cNvPr id="128" name="AutoShape 80"/>
              <p:cNvSpPr/>
              <p:nvPr/>
            </p:nvSpPr>
            <p:spPr>
              <a:xfrm>
                <a:off x="4733839" y="2095503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9" name="AutoShape 81"/>
              <p:cNvSpPr/>
              <p:nvPr/>
            </p:nvSpPr>
            <p:spPr>
              <a:xfrm>
                <a:off x="4737012" y="2101858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0" name="Freeform 82"/>
            <p:cNvSpPr/>
            <p:nvPr/>
          </p:nvSpPr>
          <p:spPr>
            <a:xfrm>
              <a:off x="4870204" y="1995650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1" name="Group 83"/>
            <p:cNvGrpSpPr/>
            <p:nvPr/>
          </p:nvGrpSpPr>
          <p:grpSpPr>
            <a:xfrm>
              <a:off x="4733830" y="1985784"/>
              <a:ext cx="144530" cy="50840"/>
              <a:chOff x="4733830" y="1985784"/>
              <a:chExt cx="144530" cy="50840"/>
            </a:xfrm>
          </p:grpSpPr>
          <p:sp>
            <p:nvSpPr>
              <p:cNvPr id="132" name="AutoShape 84"/>
              <p:cNvSpPr/>
              <p:nvPr/>
            </p:nvSpPr>
            <p:spPr>
              <a:xfrm>
                <a:off x="4733830" y="1985784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3" name="AutoShape 85"/>
              <p:cNvSpPr/>
              <p:nvPr/>
            </p:nvSpPr>
            <p:spPr>
              <a:xfrm>
                <a:off x="4737012" y="1992358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4" name="Rectangle 86"/>
            <p:cNvSpPr/>
            <p:nvPr/>
          </p:nvSpPr>
          <p:spPr>
            <a:xfrm>
              <a:off x="4860813" y="1657350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5" name="Freeform 87"/>
            <p:cNvSpPr/>
            <p:nvPr/>
          </p:nvSpPr>
          <p:spPr>
            <a:xfrm>
              <a:off x="4876138" y="1868740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6" name="Freeform 88"/>
            <p:cNvSpPr/>
            <p:nvPr/>
          </p:nvSpPr>
          <p:spPr>
            <a:xfrm>
              <a:off x="4876888" y="1749146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7" name="Oval 89"/>
            <p:cNvSpPr/>
            <p:nvPr/>
          </p:nvSpPr>
          <p:spPr>
            <a:xfrm>
              <a:off x="4927582" y="2455749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8" name="Freeform 90"/>
            <p:cNvSpPr/>
            <p:nvPr/>
          </p:nvSpPr>
          <p:spPr>
            <a:xfrm>
              <a:off x="4873669" y="2456480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9" name="AutoShape 91"/>
            <p:cNvSpPr/>
            <p:nvPr/>
          </p:nvSpPr>
          <p:spPr>
            <a:xfrm>
              <a:off x="4586292" y="2479523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0" name="AutoShape 92"/>
            <p:cNvSpPr/>
            <p:nvPr/>
          </p:nvSpPr>
          <p:spPr>
            <a:xfrm>
              <a:off x="4602120" y="2492325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1" name="Oval 93"/>
            <p:cNvSpPr/>
            <p:nvPr/>
          </p:nvSpPr>
          <p:spPr>
            <a:xfrm>
              <a:off x="4627586" y="2371633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2" name="Oval 94"/>
            <p:cNvSpPr/>
            <p:nvPr/>
          </p:nvSpPr>
          <p:spPr>
            <a:xfrm>
              <a:off x="4672108" y="2371633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3" name="Oval 95"/>
            <p:cNvSpPr/>
            <p:nvPr/>
          </p:nvSpPr>
          <p:spPr>
            <a:xfrm>
              <a:off x="4714893" y="2371633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4" name="Rectangle 96"/>
            <p:cNvSpPr/>
            <p:nvPr/>
          </p:nvSpPr>
          <p:spPr>
            <a:xfrm>
              <a:off x="4814809" y="2171571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45" name="Group 64"/>
          <p:cNvGrpSpPr/>
          <p:nvPr/>
        </p:nvGrpSpPr>
        <p:grpSpPr>
          <a:xfrm>
            <a:off x="5159373" y="1216023"/>
            <a:ext cx="352428" cy="876306"/>
            <a:chOff x="5159373" y="1216023"/>
            <a:chExt cx="352428" cy="876306"/>
          </a:xfrm>
        </p:grpSpPr>
        <p:sp>
          <p:nvSpPr>
            <p:cNvPr id="146" name="Freeform 65"/>
            <p:cNvSpPr/>
            <p:nvPr/>
          </p:nvSpPr>
          <p:spPr>
            <a:xfrm>
              <a:off x="5438348" y="1217487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7" name="Rectangle 66"/>
            <p:cNvSpPr/>
            <p:nvPr/>
          </p:nvSpPr>
          <p:spPr>
            <a:xfrm>
              <a:off x="5175202" y="1216023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8" name="Freeform 67"/>
            <p:cNvSpPr/>
            <p:nvPr/>
          </p:nvSpPr>
          <p:spPr>
            <a:xfrm>
              <a:off x="5451451" y="1267596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9" name="Freeform 68"/>
            <p:cNvSpPr/>
            <p:nvPr/>
          </p:nvSpPr>
          <p:spPr>
            <a:xfrm>
              <a:off x="5442307" y="1658931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50" name="Rectangle 69"/>
            <p:cNvSpPr/>
            <p:nvPr/>
          </p:nvSpPr>
          <p:spPr>
            <a:xfrm>
              <a:off x="5176930" y="1312941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51" name="Group 70"/>
            <p:cNvGrpSpPr/>
            <p:nvPr/>
          </p:nvGrpSpPr>
          <p:grpSpPr>
            <a:xfrm>
              <a:off x="5310185" y="1303431"/>
              <a:ext cx="142893" cy="52267"/>
              <a:chOff x="5310185" y="1303431"/>
              <a:chExt cx="142893" cy="52267"/>
            </a:xfrm>
          </p:grpSpPr>
          <p:sp>
            <p:nvSpPr>
              <p:cNvPr id="152" name="AutoShape 71"/>
              <p:cNvSpPr/>
              <p:nvPr/>
            </p:nvSpPr>
            <p:spPr>
              <a:xfrm>
                <a:off x="5310185" y="1303431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3" name="AutoShape 72"/>
              <p:cNvSpPr/>
              <p:nvPr/>
            </p:nvSpPr>
            <p:spPr>
              <a:xfrm>
                <a:off x="5313358" y="1309539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54" name="Rectangle 73"/>
            <p:cNvSpPr/>
            <p:nvPr/>
          </p:nvSpPr>
          <p:spPr>
            <a:xfrm>
              <a:off x="5179902" y="143180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55" name="Group 74"/>
            <p:cNvGrpSpPr/>
            <p:nvPr/>
          </p:nvGrpSpPr>
          <p:grpSpPr>
            <a:xfrm>
              <a:off x="5310094" y="1422312"/>
              <a:ext cx="142893" cy="49359"/>
              <a:chOff x="5310094" y="1422312"/>
              <a:chExt cx="142893" cy="49359"/>
            </a:xfrm>
          </p:grpSpPr>
          <p:sp>
            <p:nvSpPr>
              <p:cNvPr id="156" name="AutoShape 75"/>
              <p:cNvSpPr/>
              <p:nvPr/>
            </p:nvSpPr>
            <p:spPr>
              <a:xfrm>
                <a:off x="5310094" y="1422312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7" name="AutoShape 76"/>
              <p:cNvSpPr/>
              <p:nvPr/>
            </p:nvSpPr>
            <p:spPr>
              <a:xfrm>
                <a:off x="5313459" y="1428658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58" name="Rectangle 77"/>
            <p:cNvSpPr/>
            <p:nvPr/>
          </p:nvSpPr>
          <p:spPr>
            <a:xfrm>
              <a:off x="5178420" y="1555787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59" name="Rectangle 78"/>
            <p:cNvSpPr/>
            <p:nvPr/>
          </p:nvSpPr>
          <p:spPr>
            <a:xfrm>
              <a:off x="5181630" y="1663686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60" name="Group 79"/>
            <p:cNvGrpSpPr/>
            <p:nvPr/>
          </p:nvGrpSpPr>
          <p:grpSpPr>
            <a:xfrm>
              <a:off x="5306921" y="1654177"/>
              <a:ext cx="142948" cy="55622"/>
              <a:chOff x="5306921" y="1654177"/>
              <a:chExt cx="142948" cy="55622"/>
            </a:xfrm>
          </p:grpSpPr>
          <p:sp>
            <p:nvSpPr>
              <p:cNvPr id="161" name="AutoShape 80"/>
              <p:cNvSpPr/>
              <p:nvPr/>
            </p:nvSpPr>
            <p:spPr>
              <a:xfrm>
                <a:off x="5306921" y="1654177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2" name="AutoShape 81"/>
              <p:cNvSpPr/>
              <p:nvPr/>
            </p:nvSpPr>
            <p:spPr>
              <a:xfrm>
                <a:off x="5310103" y="1660532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63" name="Freeform 82"/>
            <p:cNvSpPr/>
            <p:nvPr/>
          </p:nvSpPr>
          <p:spPr>
            <a:xfrm>
              <a:off x="5443295" y="1554324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64" name="Group 83"/>
            <p:cNvGrpSpPr/>
            <p:nvPr/>
          </p:nvGrpSpPr>
          <p:grpSpPr>
            <a:xfrm>
              <a:off x="5306921" y="1544458"/>
              <a:ext cx="144530" cy="50840"/>
              <a:chOff x="5306921" y="1544458"/>
              <a:chExt cx="144530" cy="50840"/>
            </a:xfrm>
          </p:grpSpPr>
          <p:sp>
            <p:nvSpPr>
              <p:cNvPr id="165" name="AutoShape 84"/>
              <p:cNvSpPr/>
              <p:nvPr/>
            </p:nvSpPr>
            <p:spPr>
              <a:xfrm>
                <a:off x="5306921" y="1544458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6" name="AutoShape 85"/>
              <p:cNvSpPr/>
              <p:nvPr/>
            </p:nvSpPr>
            <p:spPr>
              <a:xfrm>
                <a:off x="5310094" y="1551041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67" name="Rectangle 86"/>
            <p:cNvSpPr/>
            <p:nvPr/>
          </p:nvSpPr>
          <p:spPr>
            <a:xfrm>
              <a:off x="5433895" y="1216023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68" name="Freeform 87"/>
            <p:cNvSpPr/>
            <p:nvPr/>
          </p:nvSpPr>
          <p:spPr>
            <a:xfrm>
              <a:off x="5449229" y="1427424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69" name="Freeform 88"/>
            <p:cNvSpPr/>
            <p:nvPr/>
          </p:nvSpPr>
          <p:spPr>
            <a:xfrm>
              <a:off x="5449970" y="1307820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0" name="Oval 89"/>
            <p:cNvSpPr/>
            <p:nvPr/>
          </p:nvSpPr>
          <p:spPr>
            <a:xfrm>
              <a:off x="5500673" y="2014423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1" name="Freeform 90"/>
            <p:cNvSpPr/>
            <p:nvPr/>
          </p:nvSpPr>
          <p:spPr>
            <a:xfrm>
              <a:off x="5446751" y="2015154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2" name="AutoShape 91"/>
            <p:cNvSpPr/>
            <p:nvPr/>
          </p:nvSpPr>
          <p:spPr>
            <a:xfrm>
              <a:off x="5159373" y="2038197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3" name="AutoShape 92"/>
            <p:cNvSpPr/>
            <p:nvPr/>
          </p:nvSpPr>
          <p:spPr>
            <a:xfrm>
              <a:off x="5175202" y="2050999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4" name="Oval 93"/>
            <p:cNvSpPr/>
            <p:nvPr/>
          </p:nvSpPr>
          <p:spPr>
            <a:xfrm>
              <a:off x="5200677" y="1930307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5" name="Oval 94"/>
            <p:cNvSpPr/>
            <p:nvPr/>
          </p:nvSpPr>
          <p:spPr>
            <a:xfrm>
              <a:off x="5245190" y="1930307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6" name="Oval 95"/>
            <p:cNvSpPr/>
            <p:nvPr/>
          </p:nvSpPr>
          <p:spPr>
            <a:xfrm>
              <a:off x="5287975" y="1930307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7" name="Rectangle 96"/>
            <p:cNvSpPr/>
            <p:nvPr/>
          </p:nvSpPr>
          <p:spPr>
            <a:xfrm>
              <a:off x="5387891" y="1730245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19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503240" y="1111252"/>
            <a:ext cx="6211884" cy="17938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0663"/>
            <a:ext cx="8610603" cy="1006470"/>
          </a:xfrm>
        </p:spPr>
        <p:txBody>
          <a:bodyPr/>
          <a:lstStyle/>
          <a:p>
            <a:pPr lvl="0" hangingPunct="1"/>
            <a:r>
              <a:rPr lang="el-GR" sz="3200" dirty="0">
                <a:solidFill>
                  <a:srgbClr val="3333CC"/>
                </a:solidFill>
                <a:latin typeface="Comic Sans MS" pitchFamily="66" charset="0"/>
              </a:rPr>
              <a:t>Διαδικτυακές έξυπνες συσκευές:</a:t>
            </a:r>
            <a:br>
              <a:rPr lang="el-GR" sz="3200" dirty="0">
                <a:solidFill>
                  <a:srgbClr val="3333CC"/>
                </a:solidFill>
                <a:latin typeface="Comic Sans MS" pitchFamily="66" charset="0"/>
              </a:rPr>
            </a:br>
            <a:r>
              <a:rPr lang="en-US" sz="3200" dirty="0">
                <a:solidFill>
                  <a:srgbClr val="3333CC"/>
                </a:solidFill>
                <a:latin typeface="Comic Sans MS" pitchFamily="66" charset="0"/>
              </a:rPr>
              <a:t>Internet of Things (</a:t>
            </a:r>
            <a:r>
              <a:rPr lang="en-US" sz="3200" dirty="0" err="1">
                <a:solidFill>
                  <a:srgbClr val="3333CC"/>
                </a:solidFill>
                <a:latin typeface="Comic Sans MS" pitchFamily="66" charset="0"/>
              </a:rPr>
              <a:t>IoT</a:t>
            </a:r>
            <a:r>
              <a:rPr lang="en-US" sz="3200" dirty="0">
                <a:solidFill>
                  <a:srgbClr val="3333CC"/>
                </a:solidFill>
                <a:latin typeface="Comic Sans MS" pitchFamily="66" charset="0"/>
              </a:rPr>
              <a:t>)</a:t>
            </a:r>
            <a:endParaRPr lang="en-US" sz="3200" dirty="0">
              <a:latin typeface="Comic Sans MS" pitchFamily="66" charset="0"/>
              <a:ea typeface="ＭＳ Ｐゴシック" pitchFamily="34"/>
            </a:endParaRPr>
          </a:p>
        </p:txBody>
      </p:sp>
      <p:pic>
        <p:nvPicPr>
          <p:cNvPr id="5" name="Picture 3" descr="toaster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3625852" y="1460497"/>
            <a:ext cx="2495553" cy="2935288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4" descr="whisper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966785" y="1425577"/>
            <a:ext cx="1895478" cy="1560515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ext Box 7"/>
          <p:cNvSpPr txBox="1"/>
          <p:nvPr/>
        </p:nvSpPr>
        <p:spPr>
          <a:xfrm>
            <a:off x="895353" y="2789240"/>
            <a:ext cx="2361544" cy="58477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IP </a:t>
            </a: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κορνίζα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http://www.ceiva.com/</a:t>
            </a:r>
          </a:p>
        </p:txBody>
      </p:sp>
      <p:sp>
        <p:nvSpPr>
          <p:cNvPr id="8" name="Text Box 8"/>
          <p:cNvSpPr txBox="1"/>
          <p:nvPr/>
        </p:nvSpPr>
        <p:spPr>
          <a:xfrm>
            <a:off x="5626102" y="1989140"/>
            <a:ext cx="1793879" cy="58420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Web</a:t>
            </a: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τοστιέρα</a:t>
            </a: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+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πρόβλεψη καιρού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9" name="Picture 9" descr="cisco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>
          <a:xfrm>
            <a:off x="5568952" y="4387848"/>
            <a:ext cx="2395535" cy="1919289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 Box 10"/>
          <p:cNvSpPr txBox="1"/>
          <p:nvPr/>
        </p:nvSpPr>
        <p:spPr>
          <a:xfrm>
            <a:off x="5911852" y="6016623"/>
            <a:ext cx="2278188" cy="33855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Διαδικτυακά τηλέφωνα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aphicFrame>
        <p:nvGraphicFramePr>
          <p:cNvPr id="11" name="10 - Αντικείμενο"/>
          <p:cNvGraphicFramePr>
            <a:graphicFrameLocks noChangeAspect="1"/>
          </p:cNvGraphicFramePr>
          <p:nvPr/>
        </p:nvGraphicFramePr>
        <p:xfrm>
          <a:off x="919163" y="3581400"/>
          <a:ext cx="803275" cy="216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9" r:id="rId8" imgW="1434415" imgH="3873016" progId="">
                  <p:embed/>
                </p:oleObj>
              </mc:Choice>
              <mc:Fallback>
                <p:oleObj r:id="rId8" imgW="1434415" imgH="3873016" progId="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9163" y="3581400"/>
                        <a:ext cx="803275" cy="21685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ext Box 8"/>
          <p:cNvSpPr txBox="1"/>
          <p:nvPr/>
        </p:nvSpPr>
        <p:spPr>
          <a:xfrm>
            <a:off x="981078" y="5789615"/>
            <a:ext cx="1321196" cy="58477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Διαδικτυακό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ψυγείο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13" name="Picture 16"/>
          <p:cNvPicPr>
            <a:picLocks noChangeAspect="1"/>
          </p:cNvPicPr>
          <p:nvPr/>
        </p:nvPicPr>
        <p:blipFill>
          <a:blip r:embed="rId10" cstate="print"/>
          <a:srcRect/>
          <a:stretch>
            <a:fillRect/>
          </a:stretch>
        </p:blipFill>
        <p:spPr>
          <a:xfrm>
            <a:off x="2668584" y="4584701"/>
            <a:ext cx="1552578" cy="742950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Text Box 8"/>
          <p:cNvSpPr txBox="1"/>
          <p:nvPr/>
        </p:nvSpPr>
        <p:spPr>
          <a:xfrm>
            <a:off x="2824160" y="5262564"/>
            <a:ext cx="2760665" cy="83026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Slingbox</a:t>
            </a:r>
            <a:r>
              <a: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: </a:t>
            </a: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βλέπεις, ελέγχεις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την τηλεόρασή σου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από οπουδήποτε</a:t>
            </a:r>
            <a:endParaRPr lang="en-US" sz="16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15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1820CAEA-C9B4-4AD5-ABF0-D110A8B7EF11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16" name="Picture 23"/>
          <p:cNvPicPr>
            <a:picLocks noChangeAspect="1"/>
          </p:cNvPicPr>
          <p:nvPr/>
        </p:nvPicPr>
        <p:blipFill>
          <a:blip r:embed="rId11" cstate="print"/>
          <a:srcRect/>
          <a:stretch>
            <a:fillRect/>
          </a:stretch>
        </p:blipFill>
        <p:spPr>
          <a:xfrm>
            <a:off x="6891339" y="2754309"/>
            <a:ext cx="695328" cy="1096959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Text Box 10"/>
          <p:cNvSpPr txBox="1"/>
          <p:nvPr/>
        </p:nvSpPr>
        <p:spPr>
          <a:xfrm>
            <a:off x="6753228" y="3841751"/>
            <a:ext cx="2349495" cy="58420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Tweet-a-watt: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Μετρητής κατανάλωσης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Comic Sans MS"/>
              <a:ea typeface="ＭＳ Ｐゴシック" pitchFamily="34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ea typeface="ＭＳ Ｐゴシック" pitchFamily="34"/>
              </a:rPr>
              <a:t>Κεφάλαιο</a:t>
            </a:r>
            <a:r>
              <a:rPr lang="en-US" sz="3200">
                <a:ea typeface="ＭＳ Ｐゴシック" pitchFamily="34"/>
              </a:rPr>
              <a:t> 1: </a:t>
            </a:r>
            <a:r>
              <a:rPr lang="el-GR" sz="3200">
                <a:ea typeface="ＭＳ Ｐゴシック" pitchFamily="34"/>
              </a:rPr>
              <a:t>περιεχόμενα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1.1 </a:t>
            </a:r>
            <a:r>
              <a:rPr lang="el-GR" sz="2000" dirty="0"/>
              <a:t> </a:t>
            </a:r>
            <a:r>
              <a:rPr lang="el-GR" sz="2000" dirty="0">
                <a:ea typeface="ＭＳ Ｐゴシック" pitchFamily="34"/>
              </a:rPr>
              <a:t>τι  είναι το Διαδίκτυο;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1.2</a:t>
            </a:r>
            <a:r>
              <a:rPr lang="el-GR" sz="2000" dirty="0"/>
              <a:t> </a:t>
            </a:r>
            <a:r>
              <a:rPr lang="en-US" sz="2000" dirty="0"/>
              <a:t> </a:t>
            </a:r>
            <a:r>
              <a:rPr lang="el-GR" sz="2000" dirty="0"/>
              <a:t>περιφέρεια δικτύου</a:t>
            </a:r>
            <a:endParaRPr lang="en-US" sz="2000" dirty="0"/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1.3</a:t>
            </a:r>
            <a:r>
              <a:rPr lang="en-US" sz="2000" dirty="0"/>
              <a:t> </a:t>
            </a:r>
            <a:r>
              <a:rPr lang="el-GR" sz="2000" dirty="0"/>
              <a:t> πυρήνας δικτύου</a:t>
            </a:r>
            <a:endParaRPr lang="en-US" sz="2000" dirty="0"/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1.4 </a:t>
            </a:r>
            <a:r>
              <a:rPr lang="el-GR" sz="2000" dirty="0"/>
              <a:t> </a:t>
            </a:r>
            <a:r>
              <a:rPr lang="el-GR" sz="2000" dirty="0">
                <a:ea typeface="ＭＳ Ｐゴシック" pitchFamily="34"/>
              </a:rPr>
              <a:t>απώλειες</a:t>
            </a:r>
            <a:r>
              <a:rPr lang="en-US" sz="2000" dirty="0">
                <a:ea typeface="ＭＳ Ｐゴシック" pitchFamily="34"/>
              </a:rPr>
              <a:t>, </a:t>
            </a:r>
            <a:r>
              <a:rPr lang="el-GR" sz="2000" dirty="0">
                <a:ea typeface="ＭＳ Ｐゴシック" pitchFamily="34"/>
              </a:rPr>
              <a:t>καθυστέρηση</a:t>
            </a:r>
            <a:r>
              <a:rPr lang="en-US" sz="2000" dirty="0">
                <a:ea typeface="ＭＳ Ｐゴシック" pitchFamily="34"/>
              </a:rPr>
              <a:t>, </a:t>
            </a:r>
            <a:r>
              <a:rPr lang="el-GR" sz="2000" dirty="0" err="1">
                <a:ea typeface="ＭＳ Ｐゴシック" pitchFamily="34"/>
              </a:rPr>
              <a:t>ρυθμαπόδοση</a:t>
            </a:r>
            <a:r>
              <a:rPr lang="el-GR" sz="2000" dirty="0">
                <a:ea typeface="ＭＳ Ｐゴシック" pitchFamily="34"/>
              </a:rPr>
              <a:t> δικτύου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</a:rPr>
              <a:t>1.5 </a:t>
            </a:r>
            <a:r>
              <a:rPr lang="el-GR" sz="2000" dirty="0">
                <a:solidFill>
                  <a:srgbClr val="C00000"/>
                </a:solidFill>
              </a:rPr>
              <a:t> 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επίπεδα (</a:t>
            </a:r>
            <a:r>
              <a:rPr lang="en-US" sz="2000" dirty="0">
                <a:solidFill>
                  <a:srgbClr val="C00000"/>
                </a:solidFill>
                <a:ea typeface="ＭＳ Ｐゴシック" pitchFamily="34"/>
              </a:rPr>
              <a:t>layers)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 πρωτοκόλλων</a:t>
            </a:r>
            <a:r>
              <a:rPr lang="en-US" sz="2000" dirty="0">
                <a:solidFill>
                  <a:srgbClr val="C00000"/>
                </a:solidFill>
                <a:ea typeface="ＭＳ Ｐゴシック" pitchFamily="34"/>
              </a:rPr>
              <a:t>, 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μοντέλα υπηρεσιών</a:t>
            </a:r>
            <a:endParaRPr lang="en-US" sz="2000" dirty="0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</a:rPr>
              <a:t>1.6</a:t>
            </a:r>
            <a:r>
              <a:rPr lang="en-US" sz="2000" dirty="0"/>
              <a:t> </a:t>
            </a:r>
            <a:r>
              <a:rPr lang="el-GR" sz="2000" dirty="0"/>
              <a:t> ασφάλεια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</a:rPr>
              <a:t>1.7</a:t>
            </a:r>
            <a:r>
              <a:rPr lang="en-US" sz="2000" dirty="0"/>
              <a:t> </a:t>
            </a:r>
            <a:r>
              <a:rPr lang="el-GR" sz="2000" dirty="0"/>
              <a:t> ιστορική </a:t>
            </a:r>
            <a:r>
              <a:rPr lang="el-GR" sz="2000" dirty="0" smtClean="0"/>
              <a:t>αναδρομή</a:t>
            </a:r>
            <a:endParaRPr lang="en-US" sz="2000" dirty="0"/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6D7E1C90-656D-4806-8F83-149DB8227D1F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60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0D8EC51D-AA5A-4CAC-83F3-8CFE78AF78C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61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 dirty="0"/>
              <a:t>“</a:t>
            </a:r>
            <a:r>
              <a:rPr lang="el-GR" dirty="0"/>
              <a:t>Επίπεδα</a:t>
            </a:r>
            <a:r>
              <a:rPr lang="en-US" dirty="0"/>
              <a:t>”</a:t>
            </a:r>
            <a:r>
              <a:rPr lang="el-GR" dirty="0"/>
              <a:t> Πρωτοκόλλων</a:t>
            </a:r>
            <a:endParaRPr lang="en-US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51520" y="1371600"/>
            <a:ext cx="4015683" cy="464819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u="sng" dirty="0">
                <a:solidFill>
                  <a:srgbClr val="FF0000"/>
                </a:solidFill>
              </a:rPr>
              <a:t>Τα δίκτυα είναι πολύπλοκα</a:t>
            </a:r>
            <a:r>
              <a:rPr lang="en-US" sz="2400" u="sng" dirty="0">
                <a:solidFill>
                  <a:srgbClr val="FF0000"/>
                </a:solidFill>
              </a:rPr>
              <a:t>!</a:t>
            </a:r>
          </a:p>
          <a:p>
            <a:pPr lvl="0">
              <a:spcBef>
                <a:spcPts val="600"/>
              </a:spcBef>
            </a:pPr>
            <a:r>
              <a:rPr lang="el-GR" sz="2400" dirty="0"/>
              <a:t>πολλά</a:t>
            </a:r>
            <a:r>
              <a:rPr lang="en-US" sz="2400" dirty="0"/>
              <a:t> “</a:t>
            </a:r>
            <a:r>
              <a:rPr lang="el-GR" sz="2400" dirty="0"/>
              <a:t>κομμάτια</a:t>
            </a:r>
            <a:r>
              <a:rPr lang="en-US" sz="2400" dirty="0"/>
              <a:t>”:</a:t>
            </a:r>
          </a:p>
          <a:p>
            <a:pPr lvl="1"/>
            <a:r>
              <a:rPr lang="el-GR" dirty="0"/>
              <a:t>Τερματικά συστήματα (</a:t>
            </a:r>
            <a:r>
              <a:rPr lang="en-US" dirty="0"/>
              <a:t>hosts</a:t>
            </a:r>
            <a:r>
              <a:rPr lang="el-GR" dirty="0"/>
              <a:t>)</a:t>
            </a:r>
            <a:endParaRPr lang="en-US" dirty="0"/>
          </a:p>
          <a:p>
            <a:pPr lvl="1"/>
            <a:r>
              <a:rPr lang="el-GR" dirty="0"/>
              <a:t>δρομολογητές </a:t>
            </a:r>
            <a:r>
              <a:rPr lang="en-US" dirty="0"/>
              <a:t>(routers)</a:t>
            </a:r>
          </a:p>
          <a:p>
            <a:pPr lvl="1"/>
            <a:r>
              <a:rPr lang="el-GR" dirty="0"/>
              <a:t>ζεύξεις διαφόρων φυσικών μέσων</a:t>
            </a:r>
            <a:endParaRPr lang="en-US" dirty="0"/>
          </a:p>
          <a:p>
            <a:pPr lvl="1"/>
            <a:r>
              <a:rPr lang="el-GR" dirty="0"/>
              <a:t>εφαρμογές</a:t>
            </a:r>
            <a:endParaRPr lang="en-US" dirty="0"/>
          </a:p>
          <a:p>
            <a:pPr lvl="1"/>
            <a:r>
              <a:rPr lang="el-GR" dirty="0"/>
              <a:t>πρωτόκολλα</a:t>
            </a:r>
            <a:endParaRPr lang="en-US" dirty="0"/>
          </a:p>
          <a:p>
            <a:pPr lvl="1"/>
            <a:r>
              <a:rPr lang="el-GR" dirty="0"/>
              <a:t>υλικό (</a:t>
            </a:r>
            <a:r>
              <a:rPr lang="en-US" dirty="0"/>
              <a:t>hardware</a:t>
            </a:r>
            <a:r>
              <a:rPr lang="el-GR" dirty="0"/>
              <a:t>)</a:t>
            </a:r>
            <a:r>
              <a:rPr lang="en-US" dirty="0"/>
              <a:t>,</a:t>
            </a:r>
            <a:r>
              <a:rPr lang="el-GR" dirty="0"/>
              <a:t> λογισμικό</a:t>
            </a:r>
            <a:r>
              <a:rPr lang="en-US" dirty="0"/>
              <a:t> </a:t>
            </a:r>
            <a:r>
              <a:rPr lang="el-GR" dirty="0"/>
              <a:t>(</a:t>
            </a:r>
            <a:r>
              <a:rPr lang="en-US" dirty="0"/>
              <a:t>software</a:t>
            </a:r>
            <a:r>
              <a:rPr lang="el-GR" dirty="0"/>
              <a:t>)</a:t>
            </a:r>
            <a:endParaRPr lang="en-US" sz="2000" dirty="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552953" y="2266953"/>
            <a:ext cx="3943349" cy="2619371"/>
          </a:xfrm>
        </p:spPr>
        <p:txBody>
          <a:bodyPr anchorCtr="1"/>
          <a:lstStyle/>
          <a:p>
            <a:pPr lvl="0" algn="ctr">
              <a:buNone/>
            </a:pPr>
            <a:r>
              <a:rPr lang="el-GR" sz="2400" u="sng" dirty="0">
                <a:solidFill>
                  <a:srgbClr val="FF0000"/>
                </a:solidFill>
              </a:rPr>
              <a:t>Ερώτημα</a:t>
            </a:r>
            <a:r>
              <a:rPr lang="en-US" sz="2400" u="sng" dirty="0">
                <a:solidFill>
                  <a:srgbClr val="FF0000"/>
                </a:solidFill>
              </a:rPr>
              <a:t>:</a:t>
            </a:r>
          </a:p>
          <a:p>
            <a:pPr lvl="0" algn="ctr">
              <a:spcBef>
                <a:spcPts val="600"/>
              </a:spcBef>
              <a:buNone/>
            </a:pPr>
            <a:r>
              <a:rPr lang="el-GR" sz="2400" dirty="0"/>
              <a:t>Υπάρχει ελπίδα οργάνωσης της δομής του δικτύου;</a:t>
            </a:r>
            <a:endParaRPr lang="en-US" sz="2400" dirty="0"/>
          </a:p>
          <a:p>
            <a:pPr lvl="0" algn="ctr">
              <a:spcBef>
                <a:spcPts val="600"/>
              </a:spcBef>
              <a:buNone/>
            </a:pPr>
            <a:endParaRPr lang="en-US" sz="2400" dirty="0"/>
          </a:p>
          <a:p>
            <a:pPr lvl="0" algn="ctr">
              <a:spcBef>
                <a:spcPts val="600"/>
              </a:spcBef>
              <a:buNone/>
            </a:pPr>
            <a:r>
              <a:rPr lang="el-GR" sz="2400" dirty="0"/>
              <a:t>Ή τουλάχιστον της συζήτησής μας για τη δομή του δικτύου;</a:t>
            </a:r>
            <a:endParaRPr lang="en-US" sz="2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DBCB46C-B461-4364-B721-6819B7B41EBD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62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sz="3600"/>
              <a:t>Οργάνωση αεροπορικού ταξιδιού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838203" y="5489572"/>
            <a:ext cx="7772400" cy="542925"/>
          </a:xfrm>
        </p:spPr>
        <p:txBody>
          <a:bodyPr/>
          <a:lstStyle/>
          <a:p>
            <a:pPr lvl="0"/>
            <a:r>
              <a:rPr lang="el-GR"/>
              <a:t>μια σειρά βημάτων</a:t>
            </a:r>
            <a:endParaRPr lang="en-US"/>
          </a:p>
        </p:txBody>
      </p:sp>
      <p:grpSp>
        <p:nvGrpSpPr>
          <p:cNvPr id="6" name="Group 4"/>
          <p:cNvGrpSpPr/>
          <p:nvPr/>
        </p:nvGrpSpPr>
        <p:grpSpPr>
          <a:xfrm>
            <a:off x="514350" y="1587498"/>
            <a:ext cx="8039093" cy="3297235"/>
            <a:chOff x="514350" y="1587498"/>
            <a:chExt cx="8039093" cy="3297235"/>
          </a:xfrm>
        </p:grpSpPr>
        <p:sp>
          <p:nvSpPr>
            <p:cNvPr id="7" name="Text Box 5"/>
            <p:cNvSpPr txBox="1"/>
            <p:nvPr/>
          </p:nvSpPr>
          <p:spPr>
            <a:xfrm>
              <a:off x="599434" y="1598608"/>
              <a:ext cx="3576785" cy="28622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εισιτήριο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αγορά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αποσκευές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έλεγχος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πύλες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επιβίβαση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τροχοδρόμηση για απογείωση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8" name="Text Box 6"/>
            <p:cNvSpPr txBox="1"/>
            <p:nvPr/>
          </p:nvSpPr>
          <p:spPr>
            <a:xfrm>
              <a:off x="4885273" y="1589090"/>
              <a:ext cx="3668170" cy="28622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εισιτήριο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παράπονα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αποσκευές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παραλαβή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πύλες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αποβίβαση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τροχοδρόμηση για προσγείωση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3101608" y="4484683"/>
              <a:ext cx="3137169" cy="4000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Freeform 8"/>
            <p:cNvSpPr/>
            <p:nvPr/>
          </p:nvSpPr>
          <p:spPr>
            <a:xfrm>
              <a:off x="514350" y="1587498"/>
              <a:ext cx="7903588" cy="32892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00"/>
                <a:gd name="f7" fmla="val 2072"/>
                <a:gd name="f8" fmla="val 4"/>
                <a:gd name="f9" fmla="val 1736"/>
                <a:gd name="f10" fmla="val 804"/>
                <a:gd name="f11" fmla="val 2064"/>
                <a:gd name="f12" fmla="val 3468"/>
                <a:gd name="f13" fmla="val 96"/>
                <a:gd name="f14" fmla="+- 0 0 -90"/>
                <a:gd name="f15" fmla="*/ f3 1 4100"/>
                <a:gd name="f16" fmla="*/ f4 1 207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00"/>
                <a:gd name="f25" fmla="*/ f21 1 2072"/>
                <a:gd name="f26" fmla="*/ 0 f22 1"/>
                <a:gd name="f27" fmla="*/ 0 f21 1"/>
                <a:gd name="f28" fmla="*/ 16 f22 1"/>
                <a:gd name="f29" fmla="*/ 1736 f21 1"/>
                <a:gd name="f30" fmla="*/ 3301 f22 1"/>
                <a:gd name="f31" fmla="*/ 2064 f21 1"/>
                <a:gd name="f32" fmla="*/ 14228 f22 1"/>
                <a:gd name="f33" fmla="*/ 2072 f21 1"/>
                <a:gd name="f34" fmla="*/ 16820 f22 1"/>
                <a:gd name="f35" fmla="*/ 96 f21 1"/>
                <a:gd name="f36" fmla="*/ 4100 f22 1"/>
                <a:gd name="f37" fmla="+- f23 0 f1"/>
                <a:gd name="f38" fmla="*/ f26 1 4100"/>
                <a:gd name="f39" fmla="*/ f27 1 2072"/>
                <a:gd name="f40" fmla="*/ f28 1 4100"/>
                <a:gd name="f41" fmla="*/ f29 1 2072"/>
                <a:gd name="f42" fmla="*/ f30 1 4100"/>
                <a:gd name="f43" fmla="*/ f31 1 2072"/>
                <a:gd name="f44" fmla="*/ f32 1 4100"/>
                <a:gd name="f45" fmla="*/ f33 1 2072"/>
                <a:gd name="f46" fmla="*/ f34 1 4100"/>
                <a:gd name="f47" fmla="*/ f35 1 2072"/>
                <a:gd name="f48" fmla="*/ f36 1 4100"/>
                <a:gd name="f49" fmla="*/ f38 1 f24"/>
                <a:gd name="f50" fmla="*/ f39 1 f25"/>
                <a:gd name="f51" fmla="*/ f40 1 f24"/>
                <a:gd name="f52" fmla="*/ f41 1 f25"/>
                <a:gd name="f53" fmla="*/ f42 1 f24"/>
                <a:gd name="f54" fmla="*/ f43 1 f25"/>
                <a:gd name="f55" fmla="*/ f44 1 f24"/>
                <a:gd name="f56" fmla="*/ f45 1 f25"/>
                <a:gd name="f57" fmla="*/ f46 1 f24"/>
                <a:gd name="f58" fmla="*/ f47 1 f25"/>
                <a:gd name="f59" fmla="*/ f48 1 f24"/>
                <a:gd name="f60" fmla="*/ f49 f15 1"/>
                <a:gd name="f61" fmla="*/ f59 f15 1"/>
                <a:gd name="f62" fmla="*/ f56 f16 1"/>
                <a:gd name="f63" fmla="*/ f50 f16 1"/>
                <a:gd name="f64" fmla="*/ f51 f15 1"/>
                <a:gd name="f65" fmla="*/ f52 f16 1"/>
                <a:gd name="f66" fmla="*/ f53 f15 1"/>
                <a:gd name="f67" fmla="*/ f54 f16 1"/>
                <a:gd name="f68" fmla="*/ f55 f15 1"/>
                <a:gd name="f69" fmla="*/ f57 f15 1"/>
                <a:gd name="f70" fmla="*/ f5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2"/>
                </a:cxn>
                <a:cxn ang="f37">
                  <a:pos x="f69" y="f65"/>
                </a:cxn>
                <a:cxn ang="f37">
                  <a:pos x="f69" y="f70"/>
                </a:cxn>
              </a:cxnLst>
              <a:rect l="f60" t="f63" r="f61" b="f62"/>
              <a:pathLst>
                <a:path w="4100" h="2072">
                  <a:moveTo>
                    <a:pt x="f5" y="f5"/>
                  </a:moveTo>
                  <a:lnTo>
                    <a:pt x="f8" y="f9"/>
                  </a:lnTo>
                  <a:lnTo>
                    <a:pt x="f10" y="f11"/>
                  </a:lnTo>
                  <a:lnTo>
                    <a:pt x="f12" y="f7"/>
                  </a:lnTo>
                  <a:lnTo>
                    <a:pt x="f6" y="f9"/>
                  </a:lnTo>
                  <a:lnTo>
                    <a:pt x="f6" y="f13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284BA9C-11DD-46B9-A4F9-955D5BD6F2BF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63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434970" y="1314449"/>
            <a:ext cx="8648707" cy="2840035"/>
            <a:chOff x="434970" y="1314449"/>
            <a:chExt cx="8648707" cy="2840035"/>
          </a:xfrm>
        </p:grpSpPr>
        <p:sp>
          <p:nvSpPr>
            <p:cNvPr id="5" name="Rectangle 2"/>
            <p:cNvSpPr/>
            <p:nvPr/>
          </p:nvSpPr>
          <p:spPr>
            <a:xfrm>
              <a:off x="444498" y="1838328"/>
              <a:ext cx="1631947" cy="1717672"/>
            </a:xfrm>
            <a:prstGeom prst="rect">
              <a:avLst/>
            </a:prstGeom>
            <a:solidFill>
              <a:srgbClr val="FFFFFF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" name="Text Box 3"/>
            <p:cNvSpPr txBox="1"/>
            <p:nvPr/>
          </p:nvSpPr>
          <p:spPr>
            <a:xfrm>
              <a:off x="434970" y="1922461"/>
              <a:ext cx="1700217" cy="162083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ticket (purchase)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baggage (check)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gates (load)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runway (takeoff)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airplane routing</a:t>
              </a:r>
            </a:p>
          </p:txBody>
        </p:sp>
        <p:sp>
          <p:nvSpPr>
            <p:cNvPr id="7" name="Line 4"/>
            <p:cNvSpPr/>
            <p:nvPr/>
          </p:nvSpPr>
          <p:spPr>
            <a:xfrm>
              <a:off x="455608" y="2197102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" name="Line 5"/>
            <p:cNvSpPr/>
            <p:nvPr/>
          </p:nvSpPr>
          <p:spPr>
            <a:xfrm>
              <a:off x="461964" y="2544766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Line 6"/>
            <p:cNvSpPr/>
            <p:nvPr/>
          </p:nvSpPr>
          <p:spPr>
            <a:xfrm>
              <a:off x="455608" y="2890839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Line 7"/>
            <p:cNvSpPr/>
            <p:nvPr/>
          </p:nvSpPr>
          <p:spPr>
            <a:xfrm>
              <a:off x="468309" y="3238503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Text Box 8"/>
            <p:cNvSpPr txBox="1"/>
            <p:nvPr/>
          </p:nvSpPr>
          <p:spPr>
            <a:xfrm>
              <a:off x="808036" y="3683002"/>
              <a:ext cx="1063620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Αεροδρόμιο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αναχώρησης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12" name="Text Box 9"/>
            <p:cNvSpPr txBox="1"/>
            <p:nvPr/>
          </p:nvSpPr>
          <p:spPr>
            <a:xfrm>
              <a:off x="5988048" y="3692520"/>
              <a:ext cx="103822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Αεροδρόμιο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άφιξης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13" name="Text Box 10"/>
            <p:cNvSpPr txBox="1"/>
            <p:nvPr/>
          </p:nvSpPr>
          <p:spPr>
            <a:xfrm>
              <a:off x="2976564" y="3687766"/>
              <a:ext cx="238759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Ενδιάμεσα κέντρα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ελέγχου εναέριας κυκλοφορίας  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pic>
          <p:nvPicPr>
            <p:cNvPr id="14" name="Picture 11" descr="yylgaifm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930523" y="1474790"/>
              <a:ext cx="1528767" cy="4603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Line 12"/>
            <p:cNvSpPr/>
            <p:nvPr/>
          </p:nvSpPr>
          <p:spPr>
            <a:xfrm>
              <a:off x="3411534" y="1314449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6" name="Line 13"/>
            <p:cNvSpPr/>
            <p:nvPr/>
          </p:nvSpPr>
          <p:spPr>
            <a:xfrm>
              <a:off x="3563938" y="1466853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7" name="Line 14"/>
            <p:cNvSpPr/>
            <p:nvPr/>
          </p:nvSpPr>
          <p:spPr>
            <a:xfrm>
              <a:off x="3716341" y="1619246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8" name="Group 15"/>
            <p:cNvGrpSpPr/>
            <p:nvPr/>
          </p:nvGrpSpPr>
          <p:grpSpPr>
            <a:xfrm>
              <a:off x="2305046" y="3262314"/>
              <a:ext cx="1700217" cy="295278"/>
              <a:chOff x="2305046" y="3262314"/>
              <a:chExt cx="1700217" cy="295278"/>
            </a:xfrm>
          </p:grpSpPr>
          <p:sp>
            <p:nvSpPr>
              <p:cNvPr id="19" name="Rectangle 16"/>
              <p:cNvSpPr/>
              <p:nvPr/>
            </p:nvSpPr>
            <p:spPr>
              <a:xfrm>
                <a:off x="2311402" y="3262314"/>
                <a:ext cx="1382709" cy="295278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Text Box 17"/>
              <p:cNvSpPr txBox="1"/>
              <p:nvPr/>
            </p:nvSpPr>
            <p:spPr>
              <a:xfrm>
                <a:off x="2305046" y="3282952"/>
                <a:ext cx="1700217" cy="2619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/>
                  </a:rPr>
                  <a:t>airplane routing</a:t>
                </a:r>
              </a:p>
            </p:txBody>
          </p:sp>
        </p:grpSp>
        <p:grpSp>
          <p:nvGrpSpPr>
            <p:cNvPr id="21" name="Group 18"/>
            <p:cNvGrpSpPr/>
            <p:nvPr/>
          </p:nvGrpSpPr>
          <p:grpSpPr>
            <a:xfrm>
              <a:off x="3862389" y="3262314"/>
              <a:ext cx="1700217" cy="295278"/>
              <a:chOff x="3862389" y="3262314"/>
              <a:chExt cx="1700217" cy="295278"/>
            </a:xfrm>
          </p:grpSpPr>
          <p:sp>
            <p:nvSpPr>
              <p:cNvPr id="22" name="Rectangle 19"/>
              <p:cNvSpPr/>
              <p:nvPr/>
            </p:nvSpPr>
            <p:spPr>
              <a:xfrm>
                <a:off x="3868734" y="3262314"/>
                <a:ext cx="1382709" cy="295278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3" name="Text Box 20"/>
              <p:cNvSpPr txBox="1"/>
              <p:nvPr/>
            </p:nvSpPr>
            <p:spPr>
              <a:xfrm>
                <a:off x="3862389" y="3282952"/>
                <a:ext cx="1700217" cy="2619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/>
                  </a:rPr>
                  <a:t>airplane routing</a:t>
                </a:r>
              </a:p>
            </p:txBody>
          </p:sp>
        </p:grpSp>
        <p:sp>
          <p:nvSpPr>
            <p:cNvPr id="24" name="Rectangle 21"/>
            <p:cNvSpPr/>
            <p:nvPr/>
          </p:nvSpPr>
          <p:spPr>
            <a:xfrm>
              <a:off x="5495928" y="1849438"/>
              <a:ext cx="1631947" cy="1717672"/>
            </a:xfrm>
            <a:prstGeom prst="rect">
              <a:avLst/>
            </a:prstGeom>
            <a:solidFill>
              <a:srgbClr val="FFFFFF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5" name="Text Box 22"/>
            <p:cNvSpPr txBox="1"/>
            <p:nvPr/>
          </p:nvSpPr>
          <p:spPr>
            <a:xfrm>
              <a:off x="5441951" y="1924053"/>
              <a:ext cx="1700217" cy="162083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ticket (complain)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baggage (claim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gates (unload)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runway (land)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airplane routing</a:t>
              </a:r>
            </a:p>
          </p:txBody>
        </p:sp>
        <p:sp>
          <p:nvSpPr>
            <p:cNvPr id="26" name="Line 23"/>
            <p:cNvSpPr/>
            <p:nvPr/>
          </p:nvSpPr>
          <p:spPr>
            <a:xfrm>
              <a:off x="5507038" y="2208211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7" name="Line 24"/>
            <p:cNvSpPr/>
            <p:nvPr/>
          </p:nvSpPr>
          <p:spPr>
            <a:xfrm>
              <a:off x="5513383" y="2555876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8" name="Line 25"/>
            <p:cNvSpPr/>
            <p:nvPr/>
          </p:nvSpPr>
          <p:spPr>
            <a:xfrm>
              <a:off x="5507038" y="2901948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9" name="Line 26"/>
            <p:cNvSpPr/>
            <p:nvPr/>
          </p:nvSpPr>
          <p:spPr>
            <a:xfrm>
              <a:off x="5519739" y="3249613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0" name="Rectangle 27"/>
            <p:cNvSpPr/>
            <p:nvPr/>
          </p:nvSpPr>
          <p:spPr>
            <a:xfrm>
              <a:off x="450854" y="3317872"/>
              <a:ext cx="8402641" cy="184151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1" name="Rectangle 28"/>
            <p:cNvSpPr/>
            <p:nvPr/>
          </p:nvSpPr>
          <p:spPr>
            <a:xfrm>
              <a:off x="450854" y="2968627"/>
              <a:ext cx="8402641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2" name="Rectangle 29"/>
            <p:cNvSpPr/>
            <p:nvPr/>
          </p:nvSpPr>
          <p:spPr>
            <a:xfrm>
              <a:off x="450854" y="2641601"/>
              <a:ext cx="8402641" cy="184151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3" name="Rectangle 30"/>
            <p:cNvSpPr/>
            <p:nvPr/>
          </p:nvSpPr>
          <p:spPr>
            <a:xfrm>
              <a:off x="450854" y="2292345"/>
              <a:ext cx="8391521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4" name="Rectangle 31"/>
            <p:cNvSpPr/>
            <p:nvPr/>
          </p:nvSpPr>
          <p:spPr>
            <a:xfrm>
              <a:off x="450854" y="1897059"/>
              <a:ext cx="8393113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5" name="Text Box 32"/>
            <p:cNvSpPr txBox="1"/>
            <p:nvPr/>
          </p:nvSpPr>
          <p:spPr>
            <a:xfrm>
              <a:off x="7607295" y="1908179"/>
              <a:ext cx="768352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εισιτήριο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6" name="Text Box 33"/>
            <p:cNvSpPr txBox="1"/>
            <p:nvPr/>
          </p:nvSpPr>
          <p:spPr>
            <a:xfrm>
              <a:off x="7604122" y="2246315"/>
              <a:ext cx="931865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αποσκευές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7" name="Text Box 34"/>
            <p:cNvSpPr txBox="1"/>
            <p:nvPr/>
          </p:nvSpPr>
          <p:spPr>
            <a:xfrm>
              <a:off x="7600950" y="2582859"/>
              <a:ext cx="595310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πύλες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8" name="Text Box 35"/>
            <p:cNvSpPr txBox="1"/>
            <p:nvPr/>
          </p:nvSpPr>
          <p:spPr>
            <a:xfrm>
              <a:off x="7116766" y="2919414"/>
              <a:ext cx="1851029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απογείωση/προσγείωση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9" name="Text Box 36"/>
            <p:cNvSpPr txBox="1"/>
            <p:nvPr/>
          </p:nvSpPr>
          <p:spPr>
            <a:xfrm>
              <a:off x="7062789" y="3267078"/>
              <a:ext cx="2020888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δρομολόγηση αεροπλάνου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</p:grpSp>
      <p:sp>
        <p:nvSpPr>
          <p:cNvPr id="40" name="Rectangle 39"/>
          <p:cNvSpPr txBox="1">
            <a:spLocks noGrp="1"/>
          </p:cNvSpPr>
          <p:nvPr>
            <p:ph type="title"/>
          </p:nvPr>
        </p:nvSpPr>
        <p:spPr>
          <a:xfrm>
            <a:off x="0" y="3172"/>
            <a:ext cx="9144000" cy="1143000"/>
          </a:xfrm>
        </p:spPr>
        <p:txBody>
          <a:bodyPr/>
          <a:lstStyle/>
          <a:p>
            <a:pPr lvl="0"/>
            <a:r>
              <a:rPr lang="el-GR" sz="3000"/>
              <a:t>Οργάνωση σε διαδοχικά επίπεδα λειτουργικότητας αεροπορικής εταιρείας</a:t>
            </a:r>
            <a:endParaRPr lang="en-US" sz="3000"/>
          </a:p>
        </p:txBody>
      </p:sp>
      <p:sp>
        <p:nvSpPr>
          <p:cNvPr id="41" name="Rectangle 40"/>
          <p:cNvSpPr txBox="1">
            <a:spLocks noGrp="1"/>
          </p:cNvSpPr>
          <p:nvPr>
            <p:ph idx="1"/>
          </p:nvPr>
        </p:nvSpPr>
        <p:spPr>
          <a:xfrm>
            <a:off x="533396" y="4430716"/>
            <a:ext cx="7613651" cy="1763713"/>
          </a:xfrm>
        </p:spPr>
        <p:txBody>
          <a:bodyPr/>
          <a:lstStyle/>
          <a:p>
            <a:pPr lvl="0">
              <a:buNone/>
            </a:pPr>
            <a:r>
              <a:rPr lang="el-GR" sz="2400">
                <a:solidFill>
                  <a:srgbClr val="FF0000"/>
                </a:solidFill>
              </a:rPr>
              <a:t>Επίπεδα</a:t>
            </a:r>
            <a:r>
              <a:rPr lang="en-US" sz="2400">
                <a:solidFill>
                  <a:srgbClr val="FF0000"/>
                </a:solidFill>
              </a:rPr>
              <a:t>: </a:t>
            </a:r>
            <a:r>
              <a:rPr lang="el-GR" sz="2400"/>
              <a:t>κάθε επίπεδο υλοποιεί</a:t>
            </a:r>
            <a:r>
              <a:rPr lang="en-US" sz="2400"/>
              <a:t> </a:t>
            </a:r>
            <a:r>
              <a:rPr lang="el-GR" sz="2400"/>
              <a:t>μια υπηρεσία</a:t>
            </a:r>
            <a:endParaRPr lang="en-US"/>
          </a:p>
          <a:p>
            <a:pPr lvl="1"/>
            <a:r>
              <a:rPr lang="el-GR"/>
              <a:t>με δικές του ενέργειες στο εσωτερικό του</a:t>
            </a:r>
            <a:endParaRPr lang="en-US"/>
          </a:p>
          <a:p>
            <a:pPr lvl="1"/>
            <a:r>
              <a:rPr lang="el-GR"/>
              <a:t>βασίζεται στις υπηρεσίες που παρέχονται από τα κατώτερα επίπεδα</a:t>
            </a:r>
            <a:endParaRPr lang="en-US"/>
          </a:p>
          <a:p>
            <a:pPr lvl="0">
              <a:buNone/>
            </a:pP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74273148-9B4C-4161-810B-A91F0E66CC56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64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dirty="0"/>
              <a:t>Οργάνωση σε </a:t>
            </a:r>
            <a:r>
              <a:rPr lang="el-GR"/>
              <a:t>επίπεδα </a:t>
            </a:r>
            <a:r>
              <a:rPr lang="el-GR" smtClean="0"/>
              <a:t>– γιατί;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46097" y="1346197"/>
            <a:ext cx="7772400" cy="464819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/>
              <a:t>Διαχείριση περίπλοκων συστημάτων</a:t>
            </a:r>
            <a:r>
              <a:rPr lang="en-US" sz="2400" dirty="0"/>
              <a:t>:</a:t>
            </a:r>
          </a:p>
          <a:p>
            <a:pPr lvl="0">
              <a:spcBef>
                <a:spcPts val="600"/>
              </a:spcBef>
            </a:pPr>
            <a:r>
              <a:rPr lang="el-GR" sz="2000" dirty="0"/>
              <a:t>Η πλήρως καθορισμένη δομή επιτρέπει την αναγνώριση των διακριτών τμημάτων του συστήματος και την καλύτερη κατανόηση των συσχετίσεων μεταξύ τους</a:t>
            </a:r>
            <a:endParaRPr lang="en-US" sz="24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μοντέλο αναφοράς επιπέδων</a:t>
            </a:r>
            <a:r>
              <a:rPr lang="en-US" sz="2000" dirty="0"/>
              <a:t> </a:t>
            </a:r>
            <a:r>
              <a:rPr lang="el-GR" sz="2000" dirty="0"/>
              <a:t>για συζήτηση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l-GR" sz="2000" dirty="0"/>
              <a:t>Η τμηματοποίηση διευκολύνει</a:t>
            </a:r>
            <a:r>
              <a:rPr lang="en-US" sz="2000" dirty="0"/>
              <a:t> </a:t>
            </a:r>
            <a:r>
              <a:rPr lang="el-GR" sz="2000" dirty="0"/>
              <a:t>τη συντήρηση και αναβάθμιση του συστήματος </a:t>
            </a:r>
            <a:endParaRPr lang="en-US" sz="20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αλλαγή της υλοποίησης μιας υπηρεσίας ενός επιπέδου χωρίς αυτό να είναι ορατό στο υπόλοιπο σύστημα</a:t>
            </a:r>
            <a:endParaRPr lang="en-US" sz="20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π</a:t>
            </a:r>
            <a:r>
              <a:rPr lang="en-US" sz="2000" dirty="0"/>
              <a:t>.</a:t>
            </a:r>
            <a:r>
              <a:rPr lang="el-GR" sz="2000" dirty="0"/>
              <a:t>χ</a:t>
            </a:r>
            <a:r>
              <a:rPr lang="en-US" sz="2000" dirty="0"/>
              <a:t>., </a:t>
            </a:r>
            <a:r>
              <a:rPr lang="el-GR" sz="2000" dirty="0"/>
              <a:t>μια αλλαγή στη διαδικασία της πύλης δεν επηρεάζει το υπόλοιπο σύστημα</a:t>
            </a:r>
            <a:endParaRPr lang="en-US" sz="2000" dirty="0"/>
          </a:p>
          <a:p>
            <a:pPr lvl="0">
              <a:spcBef>
                <a:spcPts val="600"/>
              </a:spcBef>
            </a:pPr>
            <a:r>
              <a:rPr lang="el-GR" sz="2000" dirty="0"/>
              <a:t>Η οργάνωση σε επίπεδα θεωρείται επιζήμια;</a:t>
            </a:r>
            <a:endParaRPr lang="en-US" sz="2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9B24769E-F110-42AF-9883-AF0D0F6C5E52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65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/>
          <p:nvPr/>
        </p:nvSpPr>
        <p:spPr>
          <a:xfrm>
            <a:off x="6921495" y="1714500"/>
            <a:ext cx="1892295" cy="3530598"/>
          </a:xfrm>
          <a:prstGeom prst="rect">
            <a:avLst/>
          </a:prstGeom>
          <a:solidFill>
            <a:srgbClr val="3333CC"/>
          </a:solidFill>
          <a:ln w="38103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title"/>
          </p:nvPr>
        </p:nvSpPr>
        <p:spPr>
          <a:xfrm>
            <a:off x="533396" y="-209553"/>
            <a:ext cx="7772400" cy="1143000"/>
          </a:xfrm>
        </p:spPr>
        <p:txBody>
          <a:bodyPr/>
          <a:lstStyle/>
          <a:p>
            <a:pPr lvl="0"/>
            <a:r>
              <a:rPr lang="el-GR"/>
              <a:t>Στοίβα πρωτοκόλλων Διαδικτύου</a:t>
            </a:r>
            <a:endParaRPr lang="en-US"/>
          </a:p>
        </p:txBody>
      </p:sp>
      <p:sp>
        <p:nvSpPr>
          <p:cNvPr id="6" name="Rectangle 4"/>
          <p:cNvSpPr txBox="1">
            <a:spLocks noGrp="1"/>
          </p:cNvSpPr>
          <p:nvPr>
            <p:ph idx="1"/>
          </p:nvPr>
        </p:nvSpPr>
        <p:spPr>
          <a:xfrm>
            <a:off x="228600" y="679454"/>
            <a:ext cx="6781803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εφαρμογή (</a:t>
            </a:r>
            <a:r>
              <a:rPr lang="en-US" sz="2300">
                <a:solidFill>
                  <a:srgbClr val="FF0000"/>
                </a:solidFill>
              </a:rPr>
              <a:t>application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</a:t>
            </a:r>
            <a:r>
              <a:rPr lang="el-GR" sz="2300"/>
              <a:t>υποστήριξη δικτυακών εφαρμογών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FTP, SMTP, HTTP</a:t>
            </a:r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μεταφορά</a:t>
            </a:r>
            <a:r>
              <a:rPr lang="en-US" sz="2300">
                <a:solidFill>
                  <a:srgbClr val="FF0000"/>
                </a:solidFill>
              </a:rPr>
              <a:t> (transport):</a:t>
            </a:r>
            <a:r>
              <a:rPr lang="en-US" sz="2300"/>
              <a:t> </a:t>
            </a:r>
            <a:r>
              <a:rPr lang="el-GR" sz="2300"/>
              <a:t>μεταφορά μηνυμάτων επιπέδου εφαρμογής από άκρο–σε-άκρο της εφαρμογής</a:t>
            </a:r>
          </a:p>
          <a:p>
            <a:pPr lvl="1">
              <a:spcBef>
                <a:spcPts val="500"/>
              </a:spcBef>
            </a:pPr>
            <a:r>
              <a:rPr lang="en-US" sz="1900" b="1"/>
              <a:t>TCP, UDP</a:t>
            </a:r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δίκτυο</a:t>
            </a:r>
            <a:r>
              <a:rPr lang="en-US" sz="2300">
                <a:solidFill>
                  <a:srgbClr val="FF0000"/>
                </a:solidFill>
              </a:rPr>
              <a:t> (network):</a:t>
            </a:r>
            <a:r>
              <a:rPr lang="en-US" sz="2300"/>
              <a:t> </a:t>
            </a:r>
            <a:r>
              <a:rPr lang="el-GR" sz="2300"/>
              <a:t>δρομολόγηση δεδομενογραμμάτων (</a:t>
            </a:r>
            <a:r>
              <a:rPr lang="en-US" sz="2300"/>
              <a:t>datagrams</a:t>
            </a:r>
            <a:r>
              <a:rPr lang="el-GR" sz="2300"/>
              <a:t>) από πηγή σε προορισμό 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IP, </a:t>
            </a:r>
            <a:r>
              <a:rPr lang="el-GR" sz="1900" b="1"/>
              <a:t>πρωτόκολλα δρομολόγησης </a:t>
            </a:r>
            <a:endParaRPr lang="en-US" sz="1900" b="1"/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ζεύξη (</a:t>
            </a:r>
            <a:r>
              <a:rPr lang="en-US" sz="2300">
                <a:solidFill>
                  <a:srgbClr val="FF0000"/>
                </a:solidFill>
              </a:rPr>
              <a:t>link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</a:t>
            </a:r>
            <a:r>
              <a:rPr lang="el-GR" sz="2300"/>
              <a:t>μεταφορά δεδομένων (πλαισίων) μεταξύ γειτονικών στοιχείων δικτύου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PPP, Ethernet</a:t>
            </a:r>
            <a:r>
              <a:rPr lang="el-GR" sz="1900" b="1"/>
              <a:t>,</a:t>
            </a:r>
            <a:r>
              <a:rPr lang="en-US" sz="2000" b="1"/>
              <a:t> 802.11 (WiFi) </a:t>
            </a:r>
            <a:endParaRPr lang="en-US" sz="1900" b="1"/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φυσικό (</a:t>
            </a:r>
            <a:r>
              <a:rPr lang="en-US" sz="2300">
                <a:solidFill>
                  <a:srgbClr val="FF0000"/>
                </a:solidFill>
              </a:rPr>
              <a:t>physical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bits “</a:t>
            </a:r>
            <a:r>
              <a:rPr lang="el-GR" sz="2300"/>
              <a:t>πάνω στη γραμμή</a:t>
            </a:r>
            <a:r>
              <a:rPr lang="en-US" sz="2300"/>
              <a:t>”</a:t>
            </a:r>
            <a:r>
              <a:rPr lang="el-GR" sz="2300"/>
              <a:t>, μετάδοση </a:t>
            </a:r>
            <a:r>
              <a:rPr lang="en-US" sz="2300"/>
              <a:t>bits</a:t>
            </a:r>
            <a:r>
              <a:rPr lang="el-GR" sz="2300"/>
              <a:t> μεταξύ γειτονικών κόμβων</a:t>
            </a:r>
          </a:p>
          <a:p>
            <a:pPr lvl="0">
              <a:spcBef>
                <a:spcPts val="600"/>
              </a:spcBef>
            </a:pPr>
            <a:endParaRPr lang="en-US" sz="2300"/>
          </a:p>
        </p:txBody>
      </p:sp>
      <p:grpSp>
        <p:nvGrpSpPr>
          <p:cNvPr id="7" name="Group 5"/>
          <p:cNvGrpSpPr/>
          <p:nvPr/>
        </p:nvGrpSpPr>
        <p:grpSpPr>
          <a:xfrm>
            <a:off x="6889747" y="1714500"/>
            <a:ext cx="1898651" cy="3530598"/>
            <a:chOff x="6889747" y="1714500"/>
            <a:chExt cx="1898651" cy="3530598"/>
          </a:xfrm>
        </p:grpSpPr>
        <p:sp>
          <p:nvSpPr>
            <p:cNvPr id="8" name="Rectangle 6"/>
            <p:cNvSpPr/>
            <p:nvPr/>
          </p:nvSpPr>
          <p:spPr>
            <a:xfrm>
              <a:off x="6896103" y="1714500"/>
              <a:ext cx="1892295" cy="3530598"/>
            </a:xfrm>
            <a:prstGeom prst="rect">
              <a:avLst/>
            </a:prstGeom>
            <a:solidFill>
              <a:srgbClr val="FFFFFF"/>
            </a:solidFill>
            <a:ln w="38103">
              <a:solidFill>
                <a:srgbClr val="3333CC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7121520" y="1811334"/>
              <a:ext cx="1470026" cy="337819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εφαρμογή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μεταφορά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6889747" y="2406645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Line 9"/>
            <p:cNvSpPr/>
            <p:nvPr/>
          </p:nvSpPr>
          <p:spPr>
            <a:xfrm>
              <a:off x="6889747" y="3111502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10"/>
            <p:cNvSpPr/>
            <p:nvPr/>
          </p:nvSpPr>
          <p:spPr>
            <a:xfrm>
              <a:off x="6889747" y="3822704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11"/>
            <p:cNvSpPr/>
            <p:nvPr/>
          </p:nvSpPr>
          <p:spPr>
            <a:xfrm>
              <a:off x="6889747" y="4533896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4" name="3 - Θέση περιεχομένου"/>
          <p:cNvSpPr>
            <a:spLocks noGrp="1"/>
          </p:cNvSpPr>
          <p:nvPr>
            <p:ph idx="2"/>
          </p:nvPr>
        </p:nvSpPr>
        <p:spPr/>
        <p:txBody>
          <a:bodyPr/>
          <a:lstStyle/>
          <a:p>
            <a:endParaRPr lang="el-GR" dirty="0"/>
          </a:p>
        </p:txBody>
      </p:sp>
      <p:pic>
        <p:nvPicPr>
          <p:cNvPr id="338946" name="Picture 2" descr="https://ieeestcscnds.files.wordpress.com/2012/04/200px-internet-hourglass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79712" y="1628800"/>
            <a:ext cx="4896544" cy="4248472"/>
          </a:xfrm>
          <a:prstGeom prst="rect">
            <a:avLst/>
          </a:prstGeom>
          <a:noFill/>
        </p:spPr>
      </p:pic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C9F7FA58-B894-429A-A1D1-67E66A2B990B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67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/>
          <p:nvPr/>
        </p:nvSpPr>
        <p:spPr>
          <a:xfrm>
            <a:off x="7077071" y="1714500"/>
            <a:ext cx="1892295" cy="3530598"/>
          </a:xfrm>
          <a:prstGeom prst="rect">
            <a:avLst/>
          </a:prstGeom>
          <a:solidFill>
            <a:srgbClr val="3333CC"/>
          </a:solidFill>
          <a:ln w="38103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title"/>
          </p:nvPr>
        </p:nvSpPr>
        <p:spPr>
          <a:xfrm>
            <a:off x="533396" y="-19046"/>
            <a:ext cx="7772400" cy="1143000"/>
          </a:xfrm>
        </p:spPr>
        <p:txBody>
          <a:bodyPr/>
          <a:lstStyle/>
          <a:p>
            <a:pPr lvl="0"/>
            <a:r>
              <a:rPr lang="el-GR"/>
              <a:t>Μοντέλο αναφοράς </a:t>
            </a:r>
            <a:r>
              <a:rPr lang="en-US"/>
              <a:t>ISO/OSI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1"/>
          </p:nvPr>
        </p:nvSpPr>
        <p:spPr>
          <a:xfrm>
            <a:off x="247646" y="1066803"/>
            <a:ext cx="6400800" cy="5543549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 dirty="0">
                <a:solidFill>
                  <a:srgbClr val="FF0000"/>
                </a:solidFill>
              </a:rPr>
              <a:t>παρουσίαση (</a:t>
            </a:r>
            <a:r>
              <a:rPr lang="en-US" sz="2300" dirty="0">
                <a:solidFill>
                  <a:srgbClr val="FF0000"/>
                </a:solidFill>
              </a:rPr>
              <a:t>presentation</a:t>
            </a:r>
            <a:r>
              <a:rPr lang="el-GR" sz="2300" dirty="0">
                <a:solidFill>
                  <a:srgbClr val="FF0000"/>
                </a:solidFill>
              </a:rPr>
              <a:t>)</a:t>
            </a:r>
            <a:r>
              <a:rPr lang="en-US" sz="2300" dirty="0">
                <a:solidFill>
                  <a:srgbClr val="FF0000"/>
                </a:solidFill>
              </a:rPr>
              <a:t>:</a:t>
            </a:r>
            <a:r>
              <a:rPr lang="en-US" sz="2300" dirty="0"/>
              <a:t> </a:t>
            </a:r>
            <a:r>
              <a:rPr lang="el-GR" sz="2300" dirty="0"/>
              <a:t>επιτρέπει σε επικοινωνούσες εφαρμογές να ερμηνεύουν τη σημασία</a:t>
            </a:r>
            <a:r>
              <a:rPr lang="en-US" sz="2300" dirty="0"/>
              <a:t> </a:t>
            </a:r>
            <a:r>
              <a:rPr lang="el-GR" sz="2300" dirty="0"/>
              <a:t>των δεδομένων που ανταλλάσσονται</a:t>
            </a:r>
            <a:r>
              <a:rPr lang="en-US" sz="2300" dirty="0"/>
              <a:t>, </a:t>
            </a:r>
            <a:r>
              <a:rPr lang="el-GR" sz="2300" dirty="0"/>
              <a:t>π</a:t>
            </a:r>
            <a:r>
              <a:rPr lang="en-US" sz="2300" dirty="0"/>
              <a:t>.</a:t>
            </a:r>
            <a:r>
              <a:rPr lang="el-GR" sz="2300" dirty="0"/>
              <a:t>χ</a:t>
            </a:r>
            <a:r>
              <a:rPr lang="en-US" sz="2300" dirty="0"/>
              <a:t>., </a:t>
            </a:r>
            <a:r>
              <a:rPr lang="el-GR" sz="2300" dirty="0"/>
              <a:t>κρυπτογράφηση δεδομένων</a:t>
            </a:r>
            <a:r>
              <a:rPr lang="en-US" sz="2300" dirty="0"/>
              <a:t>, </a:t>
            </a:r>
            <a:r>
              <a:rPr lang="el-GR" sz="2300" dirty="0"/>
              <a:t>συμπίεση δεδομένων</a:t>
            </a:r>
            <a:r>
              <a:rPr lang="en-US" sz="2300" dirty="0"/>
              <a:t>, </a:t>
            </a:r>
            <a:r>
              <a:rPr lang="el-GR" sz="2300" dirty="0"/>
              <a:t>περιγραφή δεδομένων</a:t>
            </a:r>
            <a:endParaRPr lang="en-US" sz="2300" dirty="0"/>
          </a:p>
          <a:p>
            <a:pPr lvl="0">
              <a:spcBef>
                <a:spcPts val="600"/>
              </a:spcBef>
            </a:pPr>
            <a:r>
              <a:rPr lang="el-GR" sz="2300" i="1" dirty="0">
                <a:solidFill>
                  <a:srgbClr val="FF3300"/>
                </a:solidFill>
              </a:rPr>
              <a:t>σύνοδος (</a:t>
            </a:r>
            <a:r>
              <a:rPr lang="en-US" sz="2300" i="1" dirty="0">
                <a:solidFill>
                  <a:srgbClr val="FF3300"/>
                </a:solidFill>
              </a:rPr>
              <a:t>session</a:t>
            </a:r>
            <a:r>
              <a:rPr lang="el-GR" sz="2300" i="1" dirty="0">
                <a:solidFill>
                  <a:srgbClr val="FF3300"/>
                </a:solidFill>
              </a:rPr>
              <a:t>)</a:t>
            </a:r>
            <a:r>
              <a:rPr lang="en-US" sz="2300" i="1" dirty="0">
                <a:solidFill>
                  <a:srgbClr val="FF3300"/>
                </a:solidFill>
              </a:rPr>
              <a:t>:</a:t>
            </a:r>
            <a:r>
              <a:rPr lang="en-US" sz="2300" dirty="0"/>
              <a:t> </a:t>
            </a:r>
            <a:r>
              <a:rPr lang="el-GR" sz="2300" dirty="0"/>
              <a:t>παρέχει οριοθέτηση και συγχρονισμό της ανταλλαγής δεδομένων, υπηρεσίες που περιλαμβάνουν ένα σχήμα ελέγχου και ανάκτησης.</a:t>
            </a:r>
            <a:endParaRPr lang="en-US" sz="2300" dirty="0"/>
          </a:p>
          <a:p>
            <a:pPr lvl="0">
              <a:spcBef>
                <a:spcPts val="600"/>
              </a:spcBef>
            </a:pPr>
            <a:r>
              <a:rPr lang="el-GR" sz="2300" dirty="0"/>
              <a:t>Το διαδίκτυο δεν έχει αυτά τα δύο επίπεδα του μοντέλου αναφοράς </a:t>
            </a:r>
            <a:r>
              <a:rPr lang="en-US" sz="2300" dirty="0"/>
              <a:t>OSI</a:t>
            </a:r>
          </a:p>
          <a:p>
            <a:pPr lvl="1"/>
            <a:r>
              <a:rPr lang="el-GR" sz="2300" dirty="0"/>
              <a:t>αυτές οι υπηρεσίες</a:t>
            </a:r>
            <a:r>
              <a:rPr lang="en-US" sz="2300" dirty="0"/>
              <a:t>,</a:t>
            </a:r>
            <a:r>
              <a:rPr lang="el-GR" sz="2300" dirty="0"/>
              <a:t> αν είναι απαραίτητες,</a:t>
            </a:r>
            <a:r>
              <a:rPr lang="en-US" sz="2300" dirty="0"/>
              <a:t> </a:t>
            </a:r>
            <a:r>
              <a:rPr lang="el-GR" sz="2300" dirty="0"/>
              <a:t>πρέπει να υλοποιηθούν στην εφαρμογή</a:t>
            </a:r>
            <a:endParaRPr lang="en-US" sz="2300" dirty="0"/>
          </a:p>
          <a:p>
            <a:pPr lvl="1"/>
            <a:r>
              <a:rPr lang="el-GR" sz="2300" dirty="0"/>
              <a:t>είναι απαραίτητες;</a:t>
            </a:r>
            <a:endParaRPr lang="en-US" sz="2300" dirty="0"/>
          </a:p>
        </p:txBody>
      </p:sp>
      <p:grpSp>
        <p:nvGrpSpPr>
          <p:cNvPr id="7" name="Group 14"/>
          <p:cNvGrpSpPr/>
          <p:nvPr/>
        </p:nvGrpSpPr>
        <p:grpSpPr>
          <a:xfrm>
            <a:off x="6902448" y="1762121"/>
            <a:ext cx="1982784" cy="3587759"/>
            <a:chOff x="6902448" y="1762121"/>
            <a:chExt cx="1982784" cy="3587759"/>
          </a:xfrm>
        </p:grpSpPr>
        <p:sp>
          <p:nvSpPr>
            <p:cNvPr id="8" name="Rectangle 6"/>
            <p:cNvSpPr/>
            <p:nvPr/>
          </p:nvSpPr>
          <p:spPr>
            <a:xfrm>
              <a:off x="6973891" y="1762121"/>
              <a:ext cx="1892295" cy="3586167"/>
            </a:xfrm>
            <a:prstGeom prst="rect">
              <a:avLst/>
            </a:prstGeom>
            <a:solidFill>
              <a:srgbClr val="FFFFFF"/>
            </a:solidFill>
            <a:ln w="38103">
              <a:solidFill>
                <a:srgbClr val="3333CC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6902448" y="1935163"/>
              <a:ext cx="1982784" cy="341471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εφαρμογή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παρουσίαση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σύνοδος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μεταφορά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6953253" y="2354259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Line 9"/>
            <p:cNvSpPr/>
            <p:nvPr/>
          </p:nvSpPr>
          <p:spPr>
            <a:xfrm>
              <a:off x="6967535" y="3330573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10"/>
            <p:cNvSpPr/>
            <p:nvPr/>
          </p:nvSpPr>
          <p:spPr>
            <a:xfrm>
              <a:off x="6967535" y="3870326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11"/>
            <p:cNvSpPr/>
            <p:nvPr/>
          </p:nvSpPr>
          <p:spPr>
            <a:xfrm>
              <a:off x="6969127" y="4886325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Line 12"/>
            <p:cNvSpPr/>
            <p:nvPr/>
          </p:nvSpPr>
          <p:spPr>
            <a:xfrm>
              <a:off x="6953253" y="4403722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Line 13"/>
            <p:cNvSpPr/>
            <p:nvPr/>
          </p:nvSpPr>
          <p:spPr>
            <a:xfrm>
              <a:off x="6951661" y="2873373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3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4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6BECB7E-B5D5-49CB-B365-A1A08A8B4BF2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68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Freeform 2"/>
          <p:cNvSpPr/>
          <p:nvPr/>
        </p:nvSpPr>
        <p:spPr>
          <a:xfrm>
            <a:off x="3913183" y="1447796"/>
            <a:ext cx="4048121" cy="38338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50"/>
              <a:gd name="f7" fmla="val 2415"/>
              <a:gd name="f8" fmla="val 592"/>
              <a:gd name="f9" fmla="val 2544"/>
              <a:gd name="f10" fmla="+- 0 0 -90"/>
              <a:gd name="f11" fmla="*/ f3 1 2550"/>
              <a:gd name="f12" fmla="*/ f4 1 241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550"/>
              <a:gd name="f21" fmla="*/ f17 1 2415"/>
              <a:gd name="f22" fmla="*/ 2147483647 f18 1"/>
              <a:gd name="f23" fmla="*/ 0 f17 1"/>
              <a:gd name="f24" fmla="*/ 2147483647 f17 1"/>
              <a:gd name="f25" fmla="*/ 0 f18 1"/>
              <a:gd name="f26" fmla="*/ 2550 f18 1"/>
              <a:gd name="f27" fmla="*/ 2415 f17 1"/>
              <a:gd name="f28" fmla="+- f19 0 f1"/>
              <a:gd name="f29" fmla="*/ f22 1 2550"/>
              <a:gd name="f30" fmla="*/ f23 1 2415"/>
              <a:gd name="f31" fmla="*/ f24 1 2415"/>
              <a:gd name="f32" fmla="*/ f25 1 2550"/>
              <a:gd name="f33" fmla="*/ f26 1 2550"/>
              <a:gd name="f34" fmla="*/ f27 1 2415"/>
              <a:gd name="f35" fmla="*/ f29 1 f20"/>
              <a:gd name="f36" fmla="*/ f30 1 f21"/>
              <a:gd name="f37" fmla="*/ f31 1 f21"/>
              <a:gd name="f38" fmla="*/ f32 1 f20"/>
              <a:gd name="f39" fmla="*/ f33 1 f20"/>
              <a:gd name="f40" fmla="*/ f34 1 f21"/>
              <a:gd name="f41" fmla="*/ f38 f11 1"/>
              <a:gd name="f42" fmla="*/ f39 f11 1"/>
              <a:gd name="f43" fmla="*/ f40 f12 1"/>
              <a:gd name="f44" fmla="*/ f36 f12 1"/>
              <a:gd name="f45" fmla="*/ f35 f11 1"/>
              <a:gd name="f46" fmla="*/ f3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1" y="f46"/>
              </a:cxn>
            </a:cxnLst>
            <a:rect l="f41" t="f44" r="f42" b="f43"/>
            <a:pathLst>
              <a:path w="2550" h="2415">
                <a:moveTo>
                  <a:pt x="f8" y="f5"/>
                </a:moveTo>
                <a:lnTo>
                  <a:pt x="f9" y="f5"/>
                </a:lnTo>
                <a:lnTo>
                  <a:pt x="f6" y="f7"/>
                </a:lnTo>
                <a:lnTo>
                  <a:pt x="f5" y="f7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Freeform 3"/>
          <p:cNvSpPr/>
          <p:nvPr/>
        </p:nvSpPr>
        <p:spPr>
          <a:xfrm>
            <a:off x="7224710" y="2246315"/>
            <a:ext cx="638178" cy="8524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2"/>
              <a:gd name="f7" fmla="val 537"/>
              <a:gd name="f8" fmla="val 363"/>
              <a:gd name="f9" fmla="val 28"/>
              <a:gd name="f10" fmla="val 470"/>
              <a:gd name="f11" fmla="val 242"/>
              <a:gd name="f12" fmla="+- 0 0 -90"/>
              <a:gd name="f13" fmla="*/ f3 1 402"/>
              <a:gd name="f14" fmla="*/ f4 1 53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402"/>
              <a:gd name="f23" fmla="*/ f19 1 537"/>
              <a:gd name="f24" fmla="*/ 2147483647 f20 1"/>
              <a:gd name="f25" fmla="*/ 2147483647 f19 1"/>
              <a:gd name="f26" fmla="*/ 0 f19 1"/>
              <a:gd name="f27" fmla="*/ 0 f20 1"/>
              <a:gd name="f28" fmla="*/ 402 f20 1"/>
              <a:gd name="f29" fmla="*/ 537 f19 1"/>
              <a:gd name="f30" fmla="+- f21 0 f1"/>
              <a:gd name="f31" fmla="*/ f24 1 402"/>
              <a:gd name="f32" fmla="*/ f25 1 537"/>
              <a:gd name="f33" fmla="*/ f26 1 537"/>
              <a:gd name="f34" fmla="*/ f27 1 402"/>
              <a:gd name="f35" fmla="*/ f28 1 402"/>
              <a:gd name="f36" fmla="*/ f29 1 537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</a:cxnLst>
            <a:rect l="f43" t="f46" r="f44" b="f45"/>
            <a:pathLst>
              <a:path w="402" h="537">
                <a:moveTo>
                  <a:pt x="f6" y="f8"/>
                </a:moveTo>
                <a:lnTo>
                  <a:pt x="f9" y="f5"/>
                </a:lnTo>
                <a:lnTo>
                  <a:pt x="f5" y="f10"/>
                </a:lnTo>
                <a:lnTo>
                  <a:pt x="f11" y="f7"/>
                </a:lnTo>
                <a:lnTo>
                  <a:pt x="f6" y="f8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6" name="Text Box 8"/>
          <p:cNvSpPr txBox="1"/>
          <p:nvPr/>
        </p:nvSpPr>
        <p:spPr>
          <a:xfrm>
            <a:off x="2544766" y="223835"/>
            <a:ext cx="1636711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προέλευση</a:t>
            </a:r>
            <a:endParaRPr lang="en-US" sz="24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7" name="6 - Αντικείμενο"/>
          <p:cNvGraphicFramePr>
            <a:graphicFrameLocks noChangeAspect="1"/>
          </p:cNvGraphicFramePr>
          <p:nvPr/>
        </p:nvGraphicFramePr>
        <p:xfrm>
          <a:off x="4194175" y="1201738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2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4175" y="1201738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Freeform 10"/>
          <p:cNvSpPr/>
          <p:nvPr/>
        </p:nvSpPr>
        <p:spPr>
          <a:xfrm>
            <a:off x="3963988" y="654052"/>
            <a:ext cx="360365" cy="1577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7"/>
              <a:gd name="f7" fmla="val 1186"/>
              <a:gd name="f8" fmla="val 254"/>
              <a:gd name="f9" fmla="val 466"/>
              <a:gd name="f10" fmla="val 652"/>
              <a:gd name="f11" fmla="+- 0 0 -90"/>
              <a:gd name="f12" fmla="*/ f3 1 267"/>
              <a:gd name="f13" fmla="*/ f4 1 1186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267"/>
              <a:gd name="f22" fmla="*/ f18 1 1186"/>
              <a:gd name="f23" fmla="*/ 2147483647 f19 1"/>
              <a:gd name="f24" fmla="*/ 2147483647 f18 1"/>
              <a:gd name="f25" fmla="*/ 0 f19 1"/>
              <a:gd name="f26" fmla="*/ 0 f18 1"/>
              <a:gd name="f27" fmla="*/ 267 f19 1"/>
              <a:gd name="f28" fmla="*/ 1186 f18 1"/>
              <a:gd name="f29" fmla="+- f20 0 f1"/>
              <a:gd name="f30" fmla="*/ f23 1 267"/>
              <a:gd name="f31" fmla="*/ f24 1 1186"/>
              <a:gd name="f32" fmla="*/ f25 1 267"/>
              <a:gd name="f33" fmla="*/ f26 1 1186"/>
              <a:gd name="f34" fmla="*/ f27 1 267"/>
              <a:gd name="f35" fmla="*/ f28 1 1186"/>
              <a:gd name="f36" fmla="*/ f30 1 f21"/>
              <a:gd name="f37" fmla="*/ f31 1 f22"/>
              <a:gd name="f38" fmla="*/ f32 1 f21"/>
              <a:gd name="f39" fmla="*/ f33 1 f22"/>
              <a:gd name="f40" fmla="*/ f34 1 f21"/>
              <a:gd name="f41" fmla="*/ f35 1 f22"/>
              <a:gd name="f42" fmla="*/ f38 f12 1"/>
              <a:gd name="f43" fmla="*/ f40 f12 1"/>
              <a:gd name="f44" fmla="*/ f41 f13 1"/>
              <a:gd name="f45" fmla="*/ f39 f13 1"/>
              <a:gd name="f46" fmla="*/ f36 f12 1"/>
              <a:gd name="f47" fmla="*/ f37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2" y="f45"/>
              </a:cxn>
              <a:cxn ang="f29">
                <a:pos x="f42" y="f47"/>
              </a:cxn>
              <a:cxn ang="f29">
                <a:pos x="f46" y="f47"/>
              </a:cxn>
              <a:cxn ang="f29">
                <a:pos x="f46" y="f47"/>
              </a:cxn>
            </a:cxnLst>
            <a:rect l="f42" t="f45" r="f43" b="f44"/>
            <a:pathLst>
              <a:path w="267" h="1186">
                <a:moveTo>
                  <a:pt x="f8" y="f9"/>
                </a:moveTo>
                <a:lnTo>
                  <a:pt x="f5" y="f5"/>
                </a:lnTo>
                <a:lnTo>
                  <a:pt x="f5" y="f7"/>
                </a:lnTo>
                <a:lnTo>
                  <a:pt x="f6" y="f10"/>
                </a:lnTo>
                <a:lnTo>
                  <a:pt x="f8" y="f9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9" name="Group 11"/>
          <p:cNvGrpSpPr/>
          <p:nvPr/>
        </p:nvGrpSpPr>
        <p:grpSpPr>
          <a:xfrm>
            <a:off x="7583484" y="2827333"/>
            <a:ext cx="976314" cy="277812"/>
            <a:chOff x="7583484" y="2827333"/>
            <a:chExt cx="976314" cy="277812"/>
          </a:xfrm>
        </p:grpSpPr>
        <p:sp>
          <p:nvSpPr>
            <p:cNvPr id="10" name="Freeform 12"/>
            <p:cNvSpPr/>
            <p:nvPr/>
          </p:nvSpPr>
          <p:spPr>
            <a:xfrm>
              <a:off x="7583484" y="2946397"/>
              <a:ext cx="946724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2"/>
                <a:gd name="f7" fmla="val 164"/>
                <a:gd name="f8" fmla="val 179"/>
                <a:gd name="f9" fmla="val 508"/>
                <a:gd name="f10" fmla="+- 0 0 -90"/>
                <a:gd name="f11" fmla="*/ f3 1 672"/>
                <a:gd name="f12" fmla="*/ f4 1 16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672"/>
                <a:gd name="f21" fmla="*/ f17 1 164"/>
                <a:gd name="f22" fmla="*/ 179 f18 1"/>
                <a:gd name="f23" fmla="*/ 0 f17 1"/>
                <a:gd name="f24" fmla="*/ 672 f18 1"/>
                <a:gd name="f25" fmla="*/ 508 f18 1"/>
                <a:gd name="f26" fmla="*/ 164 f17 1"/>
                <a:gd name="f27" fmla="*/ 0 f18 1"/>
                <a:gd name="f28" fmla="+- f19 0 f1"/>
                <a:gd name="f29" fmla="*/ f22 1 672"/>
                <a:gd name="f30" fmla="*/ f23 1 164"/>
                <a:gd name="f31" fmla="*/ f24 1 672"/>
                <a:gd name="f32" fmla="*/ f25 1 672"/>
                <a:gd name="f33" fmla="*/ f26 1 164"/>
                <a:gd name="f34" fmla="*/ f27 1 67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40 f11 1"/>
                <a:gd name="f42" fmla="*/ f37 f11 1"/>
                <a:gd name="f43" fmla="*/ f39 f12 1"/>
                <a:gd name="f44" fmla="*/ f36 f12 1"/>
                <a:gd name="f45" fmla="*/ f35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4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3"/>
                </a:cxn>
                <a:cxn ang="f28">
                  <a:pos x="f45" y="f44"/>
                </a:cxn>
              </a:cxnLst>
              <a:rect l="f41" t="f44" r="f42" b="f43"/>
              <a:pathLst>
                <a:path w="672" h="164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Freeform 13"/>
            <p:cNvSpPr/>
            <p:nvPr/>
          </p:nvSpPr>
          <p:spPr>
            <a:xfrm>
              <a:off x="7604616" y="2827333"/>
              <a:ext cx="927000" cy="2710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8"/>
                <a:gd name="f7" fmla="val 281"/>
                <a:gd name="f8" fmla="val 13"/>
                <a:gd name="f9" fmla="val 150"/>
                <a:gd name="f10" fmla="val 130"/>
                <a:gd name="f11" fmla="+- 0 0 -90"/>
                <a:gd name="f12" fmla="*/ f3 1 658"/>
                <a:gd name="f13" fmla="*/ f4 1 281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58"/>
                <a:gd name="f22" fmla="*/ f18 1 281"/>
                <a:gd name="f23" fmla="*/ 0 f19 1"/>
                <a:gd name="f24" fmla="*/ 281 f18 1"/>
                <a:gd name="f25" fmla="*/ 13 f19 1"/>
                <a:gd name="f26" fmla="*/ 150 f18 1"/>
                <a:gd name="f27" fmla="*/ 658 f19 1"/>
                <a:gd name="f28" fmla="*/ 0 f18 1"/>
                <a:gd name="f29" fmla="*/ 130 f18 1"/>
                <a:gd name="f30" fmla="+- f20 0 f1"/>
                <a:gd name="f31" fmla="*/ f23 1 658"/>
                <a:gd name="f32" fmla="*/ f24 1 281"/>
                <a:gd name="f33" fmla="*/ f25 1 658"/>
                <a:gd name="f34" fmla="*/ f26 1 281"/>
                <a:gd name="f35" fmla="*/ f27 1 658"/>
                <a:gd name="f36" fmla="*/ f28 1 281"/>
                <a:gd name="f37" fmla="*/ f29 1 281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2"/>
                <a:gd name="f45" fmla="*/ f38 f12 1"/>
                <a:gd name="f46" fmla="*/ f42 f12 1"/>
                <a:gd name="f47" fmla="*/ f39 f13 1"/>
                <a:gd name="f48" fmla="*/ f43 f13 1"/>
                <a:gd name="f49" fmla="*/ f40 f12 1"/>
                <a:gd name="f50" fmla="*/ f41 f13 1"/>
                <a:gd name="f51" fmla="*/ f44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7"/>
                </a:cxn>
                <a:cxn ang="f30">
                  <a:pos x="f49" y="f50"/>
                </a:cxn>
                <a:cxn ang="f30">
                  <a:pos x="f46" y="f48"/>
                </a:cxn>
                <a:cxn ang="f30">
                  <a:pos x="f46" y="f51"/>
                </a:cxn>
                <a:cxn ang="f30">
                  <a:pos x="f45" y="f47"/>
                </a:cxn>
              </a:cxnLst>
              <a:rect l="f45" t="f48" r="f46" b="f47"/>
              <a:pathLst>
                <a:path w="658" h="281">
                  <a:moveTo>
                    <a:pt x="f5" y="f7"/>
                  </a:moveTo>
                  <a:lnTo>
                    <a:pt x="f8" y="f9"/>
                  </a:lnTo>
                  <a:lnTo>
                    <a:pt x="f6" y="f5"/>
                  </a:lnTo>
                  <a:lnTo>
                    <a:pt x="f6" y="f10"/>
                  </a:lnTo>
                  <a:lnTo>
                    <a:pt x="f5" y="f7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Freeform 14"/>
            <p:cNvSpPr/>
            <p:nvPr/>
          </p:nvSpPr>
          <p:spPr>
            <a:xfrm>
              <a:off x="7613074" y="2827333"/>
              <a:ext cx="946724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2"/>
                <a:gd name="f7" fmla="val 164"/>
                <a:gd name="f8" fmla="val 179"/>
                <a:gd name="f9" fmla="val 508"/>
                <a:gd name="f10" fmla="+- 0 0 -90"/>
                <a:gd name="f11" fmla="*/ f3 1 672"/>
                <a:gd name="f12" fmla="*/ f4 1 16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672"/>
                <a:gd name="f21" fmla="*/ f17 1 164"/>
                <a:gd name="f22" fmla="*/ 179 f18 1"/>
                <a:gd name="f23" fmla="*/ 0 f17 1"/>
                <a:gd name="f24" fmla="*/ 672 f18 1"/>
                <a:gd name="f25" fmla="*/ 508 f18 1"/>
                <a:gd name="f26" fmla="*/ 164 f17 1"/>
                <a:gd name="f27" fmla="*/ 0 f18 1"/>
                <a:gd name="f28" fmla="+- f19 0 f1"/>
                <a:gd name="f29" fmla="*/ f22 1 672"/>
                <a:gd name="f30" fmla="*/ f23 1 164"/>
                <a:gd name="f31" fmla="*/ f24 1 672"/>
                <a:gd name="f32" fmla="*/ f25 1 672"/>
                <a:gd name="f33" fmla="*/ f26 1 164"/>
                <a:gd name="f34" fmla="*/ f27 1 67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40 f11 1"/>
                <a:gd name="f42" fmla="*/ f37 f11 1"/>
                <a:gd name="f43" fmla="*/ f39 f12 1"/>
                <a:gd name="f44" fmla="*/ f36 f12 1"/>
                <a:gd name="f45" fmla="*/ f35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4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3"/>
                </a:cxn>
                <a:cxn ang="f28">
                  <a:pos x="f45" y="f44"/>
                </a:cxn>
              </a:cxnLst>
              <a:rect l="f41" t="f44" r="f42" b="f43"/>
              <a:pathLst>
                <a:path w="672" h="164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3" name="Group 15"/>
            <p:cNvGrpSpPr/>
            <p:nvPr/>
          </p:nvGrpSpPr>
          <p:grpSpPr>
            <a:xfrm>
              <a:off x="7900470" y="2852607"/>
              <a:ext cx="335292" cy="95637"/>
              <a:chOff x="7900470" y="2852607"/>
              <a:chExt cx="335292" cy="95637"/>
            </a:xfrm>
          </p:grpSpPr>
          <p:sp>
            <p:nvSpPr>
              <p:cNvPr id="14" name="Line 16"/>
              <p:cNvSpPr/>
              <p:nvPr/>
            </p:nvSpPr>
            <p:spPr>
              <a:xfrm flipV="1">
                <a:off x="7900470" y="2852607"/>
                <a:ext cx="119749" cy="2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5" name="Line 17"/>
              <p:cNvSpPr/>
              <p:nvPr/>
            </p:nvSpPr>
            <p:spPr>
              <a:xfrm>
                <a:off x="8130387" y="2948235"/>
                <a:ext cx="105375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6" name="Line 18"/>
              <p:cNvSpPr/>
              <p:nvPr/>
            </p:nvSpPr>
            <p:spPr>
              <a:xfrm>
                <a:off x="8010637" y="2852607"/>
                <a:ext cx="124541" cy="956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7920194" y="2846600"/>
              <a:ext cx="335292" cy="101745"/>
              <a:chOff x="7920194" y="2846600"/>
              <a:chExt cx="335292" cy="101745"/>
            </a:xfrm>
          </p:grpSpPr>
          <p:sp>
            <p:nvSpPr>
              <p:cNvPr id="18" name="Line 20"/>
              <p:cNvSpPr/>
              <p:nvPr/>
            </p:nvSpPr>
            <p:spPr>
              <a:xfrm>
                <a:off x="7920194" y="2946306"/>
                <a:ext cx="119749" cy="2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9" name="Line 21"/>
              <p:cNvSpPr/>
              <p:nvPr/>
            </p:nvSpPr>
            <p:spPr>
              <a:xfrm flipV="1">
                <a:off x="8150111" y="2846600"/>
                <a:ext cx="105375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Line 22"/>
              <p:cNvSpPr/>
              <p:nvPr/>
            </p:nvSpPr>
            <p:spPr>
              <a:xfrm flipV="1">
                <a:off x="8030370" y="2846600"/>
                <a:ext cx="124541" cy="9970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21" name="Rectangle 23"/>
          <p:cNvSpPr/>
          <p:nvPr/>
        </p:nvSpPr>
        <p:spPr>
          <a:xfrm>
            <a:off x="2740027" y="660397"/>
            <a:ext cx="1296984" cy="1546222"/>
          </a:xfrm>
          <a:prstGeom prst="rect">
            <a:avLst/>
          </a:prstGeom>
          <a:solidFill>
            <a:srgbClr val="3333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2" name="Rectangle 24"/>
          <p:cNvSpPr/>
          <p:nvPr/>
        </p:nvSpPr>
        <p:spPr>
          <a:xfrm>
            <a:off x="2692395" y="731840"/>
            <a:ext cx="1273173" cy="1536704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3" name="Line 25"/>
          <p:cNvSpPr/>
          <p:nvPr/>
        </p:nvSpPr>
        <p:spPr>
          <a:xfrm>
            <a:off x="2692395" y="104933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4" name="Text Box 26"/>
          <p:cNvSpPr txBox="1"/>
          <p:nvPr/>
        </p:nvSpPr>
        <p:spPr>
          <a:xfrm>
            <a:off x="2649538" y="698501"/>
            <a:ext cx="1317622" cy="1600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εφαρμογή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μεταφορά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δίκτυο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ζεύξη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φυσικό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25" name="Line 27"/>
          <p:cNvSpPr/>
          <p:nvPr/>
        </p:nvSpPr>
        <p:spPr>
          <a:xfrm>
            <a:off x="2700342" y="137000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6" name="Line 28"/>
          <p:cNvSpPr/>
          <p:nvPr/>
        </p:nvSpPr>
        <p:spPr>
          <a:xfrm>
            <a:off x="2705096" y="1651004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7" name="Line 29"/>
          <p:cNvSpPr/>
          <p:nvPr/>
        </p:nvSpPr>
        <p:spPr>
          <a:xfrm>
            <a:off x="2705096" y="1927226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28" name="Group 39"/>
          <p:cNvGrpSpPr/>
          <p:nvPr/>
        </p:nvGrpSpPr>
        <p:grpSpPr>
          <a:xfrm>
            <a:off x="1485900" y="1368427"/>
            <a:ext cx="1208096" cy="303204"/>
            <a:chOff x="1485900" y="1368427"/>
            <a:chExt cx="1208096" cy="303204"/>
          </a:xfrm>
        </p:grpSpPr>
        <p:sp>
          <p:nvSpPr>
            <p:cNvPr id="29" name="Rectangle 40"/>
            <p:cNvSpPr/>
            <p:nvPr/>
          </p:nvSpPr>
          <p:spPr>
            <a:xfrm>
              <a:off x="1485900" y="1395410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0" name="Rectangle 41"/>
            <p:cNvSpPr/>
            <p:nvPr/>
          </p:nvSpPr>
          <p:spPr>
            <a:xfrm>
              <a:off x="1808161" y="136842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31" name="Rectangle 42"/>
            <p:cNvSpPr/>
            <p:nvPr/>
          </p:nvSpPr>
          <p:spPr>
            <a:xfrm>
              <a:off x="1512883" y="136842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32" name="Rectangle 43"/>
            <p:cNvSpPr/>
            <p:nvPr/>
          </p:nvSpPr>
          <p:spPr>
            <a:xfrm>
              <a:off x="2014542" y="1370008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3" name="Line 44"/>
            <p:cNvSpPr/>
            <p:nvPr/>
          </p:nvSpPr>
          <p:spPr>
            <a:xfrm>
              <a:off x="1782759" y="1404939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4" name="Line 45"/>
            <p:cNvSpPr/>
            <p:nvPr/>
          </p:nvSpPr>
          <p:spPr>
            <a:xfrm>
              <a:off x="2087566" y="1400175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35" name="Text Box 5"/>
          <p:cNvSpPr txBox="1"/>
          <p:nvPr/>
        </p:nvSpPr>
        <p:spPr>
          <a:xfrm>
            <a:off x="1023935" y="996952"/>
            <a:ext cx="773116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τμήμα 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pSp>
        <p:nvGrpSpPr>
          <p:cNvPr id="36" name="Group 178"/>
          <p:cNvGrpSpPr/>
          <p:nvPr/>
        </p:nvGrpSpPr>
        <p:grpSpPr>
          <a:xfrm>
            <a:off x="1800225" y="1033464"/>
            <a:ext cx="301623" cy="292095"/>
            <a:chOff x="1800225" y="1033464"/>
            <a:chExt cx="301623" cy="292095"/>
          </a:xfrm>
        </p:grpSpPr>
        <p:sp>
          <p:nvSpPr>
            <p:cNvPr id="37" name="Rectangle 47"/>
            <p:cNvSpPr/>
            <p:nvPr/>
          </p:nvSpPr>
          <p:spPr>
            <a:xfrm>
              <a:off x="1800225" y="1060447"/>
              <a:ext cx="280985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8" name="Rectangle 48"/>
            <p:cNvSpPr/>
            <p:nvPr/>
          </p:nvSpPr>
          <p:spPr>
            <a:xfrm>
              <a:off x="1804989" y="1033464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</p:grpSp>
      <p:sp>
        <p:nvSpPr>
          <p:cNvPr id="39" name="Text Box 4"/>
          <p:cNvSpPr txBox="1"/>
          <p:nvPr/>
        </p:nvSpPr>
        <p:spPr>
          <a:xfrm>
            <a:off x="-114300" y="1336679"/>
            <a:ext cx="1662114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δεδομενόγραμμα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sp>
        <p:nvSpPr>
          <p:cNvPr id="40" name="Text Box 54"/>
          <p:cNvSpPr txBox="1"/>
          <p:nvPr/>
        </p:nvSpPr>
        <p:spPr>
          <a:xfrm>
            <a:off x="1643067" y="4157667"/>
            <a:ext cx="1489072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προορισμός</a:t>
            </a:r>
            <a:endParaRPr lang="en-US" sz="20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41" name="40 - Αντικείμενο"/>
          <p:cNvGraphicFramePr>
            <a:graphicFrameLocks noChangeAspect="1"/>
          </p:cNvGraphicFramePr>
          <p:nvPr/>
        </p:nvGraphicFramePr>
        <p:xfrm>
          <a:off x="3305175" y="5087938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3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5175" y="5087938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" name="Freeform 56"/>
          <p:cNvSpPr/>
          <p:nvPr/>
        </p:nvSpPr>
        <p:spPr>
          <a:xfrm>
            <a:off x="2979736" y="4540252"/>
            <a:ext cx="360365" cy="1577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7"/>
              <a:gd name="f7" fmla="val 1186"/>
              <a:gd name="f8" fmla="val 254"/>
              <a:gd name="f9" fmla="val 466"/>
              <a:gd name="f10" fmla="val 652"/>
              <a:gd name="f11" fmla="+- 0 0 -90"/>
              <a:gd name="f12" fmla="*/ f3 1 267"/>
              <a:gd name="f13" fmla="*/ f4 1 1186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267"/>
              <a:gd name="f22" fmla="*/ f18 1 1186"/>
              <a:gd name="f23" fmla="*/ 2147483647 f19 1"/>
              <a:gd name="f24" fmla="*/ 2147483647 f18 1"/>
              <a:gd name="f25" fmla="*/ 0 f19 1"/>
              <a:gd name="f26" fmla="*/ 0 f18 1"/>
              <a:gd name="f27" fmla="*/ 267 f19 1"/>
              <a:gd name="f28" fmla="*/ 1186 f18 1"/>
              <a:gd name="f29" fmla="+- f20 0 f1"/>
              <a:gd name="f30" fmla="*/ f23 1 267"/>
              <a:gd name="f31" fmla="*/ f24 1 1186"/>
              <a:gd name="f32" fmla="*/ f25 1 267"/>
              <a:gd name="f33" fmla="*/ f26 1 1186"/>
              <a:gd name="f34" fmla="*/ f27 1 267"/>
              <a:gd name="f35" fmla="*/ f28 1 1186"/>
              <a:gd name="f36" fmla="*/ f30 1 f21"/>
              <a:gd name="f37" fmla="*/ f31 1 f22"/>
              <a:gd name="f38" fmla="*/ f32 1 f21"/>
              <a:gd name="f39" fmla="*/ f33 1 f22"/>
              <a:gd name="f40" fmla="*/ f34 1 f21"/>
              <a:gd name="f41" fmla="*/ f35 1 f22"/>
              <a:gd name="f42" fmla="*/ f38 f12 1"/>
              <a:gd name="f43" fmla="*/ f40 f12 1"/>
              <a:gd name="f44" fmla="*/ f41 f13 1"/>
              <a:gd name="f45" fmla="*/ f39 f13 1"/>
              <a:gd name="f46" fmla="*/ f36 f12 1"/>
              <a:gd name="f47" fmla="*/ f37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2" y="f45"/>
              </a:cxn>
              <a:cxn ang="f29">
                <a:pos x="f42" y="f47"/>
              </a:cxn>
              <a:cxn ang="f29">
                <a:pos x="f46" y="f47"/>
              </a:cxn>
              <a:cxn ang="f29">
                <a:pos x="f46" y="f47"/>
              </a:cxn>
            </a:cxnLst>
            <a:rect l="f42" t="f45" r="f43" b="f44"/>
            <a:pathLst>
              <a:path w="267" h="1186">
                <a:moveTo>
                  <a:pt x="f8" y="f9"/>
                </a:moveTo>
                <a:lnTo>
                  <a:pt x="f5" y="f5"/>
                </a:lnTo>
                <a:lnTo>
                  <a:pt x="f5" y="f7"/>
                </a:lnTo>
                <a:lnTo>
                  <a:pt x="f6" y="f10"/>
                </a:lnTo>
                <a:lnTo>
                  <a:pt x="f8" y="f9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3" name="Rectangle 57"/>
          <p:cNvSpPr/>
          <p:nvPr/>
        </p:nvSpPr>
        <p:spPr>
          <a:xfrm>
            <a:off x="1755776" y="4546597"/>
            <a:ext cx="1296984" cy="1546222"/>
          </a:xfrm>
          <a:prstGeom prst="rect">
            <a:avLst/>
          </a:prstGeom>
          <a:solidFill>
            <a:srgbClr val="3333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4" name="Rectangle 58"/>
          <p:cNvSpPr/>
          <p:nvPr/>
        </p:nvSpPr>
        <p:spPr>
          <a:xfrm>
            <a:off x="1708154" y="4618040"/>
            <a:ext cx="1273173" cy="1536704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59"/>
          <p:cNvSpPr/>
          <p:nvPr/>
        </p:nvSpPr>
        <p:spPr>
          <a:xfrm>
            <a:off x="1803397" y="493553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Text Box 60"/>
          <p:cNvSpPr txBox="1"/>
          <p:nvPr/>
        </p:nvSpPr>
        <p:spPr>
          <a:xfrm>
            <a:off x="1665286" y="4584701"/>
            <a:ext cx="1317622" cy="1600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εφαρμογή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μεταφορά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δίκτυο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ζεύξη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φυσικό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47" name="Line 61"/>
          <p:cNvSpPr/>
          <p:nvPr/>
        </p:nvSpPr>
        <p:spPr>
          <a:xfrm>
            <a:off x="1811334" y="525620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8" name="Line 62"/>
          <p:cNvSpPr/>
          <p:nvPr/>
        </p:nvSpPr>
        <p:spPr>
          <a:xfrm>
            <a:off x="1816098" y="5537204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9" name="Line 63"/>
          <p:cNvSpPr/>
          <p:nvPr/>
        </p:nvSpPr>
        <p:spPr>
          <a:xfrm>
            <a:off x="1816098" y="5813426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50" name="Group 64"/>
          <p:cNvGrpSpPr/>
          <p:nvPr/>
        </p:nvGrpSpPr>
        <p:grpSpPr>
          <a:xfrm>
            <a:off x="247646" y="5527676"/>
            <a:ext cx="1479554" cy="303214"/>
            <a:chOff x="247646" y="5527676"/>
            <a:chExt cx="1479554" cy="303214"/>
          </a:xfrm>
        </p:grpSpPr>
        <p:sp>
          <p:nvSpPr>
            <p:cNvPr id="51" name="Rectangle 65"/>
            <p:cNvSpPr/>
            <p:nvPr/>
          </p:nvSpPr>
          <p:spPr>
            <a:xfrm>
              <a:off x="268284" y="5554659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2" name="Rectangle 66"/>
            <p:cNvSpPr/>
            <p:nvPr/>
          </p:nvSpPr>
          <p:spPr>
            <a:xfrm>
              <a:off x="841376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53" name="Rectangle 67"/>
            <p:cNvSpPr/>
            <p:nvPr/>
          </p:nvSpPr>
          <p:spPr>
            <a:xfrm>
              <a:off x="546097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54" name="Rectangle 68"/>
            <p:cNvSpPr/>
            <p:nvPr/>
          </p:nvSpPr>
          <p:spPr>
            <a:xfrm>
              <a:off x="247646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55" name="Rectangle 69"/>
            <p:cNvSpPr/>
            <p:nvPr/>
          </p:nvSpPr>
          <p:spPr>
            <a:xfrm>
              <a:off x="1047746" y="5529267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6" name="Line 70"/>
            <p:cNvSpPr/>
            <p:nvPr/>
          </p:nvSpPr>
          <p:spPr>
            <a:xfrm>
              <a:off x="530223" y="5554659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7" name="Line 71"/>
            <p:cNvSpPr/>
            <p:nvPr/>
          </p:nvSpPr>
          <p:spPr>
            <a:xfrm>
              <a:off x="815973" y="5564188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8" name="Line 72"/>
            <p:cNvSpPr/>
            <p:nvPr/>
          </p:nvSpPr>
          <p:spPr>
            <a:xfrm>
              <a:off x="1120770" y="5559423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59" name="Group 73"/>
          <p:cNvGrpSpPr/>
          <p:nvPr/>
        </p:nvGrpSpPr>
        <p:grpSpPr>
          <a:xfrm>
            <a:off x="515941" y="5229225"/>
            <a:ext cx="1208086" cy="303214"/>
            <a:chOff x="515941" y="5229225"/>
            <a:chExt cx="1208086" cy="303214"/>
          </a:xfrm>
        </p:grpSpPr>
        <p:sp>
          <p:nvSpPr>
            <p:cNvPr id="60" name="Rectangle 74"/>
            <p:cNvSpPr/>
            <p:nvPr/>
          </p:nvSpPr>
          <p:spPr>
            <a:xfrm>
              <a:off x="515941" y="5256208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1" name="Rectangle 75"/>
            <p:cNvSpPr/>
            <p:nvPr/>
          </p:nvSpPr>
          <p:spPr>
            <a:xfrm>
              <a:off x="838203" y="522922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62" name="Rectangle 76"/>
            <p:cNvSpPr/>
            <p:nvPr/>
          </p:nvSpPr>
          <p:spPr>
            <a:xfrm>
              <a:off x="542925" y="522922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63" name="Rectangle 77"/>
            <p:cNvSpPr/>
            <p:nvPr/>
          </p:nvSpPr>
          <p:spPr>
            <a:xfrm>
              <a:off x="1044573" y="5230816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4" name="Line 78"/>
            <p:cNvSpPr/>
            <p:nvPr/>
          </p:nvSpPr>
          <p:spPr>
            <a:xfrm>
              <a:off x="812801" y="5265736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5" name="Line 79"/>
            <p:cNvSpPr/>
            <p:nvPr/>
          </p:nvSpPr>
          <p:spPr>
            <a:xfrm>
              <a:off x="1117597" y="5260972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66" name="Group 80"/>
          <p:cNvGrpSpPr/>
          <p:nvPr/>
        </p:nvGrpSpPr>
        <p:grpSpPr>
          <a:xfrm>
            <a:off x="819146" y="4921245"/>
            <a:ext cx="890599" cy="303214"/>
            <a:chOff x="819146" y="4921245"/>
            <a:chExt cx="890599" cy="303214"/>
          </a:xfrm>
        </p:grpSpPr>
        <p:sp>
          <p:nvSpPr>
            <p:cNvPr id="67" name="Rectangle 81"/>
            <p:cNvSpPr/>
            <p:nvPr/>
          </p:nvSpPr>
          <p:spPr>
            <a:xfrm>
              <a:off x="819146" y="4948239"/>
              <a:ext cx="765179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8" name="Rectangle 82"/>
            <p:cNvSpPr/>
            <p:nvPr/>
          </p:nvSpPr>
          <p:spPr>
            <a:xfrm>
              <a:off x="823910" y="492124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69" name="Rectangle 83"/>
            <p:cNvSpPr/>
            <p:nvPr/>
          </p:nvSpPr>
          <p:spPr>
            <a:xfrm>
              <a:off x="1030291" y="4922836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0" name="Line 84"/>
            <p:cNvSpPr/>
            <p:nvPr/>
          </p:nvSpPr>
          <p:spPr>
            <a:xfrm>
              <a:off x="1103315" y="4953003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71" name="Group 85"/>
          <p:cNvGrpSpPr/>
          <p:nvPr/>
        </p:nvGrpSpPr>
        <p:grpSpPr>
          <a:xfrm>
            <a:off x="1025527" y="4610103"/>
            <a:ext cx="679454" cy="301623"/>
            <a:chOff x="1025527" y="4610103"/>
            <a:chExt cx="679454" cy="301623"/>
          </a:xfrm>
        </p:grpSpPr>
        <p:sp>
          <p:nvSpPr>
            <p:cNvPr id="72" name="Rectangle 86"/>
            <p:cNvSpPr/>
            <p:nvPr/>
          </p:nvSpPr>
          <p:spPr>
            <a:xfrm>
              <a:off x="1084258" y="4635495"/>
              <a:ext cx="495303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3" name="Rectangle 87"/>
            <p:cNvSpPr/>
            <p:nvPr/>
          </p:nvSpPr>
          <p:spPr>
            <a:xfrm>
              <a:off x="1025527" y="4610103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74" name="Group 88"/>
          <p:cNvGrpSpPr/>
          <p:nvPr/>
        </p:nvGrpSpPr>
        <p:grpSpPr>
          <a:xfrm>
            <a:off x="5749920" y="4164013"/>
            <a:ext cx="1387473" cy="1035055"/>
            <a:chOff x="5749920" y="4164013"/>
            <a:chExt cx="1387473" cy="1035055"/>
          </a:xfrm>
        </p:grpSpPr>
        <p:sp>
          <p:nvSpPr>
            <p:cNvPr id="75" name="Rectangle 89"/>
            <p:cNvSpPr/>
            <p:nvPr/>
          </p:nvSpPr>
          <p:spPr>
            <a:xfrm>
              <a:off x="5840409" y="4164013"/>
              <a:ext cx="1296984" cy="946147"/>
            </a:xfrm>
            <a:prstGeom prst="rect">
              <a:avLst/>
            </a:prstGeom>
            <a:solidFill>
              <a:srgbClr val="3333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6" name="Rectangle 90"/>
            <p:cNvSpPr/>
            <p:nvPr/>
          </p:nvSpPr>
          <p:spPr>
            <a:xfrm>
              <a:off x="5792788" y="4235455"/>
              <a:ext cx="1273173" cy="94614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7" name="Line 91"/>
            <p:cNvSpPr/>
            <p:nvPr/>
          </p:nvSpPr>
          <p:spPr>
            <a:xfrm>
              <a:off x="5792788" y="4552953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8" name="Text Box 92"/>
            <p:cNvSpPr txBox="1"/>
            <p:nvPr/>
          </p:nvSpPr>
          <p:spPr>
            <a:xfrm>
              <a:off x="5749920" y="4202116"/>
              <a:ext cx="1317622" cy="9969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79" name="Line 93"/>
            <p:cNvSpPr/>
            <p:nvPr/>
          </p:nvSpPr>
          <p:spPr>
            <a:xfrm>
              <a:off x="5800725" y="4873623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80" name="Group 94"/>
          <p:cNvGrpSpPr/>
          <p:nvPr/>
        </p:nvGrpSpPr>
        <p:grpSpPr>
          <a:xfrm>
            <a:off x="5916616" y="2271717"/>
            <a:ext cx="1387473" cy="733421"/>
            <a:chOff x="5916616" y="2271717"/>
            <a:chExt cx="1387473" cy="733421"/>
          </a:xfrm>
        </p:grpSpPr>
        <p:sp>
          <p:nvSpPr>
            <p:cNvPr id="81" name="Rectangle 95"/>
            <p:cNvSpPr/>
            <p:nvPr/>
          </p:nvSpPr>
          <p:spPr>
            <a:xfrm>
              <a:off x="6007105" y="2271717"/>
              <a:ext cx="1296984" cy="660397"/>
            </a:xfrm>
            <a:prstGeom prst="rect">
              <a:avLst/>
            </a:prstGeom>
            <a:solidFill>
              <a:srgbClr val="3333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2" name="Rectangle 96"/>
            <p:cNvSpPr/>
            <p:nvPr/>
          </p:nvSpPr>
          <p:spPr>
            <a:xfrm>
              <a:off x="5959473" y="2343150"/>
              <a:ext cx="1273173" cy="65563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3" name="Line 97"/>
            <p:cNvSpPr/>
            <p:nvPr/>
          </p:nvSpPr>
          <p:spPr>
            <a:xfrm>
              <a:off x="5959473" y="2660647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4" name="Text Box 98"/>
            <p:cNvSpPr txBox="1"/>
            <p:nvPr/>
          </p:nvSpPr>
          <p:spPr>
            <a:xfrm>
              <a:off x="5916616" y="2309810"/>
              <a:ext cx="1317622" cy="69532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</p:grpSp>
      <p:sp>
        <p:nvSpPr>
          <p:cNvPr id="85" name="Freeform 99"/>
          <p:cNvSpPr/>
          <p:nvPr/>
        </p:nvSpPr>
        <p:spPr>
          <a:xfrm>
            <a:off x="7073898" y="4156076"/>
            <a:ext cx="655633" cy="11350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3"/>
              <a:gd name="f7" fmla="val 715"/>
              <a:gd name="f8" fmla="val 570"/>
              <a:gd name="f9" fmla="val 9"/>
              <a:gd name="f10" fmla="val 604"/>
              <a:gd name="f11" fmla="val 397"/>
              <a:gd name="f12" fmla="+- 0 0 -90"/>
              <a:gd name="f13" fmla="*/ f3 1 413"/>
              <a:gd name="f14" fmla="*/ f4 1 71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413"/>
              <a:gd name="f23" fmla="*/ f19 1 715"/>
              <a:gd name="f24" fmla="*/ 2147483647 f20 1"/>
              <a:gd name="f25" fmla="*/ 2147483647 f19 1"/>
              <a:gd name="f26" fmla="*/ 0 f19 1"/>
              <a:gd name="f27" fmla="*/ 0 f20 1"/>
              <a:gd name="f28" fmla="*/ 413 f20 1"/>
              <a:gd name="f29" fmla="*/ 715 f19 1"/>
              <a:gd name="f30" fmla="+- f21 0 f1"/>
              <a:gd name="f31" fmla="*/ f24 1 413"/>
              <a:gd name="f32" fmla="*/ f25 1 715"/>
              <a:gd name="f33" fmla="*/ f26 1 715"/>
              <a:gd name="f34" fmla="*/ f27 1 413"/>
              <a:gd name="f35" fmla="*/ f28 1 413"/>
              <a:gd name="f36" fmla="*/ f29 1 71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</a:cxnLst>
            <a:rect l="f43" t="f46" r="f44" b="f45"/>
            <a:pathLst>
              <a:path w="413" h="715">
                <a:moveTo>
                  <a:pt x="f6" y="f8"/>
                </a:moveTo>
                <a:lnTo>
                  <a:pt x="f9" y="f5"/>
                </a:lnTo>
                <a:lnTo>
                  <a:pt x="f5" y="f10"/>
                </a:lnTo>
                <a:lnTo>
                  <a:pt x="f11" y="f7"/>
                </a:lnTo>
                <a:lnTo>
                  <a:pt x="f6" y="f8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86" name="Group 100"/>
          <p:cNvGrpSpPr/>
          <p:nvPr/>
        </p:nvGrpSpPr>
        <p:grpSpPr>
          <a:xfrm>
            <a:off x="7677146" y="4983159"/>
            <a:ext cx="766771" cy="433389"/>
            <a:chOff x="7677146" y="4983159"/>
            <a:chExt cx="766771" cy="433389"/>
          </a:xfrm>
        </p:grpSpPr>
        <p:sp>
          <p:nvSpPr>
            <p:cNvPr id="87" name="Oval 101"/>
            <p:cNvSpPr/>
            <p:nvPr/>
          </p:nvSpPr>
          <p:spPr>
            <a:xfrm>
              <a:off x="7683538" y="5176326"/>
              <a:ext cx="760369" cy="2402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8" name="Line 102"/>
            <p:cNvSpPr/>
            <p:nvPr/>
          </p:nvSpPr>
          <p:spPr>
            <a:xfrm>
              <a:off x="7683538" y="5156521"/>
              <a:ext cx="0" cy="1485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9" name="Line 103"/>
            <p:cNvSpPr/>
            <p:nvPr/>
          </p:nvSpPr>
          <p:spPr>
            <a:xfrm>
              <a:off x="8443917" y="5156521"/>
              <a:ext cx="0" cy="1485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0" name="Rectangle 104"/>
            <p:cNvSpPr/>
            <p:nvPr/>
          </p:nvSpPr>
          <p:spPr>
            <a:xfrm>
              <a:off x="7683538" y="5156521"/>
              <a:ext cx="753986" cy="1461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1" name="Oval 105"/>
            <p:cNvSpPr/>
            <p:nvPr/>
          </p:nvSpPr>
          <p:spPr>
            <a:xfrm>
              <a:off x="7677146" y="4983159"/>
              <a:ext cx="760369" cy="27984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92" name="Group 106"/>
            <p:cNvGrpSpPr/>
            <p:nvPr/>
          </p:nvGrpSpPr>
          <p:grpSpPr>
            <a:xfrm>
              <a:off x="7860319" y="5045073"/>
              <a:ext cx="376988" cy="163449"/>
              <a:chOff x="7860319" y="5045073"/>
              <a:chExt cx="376988" cy="163449"/>
            </a:xfrm>
          </p:grpSpPr>
          <p:sp>
            <p:nvSpPr>
              <p:cNvPr id="93" name="Line 107"/>
              <p:cNvSpPr/>
              <p:nvPr/>
            </p:nvSpPr>
            <p:spPr>
              <a:xfrm flipV="1">
                <a:off x="7860319" y="5045073"/>
                <a:ext cx="134636" cy="33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4" name="Line 108"/>
              <p:cNvSpPr/>
              <p:nvPr/>
            </p:nvSpPr>
            <p:spPr>
              <a:xfrm>
                <a:off x="8118829" y="5208522"/>
                <a:ext cx="11847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5" name="Line 109"/>
              <p:cNvSpPr/>
              <p:nvPr/>
            </p:nvSpPr>
            <p:spPr>
              <a:xfrm>
                <a:off x="7984193" y="5048411"/>
                <a:ext cx="140022" cy="1601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96" name="Group 110"/>
            <p:cNvGrpSpPr/>
            <p:nvPr/>
          </p:nvGrpSpPr>
          <p:grpSpPr>
            <a:xfrm>
              <a:off x="7860319" y="5042595"/>
              <a:ext cx="376988" cy="163458"/>
              <a:chOff x="7860319" y="5042595"/>
              <a:chExt cx="376988" cy="163458"/>
            </a:xfrm>
          </p:grpSpPr>
          <p:sp>
            <p:nvSpPr>
              <p:cNvPr id="97" name="Line 111"/>
              <p:cNvSpPr/>
              <p:nvPr/>
            </p:nvSpPr>
            <p:spPr>
              <a:xfrm>
                <a:off x="7860319" y="5202716"/>
                <a:ext cx="134636" cy="33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8" name="Line 112"/>
              <p:cNvSpPr/>
              <p:nvPr/>
            </p:nvSpPr>
            <p:spPr>
              <a:xfrm flipV="1">
                <a:off x="8118829" y="5042595"/>
                <a:ext cx="11847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9" name="Line 113"/>
              <p:cNvSpPr/>
              <p:nvPr/>
            </p:nvSpPr>
            <p:spPr>
              <a:xfrm flipV="1">
                <a:off x="7984193" y="5042595"/>
                <a:ext cx="140022" cy="1601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100" name="Freeform 114"/>
          <p:cNvSpPr/>
          <p:nvPr/>
        </p:nvSpPr>
        <p:spPr>
          <a:xfrm>
            <a:off x="1828800" y="533396"/>
            <a:ext cx="5264145" cy="54943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16"/>
              <a:gd name="f7" fmla="val 3461"/>
              <a:gd name="f8" fmla="val 872"/>
              <a:gd name="f9" fmla="val 878"/>
              <a:gd name="f10" fmla="val 1481"/>
              <a:gd name="f11" fmla="val 2612"/>
              <a:gd name="f12" fmla="val 1179"/>
              <a:gd name="f13" fmla="val 3294"/>
              <a:gd name="f14" fmla="val 3131"/>
              <a:gd name="f15" fmla="val 3148"/>
              <a:gd name="f16" fmla="val 2986"/>
              <a:gd name="f17" fmla="val 3143"/>
              <a:gd name="f18" fmla="val 2387"/>
              <a:gd name="f19" fmla="val 2505"/>
              <a:gd name="f20" fmla="val 3070"/>
              <a:gd name="f21" fmla="val 1057"/>
              <a:gd name="f22" fmla="+- 0 0 -90"/>
              <a:gd name="f23" fmla="*/ f3 1 3316"/>
              <a:gd name="f24" fmla="*/ f4 1 3461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316"/>
              <a:gd name="f33" fmla="*/ f29 1 3461"/>
              <a:gd name="f34" fmla="*/ 2147483647 f30 1"/>
              <a:gd name="f35" fmla="*/ 0 f29 1"/>
              <a:gd name="f36" fmla="*/ 2147483647 f29 1"/>
              <a:gd name="f37" fmla="*/ 0 f30 1"/>
              <a:gd name="f38" fmla="*/ 3316 f30 1"/>
              <a:gd name="f39" fmla="*/ 3461 f29 1"/>
              <a:gd name="f40" fmla="+- f31 0 f1"/>
              <a:gd name="f41" fmla="*/ f34 1 3316"/>
              <a:gd name="f42" fmla="*/ f35 1 3461"/>
              <a:gd name="f43" fmla="*/ f36 1 3461"/>
              <a:gd name="f44" fmla="*/ f37 1 3316"/>
              <a:gd name="f45" fmla="*/ f38 1 3316"/>
              <a:gd name="f46" fmla="*/ f39 1 3461"/>
              <a:gd name="f47" fmla="*/ f41 1 f32"/>
              <a:gd name="f48" fmla="*/ f42 1 f33"/>
              <a:gd name="f49" fmla="*/ f43 1 f33"/>
              <a:gd name="f50" fmla="*/ f44 1 f32"/>
              <a:gd name="f51" fmla="*/ f45 1 f32"/>
              <a:gd name="f52" fmla="*/ f46 1 f33"/>
              <a:gd name="f53" fmla="*/ f50 f23 1"/>
              <a:gd name="f54" fmla="*/ f51 f23 1"/>
              <a:gd name="f55" fmla="*/ f52 f24 1"/>
              <a:gd name="f56" fmla="*/ f48 f24 1"/>
              <a:gd name="f57" fmla="*/ f47 f23 1"/>
              <a:gd name="f58" fmla="*/ f4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57" y="f56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3" y="f58"/>
              </a:cxn>
              <a:cxn ang="f40">
                <a:pos x="f53" y="f58"/>
              </a:cxn>
            </a:cxnLst>
            <a:rect l="f53" t="f56" r="f54" b="f55"/>
            <a:pathLst>
              <a:path w="3316" h="3461">
                <a:moveTo>
                  <a:pt x="f8" y="f5"/>
                </a:moveTo>
                <a:lnTo>
                  <a:pt x="f9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2"/>
                </a:lnTo>
                <a:lnTo>
                  <a:pt x="f6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9" y="f20"/>
                </a:lnTo>
                <a:lnTo>
                  <a:pt x="f21" y="f7"/>
                </a:lnTo>
                <a:lnTo>
                  <a:pt x="f5" y="f7"/>
                </a:lnTo>
                <a:lnTo>
                  <a:pt x="f5" y="f19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101" name="Group 115"/>
          <p:cNvGrpSpPr/>
          <p:nvPr/>
        </p:nvGrpSpPr>
        <p:grpSpPr>
          <a:xfrm>
            <a:off x="4333871" y="4546597"/>
            <a:ext cx="1479554" cy="303215"/>
            <a:chOff x="4333871" y="4546597"/>
            <a:chExt cx="1479554" cy="303215"/>
          </a:xfrm>
        </p:grpSpPr>
        <p:sp>
          <p:nvSpPr>
            <p:cNvPr id="102" name="Rectangle 116"/>
            <p:cNvSpPr/>
            <p:nvPr/>
          </p:nvSpPr>
          <p:spPr>
            <a:xfrm>
              <a:off x="4354509" y="4573591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3" name="Rectangle 117"/>
            <p:cNvSpPr/>
            <p:nvPr/>
          </p:nvSpPr>
          <p:spPr>
            <a:xfrm>
              <a:off x="4927601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04" name="Rectangle 118"/>
            <p:cNvSpPr/>
            <p:nvPr/>
          </p:nvSpPr>
          <p:spPr>
            <a:xfrm>
              <a:off x="4632322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05" name="Rectangle 119"/>
            <p:cNvSpPr/>
            <p:nvPr/>
          </p:nvSpPr>
          <p:spPr>
            <a:xfrm>
              <a:off x="4333871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106" name="Rectangle 120"/>
            <p:cNvSpPr/>
            <p:nvPr/>
          </p:nvSpPr>
          <p:spPr>
            <a:xfrm>
              <a:off x="5133971" y="4548189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7" name="Line 121"/>
            <p:cNvSpPr/>
            <p:nvPr/>
          </p:nvSpPr>
          <p:spPr>
            <a:xfrm>
              <a:off x="4616448" y="4573591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8" name="Line 122"/>
            <p:cNvSpPr/>
            <p:nvPr/>
          </p:nvSpPr>
          <p:spPr>
            <a:xfrm>
              <a:off x="4902198" y="4583109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9" name="Line 123"/>
            <p:cNvSpPr/>
            <p:nvPr/>
          </p:nvSpPr>
          <p:spPr>
            <a:xfrm>
              <a:off x="5206995" y="4578345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10" name="Group 124"/>
          <p:cNvGrpSpPr/>
          <p:nvPr/>
        </p:nvGrpSpPr>
        <p:grpSpPr>
          <a:xfrm>
            <a:off x="4592638" y="4240209"/>
            <a:ext cx="1208086" cy="303215"/>
            <a:chOff x="4592638" y="4240209"/>
            <a:chExt cx="1208086" cy="303215"/>
          </a:xfrm>
        </p:grpSpPr>
        <p:sp>
          <p:nvSpPr>
            <p:cNvPr id="111" name="Rectangle 125"/>
            <p:cNvSpPr/>
            <p:nvPr/>
          </p:nvSpPr>
          <p:spPr>
            <a:xfrm>
              <a:off x="4592638" y="4267203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2" name="Rectangle 126"/>
            <p:cNvSpPr/>
            <p:nvPr/>
          </p:nvSpPr>
          <p:spPr>
            <a:xfrm>
              <a:off x="4914900" y="4240209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13" name="Rectangle 127"/>
            <p:cNvSpPr/>
            <p:nvPr/>
          </p:nvSpPr>
          <p:spPr>
            <a:xfrm>
              <a:off x="4619621" y="4240209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14" name="Rectangle 128"/>
            <p:cNvSpPr/>
            <p:nvPr/>
          </p:nvSpPr>
          <p:spPr>
            <a:xfrm>
              <a:off x="5121270" y="4241801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5" name="Line 129"/>
            <p:cNvSpPr/>
            <p:nvPr/>
          </p:nvSpPr>
          <p:spPr>
            <a:xfrm>
              <a:off x="4889497" y="4276721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6" name="Line 130"/>
            <p:cNvSpPr/>
            <p:nvPr/>
          </p:nvSpPr>
          <p:spPr>
            <a:xfrm>
              <a:off x="5194304" y="4271967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17" name="Group 140"/>
          <p:cNvGrpSpPr/>
          <p:nvPr/>
        </p:nvGrpSpPr>
        <p:grpSpPr>
          <a:xfrm>
            <a:off x="7364413" y="4606920"/>
            <a:ext cx="1208086" cy="303214"/>
            <a:chOff x="7364413" y="4606920"/>
            <a:chExt cx="1208086" cy="303214"/>
          </a:xfrm>
        </p:grpSpPr>
        <p:sp>
          <p:nvSpPr>
            <p:cNvPr id="118" name="Rectangle 141"/>
            <p:cNvSpPr/>
            <p:nvPr/>
          </p:nvSpPr>
          <p:spPr>
            <a:xfrm>
              <a:off x="7364413" y="4633914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9" name="Rectangle 142"/>
            <p:cNvSpPr/>
            <p:nvPr/>
          </p:nvSpPr>
          <p:spPr>
            <a:xfrm>
              <a:off x="7686675" y="4606920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20" name="Rectangle 143"/>
            <p:cNvSpPr/>
            <p:nvPr/>
          </p:nvSpPr>
          <p:spPr>
            <a:xfrm>
              <a:off x="7391396" y="4606920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21" name="Rectangle 144"/>
            <p:cNvSpPr/>
            <p:nvPr/>
          </p:nvSpPr>
          <p:spPr>
            <a:xfrm>
              <a:off x="7893045" y="4608511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2" name="Line 145"/>
            <p:cNvSpPr/>
            <p:nvPr/>
          </p:nvSpPr>
          <p:spPr>
            <a:xfrm>
              <a:off x="7661272" y="4643442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3" name="Line 146"/>
            <p:cNvSpPr/>
            <p:nvPr/>
          </p:nvSpPr>
          <p:spPr>
            <a:xfrm>
              <a:off x="7966079" y="4638678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24" name="Group 156"/>
          <p:cNvGrpSpPr/>
          <p:nvPr/>
        </p:nvGrpSpPr>
        <p:grpSpPr>
          <a:xfrm>
            <a:off x="1204914" y="1665286"/>
            <a:ext cx="1479554" cy="303215"/>
            <a:chOff x="1204914" y="1665286"/>
            <a:chExt cx="1479554" cy="303215"/>
          </a:xfrm>
        </p:grpSpPr>
        <p:sp>
          <p:nvSpPr>
            <p:cNvPr id="125" name="Rectangle 157"/>
            <p:cNvSpPr/>
            <p:nvPr/>
          </p:nvSpPr>
          <p:spPr>
            <a:xfrm>
              <a:off x="1225552" y="1692270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6" name="Rectangle 158"/>
            <p:cNvSpPr/>
            <p:nvPr/>
          </p:nvSpPr>
          <p:spPr>
            <a:xfrm>
              <a:off x="1798633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27" name="Rectangle 159"/>
            <p:cNvSpPr/>
            <p:nvPr/>
          </p:nvSpPr>
          <p:spPr>
            <a:xfrm>
              <a:off x="1503365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28" name="Rectangle 160"/>
            <p:cNvSpPr/>
            <p:nvPr/>
          </p:nvSpPr>
          <p:spPr>
            <a:xfrm>
              <a:off x="1204914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129" name="Rectangle 161"/>
            <p:cNvSpPr/>
            <p:nvPr/>
          </p:nvSpPr>
          <p:spPr>
            <a:xfrm>
              <a:off x="2005014" y="1666878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0" name="Line 162"/>
            <p:cNvSpPr/>
            <p:nvPr/>
          </p:nvSpPr>
          <p:spPr>
            <a:xfrm>
              <a:off x="1487491" y="1692270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1" name="Line 163"/>
            <p:cNvSpPr/>
            <p:nvPr/>
          </p:nvSpPr>
          <p:spPr>
            <a:xfrm>
              <a:off x="1773241" y="1701798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2" name="Line 164"/>
            <p:cNvSpPr/>
            <p:nvPr/>
          </p:nvSpPr>
          <p:spPr>
            <a:xfrm>
              <a:off x="2078038" y="1697034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133" name="Text Box 166"/>
          <p:cNvSpPr txBox="1"/>
          <p:nvPr/>
        </p:nvSpPr>
        <p:spPr>
          <a:xfrm>
            <a:off x="7540627" y="5411784"/>
            <a:ext cx="1614492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δρομολογητής</a:t>
            </a:r>
            <a:endParaRPr lang="en-US" sz="18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134" name="Text Box 167"/>
          <p:cNvSpPr txBox="1"/>
          <p:nvPr/>
        </p:nvSpPr>
        <p:spPr>
          <a:xfrm>
            <a:off x="7745416" y="3098801"/>
            <a:ext cx="1431922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μεταγωγέας</a:t>
            </a:r>
            <a:endParaRPr lang="en-US" sz="18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135" name="Rectangle 168"/>
          <p:cNvSpPr txBox="1">
            <a:spLocks noGrp="1"/>
          </p:cNvSpPr>
          <p:nvPr>
            <p:ph type="title"/>
          </p:nvPr>
        </p:nvSpPr>
        <p:spPr>
          <a:xfrm>
            <a:off x="4995860" y="0"/>
            <a:ext cx="3805239" cy="1143000"/>
          </a:xfrm>
        </p:spPr>
        <p:txBody>
          <a:bodyPr/>
          <a:lstStyle/>
          <a:p>
            <a:pPr lvl="0"/>
            <a:r>
              <a:rPr lang="el-GR"/>
              <a:t>Ενθυλάκωση</a:t>
            </a:r>
            <a:endParaRPr lang="en-US"/>
          </a:p>
        </p:txBody>
      </p:sp>
      <p:sp>
        <p:nvSpPr>
          <p:cNvPr id="136" name="Text Box 174"/>
          <p:cNvSpPr txBox="1"/>
          <p:nvPr/>
        </p:nvSpPr>
        <p:spPr>
          <a:xfrm>
            <a:off x="1255708" y="692145"/>
            <a:ext cx="822329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μήνυμα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pSp>
        <p:nvGrpSpPr>
          <p:cNvPr id="137" name="Group 175"/>
          <p:cNvGrpSpPr/>
          <p:nvPr/>
        </p:nvGrpSpPr>
        <p:grpSpPr>
          <a:xfrm>
            <a:off x="2030416" y="719139"/>
            <a:ext cx="679454" cy="301623"/>
            <a:chOff x="2030416" y="719139"/>
            <a:chExt cx="679454" cy="301623"/>
          </a:xfrm>
        </p:grpSpPr>
        <p:sp>
          <p:nvSpPr>
            <p:cNvPr id="138" name="Rectangle 176"/>
            <p:cNvSpPr/>
            <p:nvPr/>
          </p:nvSpPr>
          <p:spPr>
            <a:xfrm>
              <a:off x="2089147" y="744541"/>
              <a:ext cx="495303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9" name="Rectangle 177"/>
            <p:cNvSpPr/>
            <p:nvPr/>
          </p:nvSpPr>
          <p:spPr>
            <a:xfrm>
              <a:off x="2030416" y="719139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40" name="Group 185"/>
          <p:cNvGrpSpPr/>
          <p:nvPr/>
        </p:nvGrpSpPr>
        <p:grpSpPr>
          <a:xfrm>
            <a:off x="1795460" y="1039809"/>
            <a:ext cx="903290" cy="301623"/>
            <a:chOff x="1795460" y="1039809"/>
            <a:chExt cx="903290" cy="301623"/>
          </a:xfrm>
        </p:grpSpPr>
        <p:grpSp>
          <p:nvGrpSpPr>
            <p:cNvPr id="141" name="Group 179"/>
            <p:cNvGrpSpPr/>
            <p:nvPr/>
          </p:nvGrpSpPr>
          <p:grpSpPr>
            <a:xfrm>
              <a:off x="1795460" y="1041401"/>
              <a:ext cx="301624" cy="292095"/>
              <a:chOff x="1795460" y="1041401"/>
              <a:chExt cx="301624" cy="292095"/>
            </a:xfrm>
          </p:grpSpPr>
          <p:sp>
            <p:nvSpPr>
              <p:cNvPr id="142" name="Rectangle 180"/>
              <p:cNvSpPr/>
              <p:nvPr/>
            </p:nvSpPr>
            <p:spPr>
              <a:xfrm>
                <a:off x="1795460" y="1068384"/>
                <a:ext cx="280985" cy="257175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3" name="Rectangle 181"/>
              <p:cNvSpPr/>
              <p:nvPr/>
            </p:nvSpPr>
            <p:spPr>
              <a:xfrm>
                <a:off x="1800225" y="1041401"/>
                <a:ext cx="296859" cy="292095"/>
              </a:xfrm>
              <a:prstGeom prst="rect">
                <a:avLst/>
              </a:prstGeom>
              <a:noFill/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H</a:t>
                </a:r>
                <a:r>
                  <a:rPr lang="en-US" sz="1800" b="0" i="0" u="none" strike="noStrike" kern="1200" cap="none" spc="0" baseline="-25000">
                    <a:solidFill>
                      <a:srgbClr val="000000"/>
                    </a:solidFill>
                    <a:uFillTx/>
                    <a:latin typeface="Comic Sans MS" pitchFamily="66"/>
                  </a:rPr>
                  <a:t>t</a:t>
                </a:r>
              </a:p>
            </p:txBody>
          </p:sp>
        </p:grpSp>
        <p:grpSp>
          <p:nvGrpSpPr>
            <p:cNvPr id="144" name="Group 182"/>
            <p:cNvGrpSpPr/>
            <p:nvPr/>
          </p:nvGrpSpPr>
          <p:grpSpPr>
            <a:xfrm>
              <a:off x="2019296" y="1039809"/>
              <a:ext cx="679454" cy="301623"/>
              <a:chOff x="2019296" y="1039809"/>
              <a:chExt cx="679454" cy="301623"/>
            </a:xfrm>
          </p:grpSpPr>
          <p:sp>
            <p:nvSpPr>
              <p:cNvPr id="145" name="Rectangle 183"/>
              <p:cNvSpPr/>
              <p:nvPr/>
            </p:nvSpPr>
            <p:spPr>
              <a:xfrm>
                <a:off x="2078038" y="1065211"/>
                <a:ext cx="495303" cy="257175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6" name="Rectangle 184"/>
              <p:cNvSpPr/>
              <p:nvPr/>
            </p:nvSpPr>
            <p:spPr>
              <a:xfrm>
                <a:off x="2019296" y="1039809"/>
                <a:ext cx="679454" cy="301623"/>
              </a:xfrm>
              <a:prstGeom prst="rect">
                <a:avLst/>
              </a:prstGeom>
              <a:noFill/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M</a:t>
                </a:r>
                <a:endPara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pSp>
        <p:nvGrpSpPr>
          <p:cNvPr id="147" name="Group 187"/>
          <p:cNvGrpSpPr/>
          <p:nvPr/>
        </p:nvGrpSpPr>
        <p:grpSpPr>
          <a:xfrm>
            <a:off x="1501773" y="1363663"/>
            <a:ext cx="301624" cy="292095"/>
            <a:chOff x="1501773" y="1363663"/>
            <a:chExt cx="301624" cy="292095"/>
          </a:xfrm>
        </p:grpSpPr>
        <p:sp>
          <p:nvSpPr>
            <p:cNvPr id="148" name="Rectangle 188"/>
            <p:cNvSpPr/>
            <p:nvPr/>
          </p:nvSpPr>
          <p:spPr>
            <a:xfrm>
              <a:off x="1501773" y="1390646"/>
              <a:ext cx="280985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9" name="Rectangle 189"/>
            <p:cNvSpPr/>
            <p:nvPr/>
          </p:nvSpPr>
          <p:spPr>
            <a:xfrm>
              <a:off x="1506538" y="1363663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</p:grpSp>
      <p:sp>
        <p:nvSpPr>
          <p:cNvPr id="150" name="Text Box 7"/>
          <p:cNvSpPr txBox="1"/>
          <p:nvPr/>
        </p:nvSpPr>
        <p:spPr>
          <a:xfrm>
            <a:off x="252410" y="1643067"/>
            <a:ext cx="850904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πλαίσιο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4 ">
                                      <p:cBhvr>
                                        <p:cTn id="6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>
                                      <p:cBhvr>
                                        <p:cTn id="28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-3.05556E-6 0.04213 ">
                                      <p:cBhvr>
                                        <p:cTn id="46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3.05556E-6 0.13889 L 0.40295 0.13889 L 0.40295 0.09885 L 0.57152 0.10093 L 0.57152 0.57709 L 0.66371 0.50857 L 0.66371 0.42848 ">
                                      <p:cBhvr>
                                        <p:cTn id="61" dur="3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>
                                      <p:cBhvr>
                                        <p:cTn id="71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5" grpId="1"/>
      <p:bldP spid="39" grpId="0"/>
      <p:bldP spid="39" grpId="1"/>
      <p:bldP spid="136" grpId="0"/>
      <p:bldP spid="150" grpId="0"/>
      <p:bldP spid="150" grpId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1.4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1.6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b="1" dirty="0">
                <a:solidFill>
                  <a:srgbClr val="C00000"/>
                </a:solidFill>
                <a:latin typeface="Comic Sans MS" pitchFamily="66"/>
              </a:rPr>
              <a:t>ασφάλεια</a:t>
            </a:r>
            <a:endParaRPr lang="en-US" sz="2000" b="1" dirty="0">
              <a:solidFill>
                <a:srgbClr val="C00000"/>
              </a:solidFill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A3F50072-DBD5-4C59-9AF9-6375AC9041B8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7373941" y="6467478"/>
            <a:ext cx="1098551" cy="288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46090" y="1516066"/>
            <a:ext cx="4768852" cy="4457700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4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Διαδίκτυο</a:t>
            </a:r>
            <a:r>
              <a:rPr lang="en-US" sz="24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 </a:t>
            </a:r>
            <a:r>
              <a:rPr lang="en-US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δίκτυο δικτύων</a:t>
            </a:r>
            <a:r>
              <a:rPr lang="en-US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Διασυνδεδεμένοι</a:t>
            </a:r>
            <a:r>
              <a:rPr lang="en-US" sz="2000" dirty="0">
                <a:latin typeface="Comic Sans MS" pitchFamily="66" charset="0"/>
              </a:rPr>
              <a:t> ISPs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spcBef>
                <a:spcPts val="500"/>
              </a:spcBef>
              <a:buNone/>
            </a:pPr>
            <a:endParaRPr lang="en-US" sz="2000" dirty="0">
              <a:latin typeface="Comic Sans MS" pitchFamily="66" charset="0"/>
            </a:endParaRPr>
          </a:p>
          <a:p>
            <a:pPr lvl="0">
              <a:spcBef>
                <a:spcPts val="500"/>
              </a:spcBef>
            </a:pPr>
            <a:r>
              <a:rPr lang="el-GR" sz="24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Πρωτόκολλα </a:t>
            </a:r>
            <a:r>
              <a:rPr lang="el-GR" sz="2400" i="1" dirty="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ελέγχουν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την αποστολή, παραλαβή μηνυμάτων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πχ</a:t>
            </a:r>
            <a:r>
              <a:rPr lang="en-US" sz="2000" dirty="0">
                <a:latin typeface="Comic Sans MS" pitchFamily="66" charset="0"/>
              </a:rPr>
              <a:t>, TCP, IP, HTTP, Skype,  802.11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buNone/>
            </a:pPr>
            <a:endParaRPr lang="en-US" dirty="0">
              <a:latin typeface="Comic Sans MS" pitchFamily="66" charset="0"/>
            </a:endParaRP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400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Πρότυπα Διαδικτύου </a:t>
            </a:r>
            <a:r>
              <a:rPr lang="el-GR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(</a:t>
            </a:r>
            <a:r>
              <a:rPr lang="en-US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Internet  standards</a:t>
            </a:r>
            <a:r>
              <a:rPr lang="el-GR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 )</a:t>
            </a:r>
            <a:endParaRPr lang="en-US" sz="2000" i="1" dirty="0">
              <a:solidFill>
                <a:srgbClr val="C00000"/>
              </a:solidFill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RFC: Request for comments</a:t>
            </a: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IETF: Internet Engineering Task Force</a:t>
            </a:r>
          </a:p>
        </p:txBody>
      </p:sp>
      <p:sp>
        <p:nvSpPr>
          <p:cNvPr id="4" name="Rectangle 2"/>
          <p:cNvSpPr/>
          <p:nvPr/>
        </p:nvSpPr>
        <p:spPr>
          <a:xfrm>
            <a:off x="212726" y="190496"/>
            <a:ext cx="8382003" cy="936629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 dirty="0">
                <a:solidFill>
                  <a:srgbClr val="3333CC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 κύρια συστατικά του </a:t>
            </a:r>
            <a:r>
              <a:rPr lang="el-GR" sz="3200" b="0" i="0" u="none" strike="noStrike" kern="1200" cap="none" spc="0" baseline="0" dirty="0" err="1">
                <a:solidFill>
                  <a:srgbClr val="3333CC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Διαδίκτυου</a:t>
            </a:r>
            <a:endParaRPr lang="en-US" sz="3200" b="0" i="0" u="none" strike="noStrike" kern="1200" cap="none" spc="0" baseline="0" dirty="0">
              <a:solidFill>
                <a:srgbClr val="3333CC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5" name="Picture 330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30198" y="876296"/>
            <a:ext cx="6467478" cy="1111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" name="Group 366"/>
          <p:cNvGrpSpPr/>
          <p:nvPr/>
        </p:nvGrpSpPr>
        <p:grpSpPr>
          <a:xfrm>
            <a:off x="5202241" y="1384301"/>
            <a:ext cx="4121145" cy="4659305"/>
            <a:chOff x="5202241" y="1384301"/>
            <a:chExt cx="4121145" cy="4659305"/>
          </a:xfrm>
        </p:grpSpPr>
        <p:sp>
          <p:nvSpPr>
            <p:cNvPr id="7" name="Freeform 415"/>
            <p:cNvSpPr/>
            <p:nvPr/>
          </p:nvSpPr>
          <p:spPr>
            <a:xfrm>
              <a:off x="7003837" y="3527426"/>
              <a:ext cx="1314294" cy="67469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Freeform 416"/>
            <p:cNvSpPr/>
            <p:nvPr/>
          </p:nvSpPr>
          <p:spPr>
            <a:xfrm>
              <a:off x="7022884" y="2001841"/>
              <a:ext cx="1730172" cy="11255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Freeform 417"/>
            <p:cNvSpPr/>
            <p:nvPr/>
          </p:nvSpPr>
          <p:spPr>
            <a:xfrm>
              <a:off x="5202241" y="1709735"/>
              <a:ext cx="1736527" cy="10715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418"/>
            <p:cNvGrpSpPr/>
            <p:nvPr/>
          </p:nvGrpSpPr>
          <p:grpSpPr>
            <a:xfrm>
              <a:off x="5278428" y="2974972"/>
              <a:ext cx="1458742" cy="933456"/>
              <a:chOff x="5278428" y="2974972"/>
              <a:chExt cx="1458742" cy="933456"/>
            </a:xfrm>
          </p:grpSpPr>
          <p:sp>
            <p:nvSpPr>
              <p:cNvPr id="11" name="Rectangle 419"/>
              <p:cNvSpPr/>
              <p:nvPr/>
            </p:nvSpPr>
            <p:spPr>
              <a:xfrm>
                <a:off x="5512122" y="3238804"/>
                <a:ext cx="986884" cy="669624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AutoShape 420"/>
              <p:cNvSpPr/>
              <p:nvPr/>
            </p:nvSpPr>
            <p:spPr>
              <a:xfrm>
                <a:off x="5278428" y="2974972"/>
                <a:ext cx="1458742" cy="317845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" name="Line 421"/>
            <p:cNvSpPr/>
            <p:nvPr/>
          </p:nvSpPr>
          <p:spPr>
            <a:xfrm>
              <a:off x="7395904" y="3813176"/>
              <a:ext cx="163494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Line 422"/>
            <p:cNvSpPr/>
            <p:nvPr/>
          </p:nvSpPr>
          <p:spPr>
            <a:xfrm>
              <a:off x="7492730" y="3733796"/>
              <a:ext cx="2793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423"/>
            <p:cNvSpPr/>
            <p:nvPr/>
          </p:nvSpPr>
          <p:spPr>
            <a:xfrm flipV="1">
              <a:off x="7729249" y="3819521"/>
              <a:ext cx="134919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424"/>
            <p:cNvSpPr/>
            <p:nvPr/>
          </p:nvSpPr>
          <p:spPr>
            <a:xfrm>
              <a:off x="6427646" y="3740152"/>
              <a:ext cx="6793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5"/>
            <p:cNvSpPr/>
            <p:nvPr/>
          </p:nvSpPr>
          <p:spPr>
            <a:xfrm>
              <a:off x="6722888" y="2587623"/>
              <a:ext cx="509531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6"/>
            <p:cNvSpPr/>
            <p:nvPr/>
          </p:nvSpPr>
          <p:spPr>
            <a:xfrm>
              <a:off x="6289544" y="2403472"/>
              <a:ext cx="152384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Freeform 427"/>
            <p:cNvSpPr/>
            <p:nvPr/>
          </p:nvSpPr>
          <p:spPr>
            <a:xfrm>
              <a:off x="5497482" y="4378320"/>
              <a:ext cx="3079397" cy="16652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428"/>
            <p:cNvSpPr/>
            <p:nvPr/>
          </p:nvSpPr>
          <p:spPr>
            <a:xfrm rot="16200004">
              <a:off x="7845086" y="5159384"/>
              <a:ext cx="523878" cy="139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9"/>
            <p:cNvSpPr/>
            <p:nvPr/>
          </p:nvSpPr>
          <p:spPr>
            <a:xfrm rot="5399996" flipV="1">
              <a:off x="7991147" y="5440365"/>
              <a:ext cx="3172" cy="85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430"/>
            <p:cNvSpPr/>
            <p:nvPr/>
          </p:nvSpPr>
          <p:spPr>
            <a:xfrm rot="16200004">
              <a:off x="8176871" y="5116521"/>
              <a:ext cx="0" cy="1142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31"/>
            <p:cNvSpPr/>
            <p:nvPr/>
          </p:nvSpPr>
          <p:spPr>
            <a:xfrm>
              <a:off x="7357811" y="4697409"/>
              <a:ext cx="390476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32"/>
            <p:cNvSpPr/>
            <p:nvPr/>
          </p:nvSpPr>
          <p:spPr>
            <a:xfrm flipV="1">
              <a:off x="6737171" y="4684708"/>
              <a:ext cx="322225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3"/>
            <p:cNvSpPr/>
            <p:nvPr/>
          </p:nvSpPr>
          <p:spPr>
            <a:xfrm flipV="1">
              <a:off x="6780029" y="4976814"/>
              <a:ext cx="9714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5"/>
            <p:cNvSpPr/>
            <p:nvPr/>
          </p:nvSpPr>
          <p:spPr>
            <a:xfrm>
              <a:off x="6100657" y="4773616"/>
              <a:ext cx="263493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6"/>
            <p:cNvSpPr/>
            <p:nvPr/>
          </p:nvSpPr>
          <p:spPr>
            <a:xfrm flipV="1">
              <a:off x="5841927" y="4983159"/>
              <a:ext cx="41270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9"/>
            <p:cNvSpPr/>
            <p:nvPr/>
          </p:nvSpPr>
          <p:spPr>
            <a:xfrm flipH="1">
              <a:off x="6267325" y="5070476"/>
              <a:ext cx="142856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40"/>
            <p:cNvSpPr/>
            <p:nvPr/>
          </p:nvSpPr>
          <p:spPr>
            <a:xfrm flipH="1" flipV="1">
              <a:off x="6587968" y="5097459"/>
              <a:ext cx="74605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41"/>
            <p:cNvSpPr/>
            <p:nvPr/>
          </p:nvSpPr>
          <p:spPr>
            <a:xfrm>
              <a:off x="6743517" y="5053010"/>
              <a:ext cx="503176" cy="2698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43"/>
            <p:cNvSpPr/>
            <p:nvPr/>
          </p:nvSpPr>
          <p:spPr>
            <a:xfrm>
              <a:off x="6281617" y="3522661"/>
              <a:ext cx="0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4"/>
            <p:cNvSpPr/>
            <p:nvPr/>
          </p:nvSpPr>
          <p:spPr>
            <a:xfrm flipV="1">
              <a:off x="7576864" y="2492370"/>
              <a:ext cx="123809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5"/>
            <p:cNvSpPr/>
            <p:nvPr/>
          </p:nvSpPr>
          <p:spPr>
            <a:xfrm>
              <a:off x="7405432" y="2665411"/>
              <a:ext cx="0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6"/>
            <p:cNvSpPr/>
            <p:nvPr/>
          </p:nvSpPr>
          <p:spPr>
            <a:xfrm flipV="1">
              <a:off x="7576864" y="2562221"/>
              <a:ext cx="263493" cy="2889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7"/>
            <p:cNvSpPr/>
            <p:nvPr/>
          </p:nvSpPr>
          <p:spPr>
            <a:xfrm>
              <a:off x="7941948" y="2560640"/>
              <a:ext cx="0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8"/>
            <p:cNvSpPr/>
            <p:nvPr/>
          </p:nvSpPr>
          <p:spPr>
            <a:xfrm>
              <a:off x="7595911" y="2867028"/>
              <a:ext cx="18888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9"/>
            <p:cNvSpPr/>
            <p:nvPr/>
          </p:nvSpPr>
          <p:spPr>
            <a:xfrm flipV="1">
              <a:off x="5891131" y="3733796"/>
              <a:ext cx="168258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50"/>
            <p:cNvSpPr/>
            <p:nvPr/>
          </p:nvSpPr>
          <p:spPr>
            <a:xfrm>
              <a:off x="8149882" y="2857500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51"/>
            <p:cNvSpPr/>
            <p:nvPr/>
          </p:nvSpPr>
          <p:spPr>
            <a:xfrm flipH="1">
              <a:off x="7295906" y="2933696"/>
              <a:ext cx="98416" cy="7048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52"/>
            <p:cNvSpPr/>
            <p:nvPr/>
          </p:nvSpPr>
          <p:spPr>
            <a:xfrm flipH="1">
              <a:off x="7887980" y="2933696"/>
              <a:ext cx="111108" cy="7270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541"/>
            <p:cNvSpPr/>
            <p:nvPr/>
          </p:nvSpPr>
          <p:spPr>
            <a:xfrm flipV="1">
              <a:off x="7272095" y="4075115"/>
              <a:ext cx="226981" cy="4365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2" name="Group 590"/>
            <p:cNvGrpSpPr/>
            <p:nvPr/>
          </p:nvGrpSpPr>
          <p:grpSpPr>
            <a:xfrm>
              <a:off x="5775258" y="4533896"/>
              <a:ext cx="414287" cy="373066"/>
              <a:chOff x="5775258" y="4533896"/>
              <a:chExt cx="414287" cy="373066"/>
            </a:xfrm>
          </p:grpSpPr>
          <p:pic>
            <p:nvPicPr>
              <p:cNvPr id="43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775258" y="4533896"/>
                <a:ext cx="414287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" name="Freeform 592"/>
              <p:cNvSpPr/>
              <p:nvPr/>
            </p:nvSpPr>
            <p:spPr>
              <a:xfrm flipH="1">
                <a:off x="5951948" y="4569677"/>
                <a:ext cx="195343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5" name="Group 593"/>
            <p:cNvGrpSpPr/>
            <p:nvPr/>
          </p:nvGrpSpPr>
          <p:grpSpPr>
            <a:xfrm>
              <a:off x="5457797" y="4954584"/>
              <a:ext cx="482547" cy="406395"/>
              <a:chOff x="5457797" y="4954584"/>
              <a:chExt cx="482547" cy="406395"/>
            </a:xfrm>
          </p:grpSpPr>
          <p:pic>
            <p:nvPicPr>
              <p:cNvPr id="46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457797" y="4954584"/>
                <a:ext cx="482547" cy="40639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7" name="Freeform 595"/>
              <p:cNvSpPr/>
              <p:nvPr/>
            </p:nvSpPr>
            <p:spPr>
              <a:xfrm flipH="1">
                <a:off x="5663592" y="4993556"/>
                <a:ext cx="227530" cy="1862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596"/>
            <p:cNvGrpSpPr/>
            <p:nvPr/>
          </p:nvGrpSpPr>
          <p:grpSpPr>
            <a:xfrm>
              <a:off x="5935580" y="5256208"/>
              <a:ext cx="426988" cy="349245"/>
              <a:chOff x="5935580" y="5256208"/>
              <a:chExt cx="426988" cy="349245"/>
            </a:xfrm>
          </p:grpSpPr>
          <p:pic>
            <p:nvPicPr>
              <p:cNvPr id="49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935580" y="5256208"/>
                <a:ext cx="426988" cy="34924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Freeform 598"/>
              <p:cNvSpPr/>
              <p:nvPr/>
            </p:nvSpPr>
            <p:spPr>
              <a:xfrm flipH="1">
                <a:off x="6117683" y="5289703"/>
                <a:ext cx="201332" cy="160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1" name="Group 599"/>
            <p:cNvGrpSpPr/>
            <p:nvPr/>
          </p:nvGrpSpPr>
          <p:grpSpPr>
            <a:xfrm>
              <a:off x="6549865" y="5238753"/>
              <a:ext cx="426988" cy="350836"/>
              <a:chOff x="6549865" y="5238753"/>
              <a:chExt cx="426988" cy="350836"/>
            </a:xfrm>
          </p:grpSpPr>
          <p:pic>
            <p:nvPicPr>
              <p:cNvPr id="52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549865" y="5238753"/>
                <a:ext cx="426988" cy="35083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3" name="Freeform 601"/>
              <p:cNvSpPr/>
              <p:nvPr/>
            </p:nvSpPr>
            <p:spPr>
              <a:xfrm>
                <a:off x="6593418" y="5272393"/>
                <a:ext cx="201332" cy="1607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4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341930" y="1720845"/>
              <a:ext cx="849212" cy="168277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" name="Group 652"/>
            <p:cNvGrpSpPr/>
            <p:nvPr/>
          </p:nvGrpSpPr>
          <p:grpSpPr>
            <a:xfrm>
              <a:off x="5613355" y="1546222"/>
              <a:ext cx="415878" cy="385767"/>
              <a:chOff x="5613355" y="1546222"/>
              <a:chExt cx="415878" cy="385767"/>
            </a:xfrm>
          </p:grpSpPr>
          <p:pic>
            <p:nvPicPr>
              <p:cNvPr id="56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772680" y="1603528"/>
                <a:ext cx="136821" cy="328461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7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613355" y="1546222"/>
                <a:ext cx="415878" cy="8876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8" name="Group 665"/>
            <p:cNvGrpSpPr/>
            <p:nvPr/>
          </p:nvGrpSpPr>
          <p:grpSpPr>
            <a:xfrm>
              <a:off x="7689564" y="2395535"/>
              <a:ext cx="390476" cy="169868"/>
              <a:chOff x="7689564" y="2395535"/>
              <a:chExt cx="390476" cy="169868"/>
            </a:xfrm>
          </p:grpSpPr>
          <p:sp>
            <p:nvSpPr>
              <p:cNvPr id="59" name="Oval 407"/>
              <p:cNvSpPr/>
              <p:nvPr/>
            </p:nvSpPr>
            <p:spPr>
              <a:xfrm>
                <a:off x="7691146" y="2470635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Rectangle 410"/>
              <p:cNvSpPr/>
              <p:nvPr/>
            </p:nvSpPr>
            <p:spPr>
              <a:xfrm>
                <a:off x="7691146" y="2459909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Oval 411"/>
              <p:cNvSpPr/>
              <p:nvPr/>
            </p:nvSpPr>
            <p:spPr>
              <a:xfrm>
                <a:off x="7689564" y="2395535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2" name="Group 659"/>
              <p:cNvGrpSpPr/>
              <p:nvPr/>
            </p:nvGrpSpPr>
            <p:grpSpPr>
              <a:xfrm>
                <a:off x="7767343" y="2424147"/>
                <a:ext cx="219053" cy="51855"/>
                <a:chOff x="7767343" y="2424147"/>
                <a:chExt cx="219053" cy="51855"/>
              </a:xfrm>
            </p:grpSpPr>
            <p:sp>
              <p:nvSpPr>
                <p:cNvPr id="63" name="Freeform 660"/>
                <p:cNvSpPr/>
                <p:nvPr/>
              </p:nvSpPr>
              <p:spPr>
                <a:xfrm>
                  <a:off x="7767343" y="2424147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Freeform 661"/>
                <p:cNvSpPr/>
                <p:nvPr/>
              </p:nvSpPr>
              <p:spPr>
                <a:xfrm>
                  <a:off x="7777237" y="2424147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5" name="Line 662"/>
              <p:cNvSpPr/>
              <p:nvPr/>
            </p:nvSpPr>
            <p:spPr>
              <a:xfrm>
                <a:off x="7691146" y="2447391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Line 663"/>
              <p:cNvSpPr/>
              <p:nvPr/>
            </p:nvSpPr>
            <p:spPr>
              <a:xfrm>
                <a:off x="8076867" y="2450966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7" name="Group 666"/>
            <p:cNvGrpSpPr/>
            <p:nvPr/>
          </p:nvGrpSpPr>
          <p:grpSpPr>
            <a:xfrm>
              <a:off x="7762579" y="2757492"/>
              <a:ext cx="390476" cy="176204"/>
              <a:chOff x="7762579" y="2757492"/>
              <a:chExt cx="390476" cy="176204"/>
            </a:xfrm>
          </p:grpSpPr>
          <p:sp>
            <p:nvSpPr>
              <p:cNvPr id="68" name="Oval 407"/>
              <p:cNvSpPr/>
              <p:nvPr/>
            </p:nvSpPr>
            <p:spPr>
              <a:xfrm>
                <a:off x="7764161" y="2835389"/>
                <a:ext cx="387303" cy="9830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Rectangle 410"/>
              <p:cNvSpPr/>
              <p:nvPr/>
            </p:nvSpPr>
            <p:spPr>
              <a:xfrm>
                <a:off x="7764161" y="2824261"/>
                <a:ext cx="388894" cy="61209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Oval 411"/>
              <p:cNvSpPr/>
              <p:nvPr/>
            </p:nvSpPr>
            <p:spPr>
              <a:xfrm>
                <a:off x="7762579" y="2757492"/>
                <a:ext cx="387303" cy="1150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1" name="Group 670"/>
              <p:cNvGrpSpPr/>
              <p:nvPr/>
            </p:nvGrpSpPr>
            <p:grpSpPr>
              <a:xfrm>
                <a:off x="7840358" y="2787164"/>
                <a:ext cx="219053" cy="53794"/>
                <a:chOff x="7840358" y="2787164"/>
                <a:chExt cx="219053" cy="53794"/>
              </a:xfrm>
            </p:grpSpPr>
            <p:sp>
              <p:nvSpPr>
                <p:cNvPr id="72" name="Freeform 671"/>
                <p:cNvSpPr/>
                <p:nvPr/>
              </p:nvSpPr>
              <p:spPr>
                <a:xfrm>
                  <a:off x="7840358" y="2787164"/>
                  <a:ext cx="219053" cy="537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3" name="Freeform 672"/>
                <p:cNvSpPr/>
                <p:nvPr/>
              </p:nvSpPr>
              <p:spPr>
                <a:xfrm>
                  <a:off x="7850252" y="2787164"/>
                  <a:ext cx="199266" cy="537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4" name="Line 673"/>
              <p:cNvSpPr/>
              <p:nvPr/>
            </p:nvSpPr>
            <p:spPr>
              <a:xfrm>
                <a:off x="7764161" y="2811277"/>
                <a:ext cx="0" cy="7790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674"/>
              <p:cNvSpPr/>
              <p:nvPr/>
            </p:nvSpPr>
            <p:spPr>
              <a:xfrm>
                <a:off x="8149882" y="2814989"/>
                <a:ext cx="0" cy="76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6" name="Group 675"/>
            <p:cNvGrpSpPr/>
            <p:nvPr/>
          </p:nvGrpSpPr>
          <p:grpSpPr>
            <a:xfrm>
              <a:off x="7203844" y="2493961"/>
              <a:ext cx="390476" cy="169868"/>
              <a:chOff x="7203844" y="2493961"/>
              <a:chExt cx="390476" cy="169868"/>
            </a:xfrm>
          </p:grpSpPr>
          <p:sp>
            <p:nvSpPr>
              <p:cNvPr id="77" name="Oval 407"/>
              <p:cNvSpPr/>
              <p:nvPr/>
            </p:nvSpPr>
            <p:spPr>
              <a:xfrm>
                <a:off x="7205426" y="2569061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Rectangle 410"/>
              <p:cNvSpPr/>
              <p:nvPr/>
            </p:nvSpPr>
            <p:spPr>
              <a:xfrm>
                <a:off x="7205426" y="2558335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Oval 411"/>
              <p:cNvSpPr/>
              <p:nvPr/>
            </p:nvSpPr>
            <p:spPr>
              <a:xfrm>
                <a:off x="7203844" y="2493961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0" name="Group 679"/>
              <p:cNvGrpSpPr/>
              <p:nvPr/>
            </p:nvGrpSpPr>
            <p:grpSpPr>
              <a:xfrm>
                <a:off x="7281623" y="2522573"/>
                <a:ext cx="219053" cy="51855"/>
                <a:chOff x="7281623" y="2522573"/>
                <a:chExt cx="219053" cy="51855"/>
              </a:xfrm>
            </p:grpSpPr>
            <p:sp>
              <p:nvSpPr>
                <p:cNvPr id="81" name="Freeform 680"/>
                <p:cNvSpPr/>
                <p:nvPr/>
              </p:nvSpPr>
              <p:spPr>
                <a:xfrm>
                  <a:off x="7281623" y="2522573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Freeform 681"/>
                <p:cNvSpPr/>
                <p:nvPr/>
              </p:nvSpPr>
              <p:spPr>
                <a:xfrm>
                  <a:off x="7291517" y="2522573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3" name="Line 682"/>
              <p:cNvSpPr/>
              <p:nvPr/>
            </p:nvSpPr>
            <p:spPr>
              <a:xfrm>
                <a:off x="7205426" y="2545817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Line 683"/>
              <p:cNvSpPr/>
              <p:nvPr/>
            </p:nvSpPr>
            <p:spPr>
              <a:xfrm>
                <a:off x="7591147" y="2549392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5" name="Group 684"/>
            <p:cNvGrpSpPr/>
            <p:nvPr/>
          </p:nvGrpSpPr>
          <p:grpSpPr>
            <a:xfrm>
              <a:off x="7214954" y="2757492"/>
              <a:ext cx="390485" cy="169858"/>
              <a:chOff x="7214954" y="2757492"/>
              <a:chExt cx="390485" cy="169858"/>
            </a:xfrm>
          </p:grpSpPr>
          <p:sp>
            <p:nvSpPr>
              <p:cNvPr id="86" name="Oval 407"/>
              <p:cNvSpPr/>
              <p:nvPr/>
            </p:nvSpPr>
            <p:spPr>
              <a:xfrm>
                <a:off x="7216545" y="2832582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Rectangle 410"/>
              <p:cNvSpPr/>
              <p:nvPr/>
            </p:nvSpPr>
            <p:spPr>
              <a:xfrm>
                <a:off x="7216545" y="2821856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Oval 411"/>
              <p:cNvSpPr/>
              <p:nvPr/>
            </p:nvSpPr>
            <p:spPr>
              <a:xfrm>
                <a:off x="7214954" y="2757492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9" name="Group 688"/>
              <p:cNvGrpSpPr/>
              <p:nvPr/>
            </p:nvGrpSpPr>
            <p:grpSpPr>
              <a:xfrm>
                <a:off x="7292733" y="2786094"/>
                <a:ext cx="219053" cy="51855"/>
                <a:chOff x="7292733" y="2786094"/>
                <a:chExt cx="219053" cy="51855"/>
              </a:xfrm>
            </p:grpSpPr>
            <p:sp>
              <p:nvSpPr>
                <p:cNvPr id="90" name="Freeform 689"/>
                <p:cNvSpPr/>
                <p:nvPr/>
              </p:nvSpPr>
              <p:spPr>
                <a:xfrm>
                  <a:off x="7292733" y="2786094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Freeform 690"/>
                <p:cNvSpPr/>
                <p:nvPr/>
              </p:nvSpPr>
              <p:spPr>
                <a:xfrm>
                  <a:off x="7302627" y="2786094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2" name="Line 691"/>
              <p:cNvSpPr/>
              <p:nvPr/>
            </p:nvSpPr>
            <p:spPr>
              <a:xfrm>
                <a:off x="7216545" y="2809338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Line 692"/>
              <p:cNvSpPr/>
              <p:nvPr/>
            </p:nvSpPr>
            <p:spPr>
              <a:xfrm>
                <a:off x="7602257" y="2812913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4" name="Line 693"/>
            <p:cNvSpPr/>
            <p:nvPr/>
          </p:nvSpPr>
          <p:spPr>
            <a:xfrm>
              <a:off x="8345125" y="2855908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5" name="Group 694"/>
            <p:cNvGrpSpPr/>
            <p:nvPr/>
          </p:nvGrpSpPr>
          <p:grpSpPr>
            <a:xfrm>
              <a:off x="7400668" y="3911602"/>
              <a:ext cx="485721" cy="203197"/>
              <a:chOff x="7400668" y="3911602"/>
              <a:chExt cx="485721" cy="203197"/>
            </a:xfrm>
          </p:grpSpPr>
          <p:sp>
            <p:nvSpPr>
              <p:cNvPr id="96" name="Oval 407"/>
              <p:cNvSpPr/>
              <p:nvPr/>
            </p:nvSpPr>
            <p:spPr>
              <a:xfrm>
                <a:off x="7402644" y="4001432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Rectangle 410"/>
              <p:cNvSpPr/>
              <p:nvPr/>
            </p:nvSpPr>
            <p:spPr>
              <a:xfrm>
                <a:off x="7402644" y="3988603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Oval 411"/>
              <p:cNvSpPr/>
              <p:nvPr/>
            </p:nvSpPr>
            <p:spPr>
              <a:xfrm>
                <a:off x="7400668" y="3911602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9" name="Group 698"/>
              <p:cNvGrpSpPr/>
              <p:nvPr/>
            </p:nvGrpSpPr>
            <p:grpSpPr>
              <a:xfrm>
                <a:off x="7497421" y="3945818"/>
                <a:ext cx="272472" cy="62032"/>
                <a:chOff x="7497421" y="3945818"/>
                <a:chExt cx="272472" cy="62032"/>
              </a:xfrm>
            </p:grpSpPr>
            <p:sp>
              <p:nvSpPr>
                <p:cNvPr id="100" name="Freeform 699"/>
                <p:cNvSpPr/>
                <p:nvPr/>
              </p:nvSpPr>
              <p:spPr>
                <a:xfrm>
                  <a:off x="7497421" y="3945818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1" name="Freeform 700"/>
                <p:cNvSpPr/>
                <p:nvPr/>
              </p:nvSpPr>
              <p:spPr>
                <a:xfrm>
                  <a:off x="7509720" y="3945818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2" name="Line 701"/>
              <p:cNvSpPr/>
              <p:nvPr/>
            </p:nvSpPr>
            <p:spPr>
              <a:xfrm>
                <a:off x="7402644" y="3973625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Line 702"/>
              <p:cNvSpPr/>
              <p:nvPr/>
            </p:nvSpPr>
            <p:spPr>
              <a:xfrm>
                <a:off x="7882438" y="3977905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4" name="Group 712"/>
            <p:cNvGrpSpPr/>
            <p:nvPr/>
          </p:nvGrpSpPr>
          <p:grpSpPr>
            <a:xfrm>
              <a:off x="7081616" y="3630616"/>
              <a:ext cx="485720" cy="203197"/>
              <a:chOff x="7081616" y="3630616"/>
              <a:chExt cx="485720" cy="203197"/>
            </a:xfrm>
          </p:grpSpPr>
          <p:sp>
            <p:nvSpPr>
              <p:cNvPr id="105" name="Oval 407"/>
              <p:cNvSpPr/>
              <p:nvPr/>
            </p:nvSpPr>
            <p:spPr>
              <a:xfrm>
                <a:off x="7083591" y="3720446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Rectangle 410"/>
              <p:cNvSpPr/>
              <p:nvPr/>
            </p:nvSpPr>
            <p:spPr>
              <a:xfrm>
                <a:off x="7083591" y="3707617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Oval 411"/>
              <p:cNvSpPr/>
              <p:nvPr/>
            </p:nvSpPr>
            <p:spPr>
              <a:xfrm>
                <a:off x="7081616" y="3630616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8" name="Group 716"/>
              <p:cNvGrpSpPr/>
              <p:nvPr/>
            </p:nvGrpSpPr>
            <p:grpSpPr>
              <a:xfrm>
                <a:off x="7178369" y="3664832"/>
                <a:ext cx="272472" cy="62032"/>
                <a:chOff x="7178369" y="3664832"/>
                <a:chExt cx="272472" cy="62032"/>
              </a:xfrm>
            </p:grpSpPr>
            <p:sp>
              <p:nvSpPr>
                <p:cNvPr id="109" name="Freeform 717"/>
                <p:cNvSpPr/>
                <p:nvPr/>
              </p:nvSpPr>
              <p:spPr>
                <a:xfrm>
                  <a:off x="7178369" y="3664832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0" name="Freeform 718"/>
                <p:cNvSpPr/>
                <p:nvPr/>
              </p:nvSpPr>
              <p:spPr>
                <a:xfrm>
                  <a:off x="7190677" y="3664832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1" name="Line 719"/>
              <p:cNvSpPr/>
              <p:nvPr/>
            </p:nvSpPr>
            <p:spPr>
              <a:xfrm>
                <a:off x="7083591" y="3692639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Line 720"/>
              <p:cNvSpPr/>
              <p:nvPr/>
            </p:nvSpPr>
            <p:spPr>
              <a:xfrm>
                <a:off x="7563386" y="3696919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3" name="Group 721"/>
            <p:cNvGrpSpPr/>
            <p:nvPr/>
          </p:nvGrpSpPr>
          <p:grpSpPr>
            <a:xfrm>
              <a:off x="7743532" y="3643317"/>
              <a:ext cx="485720" cy="203197"/>
              <a:chOff x="7743532" y="3643317"/>
              <a:chExt cx="485720" cy="203197"/>
            </a:xfrm>
          </p:grpSpPr>
          <p:sp>
            <p:nvSpPr>
              <p:cNvPr id="114" name="Oval 407"/>
              <p:cNvSpPr/>
              <p:nvPr/>
            </p:nvSpPr>
            <p:spPr>
              <a:xfrm>
                <a:off x="7745507" y="3733147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Rectangle 410"/>
              <p:cNvSpPr/>
              <p:nvPr/>
            </p:nvSpPr>
            <p:spPr>
              <a:xfrm>
                <a:off x="7745507" y="3720318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Oval 411"/>
              <p:cNvSpPr/>
              <p:nvPr/>
            </p:nvSpPr>
            <p:spPr>
              <a:xfrm>
                <a:off x="7743532" y="3643317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7" name="Group 725"/>
              <p:cNvGrpSpPr/>
              <p:nvPr/>
            </p:nvGrpSpPr>
            <p:grpSpPr>
              <a:xfrm>
                <a:off x="7840275" y="3677533"/>
                <a:ext cx="272472" cy="62032"/>
                <a:chOff x="7840275" y="3677533"/>
                <a:chExt cx="272472" cy="62032"/>
              </a:xfrm>
            </p:grpSpPr>
            <p:sp>
              <p:nvSpPr>
                <p:cNvPr id="118" name="Freeform 726"/>
                <p:cNvSpPr/>
                <p:nvPr/>
              </p:nvSpPr>
              <p:spPr>
                <a:xfrm>
                  <a:off x="7840275" y="3677533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9" name="Freeform 727"/>
                <p:cNvSpPr/>
                <p:nvPr/>
              </p:nvSpPr>
              <p:spPr>
                <a:xfrm>
                  <a:off x="7852583" y="3677533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0" name="Line 728"/>
              <p:cNvSpPr/>
              <p:nvPr/>
            </p:nvSpPr>
            <p:spPr>
              <a:xfrm>
                <a:off x="7745507" y="3705340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1" name="Line 729"/>
              <p:cNvSpPr/>
              <p:nvPr/>
            </p:nvSpPr>
            <p:spPr>
              <a:xfrm>
                <a:off x="8225302" y="3709620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2" name="Group 730"/>
            <p:cNvGrpSpPr/>
            <p:nvPr/>
          </p:nvGrpSpPr>
          <p:grpSpPr>
            <a:xfrm>
              <a:off x="6962570" y="4505321"/>
              <a:ext cx="619049" cy="242892"/>
              <a:chOff x="6962570" y="4505321"/>
              <a:chExt cx="619049" cy="242892"/>
            </a:xfrm>
          </p:grpSpPr>
          <p:sp>
            <p:nvSpPr>
              <p:cNvPr id="123" name="Oval 407"/>
              <p:cNvSpPr/>
              <p:nvPr/>
            </p:nvSpPr>
            <p:spPr>
              <a:xfrm>
                <a:off x="6965085" y="4612709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Rectangle 410"/>
              <p:cNvSpPr/>
              <p:nvPr/>
            </p:nvSpPr>
            <p:spPr>
              <a:xfrm>
                <a:off x="6965085" y="4597365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Oval 411"/>
              <p:cNvSpPr/>
              <p:nvPr/>
            </p:nvSpPr>
            <p:spPr>
              <a:xfrm>
                <a:off x="6962570" y="4505321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6" name="Group 734"/>
              <p:cNvGrpSpPr/>
              <p:nvPr/>
            </p:nvGrpSpPr>
            <p:grpSpPr>
              <a:xfrm>
                <a:off x="7085877" y="4546232"/>
                <a:ext cx="347270" cy="74148"/>
                <a:chOff x="7085877" y="4546232"/>
                <a:chExt cx="347270" cy="74148"/>
              </a:xfrm>
            </p:grpSpPr>
            <p:sp>
              <p:nvSpPr>
                <p:cNvPr id="127" name="Freeform 735"/>
                <p:cNvSpPr/>
                <p:nvPr/>
              </p:nvSpPr>
              <p:spPr>
                <a:xfrm>
                  <a:off x="7085877" y="4546232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8" name="Freeform 736"/>
                <p:cNvSpPr/>
                <p:nvPr/>
              </p:nvSpPr>
              <p:spPr>
                <a:xfrm>
                  <a:off x="7101559" y="4546232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9" name="Line 737"/>
              <p:cNvSpPr/>
              <p:nvPr/>
            </p:nvSpPr>
            <p:spPr>
              <a:xfrm>
                <a:off x="6965085" y="4579470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0" name="Line 738"/>
              <p:cNvSpPr/>
              <p:nvPr/>
            </p:nvSpPr>
            <p:spPr>
              <a:xfrm>
                <a:off x="7576590" y="4584582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1" name="Group 739"/>
            <p:cNvGrpSpPr/>
            <p:nvPr/>
          </p:nvGrpSpPr>
          <p:grpSpPr>
            <a:xfrm>
              <a:off x="7595911" y="4803772"/>
              <a:ext cx="619049" cy="242892"/>
              <a:chOff x="7595911" y="4803772"/>
              <a:chExt cx="619049" cy="242892"/>
            </a:xfrm>
          </p:grpSpPr>
          <p:sp>
            <p:nvSpPr>
              <p:cNvPr id="132" name="Oval 407"/>
              <p:cNvSpPr/>
              <p:nvPr/>
            </p:nvSpPr>
            <p:spPr>
              <a:xfrm>
                <a:off x="7598426" y="4911160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3" name="Rectangle 410"/>
              <p:cNvSpPr/>
              <p:nvPr/>
            </p:nvSpPr>
            <p:spPr>
              <a:xfrm>
                <a:off x="7598426" y="4895816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Oval 411"/>
              <p:cNvSpPr/>
              <p:nvPr/>
            </p:nvSpPr>
            <p:spPr>
              <a:xfrm>
                <a:off x="7595911" y="4803772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5" name="Group 743"/>
              <p:cNvGrpSpPr/>
              <p:nvPr/>
            </p:nvGrpSpPr>
            <p:grpSpPr>
              <a:xfrm>
                <a:off x="7719218" y="4844683"/>
                <a:ext cx="347270" cy="74148"/>
                <a:chOff x="7719218" y="4844683"/>
                <a:chExt cx="347270" cy="74148"/>
              </a:xfrm>
            </p:grpSpPr>
            <p:sp>
              <p:nvSpPr>
                <p:cNvPr id="136" name="Freeform 744"/>
                <p:cNvSpPr/>
                <p:nvPr/>
              </p:nvSpPr>
              <p:spPr>
                <a:xfrm>
                  <a:off x="7719218" y="4844683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7" name="Freeform 745"/>
                <p:cNvSpPr/>
                <p:nvPr/>
              </p:nvSpPr>
              <p:spPr>
                <a:xfrm>
                  <a:off x="7734900" y="4844683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8" name="Line 746"/>
              <p:cNvSpPr/>
              <p:nvPr/>
            </p:nvSpPr>
            <p:spPr>
              <a:xfrm>
                <a:off x="7598426" y="4877921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9" name="Line 747"/>
              <p:cNvSpPr/>
              <p:nvPr/>
            </p:nvSpPr>
            <p:spPr>
              <a:xfrm>
                <a:off x="8209931" y="4883033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0" name="Group 748"/>
            <p:cNvGrpSpPr/>
            <p:nvPr/>
          </p:nvGrpSpPr>
          <p:grpSpPr>
            <a:xfrm>
              <a:off x="6246696" y="4848221"/>
              <a:ext cx="619048" cy="242892"/>
              <a:chOff x="6246696" y="4848221"/>
              <a:chExt cx="619048" cy="242892"/>
            </a:xfrm>
          </p:grpSpPr>
          <p:sp>
            <p:nvSpPr>
              <p:cNvPr id="141" name="Oval 407"/>
              <p:cNvSpPr/>
              <p:nvPr/>
            </p:nvSpPr>
            <p:spPr>
              <a:xfrm>
                <a:off x="6249210" y="4955609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2" name="Rectangle 410"/>
              <p:cNvSpPr/>
              <p:nvPr/>
            </p:nvSpPr>
            <p:spPr>
              <a:xfrm>
                <a:off x="6249210" y="4940265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Oval 411"/>
              <p:cNvSpPr/>
              <p:nvPr/>
            </p:nvSpPr>
            <p:spPr>
              <a:xfrm>
                <a:off x="6246696" y="4848221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4" name="Group 752"/>
              <p:cNvGrpSpPr/>
              <p:nvPr/>
            </p:nvGrpSpPr>
            <p:grpSpPr>
              <a:xfrm>
                <a:off x="6370003" y="4889132"/>
                <a:ext cx="347270" cy="74148"/>
                <a:chOff x="6370003" y="4889132"/>
                <a:chExt cx="347270" cy="74148"/>
              </a:xfrm>
            </p:grpSpPr>
            <p:sp>
              <p:nvSpPr>
                <p:cNvPr id="145" name="Freeform 753"/>
                <p:cNvSpPr/>
                <p:nvPr/>
              </p:nvSpPr>
              <p:spPr>
                <a:xfrm>
                  <a:off x="6370003" y="4889132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6" name="Freeform 754"/>
                <p:cNvSpPr/>
                <p:nvPr/>
              </p:nvSpPr>
              <p:spPr>
                <a:xfrm>
                  <a:off x="6385684" y="4889132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7" name="Line 755"/>
              <p:cNvSpPr/>
              <p:nvPr/>
            </p:nvSpPr>
            <p:spPr>
              <a:xfrm>
                <a:off x="6249210" y="4922370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Line 756"/>
              <p:cNvSpPr/>
              <p:nvPr/>
            </p:nvSpPr>
            <p:spPr>
              <a:xfrm>
                <a:off x="6860715" y="4927482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9" name="Group 757"/>
            <p:cNvGrpSpPr/>
            <p:nvPr/>
          </p:nvGrpSpPr>
          <p:grpSpPr>
            <a:xfrm>
              <a:off x="6053035" y="3640134"/>
              <a:ext cx="390485" cy="169868"/>
              <a:chOff x="6053035" y="3640134"/>
              <a:chExt cx="390485" cy="169868"/>
            </a:xfrm>
          </p:grpSpPr>
          <p:sp>
            <p:nvSpPr>
              <p:cNvPr id="150" name="Oval 407"/>
              <p:cNvSpPr/>
              <p:nvPr/>
            </p:nvSpPr>
            <p:spPr>
              <a:xfrm>
                <a:off x="6054626" y="3715234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1" name="Rectangle 410"/>
              <p:cNvSpPr/>
              <p:nvPr/>
            </p:nvSpPr>
            <p:spPr>
              <a:xfrm>
                <a:off x="6054626" y="3704508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Oval 411"/>
              <p:cNvSpPr/>
              <p:nvPr/>
            </p:nvSpPr>
            <p:spPr>
              <a:xfrm>
                <a:off x="6053035" y="3640134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3" name="Group 761"/>
              <p:cNvGrpSpPr/>
              <p:nvPr/>
            </p:nvGrpSpPr>
            <p:grpSpPr>
              <a:xfrm>
                <a:off x="6130814" y="3668746"/>
                <a:ext cx="219053" cy="51855"/>
                <a:chOff x="6130814" y="3668746"/>
                <a:chExt cx="219053" cy="51855"/>
              </a:xfrm>
            </p:grpSpPr>
            <p:sp>
              <p:nvSpPr>
                <p:cNvPr id="154" name="Freeform 762"/>
                <p:cNvSpPr/>
                <p:nvPr/>
              </p:nvSpPr>
              <p:spPr>
                <a:xfrm>
                  <a:off x="6130814" y="3668746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5" name="Freeform 763"/>
                <p:cNvSpPr/>
                <p:nvPr/>
              </p:nvSpPr>
              <p:spPr>
                <a:xfrm>
                  <a:off x="6140708" y="3668746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6" name="Line 764"/>
              <p:cNvSpPr/>
              <p:nvPr/>
            </p:nvSpPr>
            <p:spPr>
              <a:xfrm>
                <a:off x="6054626" y="3691990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7" name="Line 765"/>
              <p:cNvSpPr/>
              <p:nvPr/>
            </p:nvSpPr>
            <p:spPr>
              <a:xfrm>
                <a:off x="6440347" y="3695565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8" name="Group 767"/>
            <p:cNvGrpSpPr/>
            <p:nvPr/>
          </p:nvGrpSpPr>
          <p:grpSpPr>
            <a:xfrm>
              <a:off x="6353040" y="2487616"/>
              <a:ext cx="390485" cy="169858"/>
              <a:chOff x="6353040" y="2487616"/>
              <a:chExt cx="390485" cy="169858"/>
            </a:xfrm>
          </p:grpSpPr>
          <p:sp>
            <p:nvSpPr>
              <p:cNvPr id="159" name="Oval 407"/>
              <p:cNvSpPr/>
              <p:nvPr/>
            </p:nvSpPr>
            <p:spPr>
              <a:xfrm>
                <a:off x="6354631" y="2562706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Rectangle 410"/>
              <p:cNvSpPr/>
              <p:nvPr/>
            </p:nvSpPr>
            <p:spPr>
              <a:xfrm>
                <a:off x="6354631" y="2551980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Oval 411"/>
              <p:cNvSpPr/>
              <p:nvPr/>
            </p:nvSpPr>
            <p:spPr>
              <a:xfrm>
                <a:off x="6353040" y="2487616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2" name="Group 771"/>
              <p:cNvGrpSpPr/>
              <p:nvPr/>
            </p:nvGrpSpPr>
            <p:grpSpPr>
              <a:xfrm>
                <a:off x="6430819" y="2516218"/>
                <a:ext cx="219053" cy="51855"/>
                <a:chOff x="6430819" y="2516218"/>
                <a:chExt cx="219053" cy="51855"/>
              </a:xfrm>
            </p:grpSpPr>
            <p:sp>
              <p:nvSpPr>
                <p:cNvPr id="163" name="Freeform 772"/>
                <p:cNvSpPr/>
                <p:nvPr/>
              </p:nvSpPr>
              <p:spPr>
                <a:xfrm>
                  <a:off x="6430819" y="2516218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4" name="Freeform 773"/>
                <p:cNvSpPr/>
                <p:nvPr/>
              </p:nvSpPr>
              <p:spPr>
                <a:xfrm>
                  <a:off x="6440713" y="2516218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5" name="Line 774"/>
              <p:cNvSpPr/>
              <p:nvPr/>
            </p:nvSpPr>
            <p:spPr>
              <a:xfrm>
                <a:off x="6354631" y="2539462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6" name="Line 775"/>
              <p:cNvSpPr/>
              <p:nvPr/>
            </p:nvSpPr>
            <p:spPr>
              <a:xfrm>
                <a:off x="6740344" y="2543037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7" name="Group 776"/>
            <p:cNvGrpSpPr/>
            <p:nvPr/>
          </p:nvGrpSpPr>
          <p:grpSpPr>
            <a:xfrm>
              <a:off x="5611764" y="3500442"/>
              <a:ext cx="506349" cy="352427"/>
              <a:chOff x="5611764" y="3500442"/>
              <a:chExt cx="506349" cy="352427"/>
            </a:xfrm>
          </p:grpSpPr>
          <p:pic>
            <p:nvPicPr>
              <p:cNvPr id="168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640677" y="3546116"/>
                <a:ext cx="370121" cy="306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69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611764" y="3500442"/>
                <a:ext cx="506349" cy="10600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0" name="Group 779"/>
            <p:cNvGrpSpPr/>
            <p:nvPr/>
          </p:nvGrpSpPr>
          <p:grpSpPr>
            <a:xfrm>
              <a:off x="7132411" y="5003797"/>
              <a:ext cx="563499" cy="420697"/>
              <a:chOff x="7132411" y="5003797"/>
              <a:chExt cx="563499" cy="420697"/>
            </a:xfrm>
          </p:grpSpPr>
          <p:pic>
            <p:nvPicPr>
              <p:cNvPr id="171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7164589" y="5058323"/>
                <a:ext cx="411891" cy="366171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2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7132411" y="5003797"/>
                <a:ext cx="563499" cy="126543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3" name="Group 782"/>
            <p:cNvGrpSpPr/>
            <p:nvPr/>
          </p:nvGrpSpPr>
          <p:grpSpPr>
            <a:xfrm>
              <a:off x="6060972" y="1844673"/>
              <a:ext cx="457145" cy="631832"/>
              <a:chOff x="6060972" y="1844673"/>
              <a:chExt cx="457145" cy="631832"/>
            </a:xfrm>
          </p:grpSpPr>
          <p:grpSp>
            <p:nvGrpSpPr>
              <p:cNvPr id="174" name="Group 783"/>
              <p:cNvGrpSpPr/>
              <p:nvPr/>
            </p:nvGrpSpPr>
            <p:grpSpPr>
              <a:xfrm>
                <a:off x="6132405" y="2012493"/>
                <a:ext cx="298413" cy="464012"/>
                <a:chOff x="6132405" y="2012493"/>
                <a:chExt cx="298413" cy="464012"/>
              </a:xfrm>
            </p:grpSpPr>
            <p:sp>
              <p:nvSpPr>
                <p:cNvPr id="175" name="Line 270"/>
                <p:cNvSpPr/>
                <p:nvPr/>
              </p:nvSpPr>
              <p:spPr>
                <a:xfrm flipH="1">
                  <a:off x="6132405" y="2012493"/>
                  <a:ext cx="149211" cy="4202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6" name="Line 271"/>
                <p:cNvSpPr/>
                <p:nvPr/>
              </p:nvSpPr>
              <p:spPr>
                <a:xfrm>
                  <a:off x="6281607" y="2012493"/>
                  <a:ext cx="149211" cy="41835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7" name="Line 272"/>
                <p:cNvSpPr/>
                <p:nvPr/>
              </p:nvSpPr>
              <p:spPr>
                <a:xfrm>
                  <a:off x="6132405" y="2430850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8" name="Line 273"/>
                <p:cNvSpPr/>
                <p:nvPr/>
              </p:nvSpPr>
              <p:spPr>
                <a:xfrm flipH="1">
                  <a:off x="6281607" y="2430850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4"/>
                <p:cNvSpPr/>
                <p:nvPr/>
              </p:nvSpPr>
              <p:spPr>
                <a:xfrm>
                  <a:off x="6281607" y="2021875"/>
                  <a:ext cx="0" cy="4546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5"/>
                <p:cNvSpPr/>
                <p:nvPr/>
              </p:nvSpPr>
              <p:spPr>
                <a:xfrm flipV="1">
                  <a:off x="6132405" y="2387699"/>
                  <a:ext cx="149211" cy="450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6"/>
                <p:cNvSpPr/>
                <p:nvPr/>
              </p:nvSpPr>
              <p:spPr>
                <a:xfrm flipH="1" flipV="1">
                  <a:off x="6281607" y="2387699"/>
                  <a:ext cx="149211" cy="431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7"/>
                <p:cNvSpPr/>
                <p:nvPr/>
              </p:nvSpPr>
              <p:spPr>
                <a:xfrm>
                  <a:off x="6195727" y="2250128"/>
                  <a:ext cx="85880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8"/>
                <p:cNvSpPr/>
                <p:nvPr/>
              </p:nvSpPr>
              <p:spPr>
                <a:xfrm flipV="1">
                  <a:off x="6281607" y="2250128"/>
                  <a:ext cx="90251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9"/>
                <p:cNvSpPr/>
                <p:nvPr/>
              </p:nvSpPr>
              <p:spPr>
                <a:xfrm>
                  <a:off x="6167344" y="2311411"/>
                  <a:ext cx="110633" cy="4689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80"/>
                <p:cNvSpPr/>
                <p:nvPr/>
              </p:nvSpPr>
              <p:spPr>
                <a:xfrm flipV="1">
                  <a:off x="6281607" y="2320783"/>
                  <a:ext cx="111355" cy="4127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81"/>
                <p:cNvSpPr/>
                <p:nvPr/>
              </p:nvSpPr>
              <p:spPr>
                <a:xfrm flipV="1">
                  <a:off x="6281607" y="2186961"/>
                  <a:ext cx="56775" cy="168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82"/>
                <p:cNvSpPr/>
                <p:nvPr/>
              </p:nvSpPr>
              <p:spPr>
                <a:xfrm flipV="1">
                  <a:off x="6281607" y="2100038"/>
                  <a:ext cx="35661" cy="13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3"/>
                <p:cNvSpPr/>
                <p:nvPr/>
              </p:nvSpPr>
              <p:spPr>
                <a:xfrm>
                  <a:off x="6217563" y="2181337"/>
                  <a:ext cx="69146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4"/>
                <p:cNvSpPr/>
                <p:nvPr/>
              </p:nvSpPr>
              <p:spPr>
                <a:xfrm>
                  <a:off x="6248131" y="2096289"/>
                  <a:ext cx="40032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0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6060972" y="1844673"/>
                <a:ext cx="457145" cy="33276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1" name="Oval 800"/>
              <p:cNvSpPr/>
              <p:nvPr/>
            </p:nvSpPr>
            <p:spPr>
              <a:xfrm>
                <a:off x="6254624" y="1979502"/>
                <a:ext cx="52376" cy="4948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2" name="Text Box 580"/>
            <p:cNvSpPr txBox="1"/>
            <p:nvPr/>
          </p:nvSpPr>
          <p:spPr>
            <a:xfrm>
              <a:off x="5957800" y="1384301"/>
              <a:ext cx="2822880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3" name="Text Box 580"/>
            <p:cNvSpPr txBox="1"/>
            <p:nvPr/>
          </p:nvSpPr>
          <p:spPr>
            <a:xfrm>
              <a:off x="7370036" y="2071692"/>
              <a:ext cx="1896675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4" name="Text Box 580"/>
            <p:cNvSpPr txBox="1"/>
            <p:nvPr/>
          </p:nvSpPr>
          <p:spPr>
            <a:xfrm>
              <a:off x="7248860" y="3298826"/>
              <a:ext cx="2074526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5" name="Text Box 580"/>
            <p:cNvSpPr txBox="1"/>
            <p:nvPr/>
          </p:nvSpPr>
          <p:spPr>
            <a:xfrm>
              <a:off x="5530428" y="2820320"/>
              <a:ext cx="2342683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5255038" y="5645148"/>
              <a:ext cx="1936086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97" name="Group 950"/>
            <p:cNvGrpSpPr/>
            <p:nvPr/>
          </p:nvGrpSpPr>
          <p:grpSpPr>
            <a:xfrm>
              <a:off x="8240362" y="5002216"/>
              <a:ext cx="226981" cy="481010"/>
              <a:chOff x="8240362" y="5002216"/>
              <a:chExt cx="226981" cy="481010"/>
            </a:xfrm>
          </p:grpSpPr>
          <p:sp>
            <p:nvSpPr>
              <p:cNvPr id="198" name="Freeform 951"/>
              <p:cNvSpPr/>
              <p:nvPr/>
            </p:nvSpPr>
            <p:spPr>
              <a:xfrm>
                <a:off x="8420042" y="5003011"/>
                <a:ext cx="45079" cy="458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9" name="Rectangle 952"/>
              <p:cNvSpPr/>
              <p:nvPr/>
            </p:nvSpPr>
            <p:spPr>
              <a:xfrm>
                <a:off x="8251509" y="5002216"/>
                <a:ext cx="166612" cy="458727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Freeform 953"/>
              <p:cNvSpPr/>
              <p:nvPr/>
            </p:nvSpPr>
            <p:spPr>
              <a:xfrm>
                <a:off x="8428482" y="5030516"/>
                <a:ext cx="26919" cy="4246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1" name="Freeform 954"/>
              <p:cNvSpPr/>
              <p:nvPr/>
            </p:nvSpPr>
            <p:spPr>
              <a:xfrm>
                <a:off x="8422584" y="5245327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Rectangle 955"/>
              <p:cNvSpPr/>
              <p:nvPr/>
            </p:nvSpPr>
            <p:spPr>
              <a:xfrm>
                <a:off x="8251509" y="505461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3" name="Group 956"/>
              <p:cNvGrpSpPr/>
              <p:nvPr/>
            </p:nvGrpSpPr>
            <p:grpSpPr>
              <a:xfrm>
                <a:off x="8337243" y="5049773"/>
                <a:ext cx="92034" cy="30156"/>
                <a:chOff x="8337243" y="5049773"/>
                <a:chExt cx="92034" cy="30156"/>
              </a:xfrm>
            </p:grpSpPr>
            <p:sp>
              <p:nvSpPr>
                <p:cNvPr id="204" name="AutoShape 957"/>
                <p:cNvSpPr/>
                <p:nvPr/>
              </p:nvSpPr>
              <p:spPr>
                <a:xfrm>
                  <a:off x="8337243" y="5049773"/>
                  <a:ext cx="92034" cy="3015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5" name="AutoShape 958"/>
                <p:cNvSpPr/>
                <p:nvPr/>
              </p:nvSpPr>
              <p:spPr>
                <a:xfrm>
                  <a:off x="8338770" y="5052919"/>
                  <a:ext cx="88843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6" name="Rectangle 959"/>
              <p:cNvSpPr/>
              <p:nvPr/>
            </p:nvSpPr>
            <p:spPr>
              <a:xfrm>
                <a:off x="8253100" y="512126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7" name="Group 960"/>
              <p:cNvGrpSpPr/>
              <p:nvPr/>
            </p:nvGrpSpPr>
            <p:grpSpPr>
              <a:xfrm>
                <a:off x="8337179" y="5114870"/>
                <a:ext cx="92034" cy="26901"/>
                <a:chOff x="8337179" y="5114870"/>
                <a:chExt cx="92034" cy="26901"/>
              </a:xfrm>
            </p:grpSpPr>
            <p:sp>
              <p:nvSpPr>
                <p:cNvPr id="208" name="AutoShape 961"/>
                <p:cNvSpPr/>
                <p:nvPr/>
              </p:nvSpPr>
              <p:spPr>
                <a:xfrm>
                  <a:off x="8337179" y="5114870"/>
                  <a:ext cx="92034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9" name="AutoShape 962"/>
                <p:cNvSpPr/>
                <p:nvPr/>
              </p:nvSpPr>
              <p:spPr>
                <a:xfrm>
                  <a:off x="8338834" y="5118152"/>
                  <a:ext cx="88843" cy="2071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0" name="Rectangle 963"/>
              <p:cNvSpPr/>
              <p:nvPr/>
            </p:nvSpPr>
            <p:spPr>
              <a:xfrm>
                <a:off x="8253100" y="5187912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1" name="Rectangle 964"/>
              <p:cNvSpPr/>
              <p:nvPr/>
            </p:nvSpPr>
            <p:spPr>
              <a:xfrm>
                <a:off x="8254700" y="524834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2" name="Group 965"/>
              <p:cNvGrpSpPr/>
              <p:nvPr/>
            </p:nvGrpSpPr>
            <p:grpSpPr>
              <a:xfrm>
                <a:off x="8335652" y="5246644"/>
                <a:ext cx="92070" cy="27038"/>
                <a:chOff x="8335652" y="5246644"/>
                <a:chExt cx="92070" cy="27038"/>
              </a:xfrm>
            </p:grpSpPr>
            <p:sp>
              <p:nvSpPr>
                <p:cNvPr id="213" name="AutoShape 966"/>
                <p:cNvSpPr/>
                <p:nvPr/>
              </p:nvSpPr>
              <p:spPr>
                <a:xfrm>
                  <a:off x="8335652" y="5246644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4" name="AutoShape 967"/>
                <p:cNvSpPr/>
                <p:nvPr/>
              </p:nvSpPr>
              <p:spPr>
                <a:xfrm>
                  <a:off x="8337188" y="5246644"/>
                  <a:ext cx="88870" cy="237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5" name="Freeform 968"/>
              <p:cNvSpPr/>
              <p:nvPr/>
            </p:nvSpPr>
            <p:spPr>
              <a:xfrm>
                <a:off x="8423224" y="5187912"/>
                <a:ext cx="41888" cy="37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6" name="Group 969"/>
              <p:cNvGrpSpPr/>
              <p:nvPr/>
            </p:nvGrpSpPr>
            <p:grpSpPr>
              <a:xfrm>
                <a:off x="8335642" y="5183093"/>
                <a:ext cx="93607" cy="26901"/>
                <a:chOff x="8335642" y="5183093"/>
                <a:chExt cx="93607" cy="26901"/>
              </a:xfrm>
            </p:grpSpPr>
            <p:sp>
              <p:nvSpPr>
                <p:cNvPr id="217" name="AutoShape 970"/>
                <p:cNvSpPr/>
                <p:nvPr/>
              </p:nvSpPr>
              <p:spPr>
                <a:xfrm>
                  <a:off x="8335642" y="5183093"/>
                  <a:ext cx="93597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8" name="AutoShape 971"/>
                <p:cNvSpPr/>
                <p:nvPr/>
              </p:nvSpPr>
              <p:spPr>
                <a:xfrm>
                  <a:off x="8337179" y="5186303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9" name="Rectangle 972"/>
              <p:cNvSpPr/>
              <p:nvPr/>
            </p:nvSpPr>
            <p:spPr>
              <a:xfrm>
                <a:off x="8416530" y="5002216"/>
                <a:ext cx="11146" cy="458727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0" name="Freeform 973"/>
              <p:cNvSpPr/>
              <p:nvPr/>
            </p:nvSpPr>
            <p:spPr>
              <a:xfrm>
                <a:off x="8427046" y="5118253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Freeform 974"/>
              <p:cNvSpPr/>
              <p:nvPr/>
            </p:nvSpPr>
            <p:spPr>
              <a:xfrm>
                <a:off x="8427521" y="5052599"/>
                <a:ext cx="38862" cy="481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975"/>
              <p:cNvSpPr/>
              <p:nvPr/>
            </p:nvSpPr>
            <p:spPr>
              <a:xfrm>
                <a:off x="8459379" y="5440268"/>
                <a:ext cx="7964" cy="190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Freeform 976"/>
              <p:cNvSpPr/>
              <p:nvPr/>
            </p:nvSpPr>
            <p:spPr>
              <a:xfrm>
                <a:off x="8425455" y="5440862"/>
                <a:ext cx="39026" cy="40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AutoShape 977"/>
              <p:cNvSpPr/>
              <p:nvPr/>
            </p:nvSpPr>
            <p:spPr>
              <a:xfrm>
                <a:off x="8240362" y="5453115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AutoShape 978"/>
              <p:cNvSpPr/>
              <p:nvPr/>
            </p:nvSpPr>
            <p:spPr>
              <a:xfrm>
                <a:off x="8251509" y="5460943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Oval 979"/>
              <p:cNvSpPr/>
              <p:nvPr/>
            </p:nvSpPr>
            <p:spPr>
              <a:xfrm>
                <a:off x="8267282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Oval 980"/>
              <p:cNvSpPr/>
              <p:nvPr/>
            </p:nvSpPr>
            <p:spPr>
              <a:xfrm>
                <a:off x="8295948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Oval 981"/>
              <p:cNvSpPr/>
              <p:nvPr/>
            </p:nvSpPr>
            <p:spPr>
              <a:xfrm>
                <a:off x="8322868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Rectangle 982"/>
              <p:cNvSpPr/>
              <p:nvPr/>
            </p:nvSpPr>
            <p:spPr>
              <a:xfrm>
                <a:off x="8388019" y="5284875"/>
                <a:ext cx="12746" cy="152375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0" name="Group 983"/>
            <p:cNvGrpSpPr/>
            <p:nvPr/>
          </p:nvGrpSpPr>
          <p:grpSpPr>
            <a:xfrm>
              <a:off x="7924483" y="5303840"/>
              <a:ext cx="226990" cy="481010"/>
              <a:chOff x="7924483" y="5303840"/>
              <a:chExt cx="226990" cy="481010"/>
            </a:xfrm>
          </p:grpSpPr>
          <p:sp>
            <p:nvSpPr>
              <p:cNvPr id="231" name="Freeform 984"/>
              <p:cNvSpPr/>
              <p:nvPr/>
            </p:nvSpPr>
            <p:spPr>
              <a:xfrm>
                <a:off x="8104162" y="5304644"/>
                <a:ext cx="45079" cy="458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985"/>
              <p:cNvSpPr/>
              <p:nvPr/>
            </p:nvSpPr>
            <p:spPr>
              <a:xfrm>
                <a:off x="7935629" y="5303840"/>
                <a:ext cx="166612" cy="458727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Freeform 986"/>
              <p:cNvSpPr/>
              <p:nvPr/>
            </p:nvSpPr>
            <p:spPr>
              <a:xfrm>
                <a:off x="8112602" y="5332140"/>
                <a:ext cx="26919" cy="4246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4" name="Freeform 987"/>
              <p:cNvSpPr/>
              <p:nvPr/>
            </p:nvSpPr>
            <p:spPr>
              <a:xfrm>
                <a:off x="8106713" y="5546951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Rectangle 988"/>
              <p:cNvSpPr/>
              <p:nvPr/>
            </p:nvSpPr>
            <p:spPr>
              <a:xfrm>
                <a:off x="7935629" y="535623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6" name="Group 989"/>
              <p:cNvGrpSpPr/>
              <p:nvPr/>
            </p:nvGrpSpPr>
            <p:grpSpPr>
              <a:xfrm>
                <a:off x="8021363" y="5351397"/>
                <a:ext cx="92034" cy="30156"/>
                <a:chOff x="8021363" y="5351397"/>
                <a:chExt cx="92034" cy="30156"/>
              </a:xfrm>
            </p:grpSpPr>
            <p:sp>
              <p:nvSpPr>
                <p:cNvPr id="237" name="AutoShape 990"/>
                <p:cNvSpPr/>
                <p:nvPr/>
              </p:nvSpPr>
              <p:spPr>
                <a:xfrm>
                  <a:off x="8021363" y="5351397"/>
                  <a:ext cx="92034" cy="3015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8" name="AutoShape 991"/>
                <p:cNvSpPr/>
                <p:nvPr/>
              </p:nvSpPr>
              <p:spPr>
                <a:xfrm>
                  <a:off x="8022890" y="5354543"/>
                  <a:ext cx="88843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9" name="Rectangle 992"/>
              <p:cNvSpPr/>
              <p:nvPr/>
            </p:nvSpPr>
            <p:spPr>
              <a:xfrm>
                <a:off x="7937229" y="542288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0" name="Group 993"/>
              <p:cNvGrpSpPr/>
              <p:nvPr/>
            </p:nvGrpSpPr>
            <p:grpSpPr>
              <a:xfrm>
                <a:off x="8021299" y="5416494"/>
                <a:ext cx="92034" cy="26901"/>
                <a:chOff x="8021299" y="5416494"/>
                <a:chExt cx="92034" cy="26901"/>
              </a:xfrm>
            </p:grpSpPr>
            <p:sp>
              <p:nvSpPr>
                <p:cNvPr id="241" name="AutoShape 994"/>
                <p:cNvSpPr/>
                <p:nvPr/>
              </p:nvSpPr>
              <p:spPr>
                <a:xfrm>
                  <a:off x="8021299" y="5416494"/>
                  <a:ext cx="92034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2" name="AutoShape 995"/>
                <p:cNvSpPr/>
                <p:nvPr/>
              </p:nvSpPr>
              <p:spPr>
                <a:xfrm>
                  <a:off x="8022954" y="5419785"/>
                  <a:ext cx="88843" cy="2071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3" name="Rectangle 996"/>
              <p:cNvSpPr/>
              <p:nvPr/>
            </p:nvSpPr>
            <p:spPr>
              <a:xfrm>
                <a:off x="7937229" y="5489536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4" name="Rectangle 997"/>
              <p:cNvSpPr/>
              <p:nvPr/>
            </p:nvSpPr>
            <p:spPr>
              <a:xfrm>
                <a:off x="7938820" y="554996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5" name="Group 998"/>
              <p:cNvGrpSpPr/>
              <p:nvPr/>
            </p:nvGrpSpPr>
            <p:grpSpPr>
              <a:xfrm>
                <a:off x="8019772" y="5548268"/>
                <a:ext cx="92070" cy="27038"/>
                <a:chOff x="8019772" y="5548268"/>
                <a:chExt cx="92070" cy="27038"/>
              </a:xfrm>
            </p:grpSpPr>
            <p:sp>
              <p:nvSpPr>
                <p:cNvPr id="246" name="AutoShape 999"/>
                <p:cNvSpPr/>
                <p:nvPr/>
              </p:nvSpPr>
              <p:spPr>
                <a:xfrm>
                  <a:off x="8019772" y="5548268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7" name="AutoShape 1000"/>
                <p:cNvSpPr/>
                <p:nvPr/>
              </p:nvSpPr>
              <p:spPr>
                <a:xfrm>
                  <a:off x="8021308" y="5548268"/>
                  <a:ext cx="88870" cy="237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8" name="Freeform 1001"/>
              <p:cNvSpPr/>
              <p:nvPr/>
            </p:nvSpPr>
            <p:spPr>
              <a:xfrm>
                <a:off x="8107344" y="5489536"/>
                <a:ext cx="41888" cy="37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9" name="Group 1002"/>
              <p:cNvGrpSpPr/>
              <p:nvPr/>
            </p:nvGrpSpPr>
            <p:grpSpPr>
              <a:xfrm>
                <a:off x="8019772" y="5484717"/>
                <a:ext cx="93606" cy="26901"/>
                <a:chOff x="8019772" y="5484717"/>
                <a:chExt cx="93606" cy="26901"/>
              </a:xfrm>
            </p:grpSpPr>
            <p:sp>
              <p:nvSpPr>
                <p:cNvPr id="250" name="AutoShape 1003"/>
                <p:cNvSpPr/>
                <p:nvPr/>
              </p:nvSpPr>
              <p:spPr>
                <a:xfrm>
                  <a:off x="8019772" y="5484717"/>
                  <a:ext cx="93597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1" name="AutoShape 1004"/>
                <p:cNvSpPr/>
                <p:nvPr/>
              </p:nvSpPr>
              <p:spPr>
                <a:xfrm>
                  <a:off x="8021308" y="5487927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2" name="Rectangle 1005"/>
              <p:cNvSpPr/>
              <p:nvPr/>
            </p:nvSpPr>
            <p:spPr>
              <a:xfrm>
                <a:off x="8100660" y="5303840"/>
                <a:ext cx="11146" cy="458727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3" name="Freeform 1006"/>
              <p:cNvSpPr/>
              <p:nvPr/>
            </p:nvSpPr>
            <p:spPr>
              <a:xfrm>
                <a:off x="8111166" y="5419877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Freeform 1007"/>
              <p:cNvSpPr/>
              <p:nvPr/>
            </p:nvSpPr>
            <p:spPr>
              <a:xfrm>
                <a:off x="8111651" y="5354223"/>
                <a:ext cx="38862" cy="481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Oval 1008"/>
              <p:cNvSpPr/>
              <p:nvPr/>
            </p:nvSpPr>
            <p:spPr>
              <a:xfrm>
                <a:off x="8143509" y="5741892"/>
                <a:ext cx="7964" cy="190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Freeform 1009"/>
              <p:cNvSpPr/>
              <p:nvPr/>
            </p:nvSpPr>
            <p:spPr>
              <a:xfrm>
                <a:off x="8109575" y="5742486"/>
                <a:ext cx="39026" cy="40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AutoShape 1010"/>
              <p:cNvSpPr/>
              <p:nvPr/>
            </p:nvSpPr>
            <p:spPr>
              <a:xfrm>
                <a:off x="7924483" y="5754739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AutoShape 1011"/>
              <p:cNvSpPr/>
              <p:nvPr/>
            </p:nvSpPr>
            <p:spPr>
              <a:xfrm>
                <a:off x="7935629" y="5762567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Oval 1012"/>
              <p:cNvSpPr/>
              <p:nvPr/>
            </p:nvSpPr>
            <p:spPr>
              <a:xfrm>
                <a:off x="7951402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Oval 1013"/>
              <p:cNvSpPr/>
              <p:nvPr/>
            </p:nvSpPr>
            <p:spPr>
              <a:xfrm>
                <a:off x="7980078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1014"/>
              <p:cNvSpPr/>
              <p:nvPr/>
            </p:nvSpPr>
            <p:spPr>
              <a:xfrm>
                <a:off x="8006998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Rectangle 1015"/>
              <p:cNvSpPr/>
              <p:nvPr/>
            </p:nvSpPr>
            <p:spPr>
              <a:xfrm>
                <a:off x="8072140" y="5586499"/>
                <a:ext cx="12746" cy="152375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3" name="Group 1016"/>
            <p:cNvGrpSpPr/>
            <p:nvPr/>
          </p:nvGrpSpPr>
          <p:grpSpPr>
            <a:xfrm>
              <a:off x="5302239" y="2043117"/>
              <a:ext cx="534924" cy="407977"/>
              <a:chOff x="5302239" y="2043117"/>
              <a:chExt cx="534924" cy="407977"/>
            </a:xfrm>
          </p:grpSpPr>
          <p:pic>
            <p:nvPicPr>
              <p:cNvPr id="264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5302239" y="2043117"/>
                <a:ext cx="530644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5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5327943" y="2291587"/>
                <a:ext cx="437165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6" name="Freeform 1019"/>
              <p:cNvSpPr/>
              <p:nvPr/>
            </p:nvSpPr>
            <p:spPr>
              <a:xfrm>
                <a:off x="5472821" y="2136806"/>
                <a:ext cx="351879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67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490149" y="2142155"/>
                <a:ext cx="319747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8" name="Freeform 1021"/>
              <p:cNvSpPr/>
              <p:nvPr/>
            </p:nvSpPr>
            <p:spPr>
              <a:xfrm>
                <a:off x="5536884" y="2130661"/>
                <a:ext cx="29813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Freeform 1022"/>
              <p:cNvSpPr/>
              <p:nvPr/>
            </p:nvSpPr>
            <p:spPr>
              <a:xfrm>
                <a:off x="5469703" y="2130350"/>
                <a:ext cx="82762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Freeform 1023"/>
              <p:cNvSpPr/>
              <p:nvPr/>
            </p:nvSpPr>
            <p:spPr>
              <a:xfrm>
                <a:off x="5743693" y="2159163"/>
                <a:ext cx="89190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1" name="Freeform 1024"/>
              <p:cNvSpPr/>
              <p:nvPr/>
            </p:nvSpPr>
            <p:spPr>
              <a:xfrm>
                <a:off x="5468733" y="2283403"/>
                <a:ext cx="327144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5"/>
              <p:cNvSpPr/>
              <p:nvPr/>
            </p:nvSpPr>
            <p:spPr>
              <a:xfrm>
                <a:off x="5753624" y="2160736"/>
                <a:ext cx="83539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6"/>
              <p:cNvSpPr/>
              <p:nvPr/>
            </p:nvSpPr>
            <p:spPr>
              <a:xfrm>
                <a:off x="5469117" y="2291751"/>
                <a:ext cx="2909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4" name="Group 1027"/>
              <p:cNvGrpSpPr/>
              <p:nvPr/>
            </p:nvGrpSpPr>
            <p:grpSpPr>
              <a:xfrm>
                <a:off x="5464253" y="2358036"/>
                <a:ext cx="98727" cy="36850"/>
                <a:chOff x="5464253" y="2358036"/>
                <a:chExt cx="98727" cy="36850"/>
              </a:xfrm>
            </p:grpSpPr>
            <p:sp>
              <p:nvSpPr>
                <p:cNvPr id="275" name="Freeform 1028"/>
                <p:cNvSpPr/>
                <p:nvPr/>
              </p:nvSpPr>
              <p:spPr>
                <a:xfrm>
                  <a:off x="5464253" y="2358036"/>
                  <a:ext cx="98727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6" name="Freeform 1029"/>
                <p:cNvSpPr/>
                <p:nvPr/>
              </p:nvSpPr>
              <p:spPr>
                <a:xfrm>
                  <a:off x="5466091" y="2358831"/>
                  <a:ext cx="95317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7" name="Freeform 1030"/>
                <p:cNvSpPr/>
                <p:nvPr/>
              </p:nvSpPr>
              <p:spPr>
                <a:xfrm>
                  <a:off x="5473177" y="2372465"/>
                  <a:ext cx="33869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8" name="Freeform 1031"/>
                <p:cNvSpPr/>
                <p:nvPr/>
              </p:nvSpPr>
              <p:spPr>
                <a:xfrm>
                  <a:off x="5471998" y="2377650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32"/>
                <p:cNvSpPr/>
                <p:nvPr/>
              </p:nvSpPr>
              <p:spPr>
                <a:xfrm>
                  <a:off x="5501012" y="2379671"/>
                  <a:ext cx="33869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3"/>
                <p:cNvSpPr/>
                <p:nvPr/>
              </p:nvSpPr>
              <p:spPr>
                <a:xfrm>
                  <a:off x="5499832" y="2385084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1" name="Freeform 1034"/>
              <p:cNvSpPr/>
              <p:nvPr/>
            </p:nvSpPr>
            <p:spPr>
              <a:xfrm>
                <a:off x="5633280" y="2363550"/>
                <a:ext cx="119566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2" name="Freeform 1035"/>
              <p:cNvSpPr/>
              <p:nvPr/>
            </p:nvSpPr>
            <p:spPr>
              <a:xfrm>
                <a:off x="5328135" y="2370005"/>
                <a:ext cx="305921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Freeform 1036"/>
              <p:cNvSpPr/>
              <p:nvPr/>
            </p:nvSpPr>
            <p:spPr>
              <a:xfrm>
                <a:off x="5328327" y="2356463"/>
                <a:ext cx="3310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Freeform 1037"/>
              <p:cNvSpPr/>
              <p:nvPr/>
            </p:nvSpPr>
            <p:spPr>
              <a:xfrm>
                <a:off x="5328528" y="2295528"/>
                <a:ext cx="142152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8"/>
              <p:cNvSpPr/>
              <p:nvPr/>
            </p:nvSpPr>
            <p:spPr>
              <a:xfrm>
                <a:off x="5338066" y="2359618"/>
                <a:ext cx="290148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9"/>
              <p:cNvSpPr/>
              <p:nvPr/>
            </p:nvSpPr>
            <p:spPr>
              <a:xfrm flipV="1">
                <a:off x="5627830" y="2354579"/>
                <a:ext cx="11839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7" name="Group 1064"/>
            <p:cNvGrpSpPr/>
            <p:nvPr/>
          </p:nvGrpSpPr>
          <p:grpSpPr>
            <a:xfrm>
              <a:off x="6872090" y="5486400"/>
              <a:ext cx="474610" cy="407988"/>
              <a:chOff x="6872090" y="5486400"/>
              <a:chExt cx="474610" cy="407988"/>
            </a:xfrm>
          </p:grpSpPr>
          <p:pic>
            <p:nvPicPr>
              <p:cNvPr id="288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872090" y="5486400"/>
                <a:ext cx="470806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89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894905" y="5734881"/>
                <a:ext cx="387879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0" name="Freeform 1067"/>
              <p:cNvSpPr/>
              <p:nvPr/>
            </p:nvSpPr>
            <p:spPr>
              <a:xfrm>
                <a:off x="7023442" y="5580089"/>
                <a:ext cx="312203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1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038822" y="5585447"/>
                <a:ext cx="283692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2" name="Freeform 1069"/>
              <p:cNvSpPr/>
              <p:nvPr/>
            </p:nvSpPr>
            <p:spPr>
              <a:xfrm>
                <a:off x="7080281" y="5573953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Freeform 1070"/>
              <p:cNvSpPr/>
              <p:nvPr/>
            </p:nvSpPr>
            <p:spPr>
              <a:xfrm>
                <a:off x="7020680" y="5573633"/>
                <a:ext cx="73426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4" name="Freeform 1071"/>
              <p:cNvSpPr/>
              <p:nvPr/>
            </p:nvSpPr>
            <p:spPr>
              <a:xfrm>
                <a:off x="7263774" y="5602446"/>
                <a:ext cx="7913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5" name="Freeform 1072"/>
              <p:cNvSpPr/>
              <p:nvPr/>
            </p:nvSpPr>
            <p:spPr>
              <a:xfrm>
                <a:off x="7019812" y="5726686"/>
                <a:ext cx="290257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3"/>
              <p:cNvSpPr/>
              <p:nvPr/>
            </p:nvSpPr>
            <p:spPr>
              <a:xfrm>
                <a:off x="7272579" y="5604028"/>
                <a:ext cx="74121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4"/>
              <p:cNvSpPr/>
              <p:nvPr/>
            </p:nvSpPr>
            <p:spPr>
              <a:xfrm>
                <a:off x="7020159" y="5735034"/>
                <a:ext cx="2581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075"/>
              <p:cNvGrpSpPr/>
              <p:nvPr/>
            </p:nvGrpSpPr>
            <p:grpSpPr>
              <a:xfrm>
                <a:off x="7015843" y="5801328"/>
                <a:ext cx="87599" cy="36850"/>
                <a:chOff x="7015843" y="5801328"/>
                <a:chExt cx="87599" cy="36850"/>
              </a:xfrm>
            </p:grpSpPr>
            <p:sp>
              <p:nvSpPr>
                <p:cNvPr id="299" name="Freeform 1076"/>
                <p:cNvSpPr/>
                <p:nvPr/>
              </p:nvSpPr>
              <p:spPr>
                <a:xfrm>
                  <a:off x="7015843" y="5801328"/>
                  <a:ext cx="87599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077"/>
                <p:cNvSpPr/>
                <p:nvPr/>
              </p:nvSpPr>
              <p:spPr>
                <a:xfrm>
                  <a:off x="7017471" y="5802114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1" name="Freeform 1078"/>
                <p:cNvSpPr/>
                <p:nvPr/>
              </p:nvSpPr>
              <p:spPr>
                <a:xfrm>
                  <a:off x="7023762" y="5815748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2" name="Freeform 1079"/>
                <p:cNvSpPr/>
                <p:nvPr/>
              </p:nvSpPr>
              <p:spPr>
                <a:xfrm>
                  <a:off x="7022710" y="5820933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80"/>
                <p:cNvSpPr/>
                <p:nvPr/>
              </p:nvSpPr>
              <p:spPr>
                <a:xfrm>
                  <a:off x="7048460" y="5822963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81"/>
                <p:cNvSpPr/>
                <p:nvPr/>
              </p:nvSpPr>
              <p:spPr>
                <a:xfrm>
                  <a:off x="7047408" y="5828367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5" name="Freeform 1082"/>
              <p:cNvSpPr/>
              <p:nvPr/>
            </p:nvSpPr>
            <p:spPr>
              <a:xfrm>
                <a:off x="7165805" y="5806842"/>
                <a:ext cx="106079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Freeform 1083"/>
              <p:cNvSpPr/>
              <p:nvPr/>
            </p:nvSpPr>
            <p:spPr>
              <a:xfrm>
                <a:off x="6895069" y="5813297"/>
                <a:ext cx="271430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1084"/>
              <p:cNvSpPr/>
              <p:nvPr/>
            </p:nvSpPr>
            <p:spPr>
              <a:xfrm>
                <a:off x="6895243" y="5799755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1085"/>
              <p:cNvSpPr/>
              <p:nvPr/>
            </p:nvSpPr>
            <p:spPr>
              <a:xfrm>
                <a:off x="6895417" y="5738810"/>
                <a:ext cx="12612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6"/>
              <p:cNvSpPr/>
              <p:nvPr/>
            </p:nvSpPr>
            <p:spPr>
              <a:xfrm>
                <a:off x="6903884" y="5802901"/>
                <a:ext cx="257431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7"/>
              <p:cNvSpPr/>
              <p:nvPr/>
            </p:nvSpPr>
            <p:spPr>
              <a:xfrm flipV="1">
                <a:off x="7160968" y="5797862"/>
                <a:ext cx="10504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1" name="Group 1114"/>
            <p:cNvGrpSpPr/>
            <p:nvPr/>
          </p:nvGrpSpPr>
          <p:grpSpPr>
            <a:xfrm>
              <a:off x="5560969" y="3041651"/>
              <a:ext cx="444453" cy="407988"/>
              <a:chOff x="5560969" y="3041651"/>
              <a:chExt cx="444453" cy="407988"/>
            </a:xfrm>
          </p:grpSpPr>
          <p:pic>
            <p:nvPicPr>
              <p:cNvPr id="312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560969" y="3041651"/>
                <a:ext cx="440887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3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582330" y="3290132"/>
                <a:ext cx="363227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4" name="Freeform 1117"/>
              <p:cNvSpPr/>
              <p:nvPr/>
            </p:nvSpPr>
            <p:spPr>
              <a:xfrm>
                <a:off x="5702701" y="3135340"/>
                <a:ext cx="292361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5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717103" y="3140698"/>
                <a:ext cx="265669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6" name="Freeform 1119"/>
              <p:cNvSpPr/>
              <p:nvPr/>
            </p:nvSpPr>
            <p:spPr>
              <a:xfrm>
                <a:off x="5755928" y="3129195"/>
                <a:ext cx="24771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7" name="Freeform 1120"/>
              <p:cNvSpPr/>
              <p:nvPr/>
            </p:nvSpPr>
            <p:spPr>
              <a:xfrm>
                <a:off x="5700113" y="3128884"/>
                <a:ext cx="68762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Freeform 1121"/>
              <p:cNvSpPr/>
              <p:nvPr/>
            </p:nvSpPr>
            <p:spPr>
              <a:xfrm>
                <a:off x="5927753" y="3157697"/>
                <a:ext cx="7410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9" name="Freeform 1122"/>
              <p:cNvSpPr/>
              <p:nvPr/>
            </p:nvSpPr>
            <p:spPr>
              <a:xfrm>
                <a:off x="5699308" y="3281937"/>
                <a:ext cx="271814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3"/>
              <p:cNvSpPr/>
              <p:nvPr/>
            </p:nvSpPr>
            <p:spPr>
              <a:xfrm>
                <a:off x="5936010" y="3159279"/>
                <a:ext cx="69412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4"/>
              <p:cNvSpPr/>
              <p:nvPr/>
            </p:nvSpPr>
            <p:spPr>
              <a:xfrm>
                <a:off x="5699628" y="3290285"/>
                <a:ext cx="241721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2" name="Group 1125"/>
              <p:cNvGrpSpPr/>
              <p:nvPr/>
            </p:nvGrpSpPr>
            <p:grpSpPr>
              <a:xfrm>
                <a:off x="5695587" y="3356579"/>
                <a:ext cx="82030" cy="36850"/>
                <a:chOff x="5695587" y="3356579"/>
                <a:chExt cx="82030" cy="36850"/>
              </a:xfrm>
            </p:grpSpPr>
            <p:sp>
              <p:nvSpPr>
                <p:cNvPr id="323" name="Freeform 1126"/>
                <p:cNvSpPr/>
                <p:nvPr/>
              </p:nvSpPr>
              <p:spPr>
                <a:xfrm>
                  <a:off x="5695587" y="3356579"/>
                  <a:ext cx="82030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4" name="Freeform 1127"/>
                <p:cNvSpPr/>
                <p:nvPr/>
              </p:nvSpPr>
              <p:spPr>
                <a:xfrm>
                  <a:off x="5697114" y="3357365"/>
                  <a:ext cx="79196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Freeform 1128"/>
                <p:cNvSpPr/>
                <p:nvPr/>
              </p:nvSpPr>
              <p:spPr>
                <a:xfrm>
                  <a:off x="5703003" y="3370999"/>
                  <a:ext cx="28145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6" name="Freeform 1129"/>
                <p:cNvSpPr/>
                <p:nvPr/>
              </p:nvSpPr>
              <p:spPr>
                <a:xfrm>
                  <a:off x="5702015" y="3376184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30"/>
                <p:cNvSpPr/>
                <p:nvPr/>
              </p:nvSpPr>
              <p:spPr>
                <a:xfrm>
                  <a:off x="5726128" y="3378214"/>
                  <a:ext cx="28145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31"/>
                <p:cNvSpPr/>
                <p:nvPr/>
              </p:nvSpPr>
              <p:spPr>
                <a:xfrm>
                  <a:off x="5725140" y="3383618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9" name="Freeform 1132"/>
              <p:cNvSpPr/>
              <p:nvPr/>
            </p:nvSpPr>
            <p:spPr>
              <a:xfrm>
                <a:off x="5836020" y="3362084"/>
                <a:ext cx="99340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0" name="Freeform 1133"/>
              <p:cNvSpPr/>
              <p:nvPr/>
            </p:nvSpPr>
            <p:spPr>
              <a:xfrm>
                <a:off x="5582494" y="3368539"/>
                <a:ext cx="254175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Freeform 1134"/>
              <p:cNvSpPr/>
              <p:nvPr/>
            </p:nvSpPr>
            <p:spPr>
              <a:xfrm>
                <a:off x="5582649" y="3354997"/>
                <a:ext cx="2752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Freeform 1135"/>
              <p:cNvSpPr/>
              <p:nvPr/>
            </p:nvSpPr>
            <p:spPr>
              <a:xfrm>
                <a:off x="5582814" y="3294061"/>
                <a:ext cx="11811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6"/>
              <p:cNvSpPr/>
              <p:nvPr/>
            </p:nvSpPr>
            <p:spPr>
              <a:xfrm>
                <a:off x="5590742" y="3358152"/>
                <a:ext cx="241072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7"/>
              <p:cNvSpPr/>
              <p:nvPr/>
            </p:nvSpPr>
            <p:spPr>
              <a:xfrm flipV="1">
                <a:off x="5831494" y="3353113"/>
                <a:ext cx="98371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5" name="Group 1139"/>
            <p:cNvGrpSpPr/>
            <p:nvPr/>
          </p:nvGrpSpPr>
          <p:grpSpPr>
            <a:xfrm>
              <a:off x="5940335" y="3222629"/>
              <a:ext cx="414287" cy="373066"/>
              <a:chOff x="5940335" y="3222629"/>
              <a:chExt cx="414287" cy="373066"/>
            </a:xfrm>
          </p:grpSpPr>
          <p:pic>
            <p:nvPicPr>
              <p:cNvPr id="336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940335" y="3222629"/>
                <a:ext cx="414287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7" name="Freeform 1141"/>
              <p:cNvSpPr/>
              <p:nvPr/>
            </p:nvSpPr>
            <p:spPr>
              <a:xfrm flipH="1">
                <a:off x="6117025" y="3258400"/>
                <a:ext cx="195343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8" name="Group 1142"/>
            <p:cNvGrpSpPr/>
            <p:nvPr/>
          </p:nvGrpSpPr>
          <p:grpSpPr>
            <a:xfrm>
              <a:off x="7307016" y="5422904"/>
              <a:ext cx="474610" cy="407978"/>
              <a:chOff x="7307016" y="5422904"/>
              <a:chExt cx="474610" cy="407978"/>
            </a:xfrm>
          </p:grpSpPr>
          <p:pic>
            <p:nvPicPr>
              <p:cNvPr id="339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7307016" y="5422904"/>
                <a:ext cx="470806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0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7329830" y="5671375"/>
                <a:ext cx="387879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1" name="Freeform 1145"/>
              <p:cNvSpPr/>
              <p:nvPr/>
            </p:nvSpPr>
            <p:spPr>
              <a:xfrm>
                <a:off x="7458367" y="5516593"/>
                <a:ext cx="312203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2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473747" y="5521942"/>
                <a:ext cx="283692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3" name="Freeform 1147"/>
              <p:cNvSpPr/>
              <p:nvPr/>
            </p:nvSpPr>
            <p:spPr>
              <a:xfrm>
                <a:off x="7515206" y="5510448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4" name="Freeform 1148"/>
              <p:cNvSpPr/>
              <p:nvPr/>
            </p:nvSpPr>
            <p:spPr>
              <a:xfrm>
                <a:off x="7455606" y="5510137"/>
                <a:ext cx="73426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5" name="Freeform 1149"/>
              <p:cNvSpPr/>
              <p:nvPr/>
            </p:nvSpPr>
            <p:spPr>
              <a:xfrm>
                <a:off x="7698699" y="5538950"/>
                <a:ext cx="7913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6" name="Freeform 1150"/>
              <p:cNvSpPr/>
              <p:nvPr/>
            </p:nvSpPr>
            <p:spPr>
              <a:xfrm>
                <a:off x="7454737" y="5663190"/>
                <a:ext cx="290257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51"/>
              <p:cNvSpPr/>
              <p:nvPr/>
            </p:nvSpPr>
            <p:spPr>
              <a:xfrm>
                <a:off x="7707505" y="5540523"/>
                <a:ext cx="74121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52"/>
              <p:cNvSpPr/>
              <p:nvPr/>
            </p:nvSpPr>
            <p:spPr>
              <a:xfrm>
                <a:off x="7455084" y="5671538"/>
                <a:ext cx="2581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9" name="Group 1153"/>
              <p:cNvGrpSpPr/>
              <p:nvPr/>
            </p:nvGrpSpPr>
            <p:grpSpPr>
              <a:xfrm>
                <a:off x="7450768" y="5737823"/>
                <a:ext cx="87599" cy="36850"/>
                <a:chOff x="7450768" y="5737823"/>
                <a:chExt cx="87599" cy="36850"/>
              </a:xfrm>
            </p:grpSpPr>
            <p:sp>
              <p:nvSpPr>
                <p:cNvPr id="350" name="Freeform 1154"/>
                <p:cNvSpPr/>
                <p:nvPr/>
              </p:nvSpPr>
              <p:spPr>
                <a:xfrm>
                  <a:off x="7450768" y="5737823"/>
                  <a:ext cx="87599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1" name="Freeform 1155"/>
                <p:cNvSpPr/>
                <p:nvPr/>
              </p:nvSpPr>
              <p:spPr>
                <a:xfrm>
                  <a:off x="7452396" y="5738618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2" name="Freeform 1156"/>
                <p:cNvSpPr/>
                <p:nvPr/>
              </p:nvSpPr>
              <p:spPr>
                <a:xfrm>
                  <a:off x="7458687" y="5752252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3" name="Freeform 1157"/>
                <p:cNvSpPr/>
                <p:nvPr/>
              </p:nvSpPr>
              <p:spPr>
                <a:xfrm>
                  <a:off x="7457636" y="5757437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8"/>
                <p:cNvSpPr/>
                <p:nvPr/>
              </p:nvSpPr>
              <p:spPr>
                <a:xfrm>
                  <a:off x="7483385" y="5759458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9"/>
                <p:cNvSpPr/>
                <p:nvPr/>
              </p:nvSpPr>
              <p:spPr>
                <a:xfrm>
                  <a:off x="7482334" y="5764871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6" name="Freeform 1160"/>
              <p:cNvSpPr/>
              <p:nvPr/>
            </p:nvSpPr>
            <p:spPr>
              <a:xfrm>
                <a:off x="7600730" y="5743337"/>
                <a:ext cx="106079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7" name="Freeform 1161"/>
              <p:cNvSpPr/>
              <p:nvPr/>
            </p:nvSpPr>
            <p:spPr>
              <a:xfrm>
                <a:off x="7329994" y="5749792"/>
                <a:ext cx="271430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8" name="Freeform 1162"/>
              <p:cNvSpPr/>
              <p:nvPr/>
            </p:nvSpPr>
            <p:spPr>
              <a:xfrm>
                <a:off x="7330168" y="5736250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Freeform 1163"/>
              <p:cNvSpPr/>
              <p:nvPr/>
            </p:nvSpPr>
            <p:spPr>
              <a:xfrm>
                <a:off x="7330342" y="5675315"/>
                <a:ext cx="12612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4"/>
              <p:cNvSpPr/>
              <p:nvPr/>
            </p:nvSpPr>
            <p:spPr>
              <a:xfrm>
                <a:off x="7338809" y="5739405"/>
                <a:ext cx="257431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5"/>
              <p:cNvSpPr/>
              <p:nvPr/>
            </p:nvSpPr>
            <p:spPr>
              <a:xfrm flipV="1">
                <a:off x="7595893" y="5734366"/>
                <a:ext cx="10504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362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1-</a:t>
            </a:r>
            <a:fld id="{9EFE6B36-CD17-446F-9C8E-522B78E9BC01}" type="slidenum">
              <a:rPr b="1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lang="en-US" sz="1200" b="1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37311"/>
            <a:ext cx="2895603" cy="3174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374647" y="892170"/>
            <a:ext cx="41132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3371" y="77788"/>
            <a:ext cx="7772400" cy="1143000"/>
          </a:xfrm>
        </p:spPr>
        <p:txBody>
          <a:bodyPr/>
          <a:lstStyle/>
          <a:p>
            <a:pPr lvl="0" hangingPunct="1"/>
            <a:r>
              <a:rPr lang="el-GR">
                <a:latin typeface="Comic Sans MS" pitchFamily="66"/>
                <a:ea typeface="ＭＳ Ｐゴシック" pitchFamily="34"/>
              </a:rPr>
              <a:t>Ασφάλεια Δικτύου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365255"/>
            <a:ext cx="7772400" cy="4872058"/>
          </a:xfrm>
        </p:spPr>
        <p:txBody>
          <a:bodyPr/>
          <a:lstStyle/>
          <a:p>
            <a:pPr lvl="0" hangingPunct="1">
              <a:buSzPct val="75000"/>
            </a:pPr>
            <a:r>
              <a:rPr lang="el-GR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Πεδίο ασφάλειας δικτύου</a:t>
            </a:r>
            <a:endParaRPr lang="en-US" dirty="0">
              <a:solidFill>
                <a:srgbClr val="CC0000"/>
              </a:solidFill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οι «κακοί» μπορούν να επιτεθούν σε δίκτυα </a:t>
            </a:r>
            <a:r>
              <a:rPr lang="el-GR" sz="2000" dirty="0" smtClean="0">
                <a:latin typeface="Comic Sans MS" pitchFamily="66"/>
              </a:rPr>
              <a:t>υπολογιστών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μπορούμε να υπερασπίσουμε τα δίκτυα έναντι </a:t>
            </a:r>
            <a:r>
              <a:rPr lang="el-GR" sz="2000" dirty="0" smtClean="0">
                <a:latin typeface="Comic Sans MS" pitchFamily="66"/>
              </a:rPr>
              <a:t>επιθέσεων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να σχεδιάσουμε αρχιτεκτονικές που είναι απρόσβλητες από </a:t>
            </a:r>
            <a:r>
              <a:rPr lang="el-GR" sz="2000" dirty="0" smtClean="0">
                <a:latin typeface="Comic Sans MS" pitchFamily="66"/>
              </a:rPr>
              <a:t>επιθέσεις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0">
              <a:lnSpc>
                <a:spcPct val="100000"/>
              </a:lnSpc>
              <a:spcBef>
                <a:spcPts val="600"/>
              </a:spcBef>
              <a:buClr>
                <a:srgbClr val="3333CC"/>
              </a:buClr>
              <a:buSzPct val="85000"/>
            </a:pPr>
            <a:r>
              <a:rPr lang="el-GR" sz="2500" dirty="0">
                <a:solidFill>
                  <a:srgbClr val="C00000"/>
                </a:solidFill>
                <a:latin typeface="Comic Sans MS"/>
              </a:rPr>
              <a:t>Το Διαδίκτυο δεν σχεδιάστηκε αρχικά με γνώμονα την ασφάλειά του</a:t>
            </a:r>
            <a:endParaRPr lang="en-US" sz="2500" dirty="0">
              <a:solidFill>
                <a:srgbClr val="C00000"/>
              </a:solidFill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i="1" dirty="0">
                <a:latin typeface="Comic Sans MS"/>
              </a:rPr>
              <a:t>αρχικός σχεδιασμός</a:t>
            </a:r>
            <a:r>
              <a:rPr lang="en-US" sz="2100" i="1" dirty="0">
                <a:latin typeface="Comic Sans MS"/>
              </a:rPr>
              <a:t>:</a:t>
            </a:r>
            <a:r>
              <a:rPr lang="en-US" sz="2100" dirty="0">
                <a:latin typeface="Comic Sans MS"/>
              </a:rPr>
              <a:t> </a:t>
            </a:r>
            <a:r>
              <a:rPr lang="el-GR" sz="2100" dirty="0">
                <a:latin typeface="Comic Sans MS"/>
              </a:rPr>
              <a:t>με βάση </a:t>
            </a:r>
            <a:r>
              <a:rPr lang="en-US" sz="2100" dirty="0">
                <a:latin typeface="Comic Sans MS"/>
              </a:rPr>
              <a:t>“</a:t>
            </a:r>
            <a:r>
              <a:rPr lang="el-GR" sz="2100" dirty="0">
                <a:latin typeface="Comic Sans MS"/>
              </a:rPr>
              <a:t>μια ομάδα χρηστών με αμοιβαία εμπιστοσύνη σε ένα διαφανές δίκτυο</a:t>
            </a:r>
            <a:r>
              <a:rPr lang="en-US" sz="2100" dirty="0">
                <a:latin typeface="Comic Sans MS"/>
              </a:rPr>
              <a:t>” </a:t>
            </a:r>
            <a:r>
              <a:rPr lang="en-US" sz="2100" dirty="0">
                <a:latin typeface="Wingdings" pitchFamily="2"/>
              </a:rPr>
              <a:t></a:t>
            </a:r>
            <a:endParaRPr lang="en-US" sz="2100" dirty="0"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dirty="0">
                <a:latin typeface="Comic Sans MS"/>
              </a:rPr>
              <a:t>σχεδιαστές πρωτοκόλλων του Διαδικτύου έπρεπε να «καλύψουν το κενό»</a:t>
            </a:r>
            <a:endParaRPr lang="en-US" sz="2100" dirty="0"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dirty="0">
                <a:latin typeface="Comic Sans MS"/>
              </a:rPr>
              <a:t>ασφάλεια σε όλα τα επίπεδα!</a:t>
            </a: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45248"/>
            <a:ext cx="676271" cy="29368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38570FD3-2052-4D2C-B5B1-E2826D5F7212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70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28D3985E-0E97-491A-9F7E-1CAFDC08CF27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71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404663"/>
            <a:ext cx="7772400" cy="585933"/>
          </a:xfrm>
        </p:spPr>
        <p:txBody>
          <a:bodyPr/>
          <a:lstStyle/>
          <a:p>
            <a:pPr lvl="0"/>
            <a:r>
              <a:rPr lang="el-GR" sz="3200" dirty="0"/>
              <a:t>Ασφάλεια Δικτύου</a:t>
            </a:r>
            <a:endParaRPr lang="en-US" sz="3200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268760"/>
            <a:ext cx="7772400" cy="518457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dirty="0">
                <a:solidFill>
                  <a:srgbClr val="C00000"/>
                </a:solidFill>
              </a:rPr>
              <a:t>επιθέσεις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l-GR" dirty="0">
                <a:solidFill>
                  <a:srgbClr val="C00000"/>
                </a:solidFill>
              </a:rPr>
              <a:t>στην υποδομή του Διαδικτύου</a:t>
            </a:r>
          </a:p>
          <a:p>
            <a:pPr lvl="1">
              <a:spcBef>
                <a:spcPts val="500"/>
              </a:spcBef>
            </a:pPr>
            <a:r>
              <a:rPr lang="el-GR" sz="2100" dirty="0"/>
              <a:t>μόλυνση</a:t>
            </a:r>
            <a:r>
              <a:rPr lang="en-US" sz="2100" dirty="0"/>
              <a:t>/</a:t>
            </a:r>
            <a:r>
              <a:rPr lang="el-GR" sz="2100" dirty="0"/>
              <a:t>επίθεση</a:t>
            </a:r>
            <a:r>
              <a:rPr lang="en-US" sz="2100" dirty="0"/>
              <a:t> </a:t>
            </a:r>
            <a:r>
              <a:rPr lang="el-GR" sz="2100" dirty="0"/>
              <a:t>στους </a:t>
            </a:r>
            <a:r>
              <a:rPr lang="el-GR" sz="2100" dirty="0" smtClean="0"/>
              <a:t>τερματικούς υπολογιστές </a:t>
            </a:r>
            <a:r>
              <a:rPr lang="en-US" sz="2100" dirty="0" smtClean="0"/>
              <a:t>: </a:t>
            </a:r>
            <a:r>
              <a:rPr lang="el-GR" sz="2100" dirty="0"/>
              <a:t>κακόβουλο λογισμικό (</a:t>
            </a:r>
            <a:r>
              <a:rPr lang="en-US" sz="2100" dirty="0"/>
              <a:t>malware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λογισμικό κατασκοπείας (</a:t>
            </a:r>
            <a:r>
              <a:rPr lang="en-US" sz="2100" dirty="0"/>
              <a:t>spyware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σκουλήκια (</a:t>
            </a:r>
            <a:r>
              <a:rPr lang="en-US" sz="2100" dirty="0"/>
              <a:t>worms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μη πιστοποιημένη πρόσβαση</a:t>
            </a:r>
            <a:r>
              <a:rPr lang="en-US" sz="2100" dirty="0"/>
              <a:t> (</a:t>
            </a:r>
            <a:r>
              <a:rPr lang="el-GR" sz="2100" dirty="0"/>
              <a:t>υποκλοπή δεδομένων</a:t>
            </a:r>
            <a:r>
              <a:rPr lang="en-US" sz="2100" dirty="0"/>
              <a:t>, </a:t>
            </a:r>
            <a:r>
              <a:rPr lang="el-GR" sz="2100" dirty="0"/>
              <a:t>λογαριασμοί χρηστών</a:t>
            </a:r>
            <a:r>
              <a:rPr lang="en-US" sz="2100" dirty="0"/>
              <a:t>)</a:t>
            </a:r>
          </a:p>
          <a:p>
            <a:pPr lvl="1">
              <a:spcBef>
                <a:spcPts val="500"/>
              </a:spcBef>
            </a:pPr>
            <a:r>
              <a:rPr lang="el-GR" sz="2100" dirty="0"/>
              <a:t>άρνηση παροχής </a:t>
            </a:r>
            <a:r>
              <a:rPr lang="el-GR" sz="2100" dirty="0" smtClean="0"/>
              <a:t>υπηρεσίας </a:t>
            </a:r>
            <a:r>
              <a:rPr lang="el-GR" sz="2100" dirty="0"/>
              <a:t>(</a:t>
            </a:r>
            <a:r>
              <a:rPr lang="en-US" sz="2100" dirty="0"/>
              <a:t>denial of service</a:t>
            </a:r>
            <a:r>
              <a:rPr lang="el-GR" sz="2100" dirty="0"/>
              <a:t>)</a:t>
            </a:r>
            <a:r>
              <a:rPr lang="en-US" sz="2100" dirty="0"/>
              <a:t>: </a:t>
            </a:r>
            <a:r>
              <a:rPr lang="el-GR" sz="2100" dirty="0"/>
              <a:t>άρνηση πρόσβασης στους πόρους </a:t>
            </a:r>
            <a:r>
              <a:rPr lang="en-US" sz="2100" dirty="0"/>
              <a:t>(</a:t>
            </a:r>
            <a:r>
              <a:rPr lang="el-GR" sz="2100" dirty="0"/>
              <a:t>εξυπηρετητές</a:t>
            </a:r>
            <a:r>
              <a:rPr lang="en-US" sz="2100" dirty="0"/>
              <a:t>,</a:t>
            </a:r>
            <a:r>
              <a:rPr lang="el-GR" sz="2100" dirty="0"/>
              <a:t> εύρος ζώνης ζεύξης</a:t>
            </a:r>
            <a:r>
              <a:rPr lang="en-US" sz="2100" dirty="0"/>
              <a:t>)</a:t>
            </a:r>
          </a:p>
          <a:p>
            <a:pPr lvl="0">
              <a:spcBef>
                <a:spcPts val="600"/>
              </a:spcBef>
              <a:buNone/>
            </a:pPr>
            <a:endParaRPr lang="el-GR" sz="21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8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231772" y="1101723"/>
            <a:ext cx="8548689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169858" y="95253"/>
            <a:ext cx="8996360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Οι κακοί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βάζουν κακόβουλο λογισμικό στους υπολογιστές του Διαδικτύου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type="body" idx="4294967295"/>
          </p:nvPr>
        </p:nvSpPr>
        <p:spPr>
          <a:xfrm>
            <a:off x="574672" y="1406520"/>
            <a:ext cx="7710485" cy="5060947"/>
          </a:xfrm>
        </p:spPr>
        <p:txBody>
          <a:bodyPr/>
          <a:lstStyle/>
          <a:p>
            <a:pPr lvl="0" hangingPunct="1">
              <a:spcBef>
                <a:spcPts val="1700"/>
              </a:spcBef>
              <a:buSzPct val="75000"/>
            </a:pPr>
            <a:r>
              <a:rPr lang="el-GR" dirty="0">
                <a:latin typeface="Comic Sans MS" pitchFamily="66"/>
                <a:ea typeface="ＭＳ Ｐゴシック" pitchFamily="34"/>
              </a:rPr>
              <a:t>Αιτίες μόλυνσης</a:t>
            </a:r>
            <a:r>
              <a:rPr lang="en-US" dirty="0">
                <a:latin typeface="Comic Sans MS" pitchFamily="66"/>
                <a:ea typeface="ＭＳ Ｐゴシック" pitchFamily="34"/>
              </a:rPr>
              <a:t>:</a:t>
            </a:r>
            <a:endParaRPr lang="en-US" dirty="0">
              <a:solidFill>
                <a:srgbClr val="000099"/>
              </a:solidFill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14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</a:rPr>
              <a:t>Ιός </a:t>
            </a:r>
            <a:r>
              <a:rPr lang="en-US" i="1" dirty="0">
                <a:solidFill>
                  <a:srgbClr val="000099"/>
                </a:solidFill>
              </a:rPr>
              <a:t>: </a:t>
            </a:r>
            <a:r>
              <a:rPr lang="el-GR" dirty="0" err="1">
                <a:latin typeface="Comic Sans MS" pitchFamily="66"/>
              </a:rPr>
              <a:t>αυτο</a:t>
            </a:r>
            <a:r>
              <a:rPr lang="el-GR" dirty="0">
                <a:latin typeface="Comic Sans MS" pitchFamily="66"/>
              </a:rPr>
              <a:t>-αναπαραγόμενη μόλυνση με την λήψη/εκτέλεση αντικειμένου</a:t>
            </a:r>
            <a:r>
              <a:rPr lang="en-US" dirty="0">
                <a:latin typeface="Comic Sans MS" pitchFamily="66"/>
              </a:rPr>
              <a:t> </a:t>
            </a:r>
            <a:r>
              <a:rPr lang="en-US" dirty="0"/>
              <a:t>(</a:t>
            </a:r>
            <a:r>
              <a:rPr lang="el-GR" dirty="0"/>
              <a:t>πχ</a:t>
            </a:r>
            <a:r>
              <a:rPr lang="en-US" dirty="0"/>
              <a:t>, e-mail attachment)</a:t>
            </a:r>
          </a:p>
          <a:p>
            <a:pPr lvl="1" hangingPunct="1">
              <a:spcBef>
                <a:spcPts val="14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</a:rPr>
              <a:t>Σκουλήκι</a:t>
            </a:r>
            <a:r>
              <a:rPr lang="en-US" i="1" dirty="0">
                <a:solidFill>
                  <a:srgbClr val="000099"/>
                </a:solidFill>
                <a:latin typeface="Comic Sans MS" pitchFamily="66"/>
              </a:rPr>
              <a:t>: </a:t>
            </a:r>
            <a:r>
              <a:rPr lang="el-GR" dirty="0" err="1">
                <a:latin typeface="Comic Sans MS" pitchFamily="66"/>
              </a:rPr>
              <a:t>αυτο</a:t>
            </a:r>
            <a:r>
              <a:rPr lang="el-GR" dirty="0">
                <a:latin typeface="Comic Sans MS" pitchFamily="66"/>
              </a:rPr>
              <a:t>-αναπαραγόμενη μόλυνση με την παθητική λήψη αντικειμένου που εκτελείται από μόνο του</a:t>
            </a:r>
          </a:p>
          <a:p>
            <a:pPr lvl="0" hangingPunct="1">
              <a:spcBef>
                <a:spcPts val="17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Λογισμικό κατασκοπείας</a:t>
            </a:r>
            <a:endParaRPr lang="en-US" sz="2000" i="1" dirty="0">
              <a:solidFill>
                <a:srgbClr val="000099"/>
              </a:solidFill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συλλέγει προσωπικές πληροφορίες, όπως πληκτρολογήσεις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επισκεφθείσες ιστοσελίδες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κωδικούς, συνθηματικά </a:t>
            </a:r>
            <a:endParaRPr lang="en-US" sz="2200" dirty="0">
              <a:latin typeface="Comic Sans MS" pitchFamily="66"/>
            </a:endParaRPr>
          </a:p>
          <a:p>
            <a:pPr lvl="0" hangingPunct="1">
              <a:spcBef>
                <a:spcPts val="1400"/>
              </a:spcBef>
              <a:buSzPct val="100000"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Ο μολυσμένος υπολογιστής συμμετέχει σε </a:t>
            </a:r>
            <a:r>
              <a:rPr lang="en-US" sz="2400" dirty="0" err="1">
                <a:latin typeface="Comic Sans MS" pitchFamily="66"/>
                <a:ea typeface="ＭＳ Ｐゴシック" pitchFamily="34"/>
              </a:rPr>
              <a:t>spams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και επιθέσεις άρνησης υπηρεσίας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(</a:t>
            </a:r>
            <a:r>
              <a:rPr lang="en-US" sz="2400" dirty="0" err="1" smtClean="0">
                <a:latin typeface="Comic Sans MS" pitchFamily="66"/>
                <a:ea typeface="ＭＳ Ｐゴシック" pitchFamily="34"/>
              </a:rPr>
              <a:t>DoS</a:t>
            </a:r>
            <a:r>
              <a:rPr lang="en-US" sz="2400" dirty="0" smtClean="0">
                <a:latin typeface="Comic Sans MS" pitchFamily="66"/>
                <a:ea typeface="ＭＳ Ｐゴシック" pitchFamily="34"/>
              </a:rPr>
              <a:t> 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attacks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)</a:t>
            </a: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C6B92EBF-386D-4E39-B0C2-6C87C00F00E2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6EBA8D43-96F5-499D-85B2-B456DD92E0B0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73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41326" y="153984"/>
            <a:ext cx="8283577" cy="950911"/>
          </a:xfrm>
        </p:spPr>
        <p:txBody>
          <a:bodyPr/>
          <a:lstStyle/>
          <a:p>
            <a:pPr lvl="0"/>
            <a:r>
              <a:rPr lang="el-GR" sz="3200" u="none"/>
              <a:t>Επιθέσεις άρνησης παροχής υπηρεσίας </a:t>
            </a:r>
            <a:r>
              <a:rPr lang="el-GR" sz="2400" u="none"/>
              <a:t>(</a:t>
            </a:r>
            <a:r>
              <a:rPr lang="en-US" sz="2400" u="none"/>
              <a:t>Denial of service attacks</a:t>
            </a:r>
            <a:r>
              <a:rPr lang="el-GR" sz="2400" u="none"/>
              <a:t>)</a:t>
            </a:r>
            <a:endParaRPr lang="en-US" sz="2400" u="none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450854" y="1308104"/>
            <a:ext cx="8132765" cy="1171575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600"/>
              </a:spcBef>
            </a:pPr>
            <a:r>
              <a:rPr lang="el-GR" sz="2400" dirty="0"/>
              <a:t>Οι επιτιθέμενοι κάνουν τους πόρους (εξυπηρετητές, εύρος ζώνης) μη διαθέσιμους για </a:t>
            </a:r>
            <a:r>
              <a:rPr lang="el-GR" sz="2400" dirty="0" smtClean="0"/>
              <a:t>την κανονική κίνηση</a:t>
            </a:r>
            <a:r>
              <a:rPr lang="en-US" sz="2400" dirty="0" smtClean="0"/>
              <a:t> </a:t>
            </a:r>
            <a:r>
              <a:rPr lang="el-GR" sz="2400" dirty="0"/>
              <a:t>υπερφορτώνοντας τον πόρο</a:t>
            </a:r>
            <a:r>
              <a:rPr lang="en-US" sz="2400" dirty="0"/>
              <a:t> </a:t>
            </a:r>
            <a:r>
              <a:rPr lang="el-GR" sz="2400" dirty="0"/>
              <a:t>με</a:t>
            </a:r>
            <a:r>
              <a:rPr lang="en-US" sz="2400" dirty="0"/>
              <a:t> </a:t>
            </a:r>
            <a:r>
              <a:rPr lang="el-GR" sz="2400" dirty="0" smtClean="0"/>
              <a:t>εικονική κίνηση</a:t>
            </a:r>
            <a:endParaRPr lang="el-GR" sz="2400" dirty="0"/>
          </a:p>
        </p:txBody>
      </p:sp>
      <p:sp>
        <p:nvSpPr>
          <p:cNvPr id="6" name="Rectangle 4"/>
          <p:cNvSpPr/>
          <p:nvPr/>
        </p:nvSpPr>
        <p:spPr>
          <a:xfrm>
            <a:off x="287341" y="2636912"/>
            <a:ext cx="4114800" cy="68255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επιλογή στόχου (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target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)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7" name="Rectangle 5"/>
          <p:cNvSpPr/>
          <p:nvPr/>
        </p:nvSpPr>
        <p:spPr>
          <a:xfrm>
            <a:off x="247646" y="3212976"/>
            <a:ext cx="4314825" cy="16066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επίθεση στους υπολογιστές υπηρεσίας του δικτύου 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(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βλέπε κακόβουλο λογισμικό</a:t>
            </a:r>
            <a:r>
              <a:rPr lang="en-US" sz="24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)</a:t>
            </a:r>
            <a:endParaRPr lang="el-GR" sz="2400" b="0" i="0" u="none" strike="noStrike" kern="1200" cap="none" spc="0" baseline="0" dirty="0" smtClean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242892" y="4869159"/>
            <a:ext cx="3929057" cy="1988839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3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αποστολή πακέτων προς το στόχο από παραβιασμένους υπολογιστές υπηρεσίας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grpSp>
        <p:nvGrpSpPr>
          <p:cNvPr id="9" name="Group 20"/>
          <p:cNvGrpSpPr/>
          <p:nvPr/>
        </p:nvGrpSpPr>
        <p:grpSpPr>
          <a:xfrm>
            <a:off x="6396035" y="3421063"/>
            <a:ext cx="369894" cy="841375"/>
            <a:chOff x="6396035" y="3421063"/>
            <a:chExt cx="369894" cy="841375"/>
          </a:xfrm>
        </p:grpSpPr>
        <p:sp>
          <p:nvSpPr>
            <p:cNvPr id="10" name="AutoShape 8"/>
            <p:cNvSpPr/>
            <p:nvPr/>
          </p:nvSpPr>
          <p:spPr>
            <a:xfrm>
              <a:off x="6396035" y="4066720"/>
              <a:ext cx="369883" cy="195718"/>
            </a:xfrm>
            <a:custGeom>
              <a:avLst>
                <a:gd name="f8" fmla="val 7863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78635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Rectangle 9"/>
            <p:cNvSpPr/>
            <p:nvPr/>
          </p:nvSpPr>
          <p:spPr>
            <a:xfrm>
              <a:off x="6582847" y="3427116"/>
              <a:ext cx="169996" cy="645657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Rectangle 10"/>
            <p:cNvSpPr/>
            <p:nvPr/>
          </p:nvSpPr>
          <p:spPr>
            <a:xfrm>
              <a:off x="6397910" y="3610727"/>
              <a:ext cx="235384" cy="645657"/>
            </a:xfrm>
            <a:prstGeom prst="rect">
              <a:avLst/>
            </a:pr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AutoShape 11"/>
            <p:cNvSpPr/>
            <p:nvPr/>
          </p:nvSpPr>
          <p:spPr>
            <a:xfrm>
              <a:off x="6396035" y="3421063"/>
              <a:ext cx="369883" cy="195718"/>
            </a:xfrm>
            <a:custGeom>
              <a:avLst>
                <a:gd name="f8" fmla="val 7863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78635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Line 12"/>
            <p:cNvSpPr/>
            <p:nvPr/>
          </p:nvSpPr>
          <p:spPr>
            <a:xfrm>
              <a:off x="6765929" y="3435190"/>
              <a:ext cx="0" cy="6315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Line 13"/>
            <p:cNvSpPr/>
            <p:nvPr/>
          </p:nvSpPr>
          <p:spPr>
            <a:xfrm flipH="1">
              <a:off x="6633286" y="4066720"/>
              <a:ext cx="132633" cy="189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6" name="Rectangle 14"/>
            <p:cNvSpPr/>
            <p:nvPr/>
          </p:nvSpPr>
          <p:spPr>
            <a:xfrm>
              <a:off x="6429667" y="3695465"/>
              <a:ext cx="153189" cy="37125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7" name="Rectangle 15"/>
            <p:cNvSpPr/>
            <p:nvPr/>
          </p:nvSpPr>
          <p:spPr>
            <a:xfrm>
              <a:off x="6450214" y="3808457"/>
              <a:ext cx="117692" cy="12913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aphicFrame>
        <p:nvGraphicFramePr>
          <p:cNvPr id="18" name="17 - Αντικείμενο"/>
          <p:cNvGraphicFramePr>
            <a:graphicFrameLocks noChangeAspect="1"/>
          </p:cNvGraphicFramePr>
          <p:nvPr/>
        </p:nvGraphicFramePr>
        <p:xfrm>
          <a:off x="7164388" y="245903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29" r:id="rId3" imgW="1307263" imgH="1084139" progId="">
                  <p:embed/>
                </p:oleObj>
              </mc:Choice>
              <mc:Fallback>
                <p:oleObj r:id="rId3" imgW="1307263" imgH="1084139" progId="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64388" y="245903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 Box 21"/>
          <p:cNvSpPr txBox="1"/>
          <p:nvPr/>
        </p:nvSpPr>
        <p:spPr>
          <a:xfrm>
            <a:off x="6183309" y="4297359"/>
            <a:ext cx="990596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στόχος</a:t>
            </a:r>
            <a:endParaRPr lang="en-US" sz="20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20" name="19 - Αντικείμενο"/>
          <p:cNvGraphicFramePr>
            <a:graphicFrameLocks noChangeAspect="1"/>
          </p:cNvGraphicFramePr>
          <p:nvPr/>
        </p:nvGraphicFramePr>
        <p:xfrm>
          <a:off x="6181725" y="259238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0" r:id="rId5" imgW="1307263" imgH="1084139" progId="">
                  <p:embed/>
                </p:oleObj>
              </mc:Choice>
              <mc:Fallback>
                <p:oleObj r:id="rId5" imgW="1307263" imgH="1084139" progId="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81725" y="259238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20 - Αντικείμενο"/>
          <p:cNvGraphicFramePr>
            <a:graphicFrameLocks noChangeAspect="1"/>
          </p:cNvGraphicFramePr>
          <p:nvPr/>
        </p:nvGraphicFramePr>
        <p:xfrm>
          <a:off x="5197475" y="262096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1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97475" y="262096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21 - Αντικείμενο"/>
          <p:cNvGraphicFramePr>
            <a:graphicFrameLocks noChangeAspect="1"/>
          </p:cNvGraphicFramePr>
          <p:nvPr/>
        </p:nvGraphicFramePr>
        <p:xfrm>
          <a:off x="5640388" y="328453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2" r:id="rId7" imgW="1307263" imgH="1084139" progId="">
                  <p:embed/>
                </p:oleObj>
              </mc:Choice>
              <mc:Fallback>
                <p:oleObj r:id="rId7" imgW="1307263" imgH="1084139" progId="">
                  <p:embed/>
                  <p:pic>
                    <p:nvPicPr>
                      <p:cNvPr id="0" name="Object 4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40388" y="328453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" name="22 - Αντικείμενο"/>
          <p:cNvGraphicFramePr>
            <a:graphicFrameLocks noChangeAspect="1"/>
          </p:cNvGraphicFramePr>
          <p:nvPr/>
        </p:nvGraphicFramePr>
        <p:xfrm>
          <a:off x="7427913" y="328612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3" r:id="rId8" imgW="1307263" imgH="1084139" progId="">
                  <p:embed/>
                </p:oleObj>
              </mc:Choice>
              <mc:Fallback>
                <p:oleObj r:id="rId8" imgW="1307263" imgH="1084139" progId="">
                  <p:embed/>
                  <p:pic>
                    <p:nvPicPr>
                      <p:cNvPr id="0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27913" y="328612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" name="23 - Αντικείμενο"/>
          <p:cNvGraphicFramePr>
            <a:graphicFrameLocks noChangeAspect="1"/>
          </p:cNvGraphicFramePr>
          <p:nvPr/>
        </p:nvGraphicFramePr>
        <p:xfrm>
          <a:off x="7513638" y="480853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4" r:id="rId9" imgW="1307263" imgH="1084139" progId="">
                  <p:embed/>
                </p:oleObj>
              </mc:Choice>
              <mc:Fallback>
                <p:oleObj r:id="rId9" imgW="1307263" imgH="1084139" progId="">
                  <p:embed/>
                  <p:pic>
                    <p:nvPicPr>
                      <p:cNvPr id="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3638" y="480853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24 - Αντικείμενο"/>
          <p:cNvGraphicFramePr>
            <a:graphicFrameLocks noChangeAspect="1"/>
          </p:cNvGraphicFramePr>
          <p:nvPr/>
        </p:nvGraphicFramePr>
        <p:xfrm>
          <a:off x="4476750" y="3327400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5" r:id="rId10" imgW="1307263" imgH="1084139" progId="">
                  <p:embed/>
                </p:oleObj>
              </mc:Choice>
              <mc:Fallback>
                <p:oleObj r:id="rId10" imgW="1307263" imgH="1084139" progId="">
                  <p:embed/>
                  <p:pic>
                    <p:nvPicPr>
                      <p:cNvPr id="0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76750" y="3327400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25 - Αντικείμενο"/>
          <p:cNvGraphicFramePr>
            <a:graphicFrameLocks noChangeAspect="1"/>
          </p:cNvGraphicFramePr>
          <p:nvPr/>
        </p:nvGraphicFramePr>
        <p:xfrm>
          <a:off x="5127625" y="406082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6" r:id="rId11" imgW="1307263" imgH="1084139" progId="">
                  <p:embed/>
                </p:oleObj>
              </mc:Choice>
              <mc:Fallback>
                <p:oleObj r:id="rId11" imgW="1307263" imgH="1084139" progId="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27625" y="406082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" name="26 - Αντικείμενο"/>
          <p:cNvGraphicFramePr>
            <a:graphicFrameLocks noChangeAspect="1"/>
          </p:cNvGraphicFramePr>
          <p:nvPr/>
        </p:nvGraphicFramePr>
        <p:xfrm>
          <a:off x="5627688" y="468471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7" r:id="rId12" imgW="1307263" imgH="1084139" progId="">
                  <p:embed/>
                </p:oleObj>
              </mc:Choice>
              <mc:Fallback>
                <p:oleObj r:id="rId12" imgW="1307263" imgH="1084139" progId="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27688" y="468471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27 - Αντικείμενο"/>
          <p:cNvGraphicFramePr>
            <a:graphicFrameLocks noChangeAspect="1"/>
          </p:cNvGraphicFramePr>
          <p:nvPr/>
        </p:nvGraphicFramePr>
        <p:xfrm>
          <a:off x="7481888" y="397827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8" r:id="rId13" imgW="1307263" imgH="1084139" progId="">
                  <p:embed/>
                </p:oleObj>
              </mc:Choice>
              <mc:Fallback>
                <p:oleObj r:id="rId13" imgW="1307263" imgH="1084139" progId="">
                  <p:embed/>
                  <p:pic>
                    <p:nvPicPr>
                      <p:cNvPr id="0" name="Object 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81888" y="397827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28 - Αντικείμενο"/>
          <p:cNvGraphicFramePr>
            <a:graphicFrameLocks noChangeAspect="1"/>
          </p:cNvGraphicFramePr>
          <p:nvPr/>
        </p:nvGraphicFramePr>
        <p:xfrm>
          <a:off x="6529388" y="5073650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9" r:id="rId14" imgW="1307263" imgH="1084139" progId="">
                  <p:embed/>
                </p:oleObj>
              </mc:Choice>
              <mc:Fallback>
                <p:oleObj r:id="rId14" imgW="1307263" imgH="1084139" progId="">
                  <p:embed/>
                  <p:pic>
                    <p:nvPicPr>
                      <p:cNvPr id="0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29388" y="5073650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29 - Αντικείμενο"/>
          <p:cNvGraphicFramePr>
            <a:graphicFrameLocks noChangeAspect="1"/>
          </p:cNvGraphicFramePr>
          <p:nvPr/>
        </p:nvGraphicFramePr>
        <p:xfrm>
          <a:off x="5903913" y="548798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40" r:id="rId15" imgW="1307263" imgH="1084139" progId="">
                  <p:embed/>
                </p:oleObj>
              </mc:Choice>
              <mc:Fallback>
                <p:oleObj r:id="rId15" imgW="1307263" imgH="1084139" progId="">
                  <p:embed/>
                  <p:pic>
                    <p:nvPicPr>
                      <p:cNvPr id="0" name="Object 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03913" y="548798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30 - Αντικείμενο"/>
          <p:cNvGraphicFramePr>
            <a:graphicFrameLocks noChangeAspect="1"/>
          </p:cNvGraphicFramePr>
          <p:nvPr/>
        </p:nvGraphicFramePr>
        <p:xfrm>
          <a:off x="4684713" y="496252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41" r:id="rId16" imgW="1307263" imgH="1084139" progId="">
                  <p:embed/>
                </p:oleObj>
              </mc:Choice>
              <mc:Fallback>
                <p:oleObj r:id="rId16" imgW="1307263" imgH="1084139" progId="">
                  <p:embed/>
                  <p:pic>
                    <p:nvPicPr>
                      <p:cNvPr id="0" name="Object 5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4713" y="496252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2" name="Picture 7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6254752" y="2647946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3" name="Picture 54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229225" y="2647946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4" name="Picture 55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4592638" y="3368677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Picture 56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148264" y="4046540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Picture 57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703890" y="4724403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" name="Picture 58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969002" y="5457825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Picture 59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7646990" y="4848221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" name="Picture 60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7510460" y="3309935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Picture 61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4741858" y="4986342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Picture 62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7183434" y="2492370"/>
            <a:ext cx="471482" cy="442917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Line 63"/>
          <p:cNvSpPr/>
          <p:nvPr/>
        </p:nvSpPr>
        <p:spPr>
          <a:xfrm flipV="1">
            <a:off x="5667378" y="3948114"/>
            <a:ext cx="692145" cy="2635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3" name="Line 64"/>
          <p:cNvSpPr/>
          <p:nvPr/>
        </p:nvSpPr>
        <p:spPr>
          <a:xfrm flipV="1">
            <a:off x="6069009" y="4279904"/>
            <a:ext cx="358773" cy="5143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4" name="Line 65"/>
          <p:cNvSpPr/>
          <p:nvPr/>
        </p:nvSpPr>
        <p:spPr>
          <a:xfrm flipH="1" flipV="1">
            <a:off x="6773866" y="4195760"/>
            <a:ext cx="944566" cy="7239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66"/>
          <p:cNvSpPr/>
          <p:nvPr/>
        </p:nvSpPr>
        <p:spPr>
          <a:xfrm>
            <a:off x="6580186" y="2827333"/>
            <a:ext cx="25402" cy="7302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Line 67"/>
          <p:cNvSpPr/>
          <p:nvPr/>
        </p:nvSpPr>
        <p:spPr>
          <a:xfrm flipH="1">
            <a:off x="6729417" y="3551236"/>
            <a:ext cx="750886" cy="2873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7" name="Line 68"/>
          <p:cNvSpPr/>
          <p:nvPr/>
        </p:nvSpPr>
        <p:spPr>
          <a:xfrm>
            <a:off x="4997452" y="3665536"/>
            <a:ext cx="139541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8" name="Line 69"/>
          <p:cNvSpPr/>
          <p:nvPr/>
        </p:nvSpPr>
        <p:spPr>
          <a:xfrm flipV="1">
            <a:off x="5094286" y="4108454"/>
            <a:ext cx="1270001" cy="10302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9" name="Line 70"/>
          <p:cNvSpPr/>
          <p:nvPr/>
        </p:nvSpPr>
        <p:spPr>
          <a:xfrm flipH="1">
            <a:off x="6765929" y="2935288"/>
            <a:ext cx="558798" cy="6318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0" name="Line 71"/>
          <p:cNvSpPr/>
          <p:nvPr/>
        </p:nvSpPr>
        <p:spPr>
          <a:xfrm flipV="1">
            <a:off x="6197602" y="4457700"/>
            <a:ext cx="314325" cy="10445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1" name="Line 72"/>
          <p:cNvSpPr/>
          <p:nvPr/>
        </p:nvSpPr>
        <p:spPr>
          <a:xfrm>
            <a:off x="5670551" y="3117847"/>
            <a:ext cx="660397" cy="4095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2" name="Line 73"/>
          <p:cNvSpPr/>
          <p:nvPr/>
        </p:nvSpPr>
        <p:spPr>
          <a:xfrm flipH="1" flipV="1">
            <a:off x="6856408" y="3990971"/>
            <a:ext cx="665161" cy="1793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pic>
        <p:nvPicPr>
          <p:cNvPr id="53" name="Picture 51" descr="underline_base"/>
          <p:cNvPicPr>
            <a:picLocks noChangeAspect="1"/>
          </p:cNvPicPr>
          <p:nvPr/>
        </p:nvPicPr>
        <p:blipFill>
          <a:blip r:embed="rId18" cstate="print"/>
          <a:srcRect/>
          <a:stretch>
            <a:fillRect/>
          </a:stretch>
        </p:blipFill>
        <p:spPr>
          <a:xfrm>
            <a:off x="573091" y="1023935"/>
            <a:ext cx="7348539" cy="1555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6000"/>
                            </p:stCondLst>
                            <p:childTnLst>
                              <p:par>
                                <p:cTn id="4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500"/>
                            </p:stCondLst>
                            <p:childTnLst>
                              <p:par>
                                <p:cTn id="6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000"/>
                            </p:stCondLst>
                            <p:childTnLst>
                              <p:par>
                                <p:cTn id="71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500"/>
                            </p:stCondLst>
                            <p:childTnLst>
                              <p:par>
                                <p:cTn id="74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0"/>
                            </p:stCondLst>
                            <p:childTnLst>
                              <p:par>
                                <p:cTn id="8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0"/>
                            </p:stCondLst>
                            <p:childTnLst>
                              <p:par>
                                <p:cTn id="10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0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500"/>
                            </p:stCondLst>
                            <p:childTnLst>
                              <p:par>
                                <p:cTn id="1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4000"/>
                            </p:stCondLst>
                            <p:childTnLst>
                              <p:par>
                                <p:cTn id="1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4500"/>
                            </p:stCondLst>
                            <p:childTnLst>
                              <p:par>
                                <p:cTn id="1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5000"/>
                            </p:stCondLst>
                            <p:childTnLst>
                              <p:par>
                                <p:cTn id="1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3" dur="5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7" grpId="0"/>
      <p:bldP spid="8" grpId="0"/>
      <p:bldP spid="19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FBE40FC8-B1FD-4A06-9B42-21774358896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74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738185" y="131765"/>
            <a:ext cx="8405814" cy="935038"/>
          </a:xfrm>
        </p:spPr>
        <p:txBody>
          <a:bodyPr/>
          <a:lstStyle/>
          <a:p>
            <a:pPr lvl="0"/>
            <a:r>
              <a:rPr lang="el-GR" sz="3600" u="none">
                <a:solidFill>
                  <a:srgbClr val="000099"/>
                </a:solidFill>
              </a:rPr>
              <a:t>Αδιάκριτη καταγραφή πακέτων</a:t>
            </a:r>
            <a:r>
              <a:rPr lang="en-US" sz="3600" u="none">
                <a:solidFill>
                  <a:srgbClr val="000099"/>
                </a:solidFill>
              </a:rPr>
              <a:t> </a:t>
            </a:r>
            <a:r>
              <a:rPr lang="en-US" sz="3600" i="1">
                <a:solidFill>
                  <a:srgbClr val="000099"/>
                </a:solidFill>
              </a:rPr>
              <a:t/>
            </a:r>
            <a:br>
              <a:rPr lang="en-US" sz="3600" i="1">
                <a:solidFill>
                  <a:srgbClr val="000099"/>
                </a:solidFill>
              </a:rPr>
            </a:br>
            <a:endParaRPr lang="en-US" sz="3400">
              <a:solidFill>
                <a:srgbClr val="000099"/>
              </a:solidFill>
            </a:endParaRPr>
          </a:p>
        </p:txBody>
      </p:sp>
      <p:sp>
        <p:nvSpPr>
          <p:cNvPr id="5" name="Rectangle 17"/>
          <p:cNvSpPr txBox="1">
            <a:spLocks noGrp="1"/>
          </p:cNvSpPr>
          <p:nvPr>
            <p:ph idx="1"/>
          </p:nvPr>
        </p:nvSpPr>
        <p:spPr>
          <a:xfrm>
            <a:off x="188915" y="606420"/>
            <a:ext cx="8650288" cy="2365379"/>
          </a:xfrm>
        </p:spPr>
        <p:txBody>
          <a:bodyPr/>
          <a:lstStyle/>
          <a:p>
            <a:pPr lvl="1">
              <a:spcBef>
                <a:spcPts val="500"/>
              </a:spcBef>
            </a:pPr>
            <a:endParaRPr lang="el-GR" sz="2200"/>
          </a:p>
          <a:p>
            <a:pPr lvl="1">
              <a:buNone/>
            </a:pPr>
            <a:r>
              <a:rPr lang="en-US">
                <a:solidFill>
                  <a:srgbClr val="C00000"/>
                </a:solidFill>
              </a:rPr>
              <a:t>Packet sniffing</a:t>
            </a:r>
            <a:endParaRPr lang="el-GR">
              <a:solidFill>
                <a:srgbClr val="C00000"/>
              </a:solidFill>
            </a:endParaRPr>
          </a:p>
          <a:p>
            <a:pPr lvl="1">
              <a:spcBef>
                <a:spcPts val="500"/>
              </a:spcBef>
            </a:pPr>
            <a:r>
              <a:rPr lang="en-US" sz="2200"/>
              <a:t>broadcast media</a:t>
            </a:r>
            <a:r>
              <a:rPr lang="el-GR" sz="2200"/>
              <a:t> </a:t>
            </a:r>
            <a:r>
              <a:rPr lang="en-US" sz="2200"/>
              <a:t>(</a:t>
            </a:r>
            <a:r>
              <a:rPr lang="el-GR" sz="2200"/>
              <a:t>διαμοιραζόμενο</a:t>
            </a:r>
            <a:r>
              <a:rPr lang="en-US" sz="2200"/>
              <a:t> Ethernet, </a:t>
            </a:r>
            <a:r>
              <a:rPr lang="el-GR" sz="2200"/>
              <a:t>ασύρματο</a:t>
            </a:r>
            <a:r>
              <a:rPr lang="en-US" sz="2200"/>
              <a:t>)</a:t>
            </a:r>
          </a:p>
          <a:p>
            <a:pPr lvl="1">
              <a:spcBef>
                <a:spcPts val="500"/>
              </a:spcBef>
            </a:pPr>
            <a:r>
              <a:rPr lang="el-GR" sz="2200"/>
              <a:t>«αδιάκριτη»</a:t>
            </a:r>
            <a:r>
              <a:rPr lang="en-US" sz="2200"/>
              <a:t> </a:t>
            </a:r>
            <a:r>
              <a:rPr lang="el-GR" sz="2200"/>
              <a:t>δικτυακή διεπαφή</a:t>
            </a:r>
            <a:r>
              <a:rPr lang="en-US" sz="2200"/>
              <a:t> </a:t>
            </a:r>
            <a:r>
              <a:rPr lang="el-GR" sz="2200"/>
              <a:t>διαβάζει</a:t>
            </a:r>
            <a:r>
              <a:rPr lang="en-US" sz="2200"/>
              <a:t>/</a:t>
            </a:r>
            <a:r>
              <a:rPr lang="el-GR" sz="2200"/>
              <a:t>καταγράφει</a:t>
            </a:r>
            <a:r>
              <a:rPr lang="en-US" sz="2200"/>
              <a:t> </a:t>
            </a:r>
            <a:r>
              <a:rPr lang="el-GR" sz="2200"/>
              <a:t>όλα τα πακέτα που περνούν από αυτήν </a:t>
            </a:r>
            <a:r>
              <a:rPr lang="en-US" sz="2200"/>
              <a:t>(</a:t>
            </a:r>
            <a:r>
              <a:rPr lang="el-GR" sz="2200"/>
              <a:t>κλέβει συνθηματικά</a:t>
            </a:r>
            <a:r>
              <a:rPr lang="en-US" sz="2200"/>
              <a:t>!)</a:t>
            </a: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6237288" y="4295775"/>
          <a:ext cx="668337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20" r:id="rId3" imgW="1307263" imgH="1084139" progId="">
                  <p:embed/>
                </p:oleObj>
              </mc:Choice>
              <mc:Fallback>
                <p:oleObj r:id="rId3" imgW="1307263" imgH="1084139" progId="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37288" y="4295775"/>
                        <a:ext cx="668337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19"/>
          <p:cNvGrpSpPr/>
          <p:nvPr/>
        </p:nvGrpSpPr>
        <p:grpSpPr>
          <a:xfrm>
            <a:off x="1847846" y="2865436"/>
            <a:ext cx="384176" cy="723903"/>
            <a:chOff x="1847846" y="2865436"/>
            <a:chExt cx="384176" cy="723903"/>
          </a:xfrm>
        </p:grpSpPr>
        <p:sp>
          <p:nvSpPr>
            <p:cNvPr id="8" name="AutoShape 20"/>
            <p:cNvSpPr/>
            <p:nvPr/>
          </p:nvSpPr>
          <p:spPr>
            <a:xfrm>
              <a:off x="1847846" y="3421922"/>
              <a:ext cx="384176" cy="167417"/>
            </a:xfrm>
            <a:custGeom>
              <a:avLst>
                <a:gd name="f8" fmla="val 8138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81387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Rectangle 21"/>
            <p:cNvSpPr/>
            <p:nvPr/>
          </p:nvSpPr>
          <p:spPr>
            <a:xfrm>
              <a:off x="2042495" y="2870155"/>
              <a:ext cx="176716" cy="556485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Rectangle 22"/>
            <p:cNvSpPr/>
            <p:nvPr/>
          </p:nvSpPr>
          <p:spPr>
            <a:xfrm>
              <a:off x="1850407" y="3028136"/>
              <a:ext cx="243312" cy="556485"/>
            </a:xfrm>
            <a:prstGeom prst="rect">
              <a:avLst/>
            </a:pr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AutoShape 23"/>
            <p:cNvSpPr/>
            <p:nvPr/>
          </p:nvSpPr>
          <p:spPr>
            <a:xfrm>
              <a:off x="1847846" y="2865436"/>
              <a:ext cx="384176" cy="167417"/>
            </a:xfrm>
            <a:custGeom>
              <a:avLst>
                <a:gd name="f8" fmla="val 8138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81387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24"/>
            <p:cNvSpPr/>
            <p:nvPr/>
          </p:nvSpPr>
          <p:spPr>
            <a:xfrm>
              <a:off x="2232022" y="2877223"/>
              <a:ext cx="0" cy="547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25"/>
            <p:cNvSpPr/>
            <p:nvPr/>
          </p:nvSpPr>
          <p:spPr>
            <a:xfrm flipH="1">
              <a:off x="2093719" y="3421922"/>
              <a:ext cx="138303" cy="162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Rectangle 26"/>
            <p:cNvSpPr/>
            <p:nvPr/>
          </p:nvSpPr>
          <p:spPr>
            <a:xfrm>
              <a:off x="1881149" y="3101233"/>
              <a:ext cx="161355" cy="320689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Rectangle 27"/>
            <p:cNvSpPr/>
            <p:nvPr/>
          </p:nvSpPr>
          <p:spPr>
            <a:xfrm>
              <a:off x="1904192" y="3197912"/>
              <a:ext cx="122931" cy="113184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6" name="Group 28"/>
          <p:cNvGrpSpPr/>
          <p:nvPr/>
        </p:nvGrpSpPr>
        <p:grpSpPr>
          <a:xfrm>
            <a:off x="2801941" y="4356101"/>
            <a:ext cx="642932" cy="328616"/>
            <a:chOff x="2801941" y="4356101"/>
            <a:chExt cx="642932" cy="328616"/>
          </a:xfrm>
        </p:grpSpPr>
        <p:sp>
          <p:nvSpPr>
            <p:cNvPr id="17" name="Oval 29"/>
            <p:cNvSpPr/>
            <p:nvPr/>
          </p:nvSpPr>
          <p:spPr>
            <a:xfrm>
              <a:off x="2807299" y="4502569"/>
              <a:ext cx="637574" cy="18214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8" name="Line 30"/>
            <p:cNvSpPr/>
            <p:nvPr/>
          </p:nvSpPr>
          <p:spPr>
            <a:xfrm>
              <a:off x="2807299" y="4487546"/>
              <a:ext cx="0" cy="112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9" name="Line 31"/>
            <p:cNvSpPr/>
            <p:nvPr/>
          </p:nvSpPr>
          <p:spPr>
            <a:xfrm>
              <a:off x="3444873" y="4487546"/>
              <a:ext cx="0" cy="112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0" name="Rectangle 32"/>
            <p:cNvSpPr/>
            <p:nvPr/>
          </p:nvSpPr>
          <p:spPr>
            <a:xfrm>
              <a:off x="2807299" y="4487546"/>
              <a:ext cx="635791" cy="110788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1" name="Oval 33"/>
            <p:cNvSpPr/>
            <p:nvPr/>
          </p:nvSpPr>
          <p:spPr>
            <a:xfrm>
              <a:off x="2801941" y="4356101"/>
              <a:ext cx="637574" cy="2121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22" name="Group 34"/>
            <p:cNvGrpSpPr/>
            <p:nvPr/>
          </p:nvGrpSpPr>
          <p:grpSpPr>
            <a:xfrm>
              <a:off x="2955532" y="4405570"/>
              <a:ext cx="316108" cy="121414"/>
              <a:chOff x="2955532" y="4405570"/>
              <a:chExt cx="316108" cy="121414"/>
            </a:xfrm>
          </p:grpSpPr>
          <p:sp>
            <p:nvSpPr>
              <p:cNvPr id="23" name="Line 35"/>
              <p:cNvSpPr/>
              <p:nvPr/>
            </p:nvSpPr>
            <p:spPr>
              <a:xfrm flipV="1">
                <a:off x="2955532" y="4405570"/>
                <a:ext cx="112900" cy="3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4" name="Line 36"/>
              <p:cNvSpPr/>
              <p:nvPr/>
            </p:nvSpPr>
            <p:spPr>
              <a:xfrm>
                <a:off x="3172291" y="4526974"/>
                <a:ext cx="99349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5" name="Line 37"/>
              <p:cNvSpPr/>
              <p:nvPr/>
            </p:nvSpPr>
            <p:spPr>
              <a:xfrm>
                <a:off x="3059390" y="4406841"/>
                <a:ext cx="117408" cy="1201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26" name="Group 38"/>
            <p:cNvGrpSpPr/>
            <p:nvPr/>
          </p:nvGrpSpPr>
          <p:grpSpPr>
            <a:xfrm>
              <a:off x="2955532" y="4401162"/>
              <a:ext cx="316108" cy="121413"/>
              <a:chOff x="2955532" y="4401162"/>
              <a:chExt cx="316108" cy="121413"/>
            </a:xfrm>
          </p:grpSpPr>
          <p:sp>
            <p:nvSpPr>
              <p:cNvPr id="27" name="Line 39"/>
              <p:cNvSpPr/>
              <p:nvPr/>
            </p:nvSpPr>
            <p:spPr>
              <a:xfrm>
                <a:off x="2955532" y="4518781"/>
                <a:ext cx="112900" cy="3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8" name="Line 40"/>
              <p:cNvSpPr/>
              <p:nvPr/>
            </p:nvSpPr>
            <p:spPr>
              <a:xfrm flipV="1">
                <a:off x="3172291" y="4401162"/>
                <a:ext cx="99349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9" name="Line 41"/>
              <p:cNvSpPr/>
              <p:nvPr/>
            </p:nvSpPr>
            <p:spPr>
              <a:xfrm flipV="1">
                <a:off x="3059390" y="4401162"/>
                <a:ext cx="117408" cy="1201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aphicFrame>
        <p:nvGraphicFramePr>
          <p:cNvPr id="30" name="29 - Αντικείμενο"/>
          <p:cNvGraphicFramePr>
            <a:graphicFrameLocks noChangeAspect="1"/>
          </p:cNvGraphicFramePr>
          <p:nvPr/>
        </p:nvGraphicFramePr>
        <p:xfrm>
          <a:off x="4379913" y="2927350"/>
          <a:ext cx="668337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21" r:id="rId5" imgW="1307263" imgH="1084139" progId="">
                  <p:embed/>
                </p:oleObj>
              </mc:Choice>
              <mc:Fallback>
                <p:oleObj r:id="rId5" imgW="1307263" imgH="1084139" progId="">
                  <p:embed/>
                  <p:pic>
                    <p:nvPicPr>
                      <p:cNvPr id="0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79913" y="2927350"/>
                        <a:ext cx="668337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" name="Freeform 43"/>
          <p:cNvSpPr/>
          <p:nvPr/>
        </p:nvSpPr>
        <p:spPr>
          <a:xfrm>
            <a:off x="1947864" y="3590921"/>
            <a:ext cx="4587873" cy="7286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20"/>
              <a:gd name="f7" fmla="val 459"/>
              <a:gd name="f8" fmla="val 2"/>
              <a:gd name="f9" fmla="val 253"/>
              <a:gd name="f10" fmla="+- 0 0 -90"/>
              <a:gd name="f11" fmla="*/ f3 1 2620"/>
              <a:gd name="f12" fmla="*/ f4 1 459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20"/>
              <a:gd name="f21" fmla="*/ f17 1 459"/>
              <a:gd name="f22" fmla="*/ 2147483647 f18 1"/>
              <a:gd name="f23" fmla="*/ 0 f17 1"/>
              <a:gd name="f24" fmla="*/ 0 f18 1"/>
              <a:gd name="f25" fmla="*/ 2147483647 f17 1"/>
              <a:gd name="f26" fmla="*/ 2620 f18 1"/>
              <a:gd name="f27" fmla="*/ 459 f17 1"/>
              <a:gd name="f28" fmla="+- f19 0 f1"/>
              <a:gd name="f29" fmla="*/ f22 1 2620"/>
              <a:gd name="f30" fmla="*/ f23 1 459"/>
              <a:gd name="f31" fmla="*/ f24 1 2620"/>
              <a:gd name="f32" fmla="*/ f25 1 459"/>
              <a:gd name="f33" fmla="*/ f26 1 2620"/>
              <a:gd name="f34" fmla="*/ f27 1 459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7 f11 1"/>
              <a:gd name="f42" fmla="*/ f39 f11 1"/>
              <a:gd name="f43" fmla="*/ f40 f12 1"/>
              <a:gd name="f44" fmla="*/ f36 f12 1"/>
              <a:gd name="f45" fmla="*/ f35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1" y="f46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20" h="459">
                <a:moveTo>
                  <a:pt x="f8" y="f5"/>
                </a:moveTo>
                <a:lnTo>
                  <a:pt x="f5" y="f9"/>
                </a:lnTo>
                <a:lnTo>
                  <a:pt x="f6" y="f9"/>
                </a:lnTo>
                <a:lnTo>
                  <a:pt x="f6" y="f7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2" name="Freeform 44"/>
          <p:cNvSpPr/>
          <p:nvPr/>
        </p:nvSpPr>
        <p:spPr>
          <a:xfrm>
            <a:off x="4779961" y="3460747"/>
            <a:ext cx="4764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"/>
              <a:gd name="f7" fmla="val 329"/>
              <a:gd name="f8" fmla="+- 0 0 -90"/>
              <a:gd name="f9" fmla="*/ f3 1 3"/>
              <a:gd name="f10" fmla="*/ f4 1 329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3"/>
              <a:gd name="f19" fmla="*/ f15 1 329"/>
              <a:gd name="f20" fmla="*/ 0 f16 1"/>
              <a:gd name="f21" fmla="*/ 2147483647 f15 1"/>
              <a:gd name="f22" fmla="*/ 2147483647 f16 1"/>
              <a:gd name="f23" fmla="*/ 0 f15 1"/>
              <a:gd name="f24" fmla="*/ 3 f16 1"/>
              <a:gd name="f25" fmla="*/ 329 f15 1"/>
              <a:gd name="f26" fmla="+- f17 0 f1"/>
              <a:gd name="f27" fmla="*/ f20 1 3"/>
              <a:gd name="f28" fmla="*/ f21 1 329"/>
              <a:gd name="f29" fmla="*/ f22 1 3"/>
              <a:gd name="f30" fmla="*/ f23 1 329"/>
              <a:gd name="f31" fmla="*/ f24 1 3"/>
              <a:gd name="f32" fmla="*/ f25 1 329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2"/>
              </a:cxn>
            </a:cxnLst>
            <a:rect l="f39" t="f42" r="f40" b="f41"/>
            <a:pathLst>
              <a:path w="3" h="329">
                <a:moveTo>
                  <a:pt x="f5" y="f7"/>
                </a:moveTo>
                <a:lnTo>
                  <a:pt x="f6" y="f5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3" name="Line 45"/>
          <p:cNvSpPr/>
          <p:nvPr/>
        </p:nvSpPr>
        <p:spPr>
          <a:xfrm flipV="1">
            <a:off x="3122611" y="3983034"/>
            <a:ext cx="0" cy="3746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4" name="Line 46"/>
          <p:cNvSpPr/>
          <p:nvPr/>
        </p:nvSpPr>
        <p:spPr>
          <a:xfrm flipV="1">
            <a:off x="3141658" y="4694236"/>
            <a:ext cx="0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5" name="Text Box 47"/>
          <p:cNvSpPr txBox="1"/>
          <p:nvPr/>
        </p:nvSpPr>
        <p:spPr>
          <a:xfrm>
            <a:off x="1395410" y="2879729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A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6" name="Text Box 48"/>
          <p:cNvSpPr txBox="1"/>
          <p:nvPr/>
        </p:nvSpPr>
        <p:spPr>
          <a:xfrm>
            <a:off x="6880229" y="4343400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B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7" name="Text Box 49"/>
          <p:cNvSpPr txBox="1"/>
          <p:nvPr/>
        </p:nvSpPr>
        <p:spPr>
          <a:xfrm>
            <a:off x="4989515" y="2971800"/>
            <a:ext cx="368302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C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8" name="Group 50"/>
          <p:cNvGrpSpPr/>
          <p:nvPr/>
        </p:nvGrpSpPr>
        <p:grpSpPr>
          <a:xfrm>
            <a:off x="3776664" y="4110035"/>
            <a:ext cx="2295528" cy="336554"/>
            <a:chOff x="3776664" y="4110035"/>
            <a:chExt cx="2295528" cy="336554"/>
          </a:xfrm>
        </p:grpSpPr>
        <p:sp>
          <p:nvSpPr>
            <p:cNvPr id="39" name="Rectangle 51"/>
            <p:cNvSpPr/>
            <p:nvPr/>
          </p:nvSpPr>
          <p:spPr>
            <a:xfrm>
              <a:off x="3848096" y="4148139"/>
              <a:ext cx="2152653" cy="276221"/>
            </a:xfrm>
            <a:prstGeom prst="rect">
              <a:avLst/>
            </a:prstGeom>
            <a:solidFill>
              <a:srgbClr val="FFFFFF"/>
            </a:solidFill>
            <a:ln w="12701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0" name="Line 52"/>
            <p:cNvSpPr/>
            <p:nvPr/>
          </p:nvSpPr>
          <p:spPr>
            <a:xfrm>
              <a:off x="4357692" y="4157667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1" name="Line 53"/>
            <p:cNvSpPr/>
            <p:nvPr/>
          </p:nvSpPr>
          <p:spPr>
            <a:xfrm>
              <a:off x="4995860" y="4162421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2" name="Line 54"/>
            <p:cNvSpPr/>
            <p:nvPr/>
          </p:nvSpPr>
          <p:spPr>
            <a:xfrm>
              <a:off x="5210178" y="4162421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3" name="Text Box 55"/>
            <p:cNvSpPr txBox="1"/>
            <p:nvPr/>
          </p:nvSpPr>
          <p:spPr>
            <a:xfrm>
              <a:off x="3776664" y="4110035"/>
              <a:ext cx="2295528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src:B dest:A     payload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44" name="Freeform 56"/>
          <p:cNvSpPr/>
          <p:nvPr/>
        </p:nvSpPr>
        <p:spPr>
          <a:xfrm>
            <a:off x="3744916" y="4065586"/>
            <a:ext cx="2635245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60"/>
              <a:gd name="f7" fmla="val 152"/>
              <a:gd name="f8" fmla="val 4"/>
              <a:gd name="f9" fmla="+- 0 0 -90"/>
              <a:gd name="f10" fmla="*/ f3 1 1660"/>
              <a:gd name="f11" fmla="*/ f4 1 15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660"/>
              <a:gd name="f20" fmla="*/ f16 1 152"/>
              <a:gd name="f21" fmla="*/ 2147483647 f17 1"/>
              <a:gd name="f22" fmla="*/ 2147483647 f16 1"/>
              <a:gd name="f23" fmla="*/ 0 f16 1"/>
              <a:gd name="f24" fmla="*/ 0 f17 1"/>
              <a:gd name="f25" fmla="*/ 1660 f17 1"/>
              <a:gd name="f26" fmla="*/ 152 f16 1"/>
              <a:gd name="f27" fmla="+- f18 0 f1"/>
              <a:gd name="f28" fmla="*/ f21 1 1660"/>
              <a:gd name="f29" fmla="*/ f22 1 152"/>
              <a:gd name="f30" fmla="*/ f23 1 152"/>
              <a:gd name="f31" fmla="*/ f24 1 1660"/>
              <a:gd name="f32" fmla="*/ f25 1 1660"/>
              <a:gd name="f33" fmla="*/ f26 1 152"/>
              <a:gd name="f34" fmla="*/ f28 1 f19"/>
              <a:gd name="f35" fmla="*/ f29 1 f20"/>
              <a:gd name="f36" fmla="*/ f30 1 f20"/>
              <a:gd name="f37" fmla="*/ f31 1 f19"/>
              <a:gd name="f38" fmla="*/ f32 1 f19"/>
              <a:gd name="f39" fmla="*/ f33 1 f20"/>
              <a:gd name="f40" fmla="*/ f37 f10 1"/>
              <a:gd name="f41" fmla="*/ f38 f10 1"/>
              <a:gd name="f42" fmla="*/ f39 f11 1"/>
              <a:gd name="f43" fmla="*/ f36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3"/>
              </a:cxn>
              <a:cxn ang="f27">
                <a:pos x="f40" y="f45"/>
              </a:cxn>
            </a:cxnLst>
            <a:rect l="f40" t="f43" r="f41" b="f42"/>
            <a:pathLst>
              <a:path w="1660" h="152">
                <a:moveTo>
                  <a:pt x="f6" y="f7"/>
                </a:moveTo>
                <a:lnTo>
                  <a:pt x="f6" y="f5"/>
                </a:lnTo>
                <a:lnTo>
                  <a:pt x="f5" y="f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57"/>
          <p:cNvSpPr/>
          <p:nvPr/>
        </p:nvSpPr>
        <p:spPr>
          <a:xfrm flipV="1">
            <a:off x="4887916" y="3462339"/>
            <a:ext cx="0" cy="6032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Rectangle 59"/>
          <p:cNvSpPr/>
          <p:nvPr/>
        </p:nvSpPr>
        <p:spPr>
          <a:xfrm>
            <a:off x="192088" y="5343525"/>
            <a:ext cx="8837611" cy="155257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το λογισμικό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Gill Sans MT" pitchFamily="34"/>
                <a:ea typeface="ＭＳ Ｐゴシック" pitchFamily="34"/>
                <a:cs typeface="Arial"/>
              </a:rPr>
              <a:t>wireshark</a:t>
            </a:r>
            <a:r>
              <a:rPr lang="el-GR" sz="2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, το οποίο χρησιμοποιείται από τις ασκήσεις εργαστηρίου στο τέλος αυτού του κεφαλαίου, είναι ένα (ελεύθερο) λαγωνικό πακέτων</a:t>
            </a:r>
            <a:endParaRPr lang="en-US" sz="22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pic>
        <p:nvPicPr>
          <p:cNvPr id="47" name="Picture 60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4479929" y="2924178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" name="Picture 51" descr="underline_base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>
          <a:xfrm>
            <a:off x="596902" y="539752"/>
            <a:ext cx="6827833" cy="16510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7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503240" y="1139827"/>
            <a:ext cx="7407270" cy="13811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1"/>
          <p:cNvGrpSpPr/>
          <p:nvPr/>
        </p:nvGrpSpPr>
        <p:grpSpPr>
          <a:xfrm>
            <a:off x="4792663" y="2470151"/>
            <a:ext cx="735013" cy="681035"/>
            <a:chOff x="4792663" y="2470151"/>
            <a:chExt cx="735013" cy="681035"/>
          </a:xfrm>
        </p:grpSpPr>
        <p:pic>
          <p:nvPicPr>
            <p:cNvPr id="5" name="Picture 52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4792663" y="2470151"/>
              <a:ext cx="735013" cy="68103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" name="Freeform 53"/>
            <p:cNvSpPr/>
            <p:nvPr/>
          </p:nvSpPr>
          <p:spPr>
            <a:xfrm>
              <a:off x="4857100" y="2535475"/>
              <a:ext cx="357393" cy="3118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88947" y="252410"/>
            <a:ext cx="7772400" cy="9477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Οι κακοί μπορούν να χρησιμοποιήσουν ψεύτικες διευθύνσεις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8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96902" y="1662114"/>
            <a:ext cx="8077196" cy="1484308"/>
          </a:xfrm>
        </p:spPr>
        <p:txBody>
          <a:bodyPr/>
          <a:lstStyle/>
          <a:p>
            <a:pPr lvl="0" hangingPunct="1">
              <a:buNone/>
            </a:pPr>
            <a:r>
              <a:rPr lang="en-US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IP spoofing: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>
                <a:latin typeface="Comic Sans MS" pitchFamily="66"/>
                <a:ea typeface="ＭＳ Ｐゴシック" pitchFamily="34"/>
              </a:rPr>
              <a:t>στέλνει πακέτο με ψεύτικη διεύθυνση πηγής</a:t>
            </a:r>
          </a:p>
          <a:p>
            <a:pPr lvl="0" hangingPunct="1">
              <a:buNone/>
            </a:pPr>
            <a:endParaRPr lang="en-US">
              <a:ea typeface="ＭＳ Ｐゴシック" pitchFamily="34"/>
            </a:endParaRPr>
          </a:p>
        </p:txBody>
      </p:sp>
      <p:sp>
        <p:nvSpPr>
          <p:cNvPr id="9" name="Freeform 70"/>
          <p:cNvSpPr/>
          <p:nvPr/>
        </p:nvSpPr>
        <p:spPr>
          <a:xfrm>
            <a:off x="2225677" y="3171825"/>
            <a:ext cx="4587873" cy="7286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20"/>
              <a:gd name="f7" fmla="val 459"/>
              <a:gd name="f8" fmla="val 2"/>
              <a:gd name="f9" fmla="val 253"/>
              <a:gd name="f10" fmla="+- 0 0 -90"/>
              <a:gd name="f11" fmla="*/ f3 1 2620"/>
              <a:gd name="f12" fmla="*/ f4 1 459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20"/>
              <a:gd name="f21" fmla="*/ f17 1 459"/>
              <a:gd name="f22" fmla="*/ 2147483647 f18 1"/>
              <a:gd name="f23" fmla="*/ 0 f17 1"/>
              <a:gd name="f24" fmla="*/ 0 f18 1"/>
              <a:gd name="f25" fmla="*/ 2147483647 f17 1"/>
              <a:gd name="f26" fmla="*/ 2620 f18 1"/>
              <a:gd name="f27" fmla="*/ 459 f17 1"/>
              <a:gd name="f28" fmla="+- f19 0 f1"/>
              <a:gd name="f29" fmla="*/ f22 1 2620"/>
              <a:gd name="f30" fmla="*/ f23 1 459"/>
              <a:gd name="f31" fmla="*/ f24 1 2620"/>
              <a:gd name="f32" fmla="*/ f25 1 459"/>
              <a:gd name="f33" fmla="*/ f26 1 2620"/>
              <a:gd name="f34" fmla="*/ f27 1 459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7 f11 1"/>
              <a:gd name="f42" fmla="*/ f39 f11 1"/>
              <a:gd name="f43" fmla="*/ f40 f12 1"/>
              <a:gd name="f44" fmla="*/ f36 f12 1"/>
              <a:gd name="f45" fmla="*/ f35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1" y="f46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20" h="459">
                <a:moveTo>
                  <a:pt x="f8" y="f5"/>
                </a:moveTo>
                <a:lnTo>
                  <a:pt x="f5" y="f9"/>
                </a:lnTo>
                <a:lnTo>
                  <a:pt x="f6" y="f9"/>
                </a:lnTo>
                <a:lnTo>
                  <a:pt x="f6" y="f7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Freeform 71"/>
          <p:cNvSpPr/>
          <p:nvPr/>
        </p:nvSpPr>
        <p:spPr>
          <a:xfrm>
            <a:off x="5057775" y="3041651"/>
            <a:ext cx="4764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"/>
              <a:gd name="f7" fmla="val 329"/>
              <a:gd name="f8" fmla="+- 0 0 -90"/>
              <a:gd name="f9" fmla="*/ f3 1 3"/>
              <a:gd name="f10" fmla="*/ f4 1 329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3"/>
              <a:gd name="f19" fmla="*/ f15 1 329"/>
              <a:gd name="f20" fmla="*/ 0 f16 1"/>
              <a:gd name="f21" fmla="*/ 2147483647 f15 1"/>
              <a:gd name="f22" fmla="*/ 2147483647 f16 1"/>
              <a:gd name="f23" fmla="*/ 0 f15 1"/>
              <a:gd name="f24" fmla="*/ 3 f16 1"/>
              <a:gd name="f25" fmla="*/ 329 f15 1"/>
              <a:gd name="f26" fmla="+- f17 0 f1"/>
              <a:gd name="f27" fmla="*/ f20 1 3"/>
              <a:gd name="f28" fmla="*/ f21 1 329"/>
              <a:gd name="f29" fmla="*/ f22 1 3"/>
              <a:gd name="f30" fmla="*/ f23 1 329"/>
              <a:gd name="f31" fmla="*/ f24 1 3"/>
              <a:gd name="f32" fmla="*/ f25 1 329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2"/>
              </a:cxn>
            </a:cxnLst>
            <a:rect l="f39" t="f42" r="f40" b="f41"/>
            <a:pathLst>
              <a:path w="3" h="329">
                <a:moveTo>
                  <a:pt x="f5" y="f7"/>
                </a:moveTo>
                <a:lnTo>
                  <a:pt x="f6" y="f5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72"/>
          <p:cNvSpPr/>
          <p:nvPr/>
        </p:nvSpPr>
        <p:spPr>
          <a:xfrm flipV="1">
            <a:off x="3400425" y="3563938"/>
            <a:ext cx="0" cy="3746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73"/>
          <p:cNvSpPr/>
          <p:nvPr/>
        </p:nvSpPr>
        <p:spPr>
          <a:xfrm flipV="1">
            <a:off x="3419471" y="4275140"/>
            <a:ext cx="0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Text Box 74"/>
          <p:cNvSpPr txBox="1"/>
          <p:nvPr/>
        </p:nvSpPr>
        <p:spPr>
          <a:xfrm>
            <a:off x="1682752" y="2460622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A</a:t>
            </a:r>
          </a:p>
        </p:txBody>
      </p:sp>
      <p:sp>
        <p:nvSpPr>
          <p:cNvPr id="14" name="Text Box 75"/>
          <p:cNvSpPr txBox="1"/>
          <p:nvPr/>
        </p:nvSpPr>
        <p:spPr>
          <a:xfrm>
            <a:off x="7086600" y="3879854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B</a:t>
            </a:r>
          </a:p>
        </p:txBody>
      </p:sp>
      <p:sp>
        <p:nvSpPr>
          <p:cNvPr id="15" name="Text Box 76"/>
          <p:cNvSpPr txBox="1"/>
          <p:nvPr/>
        </p:nvSpPr>
        <p:spPr>
          <a:xfrm>
            <a:off x="5249863" y="2438403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</a:t>
            </a:r>
          </a:p>
        </p:txBody>
      </p:sp>
      <p:sp>
        <p:nvSpPr>
          <p:cNvPr id="16" name="Freeform 77"/>
          <p:cNvSpPr/>
          <p:nvPr/>
        </p:nvSpPr>
        <p:spPr>
          <a:xfrm>
            <a:off x="2235195" y="3019421"/>
            <a:ext cx="2967035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69"/>
              <a:gd name="f7" fmla="val 444"/>
              <a:gd name="f8" fmla="+- 0 0 -90"/>
              <a:gd name="f9" fmla="*/ f3 1 1869"/>
              <a:gd name="f10" fmla="*/ f4 1 444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1869"/>
              <a:gd name="f19" fmla="*/ f15 1 444"/>
              <a:gd name="f20" fmla="*/ 2147483647 f16 1"/>
              <a:gd name="f21" fmla="*/ 0 f15 1"/>
              <a:gd name="f22" fmla="*/ 2147483647 f15 1"/>
              <a:gd name="f23" fmla="*/ 0 f16 1"/>
              <a:gd name="f24" fmla="*/ 1869 f16 1"/>
              <a:gd name="f25" fmla="*/ 444 f15 1"/>
              <a:gd name="f26" fmla="+- f17 0 f1"/>
              <a:gd name="f27" fmla="*/ f20 1 1869"/>
              <a:gd name="f28" fmla="*/ f21 1 444"/>
              <a:gd name="f29" fmla="*/ f22 1 444"/>
              <a:gd name="f30" fmla="*/ f23 1 1869"/>
              <a:gd name="f31" fmla="*/ f24 1 1869"/>
              <a:gd name="f32" fmla="*/ f25 1 444"/>
              <a:gd name="f33" fmla="*/ f27 1 f18"/>
              <a:gd name="f34" fmla="*/ f28 1 f19"/>
              <a:gd name="f35" fmla="*/ f29 1 f19"/>
              <a:gd name="f36" fmla="*/ f30 1 f18"/>
              <a:gd name="f37" fmla="*/ f31 1 f18"/>
              <a:gd name="f38" fmla="*/ f32 1 f19"/>
              <a:gd name="f39" fmla="*/ f36 f9 1"/>
              <a:gd name="f40" fmla="*/ f37 f9 1"/>
              <a:gd name="f41" fmla="*/ f38 f10 1"/>
              <a:gd name="f42" fmla="*/ f34 f10 1"/>
              <a:gd name="f43" fmla="*/ f33 f9 1"/>
              <a:gd name="f44" fmla="*/ f35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3" y="f42"/>
              </a:cxn>
              <a:cxn ang="f26">
                <a:pos x="f43" y="f44"/>
              </a:cxn>
              <a:cxn ang="f26">
                <a:pos x="f39" y="f44"/>
              </a:cxn>
            </a:cxnLst>
            <a:rect l="f39" t="f42" r="f40" b="f41"/>
            <a:pathLst>
              <a:path w="1869" h="444">
                <a:moveTo>
                  <a:pt x="f6" y="f5"/>
                </a:moveTo>
                <a:lnTo>
                  <a:pt x="f6" y="f7"/>
                </a:lnTo>
                <a:lnTo>
                  <a:pt x="f5" y="f7"/>
                </a:lnTo>
              </a:path>
            </a:pathLst>
          </a:custGeom>
          <a:noFill/>
          <a:ln w="28575">
            <a:solidFill>
              <a:srgbClr val="CC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" name="Group 78"/>
          <p:cNvGrpSpPr/>
          <p:nvPr/>
        </p:nvGrpSpPr>
        <p:grpSpPr>
          <a:xfrm>
            <a:off x="2701923" y="3502023"/>
            <a:ext cx="2295528" cy="336554"/>
            <a:chOff x="2701923" y="3502023"/>
            <a:chExt cx="2295528" cy="336554"/>
          </a:xfrm>
        </p:grpSpPr>
        <p:sp>
          <p:nvSpPr>
            <p:cNvPr id="18" name="Rectangle 79"/>
            <p:cNvSpPr/>
            <p:nvPr/>
          </p:nvSpPr>
          <p:spPr>
            <a:xfrm>
              <a:off x="2773366" y="3540127"/>
              <a:ext cx="2152653" cy="276221"/>
            </a:xfrm>
            <a:prstGeom prst="rect">
              <a:avLst/>
            </a:prstGeom>
            <a:solidFill>
              <a:srgbClr val="FFFFFF"/>
            </a:solidFill>
            <a:ln w="12701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80"/>
            <p:cNvSpPr/>
            <p:nvPr/>
          </p:nvSpPr>
          <p:spPr>
            <a:xfrm>
              <a:off x="3282952" y="3549645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81"/>
            <p:cNvSpPr/>
            <p:nvPr/>
          </p:nvSpPr>
          <p:spPr>
            <a:xfrm>
              <a:off x="3921120" y="3554409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82"/>
            <p:cNvSpPr/>
            <p:nvPr/>
          </p:nvSpPr>
          <p:spPr>
            <a:xfrm>
              <a:off x="4135438" y="3554409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Text Box 83"/>
            <p:cNvSpPr txBox="1"/>
            <p:nvPr/>
          </p:nvSpPr>
          <p:spPr>
            <a:xfrm>
              <a:off x="2701923" y="3502023"/>
              <a:ext cx="2295528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src:B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 dest:A     payload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3" name="Picture 84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4833939" y="2533646"/>
            <a:ext cx="471482" cy="4429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" name="Group 48"/>
          <p:cNvGrpSpPr/>
          <p:nvPr/>
        </p:nvGrpSpPr>
        <p:grpSpPr>
          <a:xfrm>
            <a:off x="6575422" y="3886200"/>
            <a:ext cx="735013" cy="681035"/>
            <a:chOff x="6575422" y="3886200"/>
            <a:chExt cx="735013" cy="681035"/>
          </a:xfrm>
        </p:grpSpPr>
        <p:pic>
          <p:nvPicPr>
            <p:cNvPr id="25" name="Picture 49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6575422" y="3886200"/>
              <a:ext cx="735013" cy="68103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" name="Freeform 50"/>
            <p:cNvSpPr/>
            <p:nvPr/>
          </p:nvSpPr>
          <p:spPr>
            <a:xfrm>
              <a:off x="6639860" y="3951533"/>
              <a:ext cx="357393" cy="3118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" name="Group 54"/>
          <p:cNvGrpSpPr/>
          <p:nvPr/>
        </p:nvGrpSpPr>
        <p:grpSpPr>
          <a:xfrm>
            <a:off x="2084383" y="2544766"/>
            <a:ext cx="365129" cy="712783"/>
            <a:chOff x="2084383" y="2544766"/>
            <a:chExt cx="365129" cy="712783"/>
          </a:xfrm>
        </p:grpSpPr>
        <p:sp>
          <p:nvSpPr>
            <p:cNvPr id="28" name="Freeform 55"/>
            <p:cNvSpPr/>
            <p:nvPr/>
          </p:nvSpPr>
          <p:spPr>
            <a:xfrm>
              <a:off x="2373416" y="2545954"/>
              <a:ext cx="72511" cy="6800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Rectangle 56"/>
            <p:cNvSpPr/>
            <p:nvPr/>
          </p:nvSpPr>
          <p:spPr>
            <a:xfrm>
              <a:off x="2101812" y="2544766"/>
              <a:ext cx="268266" cy="679472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Freeform 57"/>
            <p:cNvSpPr/>
            <p:nvPr/>
          </p:nvSpPr>
          <p:spPr>
            <a:xfrm>
              <a:off x="2386995" y="2586709"/>
              <a:ext cx="43305" cy="6291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Freeform 58"/>
            <p:cNvSpPr/>
            <p:nvPr/>
          </p:nvSpPr>
          <p:spPr>
            <a:xfrm>
              <a:off x="2377513" y="2905021"/>
              <a:ext cx="67391" cy="562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59"/>
            <p:cNvSpPr/>
            <p:nvPr/>
          </p:nvSpPr>
          <p:spPr>
            <a:xfrm>
              <a:off x="2103348" y="2622407"/>
              <a:ext cx="152457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3" name="Group 60"/>
            <p:cNvGrpSpPr/>
            <p:nvPr/>
          </p:nvGrpSpPr>
          <p:grpSpPr>
            <a:xfrm>
              <a:off x="2240023" y="2616171"/>
              <a:ext cx="149275" cy="42830"/>
              <a:chOff x="2240023" y="2616171"/>
              <a:chExt cx="149275" cy="42830"/>
            </a:xfrm>
          </p:grpSpPr>
          <p:sp>
            <p:nvSpPr>
              <p:cNvPr id="34" name="AutoShape 61"/>
              <p:cNvSpPr/>
              <p:nvPr/>
            </p:nvSpPr>
            <p:spPr>
              <a:xfrm>
                <a:off x="2240023" y="2616171"/>
                <a:ext cx="149275" cy="428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AutoShape 62"/>
              <p:cNvSpPr/>
              <p:nvPr/>
            </p:nvSpPr>
            <p:spPr>
              <a:xfrm>
                <a:off x="2243096" y="2620825"/>
                <a:ext cx="142911" cy="332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" name="Rectangle 63"/>
            <p:cNvSpPr/>
            <p:nvPr/>
          </p:nvSpPr>
          <p:spPr>
            <a:xfrm>
              <a:off x="2106677" y="2720879"/>
              <a:ext cx="152457" cy="1279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7" name="Group 64"/>
            <p:cNvGrpSpPr/>
            <p:nvPr/>
          </p:nvGrpSpPr>
          <p:grpSpPr>
            <a:xfrm>
              <a:off x="2239914" y="2713134"/>
              <a:ext cx="149275" cy="39575"/>
              <a:chOff x="2239914" y="2713134"/>
              <a:chExt cx="149275" cy="39575"/>
            </a:xfrm>
          </p:grpSpPr>
          <p:sp>
            <p:nvSpPr>
              <p:cNvPr id="38" name="AutoShape 65"/>
              <p:cNvSpPr/>
              <p:nvPr/>
            </p:nvSpPr>
            <p:spPr>
              <a:xfrm>
                <a:off x="2239914" y="2713134"/>
                <a:ext cx="149275" cy="395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AutoShape 66"/>
              <p:cNvSpPr/>
              <p:nvPr/>
            </p:nvSpPr>
            <p:spPr>
              <a:xfrm>
                <a:off x="2243206" y="2717715"/>
                <a:ext cx="142911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" name="Rectangle 67"/>
            <p:cNvSpPr/>
            <p:nvPr/>
          </p:nvSpPr>
          <p:spPr>
            <a:xfrm>
              <a:off x="2103348" y="2821134"/>
              <a:ext cx="153994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Rectangle 68"/>
            <p:cNvSpPr/>
            <p:nvPr/>
          </p:nvSpPr>
          <p:spPr>
            <a:xfrm>
              <a:off x="2106677" y="2909785"/>
              <a:ext cx="152457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2" name="Group 69"/>
            <p:cNvGrpSpPr/>
            <p:nvPr/>
          </p:nvGrpSpPr>
          <p:grpSpPr>
            <a:xfrm>
              <a:off x="2236841" y="2901802"/>
              <a:ext cx="149129" cy="44595"/>
              <a:chOff x="2236841" y="2901802"/>
              <a:chExt cx="149129" cy="44595"/>
            </a:xfrm>
          </p:grpSpPr>
          <p:sp>
            <p:nvSpPr>
              <p:cNvPr id="43" name="AutoShape 70"/>
              <p:cNvSpPr/>
              <p:nvPr/>
            </p:nvSpPr>
            <p:spPr>
              <a:xfrm>
                <a:off x="2236841" y="2901802"/>
                <a:ext cx="149129" cy="4459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AutoShape 71"/>
              <p:cNvSpPr/>
              <p:nvPr/>
            </p:nvSpPr>
            <p:spPr>
              <a:xfrm>
                <a:off x="2239932" y="2906649"/>
                <a:ext cx="142957" cy="349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" name="Freeform 72"/>
            <p:cNvSpPr/>
            <p:nvPr/>
          </p:nvSpPr>
          <p:spPr>
            <a:xfrm>
              <a:off x="2378537" y="2819945"/>
              <a:ext cx="67391" cy="559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6" name="Group 73"/>
            <p:cNvGrpSpPr/>
            <p:nvPr/>
          </p:nvGrpSpPr>
          <p:grpSpPr>
            <a:xfrm>
              <a:off x="2238277" y="2811615"/>
              <a:ext cx="149129" cy="41349"/>
              <a:chOff x="2238277" y="2811615"/>
              <a:chExt cx="149129" cy="41349"/>
            </a:xfrm>
          </p:grpSpPr>
          <p:sp>
            <p:nvSpPr>
              <p:cNvPr id="47" name="AutoShape 74"/>
              <p:cNvSpPr/>
              <p:nvPr/>
            </p:nvSpPr>
            <p:spPr>
              <a:xfrm>
                <a:off x="2238277" y="2811615"/>
                <a:ext cx="149129" cy="4134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AutoShape 75"/>
              <p:cNvSpPr/>
              <p:nvPr/>
            </p:nvSpPr>
            <p:spPr>
              <a:xfrm>
                <a:off x="2241569" y="2816370"/>
                <a:ext cx="142957" cy="318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" name="Rectangle 76"/>
            <p:cNvSpPr/>
            <p:nvPr/>
          </p:nvSpPr>
          <p:spPr>
            <a:xfrm>
              <a:off x="2368542" y="2544766"/>
              <a:ext cx="17428" cy="680953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Freeform 77"/>
            <p:cNvSpPr/>
            <p:nvPr/>
          </p:nvSpPr>
          <p:spPr>
            <a:xfrm>
              <a:off x="2384691" y="2716709"/>
              <a:ext cx="60725" cy="63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Freeform 78"/>
            <p:cNvSpPr/>
            <p:nvPr/>
          </p:nvSpPr>
          <p:spPr>
            <a:xfrm>
              <a:off x="2385459" y="2619435"/>
              <a:ext cx="62517" cy="713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Oval 79"/>
            <p:cNvSpPr/>
            <p:nvPr/>
          </p:nvSpPr>
          <p:spPr>
            <a:xfrm>
              <a:off x="2436702" y="3194182"/>
              <a:ext cx="12810" cy="2855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Freeform 80"/>
            <p:cNvSpPr/>
            <p:nvPr/>
          </p:nvSpPr>
          <p:spPr>
            <a:xfrm>
              <a:off x="2382121" y="3194776"/>
              <a:ext cx="62773" cy="595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AutoShape 81"/>
            <p:cNvSpPr/>
            <p:nvPr/>
          </p:nvSpPr>
          <p:spPr>
            <a:xfrm>
              <a:off x="2084383" y="3213219"/>
              <a:ext cx="307988" cy="44330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AutoShape 82"/>
            <p:cNvSpPr/>
            <p:nvPr/>
          </p:nvSpPr>
          <p:spPr>
            <a:xfrm>
              <a:off x="2101812" y="3224229"/>
              <a:ext cx="273140" cy="2380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Oval 83"/>
            <p:cNvSpPr/>
            <p:nvPr/>
          </p:nvSpPr>
          <p:spPr>
            <a:xfrm>
              <a:off x="2127177" y="3125757"/>
              <a:ext cx="41248" cy="42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Oval 84"/>
            <p:cNvSpPr/>
            <p:nvPr/>
          </p:nvSpPr>
          <p:spPr>
            <a:xfrm>
              <a:off x="2173300" y="3125757"/>
              <a:ext cx="41248" cy="42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Oval 85"/>
            <p:cNvSpPr/>
            <p:nvPr/>
          </p:nvSpPr>
          <p:spPr>
            <a:xfrm>
              <a:off x="2217630" y="3125757"/>
              <a:ext cx="41248" cy="413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Rectangle 86"/>
            <p:cNvSpPr/>
            <p:nvPr/>
          </p:nvSpPr>
          <p:spPr>
            <a:xfrm>
              <a:off x="2320884" y="2962143"/>
              <a:ext cx="22293" cy="226981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87"/>
          <p:cNvGrpSpPr/>
          <p:nvPr/>
        </p:nvGrpSpPr>
        <p:grpSpPr>
          <a:xfrm>
            <a:off x="3011484" y="3946522"/>
            <a:ext cx="881071" cy="365129"/>
            <a:chOff x="3011484" y="3946522"/>
            <a:chExt cx="881071" cy="365129"/>
          </a:xfrm>
        </p:grpSpPr>
        <p:sp>
          <p:nvSpPr>
            <p:cNvPr id="61" name="Oval 407"/>
            <p:cNvSpPr/>
            <p:nvPr/>
          </p:nvSpPr>
          <p:spPr>
            <a:xfrm>
              <a:off x="3013076" y="4106506"/>
              <a:ext cx="874715" cy="2051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2" name="Rectangle 410"/>
            <p:cNvSpPr/>
            <p:nvPr/>
          </p:nvSpPr>
          <p:spPr>
            <a:xfrm>
              <a:off x="3013076" y="4085795"/>
              <a:ext cx="879479" cy="124221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Oval 411"/>
            <p:cNvSpPr/>
            <p:nvPr/>
          </p:nvSpPr>
          <p:spPr>
            <a:xfrm>
              <a:off x="3011484" y="3946522"/>
              <a:ext cx="874715" cy="2390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91"/>
            <p:cNvGrpSpPr/>
            <p:nvPr/>
          </p:nvGrpSpPr>
          <p:grpSpPr>
            <a:xfrm>
              <a:off x="3189290" y="4006754"/>
              <a:ext cx="492120" cy="112928"/>
              <a:chOff x="3189290" y="4006754"/>
              <a:chExt cx="492120" cy="112928"/>
            </a:xfrm>
          </p:grpSpPr>
          <p:sp>
            <p:nvSpPr>
              <p:cNvPr id="65" name="Freeform 92"/>
              <p:cNvSpPr/>
              <p:nvPr/>
            </p:nvSpPr>
            <p:spPr>
              <a:xfrm>
                <a:off x="3189290" y="4006754"/>
                <a:ext cx="492120" cy="112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Freeform 93"/>
              <p:cNvSpPr/>
              <p:nvPr/>
            </p:nvSpPr>
            <p:spPr>
              <a:xfrm>
                <a:off x="3211509" y="4006754"/>
                <a:ext cx="447671" cy="112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7" name="Line 94"/>
            <p:cNvSpPr/>
            <p:nvPr/>
          </p:nvSpPr>
          <p:spPr>
            <a:xfrm>
              <a:off x="3013076" y="4061335"/>
              <a:ext cx="0" cy="1580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Line 95"/>
            <p:cNvSpPr/>
            <p:nvPr/>
          </p:nvSpPr>
          <p:spPr>
            <a:xfrm>
              <a:off x="3886200" y="4065093"/>
              <a:ext cx="0" cy="1580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BB6E04A3-6D4C-42DB-A00F-80AC72645E5B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70" name="Text Box 50"/>
          <p:cNvSpPr txBox="1"/>
          <p:nvPr/>
        </p:nvSpPr>
        <p:spPr>
          <a:xfrm>
            <a:off x="946147" y="5562596"/>
            <a:ext cx="4503740" cy="52387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0" i="1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περισσότερα στο κεφάλαιο 8</a:t>
            </a:r>
            <a:endParaRPr lang="en-US" sz="2400" b="0" i="1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1.4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b="1" dirty="0">
                <a:solidFill>
                  <a:srgbClr val="C00000"/>
                </a:solidFill>
                <a:latin typeface="Comic Sans MS" pitchFamily="66"/>
              </a:rPr>
              <a:t>1.7 </a:t>
            </a:r>
            <a:r>
              <a:rPr lang="el-GR" sz="2000" b="1" dirty="0">
                <a:solidFill>
                  <a:srgbClr val="C00000"/>
                </a:solidFill>
                <a:latin typeface="Comic Sans MS" pitchFamily="66"/>
              </a:rPr>
              <a:t> ιστορική αναδρομή</a:t>
            </a:r>
            <a:endParaRPr lang="en-US" sz="2000" b="1" dirty="0">
              <a:solidFill>
                <a:srgbClr val="C00000"/>
              </a:solidFill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30341A0-9020-46FE-9538-73EC6144EE3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r>
              <a:rPr lang="el-GR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Εισαγωγή</a:t>
            </a:r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43D99E2A-0BE1-4447-AE07-E451F7A2FA06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77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pic>
        <p:nvPicPr>
          <p:cNvPr id="4" name="Picture 6" descr="arpanet2"/>
          <p:cNvPicPr>
            <a:picLocks noChangeAspect="1"/>
          </p:cNvPicPr>
          <p:nvPr/>
        </p:nvPicPr>
        <p:blipFill>
          <a:blip r:embed="rId3" cstate="print"/>
          <a:srcRect b="8458"/>
          <a:stretch>
            <a:fillRect/>
          </a:stretch>
        </p:blipFill>
        <p:spPr>
          <a:xfrm>
            <a:off x="4433888" y="3797302"/>
            <a:ext cx="3882527" cy="288924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/>
          </p:nvPr>
        </p:nvSpPr>
        <p:spPr>
          <a:xfrm>
            <a:off x="476246" y="66678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533396" y="1390646"/>
            <a:ext cx="3695703" cy="4857749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1961:</a:t>
            </a:r>
            <a:r>
              <a:rPr lang="en-US" sz="2000"/>
              <a:t> Kleinrock – </a:t>
            </a:r>
            <a:r>
              <a:rPr lang="el-GR" sz="2000"/>
              <a:t>θεωρία ουρών αναμονής αποδεικνύει αποτελεσματικότητα μεταγωγής πακέτων </a:t>
            </a:r>
            <a:endParaRPr lang="en-US" sz="2000"/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1964:</a:t>
            </a:r>
            <a:r>
              <a:rPr lang="en-US" sz="2000"/>
              <a:t> Baran – </a:t>
            </a:r>
            <a:r>
              <a:rPr lang="el-GR" sz="2000"/>
              <a:t>μεταγωγή πακέτων σε στρατιωτικά δίκτυα</a:t>
            </a:r>
            <a:endParaRPr lang="en-US" sz="2000"/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1967:</a:t>
            </a:r>
            <a:r>
              <a:rPr lang="en-US" sz="2000"/>
              <a:t> </a:t>
            </a:r>
            <a:r>
              <a:rPr lang="el-GR" sz="2000"/>
              <a:t>συλλαμβάνεται η ιδέα του </a:t>
            </a:r>
            <a:r>
              <a:rPr lang="en-US" sz="2000"/>
              <a:t>ARPAnet </a:t>
            </a:r>
            <a:r>
              <a:rPr lang="el-GR" sz="2000"/>
              <a:t>από </a:t>
            </a:r>
            <a:r>
              <a:rPr lang="en-US" sz="2000"/>
              <a:t>Advanced Research Projects Agency</a:t>
            </a:r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1969:</a:t>
            </a:r>
            <a:r>
              <a:rPr lang="en-US" sz="2000"/>
              <a:t> </a:t>
            </a:r>
            <a:r>
              <a:rPr lang="el-GR" sz="2000"/>
              <a:t>σε λειτουργία ο πρώτος κόμβος του </a:t>
            </a:r>
            <a:r>
              <a:rPr lang="en-US" sz="2000"/>
              <a:t>ARPAnet</a:t>
            </a:r>
          </a:p>
        </p:txBody>
      </p:sp>
      <p:sp>
        <p:nvSpPr>
          <p:cNvPr id="7" name="Rectangle 4"/>
          <p:cNvSpPr txBox="1">
            <a:spLocks noGrp="1"/>
          </p:cNvSpPr>
          <p:nvPr>
            <p:ph idx="2"/>
          </p:nvPr>
        </p:nvSpPr>
        <p:spPr>
          <a:xfrm>
            <a:off x="4357692" y="1400175"/>
            <a:ext cx="4786307" cy="4448171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1972: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δημόσια επίδειξη του </a:t>
            </a:r>
            <a:r>
              <a:rPr lang="en-US" sz="2000"/>
              <a:t>ARPAnet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NCP (Network Control Protocol) </a:t>
            </a:r>
            <a:r>
              <a:rPr lang="el-GR" sz="2000"/>
              <a:t>πρώτο πρωτόκολλο από </a:t>
            </a:r>
            <a:r>
              <a:rPr lang="en-US" sz="2000"/>
              <a:t>host </a:t>
            </a:r>
            <a:r>
              <a:rPr lang="el-GR" sz="2000"/>
              <a:t>σε </a:t>
            </a:r>
            <a:r>
              <a:rPr lang="en-US" sz="2000"/>
              <a:t>host  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πρώτο πρόγραμμα </a:t>
            </a:r>
            <a:r>
              <a:rPr lang="en-US" sz="2000"/>
              <a:t>e-mail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το </a:t>
            </a:r>
            <a:r>
              <a:rPr lang="en-US" sz="2000"/>
              <a:t>ARPAnet </a:t>
            </a:r>
            <a:r>
              <a:rPr lang="el-GR" sz="2000"/>
              <a:t>έχει</a:t>
            </a:r>
            <a:r>
              <a:rPr lang="en-US" sz="2000"/>
              <a:t> 15 </a:t>
            </a:r>
            <a:r>
              <a:rPr lang="el-GR" sz="2000"/>
              <a:t>κόμβους</a:t>
            </a:r>
            <a:endParaRPr lang="en-US" sz="2000"/>
          </a:p>
        </p:txBody>
      </p:sp>
      <p:sp>
        <p:nvSpPr>
          <p:cNvPr id="8" name="Rectangle 5"/>
          <p:cNvSpPr/>
          <p:nvPr/>
        </p:nvSpPr>
        <p:spPr>
          <a:xfrm>
            <a:off x="523878" y="761996"/>
            <a:ext cx="777240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1961-1972: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Πρώιμες αρχές μεταγωγής πακέτου 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688B8A7-6917-4AB6-97BC-B8D1F3BE163C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78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28600" y="1581153"/>
            <a:ext cx="4152903" cy="4572000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1970:</a:t>
            </a:r>
            <a:r>
              <a:rPr lang="en-US" sz="2000"/>
              <a:t> ALOHAnet </a:t>
            </a:r>
            <a:r>
              <a:rPr lang="el-GR" sz="2000"/>
              <a:t>δορυφορικό δίκτυο στη</a:t>
            </a:r>
            <a:r>
              <a:rPr lang="en-US" sz="2000"/>
              <a:t> </a:t>
            </a:r>
            <a:r>
              <a:rPr lang="el-GR" sz="2000"/>
              <a:t>Χαβάη</a:t>
            </a:r>
            <a:endParaRPr lang="en-US" sz="2000"/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1974:</a:t>
            </a:r>
            <a:r>
              <a:rPr lang="en-US" sz="2000"/>
              <a:t> Cerf and Kahn - </a:t>
            </a:r>
            <a:r>
              <a:rPr lang="el-GR" sz="2000"/>
              <a:t>αρχιτεκτονική</a:t>
            </a:r>
            <a:r>
              <a:rPr lang="en-US" sz="2000"/>
              <a:t> </a:t>
            </a:r>
            <a:r>
              <a:rPr lang="el-GR" sz="2000"/>
              <a:t>για</a:t>
            </a:r>
            <a:r>
              <a:rPr lang="en-US" sz="2000"/>
              <a:t> </a:t>
            </a:r>
            <a:r>
              <a:rPr lang="el-GR" sz="2000"/>
              <a:t>διασύνδεση</a:t>
            </a:r>
            <a:r>
              <a:rPr lang="en-US" sz="2000"/>
              <a:t> </a:t>
            </a:r>
            <a:r>
              <a:rPr lang="el-GR" sz="2000"/>
              <a:t>δικτύων</a:t>
            </a:r>
            <a:endParaRPr lang="en-US" sz="2000"/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1976:</a:t>
            </a:r>
            <a:r>
              <a:rPr lang="en-US" sz="2000"/>
              <a:t> Ethernet </a:t>
            </a:r>
            <a:r>
              <a:rPr lang="el-GR" sz="2000"/>
              <a:t>στο </a:t>
            </a:r>
            <a:r>
              <a:rPr lang="en-US" sz="2000"/>
              <a:t>Xerox PARC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τέλη δεκαετίας του </a:t>
            </a:r>
            <a:r>
              <a:rPr lang="en-US" sz="2000">
                <a:solidFill>
                  <a:srgbClr val="3333CC"/>
                </a:solidFill>
              </a:rPr>
              <a:t>70’s:</a:t>
            </a:r>
            <a:r>
              <a:rPr lang="en-US" sz="2000"/>
              <a:t> </a:t>
            </a:r>
            <a:r>
              <a:rPr lang="el-GR" sz="2000"/>
              <a:t>ιδιοταγείς αρχιτεκτονικές</a:t>
            </a:r>
            <a:r>
              <a:rPr lang="en-US" sz="2000"/>
              <a:t>: DECnet, SNA, XNA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τέλη δεκαετίας του</a:t>
            </a:r>
            <a:r>
              <a:rPr lang="en-US" sz="2000">
                <a:solidFill>
                  <a:srgbClr val="3333CC"/>
                </a:solidFill>
              </a:rPr>
              <a:t> 70’s:</a:t>
            </a:r>
            <a:r>
              <a:rPr lang="en-US" sz="2000"/>
              <a:t> </a:t>
            </a:r>
            <a:r>
              <a:rPr lang="el-GR" sz="2000"/>
              <a:t>μεταγωγή πακέτων σταθερού μήκους </a:t>
            </a:r>
            <a:r>
              <a:rPr lang="en-US" sz="2000"/>
              <a:t>(</a:t>
            </a:r>
            <a:r>
              <a:rPr lang="el-GR" sz="2000"/>
              <a:t>πρόδρομος του </a:t>
            </a:r>
            <a:r>
              <a:rPr lang="en-US" sz="2000"/>
              <a:t>ATM)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1979:</a:t>
            </a:r>
            <a:r>
              <a:rPr lang="en-US" sz="2000"/>
              <a:t> </a:t>
            </a:r>
            <a:r>
              <a:rPr lang="el-GR" sz="2000"/>
              <a:t>Το </a:t>
            </a:r>
            <a:r>
              <a:rPr lang="en-US" sz="2000"/>
              <a:t>ARPAnet </a:t>
            </a:r>
            <a:r>
              <a:rPr lang="el-GR" sz="2000"/>
              <a:t>έχει</a:t>
            </a:r>
            <a:r>
              <a:rPr lang="en-US" sz="2000"/>
              <a:t> 200 </a:t>
            </a:r>
            <a:r>
              <a:rPr lang="el-GR" sz="2000"/>
              <a:t>κόμβους</a:t>
            </a:r>
            <a:endParaRPr lang="en-US" sz="200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95803" y="1800225"/>
            <a:ext cx="3810003" cy="4448171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400"/>
              </a:spcBef>
              <a:buNone/>
            </a:pPr>
            <a:r>
              <a:rPr lang="el-GR" sz="1800">
                <a:solidFill>
                  <a:srgbClr val="FF0000"/>
                </a:solidFill>
              </a:rPr>
              <a:t>Αρχές διαδικτύωσης των </a:t>
            </a:r>
            <a:r>
              <a:rPr lang="en-US" sz="1800">
                <a:solidFill>
                  <a:srgbClr val="FF0000"/>
                </a:solidFill>
              </a:rPr>
              <a:t>Cerf and Kahn:</a:t>
            </a:r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μινιμαλισμός</a:t>
            </a:r>
            <a:r>
              <a:rPr lang="en-US" sz="1800"/>
              <a:t>, </a:t>
            </a:r>
            <a:r>
              <a:rPr lang="el-GR" sz="1800"/>
              <a:t>αυτονομία</a:t>
            </a:r>
            <a:r>
              <a:rPr lang="en-US" sz="1800"/>
              <a:t> – </a:t>
            </a:r>
            <a:r>
              <a:rPr lang="el-GR" sz="1800"/>
              <a:t>δεν απαιτούνται εσωτερικές αλλαγές για τη διασύνδεση δικτύων</a:t>
            </a:r>
            <a:endParaRPr lang="en-US" sz="1800"/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μοντέλο υπηρεσίας βέλτιστης προσπάθειας </a:t>
            </a:r>
            <a:r>
              <a:rPr lang="en-US" sz="1800"/>
              <a:t>(best effort)</a:t>
            </a:r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δρομολογητές χωρίς μνήμη κατάστασης (</a:t>
            </a:r>
            <a:r>
              <a:rPr lang="en-US" sz="1800"/>
              <a:t>stateless</a:t>
            </a:r>
            <a:r>
              <a:rPr lang="el-GR" sz="1800"/>
              <a:t> </a:t>
            </a:r>
            <a:r>
              <a:rPr lang="en-US" sz="1800"/>
              <a:t>routers</a:t>
            </a:r>
            <a:r>
              <a:rPr lang="el-GR" sz="1800"/>
              <a:t>)</a:t>
            </a:r>
            <a:endParaRPr lang="en-US" sz="1800"/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αποκεντρωμένος (</a:t>
            </a:r>
            <a:r>
              <a:rPr lang="en-US" sz="1800"/>
              <a:t>decentralized</a:t>
            </a:r>
            <a:r>
              <a:rPr lang="el-GR" sz="1800"/>
              <a:t>)</a:t>
            </a:r>
            <a:r>
              <a:rPr lang="en-US" sz="1800"/>
              <a:t> </a:t>
            </a:r>
            <a:r>
              <a:rPr lang="el-GR" sz="1800"/>
              <a:t>έλεγχος</a:t>
            </a:r>
            <a:endParaRPr lang="en-US" sz="1800"/>
          </a:p>
          <a:p>
            <a:pPr lvl="0">
              <a:lnSpc>
                <a:spcPct val="90000"/>
              </a:lnSpc>
              <a:spcBef>
                <a:spcPts val="500"/>
              </a:spcBef>
              <a:buNone/>
            </a:pPr>
            <a:r>
              <a:rPr lang="el-GR" sz="1800">
                <a:solidFill>
                  <a:srgbClr val="FF0000"/>
                </a:solidFill>
              </a:rPr>
              <a:t>ορίζουν την παρούσα αρχιτεκτονική του Διαδικτύου</a:t>
            </a:r>
            <a:endParaRPr lang="en-US" sz="2000"/>
          </a:p>
        </p:txBody>
      </p:sp>
      <p:sp>
        <p:nvSpPr>
          <p:cNvPr id="7" name="Rectangle 5"/>
          <p:cNvSpPr/>
          <p:nvPr/>
        </p:nvSpPr>
        <p:spPr>
          <a:xfrm>
            <a:off x="523878" y="1028700"/>
            <a:ext cx="7972424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1972-1980: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διαδικτύωση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και ιδιοταγή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δίκτυα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4476746" y="1771649"/>
            <a:ext cx="3810003" cy="4343400"/>
          </a:xfrm>
          <a:prstGeom prst="rect">
            <a:avLst/>
          </a:prstGeom>
          <a:noFill/>
          <a:ln w="28575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5F6AC248-9731-4A51-B5CF-CEDD12D4498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79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790696"/>
            <a:ext cx="3810003" cy="4724403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1983:</a:t>
            </a:r>
            <a:r>
              <a:rPr lang="en-US" sz="2400"/>
              <a:t> </a:t>
            </a:r>
            <a:r>
              <a:rPr lang="el-GR" sz="2400"/>
              <a:t>ανάπτυξη </a:t>
            </a:r>
            <a:r>
              <a:rPr lang="en-US" sz="2400"/>
              <a:t>TCP/IP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1982:</a:t>
            </a:r>
            <a:r>
              <a:rPr lang="el-GR" sz="2400">
                <a:solidFill>
                  <a:srgbClr val="3333CC"/>
                </a:solidFill>
              </a:rPr>
              <a:t> </a:t>
            </a:r>
            <a:r>
              <a:rPr lang="el-GR" sz="2400"/>
              <a:t>ορισμός του πρωτοκόλλου </a:t>
            </a:r>
            <a:r>
              <a:rPr lang="en-US" sz="2400"/>
              <a:t>smtp </a:t>
            </a:r>
            <a:r>
              <a:rPr lang="el-GR" sz="2400"/>
              <a:t>για </a:t>
            </a:r>
            <a:r>
              <a:rPr lang="en-US" sz="2400"/>
              <a:t>e-mail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1983:</a:t>
            </a:r>
            <a:r>
              <a:rPr lang="el-GR" sz="2400">
                <a:solidFill>
                  <a:srgbClr val="3333CC"/>
                </a:solidFill>
              </a:rPr>
              <a:t> </a:t>
            </a:r>
            <a:r>
              <a:rPr lang="el-GR" sz="2400"/>
              <a:t>ορισμός</a:t>
            </a:r>
            <a:r>
              <a:rPr lang="en-US" sz="2400"/>
              <a:t> </a:t>
            </a:r>
            <a:r>
              <a:rPr lang="el-GR" sz="2400"/>
              <a:t>του </a:t>
            </a:r>
            <a:r>
              <a:rPr lang="en-US" sz="2400"/>
              <a:t>DNS</a:t>
            </a:r>
            <a:r>
              <a:rPr lang="el-GR" sz="2400"/>
              <a:t> για τη μετάφραση ονομάτων σε διευθύνσεις </a:t>
            </a:r>
            <a:r>
              <a:rPr lang="en-US" sz="2400"/>
              <a:t>IP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1985:</a:t>
            </a:r>
            <a:r>
              <a:rPr lang="en-US" sz="2400"/>
              <a:t> </a:t>
            </a:r>
            <a:r>
              <a:rPr lang="el-GR" sz="2400"/>
              <a:t>ορισμός πρωτοκόλλου </a:t>
            </a:r>
            <a:r>
              <a:rPr lang="en-US" sz="2400"/>
              <a:t>ftp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1988:</a:t>
            </a:r>
            <a:r>
              <a:rPr lang="en-US" sz="2400"/>
              <a:t> </a:t>
            </a:r>
            <a:r>
              <a:rPr lang="el-GR" sz="2400"/>
              <a:t>έλεγχος συμφόρησης στο </a:t>
            </a:r>
            <a:r>
              <a:rPr lang="en-US" sz="2400"/>
              <a:t>TCP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95803" y="1800225"/>
            <a:ext cx="3810003" cy="4448171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/>
              <a:t>νέα εθνικά δίκτυα</a:t>
            </a:r>
            <a:r>
              <a:rPr lang="en-US" sz="2400"/>
              <a:t>: Csnet, BITnet, NSFnet, Minitel</a:t>
            </a:r>
          </a:p>
          <a:p>
            <a:pPr lvl="0">
              <a:spcBef>
                <a:spcPts val="600"/>
              </a:spcBef>
            </a:pPr>
            <a:r>
              <a:rPr lang="en-US" sz="2400"/>
              <a:t>100,000 hosts </a:t>
            </a:r>
            <a:r>
              <a:rPr lang="el-GR" sz="2400"/>
              <a:t>συνδεδεμένοι</a:t>
            </a:r>
            <a:r>
              <a:rPr lang="en-US" sz="2400"/>
              <a:t> </a:t>
            </a:r>
            <a:r>
              <a:rPr lang="el-GR" sz="2400"/>
              <a:t>σε </a:t>
            </a:r>
            <a:r>
              <a:rPr lang="en-US" sz="2400"/>
              <a:t> </a:t>
            </a:r>
            <a:r>
              <a:rPr lang="el-GR" sz="2400"/>
              <a:t>συνομοσπονδία δικτύων</a:t>
            </a:r>
            <a:endParaRPr lang="en-US" sz="2400"/>
          </a:p>
          <a:p>
            <a:pPr lvl="0">
              <a:spcBef>
                <a:spcPts val="600"/>
              </a:spcBef>
            </a:pPr>
            <a:endParaRPr lang="en-US" sz="2400"/>
          </a:p>
        </p:txBody>
      </p:sp>
      <p:sp>
        <p:nvSpPr>
          <p:cNvPr id="7" name="Rectangle 5"/>
          <p:cNvSpPr/>
          <p:nvPr/>
        </p:nvSpPr>
        <p:spPr>
          <a:xfrm>
            <a:off x="523878" y="1028700"/>
            <a:ext cx="7962896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1980-1990: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νέα πρωτόκολλα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εξάπλωση δικτύων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04796" y="169858"/>
            <a:ext cx="8382003" cy="846140"/>
          </a:xfrm>
        </p:spPr>
        <p:txBody>
          <a:bodyPr/>
          <a:lstStyle/>
          <a:p>
            <a:pPr lvl="0" hangingPunct="1"/>
            <a:r>
              <a:rPr lang="el-GR" sz="2800">
                <a:solidFill>
                  <a:srgbClr val="3333CC"/>
                </a:solidFill>
                <a:latin typeface="Comic Sans MS" pitchFamily="66" charset="0"/>
              </a:rPr>
              <a:t>Τι είναι το Διαδίκτυο</a:t>
            </a:r>
            <a:r>
              <a:rPr lang="en-US" sz="2800">
                <a:solidFill>
                  <a:srgbClr val="3333CC"/>
                </a:solidFill>
                <a:latin typeface="Comic Sans MS" pitchFamily="66" charset="0"/>
              </a:rPr>
              <a:t>: </a:t>
            </a:r>
            <a:r>
              <a:rPr lang="el-GR" sz="2800">
                <a:solidFill>
                  <a:srgbClr val="3333CC"/>
                </a:solidFill>
                <a:latin typeface="Comic Sans MS" pitchFamily="66" charset="0"/>
              </a:rPr>
              <a:t>παρεχόμενες υπηρεσίες</a:t>
            </a:r>
            <a:endParaRPr lang="en-US" sz="28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374647" y="1655758"/>
            <a:ext cx="4394204" cy="4664070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Υποδομή που παρέχει υπηρεσίες σε κατανεμημένες εφαρμογές</a:t>
            </a:r>
            <a:r>
              <a:rPr lang="en-US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Web, VoIP, email, </a:t>
            </a:r>
            <a:r>
              <a:rPr lang="el-GR" sz="2000" dirty="0">
                <a:latin typeface="Comic Sans MS" pitchFamily="66" charset="0"/>
              </a:rPr>
              <a:t>παιχνίδια</a:t>
            </a:r>
            <a:r>
              <a:rPr lang="en-US" sz="2000" dirty="0">
                <a:latin typeface="Comic Sans MS" pitchFamily="66" charset="0"/>
              </a:rPr>
              <a:t>, </a:t>
            </a:r>
            <a:r>
              <a:rPr lang="el-GR" sz="2000" dirty="0">
                <a:latin typeface="Comic Sans MS" pitchFamily="66" charset="0"/>
              </a:rPr>
              <a:t>ηλεκτρ. εμπόριο</a:t>
            </a:r>
            <a:r>
              <a:rPr lang="en-US" sz="2000" dirty="0">
                <a:latin typeface="Comic Sans MS" pitchFamily="66" charset="0"/>
              </a:rPr>
              <a:t>, </a:t>
            </a:r>
            <a:r>
              <a:rPr lang="el-GR" sz="2000" dirty="0">
                <a:latin typeface="Comic Sans MS" pitchFamily="66" charset="0"/>
              </a:rPr>
              <a:t>κοινωνικά δίκτυα</a:t>
            </a:r>
            <a:r>
              <a:rPr lang="en-US" sz="2000" dirty="0">
                <a:latin typeface="Comic Sans MS" pitchFamily="66" charset="0"/>
              </a:rPr>
              <a:t>, …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spcBef>
                <a:spcPts val="500"/>
              </a:spcBef>
            </a:pPr>
            <a:endParaRPr lang="en-US" sz="2000" dirty="0">
              <a:latin typeface="Comic Sans MS" pitchFamily="66" charset="0"/>
            </a:endParaRP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Παρέχει </a:t>
            </a:r>
            <a:r>
              <a:rPr lang="el-GR" sz="2000" i="1" dirty="0" err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διεπαφή</a:t>
            </a: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προγραμματισμού σε εφαρμογές </a:t>
            </a:r>
            <a:r>
              <a:rPr lang="en-US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(API: application programming interface)</a:t>
            </a: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επιτρέπει σε προγράμματα εφαρμογών να επικοινωνούν μέσω Διαδικτύου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παρέχει επιλογές υπηρεσιών, όπως και τα Ταχυδρομεία (απλό, </a:t>
            </a:r>
            <a:r>
              <a:rPr lang="en-US" sz="2000" dirty="0">
                <a:latin typeface="Comic Sans MS" pitchFamily="66" charset="0"/>
              </a:rPr>
              <a:t>express, </a:t>
            </a:r>
            <a:r>
              <a:rPr lang="el-GR" sz="2000" dirty="0">
                <a:latin typeface="Comic Sans MS" pitchFamily="66" charset="0"/>
              </a:rPr>
              <a:t>συστημένο,…)</a:t>
            </a:r>
            <a:endParaRPr lang="en-US" sz="2000" dirty="0">
              <a:latin typeface="Comic Sans MS" pitchFamily="66" charset="0"/>
            </a:endParaRPr>
          </a:p>
        </p:txBody>
      </p:sp>
      <p:pic>
        <p:nvPicPr>
          <p:cNvPr id="4" name="Picture 645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52428" y="793754"/>
            <a:ext cx="7500942" cy="184151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ooter Placeholder 2"/>
          <p:cNvSpPr txBox="1"/>
          <p:nvPr/>
        </p:nvSpPr>
        <p:spPr>
          <a:xfrm>
            <a:off x="7373941" y="6467478"/>
            <a:ext cx="1098551" cy="288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941C7261-2F6F-4B25-B833-8DF72E4E4423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7" name="Group 366"/>
          <p:cNvGrpSpPr/>
          <p:nvPr/>
        </p:nvGrpSpPr>
        <p:grpSpPr>
          <a:xfrm>
            <a:off x="5029200" y="1300167"/>
            <a:ext cx="4114799" cy="4743449"/>
            <a:chOff x="5029200" y="1300167"/>
            <a:chExt cx="4114799" cy="4743449"/>
          </a:xfrm>
        </p:grpSpPr>
        <p:sp>
          <p:nvSpPr>
            <p:cNvPr id="8" name="Freeform 415"/>
            <p:cNvSpPr/>
            <p:nvPr/>
          </p:nvSpPr>
          <p:spPr>
            <a:xfrm>
              <a:off x="6828025" y="3481989"/>
              <a:ext cx="1312273" cy="68686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9" name="Freeform 416"/>
            <p:cNvSpPr/>
            <p:nvPr/>
          </p:nvSpPr>
          <p:spPr>
            <a:xfrm>
              <a:off x="6847045" y="1928853"/>
              <a:ext cx="1727511" cy="11458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0" name="Freeform 417"/>
            <p:cNvSpPr/>
            <p:nvPr/>
          </p:nvSpPr>
          <p:spPr>
            <a:xfrm>
              <a:off x="5029200" y="1631481"/>
              <a:ext cx="1733848" cy="1090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1" name="Group 418"/>
            <p:cNvGrpSpPr/>
            <p:nvPr/>
          </p:nvGrpSpPr>
          <p:grpSpPr>
            <a:xfrm>
              <a:off x="5105278" y="2919560"/>
              <a:ext cx="1456492" cy="950308"/>
              <a:chOff x="5105278" y="2919560"/>
              <a:chExt cx="1456492" cy="950308"/>
            </a:xfrm>
          </p:grpSpPr>
          <p:sp>
            <p:nvSpPr>
              <p:cNvPr id="12" name="Rectangle 419"/>
              <p:cNvSpPr/>
              <p:nvPr/>
            </p:nvSpPr>
            <p:spPr>
              <a:xfrm>
                <a:off x="5338605" y="3188156"/>
                <a:ext cx="985366" cy="681712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AutoShape 420"/>
              <p:cNvSpPr/>
              <p:nvPr/>
            </p:nvSpPr>
            <p:spPr>
              <a:xfrm>
                <a:off x="5105278" y="2919560"/>
                <a:ext cx="1456492" cy="323587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" name="Line 421"/>
            <p:cNvSpPr/>
            <p:nvPr/>
          </p:nvSpPr>
          <p:spPr>
            <a:xfrm>
              <a:off x="7219489" y="3772896"/>
              <a:ext cx="163238" cy="1228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422"/>
            <p:cNvSpPr/>
            <p:nvPr/>
          </p:nvSpPr>
          <p:spPr>
            <a:xfrm>
              <a:off x="7316169" y="3692091"/>
              <a:ext cx="27893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423"/>
            <p:cNvSpPr/>
            <p:nvPr/>
          </p:nvSpPr>
          <p:spPr>
            <a:xfrm flipV="1">
              <a:off x="7552313" y="3779361"/>
              <a:ext cx="134709" cy="106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4"/>
            <p:cNvSpPr/>
            <p:nvPr/>
          </p:nvSpPr>
          <p:spPr>
            <a:xfrm>
              <a:off x="6252722" y="3698555"/>
              <a:ext cx="67832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5"/>
            <p:cNvSpPr/>
            <p:nvPr/>
          </p:nvSpPr>
          <p:spPr>
            <a:xfrm>
              <a:off x="6547506" y="2525216"/>
              <a:ext cx="508744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426"/>
            <p:cNvSpPr/>
            <p:nvPr/>
          </p:nvSpPr>
          <p:spPr>
            <a:xfrm>
              <a:off x="6114839" y="2337745"/>
              <a:ext cx="152147" cy="96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0" name="Freeform 427"/>
            <p:cNvSpPr/>
            <p:nvPr/>
          </p:nvSpPr>
          <p:spPr>
            <a:xfrm>
              <a:off x="5323984" y="4348255"/>
              <a:ext cx="3074651" cy="16953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8"/>
            <p:cNvSpPr/>
            <p:nvPr/>
          </p:nvSpPr>
          <p:spPr>
            <a:xfrm rot="16200004">
              <a:off x="7662851" y="5144785"/>
              <a:ext cx="533332" cy="139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429"/>
            <p:cNvSpPr/>
            <p:nvPr/>
          </p:nvSpPr>
          <p:spPr>
            <a:xfrm rot="5399996" flipV="1">
              <a:off x="7813795" y="5430311"/>
              <a:ext cx="3227" cy="85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30"/>
            <p:cNvSpPr/>
            <p:nvPr/>
          </p:nvSpPr>
          <p:spPr>
            <a:xfrm rot="16200004">
              <a:off x="7999239" y="5100903"/>
              <a:ext cx="0" cy="1141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31"/>
            <p:cNvSpPr/>
            <p:nvPr/>
          </p:nvSpPr>
          <p:spPr>
            <a:xfrm>
              <a:off x="7181450" y="4673105"/>
              <a:ext cx="389881" cy="187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2"/>
            <p:cNvSpPr/>
            <p:nvPr/>
          </p:nvSpPr>
          <p:spPr>
            <a:xfrm flipV="1">
              <a:off x="6561770" y="4660175"/>
              <a:ext cx="321731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3"/>
            <p:cNvSpPr/>
            <p:nvPr/>
          </p:nvSpPr>
          <p:spPr>
            <a:xfrm flipV="1">
              <a:off x="6604564" y="4957547"/>
              <a:ext cx="9699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5"/>
            <p:cNvSpPr/>
            <p:nvPr/>
          </p:nvSpPr>
          <p:spPr>
            <a:xfrm>
              <a:off x="5926235" y="4750682"/>
              <a:ext cx="263091" cy="87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6"/>
            <p:cNvSpPr/>
            <p:nvPr/>
          </p:nvSpPr>
          <p:spPr>
            <a:xfrm flipV="1">
              <a:off x="5667899" y="4964012"/>
              <a:ext cx="412065" cy="129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39"/>
            <p:cNvSpPr/>
            <p:nvPr/>
          </p:nvSpPr>
          <p:spPr>
            <a:xfrm flipH="1">
              <a:off x="6092647" y="5052901"/>
              <a:ext cx="142637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40"/>
            <p:cNvSpPr/>
            <p:nvPr/>
          </p:nvSpPr>
          <p:spPr>
            <a:xfrm flipH="1" flipV="1">
              <a:off x="6412787" y="5080378"/>
              <a:ext cx="74487" cy="176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41"/>
            <p:cNvSpPr/>
            <p:nvPr/>
          </p:nvSpPr>
          <p:spPr>
            <a:xfrm>
              <a:off x="6568107" y="5035125"/>
              <a:ext cx="502407" cy="2747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3"/>
            <p:cNvSpPr/>
            <p:nvPr/>
          </p:nvSpPr>
          <p:spPr>
            <a:xfrm>
              <a:off x="6106911" y="3477143"/>
              <a:ext cx="0" cy="134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4"/>
            <p:cNvSpPr/>
            <p:nvPr/>
          </p:nvSpPr>
          <p:spPr>
            <a:xfrm flipV="1">
              <a:off x="7400166" y="2428244"/>
              <a:ext cx="123617" cy="88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5"/>
            <p:cNvSpPr/>
            <p:nvPr/>
          </p:nvSpPr>
          <p:spPr>
            <a:xfrm>
              <a:off x="7228999" y="2604412"/>
              <a:ext cx="0" cy="84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6"/>
            <p:cNvSpPr/>
            <p:nvPr/>
          </p:nvSpPr>
          <p:spPr>
            <a:xfrm flipV="1">
              <a:off x="7400166" y="2499356"/>
              <a:ext cx="263091" cy="294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7"/>
            <p:cNvSpPr/>
            <p:nvPr/>
          </p:nvSpPr>
          <p:spPr>
            <a:xfrm>
              <a:off x="7764682" y="2497738"/>
              <a:ext cx="0" cy="200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8"/>
            <p:cNvSpPr/>
            <p:nvPr/>
          </p:nvSpPr>
          <p:spPr>
            <a:xfrm>
              <a:off x="7419185" y="2809658"/>
              <a:ext cx="188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49"/>
            <p:cNvSpPr/>
            <p:nvPr/>
          </p:nvSpPr>
          <p:spPr>
            <a:xfrm flipV="1">
              <a:off x="5717029" y="3692091"/>
              <a:ext cx="167993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50"/>
            <p:cNvSpPr/>
            <p:nvPr/>
          </p:nvSpPr>
          <p:spPr>
            <a:xfrm>
              <a:off x="7972306" y="2799965"/>
              <a:ext cx="1775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51"/>
            <p:cNvSpPr/>
            <p:nvPr/>
          </p:nvSpPr>
          <p:spPr>
            <a:xfrm flipH="1">
              <a:off x="7119646" y="2877543"/>
              <a:ext cx="98261" cy="717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52"/>
            <p:cNvSpPr/>
            <p:nvPr/>
          </p:nvSpPr>
          <p:spPr>
            <a:xfrm flipH="1">
              <a:off x="7710796" y="2877543"/>
              <a:ext cx="110944" cy="7402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541"/>
            <p:cNvSpPr/>
            <p:nvPr/>
          </p:nvSpPr>
          <p:spPr>
            <a:xfrm flipV="1">
              <a:off x="7095872" y="4039563"/>
              <a:ext cx="226634" cy="4444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43" name="Group 590"/>
            <p:cNvGrpSpPr/>
            <p:nvPr/>
          </p:nvGrpSpPr>
          <p:grpSpPr>
            <a:xfrm>
              <a:off x="5601340" y="4506638"/>
              <a:ext cx="413647" cy="379796"/>
              <a:chOff x="5601340" y="4506638"/>
              <a:chExt cx="413647" cy="379796"/>
            </a:xfrm>
          </p:grpSpPr>
          <p:pic>
            <p:nvPicPr>
              <p:cNvPr id="44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601340" y="4506638"/>
                <a:ext cx="413647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5" name="Freeform 592"/>
              <p:cNvSpPr/>
              <p:nvPr/>
            </p:nvSpPr>
            <p:spPr>
              <a:xfrm flipH="1">
                <a:off x="5777755" y="4543059"/>
                <a:ext cx="195041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6" name="Group 593"/>
            <p:cNvGrpSpPr/>
            <p:nvPr/>
          </p:nvGrpSpPr>
          <p:grpSpPr>
            <a:xfrm>
              <a:off x="5284363" y="4934925"/>
              <a:ext cx="481797" cy="413738"/>
              <a:chOff x="5284363" y="4934925"/>
              <a:chExt cx="481797" cy="413738"/>
            </a:xfrm>
          </p:grpSpPr>
          <p:pic>
            <p:nvPicPr>
              <p:cNvPr id="47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284363" y="4934925"/>
                <a:ext cx="481797" cy="41373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8" name="Freeform 595"/>
              <p:cNvSpPr/>
              <p:nvPr/>
            </p:nvSpPr>
            <p:spPr>
              <a:xfrm flipH="1">
                <a:off x="5489847" y="4974601"/>
                <a:ext cx="227182" cy="1896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9" name="Group 596"/>
            <p:cNvGrpSpPr/>
            <p:nvPr/>
          </p:nvGrpSpPr>
          <p:grpSpPr>
            <a:xfrm>
              <a:off x="5761405" y="5241990"/>
              <a:ext cx="426329" cy="355555"/>
              <a:chOff x="5761405" y="5241990"/>
              <a:chExt cx="426329" cy="355555"/>
            </a:xfrm>
          </p:grpSpPr>
          <p:pic>
            <p:nvPicPr>
              <p:cNvPr id="50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761405" y="5241990"/>
                <a:ext cx="426329" cy="3555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1" name="Freeform 598"/>
              <p:cNvSpPr/>
              <p:nvPr/>
            </p:nvSpPr>
            <p:spPr>
              <a:xfrm flipH="1">
                <a:off x="5943234" y="5276088"/>
                <a:ext cx="201021" cy="1629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2" name="Group 599"/>
            <p:cNvGrpSpPr/>
            <p:nvPr/>
          </p:nvGrpSpPr>
          <p:grpSpPr>
            <a:xfrm>
              <a:off x="6374757" y="5224214"/>
              <a:ext cx="426329" cy="357173"/>
              <a:chOff x="6374757" y="5224214"/>
              <a:chExt cx="426329" cy="357173"/>
            </a:xfrm>
          </p:grpSpPr>
          <p:pic>
            <p:nvPicPr>
              <p:cNvPr id="53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374757" y="5224214"/>
                <a:ext cx="426329" cy="35717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4" name="Freeform 601"/>
              <p:cNvSpPr/>
              <p:nvPr/>
            </p:nvSpPr>
            <p:spPr>
              <a:xfrm>
                <a:off x="6418237" y="5258467"/>
                <a:ext cx="201021" cy="1636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5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167134" y="1642792"/>
              <a:ext cx="847904" cy="17131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" name="Group 652"/>
            <p:cNvGrpSpPr/>
            <p:nvPr/>
          </p:nvGrpSpPr>
          <p:grpSpPr>
            <a:xfrm>
              <a:off x="5439683" y="1465015"/>
              <a:ext cx="415238" cy="392725"/>
              <a:chOff x="5439683" y="1465015"/>
              <a:chExt cx="415238" cy="392725"/>
            </a:xfrm>
          </p:grpSpPr>
          <p:pic>
            <p:nvPicPr>
              <p:cNvPr id="57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598761" y="1523344"/>
                <a:ext cx="136611" cy="33439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8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439683" y="1465015"/>
                <a:ext cx="415238" cy="9037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9" name="Group 665"/>
            <p:cNvGrpSpPr/>
            <p:nvPr/>
          </p:nvGrpSpPr>
          <p:grpSpPr>
            <a:xfrm>
              <a:off x="7512692" y="2329662"/>
              <a:ext cx="389872" cy="172931"/>
              <a:chOff x="7512692" y="2329662"/>
              <a:chExt cx="389872" cy="172931"/>
            </a:xfrm>
          </p:grpSpPr>
          <p:sp>
            <p:nvSpPr>
              <p:cNvPr id="60" name="Oval 407"/>
              <p:cNvSpPr/>
              <p:nvPr/>
            </p:nvSpPr>
            <p:spPr>
              <a:xfrm>
                <a:off x="7514274" y="2406115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Rectangle 410"/>
              <p:cNvSpPr/>
              <p:nvPr/>
            </p:nvSpPr>
            <p:spPr>
              <a:xfrm>
                <a:off x="7514274" y="2395188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2" name="Oval 411"/>
              <p:cNvSpPr/>
              <p:nvPr/>
            </p:nvSpPr>
            <p:spPr>
              <a:xfrm>
                <a:off x="7512692" y="2329662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3" name="Group 659"/>
              <p:cNvGrpSpPr/>
              <p:nvPr/>
            </p:nvGrpSpPr>
            <p:grpSpPr>
              <a:xfrm>
                <a:off x="7590352" y="2358786"/>
                <a:ext cx="218715" cy="52788"/>
                <a:chOff x="7590352" y="2358786"/>
                <a:chExt cx="218715" cy="52788"/>
              </a:xfrm>
            </p:grpSpPr>
            <p:sp>
              <p:nvSpPr>
                <p:cNvPr id="64" name="Freeform 660"/>
                <p:cNvSpPr/>
                <p:nvPr/>
              </p:nvSpPr>
              <p:spPr>
                <a:xfrm>
                  <a:off x="7590352" y="2358786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Freeform 661"/>
                <p:cNvSpPr/>
                <p:nvPr/>
              </p:nvSpPr>
              <p:spPr>
                <a:xfrm>
                  <a:off x="7600227" y="2358786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6" name="Line 662"/>
              <p:cNvSpPr/>
              <p:nvPr/>
            </p:nvSpPr>
            <p:spPr>
              <a:xfrm>
                <a:off x="7514274" y="23824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Line 663"/>
              <p:cNvSpPr/>
              <p:nvPr/>
            </p:nvSpPr>
            <p:spPr>
              <a:xfrm>
                <a:off x="7899401" y="23860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8" name="Group 666"/>
            <p:cNvGrpSpPr/>
            <p:nvPr/>
          </p:nvGrpSpPr>
          <p:grpSpPr>
            <a:xfrm>
              <a:off x="7585597" y="2698147"/>
              <a:ext cx="389872" cy="179396"/>
              <a:chOff x="7585597" y="2698147"/>
              <a:chExt cx="389872" cy="179396"/>
            </a:xfrm>
          </p:grpSpPr>
          <p:sp>
            <p:nvSpPr>
              <p:cNvPr id="69" name="Oval 407"/>
              <p:cNvSpPr/>
              <p:nvPr/>
            </p:nvSpPr>
            <p:spPr>
              <a:xfrm>
                <a:off x="7587179" y="2777462"/>
                <a:ext cx="386708" cy="1000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Rectangle 410"/>
              <p:cNvSpPr/>
              <p:nvPr/>
            </p:nvSpPr>
            <p:spPr>
              <a:xfrm>
                <a:off x="7587179" y="2766133"/>
                <a:ext cx="388290" cy="6231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1" name="Oval 411"/>
              <p:cNvSpPr/>
              <p:nvPr/>
            </p:nvSpPr>
            <p:spPr>
              <a:xfrm>
                <a:off x="7585597" y="2698147"/>
                <a:ext cx="386708" cy="117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2" name="Group 670"/>
              <p:cNvGrpSpPr/>
              <p:nvPr/>
            </p:nvGrpSpPr>
            <p:grpSpPr>
              <a:xfrm>
                <a:off x="7663257" y="2728359"/>
                <a:ext cx="218715" cy="54763"/>
                <a:chOff x="7663257" y="2728359"/>
                <a:chExt cx="218715" cy="54763"/>
              </a:xfrm>
            </p:grpSpPr>
            <p:sp>
              <p:nvSpPr>
                <p:cNvPr id="73" name="Freeform 671"/>
                <p:cNvSpPr/>
                <p:nvPr/>
              </p:nvSpPr>
              <p:spPr>
                <a:xfrm>
                  <a:off x="7663257" y="2728359"/>
                  <a:ext cx="218715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4" name="Freeform 672"/>
                <p:cNvSpPr/>
                <p:nvPr/>
              </p:nvSpPr>
              <p:spPr>
                <a:xfrm>
                  <a:off x="7673132" y="2728359"/>
                  <a:ext cx="198955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5" name="Line 673"/>
              <p:cNvSpPr/>
              <p:nvPr/>
            </p:nvSpPr>
            <p:spPr>
              <a:xfrm>
                <a:off x="7587179" y="2752910"/>
                <a:ext cx="0" cy="793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Line 674"/>
              <p:cNvSpPr/>
              <p:nvPr/>
            </p:nvSpPr>
            <p:spPr>
              <a:xfrm>
                <a:off x="7972306" y="2756687"/>
                <a:ext cx="0" cy="774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7" name="Group 675"/>
            <p:cNvGrpSpPr/>
            <p:nvPr/>
          </p:nvGrpSpPr>
          <p:grpSpPr>
            <a:xfrm>
              <a:off x="7027721" y="2429862"/>
              <a:ext cx="389872" cy="172931"/>
              <a:chOff x="7027721" y="2429862"/>
              <a:chExt cx="389872" cy="172931"/>
            </a:xfrm>
          </p:grpSpPr>
          <p:sp>
            <p:nvSpPr>
              <p:cNvPr id="78" name="Oval 407"/>
              <p:cNvSpPr/>
              <p:nvPr/>
            </p:nvSpPr>
            <p:spPr>
              <a:xfrm>
                <a:off x="7029303" y="2506315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Rectangle 410"/>
              <p:cNvSpPr/>
              <p:nvPr/>
            </p:nvSpPr>
            <p:spPr>
              <a:xfrm>
                <a:off x="7029303" y="2495397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Oval 411"/>
              <p:cNvSpPr/>
              <p:nvPr/>
            </p:nvSpPr>
            <p:spPr>
              <a:xfrm>
                <a:off x="7027721" y="2429862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1" name="Group 679"/>
              <p:cNvGrpSpPr/>
              <p:nvPr/>
            </p:nvGrpSpPr>
            <p:grpSpPr>
              <a:xfrm>
                <a:off x="7105381" y="2458986"/>
                <a:ext cx="218715" cy="52788"/>
                <a:chOff x="7105381" y="2458986"/>
                <a:chExt cx="218715" cy="52788"/>
              </a:xfrm>
            </p:grpSpPr>
            <p:sp>
              <p:nvSpPr>
                <p:cNvPr id="82" name="Freeform 680"/>
                <p:cNvSpPr/>
                <p:nvPr/>
              </p:nvSpPr>
              <p:spPr>
                <a:xfrm>
                  <a:off x="7105381" y="2458986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3" name="Freeform 681"/>
                <p:cNvSpPr/>
                <p:nvPr/>
              </p:nvSpPr>
              <p:spPr>
                <a:xfrm>
                  <a:off x="7115257" y="2458986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4" name="Line 682"/>
              <p:cNvSpPr/>
              <p:nvPr/>
            </p:nvSpPr>
            <p:spPr>
              <a:xfrm>
                <a:off x="7029303" y="24826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Line 683"/>
              <p:cNvSpPr/>
              <p:nvPr/>
            </p:nvSpPr>
            <p:spPr>
              <a:xfrm>
                <a:off x="7414430" y="24862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6" name="Group 684"/>
            <p:cNvGrpSpPr/>
            <p:nvPr/>
          </p:nvGrpSpPr>
          <p:grpSpPr>
            <a:xfrm>
              <a:off x="7038813" y="2698147"/>
              <a:ext cx="389881" cy="172931"/>
              <a:chOff x="7038813" y="2698147"/>
              <a:chExt cx="389881" cy="172931"/>
            </a:xfrm>
          </p:grpSpPr>
          <p:sp>
            <p:nvSpPr>
              <p:cNvPr id="87" name="Oval 407"/>
              <p:cNvSpPr/>
              <p:nvPr/>
            </p:nvSpPr>
            <p:spPr>
              <a:xfrm>
                <a:off x="7040404" y="277460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Rectangle 410"/>
              <p:cNvSpPr/>
              <p:nvPr/>
            </p:nvSpPr>
            <p:spPr>
              <a:xfrm>
                <a:off x="7040404" y="2763682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Oval 411"/>
              <p:cNvSpPr/>
              <p:nvPr/>
            </p:nvSpPr>
            <p:spPr>
              <a:xfrm>
                <a:off x="7038813" y="269814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0" name="Group 688"/>
              <p:cNvGrpSpPr/>
              <p:nvPr/>
            </p:nvGrpSpPr>
            <p:grpSpPr>
              <a:xfrm>
                <a:off x="7116473" y="2727271"/>
                <a:ext cx="218715" cy="52788"/>
                <a:chOff x="7116473" y="2727271"/>
                <a:chExt cx="218715" cy="52788"/>
              </a:xfrm>
            </p:grpSpPr>
            <p:sp>
              <p:nvSpPr>
                <p:cNvPr id="91" name="Freeform 689"/>
                <p:cNvSpPr/>
                <p:nvPr/>
              </p:nvSpPr>
              <p:spPr>
                <a:xfrm>
                  <a:off x="7116473" y="272727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2" name="Freeform 690"/>
                <p:cNvSpPr/>
                <p:nvPr/>
              </p:nvSpPr>
              <p:spPr>
                <a:xfrm>
                  <a:off x="7126348" y="272727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3" name="Line 691"/>
              <p:cNvSpPr/>
              <p:nvPr/>
            </p:nvSpPr>
            <p:spPr>
              <a:xfrm>
                <a:off x="7040404" y="275093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Line 692"/>
              <p:cNvSpPr/>
              <p:nvPr/>
            </p:nvSpPr>
            <p:spPr>
              <a:xfrm>
                <a:off x="7425522" y="275457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693"/>
            <p:cNvSpPr/>
            <p:nvPr/>
          </p:nvSpPr>
          <p:spPr>
            <a:xfrm>
              <a:off x="8167247" y="2798347"/>
              <a:ext cx="1775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96" name="Group 694"/>
            <p:cNvGrpSpPr/>
            <p:nvPr/>
          </p:nvGrpSpPr>
          <p:grpSpPr>
            <a:xfrm>
              <a:off x="7224244" y="3873096"/>
              <a:ext cx="484970" cy="206873"/>
              <a:chOff x="7224244" y="3873096"/>
              <a:chExt cx="484970" cy="206873"/>
            </a:xfrm>
          </p:grpSpPr>
          <p:sp>
            <p:nvSpPr>
              <p:cNvPr id="97" name="Oval 407"/>
              <p:cNvSpPr/>
              <p:nvPr/>
            </p:nvSpPr>
            <p:spPr>
              <a:xfrm>
                <a:off x="7226219" y="3964554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Rectangle 410"/>
              <p:cNvSpPr/>
              <p:nvPr/>
            </p:nvSpPr>
            <p:spPr>
              <a:xfrm>
                <a:off x="7226219" y="3951497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9" name="Oval 411"/>
              <p:cNvSpPr/>
              <p:nvPr/>
            </p:nvSpPr>
            <p:spPr>
              <a:xfrm>
                <a:off x="7224244" y="3873096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0" name="Group 698"/>
              <p:cNvGrpSpPr/>
              <p:nvPr/>
            </p:nvGrpSpPr>
            <p:grpSpPr>
              <a:xfrm>
                <a:off x="7320841" y="3907944"/>
                <a:ext cx="272052" cy="63148"/>
                <a:chOff x="7320841" y="3907944"/>
                <a:chExt cx="272052" cy="63148"/>
              </a:xfrm>
            </p:grpSpPr>
            <p:sp>
              <p:nvSpPr>
                <p:cNvPr id="101" name="Freeform 699"/>
                <p:cNvSpPr/>
                <p:nvPr/>
              </p:nvSpPr>
              <p:spPr>
                <a:xfrm>
                  <a:off x="7320841" y="3907944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2" name="Freeform 700"/>
                <p:cNvSpPr/>
                <p:nvPr/>
              </p:nvSpPr>
              <p:spPr>
                <a:xfrm>
                  <a:off x="7333131" y="3907944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3" name="Line 701"/>
              <p:cNvSpPr/>
              <p:nvPr/>
            </p:nvSpPr>
            <p:spPr>
              <a:xfrm>
                <a:off x="7226219" y="393625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Line 702"/>
              <p:cNvSpPr/>
              <p:nvPr/>
            </p:nvSpPr>
            <p:spPr>
              <a:xfrm>
                <a:off x="7705273" y="3940606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5" name="Group 712"/>
            <p:cNvGrpSpPr/>
            <p:nvPr/>
          </p:nvGrpSpPr>
          <p:grpSpPr>
            <a:xfrm>
              <a:off x="6905685" y="3587035"/>
              <a:ext cx="484971" cy="206874"/>
              <a:chOff x="6905685" y="3587035"/>
              <a:chExt cx="484971" cy="206874"/>
            </a:xfrm>
          </p:grpSpPr>
          <p:sp>
            <p:nvSpPr>
              <p:cNvPr id="106" name="Oval 407"/>
              <p:cNvSpPr/>
              <p:nvPr/>
            </p:nvSpPr>
            <p:spPr>
              <a:xfrm>
                <a:off x="6907661" y="3678494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Rectangle 410"/>
              <p:cNvSpPr/>
              <p:nvPr/>
            </p:nvSpPr>
            <p:spPr>
              <a:xfrm>
                <a:off x="6907661" y="3665427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8" name="Oval 411"/>
              <p:cNvSpPr/>
              <p:nvPr/>
            </p:nvSpPr>
            <p:spPr>
              <a:xfrm>
                <a:off x="6905685" y="3587035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9" name="Group 716"/>
              <p:cNvGrpSpPr/>
              <p:nvPr/>
            </p:nvGrpSpPr>
            <p:grpSpPr>
              <a:xfrm>
                <a:off x="7002283" y="3621883"/>
                <a:ext cx="272052" cy="63148"/>
                <a:chOff x="7002283" y="3621883"/>
                <a:chExt cx="272052" cy="63148"/>
              </a:xfrm>
            </p:grpSpPr>
            <p:sp>
              <p:nvSpPr>
                <p:cNvPr id="110" name="Freeform 717"/>
                <p:cNvSpPr/>
                <p:nvPr/>
              </p:nvSpPr>
              <p:spPr>
                <a:xfrm>
                  <a:off x="7002283" y="3621883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1" name="Freeform 718"/>
                <p:cNvSpPr/>
                <p:nvPr/>
              </p:nvSpPr>
              <p:spPr>
                <a:xfrm>
                  <a:off x="7014572" y="3621883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2" name="Line 719"/>
              <p:cNvSpPr/>
              <p:nvPr/>
            </p:nvSpPr>
            <p:spPr>
              <a:xfrm>
                <a:off x="6907661" y="365018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3" name="Line 720"/>
              <p:cNvSpPr/>
              <p:nvPr/>
            </p:nvSpPr>
            <p:spPr>
              <a:xfrm>
                <a:off x="7386715" y="365454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4" name="Group 721"/>
            <p:cNvGrpSpPr/>
            <p:nvPr/>
          </p:nvGrpSpPr>
          <p:grpSpPr>
            <a:xfrm>
              <a:off x="7566577" y="3599965"/>
              <a:ext cx="484961" cy="206873"/>
              <a:chOff x="7566577" y="3599965"/>
              <a:chExt cx="484961" cy="206873"/>
            </a:xfrm>
          </p:grpSpPr>
          <p:sp>
            <p:nvSpPr>
              <p:cNvPr id="115" name="Oval 407"/>
              <p:cNvSpPr/>
              <p:nvPr/>
            </p:nvSpPr>
            <p:spPr>
              <a:xfrm>
                <a:off x="7568543" y="3691423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Rectangle 410"/>
              <p:cNvSpPr/>
              <p:nvPr/>
            </p:nvSpPr>
            <p:spPr>
              <a:xfrm>
                <a:off x="7568543" y="3678356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7" name="Oval 411"/>
              <p:cNvSpPr/>
              <p:nvPr/>
            </p:nvSpPr>
            <p:spPr>
              <a:xfrm>
                <a:off x="7566577" y="3599965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8" name="Group 725"/>
              <p:cNvGrpSpPr/>
              <p:nvPr/>
            </p:nvGrpSpPr>
            <p:grpSpPr>
              <a:xfrm>
                <a:off x="7663174" y="3634813"/>
                <a:ext cx="272052" cy="63148"/>
                <a:chOff x="7663174" y="3634813"/>
                <a:chExt cx="272052" cy="63148"/>
              </a:xfrm>
            </p:grpSpPr>
            <p:sp>
              <p:nvSpPr>
                <p:cNvPr id="119" name="Freeform 726"/>
                <p:cNvSpPr/>
                <p:nvPr/>
              </p:nvSpPr>
              <p:spPr>
                <a:xfrm>
                  <a:off x="7663174" y="3634813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0" name="Freeform 727"/>
                <p:cNvSpPr/>
                <p:nvPr/>
              </p:nvSpPr>
              <p:spPr>
                <a:xfrm>
                  <a:off x="7675464" y="3634813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1" name="Line 728"/>
              <p:cNvSpPr/>
              <p:nvPr/>
            </p:nvSpPr>
            <p:spPr>
              <a:xfrm>
                <a:off x="7568543" y="3663113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Line 729"/>
              <p:cNvSpPr/>
              <p:nvPr/>
            </p:nvSpPr>
            <p:spPr>
              <a:xfrm>
                <a:off x="8047606" y="366747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3" name="Group 730"/>
            <p:cNvGrpSpPr/>
            <p:nvPr/>
          </p:nvGrpSpPr>
          <p:grpSpPr>
            <a:xfrm>
              <a:off x="6786823" y="4477542"/>
              <a:ext cx="618088" cy="247281"/>
              <a:chOff x="6786823" y="4477542"/>
              <a:chExt cx="618088" cy="247281"/>
            </a:xfrm>
          </p:grpSpPr>
          <p:sp>
            <p:nvSpPr>
              <p:cNvPr id="124" name="Oval 407"/>
              <p:cNvSpPr/>
              <p:nvPr/>
            </p:nvSpPr>
            <p:spPr>
              <a:xfrm>
                <a:off x="6789328" y="4586868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Rectangle 410"/>
              <p:cNvSpPr/>
              <p:nvPr/>
            </p:nvSpPr>
            <p:spPr>
              <a:xfrm>
                <a:off x="6789328" y="4571250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6" name="Oval 411"/>
              <p:cNvSpPr/>
              <p:nvPr/>
            </p:nvSpPr>
            <p:spPr>
              <a:xfrm>
                <a:off x="6786823" y="4477542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7" name="Group 734"/>
              <p:cNvGrpSpPr/>
              <p:nvPr/>
            </p:nvGrpSpPr>
            <p:grpSpPr>
              <a:xfrm>
                <a:off x="6909937" y="4519193"/>
                <a:ext cx="346740" cy="75483"/>
                <a:chOff x="6909937" y="4519193"/>
                <a:chExt cx="346740" cy="75483"/>
              </a:xfrm>
            </p:grpSpPr>
            <p:sp>
              <p:nvSpPr>
                <p:cNvPr id="128" name="Freeform 735"/>
                <p:cNvSpPr/>
                <p:nvPr/>
              </p:nvSpPr>
              <p:spPr>
                <a:xfrm>
                  <a:off x="6909937" y="4519193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9" name="Freeform 736"/>
                <p:cNvSpPr/>
                <p:nvPr/>
              </p:nvSpPr>
              <p:spPr>
                <a:xfrm>
                  <a:off x="6925592" y="4519193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0" name="Line 737"/>
              <p:cNvSpPr/>
              <p:nvPr/>
            </p:nvSpPr>
            <p:spPr>
              <a:xfrm>
                <a:off x="6789328" y="455303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Line 738"/>
              <p:cNvSpPr/>
              <p:nvPr/>
            </p:nvSpPr>
            <p:spPr>
              <a:xfrm>
                <a:off x="7399891" y="455823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2" name="Group 739"/>
            <p:cNvGrpSpPr/>
            <p:nvPr/>
          </p:nvGrpSpPr>
          <p:grpSpPr>
            <a:xfrm>
              <a:off x="7419185" y="4781388"/>
              <a:ext cx="618098" cy="247271"/>
              <a:chOff x="7419185" y="4781388"/>
              <a:chExt cx="618098" cy="247271"/>
            </a:xfrm>
          </p:grpSpPr>
          <p:sp>
            <p:nvSpPr>
              <p:cNvPr id="133" name="Oval 407"/>
              <p:cNvSpPr/>
              <p:nvPr/>
            </p:nvSpPr>
            <p:spPr>
              <a:xfrm>
                <a:off x="7421700" y="4890704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Rectangle 410"/>
              <p:cNvSpPr/>
              <p:nvPr/>
            </p:nvSpPr>
            <p:spPr>
              <a:xfrm>
                <a:off x="7421700" y="4875087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5" name="Oval 411"/>
              <p:cNvSpPr/>
              <p:nvPr/>
            </p:nvSpPr>
            <p:spPr>
              <a:xfrm>
                <a:off x="7419185" y="4781388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6" name="Group 743"/>
              <p:cNvGrpSpPr/>
              <p:nvPr/>
            </p:nvGrpSpPr>
            <p:grpSpPr>
              <a:xfrm>
                <a:off x="7542300" y="4823030"/>
                <a:ext cx="346740" cy="75483"/>
                <a:chOff x="7542300" y="4823030"/>
                <a:chExt cx="346740" cy="75483"/>
              </a:xfrm>
            </p:grpSpPr>
            <p:sp>
              <p:nvSpPr>
                <p:cNvPr id="137" name="Freeform 744"/>
                <p:cNvSpPr/>
                <p:nvPr/>
              </p:nvSpPr>
              <p:spPr>
                <a:xfrm>
                  <a:off x="7542300" y="4823030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8" name="Freeform 745"/>
                <p:cNvSpPr/>
                <p:nvPr/>
              </p:nvSpPr>
              <p:spPr>
                <a:xfrm>
                  <a:off x="7557964" y="4823030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9" name="Line 746"/>
              <p:cNvSpPr/>
              <p:nvPr/>
            </p:nvSpPr>
            <p:spPr>
              <a:xfrm>
                <a:off x="7421700" y="4856872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Line 747"/>
              <p:cNvSpPr/>
              <p:nvPr/>
            </p:nvSpPr>
            <p:spPr>
              <a:xfrm>
                <a:off x="8032254" y="4862075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1" name="Group 748"/>
            <p:cNvGrpSpPr/>
            <p:nvPr/>
          </p:nvGrpSpPr>
          <p:grpSpPr>
            <a:xfrm>
              <a:off x="6072045" y="4826642"/>
              <a:ext cx="618098" cy="247271"/>
              <a:chOff x="6072045" y="4826642"/>
              <a:chExt cx="618098" cy="247271"/>
            </a:xfrm>
          </p:grpSpPr>
          <p:sp>
            <p:nvSpPr>
              <p:cNvPr id="142" name="Oval 407"/>
              <p:cNvSpPr/>
              <p:nvPr/>
            </p:nvSpPr>
            <p:spPr>
              <a:xfrm>
                <a:off x="6074560" y="4935958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Rectangle 410"/>
              <p:cNvSpPr/>
              <p:nvPr/>
            </p:nvSpPr>
            <p:spPr>
              <a:xfrm>
                <a:off x="6074560" y="4920340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4" name="Oval 411"/>
              <p:cNvSpPr/>
              <p:nvPr/>
            </p:nvSpPr>
            <p:spPr>
              <a:xfrm>
                <a:off x="6072045" y="4826642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5" name="Group 752"/>
              <p:cNvGrpSpPr/>
              <p:nvPr/>
            </p:nvGrpSpPr>
            <p:grpSpPr>
              <a:xfrm>
                <a:off x="6195160" y="4868283"/>
                <a:ext cx="346740" cy="75483"/>
                <a:chOff x="6195160" y="4868283"/>
                <a:chExt cx="346740" cy="75483"/>
              </a:xfrm>
            </p:grpSpPr>
            <p:sp>
              <p:nvSpPr>
                <p:cNvPr id="146" name="Freeform 753"/>
                <p:cNvSpPr/>
                <p:nvPr/>
              </p:nvSpPr>
              <p:spPr>
                <a:xfrm>
                  <a:off x="6195160" y="4868283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7" name="Freeform 754"/>
                <p:cNvSpPr/>
                <p:nvPr/>
              </p:nvSpPr>
              <p:spPr>
                <a:xfrm>
                  <a:off x="6210824" y="4868283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8" name="Line 755"/>
              <p:cNvSpPr/>
              <p:nvPr/>
            </p:nvSpPr>
            <p:spPr>
              <a:xfrm>
                <a:off x="6074560" y="490212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Line 756"/>
              <p:cNvSpPr/>
              <p:nvPr/>
            </p:nvSpPr>
            <p:spPr>
              <a:xfrm>
                <a:off x="6685123" y="490732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0" name="Group 757"/>
            <p:cNvGrpSpPr/>
            <p:nvPr/>
          </p:nvGrpSpPr>
          <p:grpSpPr>
            <a:xfrm>
              <a:off x="5878686" y="3596737"/>
              <a:ext cx="389881" cy="172931"/>
              <a:chOff x="5878686" y="3596737"/>
              <a:chExt cx="389881" cy="172931"/>
            </a:xfrm>
          </p:grpSpPr>
          <p:sp>
            <p:nvSpPr>
              <p:cNvPr id="151" name="Oval 407"/>
              <p:cNvSpPr/>
              <p:nvPr/>
            </p:nvSpPr>
            <p:spPr>
              <a:xfrm>
                <a:off x="5880277" y="367319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Rectangle 410"/>
              <p:cNvSpPr/>
              <p:nvPr/>
            </p:nvSpPr>
            <p:spPr>
              <a:xfrm>
                <a:off x="5880277" y="3662263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3" name="Oval 411"/>
              <p:cNvSpPr/>
              <p:nvPr/>
            </p:nvSpPr>
            <p:spPr>
              <a:xfrm>
                <a:off x="5878686" y="359673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4" name="Group 761"/>
              <p:cNvGrpSpPr/>
              <p:nvPr/>
            </p:nvGrpSpPr>
            <p:grpSpPr>
              <a:xfrm>
                <a:off x="5956346" y="3625861"/>
                <a:ext cx="218715" cy="52788"/>
                <a:chOff x="5956346" y="3625861"/>
                <a:chExt cx="218715" cy="52788"/>
              </a:xfrm>
            </p:grpSpPr>
            <p:sp>
              <p:nvSpPr>
                <p:cNvPr id="155" name="Freeform 762"/>
                <p:cNvSpPr/>
                <p:nvPr/>
              </p:nvSpPr>
              <p:spPr>
                <a:xfrm>
                  <a:off x="5956346" y="362586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6" name="Freeform 763"/>
                <p:cNvSpPr/>
                <p:nvPr/>
              </p:nvSpPr>
              <p:spPr>
                <a:xfrm>
                  <a:off x="5966222" y="362586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7" name="Line 764"/>
              <p:cNvSpPr/>
              <p:nvPr/>
            </p:nvSpPr>
            <p:spPr>
              <a:xfrm>
                <a:off x="5880277" y="364952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Line 765"/>
              <p:cNvSpPr/>
              <p:nvPr/>
            </p:nvSpPr>
            <p:spPr>
              <a:xfrm>
                <a:off x="6265395" y="365316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9" name="Group 767"/>
            <p:cNvGrpSpPr/>
            <p:nvPr/>
          </p:nvGrpSpPr>
          <p:grpSpPr>
            <a:xfrm>
              <a:off x="6178225" y="2423397"/>
              <a:ext cx="389881" cy="172931"/>
              <a:chOff x="6178225" y="2423397"/>
              <a:chExt cx="389881" cy="172931"/>
            </a:xfrm>
          </p:grpSpPr>
          <p:sp>
            <p:nvSpPr>
              <p:cNvPr id="160" name="Oval 407"/>
              <p:cNvSpPr/>
              <p:nvPr/>
            </p:nvSpPr>
            <p:spPr>
              <a:xfrm>
                <a:off x="6179816" y="249985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Rectangle 410"/>
              <p:cNvSpPr/>
              <p:nvPr/>
            </p:nvSpPr>
            <p:spPr>
              <a:xfrm>
                <a:off x="6179816" y="2488932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Oval 411"/>
              <p:cNvSpPr/>
              <p:nvPr/>
            </p:nvSpPr>
            <p:spPr>
              <a:xfrm>
                <a:off x="6178225" y="242339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3" name="Group 771"/>
              <p:cNvGrpSpPr/>
              <p:nvPr/>
            </p:nvGrpSpPr>
            <p:grpSpPr>
              <a:xfrm>
                <a:off x="6255885" y="2452521"/>
                <a:ext cx="218715" cy="52788"/>
                <a:chOff x="6255885" y="2452521"/>
                <a:chExt cx="218715" cy="52788"/>
              </a:xfrm>
            </p:grpSpPr>
            <p:sp>
              <p:nvSpPr>
                <p:cNvPr id="164" name="Freeform 772"/>
                <p:cNvSpPr/>
                <p:nvPr/>
              </p:nvSpPr>
              <p:spPr>
                <a:xfrm>
                  <a:off x="6255885" y="245252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5" name="Freeform 773"/>
                <p:cNvSpPr/>
                <p:nvPr/>
              </p:nvSpPr>
              <p:spPr>
                <a:xfrm>
                  <a:off x="6265770" y="245252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6" name="Line 774"/>
              <p:cNvSpPr/>
              <p:nvPr/>
            </p:nvSpPr>
            <p:spPr>
              <a:xfrm>
                <a:off x="6179816" y="2476186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Line 775"/>
              <p:cNvSpPr/>
              <p:nvPr/>
            </p:nvSpPr>
            <p:spPr>
              <a:xfrm>
                <a:off x="6564934" y="247982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8" name="Group 776"/>
            <p:cNvGrpSpPr/>
            <p:nvPr/>
          </p:nvGrpSpPr>
          <p:grpSpPr>
            <a:xfrm>
              <a:off x="5438092" y="3454511"/>
              <a:ext cx="505571" cy="358783"/>
              <a:chOff x="5438092" y="3454511"/>
              <a:chExt cx="505571" cy="358783"/>
            </a:xfrm>
          </p:grpSpPr>
          <p:pic>
            <p:nvPicPr>
              <p:cNvPr id="169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466969" y="3501009"/>
                <a:ext cx="369554" cy="31228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0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438092" y="3454511"/>
                <a:ext cx="505571" cy="1079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1" name="Group 779"/>
            <p:cNvGrpSpPr/>
            <p:nvPr/>
          </p:nvGrpSpPr>
          <p:grpSpPr>
            <a:xfrm>
              <a:off x="6956398" y="4985025"/>
              <a:ext cx="562630" cy="428286"/>
              <a:chOff x="6956398" y="4985025"/>
              <a:chExt cx="562630" cy="428286"/>
            </a:xfrm>
          </p:grpSpPr>
          <p:pic>
            <p:nvPicPr>
              <p:cNvPr id="172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6988530" y="5040529"/>
                <a:ext cx="411260" cy="372782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3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956398" y="4985025"/>
                <a:ext cx="562630" cy="12882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4" name="Group 782"/>
            <p:cNvGrpSpPr/>
            <p:nvPr/>
          </p:nvGrpSpPr>
          <p:grpSpPr>
            <a:xfrm>
              <a:off x="5886614" y="1768851"/>
              <a:ext cx="456441" cy="643234"/>
              <a:chOff x="5886614" y="1768851"/>
              <a:chExt cx="456441" cy="643234"/>
            </a:xfrm>
          </p:grpSpPr>
          <p:grpSp>
            <p:nvGrpSpPr>
              <p:cNvPr id="175" name="Group 783"/>
              <p:cNvGrpSpPr/>
              <p:nvPr/>
            </p:nvGrpSpPr>
            <p:grpSpPr>
              <a:xfrm>
                <a:off x="5957928" y="1939698"/>
                <a:ext cx="297957" cy="472387"/>
                <a:chOff x="5957928" y="1939698"/>
                <a:chExt cx="297957" cy="472387"/>
              </a:xfrm>
            </p:grpSpPr>
            <p:sp>
              <p:nvSpPr>
                <p:cNvPr id="176" name="Line 270"/>
                <p:cNvSpPr/>
                <p:nvPr/>
              </p:nvSpPr>
              <p:spPr>
                <a:xfrm flipH="1">
                  <a:off x="5957928" y="1939698"/>
                  <a:ext cx="148974" cy="4278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7" name="Line 271"/>
                <p:cNvSpPr/>
                <p:nvPr/>
              </p:nvSpPr>
              <p:spPr>
                <a:xfrm>
                  <a:off x="6106911" y="1939698"/>
                  <a:ext cx="148974" cy="42590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8" name="Line 272"/>
                <p:cNvSpPr/>
                <p:nvPr/>
              </p:nvSpPr>
              <p:spPr>
                <a:xfrm>
                  <a:off x="5957928" y="2365607"/>
                  <a:ext cx="148974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3"/>
                <p:cNvSpPr/>
                <p:nvPr/>
              </p:nvSpPr>
              <p:spPr>
                <a:xfrm flipH="1">
                  <a:off x="6106911" y="2365607"/>
                  <a:ext cx="148974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4"/>
                <p:cNvSpPr/>
                <p:nvPr/>
              </p:nvSpPr>
              <p:spPr>
                <a:xfrm>
                  <a:off x="6106911" y="1949244"/>
                  <a:ext cx="0" cy="462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5"/>
                <p:cNvSpPr/>
                <p:nvPr/>
              </p:nvSpPr>
              <p:spPr>
                <a:xfrm flipV="1">
                  <a:off x="5957928" y="2321679"/>
                  <a:ext cx="148974" cy="458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6"/>
                <p:cNvSpPr/>
                <p:nvPr/>
              </p:nvSpPr>
              <p:spPr>
                <a:xfrm flipH="1" flipV="1">
                  <a:off x="6106911" y="2321679"/>
                  <a:ext cx="148974" cy="439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7"/>
                <p:cNvSpPr/>
                <p:nvPr/>
              </p:nvSpPr>
              <p:spPr>
                <a:xfrm>
                  <a:off x="6021159" y="2181621"/>
                  <a:ext cx="85752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8"/>
                <p:cNvSpPr/>
                <p:nvPr/>
              </p:nvSpPr>
              <p:spPr>
                <a:xfrm flipV="1">
                  <a:off x="6106911" y="2181621"/>
                  <a:ext cx="90114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79"/>
                <p:cNvSpPr/>
                <p:nvPr/>
              </p:nvSpPr>
              <p:spPr>
                <a:xfrm>
                  <a:off x="5992813" y="2244010"/>
                  <a:ext cx="110459" cy="4774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80"/>
                <p:cNvSpPr/>
                <p:nvPr/>
              </p:nvSpPr>
              <p:spPr>
                <a:xfrm flipV="1">
                  <a:off x="6106911" y="2253566"/>
                  <a:ext cx="111191" cy="420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81"/>
                <p:cNvSpPr/>
                <p:nvPr/>
              </p:nvSpPr>
              <p:spPr>
                <a:xfrm flipV="1">
                  <a:off x="6106911" y="2117320"/>
                  <a:ext cx="56683" cy="171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2"/>
                <p:cNvSpPr/>
                <p:nvPr/>
              </p:nvSpPr>
              <p:spPr>
                <a:xfrm flipV="1">
                  <a:off x="6106911" y="2028825"/>
                  <a:ext cx="35606" cy="1336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3"/>
                <p:cNvSpPr/>
                <p:nvPr/>
              </p:nvSpPr>
              <p:spPr>
                <a:xfrm>
                  <a:off x="6042958" y="2111587"/>
                  <a:ext cx="69037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0" name="Line 284"/>
                <p:cNvSpPr/>
                <p:nvPr/>
              </p:nvSpPr>
              <p:spPr>
                <a:xfrm>
                  <a:off x="6073481" y="2025011"/>
                  <a:ext cx="39968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1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886614" y="1768851"/>
                <a:ext cx="456441" cy="33877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2" name="Oval 800"/>
              <p:cNvSpPr/>
              <p:nvPr/>
            </p:nvSpPr>
            <p:spPr>
              <a:xfrm>
                <a:off x="6079964" y="1906112"/>
                <a:ext cx="52303" cy="503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3" name="Text Box 580"/>
            <p:cNvSpPr txBox="1"/>
            <p:nvPr/>
          </p:nvSpPr>
          <p:spPr>
            <a:xfrm>
              <a:off x="5783598" y="1300167"/>
              <a:ext cx="281852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4" name="Text Box 580"/>
            <p:cNvSpPr txBox="1"/>
            <p:nvPr/>
          </p:nvSpPr>
          <p:spPr>
            <a:xfrm>
              <a:off x="7193657" y="1999966"/>
              <a:ext cx="1893749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5" name="Text Box 580"/>
            <p:cNvSpPr txBox="1"/>
            <p:nvPr/>
          </p:nvSpPr>
          <p:spPr>
            <a:xfrm>
              <a:off x="7072673" y="3249256"/>
              <a:ext cx="2071326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5356884" y="2762109"/>
              <a:ext cx="2339071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7" name="Text Box 580"/>
            <p:cNvSpPr txBox="1"/>
            <p:nvPr/>
          </p:nvSpPr>
          <p:spPr>
            <a:xfrm>
              <a:off x="5081924" y="5637952"/>
              <a:ext cx="1933096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98" name="Group 950"/>
            <p:cNvGrpSpPr/>
            <p:nvPr/>
          </p:nvGrpSpPr>
          <p:grpSpPr>
            <a:xfrm>
              <a:off x="8062639" y="4983406"/>
              <a:ext cx="226643" cy="489706"/>
              <a:chOff x="8062639" y="4983406"/>
              <a:chExt cx="226643" cy="489706"/>
            </a:xfrm>
          </p:grpSpPr>
          <p:sp>
            <p:nvSpPr>
              <p:cNvPr id="199" name="Freeform 951"/>
              <p:cNvSpPr/>
              <p:nvPr/>
            </p:nvSpPr>
            <p:spPr>
              <a:xfrm>
                <a:off x="8242044" y="4984229"/>
                <a:ext cx="4500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Rectangle 952"/>
              <p:cNvSpPr/>
              <p:nvPr/>
            </p:nvSpPr>
            <p:spPr>
              <a:xfrm>
                <a:off x="8073777" y="4983406"/>
                <a:ext cx="166356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1" name="Freeform 953"/>
              <p:cNvSpPr/>
              <p:nvPr/>
            </p:nvSpPr>
            <p:spPr>
              <a:xfrm>
                <a:off x="8250466" y="5012228"/>
                <a:ext cx="26874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Freeform 954"/>
              <p:cNvSpPr/>
              <p:nvPr/>
            </p:nvSpPr>
            <p:spPr>
              <a:xfrm>
                <a:off x="8244587" y="5230916"/>
                <a:ext cx="41824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955"/>
              <p:cNvSpPr/>
              <p:nvPr/>
            </p:nvSpPr>
            <p:spPr>
              <a:xfrm>
                <a:off x="8073777" y="5036752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4" name="Group 956"/>
              <p:cNvGrpSpPr/>
              <p:nvPr/>
            </p:nvGrpSpPr>
            <p:grpSpPr>
              <a:xfrm>
                <a:off x="8159374" y="5031833"/>
                <a:ext cx="91897" cy="30705"/>
                <a:chOff x="8159374" y="5031833"/>
                <a:chExt cx="91897" cy="30705"/>
              </a:xfrm>
            </p:grpSpPr>
            <p:sp>
              <p:nvSpPr>
                <p:cNvPr id="205" name="AutoShape 957"/>
                <p:cNvSpPr/>
                <p:nvPr/>
              </p:nvSpPr>
              <p:spPr>
                <a:xfrm>
                  <a:off x="8159374" y="5031833"/>
                  <a:ext cx="91897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6" name="AutoShape 958"/>
                <p:cNvSpPr/>
                <p:nvPr/>
              </p:nvSpPr>
              <p:spPr>
                <a:xfrm>
                  <a:off x="8160901" y="5035024"/>
                  <a:ext cx="88705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7" name="Rectangle 959"/>
              <p:cNvSpPr/>
              <p:nvPr/>
            </p:nvSpPr>
            <p:spPr>
              <a:xfrm>
                <a:off x="8075368" y="5104610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8" name="Group 960"/>
              <p:cNvGrpSpPr/>
              <p:nvPr/>
            </p:nvGrpSpPr>
            <p:grpSpPr>
              <a:xfrm>
                <a:off x="8159310" y="5098100"/>
                <a:ext cx="91897" cy="27386"/>
                <a:chOff x="8159310" y="5098100"/>
                <a:chExt cx="91897" cy="27386"/>
              </a:xfrm>
            </p:grpSpPr>
            <p:sp>
              <p:nvSpPr>
                <p:cNvPr id="209" name="AutoShape 961"/>
                <p:cNvSpPr/>
                <p:nvPr/>
              </p:nvSpPr>
              <p:spPr>
                <a:xfrm>
                  <a:off x="8159310" y="5098100"/>
                  <a:ext cx="91897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0" name="AutoShape 962"/>
                <p:cNvSpPr/>
                <p:nvPr/>
              </p:nvSpPr>
              <p:spPr>
                <a:xfrm>
                  <a:off x="8160965" y="5101446"/>
                  <a:ext cx="88705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1" name="Rectangle 963"/>
              <p:cNvSpPr/>
              <p:nvPr/>
            </p:nvSpPr>
            <p:spPr>
              <a:xfrm>
                <a:off x="8075368" y="5172459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964"/>
              <p:cNvSpPr/>
              <p:nvPr/>
            </p:nvSpPr>
            <p:spPr>
              <a:xfrm>
                <a:off x="8076959" y="5233979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3" name="Group 965"/>
              <p:cNvGrpSpPr/>
              <p:nvPr/>
            </p:nvGrpSpPr>
            <p:grpSpPr>
              <a:xfrm>
                <a:off x="8157783" y="5232251"/>
                <a:ext cx="91924" cy="27532"/>
                <a:chOff x="8157783" y="5232251"/>
                <a:chExt cx="91924" cy="27532"/>
              </a:xfrm>
            </p:grpSpPr>
            <p:sp>
              <p:nvSpPr>
                <p:cNvPr id="214" name="AutoShape 966"/>
                <p:cNvSpPr/>
                <p:nvPr/>
              </p:nvSpPr>
              <p:spPr>
                <a:xfrm>
                  <a:off x="8157783" y="5232251"/>
                  <a:ext cx="91924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5" name="AutoShape 967"/>
                <p:cNvSpPr/>
                <p:nvPr/>
              </p:nvSpPr>
              <p:spPr>
                <a:xfrm>
                  <a:off x="8159310" y="5232251"/>
                  <a:ext cx="88733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6" name="Freeform 968"/>
              <p:cNvSpPr/>
              <p:nvPr/>
            </p:nvSpPr>
            <p:spPr>
              <a:xfrm>
                <a:off x="8245217" y="5172459"/>
                <a:ext cx="41824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7" name="Group 969"/>
              <p:cNvGrpSpPr/>
              <p:nvPr/>
            </p:nvGrpSpPr>
            <p:grpSpPr>
              <a:xfrm>
                <a:off x="8157783" y="5167557"/>
                <a:ext cx="93460" cy="27386"/>
                <a:chOff x="8157783" y="5167557"/>
                <a:chExt cx="93460" cy="27386"/>
              </a:xfrm>
            </p:grpSpPr>
            <p:sp>
              <p:nvSpPr>
                <p:cNvPr id="218" name="AutoShape 970"/>
                <p:cNvSpPr/>
                <p:nvPr/>
              </p:nvSpPr>
              <p:spPr>
                <a:xfrm>
                  <a:off x="8157783" y="5167557"/>
                  <a:ext cx="93460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9" name="AutoShape 971"/>
                <p:cNvSpPr/>
                <p:nvPr/>
              </p:nvSpPr>
              <p:spPr>
                <a:xfrm>
                  <a:off x="8159310" y="5170822"/>
                  <a:ext cx="91924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0" name="Rectangle 972"/>
              <p:cNvSpPr/>
              <p:nvPr/>
            </p:nvSpPr>
            <p:spPr>
              <a:xfrm>
                <a:off x="8238542" y="4983406"/>
                <a:ext cx="11137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Freeform 973"/>
              <p:cNvSpPr/>
              <p:nvPr/>
            </p:nvSpPr>
            <p:spPr>
              <a:xfrm>
                <a:off x="8249040" y="5101538"/>
                <a:ext cx="37691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Freeform 974"/>
              <p:cNvSpPr/>
              <p:nvPr/>
            </p:nvSpPr>
            <p:spPr>
              <a:xfrm>
                <a:off x="8249515" y="5034704"/>
                <a:ext cx="38807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Oval 975"/>
              <p:cNvSpPr/>
              <p:nvPr/>
            </p:nvSpPr>
            <p:spPr>
              <a:xfrm>
                <a:off x="8281327" y="5429368"/>
                <a:ext cx="7955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Freeform 976"/>
              <p:cNvSpPr/>
              <p:nvPr/>
            </p:nvSpPr>
            <p:spPr>
              <a:xfrm>
                <a:off x="8247449" y="5429981"/>
                <a:ext cx="38962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AutoShape 977"/>
              <p:cNvSpPr/>
              <p:nvPr/>
            </p:nvSpPr>
            <p:spPr>
              <a:xfrm>
                <a:off x="8062639" y="5442453"/>
                <a:ext cx="190213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AutoShape 978"/>
              <p:cNvSpPr/>
              <p:nvPr/>
            </p:nvSpPr>
            <p:spPr>
              <a:xfrm>
                <a:off x="8073777" y="5450418"/>
                <a:ext cx="169538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Oval 979"/>
              <p:cNvSpPr/>
              <p:nvPr/>
            </p:nvSpPr>
            <p:spPr>
              <a:xfrm>
                <a:off x="8089523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Oval 980"/>
              <p:cNvSpPr/>
              <p:nvPr/>
            </p:nvSpPr>
            <p:spPr>
              <a:xfrm>
                <a:off x="8118143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Oval 981"/>
              <p:cNvSpPr/>
              <p:nvPr/>
            </p:nvSpPr>
            <p:spPr>
              <a:xfrm>
                <a:off x="8145027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0" name="Rectangle 982"/>
              <p:cNvSpPr/>
              <p:nvPr/>
            </p:nvSpPr>
            <p:spPr>
              <a:xfrm>
                <a:off x="8210077" y="5271177"/>
                <a:ext cx="12719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1" name="Group 983"/>
            <p:cNvGrpSpPr/>
            <p:nvPr/>
          </p:nvGrpSpPr>
          <p:grpSpPr>
            <a:xfrm>
              <a:off x="7747254" y="5290480"/>
              <a:ext cx="226633" cy="489697"/>
              <a:chOff x="7747254" y="5290480"/>
              <a:chExt cx="226633" cy="489697"/>
            </a:xfrm>
          </p:grpSpPr>
          <p:sp>
            <p:nvSpPr>
              <p:cNvPr id="232" name="Freeform 984"/>
              <p:cNvSpPr/>
              <p:nvPr/>
            </p:nvSpPr>
            <p:spPr>
              <a:xfrm>
                <a:off x="7926650" y="5291294"/>
                <a:ext cx="4500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Rectangle 985"/>
              <p:cNvSpPr/>
              <p:nvPr/>
            </p:nvSpPr>
            <p:spPr>
              <a:xfrm>
                <a:off x="7758382" y="5290480"/>
                <a:ext cx="166356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4" name="Freeform 986"/>
              <p:cNvSpPr/>
              <p:nvPr/>
            </p:nvSpPr>
            <p:spPr>
              <a:xfrm>
                <a:off x="7935080" y="5319293"/>
                <a:ext cx="26874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Freeform 987"/>
              <p:cNvSpPr/>
              <p:nvPr/>
            </p:nvSpPr>
            <p:spPr>
              <a:xfrm>
                <a:off x="7929201" y="5537981"/>
                <a:ext cx="41824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6" name="Rectangle 988"/>
              <p:cNvSpPr/>
              <p:nvPr/>
            </p:nvSpPr>
            <p:spPr>
              <a:xfrm>
                <a:off x="7758382" y="5343826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7" name="Group 989"/>
              <p:cNvGrpSpPr/>
              <p:nvPr/>
            </p:nvGrpSpPr>
            <p:grpSpPr>
              <a:xfrm>
                <a:off x="7843979" y="5338898"/>
                <a:ext cx="91897" cy="30705"/>
                <a:chOff x="7843979" y="5338898"/>
                <a:chExt cx="91897" cy="30705"/>
              </a:xfrm>
            </p:grpSpPr>
            <p:sp>
              <p:nvSpPr>
                <p:cNvPr id="238" name="AutoShape 990"/>
                <p:cNvSpPr/>
                <p:nvPr/>
              </p:nvSpPr>
              <p:spPr>
                <a:xfrm>
                  <a:off x="7843979" y="5338898"/>
                  <a:ext cx="91897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9" name="AutoShape 991"/>
                <p:cNvSpPr/>
                <p:nvPr/>
              </p:nvSpPr>
              <p:spPr>
                <a:xfrm>
                  <a:off x="7845515" y="5342098"/>
                  <a:ext cx="88705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0" name="Rectangle 992"/>
              <p:cNvSpPr/>
              <p:nvPr/>
            </p:nvSpPr>
            <p:spPr>
              <a:xfrm>
                <a:off x="7759973" y="5411675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1" name="Group 993"/>
              <p:cNvGrpSpPr/>
              <p:nvPr/>
            </p:nvGrpSpPr>
            <p:grpSpPr>
              <a:xfrm>
                <a:off x="7843915" y="5405164"/>
                <a:ext cx="91897" cy="27386"/>
                <a:chOff x="7843915" y="5405164"/>
                <a:chExt cx="91897" cy="27386"/>
              </a:xfrm>
            </p:grpSpPr>
            <p:sp>
              <p:nvSpPr>
                <p:cNvPr id="242" name="AutoShape 994"/>
                <p:cNvSpPr/>
                <p:nvPr/>
              </p:nvSpPr>
              <p:spPr>
                <a:xfrm>
                  <a:off x="7843915" y="5405164"/>
                  <a:ext cx="91897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3" name="AutoShape 995"/>
                <p:cNvSpPr/>
                <p:nvPr/>
              </p:nvSpPr>
              <p:spPr>
                <a:xfrm>
                  <a:off x="7845579" y="5408520"/>
                  <a:ext cx="88705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4" name="Rectangle 996"/>
              <p:cNvSpPr/>
              <p:nvPr/>
            </p:nvSpPr>
            <p:spPr>
              <a:xfrm>
                <a:off x="7759973" y="5479532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5" name="Rectangle 997"/>
              <p:cNvSpPr/>
              <p:nvPr/>
            </p:nvSpPr>
            <p:spPr>
              <a:xfrm>
                <a:off x="7761564" y="5541053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6" name="Group 998"/>
              <p:cNvGrpSpPr/>
              <p:nvPr/>
            </p:nvGrpSpPr>
            <p:grpSpPr>
              <a:xfrm>
                <a:off x="7842397" y="5539325"/>
                <a:ext cx="91924" cy="27532"/>
                <a:chOff x="7842397" y="5539325"/>
                <a:chExt cx="91924" cy="27532"/>
              </a:xfrm>
            </p:grpSpPr>
            <p:sp>
              <p:nvSpPr>
                <p:cNvPr id="247" name="AutoShape 999"/>
                <p:cNvSpPr/>
                <p:nvPr/>
              </p:nvSpPr>
              <p:spPr>
                <a:xfrm>
                  <a:off x="7842397" y="5539325"/>
                  <a:ext cx="91924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8" name="AutoShape 1000"/>
                <p:cNvSpPr/>
                <p:nvPr/>
              </p:nvSpPr>
              <p:spPr>
                <a:xfrm>
                  <a:off x="7843924" y="5539325"/>
                  <a:ext cx="88733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9" name="Freeform 1001"/>
              <p:cNvSpPr/>
              <p:nvPr/>
            </p:nvSpPr>
            <p:spPr>
              <a:xfrm>
                <a:off x="7929832" y="5479532"/>
                <a:ext cx="41824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0" name="Group 1002"/>
              <p:cNvGrpSpPr/>
              <p:nvPr/>
            </p:nvGrpSpPr>
            <p:grpSpPr>
              <a:xfrm>
                <a:off x="7842388" y="5474622"/>
                <a:ext cx="93460" cy="27386"/>
                <a:chOff x="7842388" y="5474622"/>
                <a:chExt cx="93460" cy="27386"/>
              </a:xfrm>
            </p:grpSpPr>
            <p:sp>
              <p:nvSpPr>
                <p:cNvPr id="251" name="AutoShape 1003"/>
                <p:cNvSpPr/>
                <p:nvPr/>
              </p:nvSpPr>
              <p:spPr>
                <a:xfrm>
                  <a:off x="7842388" y="5474622"/>
                  <a:ext cx="93460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2" name="AutoShape 1004"/>
                <p:cNvSpPr/>
                <p:nvPr/>
              </p:nvSpPr>
              <p:spPr>
                <a:xfrm>
                  <a:off x="7843924" y="5477896"/>
                  <a:ext cx="91924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3" name="Rectangle 1005"/>
              <p:cNvSpPr/>
              <p:nvPr/>
            </p:nvSpPr>
            <p:spPr>
              <a:xfrm>
                <a:off x="7923157" y="5290480"/>
                <a:ext cx="11137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Freeform 1006"/>
              <p:cNvSpPr/>
              <p:nvPr/>
            </p:nvSpPr>
            <p:spPr>
              <a:xfrm>
                <a:off x="7933654" y="5408611"/>
                <a:ext cx="37691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Freeform 1007"/>
              <p:cNvSpPr/>
              <p:nvPr/>
            </p:nvSpPr>
            <p:spPr>
              <a:xfrm>
                <a:off x="7934129" y="5341778"/>
                <a:ext cx="38807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Oval 1008"/>
              <p:cNvSpPr/>
              <p:nvPr/>
            </p:nvSpPr>
            <p:spPr>
              <a:xfrm>
                <a:off x="7965932" y="5736442"/>
                <a:ext cx="7955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Freeform 1009"/>
              <p:cNvSpPr/>
              <p:nvPr/>
            </p:nvSpPr>
            <p:spPr>
              <a:xfrm>
                <a:off x="7932063" y="5737055"/>
                <a:ext cx="38962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AutoShape 1010"/>
              <p:cNvSpPr/>
              <p:nvPr/>
            </p:nvSpPr>
            <p:spPr>
              <a:xfrm>
                <a:off x="7747254" y="5749518"/>
                <a:ext cx="190213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AutoShape 1011"/>
              <p:cNvSpPr/>
              <p:nvPr/>
            </p:nvSpPr>
            <p:spPr>
              <a:xfrm>
                <a:off x="7758382" y="5757492"/>
                <a:ext cx="169538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Oval 1012"/>
              <p:cNvSpPr/>
              <p:nvPr/>
            </p:nvSpPr>
            <p:spPr>
              <a:xfrm>
                <a:off x="7774128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1013"/>
              <p:cNvSpPr/>
              <p:nvPr/>
            </p:nvSpPr>
            <p:spPr>
              <a:xfrm>
                <a:off x="7802758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Oval 1014"/>
              <p:cNvSpPr/>
              <p:nvPr/>
            </p:nvSpPr>
            <p:spPr>
              <a:xfrm>
                <a:off x="7829632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Rectangle 1015"/>
              <p:cNvSpPr/>
              <p:nvPr/>
            </p:nvSpPr>
            <p:spPr>
              <a:xfrm>
                <a:off x="7894682" y="5578251"/>
                <a:ext cx="12719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4" name="Group 1016"/>
            <p:cNvGrpSpPr/>
            <p:nvPr/>
          </p:nvGrpSpPr>
          <p:grpSpPr>
            <a:xfrm>
              <a:off x="5129043" y="1970870"/>
              <a:ext cx="534100" cy="415348"/>
              <a:chOff x="5129043" y="1970870"/>
              <a:chExt cx="534100" cy="415348"/>
            </a:xfrm>
          </p:grpSpPr>
          <p:pic>
            <p:nvPicPr>
              <p:cNvPr id="265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5129043" y="1970870"/>
                <a:ext cx="529821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6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5154711" y="2223830"/>
                <a:ext cx="436497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7" name="Freeform 1019"/>
              <p:cNvSpPr/>
              <p:nvPr/>
            </p:nvSpPr>
            <p:spPr>
              <a:xfrm>
                <a:off x="5299368" y="2066260"/>
                <a:ext cx="351339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68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316669" y="2071710"/>
                <a:ext cx="319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9" name="Freeform 1021"/>
              <p:cNvSpPr/>
              <p:nvPr/>
            </p:nvSpPr>
            <p:spPr>
              <a:xfrm>
                <a:off x="5363330" y="2060006"/>
                <a:ext cx="297673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Freeform 1022"/>
              <p:cNvSpPr/>
              <p:nvPr/>
            </p:nvSpPr>
            <p:spPr>
              <a:xfrm>
                <a:off x="5296259" y="2059686"/>
                <a:ext cx="82634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1" name="Freeform 1023"/>
              <p:cNvSpPr/>
              <p:nvPr/>
            </p:nvSpPr>
            <p:spPr>
              <a:xfrm>
                <a:off x="5569820" y="2089019"/>
                <a:ext cx="89053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4"/>
              <p:cNvSpPr/>
              <p:nvPr/>
            </p:nvSpPr>
            <p:spPr>
              <a:xfrm>
                <a:off x="5295281" y="2215499"/>
                <a:ext cx="326641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5"/>
              <p:cNvSpPr/>
              <p:nvPr/>
            </p:nvSpPr>
            <p:spPr>
              <a:xfrm>
                <a:off x="5579732" y="2090620"/>
                <a:ext cx="83411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4" name="Freeform 1026"/>
              <p:cNvSpPr/>
              <p:nvPr/>
            </p:nvSpPr>
            <p:spPr>
              <a:xfrm>
                <a:off x="5295674" y="2223994"/>
                <a:ext cx="290477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5" name="Group 1027"/>
              <p:cNvGrpSpPr/>
              <p:nvPr/>
            </p:nvGrpSpPr>
            <p:grpSpPr>
              <a:xfrm>
                <a:off x="5290809" y="2291486"/>
                <a:ext cx="98572" cy="37508"/>
                <a:chOff x="5290809" y="2291486"/>
                <a:chExt cx="98572" cy="37508"/>
              </a:xfrm>
            </p:grpSpPr>
            <p:sp>
              <p:nvSpPr>
                <p:cNvPr id="276" name="Freeform 1028"/>
                <p:cNvSpPr/>
                <p:nvPr/>
              </p:nvSpPr>
              <p:spPr>
                <a:xfrm>
                  <a:off x="5290809" y="2291486"/>
                  <a:ext cx="9857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7" name="Freeform 1029"/>
                <p:cNvSpPr/>
                <p:nvPr/>
              </p:nvSpPr>
              <p:spPr>
                <a:xfrm>
                  <a:off x="5292647" y="2292291"/>
                  <a:ext cx="95170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8" name="Freeform 1030"/>
                <p:cNvSpPr/>
                <p:nvPr/>
              </p:nvSpPr>
              <p:spPr>
                <a:xfrm>
                  <a:off x="5299725" y="2306171"/>
                  <a:ext cx="33823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31"/>
                <p:cNvSpPr/>
                <p:nvPr/>
              </p:nvSpPr>
              <p:spPr>
                <a:xfrm>
                  <a:off x="5298545" y="2311447"/>
                  <a:ext cx="25429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2"/>
                <p:cNvSpPr/>
                <p:nvPr/>
              </p:nvSpPr>
              <p:spPr>
                <a:xfrm>
                  <a:off x="5327513" y="2313514"/>
                  <a:ext cx="33823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1" name="Freeform 1033"/>
                <p:cNvSpPr/>
                <p:nvPr/>
              </p:nvSpPr>
              <p:spPr>
                <a:xfrm>
                  <a:off x="5326334" y="2319018"/>
                  <a:ext cx="25429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2" name="Freeform 1034"/>
              <p:cNvSpPr/>
              <p:nvPr/>
            </p:nvSpPr>
            <p:spPr>
              <a:xfrm>
                <a:off x="5459580" y="2297100"/>
                <a:ext cx="11938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Freeform 1035"/>
              <p:cNvSpPr/>
              <p:nvPr/>
            </p:nvSpPr>
            <p:spPr>
              <a:xfrm>
                <a:off x="5154902" y="2303666"/>
                <a:ext cx="305455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Freeform 1036"/>
              <p:cNvSpPr/>
              <p:nvPr/>
            </p:nvSpPr>
            <p:spPr>
              <a:xfrm>
                <a:off x="5155103" y="2289886"/>
                <a:ext cx="3300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7"/>
              <p:cNvSpPr/>
              <p:nvPr/>
            </p:nvSpPr>
            <p:spPr>
              <a:xfrm>
                <a:off x="5155295" y="2227844"/>
                <a:ext cx="141933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8"/>
              <p:cNvSpPr/>
              <p:nvPr/>
            </p:nvSpPr>
            <p:spPr>
              <a:xfrm>
                <a:off x="5164823" y="2293086"/>
                <a:ext cx="289700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Freeform 1039"/>
              <p:cNvSpPr/>
              <p:nvPr/>
            </p:nvSpPr>
            <p:spPr>
              <a:xfrm flipV="1">
                <a:off x="5454130" y="2287956"/>
                <a:ext cx="118213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8" name="Group 1064"/>
            <p:cNvGrpSpPr/>
            <p:nvPr/>
          </p:nvGrpSpPr>
          <p:grpSpPr>
            <a:xfrm>
              <a:off x="6696480" y="5476341"/>
              <a:ext cx="473878" cy="415348"/>
              <a:chOff x="6696480" y="5476341"/>
              <a:chExt cx="473878" cy="415348"/>
            </a:xfrm>
          </p:grpSpPr>
          <p:pic>
            <p:nvPicPr>
              <p:cNvPr id="289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696480" y="5476341"/>
                <a:ext cx="470083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90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719249" y="5729301"/>
                <a:ext cx="387275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1" name="Freeform 1067"/>
              <p:cNvSpPr/>
              <p:nvPr/>
            </p:nvSpPr>
            <p:spPr>
              <a:xfrm>
                <a:off x="6847603" y="5571722"/>
                <a:ext cx="311718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2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6862956" y="5577172"/>
                <a:ext cx="283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3" name="Freeform 1069"/>
              <p:cNvSpPr/>
              <p:nvPr/>
            </p:nvSpPr>
            <p:spPr>
              <a:xfrm>
                <a:off x="6904350" y="5565468"/>
                <a:ext cx="26410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4" name="Freeform 1070"/>
              <p:cNvSpPr/>
              <p:nvPr/>
            </p:nvSpPr>
            <p:spPr>
              <a:xfrm>
                <a:off x="6844841" y="5565148"/>
                <a:ext cx="7331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5" name="Freeform 1071"/>
              <p:cNvSpPr/>
              <p:nvPr/>
            </p:nvSpPr>
            <p:spPr>
              <a:xfrm>
                <a:off x="7087560" y="5594482"/>
                <a:ext cx="7900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2"/>
              <p:cNvSpPr/>
              <p:nvPr/>
            </p:nvSpPr>
            <p:spPr>
              <a:xfrm>
                <a:off x="6843973" y="5720961"/>
                <a:ext cx="2898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3"/>
              <p:cNvSpPr/>
              <p:nvPr/>
            </p:nvSpPr>
            <p:spPr>
              <a:xfrm>
                <a:off x="7096356" y="5596091"/>
                <a:ext cx="740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8" name="Freeform 1074"/>
              <p:cNvSpPr/>
              <p:nvPr/>
            </p:nvSpPr>
            <p:spPr>
              <a:xfrm>
                <a:off x="6844320" y="5729465"/>
                <a:ext cx="25772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9" name="Group 1075"/>
              <p:cNvGrpSpPr/>
              <p:nvPr/>
            </p:nvGrpSpPr>
            <p:grpSpPr>
              <a:xfrm>
                <a:off x="6840004" y="5796948"/>
                <a:ext cx="87462" cy="37508"/>
                <a:chOff x="6840004" y="5796948"/>
                <a:chExt cx="87462" cy="37508"/>
              </a:xfrm>
            </p:grpSpPr>
            <p:sp>
              <p:nvSpPr>
                <p:cNvPr id="300" name="Freeform 1076"/>
                <p:cNvSpPr/>
                <p:nvPr/>
              </p:nvSpPr>
              <p:spPr>
                <a:xfrm>
                  <a:off x="6840004" y="5796948"/>
                  <a:ext cx="8746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1" name="Freeform 1077"/>
                <p:cNvSpPr/>
                <p:nvPr/>
              </p:nvSpPr>
              <p:spPr>
                <a:xfrm>
                  <a:off x="6841641" y="5797753"/>
                  <a:ext cx="84435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2" name="Freeform 1078"/>
                <p:cNvSpPr/>
                <p:nvPr/>
              </p:nvSpPr>
              <p:spPr>
                <a:xfrm>
                  <a:off x="6847914" y="5811633"/>
                  <a:ext cx="300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79"/>
                <p:cNvSpPr/>
                <p:nvPr/>
              </p:nvSpPr>
              <p:spPr>
                <a:xfrm>
                  <a:off x="6846871" y="5816909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80"/>
                <p:cNvSpPr/>
                <p:nvPr/>
              </p:nvSpPr>
              <p:spPr>
                <a:xfrm>
                  <a:off x="6872575" y="5818976"/>
                  <a:ext cx="300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5" name="Freeform 1081"/>
                <p:cNvSpPr/>
                <p:nvPr/>
              </p:nvSpPr>
              <p:spPr>
                <a:xfrm>
                  <a:off x="6871523" y="5824481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6" name="Freeform 1082"/>
              <p:cNvSpPr/>
              <p:nvPr/>
            </p:nvSpPr>
            <p:spPr>
              <a:xfrm>
                <a:off x="6989746" y="5802562"/>
                <a:ext cx="10591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1083"/>
              <p:cNvSpPr/>
              <p:nvPr/>
            </p:nvSpPr>
            <p:spPr>
              <a:xfrm>
                <a:off x="6719422" y="5809137"/>
                <a:ext cx="271009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1084"/>
              <p:cNvSpPr/>
              <p:nvPr/>
            </p:nvSpPr>
            <p:spPr>
              <a:xfrm>
                <a:off x="6719596" y="5795348"/>
                <a:ext cx="2935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5"/>
              <p:cNvSpPr/>
              <p:nvPr/>
            </p:nvSpPr>
            <p:spPr>
              <a:xfrm>
                <a:off x="6719770" y="5733306"/>
                <a:ext cx="125931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6"/>
              <p:cNvSpPr/>
              <p:nvPr/>
            </p:nvSpPr>
            <p:spPr>
              <a:xfrm>
                <a:off x="6728228" y="5798557"/>
                <a:ext cx="25703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Freeform 1087"/>
              <p:cNvSpPr/>
              <p:nvPr/>
            </p:nvSpPr>
            <p:spPr>
              <a:xfrm flipV="1">
                <a:off x="6984909" y="5793428"/>
                <a:ext cx="104881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2" name="Group 1114"/>
            <p:cNvGrpSpPr/>
            <p:nvPr/>
          </p:nvGrpSpPr>
          <p:grpSpPr>
            <a:xfrm>
              <a:off x="5387379" y="2987445"/>
              <a:ext cx="443767" cy="415348"/>
              <a:chOff x="5387379" y="2987445"/>
              <a:chExt cx="443767" cy="415348"/>
            </a:xfrm>
          </p:grpSpPr>
          <p:pic>
            <p:nvPicPr>
              <p:cNvPr id="313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387379" y="2987445"/>
                <a:ext cx="4402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4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408704" y="3240405"/>
                <a:ext cx="362669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5" name="Freeform 1117"/>
              <p:cNvSpPr/>
              <p:nvPr/>
            </p:nvSpPr>
            <p:spPr>
              <a:xfrm>
                <a:off x="5528892" y="3082826"/>
                <a:ext cx="29191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6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543275" y="3088276"/>
                <a:ext cx="265258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7" name="Freeform 1119"/>
              <p:cNvSpPr/>
              <p:nvPr/>
            </p:nvSpPr>
            <p:spPr>
              <a:xfrm>
                <a:off x="5582046" y="3076571"/>
                <a:ext cx="24732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Freeform 1120"/>
              <p:cNvSpPr/>
              <p:nvPr/>
            </p:nvSpPr>
            <p:spPr>
              <a:xfrm>
                <a:off x="5526313" y="3076251"/>
                <a:ext cx="68653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9" name="Freeform 1121"/>
              <p:cNvSpPr/>
              <p:nvPr/>
            </p:nvSpPr>
            <p:spPr>
              <a:xfrm>
                <a:off x="5753605" y="3105585"/>
                <a:ext cx="7398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2"/>
              <p:cNvSpPr/>
              <p:nvPr/>
            </p:nvSpPr>
            <p:spPr>
              <a:xfrm>
                <a:off x="5525499" y="3232065"/>
                <a:ext cx="271393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3"/>
              <p:cNvSpPr/>
              <p:nvPr/>
            </p:nvSpPr>
            <p:spPr>
              <a:xfrm>
                <a:off x="5761844" y="3107186"/>
                <a:ext cx="693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124"/>
              <p:cNvSpPr/>
              <p:nvPr/>
            </p:nvSpPr>
            <p:spPr>
              <a:xfrm>
                <a:off x="5525828" y="3240560"/>
                <a:ext cx="241346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3" name="Group 1125"/>
              <p:cNvGrpSpPr/>
              <p:nvPr/>
            </p:nvGrpSpPr>
            <p:grpSpPr>
              <a:xfrm>
                <a:off x="5521787" y="3308052"/>
                <a:ext cx="81902" cy="37508"/>
                <a:chOff x="5521787" y="3308052"/>
                <a:chExt cx="81902" cy="37508"/>
              </a:xfrm>
            </p:grpSpPr>
            <p:sp>
              <p:nvSpPr>
                <p:cNvPr id="324" name="Freeform 1126"/>
                <p:cNvSpPr/>
                <p:nvPr/>
              </p:nvSpPr>
              <p:spPr>
                <a:xfrm>
                  <a:off x="5521787" y="3308052"/>
                  <a:ext cx="8190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Freeform 1127"/>
                <p:cNvSpPr/>
                <p:nvPr/>
              </p:nvSpPr>
              <p:spPr>
                <a:xfrm>
                  <a:off x="5523314" y="3308856"/>
                  <a:ext cx="7906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6" name="Freeform 1128"/>
                <p:cNvSpPr/>
                <p:nvPr/>
              </p:nvSpPr>
              <p:spPr>
                <a:xfrm>
                  <a:off x="5529193" y="3322737"/>
                  <a:ext cx="28099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29"/>
                <p:cNvSpPr/>
                <p:nvPr/>
              </p:nvSpPr>
              <p:spPr>
                <a:xfrm>
                  <a:off x="5528215" y="3328013"/>
                  <a:ext cx="21131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30"/>
                <p:cNvSpPr/>
                <p:nvPr/>
              </p:nvSpPr>
              <p:spPr>
                <a:xfrm>
                  <a:off x="5552282" y="3330080"/>
                  <a:ext cx="28099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9" name="Freeform 1131"/>
                <p:cNvSpPr/>
                <p:nvPr/>
              </p:nvSpPr>
              <p:spPr>
                <a:xfrm>
                  <a:off x="5551304" y="3335584"/>
                  <a:ext cx="21131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30" name="Freeform 1132"/>
              <p:cNvSpPr/>
              <p:nvPr/>
            </p:nvSpPr>
            <p:spPr>
              <a:xfrm>
                <a:off x="5662010" y="3313666"/>
                <a:ext cx="9918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Freeform 1133"/>
              <p:cNvSpPr/>
              <p:nvPr/>
            </p:nvSpPr>
            <p:spPr>
              <a:xfrm>
                <a:off x="5408868" y="3320241"/>
                <a:ext cx="253782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Freeform 1134"/>
              <p:cNvSpPr/>
              <p:nvPr/>
            </p:nvSpPr>
            <p:spPr>
              <a:xfrm>
                <a:off x="5409023" y="3306452"/>
                <a:ext cx="2743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5"/>
              <p:cNvSpPr/>
              <p:nvPr/>
            </p:nvSpPr>
            <p:spPr>
              <a:xfrm>
                <a:off x="5409188" y="3244410"/>
                <a:ext cx="117930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6"/>
              <p:cNvSpPr/>
              <p:nvPr/>
            </p:nvSpPr>
            <p:spPr>
              <a:xfrm>
                <a:off x="5417106" y="3309661"/>
                <a:ext cx="24069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Freeform 1137"/>
              <p:cNvSpPr/>
              <p:nvPr/>
            </p:nvSpPr>
            <p:spPr>
              <a:xfrm flipV="1">
                <a:off x="5657484" y="3304531"/>
                <a:ext cx="98215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6" name="Group 1139"/>
            <p:cNvGrpSpPr/>
            <p:nvPr/>
          </p:nvGrpSpPr>
          <p:grpSpPr>
            <a:xfrm>
              <a:off x="5766160" y="3171687"/>
              <a:ext cx="413647" cy="379796"/>
              <a:chOff x="5766160" y="3171687"/>
              <a:chExt cx="413647" cy="379796"/>
            </a:xfrm>
          </p:grpSpPr>
          <p:pic>
            <p:nvPicPr>
              <p:cNvPr id="337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766160" y="3171687"/>
                <a:ext cx="413647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8" name="Freeform 1141"/>
              <p:cNvSpPr/>
              <p:nvPr/>
            </p:nvSpPr>
            <p:spPr>
              <a:xfrm flipH="1">
                <a:off x="5942585" y="3208099"/>
                <a:ext cx="195041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9" name="Group 1142"/>
            <p:cNvGrpSpPr/>
            <p:nvPr/>
          </p:nvGrpSpPr>
          <p:grpSpPr>
            <a:xfrm>
              <a:off x="7130738" y="5411693"/>
              <a:ext cx="473869" cy="415348"/>
              <a:chOff x="7130738" y="5411693"/>
              <a:chExt cx="473869" cy="415348"/>
            </a:xfrm>
          </p:grpSpPr>
          <p:pic>
            <p:nvPicPr>
              <p:cNvPr id="340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7130738" y="5411693"/>
                <a:ext cx="470083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1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7153507" y="5664653"/>
                <a:ext cx="387275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2" name="Freeform 1145"/>
              <p:cNvSpPr/>
              <p:nvPr/>
            </p:nvSpPr>
            <p:spPr>
              <a:xfrm>
                <a:off x="7281851" y="5507074"/>
                <a:ext cx="311718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3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297204" y="5512524"/>
                <a:ext cx="283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4" name="Freeform 1147"/>
              <p:cNvSpPr/>
              <p:nvPr/>
            </p:nvSpPr>
            <p:spPr>
              <a:xfrm>
                <a:off x="7338608" y="5500820"/>
                <a:ext cx="26410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5" name="Freeform 1148"/>
              <p:cNvSpPr/>
              <p:nvPr/>
            </p:nvSpPr>
            <p:spPr>
              <a:xfrm>
                <a:off x="7279090" y="5500500"/>
                <a:ext cx="7331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6" name="Freeform 1149"/>
              <p:cNvSpPr/>
              <p:nvPr/>
            </p:nvSpPr>
            <p:spPr>
              <a:xfrm>
                <a:off x="7521808" y="5529833"/>
                <a:ext cx="7900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50"/>
              <p:cNvSpPr/>
              <p:nvPr/>
            </p:nvSpPr>
            <p:spPr>
              <a:xfrm>
                <a:off x="7278230" y="5656322"/>
                <a:ext cx="2898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51"/>
              <p:cNvSpPr/>
              <p:nvPr/>
            </p:nvSpPr>
            <p:spPr>
              <a:xfrm>
                <a:off x="7530605" y="5531443"/>
                <a:ext cx="740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9" name="Freeform 1152"/>
              <p:cNvSpPr/>
              <p:nvPr/>
            </p:nvSpPr>
            <p:spPr>
              <a:xfrm>
                <a:off x="7278578" y="5664817"/>
                <a:ext cx="25772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0" name="Group 1153"/>
              <p:cNvGrpSpPr/>
              <p:nvPr/>
            </p:nvGrpSpPr>
            <p:grpSpPr>
              <a:xfrm>
                <a:off x="7274262" y="5732300"/>
                <a:ext cx="87462" cy="37508"/>
                <a:chOff x="7274262" y="5732300"/>
                <a:chExt cx="87462" cy="37508"/>
              </a:xfrm>
            </p:grpSpPr>
            <p:sp>
              <p:nvSpPr>
                <p:cNvPr id="351" name="Freeform 1154"/>
                <p:cNvSpPr/>
                <p:nvPr/>
              </p:nvSpPr>
              <p:spPr>
                <a:xfrm>
                  <a:off x="7274262" y="5732300"/>
                  <a:ext cx="8746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2" name="Freeform 1155"/>
                <p:cNvSpPr/>
                <p:nvPr/>
              </p:nvSpPr>
              <p:spPr>
                <a:xfrm>
                  <a:off x="7275889" y="5733105"/>
                  <a:ext cx="84435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3" name="Freeform 1156"/>
                <p:cNvSpPr/>
                <p:nvPr/>
              </p:nvSpPr>
              <p:spPr>
                <a:xfrm>
                  <a:off x="7282171" y="5746985"/>
                  <a:ext cx="300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7"/>
                <p:cNvSpPr/>
                <p:nvPr/>
              </p:nvSpPr>
              <p:spPr>
                <a:xfrm>
                  <a:off x="7281129" y="5752261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8"/>
                <p:cNvSpPr/>
                <p:nvPr/>
              </p:nvSpPr>
              <p:spPr>
                <a:xfrm>
                  <a:off x="7306833" y="5754328"/>
                  <a:ext cx="300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6" name="Freeform 1159"/>
                <p:cNvSpPr/>
                <p:nvPr/>
              </p:nvSpPr>
              <p:spPr>
                <a:xfrm>
                  <a:off x="7305781" y="5759833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7" name="Freeform 1160"/>
              <p:cNvSpPr/>
              <p:nvPr/>
            </p:nvSpPr>
            <p:spPr>
              <a:xfrm>
                <a:off x="7423995" y="5737914"/>
                <a:ext cx="10591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8" name="Freeform 1161"/>
              <p:cNvSpPr/>
              <p:nvPr/>
            </p:nvSpPr>
            <p:spPr>
              <a:xfrm>
                <a:off x="7153680" y="5744489"/>
                <a:ext cx="271009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Freeform 1162"/>
              <p:cNvSpPr/>
              <p:nvPr/>
            </p:nvSpPr>
            <p:spPr>
              <a:xfrm>
                <a:off x="7153854" y="5730700"/>
                <a:ext cx="2935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3"/>
              <p:cNvSpPr/>
              <p:nvPr/>
            </p:nvSpPr>
            <p:spPr>
              <a:xfrm>
                <a:off x="7154027" y="5668667"/>
                <a:ext cx="125931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4"/>
              <p:cNvSpPr/>
              <p:nvPr/>
            </p:nvSpPr>
            <p:spPr>
              <a:xfrm>
                <a:off x="7162476" y="5733909"/>
                <a:ext cx="25703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Freeform 1165"/>
              <p:cNvSpPr/>
              <p:nvPr/>
            </p:nvSpPr>
            <p:spPr>
              <a:xfrm flipV="1">
                <a:off x="7419167" y="5728780"/>
                <a:ext cx="104881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A0553E5D-5108-402C-8F42-5D579136CE07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80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09553" y="1790696"/>
            <a:ext cx="4572000" cy="4457700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Αρχή δεκαετίας</a:t>
            </a:r>
            <a:r>
              <a:rPr lang="en-US" sz="2000">
                <a:solidFill>
                  <a:srgbClr val="3333CC"/>
                </a:solidFill>
              </a:rPr>
              <a:t> 1990:</a:t>
            </a:r>
            <a:r>
              <a:rPr lang="el-GR" sz="2000">
                <a:solidFill>
                  <a:srgbClr val="3333CC"/>
                </a:solidFill>
              </a:rPr>
              <a:t> </a:t>
            </a:r>
            <a:r>
              <a:rPr lang="el-GR" sz="2000"/>
              <a:t>παύει να υπάρχει το</a:t>
            </a:r>
            <a:r>
              <a:rPr lang="en-US" sz="2000"/>
              <a:t> ARPAnet</a:t>
            </a:r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1991: </a:t>
            </a:r>
            <a:r>
              <a:rPr lang="el-GR" sz="2000"/>
              <a:t>Η </a:t>
            </a:r>
            <a:r>
              <a:rPr lang="en-US" sz="2000"/>
              <a:t>NSF </a:t>
            </a:r>
            <a:r>
              <a:rPr lang="el-GR" sz="2000"/>
              <a:t>άρει τους περιορισμούς σχετικά με τη χρήση του</a:t>
            </a:r>
            <a:r>
              <a:rPr lang="en-US" sz="2000"/>
              <a:t> NSFnet</a:t>
            </a:r>
            <a:r>
              <a:rPr lang="el-GR" sz="2000"/>
              <a:t> για εμπορικούς σκοπούς</a:t>
            </a:r>
            <a:r>
              <a:rPr lang="en-US" sz="2000"/>
              <a:t> (</a:t>
            </a:r>
            <a:r>
              <a:rPr lang="el-GR" sz="2000"/>
              <a:t>παύση</a:t>
            </a:r>
            <a:r>
              <a:rPr lang="en-US" sz="2000"/>
              <a:t> 1995)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Αρχές δεκαετίας </a:t>
            </a:r>
            <a:r>
              <a:rPr lang="en-US" sz="2000">
                <a:solidFill>
                  <a:srgbClr val="3333CC"/>
                </a:solidFill>
              </a:rPr>
              <a:t>1990:</a:t>
            </a:r>
            <a:r>
              <a:rPr lang="en-US" sz="2000"/>
              <a:t> Web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υπερκείμενο </a:t>
            </a:r>
            <a:r>
              <a:rPr lang="en-US" sz="2000"/>
              <a:t>(hypertext) [Bush 1945, Nelson 1960’s]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HTML, HTTP: Berners-Lee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1994: Mosaic, </a:t>
            </a:r>
            <a:r>
              <a:rPr lang="el-GR" sz="2000"/>
              <a:t>έπειτα</a:t>
            </a:r>
            <a:r>
              <a:rPr lang="en-US" sz="2000"/>
              <a:t> Netscape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τέλη δεκαετίας </a:t>
            </a:r>
            <a:r>
              <a:rPr lang="en-US" sz="2000"/>
              <a:t>1990: </a:t>
            </a:r>
            <a:r>
              <a:rPr lang="el-GR" sz="2000"/>
              <a:t>εμπορευματοποίηση του</a:t>
            </a:r>
            <a:r>
              <a:rPr lang="en-US" sz="1800"/>
              <a:t> Web</a:t>
            </a:r>
          </a:p>
          <a:p>
            <a:pPr lvl="0">
              <a:spcBef>
                <a:spcPts val="500"/>
              </a:spcBef>
            </a:pPr>
            <a:endParaRPr lang="en-US" sz="2000"/>
          </a:p>
          <a:p>
            <a:pPr lvl="0">
              <a:spcBef>
                <a:spcPts val="500"/>
              </a:spcBef>
            </a:pPr>
            <a:endParaRPr lang="en-US" sz="200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876796" y="1800225"/>
            <a:ext cx="3965579" cy="44481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solidFill>
                  <a:srgbClr val="3333CC"/>
                </a:solidFill>
              </a:rPr>
              <a:t>Τέλη δεκαετίας</a:t>
            </a:r>
            <a:r>
              <a:rPr lang="en-US" sz="2400" dirty="0">
                <a:solidFill>
                  <a:srgbClr val="3333CC"/>
                </a:solidFill>
              </a:rPr>
              <a:t> 1990 –</a:t>
            </a:r>
            <a:r>
              <a:rPr lang="el-GR" sz="2400" dirty="0">
                <a:solidFill>
                  <a:srgbClr val="3333CC"/>
                </a:solidFill>
              </a:rPr>
              <a:t> αρχές</a:t>
            </a:r>
            <a:r>
              <a:rPr lang="en-US" sz="2400" dirty="0">
                <a:solidFill>
                  <a:srgbClr val="3333CC"/>
                </a:solidFill>
              </a:rPr>
              <a:t> 2000:</a:t>
            </a:r>
            <a:endParaRPr lang="en-US" sz="2400" dirty="0">
              <a:solidFill>
                <a:srgbClr val="FF0000"/>
              </a:solidFill>
            </a:endParaRPr>
          </a:p>
          <a:p>
            <a:pPr lvl="0">
              <a:spcBef>
                <a:spcPts val="500"/>
              </a:spcBef>
            </a:pPr>
            <a:r>
              <a:rPr lang="el-GR" sz="2000" dirty="0"/>
              <a:t>περισσότερες εφαρμογές</a:t>
            </a:r>
            <a:r>
              <a:rPr lang="en-US" sz="2000" dirty="0"/>
              <a:t>: instant messaging, P2P file sharing</a:t>
            </a:r>
          </a:p>
          <a:p>
            <a:pPr lvl="0">
              <a:spcBef>
                <a:spcPts val="500"/>
              </a:spcBef>
            </a:pPr>
            <a:r>
              <a:rPr lang="el-GR" sz="2000" dirty="0"/>
              <a:t>ασφάλεια δικτύου στο προσκήνιο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n-US" sz="2000" dirty="0"/>
              <a:t>50 </a:t>
            </a:r>
            <a:r>
              <a:rPr lang="el-GR" sz="2000" dirty="0"/>
              <a:t>εκατομμύρια</a:t>
            </a:r>
            <a:r>
              <a:rPr lang="en-US" sz="2000" dirty="0"/>
              <a:t> hosts, </a:t>
            </a:r>
            <a:r>
              <a:rPr lang="el-GR" sz="2000" dirty="0"/>
              <a:t>περισσότεροι από </a:t>
            </a:r>
            <a:r>
              <a:rPr lang="en-US" sz="2000" dirty="0"/>
              <a:t>100 </a:t>
            </a:r>
            <a:r>
              <a:rPr lang="el-GR" sz="2000" dirty="0"/>
              <a:t>εκατομμύρια χρηστές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l-GR" sz="2000" dirty="0"/>
              <a:t>οι ζεύξεις του κορμού του Διαδικτύου μεταδίδουν με ρυθμούς της τάξης των </a:t>
            </a:r>
            <a:r>
              <a:rPr lang="en-US" sz="2000" dirty="0" err="1"/>
              <a:t>Gbps</a:t>
            </a:r>
            <a:endParaRPr lang="en-US" sz="2000" dirty="0"/>
          </a:p>
          <a:p>
            <a:pPr lvl="0">
              <a:spcBef>
                <a:spcPts val="500"/>
              </a:spcBef>
            </a:pPr>
            <a:endParaRPr lang="en-US" sz="2000" dirty="0"/>
          </a:p>
        </p:txBody>
      </p:sp>
      <p:sp>
        <p:nvSpPr>
          <p:cNvPr id="7" name="Rectangle 5"/>
          <p:cNvSpPr/>
          <p:nvPr/>
        </p:nvSpPr>
        <p:spPr>
          <a:xfrm>
            <a:off x="171450" y="971550"/>
            <a:ext cx="885825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1990, 2000’s: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εμπορευματοποίηση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το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Web,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νέες εφαρμογές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92120" y="1057275"/>
            <a:ext cx="7502523" cy="5410203"/>
          </a:xfrm>
        </p:spPr>
        <p:txBody>
          <a:bodyPr/>
          <a:lstStyle/>
          <a:p>
            <a:pPr lvl="0" hangingPunct="1">
              <a:buNone/>
            </a:pPr>
            <a:r>
              <a:rPr lang="en-US" i="1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2005-</a:t>
            </a:r>
            <a:r>
              <a:rPr lang="el-GR" i="1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σήμερα</a:t>
            </a:r>
            <a:endParaRPr lang="en-US" i="1" dirty="0">
              <a:solidFill>
                <a:srgbClr val="C00000"/>
              </a:solidFill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SzPct val="75000"/>
            </a:pPr>
            <a:r>
              <a:rPr lang="en-US" sz="2400" dirty="0" smtClean="0">
                <a:latin typeface="Comic Sans MS" pitchFamily="66"/>
                <a:ea typeface="ＭＳ Ｐゴシック" pitchFamily="34"/>
              </a:rPr>
              <a:t>~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1 δισεκατομμύριο τερματικά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 dirty="0" err="1">
                <a:latin typeface="Comic Sans MS" pitchFamily="66"/>
                <a:ea typeface="ＭＳ Ｐゴシック" pitchFamily="34"/>
              </a:rPr>
              <a:t>Smartphones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και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tablets</a:t>
            </a: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Επιθετική εξάπλωση της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ευρυζωνικής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πρόσβασης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Αυξανόμενη παρουσία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ευρυζωνικής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solidFill>
                  <a:srgbClr val="3333CC"/>
                </a:solidFill>
                <a:latin typeface="Comic Sans MS" pitchFamily="66"/>
                <a:ea typeface="ＭＳ Ｐゴシック" pitchFamily="34"/>
              </a:rPr>
              <a:t>ασύρματης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πρόσβασης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Ανάδειξη των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κοινωνικών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δικτύων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:</a:t>
            </a:r>
          </a:p>
          <a:p>
            <a:pPr lvl="1" hangingPunct="1"/>
            <a:r>
              <a:rPr lang="en-US" sz="2000" dirty="0" err="1">
                <a:latin typeface="Comic Sans MS" pitchFamily="66"/>
                <a:ea typeface="ＭＳ Ｐゴシック" pitchFamily="34"/>
              </a:rPr>
              <a:t>Facebook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σύντομα ένα δισεκατομμύριο χρήστες</a:t>
            </a:r>
            <a:endParaRPr lang="en-US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 err="1">
                <a:latin typeface="Comic Sans MS" pitchFamily="66"/>
                <a:ea typeface="ＭＳ Ｐゴシック" pitchFamily="34"/>
              </a:rPr>
              <a:t>Παροχείς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υπηρεσιών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(Google, Microsoft)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δημιουργούν τα δικά τους δίκτυα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1" hangingPunct="1"/>
            <a:r>
              <a:rPr lang="el-GR" sz="2000" dirty="0">
                <a:latin typeface="Comic Sans MS" pitchFamily="66"/>
                <a:ea typeface="ＭＳ Ｐゴシック" pitchFamily="34"/>
              </a:rPr>
              <a:t>παρακάμπτουν το Διαδίκτυο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παρέχοντας άμεση πρόσβαση σε αναζήτηση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email,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κλπ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.</a:t>
            </a:r>
          </a:p>
          <a:p>
            <a:pPr lvl="0" hangingPunct="1">
              <a:spcBef>
                <a:spcPts val="600"/>
              </a:spcBef>
            </a:pPr>
            <a:r>
              <a:rPr lang="en-US" sz="2400" dirty="0">
                <a:latin typeface="Comic Sans MS" pitchFamily="66"/>
                <a:ea typeface="ＭＳ Ｐゴシック" pitchFamily="34"/>
              </a:rPr>
              <a:t>E-commerce,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πανεπιστήμια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επιχειρήσεις τρέχουν τις υπηρεσίες τους στο 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“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σύννεφο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”</a:t>
            </a:r>
          </a:p>
        </p:txBody>
      </p:sp>
      <p:sp>
        <p:nvSpPr>
          <p:cNvPr id="4" name="Rectangle 2"/>
          <p:cNvSpPr/>
          <p:nvPr/>
        </p:nvSpPr>
        <p:spPr>
          <a:xfrm>
            <a:off x="377820" y="252410"/>
            <a:ext cx="777240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Ιστορία του Διαδικτύου</a:t>
            </a:r>
            <a:endParaRPr lang="en-US" sz="36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5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17515" y="771525"/>
            <a:ext cx="5002216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4E044EB-8C08-40B6-9FA5-5F1EA83B3958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algn="ctr"/>
            <a:r>
              <a:rPr lang="el-GR" dirty="0" smtClean="0">
                <a:latin typeface="Comic Sans MS"/>
                <a:cs typeface="Comic Sans MS"/>
              </a:rPr>
              <a:t>Τέλος Ενότητας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l-GR" dirty="0"/>
          </a:p>
        </p:txBody>
      </p:sp>
      <p:pic>
        <p:nvPicPr>
          <p:cNvPr id="7" name="7 - Εικόνα" descr="Άδειες χρήσης Creative Commons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080877" y="5827935"/>
            <a:ext cx="1581685" cy="553393"/>
          </a:xfrm>
          <a:prstGeom prst="rect">
            <a:avLst/>
          </a:prstGeom>
        </p:spPr>
      </p:pic>
      <p:pic>
        <p:nvPicPr>
          <p:cNvPr id="8" name="Picture 3" descr="Λογότυπο - 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662562" y="5733256"/>
            <a:ext cx="3240360" cy="771224"/>
          </a:xfrm>
          <a:prstGeom prst="rect">
            <a:avLst/>
          </a:prstGeom>
          <a:noFill/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343583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dirty="0" smtClean="0">
                <a:latin typeface="Comic Sans MS"/>
                <a:cs typeface="Comic Sans MS"/>
              </a:rPr>
              <a:t>Άδεια Χρήσης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endParaRPr lang="el-GR" sz="2000" dirty="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97782985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dirty="0">
                <a:latin typeface="Comic Sans MS"/>
                <a:cs typeface="Comic Sans MS"/>
              </a:rPr>
              <a:t>Σημείωμα </a:t>
            </a:r>
            <a:r>
              <a:rPr lang="el-GR" dirty="0" smtClean="0">
                <a:latin typeface="Comic Sans MS"/>
                <a:cs typeface="Comic Sans MS"/>
              </a:rPr>
              <a:t>Αναφοράς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l-GR" sz="2000" dirty="0" smtClean="0">
                <a:latin typeface="Comic Sans MS"/>
                <a:cs typeface="Comic Sans MS"/>
              </a:rPr>
              <a:t>Copyright </a:t>
            </a:r>
            <a:r>
              <a:rPr lang="el-GR" sz="2000" dirty="0" err="1" smtClean="0">
                <a:latin typeface="Comic Sans MS"/>
                <a:cs typeface="Comic Sans MS"/>
              </a:rPr>
              <a:t>Εθνικόν</a:t>
            </a:r>
            <a:r>
              <a:rPr lang="el-GR" sz="2000" dirty="0" smtClean="0">
                <a:latin typeface="Comic Sans MS"/>
                <a:cs typeface="Comic Sans MS"/>
              </a:rPr>
              <a:t> και </a:t>
            </a:r>
            <a:r>
              <a:rPr lang="el-GR" sz="2000" dirty="0" err="1" smtClean="0">
                <a:latin typeface="Comic Sans MS"/>
                <a:cs typeface="Comic Sans MS"/>
              </a:rPr>
              <a:t>Καποδιστριακόν</a:t>
            </a:r>
            <a:r>
              <a:rPr lang="el-GR" sz="2000" dirty="0" smtClean="0">
                <a:latin typeface="Comic Sans MS"/>
                <a:cs typeface="Comic Sans MS"/>
              </a:rPr>
              <a:t> </a:t>
            </a:r>
            <a:r>
              <a:rPr lang="el-GR" sz="2000" dirty="0" err="1" smtClean="0">
                <a:latin typeface="Comic Sans MS"/>
                <a:cs typeface="Comic Sans MS"/>
              </a:rPr>
              <a:t>Πανεπιστήμιον</a:t>
            </a:r>
            <a:r>
              <a:rPr lang="el-GR" sz="2000" dirty="0" smtClean="0">
                <a:latin typeface="Comic Sans MS"/>
                <a:cs typeface="Comic Sans MS"/>
              </a:rPr>
              <a:t> Αθηνών</a:t>
            </a:r>
            <a:r>
              <a:rPr lang="en-US" sz="2000" dirty="0" smtClean="0">
                <a:latin typeface="Comic Sans MS"/>
                <a:cs typeface="Comic Sans MS"/>
              </a:rPr>
              <a:t>, </a:t>
            </a:r>
            <a:r>
              <a:rPr lang="el-GR" sz="2000" dirty="0" smtClean="0">
                <a:latin typeface="Comic Sans MS"/>
                <a:cs typeface="Comic Sans MS"/>
              </a:rPr>
              <a:t>Μεράκος Λάζαρος 2014</a:t>
            </a:r>
            <a:r>
              <a:rPr lang="el-GR" sz="2000" dirty="0">
                <a:latin typeface="Comic Sans MS"/>
                <a:cs typeface="Comic Sans MS"/>
              </a:rPr>
              <a:t>. </a:t>
            </a:r>
            <a:r>
              <a:rPr lang="el-GR" sz="2000" dirty="0" smtClean="0">
                <a:latin typeface="Comic Sans MS"/>
                <a:cs typeface="Comic Sans MS"/>
              </a:rPr>
              <a:t>«Δίκτυα Επικοινωνιών ΙΙ. Ενότητα 1: Εισαγωγή». Έκδοση: 1.01. Αθήνα 2014. </a:t>
            </a:r>
            <a:br>
              <a:rPr lang="el-GR" sz="2000" dirty="0" smtClean="0">
                <a:latin typeface="Comic Sans MS"/>
                <a:cs typeface="Comic Sans MS"/>
              </a:rPr>
            </a:br>
            <a:r>
              <a:rPr lang="el-GR" sz="2000" dirty="0" smtClean="0">
                <a:latin typeface="Comic Sans MS"/>
                <a:cs typeface="Comic Sans MS"/>
              </a:rPr>
              <a:t>Διαθέσιμο </a:t>
            </a:r>
            <a:r>
              <a:rPr lang="el-GR" sz="2000" dirty="0">
                <a:latin typeface="Comic Sans MS"/>
                <a:cs typeface="Comic Sans MS"/>
              </a:rPr>
              <a:t>από τη δικτυακή </a:t>
            </a:r>
            <a:r>
              <a:rPr lang="el-GR" sz="2000" dirty="0" smtClean="0">
                <a:latin typeface="Comic Sans MS"/>
                <a:cs typeface="Comic Sans MS"/>
              </a:rPr>
              <a:t>διεύθυνση: </a:t>
            </a:r>
          </a:p>
          <a:p>
            <a:pPr marL="0" indent="0">
              <a:buNone/>
            </a:pPr>
            <a:r>
              <a:rPr lang="en-US" sz="2000" dirty="0" smtClean="0">
                <a:latin typeface="Comic Sans MS"/>
                <a:cs typeface="Comic Sans MS"/>
                <a:hlinkClick r:id="rId3"/>
              </a:rPr>
              <a:t>http</a:t>
            </a:r>
            <a:r>
              <a:rPr lang="en-US" sz="2000" dirty="0">
                <a:latin typeface="Comic Sans MS"/>
                <a:cs typeface="Comic Sans MS"/>
                <a:hlinkClick r:id="rId3"/>
              </a:rPr>
              <a:t>://opencourses.uoa.gr/courses/</a:t>
            </a:r>
            <a:r>
              <a:rPr lang="en-US" sz="2000" dirty="0" smtClean="0">
                <a:latin typeface="Comic Sans MS"/>
                <a:cs typeface="Comic Sans MS"/>
                <a:hlinkClick r:id="rId3"/>
              </a:rPr>
              <a:t>DI15</a:t>
            </a:r>
            <a:r>
              <a:rPr lang="el-GR" sz="2000" dirty="0" smtClean="0">
                <a:latin typeface="Comic Sans MS"/>
                <a:cs typeface="Comic Sans MS"/>
              </a:rPr>
              <a:t> </a:t>
            </a:r>
            <a:endParaRPr lang="el-GR" sz="2000" dirty="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18930441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>
                <a:latin typeface="Comic Sans MS"/>
                <a:cs typeface="Comic Sans MS"/>
              </a:rPr>
              <a:t>Χρηματοδότηση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l-GR" sz="2000" dirty="0" smtClean="0">
                <a:latin typeface="Comic Sans MS"/>
                <a:cs typeface="Comic Sans MS"/>
              </a:rPr>
              <a:t>Το παρόν εκπαιδευτικό υλικό έχει αναπτυχθεί στα πλαίσια του εκπαιδευτικού έργου του διδάσκοντα.</a:t>
            </a:r>
            <a:endParaRPr lang="en-US" sz="2000" dirty="0" smtClean="0">
              <a:latin typeface="Comic Sans MS"/>
              <a:cs typeface="Comic Sans MS"/>
            </a:endParaRPr>
          </a:p>
          <a:p>
            <a:r>
              <a:rPr lang="el-GR" sz="2000" dirty="0" smtClean="0">
                <a:latin typeface="Comic Sans MS"/>
                <a:cs typeface="Comic Sans MS"/>
              </a:rPr>
              <a:t>Το έργο «</a:t>
            </a:r>
            <a:r>
              <a:rPr lang="el-GR" sz="2000" b="1" dirty="0" smtClean="0">
                <a:latin typeface="Comic Sans MS"/>
                <a:cs typeface="Comic Sans MS"/>
              </a:rPr>
              <a:t>Ανοικτά Μαθήματα στο Πανεπιστήμιο Αθηνών</a:t>
            </a:r>
            <a:r>
              <a:rPr lang="el-GR" sz="2000" dirty="0" smtClean="0">
                <a:latin typeface="Comic Sans MS"/>
                <a:cs typeface="Comic Sans MS"/>
              </a:rPr>
              <a:t>» έχει χρηματοδοτήσει μόνο τη αναδιαμόρφωση του εκπαιδευτικού υλικού. </a:t>
            </a:r>
          </a:p>
          <a:p>
            <a:r>
              <a:rPr lang="el-GR" sz="2000" dirty="0" smtClean="0">
                <a:latin typeface="Comic Sans MS"/>
                <a:cs typeface="Comic Sans MS"/>
              </a:rPr>
              <a:t>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</a:t>
            </a:r>
          </a:p>
        </p:txBody>
      </p:sp>
      <p:pic>
        <p:nvPicPr>
          <p:cNvPr id="5" name="Picture 3" descr="Λογότυπο - 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32312" y="4797152"/>
            <a:ext cx="6480048" cy="1542288"/>
          </a:xfrm>
          <a:prstGeom prst="rect">
            <a:avLst/>
          </a:prstGeom>
          <a:noFill/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991540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12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12776" y="879480"/>
            <a:ext cx="3743200" cy="141722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87366" y="206370"/>
            <a:ext cx="5657849" cy="868359"/>
          </a:xfrm>
        </p:spPr>
        <p:txBody>
          <a:bodyPr/>
          <a:lstStyle/>
          <a:p>
            <a:pPr lvl="0" hangingPunct="1"/>
            <a:r>
              <a:rPr lang="el-GR" sz="3200" dirty="0">
                <a:solidFill>
                  <a:srgbClr val="3333CC"/>
                </a:solidFill>
                <a:latin typeface="Comic Sans MS" pitchFamily="66" charset="0"/>
              </a:rPr>
              <a:t>Τι είναι πρωτόκολλο;</a:t>
            </a:r>
            <a:endParaRPr lang="en-US" sz="32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46097" y="1371600"/>
            <a:ext cx="3581403" cy="4648196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Ανθρώπινα πρωτόκολλα</a:t>
            </a:r>
            <a:r>
              <a:rPr lang="en-US" sz="200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:</a:t>
            </a: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000">
                <a:latin typeface="Comic Sans MS" pitchFamily="66" charset="0"/>
                <a:ea typeface="ＭＳ Ｐゴシック" pitchFamily="34"/>
              </a:rPr>
              <a:t>Τι ώρα είναι;</a:t>
            </a:r>
            <a:r>
              <a:rPr lang="en-US" sz="2000"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000">
                <a:latin typeface="Comic Sans MS" pitchFamily="66" charset="0"/>
                <a:ea typeface="ＭＳ Ｐゴシック" pitchFamily="34"/>
              </a:rPr>
              <a:t>Να κάνω μια ερώτηση;</a:t>
            </a:r>
            <a:r>
              <a:rPr lang="en-US" sz="2000"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 charset="0"/>
                <a:ea typeface="ＭＳ Ｐゴシック" pitchFamily="34"/>
              </a:rPr>
              <a:t>Συστάσεις</a:t>
            </a: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endParaRPr lang="en-US" sz="2000">
              <a:latin typeface="Comic Sans MS" pitchFamily="66" charset="0"/>
            </a:endParaRPr>
          </a:p>
          <a:p>
            <a:pPr lvl="0">
              <a:spcBef>
                <a:spcPts val="500"/>
              </a:spcBef>
              <a:buNone/>
            </a:pPr>
            <a:r>
              <a:rPr lang="en-US" sz="2000">
                <a:latin typeface="Comic Sans MS" pitchFamily="66" charset="0"/>
                <a:ea typeface="ＭＳ Ｐゴシック" pitchFamily="34"/>
              </a:rPr>
              <a:t>… </a:t>
            </a:r>
            <a:r>
              <a:rPr lang="el-GR" sz="2000">
                <a:latin typeface="Comic Sans MS" pitchFamily="66" charset="0"/>
                <a:ea typeface="ＭＳ Ｐゴシック" pitchFamily="34"/>
              </a:rPr>
              <a:t>αποστολή συγκεκριμένων μηνυμάτων</a:t>
            </a:r>
          </a:p>
          <a:p>
            <a:pPr lvl="0">
              <a:spcBef>
                <a:spcPts val="500"/>
              </a:spcBef>
              <a:buNone/>
            </a:pP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  <a:buNone/>
            </a:pPr>
            <a:r>
              <a:rPr lang="en-US" sz="2000">
                <a:latin typeface="Comic Sans MS" pitchFamily="66" charset="0"/>
                <a:ea typeface="ＭＳ Ｐゴシック" pitchFamily="34"/>
              </a:rPr>
              <a:t>… </a:t>
            </a:r>
            <a:r>
              <a:rPr lang="el-GR" sz="2000">
                <a:latin typeface="Comic Sans MS" pitchFamily="66" charset="0"/>
                <a:ea typeface="ＭＳ Ｐゴシック" pitchFamily="34"/>
              </a:rPr>
              <a:t>συγκεκριμένες ενέργειες συμβαίνουν όταν λαμβάνονται μηνύματα ή άλλα γεγονότα</a:t>
            </a: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None/>
            </a:pPr>
            <a:endParaRPr lang="en-US" sz="24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type="body" idx="4294967295"/>
          </p:nvPr>
        </p:nvSpPr>
        <p:spPr>
          <a:xfrm>
            <a:off x="4495803" y="1371600"/>
            <a:ext cx="3810003" cy="2590796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Δικτυακά πρωτόκολλα</a:t>
            </a: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 charset="0"/>
                <a:ea typeface="ＭＳ Ｐゴシック" pitchFamily="34"/>
              </a:rPr>
              <a:t>Μηχανές κι όχι άνθρωποι</a:t>
            </a:r>
          </a:p>
          <a:p>
            <a:pPr lvl="0">
              <a:spcBef>
                <a:spcPts val="500"/>
              </a:spcBef>
              <a:buNone/>
            </a:pP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 charset="0"/>
                <a:ea typeface="ＭＳ Ｐゴシック" pitchFamily="34"/>
              </a:rPr>
              <a:t>Όλες οι δραστηριότητες επικοινωνίας στο Διαδίκτυο διέπονται από πρωτόκολλα</a:t>
            </a:r>
            <a:endParaRPr lang="en-US" sz="20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7" name="Rectangle 5"/>
          <p:cNvSpPr/>
          <p:nvPr/>
        </p:nvSpPr>
        <p:spPr>
          <a:xfrm>
            <a:off x="4343400" y="3962396"/>
            <a:ext cx="4267203" cy="23621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 πρωτόκολλα καθορίζουν τη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μορφή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τη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σειρά των μηνυμάτων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που στέλνονται και λαμβάνονται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μεταξύ δικτυακών 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οντοτήτων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</a:t>
            </a:r>
            <a:endParaRPr lang="el-GR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καθώς και τις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ενέργειες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που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γίνονται κατά τη λήψη και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αποστολή μηνυμάτων</a:t>
            </a:r>
            <a:endParaRPr lang="en-US" sz="2000" b="0" i="1" u="none" strike="noStrike" kern="1200" cap="none" spc="0" baseline="0" dirty="0">
              <a:solidFill>
                <a:srgbClr val="FF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4335463" y="3962396"/>
            <a:ext cx="4503740" cy="2362196"/>
          </a:xfrm>
          <a:prstGeom prst="rect">
            <a:avLst/>
          </a:prstGeom>
          <a:noFill/>
          <a:ln w="19046">
            <a:solidFill>
              <a:srgbClr val="000099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1DE10303-036C-498E-B70E-D6FDC2E35A7D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ZHAW.ACCESSIBILITYADDIN.READINGORDER" val="4,5,7,8,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ZHAW.ACCESSIBILITYADDIN.READINGORDER" val="2,3,5,"/>
</p:tagLst>
</file>

<file path=ppt/theme/theme1.xml><?xml version="1.0" encoding="utf-8"?>
<a:theme xmlns:a="http://schemas.openxmlformats.org/drawingml/2006/main" name="12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7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8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9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10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1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14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Προσαρμοσμένη σχεδίαση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Προσαρμοσμένη σχεδίαση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3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4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6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25706</TotalTime>
  <Words>5784</Words>
  <Application>Microsoft Office PowerPoint</Application>
  <PresentationFormat>Προβολή στην οθόνη (4:3)</PresentationFormat>
  <Paragraphs>1585</Paragraphs>
  <Slides>85</Slides>
  <Notes>66</Notes>
  <HiddenSlides>0</HiddenSlides>
  <MMClips>0</MMClips>
  <ScaleCrop>false</ScaleCrop>
  <HeadingPairs>
    <vt:vector size="8" baseType="variant">
      <vt:variant>
        <vt:lpstr>Γραμματοσειρές που χρησιμοποιούνται</vt:lpstr>
      </vt:variant>
      <vt:variant>
        <vt:i4>9</vt:i4>
      </vt:variant>
      <vt:variant>
        <vt:lpstr>Θέμα</vt:lpstr>
      </vt:variant>
      <vt:variant>
        <vt:i4>15</vt:i4>
      </vt:variant>
      <vt:variant>
        <vt:lpstr>Ενσωματωμένοι διακομιστές OLE</vt:lpstr>
      </vt:variant>
      <vt:variant>
        <vt:i4>1</vt:i4>
      </vt:variant>
      <vt:variant>
        <vt:lpstr>Τίτλοι διαφανειών</vt:lpstr>
      </vt:variant>
      <vt:variant>
        <vt:i4>85</vt:i4>
      </vt:variant>
    </vt:vector>
  </HeadingPairs>
  <TitlesOfParts>
    <vt:vector size="110" baseType="lpstr">
      <vt:lpstr>ＭＳ Ｐゴシック</vt:lpstr>
      <vt:lpstr>Arial</vt:lpstr>
      <vt:lpstr>Calibri</vt:lpstr>
      <vt:lpstr>Comic Sans MS</vt:lpstr>
      <vt:lpstr>Gill Sans MT</vt:lpstr>
      <vt:lpstr>Tahoma</vt:lpstr>
      <vt:lpstr>Times New Roman</vt:lpstr>
      <vt:lpstr>Wingdings</vt:lpstr>
      <vt:lpstr>ZapfDingbats</vt:lpstr>
      <vt:lpstr>12_Default Design</vt:lpstr>
      <vt:lpstr>1_Προσαρμοσμένη σχεδίαση</vt:lpstr>
      <vt:lpstr>Προσαρμοσμένη σχεδίαση</vt:lpstr>
      <vt:lpstr>Default Design</vt:lpstr>
      <vt:lpstr>1_Default Design</vt:lpstr>
      <vt:lpstr>2_Default Design</vt:lpstr>
      <vt:lpstr>3_Default Design</vt:lpstr>
      <vt:lpstr>4_Default Design</vt:lpstr>
      <vt:lpstr>6_Default Design</vt:lpstr>
      <vt:lpstr>7_Default Design</vt:lpstr>
      <vt:lpstr>8_Default Design</vt:lpstr>
      <vt:lpstr>9_Default Design</vt:lpstr>
      <vt:lpstr>10_Default Design</vt:lpstr>
      <vt:lpstr>11_Default Design</vt:lpstr>
      <vt:lpstr>14_Default Design</vt:lpstr>
      <vt:lpstr>Microsoft Equation 3.0</vt:lpstr>
      <vt:lpstr>Δίκτυα Επικοινωνιών ΙΙ </vt:lpstr>
      <vt:lpstr>           Δίκτυα Επικοινωνιών ΙΙ Τμήμα Πληροφορικής και Τηλεπικοινωνιών       Εθνικό &amp; Καποδιστριακό       Πανεπιστήμιο Αθηνών </vt:lpstr>
      <vt:lpstr>Κεφάλαιο 1: Εισαγωγή</vt:lpstr>
      <vt:lpstr>Κεφάλαιο 1: περιεχόμενα</vt:lpstr>
      <vt:lpstr>Τα κύρια συστατικά του Διαδίκτυου</vt:lpstr>
      <vt:lpstr>Διαδικτυακές έξυπνες συσκευές: Internet of Things (IoT)</vt:lpstr>
      <vt:lpstr>Παρουσίαση του PowerPoint</vt:lpstr>
      <vt:lpstr>Τι είναι το Διαδίκτυο: παρεχόμενες υπηρεσίες</vt:lpstr>
      <vt:lpstr>Τι είναι πρωτόκολλο;</vt:lpstr>
      <vt:lpstr>Τι είναι πρωτόκολλο;</vt:lpstr>
      <vt:lpstr>Κεφάλαιο 1: περιεχόμενα</vt:lpstr>
      <vt:lpstr>Μια πιο κοντινή ματιά στη δομή του δικτύου</vt:lpstr>
      <vt:lpstr>Δίκτυα πρόσβασης και φυσικά μέσα</vt:lpstr>
      <vt:lpstr>Πρόσβαση: digital subscriber line (DSL)</vt:lpstr>
      <vt:lpstr>Παρουσίαση του PowerPoint</vt:lpstr>
      <vt:lpstr>Παρουσίαση του PowerPoint</vt:lpstr>
      <vt:lpstr>Παρουσίαση του PowerPoint</vt:lpstr>
      <vt:lpstr>Δίκτυα πρόσβασης επιχειρήσεων (Ethernet)</vt:lpstr>
      <vt:lpstr>Δίκτυα ασύρματης πρόσβασης</vt:lpstr>
      <vt:lpstr>Τερματικό σύστημα: στέλνει πακέτα δεδομένων</vt:lpstr>
      <vt:lpstr>Φυσικά μέσα</vt:lpstr>
      <vt:lpstr>Φυσικά μέσα: ομοαξονικό καλώδιο, οπτική ίνα</vt:lpstr>
      <vt:lpstr>Φυσικά μέσα: ράδιο-ζεύξεις</vt:lpstr>
      <vt:lpstr>Κεφάλαιο 1: περιεχόμενα</vt:lpstr>
      <vt:lpstr>Ο πυρήνας του δικτύου</vt:lpstr>
      <vt:lpstr>Μεταγωγή πακέτου: αποθήκευση και προώθηση</vt:lpstr>
      <vt:lpstr>Μεταγωγή πακέτου: καθυστέρηση αναμονής,                         απώλειες</vt:lpstr>
      <vt:lpstr>Δύο βασικές λειτουργίες του δικτύου-πυρήνα</vt:lpstr>
      <vt:lpstr>Εναλλακτικός πυρήνας: μεταγωγή κυκλώματος</vt:lpstr>
      <vt:lpstr>Μεταγωγή κυκλώματος: FDM έναντι TDM</vt:lpstr>
      <vt:lpstr>Μεταγωγή πακέτου έναντι μεταγωγής κυκλώματος</vt:lpstr>
      <vt:lpstr>Μεταγωγή πακέτου έναντι μεταγωγής κυκλώματος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Tier-1 ISP: πχ, Sprint</vt:lpstr>
      <vt:lpstr>Κεφάλαιο 1: περιεχόμενα</vt:lpstr>
      <vt:lpstr>απώλειες και καθυστερήσεις: πού οφείλονται;</vt:lpstr>
      <vt:lpstr>Τέσσερις συνιστώσες καθυστέρησης πακέτου</vt:lpstr>
      <vt:lpstr>Καθυστέρηση σε δίκτυα μεταγωγής πακέτου</vt:lpstr>
      <vt:lpstr>Συνολική κομβική καθυστέρηση</vt:lpstr>
      <vt:lpstr>Αναλογία (Φάλαγγα αυτοκινήτων)</vt:lpstr>
      <vt:lpstr>Αναλογία (Φάλαγγα αυτοκινήτων)</vt:lpstr>
      <vt:lpstr>Αναλογία (Φάλαγγα αυτοκινήτων)</vt:lpstr>
      <vt:lpstr>Αναλογία (Φάλαγγα αυτοκινήτων)</vt:lpstr>
      <vt:lpstr>Καθυστέρηση  αναμονής</vt:lpstr>
      <vt:lpstr>Καθυστερήσεις και δρόμοι στο Διαδίκτυο</vt:lpstr>
      <vt:lpstr>Πραγματικές καθυστερήσεις στο Διαδίκτυο</vt:lpstr>
      <vt:lpstr>Απώλεια πακέτων</vt:lpstr>
      <vt:lpstr>Ρυθμαπόδοση (Throughput)</vt:lpstr>
      <vt:lpstr>Ρυθμαπόδοση</vt:lpstr>
      <vt:lpstr>Ρυθμαπόδοση: σενάριο Διαδικτύου</vt:lpstr>
      <vt:lpstr>Κεφάλαιο 1: περιεχόμενα</vt:lpstr>
      <vt:lpstr>“Επίπεδα” Πρωτοκόλλων</vt:lpstr>
      <vt:lpstr>Οργάνωση αεροπορικού ταξιδιού</vt:lpstr>
      <vt:lpstr>Οργάνωση σε διαδοχικά επίπεδα λειτουργικότητας αεροπορικής εταιρείας</vt:lpstr>
      <vt:lpstr>Οργάνωση σε επίπεδα – γιατί;</vt:lpstr>
      <vt:lpstr>Στοίβα πρωτοκόλλων Διαδικτύου</vt:lpstr>
      <vt:lpstr>Παρουσίαση του PowerPoint</vt:lpstr>
      <vt:lpstr>Μοντέλο αναφοράς ISO/OSI</vt:lpstr>
      <vt:lpstr>Ενθυλάκωση</vt:lpstr>
      <vt:lpstr>Κεφάλαιο 1: περιεχόμενα</vt:lpstr>
      <vt:lpstr>Ασφάλεια Δικτύου</vt:lpstr>
      <vt:lpstr>Ασφάλεια Δικτύου</vt:lpstr>
      <vt:lpstr>Οι κακοί: βάζουν κακόβουλο λογισμικό στους υπολογιστές του Διαδικτύου</vt:lpstr>
      <vt:lpstr>Επιθέσεις άρνησης παροχής υπηρεσίας (Denial of service attacks)</vt:lpstr>
      <vt:lpstr>Αδιάκριτη καταγραφή πακέτων  </vt:lpstr>
      <vt:lpstr>Οι κακοί μπορούν να χρησιμοποιήσουν ψεύτικες διευθύνσεις</vt:lpstr>
      <vt:lpstr>Κεφάλαιο 1: περιεχόμενα</vt:lpstr>
      <vt:lpstr>Ιστορία Διαδικτύου</vt:lpstr>
      <vt:lpstr>Ιστορία Διαδικτύου</vt:lpstr>
      <vt:lpstr>Ιστορία Διαδικτύου</vt:lpstr>
      <vt:lpstr>Ιστορία Διαδικτύου</vt:lpstr>
      <vt:lpstr>Παρουσίαση του PowerPoint</vt:lpstr>
      <vt:lpstr>Τέλος Ενότητας</vt:lpstr>
      <vt:lpstr>Άδεια Χρήσης</vt:lpstr>
      <vt:lpstr>Σημείωμα Αναφοράς</vt:lpstr>
      <vt:lpstr>Χρηματοδότηση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4th Edition: Chapter 1</dc:title>
  <dc:creator>Jim Kurose and Keith Ross</dc:creator>
  <cp:lastModifiedBy>Michael Pantazoglou</cp:lastModifiedBy>
  <cp:revision>517</cp:revision>
  <dcterms:created xsi:type="dcterms:W3CDTF">1999-10-08T19:08:27Z</dcterms:created>
  <dcterms:modified xsi:type="dcterms:W3CDTF">2015-02-27T11:37:18Z</dcterms:modified>
</cp:coreProperties>
</file>