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301" r:id="rId3"/>
    <p:sldId id="302" r:id="rId4"/>
    <p:sldId id="303" r:id="rId5"/>
    <p:sldId id="304" r:id="rId6"/>
    <p:sldId id="305" r:id="rId7"/>
    <p:sldId id="306" r:id="rId8"/>
    <p:sldId id="307" r:id="rId9"/>
    <p:sldId id="308" r:id="rId10"/>
    <p:sldId id="309" r:id="rId11"/>
    <p:sldId id="310" r:id="rId12"/>
    <p:sldId id="311" r:id="rId13"/>
    <p:sldId id="312" r:id="rId14"/>
    <p:sldId id="313" r:id="rId15"/>
    <p:sldId id="314" r:id="rId16"/>
    <p:sldId id="315" r:id="rId17"/>
    <p:sldId id="316" r:id="rId18"/>
    <p:sldId id="317" r:id="rId19"/>
    <p:sldId id="318" r:id="rId20"/>
    <p:sldId id="319" r:id="rId21"/>
    <p:sldId id="320" r:id="rId22"/>
    <p:sldId id="321" r:id="rId23"/>
    <p:sldId id="322" r:id="rId24"/>
    <p:sldId id="323" r:id="rId25"/>
    <p:sldId id="280" r:id="rId26"/>
    <p:sldId id="290" r:id="rId27"/>
    <p:sldId id="295" r:id="rId28"/>
    <p:sldId id="299" r:id="rId29"/>
    <p:sldId id="292" r:id="rId30"/>
    <p:sldId id="291" r:id="rId31"/>
    <p:sldId id="294" r:id="rId3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7512F115-2FCC-49EE-8759-A71F26F5819E}">
          <p14:sldIdLst>
            <p14:sldId id="256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280"/>
            <p14:sldId id="290"/>
            <p14:sldId id="295"/>
            <p14:sldId id="299"/>
            <p14:sldId id="292"/>
            <p14:sldId id="291"/>
            <p14:sldId id="294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77" autoAdjust="0"/>
    <p:restoredTop sz="99309" autoAdjust="0"/>
  </p:normalViewPr>
  <p:slideViewPr>
    <p:cSldViewPr>
      <p:cViewPr varScale="1">
        <p:scale>
          <a:sx n="66" d="100"/>
          <a:sy n="66" d="100"/>
        </p:scale>
        <p:origin x="-115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pPr/>
              <a:t>22/2/2015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1168FFB5-8407-C74E-85B4-85FEEF322144}" type="slidenum">
              <a:rPr lang="el-GR"/>
              <a:pPr eaLnBrk="1" hangingPunct="1"/>
              <a:t>3</a:t>
            </a:fld>
            <a:endParaRPr lang="el-GR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5CB1FCA-A68E-4047-B870-EAE2B8CBE97A}" type="slidenum">
              <a:rPr lang="el-GR"/>
              <a:pPr eaLnBrk="1" hangingPunct="1"/>
              <a:t>4</a:t>
            </a:fld>
            <a:endParaRPr lang="el-GR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b="1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D69268F6-8B33-2047-8FD3-B950C5419061}" type="slidenum">
              <a:rPr lang="el-GR"/>
              <a:pPr eaLnBrk="1" hangingPunct="1"/>
              <a:t>5</a:t>
            </a:fld>
            <a:endParaRPr lang="el-GR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b="1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134FBC7F-FFAE-244D-A651-C25D5C0DE42F}" type="slidenum">
              <a:rPr lang="el-GR"/>
              <a:pPr eaLnBrk="1" hangingPunct="1"/>
              <a:t>6</a:t>
            </a:fld>
            <a:endParaRPr lang="el-GR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b="1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700F908-45E2-0C48-9922-D3A52E7C7E64}" type="slidenum">
              <a:rPr lang="el-GR"/>
              <a:pPr eaLnBrk="1" hangingPunct="1"/>
              <a:t>7</a:t>
            </a:fld>
            <a:endParaRPr lang="el-GR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b="1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8C05DCF9-32D8-764A-B297-E1B5395C3152}" type="slidenum">
              <a:rPr lang="el-GR"/>
              <a:pPr eaLnBrk="1" hangingPunct="1"/>
              <a:t>8</a:t>
            </a:fld>
            <a:endParaRPr lang="el-GR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b="1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4C09CFBE-ACB6-7742-966B-1B532BA1D3E1}" type="slidenum">
              <a:rPr lang="el-GR"/>
              <a:pPr eaLnBrk="1" hangingPunct="1"/>
              <a:t>9</a:t>
            </a:fld>
            <a:endParaRPr lang="el-GR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b="1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718F535-9CC8-F248-B76C-2B6564DE4128}" type="slidenum">
              <a:rPr lang="el-GR"/>
              <a:pPr eaLnBrk="1" hangingPunct="1"/>
              <a:t>10</a:t>
            </a:fld>
            <a:endParaRPr lang="el-GR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b="1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E0428E8F-A59C-8B44-81BF-9DFFA9E7F235}" type="slidenum">
              <a:rPr lang="el-GR"/>
              <a:pPr eaLnBrk="1" hangingPunct="1"/>
              <a:t>11</a:t>
            </a:fld>
            <a:endParaRPr lang="el-GR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78A640F-D1C4-0B4B-93A8-7F2C5EFCCA4A}" type="slidenum">
              <a:rPr lang="el-GR"/>
              <a:pPr eaLnBrk="1" hangingPunct="1"/>
              <a:t>12</a:t>
            </a:fld>
            <a:endParaRPr lang="el-GR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b="1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95659A9-5B64-7246-8072-55BA5B94A606}" type="slidenum">
              <a:rPr lang="el-GR"/>
              <a:pPr eaLnBrk="1" hangingPunct="1"/>
              <a:t>13</a:t>
            </a:fld>
            <a:endParaRPr lang="el-GR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b="1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963A60D-947F-3B49-A47E-2C210753B8C6}" type="slidenum">
              <a:rPr lang="el-GR"/>
              <a:pPr eaLnBrk="1" hangingPunct="1"/>
              <a:t>14</a:t>
            </a:fld>
            <a:endParaRPr lang="el-GR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b="1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1F13A2F-FA6C-B842-82DD-3E52D5E17DE5}" type="slidenum">
              <a:rPr lang="el-GR"/>
              <a:pPr eaLnBrk="1" hangingPunct="1"/>
              <a:t>16</a:t>
            </a:fld>
            <a:endParaRPr lang="el-GR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0F2687F-01A2-8A46-A32D-AB547910C673}" type="slidenum">
              <a:rPr lang="el-GR"/>
              <a:pPr eaLnBrk="1" hangingPunct="1"/>
              <a:t>17</a:t>
            </a:fld>
            <a:endParaRPr lang="el-GR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b="1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BD9A4DBA-71FF-C54F-9236-7B79B38EF09C}" type="slidenum">
              <a:rPr lang="el-GR"/>
              <a:pPr eaLnBrk="1" hangingPunct="1"/>
              <a:t>18</a:t>
            </a:fld>
            <a:endParaRPr lang="el-GR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b="1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A44C452-BAAF-5245-B43A-03198917FF80}" type="slidenum">
              <a:rPr lang="el-GR"/>
              <a:pPr eaLnBrk="1" hangingPunct="1"/>
              <a:t>19</a:t>
            </a:fld>
            <a:endParaRPr lang="el-GR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b="1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0FAEB157-1762-1C4A-9F8E-0ADE20197820}" type="slidenum">
              <a:rPr lang="el-GR"/>
              <a:pPr eaLnBrk="1" hangingPunct="1"/>
              <a:t>20</a:t>
            </a:fld>
            <a:endParaRPr lang="el-GR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b="1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5FDA9250-3C46-3042-B4CC-068FDC1E1D5E}" type="slidenum">
              <a:rPr lang="el-GR"/>
              <a:pPr eaLnBrk="1" hangingPunct="1"/>
              <a:t>21</a:t>
            </a:fld>
            <a:endParaRPr lang="el-GR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b="1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E1DE8063-BE18-2B44-A38C-891204F7C175}" type="slidenum">
              <a:rPr lang="el-GR"/>
              <a:pPr eaLnBrk="1" hangingPunct="1"/>
              <a:t>22</a:t>
            </a:fld>
            <a:endParaRPr lang="el-GR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b="1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3E9AAF9-6D22-F443-B0D5-71CBEF21D71E}" type="slidenum">
              <a:rPr lang="el-GR"/>
              <a:pPr eaLnBrk="1" hangingPunct="1"/>
              <a:t>23</a:t>
            </a:fld>
            <a:endParaRPr lang="el-GR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b="1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911225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9112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D9FBF97-D1B9-5F4A-9670-AA3ACA8C2EB1}" type="slidenum">
              <a:rPr lang="el-GR"/>
              <a:pPr eaLnBrk="1" hangingPunct="1"/>
              <a:t>24</a:t>
            </a:fld>
            <a:endParaRPr lang="el-GR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 b="1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017940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4459846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74972113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4051807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5375097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3101659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407537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Διδακτική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xmlns="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Τίτλος Ενότητας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981200"/>
            <a:ext cx="8229600" cy="3886200"/>
          </a:xfrm>
        </p:spPr>
        <p:txBody>
          <a:bodyPr/>
          <a:lstStyle/>
          <a:p>
            <a:pPr lvl="0"/>
            <a:endParaRPr lang="el-GR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l-GR"/>
              <a:t>Διδακτική της Πληροφορικής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553200" y="6248400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2FC4226A-B902-3440-B443-96635CFCC29C}" type="slidenum">
              <a:rPr lang="el-GR"/>
              <a:pPr/>
              <a:t>‹#›</a:t>
            </a:fld>
            <a:endParaRPr lang="el-GR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xfrm>
            <a:off x="468313" y="6381750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339559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  <p:sldLayoutId id="2147483662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/>
          <a:lstStyle/>
          <a:p>
            <a:r>
              <a:rPr lang="el-GR" dirty="0" smtClean="0">
                <a:solidFill>
                  <a:srgbClr val="5075BC"/>
                </a:solidFill>
              </a:rPr>
              <a:t>Διδακτική της Πληροφορικής</a:t>
            </a:r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1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Διδακτική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l-GR" sz="2800" dirty="0" smtClean="0"/>
              <a:t>Μ. </a:t>
            </a:r>
            <a:r>
              <a:rPr lang="el-GR" sz="2800" dirty="0" err="1" smtClean="0"/>
              <a:t>Γρηγοριάδου</a:t>
            </a:r>
            <a:r>
              <a:rPr lang="el-GR" sz="2800" dirty="0" smtClean="0"/>
              <a:t>, Α. </a:t>
            </a:r>
            <a:r>
              <a:rPr lang="el-GR" sz="2800" dirty="0" err="1" smtClean="0"/>
              <a:t>Γόγουλου</a:t>
            </a:r>
            <a:r>
              <a:rPr lang="el-GR" sz="2800" dirty="0" smtClean="0"/>
              <a:t>, Ε. </a:t>
            </a:r>
            <a:r>
              <a:rPr lang="el-GR" sz="2800" dirty="0" err="1" smtClean="0"/>
              <a:t>Γουλή</a:t>
            </a:r>
            <a:endParaRPr lang="el-GR" sz="2800" dirty="0" smtClean="0"/>
          </a:p>
          <a:p>
            <a:r>
              <a:rPr lang="el-GR" sz="2800" dirty="0" smtClean="0"/>
              <a:t>Σχολή Θετικών Επιστημών</a:t>
            </a:r>
          </a:p>
          <a:p>
            <a:r>
              <a:rPr lang="el-GR" sz="2800" dirty="0" smtClean="0"/>
              <a:t>Τμήμα Πληροφορικής και Τηλεπικοινωνιών</a:t>
            </a:r>
            <a:endParaRPr lang="en-US" sz="2800" dirty="0" smtClean="0"/>
          </a:p>
          <a:p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476250"/>
            <a:ext cx="8229600" cy="1371600"/>
          </a:xfrm>
        </p:spPr>
        <p:txBody>
          <a:bodyPr/>
          <a:lstStyle/>
          <a:p>
            <a:pPr eaLnBrk="1" hangingPunct="1"/>
            <a:r>
              <a:rPr lang="el-GR">
                <a:latin typeface="Arial" charset="0"/>
              </a:rPr>
              <a:t>Περιεχόμενα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ts val="1800"/>
              </a:spcBef>
            </a:pPr>
            <a:r>
              <a:rPr lang="el-GR" sz="2800">
                <a:latin typeface="Arial" charset="0"/>
                <a:cs typeface="Arial" charset="0"/>
              </a:rPr>
              <a:t>Διδακτική: Βασικές Έννοιες</a:t>
            </a:r>
          </a:p>
          <a:p>
            <a:pPr eaLnBrk="1" hangingPunct="1">
              <a:spcBef>
                <a:spcPts val="1800"/>
              </a:spcBef>
            </a:pPr>
            <a:r>
              <a:rPr lang="el-GR" sz="2800">
                <a:latin typeface="Arial" charset="0"/>
                <a:cs typeface="Arial" charset="0"/>
              </a:rPr>
              <a:t>Θεωρίες Μάθησης</a:t>
            </a:r>
          </a:p>
          <a:p>
            <a:pPr eaLnBrk="1" hangingPunct="1">
              <a:spcBef>
                <a:spcPts val="1800"/>
              </a:spcBef>
            </a:pPr>
            <a:r>
              <a:rPr lang="el-GR" sz="2800">
                <a:latin typeface="Arial" charset="0"/>
                <a:cs typeface="Arial" charset="0"/>
              </a:rPr>
              <a:t>Στρατηγικές Διδασκαλίας</a:t>
            </a:r>
          </a:p>
          <a:p>
            <a:pPr eaLnBrk="1" hangingPunct="1">
              <a:spcBef>
                <a:spcPts val="1800"/>
              </a:spcBef>
            </a:pPr>
            <a:r>
              <a:rPr lang="el-GR" sz="2800">
                <a:latin typeface="Arial" charset="0"/>
                <a:cs typeface="Arial" charset="0"/>
              </a:rPr>
              <a:t>Οργάνωση και Σχεδίαση Μαθήματος</a:t>
            </a:r>
          </a:p>
        </p:txBody>
      </p:sp>
    </p:spTree>
    <p:extLst>
      <p:ext uri="{BB962C8B-B14F-4D97-AF65-F5344CB8AC3E}">
        <p14:creationId xmlns:p14="http://schemas.microsoft.com/office/powerpoint/2010/main" xmlns="" val="403073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1050" y="1916113"/>
            <a:ext cx="7993063" cy="2592387"/>
          </a:xfrm>
        </p:spPr>
        <p:txBody>
          <a:bodyPr/>
          <a:lstStyle/>
          <a:p>
            <a:pPr eaLnBrk="1" hangingPunct="1"/>
            <a:r>
              <a:rPr lang="el-GR" sz="3400">
                <a:latin typeface="Arial Unicode MS" charset="0"/>
              </a:rPr>
              <a:t>Διδακτική: Βασικές Έννοιες</a:t>
            </a:r>
          </a:p>
        </p:txBody>
      </p:sp>
    </p:spTree>
    <p:extLst>
      <p:ext uri="{BB962C8B-B14F-4D97-AF65-F5344CB8AC3E}">
        <p14:creationId xmlns:p14="http://schemas.microsoft.com/office/powerpoint/2010/main" xmlns="" val="4134182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60350"/>
            <a:ext cx="9144000" cy="869950"/>
          </a:xfrm>
        </p:spPr>
        <p:txBody>
          <a:bodyPr/>
          <a:lstStyle/>
          <a:p>
            <a:pPr eaLnBrk="1" hangingPunct="1"/>
            <a:r>
              <a:rPr lang="el-GR">
                <a:latin typeface="Arial" charset="0"/>
              </a:rPr>
              <a:t>Διδακτική: Ορισμός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052513"/>
            <a:ext cx="3960813" cy="5256212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Font typeface="Wingdings" charset="0"/>
              <a:buNone/>
            </a:pPr>
            <a:r>
              <a:rPr lang="el-GR" sz="2100">
                <a:latin typeface="Arial" charset="0"/>
                <a:cs typeface="Arial" charset="0"/>
              </a:rPr>
              <a:t>  Εξετάζει ... </a:t>
            </a:r>
          </a:p>
          <a:p>
            <a:pPr eaLnBrk="1" hangingPunct="1">
              <a:lnSpc>
                <a:spcPct val="120000"/>
              </a:lnSpc>
              <a:buFont typeface="Wingdings" charset="0"/>
              <a:buNone/>
            </a:pPr>
            <a:r>
              <a:rPr lang="el-GR" sz="2100">
                <a:latin typeface="Arial" charset="0"/>
                <a:cs typeface="Arial" charset="0"/>
              </a:rPr>
              <a:t>    τις διαδικασίες που πραγματοποιείται η </a:t>
            </a:r>
            <a:r>
              <a:rPr lang="el-GR" sz="2100" u="sng">
                <a:latin typeface="Arial" charset="0"/>
                <a:cs typeface="Arial" charset="0"/>
              </a:rPr>
              <a:t>μετάδοση</a:t>
            </a:r>
            <a:r>
              <a:rPr lang="el-GR" sz="2100">
                <a:latin typeface="Arial" charset="0"/>
                <a:cs typeface="Arial" charset="0"/>
              </a:rPr>
              <a:t> και η </a:t>
            </a:r>
            <a:r>
              <a:rPr lang="el-GR" sz="2100" u="sng">
                <a:latin typeface="Arial" charset="0"/>
                <a:cs typeface="Arial" charset="0"/>
              </a:rPr>
              <a:t>οικοδόμηση</a:t>
            </a:r>
            <a:r>
              <a:rPr lang="el-GR" sz="2100">
                <a:latin typeface="Arial" charset="0"/>
                <a:cs typeface="Arial" charset="0"/>
              </a:rPr>
              <a:t> των γνώσεων στο πλαίσιο ατομικών ή συλλογικών καταστάσεων διδασκαλίας </a:t>
            </a:r>
          </a:p>
          <a:p>
            <a:pPr eaLnBrk="1" hangingPunct="1">
              <a:lnSpc>
                <a:spcPct val="120000"/>
              </a:lnSpc>
              <a:buFont typeface="Wingdings" charset="0"/>
              <a:buNone/>
            </a:pPr>
            <a:r>
              <a:rPr lang="en-US" sz="2100">
                <a:latin typeface="Arial" charset="0"/>
                <a:cs typeface="Arial" charset="0"/>
              </a:rPr>
              <a:t>με στόχο </a:t>
            </a:r>
            <a:endParaRPr lang="el-GR" sz="2100">
              <a:latin typeface="Arial" charset="0"/>
              <a:cs typeface="Arial" charset="0"/>
            </a:endParaRPr>
          </a:p>
          <a:p>
            <a:pPr eaLnBrk="1" hangingPunct="1">
              <a:lnSpc>
                <a:spcPct val="120000"/>
              </a:lnSpc>
              <a:buFont typeface="Wingdings" charset="0"/>
              <a:buNone/>
            </a:pPr>
            <a:r>
              <a:rPr lang="el-GR" sz="2100">
                <a:latin typeface="Arial" charset="0"/>
                <a:cs typeface="Arial" charset="0"/>
              </a:rPr>
              <a:t>    </a:t>
            </a:r>
            <a:r>
              <a:rPr lang="en-US" sz="2100">
                <a:latin typeface="Arial" charset="0"/>
                <a:cs typeface="Arial" charset="0"/>
              </a:rPr>
              <a:t>τη </a:t>
            </a:r>
            <a:r>
              <a:rPr lang="en-US" sz="2100" u="sng">
                <a:latin typeface="Arial" charset="0"/>
                <a:cs typeface="Arial" charset="0"/>
              </a:rPr>
              <a:t>βελτίωση</a:t>
            </a:r>
            <a:r>
              <a:rPr lang="en-US" sz="2100">
                <a:latin typeface="Arial" charset="0"/>
                <a:cs typeface="Arial" charset="0"/>
              </a:rPr>
              <a:t> αυτών των διαδικασιών</a:t>
            </a:r>
            <a:endParaRPr lang="el-GR" sz="2100">
              <a:latin typeface="Arial" charset="0"/>
              <a:cs typeface="Arial" charset="0"/>
            </a:endParaRPr>
          </a:p>
          <a:p>
            <a:pPr lvl="1" eaLnBrk="1" hangingPunct="1">
              <a:lnSpc>
                <a:spcPct val="120000"/>
              </a:lnSpc>
              <a:spcBef>
                <a:spcPct val="10000"/>
              </a:spcBef>
              <a:buFont typeface="Wingdings" charset="0"/>
              <a:buNone/>
            </a:pPr>
            <a:r>
              <a:rPr lang="en-US" sz="2500">
                <a:latin typeface="Arial" charset="0"/>
              </a:rPr>
              <a:t>                                                                       </a:t>
            </a:r>
            <a:endParaRPr lang="el-GR" sz="2500">
              <a:latin typeface="Arial" charset="0"/>
            </a:endParaRPr>
          </a:p>
        </p:txBody>
      </p:sp>
      <p:grpSp>
        <p:nvGrpSpPr>
          <p:cNvPr id="6150" name="Group 4"/>
          <p:cNvGrpSpPr>
            <a:grpSpLocks/>
          </p:cNvGrpSpPr>
          <p:nvPr/>
        </p:nvGrpSpPr>
        <p:grpSpPr bwMode="auto">
          <a:xfrm>
            <a:off x="4102100" y="1628775"/>
            <a:ext cx="4791075" cy="4032250"/>
            <a:chOff x="3888" y="7855"/>
            <a:chExt cx="5076" cy="2652"/>
          </a:xfrm>
        </p:grpSpPr>
        <p:sp>
          <p:nvSpPr>
            <p:cNvPr id="6151" name="Text Box 5"/>
            <p:cNvSpPr txBox="1">
              <a:spLocks noChangeArrowheads="1"/>
            </p:cNvSpPr>
            <p:nvPr/>
          </p:nvSpPr>
          <p:spPr bwMode="auto">
            <a:xfrm>
              <a:off x="5508" y="9115"/>
              <a:ext cx="1304" cy="4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/>
              <a:r>
                <a:rPr lang="el-GR" sz="1600" b="1">
                  <a:solidFill>
                    <a:schemeClr val="hlink"/>
                  </a:solidFill>
                </a:rPr>
                <a:t>Διδακτική</a:t>
              </a:r>
            </a:p>
          </p:txBody>
        </p:sp>
        <p:grpSp>
          <p:nvGrpSpPr>
            <p:cNvPr id="6152" name="Group 6"/>
            <p:cNvGrpSpPr>
              <a:grpSpLocks/>
            </p:cNvGrpSpPr>
            <p:nvPr/>
          </p:nvGrpSpPr>
          <p:grpSpPr bwMode="auto">
            <a:xfrm>
              <a:off x="3888" y="7855"/>
              <a:ext cx="5076" cy="2652"/>
              <a:chOff x="3888" y="7723"/>
              <a:chExt cx="5076" cy="2652"/>
            </a:xfrm>
          </p:grpSpPr>
          <p:sp>
            <p:nvSpPr>
              <p:cNvPr id="6153" name="Text Box 7"/>
              <p:cNvSpPr txBox="1">
                <a:spLocks noChangeArrowheads="1"/>
              </p:cNvSpPr>
              <p:nvPr/>
            </p:nvSpPr>
            <p:spPr bwMode="auto">
              <a:xfrm>
                <a:off x="5508" y="7723"/>
                <a:ext cx="1440" cy="43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el-GR" sz="1400" b="1">
                    <a:solidFill>
                      <a:schemeClr val="hlink"/>
                    </a:solidFill>
                  </a:rPr>
                  <a:t>Γνώσεις</a:t>
                </a:r>
              </a:p>
            </p:txBody>
          </p:sp>
          <p:sp>
            <p:nvSpPr>
              <p:cNvPr id="6154" name="Line 8"/>
              <p:cNvSpPr>
                <a:spLocks noChangeShapeType="1"/>
              </p:cNvSpPr>
              <p:nvPr/>
            </p:nvSpPr>
            <p:spPr bwMode="auto">
              <a:xfrm flipH="1">
                <a:off x="4785" y="8142"/>
                <a:ext cx="1440" cy="170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5" name="Line 9"/>
              <p:cNvSpPr>
                <a:spLocks noChangeShapeType="1"/>
              </p:cNvSpPr>
              <p:nvPr/>
            </p:nvSpPr>
            <p:spPr bwMode="auto">
              <a:xfrm>
                <a:off x="4788" y="9835"/>
                <a:ext cx="2880" cy="0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6" name="Line 10"/>
              <p:cNvSpPr>
                <a:spLocks noChangeShapeType="1"/>
              </p:cNvSpPr>
              <p:nvPr/>
            </p:nvSpPr>
            <p:spPr bwMode="auto">
              <a:xfrm flipH="1" flipV="1">
                <a:off x="6228" y="8142"/>
                <a:ext cx="1440" cy="1701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7" name="Line 11"/>
              <p:cNvSpPr>
                <a:spLocks noChangeShapeType="1"/>
              </p:cNvSpPr>
              <p:nvPr/>
            </p:nvSpPr>
            <p:spPr bwMode="auto">
              <a:xfrm flipV="1">
                <a:off x="6228" y="8215"/>
                <a:ext cx="0" cy="72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8" name="Line 12"/>
              <p:cNvSpPr>
                <a:spLocks noChangeShapeType="1"/>
              </p:cNvSpPr>
              <p:nvPr/>
            </p:nvSpPr>
            <p:spPr bwMode="auto">
              <a:xfrm>
                <a:off x="6768" y="9295"/>
                <a:ext cx="54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59" name="Line 13"/>
              <p:cNvSpPr>
                <a:spLocks noChangeShapeType="1"/>
              </p:cNvSpPr>
              <p:nvPr/>
            </p:nvSpPr>
            <p:spPr bwMode="auto">
              <a:xfrm flipV="1">
                <a:off x="5148" y="9295"/>
                <a:ext cx="648" cy="3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60" name="Text Box 14"/>
              <p:cNvSpPr txBox="1">
                <a:spLocks noChangeArrowheads="1"/>
              </p:cNvSpPr>
              <p:nvPr/>
            </p:nvSpPr>
            <p:spPr bwMode="auto">
              <a:xfrm>
                <a:off x="3888" y="9835"/>
                <a:ext cx="1440" cy="43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el-GR" sz="1400" b="1">
                    <a:solidFill>
                      <a:schemeClr val="hlink"/>
                    </a:solidFill>
                  </a:rPr>
                  <a:t>Μαθητές</a:t>
                </a:r>
              </a:p>
            </p:txBody>
          </p:sp>
          <p:sp>
            <p:nvSpPr>
              <p:cNvPr id="6161" name="Text Box 15"/>
              <p:cNvSpPr txBox="1">
                <a:spLocks noChangeArrowheads="1"/>
              </p:cNvSpPr>
              <p:nvPr/>
            </p:nvSpPr>
            <p:spPr bwMode="auto">
              <a:xfrm>
                <a:off x="6948" y="9846"/>
                <a:ext cx="2016" cy="432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el-GR" sz="1400" b="1">
                    <a:solidFill>
                      <a:schemeClr val="hlink"/>
                    </a:solidFill>
                  </a:rPr>
                  <a:t>Εκπαιδευτικός</a:t>
                </a:r>
              </a:p>
            </p:txBody>
          </p:sp>
          <p:sp>
            <p:nvSpPr>
              <p:cNvPr id="6162" name="Text Box 16"/>
              <p:cNvSpPr txBox="1">
                <a:spLocks noChangeArrowheads="1"/>
              </p:cNvSpPr>
              <p:nvPr/>
            </p:nvSpPr>
            <p:spPr bwMode="auto">
              <a:xfrm>
                <a:off x="5688" y="10015"/>
                <a:ext cx="1260" cy="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el-GR" sz="1200"/>
                  <a:t>εκπαιδεύω</a:t>
                </a:r>
                <a:endParaRPr lang="el-GR" sz="1200" b="1"/>
              </a:p>
            </p:txBody>
          </p:sp>
          <p:sp>
            <p:nvSpPr>
              <p:cNvPr id="6163" name="Text Box 17"/>
              <p:cNvSpPr txBox="1">
                <a:spLocks noChangeArrowheads="1"/>
              </p:cNvSpPr>
              <p:nvPr/>
            </p:nvSpPr>
            <p:spPr bwMode="auto">
              <a:xfrm>
                <a:off x="7128" y="8755"/>
                <a:ext cx="1260" cy="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el-GR" sz="1200"/>
                  <a:t>διδάσκω</a:t>
                </a:r>
                <a:endParaRPr lang="el-GR" sz="1200" b="1"/>
              </a:p>
            </p:txBody>
          </p:sp>
          <p:sp>
            <p:nvSpPr>
              <p:cNvPr id="6164" name="Text Box 18"/>
              <p:cNvSpPr txBox="1">
                <a:spLocks noChangeArrowheads="1"/>
              </p:cNvSpPr>
              <p:nvPr/>
            </p:nvSpPr>
            <p:spPr bwMode="auto">
              <a:xfrm>
                <a:off x="4068" y="8755"/>
                <a:ext cx="1260" cy="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  <a:ea typeface="Arial" charset="0"/>
                    <a:cs typeface="Arial" charset="0"/>
                  </a:defRPr>
                </a:lvl9pPr>
              </a:lstStyle>
              <a:p>
                <a:pPr algn="ctr" eaLnBrk="1" hangingPunct="1"/>
                <a:r>
                  <a:rPr lang="el-GR" sz="1200"/>
                  <a:t>μαθαίνω</a:t>
                </a:r>
                <a:endParaRPr lang="el-GR" sz="1200" b="1"/>
              </a:p>
            </p:txBody>
          </p:sp>
          <p:sp>
            <p:nvSpPr>
              <p:cNvPr id="6165" name="Line 19"/>
              <p:cNvSpPr>
                <a:spLocks noChangeShapeType="1"/>
              </p:cNvSpPr>
              <p:nvPr/>
            </p:nvSpPr>
            <p:spPr bwMode="auto">
              <a:xfrm>
                <a:off x="5328" y="10015"/>
                <a:ext cx="1800" cy="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66" name="Line 20"/>
              <p:cNvSpPr>
                <a:spLocks noChangeShapeType="1"/>
              </p:cNvSpPr>
              <p:nvPr/>
            </p:nvSpPr>
            <p:spPr bwMode="auto">
              <a:xfrm flipV="1">
                <a:off x="4608" y="8215"/>
                <a:ext cx="1260" cy="144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67" name="Line 21"/>
              <p:cNvSpPr>
                <a:spLocks noChangeShapeType="1"/>
              </p:cNvSpPr>
              <p:nvPr/>
            </p:nvSpPr>
            <p:spPr bwMode="auto">
              <a:xfrm flipH="1" flipV="1">
                <a:off x="6588" y="8215"/>
                <a:ext cx="1260" cy="1440"/>
              </a:xfrm>
              <a:prstGeom prst="line">
                <a:avLst/>
              </a:prstGeom>
              <a:noFill/>
              <a:ln w="6350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635724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42925"/>
            <a:ext cx="9144000" cy="869950"/>
          </a:xfrm>
        </p:spPr>
        <p:txBody>
          <a:bodyPr/>
          <a:lstStyle/>
          <a:p>
            <a:pPr eaLnBrk="1" hangingPunct="1"/>
            <a:r>
              <a:rPr lang="el-GR">
                <a:latin typeface="Arial" charset="0"/>
              </a:rPr>
              <a:t>Διδακτική της Πληροφορικής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2163763"/>
            <a:ext cx="7345362" cy="34607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l-GR" sz="2400">
                <a:latin typeface="Arial" charset="0"/>
                <a:cs typeface="Arial" charset="0"/>
              </a:rPr>
              <a:t> Μελετά ...</a:t>
            </a:r>
          </a:p>
          <a:p>
            <a:pPr eaLnBrk="1" hangingPunct="1">
              <a:lnSpc>
                <a:spcPct val="90000"/>
              </a:lnSpc>
              <a:spcBef>
                <a:spcPts val="1200"/>
              </a:spcBef>
              <a:buClrTx/>
              <a:buSzTx/>
              <a:buFontTx/>
              <a:buNone/>
            </a:pPr>
            <a:r>
              <a:rPr lang="el-GR" sz="2400">
                <a:latin typeface="Arial" charset="0"/>
                <a:cs typeface="Arial" charset="0"/>
              </a:rPr>
              <a:t>   την οικοδόμηση των </a:t>
            </a:r>
            <a:r>
              <a:rPr lang="el-GR" sz="2400" b="1" i="1">
                <a:latin typeface="Arial" charset="0"/>
                <a:cs typeface="Arial" charset="0"/>
              </a:rPr>
              <a:t>γνώσεων</a:t>
            </a:r>
            <a:r>
              <a:rPr lang="el-GR" sz="2400">
                <a:latin typeface="Arial" charset="0"/>
                <a:cs typeface="Arial" charset="0"/>
              </a:rPr>
              <a:t> (όσον αφορά κυρίως στις διαχρονικές γνώσεις) και της ανάπτυξης των τεχνικών και νοητικών</a:t>
            </a:r>
            <a:r>
              <a:rPr lang="el-GR" sz="2400" i="1">
                <a:latin typeface="Arial" charset="0"/>
                <a:cs typeface="Arial" charset="0"/>
              </a:rPr>
              <a:t> </a:t>
            </a:r>
            <a:r>
              <a:rPr lang="el-GR" sz="2400" b="1" i="1">
                <a:latin typeface="Arial" charset="0"/>
                <a:cs typeface="Arial" charset="0"/>
              </a:rPr>
              <a:t>δεξιοτήτων</a:t>
            </a:r>
            <a:r>
              <a:rPr lang="el-GR" sz="2400">
                <a:latin typeface="Arial" charset="0"/>
                <a:cs typeface="Arial" charset="0"/>
              </a:rPr>
              <a:t>  από υποκείμενα (μαθητές ή χρήστες) που </a:t>
            </a:r>
            <a:r>
              <a:rPr lang="el-GR" sz="2400" u="sng">
                <a:latin typeface="Arial" charset="0"/>
                <a:cs typeface="Arial" charset="0"/>
              </a:rPr>
              <a:t>χρησιμοποιούν υπολογιστές και ασχολούνται με την Πληροφορική</a:t>
            </a:r>
            <a:r>
              <a:rPr lang="el-GR" sz="2400">
                <a:latin typeface="Arial" charset="0"/>
                <a:cs typeface="Arial" charset="0"/>
              </a:rPr>
              <a:t> (κυρίως στο πλαίσιο </a:t>
            </a:r>
            <a:r>
              <a:rPr lang="el-GR" sz="2400" i="1">
                <a:latin typeface="Arial" charset="0"/>
                <a:cs typeface="Arial" charset="0"/>
              </a:rPr>
              <a:t>επίλυσης προβλημάτων</a:t>
            </a:r>
            <a:r>
              <a:rPr lang="el-GR" sz="2400">
                <a:latin typeface="Arial" charset="0"/>
                <a:cs typeface="Arial" charset="0"/>
              </a:rPr>
              <a:t> με τη χρήση υπολογιστών)</a:t>
            </a:r>
          </a:p>
        </p:txBody>
      </p:sp>
    </p:spTree>
    <p:extLst>
      <p:ext uri="{BB962C8B-B14F-4D97-AF65-F5344CB8AC3E}">
        <p14:creationId xmlns:p14="http://schemas.microsoft.com/office/powerpoint/2010/main" xmlns="" val="357578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476250"/>
            <a:ext cx="9144000" cy="869950"/>
          </a:xfrm>
        </p:spPr>
        <p:txBody>
          <a:bodyPr/>
          <a:lstStyle/>
          <a:p>
            <a:pPr eaLnBrk="1" hangingPunct="1"/>
            <a:r>
              <a:rPr lang="el-GR">
                <a:latin typeface="Arial" charset="0"/>
              </a:rPr>
              <a:t>Διδακτική: Βασικοί άξονες</a:t>
            </a:r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700213"/>
            <a:ext cx="8208962" cy="4610100"/>
          </a:xfrm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  <a:spcBef>
                <a:spcPts val="1800"/>
              </a:spcBef>
              <a:spcAft>
                <a:spcPts val="300"/>
              </a:spcAft>
            </a:pPr>
            <a:r>
              <a:rPr lang="el-GR" sz="2400" b="1" dirty="0">
                <a:latin typeface="Arial" charset="0"/>
                <a:cs typeface="Arial" charset="0"/>
              </a:rPr>
              <a:t>Το περιεχόμενο της γνώσης </a:t>
            </a:r>
            <a:r>
              <a:rPr lang="el-GR" sz="2400" dirty="0">
                <a:latin typeface="Arial" charset="0"/>
                <a:cs typeface="Arial" charset="0"/>
              </a:rPr>
              <a:t>(</a:t>
            </a:r>
            <a:r>
              <a:rPr lang="el-GR" sz="2400" i="1" dirty="0">
                <a:latin typeface="Arial" charset="0"/>
                <a:cs typeface="Arial" charset="0"/>
              </a:rPr>
              <a:t>αναλυτικά προγράμματα σπουδών, διδακτικός μετασχηματισμός</a:t>
            </a:r>
            <a:r>
              <a:rPr lang="el-GR" sz="2400" dirty="0">
                <a:latin typeface="Arial" charset="0"/>
                <a:cs typeface="Arial" charset="0"/>
              </a:rPr>
              <a:t>)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800"/>
              </a:spcBef>
              <a:spcAft>
                <a:spcPts val="300"/>
              </a:spcAft>
            </a:pPr>
            <a:r>
              <a:rPr lang="el-GR" sz="2400" b="1" dirty="0">
                <a:latin typeface="Arial" charset="0"/>
                <a:cs typeface="Arial" charset="0"/>
              </a:rPr>
              <a:t>Τα χρησιμοποιούμενα μέσα</a:t>
            </a:r>
            <a:r>
              <a:rPr lang="el-GR" sz="2400" dirty="0">
                <a:latin typeface="Arial" charset="0"/>
                <a:cs typeface="Arial" charset="0"/>
              </a:rPr>
              <a:t> (</a:t>
            </a:r>
            <a:r>
              <a:rPr lang="el-GR" sz="2400" i="1" dirty="0">
                <a:latin typeface="Arial" charset="0"/>
                <a:cs typeface="Arial" charset="0"/>
              </a:rPr>
              <a:t>εκπαιδευτικό υλικό, εκπαιδευτικό λογισμικό/εκπαιδευτικά περιβάλλοντα</a:t>
            </a:r>
            <a:r>
              <a:rPr lang="el-GR" sz="2400" dirty="0">
                <a:latin typeface="Arial" charset="0"/>
                <a:cs typeface="Arial" charset="0"/>
              </a:rPr>
              <a:t>) 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800"/>
              </a:spcBef>
              <a:spcAft>
                <a:spcPts val="300"/>
              </a:spcAft>
            </a:pPr>
            <a:r>
              <a:rPr lang="el-GR" sz="2400" b="1" dirty="0">
                <a:latin typeface="Arial" charset="0"/>
                <a:cs typeface="Arial" charset="0"/>
              </a:rPr>
              <a:t>Η διαδικασία της μάθησης </a:t>
            </a:r>
            <a:r>
              <a:rPr lang="el-GR" sz="2400" dirty="0">
                <a:latin typeface="Arial" charset="0"/>
                <a:cs typeface="Arial" charset="0"/>
              </a:rPr>
              <a:t>(</a:t>
            </a:r>
            <a:r>
              <a:rPr lang="el-GR" sz="2400" i="1" dirty="0">
                <a:latin typeface="Arial" charset="0"/>
                <a:cs typeface="Arial" charset="0"/>
              </a:rPr>
              <a:t>αναπαραστάσεις των μαθητών</a:t>
            </a:r>
            <a:r>
              <a:rPr lang="el-GR" sz="2400" dirty="0">
                <a:latin typeface="Arial" charset="0"/>
                <a:cs typeface="Arial" charset="0"/>
              </a:rPr>
              <a:t>, </a:t>
            </a:r>
            <a:r>
              <a:rPr lang="el-GR" sz="2400" i="1" dirty="0">
                <a:latin typeface="Arial" charset="0"/>
                <a:cs typeface="Arial" charset="0"/>
              </a:rPr>
              <a:t>γνωστικά εμπόδια</a:t>
            </a:r>
            <a:r>
              <a:rPr lang="el-GR" sz="2400" dirty="0">
                <a:latin typeface="Arial" charset="0"/>
                <a:cs typeface="Arial" charset="0"/>
              </a:rPr>
              <a:t>)</a:t>
            </a:r>
          </a:p>
          <a:p>
            <a:pPr marL="457200" indent="-457200" eaLnBrk="1" hangingPunct="1">
              <a:lnSpc>
                <a:spcPct val="90000"/>
              </a:lnSpc>
              <a:spcBef>
                <a:spcPts val="1800"/>
              </a:spcBef>
              <a:spcAft>
                <a:spcPts val="300"/>
              </a:spcAft>
            </a:pPr>
            <a:r>
              <a:rPr lang="el-GR" sz="2400" b="1" dirty="0">
                <a:latin typeface="Arial" charset="0"/>
                <a:cs typeface="Arial" charset="0"/>
              </a:rPr>
              <a:t>Η διαδικασία της διδασκαλίας </a:t>
            </a:r>
            <a:r>
              <a:rPr lang="el-GR" sz="2400" dirty="0">
                <a:latin typeface="Arial" charset="0"/>
                <a:cs typeface="Arial" charset="0"/>
              </a:rPr>
              <a:t>(</a:t>
            </a:r>
            <a:r>
              <a:rPr lang="en-US" sz="2400" i="1" dirty="0" err="1">
                <a:latin typeface="Arial" charset="0"/>
                <a:cs typeface="Arial" charset="0"/>
              </a:rPr>
              <a:t>διδακτικό</a:t>
            </a:r>
            <a:r>
              <a:rPr lang="en-US" sz="2400" i="1" dirty="0">
                <a:latin typeface="Arial" charset="0"/>
                <a:cs typeface="Arial" charset="0"/>
              </a:rPr>
              <a:t> </a:t>
            </a:r>
            <a:r>
              <a:rPr lang="en-US" sz="2400" i="1" dirty="0" err="1">
                <a:latin typeface="Arial" charset="0"/>
                <a:cs typeface="Arial" charset="0"/>
              </a:rPr>
              <a:t>συμβόλαιο</a:t>
            </a:r>
            <a:r>
              <a:rPr lang="el-GR" sz="2400" dirty="0">
                <a:latin typeface="Arial" charset="0"/>
                <a:cs typeface="Arial" charset="0"/>
              </a:rPr>
              <a:t>, </a:t>
            </a:r>
            <a:r>
              <a:rPr lang="el-GR" sz="2400" i="1" dirty="0">
                <a:latin typeface="Arial" charset="0"/>
                <a:cs typeface="Arial" charset="0"/>
              </a:rPr>
              <a:t>γνωστική σύγκρουση</a:t>
            </a:r>
            <a:r>
              <a:rPr lang="el-GR" sz="2400" dirty="0">
                <a:latin typeface="Arial" charset="0"/>
                <a:cs typeface="Arial" charset="0"/>
              </a:rPr>
              <a:t>, </a:t>
            </a:r>
            <a:r>
              <a:rPr lang="el-GR" sz="2400" i="1" dirty="0">
                <a:latin typeface="Arial" charset="0"/>
                <a:cs typeface="Arial" charset="0"/>
              </a:rPr>
              <a:t>διδακτικές στρατηγικές</a:t>
            </a:r>
            <a:r>
              <a:rPr lang="el-GR" sz="2400" dirty="0" smtClean="0">
                <a:latin typeface="Arial" charset="0"/>
                <a:cs typeface="Arial" charset="0"/>
              </a:rPr>
              <a:t>)</a:t>
            </a:r>
            <a:endParaRPr lang="el-GR" sz="2400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6413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98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42925"/>
            <a:ext cx="9144000" cy="8699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>
                <a:latin typeface="Arial" charset="0"/>
              </a:rPr>
              <a:t>Διδακτική: Διδακτικός Μετασχηματισμός</a:t>
            </a:r>
          </a:p>
        </p:txBody>
      </p:sp>
      <p:sp>
        <p:nvSpPr>
          <p:cNvPr id="9221" name="Oval 15"/>
          <p:cNvSpPr>
            <a:spLocks noChangeArrowheads="1"/>
          </p:cNvSpPr>
          <p:nvPr/>
        </p:nvSpPr>
        <p:spPr bwMode="auto">
          <a:xfrm>
            <a:off x="107950" y="4056063"/>
            <a:ext cx="2843213" cy="1008062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>
              <a:spcAft>
                <a:spcPts val="600"/>
              </a:spcAft>
            </a:pPr>
            <a:r>
              <a:rPr lang="en-US" sz="2400" b="1">
                <a:latin typeface="Times New Roman" charset="0"/>
              </a:rPr>
              <a:t>επιστημονική γνώση</a:t>
            </a:r>
          </a:p>
          <a:p>
            <a:endParaRPr lang="en-GB" sz="2400"/>
          </a:p>
        </p:txBody>
      </p:sp>
      <p:sp>
        <p:nvSpPr>
          <p:cNvPr id="9222" name="Oval 16"/>
          <p:cNvSpPr>
            <a:spLocks noChangeArrowheads="1"/>
          </p:cNvSpPr>
          <p:nvPr/>
        </p:nvSpPr>
        <p:spPr bwMode="auto">
          <a:xfrm>
            <a:off x="3714750" y="4076700"/>
            <a:ext cx="2071688" cy="928688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>
              <a:spcAft>
                <a:spcPts val="600"/>
              </a:spcAft>
            </a:pPr>
            <a:r>
              <a:rPr lang="en-US" sz="2400" b="1">
                <a:latin typeface="Times New Roman" charset="0"/>
              </a:rPr>
              <a:t>διδακτ</a:t>
            </a:r>
            <a:r>
              <a:rPr lang="el-GR" sz="2400" b="1">
                <a:latin typeface="Times New Roman" charset="0"/>
              </a:rPr>
              <a:t>έ</a:t>
            </a:r>
            <a:r>
              <a:rPr lang="en-US" sz="2400" b="1">
                <a:latin typeface="Times New Roman" charset="0"/>
              </a:rPr>
              <a:t>α γνώση</a:t>
            </a:r>
          </a:p>
          <a:p>
            <a:endParaRPr lang="en-GB" sz="2000"/>
          </a:p>
        </p:txBody>
      </p:sp>
      <p:sp>
        <p:nvSpPr>
          <p:cNvPr id="9223" name="Oval 17"/>
          <p:cNvSpPr>
            <a:spLocks noChangeArrowheads="1"/>
          </p:cNvSpPr>
          <p:nvPr/>
        </p:nvSpPr>
        <p:spPr bwMode="auto">
          <a:xfrm>
            <a:off x="6624638" y="3984625"/>
            <a:ext cx="2447925" cy="1079500"/>
          </a:xfrm>
          <a:prstGeom prst="ellipse">
            <a:avLst/>
          </a:prstGeom>
          <a:solidFill>
            <a:schemeClr val="accent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>
              <a:spcAft>
                <a:spcPts val="600"/>
              </a:spcAft>
            </a:pPr>
            <a:r>
              <a:rPr lang="en-US" sz="2400" b="1">
                <a:latin typeface="Times New Roman" charset="0"/>
              </a:rPr>
              <a:t>διδαχθείσα γνώση</a:t>
            </a:r>
          </a:p>
          <a:p>
            <a:endParaRPr lang="en-GB" sz="2400"/>
          </a:p>
        </p:txBody>
      </p:sp>
      <p:sp>
        <p:nvSpPr>
          <p:cNvPr id="9224" name="Text Box 19"/>
          <p:cNvSpPr txBox="1">
            <a:spLocks noChangeArrowheads="1"/>
          </p:cNvSpPr>
          <p:nvPr/>
        </p:nvSpPr>
        <p:spPr bwMode="auto">
          <a:xfrm>
            <a:off x="0" y="3213100"/>
            <a:ext cx="2808288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r>
              <a:rPr lang="el-GR" sz="1600" b="1">
                <a:latin typeface="Times New Roman" charset="0"/>
              </a:rPr>
              <a:t>1</a:t>
            </a:r>
            <a:r>
              <a:rPr lang="el-GR" sz="1600" b="1" baseline="30000">
                <a:latin typeface="Times New Roman" charset="0"/>
              </a:rPr>
              <a:t>ος</a:t>
            </a:r>
            <a:r>
              <a:rPr lang="el-GR" sz="1600" b="1">
                <a:latin typeface="Times New Roman" charset="0"/>
              </a:rPr>
              <a:t> </a:t>
            </a:r>
            <a:r>
              <a:rPr lang="el-GR" sz="1600">
                <a:latin typeface="Times New Roman" charset="0"/>
              </a:rPr>
              <a:t>(</a:t>
            </a:r>
            <a:r>
              <a:rPr lang="en-US" sz="1600">
                <a:latin typeface="Times New Roman" charset="0"/>
              </a:rPr>
              <a:t>εξωτερικός</a:t>
            </a:r>
            <a:r>
              <a:rPr lang="el-GR" sz="1600">
                <a:latin typeface="Times New Roman" charset="0"/>
              </a:rPr>
              <a:t>)</a:t>
            </a:r>
            <a:r>
              <a:rPr lang="en-US" sz="1600">
                <a:latin typeface="Times New Roman" charset="0"/>
              </a:rPr>
              <a:t> </a:t>
            </a:r>
            <a:endParaRPr lang="el-GR" sz="1600">
              <a:latin typeface="Times New Roman" charset="0"/>
            </a:endParaRPr>
          </a:p>
          <a:p>
            <a:pPr algn="r" eaLnBrk="1" hangingPunct="1"/>
            <a:r>
              <a:rPr lang="el-GR" sz="1600" b="1">
                <a:latin typeface="Times New Roman" charset="0"/>
              </a:rPr>
              <a:t>διδακτικός </a:t>
            </a:r>
            <a:r>
              <a:rPr lang="en-US" sz="1600" b="1">
                <a:latin typeface="Times New Roman" charset="0"/>
              </a:rPr>
              <a:t>μετασχηματισμός</a:t>
            </a:r>
            <a:endParaRPr lang="en-GB" sz="1600" b="1"/>
          </a:p>
        </p:txBody>
      </p:sp>
      <p:sp>
        <p:nvSpPr>
          <p:cNvPr id="9225" name="Text Box 22"/>
          <p:cNvSpPr txBox="1">
            <a:spLocks noChangeArrowheads="1"/>
          </p:cNvSpPr>
          <p:nvPr/>
        </p:nvSpPr>
        <p:spPr bwMode="auto">
          <a:xfrm>
            <a:off x="323850" y="1916113"/>
            <a:ext cx="4500563" cy="10080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l-GR" sz="2000" b="1">
                <a:latin typeface="Times New Roman" charset="0"/>
              </a:rPr>
              <a:t>Επιστήμονες, </a:t>
            </a:r>
            <a:r>
              <a:rPr lang="en-GB" sz="2000" b="1">
                <a:latin typeface="Times New Roman" charset="0"/>
              </a:rPr>
              <a:t>ερευνητές, συγγραφείς Α.Π., συγγραφείς βιβλίων, </a:t>
            </a:r>
            <a:r>
              <a:rPr lang="el-GR" sz="2000" b="1">
                <a:latin typeface="Times New Roman" charset="0"/>
              </a:rPr>
              <a:t>δημιουργοί εκπαιδευτικών λογισμικών, </a:t>
            </a:r>
            <a:r>
              <a:rPr lang="en-GB" sz="2000" b="1">
                <a:latin typeface="Times New Roman" charset="0"/>
              </a:rPr>
              <a:t>κλπ.</a:t>
            </a:r>
            <a:endParaRPr lang="en-GB" sz="2000" b="1"/>
          </a:p>
        </p:txBody>
      </p:sp>
      <p:sp>
        <p:nvSpPr>
          <p:cNvPr id="9226" name="Text Box 24"/>
          <p:cNvSpPr txBox="1">
            <a:spLocks noChangeArrowheads="1"/>
          </p:cNvSpPr>
          <p:nvPr/>
        </p:nvSpPr>
        <p:spPr bwMode="auto">
          <a:xfrm>
            <a:off x="5867400" y="1916113"/>
            <a:ext cx="2089150" cy="792162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l-GR" sz="2000" b="1">
                <a:latin typeface="Times New Roman" charset="0"/>
              </a:rPr>
              <a:t>Ε</a:t>
            </a:r>
            <a:r>
              <a:rPr lang="en-GB" sz="2000" b="1">
                <a:latin typeface="Times New Roman" charset="0"/>
              </a:rPr>
              <a:t>κπαιδευτικός</a:t>
            </a:r>
            <a:r>
              <a:rPr lang="en-GB" sz="2400">
                <a:latin typeface="Times New Roman" charset="0"/>
              </a:rPr>
              <a:t> </a:t>
            </a:r>
            <a:endParaRPr lang="en-GB" sz="2400"/>
          </a:p>
        </p:txBody>
      </p:sp>
      <p:sp>
        <p:nvSpPr>
          <p:cNvPr id="9227" name="Line 27"/>
          <p:cNvSpPr>
            <a:spLocks noChangeShapeType="1"/>
          </p:cNvSpPr>
          <p:nvPr/>
        </p:nvSpPr>
        <p:spPr bwMode="auto">
          <a:xfrm>
            <a:off x="2951163" y="4560888"/>
            <a:ext cx="10080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8" name="Line 28"/>
          <p:cNvSpPr>
            <a:spLocks noChangeShapeType="1"/>
          </p:cNvSpPr>
          <p:nvPr/>
        </p:nvSpPr>
        <p:spPr bwMode="auto">
          <a:xfrm>
            <a:off x="5616575" y="4560888"/>
            <a:ext cx="10080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9" name="Line 29"/>
          <p:cNvSpPr>
            <a:spLocks noChangeShapeType="1"/>
          </p:cNvSpPr>
          <p:nvPr/>
        </p:nvSpPr>
        <p:spPr bwMode="auto">
          <a:xfrm>
            <a:off x="2686050" y="2852738"/>
            <a:ext cx="625475" cy="1563687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0" name="Line 30"/>
          <p:cNvSpPr>
            <a:spLocks noChangeShapeType="1"/>
          </p:cNvSpPr>
          <p:nvPr/>
        </p:nvSpPr>
        <p:spPr bwMode="auto">
          <a:xfrm flipH="1">
            <a:off x="5975350" y="2420938"/>
            <a:ext cx="901700" cy="1995487"/>
          </a:xfrm>
          <a:prstGeom prst="line">
            <a:avLst/>
          </a:prstGeom>
          <a:noFill/>
          <a:ln w="19050">
            <a:solidFill>
              <a:schemeClr val="tx1"/>
            </a:solidFill>
            <a:prstDash val="sysDot"/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31" name="Text Box 20"/>
          <p:cNvSpPr>
            <a:spLocks noGrp="1" noChangeArrowheads="1"/>
          </p:cNvSpPr>
          <p:nvPr>
            <p:ph type="body" idx="1"/>
          </p:nvPr>
        </p:nvSpPr>
        <p:spPr>
          <a:xfrm>
            <a:off x="6478588" y="3141663"/>
            <a:ext cx="2773362" cy="719137"/>
          </a:xfrm>
          <a:noFill/>
        </p:spPr>
        <p:txBody>
          <a:bodyPr/>
          <a:lstStyle/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sz="1600" b="1">
                <a:latin typeface="Times New Roman" charset="0"/>
              </a:rPr>
              <a:t>2ος </a:t>
            </a:r>
            <a:r>
              <a:rPr lang="el-GR" sz="1600">
                <a:latin typeface="Times New Roman" charset="0"/>
              </a:rPr>
              <a:t>(</a:t>
            </a:r>
            <a:r>
              <a:rPr lang="en-US" sz="1600">
                <a:latin typeface="Times New Roman" charset="0"/>
              </a:rPr>
              <a:t>εσωτερικός</a:t>
            </a:r>
            <a:r>
              <a:rPr lang="el-GR" sz="1600">
                <a:latin typeface="Times New Roman" charset="0"/>
              </a:rPr>
              <a:t>)</a:t>
            </a:r>
            <a:r>
              <a:rPr lang="en-US" sz="1600">
                <a:latin typeface="Times New Roman" charset="0"/>
              </a:rPr>
              <a:t> </a:t>
            </a:r>
            <a:endParaRPr lang="el-GR" sz="1600">
              <a:latin typeface="Times New Roman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sz="1600" b="1">
                <a:latin typeface="Times New Roman" charset="0"/>
              </a:rPr>
              <a:t>διδακτικός </a:t>
            </a:r>
            <a:r>
              <a:rPr lang="en-US" sz="1600" b="1">
                <a:latin typeface="Times New Roman" charset="0"/>
              </a:rPr>
              <a:t>μετασχηματισμός</a:t>
            </a:r>
            <a:endParaRPr lang="en-GB" sz="1600" b="1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485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04813"/>
            <a:ext cx="9144000" cy="8699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>
                <a:latin typeface="Arial" charset="0"/>
              </a:rPr>
              <a:t>Διδακτική: Αναπαραστάσεις μαθητών</a:t>
            </a:r>
          </a:p>
        </p:txBody>
      </p:sp>
      <p:sp>
        <p:nvSpPr>
          <p:cNvPr id="1024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341438"/>
            <a:ext cx="8820150" cy="46815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ts val="1800"/>
              </a:spcBef>
              <a:spcAft>
                <a:spcPts val="300"/>
              </a:spcAft>
            </a:pPr>
            <a:r>
              <a:rPr lang="el-GR" sz="2100" b="1" dirty="0">
                <a:latin typeface="Arial" charset="0"/>
                <a:cs typeface="Arial" charset="0"/>
              </a:rPr>
              <a:t>Αναπαραστάσεις</a:t>
            </a:r>
            <a:r>
              <a:rPr lang="el-GR" sz="2100" dirty="0">
                <a:latin typeface="Arial" charset="0"/>
                <a:cs typeface="Arial" charset="0"/>
              </a:rPr>
              <a:t>: προϊόν της ανθρώπινης δραστηριότητας - έχουν τη μορφή νοητικών μοντέλων (νοερών εικόνων) ή συμβολικών κατασκευών (π.χ. γλώσσα) 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spcAft>
                <a:spcPts val="300"/>
              </a:spcAft>
              <a:buFont typeface="Wingdings" charset="0"/>
              <a:buNone/>
            </a:pPr>
            <a:r>
              <a:rPr lang="el-GR" sz="2100" dirty="0">
                <a:solidFill>
                  <a:srgbClr val="00B0F0"/>
                </a:solidFill>
                <a:latin typeface="Arial" charset="0"/>
                <a:cs typeface="Arial" charset="0"/>
              </a:rPr>
              <a:t>     </a:t>
            </a:r>
            <a:r>
              <a:rPr lang="el-GR" sz="2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π.χ. Η μεταβλητή αναπαρίσταται ως κουτί</a:t>
            </a:r>
          </a:p>
          <a:p>
            <a:pPr eaLnBrk="1" hangingPunct="1">
              <a:lnSpc>
                <a:spcPct val="80000"/>
              </a:lnSpc>
              <a:spcBef>
                <a:spcPts val="1800"/>
              </a:spcBef>
              <a:spcAft>
                <a:spcPts val="300"/>
              </a:spcAft>
              <a:buFont typeface="Wingdings" charset="0"/>
              <a:buNone/>
            </a:pPr>
            <a:r>
              <a:rPr lang="el-GR" sz="2100" dirty="0">
                <a:latin typeface="Arial" charset="0"/>
                <a:cs typeface="Arial" charset="0"/>
              </a:rPr>
              <a:t>    </a:t>
            </a:r>
            <a:r>
              <a:rPr lang="el-GR" sz="2100" i="1" dirty="0">
                <a:latin typeface="Arial" charset="0"/>
                <a:cs typeface="Arial" charset="0"/>
              </a:rPr>
              <a:t>Βασικός στόχος της διδασκαλίας είναι η αλλαγή των αρχικών αναπαραστάσεων και η οικοδόμηση κατάλληλων αναπαραστάσεων</a:t>
            </a:r>
          </a:p>
          <a:p>
            <a:pPr eaLnBrk="1" hangingPunct="1">
              <a:lnSpc>
                <a:spcPct val="80000"/>
              </a:lnSpc>
              <a:spcBef>
                <a:spcPts val="1800"/>
              </a:spcBef>
              <a:spcAft>
                <a:spcPts val="300"/>
              </a:spcAft>
            </a:pPr>
            <a:r>
              <a:rPr lang="el-GR" sz="2100" b="1" dirty="0">
                <a:latin typeface="Arial" charset="0"/>
                <a:cs typeface="Arial" charset="0"/>
              </a:rPr>
              <a:t>Γνωστικά εμπόδια: </a:t>
            </a:r>
            <a:r>
              <a:rPr lang="el-GR" sz="2100" dirty="0">
                <a:latin typeface="Arial" charset="0"/>
                <a:cs typeface="Arial" charset="0"/>
              </a:rPr>
              <a:t>οι "προεπιστημονικές" πρότερες γνώσεις των μαθητών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spcAft>
                <a:spcPts val="300"/>
              </a:spcAft>
              <a:buFont typeface="Wingdings" charset="0"/>
              <a:buNone/>
            </a:pPr>
            <a:r>
              <a:rPr lang="el-GR" sz="2100" b="1" dirty="0">
                <a:solidFill>
                  <a:schemeClr val="bg2"/>
                </a:solidFill>
                <a:latin typeface="Arial" charset="0"/>
                <a:cs typeface="Arial" charset="0"/>
              </a:rPr>
              <a:t>    </a:t>
            </a:r>
            <a:r>
              <a:rPr lang="el-GR" sz="2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π.χ. Η έννοια της μεταβλητής από τα μαθηματικά</a:t>
            </a:r>
          </a:p>
          <a:p>
            <a:pPr eaLnBrk="1" hangingPunct="1">
              <a:lnSpc>
                <a:spcPct val="80000"/>
              </a:lnSpc>
              <a:spcBef>
                <a:spcPts val="1800"/>
              </a:spcBef>
              <a:spcAft>
                <a:spcPts val="300"/>
              </a:spcAft>
            </a:pPr>
            <a:r>
              <a:rPr lang="el-GR" sz="2100" b="1" dirty="0">
                <a:latin typeface="Arial" charset="0"/>
                <a:cs typeface="Arial" charset="0"/>
              </a:rPr>
              <a:t>Διδακτικά εμπόδια:</a:t>
            </a:r>
            <a:r>
              <a:rPr lang="el-GR" sz="2100" dirty="0">
                <a:latin typeface="Arial" charset="0"/>
                <a:cs typeface="Arial" charset="0"/>
              </a:rPr>
              <a:t> ιδέες/αντιλήψεις/αναπαραστάσεις που διαθέτουν τα παιδιά που αποκλίνουν από τις επιστημονικές γνώσεις και παράλληλα δεν αλλάζουν κατά τη διάρκεια μιας διδακτικής παρέμβασης </a:t>
            </a:r>
          </a:p>
        </p:txBody>
      </p:sp>
    </p:spTree>
    <p:extLst>
      <p:ext uri="{BB962C8B-B14F-4D97-AF65-F5344CB8AC3E}">
        <p14:creationId xmlns:p14="http://schemas.microsoft.com/office/powerpoint/2010/main" xmlns="" val="178112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20713"/>
            <a:ext cx="9144000" cy="8699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>
                <a:latin typeface="Arial" charset="0"/>
              </a:rPr>
              <a:t>Διδακτική: Γνωστική σύγκρουση – Εννοιολογική Αλλαγή</a:t>
            </a:r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844675"/>
            <a:ext cx="8316913" cy="47529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ts val="1800"/>
              </a:spcBef>
              <a:spcAft>
                <a:spcPts val="300"/>
              </a:spcAft>
            </a:pPr>
            <a:r>
              <a:rPr lang="el-GR" sz="2100" b="1" dirty="0">
                <a:latin typeface="Arial" charset="0"/>
                <a:cs typeface="Arial" charset="0"/>
              </a:rPr>
              <a:t>Γνωστική Σύγκρουση</a:t>
            </a:r>
            <a:r>
              <a:rPr lang="el-GR" sz="2100" dirty="0">
                <a:latin typeface="Arial" charset="0"/>
                <a:cs typeface="Arial" charset="0"/>
              </a:rPr>
              <a:t>: η διαδικασία κατά την οποία στη σκέψη ενός ατόμου εμφανίζεται μια </a:t>
            </a:r>
            <a:r>
              <a:rPr lang="el-GR" sz="2100" b="1" dirty="0">
                <a:latin typeface="Arial" charset="0"/>
                <a:cs typeface="Arial" charset="0"/>
              </a:rPr>
              <a:t>αντίφαση</a:t>
            </a:r>
            <a:r>
              <a:rPr lang="el-GR" sz="2100" dirty="0">
                <a:latin typeface="Arial" charset="0"/>
                <a:cs typeface="Arial" charset="0"/>
              </a:rPr>
              <a:t> ή μια </a:t>
            </a:r>
            <a:r>
              <a:rPr lang="el-GR" sz="2100" b="1" dirty="0">
                <a:latin typeface="Arial" charset="0"/>
                <a:cs typeface="Arial" charset="0"/>
              </a:rPr>
              <a:t>ασυμβατότητα</a:t>
            </a:r>
            <a:r>
              <a:rPr lang="el-GR" sz="2100" dirty="0">
                <a:latin typeface="Arial" charset="0"/>
                <a:cs typeface="Arial" charset="0"/>
              </a:rPr>
              <a:t> ανάμεσα στις ιδέες του, τις αναπαραστάσεις του και τις πράξεις του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spcAft>
                <a:spcPts val="300"/>
              </a:spcAft>
              <a:buFont typeface="Wingdings" charset="0"/>
              <a:buNone/>
            </a:pPr>
            <a:r>
              <a:rPr lang="el-GR" sz="2100" dirty="0">
                <a:latin typeface="Arial" charset="0"/>
                <a:cs typeface="Arial" charset="0"/>
              </a:rPr>
              <a:t>    </a:t>
            </a:r>
            <a:r>
              <a:rPr lang="el-GR" sz="2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π.χ. Μέσω της εκτέλεσης ενός προγράμματος διαπιστώνουν ότι η μεταβλητή «τηρεί» την τελευταία τιμή</a:t>
            </a:r>
          </a:p>
          <a:p>
            <a:pPr eaLnBrk="1" hangingPunct="1">
              <a:lnSpc>
                <a:spcPct val="80000"/>
              </a:lnSpc>
              <a:spcBef>
                <a:spcPts val="2400"/>
              </a:spcBef>
            </a:pPr>
            <a:r>
              <a:rPr lang="el-GR" sz="2100" b="1" dirty="0">
                <a:latin typeface="Arial" charset="0"/>
                <a:cs typeface="Arial" charset="0"/>
              </a:rPr>
              <a:t>Εννοιολογική αλλαγή</a:t>
            </a:r>
            <a:r>
              <a:rPr lang="el-GR" sz="2100" dirty="0">
                <a:latin typeface="Arial" charset="0"/>
                <a:cs typeface="Arial" charset="0"/>
              </a:rPr>
              <a:t>: η διαδικασία κατά την οποία αλλάζουν οι εννοιολογικές δομές που σχηματίζουν τα υποκείμενα που μαθαίνουν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buFont typeface="Wingdings" charset="0"/>
              <a:buNone/>
            </a:pPr>
            <a:r>
              <a:rPr lang="el-GR" sz="2100" dirty="0">
                <a:latin typeface="Arial" charset="0"/>
                <a:cs typeface="Arial" charset="0"/>
              </a:rPr>
              <a:t>     </a:t>
            </a:r>
            <a:r>
              <a:rPr lang="el-GR" sz="2100" i="1" dirty="0">
                <a:latin typeface="Arial" charset="0"/>
                <a:cs typeface="Arial" charset="0"/>
              </a:rPr>
              <a:t>Η εννοιολογική αλλαγή μπορεί να προκύψει μέσα από διαδικασίες γνωστικής σύγκρουσης</a:t>
            </a:r>
          </a:p>
          <a:p>
            <a:pPr eaLnBrk="1" hangingPunct="1">
              <a:lnSpc>
                <a:spcPct val="80000"/>
              </a:lnSpc>
              <a:spcBef>
                <a:spcPts val="1200"/>
              </a:spcBef>
              <a:buFont typeface="Wingdings" charset="0"/>
              <a:buNone/>
            </a:pPr>
            <a:r>
              <a:rPr lang="el-GR" sz="2100" b="1" dirty="0">
                <a:solidFill>
                  <a:schemeClr val="bg2"/>
                </a:solidFill>
                <a:latin typeface="Arial" charset="0"/>
                <a:cs typeface="Arial" charset="0"/>
              </a:rPr>
              <a:t>    </a:t>
            </a:r>
            <a:r>
              <a:rPr lang="el-GR" sz="21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Arial" charset="0"/>
                <a:cs typeface="Arial" charset="0"/>
              </a:rPr>
              <a:t>π.χ. Επιχειρώντας να διορθώσουν λογικά λάθη σε ένα πρόγραμμα</a:t>
            </a:r>
          </a:p>
        </p:txBody>
      </p:sp>
    </p:spTree>
    <p:extLst>
      <p:ext uri="{BB962C8B-B14F-4D97-AF65-F5344CB8AC3E}">
        <p14:creationId xmlns:p14="http://schemas.microsoft.com/office/powerpoint/2010/main" xmlns="" val="3269366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04813"/>
            <a:ext cx="9144000" cy="869950"/>
          </a:xfrm>
        </p:spPr>
        <p:txBody>
          <a:bodyPr/>
          <a:lstStyle/>
          <a:p>
            <a:pPr eaLnBrk="1" hangingPunct="1"/>
            <a:r>
              <a:rPr lang="el-GR">
                <a:latin typeface="Arial" charset="0"/>
              </a:rPr>
              <a:t>Διδακτική: Διδακτικό Συμβόλαιο</a:t>
            </a:r>
          </a:p>
        </p:txBody>
      </p:sp>
      <p:sp>
        <p:nvSpPr>
          <p:cNvPr id="1229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12875"/>
            <a:ext cx="7632700" cy="4752975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Bef>
                <a:spcPts val="1800"/>
              </a:spcBef>
              <a:spcAft>
                <a:spcPts val="300"/>
              </a:spcAft>
            </a:pPr>
            <a:r>
              <a:rPr lang="el-GR" sz="2400">
                <a:latin typeface="Arial" charset="0"/>
                <a:cs typeface="Arial" charset="0"/>
              </a:rPr>
              <a:t>Ρ</a:t>
            </a:r>
            <a:r>
              <a:rPr lang="en-GB" sz="2400">
                <a:latin typeface="Arial" charset="0"/>
                <a:cs typeface="Arial" charset="0"/>
              </a:rPr>
              <a:t>υθμίζει </a:t>
            </a:r>
            <a:r>
              <a:rPr lang="el-GR" sz="2400">
                <a:latin typeface="Arial" charset="0"/>
                <a:cs typeface="Arial" charset="0"/>
              </a:rPr>
              <a:t>...</a:t>
            </a: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spcAft>
                <a:spcPts val="300"/>
              </a:spcAft>
            </a:pPr>
            <a:r>
              <a:rPr lang="en-GB" sz="2400">
                <a:latin typeface="Arial" charset="0"/>
                <a:cs typeface="Arial" charset="0"/>
              </a:rPr>
              <a:t>την προσδοκώμενη συμπεριφορά του </a:t>
            </a:r>
            <a:r>
              <a:rPr lang="en-GB" sz="2400" b="1">
                <a:latin typeface="Arial" charset="0"/>
                <a:cs typeface="Arial" charset="0"/>
              </a:rPr>
              <a:t>καθηγητή</a:t>
            </a:r>
            <a:r>
              <a:rPr lang="en-GB" sz="2400">
                <a:latin typeface="Arial" charset="0"/>
                <a:cs typeface="Arial" charset="0"/>
              </a:rPr>
              <a:t> από τους μαθητές </a:t>
            </a:r>
            <a:endParaRPr lang="el-GR" sz="2400">
              <a:latin typeface="Arial" charset="0"/>
              <a:cs typeface="Arial" charset="0"/>
            </a:endParaRP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spcAft>
                <a:spcPts val="300"/>
              </a:spcAft>
            </a:pPr>
            <a:r>
              <a:rPr lang="en-GB" sz="2400">
                <a:latin typeface="Arial" charset="0"/>
                <a:cs typeface="Arial" charset="0"/>
              </a:rPr>
              <a:t>την προσδοκώμενη συμπεριφορά των </a:t>
            </a:r>
            <a:r>
              <a:rPr lang="en-GB" sz="2400" b="1">
                <a:latin typeface="Arial" charset="0"/>
                <a:cs typeface="Arial" charset="0"/>
              </a:rPr>
              <a:t>μαθητών</a:t>
            </a:r>
            <a:r>
              <a:rPr lang="en-GB" sz="2400">
                <a:latin typeface="Arial" charset="0"/>
                <a:cs typeface="Arial" charset="0"/>
              </a:rPr>
              <a:t> από τον καθηγητή </a:t>
            </a:r>
            <a:endParaRPr lang="el-GR" sz="2400">
              <a:latin typeface="Arial" charset="0"/>
              <a:cs typeface="Arial" charset="0"/>
            </a:endParaRP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spcAft>
                <a:spcPts val="300"/>
              </a:spcAft>
            </a:pPr>
            <a:r>
              <a:rPr lang="en-GB" sz="2400">
                <a:latin typeface="Arial" charset="0"/>
                <a:cs typeface="Arial" charset="0"/>
              </a:rPr>
              <a:t>τις </a:t>
            </a:r>
            <a:r>
              <a:rPr lang="en-GB" sz="2400" b="1">
                <a:latin typeface="Arial" charset="0"/>
                <a:cs typeface="Arial" charset="0"/>
              </a:rPr>
              <a:t>σχέσεις</a:t>
            </a:r>
            <a:r>
              <a:rPr lang="en-GB" sz="2400">
                <a:latin typeface="Arial" charset="0"/>
                <a:cs typeface="Arial" charset="0"/>
              </a:rPr>
              <a:t> </a:t>
            </a:r>
            <a:r>
              <a:rPr lang="el-GR" sz="2400">
                <a:latin typeface="Arial" charset="0"/>
                <a:cs typeface="Arial" charset="0"/>
              </a:rPr>
              <a:t>του καθηγητή και των μαθητών</a:t>
            </a:r>
            <a:r>
              <a:rPr lang="en-GB" sz="2400">
                <a:latin typeface="Arial" charset="0"/>
                <a:cs typeface="Arial" charset="0"/>
              </a:rPr>
              <a:t> </a:t>
            </a:r>
            <a:r>
              <a:rPr lang="el-GR" sz="2400">
                <a:latin typeface="Arial" charset="0"/>
                <a:cs typeface="Arial" charset="0"/>
              </a:rPr>
              <a:t>με</a:t>
            </a:r>
            <a:r>
              <a:rPr lang="en-GB" sz="2400">
                <a:latin typeface="Arial" charset="0"/>
                <a:cs typeface="Arial" charset="0"/>
              </a:rPr>
              <a:t> τη στοχευόμενη κατά τη μάθηση γνώση</a:t>
            </a:r>
            <a:r>
              <a:rPr lang="el-GR" sz="2400">
                <a:latin typeface="Arial" charset="0"/>
                <a:cs typeface="Arial" charset="0"/>
              </a:rPr>
              <a:t> </a:t>
            </a:r>
          </a:p>
          <a:p>
            <a:pPr eaLnBrk="1" hangingPunct="1">
              <a:lnSpc>
                <a:spcPct val="80000"/>
              </a:lnSpc>
              <a:spcBef>
                <a:spcPts val="1800"/>
              </a:spcBef>
              <a:spcAft>
                <a:spcPts val="300"/>
              </a:spcAft>
            </a:pPr>
            <a:r>
              <a:rPr lang="el-GR" sz="2400">
                <a:latin typeface="Arial" charset="0"/>
                <a:cs typeface="Arial" charset="0"/>
              </a:rPr>
              <a:t>Διέπει τη λειτουργία της σχολικής τάξης</a:t>
            </a:r>
          </a:p>
          <a:p>
            <a:pPr eaLnBrk="1" hangingPunct="1">
              <a:lnSpc>
                <a:spcPct val="80000"/>
              </a:lnSpc>
              <a:spcBef>
                <a:spcPts val="1800"/>
              </a:spcBef>
              <a:spcAft>
                <a:spcPts val="300"/>
              </a:spcAft>
            </a:pPr>
            <a:r>
              <a:rPr lang="el-GR" sz="2400">
                <a:latin typeface="Arial" charset="0"/>
                <a:cs typeface="Arial" charset="0"/>
              </a:rPr>
              <a:t>Η αξιολόγηση έχει σημαντικό ρόλο</a:t>
            </a:r>
          </a:p>
        </p:txBody>
      </p:sp>
    </p:spTree>
    <p:extLst>
      <p:ext uri="{BB962C8B-B14F-4D97-AF65-F5344CB8AC3E}">
        <p14:creationId xmlns:p14="http://schemas.microsoft.com/office/powerpoint/2010/main" xmlns="" val="141073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84438" y="2060575"/>
            <a:ext cx="6191250" cy="2089150"/>
          </a:xfrm>
        </p:spPr>
        <p:txBody>
          <a:bodyPr/>
          <a:lstStyle/>
          <a:p>
            <a:pPr eaLnBrk="1" hangingPunct="1"/>
            <a:r>
              <a:rPr lang="el-GR" sz="3600">
                <a:latin typeface="Arial Unicode MS" charset="0"/>
              </a:rPr>
              <a:t>Θεωρίες Μάθησης</a:t>
            </a:r>
          </a:p>
        </p:txBody>
      </p:sp>
    </p:spTree>
    <p:extLst>
      <p:ext uri="{BB962C8B-B14F-4D97-AF65-F5344CB8AC3E}">
        <p14:creationId xmlns:p14="http://schemas.microsoft.com/office/powerpoint/2010/main" xmlns="" val="3880508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333375"/>
            <a:ext cx="9144000" cy="869950"/>
          </a:xfrm>
        </p:spPr>
        <p:txBody>
          <a:bodyPr/>
          <a:lstStyle/>
          <a:p>
            <a:pPr eaLnBrk="1" hangingPunct="1"/>
            <a:r>
              <a:rPr lang="el-GR">
                <a:latin typeface="Arial" charset="0"/>
              </a:rPr>
              <a:t>Θεωρίες Μάθησης</a:t>
            </a:r>
          </a:p>
        </p:txBody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196975"/>
            <a:ext cx="8893175" cy="4537075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spcBef>
                <a:spcPts val="1200"/>
              </a:spcBef>
              <a:spcAft>
                <a:spcPts val="300"/>
              </a:spcAft>
            </a:pPr>
            <a:r>
              <a:rPr lang="el-GR" sz="2400" b="1">
                <a:latin typeface="Arial" charset="0"/>
                <a:cs typeface="Arial" charset="0"/>
              </a:rPr>
              <a:t>Συμπεριφορισμός</a:t>
            </a:r>
          </a:p>
          <a:p>
            <a:pPr lvl="1" eaLnBrk="1" hangingPunct="1">
              <a:spcBef>
                <a:spcPts val="600"/>
              </a:spcBef>
              <a:spcAft>
                <a:spcPts val="300"/>
              </a:spcAft>
            </a:pPr>
            <a:r>
              <a:rPr lang="el-GR" sz="2400">
                <a:latin typeface="Arial" charset="0"/>
                <a:cs typeface="Arial" charset="0"/>
              </a:rPr>
              <a:t>Η γνώση μεταδίδεται</a:t>
            </a:r>
          </a:p>
          <a:p>
            <a:pPr eaLnBrk="1" hangingPunct="1">
              <a:spcBef>
                <a:spcPts val="1200"/>
              </a:spcBef>
              <a:spcAft>
                <a:spcPts val="300"/>
              </a:spcAft>
            </a:pPr>
            <a:r>
              <a:rPr lang="el-GR" sz="2400" b="1">
                <a:latin typeface="Arial" charset="0"/>
                <a:cs typeface="Arial" charset="0"/>
              </a:rPr>
              <a:t>Γνωστικές Θεωρίες</a:t>
            </a:r>
          </a:p>
          <a:p>
            <a:pPr lvl="1" eaLnBrk="1" hangingPunct="1">
              <a:spcBef>
                <a:spcPts val="1200"/>
              </a:spcBef>
              <a:spcAft>
                <a:spcPts val="300"/>
              </a:spcAft>
            </a:pPr>
            <a:r>
              <a:rPr lang="el-GR" sz="2400">
                <a:latin typeface="Arial" charset="0"/>
                <a:cs typeface="Arial" charset="0"/>
              </a:rPr>
              <a:t>Η μάθηση είναι ατομική διαδικασία οικοδόμησης γνώσεων</a:t>
            </a:r>
          </a:p>
          <a:p>
            <a:pPr lvl="1" eaLnBrk="1" hangingPunct="1"/>
            <a:r>
              <a:rPr lang="el-GR" sz="2400">
                <a:latin typeface="Arial" charset="0"/>
                <a:cs typeface="Arial" charset="0"/>
              </a:rPr>
              <a:t>Η μάθηση ευνοείται σε ένα πλούσιο σε αλληλεπιδράσεις περιβάλλον</a:t>
            </a:r>
          </a:p>
          <a:p>
            <a:pPr lvl="1" eaLnBrk="1" hangingPunct="1"/>
            <a:r>
              <a:rPr lang="el-GR" sz="2400">
                <a:latin typeface="Arial" charset="0"/>
                <a:cs typeface="Arial" charset="0"/>
              </a:rPr>
              <a:t>Οι  νέες γνώσεις οικοδομούνται πάνω στις υπάρχουσες γνώσεις</a:t>
            </a:r>
          </a:p>
          <a:p>
            <a:pPr eaLnBrk="1" hangingPunct="1">
              <a:spcBef>
                <a:spcPts val="1200"/>
              </a:spcBef>
            </a:pPr>
            <a:r>
              <a:rPr lang="el-GR" sz="2400" b="1">
                <a:latin typeface="Arial" charset="0"/>
                <a:cs typeface="Arial" charset="0"/>
              </a:rPr>
              <a:t>Κοινωνικοπολιτισμές Θεωρίες</a:t>
            </a:r>
          </a:p>
          <a:p>
            <a:pPr lvl="1" eaLnBrk="1" hangingPunct="1">
              <a:spcBef>
                <a:spcPts val="1200"/>
              </a:spcBef>
            </a:pPr>
            <a:r>
              <a:rPr lang="el-GR" sz="2400">
                <a:latin typeface="Arial" charset="0"/>
                <a:cs typeface="Arial" charset="0"/>
              </a:rPr>
              <a:t>Κοινωνική φύση της μάθησης</a:t>
            </a:r>
          </a:p>
          <a:p>
            <a:pPr lvl="1" eaLnBrk="1" hangingPunct="1">
              <a:spcBef>
                <a:spcPts val="1200"/>
              </a:spcBef>
            </a:pPr>
            <a:r>
              <a:rPr lang="el-GR" sz="2400">
                <a:latin typeface="Arial" charset="0"/>
                <a:cs typeface="Arial" charset="0"/>
              </a:rPr>
              <a:t>Η γνώση οικοδομείται σε συνεργατικά πλαίσια</a:t>
            </a:r>
          </a:p>
        </p:txBody>
      </p:sp>
    </p:spTree>
    <p:extLst>
      <p:ext uri="{BB962C8B-B14F-4D97-AF65-F5344CB8AC3E}">
        <p14:creationId xmlns:p14="http://schemas.microsoft.com/office/powerpoint/2010/main" xmlns="" val="2030256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7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7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7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7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7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7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7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7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7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7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7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7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75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75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75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75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2" descr="expert-2nd activ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23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986999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8" name="Picture 2" descr="expert-4th activit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6988"/>
            <a:ext cx="9144000" cy="6308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35622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3000">
                <a:latin typeface="Arial" charset="0"/>
              </a:rPr>
              <a:t>Θεωρίες Μάθησης – Εκπαιδευτικά Περιβάλλοντα</a:t>
            </a:r>
          </a:p>
        </p:txBody>
      </p:sp>
      <p:graphicFrame>
        <p:nvGraphicFramePr>
          <p:cNvPr id="303277" name="Group 17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60506500"/>
              </p:ext>
            </p:extLst>
          </p:nvPr>
        </p:nvGraphicFramePr>
        <p:xfrm>
          <a:off x="463550" y="1557338"/>
          <a:ext cx="8229600" cy="5327329"/>
        </p:xfrm>
        <a:graphic>
          <a:graphicData uri="http://schemas.openxmlformats.org/drawingml/2006/table">
            <a:tbl>
              <a:tblPr/>
              <a:tblGrid>
                <a:gridCol w="2516188"/>
                <a:gridCol w="2849562"/>
                <a:gridCol w="2863850"/>
              </a:tblGrid>
              <a:tr h="5978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συμπεριφοριστικές θεωρίες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γνωστικές θεωρίες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l-GR" sz="18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κοινωνικοπολιτισμικές</a:t>
                      </a:r>
                      <a:r>
                        <a:rPr kumimoji="0" lang="el-G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 θεωρίες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39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l-G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γραμμική οργάνωση πληροφορίας (</a:t>
                      </a: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Skinner)</a:t>
                      </a:r>
                      <a:endParaRPr kumimoji="0" lang="el-G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l-G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δομικός εποικοδομισμός (</a:t>
                      </a: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Piaget)</a:t>
                      </a:r>
                      <a:endParaRPr kumimoji="0" lang="el-G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l-G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κοινωνικός εποικοδομισμός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75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l-G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μέθοδος πολλαπλών επιλογών </a:t>
                      </a: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(Crowder)</a:t>
                      </a:r>
                      <a:endParaRPr kumimoji="0" lang="el-G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l-G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εποικοδομισμός του </a:t>
                      </a: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Papert (constructionism)</a:t>
                      </a:r>
                      <a:endParaRPr kumimoji="0" lang="el-G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l-G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κοινωνικοπολιτισμική θεωρία του </a:t>
                      </a: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Vygotsky</a:t>
                      </a:r>
                      <a:endParaRPr kumimoji="0" lang="el-G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42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l-G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διδακτικός σχεδιασμός </a:t>
                      </a: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(Gagn</a:t>
                      </a: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Tahoma" charset="0"/>
                        </a:rPr>
                        <a:t>é)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ανακαλυπτική</a:t>
                      </a:r>
                      <a:r>
                        <a:rPr kumimoji="0" lang="el-G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 μάθηση </a:t>
                      </a: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(Bruner)</a:t>
                      </a:r>
                      <a:endParaRPr kumimoji="0" lang="el-G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l-G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l-G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εγκαθιδρυμένη γνώση (</a:t>
                      </a: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situated cognition)</a:t>
                      </a:r>
                      <a:endParaRPr kumimoji="0" lang="el-G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152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l-G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l-G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Επεξεργασία της πληροφορίας (γνωστικοί ψυχολόγοι)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l-G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l-GR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κατανεμημένη γνώση (</a:t>
                      </a:r>
                      <a:r>
                        <a:rPr kumimoji="0" lang="en-GB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distributed cognition)</a:t>
                      </a:r>
                      <a:endParaRPr kumimoji="0" lang="el-GR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542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συνδεσιασμός</a:t>
                      </a:r>
                      <a:r>
                        <a:rPr kumimoji="0" lang="el-G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 (</a:t>
                      </a:r>
                      <a:r>
                        <a:rPr kumimoji="0" lang="en-GB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Varela, </a:t>
                      </a:r>
                      <a:r>
                        <a:rPr kumimoji="0" lang="en-GB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Maturana</a:t>
                      </a:r>
                      <a:endParaRPr kumimoji="0" lang="el-G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charset="0"/>
                        <a:ea typeface="ＭＳ Ｐゴシック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charset="0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θεωρία της δραστηριότητας (επίγονοι της θεωρίας του </a:t>
                      </a:r>
                      <a:r>
                        <a:rPr kumimoji="0" lang="en-GB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Vygotsky</a:t>
                      </a:r>
                      <a:r>
                        <a:rPr kumimoji="0" lang="el-G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0"/>
                          <a:cs typeface="Arial" charset="0"/>
                        </a:rPr>
                        <a:t>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3253" name="Text Box 149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468313" y="2277393"/>
            <a:ext cx="2305050" cy="3636962"/>
          </a:xfrm>
          <a:prstGeom prst="rect">
            <a:avLst/>
          </a:prstGeom>
          <a:solidFill>
            <a:srgbClr val="FFCC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sz="1600" b="1">
                <a:solidFill>
                  <a:schemeClr val="hlink"/>
                </a:solidFill>
              </a:rPr>
              <a:t>Προγραμματισμένη Μάθηση</a:t>
            </a:r>
          </a:p>
          <a:p>
            <a:pPr eaLnBrk="1" hangingPunct="1">
              <a:spcBef>
                <a:spcPct val="50000"/>
              </a:spcBef>
            </a:pPr>
            <a:r>
              <a:rPr lang="el-GR" sz="1600" b="1">
                <a:solidFill>
                  <a:schemeClr val="hlink"/>
                </a:solidFill>
              </a:rPr>
              <a:t>Εκπαιδευτικά Περιβάλλοντα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l-GR" sz="1600" b="1">
                <a:solidFill>
                  <a:schemeClr val="hlink"/>
                </a:solidFill>
              </a:rPr>
              <a:t> Εκμάθησης </a:t>
            </a:r>
            <a:r>
              <a:rPr lang="en-US" sz="1600" b="1">
                <a:solidFill>
                  <a:schemeClr val="hlink"/>
                </a:solidFill>
              </a:rPr>
              <a:t>(Tutorial)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1600" b="1">
                <a:solidFill>
                  <a:schemeClr val="hlink"/>
                </a:solidFill>
              </a:rPr>
              <a:t> </a:t>
            </a:r>
            <a:r>
              <a:rPr lang="el-GR" sz="1600" b="1">
                <a:solidFill>
                  <a:schemeClr val="hlink"/>
                </a:solidFill>
              </a:rPr>
              <a:t>Εξάσκησης και  πρακτικής</a:t>
            </a:r>
            <a:r>
              <a:rPr lang="en-US" sz="1600" b="1">
                <a:solidFill>
                  <a:schemeClr val="hlink"/>
                </a:solidFill>
              </a:rPr>
              <a:t> (drill &amp; practice)</a:t>
            </a:r>
            <a:endParaRPr lang="el-GR" sz="1600" b="1">
              <a:solidFill>
                <a:schemeClr val="hlink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l-GR" sz="1600" b="1">
                <a:solidFill>
                  <a:schemeClr val="hlink"/>
                </a:solidFill>
              </a:rPr>
              <a:t> Πολυμεσικού περιεχομένου</a:t>
            </a:r>
          </a:p>
          <a:p>
            <a:pPr algn="ctr" eaLnBrk="1" hangingPunct="1">
              <a:spcBef>
                <a:spcPct val="50000"/>
              </a:spcBef>
            </a:pPr>
            <a:endParaRPr lang="el-GR" sz="1600" b="1">
              <a:solidFill>
                <a:schemeClr val="hlink"/>
              </a:solidFill>
            </a:endParaRPr>
          </a:p>
        </p:txBody>
      </p:sp>
      <p:sp>
        <p:nvSpPr>
          <p:cNvPr id="17440" name="Text Box 150"/>
          <p:cNvSpPr txBox="1">
            <a:spLocks noChangeArrowheads="1"/>
          </p:cNvSpPr>
          <p:nvPr/>
        </p:nvSpPr>
        <p:spPr bwMode="auto">
          <a:xfrm>
            <a:off x="611188" y="1125538"/>
            <a:ext cx="1944687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en-US" sz="1600" b="1"/>
          </a:p>
        </p:txBody>
      </p:sp>
      <p:sp>
        <p:nvSpPr>
          <p:cNvPr id="303257" name="Text Box 153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3419475" y="2637755"/>
            <a:ext cx="2160588" cy="336550"/>
          </a:xfrm>
          <a:prstGeom prst="rect">
            <a:avLst/>
          </a:prstGeom>
          <a:solidFill>
            <a:srgbClr val="FFCC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1600" b="1">
                <a:solidFill>
                  <a:schemeClr val="hlink"/>
                </a:solidFill>
              </a:rPr>
              <a:t>Logo</a:t>
            </a:r>
            <a:endParaRPr lang="el-GR" sz="1600" b="1">
              <a:solidFill>
                <a:schemeClr val="hlink"/>
              </a:solidFill>
            </a:endParaRPr>
          </a:p>
        </p:txBody>
      </p:sp>
      <p:sp>
        <p:nvSpPr>
          <p:cNvPr id="303258" name="Text Box 154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3348038" y="4941218"/>
            <a:ext cx="2232025" cy="581025"/>
          </a:xfrm>
          <a:prstGeom prst="rect">
            <a:avLst/>
          </a:prstGeom>
          <a:solidFill>
            <a:srgbClr val="FFCC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sz="1600" b="1">
                <a:solidFill>
                  <a:schemeClr val="hlink"/>
                </a:solidFill>
              </a:rPr>
              <a:t>Έμπειρα Διδακτικά Συστήματα</a:t>
            </a:r>
          </a:p>
        </p:txBody>
      </p:sp>
      <p:sp>
        <p:nvSpPr>
          <p:cNvPr id="303259" name="Text Box 155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3419475" y="5949280"/>
            <a:ext cx="2232025" cy="336550"/>
          </a:xfrm>
          <a:prstGeom prst="rect">
            <a:avLst/>
          </a:prstGeom>
          <a:solidFill>
            <a:srgbClr val="FFCC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l-GR" sz="1600" b="1">
                <a:solidFill>
                  <a:schemeClr val="hlink"/>
                </a:solidFill>
              </a:rPr>
              <a:t>Νευρωνικά Δίκτυα</a:t>
            </a:r>
          </a:p>
        </p:txBody>
      </p:sp>
      <p:sp>
        <p:nvSpPr>
          <p:cNvPr id="303260" name="Text Box 156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6227763" y="2061493"/>
            <a:ext cx="2736850" cy="825500"/>
          </a:xfrm>
          <a:prstGeom prst="rect">
            <a:avLst/>
          </a:prstGeom>
          <a:solidFill>
            <a:srgbClr val="FFCC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l-GR" sz="1600" b="1">
                <a:solidFill>
                  <a:schemeClr val="hlink"/>
                </a:solidFill>
              </a:rPr>
              <a:t>Εφαρμογές Διαδικτύου </a:t>
            </a:r>
          </a:p>
          <a:p>
            <a:pPr algn="ctr" eaLnBrk="1" hangingPunct="1"/>
            <a:r>
              <a:rPr lang="el-GR" sz="1600" b="1">
                <a:solidFill>
                  <a:schemeClr val="hlink"/>
                </a:solidFill>
              </a:rPr>
              <a:t>(</a:t>
            </a:r>
            <a:r>
              <a:rPr lang="en-GB" sz="1600" b="1">
                <a:solidFill>
                  <a:schemeClr val="hlink"/>
                </a:solidFill>
              </a:rPr>
              <a:t>chat, forums, video conference)</a:t>
            </a:r>
            <a:endParaRPr lang="el-GR" sz="1600" b="1">
              <a:solidFill>
                <a:schemeClr val="hlink"/>
              </a:solidFill>
            </a:endParaRPr>
          </a:p>
        </p:txBody>
      </p:sp>
      <p:sp>
        <p:nvSpPr>
          <p:cNvPr id="303261" name="Text Box 157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6227763" y="3214018"/>
            <a:ext cx="2771775" cy="2659062"/>
          </a:xfrm>
          <a:prstGeom prst="rect">
            <a:avLst/>
          </a:prstGeom>
          <a:solidFill>
            <a:srgbClr val="FFCC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l-GR" sz="1600" b="1">
                <a:solidFill>
                  <a:schemeClr val="hlink"/>
                </a:solidFill>
              </a:rPr>
              <a:t> Συνεργατικά Περιβάλλοντα Μάθησης υποστηριζόμενης από υπολογιστές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l-GR" sz="1600" b="1">
                <a:solidFill>
                  <a:schemeClr val="hlink"/>
                </a:solidFill>
              </a:rPr>
              <a:t>  Εκπαιδευτικές Δικτυακές Πύλες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l-GR" sz="1600" b="1">
                <a:solidFill>
                  <a:schemeClr val="hlink"/>
                </a:solidFill>
              </a:rPr>
              <a:t>  Μηχανές Αναζήτησης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l-GR" sz="1600" b="1">
                <a:solidFill>
                  <a:schemeClr val="hlink"/>
                </a:solidFill>
              </a:rPr>
              <a:t>  Κοινότητες Μάθησης / Πρακτικής</a:t>
            </a:r>
          </a:p>
        </p:txBody>
      </p:sp>
      <p:sp>
        <p:nvSpPr>
          <p:cNvPr id="303262" name="Text Box 158">
            <a:hlinkClick r:id="rId2" action="ppaction://hlinksldjump"/>
          </p:cNvPr>
          <p:cNvSpPr txBox="1">
            <a:spLocks noChangeArrowheads="1"/>
          </p:cNvSpPr>
          <p:nvPr/>
        </p:nvSpPr>
        <p:spPr bwMode="auto">
          <a:xfrm>
            <a:off x="3348038" y="3069555"/>
            <a:ext cx="2303462" cy="1803400"/>
          </a:xfrm>
          <a:prstGeom prst="rect">
            <a:avLst/>
          </a:prstGeom>
          <a:solidFill>
            <a:srgbClr val="FFCC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l-GR" sz="1600" b="1">
                <a:solidFill>
                  <a:schemeClr val="hlink"/>
                </a:solidFill>
              </a:rPr>
              <a:t>  Προσομοιώσεις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l-GR" sz="1600" b="1">
                <a:solidFill>
                  <a:schemeClr val="hlink"/>
                </a:solidFill>
              </a:rPr>
              <a:t>  Περιβάλλοντα Μοντελοποίησης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l-GR" sz="1600" b="1">
                <a:solidFill>
                  <a:schemeClr val="hlink"/>
                </a:solidFill>
              </a:rPr>
              <a:t>  Περιβάλλοντα Εννοιολογικής Χαρτογράφησης</a:t>
            </a:r>
          </a:p>
        </p:txBody>
      </p:sp>
    </p:spTree>
    <p:extLst>
      <p:ext uri="{BB962C8B-B14F-4D97-AF65-F5344CB8AC3E}">
        <p14:creationId xmlns:p14="http://schemas.microsoft.com/office/powerpoint/2010/main" xmlns="" val="21974563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3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3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3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3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3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3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3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3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3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3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3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3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3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3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253" grpId="0" animBg="1"/>
      <p:bldP spid="303257" grpId="0" animBg="1"/>
      <p:bldP spid="303258" grpId="0" animBg="1"/>
      <p:bldP spid="303259" grpId="0" animBg="1"/>
      <p:bldP spid="303260" grpId="0" animBg="1"/>
      <p:bldP spid="303261" grpId="0" animBg="1"/>
      <p:bldP spid="30326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11413" y="2060575"/>
            <a:ext cx="6659562" cy="2089150"/>
          </a:xfrm>
        </p:spPr>
        <p:txBody>
          <a:bodyPr/>
          <a:lstStyle/>
          <a:p>
            <a:pPr eaLnBrk="1" hangingPunct="1"/>
            <a:r>
              <a:rPr lang="el-GR" sz="3800">
                <a:latin typeface="Arial Unicode MS" charset="0"/>
              </a:rPr>
              <a:t>Στρατηγικές Διδασκαλίας</a:t>
            </a:r>
          </a:p>
        </p:txBody>
      </p:sp>
    </p:spTree>
    <p:extLst>
      <p:ext uri="{BB962C8B-B14F-4D97-AF65-F5344CB8AC3E}">
        <p14:creationId xmlns:p14="http://schemas.microsoft.com/office/powerpoint/2010/main" xmlns="" val="7118613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42925"/>
            <a:ext cx="9144000" cy="869950"/>
          </a:xfrm>
        </p:spPr>
        <p:txBody>
          <a:bodyPr/>
          <a:lstStyle/>
          <a:p>
            <a:pPr eaLnBrk="1" hangingPunct="1"/>
            <a:r>
              <a:rPr lang="el-GR">
                <a:latin typeface="Tahoma" charset="0"/>
              </a:rPr>
              <a:t>Στρατηγικές Διδασκαλίας: Ορισμός</a:t>
            </a:r>
          </a:p>
        </p:txBody>
      </p:sp>
      <p:sp>
        <p:nvSpPr>
          <p:cNvPr id="1946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989138"/>
            <a:ext cx="8424863" cy="3889375"/>
          </a:xfrm>
        </p:spPr>
        <p:txBody>
          <a:bodyPr/>
          <a:lstStyle/>
          <a:p>
            <a:pPr eaLnBrk="1" hangingPunct="1">
              <a:spcBef>
                <a:spcPts val="1200"/>
              </a:spcBef>
              <a:spcAft>
                <a:spcPts val="300"/>
              </a:spcAft>
            </a:pPr>
            <a:r>
              <a:rPr lang="el-GR" sz="2400">
                <a:latin typeface="Arial" charset="0"/>
                <a:cs typeface="Arial" charset="0"/>
              </a:rPr>
              <a:t>Σύνολο </a:t>
            </a:r>
            <a:r>
              <a:rPr lang="el-GR" sz="2400" b="1">
                <a:latin typeface="Arial" charset="0"/>
                <a:cs typeface="Arial" charset="0"/>
              </a:rPr>
              <a:t>διδακτικών</a:t>
            </a:r>
            <a:r>
              <a:rPr lang="el-GR" sz="2400">
                <a:latin typeface="Arial" charset="0"/>
                <a:cs typeface="Arial" charset="0"/>
              </a:rPr>
              <a:t>, </a:t>
            </a:r>
            <a:r>
              <a:rPr lang="el-GR" sz="2400" b="1">
                <a:latin typeface="Arial" charset="0"/>
                <a:cs typeface="Arial" charset="0"/>
              </a:rPr>
              <a:t>μαθησιακών</a:t>
            </a:r>
            <a:r>
              <a:rPr lang="el-GR" sz="2400">
                <a:latin typeface="Arial" charset="0"/>
                <a:cs typeface="Arial" charset="0"/>
              </a:rPr>
              <a:t> και </a:t>
            </a:r>
            <a:r>
              <a:rPr lang="el-GR" sz="2400" b="1">
                <a:latin typeface="Arial" charset="0"/>
                <a:cs typeface="Arial" charset="0"/>
              </a:rPr>
              <a:t>οργανωτικών</a:t>
            </a:r>
            <a:r>
              <a:rPr lang="el-GR" sz="2400">
                <a:latin typeface="Arial" charset="0"/>
                <a:cs typeface="Arial" charset="0"/>
              </a:rPr>
              <a:t> δραστηριοτήτων που πραγματοποιούνται από τον εκπαιδευτικό κατά τη διάρκεια της διδακτικής αλληλεπίδρασης </a:t>
            </a:r>
          </a:p>
          <a:p>
            <a:pPr eaLnBrk="1" hangingPunct="1">
              <a:spcBef>
                <a:spcPts val="1200"/>
              </a:spcBef>
              <a:spcAft>
                <a:spcPts val="300"/>
              </a:spcAft>
            </a:pPr>
            <a:r>
              <a:rPr lang="el-GR" sz="2400">
                <a:latin typeface="Arial" charset="0"/>
                <a:cs typeface="Arial" charset="0"/>
              </a:rPr>
              <a:t>Συσχετισμός/οργάνωση των δραστηριοτήτων ώστε να επιτευχθούν οι επιδιωκόμενοι διδακτικοί στόχοι της συγκεκριμένης διδασκαλίας</a:t>
            </a:r>
            <a:endParaRPr lang="el-GR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297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20713"/>
            <a:ext cx="9144000" cy="8699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>
                <a:latin typeface="Tahoma" charset="0"/>
              </a:rPr>
              <a:t>Στρατηγική Μονολογικο-Διαλεκτικής (Μετωπικής) Διδασκαλίας (Ι)</a:t>
            </a:r>
          </a:p>
        </p:txBody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916113"/>
            <a:ext cx="8424863" cy="3889375"/>
          </a:xfrm>
        </p:spPr>
        <p:txBody>
          <a:bodyPr/>
          <a:lstStyle/>
          <a:p>
            <a:pPr eaLnBrk="1" hangingPunct="1">
              <a:spcBef>
                <a:spcPts val="1200"/>
              </a:spcBef>
              <a:spcAft>
                <a:spcPts val="300"/>
              </a:spcAft>
              <a:buFont typeface="Wingdings" charset="0"/>
              <a:buNone/>
            </a:pPr>
            <a:r>
              <a:rPr lang="el-GR" sz="2400">
                <a:latin typeface="Arial" charset="0"/>
                <a:ea typeface="Tahoma" charset="0"/>
                <a:cs typeface="Arial" charset="0"/>
              </a:rPr>
              <a:t>   </a:t>
            </a:r>
            <a:r>
              <a:rPr lang="el-GR" sz="2400" b="1" u="sng">
                <a:latin typeface="Arial" charset="0"/>
                <a:ea typeface="Tahoma" charset="0"/>
                <a:cs typeface="Arial" charset="0"/>
              </a:rPr>
              <a:t>Χαρακτηριστικά</a:t>
            </a:r>
            <a:r>
              <a:rPr lang="el-GR" sz="2400">
                <a:latin typeface="Arial" charset="0"/>
                <a:ea typeface="Tahoma" charset="0"/>
                <a:cs typeface="Arial" charset="0"/>
              </a:rPr>
              <a:t>:</a:t>
            </a:r>
          </a:p>
          <a:p>
            <a:pPr lvl="1" eaLnBrk="1" hangingPunct="1">
              <a:spcBef>
                <a:spcPts val="1200"/>
              </a:spcBef>
              <a:spcAft>
                <a:spcPts val="300"/>
              </a:spcAft>
            </a:pPr>
            <a:r>
              <a:rPr lang="el-GR" sz="2400">
                <a:latin typeface="Arial" charset="0"/>
                <a:ea typeface="Tahoma" charset="0"/>
                <a:cs typeface="Arial" charset="0"/>
              </a:rPr>
              <a:t>Μονόλογος του εκπαιδευτικού </a:t>
            </a:r>
          </a:p>
          <a:p>
            <a:pPr lvl="1" eaLnBrk="1" hangingPunct="1">
              <a:spcBef>
                <a:spcPts val="1200"/>
              </a:spcBef>
              <a:spcAft>
                <a:spcPts val="300"/>
              </a:spcAft>
            </a:pPr>
            <a:r>
              <a:rPr lang="el-GR" sz="2400">
                <a:latin typeface="Arial" charset="0"/>
                <a:ea typeface="Tahoma" charset="0"/>
                <a:cs typeface="Arial" charset="0"/>
              </a:rPr>
              <a:t>Διαλεκτική επεξεργασία </a:t>
            </a:r>
          </a:p>
          <a:p>
            <a:pPr lvl="1" eaLnBrk="1" hangingPunct="1">
              <a:spcBef>
                <a:spcPts val="1200"/>
              </a:spcBef>
              <a:spcAft>
                <a:spcPts val="300"/>
              </a:spcAft>
            </a:pPr>
            <a:r>
              <a:rPr lang="el-GR" sz="2400">
                <a:latin typeface="Arial" charset="0"/>
                <a:ea typeface="Tahoma" charset="0"/>
                <a:cs typeface="Arial" charset="0"/>
              </a:rPr>
              <a:t>Υπερτερεί στην παροχή πληροφοριών </a:t>
            </a:r>
          </a:p>
          <a:p>
            <a:pPr lvl="1" eaLnBrk="1" hangingPunct="1">
              <a:spcBef>
                <a:spcPts val="1200"/>
              </a:spcBef>
              <a:spcAft>
                <a:spcPts val="300"/>
              </a:spcAft>
            </a:pPr>
            <a:r>
              <a:rPr lang="el-GR" sz="2400">
                <a:latin typeface="Arial" charset="0"/>
                <a:ea typeface="Tahoma" charset="0"/>
                <a:cs typeface="Arial" charset="0"/>
              </a:rPr>
              <a:t>Υστερεί σημαντικά στην κινητοποίηση του ενδιαφέροντος των μαθητών και στην καλλιέργεια της κριτικής σκέψης </a:t>
            </a:r>
          </a:p>
        </p:txBody>
      </p:sp>
    </p:spTree>
    <p:extLst>
      <p:ext uri="{BB962C8B-B14F-4D97-AF65-F5344CB8AC3E}">
        <p14:creationId xmlns:p14="http://schemas.microsoft.com/office/powerpoint/2010/main" xmlns="" val="308431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20713"/>
            <a:ext cx="9144000" cy="8699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>
                <a:latin typeface="Tahoma" charset="0"/>
              </a:rPr>
              <a:t>Στρατηγική Μονολογικο-Διαλεκτικής (Μετωπικής) Διδασκαλίας (ΙΙ)</a:t>
            </a:r>
          </a:p>
        </p:txBody>
      </p:sp>
      <p:sp>
        <p:nvSpPr>
          <p:cNvPr id="2150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700213"/>
            <a:ext cx="8424863" cy="4537075"/>
          </a:xfrm>
        </p:spPr>
        <p:txBody>
          <a:bodyPr/>
          <a:lstStyle/>
          <a:p>
            <a:pPr eaLnBrk="1" hangingPunct="1">
              <a:spcBef>
                <a:spcPts val="1200"/>
              </a:spcBef>
              <a:spcAft>
                <a:spcPts val="300"/>
              </a:spcAft>
              <a:buFont typeface="Wingdings" charset="0"/>
              <a:buNone/>
            </a:pPr>
            <a:r>
              <a:rPr lang="el-GR" sz="2400">
                <a:latin typeface="Tahoma" charset="0"/>
              </a:rPr>
              <a:t>   </a:t>
            </a:r>
            <a:r>
              <a:rPr lang="el-GR" sz="2400" b="1" u="sng">
                <a:latin typeface="Arial" charset="0"/>
                <a:cs typeface="Arial" charset="0"/>
              </a:rPr>
              <a:t>Φάσεις</a:t>
            </a:r>
            <a:r>
              <a:rPr lang="el-GR" sz="2400">
                <a:latin typeface="Arial" charset="0"/>
                <a:cs typeface="Arial" charset="0"/>
              </a:rPr>
              <a:t>:</a:t>
            </a:r>
          </a:p>
          <a:p>
            <a:pPr lvl="1" eaLnBrk="1" hangingPunct="1">
              <a:spcBef>
                <a:spcPts val="1200"/>
              </a:spcBef>
              <a:spcAft>
                <a:spcPts val="300"/>
              </a:spcAft>
            </a:pPr>
            <a:r>
              <a:rPr lang="el-GR" sz="2400" b="1">
                <a:latin typeface="Arial" charset="0"/>
                <a:cs typeface="Arial" charset="0"/>
              </a:rPr>
              <a:t>Προσανατολισμός – Εισαγωγή</a:t>
            </a:r>
            <a:r>
              <a:rPr lang="el-GR" sz="2400">
                <a:latin typeface="Arial" charset="0"/>
                <a:cs typeface="Arial" charset="0"/>
              </a:rPr>
              <a:t> (επανάληψη προηγούμενων γνώσεων, γνωστοποίηση και αιτιολόγηση των διδακτικών στόχων του μαθήματος, παρουσίαση των θεματικών αξόνων του μαθήματος)</a:t>
            </a:r>
          </a:p>
          <a:p>
            <a:pPr lvl="1" eaLnBrk="1" hangingPunct="1">
              <a:spcBef>
                <a:spcPts val="1200"/>
              </a:spcBef>
              <a:spcAft>
                <a:spcPts val="300"/>
              </a:spcAft>
            </a:pPr>
            <a:r>
              <a:rPr lang="el-GR" sz="2400" b="1">
                <a:latin typeface="Arial" charset="0"/>
                <a:cs typeface="Arial" charset="0"/>
              </a:rPr>
              <a:t>Μονολογική Παρουσίαση πληροφοριών</a:t>
            </a:r>
            <a:r>
              <a:rPr lang="el-GR" sz="2400">
                <a:latin typeface="Arial" charset="0"/>
                <a:cs typeface="Arial" charset="0"/>
              </a:rPr>
              <a:t> </a:t>
            </a:r>
          </a:p>
          <a:p>
            <a:pPr lvl="1" eaLnBrk="1" hangingPunct="1">
              <a:spcBef>
                <a:spcPts val="1200"/>
              </a:spcBef>
              <a:spcAft>
                <a:spcPts val="300"/>
              </a:spcAft>
            </a:pPr>
            <a:r>
              <a:rPr lang="el-GR" sz="2400" b="1">
                <a:latin typeface="Arial" charset="0"/>
                <a:cs typeface="Arial" charset="0"/>
              </a:rPr>
              <a:t>Διαλεκτική επεξεργασία των πληροφοριών</a:t>
            </a:r>
            <a:r>
              <a:rPr lang="el-GR" sz="2400">
                <a:latin typeface="Arial" charset="0"/>
                <a:cs typeface="Arial" charset="0"/>
              </a:rPr>
              <a:t> (αξιοποίηση ερωτήσεων για κατανόηση των νέων εννοιών)</a:t>
            </a:r>
          </a:p>
          <a:p>
            <a:pPr lvl="1" eaLnBrk="1" hangingPunct="1">
              <a:spcBef>
                <a:spcPts val="1200"/>
              </a:spcBef>
              <a:spcAft>
                <a:spcPts val="300"/>
              </a:spcAft>
            </a:pPr>
            <a:r>
              <a:rPr lang="el-GR" sz="2400" b="1">
                <a:latin typeface="Arial" charset="0"/>
                <a:cs typeface="Arial" charset="0"/>
              </a:rPr>
              <a:t>Ανακεφαλαίωση</a:t>
            </a:r>
          </a:p>
        </p:txBody>
      </p:sp>
    </p:spTree>
    <p:extLst>
      <p:ext uri="{BB962C8B-B14F-4D97-AF65-F5344CB8AC3E}">
        <p14:creationId xmlns:p14="http://schemas.microsoft.com/office/powerpoint/2010/main" xmlns="" val="124577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92150"/>
            <a:ext cx="9144000" cy="8699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>
                <a:latin typeface="Tahoma" charset="0"/>
              </a:rPr>
              <a:t>Στρατηγική Κατευθυνόμενης Διερεύνησης</a:t>
            </a:r>
          </a:p>
        </p:txBody>
      </p:sp>
      <p:sp>
        <p:nvSpPr>
          <p:cNvPr id="2253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916113"/>
            <a:ext cx="8424863" cy="3889375"/>
          </a:xfrm>
        </p:spPr>
        <p:txBody>
          <a:bodyPr/>
          <a:lstStyle/>
          <a:p>
            <a:pPr marL="609600" indent="-609600" eaLnBrk="1" hangingPunct="1">
              <a:spcBef>
                <a:spcPts val="1200"/>
              </a:spcBef>
              <a:spcAft>
                <a:spcPts val="300"/>
              </a:spcAft>
              <a:buFont typeface="Wingdings" charset="0"/>
              <a:buNone/>
            </a:pPr>
            <a:r>
              <a:rPr lang="el-GR" sz="2400">
                <a:latin typeface="Tahoma" charset="0"/>
                <a:cs typeface="Tahoma" charset="0"/>
              </a:rPr>
              <a:t>   </a:t>
            </a:r>
            <a:r>
              <a:rPr lang="el-GR" sz="2400" b="1" u="sng">
                <a:latin typeface="Arial" charset="0"/>
                <a:ea typeface="Tahoma" charset="0"/>
                <a:cs typeface="Arial" charset="0"/>
              </a:rPr>
              <a:t>Φάσεις</a:t>
            </a:r>
            <a:r>
              <a:rPr lang="el-GR" sz="2400">
                <a:latin typeface="Arial" charset="0"/>
                <a:ea typeface="Tahoma" charset="0"/>
                <a:cs typeface="Arial" charset="0"/>
              </a:rPr>
              <a:t>:</a:t>
            </a:r>
          </a:p>
          <a:p>
            <a:pPr marL="914400" lvl="1" indent="-457200" eaLnBrk="1" hangingPunct="1"/>
            <a:r>
              <a:rPr lang="el-GR" sz="2400">
                <a:latin typeface="Arial" charset="0"/>
                <a:ea typeface="Tahoma" charset="0"/>
                <a:cs typeface="Arial" charset="0"/>
              </a:rPr>
              <a:t>ο καθορισμός του προβλήματος </a:t>
            </a:r>
          </a:p>
          <a:p>
            <a:pPr marL="914400" lvl="1" indent="-457200" eaLnBrk="1" hangingPunct="1"/>
            <a:r>
              <a:rPr lang="el-GR" sz="2400">
                <a:latin typeface="Arial" charset="0"/>
                <a:ea typeface="Tahoma" charset="0"/>
                <a:cs typeface="Arial" charset="0"/>
              </a:rPr>
              <a:t>η διατύπωση υπόθεσης </a:t>
            </a:r>
          </a:p>
          <a:p>
            <a:pPr marL="914400" lvl="1" indent="-457200" eaLnBrk="1" hangingPunct="1"/>
            <a:r>
              <a:rPr lang="el-GR" sz="2400">
                <a:latin typeface="Arial" charset="0"/>
                <a:ea typeface="Tahoma" charset="0"/>
                <a:cs typeface="Arial" charset="0"/>
              </a:rPr>
              <a:t>η συλλογή και οργάνωση πληροφοριών </a:t>
            </a:r>
          </a:p>
          <a:p>
            <a:pPr marL="914400" lvl="1" indent="-457200" eaLnBrk="1" hangingPunct="1"/>
            <a:r>
              <a:rPr lang="el-GR" sz="2400">
                <a:latin typeface="Arial" charset="0"/>
                <a:ea typeface="Tahoma" charset="0"/>
                <a:cs typeface="Arial" charset="0"/>
              </a:rPr>
              <a:t>ο έλεγχος υποθέσεων </a:t>
            </a:r>
          </a:p>
          <a:p>
            <a:pPr marL="914400" lvl="1" indent="-457200" eaLnBrk="1" hangingPunct="1"/>
            <a:r>
              <a:rPr lang="el-GR" sz="2400">
                <a:latin typeface="Arial" charset="0"/>
                <a:ea typeface="Tahoma" charset="0"/>
                <a:cs typeface="Arial" charset="0"/>
              </a:rPr>
              <a:t>η διατύπωση συμπερασμάτων </a:t>
            </a:r>
          </a:p>
        </p:txBody>
      </p:sp>
    </p:spTree>
    <p:extLst>
      <p:ext uri="{BB962C8B-B14F-4D97-AF65-F5344CB8AC3E}">
        <p14:creationId xmlns:p14="http://schemas.microsoft.com/office/powerpoint/2010/main" xmlns="" val="226566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9144000" cy="8699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>
                <a:latin typeface="Tahoma" charset="0"/>
              </a:rPr>
              <a:t>Στρατηγική Επίλυσης Προβλήματος (Ι)</a:t>
            </a:r>
          </a:p>
        </p:txBody>
      </p:sp>
      <p:sp>
        <p:nvSpPr>
          <p:cNvPr id="235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908050"/>
            <a:ext cx="8640762" cy="5661025"/>
          </a:xfrm>
        </p:spPr>
        <p:txBody>
          <a:bodyPr>
            <a:normAutofit lnSpcReduction="10000"/>
          </a:bodyPr>
          <a:lstStyle/>
          <a:p>
            <a:pPr marL="268288" indent="-268288" eaLnBrk="1" hangingPunct="1">
              <a:spcBef>
                <a:spcPts val="1200"/>
              </a:spcBef>
              <a:spcAft>
                <a:spcPts val="300"/>
              </a:spcAft>
              <a:buFont typeface="Wingdings" charset="0"/>
              <a:buNone/>
            </a:pPr>
            <a:r>
              <a:rPr lang="el-GR" sz="2400">
                <a:latin typeface="Tahoma" charset="0"/>
              </a:rPr>
              <a:t>   </a:t>
            </a:r>
            <a:r>
              <a:rPr lang="el-GR" sz="2400" b="1" u="sng">
                <a:latin typeface="Arial" charset="0"/>
                <a:cs typeface="Arial" charset="0"/>
              </a:rPr>
              <a:t>Χαρακτηριστικά</a:t>
            </a:r>
            <a:r>
              <a:rPr lang="el-GR" sz="2400">
                <a:latin typeface="Arial" charset="0"/>
                <a:cs typeface="Arial" charset="0"/>
              </a:rPr>
              <a:t>:</a:t>
            </a:r>
          </a:p>
          <a:p>
            <a:pPr lvl="1" eaLnBrk="1" hangingPunct="1"/>
            <a:r>
              <a:rPr lang="el-GR" sz="2400">
                <a:latin typeface="Arial" charset="0"/>
                <a:cs typeface="Arial" charset="0"/>
              </a:rPr>
              <a:t>Ο εκπαιδευτικός οφείλει να ...</a:t>
            </a:r>
          </a:p>
          <a:p>
            <a:pPr lvl="2" eaLnBrk="1" hangingPunct="1"/>
            <a:r>
              <a:rPr lang="el-GR">
                <a:latin typeface="Arial" charset="0"/>
                <a:cs typeface="Arial" charset="0"/>
              </a:rPr>
              <a:t>διδάσκει τους μαθητές πώς να προσδιορίζουν και να προσεγγίζουν προσεκτικά το πρόβλημα</a:t>
            </a:r>
          </a:p>
          <a:p>
            <a:pPr lvl="2" eaLnBrk="1" hangingPunct="1"/>
            <a:r>
              <a:rPr lang="el-GR">
                <a:latin typeface="Arial" charset="0"/>
                <a:cs typeface="Arial" charset="0"/>
              </a:rPr>
              <a:t>δείχνει στους μαθητές πώς να αναλύουν ένα πρόβλημα </a:t>
            </a:r>
          </a:p>
          <a:p>
            <a:pPr lvl="2" eaLnBrk="1" hangingPunct="1"/>
            <a:r>
              <a:rPr lang="el-GR">
                <a:latin typeface="Arial" charset="0"/>
                <a:cs typeface="Arial" charset="0"/>
              </a:rPr>
              <a:t>βοηθά τους μαθητές να διατυπώνουν υποθέσεις και να τις αξιολογούν</a:t>
            </a:r>
          </a:p>
          <a:p>
            <a:pPr lvl="2" eaLnBrk="1" hangingPunct="1"/>
            <a:r>
              <a:rPr lang="el-GR">
                <a:latin typeface="Arial" charset="0"/>
                <a:cs typeface="Arial" charset="0"/>
              </a:rPr>
              <a:t>παρέχει ευκαιρίες για εξάσκηση και ανατροφοδότηση στη λύση προβλημάτων </a:t>
            </a:r>
          </a:p>
          <a:p>
            <a:pPr lvl="2" eaLnBrk="1" hangingPunct="1"/>
            <a:r>
              <a:rPr lang="el-GR">
                <a:latin typeface="Arial" charset="0"/>
                <a:cs typeface="Arial" charset="0"/>
              </a:rPr>
              <a:t>ενθαρρύνει τους μαθητές να αντιμετωπίζουν τις προβληματικές καταστάσεις</a:t>
            </a:r>
          </a:p>
          <a:p>
            <a:pPr lvl="1" eaLnBrk="1" hangingPunct="1">
              <a:spcBef>
                <a:spcPts val="1200"/>
              </a:spcBef>
            </a:pPr>
            <a:r>
              <a:rPr lang="el-GR" sz="2400">
                <a:latin typeface="Arial" charset="0"/>
                <a:cs typeface="Arial" charset="0"/>
              </a:rPr>
              <a:t>Πολλές φορές χρησιμοποιούνται </a:t>
            </a:r>
            <a:r>
              <a:rPr lang="el-GR" sz="2400" u="sng">
                <a:latin typeface="Arial" charset="0"/>
                <a:cs typeface="Arial" charset="0"/>
              </a:rPr>
              <a:t>μελέτες περίπτωσης </a:t>
            </a:r>
          </a:p>
        </p:txBody>
      </p:sp>
    </p:spTree>
    <p:extLst>
      <p:ext uri="{BB962C8B-B14F-4D97-AF65-F5344CB8AC3E}">
        <p14:creationId xmlns:p14="http://schemas.microsoft.com/office/powerpoint/2010/main" xmlns="" val="2853053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04813"/>
            <a:ext cx="9396413" cy="8699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>
                <a:latin typeface="Tahoma" charset="0"/>
              </a:rPr>
              <a:t>Στρατηγική Επίλυσης Προβλήματος (ΙΙ)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341438"/>
            <a:ext cx="8424863" cy="5040312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  <a:spcBef>
                <a:spcPts val="1200"/>
              </a:spcBef>
              <a:spcAft>
                <a:spcPts val="300"/>
              </a:spcAft>
              <a:buFont typeface="Wingdings" charset="0"/>
              <a:buNone/>
            </a:pPr>
            <a:r>
              <a:rPr lang="el-GR" sz="2400">
                <a:latin typeface="Tahoma" charset="0"/>
                <a:cs typeface="Tahoma" charset="0"/>
              </a:rPr>
              <a:t>   </a:t>
            </a:r>
            <a:r>
              <a:rPr lang="el-GR" sz="2400" b="1" u="sng">
                <a:latin typeface="Arial" charset="0"/>
                <a:ea typeface="Tahoma" charset="0"/>
                <a:cs typeface="Arial" charset="0"/>
              </a:rPr>
              <a:t>Φάσεις</a:t>
            </a:r>
            <a:r>
              <a:rPr lang="el-GR" sz="2400">
                <a:latin typeface="Arial" charset="0"/>
                <a:ea typeface="Tahoma" charset="0"/>
                <a:cs typeface="Arial" charset="0"/>
              </a:rPr>
              <a:t>:</a:t>
            </a:r>
          </a:p>
          <a:p>
            <a:pPr lvl="1" eaLnBrk="1" hangingPunct="1">
              <a:lnSpc>
                <a:spcPct val="80000"/>
              </a:lnSpc>
              <a:spcBef>
                <a:spcPts val="1200"/>
              </a:spcBef>
              <a:spcAft>
                <a:spcPts val="300"/>
              </a:spcAft>
            </a:pPr>
            <a:r>
              <a:rPr lang="el-GR" sz="2400" b="1">
                <a:latin typeface="Arial" charset="0"/>
                <a:ea typeface="Tahoma" charset="0"/>
                <a:cs typeface="Arial" charset="0"/>
              </a:rPr>
              <a:t>Προσδιορισμός του προβλήματος </a:t>
            </a:r>
            <a:r>
              <a:rPr lang="el-GR" sz="2400">
                <a:latin typeface="Arial" charset="0"/>
                <a:ea typeface="Tahoma" charset="0"/>
                <a:cs typeface="Arial" charset="0"/>
              </a:rPr>
              <a:t>(κατανόηση, δεδομένα και ζητούμενα)</a:t>
            </a:r>
          </a:p>
          <a:p>
            <a:pPr lvl="1" eaLnBrk="1" hangingPunct="1">
              <a:lnSpc>
                <a:spcPct val="80000"/>
              </a:lnSpc>
              <a:spcBef>
                <a:spcPts val="1800"/>
              </a:spcBef>
              <a:spcAft>
                <a:spcPts val="300"/>
              </a:spcAft>
            </a:pPr>
            <a:r>
              <a:rPr lang="el-GR" sz="2400" b="1">
                <a:latin typeface="Arial" charset="0"/>
                <a:ea typeface="Tahoma" charset="0"/>
                <a:cs typeface="Arial" charset="0"/>
              </a:rPr>
              <a:t>Αναπαράσταση του προβλήματος </a:t>
            </a:r>
            <a:r>
              <a:rPr lang="el-GR" sz="2400">
                <a:latin typeface="Arial" charset="0"/>
                <a:ea typeface="Tahoma" charset="0"/>
                <a:cs typeface="Arial" charset="0"/>
              </a:rPr>
              <a:t>(γραφική αναπαράσταση ή λίστες δεδομένων και ζητούμενων)</a:t>
            </a:r>
          </a:p>
          <a:p>
            <a:pPr lvl="1" eaLnBrk="1" hangingPunct="1">
              <a:lnSpc>
                <a:spcPct val="80000"/>
              </a:lnSpc>
              <a:spcBef>
                <a:spcPts val="1800"/>
              </a:spcBef>
              <a:spcAft>
                <a:spcPts val="300"/>
              </a:spcAft>
            </a:pPr>
            <a:r>
              <a:rPr lang="el-GR" sz="2400" b="1">
                <a:latin typeface="Arial" charset="0"/>
                <a:ea typeface="Tahoma" charset="0"/>
                <a:cs typeface="Arial" charset="0"/>
              </a:rPr>
              <a:t>Επιλογή στρατηγικής για την επίλυσή του προβλήματος </a:t>
            </a:r>
            <a:r>
              <a:rPr lang="el-GR" sz="2400">
                <a:latin typeface="Arial" charset="0"/>
                <a:ea typeface="Tahoma" charset="0"/>
                <a:cs typeface="Arial" charset="0"/>
              </a:rPr>
              <a:t>(π.χ. απλοποίηση του προβλήματος σε μικρότερα προβλήματα)</a:t>
            </a:r>
            <a:endParaRPr lang="el-GR" sz="2400" b="1">
              <a:latin typeface="Arial" charset="0"/>
              <a:ea typeface="Tahoma" charset="0"/>
              <a:cs typeface="Arial" charset="0"/>
            </a:endParaRPr>
          </a:p>
          <a:p>
            <a:pPr lvl="1" eaLnBrk="1" hangingPunct="1">
              <a:lnSpc>
                <a:spcPct val="80000"/>
              </a:lnSpc>
              <a:spcBef>
                <a:spcPts val="1800"/>
              </a:spcBef>
              <a:spcAft>
                <a:spcPts val="300"/>
              </a:spcAft>
            </a:pPr>
            <a:r>
              <a:rPr lang="el-GR" sz="2400" b="1">
                <a:latin typeface="Arial" charset="0"/>
                <a:ea typeface="Tahoma" charset="0"/>
                <a:cs typeface="Arial" charset="0"/>
              </a:rPr>
              <a:t>Εκτέλεση της στρατηγικής </a:t>
            </a:r>
            <a:r>
              <a:rPr lang="el-GR" sz="2400">
                <a:latin typeface="Arial" charset="0"/>
                <a:ea typeface="Tahoma" charset="0"/>
                <a:cs typeface="Arial" charset="0"/>
              </a:rPr>
              <a:t>(εφαρμογή και παροχή ανατροφοδότησης)</a:t>
            </a:r>
          </a:p>
          <a:p>
            <a:pPr lvl="1" eaLnBrk="1" hangingPunct="1">
              <a:lnSpc>
                <a:spcPct val="80000"/>
              </a:lnSpc>
              <a:spcBef>
                <a:spcPts val="1800"/>
              </a:spcBef>
              <a:spcAft>
                <a:spcPts val="300"/>
              </a:spcAft>
            </a:pPr>
            <a:r>
              <a:rPr lang="el-GR" sz="2400" b="1">
                <a:latin typeface="Arial" charset="0"/>
                <a:ea typeface="Tahoma" charset="0"/>
                <a:cs typeface="Arial" charset="0"/>
              </a:rPr>
              <a:t>Αξιολόγηση των αποτελεσμάτων </a:t>
            </a:r>
          </a:p>
          <a:p>
            <a:pPr lvl="1" eaLnBrk="1" hangingPunct="1">
              <a:lnSpc>
                <a:spcPct val="80000"/>
              </a:lnSpc>
              <a:spcBef>
                <a:spcPts val="1800"/>
              </a:spcBef>
              <a:spcAft>
                <a:spcPts val="300"/>
              </a:spcAft>
            </a:pPr>
            <a:r>
              <a:rPr lang="el-GR" sz="2400" b="1">
                <a:latin typeface="Arial" charset="0"/>
                <a:ea typeface="Tahoma" charset="0"/>
                <a:cs typeface="Arial" charset="0"/>
              </a:rPr>
              <a:t>Ανάλυση και επανεξέταση του προβλήματος</a:t>
            </a:r>
            <a:r>
              <a:rPr lang="el-GR" sz="2400">
                <a:latin typeface="Arial" charset="0"/>
                <a:ea typeface="Tahoma" charset="0"/>
                <a:cs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72757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620713"/>
            <a:ext cx="9144000" cy="8699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l-GR">
                <a:latin typeface="Tahoma" charset="0"/>
              </a:rPr>
              <a:t>Στρατηγική Ομαδοσυνεργατικής διδασκαλίας</a:t>
            </a:r>
          </a:p>
        </p:txBody>
      </p:sp>
      <p:sp>
        <p:nvSpPr>
          <p:cNvPr id="256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844675"/>
            <a:ext cx="8569325" cy="4824413"/>
          </a:xfrm>
        </p:spPr>
        <p:txBody>
          <a:bodyPr/>
          <a:lstStyle/>
          <a:p>
            <a:pPr eaLnBrk="1" hangingPunct="1">
              <a:spcBef>
                <a:spcPts val="1200"/>
              </a:spcBef>
              <a:spcAft>
                <a:spcPts val="300"/>
              </a:spcAft>
              <a:buFont typeface="Wingdings" charset="0"/>
              <a:buNone/>
            </a:pPr>
            <a:r>
              <a:rPr lang="el-GR" sz="2400">
                <a:latin typeface="Tahoma" charset="0"/>
                <a:cs typeface="Tahoma" charset="0"/>
              </a:rPr>
              <a:t>   </a:t>
            </a:r>
            <a:r>
              <a:rPr lang="el-GR" sz="2400" b="1" u="sng">
                <a:latin typeface="Arial" charset="0"/>
                <a:ea typeface="Tahoma" charset="0"/>
                <a:cs typeface="Arial" charset="0"/>
              </a:rPr>
              <a:t>Χαρακτηριστικά</a:t>
            </a:r>
            <a:r>
              <a:rPr lang="el-GR" sz="2400">
                <a:latin typeface="Arial" charset="0"/>
                <a:ea typeface="Tahoma" charset="0"/>
                <a:cs typeface="Arial" charset="0"/>
              </a:rPr>
              <a:t>:</a:t>
            </a:r>
          </a:p>
          <a:p>
            <a:pPr lvl="1" eaLnBrk="1" hangingPunct="1"/>
            <a:r>
              <a:rPr lang="el-GR" sz="2400">
                <a:latin typeface="Arial" charset="0"/>
                <a:ea typeface="Tahoma" charset="0"/>
                <a:cs typeface="Arial" charset="0"/>
              </a:rPr>
              <a:t>Αριθμός των μελών της ομάδας</a:t>
            </a:r>
          </a:p>
          <a:p>
            <a:pPr lvl="1" eaLnBrk="1" hangingPunct="1"/>
            <a:r>
              <a:rPr lang="el-GR" sz="2400">
                <a:latin typeface="Arial" charset="0"/>
                <a:ea typeface="Tahoma" charset="0"/>
                <a:cs typeface="Arial" charset="0"/>
              </a:rPr>
              <a:t>Σύνθεση των ομάδων</a:t>
            </a:r>
          </a:p>
          <a:p>
            <a:pPr lvl="1" eaLnBrk="1" hangingPunct="1"/>
            <a:r>
              <a:rPr lang="el-GR" sz="2400">
                <a:latin typeface="Arial" charset="0"/>
                <a:ea typeface="Tahoma" charset="0"/>
                <a:cs typeface="Arial" charset="0"/>
              </a:rPr>
              <a:t>Υλικό για ατομική και κοινή χρήση</a:t>
            </a:r>
          </a:p>
          <a:p>
            <a:pPr lvl="1" eaLnBrk="1" hangingPunct="1"/>
            <a:r>
              <a:rPr lang="el-GR" sz="2400">
                <a:latin typeface="Arial" charset="0"/>
                <a:ea typeface="Tahoma" charset="0"/>
                <a:cs typeface="Arial" charset="0"/>
              </a:rPr>
              <a:t>Καταμερισμός έργου και το προϊόν της συνεργασίας</a:t>
            </a:r>
          </a:p>
          <a:p>
            <a:pPr lvl="1" eaLnBrk="1" hangingPunct="1"/>
            <a:r>
              <a:rPr lang="el-GR" sz="2400">
                <a:latin typeface="Arial" charset="0"/>
                <a:ea typeface="Tahoma" charset="0"/>
                <a:cs typeface="Arial" charset="0"/>
              </a:rPr>
              <a:t>Ρόλος του κάθε μέλους</a:t>
            </a:r>
          </a:p>
          <a:p>
            <a:pPr lvl="1" eaLnBrk="1" hangingPunct="1"/>
            <a:r>
              <a:rPr lang="el-GR" sz="2400">
                <a:latin typeface="Arial" charset="0"/>
                <a:ea typeface="Tahoma" charset="0"/>
                <a:cs typeface="Arial" charset="0"/>
              </a:rPr>
              <a:t>Κριτήρια και διαδικασία αξιολόγησης</a:t>
            </a:r>
          </a:p>
        </p:txBody>
      </p:sp>
    </p:spTree>
    <p:extLst>
      <p:ext uri="{BB962C8B-B14F-4D97-AF65-F5344CB8AC3E}">
        <p14:creationId xmlns:p14="http://schemas.microsoft.com/office/powerpoint/2010/main" xmlns="" val="96289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0350"/>
            <a:ext cx="9756775" cy="869950"/>
          </a:xfrm>
        </p:spPr>
        <p:txBody>
          <a:bodyPr/>
          <a:lstStyle/>
          <a:p>
            <a:pPr eaLnBrk="1" hangingPunct="1"/>
            <a:r>
              <a:rPr lang="el-GR" sz="3400">
                <a:latin typeface="Tahoma" charset="0"/>
              </a:rPr>
              <a:t>Στρατηγικές Διδασκαλίας: Δραστηριότητα</a:t>
            </a:r>
          </a:p>
        </p:txBody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052513"/>
            <a:ext cx="8820150" cy="5256212"/>
          </a:xfrm>
        </p:spPr>
        <p:txBody>
          <a:bodyPr/>
          <a:lstStyle/>
          <a:p>
            <a:pPr eaLnBrk="1" hangingPunct="1">
              <a:buFont typeface="Wingdings" charset="0"/>
              <a:buNone/>
            </a:pPr>
            <a:r>
              <a:rPr lang="el-GR" sz="2400">
                <a:latin typeface="Arial" charset="0"/>
                <a:cs typeface="Arial" charset="0"/>
              </a:rPr>
              <a:t>Θεωρείστε ότι θέλετε να διδάξετε τα ακόλουθα θέματα/έννοιες:</a:t>
            </a:r>
            <a:endParaRPr lang="el-GR" sz="2400">
              <a:latin typeface="Arial" charset="0"/>
              <a:cs typeface="Arial" charset="0"/>
              <a:sym typeface="Wingdings" charset="0"/>
            </a:endParaRPr>
          </a:p>
          <a:p>
            <a:pPr lvl="1" indent="-569913" eaLnBrk="1" hangingPunct="1">
              <a:spcBef>
                <a:spcPts val="1200"/>
              </a:spcBef>
            </a:pPr>
            <a:r>
              <a:rPr lang="el-GR" sz="2400">
                <a:latin typeface="Arial" charset="0"/>
                <a:cs typeface="Arial" charset="0"/>
              </a:rPr>
              <a:t>Ιστορία και γενιές υπολογιστών </a:t>
            </a:r>
          </a:p>
          <a:p>
            <a:pPr lvl="1" indent="-569913" eaLnBrk="1" hangingPunct="1">
              <a:spcBef>
                <a:spcPts val="1200"/>
              </a:spcBef>
            </a:pPr>
            <a:r>
              <a:rPr lang="el-GR" sz="2400">
                <a:latin typeface="Arial" charset="0"/>
                <a:cs typeface="Arial" charset="0"/>
              </a:rPr>
              <a:t>Εφαρμογές Διαδικτύου </a:t>
            </a:r>
          </a:p>
          <a:p>
            <a:pPr lvl="1" indent="-569913" eaLnBrk="1" hangingPunct="1">
              <a:spcBef>
                <a:spcPts val="1200"/>
              </a:spcBef>
            </a:pPr>
            <a:r>
              <a:rPr lang="el-GR" sz="2400">
                <a:latin typeface="Arial" charset="0"/>
                <a:cs typeface="Arial" charset="0"/>
              </a:rPr>
              <a:t>Αναζήτηση πληροφοριών στο Διαδίκτυο </a:t>
            </a:r>
          </a:p>
          <a:p>
            <a:pPr lvl="1" indent="-569913" eaLnBrk="1" hangingPunct="1">
              <a:spcBef>
                <a:spcPts val="1200"/>
              </a:spcBef>
            </a:pPr>
            <a:r>
              <a:rPr lang="el-GR" sz="2400">
                <a:latin typeface="Arial" charset="0"/>
                <a:cs typeface="Arial" charset="0"/>
              </a:rPr>
              <a:t>Μονάδες Αποθήκευσης </a:t>
            </a:r>
            <a:endParaRPr lang="el-GR" sz="2400">
              <a:latin typeface="Arial" charset="0"/>
              <a:cs typeface="Arial" charset="0"/>
              <a:sym typeface="Wingdings" charset="0"/>
            </a:endParaRPr>
          </a:p>
          <a:p>
            <a:pPr lvl="1" indent="-569913" eaLnBrk="1" hangingPunct="1">
              <a:spcBef>
                <a:spcPts val="1200"/>
              </a:spcBef>
            </a:pPr>
            <a:r>
              <a:rPr lang="el-GR" sz="2400">
                <a:latin typeface="Arial" charset="0"/>
                <a:cs typeface="Arial" charset="0"/>
              </a:rPr>
              <a:t>Ενδεικνυόμενη χρήση των επαναληπτικών δομών «Αρχή_Επανάληψης» και «Όσο» </a:t>
            </a:r>
          </a:p>
          <a:p>
            <a:pPr lvl="1" indent="-569913" eaLnBrk="1" hangingPunct="1">
              <a:spcBef>
                <a:spcPts val="1200"/>
              </a:spcBef>
            </a:pPr>
            <a:r>
              <a:rPr lang="el-GR" sz="2400">
                <a:latin typeface="Arial" charset="0"/>
                <a:cs typeface="Arial" charset="0"/>
              </a:rPr>
              <a:t>Κατασκευή ιστοχώρου σχολείου</a:t>
            </a:r>
          </a:p>
          <a:p>
            <a:pPr eaLnBrk="1" hangingPunct="1">
              <a:spcBef>
                <a:spcPts val="1800"/>
              </a:spcBef>
              <a:buFont typeface="Wingdings" charset="0"/>
              <a:buNone/>
            </a:pPr>
            <a:r>
              <a:rPr lang="el-GR" sz="2400" b="1" i="1">
                <a:solidFill>
                  <a:srgbClr val="00005E"/>
                </a:solidFill>
                <a:latin typeface="Arial" charset="0"/>
                <a:cs typeface="Arial" charset="0"/>
              </a:rPr>
              <a:t>Ποια στρατηγική θα επιλέγατε; </a:t>
            </a:r>
          </a:p>
          <a:p>
            <a:pPr eaLnBrk="1" hangingPunct="1">
              <a:spcBef>
                <a:spcPts val="1800"/>
              </a:spcBef>
              <a:buFont typeface="Wingdings" charset="0"/>
              <a:buNone/>
            </a:pPr>
            <a:r>
              <a:rPr lang="el-GR" sz="2400" b="1" i="1">
                <a:solidFill>
                  <a:srgbClr val="00005E"/>
                </a:solidFill>
                <a:latin typeface="Arial" charset="0"/>
                <a:cs typeface="Arial" charset="0"/>
              </a:rPr>
              <a:t>Να σκιαγραφήσετε το πλαίσιο εφαρμογής της.</a:t>
            </a:r>
          </a:p>
        </p:txBody>
      </p:sp>
      <p:pic>
        <p:nvPicPr>
          <p:cNvPr id="26630" name="Picture 6" descr="question-mark-puzzle-istoc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64388" y="4581525"/>
            <a:ext cx="1292225" cy="1760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8041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>
                <a:solidFill>
                  <a:srgbClr val="FF0000"/>
                </a:solidFill>
              </a:rPr>
              <a:t>1.00</a:t>
            </a:r>
            <a:r>
              <a:rPr lang="el-GR" sz="2000" dirty="0" smtClean="0"/>
              <a:t>.  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xmlns="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 smtClean="0">
                <a:solidFill>
                  <a:srgbClr val="FF0000"/>
                </a:solidFill>
              </a:rPr>
              <a:t>Μ. </a:t>
            </a:r>
            <a:r>
              <a:rPr lang="el-GR" sz="2000" dirty="0" err="1" smtClean="0">
                <a:solidFill>
                  <a:srgbClr val="FF0000"/>
                </a:solidFill>
              </a:rPr>
              <a:t>Γρηγοριάδου</a:t>
            </a:r>
            <a:r>
              <a:rPr lang="el-GR" sz="2000" dirty="0" smtClean="0">
                <a:solidFill>
                  <a:srgbClr val="FF0000"/>
                </a:solidFill>
              </a:rPr>
              <a:t>, Α. </a:t>
            </a:r>
            <a:r>
              <a:rPr lang="el-GR" sz="2000" dirty="0" err="1" smtClean="0">
                <a:solidFill>
                  <a:srgbClr val="FF0000"/>
                </a:solidFill>
              </a:rPr>
              <a:t>Γόγουλου</a:t>
            </a:r>
            <a:r>
              <a:rPr lang="el-GR" sz="2000" dirty="0" smtClean="0">
                <a:solidFill>
                  <a:srgbClr val="FF0000"/>
                </a:solidFill>
              </a:rPr>
              <a:t>, Ε. </a:t>
            </a:r>
            <a:r>
              <a:rPr lang="el-GR" sz="2000" dirty="0" err="1" smtClean="0">
                <a:solidFill>
                  <a:srgbClr val="FF0000"/>
                </a:solidFill>
              </a:rPr>
              <a:t>Γουλή</a:t>
            </a:r>
            <a:r>
              <a:rPr lang="el-GR" sz="2000" dirty="0" smtClean="0"/>
              <a:t>. «</a:t>
            </a:r>
            <a:r>
              <a:rPr lang="el-GR" sz="2000" dirty="0" smtClean="0">
                <a:solidFill>
                  <a:srgbClr val="FF0000"/>
                </a:solidFill>
              </a:rPr>
              <a:t>Διδακτική της Πληροφορικής. Θεματική Ενότητα 01: Διδακτική</a:t>
            </a:r>
            <a:r>
              <a:rPr lang="el-GR" sz="2000" dirty="0" smtClean="0"/>
              <a:t>». </a:t>
            </a:r>
            <a:r>
              <a:rPr lang="el-GR" sz="2000" dirty="0"/>
              <a:t>Έκδοση: </a:t>
            </a:r>
            <a:r>
              <a:rPr lang="el-GR" sz="2000" dirty="0" smtClean="0">
                <a:solidFill>
                  <a:srgbClr val="FF0000"/>
                </a:solidFill>
              </a:rPr>
              <a:t>1.0</a:t>
            </a:r>
            <a:r>
              <a:rPr lang="el-GR" sz="2000" dirty="0"/>
              <a:t>. Αθήνα </a:t>
            </a:r>
            <a:r>
              <a:rPr lang="el-GR" sz="2000" dirty="0" smtClean="0">
                <a:solidFill>
                  <a:srgbClr val="FF0000"/>
                </a:solidFill>
              </a:rPr>
              <a:t>2015</a:t>
            </a:r>
            <a:r>
              <a:rPr lang="el-GR" sz="2000" dirty="0" smtClean="0"/>
              <a:t>. </a:t>
            </a:r>
            <a:r>
              <a:rPr lang="el-GR" sz="2000" dirty="0"/>
              <a:t>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>
                <a:solidFill>
                  <a:srgbClr val="FF0000"/>
                </a:solidFill>
              </a:rPr>
              <a:t>http://</a:t>
            </a:r>
            <a:r>
              <a:rPr lang="en-US" sz="2000" dirty="0" err="1">
                <a:solidFill>
                  <a:srgbClr val="FF0000"/>
                </a:solidFill>
              </a:rPr>
              <a:t>opencourses.uoa.gr</a:t>
            </a:r>
            <a:r>
              <a:rPr lang="en-US" sz="2000" dirty="0">
                <a:solidFill>
                  <a:srgbClr val="FF0000"/>
                </a:solidFill>
              </a:rPr>
              <a:t>/courses/DI20/</a:t>
            </a:r>
            <a:r>
              <a:rPr lang="el-GR" sz="2000" dirty="0" smtClean="0"/>
              <a:t>.</a:t>
            </a:r>
            <a:endParaRPr lang="el-GR" sz="2000" dirty="0"/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xmlns="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xmlns="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1571</TotalTime>
  <Words>1339</Words>
  <Application>Microsoft Office PowerPoint</Application>
  <PresentationFormat>On-screen Show (4:3)</PresentationFormat>
  <Paragraphs>223</Paragraphs>
  <Slides>31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Θέμα του Office</vt:lpstr>
      <vt:lpstr>Διδακτική της Πληροφορικής</vt:lpstr>
      <vt:lpstr>Περιεχόμενα</vt:lpstr>
      <vt:lpstr>Διδακτική: Βασικές Έννοιες</vt:lpstr>
      <vt:lpstr>Διδακτική: Ορισμός</vt:lpstr>
      <vt:lpstr>Διδακτική της Πληροφορικής</vt:lpstr>
      <vt:lpstr>Διδακτική: Βασικοί άξονες</vt:lpstr>
      <vt:lpstr>Διδακτική: Διδακτικός Μετασχηματισμός</vt:lpstr>
      <vt:lpstr>Διδακτική: Αναπαραστάσεις μαθητών</vt:lpstr>
      <vt:lpstr>Διδακτική: Γνωστική σύγκρουση – Εννοιολογική Αλλαγή</vt:lpstr>
      <vt:lpstr>Διδακτική: Διδακτικό Συμβόλαιο</vt:lpstr>
      <vt:lpstr>Θεωρίες Μάθησης</vt:lpstr>
      <vt:lpstr>Θεωρίες Μάθησης</vt:lpstr>
      <vt:lpstr>Slide 13</vt:lpstr>
      <vt:lpstr>Slide 14</vt:lpstr>
      <vt:lpstr>Θεωρίες Μάθησης – Εκπαιδευτικά Περιβάλλοντα</vt:lpstr>
      <vt:lpstr>Στρατηγικές Διδασκαλίας</vt:lpstr>
      <vt:lpstr>Στρατηγικές Διδασκαλίας: Ορισμός</vt:lpstr>
      <vt:lpstr>Στρατηγική Μονολογικο-Διαλεκτικής (Μετωπικής) Διδασκαλίας (Ι)</vt:lpstr>
      <vt:lpstr>Στρατηγική Μονολογικο-Διαλεκτικής (Μετωπικής) Διδασκαλίας (ΙΙ)</vt:lpstr>
      <vt:lpstr>Στρατηγική Κατευθυνόμενης Διερεύνησης</vt:lpstr>
      <vt:lpstr>Στρατηγική Επίλυσης Προβλήματος (Ι)</vt:lpstr>
      <vt:lpstr>Στρατηγική Επίλυσης Προβλήματος (ΙΙ)</vt:lpstr>
      <vt:lpstr>Στρατηγική Ομαδοσυνεργατικής διδασκαλίας</vt:lpstr>
      <vt:lpstr>Στρατηγικές Διδασκαλίας: Δραστηριότητα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user</cp:lastModifiedBy>
  <cp:revision>186</cp:revision>
  <dcterms:created xsi:type="dcterms:W3CDTF">2012-09-06T09:03:05Z</dcterms:created>
  <dcterms:modified xsi:type="dcterms:W3CDTF">2015-02-22T19:13:57Z</dcterms:modified>
</cp:coreProperties>
</file>