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"/>
  </p:notesMasterIdLst>
  <p:sldIdLst>
    <p:sldId id="256" r:id="rId2"/>
    <p:sldId id="340" r:id="rId3"/>
    <p:sldId id="341" r:id="rId4"/>
    <p:sldId id="342" r:id="rId5"/>
    <p:sldId id="343" r:id="rId6"/>
    <p:sldId id="344" r:id="rId7"/>
    <p:sldId id="345" r:id="rId8"/>
    <p:sldId id="346" r:id="rId9"/>
    <p:sldId id="347" r:id="rId10"/>
    <p:sldId id="348" r:id="rId11"/>
    <p:sldId id="349" r:id="rId12"/>
    <p:sldId id="350" r:id="rId13"/>
    <p:sldId id="351" r:id="rId14"/>
    <p:sldId id="352" r:id="rId15"/>
    <p:sldId id="353" r:id="rId16"/>
    <p:sldId id="354" r:id="rId17"/>
    <p:sldId id="355" r:id="rId18"/>
    <p:sldId id="356" r:id="rId19"/>
    <p:sldId id="357" r:id="rId20"/>
    <p:sldId id="358" r:id="rId21"/>
    <p:sldId id="359" r:id="rId22"/>
    <p:sldId id="360" r:id="rId23"/>
    <p:sldId id="361" r:id="rId24"/>
    <p:sldId id="362" r:id="rId25"/>
    <p:sldId id="363" r:id="rId26"/>
    <p:sldId id="364" r:id="rId27"/>
    <p:sldId id="365" r:id="rId28"/>
    <p:sldId id="366" r:id="rId29"/>
    <p:sldId id="367" r:id="rId30"/>
    <p:sldId id="368" r:id="rId31"/>
    <p:sldId id="369" r:id="rId32"/>
    <p:sldId id="370" r:id="rId33"/>
    <p:sldId id="371" r:id="rId34"/>
    <p:sldId id="372" r:id="rId35"/>
    <p:sldId id="373" r:id="rId36"/>
    <p:sldId id="374" r:id="rId37"/>
    <p:sldId id="375" r:id="rId38"/>
    <p:sldId id="376" r:id="rId39"/>
    <p:sldId id="377" r:id="rId40"/>
    <p:sldId id="378" r:id="rId41"/>
    <p:sldId id="379" r:id="rId42"/>
    <p:sldId id="380" r:id="rId43"/>
    <p:sldId id="381" r:id="rId44"/>
    <p:sldId id="382" r:id="rId45"/>
    <p:sldId id="383" r:id="rId46"/>
    <p:sldId id="384" r:id="rId47"/>
    <p:sldId id="385" r:id="rId48"/>
    <p:sldId id="386" r:id="rId49"/>
    <p:sldId id="387" r:id="rId50"/>
    <p:sldId id="388" r:id="rId51"/>
    <p:sldId id="389" r:id="rId52"/>
    <p:sldId id="390" r:id="rId53"/>
    <p:sldId id="391" r:id="rId54"/>
    <p:sldId id="392" r:id="rId55"/>
    <p:sldId id="393" r:id="rId56"/>
    <p:sldId id="394" r:id="rId57"/>
    <p:sldId id="395" r:id="rId58"/>
    <p:sldId id="396" r:id="rId59"/>
    <p:sldId id="397" r:id="rId60"/>
    <p:sldId id="398" r:id="rId61"/>
    <p:sldId id="399" r:id="rId62"/>
    <p:sldId id="280" r:id="rId63"/>
    <p:sldId id="290" r:id="rId64"/>
    <p:sldId id="335" r:id="rId65"/>
    <p:sldId id="336" r:id="rId66"/>
    <p:sldId id="337" r:id="rId67"/>
    <p:sldId id="338" r:id="rId68"/>
    <p:sldId id="339" r:id="rId69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7512F115-2FCC-49EE-8759-A71F26F5819E}">
          <p14:sldIdLst>
            <p14:sldId id="256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8"/>
            <p14:sldId id="359"/>
            <p14:sldId id="360"/>
            <p14:sldId id="361"/>
            <p14:sldId id="362"/>
            <p14:sldId id="363"/>
            <p14:sldId id="364"/>
            <p14:sldId id="365"/>
            <p14:sldId id="366"/>
            <p14:sldId id="367"/>
            <p14:sldId id="368"/>
            <p14:sldId id="369"/>
            <p14:sldId id="370"/>
            <p14:sldId id="371"/>
            <p14:sldId id="372"/>
            <p14:sldId id="373"/>
            <p14:sldId id="374"/>
            <p14:sldId id="375"/>
            <p14:sldId id="376"/>
            <p14:sldId id="377"/>
            <p14:sldId id="378"/>
            <p14:sldId id="379"/>
            <p14:sldId id="380"/>
            <p14:sldId id="381"/>
            <p14:sldId id="382"/>
            <p14:sldId id="383"/>
            <p14:sldId id="384"/>
            <p14:sldId id="385"/>
            <p14:sldId id="386"/>
            <p14:sldId id="387"/>
            <p14:sldId id="388"/>
            <p14:sldId id="389"/>
            <p14:sldId id="390"/>
            <p14:sldId id="391"/>
            <p14:sldId id="392"/>
            <p14:sldId id="393"/>
            <p14:sldId id="394"/>
            <p14:sldId id="395"/>
            <p14:sldId id="396"/>
            <p14:sldId id="397"/>
            <p14:sldId id="398"/>
            <p14:sldId id="399"/>
            <p14:sldId id="280"/>
            <p14:sldId id="290"/>
            <p14:sldId id="335"/>
            <p14:sldId id="336"/>
            <p14:sldId id="337"/>
            <p14:sldId id="338"/>
            <p14:sldId id="339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66" d="100"/>
          <a:sy n="66" d="100"/>
        </p:scale>
        <p:origin x="-115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pPr/>
              <a:t>9/3/2015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62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301794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63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445984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64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2749721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65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405180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66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1537509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67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3310165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68</a:t>
            </a:fld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407537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  <a:ea typeface="+mn-ea"/>
                <a:cs typeface="+mn-cs"/>
              </a:rPr>
              <a:t>Η</a:t>
            </a:r>
            <a:r>
              <a:rPr lang="el-GR" sz="1000" baseline="0" dirty="0" smtClean="0">
                <a:solidFill>
                  <a:srgbClr val="5075BC"/>
                </a:solidFill>
                <a:ea typeface="+mn-ea"/>
                <a:cs typeface="+mn-cs"/>
              </a:rPr>
              <a:t> Πληροφορική στην Εκπαίδευση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=""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VTrGy-MFaLo" TargetMode="External"/><Relationship Id="rId2" Type="http://schemas.openxmlformats.org/officeDocument/2006/relationships/hyperlink" Target="http://punya.educ.msu.edu/publications/journal_articles/mishra-koehler-tcr2006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goo.gl/ZpcRmw" TargetMode="External"/><Relationship Id="rId2" Type="http://schemas.openxmlformats.org/officeDocument/2006/relationships/hyperlink" Target="http://ebooks.edu.gr/new/ps.php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goo.gl/jTNlY6" TargetMode="Externa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://punya.educ.msu.edu/publications/journal_articles/mishra-koehler-tcr2006.pdf" TargetMode="External"/><Relationship Id="rId2" Type="http://schemas.openxmlformats.org/officeDocument/2006/relationships/hyperlink" Target="http://ebooks.edu.gr/2013/classcoursespdf.php?classcode=DSGL-A" TargetMode="Externa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10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Διδακτική της Πληροφορικής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11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3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Προγράμματα Σπουδών Πληροφορικής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l-GR" sz="2800" dirty="0" smtClean="0"/>
              <a:t>Μ. </a:t>
            </a:r>
            <a:r>
              <a:rPr lang="el-GR" sz="2800" dirty="0" err="1" smtClean="0"/>
              <a:t>Γρηγοριάδου</a:t>
            </a:r>
            <a:r>
              <a:rPr lang="el-GR" sz="2800" dirty="0" smtClean="0"/>
              <a:t>, Α. </a:t>
            </a:r>
            <a:r>
              <a:rPr lang="el-GR" sz="2800" dirty="0" err="1" smtClean="0"/>
              <a:t>Γόγουλου</a:t>
            </a:r>
            <a:r>
              <a:rPr lang="el-GR" sz="2800" dirty="0" smtClean="0"/>
              <a:t>, Ε. </a:t>
            </a:r>
            <a:r>
              <a:rPr lang="el-GR" sz="2800" dirty="0" err="1" smtClean="0"/>
              <a:t>Γουλή</a:t>
            </a:r>
            <a:endParaRPr lang="el-GR" sz="2800" dirty="0" smtClean="0"/>
          </a:p>
          <a:p>
            <a:r>
              <a:rPr lang="el-GR" sz="2800" dirty="0" smtClean="0"/>
              <a:t>Σχολή Θετικών Επιστημών</a:t>
            </a:r>
          </a:p>
          <a:p>
            <a:r>
              <a:rPr lang="el-GR" sz="2800" dirty="0" smtClean="0"/>
              <a:t>Τμήμα Πληροφορικής και Τηλεπικοινωνιών</a:t>
            </a:r>
            <a:endParaRPr lang="en-US" sz="2800" dirty="0" smtClean="0"/>
          </a:p>
          <a:p>
            <a:endParaRPr lang="el-GR" sz="2800" dirty="0" smtClean="0"/>
          </a:p>
        </p:txBody>
      </p:sp>
    </p:spTree>
    <p:extLst>
      <p:ext uri="{BB962C8B-B14F-4D97-AF65-F5344CB8AC3E}">
        <p14:creationId xmlns=""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b="1" dirty="0" smtClean="0"/>
              <a:t>Προσωπική εμπειρία</a:t>
            </a:r>
          </a:p>
        </p:txBody>
      </p:sp>
      <p:sp>
        <p:nvSpPr>
          <p:cNvPr id="9219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348760"/>
            <a:ext cx="8229600" cy="49377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b="1" dirty="0" smtClean="0"/>
              <a:t>   </a:t>
            </a:r>
          </a:p>
          <a:p>
            <a:pPr>
              <a:buNone/>
            </a:pPr>
            <a:endParaRPr lang="el-GR" b="1" dirty="0" smtClean="0"/>
          </a:p>
          <a:p>
            <a:pPr>
              <a:buNone/>
            </a:pPr>
            <a:r>
              <a:rPr lang="el-GR" b="1" dirty="0" smtClean="0"/>
              <a:t>   </a:t>
            </a:r>
            <a:r>
              <a:rPr lang="en-US" b="1" dirty="0" smtClean="0"/>
              <a:t>           </a:t>
            </a:r>
          </a:p>
          <a:p>
            <a:pPr>
              <a:buNone/>
            </a:pPr>
            <a:r>
              <a:rPr lang="en-US" b="1" dirty="0" smtClean="0"/>
              <a:t>              </a:t>
            </a:r>
            <a:r>
              <a:rPr lang="el-GR" b="1" dirty="0" smtClean="0"/>
              <a:t>Τι διδάχθηκα στα μαθήματα Πληροφορικής και σε ποιες βαθμίδες;</a:t>
            </a:r>
          </a:p>
          <a:p>
            <a:pPr>
              <a:buNone/>
            </a:pPr>
            <a:endParaRPr lang="el-GR" b="1" dirty="0" smtClean="0"/>
          </a:p>
          <a:p>
            <a:pPr>
              <a:buNone/>
            </a:pPr>
            <a:r>
              <a:rPr lang="el-GR" b="1" dirty="0" smtClean="0"/>
              <a:t>   Ποια τα χαρακτηριστικά των μαθημάτων;</a:t>
            </a:r>
            <a:endParaRPr lang="el-GR" dirty="0" smtClean="0"/>
          </a:p>
        </p:txBody>
      </p:sp>
      <p:pic>
        <p:nvPicPr>
          <p:cNvPr id="1026" name="Picture 2" descr="C:\Program Files\Microsoft Office\MEDIA\CAGCAT10\j0195384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19347" y="3789844"/>
            <a:ext cx="1329117" cy="1357322"/>
          </a:xfrm>
          <a:prstGeom prst="rect">
            <a:avLst/>
          </a:prstGeom>
          <a:noFill/>
        </p:spPr>
      </p:pic>
      <p:pic>
        <p:nvPicPr>
          <p:cNvPr id="6" name="Picture 6" descr="question-mark-puzzle-istock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268760"/>
            <a:ext cx="1292225" cy="176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3003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b="1" dirty="0"/>
              <a:t>Ιστορική Αναδρομή: Αρχές δεκαετίας του </a:t>
            </a:r>
            <a:r>
              <a:rPr lang="el-GR" sz="3200" b="1" dirty="0" smtClean="0"/>
              <a:t>’90</a:t>
            </a:r>
            <a:endParaRPr lang="el-GR" sz="3200" b="1" dirty="0"/>
          </a:p>
        </p:txBody>
      </p:sp>
      <p:sp>
        <p:nvSpPr>
          <p:cNvPr id="9219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348760"/>
            <a:ext cx="8229600" cy="493776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l-GR" b="1" dirty="0" smtClean="0"/>
              <a:t>Η Πληροφορική ως γνωστικό αντικείμενο</a:t>
            </a:r>
            <a:endParaRPr lang="el-GR" dirty="0" smtClean="0"/>
          </a:p>
          <a:p>
            <a:pPr lvl="1">
              <a:spcAft>
                <a:spcPts val="600"/>
              </a:spcAft>
            </a:pPr>
            <a:r>
              <a:rPr lang="el-GR" dirty="0" smtClean="0"/>
              <a:t>Η διδασκαλία της Πληροφορικής στη δευτεροβάθμια εκπαίδευση ταυτίζεται, ουσιαστικά, με την εξοικείωση των μαθητών με τη χρήση των υπολογιστών και την εκμάθηση γλωσσών προγραμματισμού και πακέτων γενικής χρήσης</a:t>
            </a:r>
          </a:p>
          <a:p>
            <a:pPr lvl="1">
              <a:spcAft>
                <a:spcPts val="600"/>
              </a:spcAft>
            </a:pPr>
            <a:r>
              <a:rPr lang="el-GR" dirty="0" smtClean="0"/>
              <a:t>Τεχνικά Επαγγελματικά Λύκεια (1985) και Ενιαία Πολυκλαδικά Λύκεια (1986)  </a:t>
            </a:r>
          </a:p>
          <a:p>
            <a:pPr lvl="1">
              <a:spcAft>
                <a:spcPts val="600"/>
              </a:spcAft>
            </a:pPr>
            <a:r>
              <a:rPr lang="el-GR" dirty="0" smtClean="0"/>
              <a:t>Εισαγωγή του μαθήματος της Πληροφορικής στο Γυμνάσιο (1992) </a:t>
            </a:r>
          </a:p>
          <a:p>
            <a:pPr lvl="1">
              <a:spcAft>
                <a:spcPts val="600"/>
              </a:spcAft>
            </a:pPr>
            <a:r>
              <a:rPr lang="el-GR" dirty="0" smtClean="0"/>
              <a:t>Δεν είχαν καθοριστεί σαφείς και ευρύτεροι διδακτικοί στόχοι, με αποτέλεσμα το μάθημα να είναι ασύνδετο με τα άλλα γνωστικά αντικείμενα, ενώ ήταν κυρίαρχες οι </a:t>
            </a:r>
            <a:r>
              <a:rPr lang="el-GR" u="sng" dirty="0" smtClean="0"/>
              <a:t>εμπειρικές-</a:t>
            </a:r>
            <a:r>
              <a:rPr lang="el-GR" u="sng" dirty="0" err="1" smtClean="0"/>
              <a:t>τεχνοκεντρικές </a:t>
            </a:r>
            <a:r>
              <a:rPr lang="el-GR" u="sng" dirty="0" smtClean="0"/>
              <a:t>διδακτικές προσεγγίσεις</a:t>
            </a:r>
            <a:endParaRPr lang="el-GR" dirty="0" smtClean="0"/>
          </a:p>
        </p:txBody>
      </p:sp>
    </p:spTree>
    <p:extLst>
      <p:ext uri="{BB962C8B-B14F-4D97-AF65-F5344CB8AC3E}">
        <p14:creationId xmlns="" xmlns:p14="http://schemas.microsoft.com/office/powerpoint/2010/main" val="95268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b="1" dirty="0"/>
              <a:t>Ιστορική Αναδρομή: Τέλη της δεκαετίας του ’90 – Αρχές της δεκαετίας του 2000</a:t>
            </a:r>
          </a:p>
        </p:txBody>
      </p:sp>
      <p:sp>
        <p:nvSpPr>
          <p:cNvPr id="9219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348760"/>
            <a:ext cx="8229600" cy="493776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l-GR" b="1" dirty="0" smtClean="0"/>
              <a:t>Η πραγματολογική προσέγγιση</a:t>
            </a:r>
          </a:p>
          <a:p>
            <a:pPr>
              <a:spcAft>
                <a:spcPts val="600"/>
              </a:spcAft>
            </a:pPr>
            <a:r>
              <a:rPr lang="el-GR" sz="2300" dirty="0" smtClean="0">
                <a:solidFill>
                  <a:schemeClr val="tx2"/>
                </a:solidFill>
              </a:rPr>
              <a:t>Η Πληροφορική αποτελεί μάθημα γενικής παιδείας ενώ, παράλληλα, οι ΤΠΕ αξιοποιούνται στην εκπαιδευτική διαδικασία ως εργαλείο έρευνας, μάθησης και επίλυσης προβλημάτων</a:t>
            </a:r>
          </a:p>
          <a:p>
            <a:pPr>
              <a:spcAft>
                <a:spcPts val="600"/>
              </a:spcAft>
            </a:pPr>
            <a:r>
              <a:rPr lang="el-GR" sz="2300" dirty="0" smtClean="0">
                <a:solidFill>
                  <a:schemeClr val="tx2"/>
                </a:solidFill>
              </a:rPr>
              <a:t>Η προσέγγιση αυτή υιοθετήθηκε στα πλαίσια του Ενιαίου Πλαισίου Προγράμματος Σπουδών Πληροφορικής (1998) με την επέκταση του μαθήματος της Πληροφορικής στο Ενιαίο Λύκειο</a:t>
            </a:r>
          </a:p>
          <a:p>
            <a:pPr>
              <a:spcAft>
                <a:spcPts val="600"/>
              </a:spcAft>
            </a:pPr>
            <a:r>
              <a:rPr lang="el-GR" sz="2300" dirty="0" smtClean="0">
                <a:solidFill>
                  <a:schemeClr val="tx2"/>
                </a:solidFill>
              </a:rPr>
              <a:t>Γενικός σκοπός του μαθήματος είναι η κατανόηση των </a:t>
            </a:r>
            <a:r>
              <a:rPr lang="el-GR" sz="2300" u="sng" dirty="0" smtClean="0">
                <a:solidFill>
                  <a:schemeClr val="tx2"/>
                </a:solidFill>
              </a:rPr>
              <a:t>βασικών αρχών</a:t>
            </a:r>
            <a:r>
              <a:rPr lang="el-GR" sz="2300" dirty="0" smtClean="0">
                <a:solidFill>
                  <a:schemeClr val="tx2"/>
                </a:solidFill>
              </a:rPr>
              <a:t> της επιστήμης των υπολογιστών, η εξοικείωση των μαθητών με τα </a:t>
            </a:r>
            <a:r>
              <a:rPr lang="el-GR" sz="2300" u="sng" dirty="0" smtClean="0">
                <a:solidFill>
                  <a:schemeClr val="tx2"/>
                </a:solidFill>
              </a:rPr>
              <a:t>σύγχρονα υπολογιστικά και δικτυακά εργαλεία</a:t>
            </a:r>
            <a:r>
              <a:rPr lang="el-GR" sz="2300" dirty="0" smtClean="0">
                <a:solidFill>
                  <a:schemeClr val="tx2"/>
                </a:solidFill>
              </a:rPr>
              <a:t>, καθώς και με τις </a:t>
            </a:r>
            <a:r>
              <a:rPr lang="el-GR" sz="2300" u="sng" dirty="0" smtClean="0">
                <a:solidFill>
                  <a:schemeClr val="tx2"/>
                </a:solidFill>
              </a:rPr>
              <a:t>μεθοδολογίες επίλυσης προβλημάτων </a:t>
            </a:r>
            <a:r>
              <a:rPr lang="el-GR" sz="2300" dirty="0" smtClean="0">
                <a:solidFill>
                  <a:schemeClr val="tx2"/>
                </a:solidFill>
              </a:rPr>
              <a:t>με εργαλεία ΤΠΕ</a:t>
            </a:r>
          </a:p>
        </p:txBody>
      </p:sp>
    </p:spTree>
    <p:extLst>
      <p:ext uri="{BB962C8B-B14F-4D97-AF65-F5344CB8AC3E}">
        <p14:creationId xmlns="" xmlns:p14="http://schemas.microsoft.com/office/powerpoint/2010/main" val="1582165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- Τίτλος"/>
          <p:cNvSpPr>
            <a:spLocks noGrp="1"/>
          </p:cNvSpPr>
          <p:nvPr>
            <p:ph type="title"/>
          </p:nvPr>
        </p:nvSpPr>
        <p:spPr>
          <a:xfrm>
            <a:off x="457200" y="260648"/>
            <a:ext cx="8472518" cy="990600"/>
          </a:xfrm>
        </p:spPr>
        <p:txBody>
          <a:bodyPr>
            <a:noAutofit/>
          </a:bodyPr>
          <a:lstStyle/>
          <a:p>
            <a:r>
              <a:rPr lang="el-GR" sz="3200" b="1" dirty="0"/>
              <a:t>Ιστορική Αναδρομή: Αρχές της δεκαετίας του 2010</a:t>
            </a:r>
          </a:p>
        </p:txBody>
      </p:sp>
      <p:sp>
        <p:nvSpPr>
          <p:cNvPr id="9219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348760"/>
            <a:ext cx="8229600" cy="493776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l-GR" b="1" dirty="0" smtClean="0"/>
              <a:t>    Πληροφορικός </a:t>
            </a:r>
            <a:r>
              <a:rPr lang="el-GR" b="1" dirty="0" err="1" smtClean="0"/>
              <a:t>Γραμματισμός</a:t>
            </a:r>
            <a:r>
              <a:rPr lang="el-GR" b="1" dirty="0" smtClean="0"/>
              <a:t> - Η ενσωμάτωση των ΤΠΕ στο σχολείο</a:t>
            </a:r>
          </a:p>
          <a:p>
            <a:pPr lvl="1">
              <a:spcAft>
                <a:spcPts val="600"/>
              </a:spcAft>
              <a:buNone/>
            </a:pPr>
            <a:r>
              <a:rPr lang="el-GR" dirty="0" smtClean="0">
                <a:solidFill>
                  <a:schemeClr val="tx2"/>
                </a:solidFill>
              </a:rPr>
              <a:t>    Οι ΤΠΕ αποτελούν γνωστικά εργαλεία, στο πλαίσιο των σύγχρονων </a:t>
            </a:r>
            <a:r>
              <a:rPr lang="el-GR" dirty="0" err="1" smtClean="0">
                <a:solidFill>
                  <a:schemeClr val="tx2"/>
                </a:solidFill>
              </a:rPr>
              <a:t>κοινωνικο</a:t>
            </a:r>
            <a:r>
              <a:rPr lang="el-GR" dirty="0" smtClean="0">
                <a:solidFill>
                  <a:schemeClr val="tx2"/>
                </a:solidFill>
              </a:rPr>
              <a:t>-</a:t>
            </a:r>
            <a:r>
              <a:rPr lang="el-GR" dirty="0" err="1" smtClean="0">
                <a:solidFill>
                  <a:schemeClr val="tx2"/>
                </a:solidFill>
              </a:rPr>
              <a:t>εποικοδομιστικών</a:t>
            </a:r>
            <a:r>
              <a:rPr lang="el-GR" dirty="0" smtClean="0">
                <a:solidFill>
                  <a:schemeClr val="tx2"/>
                </a:solidFill>
              </a:rPr>
              <a:t> προσεγγίσεων για τη διδασκαλία και τη μάθηση</a:t>
            </a:r>
          </a:p>
          <a:p>
            <a:pPr lvl="1">
              <a:spcAft>
                <a:spcPts val="600"/>
              </a:spcAft>
              <a:buNone/>
            </a:pPr>
            <a:r>
              <a:rPr lang="el-GR" b="1" dirty="0" smtClean="0"/>
              <a:t>    Νέα Π.Σ.</a:t>
            </a:r>
            <a:r>
              <a:rPr lang="el-GR" dirty="0" smtClean="0"/>
              <a:t>: διδασκαλία των αντικειμένων της Πληροφορικής και των ΤΠΕ στο Δημοτικό και στο Γυμνάσιο </a:t>
            </a:r>
          </a:p>
          <a:p>
            <a:pPr lvl="1">
              <a:spcAft>
                <a:spcPts val="600"/>
              </a:spcAft>
              <a:buNone/>
            </a:pPr>
            <a:r>
              <a:rPr lang="el-GR" dirty="0" smtClean="0">
                <a:solidFill>
                  <a:schemeClr val="tx2"/>
                </a:solidFill>
              </a:rPr>
              <a:t>    </a:t>
            </a:r>
            <a:r>
              <a:rPr lang="el-GR" u="sng" dirty="0" smtClean="0">
                <a:solidFill>
                  <a:schemeClr val="tx2"/>
                </a:solidFill>
              </a:rPr>
              <a:t>Στόχος</a:t>
            </a:r>
            <a:r>
              <a:rPr lang="el-GR" dirty="0" smtClean="0">
                <a:solidFill>
                  <a:schemeClr val="tx2"/>
                </a:solidFill>
              </a:rPr>
              <a:t>:  </a:t>
            </a:r>
            <a:r>
              <a:rPr lang="el-GR" dirty="0" smtClean="0"/>
              <a:t>η ανάπτυξη ικανοτήτων αυτόνομης αξιοποίησης των σύγχρονων υπολογιστικών και δικτυακών εργαλείων για διερεύνηση, επικοινωνία, συνεργασία, μοντελοποίηση, επίλυση προβλημάτων και υποστήριξη της μάθησης</a:t>
            </a:r>
            <a:endParaRPr lang="el-GR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6872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298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l-GR" sz="2900" b="1" dirty="0" smtClean="0"/>
              <a:t>Νέα Προγράμματα Σπουδών του </a:t>
            </a:r>
            <a:r>
              <a:rPr lang="el-GR" sz="2800" b="1" dirty="0" smtClean="0"/>
              <a:t>Πληροφορικού </a:t>
            </a:r>
            <a:r>
              <a:rPr lang="el-GR" sz="2800" b="1" dirty="0" err="1" smtClean="0"/>
              <a:t>Γραμματισμού</a:t>
            </a:r>
            <a:r>
              <a:rPr lang="el-GR" sz="2800" b="1" dirty="0" smtClean="0"/>
              <a:t> και των ΤΠΕ για τη βασική εκπαίδευση </a:t>
            </a:r>
            <a:endParaRPr lang="el-GR" sz="2400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42844" y="1052736"/>
            <a:ext cx="8643998" cy="514353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http://ebooks.edu.gr/new/ps.php</a:t>
            </a:r>
          </a:p>
          <a:p>
            <a:r>
              <a:rPr lang="el-GR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Προσδοκώμενα μαθησιακά αποτελέσματα</a:t>
            </a:r>
            <a:r>
              <a:rPr lang="el-GR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Τί αναμένεται να μάθουν και να αναπτύξουν οι μαθητές στα πλαίσια του μαθήματος (γνώσεις, δεξιότητες και στάσεις για τις ΤΠΕ)</a:t>
            </a:r>
          </a:p>
          <a:p>
            <a:r>
              <a:rPr lang="el-GR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Βασικά περιεχόμενα</a:t>
            </a:r>
            <a:r>
              <a:rPr lang="el-GR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Τα αντικείμενα, με τα οποία αναμένεται να ασχοληθούν οι μαθητές στο μάθημα των ΤΠΕ, καθώς επίσης την οργάνωση και έναν ενδεικτικό χρονοπρογραμματισμό</a:t>
            </a:r>
          </a:p>
          <a:p>
            <a:r>
              <a:rPr lang="el-GR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Μαθησιακές δραστηριότητες</a:t>
            </a:r>
            <a:r>
              <a:rPr lang="el-GR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 Ενδεικτικές προτεινόμενες δραστηριότητες που αναδεικνύουν την παιδαγωγική φιλοσοφία του Π.Σ. για την επίτευξη των προσδοκώμενων μαθησιακών αποτελεσμάτων</a:t>
            </a:r>
          </a:p>
          <a:p>
            <a:r>
              <a:rPr lang="el-GR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Το εκπαιδευτικό υλικό</a:t>
            </a:r>
            <a:r>
              <a:rPr lang="el-GR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Προτείνεται η αξιοποίηση πολλαπλού εκπαιδευτικού υλικού, όπως σχολικό εγχειρίδιο, ψηφιακό περιεχόμενο και πηγές στο Διαδίκτυο, λογισμικά γενικού και ειδικού σκοπού, εργαλεία Web 2.0, εκπαιδευτικό λογισμικό κ.λπ</a:t>
            </a:r>
            <a:r>
              <a:rPr lang="el-GR" sz="2300" dirty="0" smtClean="0">
                <a:solidFill>
                  <a:schemeClr val="tx2"/>
                </a:solidFill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67692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686800" cy="990600"/>
          </a:xfrm>
        </p:spPr>
        <p:txBody>
          <a:bodyPr>
            <a:noAutofit/>
          </a:bodyPr>
          <a:lstStyle/>
          <a:p>
            <a:r>
              <a:rPr lang="el-GR" sz="2900" b="1" dirty="0" smtClean="0"/>
              <a:t>ΠΣ του Πληροφορικού </a:t>
            </a:r>
            <a:r>
              <a:rPr lang="el-GR" sz="2900" b="1" dirty="0" err="1" smtClean="0"/>
              <a:t>Γραμματισμού</a:t>
            </a:r>
            <a:r>
              <a:rPr lang="el-GR" sz="2900" b="1" dirty="0" smtClean="0"/>
              <a:t> και των ΤΠΕ για τη βασική εκπαίδευση:  4 Συνιστώσες </a:t>
            </a:r>
            <a:r>
              <a:rPr lang="el-GR" sz="2800" b="1" dirty="0" smtClean="0"/>
              <a:t>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85720" y="1491636"/>
            <a:ext cx="8429684" cy="4937760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l-GR" sz="23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Οι ΤΠΕ ως επιστημονικό πεδίο και τεχνολογικό εργαλείο</a:t>
            </a:r>
            <a:r>
              <a:rPr lang="el-GR" sz="2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Διαπραγμάτευση των βασικών εννοιών, των αρχών και των μεθόδων που θεμελιώνουν την Πληροφορική ως επιστήμη στο ευρύτερο πλαίσιο των θετικών και τεχνολογικών επιστημών. </a:t>
            </a:r>
          </a:p>
          <a:p>
            <a:r>
              <a:rPr lang="el-GR" sz="23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Οι ΤΠΕ ως μαθησιακό-γνωστικό εργαλείο (</a:t>
            </a:r>
            <a:r>
              <a:rPr lang="en-US" sz="23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cognitive tool</a:t>
            </a:r>
            <a:r>
              <a:rPr lang="el-GR" sz="23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r>
              <a:rPr lang="el-GR" sz="2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Οι ΤΠΕ διατρέχουν οριζόντια όλα τα αντικείμενα του Προγράμματος Σπουδών και θεωρούνται μέσο υποστήριξης των σύγχρονων παιδαγωγικών προσεγγίσεων, εργαλείο συνεργασίας και ανάπτυξης της κριτικής σκέψης και της δημιουργικής ικανότητας των μαθητών. </a:t>
            </a:r>
          </a:p>
        </p:txBody>
      </p:sp>
    </p:spTree>
    <p:extLst>
      <p:ext uri="{BB962C8B-B14F-4D97-AF65-F5344CB8AC3E}">
        <p14:creationId xmlns="" xmlns:p14="http://schemas.microsoft.com/office/powerpoint/2010/main" val="197679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686800" cy="990600"/>
          </a:xfrm>
        </p:spPr>
        <p:txBody>
          <a:bodyPr>
            <a:noAutofit/>
          </a:bodyPr>
          <a:lstStyle/>
          <a:p>
            <a:r>
              <a:rPr lang="el-GR" sz="3200" b="1" dirty="0" smtClean="0"/>
              <a:t>ΠΣ του Πληροφορικού </a:t>
            </a:r>
            <a:r>
              <a:rPr lang="el-GR" sz="3200" b="1" dirty="0" err="1" smtClean="0"/>
              <a:t>Γραμματισμού</a:t>
            </a:r>
            <a:r>
              <a:rPr lang="el-GR" sz="3200" b="1" dirty="0" smtClean="0"/>
              <a:t> και των ΤΠΕ για τη βασική εκπαίδευση:  4 Συνιστώσες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85720" y="1491636"/>
            <a:ext cx="8429684" cy="4937760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l-GR" sz="23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Οι ΤΠΕ ως μεθοδολογία επίλυσης προβλημάτων</a:t>
            </a:r>
            <a:r>
              <a:rPr lang="el-GR" sz="2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Οι μαθητές χρησιμοποιούν ποικίλα εργαλεία ΤΠΕ και εμπλέκονται σε δραστηριότητες επίλυσης προβλημάτων, με σκοπό την καλλιέργεια </a:t>
            </a:r>
          </a:p>
          <a:p>
            <a:pPr lvl="1">
              <a:spcAft>
                <a:spcPts val="1200"/>
              </a:spcAft>
            </a:pPr>
            <a:r>
              <a:rPr lang="el-GR" sz="23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δεξιοτήτων μεθοδολογικού χαρακτήρα </a:t>
            </a:r>
            <a:r>
              <a:rPr lang="el-GR" sz="2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(επεξεργασία δεδομένων, σχεδιασμός και υλοποίηση αλγορίθμων, μοντελοποίηση λύσεων, προγραμματισμός υπολογιστών, δημιουργικότητα και καινοτομία), και </a:t>
            </a:r>
          </a:p>
          <a:p>
            <a:pPr lvl="1">
              <a:spcAft>
                <a:spcPts val="1200"/>
              </a:spcAft>
            </a:pPr>
            <a:r>
              <a:rPr lang="el-GR" sz="23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δεξιοτήτων υψηλού επιπέδου</a:t>
            </a:r>
            <a:r>
              <a:rPr lang="el-GR" sz="2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(διερεύνηση, κριτική και αναλυτική σκέψη, συνθετική ικανότητα, ικανότητες επικοινωνίας και συνεργασίας). </a:t>
            </a:r>
          </a:p>
        </p:txBody>
      </p:sp>
    </p:spTree>
    <p:extLst>
      <p:ext uri="{BB962C8B-B14F-4D97-AF65-F5344CB8AC3E}">
        <p14:creationId xmlns="" xmlns:p14="http://schemas.microsoft.com/office/powerpoint/2010/main" val="356685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686800" cy="990600"/>
          </a:xfrm>
        </p:spPr>
        <p:txBody>
          <a:bodyPr>
            <a:noAutofit/>
          </a:bodyPr>
          <a:lstStyle/>
          <a:p>
            <a:r>
              <a:rPr lang="el-GR" sz="3200" b="1" dirty="0" smtClean="0"/>
              <a:t>ΠΣ του Πληροφορικού </a:t>
            </a:r>
            <a:r>
              <a:rPr lang="el-GR" sz="3200" b="1" dirty="0" err="1" smtClean="0"/>
              <a:t>Γραμματισμού</a:t>
            </a:r>
            <a:r>
              <a:rPr lang="el-GR" sz="3200" b="1" dirty="0" smtClean="0"/>
              <a:t> και των ΤΠΕ για τη βασική εκπαίδευση:  4 Συνιστώσες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85720" y="1428736"/>
            <a:ext cx="8429684" cy="4937760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l-GR" sz="23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Οι ΤΠΕ ως κοινωνικό φαινόμενο</a:t>
            </a:r>
            <a:r>
              <a:rPr lang="el-GR" sz="2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Αφορά στην κριτική επισκόπηση και αξιολόγηση των σύγχρονων εφαρμογών των ΤΠΕ με αναφορές στον κοινωνικό, εργασιακό, εκπαιδευτικό, επιστημονικό και πολιτισμικό τομέα. </a:t>
            </a:r>
          </a:p>
          <a:p>
            <a:pPr>
              <a:spcAft>
                <a:spcPts val="1200"/>
              </a:spcAft>
              <a:buNone/>
            </a:pPr>
            <a:r>
              <a:rPr lang="el-GR" sz="2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</a:t>
            </a:r>
          </a:p>
        </p:txBody>
      </p:sp>
    </p:spTree>
    <p:extLst>
      <p:ext uri="{BB962C8B-B14F-4D97-AF65-F5344CB8AC3E}">
        <p14:creationId xmlns="" xmlns:p14="http://schemas.microsoft.com/office/powerpoint/2010/main" val="21690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s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44624"/>
            <a:ext cx="7128000" cy="6378351"/>
          </a:xfrm>
        </p:spPr>
      </p:pic>
    </p:spTree>
    <p:extLst>
      <p:ext uri="{BB962C8B-B14F-4D97-AF65-F5344CB8AC3E}">
        <p14:creationId xmlns="" xmlns:p14="http://schemas.microsoft.com/office/powerpoint/2010/main" val="379367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96" y="332656"/>
            <a:ext cx="9144000" cy="990600"/>
          </a:xfrm>
        </p:spPr>
        <p:txBody>
          <a:bodyPr>
            <a:normAutofit fontScale="90000"/>
          </a:bodyPr>
          <a:lstStyle/>
          <a:p>
            <a:r>
              <a:rPr lang="el-GR" sz="3600" b="1" dirty="0" smtClean="0"/>
              <a:t>ΠΣ του Πληροφορικού </a:t>
            </a:r>
            <a:r>
              <a:rPr lang="el-GR" sz="3600" b="1" dirty="0" err="1" smtClean="0"/>
              <a:t>Γραμματισμού</a:t>
            </a:r>
            <a:r>
              <a:rPr lang="el-GR" sz="3600" b="1" dirty="0" smtClean="0"/>
              <a:t> και των ΤΠΕ : σχέδια εργασίας-έρευνας (</a:t>
            </a:r>
            <a:r>
              <a:rPr lang="en-US" sz="3600" b="1" dirty="0" smtClean="0"/>
              <a:t>projects</a:t>
            </a:r>
            <a:r>
              <a:rPr lang="el-GR" sz="3600" b="1" dirty="0" smtClean="0"/>
              <a:t>) </a:t>
            </a:r>
            <a:endParaRPr lang="el-GR" b="1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705950"/>
            <a:ext cx="8229600" cy="49377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l-GR" sz="2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Διάρκεια: 14-16 διδακτικές ώρες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l-GR" sz="23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l-GR" sz="23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Ποικίλα εργαλεία των ΤΠΕ</a:t>
            </a:r>
            <a:r>
              <a:rPr lang="el-GR" sz="2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λογισμικά γενικής χρήσης, επεξεργασίας και ανάπτυξης πολυμέσων, εκπαιδευτικά περιβάλλοντα προγραμματισμού και ρομποτικής, εκπαιδευτικά λογισμικά (εννοιολογική χαρτογράφηση, προσομοιώσεις κ.λπ.), πηγές στον Παγκόσμιο Ιστό πληροφοριών (</a:t>
            </a:r>
            <a:r>
              <a:rPr lang="el-GR" sz="23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ιστοεξερευνήσεις</a:t>
            </a:r>
            <a:r>
              <a:rPr lang="el-GR" sz="2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), υπηρεσίες και εφαρμογές Web 2.0 (</a:t>
            </a:r>
            <a:r>
              <a:rPr lang="el-GR" sz="23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wikis</a:t>
            </a:r>
            <a:r>
              <a:rPr lang="el-GR" sz="2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l-GR" sz="23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blogs</a:t>
            </a:r>
            <a:r>
              <a:rPr lang="el-GR" sz="2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ηλεκτρονικές συζητήσεις, εργαλεία διαμοίρασης, επικοινωνίας κ.λπ.)</a:t>
            </a:r>
          </a:p>
        </p:txBody>
      </p:sp>
    </p:spTree>
    <p:extLst>
      <p:ext uri="{BB962C8B-B14F-4D97-AF65-F5344CB8AC3E}">
        <p14:creationId xmlns="" xmlns:p14="http://schemas.microsoft.com/office/powerpoint/2010/main" val="361812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358378" cy="990600"/>
          </a:xfrm>
        </p:spPr>
        <p:txBody>
          <a:bodyPr>
            <a:normAutofit fontScale="90000"/>
          </a:bodyPr>
          <a:lstStyle/>
          <a:p>
            <a:r>
              <a:rPr lang="el-GR" sz="3600" b="1" dirty="0" smtClean="0"/>
              <a:t>ΠΣ του Πληροφορικού </a:t>
            </a:r>
            <a:r>
              <a:rPr lang="el-GR" sz="3600" b="1" dirty="0" err="1" smtClean="0"/>
              <a:t>Γραμματισμού</a:t>
            </a:r>
            <a:r>
              <a:rPr lang="el-GR" sz="3600" b="1" dirty="0" smtClean="0"/>
              <a:t> και των ΤΠΕ : σχεδιασμός δραστηριοτήτων</a:t>
            </a:r>
            <a:r>
              <a:rPr lang="el-GR" b="1" dirty="0" smtClean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57158" y="1357298"/>
            <a:ext cx="8229600" cy="493776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l-GR" sz="23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τεχνολογικά εργαλεία </a:t>
            </a:r>
            <a:r>
              <a:rPr lang="el-GR" sz="2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και </a:t>
            </a:r>
            <a:r>
              <a:rPr lang="el-GR" sz="23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εκπαιδευτικό υλικό </a:t>
            </a:r>
            <a:r>
              <a:rPr lang="el-GR" sz="2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που θα χρησιμοποιηθούν κατά την υλοποίηση της δραστηριότητας</a:t>
            </a:r>
          </a:p>
          <a:p>
            <a:pPr>
              <a:spcAft>
                <a:spcPts val="600"/>
              </a:spcAft>
            </a:pPr>
            <a:r>
              <a:rPr lang="el-GR" sz="23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μαθησιακή υποστήριξη </a:t>
            </a:r>
            <a:r>
              <a:rPr lang="el-GR" sz="2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el-GR" sz="23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scaffolding</a:t>
            </a:r>
            <a:r>
              <a:rPr lang="el-GR" sz="2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 που πρέπει να παρέχεται στους μαθητές, τόσο από τον εκπαιδευτικό όσο και από την κοινότητα των συμμετεχόντων μαθητών, μέσα από τα τεχνολογικά εργαλεία</a:t>
            </a:r>
          </a:p>
          <a:p>
            <a:pPr>
              <a:spcAft>
                <a:spcPts val="600"/>
              </a:spcAft>
            </a:pPr>
            <a:r>
              <a:rPr lang="el-GR" sz="2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μαθησιακή δραστηριότητα που καλούνται να υλοποιήσουν οι μαθητές, η οποία θα πρέπει να ολοκληρώνεται με </a:t>
            </a:r>
            <a:r>
              <a:rPr lang="el-GR" sz="23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ένα ψηφιακό έργο-παραδοτέο</a:t>
            </a:r>
            <a:endParaRPr lang="el-GR" sz="23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l-GR" sz="2300" u="sng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νοηματοδοτούμενο</a:t>
            </a:r>
            <a:r>
              <a:rPr lang="el-GR" sz="23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πλαίσιο </a:t>
            </a:r>
            <a:r>
              <a:rPr lang="el-GR" sz="2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που σχετίζεται με αντικείμενα της Πληροφορικής και των ΤΠΕ, τη σχολική και την κοινωνική ζωή</a:t>
            </a:r>
          </a:p>
        </p:txBody>
      </p:sp>
    </p:spTree>
    <p:extLst>
      <p:ext uri="{BB962C8B-B14F-4D97-AF65-F5344CB8AC3E}">
        <p14:creationId xmlns="" xmlns:p14="http://schemas.microsoft.com/office/powerpoint/2010/main" val="159826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ΠΣ του Πληροφορικού </a:t>
            </a:r>
            <a:r>
              <a:rPr lang="el-GR" b="1" dirty="0" err="1" smtClean="0"/>
              <a:t>Γραμματισμού</a:t>
            </a:r>
            <a:r>
              <a:rPr lang="el-GR" b="1" dirty="0" smtClean="0"/>
              <a:t> και των ΤΠΕ : </a:t>
            </a:r>
            <a:r>
              <a:rPr lang="el-GR" b="1" i="1" dirty="0" smtClean="0"/>
              <a:t>Καινοτομίες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71612"/>
            <a:ext cx="8229600" cy="49377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l-GR" sz="2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Εργαστηριακό μάθημα (</a:t>
            </a:r>
            <a:r>
              <a:rPr lang="el-GR" sz="23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περίοδοι 2 ωρών</a:t>
            </a:r>
            <a:r>
              <a:rPr lang="el-GR" sz="2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l-GR" sz="2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Σπειροειδής προσέγγιση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l-GR" sz="23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Ανοιχτό ΠΣ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l-GR" sz="2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Ενεργός συμμετοχή κάθε μαθητή (</a:t>
            </a:r>
            <a:r>
              <a:rPr lang="el-GR" sz="23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δραστηριότητες, σχέδια έρευνας</a:t>
            </a:r>
            <a:r>
              <a:rPr lang="el-GR" sz="2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l-GR" sz="2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Ολοκληρωμένα ψηφιακά έργα μαθητών - </a:t>
            </a:r>
            <a:r>
              <a:rPr lang="el-GR" sz="23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ηλεκτρονικός φάκελος </a:t>
            </a:r>
            <a:r>
              <a:rPr lang="el-GR" sz="2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en-US" sz="2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e-portfolio)</a:t>
            </a:r>
            <a:r>
              <a:rPr lang="el-GR" sz="2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μαθητή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l-GR" sz="2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Η αξιολόγηση των μαθητών δε γίνεται με συμβατικά τεστ ή διαγωνίσματα στο χαρτί αλλά από ποικίλες αναθέσεις (ασκήσεις, δραστηριότητες, σχέδια έρευνας, ηλεκτρονικά διαγωνίσματα στον υπολογιστή)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173110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 smtClean="0"/>
              <a:t>Νέο Λύκειο: </a:t>
            </a:r>
            <a:r>
              <a:rPr lang="el-GR" b="1" i="1" dirty="0" smtClean="0"/>
              <a:t>Αλλαγές: Α’  Λυκείου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1412776"/>
            <a:ext cx="8229600" cy="49377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None/>
            </a:pPr>
            <a:r>
              <a:rPr lang="en-US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http://didefth.gr/lows/fek_2014_932b.pdf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l-G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Μάθημα Επιλογής (</a:t>
            </a:r>
            <a:r>
              <a:rPr lang="el-GR" sz="24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 ωρών/</a:t>
            </a:r>
            <a:r>
              <a:rPr lang="el-GR" sz="2400" u="sng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εβδ</a:t>
            </a:r>
            <a:r>
              <a:rPr lang="el-G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endParaRPr lang="el-GR" sz="2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l-GR" sz="2400" dirty="0" smtClean="0"/>
              <a:t>Σκοπός του μαθήματος είναι να βοηθήσει τους μαθητές να συμπληρώσουν και να εμβαθύνουν τις γνώσεις, δεξιότητες και στάσεις τους στην αξιοποίηση </a:t>
            </a:r>
          </a:p>
          <a:p>
            <a:pPr marL="539750" lvl="1" indent="0"/>
            <a:r>
              <a:rPr lang="el-GR" sz="2400" dirty="0" smtClean="0"/>
              <a:t>    υπολογιστικών συστημάτων, </a:t>
            </a:r>
          </a:p>
          <a:p>
            <a:pPr marL="900113" lvl="1" indent="-360363"/>
            <a:r>
              <a:rPr lang="el-GR" sz="2400" dirty="0" smtClean="0"/>
              <a:t> Διαδικτυακών τεχνολογιών και εφαρμογών της Πληροφορικής στο σύγχρονο κόσμο ως </a:t>
            </a:r>
          </a:p>
          <a:p>
            <a:pPr>
              <a:buNone/>
            </a:pPr>
            <a:r>
              <a:rPr lang="el-GR" sz="2400" dirty="0" smtClean="0"/>
              <a:t>     εργαλείων μάθησης, σκέψης, έκφρασης, επικοινωνίας, εργασίας και συνεργασίας δια ζώσης και από απόσταση.</a:t>
            </a:r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18206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 smtClean="0"/>
              <a:t>Νέο Λύκειο: </a:t>
            </a:r>
            <a:r>
              <a:rPr lang="el-GR" b="1" i="1" dirty="0" smtClean="0"/>
              <a:t>Αλλαγές: Α’  Λυκείου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8229600" cy="509659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None/>
            </a:pPr>
            <a:r>
              <a:rPr lang="el-GR" sz="23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Θεματικές Ενότητες</a:t>
            </a:r>
          </a:p>
          <a:p>
            <a:pPr>
              <a:buNone/>
            </a:pPr>
            <a:r>
              <a:rPr lang="el-GR" sz="2400" dirty="0" smtClean="0"/>
              <a:t>1. Υλικό – Λογισμικό και Εφαρμογές (14 ώρες)</a:t>
            </a:r>
          </a:p>
          <a:p>
            <a:pPr lvl="1"/>
            <a:r>
              <a:rPr lang="el-GR" sz="2100" dirty="0" smtClean="0"/>
              <a:t>Το υπολογιστικό σύστημα</a:t>
            </a:r>
          </a:p>
          <a:p>
            <a:pPr lvl="1"/>
            <a:r>
              <a:rPr lang="el-GR" sz="2100" dirty="0" smtClean="0"/>
              <a:t>Τεχνολογικές εξελίξεις υλικού</a:t>
            </a:r>
          </a:p>
          <a:p>
            <a:pPr lvl="1"/>
            <a:r>
              <a:rPr lang="el-GR" sz="2100" dirty="0" smtClean="0"/>
              <a:t>Λογισμικό Συστήματος και Λογισμικό Εφαρμογών</a:t>
            </a:r>
          </a:p>
          <a:p>
            <a:pPr lvl="1"/>
            <a:r>
              <a:rPr lang="el-GR" sz="2100" dirty="0" smtClean="0"/>
              <a:t>Ταξινόμηση Λογισμικού</a:t>
            </a:r>
          </a:p>
          <a:p>
            <a:pPr lvl="1"/>
            <a:r>
              <a:rPr lang="el-GR" sz="2100" dirty="0" smtClean="0"/>
              <a:t>Ελεύθερο Λογισμικό – Λογισμικό Ανοιχτού Κώδικα</a:t>
            </a:r>
          </a:p>
          <a:p>
            <a:pPr lvl="1"/>
            <a:r>
              <a:rPr lang="el-GR" sz="2100" dirty="0" smtClean="0"/>
              <a:t>Διαχείριση ψηφιακού υλικού και </a:t>
            </a:r>
            <a:r>
              <a:rPr lang="el-GR" sz="2100" dirty="0" err="1" smtClean="0"/>
              <a:t>πολυμεσικές</a:t>
            </a:r>
            <a:r>
              <a:rPr lang="el-GR" sz="2100" dirty="0" smtClean="0"/>
              <a:t> εφαρμογές</a:t>
            </a:r>
          </a:p>
          <a:p>
            <a:pPr lvl="1"/>
            <a:r>
              <a:rPr lang="el-GR" sz="2100" dirty="0" smtClean="0"/>
              <a:t>Ηλεκτρονικό εμπόριο, δημοπρασίες. Αναζήτηση, προβολή και </a:t>
            </a:r>
            <a:r>
              <a:rPr lang="el-GR" sz="2100" dirty="0" err="1" smtClean="0"/>
              <a:t>δαιφήμιση</a:t>
            </a:r>
            <a:r>
              <a:rPr lang="el-GR" sz="2100" dirty="0" smtClean="0"/>
              <a:t> στο Διαδίκτυο</a:t>
            </a:r>
          </a:p>
          <a:p>
            <a:pPr lvl="1"/>
            <a:r>
              <a:rPr lang="el-GR" sz="2100" dirty="0" smtClean="0"/>
              <a:t>Εφαρμογές Ρομποτικής</a:t>
            </a:r>
          </a:p>
          <a:p>
            <a:pPr lvl="1"/>
            <a:r>
              <a:rPr lang="el-GR" sz="2100" dirty="0" smtClean="0"/>
              <a:t>Πνευματικά Δικαιώματα και Άδειες Χρήσης</a:t>
            </a:r>
          </a:p>
          <a:p>
            <a:pPr lvl="1"/>
            <a:r>
              <a:rPr lang="el-GR" sz="2100" dirty="0" smtClean="0"/>
              <a:t>Κοινωνικές επιπτώσεις</a:t>
            </a:r>
          </a:p>
          <a:p>
            <a:endParaRPr lang="el-GR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25715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 smtClean="0"/>
              <a:t>Νέο Λύκειο: </a:t>
            </a:r>
            <a:r>
              <a:rPr lang="el-GR" b="1" i="1" dirty="0" smtClean="0"/>
              <a:t>Αλλαγές: Α’  Λυκείου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8229600" cy="316835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None/>
            </a:pPr>
            <a:r>
              <a:rPr lang="el-GR" sz="23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Θεματικές Ενότητες</a:t>
            </a:r>
          </a:p>
          <a:p>
            <a:pPr>
              <a:buNone/>
            </a:pPr>
            <a:r>
              <a:rPr lang="el-GR" sz="2400" dirty="0" smtClean="0"/>
              <a:t>2. Προγραμματιστικά Περιβάλλοντα – Δημιουργία Εφαρμογών (12 ώρες)</a:t>
            </a:r>
          </a:p>
          <a:p>
            <a:pPr lvl="1"/>
            <a:r>
              <a:rPr lang="el-GR" sz="2100" dirty="0" smtClean="0"/>
              <a:t>Κύκλος Ανάπτυξης Ζωής Εφαρμογών</a:t>
            </a:r>
          </a:p>
          <a:p>
            <a:pPr lvl="1"/>
            <a:r>
              <a:rPr lang="el-GR" sz="2100" dirty="0" smtClean="0"/>
              <a:t>Περιβάλλοντα Ανάπτυξης Εφαρμογών</a:t>
            </a:r>
          </a:p>
          <a:p>
            <a:pPr lvl="1"/>
            <a:r>
              <a:rPr lang="el-GR" sz="2100" dirty="0" smtClean="0"/>
              <a:t>Υλοποίηση εφαρμογής σε προγραμματιστικά περιβάλλοντα</a:t>
            </a:r>
          </a:p>
          <a:p>
            <a:endParaRPr lang="el-GR" sz="2400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67544" y="4653136"/>
            <a:ext cx="7992888" cy="819472"/>
          </a:xfrm>
          <a:prstGeom prst="rect">
            <a:avLst/>
          </a:prstGeom>
          <a:solidFill>
            <a:schemeClr val="accent1"/>
          </a:solidFill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r>
              <a:rPr kumimoji="0" lang="en-US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el-GR" sz="23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Υλοποίηση ή τροποποίηση </a:t>
            </a:r>
            <a:r>
              <a:rPr kumimoji="0" lang="el-GR" sz="23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μικροεφαρμογής</a:t>
            </a:r>
            <a:r>
              <a:rPr kumimoji="0" lang="el-GR" sz="23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σε χρήση </a:t>
            </a:r>
            <a:r>
              <a:rPr kumimoji="0" lang="en-US" sz="23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App Inventor, Game Maker, Alice.</a:t>
            </a:r>
            <a:endParaRPr kumimoji="0" lang="el-GR" sz="21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el-G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8502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 smtClean="0"/>
              <a:t>Νέο Λύκειο: </a:t>
            </a:r>
            <a:r>
              <a:rPr lang="el-GR" b="1" i="1" dirty="0" smtClean="0"/>
              <a:t>Αλλαγές: Α’  Λυκείου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8229600" cy="496855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None/>
            </a:pPr>
            <a:r>
              <a:rPr lang="el-GR" sz="23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Θεματικές Ενότητες</a:t>
            </a:r>
          </a:p>
          <a:p>
            <a:pPr>
              <a:buNone/>
            </a:pPr>
            <a:r>
              <a:rPr lang="el-GR" sz="2400" dirty="0" smtClean="0"/>
              <a:t>3. Επικοινωνία και Διαδίκτυο (14 ώρες)</a:t>
            </a:r>
          </a:p>
          <a:p>
            <a:pPr lvl="1"/>
            <a:r>
              <a:rPr lang="el-GR" sz="2100" dirty="0" smtClean="0"/>
              <a:t>Δίκτυα υπολογιστών</a:t>
            </a:r>
          </a:p>
          <a:p>
            <a:pPr lvl="1"/>
            <a:r>
              <a:rPr lang="el-GR" sz="2100" dirty="0" smtClean="0"/>
              <a:t>Διαδίκτυο, </a:t>
            </a:r>
            <a:r>
              <a:rPr lang="en-US" sz="2100" dirty="0" smtClean="0"/>
              <a:t>Web 2.0 </a:t>
            </a:r>
            <a:r>
              <a:rPr lang="el-GR" sz="2100" dirty="0" smtClean="0"/>
              <a:t>και </a:t>
            </a:r>
            <a:r>
              <a:rPr lang="en-US" sz="2100" dirty="0" smtClean="0"/>
              <a:t>Web X.0</a:t>
            </a:r>
          </a:p>
          <a:p>
            <a:pPr lvl="1"/>
            <a:r>
              <a:rPr lang="el-GR" sz="2100" dirty="0" smtClean="0"/>
              <a:t>Υπηρεσίες και εφαρμογές Διαδικτύου</a:t>
            </a:r>
          </a:p>
          <a:p>
            <a:pPr lvl="1"/>
            <a:r>
              <a:rPr lang="el-GR" sz="2100" dirty="0" smtClean="0"/>
              <a:t>Εισαγωγή στην </a:t>
            </a:r>
            <a:r>
              <a:rPr lang="en-US" sz="2100" dirty="0" smtClean="0"/>
              <a:t>HTML</a:t>
            </a:r>
          </a:p>
          <a:p>
            <a:pPr lvl="1"/>
            <a:r>
              <a:rPr lang="el-GR" sz="2100" dirty="0" smtClean="0"/>
              <a:t>Η μάθηση στο Διαδίκτυο</a:t>
            </a:r>
          </a:p>
          <a:p>
            <a:pPr>
              <a:buNone/>
            </a:pPr>
            <a:r>
              <a:rPr lang="el-GR" sz="2400" dirty="0" smtClean="0"/>
              <a:t>4. Συνεργασία και Ασφάλεια στο Διαδίκτυο (14 ώρες)</a:t>
            </a:r>
          </a:p>
          <a:p>
            <a:pPr lvl="1"/>
            <a:r>
              <a:rPr lang="el-GR" sz="2100" dirty="0" smtClean="0"/>
              <a:t>Εφαρμογές νέφους</a:t>
            </a:r>
          </a:p>
          <a:p>
            <a:pPr lvl="1"/>
            <a:r>
              <a:rPr lang="el-GR" sz="2100" dirty="0" smtClean="0"/>
              <a:t>Τηλεργασία</a:t>
            </a:r>
          </a:p>
          <a:p>
            <a:pPr lvl="1"/>
            <a:r>
              <a:rPr lang="el-GR" sz="2100" dirty="0" smtClean="0"/>
              <a:t>Κοινωνικά δίκτυα</a:t>
            </a:r>
          </a:p>
          <a:p>
            <a:pPr lvl="1"/>
            <a:r>
              <a:rPr lang="el-GR" sz="2100" dirty="0" smtClean="0"/>
              <a:t>Ασφάλεια και Προστασία</a:t>
            </a:r>
          </a:p>
        </p:txBody>
      </p:sp>
    </p:spTree>
    <p:extLst>
      <p:ext uri="{BB962C8B-B14F-4D97-AF65-F5344CB8AC3E}">
        <p14:creationId xmlns="" xmlns:p14="http://schemas.microsoft.com/office/powerpoint/2010/main" val="341377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 smtClean="0"/>
              <a:t>Νέο Λύκειο: </a:t>
            </a:r>
            <a:r>
              <a:rPr lang="el-GR" b="1" i="1" dirty="0" smtClean="0"/>
              <a:t>Αλλαγές: Β’  Λυκείου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571612"/>
            <a:ext cx="8435280" cy="493776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None/>
            </a:pPr>
            <a:r>
              <a:rPr lang="en-US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http://didefth.gr/lows/fek_2014_934b.pdf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l-GR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Μάθημα Γενικής Παιδείας- Εργαστηριακό μάθημα (</a:t>
            </a:r>
            <a:r>
              <a:rPr lang="el-GR" sz="24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 ώρα/</a:t>
            </a:r>
            <a:r>
              <a:rPr lang="el-GR" sz="2400" u="sng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εβδ</a:t>
            </a:r>
            <a:r>
              <a:rPr lang="el-GR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endParaRPr lang="el-GR" sz="2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l-GR" sz="2400" dirty="0" smtClean="0"/>
              <a:t>Σκοπός του μαθήματος είναι να γνωρίσουν οι μαθητές τομείς και θεμελιώδεις έννοιες της </a:t>
            </a:r>
            <a:r>
              <a:rPr lang="el-GR" sz="2400" b="1" dirty="0" smtClean="0"/>
              <a:t>Επιστήμης Υπολογιστών και Πληροφορικής</a:t>
            </a:r>
            <a:r>
              <a:rPr lang="el-GR" sz="2400" dirty="0" smtClean="0"/>
              <a:t> και να αναπτύξουν την αναλυτική και συνθετική τους σκέψη. Η προσέγγιση που ακολουθείται σχετίζεται με θέματα τόσο της Θεωρητικής όσο και της Εφαρμοσμένης Επιστήμης των Υπολογιστών. Με το πρώτο μέρος να καλύπτει θέματα της Θεωρητικής Επιστήμης των Υπολογιστών − από το Πρόβλημα στον Αλγόριθμο και από εκεί στον </a:t>
            </a:r>
            <a:r>
              <a:rPr lang="el-GR" sz="2400" b="1" dirty="0" smtClean="0"/>
              <a:t>Προγραμματισμό και τις Εφαρμογές το</a:t>
            </a:r>
            <a:r>
              <a:rPr lang="el-GR" sz="2400" dirty="0" smtClean="0"/>
              <a:t>υ − και το δεύτερο μέρος με την επισκόπηση </a:t>
            </a:r>
            <a:r>
              <a:rPr lang="el-GR" sz="2400" b="1" dirty="0" smtClean="0"/>
              <a:t>βασικών τομέων της Εφαρμοσμένης Επιστήμης των Υπολογιστών</a:t>
            </a:r>
            <a:r>
              <a:rPr lang="el-GR" sz="2400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68782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 smtClean="0"/>
              <a:t>Νέο Λύκειο: </a:t>
            </a:r>
            <a:r>
              <a:rPr lang="el-GR" b="1" i="1" dirty="0" smtClean="0"/>
              <a:t>Αλλαγές: Β’  Λυκείου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8229600" cy="524061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None/>
            </a:pPr>
            <a:r>
              <a:rPr lang="el-GR" sz="23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Θεματικές Ενότητες</a:t>
            </a:r>
          </a:p>
          <a:p>
            <a:pPr marL="457200" indent="-457200">
              <a:buSzPct val="100000"/>
              <a:buAutoNum type="arabicPeriod"/>
            </a:pPr>
            <a:r>
              <a:rPr lang="el-GR" sz="2400" dirty="0" smtClean="0"/>
              <a:t>ΒΑΣΙΚΕΣ ΕΝΝΟΙΕΣ: Επιστήμη των Υπολογιστών </a:t>
            </a:r>
            <a:r>
              <a:rPr lang="el-GR" sz="2100" dirty="0" smtClean="0"/>
              <a:t>(1 ώρα)</a:t>
            </a:r>
          </a:p>
          <a:p>
            <a:pPr marL="457200" indent="-457200">
              <a:buSzPct val="100000"/>
              <a:buAutoNum type="arabicPeriod"/>
            </a:pPr>
            <a:r>
              <a:rPr lang="el-GR" sz="2400" dirty="0" smtClean="0"/>
              <a:t>ΘΕΜΑΤΑ ΘΕΩΡΗΤΙΚΗΣ ΕΠΙΣΤΗΜΗΣ ΤΩΝ ΥΠΟΛΟΓΙΣΤΩΝ</a:t>
            </a:r>
          </a:p>
          <a:p>
            <a:pPr marL="731520" lvl="1" indent="-457200"/>
            <a:r>
              <a:rPr lang="el-GR" sz="2100" dirty="0" smtClean="0"/>
              <a:t>Πρόβλημα (έννοια – κατηγορίες – διαδικασίες επίλυσης) (2 ώρες)</a:t>
            </a:r>
          </a:p>
          <a:p>
            <a:pPr marL="731520" lvl="1" indent="-457200"/>
            <a:r>
              <a:rPr lang="el-GR" sz="2100" dirty="0" smtClean="0"/>
              <a:t>Αλγόριθμοι (χαρακτηριστικά – ανάλυση αλγορίθμων – βασικοί τύποι – βασικές αλγοριθμικές δομές – </a:t>
            </a:r>
            <a:r>
              <a:rPr lang="el-GR" sz="2100" dirty="0" err="1" smtClean="0"/>
              <a:t>εκσφαλμάτωση</a:t>
            </a:r>
            <a:r>
              <a:rPr lang="el-GR" sz="2100" dirty="0" smtClean="0"/>
              <a:t>) (10 ώρες)</a:t>
            </a:r>
          </a:p>
          <a:p>
            <a:pPr marL="731520" lvl="1" indent="-457200"/>
            <a:r>
              <a:rPr lang="el-GR" sz="2100" dirty="0" smtClean="0"/>
              <a:t>Προγραμματισμός (6 ώρες)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l-GR" sz="2400" dirty="0" smtClean="0"/>
              <a:t>ΘΕΜΑΤΑ ΕΦΑΡΜΟΣΜΕΝΗΣ ΕΠΙΣΤΗΜΗΣ ΤΩΝ ΥΠΟΛΟΓΙΣΤΩΝ </a:t>
            </a:r>
            <a:r>
              <a:rPr lang="el-GR" sz="2100" dirty="0" smtClean="0"/>
              <a:t>(8 ώρες)</a:t>
            </a:r>
          </a:p>
          <a:p>
            <a:pPr marL="731520" lvl="1" indent="-457200"/>
            <a:r>
              <a:rPr lang="el-GR" sz="2100" dirty="0" smtClean="0"/>
              <a:t>Λειτουργικά Συστήματα</a:t>
            </a:r>
          </a:p>
          <a:p>
            <a:pPr marL="731520" lvl="1" indent="-457200"/>
            <a:r>
              <a:rPr lang="el-GR" sz="2000" dirty="0" smtClean="0"/>
              <a:t>Πληροφοριακά Συστήματα </a:t>
            </a:r>
          </a:p>
          <a:p>
            <a:pPr marL="731520" lvl="1" indent="-457200"/>
            <a:r>
              <a:rPr lang="el-GR" sz="2000" dirty="0" smtClean="0"/>
              <a:t>Δίκτυα</a:t>
            </a:r>
          </a:p>
          <a:p>
            <a:pPr marL="731520" lvl="1" indent="-457200"/>
            <a:r>
              <a:rPr lang="el-GR" sz="2000" dirty="0" smtClean="0"/>
              <a:t>Τεχνητή Νοημοσύνη</a:t>
            </a:r>
            <a:endParaRPr lang="el-GR" sz="2100" dirty="0" smtClean="0"/>
          </a:p>
          <a:p>
            <a:pPr marL="457200" indent="-457200">
              <a:buAutoNum type="arabicPeriod"/>
            </a:pPr>
            <a:endParaRPr lang="el-GR" sz="2400" dirty="0" smtClean="0"/>
          </a:p>
          <a:p>
            <a:pPr marL="457200" indent="-457200">
              <a:buAutoNum type="arabicPeriod"/>
            </a:pPr>
            <a:endParaRPr lang="el-GR" sz="2400" dirty="0" smtClean="0"/>
          </a:p>
          <a:p>
            <a:pPr marL="457200" indent="-457200">
              <a:buAutoNum type="arabicPeriod"/>
            </a:pPr>
            <a:endParaRPr lang="el-GR" sz="2400" dirty="0" smtClean="0"/>
          </a:p>
          <a:p>
            <a:pPr marL="457200" indent="-457200">
              <a:buAutoNum type="arabicPeriod"/>
            </a:pPr>
            <a:endParaRPr lang="el-GR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406740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 smtClean="0"/>
              <a:t>Νέο Λύκειο: </a:t>
            </a:r>
            <a:r>
              <a:rPr lang="el-GR" b="1" i="1" dirty="0" smtClean="0"/>
              <a:t>Αλλαγές: Γ’  Λυκείου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820472" cy="49377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None/>
            </a:pPr>
            <a:r>
              <a:rPr lang="en-US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http://</a:t>
            </a:r>
            <a:r>
              <a:rPr lang="en-US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www.esos.gr/sites/default/files/articles-legacy/pliroforiki.pdf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l-GR" sz="2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Μάθημα </a:t>
            </a:r>
            <a:r>
              <a:rPr lang="el-GR" sz="2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Ομάδας Προσανατολισμού Θετικών Σπουδών (</a:t>
            </a:r>
            <a:r>
              <a:rPr lang="el-GR" sz="23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6 ώρες/</a:t>
            </a:r>
            <a:r>
              <a:rPr lang="el-GR" sz="2300" u="sng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εβδ</a:t>
            </a:r>
            <a:r>
              <a:rPr lang="el-GR" sz="23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)</a:t>
            </a:r>
            <a:endParaRPr lang="el-GR" sz="23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l-GR" sz="2400" dirty="0" smtClean="0"/>
              <a:t>Έχει σκοπό οι μαθητές να αναπτύξουν </a:t>
            </a:r>
            <a:r>
              <a:rPr lang="el-GR" sz="2400" b="1" dirty="0" smtClean="0"/>
              <a:t>αναλυτική και συνθετική σκέψη</a:t>
            </a:r>
            <a:r>
              <a:rPr lang="el-GR" sz="2400" dirty="0" smtClean="0"/>
              <a:t>, να αποκτήσουν </a:t>
            </a:r>
            <a:r>
              <a:rPr lang="el-GR" sz="2400" b="1" dirty="0" smtClean="0"/>
              <a:t>ικανότητες μεθοδολογικού χαρακτήρα</a:t>
            </a:r>
            <a:r>
              <a:rPr lang="el-GR" sz="2400" dirty="0" smtClean="0"/>
              <a:t> και να μπορούν να </a:t>
            </a:r>
            <a:r>
              <a:rPr lang="el-GR" sz="2400" b="1" dirty="0" smtClean="0"/>
              <a:t>επιλύουν προβλήματα </a:t>
            </a:r>
            <a:r>
              <a:rPr lang="el-GR" sz="2400" dirty="0" smtClean="0"/>
              <a:t>και να δημιουργούν τα αντίστοιχα </a:t>
            </a:r>
            <a:r>
              <a:rPr lang="el-GR" sz="2400" b="1" dirty="0" smtClean="0"/>
              <a:t>προγράμματα</a:t>
            </a:r>
            <a:r>
              <a:rPr lang="el-GR" sz="2400" dirty="0" smtClean="0"/>
              <a:t> σε προγραμματιστικό περιβάλλον. </a:t>
            </a:r>
          </a:p>
          <a:p>
            <a:pPr>
              <a:buNone/>
            </a:pPr>
            <a:r>
              <a:rPr lang="el-GR" sz="2400" dirty="0" smtClean="0"/>
              <a:t>    Παρέχει ένα επιστημονικό υπόβαθρο για την Επιστήμη Υπολογιστών/Πληροφορική και την αξιοποίηση της σε άλλες επιστήμες, παράλληλα με μια εφαρμοσμένη προσέγγιση όπου χρησιμοποιείται μια </a:t>
            </a:r>
            <a:r>
              <a:rPr lang="el-GR" sz="2400" b="1" dirty="0" smtClean="0"/>
              <a:t>πραγματική γλώσσα προγραμματισμού.</a:t>
            </a:r>
            <a:endParaRPr lang="el-GR" b="1" dirty="0"/>
          </a:p>
        </p:txBody>
      </p:sp>
    </p:spTree>
    <p:extLst>
      <p:ext uri="{BB962C8B-B14F-4D97-AF65-F5344CB8AC3E}">
        <p14:creationId xmlns="" xmlns:p14="http://schemas.microsoft.com/office/powerpoint/2010/main" val="80085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 smtClean="0"/>
              <a:t>Νέο Λύκειο: </a:t>
            </a:r>
            <a:r>
              <a:rPr lang="el-GR" b="1" i="1" dirty="0" smtClean="0"/>
              <a:t>Αλλαγές: Γ’  Λυκείου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7139136" cy="524061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buNone/>
            </a:pPr>
            <a:r>
              <a:rPr lang="el-GR" sz="23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Θεματικές Ενότητες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l-GR" sz="2100" dirty="0" smtClean="0"/>
              <a:t>Εισαγωγή στην Υπολογιστική Σκέψη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l-GR" sz="2100" dirty="0" smtClean="0"/>
              <a:t>Υπολογιστής Γενικού Σκοπού: Υλικό και Λογισμικό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l-GR" sz="2100" dirty="0" smtClean="0"/>
              <a:t>Βασικά στοιχεία γλώσσας προγραμματισμού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l-GR" sz="2100" dirty="0" smtClean="0"/>
              <a:t>Λογική οργάνωση δεδομένων και αποθήκευσή τους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l-GR" sz="2100" dirty="0" smtClean="0"/>
              <a:t>Από το πρόβλημα στον αλγόριθμο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l-GR" sz="2100" dirty="0" smtClean="0"/>
              <a:t>Από τον αλγόριθμο στο πρόγραμμα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l-GR" sz="2100" dirty="0" smtClean="0"/>
              <a:t>Προηγμένα στοιχεία γλώσσας προγραμματισμού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l-GR" sz="2100" dirty="0" smtClean="0"/>
              <a:t>Δομές δεδομένων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l-GR" sz="2100" dirty="0" smtClean="0"/>
              <a:t>Κλασικοί Αλγόριθμοι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l-GR" sz="2100" dirty="0" smtClean="0"/>
              <a:t>Επίδοση και πολυπλοκότητα Αλγορίθμων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l-GR" sz="2100" dirty="0" err="1" smtClean="0"/>
              <a:t>Αντικειμενοστρεφής</a:t>
            </a:r>
            <a:r>
              <a:rPr lang="el-GR" sz="2100" dirty="0" smtClean="0"/>
              <a:t> Προγραμματισμός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l-GR" sz="2100" dirty="0" smtClean="0"/>
              <a:t>Ολοκληρωμένα Περιβάλλοντα Ανάπτυξης λογισμικού – </a:t>
            </a:r>
            <a:r>
              <a:rPr lang="en-US" sz="2100" dirty="0" smtClean="0"/>
              <a:t>IDE</a:t>
            </a:r>
            <a:endParaRPr lang="el-GR" sz="2100" dirty="0" smtClean="0"/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l-GR" sz="2100" dirty="0" smtClean="0"/>
              <a:t>Εφαρμογές σε Γλώσσα Προγραμματισμού με χρήση </a:t>
            </a:r>
            <a:r>
              <a:rPr lang="en-US" sz="2100" dirty="0" smtClean="0"/>
              <a:t>API</a:t>
            </a:r>
            <a:endParaRPr lang="el-GR" sz="2100" dirty="0" smtClean="0"/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l-GR" sz="2100" dirty="0" smtClean="0"/>
              <a:t>Πληροφοριακά Συστήματα</a:t>
            </a:r>
          </a:p>
          <a:p>
            <a:endParaRPr lang="el-GR" sz="2400" b="1" dirty="0" smtClean="0"/>
          </a:p>
          <a:p>
            <a:endParaRPr lang="el-GR" sz="2400" b="1" dirty="0" smtClean="0"/>
          </a:p>
          <a:p>
            <a:endParaRPr lang="el-GR" sz="2400" b="1" dirty="0" smtClean="0"/>
          </a:p>
          <a:p>
            <a:pPr marL="266700" indent="-266700">
              <a:buFont typeface="+mj-lt"/>
              <a:buAutoNum type="arabicPeriod"/>
            </a:pPr>
            <a:endParaRPr lang="el-GR" sz="2400" b="1" dirty="0" smtClean="0"/>
          </a:p>
          <a:p>
            <a:endParaRPr lang="el-GR" sz="2800" b="1" dirty="0" smtClean="0"/>
          </a:p>
          <a:p>
            <a:pPr lvl="1">
              <a:buNone/>
            </a:pPr>
            <a:endParaRPr lang="el-GR" sz="2100" dirty="0" smtClean="0"/>
          </a:p>
          <a:p>
            <a:pPr marL="457200" indent="-457200">
              <a:buAutoNum type="arabicPeriod"/>
            </a:pPr>
            <a:endParaRPr lang="el-GR" sz="2400" dirty="0" smtClean="0"/>
          </a:p>
          <a:p>
            <a:pPr marL="457200" indent="-457200">
              <a:buAutoNum type="arabicPeriod"/>
            </a:pPr>
            <a:endParaRPr lang="el-GR" sz="2400" dirty="0" smtClean="0"/>
          </a:p>
          <a:p>
            <a:pPr marL="457200" indent="-457200">
              <a:buAutoNum type="arabicPeriod"/>
            </a:pPr>
            <a:endParaRPr lang="el-GR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6012160" y="1412776"/>
            <a:ext cx="2592288" cy="50405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endParaRPr lang="el-GR" dirty="0" smtClean="0"/>
          </a:p>
        </p:txBody>
      </p:sp>
    </p:spTree>
    <p:extLst>
      <p:ext uri="{BB962C8B-B14F-4D97-AF65-F5344CB8AC3E}">
        <p14:creationId xmlns="" xmlns:p14="http://schemas.microsoft.com/office/powerpoint/2010/main" val="7895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- Τίτλος"/>
          <p:cNvSpPr>
            <a:spLocks noGrp="1"/>
          </p:cNvSpPr>
          <p:nvPr>
            <p:ph type="title"/>
          </p:nvPr>
        </p:nvSpPr>
        <p:spPr>
          <a:xfrm>
            <a:off x="1219200" y="2857496"/>
            <a:ext cx="6858000" cy="1643074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Το μοντέλο της Τεχνολογικής Παιδαγωγικής Γνώσης Περιεχομένου (ΤΠΓΠ – TPCK) - Εκπαιδευτικά Σενάρια</a:t>
            </a:r>
          </a:p>
        </p:txBody>
      </p:sp>
    </p:spTree>
    <p:extLst>
      <p:ext uri="{BB962C8B-B14F-4D97-AF65-F5344CB8AC3E}">
        <p14:creationId xmlns="" xmlns:p14="http://schemas.microsoft.com/office/powerpoint/2010/main" val="13133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b="1" smtClean="0"/>
              <a:t>Το μοντέλο της Τεχνολογικής Παιδαγωγικής Γνώσης Περιεχομένου (ΤΠΓΠ )</a:t>
            </a:r>
            <a:endParaRPr lang="el-GR" sz="3200" smtClean="0"/>
          </a:p>
        </p:txBody>
      </p:sp>
      <p:sp>
        <p:nvSpPr>
          <p:cNvPr id="9219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251520" y="1651600"/>
            <a:ext cx="8507288" cy="4801736"/>
          </a:xfrm>
        </p:spPr>
        <p:txBody>
          <a:bodyPr>
            <a:normAutofit/>
          </a:bodyPr>
          <a:lstStyle/>
          <a:p>
            <a:r>
              <a:rPr lang="el-GR" sz="2400" dirty="0" smtClean="0"/>
              <a:t>Μοντέλο (πλαίσιο-</a:t>
            </a:r>
            <a:r>
              <a:rPr lang="el-GR" sz="2400" dirty="0" err="1" smtClean="0"/>
              <a:t>εργαλείο</a:t>
            </a:r>
            <a:r>
              <a:rPr lang="el-GR" sz="2400" dirty="0" smtClean="0"/>
              <a:t>) ένταξης των ΤΠΕ στη σχολική τάξη</a:t>
            </a:r>
            <a:endParaRPr lang="en-US" sz="2400" dirty="0" smtClean="0"/>
          </a:p>
          <a:p>
            <a:r>
              <a:rPr lang="el-GR" sz="2400" dirty="0" smtClean="0"/>
              <a:t>Δεν αντιμετωπίζει ανεξάρτητα το Περιεχόμενο, την Παιδαγωγική και τα Τεχνολογικά μέσα αλλά μέσα από το σύνθετο σύστημα </a:t>
            </a:r>
            <a:r>
              <a:rPr lang="el-GR" sz="2400" dirty="0" err="1" smtClean="0"/>
              <a:t>αλληλοσυσχετίσεων</a:t>
            </a:r>
            <a:endParaRPr lang="el-GR" sz="2400" dirty="0" smtClean="0"/>
          </a:p>
          <a:p>
            <a:endParaRPr lang="el-GR" sz="2400" dirty="0" smtClean="0"/>
          </a:p>
          <a:p>
            <a:pPr>
              <a:buNone/>
            </a:pPr>
            <a:r>
              <a:rPr lang="el-GR" sz="2400" dirty="0" smtClean="0"/>
              <a:t>    </a:t>
            </a:r>
          </a:p>
          <a:p>
            <a:endParaRPr lang="el-GR" sz="2400" dirty="0" smtClean="0"/>
          </a:p>
          <a:p>
            <a:pPr>
              <a:buNone/>
            </a:pPr>
            <a:r>
              <a:rPr lang="el-GR" sz="1800" i="1" dirty="0" smtClean="0"/>
              <a:t>     </a:t>
            </a:r>
            <a:r>
              <a:rPr lang="en-US" sz="1800" i="1" dirty="0" err="1" smtClean="0"/>
              <a:t>Mishra</a:t>
            </a:r>
            <a:r>
              <a:rPr lang="en-US" sz="1800" i="1" dirty="0" smtClean="0"/>
              <a:t>, P., &amp; Koehler, M. J. (2006). </a:t>
            </a:r>
            <a:r>
              <a:rPr lang="en-US" sz="1800" i="1" dirty="0" smtClean="0">
                <a:hlinkClick r:id="rId2"/>
              </a:rPr>
              <a:t>Technological Pedagogical Content Knowledge: A new framework for teacher knowledge</a:t>
            </a:r>
            <a:r>
              <a:rPr lang="en-US" sz="1800" i="1" dirty="0" smtClean="0"/>
              <a:t>. Teachers College Record 108 (6), 1017-1054.</a:t>
            </a:r>
            <a:endParaRPr lang="el-GR" sz="1800" i="1" dirty="0" smtClean="0"/>
          </a:p>
          <a:p>
            <a:endParaRPr lang="el-GR" dirty="0" smtClean="0"/>
          </a:p>
        </p:txBody>
      </p:sp>
      <p:pic>
        <p:nvPicPr>
          <p:cNvPr id="52226" name="Picture 2" descr="http://megaicons.net/static/img/icons_sizes/8/178/512/photo-video-start-icon.pn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4149080"/>
            <a:ext cx="720080" cy="7200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1842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b="1" smtClean="0"/>
              <a:t>Το μοντέλο ΤΠΓΠ </a:t>
            </a:r>
            <a:endParaRPr lang="el-GR" sz="3600" smtClean="0"/>
          </a:p>
        </p:txBody>
      </p:sp>
      <p:pic>
        <p:nvPicPr>
          <p:cNvPr id="10244" name="Εικόνα 3" descr="Περιγραφή: Σχήμα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9" y="1285859"/>
            <a:ext cx="7429552" cy="496664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65588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smtClean="0"/>
              <a:t>Παιδαγωγική Γνώση Περιεχομένου</a:t>
            </a:r>
            <a:endParaRPr lang="el-GR" smtClean="0"/>
          </a:p>
        </p:txBody>
      </p:sp>
      <p:sp>
        <p:nvSpPr>
          <p:cNvPr id="11267" name="2 - Θέση περιεχομένου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Aft>
                <a:spcPts val="600"/>
              </a:spcAft>
            </a:pPr>
            <a:r>
              <a:rPr lang="el-GR" dirty="0" smtClean="0"/>
              <a:t>Επιστημονική γνώση </a:t>
            </a:r>
          </a:p>
          <a:p>
            <a:pPr>
              <a:spcAft>
                <a:spcPts val="600"/>
              </a:spcAft>
            </a:pPr>
            <a:r>
              <a:rPr lang="el-GR" dirty="0" smtClean="0"/>
              <a:t>Πρόγραμμα Σπουδών των επιμέρους </a:t>
            </a:r>
            <a:r>
              <a:rPr lang="el-GR" b="1" dirty="0" smtClean="0"/>
              <a:t>γνωστικών αντικειμένων</a:t>
            </a:r>
          </a:p>
          <a:p>
            <a:pPr>
              <a:spcAft>
                <a:spcPts val="600"/>
              </a:spcAft>
            </a:pPr>
            <a:r>
              <a:rPr lang="el-GR" dirty="0" smtClean="0"/>
              <a:t>Μετασχηματισμός της επιστημονικής γνώσης </a:t>
            </a:r>
          </a:p>
          <a:p>
            <a:pPr>
              <a:spcAft>
                <a:spcPts val="600"/>
              </a:spcAft>
            </a:pPr>
            <a:r>
              <a:rPr lang="el-GR" dirty="0" smtClean="0"/>
              <a:t>Μαθησιακές </a:t>
            </a:r>
            <a:r>
              <a:rPr lang="el-GR" b="1" dirty="0" smtClean="0"/>
              <a:t>δυσκολίες</a:t>
            </a:r>
            <a:r>
              <a:rPr lang="el-GR" dirty="0" smtClean="0"/>
              <a:t> και παρανοήσεις των μαθητών (σε συγκεκριμένες ενότητες ή έννοιες) </a:t>
            </a:r>
          </a:p>
          <a:p>
            <a:pPr>
              <a:spcAft>
                <a:spcPts val="600"/>
              </a:spcAft>
            </a:pPr>
            <a:r>
              <a:rPr lang="el-GR" dirty="0" smtClean="0"/>
              <a:t>Μαθησιακές στρατηγικές </a:t>
            </a:r>
          </a:p>
          <a:p>
            <a:pPr>
              <a:spcAft>
                <a:spcPts val="600"/>
              </a:spcAft>
            </a:pPr>
            <a:r>
              <a:rPr lang="el-GR" dirty="0" smtClean="0"/>
              <a:t>Παιδαγωγικές και διδακτικές </a:t>
            </a:r>
            <a:r>
              <a:rPr lang="el-GR" b="1" dirty="0" smtClean="0"/>
              <a:t>στρατηγικές </a:t>
            </a:r>
          </a:p>
          <a:p>
            <a:pPr>
              <a:spcAft>
                <a:spcPts val="600"/>
              </a:spcAft>
            </a:pPr>
            <a:r>
              <a:rPr lang="el-GR" dirty="0" smtClean="0"/>
              <a:t>Εκπαιδευτικό πλαίσιο</a:t>
            </a:r>
          </a:p>
        </p:txBody>
      </p:sp>
    </p:spTree>
    <p:extLst>
      <p:ext uri="{BB962C8B-B14F-4D97-AF65-F5344CB8AC3E}">
        <p14:creationId xmlns="" xmlns:p14="http://schemas.microsoft.com/office/powerpoint/2010/main" val="119811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smtClean="0"/>
              <a:t>Τεχνολογική Γνώση Περιεχομένου</a:t>
            </a:r>
            <a:endParaRPr lang="el-GR" smtClean="0"/>
          </a:p>
        </p:txBody>
      </p:sp>
      <p:sp>
        <p:nvSpPr>
          <p:cNvPr id="12291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491636"/>
            <a:ext cx="8229600" cy="493776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l-GR" sz="2700" dirty="0" smtClean="0"/>
              <a:t>Τεχνολογικά μέσα και εργαλεία διαθέσιμα για συγκεκριμένα γνωστικά αντικείμενα</a:t>
            </a:r>
          </a:p>
          <a:p>
            <a:pPr>
              <a:spcAft>
                <a:spcPts val="600"/>
              </a:spcAft>
            </a:pPr>
            <a:r>
              <a:rPr lang="el-GR" sz="2700" dirty="0" smtClean="0"/>
              <a:t>Δεξιότητες χειρισμού και τεχνικές δεξιότητες σχετικά με συγκεκριμένες έννοιες και γνώσεις των φυσικών επιστημών, της γλώσσας και των μαθηματικών</a:t>
            </a:r>
          </a:p>
          <a:p>
            <a:pPr>
              <a:spcAft>
                <a:spcPts val="600"/>
              </a:spcAft>
            </a:pPr>
            <a:r>
              <a:rPr lang="el-GR" sz="2700" dirty="0" smtClean="0"/>
              <a:t>Μετασχηματισμός της επιστημονικής γνώσης με ΤΠΕ</a:t>
            </a:r>
          </a:p>
          <a:p>
            <a:pPr>
              <a:spcAft>
                <a:spcPts val="600"/>
              </a:spcAft>
            </a:pPr>
            <a:r>
              <a:rPr lang="el-GR" sz="2700" dirty="0" smtClean="0"/>
              <a:t>Επιστημονική μέθοδος και ΤΠΕ</a:t>
            </a:r>
          </a:p>
        </p:txBody>
      </p:sp>
    </p:spTree>
    <p:extLst>
      <p:ext uri="{BB962C8B-B14F-4D97-AF65-F5344CB8AC3E}">
        <p14:creationId xmlns="" xmlns:p14="http://schemas.microsoft.com/office/powerpoint/2010/main" val="248595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smtClean="0"/>
              <a:t>Τεχνολογική Παιδαγωγική Γνώση </a:t>
            </a:r>
            <a:endParaRPr lang="el-GR" smtClean="0"/>
          </a:p>
        </p:txBody>
      </p:sp>
      <p:sp>
        <p:nvSpPr>
          <p:cNvPr id="13315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563074"/>
            <a:ext cx="8229600" cy="493776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l-GR" sz="2700" dirty="0" smtClean="0"/>
              <a:t>Μαθησιακές και διδακτικές </a:t>
            </a:r>
            <a:r>
              <a:rPr lang="el-GR" sz="2700" b="1" dirty="0" smtClean="0"/>
              <a:t>στρατηγικές βασισμένες σε ΤΠΕ </a:t>
            </a:r>
          </a:p>
          <a:p>
            <a:pPr>
              <a:spcAft>
                <a:spcPts val="600"/>
              </a:spcAft>
            </a:pPr>
            <a:r>
              <a:rPr lang="el-GR" sz="2700" dirty="0" smtClean="0"/>
              <a:t>Προώθηση επιστημονικής </a:t>
            </a:r>
            <a:r>
              <a:rPr lang="el-GR" sz="2700" b="1" dirty="0" smtClean="0"/>
              <a:t>διερεύνησης </a:t>
            </a:r>
            <a:r>
              <a:rPr lang="el-GR" sz="2700" dirty="0" smtClean="0"/>
              <a:t>με ΤΠΕ </a:t>
            </a:r>
          </a:p>
          <a:p>
            <a:pPr>
              <a:spcAft>
                <a:spcPts val="600"/>
              </a:spcAft>
            </a:pPr>
            <a:r>
              <a:rPr lang="el-GR" sz="2700" dirty="0" smtClean="0"/>
              <a:t>Υποστήριξη καλλιέργειας τεχνολογικών δεξιοτήτων </a:t>
            </a:r>
          </a:p>
          <a:p>
            <a:pPr>
              <a:spcAft>
                <a:spcPts val="600"/>
              </a:spcAft>
            </a:pPr>
            <a:r>
              <a:rPr lang="el-GR" sz="2700" dirty="0" smtClean="0"/>
              <a:t>Μαθησιακή </a:t>
            </a:r>
            <a:r>
              <a:rPr lang="el-GR" sz="2700" b="1" dirty="0" smtClean="0"/>
              <a:t>υποστήριξη</a:t>
            </a:r>
            <a:r>
              <a:rPr lang="el-GR" sz="2700" dirty="0" smtClean="0"/>
              <a:t> με ΤΠΕ (</a:t>
            </a:r>
            <a:r>
              <a:rPr lang="el-GR" sz="2700" dirty="0" err="1" smtClean="0"/>
              <a:t>scaffolding</a:t>
            </a:r>
            <a:r>
              <a:rPr lang="el-GR" sz="2700" dirty="0" smtClean="0"/>
              <a:t>) </a:t>
            </a:r>
          </a:p>
          <a:p>
            <a:pPr>
              <a:spcAft>
                <a:spcPts val="600"/>
              </a:spcAft>
            </a:pPr>
            <a:r>
              <a:rPr lang="el-GR" sz="2700" b="1" dirty="0" smtClean="0"/>
              <a:t>Χειρισμός</a:t>
            </a:r>
            <a:r>
              <a:rPr lang="el-GR" sz="2700" dirty="0" smtClean="0"/>
              <a:t> τεχνικών δυσκολιών σε υπολογιστικά λογισμικά και περιβάλλοντα</a:t>
            </a:r>
          </a:p>
        </p:txBody>
      </p:sp>
    </p:spTree>
    <p:extLst>
      <p:ext uri="{BB962C8B-B14F-4D97-AF65-F5344CB8AC3E}">
        <p14:creationId xmlns="" xmlns:p14="http://schemas.microsoft.com/office/powerpoint/2010/main" val="333624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Εκπαιδευτικό σενάριο με ΤΠΕ</a:t>
            </a:r>
          </a:p>
        </p:txBody>
      </p:sp>
      <p:sp>
        <p:nvSpPr>
          <p:cNvPr id="14339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420198"/>
            <a:ext cx="8229600" cy="493776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l-GR" sz="2700" b="1" dirty="0" smtClean="0"/>
              <a:t>συνοδεύει</a:t>
            </a:r>
            <a:r>
              <a:rPr lang="el-GR" sz="2700" dirty="0" smtClean="0"/>
              <a:t> ένα υπολογιστικό περιβάλλον </a:t>
            </a:r>
          </a:p>
          <a:p>
            <a:pPr>
              <a:spcAft>
                <a:spcPts val="600"/>
              </a:spcAft>
            </a:pPr>
            <a:r>
              <a:rPr lang="el-GR" sz="2700" b="1" dirty="0" smtClean="0"/>
              <a:t>δημιουργείται</a:t>
            </a:r>
            <a:r>
              <a:rPr lang="el-GR" sz="2700" dirty="0" smtClean="0"/>
              <a:t> από εκπαιδευτικούς μέσα σε υπολογιστικά περιβάλλοντα που δε διαθέτουν έτοιμα σενάρια</a:t>
            </a:r>
          </a:p>
          <a:p>
            <a:pPr>
              <a:spcAft>
                <a:spcPts val="600"/>
              </a:spcAft>
            </a:pPr>
            <a:r>
              <a:rPr lang="el-GR" sz="2700" b="1" dirty="0" smtClean="0"/>
              <a:t>προκύπτει</a:t>
            </a:r>
            <a:r>
              <a:rPr lang="el-GR" sz="2700" dirty="0" smtClean="0"/>
              <a:t> από </a:t>
            </a:r>
            <a:r>
              <a:rPr lang="el-GR" sz="2700" b="1" dirty="0" smtClean="0"/>
              <a:t>προσαρμογή</a:t>
            </a:r>
            <a:r>
              <a:rPr lang="el-GR" sz="2700" dirty="0" smtClean="0"/>
              <a:t> υπαρχόντων σεναρίων στις διδακτικές ανάγκες </a:t>
            </a:r>
          </a:p>
          <a:p>
            <a:pPr>
              <a:spcAft>
                <a:spcPts val="600"/>
              </a:spcAft>
            </a:pPr>
            <a:r>
              <a:rPr lang="el-GR" sz="2700" dirty="0" smtClean="0"/>
              <a:t>μπορεί να </a:t>
            </a:r>
            <a:r>
              <a:rPr lang="el-GR" sz="2700" b="1" dirty="0" smtClean="0"/>
              <a:t>είναι τμήμα </a:t>
            </a:r>
            <a:r>
              <a:rPr lang="el-GR" sz="2700" dirty="0" smtClean="0"/>
              <a:t>του υποστηρικτικού υλικού για τον εκπαιδευτικό και του υλικού για το μαθητή (συμπεριλαμβάνεται το «φύλλο δραστηριότητας»)</a:t>
            </a:r>
          </a:p>
        </p:txBody>
      </p:sp>
    </p:spTree>
    <p:extLst>
      <p:ext uri="{BB962C8B-B14F-4D97-AF65-F5344CB8AC3E}">
        <p14:creationId xmlns="" xmlns:p14="http://schemas.microsoft.com/office/powerpoint/2010/main" val="386322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smtClean="0"/>
              <a:t>Εκπαιδευτικό σενάριο με ΤΠΕ</a:t>
            </a:r>
          </a:p>
        </p:txBody>
      </p:sp>
      <p:sp>
        <p:nvSpPr>
          <p:cNvPr id="15363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64156" y="1196753"/>
            <a:ext cx="8229600" cy="4032448"/>
          </a:xfrm>
        </p:spPr>
        <p:txBody>
          <a:bodyPr>
            <a:normAutofit/>
          </a:bodyPr>
          <a:lstStyle/>
          <a:p>
            <a:pPr>
              <a:buFont typeface="Wingdings 2" pitchFamily="18" charset="2"/>
              <a:buNone/>
            </a:pPr>
            <a:r>
              <a:rPr lang="el-GR" b="1" dirty="0" smtClean="0"/>
              <a:t>Εκπαιδευτικό ή Διδακτικό Σενάριο</a:t>
            </a:r>
            <a:r>
              <a:rPr lang="el-GR" dirty="0" smtClean="0"/>
              <a:t> </a:t>
            </a:r>
          </a:p>
          <a:p>
            <a:pPr>
              <a:buFont typeface="Wingdings 2" pitchFamily="18" charset="2"/>
              <a:buNone/>
            </a:pPr>
            <a:r>
              <a:rPr lang="el-GR" dirty="0" smtClean="0"/>
              <a:t>το σύνολο των </a:t>
            </a:r>
          </a:p>
          <a:p>
            <a:pPr lvl="1"/>
            <a:r>
              <a:rPr lang="el-GR" sz="2400" dirty="0" smtClean="0"/>
              <a:t>διδακτικών </a:t>
            </a:r>
            <a:r>
              <a:rPr lang="el-GR" sz="2400" b="1" dirty="0" smtClean="0"/>
              <a:t>δραστηριοτήτων</a:t>
            </a:r>
          </a:p>
          <a:p>
            <a:pPr lvl="1"/>
            <a:r>
              <a:rPr lang="el-GR" sz="2400" dirty="0" smtClean="0"/>
              <a:t>των χρησιμοποιούμενων </a:t>
            </a:r>
            <a:r>
              <a:rPr lang="el-GR" sz="2400" b="1" dirty="0" smtClean="0"/>
              <a:t>εργαλείων</a:t>
            </a:r>
            <a:r>
              <a:rPr lang="el-GR" sz="2400" dirty="0" smtClean="0"/>
              <a:t> (συμβολικών, όπως σχήματα ή λογισμικά και φυσικών, όπως ειδικές κατασκευές)</a:t>
            </a:r>
          </a:p>
          <a:p>
            <a:pPr lvl="1"/>
            <a:r>
              <a:rPr lang="el-GR" sz="2400" dirty="0" smtClean="0"/>
              <a:t>το γενικότερο </a:t>
            </a:r>
            <a:r>
              <a:rPr lang="el-GR" sz="2400" b="1" dirty="0" smtClean="0"/>
              <a:t>πλαίσιο</a:t>
            </a:r>
            <a:r>
              <a:rPr lang="el-GR" sz="2400" dirty="0" smtClean="0"/>
              <a:t> μέσα στο οποίο λαμβάνουν χώρα δραστηριότητες διδασκαλίας και μάθησης</a:t>
            </a:r>
          </a:p>
          <a:p>
            <a:pPr>
              <a:buFont typeface="Wingdings 2" pitchFamily="18" charset="2"/>
              <a:buNone/>
            </a:pPr>
            <a:endParaRPr lang="el-GR" dirty="0" smtClean="0"/>
          </a:p>
          <a:p>
            <a:endParaRPr lang="el-GR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39552" y="5108991"/>
            <a:ext cx="8072494" cy="120032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l-GR" sz="24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+mn-lt"/>
              </a:rPr>
              <a:t>το σενάριο αποσκοπεί στη διδασκαλία και τη μάθηση μιας ή περισσοτέρων βασικών εννοιών ενός γνωστικού αντικειμένου μέσα από το υφιστάμενο πρόγραμμα σπουδών</a:t>
            </a:r>
            <a:endParaRPr lang="el-GR" sz="2400" b="1" dirty="0">
              <a:solidFill>
                <a:schemeClr val="accent3">
                  <a:lumMod val="20000"/>
                  <a:lumOff val="8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01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Εκπαιδευτικό σενάριο με ΤΠΕ</a:t>
            </a:r>
          </a:p>
        </p:txBody>
      </p:sp>
      <p:sp>
        <p:nvSpPr>
          <p:cNvPr id="16387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642910" y="1447800"/>
            <a:ext cx="8229600" cy="4572000"/>
          </a:xfrm>
        </p:spPr>
        <p:txBody>
          <a:bodyPr>
            <a:normAutofit fontScale="77500" lnSpcReduction="20000"/>
          </a:bodyPr>
          <a:lstStyle/>
          <a:p>
            <a:pPr>
              <a:buFont typeface="Wingdings 2" pitchFamily="18" charset="2"/>
              <a:buNone/>
            </a:pPr>
            <a:r>
              <a:rPr lang="el-GR" b="1" dirty="0" smtClean="0"/>
              <a:t>Χαρακτηριστικά</a:t>
            </a:r>
            <a:r>
              <a:rPr lang="el-GR" dirty="0" smtClean="0"/>
              <a:t>: </a:t>
            </a:r>
          </a:p>
          <a:p>
            <a:pPr>
              <a:spcAft>
                <a:spcPts val="600"/>
              </a:spcAft>
            </a:pPr>
            <a:r>
              <a:rPr lang="el-GR" b="1" dirty="0" smtClean="0"/>
              <a:t>αφορά</a:t>
            </a:r>
            <a:r>
              <a:rPr lang="el-GR" dirty="0" smtClean="0"/>
              <a:t> εκπαιδευτικούς και μαθητές, κάνει χρήση κατάλληλων διδακτικών στρατηγικών </a:t>
            </a:r>
          </a:p>
          <a:p>
            <a:pPr>
              <a:spcAft>
                <a:spcPts val="600"/>
              </a:spcAft>
            </a:pPr>
            <a:r>
              <a:rPr lang="el-GR" b="1" dirty="0" smtClean="0"/>
              <a:t>αποσκοπεί</a:t>
            </a:r>
            <a:r>
              <a:rPr lang="el-GR" dirty="0" smtClean="0"/>
              <a:t> στην επίτευξη ενός μαθησιακού αποτελέσματος (μάθηση εννοιών) μέσω της χρήσης κατάλληλου υπολογιστικού περιβάλλοντος (εκπαιδευτικό λογισμικό ή και υλικό)</a:t>
            </a:r>
          </a:p>
          <a:p>
            <a:pPr>
              <a:spcAft>
                <a:spcPts val="600"/>
              </a:spcAft>
            </a:pPr>
            <a:r>
              <a:rPr lang="el-GR" dirty="0" smtClean="0"/>
              <a:t>μπορεί να </a:t>
            </a:r>
            <a:r>
              <a:rPr lang="el-GR" b="1" dirty="0" smtClean="0"/>
              <a:t>προσεγγίζει</a:t>
            </a:r>
            <a:r>
              <a:rPr lang="el-GR" dirty="0" smtClean="0"/>
              <a:t> </a:t>
            </a:r>
            <a:r>
              <a:rPr lang="el-GR" dirty="0" err="1" smtClean="0"/>
              <a:t>διαθεματικά</a:t>
            </a:r>
            <a:r>
              <a:rPr lang="el-GR" dirty="0" smtClean="0"/>
              <a:t> ή διεπιστημονικά έννοιες από διάφορα γνωστικά αντικείμενα</a:t>
            </a:r>
          </a:p>
          <a:p>
            <a:pPr>
              <a:spcAft>
                <a:spcPts val="600"/>
              </a:spcAft>
            </a:pPr>
            <a:r>
              <a:rPr lang="el-GR" b="1" dirty="0" smtClean="0"/>
              <a:t>περιέχει</a:t>
            </a:r>
            <a:r>
              <a:rPr lang="el-GR" dirty="0" smtClean="0"/>
              <a:t> οδηγίες για τους εκπαιδευτικούς, το θεωρητικό πλαίσιο, τα απαιτούμενα υλικά υλοποίησής του</a:t>
            </a:r>
          </a:p>
        </p:txBody>
      </p:sp>
    </p:spTree>
    <p:extLst>
      <p:ext uri="{BB962C8B-B14F-4D97-AF65-F5344CB8AC3E}">
        <p14:creationId xmlns="" xmlns:p14="http://schemas.microsoft.com/office/powerpoint/2010/main" val="25013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- Τίτλος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b="1" dirty="0" smtClean="0"/>
              <a:t>Προδιαγραφές ποιότητας εκπαιδευτικού σεναρίου</a:t>
            </a:r>
          </a:p>
        </p:txBody>
      </p:sp>
      <p:sp>
        <p:nvSpPr>
          <p:cNvPr id="17411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916832"/>
            <a:ext cx="8229600" cy="444112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l-GR" sz="2700" dirty="0" smtClean="0"/>
              <a:t>προβληματική του σεναρίου</a:t>
            </a:r>
          </a:p>
          <a:p>
            <a:pPr>
              <a:spcAft>
                <a:spcPts val="600"/>
              </a:spcAft>
            </a:pPr>
            <a:r>
              <a:rPr lang="el-GR" sz="2700" dirty="0" smtClean="0"/>
              <a:t>περιεχόμενο και μορφή του σεναρίου</a:t>
            </a:r>
          </a:p>
          <a:p>
            <a:pPr>
              <a:spcAft>
                <a:spcPts val="600"/>
              </a:spcAft>
            </a:pPr>
            <a:r>
              <a:rPr lang="el-GR" sz="2700" dirty="0" smtClean="0"/>
              <a:t>ακολουθούμενη διδακτική μεθοδολογία</a:t>
            </a:r>
          </a:p>
          <a:p>
            <a:pPr>
              <a:spcAft>
                <a:spcPts val="600"/>
              </a:spcAft>
            </a:pPr>
            <a:r>
              <a:rPr lang="el-GR" sz="2700" dirty="0" smtClean="0"/>
              <a:t>ακολουθούμενες διδακτικές στρατηγικές  </a:t>
            </a:r>
          </a:p>
          <a:p>
            <a:pPr>
              <a:spcAft>
                <a:spcPts val="600"/>
              </a:spcAft>
            </a:pPr>
            <a:r>
              <a:rPr lang="el-GR" sz="2700" dirty="0" smtClean="0"/>
              <a:t>αξιοποίηση των ΤΠΕ στη μαθησιακή διαδικασία</a:t>
            </a:r>
          </a:p>
        </p:txBody>
      </p:sp>
    </p:spTree>
    <p:extLst>
      <p:ext uri="{BB962C8B-B14F-4D97-AF65-F5344CB8AC3E}">
        <p14:creationId xmlns="" xmlns:p14="http://schemas.microsoft.com/office/powerpoint/2010/main" val="385250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Προβληματική του σεναρίου</a:t>
            </a:r>
          </a:p>
        </p:txBody>
      </p:sp>
      <p:sp>
        <p:nvSpPr>
          <p:cNvPr id="18435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642910" y="1447800"/>
            <a:ext cx="8050213" cy="4572000"/>
          </a:xfrm>
        </p:spPr>
        <p:txBody>
          <a:bodyPr>
            <a:normAutofit fontScale="85000" lnSpcReduction="20000"/>
          </a:bodyPr>
          <a:lstStyle/>
          <a:p>
            <a:pPr>
              <a:spcAft>
                <a:spcPts val="600"/>
              </a:spcAft>
            </a:pPr>
            <a:r>
              <a:rPr lang="el-GR" dirty="0" smtClean="0"/>
              <a:t>να αναδεικνύει την </a:t>
            </a:r>
            <a:r>
              <a:rPr lang="el-GR" b="1" dirty="0" smtClean="0"/>
              <a:t>προστιθέμενη αξία </a:t>
            </a:r>
            <a:r>
              <a:rPr lang="el-GR" dirty="0" smtClean="0"/>
              <a:t>που έχει η ψηφιακή τεχνολογία στην εκπαιδευτική διαδικασία</a:t>
            </a:r>
          </a:p>
          <a:p>
            <a:pPr>
              <a:spcAft>
                <a:spcPts val="600"/>
              </a:spcAft>
            </a:pPr>
            <a:r>
              <a:rPr lang="el-GR" dirty="0" smtClean="0"/>
              <a:t>να αναδεικνύει τα </a:t>
            </a:r>
            <a:r>
              <a:rPr lang="el-GR" b="1" dirty="0" smtClean="0"/>
              <a:t>κριτήρια επιλογής </a:t>
            </a:r>
            <a:r>
              <a:rPr lang="el-GR" dirty="0" smtClean="0"/>
              <a:t>ποιοτικά κατάλληλων εκπαιδευτικών λογισμικών</a:t>
            </a:r>
          </a:p>
          <a:p>
            <a:pPr>
              <a:spcAft>
                <a:spcPts val="600"/>
              </a:spcAft>
            </a:pPr>
            <a:r>
              <a:rPr lang="el-GR" dirty="0" smtClean="0"/>
              <a:t>να προωθεί τη </a:t>
            </a:r>
            <a:r>
              <a:rPr lang="el-GR" b="1" dirty="0" smtClean="0"/>
              <a:t>διεπιστημονική προσέγγιση </a:t>
            </a:r>
            <a:r>
              <a:rPr lang="el-GR" dirty="0" smtClean="0"/>
              <a:t>εννοιών και μεθόδων με την υποστήριξη που παρέχουν οι ΤΠΕ</a:t>
            </a:r>
          </a:p>
          <a:p>
            <a:pPr>
              <a:spcAft>
                <a:spcPts val="600"/>
              </a:spcAft>
            </a:pPr>
            <a:r>
              <a:rPr lang="el-GR" dirty="0" smtClean="0"/>
              <a:t>να αναδεικνύει τη </a:t>
            </a:r>
            <a:r>
              <a:rPr lang="el-GR" b="1" dirty="0" smtClean="0"/>
              <a:t>δυναμική των κοινοτήτων μάθησης </a:t>
            </a:r>
            <a:r>
              <a:rPr lang="el-GR" dirty="0" smtClean="0"/>
              <a:t>που μπορούν να δημιουργηθούν με την αξιοποίηση του Διαδικτύου και ιδιαίτερα των εφαρμογών και των υπηρεσιών </a:t>
            </a:r>
            <a:r>
              <a:rPr lang="en-US" dirty="0" smtClean="0"/>
              <a:t>Web</a:t>
            </a:r>
            <a:r>
              <a:rPr lang="el-GR" dirty="0" smtClean="0"/>
              <a:t> 2.0</a:t>
            </a:r>
          </a:p>
          <a:p>
            <a:endParaRPr lang="el-GR" dirty="0" smtClean="0"/>
          </a:p>
        </p:txBody>
      </p:sp>
    </p:spTree>
    <p:extLst>
      <p:ext uri="{BB962C8B-B14F-4D97-AF65-F5344CB8AC3E}">
        <p14:creationId xmlns="" xmlns:p14="http://schemas.microsoft.com/office/powerpoint/2010/main" val="98641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Περιεχόμενο και μορφή του σεναρίου</a:t>
            </a:r>
          </a:p>
        </p:txBody>
      </p:sp>
      <p:sp>
        <p:nvSpPr>
          <p:cNvPr id="19459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642910" y="1665312"/>
            <a:ext cx="8229600" cy="4572000"/>
          </a:xfrm>
        </p:spPr>
        <p:txBody>
          <a:bodyPr>
            <a:normAutofit fontScale="85000" lnSpcReduction="10000"/>
          </a:bodyPr>
          <a:lstStyle/>
          <a:p>
            <a:pPr>
              <a:spcAft>
                <a:spcPts val="600"/>
              </a:spcAft>
            </a:pPr>
            <a:r>
              <a:rPr lang="el-GR" dirty="0" smtClean="0"/>
              <a:t>να </a:t>
            </a:r>
            <a:r>
              <a:rPr lang="el-GR" b="1" dirty="0" smtClean="0"/>
              <a:t>εξειδικεύει</a:t>
            </a:r>
            <a:r>
              <a:rPr lang="el-GR" dirty="0" smtClean="0"/>
              <a:t> </a:t>
            </a:r>
            <a:r>
              <a:rPr lang="el-GR" b="1" dirty="0" smtClean="0"/>
              <a:t>σε αντικείμενα </a:t>
            </a:r>
            <a:r>
              <a:rPr lang="el-GR" dirty="0" smtClean="0"/>
              <a:t>και επιμέρους τμήματα του Προγράμματος Σπουδών όπου οι ΤΠΕ μπορούν να παίξουν ρόλο γνωστικού εργαλείου</a:t>
            </a:r>
          </a:p>
          <a:p>
            <a:pPr>
              <a:spcAft>
                <a:spcPts val="600"/>
              </a:spcAft>
            </a:pPr>
            <a:r>
              <a:rPr lang="el-GR" dirty="0" smtClean="0"/>
              <a:t>να υποστηρίζει </a:t>
            </a:r>
            <a:r>
              <a:rPr lang="el-GR" b="1" dirty="0" smtClean="0"/>
              <a:t>διερευνητικού και </a:t>
            </a:r>
            <a:r>
              <a:rPr lang="el-GR" b="1" dirty="0" err="1" smtClean="0"/>
              <a:t>ανακαλυπτικού</a:t>
            </a:r>
            <a:r>
              <a:rPr lang="el-GR" b="1" dirty="0" smtClean="0"/>
              <a:t> </a:t>
            </a:r>
            <a:r>
              <a:rPr lang="el-GR" dirty="0" smtClean="0"/>
              <a:t>τύπου μαθησιακές καταστάσεις</a:t>
            </a:r>
          </a:p>
          <a:p>
            <a:pPr>
              <a:spcAft>
                <a:spcPts val="600"/>
              </a:spcAft>
            </a:pPr>
            <a:r>
              <a:rPr lang="el-GR" dirty="0" smtClean="0"/>
              <a:t>να ευνοεί δραστηριότητες </a:t>
            </a:r>
            <a:r>
              <a:rPr lang="el-GR" b="1" dirty="0" smtClean="0"/>
              <a:t>επίλυσης προβλήματος, λήψης απόφασης </a:t>
            </a:r>
            <a:r>
              <a:rPr lang="el-GR" dirty="0" smtClean="0"/>
              <a:t>και</a:t>
            </a:r>
            <a:r>
              <a:rPr lang="el-GR" b="1" dirty="0" smtClean="0"/>
              <a:t> ανάπτυξης της κριτικής σκέψης</a:t>
            </a:r>
          </a:p>
          <a:p>
            <a:pPr>
              <a:spcAft>
                <a:spcPts val="600"/>
              </a:spcAft>
            </a:pPr>
            <a:r>
              <a:rPr lang="el-GR" dirty="0" smtClean="0"/>
              <a:t>να υποστηρίζει δραστηριότητες σ</a:t>
            </a:r>
            <a:r>
              <a:rPr lang="el-GR" b="1" dirty="0" smtClean="0"/>
              <a:t>υμβολικής έκφρασης</a:t>
            </a:r>
            <a:r>
              <a:rPr lang="el-GR" dirty="0" smtClean="0"/>
              <a:t>, </a:t>
            </a:r>
            <a:r>
              <a:rPr lang="el-GR" b="1" dirty="0" smtClean="0"/>
              <a:t>επικοινωνίας</a:t>
            </a:r>
            <a:r>
              <a:rPr lang="el-GR" dirty="0" smtClean="0"/>
              <a:t> και </a:t>
            </a:r>
            <a:r>
              <a:rPr lang="el-GR" b="1" dirty="0" smtClean="0"/>
              <a:t>αναζήτησης πληροφοριών</a:t>
            </a:r>
          </a:p>
        </p:txBody>
      </p:sp>
    </p:spTree>
    <p:extLst>
      <p:ext uri="{BB962C8B-B14F-4D97-AF65-F5344CB8AC3E}">
        <p14:creationId xmlns="" xmlns:p14="http://schemas.microsoft.com/office/powerpoint/2010/main" val="224779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- Τίτλος"/>
          <p:cNvSpPr>
            <a:spLocks noGrp="1"/>
          </p:cNvSpPr>
          <p:nvPr>
            <p:ph type="title"/>
          </p:nvPr>
        </p:nvSpPr>
        <p:spPr>
          <a:xfrm>
            <a:off x="539750" y="-71462"/>
            <a:ext cx="8604250" cy="1143000"/>
          </a:xfrm>
        </p:spPr>
        <p:txBody>
          <a:bodyPr>
            <a:normAutofit/>
          </a:bodyPr>
          <a:lstStyle/>
          <a:p>
            <a:r>
              <a:rPr lang="el-GR" sz="3600" b="1" dirty="0" smtClean="0"/>
              <a:t>Ακολουθούμενες διδακτικές στρατηγικές </a:t>
            </a:r>
            <a:r>
              <a:rPr lang="en-US" sz="3100" b="1" dirty="0" smtClean="0"/>
              <a:t>(</a:t>
            </a:r>
            <a:r>
              <a:rPr lang="el-GR" sz="3100" b="1" dirty="0" smtClean="0"/>
              <a:t>1</a:t>
            </a:r>
            <a:r>
              <a:rPr lang="en-US" sz="3100" b="1" dirty="0" smtClean="0"/>
              <a:t>)</a:t>
            </a:r>
            <a:endParaRPr lang="el-GR" sz="3100" b="1" dirty="0" smtClean="0"/>
          </a:p>
        </p:txBody>
      </p:sp>
      <p:sp>
        <p:nvSpPr>
          <p:cNvPr id="21507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571472" y="1447800"/>
            <a:ext cx="8229600" cy="457200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l-GR" sz="2400" dirty="0" smtClean="0"/>
              <a:t>από τη </a:t>
            </a:r>
            <a:r>
              <a:rPr lang="el-GR" sz="2400" b="1" dirty="0" smtClean="0"/>
              <a:t>μετωπική</a:t>
            </a:r>
            <a:r>
              <a:rPr lang="el-GR" sz="2400" dirty="0" smtClean="0"/>
              <a:t> διδασκαλία, στη διδασκαλία με ομάδες και τη </a:t>
            </a:r>
            <a:r>
              <a:rPr lang="el-GR" sz="2400" b="1" dirty="0" smtClean="0"/>
              <a:t>συνεργατική</a:t>
            </a:r>
            <a:r>
              <a:rPr lang="el-GR" sz="2400" dirty="0" smtClean="0"/>
              <a:t> μάθηση,</a:t>
            </a:r>
          </a:p>
          <a:p>
            <a:pPr>
              <a:spcAft>
                <a:spcPts val="600"/>
              </a:spcAft>
            </a:pPr>
            <a:r>
              <a:rPr lang="el-GR" sz="2400" dirty="0" smtClean="0"/>
              <a:t>από τη </a:t>
            </a:r>
            <a:r>
              <a:rPr lang="el-GR" sz="2400" b="1" dirty="0" smtClean="0"/>
              <a:t>δασκαλοκεντρική</a:t>
            </a:r>
            <a:r>
              <a:rPr lang="el-GR" sz="2400" dirty="0" smtClean="0"/>
              <a:t> διδασκαλία (ΤΠΕ χρησιμοποιούνται ως εποπτικό μέσο), στη </a:t>
            </a:r>
            <a:r>
              <a:rPr lang="el-GR" sz="2400" b="1" dirty="0" err="1" smtClean="0"/>
              <a:t>μαθητοκεντρική</a:t>
            </a:r>
            <a:r>
              <a:rPr lang="el-GR" sz="2400" dirty="0" smtClean="0"/>
              <a:t> διδασκαλία (ΤΠΕ χρησιμοποιούνται ως γνωστικό εργαλείο)</a:t>
            </a:r>
          </a:p>
          <a:p>
            <a:pPr>
              <a:spcAft>
                <a:spcPts val="600"/>
              </a:spcAft>
            </a:pPr>
            <a:r>
              <a:rPr lang="el-GR" sz="2400" dirty="0" smtClean="0"/>
              <a:t>από τη </a:t>
            </a:r>
            <a:r>
              <a:rPr lang="el-GR" sz="2400" b="1" dirty="0" smtClean="0"/>
              <a:t>διάλεξη</a:t>
            </a:r>
            <a:r>
              <a:rPr lang="el-GR" sz="2400" dirty="0" smtClean="0"/>
              <a:t> ως διδακτική μέθοδο στη </a:t>
            </a:r>
            <a:r>
              <a:rPr lang="el-GR" sz="2400" b="1" dirty="0" smtClean="0"/>
              <a:t>διερευνητική</a:t>
            </a:r>
            <a:r>
              <a:rPr lang="el-GR" sz="2400" dirty="0" smtClean="0"/>
              <a:t> και την </a:t>
            </a:r>
            <a:r>
              <a:rPr lang="el-GR" sz="2400" b="1" dirty="0" err="1" smtClean="0"/>
              <a:t>ανακαλυπτική</a:t>
            </a:r>
            <a:r>
              <a:rPr lang="el-GR" sz="2400" dirty="0" smtClean="0"/>
              <a:t> μέθοδο,</a:t>
            </a:r>
          </a:p>
          <a:p>
            <a:pPr>
              <a:spcAft>
                <a:spcPts val="600"/>
              </a:spcAft>
            </a:pPr>
            <a:r>
              <a:rPr lang="el-GR" sz="2400" dirty="0" smtClean="0"/>
              <a:t>από την </a:t>
            </a:r>
            <a:r>
              <a:rPr lang="el-GR" sz="2400" b="1" dirty="0" smtClean="0"/>
              <a:t>παθητική</a:t>
            </a:r>
            <a:r>
              <a:rPr lang="el-GR" sz="2400" dirty="0" smtClean="0"/>
              <a:t>, σε μια </a:t>
            </a:r>
            <a:r>
              <a:rPr lang="el-GR" sz="2400" b="1" dirty="0" smtClean="0"/>
              <a:t>κινητοποιημένη</a:t>
            </a:r>
            <a:r>
              <a:rPr lang="el-GR" sz="2400" dirty="0" smtClean="0"/>
              <a:t> σχολική τάξη μέσα από την ενεργητική συμμετοχή, την επικοινωνία μεταξύ μαθητών και τις αυθεντικές δραστηριότητες</a:t>
            </a:r>
          </a:p>
        </p:txBody>
      </p:sp>
    </p:spTree>
    <p:extLst>
      <p:ext uri="{BB962C8B-B14F-4D97-AF65-F5344CB8AC3E}">
        <p14:creationId xmlns="" xmlns:p14="http://schemas.microsoft.com/office/powerpoint/2010/main" val="407352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- Τίτλος"/>
          <p:cNvSpPr>
            <a:spLocks noGrp="1"/>
          </p:cNvSpPr>
          <p:nvPr>
            <p:ph type="title"/>
          </p:nvPr>
        </p:nvSpPr>
        <p:spPr>
          <a:xfrm>
            <a:off x="539750" y="-24"/>
            <a:ext cx="8604250" cy="1143000"/>
          </a:xfrm>
        </p:spPr>
        <p:txBody>
          <a:bodyPr>
            <a:normAutofit/>
          </a:bodyPr>
          <a:lstStyle/>
          <a:p>
            <a:r>
              <a:rPr lang="el-GR" sz="3600" b="1" dirty="0" smtClean="0"/>
              <a:t>Ακολουθούμενες διδακτικές στρατηγικές </a:t>
            </a:r>
            <a:r>
              <a:rPr lang="en-US" sz="3100" b="1" dirty="0" smtClean="0"/>
              <a:t>(</a:t>
            </a:r>
            <a:r>
              <a:rPr lang="el-GR" sz="3100" b="1" dirty="0" smtClean="0"/>
              <a:t>2</a:t>
            </a:r>
            <a:r>
              <a:rPr lang="en-US" sz="3100" b="1" dirty="0" smtClean="0"/>
              <a:t>)</a:t>
            </a:r>
            <a:endParaRPr lang="el-GR" sz="3100" b="1" dirty="0" smtClean="0"/>
          </a:p>
        </p:txBody>
      </p:sp>
      <p:sp>
        <p:nvSpPr>
          <p:cNvPr id="22531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571472" y="1447800"/>
            <a:ext cx="8229600" cy="4572000"/>
          </a:xfrm>
        </p:spPr>
        <p:txBody>
          <a:bodyPr>
            <a:normAutofit fontScale="77500" lnSpcReduction="20000"/>
          </a:bodyPr>
          <a:lstStyle/>
          <a:p>
            <a:pPr>
              <a:spcAft>
                <a:spcPts val="600"/>
              </a:spcAft>
            </a:pPr>
            <a:r>
              <a:rPr lang="el-GR" dirty="0" smtClean="0"/>
              <a:t>από μεθόδους αξιολόγησης του μαθητή που βασίζονται στο αποτέλεσμα </a:t>
            </a:r>
            <a:r>
              <a:rPr lang="el-GR" b="1" dirty="0" smtClean="0"/>
              <a:t>μιας και μόνης </a:t>
            </a:r>
            <a:r>
              <a:rPr lang="el-GR" dirty="0" smtClean="0"/>
              <a:t>τελικής δοκιμασίας σε μεθόδους που βασίζονται σε </a:t>
            </a:r>
            <a:r>
              <a:rPr lang="el-GR" b="1" dirty="0" smtClean="0"/>
              <a:t>διαδικασίες</a:t>
            </a:r>
            <a:r>
              <a:rPr lang="el-GR" dirty="0" smtClean="0"/>
              <a:t> και παραγόμενα προϊόντα</a:t>
            </a:r>
          </a:p>
          <a:p>
            <a:pPr>
              <a:spcAft>
                <a:spcPts val="600"/>
              </a:spcAft>
            </a:pPr>
            <a:r>
              <a:rPr lang="el-GR" dirty="0" smtClean="0"/>
              <a:t>από ένα σύστημα μάθησης στο οποίο </a:t>
            </a:r>
            <a:r>
              <a:rPr lang="el-GR" b="1" dirty="0" smtClean="0"/>
              <a:t>όλοι μαθαίνουν τα ίδια πράγματα</a:t>
            </a:r>
            <a:r>
              <a:rPr lang="el-GR" dirty="0" smtClean="0"/>
              <a:t>, σε ένα σύστημα όπου ενδεχομένως ο </a:t>
            </a:r>
            <a:r>
              <a:rPr lang="el-GR" b="1" dirty="0" smtClean="0"/>
              <a:t>καθένας μαθαίνει διαφορετικά πράγματα</a:t>
            </a:r>
            <a:endParaRPr lang="el-GR" dirty="0" smtClean="0"/>
          </a:p>
          <a:p>
            <a:pPr>
              <a:spcAft>
                <a:spcPts val="600"/>
              </a:spcAft>
            </a:pPr>
            <a:r>
              <a:rPr lang="el-GR" dirty="0" smtClean="0"/>
              <a:t>από τους γνωστούς τρόπους επικοινωνίας (κυρίως προφορικής ή γραπτής) σε τρόπους επικοινωνίας που ενσωματώνουν </a:t>
            </a:r>
            <a:r>
              <a:rPr lang="el-GR" b="1" dirty="0" smtClean="0"/>
              <a:t>πολλαπλές αναπαραστάσεις</a:t>
            </a:r>
            <a:r>
              <a:rPr lang="el-GR" dirty="0" smtClean="0"/>
              <a:t>, εικόνες, κείμενα, σύμβολα, χάρτες πολλαπλών, συνδεδεμένων και ταυτόχρονων αναπαραστάσεων</a:t>
            </a:r>
          </a:p>
          <a:p>
            <a:endParaRPr lang="el-GR" dirty="0" smtClean="0"/>
          </a:p>
        </p:txBody>
      </p:sp>
    </p:spTree>
    <p:extLst>
      <p:ext uri="{BB962C8B-B14F-4D97-AF65-F5344CB8AC3E}">
        <p14:creationId xmlns="" xmlns:p14="http://schemas.microsoft.com/office/powerpoint/2010/main" val="290116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- Τίτλος"/>
          <p:cNvSpPr>
            <a:spLocks noGrp="1"/>
          </p:cNvSpPr>
          <p:nvPr>
            <p:ph type="title"/>
          </p:nvPr>
        </p:nvSpPr>
        <p:spPr>
          <a:xfrm>
            <a:off x="571472" y="0"/>
            <a:ext cx="8229600" cy="1143000"/>
          </a:xfrm>
        </p:spPr>
        <p:txBody>
          <a:bodyPr/>
          <a:lstStyle/>
          <a:p>
            <a:r>
              <a:rPr lang="el-GR" sz="3200" b="1" dirty="0" smtClean="0"/>
              <a:t>Αξιοποίηση των ΤΠΕ στη μαθησιακή διαδικασία: ανάπτυξη ικανοτήτων</a:t>
            </a:r>
          </a:p>
        </p:txBody>
      </p:sp>
      <p:sp>
        <p:nvSpPr>
          <p:cNvPr id="23555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138758"/>
          </a:xfrm>
        </p:spPr>
        <p:txBody>
          <a:bodyPr>
            <a:normAutofit fontScale="70000" lnSpcReduction="20000"/>
          </a:bodyPr>
          <a:lstStyle/>
          <a:p>
            <a:pPr>
              <a:spcAft>
                <a:spcPts val="600"/>
              </a:spcAft>
            </a:pPr>
            <a:r>
              <a:rPr lang="el-GR" dirty="0" smtClean="0"/>
              <a:t>Ικανότητα επίλυσης προβλημάτων</a:t>
            </a:r>
          </a:p>
          <a:p>
            <a:pPr>
              <a:spcAft>
                <a:spcPts val="600"/>
              </a:spcAft>
            </a:pPr>
            <a:r>
              <a:rPr lang="el-GR" dirty="0" smtClean="0"/>
              <a:t>Ανάπτυξη της κριτικής σκέψης</a:t>
            </a:r>
          </a:p>
          <a:p>
            <a:pPr>
              <a:spcAft>
                <a:spcPts val="600"/>
              </a:spcAft>
            </a:pPr>
            <a:r>
              <a:rPr lang="el-GR" dirty="0" smtClean="0"/>
              <a:t>Ικανότητα διερεύνησης και αναζήτησης πληροφοριών σε ένα ευρύ φάσμα δεδομένων</a:t>
            </a:r>
          </a:p>
          <a:p>
            <a:pPr>
              <a:spcAft>
                <a:spcPts val="600"/>
              </a:spcAft>
            </a:pPr>
            <a:r>
              <a:rPr lang="el-GR" dirty="0" smtClean="0"/>
              <a:t>Ανάπτυξη δεξιοτήτων λήψης απόφασης</a:t>
            </a:r>
          </a:p>
          <a:p>
            <a:pPr>
              <a:spcAft>
                <a:spcPts val="600"/>
              </a:spcAft>
            </a:pPr>
            <a:r>
              <a:rPr lang="el-GR" dirty="0" smtClean="0"/>
              <a:t>Δυνατότητα μοντελοποίησης φαινομένων και καταστάσεων των πραγματικού κόσμου</a:t>
            </a:r>
          </a:p>
          <a:p>
            <a:pPr>
              <a:spcAft>
                <a:spcPts val="600"/>
              </a:spcAft>
            </a:pPr>
            <a:r>
              <a:rPr lang="el-GR" dirty="0" smtClean="0"/>
              <a:t>Ικανότητα συνεργασίας και από κοινού προσέγγισης και επίλυσης προβλημάτων</a:t>
            </a:r>
          </a:p>
          <a:p>
            <a:pPr>
              <a:spcAft>
                <a:spcPts val="600"/>
              </a:spcAft>
            </a:pPr>
            <a:r>
              <a:rPr lang="el-GR" dirty="0" smtClean="0"/>
              <a:t>Διεπιστημονική προσέγγιση της γνώσης</a:t>
            </a:r>
          </a:p>
          <a:p>
            <a:pPr>
              <a:spcAft>
                <a:spcPts val="600"/>
              </a:spcAft>
            </a:pPr>
            <a:r>
              <a:rPr lang="el-GR" dirty="0" smtClean="0"/>
              <a:t>Ανάπτυξη δεξιοτήτων μεταφοράς γνώσεων από ένα πλαίσιο σε ένα άλλο</a:t>
            </a:r>
          </a:p>
          <a:p>
            <a:endParaRPr lang="el-GR" dirty="0" smtClean="0"/>
          </a:p>
        </p:txBody>
      </p:sp>
    </p:spTree>
    <p:extLst>
      <p:ext uri="{BB962C8B-B14F-4D97-AF65-F5344CB8AC3E}">
        <p14:creationId xmlns="" xmlns:p14="http://schemas.microsoft.com/office/powerpoint/2010/main" val="168027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smtClean="0"/>
              <a:t>Δομή σεναρίου</a:t>
            </a:r>
          </a:p>
        </p:txBody>
      </p:sp>
      <p:pic>
        <p:nvPicPr>
          <p:cNvPr id="24580" name="Εικόνα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2000" y="1340768"/>
            <a:ext cx="3960000" cy="493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68981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Δομή σεναρίου </a:t>
            </a:r>
            <a:r>
              <a:rPr lang="en-US" sz="2800" b="1" dirty="0" smtClean="0"/>
              <a:t>(</a:t>
            </a:r>
            <a:r>
              <a:rPr lang="el-GR" sz="2800" b="1" dirty="0" smtClean="0"/>
              <a:t>1</a:t>
            </a:r>
            <a:r>
              <a:rPr lang="en-US" sz="2800" b="1" dirty="0" smtClean="0"/>
              <a:t>)</a:t>
            </a:r>
            <a:endParaRPr lang="el-GR" sz="2800" b="1" dirty="0" smtClean="0"/>
          </a:p>
        </p:txBody>
      </p:sp>
      <p:sp>
        <p:nvSpPr>
          <p:cNvPr id="25603" name="2 - Θέση περιεχομένου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b="1" dirty="0" smtClean="0"/>
              <a:t>Συνοπτική παρουσίαση του Σεναρίου</a:t>
            </a:r>
            <a:endParaRPr lang="el-GR" dirty="0" smtClean="0"/>
          </a:p>
          <a:p>
            <a:pPr lvl="1"/>
            <a:r>
              <a:rPr lang="el-GR" sz="2400" dirty="0" smtClean="0">
                <a:solidFill>
                  <a:schemeClr val="tx1"/>
                </a:solidFill>
              </a:rPr>
              <a:t>τίτλος</a:t>
            </a:r>
          </a:p>
          <a:p>
            <a:pPr lvl="1"/>
            <a:r>
              <a:rPr lang="el-GR" sz="2400" dirty="0" smtClean="0">
                <a:solidFill>
                  <a:schemeClr val="tx1"/>
                </a:solidFill>
              </a:rPr>
              <a:t>εκτιμώμενη διάρκεια</a:t>
            </a:r>
          </a:p>
          <a:p>
            <a:pPr lvl="1"/>
            <a:r>
              <a:rPr lang="el-GR" sz="2400" dirty="0" smtClean="0">
                <a:solidFill>
                  <a:schemeClr val="tx1"/>
                </a:solidFill>
              </a:rPr>
              <a:t>εμπλεκόμενες γνωστικές περιοχές</a:t>
            </a:r>
          </a:p>
          <a:p>
            <a:pPr lvl="1"/>
            <a:r>
              <a:rPr lang="el-GR" sz="2400" dirty="0" smtClean="0">
                <a:solidFill>
                  <a:schemeClr val="tx1"/>
                </a:solidFill>
              </a:rPr>
              <a:t>τάξεις</a:t>
            </a:r>
          </a:p>
          <a:p>
            <a:pPr lvl="1"/>
            <a:r>
              <a:rPr lang="el-GR" sz="2400" dirty="0" smtClean="0">
                <a:solidFill>
                  <a:schemeClr val="tx1"/>
                </a:solidFill>
              </a:rPr>
              <a:t>συμβατότητα με το πρόγραμμα σπουδών</a:t>
            </a:r>
          </a:p>
          <a:p>
            <a:pPr lvl="1"/>
            <a:r>
              <a:rPr lang="el-GR" sz="2400" b="1" u="sng" dirty="0" smtClean="0">
                <a:solidFill>
                  <a:schemeClr val="tx1"/>
                </a:solidFill>
              </a:rPr>
              <a:t>οργάνωση της διδασκαλίας</a:t>
            </a:r>
          </a:p>
          <a:p>
            <a:pPr lvl="1"/>
            <a:r>
              <a:rPr lang="el-GR" sz="2400" dirty="0" smtClean="0">
                <a:solidFill>
                  <a:schemeClr val="tx1"/>
                </a:solidFill>
              </a:rPr>
              <a:t>γνωστικά προαπαιτούμενα &amp; απαιτούμενη υλικοτεχνική υποδομή</a:t>
            </a:r>
          </a:p>
          <a:p>
            <a:pPr lvl="1"/>
            <a:r>
              <a:rPr lang="el-GR" sz="2400" b="1" u="sng" dirty="0" smtClean="0">
                <a:solidFill>
                  <a:schemeClr val="tx1"/>
                </a:solidFill>
              </a:rPr>
              <a:t>διδακτικοί στόχοι </a:t>
            </a:r>
            <a:r>
              <a:rPr lang="el-GR" sz="2400" dirty="0" smtClean="0">
                <a:solidFill>
                  <a:schemeClr val="tx1"/>
                </a:solidFill>
              </a:rPr>
              <a:t>(ως προς το γνωστικό αντικείμενο, ως προς τη χρήση των ΤΠΕ, ως προς τη μαθησιακή διαδικασία)</a:t>
            </a:r>
          </a:p>
          <a:p>
            <a:endParaRPr lang="el-GR" dirty="0" smtClean="0"/>
          </a:p>
        </p:txBody>
      </p:sp>
    </p:spTree>
    <p:extLst>
      <p:ext uri="{BB962C8B-B14F-4D97-AF65-F5344CB8AC3E}">
        <p14:creationId xmlns="" xmlns:p14="http://schemas.microsoft.com/office/powerpoint/2010/main" val="421443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Δομή σεναρίου </a:t>
            </a:r>
            <a:r>
              <a:rPr lang="en-US" sz="2800" b="1" dirty="0" smtClean="0"/>
              <a:t>(</a:t>
            </a:r>
            <a:r>
              <a:rPr lang="el-GR" sz="2800" b="1" dirty="0" smtClean="0"/>
              <a:t>2</a:t>
            </a:r>
            <a:r>
              <a:rPr lang="en-US" sz="2800" b="1" dirty="0" smtClean="0"/>
              <a:t>)</a:t>
            </a:r>
            <a:endParaRPr lang="el-GR" sz="2800" b="1" dirty="0" smtClean="0"/>
          </a:p>
        </p:txBody>
      </p:sp>
      <p:sp>
        <p:nvSpPr>
          <p:cNvPr id="26627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420198"/>
            <a:ext cx="8229600" cy="4937760"/>
          </a:xfrm>
        </p:spPr>
        <p:txBody>
          <a:bodyPr/>
          <a:lstStyle/>
          <a:p>
            <a:r>
              <a:rPr lang="el-GR" b="1" dirty="0" smtClean="0"/>
              <a:t>Διδακτική προσέγγιση</a:t>
            </a:r>
            <a:r>
              <a:rPr lang="el-GR" dirty="0" smtClean="0"/>
              <a:t> </a:t>
            </a:r>
          </a:p>
          <a:p>
            <a:pPr lvl="1">
              <a:spcAft>
                <a:spcPts val="600"/>
              </a:spcAft>
            </a:pPr>
            <a:r>
              <a:rPr lang="el-GR" sz="2400" dirty="0" smtClean="0">
                <a:solidFill>
                  <a:schemeClr val="tx1"/>
                </a:solidFill>
              </a:rPr>
              <a:t>θεωρητική και μεθοδολογική προσέγγιση</a:t>
            </a:r>
          </a:p>
          <a:p>
            <a:pPr lvl="1">
              <a:spcAft>
                <a:spcPts val="600"/>
              </a:spcAft>
            </a:pPr>
            <a:r>
              <a:rPr lang="el-GR" sz="2400" dirty="0" smtClean="0">
                <a:solidFill>
                  <a:schemeClr val="tx1"/>
                </a:solidFill>
              </a:rPr>
              <a:t>διδακτική προσέγγιση με τις ΤΠΕ </a:t>
            </a:r>
          </a:p>
          <a:p>
            <a:pPr lvl="1">
              <a:spcAft>
                <a:spcPts val="600"/>
              </a:spcAft>
            </a:pPr>
            <a:r>
              <a:rPr lang="el-GR" sz="2400" dirty="0" smtClean="0">
                <a:solidFill>
                  <a:schemeClr val="tx1"/>
                </a:solidFill>
              </a:rPr>
              <a:t>η προβληματική του σεναρίου </a:t>
            </a:r>
          </a:p>
          <a:p>
            <a:pPr lvl="1">
              <a:spcAft>
                <a:spcPts val="600"/>
              </a:spcAft>
            </a:pPr>
            <a:r>
              <a:rPr lang="el-GR" sz="2400" b="1" u="sng" dirty="0" smtClean="0">
                <a:solidFill>
                  <a:schemeClr val="tx1"/>
                </a:solidFill>
              </a:rPr>
              <a:t>διδακτικές δραστηριότητες </a:t>
            </a:r>
          </a:p>
          <a:p>
            <a:pPr lvl="1">
              <a:spcAft>
                <a:spcPts val="600"/>
              </a:spcAft>
            </a:pPr>
            <a:r>
              <a:rPr lang="el-GR" sz="2400" b="1" u="sng" dirty="0" smtClean="0">
                <a:solidFill>
                  <a:schemeClr val="tx1"/>
                </a:solidFill>
              </a:rPr>
              <a:t>αξιολόγηση </a:t>
            </a:r>
          </a:p>
          <a:p>
            <a:pPr lvl="1">
              <a:spcAft>
                <a:spcPts val="600"/>
              </a:spcAft>
            </a:pPr>
            <a:r>
              <a:rPr lang="el-GR" sz="2400" dirty="0" smtClean="0">
                <a:solidFill>
                  <a:schemeClr val="tx1"/>
                </a:solidFill>
              </a:rPr>
              <a:t>πιθανές επεκτάσεις </a:t>
            </a:r>
          </a:p>
          <a:p>
            <a:pPr lvl="1">
              <a:spcAft>
                <a:spcPts val="600"/>
              </a:spcAft>
            </a:pPr>
            <a:r>
              <a:rPr lang="el-GR" sz="2400" dirty="0" smtClean="0">
                <a:solidFill>
                  <a:schemeClr val="tx1"/>
                </a:solidFill>
              </a:rPr>
              <a:t>βιβλιογραφία</a:t>
            </a:r>
          </a:p>
          <a:p>
            <a:endParaRPr lang="el-GR" dirty="0" smtClean="0"/>
          </a:p>
        </p:txBody>
      </p:sp>
    </p:spTree>
    <p:extLst>
      <p:ext uri="{BB962C8B-B14F-4D97-AF65-F5344CB8AC3E}">
        <p14:creationId xmlns="" xmlns:p14="http://schemas.microsoft.com/office/powerpoint/2010/main" val="231430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3600" b="1" dirty="0" smtClean="0"/>
              <a:t>Ενδεικτικό μοντέλο σχεδίασης εκπαιδευτικών σεναρίων  </a:t>
            </a:r>
            <a:r>
              <a:rPr lang="en-US" sz="3100" b="1" dirty="0" smtClean="0"/>
              <a:t>(</a:t>
            </a:r>
            <a:r>
              <a:rPr lang="el-GR" sz="3100" b="1" dirty="0" smtClean="0"/>
              <a:t>1</a:t>
            </a:r>
            <a:r>
              <a:rPr lang="en-US" sz="3100" b="1" dirty="0" smtClean="0"/>
              <a:t>)</a:t>
            </a:r>
            <a:r>
              <a:rPr lang="el-GR" sz="3100" b="1" dirty="0" smtClean="0"/>
              <a:t>             </a:t>
            </a:r>
          </a:p>
        </p:txBody>
      </p:sp>
      <p:sp>
        <p:nvSpPr>
          <p:cNvPr id="27651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642910" y="1447800"/>
            <a:ext cx="8121650" cy="4572000"/>
          </a:xfrm>
        </p:spPr>
        <p:txBody>
          <a:bodyPr>
            <a:normAutofit fontScale="85000" lnSpcReduction="20000"/>
          </a:bodyPr>
          <a:lstStyle/>
          <a:p>
            <a:pPr>
              <a:spcAft>
                <a:spcPts val="600"/>
              </a:spcAft>
            </a:pPr>
            <a:r>
              <a:rPr lang="el-GR" b="1" dirty="0" smtClean="0"/>
              <a:t>Α</a:t>
            </a:r>
            <a:r>
              <a:rPr lang="el-GR" dirty="0" smtClean="0"/>
              <a:t>. Το </a:t>
            </a:r>
            <a:r>
              <a:rPr lang="el-GR" b="1" dirty="0" smtClean="0"/>
              <a:t>διδακτικό αντικείμενο</a:t>
            </a:r>
            <a:r>
              <a:rPr lang="el-GR" dirty="0" smtClean="0"/>
              <a:t> του εκπαιδευτικού σεναρίου (τίτλος, τάξη, εμπλεκόμενες γνωστικές περιοχές, γνωστικά προαπαιτούμενα, κλπ.) </a:t>
            </a:r>
          </a:p>
          <a:p>
            <a:pPr>
              <a:spcAft>
                <a:spcPts val="600"/>
              </a:spcAft>
            </a:pPr>
            <a:r>
              <a:rPr lang="el-GR" b="1" dirty="0" smtClean="0"/>
              <a:t>Β</a:t>
            </a:r>
            <a:r>
              <a:rPr lang="el-GR" dirty="0" smtClean="0"/>
              <a:t>. Οι </a:t>
            </a:r>
            <a:r>
              <a:rPr lang="el-GR" b="1" dirty="0" smtClean="0"/>
              <a:t>αναπαραστάσεις</a:t>
            </a:r>
            <a:r>
              <a:rPr lang="el-GR" dirty="0" smtClean="0"/>
              <a:t> των μαθητών και οι πιθανές δυσκολίες της σκέψης τους σχετικά με το γνωστικό αντικείμενο</a:t>
            </a:r>
          </a:p>
          <a:p>
            <a:pPr>
              <a:spcAft>
                <a:spcPts val="600"/>
              </a:spcAft>
            </a:pPr>
            <a:r>
              <a:rPr lang="el-GR" b="1" dirty="0" smtClean="0"/>
              <a:t>Γ</a:t>
            </a:r>
            <a:r>
              <a:rPr lang="el-GR" dirty="0" smtClean="0"/>
              <a:t>. Οι </a:t>
            </a:r>
            <a:r>
              <a:rPr lang="el-GR" b="1" dirty="0" smtClean="0"/>
              <a:t>διδακτικοί στόχοι</a:t>
            </a:r>
            <a:r>
              <a:rPr lang="el-GR" dirty="0" smtClean="0"/>
              <a:t> του εκπαιδευτικού σεναρίου (ως προς το γνωστικό αντικείμενο, ως προς τη χρήση των ΤΠΕ, ως προς τη μαθησιακή διαδικασία) </a:t>
            </a:r>
          </a:p>
          <a:p>
            <a:pPr>
              <a:spcAft>
                <a:spcPts val="600"/>
              </a:spcAft>
            </a:pPr>
            <a:r>
              <a:rPr lang="el-GR" b="1" dirty="0" smtClean="0"/>
              <a:t>Δ</a:t>
            </a:r>
            <a:r>
              <a:rPr lang="el-GR" dirty="0" smtClean="0"/>
              <a:t>. Το </a:t>
            </a:r>
            <a:r>
              <a:rPr lang="el-GR" b="1" dirty="0" smtClean="0"/>
              <a:t>διδακτικό υλικό</a:t>
            </a:r>
            <a:r>
              <a:rPr lang="el-GR" dirty="0" smtClean="0"/>
              <a:t> του εκπαιδευτικού σεναρίου και η απαιτούμενη υλικοτεχνική υποδομή</a:t>
            </a:r>
          </a:p>
        </p:txBody>
      </p:sp>
    </p:spTree>
    <p:extLst>
      <p:ext uri="{BB962C8B-B14F-4D97-AF65-F5344CB8AC3E}">
        <p14:creationId xmlns="" xmlns:p14="http://schemas.microsoft.com/office/powerpoint/2010/main" val="344154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3600" b="1" dirty="0" smtClean="0"/>
              <a:t>Ενδεικτικό μοντέλο σχεδίασης εκπαιδευτικών σεναρίων  </a:t>
            </a:r>
            <a:r>
              <a:rPr lang="en-US" sz="3100" b="1" dirty="0" smtClean="0"/>
              <a:t>(</a:t>
            </a:r>
            <a:r>
              <a:rPr lang="el-GR" sz="3100" b="1" dirty="0" smtClean="0"/>
              <a:t>2</a:t>
            </a:r>
            <a:r>
              <a:rPr lang="en-US" sz="3100" b="1" dirty="0" smtClean="0"/>
              <a:t>)</a:t>
            </a:r>
            <a:endParaRPr lang="el-GR" sz="3100" dirty="0" smtClean="0"/>
          </a:p>
        </p:txBody>
      </p:sp>
      <p:sp>
        <p:nvSpPr>
          <p:cNvPr id="28675" name="2 - Θέση περιεχομένου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>
              <a:spcAft>
                <a:spcPts val="600"/>
              </a:spcAft>
            </a:pPr>
            <a:r>
              <a:rPr lang="el-GR" sz="2900" b="1" dirty="0" smtClean="0"/>
              <a:t>Ε</a:t>
            </a:r>
            <a:r>
              <a:rPr lang="el-GR" sz="2900" dirty="0" smtClean="0"/>
              <a:t>. Η οργάνωση της διδασκαλίας στη βάση κατάλληλων </a:t>
            </a:r>
            <a:r>
              <a:rPr lang="el-GR" sz="2900" b="1" dirty="0" smtClean="0"/>
              <a:t>δραστηριοτήτων υλοποίησης</a:t>
            </a:r>
            <a:r>
              <a:rPr lang="el-GR" sz="2900" dirty="0" smtClean="0"/>
              <a:t> του εκπαιδευτικού σεναρίου στην τάξη (διδακτικές προσεγγίσεις και στρατηγικές, αξιοποίηση της προστιθέμενης αξίας των ΤΠΕ στη μαθησιακή διαδικασία, φύλλα εργασίας, κλπ.) </a:t>
            </a:r>
          </a:p>
          <a:p>
            <a:pPr>
              <a:spcAft>
                <a:spcPts val="600"/>
              </a:spcAft>
            </a:pPr>
            <a:r>
              <a:rPr lang="el-GR" sz="2900" b="1" dirty="0" smtClean="0"/>
              <a:t>ΣΤ</a:t>
            </a:r>
            <a:r>
              <a:rPr lang="el-GR" sz="2900" dirty="0" smtClean="0"/>
              <a:t>. Η </a:t>
            </a:r>
            <a:r>
              <a:rPr lang="el-GR" sz="2900" b="1" dirty="0" smtClean="0"/>
              <a:t>αξιολόγηση</a:t>
            </a:r>
            <a:r>
              <a:rPr lang="el-GR" sz="2900" dirty="0" smtClean="0"/>
              <a:t> (μαθητή και σεναρίου) και οι πιθανές επεκτάσεις του σεναρίου </a:t>
            </a:r>
          </a:p>
          <a:p>
            <a:pPr>
              <a:spcAft>
                <a:spcPts val="600"/>
              </a:spcAft>
            </a:pPr>
            <a:r>
              <a:rPr lang="el-GR" sz="2900" b="1" dirty="0" smtClean="0"/>
              <a:t>Ζ</a:t>
            </a:r>
            <a:r>
              <a:rPr lang="el-GR" sz="2900" dirty="0" smtClean="0"/>
              <a:t>. </a:t>
            </a:r>
            <a:r>
              <a:rPr lang="el-GR" sz="2900" b="1" dirty="0" smtClean="0"/>
              <a:t>Παρατηρήσεις</a:t>
            </a:r>
            <a:r>
              <a:rPr lang="el-GR" sz="2900" dirty="0" smtClean="0"/>
              <a:t> και </a:t>
            </a:r>
            <a:r>
              <a:rPr lang="el-GR" sz="2900" b="1" dirty="0" smtClean="0"/>
              <a:t>οδηγίες</a:t>
            </a:r>
            <a:r>
              <a:rPr lang="el-GR" sz="2900" dirty="0" smtClean="0"/>
              <a:t> για τους εκπαιδευτικούς, </a:t>
            </a:r>
            <a:r>
              <a:rPr lang="el-GR" sz="2900" b="1" dirty="0" smtClean="0"/>
              <a:t>βιβλιογραφία</a:t>
            </a:r>
            <a:endParaRPr lang="el-GR" sz="2900" dirty="0" smtClean="0"/>
          </a:p>
          <a:p>
            <a:endParaRPr lang="el-GR" dirty="0" smtClean="0"/>
          </a:p>
          <a:p>
            <a:endParaRPr lang="el-GR" dirty="0" smtClean="0"/>
          </a:p>
        </p:txBody>
      </p:sp>
    </p:spTree>
    <p:extLst>
      <p:ext uri="{BB962C8B-B14F-4D97-AF65-F5344CB8AC3E}">
        <p14:creationId xmlns="" xmlns:p14="http://schemas.microsoft.com/office/powerpoint/2010/main" val="155712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b="1" dirty="0" smtClean="0"/>
              <a:t>Εκπαιδευτικά σενάρια: Παραδείγματα </a:t>
            </a:r>
            <a:endParaRPr lang="el-GR" sz="3100" dirty="0" smtClean="0"/>
          </a:p>
        </p:txBody>
      </p:sp>
      <p:sp>
        <p:nvSpPr>
          <p:cNvPr id="28675" name="2 - Θέση περιεχομένου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  <a:buNone/>
            </a:pPr>
            <a:r>
              <a:rPr lang="en-US" b="1" dirty="0" smtClean="0">
                <a:hlinkClick r:id="rId2"/>
              </a:rPr>
              <a:t>http://ebooks.edu.gr/new/ps.php</a:t>
            </a:r>
            <a:endParaRPr lang="el-GR" b="1" dirty="0" smtClean="0"/>
          </a:p>
          <a:p>
            <a:pPr>
              <a:spcAft>
                <a:spcPts val="600"/>
              </a:spcAft>
              <a:buNone/>
            </a:pPr>
            <a:endParaRPr lang="en-US" b="1" dirty="0" smtClean="0"/>
          </a:p>
          <a:p>
            <a:pPr>
              <a:spcAft>
                <a:spcPts val="600"/>
              </a:spcAft>
              <a:buNone/>
            </a:pPr>
            <a:r>
              <a:rPr lang="el-GR" b="1" dirty="0" smtClean="0">
                <a:hlinkClick r:id="rId3"/>
              </a:rPr>
              <a:t>Οδηγός για ΤΠΕ Δημοτικού</a:t>
            </a:r>
            <a:endParaRPr lang="el-GR" dirty="0" smtClean="0"/>
          </a:p>
          <a:p>
            <a:pPr>
              <a:spcAft>
                <a:spcPts val="600"/>
              </a:spcAft>
              <a:buNone/>
            </a:pPr>
            <a:r>
              <a:rPr lang="el-GR" b="1" dirty="0" smtClean="0">
                <a:hlinkClick r:id="rId4"/>
              </a:rPr>
              <a:t>Οδηγός για ΤΠΕ Γυμνάσιο</a:t>
            </a:r>
            <a:endParaRPr lang="el-GR" dirty="0" smtClean="0"/>
          </a:p>
          <a:p>
            <a:endParaRPr lang="el-GR" dirty="0" smtClean="0"/>
          </a:p>
          <a:p>
            <a:endParaRPr lang="el-GR" dirty="0" smtClean="0"/>
          </a:p>
        </p:txBody>
      </p:sp>
    </p:spTree>
    <p:extLst>
      <p:ext uri="{BB962C8B-B14F-4D97-AF65-F5344CB8AC3E}">
        <p14:creationId xmlns="" xmlns:p14="http://schemas.microsoft.com/office/powerpoint/2010/main" val="100875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- Τίτλος"/>
          <p:cNvSpPr>
            <a:spLocks noGrp="1"/>
          </p:cNvSpPr>
          <p:nvPr>
            <p:ph type="title"/>
          </p:nvPr>
        </p:nvSpPr>
        <p:spPr>
          <a:xfrm>
            <a:off x="1219200" y="2857496"/>
            <a:ext cx="6858000" cy="1643074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Οι Ερευνητικές Εργασίες </a:t>
            </a:r>
            <a:br>
              <a:rPr lang="el-GR" dirty="0" smtClean="0"/>
            </a:br>
            <a:r>
              <a:rPr lang="el-GR" dirty="0" smtClean="0"/>
              <a:t>στη </a:t>
            </a:r>
            <a:br>
              <a:rPr lang="el-GR" dirty="0" smtClean="0"/>
            </a:br>
            <a:r>
              <a:rPr lang="el-GR" dirty="0" smtClean="0"/>
              <a:t>Δευτεροβάθμια Εκπαίδευση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357290" y="4929198"/>
            <a:ext cx="6781800" cy="1143000"/>
          </a:xfrm>
        </p:spPr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141428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sz="half" idx="1"/>
          </p:nvPr>
        </p:nvSpPr>
        <p:spPr>
          <a:xfrm>
            <a:off x="34499" y="764704"/>
            <a:ext cx="4643438" cy="5283200"/>
          </a:xfrm>
          <a:solidFill>
            <a:schemeClr val="tx2">
              <a:lumMod val="40000"/>
              <a:lumOff val="60000"/>
              <a:alpha val="78000"/>
            </a:schemeClr>
          </a:solidFill>
        </p:spPr>
        <p:txBody>
          <a:bodyPr>
            <a:normAutofit fontScale="97500" lnSpcReduction="10000"/>
          </a:bodyPr>
          <a:lstStyle/>
          <a:p>
            <a:pPr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l-GR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Μέθοδος 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Project</a:t>
            </a:r>
            <a:r>
              <a:rPr lang="el-GR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l-GR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l-GR" sz="40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l-GR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«Σχέδιο Εργασίας»</a:t>
            </a:r>
            <a:br>
              <a:rPr lang="el-GR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l-GR" sz="40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l-GR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ή </a:t>
            </a:r>
            <a:endParaRPr lang="en-US" sz="40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l-GR" sz="40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l-GR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«Ερευνητική Εργασία» 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4820812" y="764704"/>
            <a:ext cx="4357687" cy="5283200"/>
          </a:xfrm>
          <a:solidFill>
            <a:schemeClr val="tx2">
              <a:lumMod val="40000"/>
              <a:lumOff val="60000"/>
              <a:alpha val="78000"/>
            </a:schemeClr>
          </a:solidFill>
        </p:spPr>
        <p:txBody>
          <a:bodyPr>
            <a:normAutofit fontScale="97500" lnSpcReduction="10000"/>
          </a:bodyPr>
          <a:lstStyle/>
          <a:p>
            <a:pPr eaLnBrk="1" hangingPunct="1">
              <a:defRPr/>
            </a:pPr>
            <a:r>
              <a:rPr lang="en-US" sz="2800" dirty="0" err="1" smtClean="0">
                <a:solidFill>
                  <a:schemeClr val="accent2">
                    <a:lumMod val="50000"/>
                  </a:schemeClr>
                </a:solidFill>
              </a:rPr>
              <a:t>Projicere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 = </a:t>
            </a:r>
            <a:r>
              <a:rPr lang="el-GR" sz="2800" dirty="0" smtClean="0">
                <a:solidFill>
                  <a:schemeClr val="accent2">
                    <a:lumMod val="50000"/>
                  </a:schemeClr>
                </a:solidFill>
              </a:rPr>
              <a:t>σχεδιάζω, σκοπεύω, βάζω κάτι στο μυαλό μου</a:t>
            </a:r>
          </a:p>
          <a:p>
            <a:pPr eaLnBrk="1" hangingPunct="1">
              <a:defRPr/>
            </a:pPr>
            <a:endParaRPr lang="el-GR" sz="28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eaLnBrk="1" hangingPunct="1">
              <a:defRPr/>
            </a:pPr>
            <a:r>
              <a:rPr lang="el-GR" sz="2800" dirty="0" smtClean="0">
                <a:solidFill>
                  <a:schemeClr val="accent2">
                    <a:lumMod val="50000"/>
                  </a:schemeClr>
                </a:solidFill>
              </a:rPr>
              <a:t>Οι όροι: </a:t>
            </a:r>
            <a:r>
              <a:rPr lang="el-GR" sz="2800" b="1" dirty="0" smtClean="0">
                <a:solidFill>
                  <a:schemeClr val="accent2">
                    <a:lumMod val="50000"/>
                  </a:schemeClr>
                </a:solidFill>
              </a:rPr>
              <a:t>σχέδιο, έργο, πρόγραμμα, πρόθεση, σκοπός </a:t>
            </a:r>
            <a:r>
              <a:rPr lang="el-GR" sz="2800" dirty="0" smtClean="0">
                <a:solidFill>
                  <a:schemeClr val="accent2">
                    <a:lumMod val="50000"/>
                  </a:schemeClr>
                </a:solidFill>
              </a:rPr>
              <a:t>περιλαμβάνονται στον όρο 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Project</a:t>
            </a:r>
            <a:endParaRPr lang="el-GR" sz="2800" b="1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173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b="1" dirty="0" smtClean="0"/>
              <a:t>Παιδαγωγικές αρχές</a:t>
            </a:r>
            <a:endParaRPr lang="en-GB" b="1" dirty="0" smtClean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491636"/>
            <a:ext cx="8229600" cy="4937760"/>
          </a:xfrm>
        </p:spPr>
        <p:txBody>
          <a:bodyPr>
            <a:normAutofit/>
          </a:bodyPr>
          <a:lstStyle/>
          <a:p>
            <a:pPr eaLnBrk="1" hangingPunct="1"/>
            <a:r>
              <a:rPr lang="el-GR" sz="2800" dirty="0" smtClean="0"/>
              <a:t>Διερευνητική μάθηση</a:t>
            </a:r>
            <a:endParaRPr lang="en-US" sz="2800" dirty="0" smtClean="0"/>
          </a:p>
          <a:p>
            <a:pPr eaLnBrk="1" hangingPunct="1"/>
            <a:r>
              <a:rPr lang="el-GR" sz="2800" dirty="0" err="1" smtClean="0"/>
              <a:t>Ομαδοσυνεργατική</a:t>
            </a:r>
            <a:r>
              <a:rPr lang="el-GR" sz="2800" dirty="0" smtClean="0"/>
              <a:t> διδασκαλία </a:t>
            </a:r>
          </a:p>
          <a:p>
            <a:pPr eaLnBrk="1" hangingPunct="1"/>
            <a:r>
              <a:rPr lang="el-GR" sz="2800" dirty="0" smtClean="0"/>
              <a:t>Διεπιστημονική συνεργασία</a:t>
            </a:r>
          </a:p>
          <a:p>
            <a:pPr eaLnBrk="1" hangingPunct="1"/>
            <a:endParaRPr lang="el-GR" sz="2800" dirty="0" smtClean="0"/>
          </a:p>
        </p:txBody>
      </p:sp>
    </p:spTree>
    <p:extLst>
      <p:ext uri="{BB962C8B-B14F-4D97-AF65-F5344CB8AC3E}">
        <p14:creationId xmlns="" xmlns:p14="http://schemas.microsoft.com/office/powerpoint/2010/main" val="3535262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- Τίτλος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dirty="0" smtClean="0"/>
              <a:t>Είδη Διερευνητικής Μάθησης:            </a:t>
            </a:r>
            <a:r>
              <a:rPr lang="el-GR" sz="2900" b="1" dirty="0" smtClean="0"/>
              <a:t>Διαφοροποίηση Βαθμού Καθοδήγησης</a:t>
            </a:r>
          </a:p>
        </p:txBody>
      </p:sp>
      <p:sp>
        <p:nvSpPr>
          <p:cNvPr id="9219" name="2 - Θέση περιεχομένου"/>
          <p:cNvSpPr>
            <a:spLocks noGrp="1"/>
          </p:cNvSpPr>
          <p:nvPr>
            <p:ph idx="1"/>
          </p:nvPr>
        </p:nvSpPr>
        <p:spPr>
          <a:xfrm>
            <a:off x="342928" y="1500174"/>
            <a:ext cx="8229600" cy="4214842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l-GR" sz="2400" b="1" dirty="0" smtClean="0"/>
              <a:t>ελεγχόμενες μορφές διερεύνησης</a:t>
            </a:r>
            <a:r>
              <a:rPr lang="el-GR" sz="2400" dirty="0" smtClean="0"/>
              <a:t>: ο εκπαιδευτικός ορίζει  ερωτήματα και βήματα  διερεύνησης και οι μαθητές επαληθεύουν συγκεκριμένη αρχή/γενίκευση </a:t>
            </a:r>
          </a:p>
          <a:p>
            <a:pPr>
              <a:spcAft>
                <a:spcPts val="1200"/>
              </a:spcAft>
            </a:pPr>
            <a:r>
              <a:rPr lang="el-GR" sz="2400" b="1" dirty="0" smtClean="0"/>
              <a:t>μορφές φθίνουσας καθοδήγησης</a:t>
            </a:r>
            <a:r>
              <a:rPr lang="el-GR" sz="2400" dirty="0" smtClean="0"/>
              <a:t>:  ο εκπαιδευτικός θέτει τα ερωτήματα και οι μαθητές επιλέγουν  βήματα και  δράσεις της έρευνας σε πλαίσιο καθοδήγησης</a:t>
            </a:r>
          </a:p>
          <a:p>
            <a:r>
              <a:rPr lang="el-GR" sz="2400" b="1" dirty="0" smtClean="0"/>
              <a:t>ακαθοδήγητες μορφές διερεύνησης</a:t>
            </a:r>
            <a:r>
              <a:rPr lang="el-GR" sz="2400" dirty="0" smtClean="0"/>
              <a:t>: ερωτήματα και διερευνητικές δράσεις καθορίζονται από τους μαθητές, χωρίς παρεμβάσεις του εκπαιδευτικού</a:t>
            </a:r>
          </a:p>
        </p:txBody>
      </p:sp>
    </p:spTree>
    <p:extLst>
      <p:ext uri="{BB962C8B-B14F-4D97-AF65-F5344CB8AC3E}">
        <p14:creationId xmlns="" xmlns:p14="http://schemas.microsoft.com/office/powerpoint/2010/main" val="175931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- Τίτλος"/>
          <p:cNvSpPr>
            <a:spLocks noGrp="1"/>
          </p:cNvSpPr>
          <p:nvPr>
            <p:ph type="title"/>
          </p:nvPr>
        </p:nvSpPr>
        <p:spPr>
          <a:xfrm>
            <a:off x="214282" y="-214338"/>
            <a:ext cx="8591550" cy="1295400"/>
          </a:xfrm>
        </p:spPr>
        <p:txBody>
          <a:bodyPr>
            <a:normAutofit/>
          </a:bodyPr>
          <a:lstStyle/>
          <a:p>
            <a:pPr algn="ctr"/>
            <a:r>
              <a:rPr lang="el-GR" sz="3500" dirty="0" smtClean="0"/>
              <a:t>    </a:t>
            </a:r>
            <a:r>
              <a:rPr lang="el-GR" b="1" dirty="0" smtClean="0"/>
              <a:t>Εργασία σε Ομάδες</a:t>
            </a:r>
          </a:p>
        </p:txBody>
      </p:sp>
      <p:sp>
        <p:nvSpPr>
          <p:cNvPr id="11267" name="2 - Θέση περιεχομένου"/>
          <p:cNvSpPr>
            <a:spLocks noGrp="1"/>
          </p:cNvSpPr>
          <p:nvPr>
            <p:ph idx="1"/>
          </p:nvPr>
        </p:nvSpPr>
        <p:spPr>
          <a:xfrm>
            <a:off x="285720" y="1357298"/>
            <a:ext cx="8591550" cy="5072098"/>
          </a:xfrm>
        </p:spPr>
        <p:txBody>
          <a:bodyPr>
            <a:normAutofit/>
          </a:bodyPr>
          <a:lstStyle/>
          <a:p>
            <a:pPr>
              <a:buClr>
                <a:schemeClr val="accent3"/>
              </a:buClr>
              <a:buNone/>
              <a:defRPr/>
            </a:pPr>
            <a:r>
              <a:rPr lang="el-GR" sz="2400" dirty="0" smtClean="0"/>
              <a:t>Συμμετέχουν όλοι αποφασιστικά:</a:t>
            </a:r>
          </a:p>
          <a:p>
            <a:pPr>
              <a:lnSpc>
                <a:spcPct val="150000"/>
              </a:lnSpc>
              <a:defRPr/>
            </a:pPr>
            <a:r>
              <a:rPr lang="el-GR" sz="2400" dirty="0" smtClean="0"/>
              <a:t>Στη διαμόρφωση του θέματος και στον προγραμματισμό δράσεων</a:t>
            </a:r>
          </a:p>
          <a:p>
            <a:pPr>
              <a:lnSpc>
                <a:spcPct val="150000"/>
              </a:lnSpc>
              <a:defRPr/>
            </a:pPr>
            <a:r>
              <a:rPr lang="el-GR" sz="2400" dirty="0" smtClean="0"/>
              <a:t>Στην υλοποίηση της  εργασίας </a:t>
            </a:r>
          </a:p>
          <a:p>
            <a:pPr>
              <a:lnSpc>
                <a:spcPct val="150000"/>
              </a:lnSpc>
              <a:defRPr/>
            </a:pPr>
            <a:r>
              <a:rPr lang="el-GR" sz="2400" dirty="0" smtClean="0"/>
              <a:t>Στη σύνθεση </a:t>
            </a:r>
          </a:p>
          <a:p>
            <a:pPr>
              <a:lnSpc>
                <a:spcPct val="150000"/>
              </a:lnSpc>
              <a:defRPr/>
            </a:pPr>
            <a:r>
              <a:rPr lang="el-GR" sz="2400" dirty="0" smtClean="0"/>
              <a:t>Στην παρουσίαση </a:t>
            </a:r>
          </a:p>
          <a:p>
            <a:pPr lvl="1">
              <a:spcAft>
                <a:spcPts val="600"/>
              </a:spcAft>
            </a:pPr>
            <a:endParaRPr lang="el-GR" sz="2800" dirty="0" smtClean="0"/>
          </a:p>
          <a:p>
            <a:endParaRPr lang="el-GR" dirty="0" smtClean="0"/>
          </a:p>
          <a:p>
            <a:endParaRPr lang="el-GR" dirty="0" smtClean="0"/>
          </a:p>
        </p:txBody>
      </p:sp>
      <p:pic>
        <p:nvPicPr>
          <p:cNvPr id="4" name="Picture 3" descr="snoopy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3286124"/>
            <a:ext cx="1857375" cy="233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03065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57313"/>
            <a:ext cx="8472488" cy="5572125"/>
          </a:xfrm>
        </p:spPr>
        <p:txBody>
          <a:bodyPr>
            <a:normAutofit/>
          </a:bodyPr>
          <a:lstStyle/>
          <a:p>
            <a:pPr eaLnBrk="1" hangingPunct="1">
              <a:spcBef>
                <a:spcPts val="1200"/>
              </a:spcBef>
            </a:pPr>
            <a:r>
              <a:rPr lang="el-GR" sz="2700" b="1" dirty="0" smtClean="0"/>
              <a:t>1</a:t>
            </a:r>
            <a:r>
              <a:rPr lang="el-GR" sz="2700" b="1" baseline="30000" dirty="0" smtClean="0"/>
              <a:t>η</a:t>
            </a:r>
            <a:r>
              <a:rPr lang="el-GR" sz="2700" b="1" dirty="0" smtClean="0"/>
              <a:t> :</a:t>
            </a:r>
            <a:r>
              <a:rPr lang="el-GR" sz="2700" dirty="0" smtClean="0"/>
              <a:t> Επιλογή θέματος, διατύπωση ερευνητικών ερωτημάτων. Κατανομή σε </a:t>
            </a:r>
            <a:r>
              <a:rPr lang="el-GR" sz="2700" dirty="0" err="1" smtClean="0"/>
              <a:t>υπο</a:t>
            </a:r>
            <a:r>
              <a:rPr lang="el-GR" sz="2700" dirty="0" smtClean="0"/>
              <a:t>-ομάδες, Αναζήτηση αρχικών πηγών, Διαμόρφωση πλαισίου δράσης</a:t>
            </a:r>
          </a:p>
          <a:p>
            <a:pPr eaLnBrk="1" hangingPunct="1">
              <a:spcBef>
                <a:spcPts val="1200"/>
              </a:spcBef>
            </a:pPr>
            <a:r>
              <a:rPr lang="el-GR" sz="2700" b="1" dirty="0" smtClean="0"/>
              <a:t>2</a:t>
            </a:r>
            <a:r>
              <a:rPr lang="el-GR" sz="2700" b="1" baseline="30000" dirty="0" smtClean="0"/>
              <a:t>η</a:t>
            </a:r>
            <a:r>
              <a:rPr lang="el-GR" sz="2700" b="1" dirty="0" smtClean="0"/>
              <a:t> :</a:t>
            </a:r>
            <a:r>
              <a:rPr lang="el-GR" sz="2700" dirty="0" smtClean="0"/>
              <a:t> Προγραμματισμός και Προετοιμασία της Ερευνητικής Ομάδας , επιλογή μεθοδολογικών εργαλείων</a:t>
            </a:r>
          </a:p>
          <a:p>
            <a:pPr eaLnBrk="1" hangingPunct="1">
              <a:spcBef>
                <a:spcPts val="1200"/>
              </a:spcBef>
            </a:pPr>
            <a:r>
              <a:rPr lang="el-GR" sz="2700" b="1" dirty="0" smtClean="0"/>
              <a:t>3</a:t>
            </a:r>
            <a:r>
              <a:rPr lang="el-GR" sz="2700" b="1" baseline="30000" dirty="0" smtClean="0"/>
              <a:t>η</a:t>
            </a:r>
            <a:r>
              <a:rPr lang="el-GR" sz="2700" b="1" dirty="0" smtClean="0"/>
              <a:t> :</a:t>
            </a:r>
            <a:r>
              <a:rPr lang="el-GR" sz="2700" dirty="0" smtClean="0"/>
              <a:t> Υλοποίηση Δράσεων από Υποομάδες για Συλλογή Δεδομένων Διεξαγωγή έρευνας, συγκέντρωση &amp; ταξινόμηση υλικού (εντός και εκτός τάξης)</a:t>
            </a:r>
          </a:p>
          <a:p>
            <a:pPr eaLnBrk="1" hangingPunct="1">
              <a:spcBef>
                <a:spcPts val="1200"/>
              </a:spcBef>
            </a:pPr>
            <a:r>
              <a:rPr lang="el-GR" sz="2700" b="1" dirty="0" smtClean="0"/>
              <a:t>4</a:t>
            </a:r>
            <a:r>
              <a:rPr lang="el-GR" sz="2700" b="1" baseline="30000" dirty="0" smtClean="0"/>
              <a:t>η</a:t>
            </a:r>
            <a:r>
              <a:rPr lang="el-GR" sz="2700" dirty="0" smtClean="0"/>
              <a:t> :Επεξεργασία  Δεδομένων από Ομάδα εντός Τάξης</a:t>
            </a:r>
            <a:endParaRPr lang="en-GB" sz="2700" dirty="0" smtClean="0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Φάσεις της μεθόδου </a:t>
            </a:r>
            <a:r>
              <a:rPr lang="en-US" b="1" dirty="0"/>
              <a:t>Project</a:t>
            </a:r>
            <a:r>
              <a:rPr lang="el-GR" b="1" dirty="0"/>
              <a:t> </a:t>
            </a:r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2691215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5728"/>
            <a:ext cx="8229600" cy="652463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l-GR" dirty="0" smtClean="0"/>
              <a:t/>
            </a:r>
            <a:br>
              <a:rPr lang="el-GR" dirty="0" smtClean="0"/>
            </a:br>
            <a:r>
              <a:rPr lang="el-GR" sz="3600" b="1" dirty="0" smtClean="0"/>
              <a:t>Φάσεις της μεθόδου </a:t>
            </a:r>
            <a:r>
              <a:rPr lang="en-US" sz="3600" b="1" dirty="0" smtClean="0"/>
              <a:t>Project</a:t>
            </a:r>
            <a:r>
              <a:rPr lang="el-GR" sz="3600" b="1" dirty="0" smtClean="0"/>
              <a:t> 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28736"/>
            <a:ext cx="8229600" cy="4895850"/>
          </a:xfrm>
        </p:spPr>
        <p:txBody>
          <a:bodyPr>
            <a:normAutofit lnSpcReduction="10000"/>
          </a:bodyPr>
          <a:lstStyle/>
          <a:p>
            <a:pPr eaLnBrk="1" hangingPunct="1">
              <a:spcBef>
                <a:spcPts val="1200"/>
              </a:spcBef>
            </a:pPr>
            <a:r>
              <a:rPr lang="el-GR" sz="2900" b="1" dirty="0" smtClean="0"/>
              <a:t>5</a:t>
            </a:r>
            <a:r>
              <a:rPr lang="el-GR" sz="2900" b="1" baseline="30000" dirty="0" smtClean="0"/>
              <a:t>η</a:t>
            </a:r>
            <a:r>
              <a:rPr lang="el-GR" sz="2900" dirty="0" smtClean="0"/>
              <a:t> : Επιλογή Τρόπων Αναπαράστασης των Νέων Γνώσεων  (Επεξεργασία , σύνθεση )</a:t>
            </a:r>
          </a:p>
          <a:p>
            <a:pPr eaLnBrk="1" hangingPunct="1">
              <a:spcBef>
                <a:spcPts val="1200"/>
              </a:spcBef>
            </a:pPr>
            <a:r>
              <a:rPr lang="el-GR" sz="2900" b="1" dirty="0" smtClean="0"/>
              <a:t>6</a:t>
            </a:r>
            <a:r>
              <a:rPr lang="el-GR" sz="2900" b="1" baseline="30000" dirty="0" smtClean="0"/>
              <a:t>η</a:t>
            </a:r>
            <a:r>
              <a:rPr lang="el-GR" sz="2900" dirty="0" smtClean="0"/>
              <a:t> :Προκαταρτική Παρουσίαση Εργασιών στην Ολομέλεια  Τμήματος </a:t>
            </a:r>
            <a:endParaRPr lang="en-GB" sz="2900" dirty="0" smtClean="0"/>
          </a:p>
          <a:p>
            <a:pPr eaLnBrk="1" hangingPunct="1">
              <a:spcBef>
                <a:spcPts val="1200"/>
              </a:spcBef>
            </a:pPr>
            <a:r>
              <a:rPr lang="el-GR" sz="2900" b="1" dirty="0" smtClean="0"/>
              <a:t>7</a:t>
            </a:r>
            <a:r>
              <a:rPr lang="el-GR" sz="2900" b="1" baseline="30000" dirty="0" smtClean="0"/>
              <a:t>η</a:t>
            </a:r>
            <a:r>
              <a:rPr lang="el-GR" sz="2900" b="1" dirty="0" smtClean="0"/>
              <a:t> </a:t>
            </a:r>
            <a:r>
              <a:rPr lang="el-GR" sz="2900" dirty="0" smtClean="0"/>
              <a:t> :Διαμόρφωση Φακέλου της Ερευνητικής Εργασίας</a:t>
            </a:r>
          </a:p>
          <a:p>
            <a:pPr eaLnBrk="1" hangingPunct="1">
              <a:spcBef>
                <a:spcPts val="1200"/>
              </a:spcBef>
            </a:pPr>
            <a:r>
              <a:rPr lang="el-GR" sz="2900" b="1" dirty="0" smtClean="0"/>
              <a:t>8</a:t>
            </a:r>
            <a:r>
              <a:rPr lang="el-GR" sz="2900" b="1" baseline="30000" dirty="0" smtClean="0"/>
              <a:t>η</a:t>
            </a:r>
            <a:r>
              <a:rPr lang="el-GR" sz="2900" dirty="0" smtClean="0"/>
              <a:t> : Συνοπτική Δημόσια Παρουσίαση  Εργασίας  στα Ελληνική ή/και Αγγλικά</a:t>
            </a:r>
          </a:p>
          <a:p>
            <a:pPr eaLnBrk="1" hangingPunct="1">
              <a:spcBef>
                <a:spcPts val="1200"/>
              </a:spcBef>
            </a:pPr>
            <a:r>
              <a:rPr lang="el-GR" sz="2900" b="1" dirty="0" smtClean="0"/>
              <a:t>9</a:t>
            </a:r>
            <a:r>
              <a:rPr lang="el-GR" sz="2900" b="1" baseline="30000" dirty="0" smtClean="0"/>
              <a:t>η</a:t>
            </a:r>
            <a:r>
              <a:rPr lang="el-GR" sz="2900" dirty="0" smtClean="0"/>
              <a:t> : Αξιολόγηση Ομαδικής Εργασίας και Ατομικής Συμβολής Μελών </a:t>
            </a:r>
          </a:p>
          <a:p>
            <a:pPr eaLnBrk="1" hangingPunct="1">
              <a:spcBef>
                <a:spcPts val="1200"/>
              </a:spcBef>
              <a:buFont typeface="Wingdings 2" pitchFamily="18" charset="2"/>
              <a:buNone/>
            </a:pPr>
            <a:endParaRPr lang="el-GR" sz="2400" i="1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endParaRPr lang="el-GR" sz="2000" i="1" dirty="0" smtClean="0"/>
          </a:p>
          <a:p>
            <a:pPr eaLnBrk="1" hangingPunct="1">
              <a:lnSpc>
                <a:spcPct val="90000"/>
              </a:lnSpc>
            </a:pPr>
            <a:endParaRPr lang="el-GR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376443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214290"/>
            <a:ext cx="8229600" cy="78583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l-GR" b="1" dirty="0" smtClean="0"/>
              <a:t>Δημιουργία Ομάδων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464156" y="1268760"/>
            <a:ext cx="8229600" cy="4525963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  <a:defRPr/>
            </a:pPr>
            <a:r>
              <a:rPr lang="el-GR" sz="2700" dirty="0" smtClean="0"/>
              <a:t>Μπορεί να είναι ομάδες αντικειμένου</a:t>
            </a:r>
          </a:p>
          <a:p>
            <a:pPr>
              <a:spcBef>
                <a:spcPts val="1200"/>
              </a:spcBef>
              <a:defRPr/>
            </a:pPr>
            <a:r>
              <a:rPr lang="el-GR" sz="2700" dirty="0" smtClean="0"/>
              <a:t>Στην πλειονότητά τους αποτελούνται από 3-6 άτομα (Λειτουργικά 4)</a:t>
            </a:r>
          </a:p>
          <a:p>
            <a:pPr>
              <a:spcBef>
                <a:spcPts val="1200"/>
              </a:spcBef>
              <a:defRPr/>
            </a:pPr>
            <a:r>
              <a:rPr lang="el-GR" sz="2700" dirty="0" smtClean="0"/>
              <a:t>Ο ορισμός των ομάδων απαιτεί πλήρη γνώση των δυνατοτήτων των μαθητών και καταμερισμό ανάλογα με αυτές</a:t>
            </a:r>
          </a:p>
          <a:p>
            <a:pPr>
              <a:spcBef>
                <a:spcPts val="1200"/>
              </a:spcBef>
              <a:defRPr/>
            </a:pPr>
            <a:r>
              <a:rPr lang="el-GR" sz="2700" dirty="0" smtClean="0"/>
              <a:t>Ο εκπαιδευτικός συντονίζει, επιλύει προβλήματα δεν είναι παθητικός θεατής</a:t>
            </a:r>
          </a:p>
          <a:p>
            <a:pPr>
              <a:spcBef>
                <a:spcPts val="1200"/>
              </a:spcBef>
              <a:defRPr/>
            </a:pPr>
            <a:r>
              <a:rPr lang="el-GR" sz="2700" dirty="0" smtClean="0"/>
              <a:t>Παρέχει πηγές ή δυνατότητες αναζήτησης πηγών</a:t>
            </a:r>
          </a:p>
          <a:p>
            <a:pPr>
              <a:spcBef>
                <a:spcPts val="1200"/>
              </a:spcBef>
              <a:defRPr/>
            </a:pPr>
            <a:r>
              <a:rPr lang="el-GR" sz="2700" dirty="0" smtClean="0"/>
              <a:t>Βοηθά στη διαμόρφωση ερευνητικών εργαλείων</a:t>
            </a:r>
          </a:p>
        </p:txBody>
      </p:sp>
    </p:spTree>
    <p:extLst>
      <p:ext uri="{BB962C8B-B14F-4D97-AF65-F5344CB8AC3E}">
        <p14:creationId xmlns="" xmlns:p14="http://schemas.microsoft.com/office/powerpoint/2010/main" val="127585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- Τίτλος"/>
          <p:cNvSpPr>
            <a:spLocks noGrp="1"/>
          </p:cNvSpPr>
          <p:nvPr>
            <p:ph type="title"/>
          </p:nvPr>
        </p:nvSpPr>
        <p:spPr>
          <a:xfrm>
            <a:off x="214282" y="0"/>
            <a:ext cx="8610600" cy="1143000"/>
          </a:xfrm>
        </p:spPr>
        <p:txBody>
          <a:bodyPr/>
          <a:lstStyle/>
          <a:p>
            <a:r>
              <a:rPr lang="el-GR" sz="3200" b="1" dirty="0" smtClean="0"/>
              <a:t>Διαμόρφωση Διεπιστημονικών Θεμάτων: </a:t>
            </a:r>
            <a:r>
              <a:rPr lang="el-GR" sz="3000" b="1" dirty="0" smtClean="0"/>
              <a:t>Συνδυασμός Π.Σ., Ενδιαφερόντων, Υποδομών</a:t>
            </a:r>
          </a:p>
        </p:txBody>
      </p:sp>
      <p:sp>
        <p:nvSpPr>
          <p:cNvPr id="19459" name="2 - Θέση περιεχομένου"/>
          <p:cNvSpPr>
            <a:spLocks noGrp="1"/>
          </p:cNvSpPr>
          <p:nvPr>
            <p:ph idx="1"/>
          </p:nvPr>
        </p:nvSpPr>
        <p:spPr>
          <a:xfrm>
            <a:off x="357158" y="1785926"/>
            <a:ext cx="8074025" cy="3724275"/>
          </a:xfrm>
        </p:spPr>
        <p:txBody>
          <a:bodyPr>
            <a:normAutofit lnSpcReduction="10000"/>
          </a:bodyPr>
          <a:lstStyle/>
          <a:p>
            <a:r>
              <a:rPr lang="el-GR" sz="2900" dirty="0" smtClean="0"/>
              <a:t>Δύο τουλάχιστον εκπαιδευτικοί διαμορφώνουν  </a:t>
            </a:r>
            <a:r>
              <a:rPr lang="el-GR" sz="2900" b="1" dirty="0" smtClean="0"/>
              <a:t>διεπιστημονικό θέμα </a:t>
            </a:r>
            <a:r>
              <a:rPr lang="el-GR" sz="2900" dirty="0" smtClean="0"/>
              <a:t>που εμπλέκει διαφορετικά μαθήματα διαφορετικών πεδίων.</a:t>
            </a:r>
          </a:p>
          <a:p>
            <a:r>
              <a:rPr lang="el-GR" sz="2900" dirty="0" smtClean="0"/>
              <a:t>Θέματα συνδυάζουν τομείς μαθημάτων με </a:t>
            </a:r>
            <a:r>
              <a:rPr lang="el-GR" sz="2900" b="1" dirty="0" smtClean="0"/>
              <a:t>ενδιαφέροντα</a:t>
            </a:r>
            <a:r>
              <a:rPr lang="el-GR" sz="2900" dirty="0" smtClean="0"/>
              <a:t> μαθητών και εκπαιδευτικών.</a:t>
            </a:r>
          </a:p>
          <a:p>
            <a:r>
              <a:rPr lang="el-GR" sz="2900" dirty="0" smtClean="0"/>
              <a:t>Λαμβάνονται υπόψη οι υποδομές και οι διαθέσιμοι πόροι του σχολείου, των φορέων, κ.λπ.</a:t>
            </a:r>
          </a:p>
          <a:p>
            <a:endParaRPr lang="el-GR" dirty="0" smtClean="0"/>
          </a:p>
        </p:txBody>
      </p:sp>
    </p:spTree>
    <p:extLst>
      <p:ext uri="{BB962C8B-B14F-4D97-AF65-F5344CB8AC3E}">
        <p14:creationId xmlns="" xmlns:p14="http://schemas.microsoft.com/office/powerpoint/2010/main" val="202702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- Τίτλος"/>
          <p:cNvSpPr>
            <a:spLocks noGrp="1"/>
          </p:cNvSpPr>
          <p:nvPr>
            <p:ph type="title"/>
          </p:nvPr>
        </p:nvSpPr>
        <p:spPr>
          <a:xfrm>
            <a:off x="304800" y="-24"/>
            <a:ext cx="8458200" cy="1143000"/>
          </a:xfrm>
        </p:spPr>
        <p:txBody>
          <a:bodyPr>
            <a:normAutofit fontScale="90000"/>
          </a:bodyPr>
          <a:lstStyle/>
          <a:p>
            <a:r>
              <a:rPr lang="el-GR" b="1" dirty="0" smtClean="0"/>
              <a:t>Έγκριση Διεπιστημονικών Θεμάτων:                  </a:t>
            </a:r>
            <a:r>
              <a:rPr lang="el-GR" sz="3300" b="1" dirty="0" smtClean="0"/>
              <a:t>Σύλλογος Αποφασίζει </a:t>
            </a:r>
            <a:r>
              <a:rPr lang="en-US" sz="3300" b="1" dirty="0" smtClean="0"/>
              <a:t>&amp;</a:t>
            </a:r>
            <a:r>
              <a:rPr lang="el-GR" sz="3300" b="1" dirty="0" smtClean="0"/>
              <a:t> Προγραμματίζει </a:t>
            </a:r>
          </a:p>
        </p:txBody>
      </p:sp>
      <p:sp>
        <p:nvSpPr>
          <p:cNvPr id="20483" name="2 - Θέση περιεχομένου"/>
          <p:cNvSpPr>
            <a:spLocks noGrp="1"/>
          </p:cNvSpPr>
          <p:nvPr>
            <p:ph idx="1"/>
          </p:nvPr>
        </p:nvSpPr>
        <p:spPr>
          <a:xfrm>
            <a:off x="357158" y="1500174"/>
            <a:ext cx="8229600" cy="4937760"/>
          </a:xfrm>
        </p:spPr>
        <p:txBody>
          <a:bodyPr/>
          <a:lstStyle/>
          <a:p>
            <a:r>
              <a:rPr lang="el-GR" sz="2700" dirty="0" smtClean="0"/>
              <a:t>Εκπαιδευτικοί υποβάλλουν προς έγκριση στο σύλλογο Θέμα (τίτλος, σκοποί, μεθοδολογία, αναμενόμενα αποτελέσματα, απαιτούμενα).</a:t>
            </a:r>
          </a:p>
          <a:p>
            <a:r>
              <a:rPr lang="el-GR" sz="2700" dirty="0" smtClean="0"/>
              <a:t>Σύλλογος μετά από συζήτηση εγκρίνει τόσα θέματα όσα τα τμήματα </a:t>
            </a:r>
            <a:r>
              <a:rPr lang="el-GR" sz="2700" b="1" dirty="0" smtClean="0"/>
              <a:t>συν ένα</a:t>
            </a:r>
            <a:r>
              <a:rPr lang="el-GR" sz="2700" dirty="0" smtClean="0"/>
              <a:t>. </a:t>
            </a:r>
          </a:p>
          <a:p>
            <a:r>
              <a:rPr lang="el-GR" sz="2700" dirty="0" smtClean="0"/>
              <a:t>Σύλλογος ορίζει υποδιευθυντή ή άλλον εκπαιδευτικό  </a:t>
            </a:r>
            <a:r>
              <a:rPr lang="el-GR" sz="2700" b="1" dirty="0" smtClean="0"/>
              <a:t>συντονιστή</a:t>
            </a:r>
            <a:r>
              <a:rPr lang="el-GR" sz="2700" dirty="0" smtClean="0"/>
              <a:t> για την κατανομή χώρων, πόρων στις Ερ. </a:t>
            </a:r>
            <a:r>
              <a:rPr lang="el-GR" sz="2700" dirty="0" err="1" smtClean="0"/>
              <a:t>Εργ</a:t>
            </a:r>
            <a:r>
              <a:rPr lang="el-GR" sz="2700" dirty="0" smtClean="0"/>
              <a:t>.  </a:t>
            </a:r>
          </a:p>
          <a:p>
            <a:endParaRPr lang="el-GR" dirty="0" smtClean="0"/>
          </a:p>
        </p:txBody>
      </p:sp>
    </p:spTree>
    <p:extLst>
      <p:ext uri="{BB962C8B-B14F-4D97-AF65-F5344CB8AC3E}">
        <p14:creationId xmlns="" xmlns:p14="http://schemas.microsoft.com/office/powerpoint/2010/main" val="178944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- Τίτλος"/>
          <p:cNvSpPr>
            <a:spLocks noGrp="1"/>
          </p:cNvSpPr>
          <p:nvPr>
            <p:ph type="title"/>
          </p:nvPr>
        </p:nvSpPr>
        <p:spPr>
          <a:xfrm>
            <a:off x="228600" y="-24"/>
            <a:ext cx="8610600" cy="1143000"/>
          </a:xfrm>
        </p:spPr>
        <p:txBody>
          <a:bodyPr>
            <a:normAutofit fontScale="90000"/>
          </a:bodyPr>
          <a:lstStyle/>
          <a:p>
            <a:r>
              <a:rPr lang="el-GR" b="1" dirty="0" smtClean="0"/>
              <a:t>Επιλογή  Διεπιστημονικών Θεμάτων: </a:t>
            </a:r>
            <a:r>
              <a:rPr lang="el-GR" sz="3100" b="1" dirty="0" smtClean="0"/>
              <a:t>Μαθητές Επιλέγουν </a:t>
            </a:r>
            <a:r>
              <a:rPr lang="en-US" sz="3100" b="1" dirty="0" smtClean="0"/>
              <a:t>&amp;</a:t>
            </a:r>
            <a:r>
              <a:rPr lang="el-GR" sz="3100" b="1" dirty="0" smtClean="0"/>
              <a:t>Τμήμα Ενδιαφέροντος </a:t>
            </a:r>
          </a:p>
        </p:txBody>
      </p:sp>
      <p:sp>
        <p:nvSpPr>
          <p:cNvPr id="21507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714488"/>
            <a:ext cx="8074025" cy="3724275"/>
          </a:xfrm>
        </p:spPr>
        <p:txBody>
          <a:bodyPr>
            <a:normAutofit lnSpcReduction="10000"/>
          </a:bodyPr>
          <a:lstStyle/>
          <a:p>
            <a:r>
              <a:rPr lang="el-GR" sz="2900" dirty="0" smtClean="0"/>
              <a:t>Μαθητές επιλέγουν από  προτεινόμενα θέματα  και  δημιουργούνται από μαθητές διαφορετικών τμημάτων τα «</a:t>
            </a:r>
            <a:r>
              <a:rPr lang="el-GR" sz="2900" b="1" dirty="0" smtClean="0"/>
              <a:t>Τμήματα Ενδιαφέροντος</a:t>
            </a:r>
            <a:r>
              <a:rPr lang="el-GR" sz="2900" dirty="0" smtClean="0"/>
              <a:t>».</a:t>
            </a:r>
          </a:p>
          <a:p>
            <a:r>
              <a:rPr lang="el-GR" sz="2900" dirty="0" smtClean="0"/>
              <a:t>Προσπάθεια δημιουργίας  ισοδύναμων τμημάτων μέσω επιλογών και κληρώσεων.</a:t>
            </a:r>
          </a:p>
          <a:p>
            <a:r>
              <a:rPr lang="el-GR" sz="2900" dirty="0" smtClean="0"/>
              <a:t>Όσοι μαθητές δεν ενταχθούν σε πρώτη τους επιλογή προηγούνται στις επιλογές το επόμενο τετράμηνο.</a:t>
            </a:r>
          </a:p>
          <a:p>
            <a:endParaRPr lang="el-GR" dirty="0" smtClean="0"/>
          </a:p>
        </p:txBody>
      </p:sp>
    </p:spTree>
    <p:extLst>
      <p:ext uri="{BB962C8B-B14F-4D97-AF65-F5344CB8AC3E}">
        <p14:creationId xmlns="" xmlns:p14="http://schemas.microsoft.com/office/powerpoint/2010/main" val="100322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8 - Τίτλος"/>
          <p:cNvSpPr>
            <a:spLocks noGrp="1"/>
          </p:cNvSpPr>
          <p:nvPr>
            <p:ph type="title"/>
          </p:nvPr>
        </p:nvSpPr>
        <p:spPr>
          <a:xfrm>
            <a:off x="304800" y="-71462"/>
            <a:ext cx="8382000" cy="1143000"/>
          </a:xfrm>
        </p:spPr>
        <p:txBody>
          <a:bodyPr>
            <a:normAutofit fontScale="90000"/>
          </a:bodyPr>
          <a:lstStyle/>
          <a:p>
            <a:r>
              <a:rPr lang="el-GR" sz="2800" dirty="0" smtClean="0"/>
              <a:t/>
            </a:r>
            <a:br>
              <a:rPr lang="el-GR" sz="2800" dirty="0" smtClean="0"/>
            </a:br>
            <a:r>
              <a:rPr lang="el-GR" sz="3200" b="1" dirty="0" smtClean="0"/>
              <a:t>Οργάνωση Ομάδων, Κατανομή Θεμάτων:</a:t>
            </a:r>
            <a:r>
              <a:rPr lang="el-GR" sz="2800" b="1" dirty="0" smtClean="0"/>
              <a:t/>
            </a:r>
            <a:br>
              <a:rPr lang="el-GR" sz="2800" b="1" dirty="0" smtClean="0"/>
            </a:br>
            <a:r>
              <a:rPr lang="el-GR" sz="2600" b="1" dirty="0" smtClean="0"/>
              <a:t>Α. Ομάδες Κοινού Θέματος  Χαλαρής Συνεργασίας </a:t>
            </a:r>
          </a:p>
        </p:txBody>
      </p:sp>
      <p:grpSp>
        <p:nvGrpSpPr>
          <p:cNvPr id="2" name="Group 2"/>
          <p:cNvGrpSpPr>
            <a:grpSpLocks noGrp="1"/>
          </p:cNvGrpSpPr>
          <p:nvPr/>
        </p:nvGrpSpPr>
        <p:grpSpPr bwMode="auto">
          <a:xfrm>
            <a:off x="571472" y="1714488"/>
            <a:ext cx="8001056" cy="4214842"/>
            <a:chOff x="1860" y="7767"/>
            <a:chExt cx="8160" cy="8145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1860" y="7767"/>
              <a:ext cx="3390" cy="3390"/>
              <a:chOff x="1860" y="1545"/>
              <a:chExt cx="3390" cy="3390"/>
            </a:xfrm>
          </p:grpSpPr>
          <p:sp>
            <p:nvSpPr>
              <p:cNvPr id="22591" name="Oval 4"/>
              <p:cNvSpPr>
                <a:spLocks noChangeArrowheads="1"/>
              </p:cNvSpPr>
              <p:nvPr/>
            </p:nvSpPr>
            <p:spPr bwMode="auto">
              <a:xfrm>
                <a:off x="1860" y="1545"/>
                <a:ext cx="3390" cy="339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l-GR">
                  <a:cs typeface="Arial" charset="0"/>
                </a:endParaRPr>
              </a:p>
            </p:txBody>
          </p:sp>
          <p:sp>
            <p:nvSpPr>
              <p:cNvPr id="22592" name="Text Box 5"/>
              <p:cNvSpPr txBox="1">
                <a:spLocks noChangeArrowheads="1"/>
              </p:cNvSpPr>
              <p:nvPr/>
            </p:nvSpPr>
            <p:spPr bwMode="auto">
              <a:xfrm>
                <a:off x="1992" y="1680"/>
                <a:ext cx="3141" cy="8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>
                  <a:spcAft>
                    <a:spcPts val="1000"/>
                  </a:spcAft>
                </a:pPr>
                <a:r>
                  <a:rPr lang="el-GR" sz="800" b="1">
                    <a:latin typeface="Calibri" pitchFamily="34" charset="0"/>
                    <a:cs typeface="Arial" charset="0"/>
                  </a:rPr>
                  <a:t>Θέμα κοινό</a:t>
                </a:r>
                <a:br>
                  <a:rPr lang="el-GR" sz="800" b="1">
                    <a:latin typeface="Calibri" pitchFamily="34" charset="0"/>
                    <a:cs typeface="Arial" charset="0"/>
                  </a:rPr>
                </a:br>
                <a:r>
                  <a:rPr lang="el-GR" sz="800" b="1">
                    <a:latin typeface="Calibri" pitchFamily="34" charset="0"/>
                    <a:cs typeface="Arial" charset="0"/>
                  </a:rPr>
                  <a:t>1</a:t>
                </a:r>
                <a:r>
                  <a:rPr lang="el-GR" sz="800" b="1" baseline="30000">
                    <a:latin typeface="Calibri" pitchFamily="34" charset="0"/>
                    <a:cs typeface="Arial" charset="0"/>
                  </a:rPr>
                  <a:t>η</a:t>
                </a:r>
                <a:r>
                  <a:rPr lang="el-GR" sz="800" b="1">
                    <a:latin typeface="Calibri" pitchFamily="34" charset="0"/>
                    <a:cs typeface="Arial" charset="0"/>
                  </a:rPr>
                  <a:t> Ομάδα &amp; Υποομάδες Υποδομή</a:t>
                </a:r>
              </a:p>
              <a:p>
                <a:pPr eaLnBrk="1" hangingPunct="1"/>
                <a:endParaRPr lang="el-GR">
                  <a:cs typeface="Arial" charset="0"/>
                </a:endParaRPr>
              </a:p>
            </p:txBody>
          </p:sp>
          <p:grpSp>
            <p:nvGrpSpPr>
              <p:cNvPr id="4" name="Group 6"/>
              <p:cNvGrpSpPr>
                <a:grpSpLocks/>
              </p:cNvGrpSpPr>
              <p:nvPr/>
            </p:nvGrpSpPr>
            <p:grpSpPr bwMode="auto">
              <a:xfrm>
                <a:off x="2188" y="2628"/>
                <a:ext cx="1078" cy="1781"/>
                <a:chOff x="2280" y="2721"/>
                <a:chExt cx="1230" cy="2034"/>
              </a:xfrm>
            </p:grpSpPr>
            <p:sp>
              <p:nvSpPr>
                <p:cNvPr id="22602" name="Oval 7"/>
                <p:cNvSpPr>
                  <a:spLocks noChangeArrowheads="1"/>
                </p:cNvSpPr>
                <p:nvPr/>
              </p:nvSpPr>
              <p:spPr bwMode="auto">
                <a:xfrm>
                  <a:off x="2280" y="2721"/>
                  <a:ext cx="1230" cy="203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2603" name="Oval 8"/>
                <p:cNvSpPr>
                  <a:spLocks noChangeArrowheads="1"/>
                </p:cNvSpPr>
                <p:nvPr/>
              </p:nvSpPr>
              <p:spPr bwMode="auto">
                <a:xfrm>
                  <a:off x="2399" y="2736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2604" name="Oval 9"/>
                <p:cNvSpPr>
                  <a:spLocks noChangeArrowheads="1"/>
                </p:cNvSpPr>
                <p:nvPr/>
              </p:nvSpPr>
              <p:spPr bwMode="auto">
                <a:xfrm>
                  <a:off x="2399" y="3738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2605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2655" y="2962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1</a:t>
                  </a:r>
                  <a:endParaRPr lang="el-GR">
                    <a:cs typeface="Arial" charset="0"/>
                  </a:endParaRPr>
                </a:p>
              </p:txBody>
            </p:sp>
            <p:sp>
              <p:nvSpPr>
                <p:cNvPr id="22606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2655" y="3985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2</a:t>
                  </a:r>
                  <a:endParaRPr lang="el-GR">
                    <a:cs typeface="Arial" charset="0"/>
                  </a:endParaRPr>
                </a:p>
              </p:txBody>
            </p:sp>
          </p:grpSp>
          <p:grpSp>
            <p:nvGrpSpPr>
              <p:cNvPr id="5" name="Group 12"/>
              <p:cNvGrpSpPr>
                <a:grpSpLocks/>
              </p:cNvGrpSpPr>
              <p:nvPr/>
            </p:nvGrpSpPr>
            <p:grpSpPr bwMode="auto">
              <a:xfrm>
                <a:off x="3844" y="2628"/>
                <a:ext cx="1078" cy="1781"/>
                <a:chOff x="2280" y="2721"/>
                <a:chExt cx="1230" cy="2034"/>
              </a:xfrm>
            </p:grpSpPr>
            <p:sp>
              <p:nvSpPr>
                <p:cNvPr id="22597" name="Oval 13"/>
                <p:cNvSpPr>
                  <a:spLocks noChangeArrowheads="1"/>
                </p:cNvSpPr>
                <p:nvPr/>
              </p:nvSpPr>
              <p:spPr bwMode="auto">
                <a:xfrm>
                  <a:off x="2280" y="2721"/>
                  <a:ext cx="1230" cy="203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2598" name="Oval 14"/>
                <p:cNvSpPr>
                  <a:spLocks noChangeArrowheads="1"/>
                </p:cNvSpPr>
                <p:nvPr/>
              </p:nvSpPr>
              <p:spPr bwMode="auto">
                <a:xfrm>
                  <a:off x="2399" y="2736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2599" name="Oval 15"/>
                <p:cNvSpPr>
                  <a:spLocks noChangeArrowheads="1"/>
                </p:cNvSpPr>
                <p:nvPr/>
              </p:nvSpPr>
              <p:spPr bwMode="auto">
                <a:xfrm>
                  <a:off x="2399" y="3738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2600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2655" y="2962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3</a:t>
                  </a:r>
                  <a:endParaRPr lang="el-GR">
                    <a:cs typeface="Arial" charset="0"/>
                  </a:endParaRPr>
                </a:p>
              </p:txBody>
            </p:sp>
            <p:sp>
              <p:nvSpPr>
                <p:cNvPr id="22601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2655" y="3985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 dirty="0">
                      <a:latin typeface="Calibri" pitchFamily="34" charset="0"/>
                      <a:cs typeface="Arial" charset="0"/>
                    </a:rPr>
                    <a:t>4</a:t>
                  </a:r>
                  <a:endParaRPr lang="el-GR" dirty="0">
                    <a:cs typeface="Arial" charset="0"/>
                  </a:endParaRPr>
                </a:p>
              </p:txBody>
            </p:sp>
          </p:grpSp>
          <p:cxnSp>
            <p:nvCxnSpPr>
              <p:cNvPr id="22595" name="AutoShape 18"/>
              <p:cNvCxnSpPr>
                <a:cxnSpLocks noChangeShapeType="1"/>
              </p:cNvCxnSpPr>
              <p:nvPr/>
            </p:nvCxnSpPr>
            <p:spPr bwMode="auto">
              <a:xfrm>
                <a:off x="3266" y="3069"/>
                <a:ext cx="578" cy="0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2596" name="AutoShape 19"/>
              <p:cNvCxnSpPr>
                <a:cxnSpLocks noChangeShapeType="1"/>
              </p:cNvCxnSpPr>
              <p:nvPr/>
            </p:nvCxnSpPr>
            <p:spPr bwMode="auto">
              <a:xfrm flipH="1">
                <a:off x="3266" y="3976"/>
                <a:ext cx="578" cy="0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</p:grpSp>
        <p:grpSp>
          <p:nvGrpSpPr>
            <p:cNvPr id="6" name="Group 20"/>
            <p:cNvGrpSpPr>
              <a:grpSpLocks/>
            </p:cNvGrpSpPr>
            <p:nvPr/>
          </p:nvGrpSpPr>
          <p:grpSpPr bwMode="auto">
            <a:xfrm>
              <a:off x="6630" y="7767"/>
              <a:ext cx="3390" cy="3390"/>
              <a:chOff x="1860" y="1545"/>
              <a:chExt cx="3390" cy="3390"/>
            </a:xfrm>
          </p:grpSpPr>
          <p:sp>
            <p:nvSpPr>
              <p:cNvPr id="22575" name="Oval 21"/>
              <p:cNvSpPr>
                <a:spLocks noChangeArrowheads="1"/>
              </p:cNvSpPr>
              <p:nvPr/>
            </p:nvSpPr>
            <p:spPr bwMode="auto">
              <a:xfrm>
                <a:off x="1860" y="1545"/>
                <a:ext cx="3390" cy="339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l-GR">
                  <a:cs typeface="Arial" charset="0"/>
                </a:endParaRPr>
              </a:p>
            </p:txBody>
          </p:sp>
          <p:sp>
            <p:nvSpPr>
              <p:cNvPr id="22576" name="Text Box 22"/>
              <p:cNvSpPr txBox="1">
                <a:spLocks noChangeArrowheads="1"/>
              </p:cNvSpPr>
              <p:nvPr/>
            </p:nvSpPr>
            <p:spPr bwMode="auto">
              <a:xfrm>
                <a:off x="1992" y="1680"/>
                <a:ext cx="3141" cy="8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>
                  <a:spcAft>
                    <a:spcPts val="1000"/>
                  </a:spcAft>
                </a:pPr>
                <a:r>
                  <a:rPr lang="el-GR" sz="800" b="1">
                    <a:latin typeface="Calibri" pitchFamily="34" charset="0"/>
                    <a:cs typeface="Arial" charset="0"/>
                  </a:rPr>
                  <a:t>       Θέμα κοινό                         2</a:t>
                </a:r>
                <a:r>
                  <a:rPr lang="el-GR" sz="800" b="1" baseline="30000">
                    <a:latin typeface="Calibri" pitchFamily="34" charset="0"/>
                    <a:cs typeface="Arial" charset="0"/>
                  </a:rPr>
                  <a:t>η</a:t>
                </a:r>
                <a:r>
                  <a:rPr lang="el-GR" sz="800" b="1">
                    <a:latin typeface="Calibri" pitchFamily="34" charset="0"/>
                    <a:cs typeface="Arial" charset="0"/>
                  </a:rPr>
                  <a:t> Ομά</a:t>
                </a:r>
                <a:r>
                  <a:rPr lang="el-GR" sz="900" b="1">
                    <a:latin typeface="Calibri" pitchFamily="34" charset="0"/>
                    <a:cs typeface="Arial" charset="0"/>
                  </a:rPr>
                  <a:t>δα &amp;Υποομάδες</a:t>
                </a:r>
                <a:endParaRPr lang="el-GR" sz="800" b="1">
                  <a:latin typeface="Times New Roman" pitchFamily="18" charset="0"/>
                  <a:cs typeface="Arial" charset="0"/>
                </a:endParaRPr>
              </a:p>
              <a:p>
                <a:pPr eaLnBrk="1" hangingPunct="1"/>
                <a:endParaRPr lang="el-GR">
                  <a:cs typeface="Arial" charset="0"/>
                </a:endParaRPr>
              </a:p>
            </p:txBody>
          </p:sp>
          <p:grpSp>
            <p:nvGrpSpPr>
              <p:cNvPr id="7" name="Group 23"/>
              <p:cNvGrpSpPr>
                <a:grpSpLocks/>
              </p:cNvGrpSpPr>
              <p:nvPr/>
            </p:nvGrpSpPr>
            <p:grpSpPr bwMode="auto">
              <a:xfrm>
                <a:off x="2188" y="2628"/>
                <a:ext cx="1078" cy="1781"/>
                <a:chOff x="2280" y="2721"/>
                <a:chExt cx="1230" cy="2034"/>
              </a:xfrm>
            </p:grpSpPr>
            <p:sp>
              <p:nvSpPr>
                <p:cNvPr id="22586" name="Oval 24"/>
                <p:cNvSpPr>
                  <a:spLocks noChangeArrowheads="1"/>
                </p:cNvSpPr>
                <p:nvPr/>
              </p:nvSpPr>
              <p:spPr bwMode="auto">
                <a:xfrm>
                  <a:off x="2280" y="2721"/>
                  <a:ext cx="1230" cy="203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2587" name="Oval 25"/>
                <p:cNvSpPr>
                  <a:spLocks noChangeArrowheads="1"/>
                </p:cNvSpPr>
                <p:nvPr/>
              </p:nvSpPr>
              <p:spPr bwMode="auto">
                <a:xfrm>
                  <a:off x="2399" y="2736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2588" name="Oval 26"/>
                <p:cNvSpPr>
                  <a:spLocks noChangeArrowheads="1"/>
                </p:cNvSpPr>
                <p:nvPr/>
              </p:nvSpPr>
              <p:spPr bwMode="auto">
                <a:xfrm>
                  <a:off x="2399" y="3738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2589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2655" y="2962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1</a:t>
                  </a:r>
                  <a:endParaRPr lang="el-GR">
                    <a:cs typeface="Arial" charset="0"/>
                  </a:endParaRPr>
                </a:p>
              </p:txBody>
            </p:sp>
            <p:sp>
              <p:nvSpPr>
                <p:cNvPr id="22590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2655" y="3985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2</a:t>
                  </a:r>
                  <a:endParaRPr lang="el-GR">
                    <a:cs typeface="Arial" charset="0"/>
                  </a:endParaRPr>
                </a:p>
              </p:txBody>
            </p:sp>
          </p:grpSp>
          <p:grpSp>
            <p:nvGrpSpPr>
              <p:cNvPr id="8" name="Group 29"/>
              <p:cNvGrpSpPr>
                <a:grpSpLocks/>
              </p:cNvGrpSpPr>
              <p:nvPr/>
            </p:nvGrpSpPr>
            <p:grpSpPr bwMode="auto">
              <a:xfrm>
                <a:off x="3844" y="2628"/>
                <a:ext cx="1078" cy="1781"/>
                <a:chOff x="2280" y="2721"/>
                <a:chExt cx="1230" cy="2034"/>
              </a:xfrm>
            </p:grpSpPr>
            <p:sp>
              <p:nvSpPr>
                <p:cNvPr id="22581" name="Oval 30"/>
                <p:cNvSpPr>
                  <a:spLocks noChangeArrowheads="1"/>
                </p:cNvSpPr>
                <p:nvPr/>
              </p:nvSpPr>
              <p:spPr bwMode="auto">
                <a:xfrm>
                  <a:off x="2280" y="2721"/>
                  <a:ext cx="1230" cy="203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2582" name="Oval 31"/>
                <p:cNvSpPr>
                  <a:spLocks noChangeArrowheads="1"/>
                </p:cNvSpPr>
                <p:nvPr/>
              </p:nvSpPr>
              <p:spPr bwMode="auto">
                <a:xfrm>
                  <a:off x="2399" y="2736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2583" name="Oval 32"/>
                <p:cNvSpPr>
                  <a:spLocks noChangeArrowheads="1"/>
                </p:cNvSpPr>
                <p:nvPr/>
              </p:nvSpPr>
              <p:spPr bwMode="auto">
                <a:xfrm>
                  <a:off x="2399" y="3738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2584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2655" y="2962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3</a:t>
                  </a:r>
                  <a:endParaRPr lang="el-GR">
                    <a:cs typeface="Arial" charset="0"/>
                  </a:endParaRPr>
                </a:p>
              </p:txBody>
            </p:sp>
            <p:sp>
              <p:nvSpPr>
                <p:cNvPr id="22585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2655" y="3985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4</a:t>
                  </a:r>
                  <a:endParaRPr lang="el-GR">
                    <a:cs typeface="Arial" charset="0"/>
                  </a:endParaRPr>
                </a:p>
              </p:txBody>
            </p:sp>
          </p:grpSp>
          <p:cxnSp>
            <p:nvCxnSpPr>
              <p:cNvPr id="22579" name="AutoShape 35"/>
              <p:cNvCxnSpPr>
                <a:cxnSpLocks noChangeShapeType="1"/>
              </p:cNvCxnSpPr>
              <p:nvPr/>
            </p:nvCxnSpPr>
            <p:spPr bwMode="auto">
              <a:xfrm>
                <a:off x="3266" y="3069"/>
                <a:ext cx="578" cy="0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2580" name="AutoShape 36"/>
              <p:cNvCxnSpPr>
                <a:cxnSpLocks noChangeShapeType="1"/>
              </p:cNvCxnSpPr>
              <p:nvPr/>
            </p:nvCxnSpPr>
            <p:spPr bwMode="auto">
              <a:xfrm flipH="1">
                <a:off x="3266" y="3976"/>
                <a:ext cx="578" cy="0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</p:grpSp>
        <p:grpSp>
          <p:nvGrpSpPr>
            <p:cNvPr id="9" name="Group 37"/>
            <p:cNvGrpSpPr>
              <a:grpSpLocks/>
            </p:cNvGrpSpPr>
            <p:nvPr/>
          </p:nvGrpSpPr>
          <p:grpSpPr bwMode="auto">
            <a:xfrm>
              <a:off x="1860" y="12522"/>
              <a:ext cx="3390" cy="3390"/>
              <a:chOff x="1860" y="1545"/>
              <a:chExt cx="3390" cy="3390"/>
            </a:xfrm>
          </p:grpSpPr>
          <p:sp>
            <p:nvSpPr>
              <p:cNvPr id="22559" name="Oval 38"/>
              <p:cNvSpPr>
                <a:spLocks noChangeArrowheads="1"/>
              </p:cNvSpPr>
              <p:nvPr/>
            </p:nvSpPr>
            <p:spPr bwMode="auto">
              <a:xfrm>
                <a:off x="1860" y="1545"/>
                <a:ext cx="3390" cy="339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l-GR">
                  <a:cs typeface="Arial" charset="0"/>
                </a:endParaRPr>
              </a:p>
            </p:txBody>
          </p:sp>
          <p:sp>
            <p:nvSpPr>
              <p:cNvPr id="22560" name="Text Box 39"/>
              <p:cNvSpPr txBox="1">
                <a:spLocks noChangeArrowheads="1"/>
              </p:cNvSpPr>
              <p:nvPr/>
            </p:nvSpPr>
            <p:spPr bwMode="auto">
              <a:xfrm>
                <a:off x="1992" y="1680"/>
                <a:ext cx="3141" cy="8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>
                  <a:spcAft>
                    <a:spcPts val="1000"/>
                  </a:spcAft>
                </a:pPr>
                <a:r>
                  <a:rPr lang="el-GR" sz="800" b="1">
                    <a:latin typeface="Calibri" pitchFamily="34" charset="0"/>
                    <a:cs typeface="Arial" charset="0"/>
                  </a:rPr>
                  <a:t>Θέμα κοινό</a:t>
                </a:r>
                <a:r>
                  <a:rPr lang="el-GR" sz="1400" b="1">
                    <a:latin typeface="Times New Roman" pitchFamily="18" charset="0"/>
                    <a:cs typeface="Arial" charset="0"/>
                  </a:rPr>
                  <a:t/>
                </a:r>
                <a:br>
                  <a:rPr lang="el-GR" sz="1400" b="1">
                    <a:latin typeface="Times New Roman" pitchFamily="18" charset="0"/>
                    <a:cs typeface="Arial" charset="0"/>
                  </a:rPr>
                </a:br>
                <a:r>
                  <a:rPr lang="el-GR" sz="800" b="1">
                    <a:latin typeface="Calibri" pitchFamily="34" charset="0"/>
                    <a:cs typeface="Arial" charset="0"/>
                  </a:rPr>
                  <a:t>3</a:t>
                </a:r>
                <a:r>
                  <a:rPr lang="el-GR" sz="800" b="1" baseline="30000">
                    <a:latin typeface="Calibri" pitchFamily="34" charset="0"/>
                    <a:cs typeface="Arial" charset="0"/>
                  </a:rPr>
                  <a:t>η</a:t>
                </a:r>
                <a:r>
                  <a:rPr lang="el-GR" sz="800" b="1">
                    <a:latin typeface="Calibri" pitchFamily="34" charset="0"/>
                    <a:cs typeface="Arial" charset="0"/>
                  </a:rPr>
                  <a:t> Ομάδα &amp;</a:t>
                </a:r>
                <a:r>
                  <a:rPr lang="el-GR" sz="1400" b="1">
                    <a:latin typeface="Calibri" pitchFamily="34" charset="0"/>
                    <a:cs typeface="Arial" charset="0"/>
                  </a:rPr>
                  <a:t> </a:t>
                </a:r>
                <a:r>
                  <a:rPr lang="el-GR" sz="800" b="1">
                    <a:latin typeface="Calibri" pitchFamily="34" charset="0"/>
                    <a:cs typeface="Arial" charset="0"/>
                  </a:rPr>
                  <a:t>Υποομάδες</a:t>
                </a:r>
                <a:endParaRPr lang="el-GR" sz="800" b="1">
                  <a:latin typeface="Times New Roman" pitchFamily="18" charset="0"/>
                  <a:cs typeface="Arial" charset="0"/>
                </a:endParaRPr>
              </a:p>
              <a:p>
                <a:pPr eaLnBrk="1" hangingPunct="1"/>
                <a:endParaRPr lang="el-GR">
                  <a:cs typeface="Arial" charset="0"/>
                </a:endParaRPr>
              </a:p>
            </p:txBody>
          </p:sp>
          <p:grpSp>
            <p:nvGrpSpPr>
              <p:cNvPr id="10" name="Group 40"/>
              <p:cNvGrpSpPr>
                <a:grpSpLocks/>
              </p:cNvGrpSpPr>
              <p:nvPr/>
            </p:nvGrpSpPr>
            <p:grpSpPr bwMode="auto">
              <a:xfrm>
                <a:off x="2188" y="2628"/>
                <a:ext cx="1078" cy="1781"/>
                <a:chOff x="2280" y="2721"/>
                <a:chExt cx="1230" cy="2034"/>
              </a:xfrm>
            </p:grpSpPr>
            <p:sp>
              <p:nvSpPr>
                <p:cNvPr id="22570" name="Oval 41"/>
                <p:cNvSpPr>
                  <a:spLocks noChangeArrowheads="1"/>
                </p:cNvSpPr>
                <p:nvPr/>
              </p:nvSpPr>
              <p:spPr bwMode="auto">
                <a:xfrm>
                  <a:off x="2280" y="2721"/>
                  <a:ext cx="1230" cy="203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2571" name="Oval 42"/>
                <p:cNvSpPr>
                  <a:spLocks noChangeArrowheads="1"/>
                </p:cNvSpPr>
                <p:nvPr/>
              </p:nvSpPr>
              <p:spPr bwMode="auto">
                <a:xfrm>
                  <a:off x="2399" y="2736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2572" name="Oval 43"/>
                <p:cNvSpPr>
                  <a:spLocks noChangeArrowheads="1"/>
                </p:cNvSpPr>
                <p:nvPr/>
              </p:nvSpPr>
              <p:spPr bwMode="auto">
                <a:xfrm>
                  <a:off x="2399" y="3738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2573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2655" y="2962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1</a:t>
                  </a:r>
                  <a:endParaRPr lang="el-GR">
                    <a:cs typeface="Arial" charset="0"/>
                  </a:endParaRPr>
                </a:p>
              </p:txBody>
            </p:sp>
            <p:sp>
              <p:nvSpPr>
                <p:cNvPr id="22574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2655" y="3985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2</a:t>
                  </a:r>
                  <a:endParaRPr lang="el-GR">
                    <a:cs typeface="Arial" charset="0"/>
                  </a:endParaRPr>
                </a:p>
              </p:txBody>
            </p:sp>
          </p:grpSp>
          <p:grpSp>
            <p:nvGrpSpPr>
              <p:cNvPr id="11" name="Group 46"/>
              <p:cNvGrpSpPr>
                <a:grpSpLocks/>
              </p:cNvGrpSpPr>
              <p:nvPr/>
            </p:nvGrpSpPr>
            <p:grpSpPr bwMode="auto">
              <a:xfrm>
                <a:off x="3844" y="2628"/>
                <a:ext cx="1078" cy="1781"/>
                <a:chOff x="2280" y="2721"/>
                <a:chExt cx="1230" cy="2034"/>
              </a:xfrm>
            </p:grpSpPr>
            <p:sp>
              <p:nvSpPr>
                <p:cNvPr id="22565" name="Oval 47"/>
                <p:cNvSpPr>
                  <a:spLocks noChangeArrowheads="1"/>
                </p:cNvSpPr>
                <p:nvPr/>
              </p:nvSpPr>
              <p:spPr bwMode="auto">
                <a:xfrm>
                  <a:off x="2280" y="2721"/>
                  <a:ext cx="1230" cy="203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2566" name="Oval 48"/>
                <p:cNvSpPr>
                  <a:spLocks noChangeArrowheads="1"/>
                </p:cNvSpPr>
                <p:nvPr/>
              </p:nvSpPr>
              <p:spPr bwMode="auto">
                <a:xfrm>
                  <a:off x="2399" y="2736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2567" name="Oval 49"/>
                <p:cNvSpPr>
                  <a:spLocks noChangeArrowheads="1"/>
                </p:cNvSpPr>
                <p:nvPr/>
              </p:nvSpPr>
              <p:spPr bwMode="auto">
                <a:xfrm>
                  <a:off x="2399" y="3738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2568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2655" y="2962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3</a:t>
                  </a:r>
                  <a:endParaRPr lang="el-GR">
                    <a:cs typeface="Arial" charset="0"/>
                  </a:endParaRPr>
                </a:p>
              </p:txBody>
            </p:sp>
            <p:sp>
              <p:nvSpPr>
                <p:cNvPr id="22569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2655" y="3985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4</a:t>
                  </a:r>
                  <a:endParaRPr lang="el-GR">
                    <a:cs typeface="Arial" charset="0"/>
                  </a:endParaRPr>
                </a:p>
              </p:txBody>
            </p:sp>
          </p:grpSp>
          <p:cxnSp>
            <p:nvCxnSpPr>
              <p:cNvPr id="22563" name="AutoShape 52"/>
              <p:cNvCxnSpPr>
                <a:cxnSpLocks noChangeShapeType="1"/>
              </p:cNvCxnSpPr>
              <p:nvPr/>
            </p:nvCxnSpPr>
            <p:spPr bwMode="auto">
              <a:xfrm>
                <a:off x="3266" y="3069"/>
                <a:ext cx="578" cy="0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2564" name="AutoShape 53"/>
              <p:cNvCxnSpPr>
                <a:cxnSpLocks noChangeShapeType="1"/>
              </p:cNvCxnSpPr>
              <p:nvPr/>
            </p:nvCxnSpPr>
            <p:spPr bwMode="auto">
              <a:xfrm flipH="1">
                <a:off x="3266" y="3976"/>
                <a:ext cx="578" cy="0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</p:grpSp>
        <p:grpSp>
          <p:nvGrpSpPr>
            <p:cNvPr id="12" name="Group 54"/>
            <p:cNvGrpSpPr>
              <a:grpSpLocks/>
            </p:cNvGrpSpPr>
            <p:nvPr/>
          </p:nvGrpSpPr>
          <p:grpSpPr bwMode="auto">
            <a:xfrm>
              <a:off x="6630" y="12522"/>
              <a:ext cx="3390" cy="3390"/>
              <a:chOff x="1860" y="1545"/>
              <a:chExt cx="3390" cy="3390"/>
            </a:xfrm>
          </p:grpSpPr>
          <p:sp>
            <p:nvSpPr>
              <p:cNvPr id="22543" name="Oval 55"/>
              <p:cNvSpPr>
                <a:spLocks noChangeArrowheads="1"/>
              </p:cNvSpPr>
              <p:nvPr/>
            </p:nvSpPr>
            <p:spPr bwMode="auto">
              <a:xfrm>
                <a:off x="1860" y="1545"/>
                <a:ext cx="3390" cy="339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l-GR">
                  <a:cs typeface="Arial" charset="0"/>
                </a:endParaRPr>
              </a:p>
            </p:txBody>
          </p:sp>
          <p:sp>
            <p:nvSpPr>
              <p:cNvPr id="22544" name="Text Box 56"/>
              <p:cNvSpPr txBox="1">
                <a:spLocks noChangeArrowheads="1"/>
              </p:cNvSpPr>
              <p:nvPr/>
            </p:nvSpPr>
            <p:spPr bwMode="auto">
              <a:xfrm>
                <a:off x="1992" y="1680"/>
                <a:ext cx="3141" cy="8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>
                  <a:spcAft>
                    <a:spcPts val="1000"/>
                  </a:spcAft>
                </a:pPr>
                <a:r>
                  <a:rPr lang="el-GR" sz="800" b="1">
                    <a:latin typeface="Calibri" pitchFamily="34" charset="0"/>
                    <a:cs typeface="Arial" charset="0"/>
                  </a:rPr>
                  <a:t>Θέμα κοινό</a:t>
                </a:r>
                <a:r>
                  <a:rPr lang="el-GR" sz="1400" b="1">
                    <a:latin typeface="Times New Roman" pitchFamily="18" charset="0"/>
                    <a:cs typeface="Arial" charset="0"/>
                  </a:rPr>
                  <a:t/>
                </a:r>
                <a:br>
                  <a:rPr lang="el-GR" sz="1400" b="1">
                    <a:latin typeface="Times New Roman" pitchFamily="18" charset="0"/>
                    <a:cs typeface="Arial" charset="0"/>
                  </a:rPr>
                </a:br>
                <a:r>
                  <a:rPr lang="el-GR" sz="800" b="1" baseline="30000">
                    <a:latin typeface="Calibri" pitchFamily="34" charset="0"/>
                    <a:cs typeface="Arial" charset="0"/>
                  </a:rPr>
                  <a:t>4η</a:t>
                </a:r>
                <a:r>
                  <a:rPr lang="el-GR" sz="800" b="1">
                    <a:latin typeface="Calibri" pitchFamily="34" charset="0"/>
                    <a:cs typeface="Arial" charset="0"/>
                  </a:rPr>
                  <a:t> Ομάδα &amp;</a:t>
                </a:r>
                <a:r>
                  <a:rPr lang="el-GR" sz="1400" b="1">
                    <a:latin typeface="Calibri" pitchFamily="34" charset="0"/>
                    <a:cs typeface="Arial" charset="0"/>
                  </a:rPr>
                  <a:t> </a:t>
                </a:r>
                <a:r>
                  <a:rPr lang="el-GR" sz="800" b="1">
                    <a:latin typeface="Calibri" pitchFamily="34" charset="0"/>
                    <a:cs typeface="Arial" charset="0"/>
                  </a:rPr>
                  <a:t>Υποομάδες</a:t>
                </a:r>
                <a:endParaRPr lang="el-GR" sz="800" b="1">
                  <a:latin typeface="Times New Roman" pitchFamily="18" charset="0"/>
                  <a:cs typeface="Arial" charset="0"/>
                </a:endParaRPr>
              </a:p>
              <a:p>
                <a:pPr algn="ctr" eaLnBrk="1" hangingPunct="1">
                  <a:spcAft>
                    <a:spcPts val="1000"/>
                  </a:spcAft>
                </a:pPr>
                <a:endParaRPr lang="el-GR" sz="1400" b="1">
                  <a:latin typeface="Times New Roman" pitchFamily="18" charset="0"/>
                  <a:cs typeface="Arial" charset="0"/>
                </a:endParaRPr>
              </a:p>
              <a:p>
                <a:pPr eaLnBrk="1" hangingPunct="1"/>
                <a:endParaRPr lang="el-GR">
                  <a:cs typeface="Arial" charset="0"/>
                </a:endParaRPr>
              </a:p>
            </p:txBody>
          </p:sp>
          <p:grpSp>
            <p:nvGrpSpPr>
              <p:cNvPr id="13" name="Group 57"/>
              <p:cNvGrpSpPr>
                <a:grpSpLocks/>
              </p:cNvGrpSpPr>
              <p:nvPr/>
            </p:nvGrpSpPr>
            <p:grpSpPr bwMode="auto">
              <a:xfrm>
                <a:off x="2188" y="2628"/>
                <a:ext cx="1078" cy="1781"/>
                <a:chOff x="2280" y="2721"/>
                <a:chExt cx="1230" cy="2034"/>
              </a:xfrm>
            </p:grpSpPr>
            <p:sp>
              <p:nvSpPr>
                <p:cNvPr id="22554" name="Oval 58"/>
                <p:cNvSpPr>
                  <a:spLocks noChangeArrowheads="1"/>
                </p:cNvSpPr>
                <p:nvPr/>
              </p:nvSpPr>
              <p:spPr bwMode="auto">
                <a:xfrm>
                  <a:off x="2280" y="2721"/>
                  <a:ext cx="1230" cy="203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2555" name="Oval 59"/>
                <p:cNvSpPr>
                  <a:spLocks noChangeArrowheads="1"/>
                </p:cNvSpPr>
                <p:nvPr/>
              </p:nvSpPr>
              <p:spPr bwMode="auto">
                <a:xfrm>
                  <a:off x="2399" y="2736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2556" name="Oval 60"/>
                <p:cNvSpPr>
                  <a:spLocks noChangeArrowheads="1"/>
                </p:cNvSpPr>
                <p:nvPr/>
              </p:nvSpPr>
              <p:spPr bwMode="auto">
                <a:xfrm>
                  <a:off x="2399" y="3738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2557" name="Text Box 61"/>
                <p:cNvSpPr txBox="1">
                  <a:spLocks noChangeArrowheads="1"/>
                </p:cNvSpPr>
                <p:nvPr/>
              </p:nvSpPr>
              <p:spPr bwMode="auto">
                <a:xfrm>
                  <a:off x="2655" y="2962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1</a:t>
                  </a:r>
                  <a:endParaRPr lang="el-GR">
                    <a:cs typeface="Arial" charset="0"/>
                  </a:endParaRPr>
                </a:p>
              </p:txBody>
            </p:sp>
            <p:sp>
              <p:nvSpPr>
                <p:cNvPr id="22558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2655" y="3985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2</a:t>
                  </a:r>
                  <a:endParaRPr lang="el-GR">
                    <a:cs typeface="Arial" charset="0"/>
                  </a:endParaRPr>
                </a:p>
              </p:txBody>
            </p:sp>
          </p:grpSp>
          <p:grpSp>
            <p:nvGrpSpPr>
              <p:cNvPr id="14" name="Group 63"/>
              <p:cNvGrpSpPr>
                <a:grpSpLocks/>
              </p:cNvGrpSpPr>
              <p:nvPr/>
            </p:nvGrpSpPr>
            <p:grpSpPr bwMode="auto">
              <a:xfrm>
                <a:off x="3844" y="2628"/>
                <a:ext cx="1078" cy="1781"/>
                <a:chOff x="2280" y="2721"/>
                <a:chExt cx="1230" cy="2034"/>
              </a:xfrm>
            </p:grpSpPr>
            <p:sp>
              <p:nvSpPr>
                <p:cNvPr id="22549" name="Oval 64"/>
                <p:cNvSpPr>
                  <a:spLocks noChangeArrowheads="1"/>
                </p:cNvSpPr>
                <p:nvPr/>
              </p:nvSpPr>
              <p:spPr bwMode="auto">
                <a:xfrm>
                  <a:off x="2280" y="2721"/>
                  <a:ext cx="1230" cy="203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2550" name="Oval 65"/>
                <p:cNvSpPr>
                  <a:spLocks noChangeArrowheads="1"/>
                </p:cNvSpPr>
                <p:nvPr/>
              </p:nvSpPr>
              <p:spPr bwMode="auto">
                <a:xfrm>
                  <a:off x="2399" y="2736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2551" name="Oval 66"/>
                <p:cNvSpPr>
                  <a:spLocks noChangeArrowheads="1"/>
                </p:cNvSpPr>
                <p:nvPr/>
              </p:nvSpPr>
              <p:spPr bwMode="auto">
                <a:xfrm>
                  <a:off x="2399" y="3738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2552" name="Text Box 67"/>
                <p:cNvSpPr txBox="1">
                  <a:spLocks noChangeArrowheads="1"/>
                </p:cNvSpPr>
                <p:nvPr/>
              </p:nvSpPr>
              <p:spPr bwMode="auto">
                <a:xfrm>
                  <a:off x="2655" y="2962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3</a:t>
                  </a:r>
                  <a:endParaRPr lang="el-GR">
                    <a:cs typeface="Arial" charset="0"/>
                  </a:endParaRPr>
                </a:p>
              </p:txBody>
            </p:sp>
            <p:sp>
              <p:nvSpPr>
                <p:cNvPr id="22553" name="Text Box 68"/>
                <p:cNvSpPr txBox="1">
                  <a:spLocks noChangeArrowheads="1"/>
                </p:cNvSpPr>
                <p:nvPr/>
              </p:nvSpPr>
              <p:spPr bwMode="auto">
                <a:xfrm>
                  <a:off x="2655" y="3985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4</a:t>
                  </a:r>
                  <a:endParaRPr lang="el-GR">
                    <a:cs typeface="Arial" charset="0"/>
                  </a:endParaRPr>
                </a:p>
              </p:txBody>
            </p:sp>
          </p:grpSp>
          <p:cxnSp>
            <p:nvCxnSpPr>
              <p:cNvPr id="22547" name="AutoShape 69"/>
              <p:cNvCxnSpPr>
                <a:cxnSpLocks noChangeShapeType="1"/>
              </p:cNvCxnSpPr>
              <p:nvPr/>
            </p:nvCxnSpPr>
            <p:spPr bwMode="auto">
              <a:xfrm>
                <a:off x="3266" y="3069"/>
                <a:ext cx="578" cy="0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2548" name="AutoShape 70"/>
              <p:cNvCxnSpPr>
                <a:cxnSpLocks noChangeShapeType="1"/>
              </p:cNvCxnSpPr>
              <p:nvPr/>
            </p:nvCxnSpPr>
            <p:spPr bwMode="auto">
              <a:xfrm flipH="1">
                <a:off x="3266" y="3976"/>
                <a:ext cx="578" cy="0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</p:grpSp>
        <p:cxnSp>
          <p:nvCxnSpPr>
            <p:cNvPr id="22536" name="AutoShape 71"/>
            <p:cNvCxnSpPr>
              <a:cxnSpLocks noChangeShapeType="1"/>
            </p:cNvCxnSpPr>
            <p:nvPr/>
          </p:nvCxnSpPr>
          <p:spPr bwMode="auto">
            <a:xfrm>
              <a:off x="5430" y="9462"/>
              <a:ext cx="990" cy="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prstDash val="sysDot"/>
              <a:round/>
              <a:headEnd type="triangle" w="med" len="med"/>
              <a:tailEnd type="triangle" w="med" len="med"/>
            </a:ln>
          </p:spPr>
        </p:cxnSp>
        <p:cxnSp>
          <p:nvCxnSpPr>
            <p:cNvPr id="22537" name="AutoShape 72"/>
            <p:cNvCxnSpPr>
              <a:cxnSpLocks noChangeShapeType="1"/>
            </p:cNvCxnSpPr>
            <p:nvPr/>
          </p:nvCxnSpPr>
          <p:spPr bwMode="auto">
            <a:xfrm>
              <a:off x="5430" y="14247"/>
              <a:ext cx="990" cy="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prstDash val="sysDot"/>
              <a:round/>
              <a:headEnd type="triangle" w="med" len="med"/>
              <a:tailEnd type="triangle" w="med" len="med"/>
            </a:ln>
          </p:spPr>
        </p:cxnSp>
        <p:cxnSp>
          <p:nvCxnSpPr>
            <p:cNvPr id="22538" name="AutoShape 73"/>
            <p:cNvCxnSpPr>
              <a:cxnSpLocks noChangeShapeType="1"/>
            </p:cNvCxnSpPr>
            <p:nvPr/>
          </p:nvCxnSpPr>
          <p:spPr bwMode="auto">
            <a:xfrm flipH="1">
              <a:off x="8310" y="11345"/>
              <a:ext cx="1" cy="990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prstDash val="sysDot"/>
              <a:round/>
              <a:headEnd type="triangle" w="med" len="med"/>
              <a:tailEnd type="triangle" w="med" len="med"/>
            </a:ln>
          </p:spPr>
        </p:cxnSp>
        <p:cxnSp>
          <p:nvCxnSpPr>
            <p:cNvPr id="22539" name="AutoShape 74"/>
            <p:cNvCxnSpPr>
              <a:cxnSpLocks noChangeShapeType="1"/>
            </p:cNvCxnSpPr>
            <p:nvPr/>
          </p:nvCxnSpPr>
          <p:spPr bwMode="auto">
            <a:xfrm flipH="1">
              <a:off x="3525" y="11345"/>
              <a:ext cx="1" cy="990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prstDash val="sysDot"/>
              <a:round/>
              <a:headEnd type="triangle" w="med" len="med"/>
              <a:tailEnd type="triangle" w="med" len="med"/>
            </a:ln>
          </p:spPr>
        </p:cxnSp>
        <p:cxnSp>
          <p:nvCxnSpPr>
            <p:cNvPr id="22540" name="AutoShape 75"/>
            <p:cNvCxnSpPr>
              <a:cxnSpLocks noChangeShapeType="1"/>
            </p:cNvCxnSpPr>
            <p:nvPr/>
          </p:nvCxnSpPr>
          <p:spPr bwMode="auto">
            <a:xfrm>
              <a:off x="5088" y="10857"/>
              <a:ext cx="1825" cy="1896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prstDash val="sysDot"/>
              <a:round/>
              <a:headEnd type="triangle" w="med" len="med"/>
              <a:tailEnd type="triangle" w="med" len="med"/>
            </a:ln>
          </p:spPr>
        </p:cxnSp>
        <p:cxnSp>
          <p:nvCxnSpPr>
            <p:cNvPr id="22541" name="AutoShape 76"/>
            <p:cNvCxnSpPr>
              <a:cxnSpLocks noChangeShapeType="1"/>
            </p:cNvCxnSpPr>
            <p:nvPr/>
          </p:nvCxnSpPr>
          <p:spPr bwMode="auto">
            <a:xfrm rot="-5400000">
              <a:off x="5053" y="10892"/>
              <a:ext cx="1896" cy="1825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prstDash val="sysDot"/>
              <a:round/>
              <a:headEnd type="triangle" w="med" len="med"/>
              <a:tailEnd type="triangle" w="med" len="med"/>
            </a:ln>
          </p:spPr>
        </p:cxnSp>
        <p:sp>
          <p:nvSpPr>
            <p:cNvPr id="22542" name="Text Box 77"/>
            <p:cNvSpPr txBox="1">
              <a:spLocks noChangeArrowheads="1"/>
            </p:cNvSpPr>
            <p:nvPr/>
          </p:nvSpPr>
          <p:spPr bwMode="auto">
            <a:xfrm>
              <a:off x="5193" y="10722"/>
              <a:ext cx="1629" cy="10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>
                <a:spcAft>
                  <a:spcPts val="1000"/>
                </a:spcAft>
              </a:pPr>
              <a:r>
                <a:rPr lang="el-GR" sz="1200">
                  <a:latin typeface="Calibri" pitchFamily="34" charset="0"/>
                  <a:cs typeface="Arial" charset="0"/>
                </a:rPr>
                <a:t>χαλαρές</a:t>
              </a:r>
              <a:br>
                <a:rPr lang="el-GR" sz="1200">
                  <a:latin typeface="Calibri" pitchFamily="34" charset="0"/>
                  <a:cs typeface="Arial" charset="0"/>
                </a:rPr>
              </a:br>
              <a:r>
                <a:rPr lang="el-GR" sz="1200">
                  <a:latin typeface="Calibri" pitchFamily="34" charset="0"/>
                  <a:cs typeface="Arial" charset="0"/>
                </a:rPr>
                <a:t>σχέσεις</a:t>
              </a:r>
              <a:endParaRPr lang="el-GR">
                <a:cs typeface="Arial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5329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- Τίτλος"/>
          <p:cNvSpPr>
            <a:spLocks noGrp="1"/>
          </p:cNvSpPr>
          <p:nvPr>
            <p:ph type="title"/>
          </p:nvPr>
        </p:nvSpPr>
        <p:spPr>
          <a:xfrm>
            <a:off x="457200" y="206152"/>
            <a:ext cx="8543956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dirty="0" smtClean="0"/>
              <a:t>Β. Επιμερισμός Διαστάσεων Θέματος σε Ομάδες </a:t>
            </a:r>
          </a:p>
        </p:txBody>
      </p:sp>
      <p:grpSp>
        <p:nvGrpSpPr>
          <p:cNvPr id="2" name="Group 2"/>
          <p:cNvGrpSpPr>
            <a:grpSpLocks noGrp="1"/>
          </p:cNvGrpSpPr>
          <p:nvPr/>
        </p:nvGrpSpPr>
        <p:grpSpPr bwMode="auto">
          <a:xfrm>
            <a:off x="500034" y="1785926"/>
            <a:ext cx="8031191" cy="4300549"/>
            <a:chOff x="1860" y="9451"/>
            <a:chExt cx="8160" cy="8145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1860" y="9451"/>
              <a:ext cx="3390" cy="3390"/>
              <a:chOff x="1860" y="1545"/>
              <a:chExt cx="3390" cy="3390"/>
            </a:xfrm>
          </p:grpSpPr>
          <p:sp>
            <p:nvSpPr>
              <p:cNvPr id="23615" name="Oval 4"/>
              <p:cNvSpPr>
                <a:spLocks noChangeArrowheads="1"/>
              </p:cNvSpPr>
              <p:nvPr/>
            </p:nvSpPr>
            <p:spPr bwMode="auto">
              <a:xfrm>
                <a:off x="1860" y="1545"/>
                <a:ext cx="3390" cy="339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l-GR">
                  <a:cs typeface="Arial" charset="0"/>
                </a:endParaRPr>
              </a:p>
            </p:txBody>
          </p:sp>
          <p:sp>
            <p:nvSpPr>
              <p:cNvPr id="23616" name="Text Box 5"/>
              <p:cNvSpPr txBox="1">
                <a:spLocks noChangeArrowheads="1"/>
              </p:cNvSpPr>
              <p:nvPr/>
            </p:nvSpPr>
            <p:spPr bwMode="auto">
              <a:xfrm>
                <a:off x="1992" y="1680"/>
                <a:ext cx="3141" cy="8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>
                  <a:spcAft>
                    <a:spcPts val="1000"/>
                  </a:spcAft>
                </a:pPr>
                <a:r>
                  <a:rPr lang="el-GR" sz="800" b="1">
                    <a:latin typeface="Calibri" pitchFamily="34" charset="0"/>
                    <a:cs typeface="Arial" charset="0"/>
                  </a:rPr>
                  <a:t>1</a:t>
                </a:r>
                <a:r>
                  <a:rPr lang="el-GR" sz="800" b="1" baseline="30000">
                    <a:latin typeface="Calibri" pitchFamily="34" charset="0"/>
                    <a:cs typeface="Arial" charset="0"/>
                  </a:rPr>
                  <a:t>ο</a:t>
                </a:r>
                <a:r>
                  <a:rPr lang="el-GR" sz="800" b="1">
                    <a:latin typeface="Calibri" pitchFamily="34" charset="0"/>
                    <a:cs typeface="Arial" charset="0"/>
                  </a:rPr>
                  <a:t> Υπο-θέμα</a:t>
                </a:r>
                <a:r>
                  <a:rPr lang="el-GR" sz="1400" b="1">
                    <a:latin typeface="Times New Roman" pitchFamily="18" charset="0"/>
                    <a:cs typeface="Arial" charset="0"/>
                  </a:rPr>
                  <a:t/>
                </a:r>
                <a:br>
                  <a:rPr lang="el-GR" sz="1400" b="1">
                    <a:latin typeface="Times New Roman" pitchFamily="18" charset="0"/>
                    <a:cs typeface="Arial" charset="0"/>
                  </a:rPr>
                </a:br>
                <a:r>
                  <a:rPr lang="el-GR" sz="800" b="1">
                    <a:latin typeface="Calibri" pitchFamily="34" charset="0"/>
                    <a:cs typeface="Arial" charset="0"/>
                  </a:rPr>
                  <a:t>1</a:t>
                </a:r>
                <a:r>
                  <a:rPr lang="el-GR" sz="800" b="1" baseline="30000">
                    <a:latin typeface="Calibri" pitchFamily="34" charset="0"/>
                    <a:cs typeface="Arial" charset="0"/>
                  </a:rPr>
                  <a:t>η</a:t>
                </a:r>
                <a:r>
                  <a:rPr lang="el-GR" sz="800" b="1">
                    <a:latin typeface="Calibri" pitchFamily="34" charset="0"/>
                    <a:cs typeface="Arial" charset="0"/>
                  </a:rPr>
                  <a:t> Ομάδα &amp;</a:t>
                </a:r>
                <a:r>
                  <a:rPr lang="el-GR" sz="1400" b="1">
                    <a:latin typeface="Calibri" pitchFamily="34" charset="0"/>
                    <a:cs typeface="Arial" charset="0"/>
                  </a:rPr>
                  <a:t> </a:t>
                </a:r>
                <a:r>
                  <a:rPr lang="el-GR" sz="800" b="1">
                    <a:latin typeface="Calibri" pitchFamily="34" charset="0"/>
                    <a:cs typeface="Arial" charset="0"/>
                  </a:rPr>
                  <a:t>Υποομάδες</a:t>
                </a:r>
                <a:endParaRPr lang="el-GR" sz="800" b="1">
                  <a:latin typeface="Times New Roman" pitchFamily="18" charset="0"/>
                  <a:cs typeface="Arial" charset="0"/>
                </a:endParaRPr>
              </a:p>
              <a:p>
                <a:pPr eaLnBrk="1" hangingPunct="1"/>
                <a:endParaRPr lang="el-GR">
                  <a:cs typeface="Arial" charset="0"/>
                </a:endParaRPr>
              </a:p>
            </p:txBody>
          </p:sp>
          <p:grpSp>
            <p:nvGrpSpPr>
              <p:cNvPr id="4" name="Group 6"/>
              <p:cNvGrpSpPr>
                <a:grpSpLocks/>
              </p:cNvGrpSpPr>
              <p:nvPr/>
            </p:nvGrpSpPr>
            <p:grpSpPr bwMode="auto">
              <a:xfrm>
                <a:off x="2188" y="2628"/>
                <a:ext cx="1078" cy="1781"/>
                <a:chOff x="2280" y="2721"/>
                <a:chExt cx="1230" cy="2034"/>
              </a:xfrm>
            </p:grpSpPr>
            <p:sp>
              <p:nvSpPr>
                <p:cNvPr id="23626" name="Oval 7"/>
                <p:cNvSpPr>
                  <a:spLocks noChangeArrowheads="1"/>
                </p:cNvSpPr>
                <p:nvPr/>
              </p:nvSpPr>
              <p:spPr bwMode="auto">
                <a:xfrm>
                  <a:off x="2280" y="2721"/>
                  <a:ext cx="1230" cy="203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3627" name="Oval 8"/>
                <p:cNvSpPr>
                  <a:spLocks noChangeArrowheads="1"/>
                </p:cNvSpPr>
                <p:nvPr/>
              </p:nvSpPr>
              <p:spPr bwMode="auto">
                <a:xfrm>
                  <a:off x="2399" y="2736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3628" name="Oval 9"/>
                <p:cNvSpPr>
                  <a:spLocks noChangeArrowheads="1"/>
                </p:cNvSpPr>
                <p:nvPr/>
              </p:nvSpPr>
              <p:spPr bwMode="auto">
                <a:xfrm>
                  <a:off x="2399" y="3738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3629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2655" y="2962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1</a:t>
                  </a:r>
                  <a:endParaRPr lang="el-GR">
                    <a:cs typeface="Arial" charset="0"/>
                  </a:endParaRPr>
                </a:p>
              </p:txBody>
            </p:sp>
            <p:sp>
              <p:nvSpPr>
                <p:cNvPr id="23630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2655" y="3985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2</a:t>
                  </a:r>
                  <a:endParaRPr lang="el-GR">
                    <a:cs typeface="Arial" charset="0"/>
                  </a:endParaRPr>
                </a:p>
              </p:txBody>
            </p:sp>
          </p:grpSp>
          <p:grpSp>
            <p:nvGrpSpPr>
              <p:cNvPr id="5" name="Group 12"/>
              <p:cNvGrpSpPr>
                <a:grpSpLocks/>
              </p:cNvGrpSpPr>
              <p:nvPr/>
            </p:nvGrpSpPr>
            <p:grpSpPr bwMode="auto">
              <a:xfrm>
                <a:off x="3844" y="2628"/>
                <a:ext cx="1078" cy="1781"/>
                <a:chOff x="2280" y="2721"/>
                <a:chExt cx="1230" cy="2034"/>
              </a:xfrm>
            </p:grpSpPr>
            <p:sp>
              <p:nvSpPr>
                <p:cNvPr id="23621" name="Oval 13"/>
                <p:cNvSpPr>
                  <a:spLocks noChangeArrowheads="1"/>
                </p:cNvSpPr>
                <p:nvPr/>
              </p:nvSpPr>
              <p:spPr bwMode="auto">
                <a:xfrm>
                  <a:off x="2280" y="2721"/>
                  <a:ext cx="1230" cy="203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3622" name="Oval 14"/>
                <p:cNvSpPr>
                  <a:spLocks noChangeArrowheads="1"/>
                </p:cNvSpPr>
                <p:nvPr/>
              </p:nvSpPr>
              <p:spPr bwMode="auto">
                <a:xfrm>
                  <a:off x="2399" y="2736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3623" name="Oval 15"/>
                <p:cNvSpPr>
                  <a:spLocks noChangeArrowheads="1"/>
                </p:cNvSpPr>
                <p:nvPr/>
              </p:nvSpPr>
              <p:spPr bwMode="auto">
                <a:xfrm>
                  <a:off x="2399" y="3738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3624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2655" y="2962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 dirty="0">
                      <a:latin typeface="Calibri" pitchFamily="34" charset="0"/>
                      <a:cs typeface="Arial" charset="0"/>
                    </a:rPr>
                    <a:t>3</a:t>
                  </a:r>
                  <a:endParaRPr lang="el-GR" dirty="0">
                    <a:cs typeface="Arial" charset="0"/>
                  </a:endParaRPr>
                </a:p>
              </p:txBody>
            </p:sp>
            <p:sp>
              <p:nvSpPr>
                <p:cNvPr id="23625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2655" y="3985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4</a:t>
                  </a:r>
                  <a:endParaRPr lang="el-GR">
                    <a:cs typeface="Arial" charset="0"/>
                  </a:endParaRPr>
                </a:p>
              </p:txBody>
            </p:sp>
          </p:grpSp>
          <p:cxnSp>
            <p:nvCxnSpPr>
              <p:cNvPr id="23619" name="AutoShape 18"/>
              <p:cNvCxnSpPr>
                <a:cxnSpLocks noChangeShapeType="1"/>
              </p:cNvCxnSpPr>
              <p:nvPr/>
            </p:nvCxnSpPr>
            <p:spPr bwMode="auto">
              <a:xfrm>
                <a:off x="3266" y="3069"/>
                <a:ext cx="578" cy="0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3620" name="AutoShape 19"/>
              <p:cNvCxnSpPr>
                <a:cxnSpLocks noChangeShapeType="1"/>
              </p:cNvCxnSpPr>
              <p:nvPr/>
            </p:nvCxnSpPr>
            <p:spPr bwMode="auto">
              <a:xfrm flipH="1">
                <a:off x="3266" y="3976"/>
                <a:ext cx="578" cy="0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</p:grpSp>
        <p:grpSp>
          <p:nvGrpSpPr>
            <p:cNvPr id="6" name="Group 20"/>
            <p:cNvGrpSpPr>
              <a:grpSpLocks/>
            </p:cNvGrpSpPr>
            <p:nvPr/>
          </p:nvGrpSpPr>
          <p:grpSpPr bwMode="auto">
            <a:xfrm>
              <a:off x="6630" y="9451"/>
              <a:ext cx="3390" cy="3390"/>
              <a:chOff x="1860" y="1545"/>
              <a:chExt cx="3390" cy="3390"/>
            </a:xfrm>
          </p:grpSpPr>
          <p:sp>
            <p:nvSpPr>
              <p:cNvPr id="23599" name="Oval 21"/>
              <p:cNvSpPr>
                <a:spLocks noChangeArrowheads="1"/>
              </p:cNvSpPr>
              <p:nvPr/>
            </p:nvSpPr>
            <p:spPr bwMode="auto">
              <a:xfrm>
                <a:off x="1860" y="1545"/>
                <a:ext cx="3390" cy="339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l-GR">
                  <a:cs typeface="Arial" charset="0"/>
                </a:endParaRPr>
              </a:p>
            </p:txBody>
          </p:sp>
          <p:sp>
            <p:nvSpPr>
              <p:cNvPr id="23600" name="Text Box 22"/>
              <p:cNvSpPr txBox="1">
                <a:spLocks noChangeArrowheads="1"/>
              </p:cNvSpPr>
              <p:nvPr/>
            </p:nvSpPr>
            <p:spPr bwMode="auto">
              <a:xfrm>
                <a:off x="1992" y="1680"/>
                <a:ext cx="3141" cy="8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>
                  <a:spcAft>
                    <a:spcPts val="1000"/>
                  </a:spcAft>
                </a:pPr>
                <a:r>
                  <a:rPr lang="el-GR" sz="800" b="1">
                    <a:latin typeface="Calibri" pitchFamily="34" charset="0"/>
                    <a:cs typeface="Arial" charset="0"/>
                  </a:rPr>
                  <a:t>2</a:t>
                </a:r>
                <a:r>
                  <a:rPr lang="el-GR" sz="800" b="1" baseline="30000">
                    <a:latin typeface="Calibri" pitchFamily="34" charset="0"/>
                    <a:cs typeface="Arial" charset="0"/>
                  </a:rPr>
                  <a:t>ο</a:t>
                </a:r>
                <a:r>
                  <a:rPr lang="el-GR" sz="800" b="1">
                    <a:latin typeface="Calibri" pitchFamily="34" charset="0"/>
                    <a:cs typeface="Arial" charset="0"/>
                  </a:rPr>
                  <a:t>  Υπο-θέμα</a:t>
                </a:r>
                <a:r>
                  <a:rPr lang="el-GR" sz="1400" b="1">
                    <a:latin typeface="Times New Roman" pitchFamily="18" charset="0"/>
                    <a:cs typeface="Arial" charset="0"/>
                  </a:rPr>
                  <a:t/>
                </a:r>
                <a:br>
                  <a:rPr lang="el-GR" sz="1400" b="1">
                    <a:latin typeface="Times New Roman" pitchFamily="18" charset="0"/>
                    <a:cs typeface="Arial" charset="0"/>
                  </a:rPr>
                </a:br>
                <a:r>
                  <a:rPr lang="el-GR" sz="800" b="1">
                    <a:latin typeface="Calibri" pitchFamily="34" charset="0"/>
                    <a:cs typeface="Arial" charset="0"/>
                  </a:rPr>
                  <a:t>2</a:t>
                </a:r>
                <a:r>
                  <a:rPr lang="el-GR" sz="800" b="1" baseline="30000">
                    <a:latin typeface="Calibri" pitchFamily="34" charset="0"/>
                    <a:cs typeface="Arial" charset="0"/>
                  </a:rPr>
                  <a:t>η</a:t>
                </a:r>
                <a:r>
                  <a:rPr lang="el-GR" sz="800" b="1">
                    <a:latin typeface="Calibri" pitchFamily="34" charset="0"/>
                    <a:cs typeface="Arial" charset="0"/>
                  </a:rPr>
                  <a:t> Ομάδα &amp;</a:t>
                </a:r>
                <a:r>
                  <a:rPr lang="el-GR" sz="1400" b="1">
                    <a:latin typeface="Calibri" pitchFamily="34" charset="0"/>
                    <a:cs typeface="Arial" charset="0"/>
                  </a:rPr>
                  <a:t> </a:t>
                </a:r>
                <a:r>
                  <a:rPr lang="el-GR" sz="800" b="1">
                    <a:latin typeface="Calibri" pitchFamily="34" charset="0"/>
                    <a:cs typeface="Arial" charset="0"/>
                  </a:rPr>
                  <a:t>Υποομάδες</a:t>
                </a:r>
                <a:endParaRPr lang="el-GR" sz="800" b="1">
                  <a:latin typeface="Times New Roman" pitchFamily="18" charset="0"/>
                  <a:cs typeface="Arial" charset="0"/>
                </a:endParaRPr>
              </a:p>
              <a:p>
                <a:pPr algn="ctr" eaLnBrk="1" hangingPunct="1">
                  <a:spcAft>
                    <a:spcPts val="1000"/>
                  </a:spcAft>
                </a:pPr>
                <a:r>
                  <a:rPr lang="el-GR" sz="1400" b="1">
                    <a:latin typeface="Times New Roman" pitchFamily="18" charset="0"/>
                    <a:cs typeface="Arial" charset="0"/>
                  </a:rPr>
                  <a:t/>
                </a:r>
                <a:br>
                  <a:rPr lang="el-GR" sz="1400" b="1">
                    <a:latin typeface="Times New Roman" pitchFamily="18" charset="0"/>
                    <a:cs typeface="Arial" charset="0"/>
                  </a:rPr>
                </a:br>
                <a:endParaRPr lang="el-GR" sz="1400" b="1">
                  <a:latin typeface="Calibri" pitchFamily="34" charset="0"/>
                  <a:cs typeface="Arial" charset="0"/>
                </a:endParaRPr>
              </a:p>
            </p:txBody>
          </p:sp>
          <p:grpSp>
            <p:nvGrpSpPr>
              <p:cNvPr id="7" name="Group 23"/>
              <p:cNvGrpSpPr>
                <a:grpSpLocks/>
              </p:cNvGrpSpPr>
              <p:nvPr/>
            </p:nvGrpSpPr>
            <p:grpSpPr bwMode="auto">
              <a:xfrm>
                <a:off x="2188" y="2628"/>
                <a:ext cx="1078" cy="1781"/>
                <a:chOff x="2280" y="2721"/>
                <a:chExt cx="1230" cy="2034"/>
              </a:xfrm>
            </p:grpSpPr>
            <p:sp>
              <p:nvSpPr>
                <p:cNvPr id="23610" name="Oval 24"/>
                <p:cNvSpPr>
                  <a:spLocks noChangeArrowheads="1"/>
                </p:cNvSpPr>
                <p:nvPr/>
              </p:nvSpPr>
              <p:spPr bwMode="auto">
                <a:xfrm>
                  <a:off x="2280" y="2721"/>
                  <a:ext cx="1230" cy="203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3611" name="Oval 25"/>
                <p:cNvSpPr>
                  <a:spLocks noChangeArrowheads="1"/>
                </p:cNvSpPr>
                <p:nvPr/>
              </p:nvSpPr>
              <p:spPr bwMode="auto">
                <a:xfrm>
                  <a:off x="2399" y="2736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3612" name="Oval 26"/>
                <p:cNvSpPr>
                  <a:spLocks noChangeArrowheads="1"/>
                </p:cNvSpPr>
                <p:nvPr/>
              </p:nvSpPr>
              <p:spPr bwMode="auto">
                <a:xfrm>
                  <a:off x="2399" y="3738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3613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2655" y="2962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1</a:t>
                  </a:r>
                  <a:endParaRPr lang="el-GR">
                    <a:cs typeface="Arial" charset="0"/>
                  </a:endParaRPr>
                </a:p>
              </p:txBody>
            </p:sp>
            <p:sp>
              <p:nvSpPr>
                <p:cNvPr id="23614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2655" y="3985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2</a:t>
                  </a:r>
                  <a:endParaRPr lang="el-GR">
                    <a:cs typeface="Arial" charset="0"/>
                  </a:endParaRPr>
                </a:p>
              </p:txBody>
            </p:sp>
          </p:grpSp>
          <p:grpSp>
            <p:nvGrpSpPr>
              <p:cNvPr id="8" name="Group 29"/>
              <p:cNvGrpSpPr>
                <a:grpSpLocks/>
              </p:cNvGrpSpPr>
              <p:nvPr/>
            </p:nvGrpSpPr>
            <p:grpSpPr bwMode="auto">
              <a:xfrm>
                <a:off x="3844" y="2628"/>
                <a:ext cx="1078" cy="1781"/>
                <a:chOff x="2280" y="2721"/>
                <a:chExt cx="1230" cy="2034"/>
              </a:xfrm>
            </p:grpSpPr>
            <p:sp>
              <p:nvSpPr>
                <p:cNvPr id="23605" name="Oval 30"/>
                <p:cNvSpPr>
                  <a:spLocks noChangeArrowheads="1"/>
                </p:cNvSpPr>
                <p:nvPr/>
              </p:nvSpPr>
              <p:spPr bwMode="auto">
                <a:xfrm>
                  <a:off x="2280" y="2721"/>
                  <a:ext cx="1230" cy="203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3606" name="Oval 31"/>
                <p:cNvSpPr>
                  <a:spLocks noChangeArrowheads="1"/>
                </p:cNvSpPr>
                <p:nvPr/>
              </p:nvSpPr>
              <p:spPr bwMode="auto">
                <a:xfrm>
                  <a:off x="2399" y="2736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3607" name="Oval 32"/>
                <p:cNvSpPr>
                  <a:spLocks noChangeArrowheads="1"/>
                </p:cNvSpPr>
                <p:nvPr/>
              </p:nvSpPr>
              <p:spPr bwMode="auto">
                <a:xfrm>
                  <a:off x="2399" y="3738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3608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2655" y="2962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3</a:t>
                  </a:r>
                  <a:endParaRPr lang="el-GR">
                    <a:cs typeface="Arial" charset="0"/>
                  </a:endParaRPr>
                </a:p>
              </p:txBody>
            </p:sp>
            <p:sp>
              <p:nvSpPr>
                <p:cNvPr id="23609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2655" y="3985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4</a:t>
                  </a:r>
                  <a:endParaRPr lang="el-GR">
                    <a:cs typeface="Arial" charset="0"/>
                  </a:endParaRPr>
                </a:p>
              </p:txBody>
            </p:sp>
          </p:grpSp>
          <p:cxnSp>
            <p:nvCxnSpPr>
              <p:cNvPr id="23603" name="AutoShape 35"/>
              <p:cNvCxnSpPr>
                <a:cxnSpLocks noChangeShapeType="1"/>
              </p:cNvCxnSpPr>
              <p:nvPr/>
            </p:nvCxnSpPr>
            <p:spPr bwMode="auto">
              <a:xfrm>
                <a:off x="3266" y="3069"/>
                <a:ext cx="578" cy="0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3604" name="AutoShape 36"/>
              <p:cNvCxnSpPr>
                <a:cxnSpLocks noChangeShapeType="1"/>
              </p:cNvCxnSpPr>
              <p:nvPr/>
            </p:nvCxnSpPr>
            <p:spPr bwMode="auto">
              <a:xfrm flipH="1">
                <a:off x="3266" y="3976"/>
                <a:ext cx="578" cy="0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</p:grpSp>
        <p:grpSp>
          <p:nvGrpSpPr>
            <p:cNvPr id="9" name="Group 37"/>
            <p:cNvGrpSpPr>
              <a:grpSpLocks/>
            </p:cNvGrpSpPr>
            <p:nvPr/>
          </p:nvGrpSpPr>
          <p:grpSpPr bwMode="auto">
            <a:xfrm>
              <a:off x="1860" y="14206"/>
              <a:ext cx="3390" cy="3390"/>
              <a:chOff x="1860" y="1545"/>
              <a:chExt cx="3390" cy="3390"/>
            </a:xfrm>
          </p:grpSpPr>
          <p:sp>
            <p:nvSpPr>
              <p:cNvPr id="23583" name="Oval 38"/>
              <p:cNvSpPr>
                <a:spLocks noChangeArrowheads="1"/>
              </p:cNvSpPr>
              <p:nvPr/>
            </p:nvSpPr>
            <p:spPr bwMode="auto">
              <a:xfrm>
                <a:off x="1860" y="1545"/>
                <a:ext cx="3390" cy="339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l-GR">
                  <a:cs typeface="Arial" charset="0"/>
                </a:endParaRPr>
              </a:p>
            </p:txBody>
          </p:sp>
          <p:sp>
            <p:nvSpPr>
              <p:cNvPr id="23584" name="Text Box 39"/>
              <p:cNvSpPr txBox="1">
                <a:spLocks noChangeArrowheads="1"/>
              </p:cNvSpPr>
              <p:nvPr/>
            </p:nvSpPr>
            <p:spPr bwMode="auto">
              <a:xfrm>
                <a:off x="1992" y="1680"/>
                <a:ext cx="3141" cy="8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>
                  <a:spcAft>
                    <a:spcPts val="1000"/>
                  </a:spcAft>
                </a:pPr>
                <a:r>
                  <a:rPr lang="el-GR" sz="800" b="1">
                    <a:latin typeface="Calibri" pitchFamily="34" charset="0"/>
                    <a:cs typeface="Arial" charset="0"/>
                  </a:rPr>
                  <a:t>3</a:t>
                </a:r>
                <a:r>
                  <a:rPr lang="el-GR" sz="800" b="1" baseline="30000">
                    <a:latin typeface="Calibri" pitchFamily="34" charset="0"/>
                    <a:cs typeface="Arial" charset="0"/>
                  </a:rPr>
                  <a:t>ο</a:t>
                </a:r>
                <a:r>
                  <a:rPr lang="el-GR" sz="800" b="1">
                    <a:latin typeface="Calibri" pitchFamily="34" charset="0"/>
                    <a:cs typeface="Arial" charset="0"/>
                  </a:rPr>
                  <a:t>  Υπο-θέμα</a:t>
                </a:r>
                <a:r>
                  <a:rPr lang="el-GR" sz="1400" b="1">
                    <a:latin typeface="Times New Roman" pitchFamily="18" charset="0"/>
                    <a:cs typeface="Arial" charset="0"/>
                  </a:rPr>
                  <a:t/>
                </a:r>
                <a:br>
                  <a:rPr lang="el-GR" sz="1400" b="1">
                    <a:latin typeface="Times New Roman" pitchFamily="18" charset="0"/>
                    <a:cs typeface="Arial" charset="0"/>
                  </a:rPr>
                </a:br>
                <a:r>
                  <a:rPr lang="el-GR" sz="800" b="1">
                    <a:latin typeface="Calibri" pitchFamily="34" charset="0"/>
                    <a:cs typeface="Arial" charset="0"/>
                  </a:rPr>
                  <a:t>3</a:t>
                </a:r>
                <a:r>
                  <a:rPr lang="el-GR" sz="800" b="1" baseline="30000">
                    <a:latin typeface="Calibri" pitchFamily="34" charset="0"/>
                    <a:cs typeface="Arial" charset="0"/>
                  </a:rPr>
                  <a:t>η</a:t>
                </a:r>
                <a:r>
                  <a:rPr lang="el-GR" sz="800" b="1">
                    <a:latin typeface="Calibri" pitchFamily="34" charset="0"/>
                    <a:cs typeface="Arial" charset="0"/>
                  </a:rPr>
                  <a:t>  Ομάδα &amp;</a:t>
                </a:r>
                <a:r>
                  <a:rPr lang="el-GR" sz="1400" b="1">
                    <a:latin typeface="Calibri" pitchFamily="34" charset="0"/>
                    <a:cs typeface="Arial" charset="0"/>
                  </a:rPr>
                  <a:t> </a:t>
                </a:r>
                <a:r>
                  <a:rPr lang="el-GR" sz="800" b="1">
                    <a:latin typeface="Calibri" pitchFamily="34" charset="0"/>
                    <a:cs typeface="Arial" charset="0"/>
                  </a:rPr>
                  <a:t>Υποομάδες</a:t>
                </a:r>
                <a:endParaRPr lang="el-GR" sz="800" b="1">
                  <a:latin typeface="Times New Roman" pitchFamily="18" charset="0"/>
                  <a:cs typeface="Arial" charset="0"/>
                </a:endParaRPr>
              </a:p>
              <a:p>
                <a:pPr eaLnBrk="1" hangingPunct="1"/>
                <a:endParaRPr lang="el-GR">
                  <a:cs typeface="Arial" charset="0"/>
                </a:endParaRPr>
              </a:p>
            </p:txBody>
          </p:sp>
          <p:grpSp>
            <p:nvGrpSpPr>
              <p:cNvPr id="10" name="Group 40"/>
              <p:cNvGrpSpPr>
                <a:grpSpLocks/>
              </p:cNvGrpSpPr>
              <p:nvPr/>
            </p:nvGrpSpPr>
            <p:grpSpPr bwMode="auto">
              <a:xfrm>
                <a:off x="2188" y="2628"/>
                <a:ext cx="1078" cy="1781"/>
                <a:chOff x="2280" y="2721"/>
                <a:chExt cx="1230" cy="2034"/>
              </a:xfrm>
            </p:grpSpPr>
            <p:sp>
              <p:nvSpPr>
                <p:cNvPr id="23594" name="Oval 41"/>
                <p:cNvSpPr>
                  <a:spLocks noChangeArrowheads="1"/>
                </p:cNvSpPr>
                <p:nvPr/>
              </p:nvSpPr>
              <p:spPr bwMode="auto">
                <a:xfrm>
                  <a:off x="2280" y="2721"/>
                  <a:ext cx="1230" cy="203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3595" name="Oval 42"/>
                <p:cNvSpPr>
                  <a:spLocks noChangeArrowheads="1"/>
                </p:cNvSpPr>
                <p:nvPr/>
              </p:nvSpPr>
              <p:spPr bwMode="auto">
                <a:xfrm>
                  <a:off x="2399" y="2736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3596" name="Oval 43"/>
                <p:cNvSpPr>
                  <a:spLocks noChangeArrowheads="1"/>
                </p:cNvSpPr>
                <p:nvPr/>
              </p:nvSpPr>
              <p:spPr bwMode="auto">
                <a:xfrm>
                  <a:off x="2399" y="3738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3597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2655" y="2962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1</a:t>
                  </a:r>
                  <a:endParaRPr lang="el-GR">
                    <a:cs typeface="Arial" charset="0"/>
                  </a:endParaRPr>
                </a:p>
              </p:txBody>
            </p:sp>
            <p:sp>
              <p:nvSpPr>
                <p:cNvPr id="23598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2655" y="3985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2</a:t>
                  </a:r>
                  <a:endParaRPr lang="el-GR">
                    <a:cs typeface="Arial" charset="0"/>
                  </a:endParaRPr>
                </a:p>
              </p:txBody>
            </p:sp>
          </p:grpSp>
          <p:grpSp>
            <p:nvGrpSpPr>
              <p:cNvPr id="11" name="Group 46"/>
              <p:cNvGrpSpPr>
                <a:grpSpLocks/>
              </p:cNvGrpSpPr>
              <p:nvPr/>
            </p:nvGrpSpPr>
            <p:grpSpPr bwMode="auto">
              <a:xfrm>
                <a:off x="3844" y="2628"/>
                <a:ext cx="1078" cy="1781"/>
                <a:chOff x="2280" y="2721"/>
                <a:chExt cx="1230" cy="2034"/>
              </a:xfrm>
            </p:grpSpPr>
            <p:sp>
              <p:nvSpPr>
                <p:cNvPr id="23589" name="Oval 47"/>
                <p:cNvSpPr>
                  <a:spLocks noChangeArrowheads="1"/>
                </p:cNvSpPr>
                <p:nvPr/>
              </p:nvSpPr>
              <p:spPr bwMode="auto">
                <a:xfrm>
                  <a:off x="2280" y="2721"/>
                  <a:ext cx="1230" cy="203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3590" name="Oval 48"/>
                <p:cNvSpPr>
                  <a:spLocks noChangeArrowheads="1"/>
                </p:cNvSpPr>
                <p:nvPr/>
              </p:nvSpPr>
              <p:spPr bwMode="auto">
                <a:xfrm>
                  <a:off x="2399" y="2736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3591" name="Oval 49"/>
                <p:cNvSpPr>
                  <a:spLocks noChangeArrowheads="1"/>
                </p:cNvSpPr>
                <p:nvPr/>
              </p:nvSpPr>
              <p:spPr bwMode="auto">
                <a:xfrm>
                  <a:off x="2399" y="3738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3592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2655" y="2962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3</a:t>
                  </a:r>
                  <a:endParaRPr lang="el-GR">
                    <a:cs typeface="Arial" charset="0"/>
                  </a:endParaRPr>
                </a:p>
              </p:txBody>
            </p:sp>
            <p:sp>
              <p:nvSpPr>
                <p:cNvPr id="23593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2655" y="3985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4</a:t>
                  </a:r>
                  <a:endParaRPr lang="el-GR">
                    <a:cs typeface="Arial" charset="0"/>
                  </a:endParaRPr>
                </a:p>
              </p:txBody>
            </p:sp>
          </p:grpSp>
          <p:cxnSp>
            <p:nvCxnSpPr>
              <p:cNvPr id="23587" name="AutoShape 52"/>
              <p:cNvCxnSpPr>
                <a:cxnSpLocks noChangeShapeType="1"/>
              </p:cNvCxnSpPr>
              <p:nvPr/>
            </p:nvCxnSpPr>
            <p:spPr bwMode="auto">
              <a:xfrm>
                <a:off x="3266" y="3069"/>
                <a:ext cx="578" cy="0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3588" name="AutoShape 53"/>
              <p:cNvCxnSpPr>
                <a:cxnSpLocks noChangeShapeType="1"/>
              </p:cNvCxnSpPr>
              <p:nvPr/>
            </p:nvCxnSpPr>
            <p:spPr bwMode="auto">
              <a:xfrm flipH="1">
                <a:off x="3266" y="3976"/>
                <a:ext cx="578" cy="0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</p:grpSp>
        <p:grpSp>
          <p:nvGrpSpPr>
            <p:cNvPr id="12" name="Group 54"/>
            <p:cNvGrpSpPr>
              <a:grpSpLocks/>
            </p:cNvGrpSpPr>
            <p:nvPr/>
          </p:nvGrpSpPr>
          <p:grpSpPr bwMode="auto">
            <a:xfrm>
              <a:off x="6630" y="14206"/>
              <a:ext cx="3390" cy="3390"/>
              <a:chOff x="1860" y="1545"/>
              <a:chExt cx="3390" cy="3390"/>
            </a:xfrm>
          </p:grpSpPr>
          <p:sp>
            <p:nvSpPr>
              <p:cNvPr id="23567" name="Oval 55"/>
              <p:cNvSpPr>
                <a:spLocks noChangeArrowheads="1"/>
              </p:cNvSpPr>
              <p:nvPr/>
            </p:nvSpPr>
            <p:spPr bwMode="auto">
              <a:xfrm>
                <a:off x="1860" y="1545"/>
                <a:ext cx="3390" cy="339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l-GR">
                  <a:cs typeface="Arial" charset="0"/>
                </a:endParaRPr>
              </a:p>
            </p:txBody>
          </p:sp>
          <p:sp>
            <p:nvSpPr>
              <p:cNvPr id="23568" name="Text Box 56"/>
              <p:cNvSpPr txBox="1">
                <a:spLocks noChangeArrowheads="1"/>
              </p:cNvSpPr>
              <p:nvPr/>
            </p:nvSpPr>
            <p:spPr bwMode="auto">
              <a:xfrm>
                <a:off x="1992" y="1680"/>
                <a:ext cx="3141" cy="8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>
                  <a:spcAft>
                    <a:spcPts val="1000"/>
                  </a:spcAft>
                </a:pPr>
                <a:r>
                  <a:rPr lang="el-GR" sz="800" b="1">
                    <a:latin typeface="Calibri" pitchFamily="34" charset="0"/>
                    <a:cs typeface="Arial" charset="0"/>
                  </a:rPr>
                  <a:t>4</a:t>
                </a:r>
                <a:r>
                  <a:rPr lang="el-GR" sz="800" b="1" baseline="30000">
                    <a:latin typeface="Calibri" pitchFamily="34" charset="0"/>
                    <a:cs typeface="Arial" charset="0"/>
                  </a:rPr>
                  <a:t>ο</a:t>
                </a:r>
                <a:r>
                  <a:rPr lang="el-GR" sz="800" b="1">
                    <a:latin typeface="Calibri" pitchFamily="34" charset="0"/>
                    <a:cs typeface="Arial" charset="0"/>
                  </a:rPr>
                  <a:t>  Υπο-θέμα</a:t>
                </a:r>
                <a:r>
                  <a:rPr lang="el-GR" sz="1400" b="1">
                    <a:latin typeface="Times New Roman" pitchFamily="18" charset="0"/>
                    <a:cs typeface="Arial" charset="0"/>
                  </a:rPr>
                  <a:t/>
                </a:r>
                <a:br>
                  <a:rPr lang="el-GR" sz="1400" b="1">
                    <a:latin typeface="Times New Roman" pitchFamily="18" charset="0"/>
                    <a:cs typeface="Arial" charset="0"/>
                  </a:rPr>
                </a:br>
                <a:r>
                  <a:rPr lang="el-GR" sz="800" b="1">
                    <a:latin typeface="Calibri" pitchFamily="34" charset="0"/>
                    <a:cs typeface="Arial" charset="0"/>
                  </a:rPr>
                  <a:t>4</a:t>
                </a:r>
                <a:r>
                  <a:rPr lang="el-GR" sz="800" b="1" baseline="30000">
                    <a:latin typeface="Calibri" pitchFamily="34" charset="0"/>
                    <a:cs typeface="Arial" charset="0"/>
                  </a:rPr>
                  <a:t>η</a:t>
                </a:r>
                <a:r>
                  <a:rPr lang="el-GR" sz="800" b="1">
                    <a:latin typeface="Calibri" pitchFamily="34" charset="0"/>
                    <a:cs typeface="Arial" charset="0"/>
                  </a:rPr>
                  <a:t> Ομάδα &amp;</a:t>
                </a:r>
                <a:r>
                  <a:rPr lang="el-GR" sz="1400" b="1">
                    <a:latin typeface="Calibri" pitchFamily="34" charset="0"/>
                    <a:cs typeface="Arial" charset="0"/>
                  </a:rPr>
                  <a:t> </a:t>
                </a:r>
                <a:r>
                  <a:rPr lang="el-GR" sz="800" b="1">
                    <a:latin typeface="Calibri" pitchFamily="34" charset="0"/>
                    <a:cs typeface="Arial" charset="0"/>
                  </a:rPr>
                  <a:t>Υποομάδες</a:t>
                </a:r>
                <a:endParaRPr lang="el-GR" sz="800" b="1">
                  <a:latin typeface="Times New Roman" pitchFamily="18" charset="0"/>
                  <a:cs typeface="Arial" charset="0"/>
                </a:endParaRPr>
              </a:p>
              <a:p>
                <a:pPr algn="ctr" eaLnBrk="1" hangingPunct="1">
                  <a:spcAft>
                    <a:spcPts val="1000"/>
                  </a:spcAft>
                </a:pPr>
                <a:r>
                  <a:rPr lang="el-GR" sz="1400" b="1">
                    <a:latin typeface="Times New Roman" pitchFamily="18" charset="0"/>
                    <a:cs typeface="Arial" charset="0"/>
                  </a:rPr>
                  <a:t/>
                </a:r>
                <a:br>
                  <a:rPr lang="el-GR" sz="1400" b="1">
                    <a:latin typeface="Times New Roman" pitchFamily="18" charset="0"/>
                    <a:cs typeface="Arial" charset="0"/>
                  </a:rPr>
                </a:br>
                <a:endParaRPr lang="el-GR" sz="1400" b="1">
                  <a:latin typeface="Calibri" pitchFamily="34" charset="0"/>
                  <a:cs typeface="Arial" charset="0"/>
                </a:endParaRPr>
              </a:p>
              <a:p>
                <a:pPr eaLnBrk="1" hangingPunct="1"/>
                <a:endParaRPr lang="el-GR">
                  <a:cs typeface="Arial" charset="0"/>
                </a:endParaRPr>
              </a:p>
            </p:txBody>
          </p:sp>
          <p:grpSp>
            <p:nvGrpSpPr>
              <p:cNvPr id="13" name="Group 57"/>
              <p:cNvGrpSpPr>
                <a:grpSpLocks/>
              </p:cNvGrpSpPr>
              <p:nvPr/>
            </p:nvGrpSpPr>
            <p:grpSpPr bwMode="auto">
              <a:xfrm>
                <a:off x="2188" y="2628"/>
                <a:ext cx="1078" cy="1781"/>
                <a:chOff x="2280" y="2721"/>
                <a:chExt cx="1230" cy="2034"/>
              </a:xfrm>
            </p:grpSpPr>
            <p:sp>
              <p:nvSpPr>
                <p:cNvPr id="23578" name="Oval 58"/>
                <p:cNvSpPr>
                  <a:spLocks noChangeArrowheads="1"/>
                </p:cNvSpPr>
                <p:nvPr/>
              </p:nvSpPr>
              <p:spPr bwMode="auto">
                <a:xfrm>
                  <a:off x="2280" y="2721"/>
                  <a:ext cx="1230" cy="203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3579" name="Oval 59"/>
                <p:cNvSpPr>
                  <a:spLocks noChangeArrowheads="1"/>
                </p:cNvSpPr>
                <p:nvPr/>
              </p:nvSpPr>
              <p:spPr bwMode="auto">
                <a:xfrm>
                  <a:off x="2399" y="2736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3580" name="Oval 60"/>
                <p:cNvSpPr>
                  <a:spLocks noChangeArrowheads="1"/>
                </p:cNvSpPr>
                <p:nvPr/>
              </p:nvSpPr>
              <p:spPr bwMode="auto">
                <a:xfrm>
                  <a:off x="2399" y="3738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3581" name="Text Box 61"/>
                <p:cNvSpPr txBox="1">
                  <a:spLocks noChangeArrowheads="1"/>
                </p:cNvSpPr>
                <p:nvPr/>
              </p:nvSpPr>
              <p:spPr bwMode="auto">
                <a:xfrm>
                  <a:off x="2655" y="2962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1</a:t>
                  </a:r>
                  <a:endParaRPr lang="el-GR">
                    <a:cs typeface="Arial" charset="0"/>
                  </a:endParaRPr>
                </a:p>
              </p:txBody>
            </p:sp>
            <p:sp>
              <p:nvSpPr>
                <p:cNvPr id="23582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2655" y="3985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2</a:t>
                  </a:r>
                  <a:endParaRPr lang="el-GR">
                    <a:cs typeface="Arial" charset="0"/>
                  </a:endParaRPr>
                </a:p>
              </p:txBody>
            </p:sp>
          </p:grpSp>
          <p:grpSp>
            <p:nvGrpSpPr>
              <p:cNvPr id="14" name="Group 63"/>
              <p:cNvGrpSpPr>
                <a:grpSpLocks/>
              </p:cNvGrpSpPr>
              <p:nvPr/>
            </p:nvGrpSpPr>
            <p:grpSpPr bwMode="auto">
              <a:xfrm>
                <a:off x="3844" y="2628"/>
                <a:ext cx="1078" cy="1781"/>
                <a:chOff x="2280" y="2721"/>
                <a:chExt cx="1230" cy="2034"/>
              </a:xfrm>
            </p:grpSpPr>
            <p:sp>
              <p:nvSpPr>
                <p:cNvPr id="23573" name="Oval 64"/>
                <p:cNvSpPr>
                  <a:spLocks noChangeArrowheads="1"/>
                </p:cNvSpPr>
                <p:nvPr/>
              </p:nvSpPr>
              <p:spPr bwMode="auto">
                <a:xfrm>
                  <a:off x="2280" y="2721"/>
                  <a:ext cx="1230" cy="203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3574" name="Oval 65"/>
                <p:cNvSpPr>
                  <a:spLocks noChangeArrowheads="1"/>
                </p:cNvSpPr>
                <p:nvPr/>
              </p:nvSpPr>
              <p:spPr bwMode="auto">
                <a:xfrm>
                  <a:off x="2399" y="2736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3575" name="Oval 66"/>
                <p:cNvSpPr>
                  <a:spLocks noChangeArrowheads="1"/>
                </p:cNvSpPr>
                <p:nvPr/>
              </p:nvSpPr>
              <p:spPr bwMode="auto">
                <a:xfrm>
                  <a:off x="2399" y="3738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3576" name="Text Box 67"/>
                <p:cNvSpPr txBox="1">
                  <a:spLocks noChangeArrowheads="1"/>
                </p:cNvSpPr>
                <p:nvPr/>
              </p:nvSpPr>
              <p:spPr bwMode="auto">
                <a:xfrm>
                  <a:off x="2655" y="2962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3</a:t>
                  </a:r>
                  <a:endParaRPr lang="el-GR">
                    <a:cs typeface="Arial" charset="0"/>
                  </a:endParaRPr>
                </a:p>
              </p:txBody>
            </p:sp>
            <p:sp>
              <p:nvSpPr>
                <p:cNvPr id="23577" name="Text Box 68"/>
                <p:cNvSpPr txBox="1">
                  <a:spLocks noChangeArrowheads="1"/>
                </p:cNvSpPr>
                <p:nvPr/>
              </p:nvSpPr>
              <p:spPr bwMode="auto">
                <a:xfrm>
                  <a:off x="2655" y="3985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4</a:t>
                  </a:r>
                  <a:endParaRPr lang="el-GR">
                    <a:cs typeface="Arial" charset="0"/>
                  </a:endParaRPr>
                </a:p>
              </p:txBody>
            </p:sp>
          </p:grpSp>
          <p:cxnSp>
            <p:nvCxnSpPr>
              <p:cNvPr id="23571" name="AutoShape 69"/>
              <p:cNvCxnSpPr>
                <a:cxnSpLocks noChangeShapeType="1"/>
              </p:cNvCxnSpPr>
              <p:nvPr/>
            </p:nvCxnSpPr>
            <p:spPr bwMode="auto">
              <a:xfrm>
                <a:off x="3266" y="3069"/>
                <a:ext cx="578" cy="0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3572" name="AutoShape 70"/>
              <p:cNvCxnSpPr>
                <a:cxnSpLocks noChangeShapeType="1"/>
              </p:cNvCxnSpPr>
              <p:nvPr/>
            </p:nvCxnSpPr>
            <p:spPr bwMode="auto">
              <a:xfrm flipH="1">
                <a:off x="3266" y="3976"/>
                <a:ext cx="578" cy="0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</p:grpSp>
        <p:cxnSp>
          <p:nvCxnSpPr>
            <p:cNvPr id="23560" name="AutoShape 71"/>
            <p:cNvCxnSpPr>
              <a:cxnSpLocks noChangeShapeType="1"/>
            </p:cNvCxnSpPr>
            <p:nvPr/>
          </p:nvCxnSpPr>
          <p:spPr bwMode="auto">
            <a:xfrm>
              <a:off x="5430" y="11146"/>
              <a:ext cx="990" cy="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prstDash val="sysDot"/>
              <a:round/>
              <a:headEnd type="triangle" w="med" len="med"/>
              <a:tailEnd type="triangle" w="med" len="med"/>
            </a:ln>
          </p:spPr>
        </p:cxnSp>
        <p:cxnSp>
          <p:nvCxnSpPr>
            <p:cNvPr id="23561" name="AutoShape 72"/>
            <p:cNvCxnSpPr>
              <a:cxnSpLocks noChangeShapeType="1"/>
            </p:cNvCxnSpPr>
            <p:nvPr/>
          </p:nvCxnSpPr>
          <p:spPr bwMode="auto">
            <a:xfrm>
              <a:off x="5430" y="15931"/>
              <a:ext cx="990" cy="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prstDash val="sysDot"/>
              <a:round/>
              <a:headEnd type="triangle" w="med" len="med"/>
              <a:tailEnd type="triangle" w="med" len="med"/>
            </a:ln>
          </p:spPr>
        </p:cxnSp>
        <p:cxnSp>
          <p:nvCxnSpPr>
            <p:cNvPr id="23562" name="AutoShape 73"/>
            <p:cNvCxnSpPr>
              <a:cxnSpLocks noChangeShapeType="1"/>
            </p:cNvCxnSpPr>
            <p:nvPr/>
          </p:nvCxnSpPr>
          <p:spPr bwMode="auto">
            <a:xfrm rot="5400000">
              <a:off x="7816" y="13523"/>
              <a:ext cx="990" cy="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prstDash val="sysDot"/>
              <a:round/>
              <a:headEnd type="triangle" w="med" len="med"/>
              <a:tailEnd type="triangle" w="med" len="med"/>
            </a:ln>
          </p:spPr>
        </p:cxnSp>
        <p:cxnSp>
          <p:nvCxnSpPr>
            <p:cNvPr id="23563" name="AutoShape 74"/>
            <p:cNvCxnSpPr>
              <a:cxnSpLocks noChangeShapeType="1"/>
            </p:cNvCxnSpPr>
            <p:nvPr/>
          </p:nvCxnSpPr>
          <p:spPr bwMode="auto">
            <a:xfrm rot="5400000">
              <a:off x="3031" y="13523"/>
              <a:ext cx="990" cy="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prstDash val="sysDot"/>
              <a:round/>
              <a:headEnd type="triangle" w="med" len="med"/>
              <a:tailEnd type="triangle" w="med" len="med"/>
            </a:ln>
          </p:spPr>
        </p:cxnSp>
        <p:cxnSp>
          <p:nvCxnSpPr>
            <p:cNvPr id="23564" name="AutoShape 75"/>
            <p:cNvCxnSpPr>
              <a:cxnSpLocks noChangeShapeType="1"/>
            </p:cNvCxnSpPr>
            <p:nvPr/>
          </p:nvCxnSpPr>
          <p:spPr bwMode="auto">
            <a:xfrm>
              <a:off x="5088" y="12541"/>
              <a:ext cx="1825" cy="1896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prstDash val="sysDot"/>
              <a:round/>
              <a:headEnd type="triangle" w="med" len="med"/>
              <a:tailEnd type="triangle" w="med" len="med"/>
            </a:ln>
          </p:spPr>
        </p:cxnSp>
        <p:cxnSp>
          <p:nvCxnSpPr>
            <p:cNvPr id="23565" name="AutoShape 76"/>
            <p:cNvCxnSpPr>
              <a:cxnSpLocks noChangeShapeType="1"/>
            </p:cNvCxnSpPr>
            <p:nvPr/>
          </p:nvCxnSpPr>
          <p:spPr bwMode="auto">
            <a:xfrm rot="-5400000">
              <a:off x="5088" y="12541"/>
              <a:ext cx="1825" cy="1896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prstDash val="sysDot"/>
              <a:round/>
              <a:headEnd type="triangle" w="med" len="med"/>
              <a:tailEnd type="triangle" w="med" len="med"/>
            </a:ln>
          </p:spPr>
        </p:cxnSp>
        <p:sp>
          <p:nvSpPr>
            <p:cNvPr id="23566" name="Text Box 77"/>
            <p:cNvSpPr txBox="1">
              <a:spLocks noChangeArrowheads="1"/>
            </p:cNvSpPr>
            <p:nvPr/>
          </p:nvSpPr>
          <p:spPr bwMode="auto">
            <a:xfrm>
              <a:off x="5193" y="12406"/>
              <a:ext cx="1629" cy="10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>
                <a:spcAft>
                  <a:spcPts val="1000"/>
                </a:spcAft>
              </a:pPr>
              <a:r>
                <a:rPr lang="el-GR" sz="1200">
                  <a:latin typeface="Calibri" pitchFamily="34" charset="0"/>
                  <a:cs typeface="Arial" charset="0"/>
                </a:rPr>
                <a:t>χαλαρές</a:t>
              </a:r>
              <a:br>
                <a:rPr lang="el-GR" sz="1200">
                  <a:latin typeface="Calibri" pitchFamily="34" charset="0"/>
                  <a:cs typeface="Arial" charset="0"/>
                </a:rPr>
              </a:br>
              <a:r>
                <a:rPr lang="el-GR" sz="1200">
                  <a:latin typeface="Calibri" pitchFamily="34" charset="0"/>
                  <a:cs typeface="Arial" charset="0"/>
                </a:rPr>
                <a:t>σχέσεις</a:t>
              </a:r>
              <a:endParaRPr lang="el-GR">
                <a:cs typeface="Arial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499579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- Τίτλος"/>
          <p:cNvSpPr>
            <a:spLocks noGrp="1"/>
          </p:cNvSpPr>
          <p:nvPr>
            <p:ph type="title"/>
          </p:nvPr>
        </p:nvSpPr>
        <p:spPr>
          <a:xfrm>
            <a:off x="381000" y="-24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el-GR" b="1" dirty="0" smtClean="0"/>
              <a:t>Γ. Επιμερισμός  σε δύο </a:t>
            </a:r>
            <a:r>
              <a:rPr lang="el-GR" b="1" dirty="0" err="1" smtClean="0"/>
              <a:t>Υπο</a:t>
            </a:r>
            <a:r>
              <a:rPr lang="el-GR" b="1" dirty="0" smtClean="0"/>
              <a:t>-θέματα σε Συνεργαζόμενο Ζεύγος Ομάδων </a:t>
            </a:r>
          </a:p>
        </p:txBody>
      </p:sp>
      <p:grpSp>
        <p:nvGrpSpPr>
          <p:cNvPr id="2" name="Group 2"/>
          <p:cNvGrpSpPr>
            <a:grpSpLocks noGrp="1"/>
          </p:cNvGrpSpPr>
          <p:nvPr/>
        </p:nvGrpSpPr>
        <p:grpSpPr bwMode="auto">
          <a:xfrm>
            <a:off x="500034" y="1643050"/>
            <a:ext cx="8358246" cy="4572032"/>
            <a:chOff x="1996" y="4089"/>
            <a:chExt cx="8030" cy="8146"/>
          </a:xfrm>
        </p:grpSpPr>
        <p:sp>
          <p:nvSpPr>
            <p:cNvPr id="24580" name="Oval 3"/>
            <p:cNvSpPr>
              <a:spLocks noChangeArrowheads="1"/>
            </p:cNvSpPr>
            <p:nvPr/>
          </p:nvSpPr>
          <p:spPr bwMode="auto">
            <a:xfrm>
              <a:off x="5624" y="8845"/>
              <a:ext cx="4402" cy="3390"/>
            </a:xfrm>
            <a:prstGeom prst="ellips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el-GR">
                <a:cs typeface="Arial" charset="0"/>
              </a:endParaRPr>
            </a:p>
          </p:txBody>
        </p:sp>
        <p:sp>
          <p:nvSpPr>
            <p:cNvPr id="24581" name="Oval 4"/>
            <p:cNvSpPr>
              <a:spLocks noChangeArrowheads="1"/>
            </p:cNvSpPr>
            <p:nvPr/>
          </p:nvSpPr>
          <p:spPr bwMode="auto">
            <a:xfrm>
              <a:off x="5624" y="4089"/>
              <a:ext cx="4402" cy="3390"/>
            </a:xfrm>
            <a:prstGeom prst="ellips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el-GR">
                <a:cs typeface="Arial" charset="0"/>
              </a:endParaRPr>
            </a:p>
          </p:txBody>
        </p:sp>
        <p:cxnSp>
          <p:nvCxnSpPr>
            <p:cNvPr id="24582" name="AutoShape 5"/>
            <p:cNvCxnSpPr>
              <a:cxnSpLocks noChangeShapeType="1"/>
            </p:cNvCxnSpPr>
            <p:nvPr/>
          </p:nvCxnSpPr>
          <p:spPr bwMode="auto">
            <a:xfrm rot="5400000">
              <a:off x="7325" y="8162"/>
              <a:ext cx="990" cy="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prstDash val="sysDot"/>
              <a:round/>
              <a:headEnd type="triangle" w="med" len="med"/>
              <a:tailEnd type="triangle" w="med" len="med"/>
            </a:ln>
          </p:spPr>
        </p:cxnSp>
        <p:cxnSp>
          <p:nvCxnSpPr>
            <p:cNvPr id="24583" name="AutoShape 6"/>
            <p:cNvCxnSpPr>
              <a:cxnSpLocks noChangeShapeType="1"/>
            </p:cNvCxnSpPr>
            <p:nvPr/>
          </p:nvCxnSpPr>
          <p:spPr bwMode="auto">
            <a:xfrm rot="5400000">
              <a:off x="3723" y="8162"/>
              <a:ext cx="990" cy="1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prstDash val="sysDot"/>
              <a:round/>
              <a:headEnd type="triangle" w="med" len="med"/>
              <a:tailEnd type="triangle" w="med" len="med"/>
            </a:ln>
          </p:spPr>
        </p:cxnSp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5342" y="7469"/>
              <a:ext cx="1318" cy="1318"/>
              <a:chOff x="5053" y="5144"/>
              <a:chExt cx="1896" cy="1896"/>
            </a:xfrm>
          </p:grpSpPr>
          <p:cxnSp>
            <p:nvCxnSpPr>
              <p:cNvPr id="24651" name="AutoShape 8"/>
              <p:cNvCxnSpPr>
                <a:cxnSpLocks noChangeShapeType="1"/>
              </p:cNvCxnSpPr>
              <p:nvPr/>
            </p:nvCxnSpPr>
            <p:spPr bwMode="auto">
              <a:xfrm>
                <a:off x="5088" y="5144"/>
                <a:ext cx="1825" cy="1896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prstDash val="sysDot"/>
                <a:round/>
                <a:headEnd type="triangle" w="med" len="med"/>
                <a:tailEnd type="triangle" w="med" len="med"/>
              </a:ln>
            </p:spPr>
          </p:cxnSp>
          <p:cxnSp>
            <p:nvCxnSpPr>
              <p:cNvPr id="24652" name="AutoShape 9"/>
              <p:cNvCxnSpPr>
                <a:cxnSpLocks noChangeShapeType="1"/>
              </p:cNvCxnSpPr>
              <p:nvPr/>
            </p:nvCxnSpPr>
            <p:spPr bwMode="auto">
              <a:xfrm rot="-5400000">
                <a:off x="5088" y="5144"/>
                <a:ext cx="1825" cy="1896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prstDash val="sysDot"/>
                <a:round/>
                <a:headEnd type="triangle" w="med" len="med"/>
                <a:tailEnd type="triangle" w="med" len="med"/>
              </a:ln>
            </p:spPr>
          </p:cxnSp>
        </p:grpSp>
        <p:sp>
          <p:nvSpPr>
            <p:cNvPr id="24585" name="Oval 10"/>
            <p:cNvSpPr>
              <a:spLocks noChangeArrowheads="1"/>
            </p:cNvSpPr>
            <p:nvPr/>
          </p:nvSpPr>
          <p:spPr bwMode="auto">
            <a:xfrm>
              <a:off x="1996" y="4089"/>
              <a:ext cx="4402" cy="3390"/>
            </a:xfrm>
            <a:prstGeom prst="ellips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el-GR">
                <a:cs typeface="Arial" charset="0"/>
              </a:endParaRPr>
            </a:p>
          </p:txBody>
        </p:sp>
        <p:sp>
          <p:nvSpPr>
            <p:cNvPr id="24586" name="Text Box 11"/>
            <p:cNvSpPr txBox="1">
              <a:spLocks noChangeArrowheads="1"/>
            </p:cNvSpPr>
            <p:nvPr/>
          </p:nvSpPr>
          <p:spPr bwMode="auto">
            <a:xfrm>
              <a:off x="2451" y="4224"/>
              <a:ext cx="3141" cy="8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>
                <a:spcAft>
                  <a:spcPts val="1000"/>
                </a:spcAft>
              </a:pPr>
              <a:r>
                <a:rPr lang="el-GR" sz="900" b="1">
                  <a:latin typeface="Calibri" pitchFamily="34" charset="0"/>
                  <a:cs typeface="Arial" charset="0"/>
                </a:rPr>
                <a:t>1</a:t>
              </a:r>
              <a:r>
                <a:rPr lang="el-GR" sz="900" b="1" baseline="30000">
                  <a:latin typeface="Calibri" pitchFamily="34" charset="0"/>
                  <a:cs typeface="Arial" charset="0"/>
                </a:rPr>
                <a:t>ο</a:t>
              </a:r>
              <a:r>
                <a:rPr lang="el-GR" sz="900" b="1">
                  <a:latin typeface="Calibri" pitchFamily="34" charset="0"/>
                  <a:cs typeface="Arial" charset="0"/>
                </a:rPr>
                <a:t> Υπο-θέμα                                   1</a:t>
              </a:r>
              <a:r>
                <a:rPr lang="el-GR" sz="900" b="1" baseline="30000">
                  <a:latin typeface="Calibri" pitchFamily="34" charset="0"/>
                  <a:cs typeface="Arial" charset="0"/>
                </a:rPr>
                <a:t>η</a:t>
              </a:r>
              <a:r>
                <a:rPr lang="el-GR" sz="900" b="1">
                  <a:latin typeface="Calibri" pitchFamily="34" charset="0"/>
                  <a:cs typeface="Arial" charset="0"/>
                </a:rPr>
                <a:t> Ομάδα &amp; Υποομάδες</a:t>
              </a:r>
            </a:p>
            <a:p>
              <a:pPr algn="ctr" eaLnBrk="1" hangingPunct="1">
                <a:spcAft>
                  <a:spcPts val="1000"/>
                </a:spcAft>
              </a:pPr>
              <a:endParaRPr lang="el-GR" sz="900" b="1">
                <a:latin typeface="Times New Roman" pitchFamily="18" charset="0"/>
                <a:cs typeface="Arial" charset="0"/>
              </a:endParaRPr>
            </a:p>
            <a:p>
              <a:pPr eaLnBrk="1" hangingPunct="1"/>
              <a:endParaRPr lang="el-GR">
                <a:cs typeface="Arial" charset="0"/>
              </a:endParaRPr>
            </a:p>
          </p:txBody>
        </p:sp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2562" y="5172"/>
              <a:ext cx="2734" cy="1781"/>
              <a:chOff x="2188" y="3137"/>
              <a:chExt cx="2734" cy="1781"/>
            </a:xfrm>
          </p:grpSpPr>
          <p:grpSp>
            <p:nvGrpSpPr>
              <p:cNvPr id="5" name="Group 13"/>
              <p:cNvGrpSpPr>
                <a:grpSpLocks/>
              </p:cNvGrpSpPr>
              <p:nvPr/>
            </p:nvGrpSpPr>
            <p:grpSpPr bwMode="auto">
              <a:xfrm>
                <a:off x="2188" y="3137"/>
                <a:ext cx="1078" cy="1781"/>
                <a:chOff x="2280" y="2721"/>
                <a:chExt cx="1230" cy="2034"/>
              </a:xfrm>
            </p:grpSpPr>
            <p:sp>
              <p:nvSpPr>
                <p:cNvPr id="24646" name="Oval 14"/>
                <p:cNvSpPr>
                  <a:spLocks noChangeArrowheads="1"/>
                </p:cNvSpPr>
                <p:nvPr/>
              </p:nvSpPr>
              <p:spPr bwMode="auto">
                <a:xfrm>
                  <a:off x="2280" y="2721"/>
                  <a:ext cx="1230" cy="203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4647" name="Oval 15"/>
                <p:cNvSpPr>
                  <a:spLocks noChangeArrowheads="1"/>
                </p:cNvSpPr>
                <p:nvPr/>
              </p:nvSpPr>
              <p:spPr bwMode="auto">
                <a:xfrm>
                  <a:off x="2399" y="2736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4648" name="Oval 16"/>
                <p:cNvSpPr>
                  <a:spLocks noChangeArrowheads="1"/>
                </p:cNvSpPr>
                <p:nvPr/>
              </p:nvSpPr>
              <p:spPr bwMode="auto">
                <a:xfrm>
                  <a:off x="2399" y="3738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4649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2655" y="2962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1</a:t>
                  </a:r>
                  <a:endParaRPr lang="el-GR">
                    <a:cs typeface="Arial" charset="0"/>
                  </a:endParaRPr>
                </a:p>
              </p:txBody>
            </p:sp>
            <p:sp>
              <p:nvSpPr>
                <p:cNvPr id="24650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2655" y="3985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2</a:t>
                  </a:r>
                  <a:endParaRPr lang="el-GR">
                    <a:cs typeface="Arial" charset="0"/>
                  </a:endParaRPr>
                </a:p>
              </p:txBody>
            </p:sp>
          </p:grpSp>
          <p:grpSp>
            <p:nvGrpSpPr>
              <p:cNvPr id="6" name="Group 19"/>
              <p:cNvGrpSpPr>
                <a:grpSpLocks/>
              </p:cNvGrpSpPr>
              <p:nvPr/>
            </p:nvGrpSpPr>
            <p:grpSpPr bwMode="auto">
              <a:xfrm>
                <a:off x="3844" y="3137"/>
                <a:ext cx="1078" cy="1781"/>
                <a:chOff x="2280" y="2721"/>
                <a:chExt cx="1230" cy="2034"/>
              </a:xfrm>
            </p:grpSpPr>
            <p:sp>
              <p:nvSpPr>
                <p:cNvPr id="24641" name="Oval 20"/>
                <p:cNvSpPr>
                  <a:spLocks noChangeArrowheads="1"/>
                </p:cNvSpPr>
                <p:nvPr/>
              </p:nvSpPr>
              <p:spPr bwMode="auto">
                <a:xfrm>
                  <a:off x="2280" y="2721"/>
                  <a:ext cx="1230" cy="203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4642" name="Oval 21"/>
                <p:cNvSpPr>
                  <a:spLocks noChangeArrowheads="1"/>
                </p:cNvSpPr>
                <p:nvPr/>
              </p:nvSpPr>
              <p:spPr bwMode="auto">
                <a:xfrm>
                  <a:off x="2399" y="2736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4643" name="Oval 22"/>
                <p:cNvSpPr>
                  <a:spLocks noChangeArrowheads="1"/>
                </p:cNvSpPr>
                <p:nvPr/>
              </p:nvSpPr>
              <p:spPr bwMode="auto">
                <a:xfrm>
                  <a:off x="2399" y="3738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4644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2655" y="2962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3</a:t>
                  </a:r>
                  <a:endParaRPr lang="el-GR">
                    <a:cs typeface="Arial" charset="0"/>
                  </a:endParaRPr>
                </a:p>
              </p:txBody>
            </p:sp>
            <p:sp>
              <p:nvSpPr>
                <p:cNvPr id="24645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2655" y="3985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4</a:t>
                  </a:r>
                  <a:endParaRPr lang="el-GR">
                    <a:cs typeface="Arial" charset="0"/>
                  </a:endParaRPr>
                </a:p>
              </p:txBody>
            </p:sp>
          </p:grpSp>
          <p:cxnSp>
            <p:nvCxnSpPr>
              <p:cNvPr id="24639" name="AutoShape 25"/>
              <p:cNvCxnSpPr>
                <a:cxnSpLocks noChangeShapeType="1"/>
              </p:cNvCxnSpPr>
              <p:nvPr/>
            </p:nvCxnSpPr>
            <p:spPr bwMode="auto">
              <a:xfrm>
                <a:off x="3266" y="3578"/>
                <a:ext cx="578" cy="0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4640" name="AutoShape 26"/>
              <p:cNvCxnSpPr>
                <a:cxnSpLocks noChangeShapeType="1"/>
              </p:cNvCxnSpPr>
              <p:nvPr/>
            </p:nvCxnSpPr>
            <p:spPr bwMode="auto">
              <a:xfrm flipH="1">
                <a:off x="3266" y="4485"/>
                <a:ext cx="578" cy="0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24588" name="Text Box 27"/>
            <p:cNvSpPr txBox="1">
              <a:spLocks noChangeArrowheads="1"/>
            </p:cNvSpPr>
            <p:nvPr/>
          </p:nvSpPr>
          <p:spPr bwMode="auto">
            <a:xfrm>
              <a:off x="6422" y="4224"/>
              <a:ext cx="3141" cy="8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>
                <a:spcAft>
                  <a:spcPts val="1000"/>
                </a:spcAft>
              </a:pPr>
              <a:r>
                <a:rPr lang="el-GR" sz="900" b="1">
                  <a:latin typeface="Calibri" pitchFamily="34" charset="0"/>
                  <a:cs typeface="Arial" charset="0"/>
                </a:rPr>
                <a:t>2</a:t>
              </a:r>
              <a:r>
                <a:rPr lang="el-GR" sz="900" b="1" baseline="30000">
                  <a:latin typeface="Calibri" pitchFamily="34" charset="0"/>
                  <a:cs typeface="Arial" charset="0"/>
                </a:rPr>
                <a:t>ο</a:t>
              </a:r>
              <a:r>
                <a:rPr lang="el-GR" sz="900" b="1">
                  <a:latin typeface="Calibri" pitchFamily="34" charset="0"/>
                  <a:cs typeface="Arial" charset="0"/>
                </a:rPr>
                <a:t> Υπο-θέμα                                   2</a:t>
              </a:r>
              <a:r>
                <a:rPr lang="el-GR" sz="900" b="1" baseline="30000">
                  <a:latin typeface="Calibri" pitchFamily="34" charset="0"/>
                  <a:cs typeface="Arial" charset="0"/>
                </a:rPr>
                <a:t>η</a:t>
              </a:r>
              <a:r>
                <a:rPr lang="el-GR" sz="900" b="1">
                  <a:latin typeface="Calibri" pitchFamily="34" charset="0"/>
                  <a:cs typeface="Arial" charset="0"/>
                </a:rPr>
                <a:t> Ομάδα &amp; Υποομάδες</a:t>
              </a:r>
            </a:p>
            <a:p>
              <a:pPr eaLnBrk="1" hangingPunct="1"/>
              <a:endParaRPr lang="el-GR">
                <a:cs typeface="Arial" charset="0"/>
              </a:endParaRPr>
            </a:p>
          </p:txBody>
        </p:sp>
        <p:grpSp>
          <p:nvGrpSpPr>
            <p:cNvPr id="7" name="Group 28"/>
            <p:cNvGrpSpPr>
              <a:grpSpLocks/>
            </p:cNvGrpSpPr>
            <p:nvPr/>
          </p:nvGrpSpPr>
          <p:grpSpPr bwMode="auto">
            <a:xfrm>
              <a:off x="6652" y="5172"/>
              <a:ext cx="2734" cy="1781"/>
              <a:chOff x="6958" y="3137"/>
              <a:chExt cx="2734" cy="1781"/>
            </a:xfrm>
          </p:grpSpPr>
          <p:grpSp>
            <p:nvGrpSpPr>
              <p:cNvPr id="8" name="Group 29"/>
              <p:cNvGrpSpPr>
                <a:grpSpLocks/>
              </p:cNvGrpSpPr>
              <p:nvPr/>
            </p:nvGrpSpPr>
            <p:grpSpPr bwMode="auto">
              <a:xfrm>
                <a:off x="6958" y="3137"/>
                <a:ext cx="1078" cy="1781"/>
                <a:chOff x="2280" y="2721"/>
                <a:chExt cx="1230" cy="2034"/>
              </a:xfrm>
            </p:grpSpPr>
            <p:sp>
              <p:nvSpPr>
                <p:cNvPr id="24632" name="Oval 30"/>
                <p:cNvSpPr>
                  <a:spLocks noChangeArrowheads="1"/>
                </p:cNvSpPr>
                <p:nvPr/>
              </p:nvSpPr>
              <p:spPr bwMode="auto">
                <a:xfrm>
                  <a:off x="2280" y="2721"/>
                  <a:ext cx="1230" cy="203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4633" name="Oval 31"/>
                <p:cNvSpPr>
                  <a:spLocks noChangeArrowheads="1"/>
                </p:cNvSpPr>
                <p:nvPr/>
              </p:nvSpPr>
              <p:spPr bwMode="auto">
                <a:xfrm>
                  <a:off x="2399" y="2736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4634" name="Oval 32"/>
                <p:cNvSpPr>
                  <a:spLocks noChangeArrowheads="1"/>
                </p:cNvSpPr>
                <p:nvPr/>
              </p:nvSpPr>
              <p:spPr bwMode="auto">
                <a:xfrm>
                  <a:off x="2399" y="3738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4635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2655" y="2962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1</a:t>
                  </a:r>
                  <a:endParaRPr lang="el-GR">
                    <a:cs typeface="Arial" charset="0"/>
                  </a:endParaRPr>
                </a:p>
              </p:txBody>
            </p:sp>
            <p:sp>
              <p:nvSpPr>
                <p:cNvPr id="24636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2655" y="3985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2</a:t>
                  </a:r>
                  <a:endParaRPr lang="el-GR">
                    <a:cs typeface="Arial" charset="0"/>
                  </a:endParaRPr>
                </a:p>
              </p:txBody>
            </p:sp>
          </p:grpSp>
          <p:grpSp>
            <p:nvGrpSpPr>
              <p:cNvPr id="9" name="Group 35"/>
              <p:cNvGrpSpPr>
                <a:grpSpLocks/>
              </p:cNvGrpSpPr>
              <p:nvPr/>
            </p:nvGrpSpPr>
            <p:grpSpPr bwMode="auto">
              <a:xfrm>
                <a:off x="8614" y="3137"/>
                <a:ext cx="1078" cy="1781"/>
                <a:chOff x="2280" y="2721"/>
                <a:chExt cx="1230" cy="2034"/>
              </a:xfrm>
            </p:grpSpPr>
            <p:sp>
              <p:nvSpPr>
                <p:cNvPr id="24627" name="Oval 36"/>
                <p:cNvSpPr>
                  <a:spLocks noChangeArrowheads="1"/>
                </p:cNvSpPr>
                <p:nvPr/>
              </p:nvSpPr>
              <p:spPr bwMode="auto">
                <a:xfrm>
                  <a:off x="2280" y="2721"/>
                  <a:ext cx="1230" cy="203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4628" name="Oval 37"/>
                <p:cNvSpPr>
                  <a:spLocks noChangeArrowheads="1"/>
                </p:cNvSpPr>
                <p:nvPr/>
              </p:nvSpPr>
              <p:spPr bwMode="auto">
                <a:xfrm>
                  <a:off x="2399" y="2736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4629" name="Oval 38"/>
                <p:cNvSpPr>
                  <a:spLocks noChangeArrowheads="1"/>
                </p:cNvSpPr>
                <p:nvPr/>
              </p:nvSpPr>
              <p:spPr bwMode="auto">
                <a:xfrm>
                  <a:off x="2399" y="3738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4630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2655" y="2962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3</a:t>
                  </a:r>
                  <a:endParaRPr lang="el-GR">
                    <a:cs typeface="Arial" charset="0"/>
                  </a:endParaRPr>
                </a:p>
              </p:txBody>
            </p:sp>
            <p:sp>
              <p:nvSpPr>
                <p:cNvPr id="24631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2655" y="3985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4</a:t>
                  </a:r>
                  <a:endParaRPr lang="el-GR">
                    <a:cs typeface="Arial" charset="0"/>
                  </a:endParaRPr>
                </a:p>
              </p:txBody>
            </p:sp>
          </p:grpSp>
          <p:cxnSp>
            <p:nvCxnSpPr>
              <p:cNvPr id="24625" name="AutoShape 41"/>
              <p:cNvCxnSpPr>
                <a:cxnSpLocks noChangeShapeType="1"/>
              </p:cNvCxnSpPr>
              <p:nvPr/>
            </p:nvCxnSpPr>
            <p:spPr bwMode="auto">
              <a:xfrm>
                <a:off x="8036" y="3578"/>
                <a:ext cx="578" cy="0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4626" name="AutoShape 42"/>
              <p:cNvCxnSpPr>
                <a:cxnSpLocks noChangeShapeType="1"/>
              </p:cNvCxnSpPr>
              <p:nvPr/>
            </p:nvCxnSpPr>
            <p:spPr bwMode="auto">
              <a:xfrm flipH="1">
                <a:off x="8036" y="4485"/>
                <a:ext cx="578" cy="0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24590" name="Oval 43"/>
            <p:cNvSpPr>
              <a:spLocks noChangeArrowheads="1"/>
            </p:cNvSpPr>
            <p:nvPr/>
          </p:nvSpPr>
          <p:spPr bwMode="auto">
            <a:xfrm>
              <a:off x="1996" y="8845"/>
              <a:ext cx="4402" cy="3390"/>
            </a:xfrm>
            <a:prstGeom prst="ellips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el-GR">
                <a:cs typeface="Arial" charset="0"/>
              </a:endParaRPr>
            </a:p>
          </p:txBody>
        </p:sp>
        <p:sp>
          <p:nvSpPr>
            <p:cNvPr id="24591" name="Text Box 44"/>
            <p:cNvSpPr txBox="1">
              <a:spLocks noChangeArrowheads="1"/>
            </p:cNvSpPr>
            <p:nvPr/>
          </p:nvSpPr>
          <p:spPr bwMode="auto">
            <a:xfrm>
              <a:off x="2451" y="8980"/>
              <a:ext cx="3141" cy="8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>
                <a:spcAft>
                  <a:spcPts val="1000"/>
                </a:spcAft>
              </a:pPr>
              <a:r>
                <a:rPr lang="el-GR" sz="900" b="1">
                  <a:latin typeface="Calibri" pitchFamily="34" charset="0"/>
                  <a:cs typeface="Arial" charset="0"/>
                </a:rPr>
                <a:t>1</a:t>
              </a:r>
              <a:r>
                <a:rPr lang="el-GR" sz="900" b="1" baseline="30000">
                  <a:latin typeface="Calibri" pitchFamily="34" charset="0"/>
                  <a:cs typeface="Arial" charset="0"/>
                </a:rPr>
                <a:t>ο</a:t>
              </a:r>
              <a:r>
                <a:rPr lang="el-GR" sz="900" b="1">
                  <a:latin typeface="Calibri" pitchFamily="34" charset="0"/>
                  <a:cs typeface="Arial" charset="0"/>
                </a:rPr>
                <a:t> Υπο-θέμα                                   3</a:t>
              </a:r>
              <a:r>
                <a:rPr lang="el-GR" sz="900" b="1" baseline="30000">
                  <a:latin typeface="Calibri" pitchFamily="34" charset="0"/>
                  <a:cs typeface="Arial" charset="0"/>
                </a:rPr>
                <a:t>η</a:t>
              </a:r>
              <a:r>
                <a:rPr lang="el-GR" sz="900" b="1">
                  <a:latin typeface="Calibri" pitchFamily="34" charset="0"/>
                  <a:cs typeface="Arial" charset="0"/>
                </a:rPr>
                <a:t> Ομάδα &amp; Υποομάδες</a:t>
              </a:r>
            </a:p>
            <a:p>
              <a:pPr eaLnBrk="1" hangingPunct="1"/>
              <a:endParaRPr lang="el-GR">
                <a:cs typeface="Arial" charset="0"/>
              </a:endParaRPr>
            </a:p>
          </p:txBody>
        </p:sp>
        <p:grpSp>
          <p:nvGrpSpPr>
            <p:cNvPr id="10" name="Group 45"/>
            <p:cNvGrpSpPr>
              <a:grpSpLocks/>
            </p:cNvGrpSpPr>
            <p:nvPr/>
          </p:nvGrpSpPr>
          <p:grpSpPr bwMode="auto">
            <a:xfrm>
              <a:off x="2562" y="9927"/>
              <a:ext cx="2734" cy="1781"/>
              <a:chOff x="2188" y="7892"/>
              <a:chExt cx="2734" cy="1781"/>
            </a:xfrm>
          </p:grpSpPr>
          <p:grpSp>
            <p:nvGrpSpPr>
              <p:cNvPr id="11" name="Group 46"/>
              <p:cNvGrpSpPr>
                <a:grpSpLocks/>
              </p:cNvGrpSpPr>
              <p:nvPr/>
            </p:nvGrpSpPr>
            <p:grpSpPr bwMode="auto">
              <a:xfrm>
                <a:off x="2188" y="7892"/>
                <a:ext cx="1078" cy="1781"/>
                <a:chOff x="2280" y="2721"/>
                <a:chExt cx="1230" cy="2034"/>
              </a:xfrm>
            </p:grpSpPr>
            <p:sp>
              <p:nvSpPr>
                <p:cNvPr id="24618" name="Oval 47"/>
                <p:cNvSpPr>
                  <a:spLocks noChangeArrowheads="1"/>
                </p:cNvSpPr>
                <p:nvPr/>
              </p:nvSpPr>
              <p:spPr bwMode="auto">
                <a:xfrm>
                  <a:off x="2280" y="2721"/>
                  <a:ext cx="1230" cy="203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4619" name="Oval 48"/>
                <p:cNvSpPr>
                  <a:spLocks noChangeArrowheads="1"/>
                </p:cNvSpPr>
                <p:nvPr/>
              </p:nvSpPr>
              <p:spPr bwMode="auto">
                <a:xfrm>
                  <a:off x="2399" y="2736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4620" name="Oval 49"/>
                <p:cNvSpPr>
                  <a:spLocks noChangeArrowheads="1"/>
                </p:cNvSpPr>
                <p:nvPr/>
              </p:nvSpPr>
              <p:spPr bwMode="auto">
                <a:xfrm>
                  <a:off x="2399" y="3738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4621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2655" y="2962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1</a:t>
                  </a:r>
                  <a:endParaRPr lang="el-GR">
                    <a:cs typeface="Arial" charset="0"/>
                  </a:endParaRPr>
                </a:p>
              </p:txBody>
            </p:sp>
            <p:sp>
              <p:nvSpPr>
                <p:cNvPr id="24622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2655" y="3985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2</a:t>
                  </a:r>
                  <a:endParaRPr lang="el-GR">
                    <a:cs typeface="Arial" charset="0"/>
                  </a:endParaRPr>
                </a:p>
              </p:txBody>
            </p:sp>
          </p:grpSp>
          <p:grpSp>
            <p:nvGrpSpPr>
              <p:cNvPr id="12" name="Group 52"/>
              <p:cNvGrpSpPr>
                <a:grpSpLocks/>
              </p:cNvGrpSpPr>
              <p:nvPr/>
            </p:nvGrpSpPr>
            <p:grpSpPr bwMode="auto">
              <a:xfrm>
                <a:off x="3844" y="7892"/>
                <a:ext cx="1078" cy="1781"/>
                <a:chOff x="2280" y="2721"/>
                <a:chExt cx="1230" cy="2034"/>
              </a:xfrm>
            </p:grpSpPr>
            <p:sp>
              <p:nvSpPr>
                <p:cNvPr id="24613" name="Oval 53"/>
                <p:cNvSpPr>
                  <a:spLocks noChangeArrowheads="1"/>
                </p:cNvSpPr>
                <p:nvPr/>
              </p:nvSpPr>
              <p:spPr bwMode="auto">
                <a:xfrm>
                  <a:off x="2280" y="2721"/>
                  <a:ext cx="1230" cy="203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4614" name="Oval 54"/>
                <p:cNvSpPr>
                  <a:spLocks noChangeArrowheads="1"/>
                </p:cNvSpPr>
                <p:nvPr/>
              </p:nvSpPr>
              <p:spPr bwMode="auto">
                <a:xfrm>
                  <a:off x="2399" y="2736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4615" name="Oval 55"/>
                <p:cNvSpPr>
                  <a:spLocks noChangeArrowheads="1"/>
                </p:cNvSpPr>
                <p:nvPr/>
              </p:nvSpPr>
              <p:spPr bwMode="auto">
                <a:xfrm>
                  <a:off x="2399" y="3738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4616" name="Text Box 56"/>
                <p:cNvSpPr txBox="1">
                  <a:spLocks noChangeArrowheads="1"/>
                </p:cNvSpPr>
                <p:nvPr/>
              </p:nvSpPr>
              <p:spPr bwMode="auto">
                <a:xfrm>
                  <a:off x="2655" y="2962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3</a:t>
                  </a:r>
                  <a:endParaRPr lang="el-GR">
                    <a:cs typeface="Arial" charset="0"/>
                  </a:endParaRPr>
                </a:p>
              </p:txBody>
            </p:sp>
            <p:sp>
              <p:nvSpPr>
                <p:cNvPr id="24617" name="Text Box 57"/>
                <p:cNvSpPr txBox="1">
                  <a:spLocks noChangeArrowheads="1"/>
                </p:cNvSpPr>
                <p:nvPr/>
              </p:nvSpPr>
              <p:spPr bwMode="auto">
                <a:xfrm>
                  <a:off x="2655" y="3985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4</a:t>
                  </a:r>
                  <a:endParaRPr lang="el-GR">
                    <a:cs typeface="Arial" charset="0"/>
                  </a:endParaRPr>
                </a:p>
              </p:txBody>
            </p:sp>
          </p:grpSp>
          <p:cxnSp>
            <p:nvCxnSpPr>
              <p:cNvPr id="24611" name="AutoShape 58"/>
              <p:cNvCxnSpPr>
                <a:cxnSpLocks noChangeShapeType="1"/>
              </p:cNvCxnSpPr>
              <p:nvPr/>
            </p:nvCxnSpPr>
            <p:spPr bwMode="auto">
              <a:xfrm>
                <a:off x="3266" y="8333"/>
                <a:ext cx="578" cy="0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4612" name="AutoShape 59"/>
              <p:cNvCxnSpPr>
                <a:cxnSpLocks noChangeShapeType="1"/>
              </p:cNvCxnSpPr>
              <p:nvPr/>
            </p:nvCxnSpPr>
            <p:spPr bwMode="auto">
              <a:xfrm flipH="1">
                <a:off x="3266" y="9240"/>
                <a:ext cx="578" cy="0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24593" name="Text Box 60"/>
            <p:cNvSpPr txBox="1">
              <a:spLocks noChangeArrowheads="1"/>
            </p:cNvSpPr>
            <p:nvPr/>
          </p:nvSpPr>
          <p:spPr bwMode="auto">
            <a:xfrm>
              <a:off x="6422" y="8980"/>
              <a:ext cx="3141" cy="8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1" hangingPunct="1">
                <a:spcAft>
                  <a:spcPts val="1000"/>
                </a:spcAft>
              </a:pPr>
              <a:r>
                <a:rPr lang="el-GR" sz="900" b="1">
                  <a:latin typeface="Calibri" pitchFamily="34" charset="0"/>
                  <a:cs typeface="Arial" charset="0"/>
                </a:rPr>
                <a:t>2</a:t>
              </a:r>
              <a:r>
                <a:rPr lang="el-GR" sz="900" b="1" baseline="30000">
                  <a:latin typeface="Calibri" pitchFamily="34" charset="0"/>
                  <a:cs typeface="Arial" charset="0"/>
                </a:rPr>
                <a:t>ο</a:t>
              </a:r>
              <a:r>
                <a:rPr lang="el-GR" sz="900" b="1">
                  <a:latin typeface="Calibri" pitchFamily="34" charset="0"/>
                  <a:cs typeface="Arial" charset="0"/>
                </a:rPr>
                <a:t> Υπο-θέμα                                   4</a:t>
              </a:r>
              <a:r>
                <a:rPr lang="el-GR" sz="900" b="1" baseline="30000">
                  <a:latin typeface="Calibri" pitchFamily="34" charset="0"/>
                  <a:cs typeface="Arial" charset="0"/>
                </a:rPr>
                <a:t>η</a:t>
              </a:r>
              <a:r>
                <a:rPr lang="el-GR" sz="900" b="1">
                  <a:latin typeface="Calibri" pitchFamily="34" charset="0"/>
                  <a:cs typeface="Arial" charset="0"/>
                </a:rPr>
                <a:t> Ομάδα &amp; Υποομάδες</a:t>
              </a:r>
            </a:p>
            <a:p>
              <a:pPr eaLnBrk="1" hangingPunct="1"/>
              <a:endParaRPr lang="el-GR">
                <a:cs typeface="Arial" charset="0"/>
              </a:endParaRPr>
            </a:p>
          </p:txBody>
        </p:sp>
        <p:grpSp>
          <p:nvGrpSpPr>
            <p:cNvPr id="13" name="Group 61"/>
            <p:cNvGrpSpPr>
              <a:grpSpLocks/>
            </p:cNvGrpSpPr>
            <p:nvPr/>
          </p:nvGrpSpPr>
          <p:grpSpPr bwMode="auto">
            <a:xfrm>
              <a:off x="6652" y="9928"/>
              <a:ext cx="2734" cy="1781"/>
              <a:chOff x="6958" y="7892"/>
              <a:chExt cx="2734" cy="1781"/>
            </a:xfrm>
          </p:grpSpPr>
          <p:grpSp>
            <p:nvGrpSpPr>
              <p:cNvPr id="14" name="Group 62"/>
              <p:cNvGrpSpPr>
                <a:grpSpLocks/>
              </p:cNvGrpSpPr>
              <p:nvPr/>
            </p:nvGrpSpPr>
            <p:grpSpPr bwMode="auto">
              <a:xfrm>
                <a:off x="6958" y="7892"/>
                <a:ext cx="1078" cy="1781"/>
                <a:chOff x="2280" y="2721"/>
                <a:chExt cx="1230" cy="2034"/>
              </a:xfrm>
            </p:grpSpPr>
            <p:sp>
              <p:nvSpPr>
                <p:cNvPr id="24604" name="Oval 63"/>
                <p:cNvSpPr>
                  <a:spLocks noChangeArrowheads="1"/>
                </p:cNvSpPr>
                <p:nvPr/>
              </p:nvSpPr>
              <p:spPr bwMode="auto">
                <a:xfrm>
                  <a:off x="2280" y="2721"/>
                  <a:ext cx="1230" cy="203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4605" name="Oval 64"/>
                <p:cNvSpPr>
                  <a:spLocks noChangeArrowheads="1"/>
                </p:cNvSpPr>
                <p:nvPr/>
              </p:nvSpPr>
              <p:spPr bwMode="auto">
                <a:xfrm>
                  <a:off x="2399" y="2736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4606" name="Oval 65"/>
                <p:cNvSpPr>
                  <a:spLocks noChangeArrowheads="1"/>
                </p:cNvSpPr>
                <p:nvPr/>
              </p:nvSpPr>
              <p:spPr bwMode="auto">
                <a:xfrm>
                  <a:off x="2399" y="3738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4607" name="Text Box 66"/>
                <p:cNvSpPr txBox="1">
                  <a:spLocks noChangeArrowheads="1"/>
                </p:cNvSpPr>
                <p:nvPr/>
              </p:nvSpPr>
              <p:spPr bwMode="auto">
                <a:xfrm>
                  <a:off x="2655" y="2962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1</a:t>
                  </a:r>
                  <a:endParaRPr lang="el-GR">
                    <a:cs typeface="Arial" charset="0"/>
                  </a:endParaRPr>
                </a:p>
              </p:txBody>
            </p:sp>
            <p:sp>
              <p:nvSpPr>
                <p:cNvPr id="24608" name="Text Box 67"/>
                <p:cNvSpPr txBox="1">
                  <a:spLocks noChangeArrowheads="1"/>
                </p:cNvSpPr>
                <p:nvPr/>
              </p:nvSpPr>
              <p:spPr bwMode="auto">
                <a:xfrm>
                  <a:off x="2655" y="3985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2</a:t>
                  </a:r>
                  <a:endParaRPr lang="el-GR">
                    <a:cs typeface="Arial" charset="0"/>
                  </a:endParaRPr>
                </a:p>
              </p:txBody>
            </p:sp>
          </p:grpSp>
          <p:grpSp>
            <p:nvGrpSpPr>
              <p:cNvPr id="15" name="Group 68"/>
              <p:cNvGrpSpPr>
                <a:grpSpLocks/>
              </p:cNvGrpSpPr>
              <p:nvPr/>
            </p:nvGrpSpPr>
            <p:grpSpPr bwMode="auto">
              <a:xfrm>
                <a:off x="8614" y="7892"/>
                <a:ext cx="1078" cy="1781"/>
                <a:chOff x="2280" y="2721"/>
                <a:chExt cx="1230" cy="2034"/>
              </a:xfrm>
            </p:grpSpPr>
            <p:sp>
              <p:nvSpPr>
                <p:cNvPr id="24599" name="Oval 69"/>
                <p:cNvSpPr>
                  <a:spLocks noChangeArrowheads="1"/>
                </p:cNvSpPr>
                <p:nvPr/>
              </p:nvSpPr>
              <p:spPr bwMode="auto">
                <a:xfrm>
                  <a:off x="2280" y="2721"/>
                  <a:ext cx="1230" cy="203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4600" name="Oval 70"/>
                <p:cNvSpPr>
                  <a:spLocks noChangeArrowheads="1"/>
                </p:cNvSpPr>
                <p:nvPr/>
              </p:nvSpPr>
              <p:spPr bwMode="auto">
                <a:xfrm>
                  <a:off x="2399" y="2736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4601" name="Oval 71"/>
                <p:cNvSpPr>
                  <a:spLocks noChangeArrowheads="1"/>
                </p:cNvSpPr>
                <p:nvPr/>
              </p:nvSpPr>
              <p:spPr bwMode="auto">
                <a:xfrm>
                  <a:off x="2399" y="3738"/>
                  <a:ext cx="1006" cy="1002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24602" name="Text Box 72"/>
                <p:cNvSpPr txBox="1">
                  <a:spLocks noChangeArrowheads="1"/>
                </p:cNvSpPr>
                <p:nvPr/>
              </p:nvSpPr>
              <p:spPr bwMode="auto">
                <a:xfrm>
                  <a:off x="2655" y="2962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3</a:t>
                  </a:r>
                  <a:endParaRPr lang="el-GR">
                    <a:cs typeface="Arial" charset="0"/>
                  </a:endParaRPr>
                </a:p>
              </p:txBody>
            </p:sp>
            <p:sp>
              <p:nvSpPr>
                <p:cNvPr id="24603" name="Text Box 73"/>
                <p:cNvSpPr txBox="1">
                  <a:spLocks noChangeArrowheads="1"/>
                </p:cNvSpPr>
                <p:nvPr/>
              </p:nvSpPr>
              <p:spPr bwMode="auto">
                <a:xfrm>
                  <a:off x="2655" y="3985"/>
                  <a:ext cx="495" cy="6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</a:pPr>
                  <a:r>
                    <a:rPr lang="en-US" sz="1600" b="1">
                      <a:latin typeface="Calibri" pitchFamily="34" charset="0"/>
                      <a:cs typeface="Arial" charset="0"/>
                    </a:rPr>
                    <a:t>4</a:t>
                  </a:r>
                  <a:endParaRPr lang="el-GR">
                    <a:cs typeface="Arial" charset="0"/>
                  </a:endParaRPr>
                </a:p>
              </p:txBody>
            </p:sp>
          </p:grpSp>
          <p:cxnSp>
            <p:nvCxnSpPr>
              <p:cNvPr id="24597" name="AutoShape 74"/>
              <p:cNvCxnSpPr>
                <a:cxnSpLocks noChangeShapeType="1"/>
              </p:cNvCxnSpPr>
              <p:nvPr/>
            </p:nvCxnSpPr>
            <p:spPr bwMode="auto">
              <a:xfrm>
                <a:off x="8036" y="8333"/>
                <a:ext cx="578" cy="0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4598" name="AutoShape 75"/>
              <p:cNvCxnSpPr>
                <a:cxnSpLocks noChangeShapeType="1"/>
              </p:cNvCxnSpPr>
              <p:nvPr/>
            </p:nvCxnSpPr>
            <p:spPr bwMode="auto">
              <a:xfrm flipH="1">
                <a:off x="8036" y="9240"/>
                <a:ext cx="578" cy="0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</p:grpSp>
      </p:grpSp>
    </p:spTree>
    <p:extLst>
      <p:ext uri="{BB962C8B-B14F-4D97-AF65-F5344CB8AC3E}">
        <p14:creationId xmlns="" xmlns:p14="http://schemas.microsoft.com/office/powerpoint/2010/main" val="15206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- Τίτλος"/>
          <p:cNvSpPr>
            <a:spLocks noGrp="1"/>
          </p:cNvSpPr>
          <p:nvPr>
            <p:ph type="title"/>
          </p:nvPr>
        </p:nvSpPr>
        <p:spPr>
          <a:xfrm>
            <a:off x="285720" y="0"/>
            <a:ext cx="8610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 smtClean="0"/>
              <a:t> </a:t>
            </a:r>
            <a:r>
              <a:rPr lang="el-GR" sz="4400" dirty="0" smtClean="0"/>
              <a:t/>
            </a:r>
            <a:br>
              <a:rPr lang="el-GR" sz="4400" dirty="0" smtClean="0"/>
            </a:br>
            <a:r>
              <a:rPr lang="el-GR" sz="3600" b="1" dirty="0" smtClean="0"/>
              <a:t>Αξιολόγηση</a:t>
            </a:r>
            <a:endParaRPr lang="el-GR" sz="3600" dirty="0" smtClean="0"/>
          </a:p>
        </p:txBody>
      </p:sp>
      <p:sp>
        <p:nvSpPr>
          <p:cNvPr id="38915" name="2 - Θέση περιεχομένου"/>
          <p:cNvSpPr>
            <a:spLocks noGrp="1"/>
          </p:cNvSpPr>
          <p:nvPr>
            <p:ph idx="1"/>
          </p:nvPr>
        </p:nvSpPr>
        <p:spPr>
          <a:xfrm>
            <a:off x="642910" y="1500174"/>
            <a:ext cx="7997825" cy="3724275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l-GR" dirty="0" smtClean="0"/>
              <a:t>Διαμορφωτική Αξιολόγηση</a:t>
            </a:r>
            <a:endParaRPr lang="el-GR" b="1" dirty="0" smtClean="0"/>
          </a:p>
          <a:p>
            <a:pPr>
              <a:lnSpc>
                <a:spcPct val="150000"/>
              </a:lnSpc>
            </a:pPr>
            <a:r>
              <a:rPr lang="el-GR" dirty="0" smtClean="0"/>
              <a:t>Τελική Αξιολόγηση</a:t>
            </a:r>
          </a:p>
          <a:p>
            <a:pPr>
              <a:lnSpc>
                <a:spcPct val="150000"/>
              </a:lnSpc>
            </a:pPr>
            <a:r>
              <a:rPr lang="el-GR" dirty="0" err="1" smtClean="0"/>
              <a:t>Αυτο</a:t>
            </a:r>
            <a:r>
              <a:rPr lang="el-GR" dirty="0" smtClean="0"/>
              <a:t>-αξιολόγηση του ατόμου και της ομάδας</a:t>
            </a:r>
          </a:p>
          <a:p>
            <a:pPr>
              <a:lnSpc>
                <a:spcPct val="150000"/>
              </a:lnSpc>
            </a:pPr>
            <a:r>
              <a:rPr lang="el-GR" dirty="0" smtClean="0"/>
              <a:t>Αξιολόγησης με </a:t>
            </a:r>
            <a:r>
              <a:rPr lang="en-US" dirty="0" smtClean="0"/>
              <a:t>rubrics</a:t>
            </a:r>
            <a:endParaRPr lang="el-GR" dirty="0" smtClean="0"/>
          </a:p>
          <a:p>
            <a:endParaRPr lang="el-GR" dirty="0" smtClean="0"/>
          </a:p>
        </p:txBody>
      </p:sp>
      <p:pic>
        <p:nvPicPr>
          <p:cNvPr id="4" name="Picture 3" descr="rubric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57884" y="3786190"/>
            <a:ext cx="2319341" cy="20475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2477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- Τίτλος"/>
          <p:cNvSpPr>
            <a:spLocks noGrp="1"/>
          </p:cNvSpPr>
          <p:nvPr>
            <p:ph type="title"/>
          </p:nvPr>
        </p:nvSpPr>
        <p:spPr>
          <a:xfrm>
            <a:off x="214282" y="0"/>
            <a:ext cx="8610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sz="3600" b="1" dirty="0" smtClean="0"/>
              <a:t>Αξιολόγηση Συλλογικού Έργου Ομάδας:  </a:t>
            </a:r>
            <a:r>
              <a:rPr lang="el-GR" sz="3600" dirty="0" smtClean="0"/>
              <a:t>                                                        </a:t>
            </a:r>
            <a:r>
              <a:rPr lang="el-GR" sz="3200" dirty="0" smtClean="0"/>
              <a:t>Αξιολόγηση σε Τέσσερις Διαστάσεις </a:t>
            </a:r>
          </a:p>
        </p:txBody>
      </p:sp>
      <p:sp>
        <p:nvSpPr>
          <p:cNvPr id="39939" name="2 - Θέση περιεχομένου"/>
          <p:cNvSpPr>
            <a:spLocks noGrp="1"/>
          </p:cNvSpPr>
          <p:nvPr>
            <p:ph idx="1"/>
          </p:nvPr>
        </p:nvSpPr>
        <p:spPr>
          <a:xfrm>
            <a:off x="500034" y="1714488"/>
            <a:ext cx="7997825" cy="372427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l-GR" dirty="0" smtClean="0"/>
              <a:t>Αξιολόγηση </a:t>
            </a:r>
            <a:r>
              <a:rPr lang="el-GR" b="1" dirty="0" smtClean="0"/>
              <a:t>Ερευνητικής</a:t>
            </a:r>
            <a:r>
              <a:rPr lang="el-GR" dirty="0" smtClean="0"/>
              <a:t> </a:t>
            </a:r>
            <a:r>
              <a:rPr lang="el-GR" b="1" dirty="0" smtClean="0"/>
              <a:t>Διαδικασίας</a:t>
            </a:r>
          </a:p>
          <a:p>
            <a:pPr>
              <a:lnSpc>
                <a:spcPct val="150000"/>
              </a:lnSpc>
            </a:pPr>
            <a:r>
              <a:rPr lang="el-GR" dirty="0" smtClean="0"/>
              <a:t>Αξιολόγηση </a:t>
            </a:r>
            <a:r>
              <a:rPr lang="el-GR" b="1" dirty="0" smtClean="0"/>
              <a:t>Περιεχόμενου</a:t>
            </a:r>
            <a:r>
              <a:rPr lang="el-GR" dirty="0" smtClean="0"/>
              <a:t> Ερευνητικής Έκθεσης</a:t>
            </a:r>
          </a:p>
          <a:p>
            <a:pPr>
              <a:lnSpc>
                <a:spcPct val="150000"/>
              </a:lnSpc>
            </a:pPr>
            <a:r>
              <a:rPr lang="el-GR" dirty="0" smtClean="0"/>
              <a:t>Αξιολόγηση </a:t>
            </a:r>
            <a:r>
              <a:rPr lang="el-GR" b="1" dirty="0" smtClean="0"/>
              <a:t>Γλώσσας και Δομής </a:t>
            </a:r>
            <a:r>
              <a:rPr lang="el-GR" dirty="0" smtClean="0"/>
              <a:t>Ερευνητικής Έκθεσης</a:t>
            </a:r>
          </a:p>
          <a:p>
            <a:pPr>
              <a:lnSpc>
                <a:spcPct val="150000"/>
              </a:lnSpc>
            </a:pPr>
            <a:r>
              <a:rPr lang="el-GR" dirty="0" smtClean="0"/>
              <a:t>Αξιολόγηση </a:t>
            </a:r>
            <a:r>
              <a:rPr lang="el-GR" b="1" dirty="0" smtClean="0"/>
              <a:t>Δημόσιας Παρουσίασης </a:t>
            </a:r>
            <a:r>
              <a:rPr lang="el-GR" dirty="0" smtClean="0"/>
              <a:t>της Ομαδικής Εργασίας</a:t>
            </a:r>
          </a:p>
          <a:p>
            <a:endParaRPr lang="el-GR" dirty="0" smtClean="0"/>
          </a:p>
        </p:txBody>
      </p:sp>
    </p:spTree>
    <p:extLst>
      <p:ext uri="{BB962C8B-B14F-4D97-AF65-F5344CB8AC3E}">
        <p14:creationId xmlns="" xmlns:p14="http://schemas.microsoft.com/office/powerpoint/2010/main" val="338198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- Τίτλος"/>
          <p:cNvSpPr>
            <a:spLocks noGrp="1"/>
          </p:cNvSpPr>
          <p:nvPr>
            <p:ph type="title"/>
          </p:nvPr>
        </p:nvSpPr>
        <p:spPr>
          <a:xfrm>
            <a:off x="214282" y="0"/>
            <a:ext cx="8610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b="1" dirty="0" smtClean="0"/>
              <a:t>Υλικό</a:t>
            </a:r>
            <a:endParaRPr lang="el-GR" dirty="0" smtClean="0"/>
          </a:p>
        </p:txBody>
      </p:sp>
      <p:sp>
        <p:nvSpPr>
          <p:cNvPr id="39939" name="2 - Θέση περιεχομένου"/>
          <p:cNvSpPr>
            <a:spLocks noGrp="1"/>
          </p:cNvSpPr>
          <p:nvPr>
            <p:ph idx="1"/>
          </p:nvPr>
        </p:nvSpPr>
        <p:spPr>
          <a:xfrm>
            <a:off x="500034" y="1357298"/>
            <a:ext cx="7997825" cy="3724275"/>
          </a:xfrm>
        </p:spPr>
        <p:txBody>
          <a:bodyPr>
            <a:normAutofit fontScale="92500" lnSpcReduction="10000"/>
          </a:bodyPr>
          <a:lstStyle/>
          <a:p>
            <a:endParaRPr lang="el-GR" dirty="0" smtClean="0"/>
          </a:p>
          <a:p>
            <a:r>
              <a:rPr lang="el-GR" dirty="0" smtClean="0"/>
              <a:t>Νέα Προγράμματα Σπουδών και Υλικό για τον Εκπαιδευτικό (Διαθέσιμα Σενάρια)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lang="en-US" dirty="0" smtClean="0"/>
              <a:t>   http://ebooks.edu.gr/new/ps.php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endParaRPr lang="el-GR" dirty="0" smtClean="0"/>
          </a:p>
          <a:p>
            <a:pPr>
              <a:spcBef>
                <a:spcPts val="0"/>
              </a:spcBef>
            </a:pPr>
            <a:r>
              <a:rPr lang="el-GR" dirty="0" smtClean="0"/>
              <a:t>Υλικό για </a:t>
            </a:r>
            <a:r>
              <a:rPr lang="en-US" dirty="0" smtClean="0"/>
              <a:t>project </a:t>
            </a:r>
            <a:r>
              <a:rPr lang="el-GR" dirty="0" smtClean="0"/>
              <a:t>Λυκείου</a:t>
            </a:r>
          </a:p>
          <a:p>
            <a:pPr marL="273050" indent="-3175">
              <a:spcBef>
                <a:spcPts val="0"/>
              </a:spcBef>
              <a:buNone/>
            </a:pPr>
            <a:r>
              <a:rPr lang="en-US" dirty="0" smtClean="0"/>
              <a:t>http://goo.gl/B8aN7r</a:t>
            </a:r>
            <a:endParaRPr lang="el-GR" dirty="0" smtClean="0"/>
          </a:p>
        </p:txBody>
      </p:sp>
    </p:spTree>
    <p:extLst>
      <p:ext uri="{BB962C8B-B14F-4D97-AF65-F5344CB8AC3E}">
        <p14:creationId xmlns="" xmlns:p14="http://schemas.microsoft.com/office/powerpoint/2010/main" val="2837577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b="1" dirty="0" smtClean="0"/>
              <a:t>Δραστηριότητα</a:t>
            </a:r>
          </a:p>
        </p:txBody>
      </p:sp>
      <p:sp>
        <p:nvSpPr>
          <p:cNvPr id="29699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500035" y="1357298"/>
            <a:ext cx="6952286" cy="4572000"/>
          </a:xfrm>
        </p:spPr>
        <p:txBody>
          <a:bodyPr>
            <a:normAutofit/>
          </a:bodyPr>
          <a:lstStyle/>
          <a:p>
            <a:pPr eaLnBrk="1" hangingPunct="1"/>
            <a:endParaRPr lang="el-GR" dirty="0" smtClean="0"/>
          </a:p>
          <a:p>
            <a:pPr lvl="1">
              <a:buNone/>
            </a:pPr>
            <a:r>
              <a:rPr lang="el-GR" dirty="0" smtClean="0">
                <a:solidFill>
                  <a:schemeClr val="tx1"/>
                </a:solidFill>
              </a:rPr>
              <a:t>(α) Να καθορίσετε ένα θέμα για </a:t>
            </a:r>
            <a:r>
              <a:rPr lang="en-US" dirty="0" smtClean="0">
                <a:solidFill>
                  <a:schemeClr val="tx1"/>
                </a:solidFill>
              </a:rPr>
              <a:t>project </a:t>
            </a:r>
            <a:r>
              <a:rPr lang="el-GR" dirty="0" smtClean="0">
                <a:solidFill>
                  <a:schemeClr val="tx1"/>
                </a:solidFill>
              </a:rPr>
              <a:t>(π.χ. Ολυμπιακοί Αγώνες). </a:t>
            </a:r>
          </a:p>
          <a:p>
            <a:pPr lvl="1">
              <a:buNone/>
            </a:pPr>
            <a:endParaRPr lang="el-GR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el-GR" dirty="0" smtClean="0">
                <a:solidFill>
                  <a:schemeClr val="tx1"/>
                </a:solidFill>
              </a:rPr>
              <a:t>(β) Να προσδιορίσετε θεματικούς άξονες εξέτασης του θέματος και να διατυπώσετε ερευνητικά ερωτήματα.</a:t>
            </a:r>
          </a:p>
          <a:p>
            <a:pPr eaLnBrk="1" hangingPunct="1"/>
            <a:endParaRPr lang="el-GR" dirty="0" smtClean="0"/>
          </a:p>
        </p:txBody>
      </p:sp>
      <p:pic>
        <p:nvPicPr>
          <p:cNvPr id="4" name="Picture 6" descr="question-mark-puzzle-istock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1916832"/>
            <a:ext cx="1292225" cy="176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77234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95260"/>
            <a:ext cx="822960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b="1" dirty="0" smtClean="0"/>
              <a:t>Βιβλιογραφία</a:t>
            </a:r>
            <a:r>
              <a:rPr lang="el-GR" dirty="0" smtClean="0"/>
              <a:t/>
            </a:r>
            <a:br>
              <a:rPr lang="el-GR" dirty="0" smtClean="0"/>
            </a:br>
            <a:endParaRPr lang="el-GR" dirty="0"/>
          </a:p>
        </p:txBody>
      </p:sp>
      <p:sp>
        <p:nvSpPr>
          <p:cNvPr id="30723" name="2 - Θέση περιεχομένου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l-GR" sz="2000" dirty="0" err="1" smtClean="0"/>
              <a:t>Τζιμογιάννης</a:t>
            </a:r>
            <a:r>
              <a:rPr lang="el-GR" sz="2000" dirty="0" smtClean="0"/>
              <a:t> </a:t>
            </a:r>
            <a:r>
              <a:rPr lang="el-GR" sz="2000" dirty="0" err="1" smtClean="0"/>
              <a:t>Αθ</a:t>
            </a:r>
            <a:r>
              <a:rPr lang="el-GR" sz="2000" dirty="0" smtClean="0"/>
              <a:t>. (2011). </a:t>
            </a:r>
            <a:r>
              <a:rPr lang="el-GR" sz="2000" i="1" dirty="0" smtClean="0"/>
              <a:t>Το Πρόγραμμα Σπουδών του Πληροφορικού </a:t>
            </a:r>
            <a:r>
              <a:rPr lang="el-GR" sz="2000" i="1" dirty="0" err="1" smtClean="0"/>
              <a:t>Γραμματισμού</a:t>
            </a:r>
            <a:r>
              <a:rPr lang="el-GR" sz="2000" i="1" dirty="0" smtClean="0"/>
              <a:t> στην υποχρεωτική εκπαίδευση.</a:t>
            </a:r>
          </a:p>
          <a:p>
            <a:r>
              <a:rPr lang="el-GR" sz="2000" dirty="0" err="1" smtClean="0"/>
              <a:t>Τζιμογιάννης</a:t>
            </a:r>
            <a:r>
              <a:rPr lang="el-GR" sz="2000" dirty="0" smtClean="0"/>
              <a:t> </a:t>
            </a:r>
            <a:r>
              <a:rPr lang="el-GR" sz="2000" dirty="0" err="1" smtClean="0"/>
              <a:t>Αθ</a:t>
            </a:r>
            <a:r>
              <a:rPr lang="el-GR" sz="2000" dirty="0" smtClean="0"/>
              <a:t>. (2011). </a:t>
            </a:r>
            <a:r>
              <a:rPr lang="el-GR" sz="2000" i="1" dirty="0" smtClean="0"/>
              <a:t>Διδακτικός Σχεδιασμός με ΤΠΕ – Εκπαιδευτικά Σενάρια.</a:t>
            </a:r>
            <a:endParaRPr lang="en-US" sz="2000" i="1" dirty="0" smtClean="0"/>
          </a:p>
          <a:p>
            <a:r>
              <a:rPr lang="el-GR" sz="2000" dirty="0" err="1" smtClean="0"/>
              <a:t>Ματσαγγούρας</a:t>
            </a:r>
            <a:r>
              <a:rPr lang="el-GR" sz="2000" dirty="0" smtClean="0"/>
              <a:t> Η. (2011) . </a:t>
            </a:r>
            <a:r>
              <a:rPr lang="el-GR" sz="2000" i="1" dirty="0" smtClean="0"/>
              <a:t>Η Καινοτομία των Ερευνητικών Εργασιών στο Γενικό Λύκειο.</a:t>
            </a:r>
            <a:r>
              <a:rPr lang="en-US" sz="2000" i="1" dirty="0" smtClean="0"/>
              <a:t> </a:t>
            </a:r>
            <a:r>
              <a:rPr lang="en-US" sz="2000" i="1" dirty="0" smtClean="0">
                <a:hlinkClick r:id="rId2"/>
              </a:rPr>
              <a:t>http://ebooks.edu.gr/2013/classcoursespdf.php?classcode=DSGL-A</a:t>
            </a:r>
            <a:endParaRPr lang="en-US" sz="2000" i="1" dirty="0" smtClean="0"/>
          </a:p>
          <a:p>
            <a:r>
              <a:rPr lang="en-US" sz="2000" dirty="0" err="1" smtClean="0"/>
              <a:t>Mishra</a:t>
            </a:r>
            <a:r>
              <a:rPr lang="en-US" sz="2000" dirty="0" smtClean="0"/>
              <a:t>, P., &amp; Koehler, M. J. (2006). </a:t>
            </a:r>
            <a:r>
              <a:rPr lang="en-US" sz="2000" dirty="0" smtClean="0">
                <a:hlinkClick r:id="rId3"/>
              </a:rPr>
              <a:t>Technological Pedagogical Content Knowledge: A new framework for teacher knowledge</a:t>
            </a:r>
            <a:r>
              <a:rPr lang="en-US" sz="2000" dirty="0" smtClean="0"/>
              <a:t>. </a:t>
            </a:r>
            <a:r>
              <a:rPr lang="en-US" sz="2000" i="1" dirty="0" smtClean="0"/>
              <a:t>Teachers College Record</a:t>
            </a:r>
            <a:r>
              <a:rPr lang="en-US" sz="2000" dirty="0" smtClean="0"/>
              <a:t> 108 (6), 1017-1054.</a:t>
            </a:r>
            <a:endParaRPr lang="el-GR" sz="2000" i="1" dirty="0" smtClean="0"/>
          </a:p>
          <a:p>
            <a:endParaRPr lang="el-GR" i="1" dirty="0" smtClean="0"/>
          </a:p>
        </p:txBody>
      </p:sp>
    </p:spTree>
    <p:extLst>
      <p:ext uri="{BB962C8B-B14F-4D97-AF65-F5344CB8AC3E}">
        <p14:creationId xmlns="" xmlns:p14="http://schemas.microsoft.com/office/powerpoint/2010/main" val="396469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Ενότητας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="" xmlns:p14="http://schemas.microsoft.com/office/powerpoint/2010/main" val="393486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>
                <a:solidFill>
                  <a:srgbClr val="FF0000"/>
                </a:solidFill>
              </a:rPr>
              <a:t>1.00</a:t>
            </a:r>
            <a:r>
              <a:rPr lang="el-GR" sz="2000" dirty="0" smtClean="0"/>
              <a:t>.  </a:t>
            </a:r>
            <a:endParaRPr lang="el-GR" sz="2000" dirty="0"/>
          </a:p>
        </p:txBody>
      </p:sp>
    </p:spTree>
    <p:extLst>
      <p:ext uri="{BB962C8B-B14F-4D97-AF65-F5344CB8AC3E}">
        <p14:creationId xmlns="" xmlns:p14="http://schemas.microsoft.com/office/powerpoint/2010/main" val="188988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 smtClean="0">
                <a:solidFill>
                  <a:srgbClr val="FF0000"/>
                </a:solidFill>
              </a:rPr>
              <a:t>Μ. </a:t>
            </a:r>
            <a:r>
              <a:rPr lang="el-GR" sz="2000" dirty="0" err="1" smtClean="0">
                <a:solidFill>
                  <a:srgbClr val="FF0000"/>
                </a:solidFill>
              </a:rPr>
              <a:t>Γρηγοριάδου</a:t>
            </a:r>
            <a:r>
              <a:rPr lang="el-GR" sz="2000" dirty="0" smtClean="0">
                <a:solidFill>
                  <a:srgbClr val="FF0000"/>
                </a:solidFill>
              </a:rPr>
              <a:t>, Α. </a:t>
            </a:r>
            <a:r>
              <a:rPr lang="el-GR" sz="2000" dirty="0" err="1" smtClean="0">
                <a:solidFill>
                  <a:srgbClr val="FF0000"/>
                </a:solidFill>
              </a:rPr>
              <a:t>Γόγουλου</a:t>
            </a:r>
            <a:r>
              <a:rPr lang="el-GR" sz="2000" dirty="0" smtClean="0">
                <a:solidFill>
                  <a:srgbClr val="FF0000"/>
                </a:solidFill>
              </a:rPr>
              <a:t>, Ε. </a:t>
            </a:r>
            <a:r>
              <a:rPr lang="el-GR" sz="2000" dirty="0" err="1" smtClean="0">
                <a:solidFill>
                  <a:srgbClr val="FF0000"/>
                </a:solidFill>
              </a:rPr>
              <a:t>Γουλή</a:t>
            </a:r>
            <a:r>
              <a:rPr lang="el-GR" sz="2000" dirty="0" smtClean="0"/>
              <a:t>. «</a:t>
            </a:r>
            <a:r>
              <a:rPr lang="el-GR" sz="2000" dirty="0" smtClean="0">
                <a:solidFill>
                  <a:srgbClr val="FF0000"/>
                </a:solidFill>
              </a:rPr>
              <a:t>Διδακτική της Πληροφορικής. Θεματική Ενότητα 03: Προγράμματα Σπουδών Πληροφορικής</a:t>
            </a:r>
            <a:r>
              <a:rPr lang="el-GR" sz="2000" dirty="0" smtClean="0"/>
              <a:t>». </a:t>
            </a:r>
            <a:r>
              <a:rPr lang="el-GR" sz="2000" dirty="0"/>
              <a:t>Έκδοση: </a:t>
            </a:r>
            <a:r>
              <a:rPr lang="el-GR" sz="2000" dirty="0" smtClean="0">
                <a:solidFill>
                  <a:srgbClr val="FF0000"/>
                </a:solidFill>
              </a:rPr>
              <a:t>1.0</a:t>
            </a:r>
            <a:r>
              <a:rPr lang="el-GR" sz="2000" dirty="0"/>
              <a:t>. Αθήνα </a:t>
            </a:r>
            <a:r>
              <a:rPr lang="el-GR" sz="2000" dirty="0" smtClean="0">
                <a:solidFill>
                  <a:srgbClr val="FF0000"/>
                </a:solidFill>
              </a:rPr>
              <a:t>2015</a:t>
            </a:r>
            <a:r>
              <a:rPr lang="el-GR" sz="2000" dirty="0" smtClean="0"/>
              <a:t>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 </a:t>
            </a:r>
            <a:r>
              <a:rPr lang="en-US" sz="2000" dirty="0">
                <a:solidFill>
                  <a:srgbClr val="FF0000"/>
                </a:solidFill>
              </a:rPr>
              <a:t>http://</a:t>
            </a:r>
            <a:r>
              <a:rPr lang="en-US" sz="2000" dirty="0" err="1">
                <a:solidFill>
                  <a:srgbClr val="FF0000"/>
                </a:solidFill>
              </a:rPr>
              <a:t>opencourses.uoa.gr</a:t>
            </a:r>
            <a:r>
              <a:rPr lang="en-US" sz="2000" dirty="0">
                <a:solidFill>
                  <a:srgbClr val="FF0000"/>
                </a:solidFill>
              </a:rPr>
              <a:t>/courses/DI20/</a:t>
            </a:r>
            <a:r>
              <a:rPr lang="el-GR" sz="2000" dirty="0" smtClean="0"/>
              <a:t>.</a:t>
            </a:r>
            <a:endParaRPr lang="el-GR" sz="2000" dirty="0"/>
          </a:p>
          <a:p>
            <a:endParaRPr lang="el-GR" sz="2000" dirty="0"/>
          </a:p>
        </p:txBody>
      </p:sp>
    </p:spTree>
    <p:extLst>
      <p:ext uri="{BB962C8B-B14F-4D97-AF65-F5344CB8AC3E}">
        <p14:creationId xmlns="" xmlns:p14="http://schemas.microsoft.com/office/powerpoint/2010/main" val="380689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189624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="" xmlns:p14="http://schemas.microsoft.com/office/powerpoint/2010/main" val="270933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1760</TotalTime>
  <Words>3527</Words>
  <Application>Microsoft Office PowerPoint</Application>
  <PresentationFormat>On-screen Show (4:3)</PresentationFormat>
  <Paragraphs>445</Paragraphs>
  <Slides>68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69" baseType="lpstr">
      <vt:lpstr>Θέμα του Office</vt:lpstr>
      <vt:lpstr>Διδακτική της Πληροφορικής</vt:lpstr>
      <vt:lpstr>Προσωπική εμπειρία</vt:lpstr>
      <vt:lpstr>Ιστορική Αναδρομή: Αρχές δεκαετίας του ’90</vt:lpstr>
      <vt:lpstr>Ιστορική Αναδρομή: Τέλη της δεκαετίας του ’90 – Αρχές της δεκαετίας του 2000</vt:lpstr>
      <vt:lpstr>Ιστορική Αναδρομή: Αρχές της δεκαετίας του 2010</vt:lpstr>
      <vt:lpstr>Νέα Προγράμματα Σπουδών του Πληροφορικού Γραμματισμού και των ΤΠΕ για τη βασική εκπαίδευση </vt:lpstr>
      <vt:lpstr>ΠΣ του Πληροφορικού Γραμματισμού και των ΤΠΕ για τη βασική εκπαίδευση:  4 Συνιστώσες (1)</vt:lpstr>
      <vt:lpstr>ΠΣ του Πληροφορικού Γραμματισμού και των ΤΠΕ για τη βασική εκπαίδευση:  4 Συνιστώσες (2)</vt:lpstr>
      <vt:lpstr>ΠΣ του Πληροφορικού Γραμματισμού και των ΤΠΕ για τη βασική εκπαίδευση:  4 Συνιστώσες (3)</vt:lpstr>
      <vt:lpstr>Slide 10</vt:lpstr>
      <vt:lpstr>ΠΣ του Πληροφορικού Γραμματισμού και των ΤΠΕ : σχέδια εργασίας-έρευνας (projects) </vt:lpstr>
      <vt:lpstr>ΠΣ του Πληροφορικού Γραμματισμού και των ΤΠΕ : σχεδιασμός δραστηριοτήτων </vt:lpstr>
      <vt:lpstr>ΠΣ του Πληροφορικού Γραμματισμού και των ΤΠΕ : Καινοτομίες</vt:lpstr>
      <vt:lpstr>Νέο Λύκειο: Αλλαγές: Α’  Λυκείου</vt:lpstr>
      <vt:lpstr>Νέο Λύκειο: Αλλαγές: Α’  Λυκείου</vt:lpstr>
      <vt:lpstr>Νέο Λύκειο: Αλλαγές: Α’  Λυκείου</vt:lpstr>
      <vt:lpstr>Νέο Λύκειο: Αλλαγές: Α’  Λυκείου</vt:lpstr>
      <vt:lpstr>Νέο Λύκειο: Αλλαγές: Β’  Λυκείου</vt:lpstr>
      <vt:lpstr>Νέο Λύκειο: Αλλαγές: Β’  Λυκείου</vt:lpstr>
      <vt:lpstr>Νέο Λύκειο: Αλλαγές: Γ’  Λυκείου</vt:lpstr>
      <vt:lpstr>Νέο Λύκειο: Αλλαγές: Γ’  Λυκείου</vt:lpstr>
      <vt:lpstr>Το μοντέλο της Τεχνολογικής Παιδαγωγικής Γνώσης Περιεχομένου (ΤΠΓΠ – TPCK) - Εκπαιδευτικά Σενάρια</vt:lpstr>
      <vt:lpstr>Το μοντέλο της Τεχνολογικής Παιδαγωγικής Γνώσης Περιεχομένου (ΤΠΓΠ )</vt:lpstr>
      <vt:lpstr>Το μοντέλο ΤΠΓΠ </vt:lpstr>
      <vt:lpstr>Παιδαγωγική Γνώση Περιεχομένου</vt:lpstr>
      <vt:lpstr>Τεχνολογική Γνώση Περιεχομένου</vt:lpstr>
      <vt:lpstr>Τεχνολογική Παιδαγωγική Γνώση </vt:lpstr>
      <vt:lpstr>Εκπαιδευτικό σενάριο με ΤΠΕ</vt:lpstr>
      <vt:lpstr>Εκπαιδευτικό σενάριο με ΤΠΕ</vt:lpstr>
      <vt:lpstr>Εκπαιδευτικό σενάριο με ΤΠΕ</vt:lpstr>
      <vt:lpstr>Προδιαγραφές ποιότητας εκπαιδευτικού σεναρίου</vt:lpstr>
      <vt:lpstr>Προβληματική του σεναρίου</vt:lpstr>
      <vt:lpstr>Περιεχόμενο και μορφή του σεναρίου</vt:lpstr>
      <vt:lpstr>Ακολουθούμενες διδακτικές στρατηγικές (1)</vt:lpstr>
      <vt:lpstr>Ακολουθούμενες διδακτικές στρατηγικές (2)</vt:lpstr>
      <vt:lpstr>Αξιοποίηση των ΤΠΕ στη μαθησιακή διαδικασία: ανάπτυξη ικανοτήτων</vt:lpstr>
      <vt:lpstr>Δομή σεναρίου</vt:lpstr>
      <vt:lpstr>Δομή σεναρίου (1)</vt:lpstr>
      <vt:lpstr>Δομή σεναρίου (2)</vt:lpstr>
      <vt:lpstr>Ενδεικτικό μοντέλο σχεδίασης εκπαιδευτικών σεναρίων  (1)             </vt:lpstr>
      <vt:lpstr>Ενδεικτικό μοντέλο σχεδίασης εκπαιδευτικών σεναρίων  (2)</vt:lpstr>
      <vt:lpstr>Εκπαιδευτικά σενάρια: Παραδείγματα </vt:lpstr>
      <vt:lpstr>Οι Ερευνητικές Εργασίες  στη  Δευτεροβάθμια Εκπαίδευση</vt:lpstr>
      <vt:lpstr>Slide 44</vt:lpstr>
      <vt:lpstr>Παιδαγωγικές αρχές</vt:lpstr>
      <vt:lpstr>Είδη Διερευνητικής Μάθησης:            Διαφοροποίηση Βαθμού Καθοδήγησης</vt:lpstr>
      <vt:lpstr>    Εργασία σε Ομάδες</vt:lpstr>
      <vt:lpstr>Φάσεις της μεθόδου Project </vt:lpstr>
      <vt:lpstr> Φάσεις της μεθόδου Project </vt:lpstr>
      <vt:lpstr>Δημιουργία Ομάδων</vt:lpstr>
      <vt:lpstr>Διαμόρφωση Διεπιστημονικών Θεμάτων: Συνδυασμός Π.Σ., Ενδιαφερόντων, Υποδομών</vt:lpstr>
      <vt:lpstr>Έγκριση Διεπιστημονικών Θεμάτων:                  Σύλλογος Αποφασίζει &amp; Προγραμματίζει </vt:lpstr>
      <vt:lpstr>Επιλογή  Διεπιστημονικών Θεμάτων: Μαθητές Επιλέγουν &amp;Τμήμα Ενδιαφέροντος </vt:lpstr>
      <vt:lpstr> Οργάνωση Ομάδων, Κατανομή Θεμάτων: Α. Ομάδες Κοινού Θέματος  Χαλαρής Συνεργασίας </vt:lpstr>
      <vt:lpstr>Β. Επιμερισμός Διαστάσεων Θέματος σε Ομάδες </vt:lpstr>
      <vt:lpstr>Γ. Επιμερισμός  σε δύο Υπο-θέματα σε Συνεργαζόμενο Ζεύγος Ομάδων </vt:lpstr>
      <vt:lpstr>  Αξιολόγηση</vt:lpstr>
      <vt:lpstr>  Αξιολόγηση Συλλογικού Έργου Ομάδας:                                                          Αξιολόγηση σε Τέσσερις Διαστάσεις </vt:lpstr>
      <vt:lpstr>  Υλικό</vt:lpstr>
      <vt:lpstr>Δραστηριότητα</vt:lpstr>
      <vt:lpstr>Βιβλιογραφία 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user</cp:lastModifiedBy>
  <cp:revision>211</cp:revision>
  <dcterms:created xsi:type="dcterms:W3CDTF">2012-09-06T09:03:05Z</dcterms:created>
  <dcterms:modified xsi:type="dcterms:W3CDTF">2015-03-09T21:10:17Z</dcterms:modified>
</cp:coreProperties>
</file>