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4"/>
  </p:notesMasterIdLst>
  <p:sldIdLst>
    <p:sldId id="456" r:id="rId2"/>
    <p:sldId id="509" r:id="rId3"/>
    <p:sldId id="510" r:id="rId4"/>
    <p:sldId id="545" r:id="rId5"/>
    <p:sldId id="546" r:id="rId6"/>
    <p:sldId id="547" r:id="rId7"/>
    <p:sldId id="515" r:id="rId8"/>
    <p:sldId id="516" r:id="rId9"/>
    <p:sldId id="535" r:id="rId10"/>
    <p:sldId id="548" r:id="rId11"/>
    <p:sldId id="549" r:id="rId12"/>
    <p:sldId id="550" r:id="rId13"/>
    <p:sldId id="551" r:id="rId14"/>
    <p:sldId id="552" r:id="rId15"/>
    <p:sldId id="553" r:id="rId16"/>
    <p:sldId id="554" r:id="rId17"/>
    <p:sldId id="555" r:id="rId18"/>
    <p:sldId id="556" r:id="rId19"/>
    <p:sldId id="561" r:id="rId20"/>
    <p:sldId id="567" r:id="rId21"/>
    <p:sldId id="568" r:id="rId22"/>
    <p:sldId id="558" r:id="rId23"/>
    <p:sldId id="559" r:id="rId24"/>
    <p:sldId id="560" r:id="rId25"/>
    <p:sldId id="562" r:id="rId26"/>
    <p:sldId id="563" r:id="rId27"/>
    <p:sldId id="537" r:id="rId28"/>
    <p:sldId id="538" r:id="rId29"/>
    <p:sldId id="539" r:id="rId30"/>
    <p:sldId id="564" r:id="rId31"/>
    <p:sldId id="410" r:id="rId32"/>
    <p:sldId id="411" r:id="rId33"/>
    <p:sldId id="412" r:id="rId34"/>
    <p:sldId id="573" r:id="rId35"/>
    <p:sldId id="574" r:id="rId36"/>
    <p:sldId id="414" r:id="rId37"/>
    <p:sldId id="415" r:id="rId38"/>
    <p:sldId id="416" r:id="rId39"/>
    <p:sldId id="569" r:id="rId40"/>
    <p:sldId id="570" r:id="rId41"/>
    <p:sldId id="571" r:id="rId42"/>
    <p:sldId id="572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1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21" autoAdjust="0"/>
    <p:restoredTop sz="69376" autoAdjust="0"/>
  </p:normalViewPr>
  <p:slideViewPr>
    <p:cSldViewPr snapToGrid="0">
      <p:cViewPr varScale="1">
        <p:scale>
          <a:sx n="64" d="100"/>
          <a:sy n="64" d="100"/>
        </p:scale>
        <p:origin x="210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806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A15CB-E518-42D0-B086-3B1AF5864A87}" type="datetimeFigureOut">
              <a:rPr lang="en-US" smtClean="0"/>
              <a:pPr/>
              <a:t>9/29/2015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DB2FB-1A1E-483C-8906-5BB705B552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658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836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i="0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5757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100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8917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0150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 smtClean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3394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1057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4983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9084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1158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5648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0480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0580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0004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6621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1004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22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0066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1388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3801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307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9681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7365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6486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2900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5508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8376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7592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29708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93025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0224211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45183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557642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300693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1325582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8949402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1094374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2301815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97102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51819"/>
            <a:ext cx="7772400" cy="1415846"/>
          </a:xfrm>
        </p:spPr>
        <p:txBody>
          <a:bodyPr anchor="b"/>
          <a:lstStyle>
            <a:lvl1pPr algn="ctr">
              <a:defRPr sz="6000"/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99" y="3602037"/>
            <a:ext cx="6894871" cy="2710273"/>
          </a:xfrm>
        </p:spPr>
        <p:txBody>
          <a:bodyPr/>
          <a:lstStyle>
            <a:lvl1pPr marL="0" indent="0" algn="ctr">
              <a:buNone/>
              <a:defRPr lang="en-US" sz="2400" b="1" smtClean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l-GR" sz="2800" dirty="0" smtClean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85800" y="621594"/>
            <a:ext cx="4147938" cy="81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61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19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713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78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415" y="3386622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953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608622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135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Θέση εικόνας 6"/>
          <p:cNvSpPr>
            <a:spLocks noGrp="1"/>
          </p:cNvSpPr>
          <p:nvPr>
            <p:ph type="pic" sz="quarter" idx="13"/>
          </p:nvPr>
        </p:nvSpPr>
        <p:spPr>
          <a:xfrm>
            <a:off x="628651" y="1794694"/>
            <a:ext cx="7886699" cy="38369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 dirty="0"/>
          </a:p>
        </p:txBody>
      </p:sp>
      <p:sp>
        <p:nvSpPr>
          <p:cNvPr id="9" name="Θέση κειμένου 8"/>
          <p:cNvSpPr>
            <a:spLocks noGrp="1"/>
          </p:cNvSpPr>
          <p:nvPr>
            <p:ph type="body" sz="quarter" idx="14"/>
          </p:nvPr>
        </p:nvSpPr>
        <p:spPr>
          <a:xfrm>
            <a:off x="628650" y="5735636"/>
            <a:ext cx="7940675" cy="485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96607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Θέση SmartArt 5"/>
          <p:cNvSpPr>
            <a:spLocks noGrp="1"/>
          </p:cNvSpPr>
          <p:nvPr>
            <p:ph type="dgm" sz="quarter" idx="12"/>
          </p:nvPr>
        </p:nvSpPr>
        <p:spPr>
          <a:xfrm>
            <a:off x="628650" y="1858963"/>
            <a:ext cx="7886700" cy="4261618"/>
          </a:xfrm>
        </p:spPr>
        <p:txBody>
          <a:bodyPr/>
          <a:lstStyle/>
          <a:p>
            <a:r>
              <a:rPr lang="en-US" smtClean="0"/>
              <a:t>Click icon to add SmartArt graphic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15136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628650" y="1843088"/>
            <a:ext cx="5300663" cy="42624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091238" y="1843088"/>
            <a:ext cx="2595562" cy="4233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0882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12"/>
          </p:nvPr>
        </p:nvSpPr>
        <p:spPr>
          <a:xfrm>
            <a:off x="3790950" y="1828800"/>
            <a:ext cx="4724400" cy="4379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28650" y="1798638"/>
            <a:ext cx="3101975" cy="4410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01184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022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Θέση κειμένου 5"/>
          <p:cNvSpPr>
            <a:spLocks noGrp="1"/>
          </p:cNvSpPr>
          <p:nvPr>
            <p:ph type="body" sz="quarter" idx="12"/>
          </p:nvPr>
        </p:nvSpPr>
        <p:spPr>
          <a:xfrm>
            <a:off x="628650" y="1855788"/>
            <a:ext cx="7886700" cy="230505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628650" y="4214813"/>
            <a:ext cx="7886700" cy="19478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479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8650" y="1854200"/>
            <a:ext cx="3890963" cy="43084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6686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28650" y="1853430"/>
            <a:ext cx="3836988" cy="43092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548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30238" y="2160588"/>
            <a:ext cx="2949575" cy="37004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333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930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Media Placeholder 5"/>
          <p:cNvSpPr>
            <a:spLocks noGrp="1"/>
          </p:cNvSpPr>
          <p:nvPr>
            <p:ph type="media" sz="quarter" idx="12"/>
          </p:nvPr>
        </p:nvSpPr>
        <p:spPr>
          <a:xfrm>
            <a:off x="628650" y="1854200"/>
            <a:ext cx="7886700" cy="3860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476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7"/>
          </p:nvPr>
        </p:nvSpPr>
        <p:spPr>
          <a:xfrm>
            <a:off x="62865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9"/>
          <p:cNvSpPr>
            <a:spLocks noGrp="1"/>
          </p:cNvSpPr>
          <p:nvPr>
            <p:ph sz="quarter" idx="18"/>
          </p:nvPr>
        </p:nvSpPr>
        <p:spPr>
          <a:xfrm>
            <a:off x="4724400" y="184833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9"/>
          <p:cNvSpPr>
            <a:spLocks noGrp="1"/>
          </p:cNvSpPr>
          <p:nvPr>
            <p:ph sz="quarter" idx="19"/>
          </p:nvPr>
        </p:nvSpPr>
        <p:spPr>
          <a:xfrm>
            <a:off x="473710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6030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737100" y="1854200"/>
            <a:ext cx="3778250" cy="2044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2682875" y="4075111"/>
            <a:ext cx="3778250" cy="2032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0261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527050" y="2311400"/>
            <a:ext cx="252095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302000" y="2311400"/>
            <a:ext cx="250190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076950" y="2311400"/>
            <a:ext cx="2495550" cy="31877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522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5075BC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753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3889" y="6325416"/>
            <a:ext cx="6830668" cy="2809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64557" y="6325416"/>
            <a:ext cx="550793" cy="2809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 rotWithShape="1">
          <a:blip r:embed="rId23" cstate="print"/>
          <a:srcRect l="1" r="85167"/>
          <a:stretch/>
        </p:blipFill>
        <p:spPr>
          <a:xfrm>
            <a:off x="628650" y="6164722"/>
            <a:ext cx="505239" cy="622325"/>
          </a:xfrm>
          <a:prstGeom prst="rect">
            <a:avLst/>
          </a:prstGeom>
        </p:spPr>
      </p:pic>
      <p:cxnSp>
        <p:nvCxnSpPr>
          <p:cNvPr id="18" name="Straight Connector 17"/>
          <p:cNvCxnSpPr/>
          <p:nvPr userDrawn="1"/>
        </p:nvCxnSpPr>
        <p:spPr>
          <a:xfrm>
            <a:off x="1133889" y="6261916"/>
            <a:ext cx="7381461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585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79" r:id="rId5"/>
    <p:sldLayoutId id="2147483686" r:id="rId6"/>
    <p:sldLayoutId id="2147483666" r:id="rId7"/>
    <p:sldLayoutId id="2147483671" r:id="rId8"/>
    <p:sldLayoutId id="2147483672" r:id="rId9"/>
    <p:sldLayoutId id="2147483673" r:id="rId10"/>
    <p:sldLayoutId id="2147483674" r:id="rId11"/>
    <p:sldLayoutId id="2147483685" r:id="rId12"/>
    <p:sldLayoutId id="2147483681" r:id="rId13"/>
    <p:sldLayoutId id="2147483682" r:id="rId14"/>
    <p:sldLayoutId id="2147483680" r:id="rId15"/>
    <p:sldLayoutId id="2147483669" r:id="rId16"/>
    <p:sldLayoutId id="2147483675" r:id="rId17"/>
    <p:sldLayoutId id="2147483676" r:id="rId18"/>
    <p:sldLayoutId id="2147483678" r:id="rId19"/>
    <p:sldLayoutId id="2147483677" r:id="rId20"/>
    <p:sldLayoutId id="2147483683" r:id="rId2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6">
              <a:lumMod val="75000"/>
            </a:schemeClr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ltoona.psu.edu/biology/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Z</a:t>
            </a:r>
            <a:r>
              <a:rPr lang="el-GR" sz="4400" dirty="0" smtClean="0"/>
              <a:t>ωολογία ΙΙ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l-GR" sz="2800" dirty="0" smtClean="0">
                <a:solidFill>
                  <a:schemeClr val="accent6">
                    <a:lumMod val="75000"/>
                  </a:schemeClr>
                </a:solidFill>
              </a:rPr>
              <a:t>Ενότητα 2</a:t>
            </a:r>
            <a:r>
              <a:rPr lang="el-GR" sz="2800" baseline="30000" dirty="0" smtClean="0">
                <a:solidFill>
                  <a:schemeClr val="accent6">
                    <a:lumMod val="75000"/>
                  </a:schemeClr>
                </a:solidFill>
              </a:rPr>
              <a:t>η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r>
              <a:rPr lang="el-GR" sz="2800" i="1" dirty="0" smtClean="0">
                <a:solidFill>
                  <a:schemeClr val="accent6">
                    <a:lumMod val="75000"/>
                  </a:schemeClr>
                </a:solidFill>
              </a:rPr>
              <a:t>Εργαστηριακή Άσκηση</a:t>
            </a:r>
            <a:r>
              <a:rPr lang="en-US" sz="2800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l-GR" sz="2800" i="1" dirty="0" smtClean="0">
                <a:solidFill>
                  <a:schemeClr val="accent6">
                    <a:lumMod val="75000"/>
                  </a:schemeClr>
                </a:solidFill>
              </a:rPr>
              <a:t>Ανατομής Βατράχου</a:t>
            </a:r>
          </a:p>
          <a:p>
            <a:endParaRPr lang="el-GR" sz="2800" dirty="0" smtClean="0"/>
          </a:p>
          <a:p>
            <a:r>
              <a:rPr lang="el-GR" sz="2600" dirty="0" err="1" smtClean="0"/>
              <a:t>Ρόζα</a:t>
            </a:r>
            <a:r>
              <a:rPr lang="el-GR" sz="2600" dirty="0" smtClean="0"/>
              <a:t> – Μαρία Τζαννετάτου Πολυμένη,    Επίκουρη Καθηγήτρια</a:t>
            </a:r>
          </a:p>
          <a:p>
            <a:r>
              <a:rPr lang="el-GR" sz="2600" dirty="0" smtClean="0"/>
              <a:t>Β. Κυρίτση – </a:t>
            </a:r>
            <a:r>
              <a:rPr lang="el-GR" sz="2600" dirty="0" err="1" smtClean="0"/>
              <a:t>Κρικώνη</a:t>
            </a:r>
            <a:r>
              <a:rPr lang="el-GR" sz="2600" dirty="0" smtClean="0"/>
              <a:t> , ΕΔΙΠ</a:t>
            </a:r>
            <a:endParaRPr lang="el-GR" sz="2600" dirty="0"/>
          </a:p>
          <a:p>
            <a:r>
              <a:rPr lang="el-GR" sz="2600" dirty="0"/>
              <a:t>Σχολή Θετικών Επιστημών</a:t>
            </a:r>
          </a:p>
          <a:p>
            <a:r>
              <a:rPr lang="el-GR" sz="2600" dirty="0" smtClean="0"/>
              <a:t>Τμήμα Βιολογίας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2857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l-GR" i="1" dirty="0" err="1"/>
              <a:t>Pelophylax</a:t>
            </a:r>
            <a:r>
              <a:rPr lang="en-US" altLang="el-GR" i="1" dirty="0"/>
              <a:t> </a:t>
            </a:r>
            <a:r>
              <a:rPr lang="en-US" altLang="el-GR" i="1" dirty="0" err="1" smtClean="0"/>
              <a:t>ridibundus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872090"/>
            <a:ext cx="5334000" cy="4000500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975786" y="559559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1</a:t>
            </a:r>
            <a:endParaRPr lang="el-GR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28649" y="315912"/>
            <a:ext cx="7886700" cy="1325563"/>
          </a:xfrm>
        </p:spPr>
        <p:txBody>
          <a:bodyPr>
            <a:normAutofit/>
          </a:bodyPr>
          <a:lstStyle/>
          <a:p>
            <a:r>
              <a:rPr lang="el-GR" sz="4000" dirty="0" smtClean="0"/>
              <a:t>Εξωτερική μορφολογία</a:t>
            </a:r>
            <a:endParaRPr lang="el-GR" sz="4000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323" y="1825625"/>
            <a:ext cx="5923353" cy="4351338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975786" y="559559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</a:t>
            </a:r>
            <a:endParaRPr lang="el-GR"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28649" y="315912"/>
            <a:ext cx="7886700" cy="1325563"/>
          </a:xfrm>
        </p:spPr>
        <p:txBody>
          <a:bodyPr>
            <a:normAutofit/>
          </a:bodyPr>
          <a:lstStyle/>
          <a:p>
            <a:r>
              <a:rPr lang="el-GR" sz="4000" dirty="0" smtClean="0"/>
              <a:t>Εξωτερική μορφολογία</a:t>
            </a:r>
            <a:endParaRPr lang="el-GR" sz="4000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108" y="1825625"/>
            <a:ext cx="5801784" cy="4351338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091909" y="439983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3</a:t>
            </a:r>
            <a:endParaRPr lang="el-GR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7472892" y="5899964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4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1208716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28649" y="315912"/>
            <a:ext cx="7886700" cy="1325563"/>
          </a:xfrm>
        </p:spPr>
        <p:txBody>
          <a:bodyPr>
            <a:normAutofit/>
          </a:bodyPr>
          <a:lstStyle/>
          <a:p>
            <a:r>
              <a:rPr lang="el-GR" sz="4000" dirty="0" smtClean="0"/>
              <a:t>Εξωτερική μορφολογία</a:t>
            </a:r>
            <a:endParaRPr lang="el-GR" sz="4000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281" y="1768775"/>
            <a:ext cx="7178919" cy="3616146"/>
          </a:xfrm>
        </p:spPr>
      </p:pic>
      <p:sp>
        <p:nvSpPr>
          <p:cNvPr id="6" name="2 - TextBox"/>
          <p:cNvSpPr txBox="1">
            <a:spLocks noChangeArrowheads="1"/>
          </p:cNvSpPr>
          <p:nvPr/>
        </p:nvSpPr>
        <p:spPr bwMode="auto">
          <a:xfrm>
            <a:off x="93784" y="5384921"/>
            <a:ext cx="914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1600" dirty="0">
                <a:latin typeface="+mn-lt"/>
              </a:rPr>
              <a:t>Δεξιό πρόσθιο πόδι βατράχου που δείχνει τη μορφή του τύλου στα διαφορετικά φύλα : 1, αρσενικό με διογκωμένο τύλο, στην αναπαραγωγική περίοδο ; 2, αρσενικό με τύλο μικρότερου μεγέθους αφού είναι εκτός αναπαραγωγικής περιόδου ; 3, θηλυκό</a:t>
            </a:r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613569" y="4914674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5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179451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Αναγνώριση φύλου εκ του τύλου</a:t>
            </a:r>
            <a:endParaRPr lang="el-GR" sz="4000" dirty="0"/>
          </a:p>
        </p:txBody>
      </p:sp>
      <p:pic>
        <p:nvPicPr>
          <p:cNvPr id="13" name="Θέση περιεχομένου 12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483" y="1559736"/>
            <a:ext cx="3517740" cy="3685251"/>
          </a:xfrm>
        </p:spPr>
      </p:pic>
      <p:pic>
        <p:nvPicPr>
          <p:cNvPr id="14" name="Θέση περιεχομένου 13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137" y="1658278"/>
            <a:ext cx="3776213" cy="3491983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677077" y="4820444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6</a:t>
            </a:r>
            <a:endParaRPr lang="el-GR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7562833" y="4842875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7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2773099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8" name="Text Box 15"/>
          <p:cNvSpPr txBox="1">
            <a:spLocks noChangeArrowheads="1"/>
          </p:cNvSpPr>
          <p:nvPr/>
        </p:nvSpPr>
        <p:spPr bwMode="auto">
          <a:xfrm>
            <a:off x="0" y="5586719"/>
            <a:ext cx="9144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1600" dirty="0">
                <a:latin typeface="+mn-lt"/>
              </a:rPr>
              <a:t>Σχηματική απεικόνιση στοματικής κοιλότητας </a:t>
            </a:r>
            <a:r>
              <a:rPr lang="el-GR" altLang="el-GR" sz="1600" dirty="0" smtClean="0">
                <a:latin typeface="+mn-lt"/>
              </a:rPr>
              <a:t>Βατράχου.</a:t>
            </a:r>
            <a:endParaRPr lang="el-GR" altLang="el-GR" sz="1600" dirty="0">
              <a:latin typeface="+mn-lt"/>
            </a:endParaRPr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Στοματική κοιλότητα 1/3</a:t>
            </a:r>
            <a:endParaRPr lang="el-GR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690689"/>
            <a:ext cx="7886700" cy="3896030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457902" y="5248148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8</a:t>
            </a:r>
            <a:endParaRPr lang="el-GR"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Στοματική κοιλότητα 2/3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195" y="1586194"/>
            <a:ext cx="5927528" cy="4590769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368509" y="5899964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9</a:t>
            </a:r>
            <a:endParaRPr lang="el-GR"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Στοματική κοιλότητα 3/3</a:t>
            </a:r>
            <a:endParaRPr lang="en-US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03" y="1825625"/>
            <a:ext cx="7742594" cy="4351338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2η. Εργαστηριακή Άσκηση Ανατομής Βατράχου</a:t>
            </a:r>
            <a:endParaRPr lang="el-GR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98CBB-799C-41AD-AF6D-3C8ADBC14C6E}" type="slidenum">
              <a:rPr lang="el-GR" altLang="en-US" smtClean="0"/>
              <a:pPr/>
              <a:t>9</a:t>
            </a:fld>
            <a:endParaRPr lang="el-G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01537" y="58356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10</a:t>
            </a:r>
            <a:endParaRPr lang="el-GR" sz="1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Σκελετός βατράχου</a:t>
            </a:r>
            <a:endParaRPr lang="el-GR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27" y="1251543"/>
            <a:ext cx="6229350" cy="4745958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8" name="2 - TextBox"/>
          <p:cNvSpPr txBox="1">
            <a:spLocks noChangeArrowheads="1"/>
          </p:cNvSpPr>
          <p:nvPr/>
        </p:nvSpPr>
        <p:spPr bwMode="auto">
          <a:xfrm>
            <a:off x="5869599" y="3994196"/>
            <a:ext cx="297399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1600" dirty="0">
                <a:latin typeface="+mn-lt"/>
              </a:rPr>
              <a:t>Ο σκελετός του Βάτραχου. Α : σκελετικό μοντέλο από ραχιαία άποψη, Β : ένας μεμονωμένος ραχιαίος σπόνδυλος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8197" y="574596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</a:t>
            </a:r>
            <a:r>
              <a:rPr lang="el-GR" sz="1200" dirty="0" smtClean="0"/>
              <a:t>1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3233970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Κοιλιακή όψη</a:t>
            </a:r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5205047" y="4732826"/>
            <a:ext cx="203981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1600" dirty="0">
                <a:latin typeface="+mn-lt"/>
              </a:rPr>
              <a:t>Κοιλιακή όψη Βατράχου </a:t>
            </a:r>
            <a:r>
              <a:rPr lang="en-US" altLang="el-GR" sz="1600" dirty="0">
                <a:latin typeface="+mn-lt"/>
              </a:rPr>
              <a:t>:</a:t>
            </a:r>
            <a:r>
              <a:rPr lang="el-GR" altLang="el-GR" sz="1600" dirty="0">
                <a:latin typeface="+mn-lt"/>
              </a:rPr>
              <a:t> Τρόπος «ανοίγματος» του δέρματος</a:t>
            </a:r>
            <a:endParaRPr lang="en-US" altLang="el-GR" sz="1600" dirty="0">
              <a:latin typeface="+mn-lt"/>
            </a:endParaRP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332" y="1690689"/>
            <a:ext cx="3812715" cy="4304131"/>
          </a:xfrm>
        </p:spPr>
      </p:pic>
      <p:sp>
        <p:nvSpPr>
          <p:cNvPr id="7" name="TextBox 6"/>
          <p:cNvSpPr txBox="1"/>
          <p:nvPr/>
        </p:nvSpPr>
        <p:spPr>
          <a:xfrm>
            <a:off x="4652326" y="564609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</a:t>
            </a:r>
            <a:r>
              <a:rPr lang="el-GR" sz="1200" dirty="0" smtClean="0"/>
              <a:t>2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1281928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Κοιλιακή και ραχιαία όψη </a:t>
            </a:r>
            <a:br>
              <a:rPr lang="el-GR" dirty="0" smtClean="0"/>
            </a:br>
            <a:r>
              <a:rPr lang="el-GR" dirty="0" smtClean="0"/>
              <a:t>μυών βατράχου</a:t>
            </a:r>
            <a:endParaRPr lang="el-GR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361" y="1667975"/>
            <a:ext cx="6784392" cy="4583214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Text Box 67"/>
          <p:cNvSpPr txBox="1">
            <a:spLocks noChangeArrowheads="1"/>
          </p:cNvSpPr>
          <p:nvPr/>
        </p:nvSpPr>
        <p:spPr bwMode="auto">
          <a:xfrm>
            <a:off x="222739" y="4763699"/>
            <a:ext cx="247356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1600" dirty="0">
                <a:latin typeface="+mn-lt"/>
              </a:rPr>
              <a:t>Όψη των μυών του Βατράχου - Α </a:t>
            </a:r>
            <a:r>
              <a:rPr lang="en-US" altLang="el-GR" sz="1600" dirty="0">
                <a:latin typeface="+mn-lt"/>
              </a:rPr>
              <a:t>:</a:t>
            </a:r>
            <a:r>
              <a:rPr lang="el-GR" altLang="el-GR" sz="1600" dirty="0">
                <a:latin typeface="+mn-lt"/>
              </a:rPr>
              <a:t> Κοιλιακή, Β </a:t>
            </a:r>
            <a:r>
              <a:rPr lang="en-US" altLang="el-GR" sz="1600" dirty="0">
                <a:latin typeface="+mn-lt"/>
              </a:rPr>
              <a:t>:</a:t>
            </a:r>
            <a:r>
              <a:rPr lang="el-GR" altLang="el-GR" sz="1600" dirty="0">
                <a:latin typeface="+mn-lt"/>
              </a:rPr>
              <a:t> Ραχιαία</a:t>
            </a:r>
            <a:endParaRPr lang="en-US" altLang="el-GR" sz="160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44470" y="587280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</a:t>
            </a:r>
            <a:r>
              <a:rPr lang="el-GR" sz="1200" dirty="0" smtClean="0"/>
              <a:t>3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4103112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Ανατομή μυών </a:t>
            </a:r>
            <a:r>
              <a:rPr lang="el-GR" dirty="0" err="1" smtClean="0"/>
              <a:t>οπισθίου</a:t>
            </a:r>
            <a:r>
              <a:rPr lang="el-GR" dirty="0" smtClean="0"/>
              <a:t> μέλους</a:t>
            </a:r>
            <a:endParaRPr lang="el-GR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716" y="1582007"/>
            <a:ext cx="2743271" cy="4544889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1265855" y="4979661"/>
            <a:ext cx="281353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1600" dirty="0">
                <a:latin typeface="+mn-lt"/>
              </a:rPr>
              <a:t>Σχηματική παράσταση ανατομής των μυών  οπίσθιου μέλους του Βατράχου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10494" y="553365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</a:t>
            </a:r>
            <a:r>
              <a:rPr lang="el-GR" sz="1200" dirty="0" smtClean="0"/>
              <a:t>4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42543668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Ανατομή μυών </a:t>
            </a:r>
            <a:r>
              <a:rPr lang="el-GR" dirty="0" err="1" smtClean="0"/>
              <a:t>οπισθίου</a:t>
            </a:r>
            <a:r>
              <a:rPr lang="el-GR" dirty="0" smtClean="0"/>
              <a:t> μέλους</a:t>
            </a:r>
            <a:endParaRPr lang="el-GR" dirty="0"/>
          </a:p>
        </p:txBody>
      </p:sp>
      <p:pic>
        <p:nvPicPr>
          <p:cNvPr id="9" name="Θέση περιεχομένου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496" y="1825625"/>
            <a:ext cx="6527007" cy="4351338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835503" y="58356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</a:t>
            </a:r>
            <a:r>
              <a:rPr lang="el-GR" sz="1200" dirty="0" smtClean="0"/>
              <a:t>5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2760396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Πεπτικό σύστημα</a:t>
            </a:r>
            <a:endParaRPr lang="el-GR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961" y="1237247"/>
            <a:ext cx="6514389" cy="4881100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Text Box 27"/>
          <p:cNvSpPr txBox="1">
            <a:spLocks noChangeArrowheads="1"/>
          </p:cNvSpPr>
          <p:nvPr/>
        </p:nvSpPr>
        <p:spPr bwMode="auto">
          <a:xfrm>
            <a:off x="154576" y="5344719"/>
            <a:ext cx="36927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1600" dirty="0">
                <a:latin typeface="+mn-lt"/>
              </a:rPr>
              <a:t>Σχηματική απεικόνιση του πεπτικού συστήματος Βατράχου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98193" y="587472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</a:t>
            </a:r>
            <a:r>
              <a:rPr lang="el-GR" sz="1200" dirty="0" smtClean="0"/>
              <a:t>6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34121850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Πεπτικό σύστημα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8" name="Θέση περιεχομένου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323" y="1520824"/>
            <a:ext cx="4589954" cy="4589954"/>
          </a:xfrm>
        </p:spPr>
      </p:pic>
      <p:sp>
        <p:nvSpPr>
          <p:cNvPr id="6" name="TextBox 5"/>
          <p:cNvSpPr txBox="1"/>
          <p:nvPr/>
        </p:nvSpPr>
        <p:spPr>
          <a:xfrm>
            <a:off x="6846277" y="580259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</a:t>
            </a:r>
            <a:r>
              <a:rPr lang="el-GR" sz="1200" dirty="0" smtClean="0"/>
              <a:t>7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28322159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Πεπτικό σύστημα 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184" y="1491861"/>
            <a:ext cx="6361632" cy="4661656"/>
          </a:xfrm>
        </p:spPr>
      </p:pic>
      <p:sp>
        <p:nvSpPr>
          <p:cNvPr id="7" name="TextBox 6"/>
          <p:cNvSpPr txBox="1"/>
          <p:nvPr/>
        </p:nvSpPr>
        <p:spPr>
          <a:xfrm>
            <a:off x="7621443" y="582396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</a:t>
            </a:r>
            <a:r>
              <a:rPr lang="el-GR" sz="1200" dirty="0" smtClean="0"/>
              <a:t>8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17636295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Πεπτικό σύστημα 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240" y="1389509"/>
            <a:ext cx="4225099" cy="4740562"/>
          </a:xfrm>
        </p:spPr>
      </p:pic>
      <p:sp>
        <p:nvSpPr>
          <p:cNvPr id="6" name="TextBox 5"/>
          <p:cNvSpPr txBox="1"/>
          <p:nvPr/>
        </p:nvSpPr>
        <p:spPr>
          <a:xfrm>
            <a:off x="6586579" y="581224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</a:t>
            </a:r>
            <a:r>
              <a:rPr lang="el-GR" sz="1200" dirty="0" smtClean="0"/>
              <a:t>9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30378918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Καρδιακή χώρα</a:t>
            </a:r>
            <a:endParaRPr lang="el-GR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327" y="1534126"/>
            <a:ext cx="5613104" cy="4654560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622797" y="584155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</a:t>
            </a:r>
            <a:r>
              <a:rPr lang="en-US" sz="1200" dirty="0" smtClean="0"/>
              <a:t>0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12032246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Ανατομή καρδιάς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73" y="1480916"/>
            <a:ext cx="7886700" cy="4056017"/>
          </a:xfrm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266092" y="5592620"/>
            <a:ext cx="66118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1600" dirty="0">
                <a:latin typeface="+mn-lt"/>
              </a:rPr>
              <a:t>Κοιλιακή όψη </a:t>
            </a:r>
            <a:r>
              <a:rPr lang="el-GR" altLang="el-GR" sz="1600" dirty="0" err="1">
                <a:latin typeface="+mn-lt"/>
              </a:rPr>
              <a:t>αναταμένης</a:t>
            </a:r>
            <a:r>
              <a:rPr lang="el-GR" altLang="el-GR" sz="1600" dirty="0">
                <a:latin typeface="+mn-lt"/>
              </a:rPr>
              <a:t> καρδιάς του </a:t>
            </a:r>
            <a:r>
              <a:rPr lang="el-GR" altLang="el-GR" sz="1600" dirty="0" smtClean="0">
                <a:latin typeface="+mn-lt"/>
              </a:rPr>
              <a:t>Βάτραχου.</a:t>
            </a:r>
            <a:endParaRPr lang="el-GR" altLang="el-GR" sz="16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20810" y="505987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21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34436831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Ανατομή καρδιάς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811" y="1465986"/>
            <a:ext cx="5398378" cy="4351338"/>
          </a:xfrm>
        </p:spPr>
      </p:pic>
      <p:sp>
        <p:nvSpPr>
          <p:cNvPr id="7" name="TextBox 6"/>
          <p:cNvSpPr txBox="1"/>
          <p:nvPr/>
        </p:nvSpPr>
        <p:spPr>
          <a:xfrm>
            <a:off x="6716469" y="520977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22</a:t>
            </a:r>
            <a:endParaRPr lang="el-GR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9681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Ουρογεννητικό σύστημα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8" name="Θέση περιεχομένου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049" y="1440270"/>
            <a:ext cx="5014124" cy="4737791"/>
          </a:xfrm>
        </p:spPr>
      </p:pic>
      <p:sp>
        <p:nvSpPr>
          <p:cNvPr id="9" name="Text Box 21"/>
          <p:cNvSpPr txBox="1">
            <a:spLocks noChangeArrowheads="1"/>
          </p:cNvSpPr>
          <p:nvPr/>
        </p:nvSpPr>
        <p:spPr bwMode="auto">
          <a:xfrm>
            <a:off x="300181" y="5177082"/>
            <a:ext cx="311833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1600" dirty="0">
                <a:latin typeface="+mn-lt"/>
              </a:rPr>
              <a:t>Σχηματική παράσταση ουρογεννητικού συστήματος του </a:t>
            </a:r>
            <a:r>
              <a:rPr lang="el-GR" altLang="el-GR" sz="1600" b="1" dirty="0">
                <a:latin typeface="+mn-lt"/>
              </a:rPr>
              <a:t>θηλυκού </a:t>
            </a:r>
            <a:r>
              <a:rPr lang="el-GR" altLang="el-GR" sz="1600" b="1" dirty="0" smtClean="0">
                <a:latin typeface="+mn-lt"/>
              </a:rPr>
              <a:t>Βατράχου.</a:t>
            </a:r>
            <a:endParaRPr lang="el-GR" altLang="el-GR" sz="1600" b="1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74594" y="566455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23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19995446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Ουρογεννητικό σύστημα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427" y="1561735"/>
            <a:ext cx="6241061" cy="4351338"/>
          </a:xfrm>
        </p:spPr>
      </p:pic>
      <p:sp>
        <p:nvSpPr>
          <p:cNvPr id="7" name="2 - TextBox"/>
          <p:cNvSpPr txBox="1">
            <a:spLocks noChangeArrowheads="1"/>
          </p:cNvSpPr>
          <p:nvPr/>
        </p:nvSpPr>
        <p:spPr bwMode="auto">
          <a:xfrm>
            <a:off x="410307" y="5288247"/>
            <a:ext cx="296593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1600" dirty="0">
                <a:latin typeface="+mn-lt"/>
              </a:rPr>
              <a:t>Ανατομή των </a:t>
            </a:r>
            <a:r>
              <a:rPr lang="el-GR" altLang="el-GR" sz="1600" dirty="0" err="1">
                <a:latin typeface="+mn-lt"/>
              </a:rPr>
              <a:t>ουρο</a:t>
            </a:r>
            <a:r>
              <a:rPr lang="el-GR" altLang="el-GR" sz="1600" dirty="0">
                <a:latin typeface="+mn-lt"/>
              </a:rPr>
              <a:t>-γεννητικών οργάνων του </a:t>
            </a:r>
            <a:r>
              <a:rPr lang="el-GR" altLang="el-GR" sz="1600" b="1" dirty="0">
                <a:latin typeface="+mn-lt"/>
              </a:rPr>
              <a:t>αρσενικού </a:t>
            </a:r>
            <a:r>
              <a:rPr lang="el-GR" altLang="el-GR" sz="1600" b="1" dirty="0" smtClean="0">
                <a:latin typeface="+mn-lt"/>
              </a:rPr>
              <a:t>Βάτραχου</a:t>
            </a:r>
            <a:r>
              <a:rPr lang="en-US" altLang="el-GR" sz="1600" b="1" dirty="0" smtClean="0">
                <a:latin typeface="+mn-lt"/>
              </a:rPr>
              <a:t>.</a:t>
            </a:r>
            <a:r>
              <a:rPr lang="el-GR" altLang="el-GR" sz="1600" b="1" dirty="0" smtClean="0">
                <a:latin typeface="+mn-lt"/>
              </a:rPr>
              <a:t> </a:t>
            </a:r>
            <a:endParaRPr lang="el-GR" altLang="el-GR" sz="1600" b="1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89584" y="580683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</a:t>
            </a:r>
            <a:r>
              <a:rPr lang="en-US" sz="1200" dirty="0" smtClean="0"/>
              <a:t>4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30999169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Ουρογεννητικό θηλ. βατράχου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8" name="Θέση περιεχομένου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41" y="1357551"/>
            <a:ext cx="5171117" cy="4795966"/>
          </a:xfrm>
        </p:spPr>
      </p:pic>
      <p:sp>
        <p:nvSpPr>
          <p:cNvPr id="6" name="TextBox 5"/>
          <p:cNvSpPr txBox="1"/>
          <p:nvPr/>
        </p:nvSpPr>
        <p:spPr>
          <a:xfrm>
            <a:off x="7274594" y="566455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</a:t>
            </a:r>
            <a:r>
              <a:rPr lang="en-US" sz="1200" dirty="0" smtClean="0"/>
              <a:t>5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10587867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Εγκέφαλος βατράχου 1/5</a:t>
            </a:r>
            <a:endParaRPr lang="el-GR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153" y="1690689"/>
            <a:ext cx="6216197" cy="4351338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7" name="2 - TextBox"/>
          <p:cNvSpPr txBox="1">
            <a:spLocks noChangeArrowheads="1"/>
          </p:cNvSpPr>
          <p:nvPr/>
        </p:nvSpPr>
        <p:spPr bwMode="auto">
          <a:xfrm>
            <a:off x="140677" y="5211030"/>
            <a:ext cx="339969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1600" dirty="0">
                <a:latin typeface="+mn-lt"/>
              </a:rPr>
              <a:t>Σχηματική απεικόνιση ραχιαίας ανατομής του εγκεφάλου του </a:t>
            </a:r>
            <a:r>
              <a:rPr lang="el-GR" altLang="el-GR" sz="1600" dirty="0" smtClean="0">
                <a:latin typeface="+mn-lt"/>
              </a:rPr>
              <a:t>Βάτραχου.</a:t>
            </a:r>
            <a:endParaRPr lang="el-GR" altLang="el-GR" sz="160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2797" y="584155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</a:t>
            </a:r>
            <a:r>
              <a:rPr lang="en-US" sz="1200" dirty="0" smtClean="0"/>
              <a:t>6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12292676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Εγκέφαλος βατράχου 2/5 </a:t>
            </a:r>
            <a:endParaRPr lang="el-GR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901" y="1310991"/>
            <a:ext cx="4761559" cy="4877695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1133889" y="5351397"/>
            <a:ext cx="24032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1600" dirty="0">
                <a:latin typeface="+mn-lt"/>
              </a:rPr>
              <a:t>Νευρικό σύστημα Βάτραχου </a:t>
            </a:r>
            <a:r>
              <a:rPr lang="en-US" altLang="el-GR" sz="1600" dirty="0">
                <a:latin typeface="+mn-lt"/>
              </a:rPr>
              <a:t>:</a:t>
            </a:r>
            <a:r>
              <a:rPr lang="el-GR" altLang="el-GR" sz="1600" dirty="0">
                <a:latin typeface="+mn-lt"/>
              </a:rPr>
              <a:t> Εγκέφαλος</a:t>
            </a:r>
            <a:endParaRPr lang="en-US" altLang="el-GR" sz="160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2797" y="584155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</a:t>
            </a:r>
            <a:r>
              <a:rPr lang="en-US" sz="1200" dirty="0" smtClean="0"/>
              <a:t>7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9947126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Εγκέφαλος βατράχου 3/5</a:t>
            </a:r>
            <a:endParaRPr lang="en-US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356" y="1825625"/>
            <a:ext cx="5803287" cy="4351338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2η. Εργαστηριακή Άσκηση Ανατομής Βατράχου</a:t>
            </a:r>
            <a:endParaRPr lang="el-GR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98CBB-799C-41AD-AF6D-3C8ADBC14C6E}" type="slidenum">
              <a:rPr lang="el-GR" altLang="en-US" smtClean="0"/>
              <a:pPr/>
              <a:t>27</a:t>
            </a:fld>
            <a:endParaRPr lang="el-G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7131883" y="58356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28</a:t>
            </a:r>
            <a:endParaRPr lang="el-GR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Εγκέφαλος βατράχου </a:t>
            </a:r>
            <a:r>
              <a:rPr lang="el-GR" dirty="0" smtClean="0"/>
              <a:t>4/5</a:t>
            </a:r>
            <a:endParaRPr lang="en-US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545" y="1825625"/>
            <a:ext cx="5804909" cy="4351338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2η. Εργαστηριακή Άσκηση Ανατομής Βατράχου</a:t>
            </a:r>
            <a:endParaRPr lang="el-GR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98CBB-799C-41AD-AF6D-3C8ADBC14C6E}" type="slidenum">
              <a:rPr lang="el-GR" altLang="en-US" smtClean="0"/>
              <a:pPr/>
              <a:t>28</a:t>
            </a:fld>
            <a:endParaRPr lang="el-G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7132694" y="58356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29</a:t>
            </a:r>
            <a:endParaRPr lang="el-GR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Εγκέφαλος βατράχου 5/5</a:t>
            </a:r>
            <a:endParaRPr lang="en-US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555399"/>
            <a:ext cx="7886700" cy="2891790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2η. Εργαστηριακή Άσκηση Ανατομής Βατράχου</a:t>
            </a:r>
            <a:endParaRPr lang="el-GR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98CBB-799C-41AD-AF6D-3C8ADBC14C6E}" type="slidenum">
              <a:rPr lang="el-GR" altLang="en-US" smtClean="0"/>
              <a:pPr/>
              <a:t>29</a:t>
            </a:fld>
            <a:endParaRPr lang="el-G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201432" y="513454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30</a:t>
            </a:r>
            <a:endParaRPr lang="el-GR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Νευρικό σύστημα </a:t>
            </a:r>
            <a:endParaRPr lang="el-GR" sz="4000" dirty="0"/>
          </a:p>
        </p:txBody>
      </p:sp>
      <p:pic>
        <p:nvPicPr>
          <p:cNvPr id="9" name="Θέση περιεχομένου 8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37" b="12537"/>
          <a:stretch>
            <a:fillRect/>
          </a:stretch>
        </p:blipFill>
        <p:spPr>
          <a:xfrm>
            <a:off x="3563396" y="854439"/>
            <a:ext cx="4951953" cy="5213476"/>
          </a:xfrm>
        </p:spPr>
      </p:pic>
      <p:sp>
        <p:nvSpPr>
          <p:cNvPr id="11" name="Θέση κειμένου 10"/>
          <p:cNvSpPr>
            <a:spLocks noGrp="1"/>
          </p:cNvSpPr>
          <p:nvPr>
            <p:ph type="body" sz="half" idx="2"/>
          </p:nvPr>
        </p:nvSpPr>
        <p:spPr>
          <a:xfrm>
            <a:off x="938213" y="2256327"/>
            <a:ext cx="2949178" cy="3811588"/>
          </a:xfrm>
        </p:spPr>
        <p:txBody>
          <a:bodyPr/>
          <a:lstStyle/>
          <a:p>
            <a:pPr marL="0" indent="0">
              <a:buNone/>
            </a:pPr>
            <a:r>
              <a:rPr lang="el-GR" altLang="el-GR" sz="2000" dirty="0"/>
              <a:t>Νευρικό σύστημα Βάτραχου </a:t>
            </a:r>
            <a:r>
              <a:rPr lang="en-US" altLang="el-GR" sz="2000" dirty="0"/>
              <a:t>:</a:t>
            </a:r>
            <a:r>
              <a:rPr lang="el-GR" altLang="el-GR" sz="2000" dirty="0"/>
              <a:t> </a:t>
            </a:r>
          </a:p>
          <a:p>
            <a:pPr marL="0" indent="0">
              <a:buNone/>
            </a:pPr>
            <a:r>
              <a:rPr lang="el-GR" altLang="el-GR" sz="2000" dirty="0"/>
              <a:t>Το ισχιακό νεύρο και οι διακλαδώσεις </a:t>
            </a:r>
            <a:r>
              <a:rPr lang="el-GR" altLang="el-GR" sz="2000" dirty="0" smtClean="0"/>
              <a:t>του.</a:t>
            </a:r>
            <a:endParaRPr lang="en-US" altLang="el-GR" sz="20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622797" y="566167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31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31959290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accent6">
                    <a:lumMod val="75000"/>
                  </a:schemeClr>
                </a:solidFill>
              </a:rPr>
              <a:t>Τέλος Παρουσίασης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16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47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>
                <a:solidFill>
                  <a:schemeClr val="accent6">
                    <a:lumMod val="75000"/>
                  </a:schemeClr>
                </a:solidFill>
              </a:rPr>
              <a:t>Σημειώματα</a:t>
            </a:r>
            <a:endParaRPr lang="el-GR" sz="4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62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smtClean="0"/>
              <a:t>Σημείωμα Ιστορικού Εκδόσεων</a:t>
            </a:r>
            <a:r>
              <a:rPr lang="en-US" altLang="en-US" sz="4000" smtClean="0"/>
              <a:t> </a:t>
            </a:r>
            <a:r>
              <a:rPr lang="el-GR" altLang="en-US" sz="4000" smtClean="0"/>
              <a:t>Έργου</a:t>
            </a:r>
            <a:endParaRPr lang="en-US" altLang="en-US" sz="4000" smtClean="0"/>
          </a:p>
        </p:txBody>
      </p:sp>
      <p:sp useBgFill="1">
        <p:nvSpPr>
          <p:cNvPr id="112643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l-GR" altLang="en-US" sz="2000" smtClean="0"/>
              <a:t>Το παρόν έργο αποτελεί την έκδοση 1.0.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l-GR" altLang="en-US" smtClean="0">
                <a:solidFill>
                  <a:srgbClr val="898989"/>
                </a:solidFill>
                <a:latin typeface="Calibri" panose="020F0502020204030204" pitchFamily="34" charset="0"/>
              </a:rPr>
              <a:t>Ενότητα 2η. Εργαστηριακή Άσκηση Ανατομής Βατράχου</a:t>
            </a:r>
            <a:endParaRPr lang="el-GR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11F546-0C8F-4432-ACA8-6C0ADB8BBB42}" type="slidenum">
              <a:rPr lang="el-GR" smtClean="0"/>
              <a:pPr>
                <a:defRPr/>
              </a:pPr>
              <a:t>34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smtClean="0"/>
              <a:t>Σημείωμα Αναφοράς</a:t>
            </a:r>
            <a:endParaRPr lang="en-US" altLang="en-US" sz="4000" smtClean="0"/>
          </a:p>
        </p:txBody>
      </p:sp>
      <p:sp useBgFill="1">
        <p:nvSpPr>
          <p:cNvPr id="11366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altLang="en-US" sz="2000" dirty="0" err="1" smtClean="0"/>
              <a:t>Copyright</a:t>
            </a:r>
            <a:r>
              <a:rPr lang="el-GR" altLang="en-US" sz="2000" dirty="0" smtClean="0"/>
              <a:t> </a:t>
            </a:r>
            <a:r>
              <a:rPr lang="el-GR" altLang="en-US" sz="2000" dirty="0" err="1" smtClean="0"/>
              <a:t>Εθνικόν</a:t>
            </a:r>
            <a:r>
              <a:rPr lang="el-GR" altLang="en-US" sz="2000" dirty="0" smtClean="0"/>
              <a:t> και </a:t>
            </a:r>
            <a:r>
              <a:rPr lang="el-GR" altLang="en-US" sz="2000" dirty="0" err="1" smtClean="0"/>
              <a:t>Καποδιστριακόν</a:t>
            </a:r>
            <a:r>
              <a:rPr lang="el-GR" altLang="en-US" sz="2000" dirty="0" smtClean="0"/>
              <a:t> </a:t>
            </a:r>
            <a:r>
              <a:rPr lang="el-GR" altLang="en-US" sz="2000" dirty="0" err="1" smtClean="0"/>
              <a:t>Πανεπιστήμιον</a:t>
            </a:r>
            <a:r>
              <a:rPr lang="el-GR" altLang="en-US" sz="2000" dirty="0" smtClean="0"/>
              <a:t> Αθηνών</a:t>
            </a:r>
            <a:r>
              <a:rPr lang="en-US" altLang="en-US" sz="2000" dirty="0" smtClean="0"/>
              <a:t>, </a:t>
            </a:r>
            <a:r>
              <a:rPr lang="el-GR" altLang="en-US" sz="2000" dirty="0" smtClean="0"/>
              <a:t>Ρόζα – Μαρία Τζαννετάτου Πολυμένη, Επίκουρη Καθηγήτρια. «Ζωολογία </a:t>
            </a:r>
            <a:r>
              <a:rPr lang="en-US" altLang="en-US" sz="2000" dirty="0" smtClean="0"/>
              <a:t>II</a:t>
            </a:r>
            <a:r>
              <a:rPr lang="el-GR" altLang="en-US" sz="2000" dirty="0" smtClean="0"/>
              <a:t>.</a:t>
            </a:r>
            <a:r>
              <a:rPr lang="el-GR" altLang="en-US" sz="2000" dirty="0" smtClean="0">
                <a:solidFill>
                  <a:srgbClr val="FF0000"/>
                </a:solidFill>
              </a:rPr>
              <a:t> </a:t>
            </a:r>
            <a:r>
              <a:rPr lang="el-GR" altLang="en-US" sz="2000" dirty="0" smtClean="0"/>
              <a:t>Ενότητα 2. Εργαστηριακή άσκηση Ανατομής Βατράχου». Έκδοση: 1.0. Αθήνα 201</a:t>
            </a:r>
            <a:r>
              <a:rPr lang="en-US" altLang="en-US" sz="2000" dirty="0" smtClean="0"/>
              <a:t>5</a:t>
            </a:r>
            <a:r>
              <a:rPr lang="el-GR" altLang="en-US" sz="2000" dirty="0" smtClean="0"/>
              <a:t>. Διαθέσιμο από τη δικτυακή διεύθυνση: </a:t>
            </a:r>
            <a:r>
              <a:rPr lang="en-GB" altLang="en-US" sz="2000" dirty="0"/>
              <a:t>http://opencourses.uoa.gr/courses/BIOL1/</a:t>
            </a:r>
            <a:r>
              <a:rPr lang="el-GR" altLang="en-US" sz="2000" dirty="0" smtClean="0"/>
              <a:t>.</a:t>
            </a:r>
          </a:p>
          <a:p>
            <a:pPr marL="0" indent="0"/>
            <a:endParaRPr lang="el-GR" altLang="en-US" dirty="0" smtClean="0"/>
          </a:p>
          <a:p>
            <a:pPr marL="0" indent="0"/>
            <a:endParaRPr lang="en-US" alt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l-GR" altLang="en-US" smtClean="0">
                <a:solidFill>
                  <a:srgbClr val="898989"/>
                </a:solidFill>
                <a:latin typeface="Calibri" panose="020F0502020204030204" pitchFamily="34" charset="0"/>
              </a:rPr>
              <a:t>Ενότητα 2η. Εργαστηριακή Άσκηση Ανατομής Βατράχου</a:t>
            </a:r>
            <a:endParaRPr lang="el-GR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1EBA9A-717F-4E81-A601-969B4396BD57}" type="slidenum">
              <a:rPr lang="el-GR" smtClean="0"/>
              <a:pPr>
                <a:defRPr/>
              </a:pPr>
              <a:t>35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50" y="9850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>Αδειοδότησης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4" y="1066800"/>
            <a:ext cx="8305801" cy="21108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320" y="2776024"/>
            <a:ext cx="1405355" cy="4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0025" y="3267074"/>
            <a:ext cx="8543926" cy="293370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92500" lnSpcReduction="10000"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010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b="1" dirty="0"/>
              <a:t>Διατήρηση </a:t>
            </a:r>
            <a:r>
              <a:rPr lang="el-GR" b="1" dirty="0" smtClean="0"/>
              <a:t>Σημειωμάτων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  <p:sp>
        <p:nvSpPr>
          <p:cNvPr id="7" name="Θέση υποσέλιδου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69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/>
            </a:r>
            <a:br>
              <a:rPr lang="el-GR" b="1" dirty="0" smtClean="0"/>
            </a:br>
            <a:r>
              <a:rPr lang="el-GR" b="1" dirty="0" smtClean="0"/>
              <a:t>Χρήσης </a:t>
            </a:r>
            <a:r>
              <a:rPr lang="el-GR" b="1" dirty="0"/>
              <a:t>Έργων </a:t>
            </a:r>
            <a:r>
              <a:rPr lang="el-GR" b="1" dirty="0" smtClean="0"/>
              <a:t>Τρίτων</a:t>
            </a:r>
            <a:r>
              <a:rPr lang="en-US" b="1" dirty="0" smtClean="0"/>
              <a:t> (1/5)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</a:t>
            </a:r>
          </a:p>
          <a:p>
            <a:pPr>
              <a:spcBef>
                <a:spcPts val="600"/>
              </a:spcBef>
            </a:pPr>
            <a:r>
              <a:rPr lang="el-GR" sz="1600" dirty="0" smtClean="0"/>
              <a:t>Εικόνα 1. </a:t>
            </a:r>
            <a:r>
              <a:rPr lang="en-US" sz="1600" dirty="0"/>
              <a:t>Copyright © 2003 - 2008 </a:t>
            </a:r>
            <a:r>
              <a:rPr lang="en-US" sz="1600" dirty="0" err="1"/>
              <a:t>Reptarium</a:t>
            </a:r>
            <a:r>
              <a:rPr lang="en-US" sz="1600" dirty="0"/>
              <a:t> association. </a:t>
            </a:r>
            <a:r>
              <a:rPr lang="el-GR" sz="1600" dirty="0"/>
              <a:t>Σύνδεσμος: </a:t>
            </a:r>
            <a:r>
              <a:rPr lang="en-US" sz="1600" dirty="0"/>
              <a:t>http://www.jiho.cz/en/photogallery/14314. </a:t>
            </a:r>
            <a:r>
              <a:rPr lang="el-GR" sz="1600" dirty="0"/>
              <a:t>Πηγή: </a:t>
            </a:r>
            <a:r>
              <a:rPr lang="en-US" sz="1600" dirty="0"/>
              <a:t>http://www.jiho.cz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dirty="0"/>
              <a:t>Εικόνα 2. © 2014 </a:t>
            </a:r>
            <a:r>
              <a:rPr lang="en-US" sz="1600" dirty="0" err="1"/>
              <a:t>StudyBlue</a:t>
            </a:r>
            <a:r>
              <a:rPr lang="en-US" sz="1600" dirty="0"/>
              <a:t> Inc. All rights reserved. </a:t>
            </a:r>
            <a:r>
              <a:rPr lang="el-GR" sz="1600" dirty="0"/>
              <a:t>Σύνδεσμος: </a:t>
            </a:r>
            <a:r>
              <a:rPr lang="en-US" sz="1600" dirty="0"/>
              <a:t>https://www.studyblue.com/notes/note/n/frog-/deck/6584941. </a:t>
            </a:r>
            <a:r>
              <a:rPr lang="el-GR" sz="1600" dirty="0"/>
              <a:t>Πηγή: </a:t>
            </a:r>
            <a:r>
              <a:rPr lang="en-US" sz="1600" dirty="0"/>
              <a:t>https://www.studyblue.com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dirty="0"/>
              <a:t>Εικόνα 3. © </a:t>
            </a:r>
            <a:r>
              <a:rPr lang="en-US" sz="1600" dirty="0"/>
              <a:t>Copyright 2015 Palm Beach County, FL . </a:t>
            </a:r>
            <a:r>
              <a:rPr lang="el-GR" sz="1600" dirty="0"/>
              <a:t>Σύνδεσμος: </a:t>
            </a:r>
            <a:r>
              <a:rPr lang="en-US" sz="1600" dirty="0"/>
              <a:t>http://www.pbcgov.com/newsroom/1012/10-30-12_bufo_toad.htm. </a:t>
            </a:r>
            <a:r>
              <a:rPr lang="el-GR" sz="1600" dirty="0"/>
              <a:t>Πηγή: </a:t>
            </a:r>
            <a:r>
              <a:rPr lang="en-US" sz="1600" dirty="0"/>
              <a:t>http://www.pbcgov.com/ . </a:t>
            </a:r>
          </a:p>
          <a:p>
            <a:pPr>
              <a:spcBef>
                <a:spcPts val="600"/>
              </a:spcBef>
            </a:pPr>
            <a:r>
              <a:rPr lang="el-GR" sz="1600" dirty="0"/>
              <a:t>Εικόνα 4. </a:t>
            </a:r>
            <a:r>
              <a:rPr lang="en-US" sz="1600" dirty="0"/>
              <a:t>Photo </a:t>
            </a:r>
            <a:r>
              <a:rPr lang="en-US" sz="1600" dirty="0" err="1"/>
              <a:t>Abdreas</a:t>
            </a:r>
            <a:r>
              <a:rPr lang="en-US" sz="1600" dirty="0"/>
              <a:t> Meyer, Karch.ch. </a:t>
            </a:r>
            <a:r>
              <a:rPr lang="el-GR" sz="1600" dirty="0"/>
              <a:t>Σύνδεσμος: </a:t>
            </a:r>
            <a:r>
              <a:rPr lang="en-US" sz="1600" dirty="0"/>
              <a:t>http://www.herpetofauna.gr/index.php?module=cats&amp;page=read&amp;id=211&amp;sid=209. </a:t>
            </a:r>
            <a:r>
              <a:rPr lang="el-GR" sz="1600" dirty="0"/>
              <a:t>Πηγή: </a:t>
            </a:r>
            <a:r>
              <a:rPr lang="en-US" sz="1600" dirty="0"/>
              <a:t>http://www.herpetofauna.gr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dirty="0"/>
              <a:t>Εικόνα 5. </a:t>
            </a:r>
            <a:r>
              <a:rPr lang="en-US" sz="1600" dirty="0"/>
              <a:t>Image purchased by Mr. </a:t>
            </a:r>
            <a:r>
              <a:rPr lang="en-US" sz="1600" dirty="0" err="1"/>
              <a:t>Lazaroff</a:t>
            </a:r>
            <a:r>
              <a:rPr lang="en-US" sz="1600" dirty="0"/>
              <a:t>, by subscription, from http://www.clipart.com. </a:t>
            </a:r>
            <a:r>
              <a:rPr lang="el-GR" sz="1600" dirty="0"/>
              <a:t>Σύνδεσμος: </a:t>
            </a:r>
            <a:r>
              <a:rPr lang="en-US" sz="1600" dirty="0"/>
              <a:t>http://shs2.westport.k12.ct.us/mjvl/biology/dissect/frog.htm.  </a:t>
            </a:r>
            <a:r>
              <a:rPr lang="el-GR" sz="1600" dirty="0"/>
              <a:t>Πηγή: </a:t>
            </a:r>
            <a:r>
              <a:rPr lang="en-US" sz="1600" dirty="0"/>
              <a:t>http://shs2.westport.k12.ct.us/mjvl/lazaroff/lazaroff.htm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dirty="0" smtClean="0"/>
              <a:t>Εικόνα </a:t>
            </a:r>
            <a:r>
              <a:rPr lang="el-GR" sz="1600" dirty="0"/>
              <a:t>6. </a:t>
            </a:r>
            <a:r>
              <a:rPr lang="en-US" sz="1600" dirty="0"/>
              <a:t>Houghton Mifflin Harcourt Publishing Company. </a:t>
            </a:r>
            <a:r>
              <a:rPr lang="el-GR" sz="1600" dirty="0"/>
              <a:t>Σύνδεσμος: </a:t>
            </a:r>
            <a:r>
              <a:rPr lang="en-US" sz="1600" dirty="0"/>
              <a:t>http://www.biologyjunction.com/frog_dissection.htm. </a:t>
            </a:r>
            <a:r>
              <a:rPr lang="el-GR" sz="1600" dirty="0"/>
              <a:t>Πηγή: </a:t>
            </a:r>
            <a:r>
              <a:rPr lang="en-US" sz="1600" dirty="0"/>
              <a:t>MODERN BIOLOGY </a:t>
            </a:r>
            <a:br>
              <a:rPr lang="en-US" sz="1600" dirty="0"/>
            </a:br>
            <a:r>
              <a:rPr lang="en-US" sz="1600" dirty="0"/>
              <a:t>by Holt, Rinehart, &amp; Winston, 2009 edition.</a:t>
            </a:r>
          </a:p>
          <a:p>
            <a:pPr>
              <a:spcBef>
                <a:spcPts val="600"/>
              </a:spcBef>
            </a:pPr>
            <a:endParaRPr lang="en-US" sz="1600" b="1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7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/>
            </a:r>
            <a:br>
              <a:rPr lang="el-GR" b="1" dirty="0" smtClean="0"/>
            </a:br>
            <a:r>
              <a:rPr lang="el-GR" b="1" dirty="0" smtClean="0"/>
              <a:t>Χρήσης </a:t>
            </a:r>
            <a:r>
              <a:rPr lang="el-GR" b="1" dirty="0"/>
              <a:t>Έργων </a:t>
            </a:r>
            <a:r>
              <a:rPr lang="el-GR" b="1" dirty="0" smtClean="0"/>
              <a:t>Τρίτων</a:t>
            </a:r>
            <a:r>
              <a:rPr lang="en-US" b="1" dirty="0" smtClean="0"/>
              <a:t> (2/5)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dirty="0"/>
              <a:t>Εικόνα 7. </a:t>
            </a:r>
            <a:r>
              <a:rPr lang="en-US" sz="1600" dirty="0"/>
              <a:t>Houghton Mifflin Harcourt Publishing Company http://www.biologyjunction.com/frog_dissection.htm. </a:t>
            </a:r>
            <a:r>
              <a:rPr lang="el-GR" sz="1600" dirty="0"/>
              <a:t>Πηγή: </a:t>
            </a:r>
            <a:r>
              <a:rPr lang="en-US" sz="1600" dirty="0"/>
              <a:t>MODERN BIOLOGY </a:t>
            </a:r>
            <a:br>
              <a:rPr lang="en-US" sz="1600" dirty="0"/>
            </a:br>
            <a:r>
              <a:rPr lang="en-US" sz="1600" dirty="0"/>
              <a:t>by Holt, Rinehart, &amp; Winston, 2009 edition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dirty="0" smtClean="0"/>
              <a:t>Εικόνα  </a:t>
            </a:r>
            <a:r>
              <a:rPr lang="en-US" sz="1600" dirty="0" smtClean="0"/>
              <a:t>8</a:t>
            </a:r>
            <a:r>
              <a:rPr lang="el-GR" sz="1600" dirty="0" smtClean="0"/>
              <a:t>. </a:t>
            </a:r>
            <a:r>
              <a:rPr lang="en-US" sz="1600" dirty="0"/>
              <a:t>Image purchased by Mr. </a:t>
            </a:r>
            <a:r>
              <a:rPr lang="en-US" sz="1600" dirty="0" err="1"/>
              <a:t>Lazaroff</a:t>
            </a:r>
            <a:r>
              <a:rPr lang="en-US" sz="1600" dirty="0"/>
              <a:t>, by subscription, from http://www.clipart.com. </a:t>
            </a:r>
            <a:r>
              <a:rPr lang="el-GR" sz="1600" dirty="0"/>
              <a:t>Σύνδεσμος: </a:t>
            </a:r>
            <a:r>
              <a:rPr lang="en-US" sz="1600" dirty="0"/>
              <a:t>http://shs2.westport.k12.ct.us/mjvl/biology/dissect/frog.htm.  </a:t>
            </a:r>
            <a:r>
              <a:rPr lang="el-GR" sz="1600" dirty="0"/>
              <a:t>Πηγή: </a:t>
            </a:r>
            <a:r>
              <a:rPr lang="en-US" sz="1600" dirty="0"/>
              <a:t>http://shs2.westport.k12.ct.us/mjvl/lazaroff/lazaroff.htm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dirty="0"/>
              <a:t>Εικόνα </a:t>
            </a:r>
            <a:r>
              <a:rPr lang="en-US" sz="1600" dirty="0" smtClean="0"/>
              <a:t>9</a:t>
            </a:r>
            <a:r>
              <a:rPr lang="el-GR" sz="1600" dirty="0" smtClean="0"/>
              <a:t>. </a:t>
            </a:r>
            <a:r>
              <a:rPr lang="en-US" sz="1600" dirty="0"/>
              <a:t>Copyright © 2015 Penn State Altoona; All rights reserved.  </a:t>
            </a:r>
            <a:r>
              <a:rPr lang="el-GR" sz="1600" dirty="0"/>
              <a:t>Σύνδεσμος: </a:t>
            </a:r>
            <a:r>
              <a:rPr lang="en-US" sz="1600" dirty="0"/>
              <a:t>https://www.altoona.psu.edu/academics/www/mns/bioal/Frog/mouth.htm. </a:t>
            </a:r>
            <a:r>
              <a:rPr lang="el-GR" sz="1600" dirty="0"/>
              <a:t>Πηγή: </a:t>
            </a:r>
            <a:r>
              <a:rPr lang="en-US" sz="1600" dirty="0">
                <a:hlinkClick r:id="rId3"/>
              </a:rPr>
              <a:t>https://www.altoona.psu.edu/biology</a:t>
            </a:r>
            <a:r>
              <a:rPr lang="en-US" sz="1600" dirty="0" smtClean="0">
                <a:hlinkClick r:id="rId3"/>
              </a:rPr>
              <a:t>/</a:t>
            </a:r>
            <a:r>
              <a:rPr lang="en-US" sz="1600" dirty="0" smtClean="0"/>
              <a:t>.</a:t>
            </a:r>
          </a:p>
          <a:p>
            <a:pPr>
              <a:spcBef>
                <a:spcPts val="600"/>
              </a:spcBef>
            </a:pPr>
            <a:r>
              <a:rPr lang="el-GR" sz="1600" dirty="0" smtClean="0"/>
              <a:t>Εικόνα 10. </a:t>
            </a:r>
            <a:r>
              <a:rPr lang="en-US" sz="1600" dirty="0" smtClean="0"/>
              <a:t>Copyrighted.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dirty="0"/>
              <a:t>Εικόνα 11 . </a:t>
            </a:r>
            <a:r>
              <a:rPr lang="en-US" sz="1600" dirty="0"/>
              <a:t>Image purchased by Mr. </a:t>
            </a:r>
            <a:r>
              <a:rPr lang="en-US" sz="1600" dirty="0" err="1"/>
              <a:t>Lazaroff</a:t>
            </a:r>
            <a:r>
              <a:rPr lang="en-US" sz="1600" dirty="0"/>
              <a:t>, by subscription, from http://www.clipart.com. </a:t>
            </a:r>
            <a:r>
              <a:rPr lang="el-GR" sz="1600" dirty="0"/>
              <a:t>Σύνδεσμος: </a:t>
            </a:r>
            <a:r>
              <a:rPr lang="en-US" sz="1600" dirty="0"/>
              <a:t>http://shs2.westport.k12.ct.us/mjvl/biology/dissect/frog.htm.  </a:t>
            </a:r>
            <a:r>
              <a:rPr lang="el-GR" sz="1600" dirty="0"/>
              <a:t>Πηγή: </a:t>
            </a:r>
            <a:r>
              <a:rPr lang="en-US" sz="1600" dirty="0"/>
              <a:t>http://shs2.westport.k12.ct.us/mjvl/lazaroff/lazaroff.htm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dirty="0"/>
              <a:t>Εικόνα 12. Σύνδεσμος: </a:t>
            </a:r>
            <a:r>
              <a:rPr lang="en-US" sz="1600" dirty="0"/>
              <a:t>https://dj003.k12.sd.us/science%20labs/dissection/frog%20dissection/frog_dissection.htm. </a:t>
            </a:r>
            <a:r>
              <a:rPr lang="el-GR" sz="1600" dirty="0"/>
              <a:t>Πηγή: </a:t>
            </a:r>
            <a:r>
              <a:rPr lang="en-US" sz="1600" dirty="0"/>
              <a:t>https://dj003.k12.sd.us/.</a:t>
            </a:r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81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/>
            </a:r>
            <a:br>
              <a:rPr lang="el-GR" b="1" dirty="0" smtClean="0"/>
            </a:br>
            <a:r>
              <a:rPr lang="el-GR" b="1" dirty="0" smtClean="0"/>
              <a:t>Χρήσης </a:t>
            </a:r>
            <a:r>
              <a:rPr lang="el-GR" b="1" dirty="0"/>
              <a:t>Έργων </a:t>
            </a:r>
            <a:r>
              <a:rPr lang="el-GR" b="1" dirty="0" smtClean="0"/>
              <a:t>Τρίτων</a:t>
            </a:r>
            <a:r>
              <a:rPr lang="en-US" b="1" dirty="0" smtClean="0"/>
              <a:t> (3/5)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dirty="0"/>
              <a:t>Εικόνα  13. </a:t>
            </a:r>
            <a:r>
              <a:rPr lang="en-US" sz="1600" dirty="0"/>
              <a:t>Image purchased by Mr. </a:t>
            </a:r>
            <a:r>
              <a:rPr lang="en-US" sz="1600" dirty="0" err="1"/>
              <a:t>Lazaroff</a:t>
            </a:r>
            <a:r>
              <a:rPr lang="en-US" sz="1600" dirty="0"/>
              <a:t>, by subscription, from http://www.clipart.com. </a:t>
            </a:r>
            <a:r>
              <a:rPr lang="el-GR" sz="1600" dirty="0"/>
              <a:t>Σύνδεσμος: </a:t>
            </a:r>
            <a:r>
              <a:rPr lang="en-US" sz="1600" dirty="0"/>
              <a:t>http://shs2.westport.k12.ct.us/mjvl/biology/dissect/frog.htm.  </a:t>
            </a:r>
            <a:r>
              <a:rPr lang="el-GR" sz="1600" dirty="0"/>
              <a:t>Πηγή: </a:t>
            </a:r>
            <a:r>
              <a:rPr lang="en-US" sz="1600" dirty="0"/>
              <a:t>http://shs2.westport.k12.ct.us/mjvl/lazaroff/lazaroff.htm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dirty="0"/>
              <a:t>Εικόνα 14. </a:t>
            </a:r>
            <a:r>
              <a:rPr lang="en-US" sz="1600" dirty="0"/>
              <a:t>Copyrighted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dirty="0"/>
              <a:t>Εικόνα 15. Σύνδεσμος: </a:t>
            </a:r>
            <a:r>
              <a:rPr lang="en-US" sz="1600" dirty="0"/>
              <a:t>http://hdimagelib.com/frog+dissection+muscles. </a:t>
            </a:r>
            <a:r>
              <a:rPr lang="el-GR" sz="1600" dirty="0"/>
              <a:t>Πηγή: </a:t>
            </a:r>
            <a:r>
              <a:rPr lang="en-US" sz="1600" dirty="0"/>
              <a:t>https://www.valdosta.edu/academics/library/depts/media-center/student-resources/portfolio/zoology-dissections-study-guides.php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dirty="0"/>
              <a:t>Εικόνα 16. </a:t>
            </a:r>
            <a:r>
              <a:rPr lang="en-US" sz="1600" dirty="0"/>
              <a:t>Copyrighted. </a:t>
            </a:r>
          </a:p>
          <a:p>
            <a:pPr>
              <a:spcBef>
                <a:spcPts val="600"/>
              </a:spcBef>
            </a:pPr>
            <a:r>
              <a:rPr lang="el-GR" sz="1600" dirty="0"/>
              <a:t>Εικόνα 17. Σύνδεσμος: </a:t>
            </a:r>
            <a:r>
              <a:rPr lang="en-US" sz="1600" dirty="0"/>
              <a:t>http://easytimegallery.com/f/frog-dissection-spleen.html. </a:t>
            </a:r>
            <a:r>
              <a:rPr lang="el-GR" sz="1600" dirty="0"/>
              <a:t>Πηγή: </a:t>
            </a:r>
            <a:r>
              <a:rPr lang="en-US" sz="1600" dirty="0"/>
              <a:t>http://easytimegallery.com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dirty="0"/>
              <a:t>Εικόνα 18. </a:t>
            </a:r>
            <a:r>
              <a:rPr lang="en-US" sz="1600" dirty="0"/>
              <a:t>Fuente U. </a:t>
            </a:r>
            <a:r>
              <a:rPr lang="en-US" sz="1600" dirty="0" err="1"/>
              <a:t>Pennsilvania</a:t>
            </a:r>
            <a:r>
              <a:rPr lang="en-US" sz="1600" dirty="0"/>
              <a:t> </a:t>
            </a:r>
            <a:r>
              <a:rPr lang="en-US" sz="1600" dirty="0" err="1"/>
              <a:t>bajo</a:t>
            </a:r>
            <a:r>
              <a:rPr lang="en-US" sz="1600" dirty="0"/>
              <a:t> </a:t>
            </a:r>
            <a:r>
              <a:rPr lang="en-US" sz="1600" dirty="0" err="1"/>
              <a:t>licencia</a:t>
            </a:r>
            <a:r>
              <a:rPr lang="en-US" sz="1600" dirty="0"/>
              <a:t> Creative Commons. </a:t>
            </a:r>
            <a:r>
              <a:rPr lang="el-GR" sz="1600" dirty="0"/>
              <a:t>Σύνδεσμος : </a:t>
            </a:r>
            <a:r>
              <a:rPr lang="en-US" sz="1600" dirty="0"/>
              <a:t>http://e-ducativa.catedu.es/44700165/aula/archivos/repositorio/750/971/html/2_anatomia_del_aparato_reproductor_en_vertebrados_e_invertebrados.html. </a:t>
            </a:r>
            <a:r>
              <a:rPr lang="el-GR" sz="1600" dirty="0"/>
              <a:t>Πηγή: </a:t>
            </a:r>
            <a:r>
              <a:rPr lang="en-US" sz="1600" dirty="0"/>
              <a:t>http://e-ducativa.catedu.es/44700165/sitio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dirty="0"/>
              <a:t>Εικόνα 19. </a:t>
            </a:r>
            <a:r>
              <a:rPr lang="en-US" sz="1600" dirty="0"/>
              <a:t>Copyright © 2015 Penn State Altoona; All rights reserved. </a:t>
            </a:r>
            <a:r>
              <a:rPr lang="el-GR" sz="1600" dirty="0"/>
              <a:t>Σύνδεσμος: </a:t>
            </a:r>
            <a:r>
              <a:rPr lang="en-US" sz="1600" dirty="0"/>
              <a:t>https://www.altoona.psu.edu/academics/www/mns/bioal/Frog/digest.htm. </a:t>
            </a:r>
            <a:r>
              <a:rPr lang="el-GR" sz="1600" dirty="0"/>
              <a:t>Πηγή: </a:t>
            </a:r>
            <a:r>
              <a:rPr lang="en-US" sz="1600" dirty="0"/>
              <a:t>https://www.altoona.psu.edu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dirty="0"/>
              <a:t>Εικόνα 20. </a:t>
            </a:r>
            <a:r>
              <a:rPr lang="en-US" sz="1600" dirty="0"/>
              <a:t>Copyright © 2015 Penn State Altoona; All rights reserved. </a:t>
            </a:r>
            <a:r>
              <a:rPr lang="en-US" sz="1600" dirty="0" err="1"/>
              <a:t>Σύνδεσμος</a:t>
            </a:r>
            <a:r>
              <a:rPr lang="en-US" sz="1600" dirty="0"/>
              <a:t>: https://www.altoona.psu.edu/academics/www/mns/bioal/Frog/circ.htm. </a:t>
            </a:r>
            <a:r>
              <a:rPr lang="en-US" sz="1600" dirty="0" err="1"/>
              <a:t>Πηγή</a:t>
            </a:r>
            <a:r>
              <a:rPr lang="en-US" sz="1600" dirty="0"/>
              <a:t>: https://www.altoona.psu.edu.</a:t>
            </a:r>
          </a:p>
          <a:p>
            <a:pPr>
              <a:spcBef>
                <a:spcPts val="600"/>
              </a:spcBef>
            </a:pPr>
            <a:r>
              <a:rPr lang="en-US" sz="1600" dirty="0" smtClean="0"/>
              <a:t>Copyright </a:t>
            </a:r>
            <a:r>
              <a:rPr lang="en-US" sz="1600" dirty="0"/>
              <a:t>© 2005-2011 - Bernard </a:t>
            </a:r>
            <a:r>
              <a:rPr lang="en-US" sz="1600" dirty="0" err="1"/>
              <a:t>Dery</a:t>
            </a:r>
            <a:r>
              <a:rPr lang="en-US" sz="1600" dirty="0"/>
              <a:t>. All rights reserved. </a:t>
            </a:r>
            <a:r>
              <a:rPr lang="el-GR" sz="1600" dirty="0"/>
              <a:t>Σύνδεσμος: </a:t>
            </a:r>
            <a:r>
              <a:rPr lang="en-US" sz="1600" dirty="0"/>
              <a:t>http://www.infovisual.info/02/027_en.html. </a:t>
            </a:r>
            <a:r>
              <a:rPr lang="el-GR" sz="1600" dirty="0"/>
              <a:t>Πηγή: </a:t>
            </a:r>
            <a:r>
              <a:rPr lang="en-US" sz="1600" dirty="0"/>
              <a:t>http://www.infovisual.info/.</a:t>
            </a:r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67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/>
            </a:r>
            <a:br>
              <a:rPr lang="el-GR" b="1" dirty="0" smtClean="0"/>
            </a:br>
            <a:r>
              <a:rPr lang="el-GR" b="1" dirty="0" smtClean="0"/>
              <a:t>Χρήσης </a:t>
            </a:r>
            <a:r>
              <a:rPr lang="el-GR" b="1" dirty="0"/>
              <a:t>Έργων </a:t>
            </a:r>
            <a:r>
              <a:rPr lang="el-GR" b="1" dirty="0" smtClean="0"/>
              <a:t>Τρίτων</a:t>
            </a:r>
            <a:r>
              <a:rPr lang="en-US" b="1" dirty="0" smtClean="0"/>
              <a:t> (4/5)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dirty="0"/>
              <a:t>Εικόνα 21. </a:t>
            </a:r>
            <a:r>
              <a:rPr lang="en-US" sz="1600" dirty="0"/>
              <a:t>Image purchased by Mr. </a:t>
            </a:r>
            <a:r>
              <a:rPr lang="en-US" sz="1600" dirty="0" err="1"/>
              <a:t>Lazaroff</a:t>
            </a:r>
            <a:r>
              <a:rPr lang="en-US" sz="1600" dirty="0"/>
              <a:t>, by subscription, from http://www.clipart.com. </a:t>
            </a:r>
            <a:r>
              <a:rPr lang="en-US" sz="1600" dirty="0" err="1"/>
              <a:t>Σύνδεσμος</a:t>
            </a:r>
            <a:r>
              <a:rPr lang="en-US" sz="1600" dirty="0"/>
              <a:t>: http://shs2.westport.k12.ct.us/mjvl/biology/dissect/frog.htm.  </a:t>
            </a:r>
            <a:r>
              <a:rPr lang="en-US" sz="1600" dirty="0" err="1"/>
              <a:t>Πηγή</a:t>
            </a:r>
            <a:r>
              <a:rPr lang="en-US" sz="1600" dirty="0"/>
              <a:t>: http://shs2.westport.k12.ct.us/mjvl/lazaroff/lazaroff.htm.</a:t>
            </a:r>
          </a:p>
          <a:p>
            <a:pPr>
              <a:spcBef>
                <a:spcPts val="600"/>
              </a:spcBef>
            </a:pPr>
            <a:r>
              <a:rPr lang="el-GR" sz="1600" dirty="0" smtClean="0"/>
              <a:t>Εικόνα </a:t>
            </a:r>
            <a:r>
              <a:rPr lang="el-GR" sz="1600" dirty="0"/>
              <a:t>22. </a:t>
            </a:r>
            <a:r>
              <a:rPr lang="en-US" sz="1600" dirty="0" smtClean="0"/>
              <a:t>Copyrighted.</a:t>
            </a:r>
          </a:p>
          <a:p>
            <a:pPr>
              <a:spcBef>
                <a:spcPts val="600"/>
              </a:spcBef>
            </a:pPr>
            <a:r>
              <a:rPr lang="el-GR" sz="1600" dirty="0" smtClean="0"/>
              <a:t>Εικόνα </a:t>
            </a:r>
            <a:r>
              <a:rPr lang="el-GR" sz="1600" dirty="0"/>
              <a:t>23. </a:t>
            </a:r>
            <a:r>
              <a:rPr lang="en-US" sz="1600" dirty="0"/>
              <a:t>Image purchased by Mr. </a:t>
            </a:r>
            <a:r>
              <a:rPr lang="en-US" sz="1600" dirty="0" err="1"/>
              <a:t>Lazaroff</a:t>
            </a:r>
            <a:r>
              <a:rPr lang="en-US" sz="1600" dirty="0"/>
              <a:t>, by subscription, from http://www.clipart.com. </a:t>
            </a:r>
            <a:r>
              <a:rPr lang="en-US" sz="1600" dirty="0" err="1"/>
              <a:t>Σύνδεσμος</a:t>
            </a:r>
            <a:r>
              <a:rPr lang="en-US" sz="1600" dirty="0"/>
              <a:t>: http://shs2.westport.k12.ct.us/mjvl/biology/dissect/frog.htm.  </a:t>
            </a:r>
            <a:r>
              <a:rPr lang="en-US" sz="1600" dirty="0" err="1"/>
              <a:t>Πηγή</a:t>
            </a:r>
            <a:r>
              <a:rPr lang="en-US" sz="1600" dirty="0"/>
              <a:t>: http://shs2.westport.k12.ct.us/mjvl/lazaroff/lazaroff.htm.</a:t>
            </a:r>
          </a:p>
          <a:p>
            <a:pPr>
              <a:spcBef>
                <a:spcPts val="600"/>
              </a:spcBef>
            </a:pPr>
            <a:r>
              <a:rPr lang="el-GR" sz="1600" dirty="0" smtClean="0"/>
              <a:t>Εικόνα </a:t>
            </a:r>
            <a:r>
              <a:rPr lang="el-GR" sz="1600" dirty="0"/>
              <a:t>24. </a:t>
            </a:r>
            <a:r>
              <a:rPr lang="en-US" sz="1600" dirty="0"/>
              <a:t>Copyrighted.</a:t>
            </a:r>
          </a:p>
          <a:p>
            <a:pPr>
              <a:spcBef>
                <a:spcPts val="600"/>
              </a:spcBef>
            </a:pPr>
            <a:r>
              <a:rPr lang="el-GR" sz="1600" dirty="0" smtClean="0"/>
              <a:t>Εικόνα </a:t>
            </a:r>
            <a:r>
              <a:rPr lang="el-GR" sz="1600" dirty="0"/>
              <a:t>25. </a:t>
            </a:r>
            <a:r>
              <a:rPr lang="en-US" sz="1600" dirty="0"/>
              <a:t>Image purchased by Mr. </a:t>
            </a:r>
            <a:r>
              <a:rPr lang="en-US" sz="1600" dirty="0" err="1"/>
              <a:t>Lazaroff</a:t>
            </a:r>
            <a:r>
              <a:rPr lang="en-US" sz="1600" dirty="0"/>
              <a:t>, by subscription, from http://www.clipart.com. </a:t>
            </a:r>
            <a:r>
              <a:rPr lang="en-US" sz="1600" dirty="0" err="1"/>
              <a:t>Σύνδεσμος</a:t>
            </a:r>
            <a:r>
              <a:rPr lang="en-US" sz="1600" dirty="0"/>
              <a:t>: http://shs2.westport.k12.ct.us/mjvl/biology/dissect/frog.htm.  </a:t>
            </a:r>
            <a:r>
              <a:rPr lang="en-US" sz="1600" dirty="0" err="1"/>
              <a:t>Πηγή</a:t>
            </a:r>
            <a:r>
              <a:rPr lang="en-US" sz="1600" dirty="0"/>
              <a:t>: http://shs2.westport.k12.ct.us/mjvl/lazaroff/lazaroff.htm.</a:t>
            </a:r>
          </a:p>
          <a:p>
            <a:pPr>
              <a:spcBef>
                <a:spcPts val="600"/>
              </a:spcBef>
            </a:pPr>
            <a:r>
              <a:rPr lang="el-GR" sz="1600" dirty="0" smtClean="0"/>
              <a:t>Εικόνα </a:t>
            </a:r>
            <a:r>
              <a:rPr lang="el-GR" sz="1600" dirty="0"/>
              <a:t>26. </a:t>
            </a:r>
            <a:r>
              <a:rPr lang="en-US" sz="1600" dirty="0"/>
              <a:t>Copyrighted.</a:t>
            </a:r>
          </a:p>
          <a:p>
            <a:pPr>
              <a:spcBef>
                <a:spcPts val="600"/>
              </a:spcBef>
            </a:pPr>
            <a:r>
              <a:rPr lang="el-GR" sz="1600" dirty="0" smtClean="0"/>
              <a:t>Εικόνα </a:t>
            </a:r>
            <a:r>
              <a:rPr lang="el-GR" sz="1600" dirty="0"/>
              <a:t>27. </a:t>
            </a:r>
            <a:r>
              <a:rPr lang="en-US" sz="1600" dirty="0"/>
              <a:t>Image purchased by Mr. </a:t>
            </a:r>
            <a:r>
              <a:rPr lang="en-US" sz="1600" dirty="0" err="1"/>
              <a:t>Lazaroff</a:t>
            </a:r>
            <a:r>
              <a:rPr lang="en-US" sz="1600" dirty="0"/>
              <a:t>, by subscription, from http://www.clipart.com. </a:t>
            </a:r>
            <a:r>
              <a:rPr lang="en-US" sz="1600" dirty="0" err="1"/>
              <a:t>Σύνδεσμος</a:t>
            </a:r>
            <a:r>
              <a:rPr lang="en-US" sz="1600" dirty="0"/>
              <a:t>: http://shs2.westport.k12.ct.us/mjvl/biology/dissect/frog.htm.  </a:t>
            </a:r>
            <a:r>
              <a:rPr lang="en-US" sz="1600" dirty="0" err="1"/>
              <a:t>Πηγή</a:t>
            </a:r>
            <a:r>
              <a:rPr lang="en-US" sz="1600" dirty="0"/>
              <a:t>: http://shs2.westport.k12.ct.us/mjvl/lazaroff/lazaroff.htm.</a:t>
            </a:r>
          </a:p>
          <a:p>
            <a:pPr>
              <a:spcBef>
                <a:spcPts val="600"/>
              </a:spcBef>
            </a:pPr>
            <a:r>
              <a:rPr lang="el-GR" sz="1600" dirty="0" smtClean="0"/>
              <a:t>Εικόνα </a:t>
            </a:r>
            <a:r>
              <a:rPr lang="en-US" sz="1600" dirty="0" smtClean="0"/>
              <a:t>28,29</a:t>
            </a:r>
            <a:r>
              <a:rPr lang="el-GR" sz="1600" dirty="0" smtClean="0"/>
              <a:t>. </a:t>
            </a:r>
            <a:r>
              <a:rPr lang="en-US" sz="1600" dirty="0"/>
              <a:t>Copyrighted.</a:t>
            </a:r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7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/>
            </a:r>
            <a:br>
              <a:rPr lang="el-GR" b="1" dirty="0" smtClean="0"/>
            </a:br>
            <a:r>
              <a:rPr lang="el-GR" b="1" dirty="0" smtClean="0"/>
              <a:t>Χρήσης </a:t>
            </a:r>
            <a:r>
              <a:rPr lang="el-GR" b="1" dirty="0"/>
              <a:t>Έργων </a:t>
            </a:r>
            <a:r>
              <a:rPr lang="el-GR" b="1" dirty="0" smtClean="0"/>
              <a:t>Τρίτων</a:t>
            </a:r>
            <a:r>
              <a:rPr lang="en-US" b="1" dirty="0" smtClean="0"/>
              <a:t> (5/5)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dirty="0"/>
              <a:t>Εικόνα </a:t>
            </a:r>
            <a:r>
              <a:rPr lang="el-GR" sz="1600" dirty="0" smtClean="0"/>
              <a:t>3</a:t>
            </a:r>
            <a:r>
              <a:rPr lang="en-US" sz="1600" dirty="0" smtClean="0"/>
              <a:t>0</a:t>
            </a:r>
            <a:r>
              <a:rPr lang="el-GR" sz="1600" dirty="0" smtClean="0"/>
              <a:t>. </a:t>
            </a:r>
            <a:r>
              <a:rPr lang="el-GR" sz="1600" dirty="0"/>
              <a:t>© </a:t>
            </a:r>
            <a:r>
              <a:rPr lang="en-US" sz="1600" dirty="0"/>
              <a:t>by </a:t>
            </a:r>
            <a:r>
              <a:rPr lang="en-US" sz="1600" dirty="0" err="1"/>
              <a:t>Serendip</a:t>
            </a:r>
            <a:r>
              <a:rPr lang="en-US" sz="1600" dirty="0"/>
              <a:t> 1994-2015. </a:t>
            </a:r>
            <a:r>
              <a:rPr lang="el-GR" sz="1600" dirty="0"/>
              <a:t>Σύνδεσμος:  </a:t>
            </a:r>
            <a:r>
              <a:rPr lang="en-US" sz="1600" dirty="0"/>
              <a:t>http://serendip.brynmawr.edu/bb/kinser/Size1.html </a:t>
            </a:r>
            <a:r>
              <a:rPr lang="el-GR" sz="1600" dirty="0"/>
              <a:t>Πηγή: </a:t>
            </a:r>
            <a:r>
              <a:rPr lang="en-US" sz="1600" dirty="0"/>
              <a:t>http://serendip.brynmawr.edu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dirty="0"/>
              <a:t>Εικόνα </a:t>
            </a:r>
            <a:r>
              <a:rPr lang="el-GR" sz="1600" dirty="0" smtClean="0"/>
              <a:t>3</a:t>
            </a:r>
            <a:r>
              <a:rPr lang="en-US" sz="1600" dirty="0" smtClean="0"/>
              <a:t>1</a:t>
            </a:r>
            <a:r>
              <a:rPr lang="el-GR" sz="1600" dirty="0" smtClean="0"/>
              <a:t>. </a:t>
            </a:r>
            <a:r>
              <a:rPr lang="en-US" sz="1600" dirty="0"/>
              <a:t>Copyright © 2015 - NCS Pearson, All rights reserved. </a:t>
            </a:r>
            <a:r>
              <a:rPr lang="en-US" sz="1600" dirty="0" err="1"/>
              <a:t>Σύνδεσμος</a:t>
            </a:r>
            <a:r>
              <a:rPr lang="en-US" sz="1600" dirty="0"/>
              <a:t>: http://www.tutorvista.com/biology/nervous-system-of-a-frog. </a:t>
            </a:r>
            <a:r>
              <a:rPr lang="en-US" sz="1600" dirty="0" err="1"/>
              <a:t>Πηγή:http</a:t>
            </a:r>
            <a:r>
              <a:rPr lang="en-US" sz="1600" dirty="0"/>
              <a:t>://www.tutorvista.com</a:t>
            </a:r>
          </a:p>
          <a:p>
            <a:pPr>
              <a:spcBef>
                <a:spcPts val="600"/>
              </a:spcBef>
            </a:pPr>
            <a:endParaRPr lang="en-US" sz="1600" dirty="0"/>
          </a:p>
          <a:p>
            <a:pPr>
              <a:spcBef>
                <a:spcPts val="600"/>
              </a:spcBef>
            </a:pPr>
            <a:endParaRPr lang="en-US" sz="1600" dirty="0"/>
          </a:p>
          <a:p>
            <a:pPr>
              <a:spcBef>
                <a:spcPts val="600"/>
              </a:spcBef>
            </a:pPr>
            <a:endParaRPr lang="en-US" sz="1600" dirty="0"/>
          </a:p>
          <a:p>
            <a:pPr>
              <a:spcBef>
                <a:spcPts val="600"/>
              </a:spcBef>
            </a:pPr>
            <a:endParaRPr lang="en-US" sz="1600" dirty="0"/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2η. Εργαστηριακή Άσκηση Ανατομής Βατράχου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945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Θέμα του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1.pptx" id="{384095AA-3FED-4702-B384-88A1E9625162}" vid="{8E3B2130-187F-4ED6-B635-B15099330E84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TEMPLATE1a</Template>
  <TotalTime>1433</TotalTime>
  <Words>1005</Words>
  <Application>Microsoft Office PowerPoint</Application>
  <PresentationFormat>On-screen Show (4:3)</PresentationFormat>
  <Paragraphs>271</Paragraphs>
  <Slides>42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8" baseType="lpstr">
      <vt:lpstr>Arial</vt:lpstr>
      <vt:lpstr>Calibri</vt:lpstr>
      <vt:lpstr>MS PGothic</vt:lpstr>
      <vt:lpstr>Tahoma</vt:lpstr>
      <vt:lpstr>Wingdings</vt:lpstr>
      <vt:lpstr>Θέμα του Office</vt:lpstr>
      <vt:lpstr>Zωολογία ΙΙ</vt:lpstr>
      <vt:lpstr>Pelophylax ridibundus</vt:lpstr>
      <vt:lpstr>Εξωτερική μορφολογία</vt:lpstr>
      <vt:lpstr>Εξωτερική μορφολογία</vt:lpstr>
      <vt:lpstr>Εξωτερική μορφολογία</vt:lpstr>
      <vt:lpstr>Αναγνώριση φύλου εκ του τύλου</vt:lpstr>
      <vt:lpstr>Στοματική κοιλότητα 1/3</vt:lpstr>
      <vt:lpstr>Στοματική κοιλότητα 2/3</vt:lpstr>
      <vt:lpstr>Στοματική κοιλότητα 3/3</vt:lpstr>
      <vt:lpstr>Σκελετός βατράχου</vt:lpstr>
      <vt:lpstr>Κοιλιακή όψη</vt:lpstr>
      <vt:lpstr>Κοιλιακή και ραχιαία όψη  μυών βατράχου</vt:lpstr>
      <vt:lpstr>Ανατομή μυών οπισθίου μέλους</vt:lpstr>
      <vt:lpstr>Ανατομή μυών οπισθίου μέλους</vt:lpstr>
      <vt:lpstr>Πεπτικό σύστημα</vt:lpstr>
      <vt:lpstr>Πεπτικό σύστημα</vt:lpstr>
      <vt:lpstr>Πεπτικό σύστημα </vt:lpstr>
      <vt:lpstr>Πεπτικό σύστημα </vt:lpstr>
      <vt:lpstr>Καρδιακή χώρα</vt:lpstr>
      <vt:lpstr>Ανατομή καρδιάς</vt:lpstr>
      <vt:lpstr>Ανατομή καρδιάς</vt:lpstr>
      <vt:lpstr>Ουρογεννητικό σύστημα</vt:lpstr>
      <vt:lpstr>Ουρογεννητικό σύστημα</vt:lpstr>
      <vt:lpstr>Ουρογεννητικό θηλ. βατράχου</vt:lpstr>
      <vt:lpstr>Εγκέφαλος βατράχου 1/5</vt:lpstr>
      <vt:lpstr>Εγκέφαλος βατράχου 2/5 </vt:lpstr>
      <vt:lpstr>Εγκέφαλος βατράχου 3/5</vt:lpstr>
      <vt:lpstr>Εγκέφαλος βατράχου 4/5</vt:lpstr>
      <vt:lpstr>Εγκέφαλος βατράχου 5/5</vt:lpstr>
      <vt:lpstr>Νευρικό σύστημα </vt:lpstr>
      <vt:lpstr>Τέλος Παρουσίασης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 Χρήσης Έργων Τρίτων (1/5)</vt:lpstr>
      <vt:lpstr>Σημείωμα  Χρήσης Έργων Τρίτων (2/5)</vt:lpstr>
      <vt:lpstr>Σημείωμα  Χρήσης Έργων Τρίτων (3/5)</vt:lpstr>
      <vt:lpstr>Σημείωμα  Χρήσης Έργων Τρίτων (4/5)</vt:lpstr>
      <vt:lpstr>Σημείωμα  Χρήσης Έργων Τρίτων (5/5)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Vassiliki Siafaka</dc:creator>
  <cp:lastModifiedBy>Uoa</cp:lastModifiedBy>
  <cp:revision>225</cp:revision>
  <dcterms:created xsi:type="dcterms:W3CDTF">2015-03-24T06:43:16Z</dcterms:created>
  <dcterms:modified xsi:type="dcterms:W3CDTF">2015-09-29T02:11:25Z</dcterms:modified>
</cp:coreProperties>
</file>