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2"/>
  </p:sldMasterIdLst>
  <p:notesMasterIdLst>
    <p:notesMasterId r:id="rId25"/>
  </p:notesMasterIdLst>
  <p:handoutMasterIdLst>
    <p:handoutMasterId r:id="rId26"/>
  </p:handoutMasterIdLst>
  <p:sldIdLst>
    <p:sldId id="292" r:id="rId3"/>
    <p:sldId id="305" r:id="rId4"/>
    <p:sldId id="332" r:id="rId5"/>
    <p:sldId id="333" r:id="rId6"/>
    <p:sldId id="344" r:id="rId7"/>
    <p:sldId id="345" r:id="rId8"/>
    <p:sldId id="346" r:id="rId9"/>
    <p:sldId id="335" r:id="rId10"/>
    <p:sldId id="347" r:id="rId11"/>
    <p:sldId id="348" r:id="rId12"/>
    <p:sldId id="336" r:id="rId13"/>
    <p:sldId id="337" r:id="rId14"/>
    <p:sldId id="349" r:id="rId15"/>
    <p:sldId id="339" r:id="rId16"/>
    <p:sldId id="295" r:id="rId17"/>
    <p:sldId id="296" r:id="rId18"/>
    <p:sldId id="297" r:id="rId19"/>
    <p:sldId id="298" r:id="rId20"/>
    <p:sldId id="299" r:id="rId21"/>
    <p:sldId id="300" r:id="rId22"/>
    <p:sldId id="301" r:id="rId23"/>
    <p:sldId id="350" r:id="rId24"/>
  </p:sldIdLst>
  <p:sldSz cx="9144000" cy="6858000" type="screen4x3"/>
  <p:notesSz cx="6858000" cy="9144000"/>
  <p:custDataLst>
    <p:tags r:id="rId27"/>
  </p:custDataLst>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500" userDrawn="1">
          <p15:clr>
            <a:srgbClr val="A4A3A4"/>
          </p15:clr>
        </p15:guide>
        <p15:guide id="2" pos="28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CC0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72" autoAdjust="0"/>
    <p:restoredTop sz="94679" autoAdjust="0"/>
  </p:normalViewPr>
  <p:slideViewPr>
    <p:cSldViewPr showGuides="1">
      <p:cViewPr varScale="1">
        <p:scale>
          <a:sx n="70" d="100"/>
          <a:sy n="70" d="100"/>
        </p:scale>
        <p:origin x="864" y="72"/>
      </p:cViewPr>
      <p:guideLst>
        <p:guide orient="horz" pos="2500"/>
        <p:guide pos="283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 Id="rId4"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png"/><Relationship Id="rId1" Type="http://schemas.openxmlformats.org/officeDocument/2006/relationships/image" Target="../media/image8.png"/><Relationship Id="rId5" Type="http://schemas.openxmlformats.org/officeDocument/2006/relationships/image" Target="../media/image12.png"/><Relationship Id="rId4" Type="http://schemas.openxmlformats.org/officeDocument/2006/relationships/image" Target="../media/image11.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5.wmf"/><Relationship Id="rId7" Type="http://schemas.openxmlformats.org/officeDocument/2006/relationships/image" Target="../media/image19.wmf"/><Relationship Id="rId2" Type="http://schemas.openxmlformats.org/officeDocument/2006/relationships/image" Target="../media/image14.png"/><Relationship Id="rId1" Type="http://schemas.openxmlformats.org/officeDocument/2006/relationships/image" Target="../media/image13.png"/><Relationship Id="rId6" Type="http://schemas.openxmlformats.org/officeDocument/2006/relationships/image" Target="../media/image18.wmf"/><Relationship Id="rId5" Type="http://schemas.openxmlformats.org/officeDocument/2006/relationships/image" Target="../media/image17.wmf"/><Relationship Id="rId4"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9.wmf"/><Relationship Id="rId3" Type="http://schemas.openxmlformats.org/officeDocument/2006/relationships/image" Target="../media/image24.wmf"/><Relationship Id="rId7" Type="http://schemas.openxmlformats.org/officeDocument/2006/relationships/image" Target="../media/image28.wmf"/><Relationship Id="rId2" Type="http://schemas.openxmlformats.org/officeDocument/2006/relationships/image" Target="../media/image23.wmf"/><Relationship Id="rId1" Type="http://schemas.openxmlformats.org/officeDocument/2006/relationships/image" Target="../media/image22.png"/><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image" Target="../media/image32.wmf"/><Relationship Id="rId7" Type="http://schemas.openxmlformats.org/officeDocument/2006/relationships/image" Target="../media/image36.png"/><Relationship Id="rId2" Type="http://schemas.openxmlformats.org/officeDocument/2006/relationships/image" Target="../media/image31.wmf"/><Relationship Id="rId1" Type="http://schemas.openxmlformats.org/officeDocument/2006/relationships/image" Target="../media/image30.wmf"/><Relationship Id="rId6" Type="http://schemas.openxmlformats.org/officeDocument/2006/relationships/image" Target="../media/image35.png"/><Relationship Id="rId5" Type="http://schemas.openxmlformats.org/officeDocument/2006/relationships/image" Target="../media/image34.wmf"/><Relationship Id="rId4" Type="http://schemas.openxmlformats.org/officeDocument/2006/relationships/image" Target="../media/image3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png"/><Relationship Id="rId5" Type="http://schemas.openxmlformats.org/officeDocument/2006/relationships/image" Target="../media/image42.wmf"/><Relationship Id="rId4" Type="http://schemas.openxmlformats.org/officeDocument/2006/relationships/image" Target="../media/image4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5.wmf"/><Relationship Id="rId7" Type="http://schemas.openxmlformats.org/officeDocument/2006/relationships/image" Target="../media/image49.wmf"/><Relationship Id="rId2" Type="http://schemas.openxmlformats.org/officeDocument/2006/relationships/image" Target="../media/image44.wmf"/><Relationship Id="rId1" Type="http://schemas.openxmlformats.org/officeDocument/2006/relationships/image" Target="../media/image43.png"/><Relationship Id="rId6" Type="http://schemas.openxmlformats.org/officeDocument/2006/relationships/image" Target="../media/image48.wmf"/><Relationship Id="rId5" Type="http://schemas.openxmlformats.org/officeDocument/2006/relationships/image" Target="../media/image47.wmf"/><Relationship Id="rId4" Type="http://schemas.openxmlformats.org/officeDocument/2006/relationships/image" Target="../media/image46.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image" Target="../media/image50.png"/><Relationship Id="rId5" Type="http://schemas.openxmlformats.org/officeDocument/2006/relationships/image" Target="../media/image54.wmf"/><Relationship Id="rId4" Type="http://schemas.openxmlformats.org/officeDocument/2006/relationships/image" Target="../media/image53.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wmf"/><Relationship Id="rId7" Type="http://schemas.openxmlformats.org/officeDocument/2006/relationships/image" Target="../media/image62.wmf"/><Relationship Id="rId2" Type="http://schemas.openxmlformats.org/officeDocument/2006/relationships/image" Target="../media/image57.wmf"/><Relationship Id="rId1" Type="http://schemas.openxmlformats.org/officeDocument/2006/relationships/image" Target="../media/image56.png"/><Relationship Id="rId6" Type="http://schemas.openxmlformats.org/officeDocument/2006/relationships/image" Target="../media/image61.wmf"/><Relationship Id="rId5" Type="http://schemas.openxmlformats.org/officeDocument/2006/relationships/image" Target="../media/image60.wmf"/><Relationship Id="rId4" Type="http://schemas.openxmlformats.org/officeDocument/2006/relationships/image" Target="../media/image59.png"/></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image" Target="../media/image65.wmf"/><Relationship Id="rId1" Type="http://schemas.openxmlformats.org/officeDocument/2006/relationships/image" Target="../media/image64.png"/></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wmf"/><Relationship Id="rId1" Type="http://schemas.openxmlformats.org/officeDocument/2006/relationships/image" Target="../media/image67.png"/><Relationship Id="rId4" Type="http://schemas.openxmlformats.org/officeDocument/2006/relationships/image" Target="../media/image70.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wmf"/><Relationship Id="rId1" Type="http://schemas.openxmlformats.org/officeDocument/2006/relationships/image" Target="../media/image72.png"/><Relationship Id="rId4" Type="http://schemas.openxmlformats.org/officeDocument/2006/relationships/image" Target="../media/image76.png"/></Relationships>
</file>

<file path=ppt/drawings/_rels/vmlDrawing13.vml.rels><?xml version="1.0" encoding="UTF-8" standalone="yes"?>
<Relationships xmlns="http://schemas.openxmlformats.org/package/2006/relationships"><Relationship Id="rId8" Type="http://schemas.openxmlformats.org/officeDocument/2006/relationships/image" Target="../media/image84.wmf"/><Relationship Id="rId3" Type="http://schemas.openxmlformats.org/officeDocument/2006/relationships/image" Target="../media/image79.wmf"/><Relationship Id="rId7" Type="http://schemas.openxmlformats.org/officeDocument/2006/relationships/image" Target="../media/image83.wmf"/><Relationship Id="rId2" Type="http://schemas.openxmlformats.org/officeDocument/2006/relationships/image" Target="../media/image78.png"/><Relationship Id="rId1" Type="http://schemas.openxmlformats.org/officeDocument/2006/relationships/image" Target="../media/image77.png"/><Relationship Id="rId6" Type="http://schemas.openxmlformats.org/officeDocument/2006/relationships/image" Target="../media/image82.wmf"/><Relationship Id="rId5" Type="http://schemas.openxmlformats.org/officeDocument/2006/relationships/image" Target="../media/image81.wmf"/><Relationship Id="rId4" Type="http://schemas.openxmlformats.org/officeDocument/2006/relationships/image" Target="../media/image80.wmf"/><Relationship Id="rId9" Type="http://schemas.openxmlformats.org/officeDocument/2006/relationships/image" Target="../media/image8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15363" name="Rectangle 3"/>
          <p:cNvSpPr>
            <a:spLocks noGrp="1" noChangeArrowheads="1"/>
          </p:cNvSpPr>
          <p:nvPr>
            <p:ph type="dt" sz="quarter"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el-GR"/>
          </a:p>
        </p:txBody>
      </p:sp>
      <p:sp>
        <p:nvSpPr>
          <p:cNvPr id="15364" name="Rectangle 4"/>
          <p:cNvSpPr>
            <a:spLocks noGrp="1" noChangeArrowheads="1"/>
          </p:cNvSpPr>
          <p:nvPr>
            <p:ph type="ftr" sz="quarter" idx="2"/>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anose="02020603050405020304" pitchFamily="18" charset="0"/>
              </a:defRPr>
            </a:lvl1pPr>
          </a:lstStyle>
          <a:p>
            <a:pPr>
              <a:defRPr/>
            </a:pPr>
            <a:fld id="{BD74FBCE-5254-469D-B221-094E2F9DBFE1}" type="slidenum">
              <a:rPr lang="el-GR" altLang="el-GR"/>
              <a:pPr>
                <a:defRPr/>
              </a:pPr>
              <a:t>‹#›</a:t>
            </a:fld>
            <a:endParaRPr lang="el-GR" altLang="el-GR"/>
          </a:p>
        </p:txBody>
      </p:sp>
    </p:spTree>
    <p:extLst>
      <p:ext uri="{BB962C8B-B14F-4D97-AF65-F5344CB8AC3E}">
        <p14:creationId xmlns:p14="http://schemas.microsoft.com/office/powerpoint/2010/main" val="1737385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17411" name="Rectangle 3"/>
          <p:cNvSpPr>
            <a:spLocks noGrp="1" noChangeArrowheads="1"/>
          </p:cNvSpPr>
          <p:nvPr>
            <p:ph type="dt"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el-GR"/>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3" name="Rectangle 5"/>
          <p:cNvSpPr>
            <a:spLocks noGrp="1" noChangeArrowheads="1"/>
          </p:cNvSpPr>
          <p:nvPr>
            <p:ph type="body" sz="quarter" idx="3"/>
          </p:nvPr>
        </p:nvSpPr>
        <p:spPr bwMode="auto">
          <a:xfrm>
            <a:off x="914400" y="4343400"/>
            <a:ext cx="5029200" cy="41148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l-GR" noProof="0" smtClean="0"/>
              <a:t>Κάντε κλικ για επεξεργασία των στυλ κειμένου στο υπόδειγμα</a:t>
            </a:r>
          </a:p>
          <a:p>
            <a:pPr lvl="1"/>
            <a:r>
              <a:rPr lang="el-GR" noProof="0" smtClean="0"/>
              <a:t>Δεύτερο επίπεδο</a:t>
            </a:r>
          </a:p>
          <a:p>
            <a:pPr lvl="2"/>
            <a:r>
              <a:rPr lang="el-GR" noProof="0" smtClean="0"/>
              <a:t>Τρίτο επίπεδο</a:t>
            </a:r>
          </a:p>
          <a:p>
            <a:pPr lvl="3"/>
            <a:r>
              <a:rPr lang="el-GR" noProof="0" smtClean="0"/>
              <a:t>Τέταρτο επίπεδο</a:t>
            </a:r>
          </a:p>
          <a:p>
            <a:pPr lvl="4"/>
            <a:r>
              <a:rPr lang="el-GR" noProof="0" smtClean="0"/>
              <a:t>Πέμπτο επίπεδο</a:t>
            </a:r>
          </a:p>
        </p:txBody>
      </p:sp>
      <p:sp>
        <p:nvSpPr>
          <p:cNvPr id="17414" name="Rectangle 6"/>
          <p:cNvSpPr>
            <a:spLocks noGrp="1" noChangeArrowheads="1"/>
          </p:cNvSpPr>
          <p:nvPr>
            <p:ph type="ftr" sz="quarter" idx="4"/>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17415" name="Rectangle 7"/>
          <p:cNvSpPr>
            <a:spLocks noGrp="1" noChangeArrowheads="1"/>
          </p:cNvSpPr>
          <p:nvPr>
            <p:ph type="sldNum" sz="quarter" idx="5"/>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anose="02020603050405020304" pitchFamily="18" charset="0"/>
              </a:defRPr>
            </a:lvl1pPr>
          </a:lstStyle>
          <a:p>
            <a:pPr>
              <a:defRPr/>
            </a:pPr>
            <a:fld id="{A77E60DF-347A-4ECD-8CCA-AF35A6BA6C1C}" type="slidenum">
              <a:rPr lang="el-GR" altLang="el-GR"/>
              <a:pPr>
                <a:defRPr/>
              </a:pPr>
              <a:t>‹#›</a:t>
            </a:fld>
            <a:endParaRPr lang="el-GR" altLang="el-GR"/>
          </a:p>
        </p:txBody>
      </p:sp>
    </p:spTree>
    <p:extLst>
      <p:ext uri="{BB962C8B-B14F-4D97-AF65-F5344CB8AC3E}">
        <p14:creationId xmlns:p14="http://schemas.microsoft.com/office/powerpoint/2010/main" val="40846354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Θέση εικόνας διαφάνειας 1"/>
          <p:cNvSpPr>
            <a:spLocks noGrp="1" noRot="1" noChangeAspect="1" noTextEdit="1"/>
          </p:cNvSpPr>
          <p:nvPr>
            <p:ph type="sldImg"/>
          </p:nvPr>
        </p:nvSpPr>
        <p:spPr>
          <a:ln/>
        </p:spPr>
      </p:sp>
      <p:sp>
        <p:nvSpPr>
          <p:cNvPr id="16387" name="Θέση σημειώσεων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pPr marL="171450" indent="-171450">
              <a:buFontTx/>
              <a:buChar char="•"/>
            </a:pPr>
            <a:endParaRPr lang="el-GR" altLang="el-GR" smtClean="0">
              <a:solidFill>
                <a:srgbClr val="FF0000"/>
              </a:solidFill>
            </a:endParaRPr>
          </a:p>
        </p:txBody>
      </p:sp>
    </p:spTree>
    <p:extLst>
      <p:ext uri="{BB962C8B-B14F-4D97-AF65-F5344CB8AC3E}">
        <p14:creationId xmlns:p14="http://schemas.microsoft.com/office/powerpoint/2010/main" val="580862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Θέση εικόνας διαφάνειας 1"/>
          <p:cNvSpPr>
            <a:spLocks noGrp="1" noRot="1" noChangeAspect="1" noTextEdit="1"/>
          </p:cNvSpPr>
          <p:nvPr>
            <p:ph type="sldImg"/>
          </p:nvPr>
        </p:nvSpPr>
        <p:spPr>
          <a:ln/>
        </p:spPr>
      </p:sp>
      <p:sp>
        <p:nvSpPr>
          <p:cNvPr id="60419" name="Θέση σημειώσεων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pPr marL="171450" indent="-171450">
              <a:buFontTx/>
              <a:buChar char="•"/>
            </a:pPr>
            <a:endParaRPr lang="el-GR" altLang="el-GR" smtClean="0"/>
          </a:p>
        </p:txBody>
      </p:sp>
      <p:sp>
        <p:nvSpPr>
          <p:cNvPr id="60420" name="Θέση αριθμού διαφάνειας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99DBD623-2513-4AD0-AF6F-160A32DA6252}" type="slidenum">
              <a:rPr lang="el-GR" altLang="el-GR" smtClean="0">
                <a:latin typeface="Times New Roman" panose="02020603050405020304" pitchFamily="18" charset="0"/>
              </a:rPr>
              <a:pPr/>
              <a:t>16</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83226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
        <p:nvSpPr>
          <p:cNvPr id="62468"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F5AF7DFA-D67B-4DBE-B360-9828693EFC06}" type="slidenum">
              <a:rPr lang="el-GR" altLang="el-GR" smtClean="0">
                <a:latin typeface="Times New Roman" panose="02020603050405020304" pitchFamily="18" charset="0"/>
              </a:rPr>
              <a:pPr/>
              <a:t>17</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4255735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
        <p:nvSpPr>
          <p:cNvPr id="64516"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155E6DD4-9525-42CF-9BAD-F6410158E92D}" type="slidenum">
              <a:rPr lang="el-GR" altLang="el-GR" smtClean="0">
                <a:latin typeface="Times New Roman" panose="02020603050405020304" pitchFamily="18" charset="0"/>
              </a:rPr>
              <a:pPr/>
              <a:t>18</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1897055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
        <p:nvSpPr>
          <p:cNvPr id="66564"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577C587A-41FD-425A-8E3D-3FDC24C05D63}" type="slidenum">
              <a:rPr lang="el-GR" altLang="el-GR" smtClean="0">
                <a:latin typeface="Times New Roman" panose="02020603050405020304" pitchFamily="18" charset="0"/>
              </a:rPr>
              <a:pPr/>
              <a:t>19</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1738710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Tree>
    <p:extLst>
      <p:ext uri="{BB962C8B-B14F-4D97-AF65-F5344CB8AC3E}">
        <p14:creationId xmlns:p14="http://schemas.microsoft.com/office/powerpoint/2010/main" val="3176563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Tree>
    <p:extLst>
      <p:ext uri="{BB962C8B-B14F-4D97-AF65-F5344CB8AC3E}">
        <p14:creationId xmlns:p14="http://schemas.microsoft.com/office/powerpoint/2010/main" val="1586325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
        <p:nvSpPr>
          <p:cNvPr id="72708"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DF202287-FBA4-46C1-B7EB-4AA4FD48BA27}" type="slidenum">
              <a:rPr lang="el-GR" altLang="el-GR" smtClean="0">
                <a:latin typeface="Times New Roman" panose="02020603050405020304" pitchFamily="18" charset="0"/>
              </a:rPr>
              <a:pPr/>
              <a:t>22</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2191152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dirty="0"/>
          </a:p>
        </p:txBody>
      </p:sp>
    </p:spTree>
    <p:extLst>
      <p:ext uri="{BB962C8B-B14F-4D97-AF65-F5344CB8AC3E}">
        <p14:creationId xmlns:p14="http://schemas.microsoft.com/office/powerpoint/2010/main" val="338498502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47891D65-4FD5-4C9E-8125-9533E90E911E}" type="slidenum">
              <a:rPr lang="el-GR" smtClean="0">
                <a:solidFill>
                  <a:srgbClr val="5075BC"/>
                </a:solidFill>
              </a:rPr>
              <a:pPr algn="ctr">
                <a:defRPr/>
              </a:pPr>
              <a:t>‹#›</a:t>
            </a:fld>
            <a:endParaRPr lang="el-GR" dirty="0">
              <a:solidFill>
                <a:srgbClr val="5075BC"/>
              </a:solidFill>
            </a:endParaRPr>
          </a:p>
        </p:txBody>
      </p:sp>
      <p:sp>
        <p:nvSpPr>
          <p:cNvPr id="5"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ea typeface="ＭＳ Ｐゴシック" pitchFamily="34" charset="-128"/>
              </a:rPr>
              <a:t>Ενότητα 7: Απόκριση κατά συχνότητα των ενισχυτών</a:t>
            </a:r>
            <a:endParaRPr lang="el-GR" sz="1000" dirty="0">
              <a:solidFill>
                <a:srgbClr val="5075BC"/>
              </a:solidFill>
              <a:ea typeface="ＭＳ Ｐゴシック" pitchFamily="34" charset="-128"/>
            </a:endParaRPr>
          </a:p>
        </p:txBody>
      </p:sp>
      <p:pic>
        <p:nvPicPr>
          <p:cNvPr id="6" name="Picture 5"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rgbClr val="5075BC"/>
                </a:solidFill>
              </a:defRPr>
            </a:lvl1pPr>
          </a:lstStyle>
          <a:p>
            <a:r>
              <a:rPr lang="el-GR"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Tree>
    <p:extLst>
      <p:ext uri="{BB962C8B-B14F-4D97-AF65-F5344CB8AC3E}">
        <p14:creationId xmlns:p14="http://schemas.microsoft.com/office/powerpoint/2010/main" val="2474460940"/>
      </p:ext>
    </p:extLst>
  </p:cSld>
  <p:clrMapOvr>
    <a:masterClrMapping/>
  </p:clrMapOvr>
  <p:transition/>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267096805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5D3FB25A-BBC0-4EA0-8774-A73A77F43FCC}" type="slidenum">
              <a:rPr lang="el-GR" smtClean="0">
                <a:solidFill>
                  <a:srgbClr val="5075BC"/>
                </a:solidFill>
              </a:rPr>
              <a:pPr algn="ctr">
                <a:defRPr/>
              </a:pPr>
              <a:t>‹#›</a:t>
            </a:fld>
            <a:endParaRPr lang="el-GR" dirty="0">
              <a:solidFill>
                <a:srgbClr val="5075BC"/>
              </a:solidFill>
            </a:endParaRPr>
          </a:p>
        </p:txBody>
      </p:sp>
      <p:sp>
        <p:nvSpPr>
          <p:cNvPr id="6"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ea typeface="ＭＳ Ｐゴシック" pitchFamily="34" charset="-128"/>
              </a:rPr>
              <a:t>Ενότητα 7: Απόκριση κατά συχνότητα των ενισχυτών</a:t>
            </a:r>
            <a:endParaRPr lang="el-GR" sz="1000" dirty="0">
              <a:solidFill>
                <a:srgbClr val="5075BC"/>
              </a:solidFill>
              <a:ea typeface="ＭＳ Ｐゴシック" pitchFamily="34" charset="-128"/>
            </a:endParaRPr>
          </a:p>
        </p:txBody>
      </p:sp>
      <p:pic>
        <p:nvPicPr>
          <p:cNvPr id="7" name="Picture 6"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rgbClr val="5075BC"/>
                </a:solidFill>
              </a:defRPr>
            </a:lvl1p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292525128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77B698D3-8E7C-4045-8180-E1488241FE80}" type="slidenum">
              <a:rPr lang="el-GR" smtClean="0">
                <a:solidFill>
                  <a:srgbClr val="5075BC"/>
                </a:solidFill>
              </a:rPr>
              <a:pPr algn="ctr">
                <a:defRPr/>
              </a:pPr>
              <a:t>‹#›</a:t>
            </a:fld>
            <a:endParaRPr lang="el-GR" dirty="0">
              <a:solidFill>
                <a:srgbClr val="5075BC"/>
              </a:solidFill>
            </a:endParaRPr>
          </a:p>
        </p:txBody>
      </p:sp>
      <p:sp>
        <p:nvSpPr>
          <p:cNvPr id="8"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ea typeface="ＭＳ Ｐゴシック" pitchFamily="34" charset="-128"/>
              </a:rPr>
              <a:t>Ενότητα 7: Απόκριση κατά συχνότητα των ενισχυτών</a:t>
            </a:r>
            <a:endParaRPr lang="el-GR" sz="1000" dirty="0">
              <a:solidFill>
                <a:srgbClr val="5075BC"/>
              </a:solidFill>
              <a:ea typeface="ＭＳ Ｐゴシック" pitchFamily="34" charset="-128"/>
            </a:endParaRPr>
          </a:p>
        </p:txBody>
      </p:sp>
      <p:pic>
        <p:nvPicPr>
          <p:cNvPr id="9" name="Picture 8"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rgbClr val="5075BC"/>
                </a:solidFill>
              </a:defRPr>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89757988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35F80DA4-E160-44DA-A325-2676CE6E8689}" type="slidenum">
              <a:rPr lang="el-GR" smtClean="0">
                <a:solidFill>
                  <a:srgbClr val="5075BC"/>
                </a:solidFill>
              </a:rPr>
              <a:pPr algn="ctr">
                <a:defRPr/>
              </a:pPr>
              <a:t>‹#›</a:t>
            </a:fld>
            <a:endParaRPr lang="el-GR" dirty="0">
              <a:solidFill>
                <a:srgbClr val="5075BC"/>
              </a:solidFill>
            </a:endParaRPr>
          </a:p>
        </p:txBody>
      </p:sp>
      <p:sp>
        <p:nvSpPr>
          <p:cNvPr id="4"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ea typeface="ＭＳ Ｐゴシック" pitchFamily="34" charset="-128"/>
              </a:rPr>
              <a:t>Ενότητα 7: Απόκριση κατά συχνότητα των ενισχυτών</a:t>
            </a:r>
            <a:endParaRPr lang="el-GR" sz="1000" dirty="0">
              <a:solidFill>
                <a:srgbClr val="5075BC"/>
              </a:solidFill>
              <a:ea typeface="ＭＳ Ｐゴシック" pitchFamily="34" charset="-128"/>
            </a:endParaRPr>
          </a:p>
        </p:txBody>
      </p:sp>
      <p:pic>
        <p:nvPicPr>
          <p:cNvPr id="5" name="Picture 4"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smtClean="0"/>
              <a:t>Στυλ κύριου τίτλου</a:t>
            </a:r>
            <a:endParaRPr lang="el-GR" dirty="0"/>
          </a:p>
        </p:txBody>
      </p:sp>
    </p:spTree>
    <p:extLst>
      <p:ext uri="{BB962C8B-B14F-4D97-AF65-F5344CB8AC3E}">
        <p14:creationId xmlns:p14="http://schemas.microsoft.com/office/powerpoint/2010/main" val="158506128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84881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Περιεχόμενο με λεζάντα">
    <p:spTree>
      <p:nvGrpSpPr>
        <p:cNvPr id="1" name=""/>
        <p:cNvGrpSpPr/>
        <p:nvPr/>
      </p:nvGrpSpPr>
      <p:grpSpPr>
        <a:xfrm>
          <a:off x="0" y="0"/>
          <a:ext cx="0" cy="0"/>
          <a:chOff x="0" y="0"/>
          <a:chExt cx="0" cy="0"/>
        </a:xfrm>
      </p:grpSpPr>
      <p:sp>
        <p:nvSpPr>
          <p:cNvPr id="5"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18A2BF11-534B-4370-A747-A6DA54A50663}" type="slidenum">
              <a:rPr lang="el-GR" smtClean="0">
                <a:solidFill>
                  <a:srgbClr val="5075BC"/>
                </a:solidFill>
              </a:rPr>
              <a:pPr algn="ctr">
                <a:defRPr/>
              </a:pPr>
              <a:t>‹#›</a:t>
            </a:fld>
            <a:endParaRPr lang="el-GR" dirty="0">
              <a:solidFill>
                <a:srgbClr val="5075BC"/>
              </a:solidFill>
            </a:endParaRPr>
          </a:p>
        </p:txBody>
      </p:sp>
      <p:sp>
        <p:nvSpPr>
          <p:cNvPr id="7"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ea typeface="ＭＳ Ｐゴシック" pitchFamily="34" charset="-128"/>
              </a:rPr>
              <a:t>Ενότητα 7: Απόκριση κατά συχνότητα των ενισχυτών</a:t>
            </a:r>
            <a:endParaRPr lang="el-GR" sz="1000" dirty="0">
              <a:solidFill>
                <a:srgbClr val="5075BC"/>
              </a:solidFill>
              <a:ea typeface="ＭＳ Ｐゴシック" pitchFamily="34" charset="-128"/>
            </a:endParaRPr>
          </a:p>
        </p:txBody>
      </p:sp>
      <p:pic>
        <p:nvPicPr>
          <p:cNvPr id="8" name="Picture 7"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smtClean="0"/>
              <a:t>Στυλ κύριου τίτλου</a:t>
            </a:r>
            <a:endParaRPr lang="el-GR" dirty="0"/>
          </a:p>
        </p:txBody>
      </p:sp>
    </p:spTree>
    <p:extLst>
      <p:ext uri="{BB962C8B-B14F-4D97-AF65-F5344CB8AC3E}">
        <p14:creationId xmlns:p14="http://schemas.microsoft.com/office/powerpoint/2010/main" val="391618503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Εικόνα με λεζάντα">
    <p:spTree>
      <p:nvGrpSpPr>
        <p:cNvPr id="1" name=""/>
        <p:cNvGrpSpPr/>
        <p:nvPr/>
      </p:nvGrpSpPr>
      <p:grpSpPr>
        <a:xfrm>
          <a:off x="0" y="0"/>
          <a:ext cx="0" cy="0"/>
          <a:chOff x="0" y="0"/>
          <a:chExt cx="0" cy="0"/>
        </a:xfrm>
      </p:grpSpPr>
      <p:sp>
        <p:nvSpPr>
          <p:cNvPr id="5"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3AD41766-3C87-4F03-95EB-E8E6D6464939}" type="slidenum">
              <a:rPr lang="el-GR" smtClean="0">
                <a:solidFill>
                  <a:srgbClr val="5075BC"/>
                </a:solidFill>
              </a:rPr>
              <a:pPr algn="ctr">
                <a:defRPr/>
              </a:pPr>
              <a:t>‹#›</a:t>
            </a:fld>
            <a:endParaRPr lang="el-GR" dirty="0">
              <a:solidFill>
                <a:srgbClr val="5075BC"/>
              </a:solidFill>
            </a:endParaRPr>
          </a:p>
        </p:txBody>
      </p:sp>
      <p:sp>
        <p:nvSpPr>
          <p:cNvPr id="6"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ea typeface="ＭＳ Ｐゴシック" pitchFamily="34" charset="-128"/>
              </a:rPr>
              <a:t>Ενότητα 7: Απόκριση κατά συχνότητα των ενισχυτών</a:t>
            </a:r>
            <a:endParaRPr lang="el-GR" sz="1000" dirty="0">
              <a:solidFill>
                <a:srgbClr val="5075BC"/>
              </a:solidFill>
              <a:ea typeface="ＭＳ Ｐゴシック" pitchFamily="34" charset="-128"/>
            </a:endParaRPr>
          </a:p>
        </p:txBody>
      </p:sp>
      <p:pic>
        <p:nvPicPr>
          <p:cNvPr id="7" name="Picture 6"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smtClean="0"/>
              <a:t>Κάντε κλικ στο εικονίδιο για να προσθέσετε εικόνα</a:t>
            </a:r>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smtClean="0"/>
              <a:t>Στυλ κύριου τίτλου</a:t>
            </a:r>
            <a:endParaRPr lang="el-GR" dirty="0"/>
          </a:p>
        </p:txBody>
      </p:sp>
    </p:spTree>
    <p:extLst>
      <p:ext uri="{BB962C8B-B14F-4D97-AF65-F5344CB8AC3E}">
        <p14:creationId xmlns:p14="http://schemas.microsoft.com/office/powerpoint/2010/main" val="332100457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8D8D9AF-ABEB-4DB2-A9A7-7565346C194D}" type="slidenum">
              <a:rPr lang="el-GR" smtClean="0">
                <a:solidFill>
                  <a:srgbClr val="5075BC"/>
                </a:solidFill>
              </a:rPr>
              <a:pPr algn="ctr">
                <a:defRPr/>
              </a:pPr>
              <a:t>‹#›</a:t>
            </a:fld>
            <a:endParaRPr lang="el-GR" dirty="0">
              <a:solidFill>
                <a:srgbClr val="5075BC"/>
              </a:solidFill>
            </a:endParaRPr>
          </a:p>
        </p:txBody>
      </p:sp>
      <p:sp>
        <p:nvSpPr>
          <p:cNvPr id="5" name="2 - Θέση υποσέλιδου"/>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000" dirty="0" smtClean="0">
                <a:solidFill>
                  <a:srgbClr val="5075BC"/>
                </a:solidFill>
                <a:ea typeface="ＭＳ Ｐゴシック" pitchFamily="34" charset="-128"/>
              </a:rPr>
              <a:t>Ενότητα 7: Απόκριση κατά συχνότητα των ενισχυτών</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56446857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47873979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p>
        </p:txBody>
      </p:sp>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transition/>
  <p:timing>
    <p:tnLst>
      <p:par>
        <p:cTn id="1" dur="indefinite" restart="never" nodeType="tmRoot"/>
      </p:par>
    </p:tnLst>
  </p:timing>
  <p:hf hdr="0" ftr="0"/>
  <p:txStyles>
    <p:titleStyle>
      <a:lvl1pPr algn="ctr" rtl="0" eaLnBrk="0" fontAlgn="base" hangingPunct="0">
        <a:spcBef>
          <a:spcPct val="0"/>
        </a:spcBef>
        <a:spcAft>
          <a:spcPct val="0"/>
        </a:spcAft>
        <a:defRPr sz="4400" kern="1200">
          <a:solidFill>
            <a:schemeClr val="accent1"/>
          </a:solidFill>
          <a:latin typeface="+mj-lt"/>
          <a:ea typeface="+mj-ea"/>
          <a:cs typeface="+mj-cs"/>
        </a:defRPr>
      </a:lvl1pPr>
      <a:lvl2pPr algn="ctr" rtl="0" eaLnBrk="0" fontAlgn="base" hangingPunct="0">
        <a:spcBef>
          <a:spcPct val="0"/>
        </a:spcBef>
        <a:spcAft>
          <a:spcPct val="0"/>
        </a:spcAft>
        <a:defRPr sz="4400">
          <a:solidFill>
            <a:schemeClr val="accent1"/>
          </a:solidFill>
          <a:latin typeface="Calibri" panose="020F0502020204030204" pitchFamily="34" charset="0"/>
        </a:defRPr>
      </a:lvl2pPr>
      <a:lvl3pPr algn="ctr" rtl="0" eaLnBrk="0" fontAlgn="base" hangingPunct="0">
        <a:spcBef>
          <a:spcPct val="0"/>
        </a:spcBef>
        <a:spcAft>
          <a:spcPct val="0"/>
        </a:spcAft>
        <a:defRPr sz="4400">
          <a:solidFill>
            <a:schemeClr val="accent1"/>
          </a:solidFill>
          <a:latin typeface="Calibri" panose="020F0502020204030204" pitchFamily="34" charset="0"/>
        </a:defRPr>
      </a:lvl3pPr>
      <a:lvl4pPr algn="ctr" rtl="0" eaLnBrk="0" fontAlgn="base" hangingPunct="0">
        <a:spcBef>
          <a:spcPct val="0"/>
        </a:spcBef>
        <a:spcAft>
          <a:spcPct val="0"/>
        </a:spcAft>
        <a:defRPr sz="4400">
          <a:solidFill>
            <a:schemeClr val="accent1"/>
          </a:solidFill>
          <a:latin typeface="Calibri" panose="020F0502020204030204" pitchFamily="34" charset="0"/>
        </a:defRPr>
      </a:lvl4pPr>
      <a:lvl5pPr algn="ctr" rtl="0" eaLnBrk="0" fontAlgn="base" hangingPunct="0">
        <a:spcBef>
          <a:spcPct val="0"/>
        </a:spcBef>
        <a:spcAft>
          <a:spcPct val="0"/>
        </a:spcAft>
        <a:defRPr sz="4400">
          <a:solidFill>
            <a:schemeClr val="accent1"/>
          </a:solidFill>
          <a:latin typeface="Calibri" panose="020F0502020204030204" pitchFamily="34" charset="0"/>
        </a:defRPr>
      </a:lvl5pPr>
      <a:lvl6pPr marL="457200" algn="ctr" rtl="0" fontAlgn="base">
        <a:spcBef>
          <a:spcPct val="0"/>
        </a:spcBef>
        <a:spcAft>
          <a:spcPct val="0"/>
        </a:spcAft>
        <a:defRPr sz="4400">
          <a:solidFill>
            <a:schemeClr val="accent1"/>
          </a:solidFill>
          <a:latin typeface="Calibri" panose="020F0502020204030204" pitchFamily="34" charset="0"/>
        </a:defRPr>
      </a:lvl6pPr>
      <a:lvl7pPr marL="914400" algn="ctr" rtl="0" fontAlgn="base">
        <a:spcBef>
          <a:spcPct val="0"/>
        </a:spcBef>
        <a:spcAft>
          <a:spcPct val="0"/>
        </a:spcAft>
        <a:defRPr sz="4400">
          <a:solidFill>
            <a:schemeClr val="accent1"/>
          </a:solidFill>
          <a:latin typeface="Calibri" panose="020F0502020204030204" pitchFamily="34" charset="0"/>
        </a:defRPr>
      </a:lvl7pPr>
      <a:lvl8pPr marL="1371600" algn="ctr" rtl="0" fontAlgn="base">
        <a:spcBef>
          <a:spcPct val="0"/>
        </a:spcBef>
        <a:spcAft>
          <a:spcPct val="0"/>
        </a:spcAft>
        <a:defRPr sz="4400">
          <a:solidFill>
            <a:schemeClr val="accent1"/>
          </a:solidFill>
          <a:latin typeface="Calibri" panose="020F0502020204030204" pitchFamily="34" charset="0"/>
        </a:defRPr>
      </a:lvl8pPr>
      <a:lvl9pPr marL="1828800" algn="ctr" rtl="0" fontAlgn="base">
        <a:spcBef>
          <a:spcPct val="0"/>
        </a:spcBef>
        <a:spcAft>
          <a:spcPct val="0"/>
        </a:spcAft>
        <a:defRPr sz="4400">
          <a:solidFill>
            <a:schemeClr val="accent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slideLayout" Target="../slideLayouts/slideLayout8.xml"/><Relationship Id="rId7" Type="http://schemas.openxmlformats.org/officeDocument/2006/relationships/oleObject" Target="../embeddings/oleObject2.bin"/><Relationship Id="rId12" Type="http://schemas.openxmlformats.org/officeDocument/2006/relationships/image" Target="../media/image6.png"/><Relationship Id="rId2" Type="http://schemas.openxmlformats.org/officeDocument/2006/relationships/tags" Target="../tags/tag3.xml"/><Relationship Id="rId1" Type="http://schemas.openxmlformats.org/officeDocument/2006/relationships/vmlDrawing" Target="../drawings/vmlDrawing1.vml"/><Relationship Id="rId6" Type="http://schemas.openxmlformats.org/officeDocument/2006/relationships/image" Target="../media/image3.wmf"/><Relationship Id="rId11" Type="http://schemas.openxmlformats.org/officeDocument/2006/relationships/oleObject" Target="../embeddings/oleObject4.bin"/><Relationship Id="rId5" Type="http://schemas.openxmlformats.org/officeDocument/2006/relationships/oleObject" Target="../embeddings/oleObject1.bin"/><Relationship Id="rId10" Type="http://schemas.openxmlformats.org/officeDocument/2006/relationships/image" Target="../media/image5.wmf"/><Relationship Id="rId4" Type="http://schemas.openxmlformats.org/officeDocument/2006/relationships/image" Target="../media/image7.png"/><Relationship Id="rId9" Type="http://schemas.openxmlformats.org/officeDocument/2006/relationships/oleObject" Target="../embeddings/oleObject3.bin"/></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12.png"/><Relationship Id="rId3" Type="http://schemas.openxmlformats.org/officeDocument/2006/relationships/slideLayout" Target="../slideLayouts/slideLayout4.xml"/><Relationship Id="rId7" Type="http://schemas.openxmlformats.org/officeDocument/2006/relationships/image" Target="../media/image9.png"/><Relationship Id="rId12" Type="http://schemas.openxmlformats.org/officeDocument/2006/relationships/oleObject" Target="../embeddings/oleObject9.bin"/><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oleObject" Target="../embeddings/oleObject6.bin"/><Relationship Id="rId11" Type="http://schemas.openxmlformats.org/officeDocument/2006/relationships/image" Target="../media/image11.png"/><Relationship Id="rId5" Type="http://schemas.openxmlformats.org/officeDocument/2006/relationships/image" Target="../media/image8.png"/><Relationship Id="rId10" Type="http://schemas.openxmlformats.org/officeDocument/2006/relationships/oleObject" Target="../embeddings/oleObject8.bin"/><Relationship Id="rId4" Type="http://schemas.openxmlformats.org/officeDocument/2006/relationships/oleObject" Target="../embeddings/oleObject5.bin"/><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oleObject" Target="../embeddings/oleObject14.bin"/><Relationship Id="rId18" Type="http://schemas.openxmlformats.org/officeDocument/2006/relationships/oleObject" Target="../embeddings/oleObject16.bin"/><Relationship Id="rId3" Type="http://schemas.openxmlformats.org/officeDocument/2006/relationships/slideLayout" Target="../slideLayouts/slideLayout8.xml"/><Relationship Id="rId7" Type="http://schemas.openxmlformats.org/officeDocument/2006/relationships/image" Target="../media/image14.png"/><Relationship Id="rId12" Type="http://schemas.openxmlformats.org/officeDocument/2006/relationships/image" Target="../media/image16.wmf"/><Relationship Id="rId17" Type="http://schemas.openxmlformats.org/officeDocument/2006/relationships/image" Target="../media/image18.wmf"/><Relationship Id="rId2" Type="http://schemas.openxmlformats.org/officeDocument/2006/relationships/tags" Target="../tags/tag5.xml"/><Relationship Id="rId16" Type="http://schemas.openxmlformats.org/officeDocument/2006/relationships/oleObject" Target="../embeddings/oleObject15.bin"/><Relationship Id="rId1" Type="http://schemas.openxmlformats.org/officeDocument/2006/relationships/vmlDrawing" Target="../drawings/vmlDrawing3.vml"/><Relationship Id="rId6" Type="http://schemas.openxmlformats.org/officeDocument/2006/relationships/oleObject" Target="../embeddings/oleObject11.bin"/><Relationship Id="rId11" Type="http://schemas.openxmlformats.org/officeDocument/2006/relationships/oleObject" Target="../embeddings/oleObject13.bin"/><Relationship Id="rId5" Type="http://schemas.openxmlformats.org/officeDocument/2006/relationships/image" Target="../media/image13.png"/><Relationship Id="rId15" Type="http://schemas.openxmlformats.org/officeDocument/2006/relationships/image" Target="../media/image21.png"/><Relationship Id="rId10" Type="http://schemas.openxmlformats.org/officeDocument/2006/relationships/image" Target="../media/image15.wmf"/><Relationship Id="rId19" Type="http://schemas.openxmlformats.org/officeDocument/2006/relationships/image" Target="../media/image19.wmf"/><Relationship Id="rId4" Type="http://schemas.openxmlformats.org/officeDocument/2006/relationships/oleObject" Target="../embeddings/oleObject10.bin"/><Relationship Id="rId9" Type="http://schemas.openxmlformats.org/officeDocument/2006/relationships/oleObject" Target="../embeddings/oleObject12.bin"/><Relationship Id="rId14" Type="http://schemas.openxmlformats.org/officeDocument/2006/relationships/image" Target="../media/image17.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image" Target="../media/image26.wmf"/><Relationship Id="rId18" Type="http://schemas.openxmlformats.org/officeDocument/2006/relationships/oleObject" Target="../embeddings/oleObject24.bin"/><Relationship Id="rId3" Type="http://schemas.openxmlformats.org/officeDocument/2006/relationships/slideLayout" Target="../slideLayouts/slideLayout8.xml"/><Relationship Id="rId7" Type="http://schemas.openxmlformats.org/officeDocument/2006/relationships/image" Target="../media/image23.wmf"/><Relationship Id="rId12" Type="http://schemas.openxmlformats.org/officeDocument/2006/relationships/oleObject" Target="../embeddings/oleObject21.bin"/><Relationship Id="rId17" Type="http://schemas.openxmlformats.org/officeDocument/2006/relationships/image" Target="../media/image28.wmf"/><Relationship Id="rId2" Type="http://schemas.openxmlformats.org/officeDocument/2006/relationships/tags" Target="../tags/tag6.xml"/><Relationship Id="rId16" Type="http://schemas.openxmlformats.org/officeDocument/2006/relationships/oleObject" Target="../embeddings/oleObject23.bin"/><Relationship Id="rId20" Type="http://schemas.openxmlformats.org/officeDocument/2006/relationships/image" Target="../media/image30.png"/><Relationship Id="rId1" Type="http://schemas.openxmlformats.org/officeDocument/2006/relationships/vmlDrawing" Target="../drawings/vmlDrawing4.vml"/><Relationship Id="rId6" Type="http://schemas.openxmlformats.org/officeDocument/2006/relationships/oleObject" Target="../embeddings/oleObject18.bin"/><Relationship Id="rId11" Type="http://schemas.openxmlformats.org/officeDocument/2006/relationships/image" Target="../media/image25.wmf"/><Relationship Id="rId5" Type="http://schemas.openxmlformats.org/officeDocument/2006/relationships/image" Target="../media/image22.png"/><Relationship Id="rId15" Type="http://schemas.openxmlformats.org/officeDocument/2006/relationships/image" Target="../media/image27.wmf"/><Relationship Id="rId10" Type="http://schemas.openxmlformats.org/officeDocument/2006/relationships/oleObject" Target="../embeddings/oleObject20.bin"/><Relationship Id="rId19" Type="http://schemas.openxmlformats.org/officeDocument/2006/relationships/image" Target="../media/image29.wmf"/><Relationship Id="rId4" Type="http://schemas.openxmlformats.org/officeDocument/2006/relationships/oleObject" Target="../embeddings/oleObject17.bin"/><Relationship Id="rId9" Type="http://schemas.openxmlformats.org/officeDocument/2006/relationships/image" Target="../media/image24.wmf"/><Relationship Id="rId14" Type="http://schemas.openxmlformats.org/officeDocument/2006/relationships/oleObject" Target="../embeddings/oleObject22.bin"/></Relationships>
</file>

<file path=ppt/slides/_rels/slide6.x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33.wmf"/><Relationship Id="rId18" Type="http://schemas.openxmlformats.org/officeDocument/2006/relationships/oleObject" Target="../embeddings/oleObject31.bin"/><Relationship Id="rId3" Type="http://schemas.openxmlformats.org/officeDocument/2006/relationships/slideLayout" Target="../slideLayouts/slideLayout2.xml"/><Relationship Id="rId21" Type="http://schemas.openxmlformats.org/officeDocument/2006/relationships/image" Target="../media/image37.wmf"/><Relationship Id="rId7" Type="http://schemas.openxmlformats.org/officeDocument/2006/relationships/oleObject" Target="../embeddings/oleObject26.bin"/><Relationship Id="rId12" Type="http://schemas.openxmlformats.org/officeDocument/2006/relationships/oleObject" Target="../embeddings/oleObject28.bin"/><Relationship Id="rId17" Type="http://schemas.openxmlformats.org/officeDocument/2006/relationships/image" Target="../media/image35.png"/><Relationship Id="rId2" Type="http://schemas.openxmlformats.org/officeDocument/2006/relationships/tags" Target="../tags/tag7.xml"/><Relationship Id="rId16" Type="http://schemas.openxmlformats.org/officeDocument/2006/relationships/oleObject" Target="../embeddings/oleObject30.bin"/><Relationship Id="rId20" Type="http://schemas.openxmlformats.org/officeDocument/2006/relationships/oleObject" Target="../embeddings/oleObject32.bin"/><Relationship Id="rId1" Type="http://schemas.openxmlformats.org/officeDocument/2006/relationships/vmlDrawing" Target="../drawings/vmlDrawing5.vml"/><Relationship Id="rId6" Type="http://schemas.openxmlformats.org/officeDocument/2006/relationships/image" Target="../media/image30.wmf"/><Relationship Id="rId11" Type="http://schemas.openxmlformats.org/officeDocument/2006/relationships/image" Target="../media/image40.png"/><Relationship Id="rId5" Type="http://schemas.openxmlformats.org/officeDocument/2006/relationships/oleObject" Target="../embeddings/oleObject25.bin"/><Relationship Id="rId15" Type="http://schemas.openxmlformats.org/officeDocument/2006/relationships/image" Target="../media/image34.wmf"/><Relationship Id="rId10" Type="http://schemas.openxmlformats.org/officeDocument/2006/relationships/image" Target="../media/image32.wmf"/><Relationship Id="rId19" Type="http://schemas.openxmlformats.org/officeDocument/2006/relationships/image" Target="../media/image36.png"/><Relationship Id="rId4" Type="http://schemas.openxmlformats.org/officeDocument/2006/relationships/image" Target="../media/image39.png"/><Relationship Id="rId9" Type="http://schemas.openxmlformats.org/officeDocument/2006/relationships/oleObject" Target="../embeddings/oleObject27.bin"/><Relationship Id="rId14" Type="http://schemas.openxmlformats.org/officeDocument/2006/relationships/oleObject" Target="../embeddings/oleObject29.bin"/></Relationships>
</file>

<file path=ppt/slides/_rels/slide7.xml.rels><?xml version="1.0" encoding="UTF-8" standalone="yes"?>
<Relationships xmlns="http://schemas.openxmlformats.org/package/2006/relationships"><Relationship Id="rId8" Type="http://schemas.openxmlformats.org/officeDocument/2006/relationships/image" Target="../media/image39.wmf"/><Relationship Id="rId13" Type="http://schemas.openxmlformats.org/officeDocument/2006/relationships/oleObject" Target="../embeddings/oleObject37.bin"/><Relationship Id="rId3" Type="http://schemas.openxmlformats.org/officeDocument/2006/relationships/slideLayout" Target="../slideLayouts/slideLayout2.xml"/><Relationship Id="rId7" Type="http://schemas.openxmlformats.org/officeDocument/2006/relationships/oleObject" Target="../embeddings/oleObject34.bin"/><Relationship Id="rId12" Type="http://schemas.openxmlformats.org/officeDocument/2006/relationships/image" Target="../media/image41.wmf"/><Relationship Id="rId2" Type="http://schemas.openxmlformats.org/officeDocument/2006/relationships/tags" Target="../tags/tag8.xml"/><Relationship Id="rId1" Type="http://schemas.openxmlformats.org/officeDocument/2006/relationships/vmlDrawing" Target="../drawings/vmlDrawing6.vml"/><Relationship Id="rId6" Type="http://schemas.openxmlformats.org/officeDocument/2006/relationships/image" Target="../media/image38.png"/><Relationship Id="rId11" Type="http://schemas.openxmlformats.org/officeDocument/2006/relationships/oleObject" Target="../embeddings/oleObject36.bin"/><Relationship Id="rId5" Type="http://schemas.openxmlformats.org/officeDocument/2006/relationships/oleObject" Target="../embeddings/oleObject33.bin"/><Relationship Id="rId15" Type="http://schemas.openxmlformats.org/officeDocument/2006/relationships/image" Target="../media/image47.png"/><Relationship Id="rId10" Type="http://schemas.openxmlformats.org/officeDocument/2006/relationships/image" Target="../media/image40.wmf"/><Relationship Id="rId4" Type="http://schemas.openxmlformats.org/officeDocument/2006/relationships/image" Target="../media/image46.png"/><Relationship Id="rId9" Type="http://schemas.openxmlformats.org/officeDocument/2006/relationships/oleObject" Target="../embeddings/oleObject35.bin"/><Relationship Id="rId14" Type="http://schemas.openxmlformats.org/officeDocument/2006/relationships/image" Target="../media/image42.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40.bin"/><Relationship Id="rId13" Type="http://schemas.openxmlformats.org/officeDocument/2006/relationships/image" Target="../media/image47.wmf"/><Relationship Id="rId18" Type="http://schemas.openxmlformats.org/officeDocument/2006/relationships/image" Target="../media/image55.png"/><Relationship Id="rId3" Type="http://schemas.openxmlformats.org/officeDocument/2006/relationships/slideLayout" Target="../slideLayouts/slideLayout8.xml"/><Relationship Id="rId7" Type="http://schemas.openxmlformats.org/officeDocument/2006/relationships/image" Target="../media/image44.wmf"/><Relationship Id="rId12" Type="http://schemas.openxmlformats.org/officeDocument/2006/relationships/oleObject" Target="../embeddings/oleObject42.bin"/><Relationship Id="rId17" Type="http://schemas.openxmlformats.org/officeDocument/2006/relationships/image" Target="../media/image49.wmf"/><Relationship Id="rId2" Type="http://schemas.openxmlformats.org/officeDocument/2006/relationships/tags" Target="../tags/tag9.xml"/><Relationship Id="rId16" Type="http://schemas.openxmlformats.org/officeDocument/2006/relationships/oleObject" Target="../embeddings/oleObject44.bin"/><Relationship Id="rId1" Type="http://schemas.openxmlformats.org/officeDocument/2006/relationships/vmlDrawing" Target="../drawings/vmlDrawing7.vml"/><Relationship Id="rId6" Type="http://schemas.openxmlformats.org/officeDocument/2006/relationships/oleObject" Target="../embeddings/oleObject39.bin"/><Relationship Id="rId11" Type="http://schemas.openxmlformats.org/officeDocument/2006/relationships/image" Target="../media/image46.wmf"/><Relationship Id="rId5" Type="http://schemas.openxmlformats.org/officeDocument/2006/relationships/image" Target="../media/image43.png"/><Relationship Id="rId15" Type="http://schemas.openxmlformats.org/officeDocument/2006/relationships/image" Target="../media/image48.wmf"/><Relationship Id="rId10" Type="http://schemas.openxmlformats.org/officeDocument/2006/relationships/oleObject" Target="../embeddings/oleObject41.bin"/><Relationship Id="rId4" Type="http://schemas.openxmlformats.org/officeDocument/2006/relationships/oleObject" Target="../embeddings/oleObject38.bin"/><Relationship Id="rId9" Type="http://schemas.openxmlformats.org/officeDocument/2006/relationships/image" Target="../media/image45.wmf"/><Relationship Id="rId14" Type="http://schemas.openxmlformats.org/officeDocument/2006/relationships/oleObject" Target="../embeddings/oleObject43.bin"/></Relationships>
</file>

<file path=ppt/slides/_rels/slide9.xml.rels><?xml version="1.0" encoding="UTF-8" standalone="yes"?>
<Relationships xmlns="http://schemas.openxmlformats.org/package/2006/relationships"><Relationship Id="rId8" Type="http://schemas.openxmlformats.org/officeDocument/2006/relationships/image" Target="../media/image51.wmf"/><Relationship Id="rId13" Type="http://schemas.openxmlformats.org/officeDocument/2006/relationships/image" Target="../media/image62.png"/><Relationship Id="rId3" Type="http://schemas.openxmlformats.org/officeDocument/2006/relationships/slideLayout" Target="../slideLayouts/slideLayout8.xml"/><Relationship Id="rId7" Type="http://schemas.openxmlformats.org/officeDocument/2006/relationships/oleObject" Target="../embeddings/oleObject46.bin"/><Relationship Id="rId12" Type="http://schemas.openxmlformats.org/officeDocument/2006/relationships/image" Target="../media/image53.wmf"/><Relationship Id="rId2" Type="http://schemas.openxmlformats.org/officeDocument/2006/relationships/tags" Target="../tags/tag10.xml"/><Relationship Id="rId1" Type="http://schemas.openxmlformats.org/officeDocument/2006/relationships/vmlDrawing" Target="../drawings/vmlDrawing8.vml"/><Relationship Id="rId6" Type="http://schemas.openxmlformats.org/officeDocument/2006/relationships/image" Target="../media/image61.png"/><Relationship Id="rId11" Type="http://schemas.openxmlformats.org/officeDocument/2006/relationships/oleObject" Target="../embeddings/oleObject48.bin"/><Relationship Id="rId5" Type="http://schemas.openxmlformats.org/officeDocument/2006/relationships/image" Target="../media/image50.png"/><Relationship Id="rId15" Type="http://schemas.openxmlformats.org/officeDocument/2006/relationships/image" Target="../media/image54.wmf"/><Relationship Id="rId10" Type="http://schemas.openxmlformats.org/officeDocument/2006/relationships/image" Target="../media/image52.wmf"/><Relationship Id="rId4" Type="http://schemas.openxmlformats.org/officeDocument/2006/relationships/oleObject" Target="../embeddings/oleObject45.bin"/><Relationship Id="rId9" Type="http://schemas.openxmlformats.org/officeDocument/2006/relationships/oleObject" Target="../embeddings/oleObject47.bin"/><Relationship Id="rId14" Type="http://schemas.openxmlformats.org/officeDocument/2006/relationships/oleObject" Target="../embeddings/oleObject49.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52.bin"/><Relationship Id="rId13" Type="http://schemas.openxmlformats.org/officeDocument/2006/relationships/oleObject" Target="../embeddings/oleObject54.bin"/><Relationship Id="rId18" Type="http://schemas.openxmlformats.org/officeDocument/2006/relationships/image" Target="../media/image62.wmf"/><Relationship Id="rId3" Type="http://schemas.openxmlformats.org/officeDocument/2006/relationships/slideLayout" Target="../slideLayouts/slideLayout8.xml"/><Relationship Id="rId7" Type="http://schemas.openxmlformats.org/officeDocument/2006/relationships/image" Target="../media/image57.wmf"/><Relationship Id="rId12" Type="http://schemas.openxmlformats.org/officeDocument/2006/relationships/image" Target="../media/image59.png"/><Relationship Id="rId17" Type="http://schemas.openxmlformats.org/officeDocument/2006/relationships/oleObject" Target="../embeddings/oleObject56.bin"/><Relationship Id="rId2" Type="http://schemas.openxmlformats.org/officeDocument/2006/relationships/tags" Target="../tags/tag11.xml"/><Relationship Id="rId16" Type="http://schemas.openxmlformats.org/officeDocument/2006/relationships/image" Target="../media/image61.wmf"/><Relationship Id="rId20" Type="http://schemas.openxmlformats.org/officeDocument/2006/relationships/image" Target="../media/image63.png"/><Relationship Id="rId1" Type="http://schemas.openxmlformats.org/officeDocument/2006/relationships/vmlDrawing" Target="../drawings/vmlDrawing9.vml"/><Relationship Id="rId6" Type="http://schemas.openxmlformats.org/officeDocument/2006/relationships/oleObject" Target="../embeddings/oleObject51.bin"/><Relationship Id="rId11" Type="http://schemas.openxmlformats.org/officeDocument/2006/relationships/oleObject" Target="../embeddings/oleObject53.bin"/><Relationship Id="rId5" Type="http://schemas.openxmlformats.org/officeDocument/2006/relationships/image" Target="../media/image56.png"/><Relationship Id="rId15" Type="http://schemas.openxmlformats.org/officeDocument/2006/relationships/oleObject" Target="../embeddings/oleObject55.bin"/><Relationship Id="rId10" Type="http://schemas.openxmlformats.org/officeDocument/2006/relationships/image" Target="../media/image71.png"/><Relationship Id="rId19" Type="http://schemas.openxmlformats.org/officeDocument/2006/relationships/oleObject" Target="../embeddings/oleObject57.bin"/><Relationship Id="rId4" Type="http://schemas.openxmlformats.org/officeDocument/2006/relationships/oleObject" Target="../embeddings/oleObject50.bin"/><Relationship Id="rId9" Type="http://schemas.openxmlformats.org/officeDocument/2006/relationships/image" Target="../media/image58.wmf"/><Relationship Id="rId14" Type="http://schemas.openxmlformats.org/officeDocument/2006/relationships/image" Target="../media/image60.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60.bin"/><Relationship Id="rId3" Type="http://schemas.openxmlformats.org/officeDocument/2006/relationships/slideLayout" Target="../slideLayouts/slideLayout8.xml"/><Relationship Id="rId7" Type="http://schemas.openxmlformats.org/officeDocument/2006/relationships/image" Target="../media/image65.wmf"/><Relationship Id="rId2" Type="http://schemas.openxmlformats.org/officeDocument/2006/relationships/tags" Target="../tags/tag12.xml"/><Relationship Id="rId1" Type="http://schemas.openxmlformats.org/officeDocument/2006/relationships/vmlDrawing" Target="../drawings/vmlDrawing10.vml"/><Relationship Id="rId6" Type="http://schemas.openxmlformats.org/officeDocument/2006/relationships/oleObject" Target="../embeddings/oleObject59.bin"/><Relationship Id="rId5" Type="http://schemas.openxmlformats.org/officeDocument/2006/relationships/image" Target="../media/image64.png"/><Relationship Id="rId10" Type="http://schemas.openxmlformats.org/officeDocument/2006/relationships/image" Target="../media/image75.png"/><Relationship Id="rId4" Type="http://schemas.openxmlformats.org/officeDocument/2006/relationships/oleObject" Target="../embeddings/oleObject58.bin"/><Relationship Id="rId9" Type="http://schemas.openxmlformats.org/officeDocument/2006/relationships/image" Target="../media/image66.w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63.bin"/><Relationship Id="rId3" Type="http://schemas.openxmlformats.org/officeDocument/2006/relationships/slideLayout" Target="../slideLayouts/slideLayout4.xml"/><Relationship Id="rId7" Type="http://schemas.openxmlformats.org/officeDocument/2006/relationships/image" Target="../media/image68.wmf"/><Relationship Id="rId2" Type="http://schemas.openxmlformats.org/officeDocument/2006/relationships/tags" Target="../tags/tag13.xml"/><Relationship Id="rId1" Type="http://schemas.openxmlformats.org/officeDocument/2006/relationships/vmlDrawing" Target="../drawings/vmlDrawing11.vml"/><Relationship Id="rId6" Type="http://schemas.openxmlformats.org/officeDocument/2006/relationships/oleObject" Target="../embeddings/oleObject62.bin"/><Relationship Id="rId11" Type="http://schemas.openxmlformats.org/officeDocument/2006/relationships/image" Target="../media/image70.wmf"/><Relationship Id="rId5" Type="http://schemas.openxmlformats.org/officeDocument/2006/relationships/image" Target="../media/image67.png"/><Relationship Id="rId10" Type="http://schemas.openxmlformats.org/officeDocument/2006/relationships/oleObject" Target="../embeddings/oleObject64.bin"/><Relationship Id="rId4" Type="http://schemas.openxmlformats.org/officeDocument/2006/relationships/oleObject" Target="../embeddings/oleObject61.bin"/><Relationship Id="rId9" Type="http://schemas.openxmlformats.org/officeDocument/2006/relationships/image" Target="../media/image69.w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67.bin"/><Relationship Id="rId3" Type="http://schemas.openxmlformats.org/officeDocument/2006/relationships/slideLayout" Target="../slideLayouts/slideLayout4.xml"/><Relationship Id="rId7" Type="http://schemas.openxmlformats.org/officeDocument/2006/relationships/image" Target="../media/image73.wmf"/><Relationship Id="rId2" Type="http://schemas.openxmlformats.org/officeDocument/2006/relationships/tags" Target="../tags/tag14.xml"/><Relationship Id="rId1" Type="http://schemas.openxmlformats.org/officeDocument/2006/relationships/vmlDrawing" Target="../drawings/vmlDrawing12.vml"/><Relationship Id="rId6" Type="http://schemas.openxmlformats.org/officeDocument/2006/relationships/oleObject" Target="../embeddings/oleObject66.bin"/><Relationship Id="rId11" Type="http://schemas.openxmlformats.org/officeDocument/2006/relationships/image" Target="../media/image76.png"/><Relationship Id="rId5" Type="http://schemas.openxmlformats.org/officeDocument/2006/relationships/image" Target="../media/image72.png"/><Relationship Id="rId10" Type="http://schemas.openxmlformats.org/officeDocument/2006/relationships/oleObject" Target="../embeddings/oleObject68.bin"/><Relationship Id="rId4" Type="http://schemas.openxmlformats.org/officeDocument/2006/relationships/oleObject" Target="../embeddings/oleObject65.bin"/><Relationship Id="rId9" Type="http://schemas.openxmlformats.org/officeDocument/2006/relationships/image" Target="../media/image74.png"/></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71.bin"/><Relationship Id="rId13" Type="http://schemas.openxmlformats.org/officeDocument/2006/relationships/image" Target="../media/image81.wmf"/><Relationship Id="rId18" Type="http://schemas.openxmlformats.org/officeDocument/2006/relationships/oleObject" Target="../embeddings/oleObject76.bin"/><Relationship Id="rId3" Type="http://schemas.openxmlformats.org/officeDocument/2006/relationships/slideLayout" Target="../slideLayouts/slideLayout8.xml"/><Relationship Id="rId21" Type="http://schemas.openxmlformats.org/officeDocument/2006/relationships/image" Target="../media/image85.wmf"/><Relationship Id="rId7" Type="http://schemas.openxmlformats.org/officeDocument/2006/relationships/image" Target="../media/image78.png"/><Relationship Id="rId12" Type="http://schemas.openxmlformats.org/officeDocument/2006/relationships/oleObject" Target="../embeddings/oleObject73.bin"/><Relationship Id="rId17" Type="http://schemas.openxmlformats.org/officeDocument/2006/relationships/image" Target="../media/image83.wmf"/><Relationship Id="rId2" Type="http://schemas.openxmlformats.org/officeDocument/2006/relationships/tags" Target="../tags/tag15.xml"/><Relationship Id="rId16" Type="http://schemas.openxmlformats.org/officeDocument/2006/relationships/oleObject" Target="../embeddings/oleObject75.bin"/><Relationship Id="rId20" Type="http://schemas.openxmlformats.org/officeDocument/2006/relationships/oleObject" Target="../embeddings/oleObject77.bin"/><Relationship Id="rId1" Type="http://schemas.openxmlformats.org/officeDocument/2006/relationships/vmlDrawing" Target="../drawings/vmlDrawing13.vml"/><Relationship Id="rId6" Type="http://schemas.openxmlformats.org/officeDocument/2006/relationships/oleObject" Target="../embeddings/oleObject70.bin"/><Relationship Id="rId11" Type="http://schemas.openxmlformats.org/officeDocument/2006/relationships/image" Target="../media/image80.wmf"/><Relationship Id="rId5" Type="http://schemas.openxmlformats.org/officeDocument/2006/relationships/image" Target="../media/image77.png"/><Relationship Id="rId15" Type="http://schemas.openxmlformats.org/officeDocument/2006/relationships/image" Target="../media/image82.wmf"/><Relationship Id="rId10" Type="http://schemas.openxmlformats.org/officeDocument/2006/relationships/oleObject" Target="../embeddings/oleObject72.bin"/><Relationship Id="rId19" Type="http://schemas.openxmlformats.org/officeDocument/2006/relationships/image" Target="../media/image84.wmf"/><Relationship Id="rId4" Type="http://schemas.openxmlformats.org/officeDocument/2006/relationships/oleObject" Target="../embeddings/oleObject69.bin"/><Relationship Id="rId9" Type="http://schemas.openxmlformats.org/officeDocument/2006/relationships/image" Target="../media/image79.wmf"/><Relationship Id="rId14" Type="http://schemas.openxmlformats.org/officeDocument/2006/relationships/oleObject" Target="../embeddings/oleObject74.bin"/></Relationships>
</file>

<file path=ppt/slides/_rels/slide1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87.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8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opencourses.uoa.gr/courses/DI101/"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89.png"/><Relationship Id="rId4" Type="http://schemas.openxmlformats.org/officeDocument/2006/relationships/hyperlink" Target="%5b1%5d%20http:/creativecommons.org/licenses/by-nc-sa/4.0/"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Τίτλος 1"/>
          <p:cNvSpPr>
            <a:spLocks noGrp="1"/>
          </p:cNvSpPr>
          <p:nvPr>
            <p:ph type="ctrTitle"/>
          </p:nvPr>
        </p:nvSpPr>
        <p:spPr>
          <a:xfrm>
            <a:off x="685800" y="2006600"/>
            <a:ext cx="7772400" cy="1470025"/>
          </a:xfrm>
        </p:spPr>
        <p:txBody>
          <a:bodyPr/>
          <a:lstStyle/>
          <a:p>
            <a:pPr eaLnBrk="1" hangingPunct="1"/>
            <a:r>
              <a:rPr lang="el-GR" altLang="el-GR" dirty="0" smtClean="0">
                <a:solidFill>
                  <a:srgbClr val="5075BC"/>
                </a:solidFill>
              </a:rPr>
              <a:t>Σχεδίαση Μεικτών </a:t>
            </a:r>
            <a:r>
              <a:rPr lang="en-US" altLang="el-GR" dirty="0" smtClean="0">
                <a:solidFill>
                  <a:srgbClr val="5075BC"/>
                </a:solidFill>
              </a:rPr>
              <a:t>VLSI </a:t>
            </a:r>
            <a:r>
              <a:rPr lang="el-GR" altLang="el-GR" dirty="0" smtClean="0">
                <a:solidFill>
                  <a:srgbClr val="5075BC"/>
                </a:solidFill>
              </a:rPr>
              <a:t>Κυκλωμάτων</a:t>
            </a:r>
          </a:p>
        </p:txBody>
      </p:sp>
      <p:sp>
        <p:nvSpPr>
          <p:cNvPr id="15364" name="Υπότιτλος 2"/>
          <p:cNvSpPr>
            <a:spLocks noGrp="1"/>
          </p:cNvSpPr>
          <p:nvPr>
            <p:ph type="subTitle" idx="1"/>
          </p:nvPr>
        </p:nvSpPr>
        <p:spPr>
          <a:xfrm>
            <a:off x="685800" y="3681028"/>
            <a:ext cx="7775575" cy="2997200"/>
          </a:xfrm>
        </p:spPr>
        <p:txBody>
          <a:bodyPr/>
          <a:lstStyle/>
          <a:p>
            <a:pPr eaLnBrk="1" hangingPunct="1"/>
            <a:r>
              <a:rPr lang="el-GR" altLang="el-GR" sz="2800" dirty="0">
                <a:solidFill>
                  <a:schemeClr val="accent1"/>
                </a:solidFill>
              </a:rPr>
              <a:t>Ενότητα 7: </a:t>
            </a:r>
            <a:r>
              <a:rPr lang="el-GR" altLang="el-GR" sz="2800" dirty="0"/>
              <a:t>Απόκριση κατά συχνότητα των </a:t>
            </a:r>
            <a:r>
              <a:rPr lang="el-GR" altLang="el-GR" sz="2800" dirty="0" smtClean="0"/>
              <a:t>ενισχυτών</a:t>
            </a:r>
            <a:endParaRPr lang="en-US" altLang="el-GR" sz="2800" dirty="0" smtClean="0"/>
          </a:p>
          <a:p>
            <a:pPr eaLnBrk="1" hangingPunct="1"/>
            <a:endParaRPr lang="el-GR" altLang="el-GR" sz="2800" dirty="0" smtClean="0"/>
          </a:p>
          <a:p>
            <a:pPr eaLnBrk="1" hangingPunct="1"/>
            <a:r>
              <a:rPr lang="el-GR" altLang="el-GR" sz="2800" dirty="0" smtClean="0"/>
              <a:t>Αγγελική </a:t>
            </a:r>
            <a:r>
              <a:rPr lang="el-GR" altLang="el-GR" sz="2800" dirty="0" err="1" smtClean="0"/>
              <a:t>Αραπογιάννη</a:t>
            </a:r>
            <a:endParaRPr lang="el-GR" altLang="el-GR" sz="2800" dirty="0" smtClean="0"/>
          </a:p>
          <a:p>
            <a:pPr eaLnBrk="1" hangingPunct="1"/>
            <a:r>
              <a:rPr lang="el-GR" altLang="el-GR" sz="2800" dirty="0" smtClean="0"/>
              <a:t>Σχολή Θετικών Επιστημών</a:t>
            </a:r>
            <a:endParaRPr lang="en-US" altLang="el-GR" sz="2800" dirty="0" smtClean="0"/>
          </a:p>
          <a:p>
            <a:pPr eaLnBrk="1" hangingPunct="1"/>
            <a:r>
              <a:rPr lang="el-GR" altLang="el-GR" sz="2800" dirty="0" smtClean="0"/>
              <a:t>Τμήμα Πληροφορικής και Τηλεπικοινωνιών</a:t>
            </a:r>
          </a:p>
          <a:p>
            <a:pPr eaLnBrk="1" hangingPunct="1"/>
            <a:endParaRPr lang="el-GR" altLang="el-GR" sz="2800" dirty="0" smtClean="0"/>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a:xfrm>
            <a:off x="407740" y="27486"/>
            <a:ext cx="8229600" cy="1144800"/>
          </a:xfrm>
        </p:spPr>
        <p:txBody>
          <a:bodyPr>
            <a:normAutofit/>
          </a:bodyPr>
          <a:lstStyle/>
          <a:p>
            <a:r>
              <a:rPr lang="el-GR" sz="4000" dirty="0"/>
              <a:t>Το φαινόμενο </a:t>
            </a:r>
            <a:r>
              <a:rPr lang="en-US" sz="4000" dirty="0"/>
              <a:t>Miller</a:t>
            </a:r>
          </a:p>
        </p:txBody>
      </p:sp>
      <mc:AlternateContent xmlns:mc="http://schemas.openxmlformats.org/markup-compatibility/2006" xmlns:a14="http://schemas.microsoft.com/office/drawing/2010/main">
        <mc:Choice Requires="a14">
          <p:sp>
            <p:nvSpPr>
              <p:cNvPr id="11" name="Θέση κειμένου 10"/>
              <p:cNvSpPr>
                <a:spLocks noGrp="1"/>
              </p:cNvSpPr>
              <p:nvPr>
                <p:ph type="body" sz="half" idx="2"/>
              </p:nvPr>
            </p:nvSpPr>
            <p:spPr>
              <a:xfrm>
                <a:off x="215516" y="1166606"/>
                <a:ext cx="4570441" cy="2412268"/>
              </a:xfrm>
            </p:spPr>
            <p:txBody>
              <a:bodyPr>
                <a:normAutofit/>
              </a:bodyPr>
              <a:lstStyle/>
              <a:p>
                <a:r>
                  <a:rPr lang="el-GR" altLang="el-GR" b="1" u="sng" dirty="0"/>
                  <a:t>Το θεώρημα του </a:t>
                </a:r>
                <a:r>
                  <a:rPr lang="en-US" altLang="el-GR" b="1" u="sng" dirty="0"/>
                  <a:t>Miller</a:t>
                </a:r>
                <a:r>
                  <a:rPr lang="en-US" altLang="el-GR" b="1" dirty="0"/>
                  <a:t>  </a:t>
                </a:r>
                <a:r>
                  <a:rPr lang="en-US" altLang="el-GR" dirty="0"/>
                  <a:t>A</a:t>
                </a:r>
                <a:r>
                  <a:rPr lang="el-GR" altLang="el-GR" dirty="0"/>
                  <a:t>ν το κύκλωμα του (</a:t>
                </a:r>
                <a:r>
                  <a:rPr lang="en-US" altLang="el-GR" dirty="0"/>
                  <a:t>a</a:t>
                </a:r>
                <a:r>
                  <a:rPr lang="el-GR" altLang="el-GR" dirty="0"/>
                  <a:t>) μπορεί να μετασχηματιστεί σε αυτό του (</a:t>
                </a:r>
                <a:r>
                  <a:rPr lang="en-US" altLang="el-GR" dirty="0"/>
                  <a:t>b</a:t>
                </a:r>
                <a:r>
                  <a:rPr lang="el-GR" altLang="el-GR" dirty="0"/>
                  <a:t>), τότε </a:t>
                </a:r>
                <a14:m>
                  <m:oMath xmlns:m="http://schemas.openxmlformats.org/officeDocument/2006/math">
                    <m:r>
                      <a:rPr lang="en-US" altLang="el-GR" i="1" dirty="0" smtClean="0">
                        <a:latin typeface="Cambria Math" panose="02040503050406030204" pitchFamily="18" charset="0"/>
                      </a:rPr>
                      <m:t>𝑍</m:t>
                    </m:r>
                    <m:r>
                      <a:rPr lang="el-GR" altLang="el-GR" i="1" baseline="-25000" dirty="0">
                        <a:latin typeface="Cambria Math" panose="02040503050406030204" pitchFamily="18" charset="0"/>
                      </a:rPr>
                      <m:t>1</m:t>
                    </m:r>
                    <m:r>
                      <a:rPr lang="el-GR" altLang="el-GR" i="1" dirty="0">
                        <a:latin typeface="Cambria Math" panose="02040503050406030204" pitchFamily="18" charset="0"/>
                      </a:rPr>
                      <m:t>=</m:t>
                    </m:r>
                    <m:r>
                      <a:rPr lang="en-US" altLang="el-GR" i="1" dirty="0">
                        <a:latin typeface="Cambria Math" panose="02040503050406030204" pitchFamily="18" charset="0"/>
                      </a:rPr>
                      <m:t>𝑍</m:t>
                    </m:r>
                    <m:r>
                      <a:rPr lang="el-GR" altLang="el-GR" i="1" dirty="0">
                        <a:latin typeface="Cambria Math" panose="02040503050406030204" pitchFamily="18" charset="0"/>
                      </a:rPr>
                      <m:t>/(1−</m:t>
                    </m:r>
                    <m:r>
                      <a:rPr lang="en-US" altLang="el-GR" i="1" dirty="0">
                        <a:latin typeface="Cambria Math" panose="02040503050406030204" pitchFamily="18" charset="0"/>
                      </a:rPr>
                      <m:t>𝐴</m:t>
                    </m:r>
                    <m:r>
                      <a:rPr lang="en-US" altLang="el-GR" i="1" baseline="-25000" dirty="0">
                        <a:latin typeface="Cambria Math" panose="02040503050406030204" pitchFamily="18" charset="0"/>
                      </a:rPr>
                      <m:t>𝑣</m:t>
                    </m:r>
                    <m:r>
                      <a:rPr lang="el-GR" altLang="el-GR" i="1" dirty="0">
                        <a:latin typeface="Cambria Math" panose="02040503050406030204" pitchFamily="18" charset="0"/>
                      </a:rPr>
                      <m:t>) </m:t>
                    </m:r>
                  </m:oMath>
                </a14:m>
                <a:r>
                  <a:rPr lang="el-GR" altLang="el-GR" dirty="0"/>
                  <a:t>και </a:t>
                </a:r>
                <a14:m>
                  <m:oMath xmlns:m="http://schemas.openxmlformats.org/officeDocument/2006/math">
                    <m:r>
                      <a:rPr lang="en-US" altLang="el-GR" i="1" dirty="0" smtClean="0">
                        <a:latin typeface="Cambria Math" panose="02040503050406030204" pitchFamily="18" charset="0"/>
                      </a:rPr>
                      <m:t>𝑍</m:t>
                    </m:r>
                    <m:r>
                      <a:rPr lang="el-GR" altLang="el-GR" i="1" baseline="-25000" dirty="0">
                        <a:latin typeface="Cambria Math" panose="02040503050406030204" pitchFamily="18" charset="0"/>
                      </a:rPr>
                      <m:t>2</m:t>
                    </m:r>
                    <m:r>
                      <a:rPr lang="el-GR" altLang="el-GR" i="1" dirty="0">
                        <a:latin typeface="Cambria Math" panose="02040503050406030204" pitchFamily="18" charset="0"/>
                      </a:rPr>
                      <m:t>=</m:t>
                    </m:r>
                    <m:r>
                      <a:rPr lang="en-US" altLang="el-GR" i="1" dirty="0">
                        <a:latin typeface="Cambria Math" panose="02040503050406030204" pitchFamily="18" charset="0"/>
                      </a:rPr>
                      <m:t>𝑍</m:t>
                    </m:r>
                    <m:r>
                      <a:rPr lang="el-GR" altLang="el-GR" i="1" dirty="0">
                        <a:latin typeface="Cambria Math" panose="02040503050406030204" pitchFamily="18" charset="0"/>
                      </a:rPr>
                      <m:t>/(1−</m:t>
                    </m:r>
                    <m:r>
                      <a:rPr lang="en-US" altLang="el-GR" i="1" dirty="0">
                        <a:latin typeface="Cambria Math" panose="02040503050406030204" pitchFamily="18" charset="0"/>
                      </a:rPr>
                      <m:t>𝐴</m:t>
                    </m:r>
                    <m:r>
                      <a:rPr lang="en-US" altLang="el-GR" i="1" baseline="-25000" dirty="0">
                        <a:latin typeface="Cambria Math" panose="02040503050406030204" pitchFamily="18" charset="0"/>
                      </a:rPr>
                      <m:t>𝑣</m:t>
                    </m:r>
                    <m:r>
                      <a:rPr lang="el-GR" altLang="el-GR" i="1" baseline="30000" dirty="0">
                        <a:latin typeface="Cambria Math" panose="02040503050406030204" pitchFamily="18" charset="0"/>
                      </a:rPr>
                      <m:t>−1</m:t>
                    </m:r>
                    <m:r>
                      <a:rPr lang="el-GR" altLang="el-GR" i="1" dirty="0">
                        <a:latin typeface="Cambria Math" panose="02040503050406030204" pitchFamily="18" charset="0"/>
                      </a:rPr>
                      <m:t>), </m:t>
                    </m:r>
                  </m:oMath>
                </a14:m>
                <a:r>
                  <a:rPr lang="el-GR" altLang="el-GR" dirty="0"/>
                  <a:t>όπου </a:t>
                </a:r>
                <a14:m>
                  <m:oMath xmlns:m="http://schemas.openxmlformats.org/officeDocument/2006/math">
                    <m:r>
                      <a:rPr lang="en-US" altLang="el-GR" i="1" dirty="0" smtClean="0">
                        <a:latin typeface="Cambria Math" panose="02040503050406030204" pitchFamily="18" charset="0"/>
                      </a:rPr>
                      <m:t>𝐴</m:t>
                    </m:r>
                    <m:r>
                      <a:rPr lang="en-US" altLang="el-GR" i="1" baseline="-25000" dirty="0">
                        <a:latin typeface="Cambria Math" panose="02040503050406030204" pitchFamily="18" charset="0"/>
                      </a:rPr>
                      <m:t>𝑣</m:t>
                    </m:r>
                    <m:r>
                      <a:rPr lang="el-GR" altLang="el-GR" i="1" dirty="0">
                        <a:latin typeface="Cambria Math" panose="02040503050406030204" pitchFamily="18" charset="0"/>
                      </a:rPr>
                      <m:t>=</m:t>
                    </m:r>
                    <m:r>
                      <a:rPr lang="en-US" altLang="el-GR" i="1" dirty="0">
                        <a:latin typeface="Cambria Math" panose="02040503050406030204" pitchFamily="18" charset="0"/>
                      </a:rPr>
                      <m:t>𝑉</m:t>
                    </m:r>
                    <m:r>
                      <a:rPr lang="en-US" altLang="el-GR" i="1" baseline="-25000" dirty="0">
                        <a:latin typeface="Cambria Math" panose="02040503050406030204" pitchFamily="18" charset="0"/>
                      </a:rPr>
                      <m:t>𝑌</m:t>
                    </m:r>
                    <m:r>
                      <a:rPr lang="el-GR" altLang="el-GR" i="1" dirty="0">
                        <a:latin typeface="Cambria Math" panose="02040503050406030204" pitchFamily="18" charset="0"/>
                      </a:rPr>
                      <m:t>/</m:t>
                    </m:r>
                    <m:r>
                      <a:rPr lang="en-US" altLang="el-GR" i="1" dirty="0">
                        <a:latin typeface="Cambria Math" panose="02040503050406030204" pitchFamily="18" charset="0"/>
                      </a:rPr>
                      <m:t>𝑉</m:t>
                    </m:r>
                    <m:r>
                      <a:rPr lang="en-US" altLang="el-GR" i="1" baseline="-25000" dirty="0">
                        <a:latin typeface="Cambria Math" panose="02040503050406030204" pitchFamily="18" charset="0"/>
                      </a:rPr>
                      <m:t>𝑋</m:t>
                    </m:r>
                    <m:r>
                      <a:rPr lang="el-GR" altLang="el-GR" i="1" dirty="0">
                        <a:latin typeface="Cambria Math" panose="02040503050406030204" pitchFamily="18" charset="0"/>
                      </a:rPr>
                      <m:t>.</m:t>
                    </m:r>
                  </m:oMath>
                </a14:m>
                <a:endParaRPr lang="el-GR" altLang="el-GR" dirty="0"/>
              </a:p>
            </p:txBody>
          </p:sp>
        </mc:Choice>
        <mc:Fallback xmlns="">
          <p:sp>
            <p:nvSpPr>
              <p:cNvPr id="11" name="Θέση κειμένου 10"/>
              <p:cNvSpPr>
                <a:spLocks noGrp="1" noRot="1" noChangeAspect="1" noMove="1" noResize="1" noEditPoints="1" noAdjustHandles="1" noChangeArrowheads="1" noChangeShapeType="1" noTextEdit="1"/>
              </p:cNvSpPr>
              <p:nvPr>
                <p:ph type="body" sz="half" idx="2"/>
              </p:nvPr>
            </p:nvSpPr>
            <p:spPr>
              <a:xfrm>
                <a:off x="215516" y="1166606"/>
                <a:ext cx="4570441" cy="2412268"/>
              </a:xfrm>
              <a:blipFill rotWithShape="0">
                <a:blip r:embed="rId4"/>
                <a:stretch>
                  <a:fillRect l="-1333" t="-1263"/>
                </a:stretch>
              </a:blipFill>
            </p:spPr>
            <p:txBody>
              <a:bodyPr/>
              <a:lstStyle/>
              <a:p>
                <a:r>
                  <a:rPr lang="el-GR">
                    <a:noFill/>
                  </a:rPr>
                  <a:t> </a:t>
                </a:r>
              </a:p>
            </p:txBody>
          </p:sp>
        </mc:Fallback>
      </mc:AlternateContent>
      <p:graphicFrame>
        <p:nvGraphicFramePr>
          <p:cNvPr id="55" name="Object 55"/>
          <p:cNvGraphicFramePr>
            <a:graphicFrameLocks noChangeAspect="1"/>
          </p:cNvGraphicFramePr>
          <p:nvPr>
            <p:extLst>
              <p:ext uri="{D42A27DB-BD31-4B8C-83A1-F6EECF244321}">
                <p14:modId xmlns:p14="http://schemas.microsoft.com/office/powerpoint/2010/main" val="2606713549"/>
              </p:ext>
            </p:extLst>
          </p:nvPr>
        </p:nvGraphicFramePr>
        <p:xfrm>
          <a:off x="318522" y="2650958"/>
          <a:ext cx="1446114" cy="661987"/>
        </p:xfrm>
        <a:graphic>
          <a:graphicData uri="http://schemas.openxmlformats.org/presentationml/2006/ole">
            <mc:AlternateContent xmlns:mc="http://schemas.openxmlformats.org/markup-compatibility/2006">
              <mc:Choice xmlns:v="urn:schemas-microsoft-com:vml" Requires="v">
                <p:oleObj spid="_x0000_s1171" name="Equation" r:id="rId5" imgW="939600" imgH="431640" progId="Equation.3">
                  <p:embed/>
                </p:oleObj>
              </mc:Choice>
              <mc:Fallback>
                <p:oleObj name="Equation" r:id="rId5" imgW="93960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8522" y="2650958"/>
                        <a:ext cx="1446114" cy="661987"/>
                      </a:xfrm>
                      <a:prstGeom prst="rect">
                        <a:avLst/>
                      </a:prstGeom>
                      <a:noFill/>
                      <a:ln>
                        <a:noFill/>
                      </a:ln>
                      <a:effectLst/>
                    </p:spPr>
                  </p:pic>
                </p:oleObj>
              </mc:Fallback>
            </mc:AlternateContent>
          </a:graphicData>
        </a:graphic>
      </p:graphicFrame>
      <p:graphicFrame>
        <p:nvGraphicFramePr>
          <p:cNvPr id="56" name="Object 56"/>
          <p:cNvGraphicFramePr>
            <a:graphicFrameLocks noChangeAspect="1"/>
          </p:cNvGraphicFramePr>
          <p:nvPr>
            <p:extLst>
              <p:ext uri="{D42A27DB-BD31-4B8C-83A1-F6EECF244321}">
                <p14:modId xmlns:p14="http://schemas.microsoft.com/office/powerpoint/2010/main" val="833754692"/>
              </p:ext>
            </p:extLst>
          </p:nvPr>
        </p:nvGraphicFramePr>
        <p:xfrm>
          <a:off x="2171110" y="2635266"/>
          <a:ext cx="1140883" cy="929344"/>
        </p:xfrm>
        <a:graphic>
          <a:graphicData uri="http://schemas.openxmlformats.org/presentationml/2006/ole">
            <mc:AlternateContent xmlns:mc="http://schemas.openxmlformats.org/markup-compatibility/2006">
              <mc:Choice xmlns:v="urn:schemas-microsoft-com:vml" Requires="v">
                <p:oleObj spid="_x0000_s1172" name="Equation" r:id="rId7" imgW="761760" imgH="622080" progId="Equation.3">
                  <p:embed/>
                </p:oleObj>
              </mc:Choice>
              <mc:Fallback>
                <p:oleObj name="Equation" r:id="rId7" imgW="761760" imgH="62208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71110" y="2635266"/>
                        <a:ext cx="1140883" cy="929344"/>
                      </a:xfrm>
                      <a:prstGeom prst="rect">
                        <a:avLst/>
                      </a:prstGeom>
                      <a:noFill/>
                      <a:ln>
                        <a:noFill/>
                      </a:ln>
                      <a:effectLst/>
                    </p:spPr>
                  </p:pic>
                </p:oleObj>
              </mc:Fallback>
            </mc:AlternateContent>
          </a:graphicData>
        </a:graphic>
      </p:graphicFrame>
      <p:graphicFrame>
        <p:nvGraphicFramePr>
          <p:cNvPr id="57" name="Object 57"/>
          <p:cNvGraphicFramePr>
            <a:graphicFrameLocks noChangeAspect="1"/>
          </p:cNvGraphicFramePr>
          <p:nvPr>
            <p:extLst>
              <p:ext uri="{D42A27DB-BD31-4B8C-83A1-F6EECF244321}">
                <p14:modId xmlns:p14="http://schemas.microsoft.com/office/powerpoint/2010/main" val="3070874201"/>
              </p:ext>
            </p:extLst>
          </p:nvPr>
        </p:nvGraphicFramePr>
        <p:xfrm>
          <a:off x="3527884" y="2635266"/>
          <a:ext cx="1080120" cy="867202"/>
        </p:xfrm>
        <a:graphic>
          <a:graphicData uri="http://schemas.openxmlformats.org/presentationml/2006/ole">
            <mc:AlternateContent xmlns:mc="http://schemas.openxmlformats.org/markup-compatibility/2006">
              <mc:Choice xmlns:v="urn:schemas-microsoft-com:vml" Requires="v">
                <p:oleObj spid="_x0000_s1173" name="Equation" r:id="rId9" imgW="774360" imgH="622080" progId="Equation.3">
                  <p:embed/>
                </p:oleObj>
              </mc:Choice>
              <mc:Fallback>
                <p:oleObj name="Equation" r:id="rId9" imgW="774360" imgH="62208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27884" y="2635266"/>
                        <a:ext cx="1080120" cy="867202"/>
                      </a:xfrm>
                      <a:prstGeom prst="rect">
                        <a:avLst/>
                      </a:prstGeom>
                      <a:noFill/>
                      <a:ln>
                        <a:noFill/>
                      </a:ln>
                      <a:effectLst/>
                    </p:spPr>
                  </p:pic>
                </p:oleObj>
              </mc:Fallback>
            </mc:AlternateContent>
          </a:graphicData>
        </a:graphic>
      </p:graphicFrame>
      <p:graphicFrame>
        <p:nvGraphicFramePr>
          <p:cNvPr id="54" name="Object 54" descr="Συμβολισμός του θεωρήματος Miller"/>
          <p:cNvGraphicFramePr>
            <a:graphicFrameLocks noGrp="1" noChangeAspect="1"/>
          </p:cNvGraphicFramePr>
          <p:nvPr>
            <p:ph idx="1"/>
            <p:extLst>
              <p:ext uri="{D42A27DB-BD31-4B8C-83A1-F6EECF244321}">
                <p14:modId xmlns:p14="http://schemas.microsoft.com/office/powerpoint/2010/main" val="3553840573"/>
              </p:ext>
            </p:extLst>
          </p:nvPr>
        </p:nvGraphicFramePr>
        <p:xfrm>
          <a:off x="5118593" y="1429765"/>
          <a:ext cx="3200400" cy="942975"/>
        </p:xfrm>
        <a:graphic>
          <a:graphicData uri="http://schemas.openxmlformats.org/presentationml/2006/ole">
            <mc:AlternateContent xmlns:mc="http://schemas.openxmlformats.org/markup-compatibility/2006">
              <mc:Choice xmlns:v="urn:schemas-microsoft-com:vml" Requires="v">
                <p:oleObj spid="_x0000_s1174" name="Photo Editor Photo" r:id="rId11" imgW="3200000" imgH="942857" progId="MSPhotoEd.3">
                  <p:embed/>
                </p:oleObj>
              </mc:Choice>
              <mc:Fallback>
                <p:oleObj name="Photo Editor Photo" r:id="rId11" imgW="3200000" imgH="942857" progId="MSPhotoEd.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18593" y="1429765"/>
                        <a:ext cx="3200400" cy="942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ustDataLst>
      <p:tags r:id="rId2"/>
    </p:custDataLst>
    <p:extLst>
      <p:ext uri="{BB962C8B-B14F-4D97-AF65-F5344CB8AC3E}">
        <p14:creationId xmlns:p14="http://schemas.microsoft.com/office/powerpoint/2010/main" val="2164666902"/>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normAutofit/>
          </a:bodyPr>
          <a:lstStyle/>
          <a:p>
            <a:r>
              <a:rPr lang="el-GR" sz="4000" dirty="0" smtClean="0"/>
              <a:t> Σύνδεση των πόλων με τους κόμβους</a:t>
            </a:r>
            <a:endParaRPr lang="el-GR" sz="4000" dirty="0"/>
          </a:p>
        </p:txBody>
      </p:sp>
      <p:sp>
        <p:nvSpPr>
          <p:cNvPr id="36" name="Ορθογώνιο 35"/>
          <p:cNvSpPr/>
          <p:nvPr/>
        </p:nvSpPr>
        <p:spPr>
          <a:xfrm>
            <a:off x="339391" y="1408669"/>
            <a:ext cx="5945666" cy="369332"/>
          </a:xfrm>
          <a:prstGeom prst="rect">
            <a:avLst/>
          </a:prstGeom>
        </p:spPr>
        <p:txBody>
          <a:bodyPr wrap="square">
            <a:spAutoFit/>
          </a:bodyPr>
          <a:lstStyle/>
          <a:p>
            <a:r>
              <a:rPr lang="el-GR" altLang="el-GR" dirty="0">
                <a:latin typeface="+mj-lt"/>
              </a:rPr>
              <a:t>Πότε μπορεί να εφαρμοστεί το θεώρημα </a:t>
            </a:r>
            <a:r>
              <a:rPr lang="en-US" altLang="el-GR" dirty="0">
                <a:latin typeface="+mj-lt"/>
              </a:rPr>
              <a:t>Miller;</a:t>
            </a:r>
            <a:endParaRPr lang="el-GR" altLang="el-GR" dirty="0">
              <a:latin typeface="+mj-lt"/>
            </a:endParaRPr>
          </a:p>
        </p:txBody>
      </p:sp>
      <p:graphicFrame>
        <p:nvGraphicFramePr>
          <p:cNvPr id="35" name="Object 58" descr="α) Κύκλωμα R1, R2 σε σειρά&#10;β) Κύκλωμα R1+R2, R2, -R2 παράλληλα"/>
          <p:cNvGraphicFramePr>
            <a:graphicFrameLocks noChangeAspect="1"/>
          </p:cNvGraphicFramePr>
          <p:nvPr>
            <p:extLst>
              <p:ext uri="{D42A27DB-BD31-4B8C-83A1-F6EECF244321}">
                <p14:modId xmlns:p14="http://schemas.microsoft.com/office/powerpoint/2010/main" val="2716498137"/>
              </p:ext>
            </p:extLst>
          </p:nvPr>
        </p:nvGraphicFramePr>
        <p:xfrm>
          <a:off x="767849" y="2010829"/>
          <a:ext cx="3269960" cy="830633"/>
        </p:xfrm>
        <a:graphic>
          <a:graphicData uri="http://schemas.openxmlformats.org/presentationml/2006/ole">
            <mc:AlternateContent xmlns:mc="http://schemas.openxmlformats.org/markup-compatibility/2006">
              <mc:Choice xmlns:v="urn:schemas-microsoft-com:vml" Requires="v">
                <p:oleObj spid="_x0000_s34924" name="Photo Editor Photo" r:id="rId4" imgW="2962689" imgH="752381" progId="MSPhotoEd.3">
                  <p:embed/>
                </p:oleObj>
              </mc:Choice>
              <mc:Fallback>
                <p:oleObj name="Photo Editor Photo" r:id="rId4" imgW="2962689" imgH="752381"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7849" y="2010829"/>
                        <a:ext cx="3269960" cy="830633"/>
                      </a:xfrm>
                      <a:prstGeom prst="rect">
                        <a:avLst/>
                      </a:prstGeom>
                      <a:noFill/>
                      <a:ln>
                        <a:noFill/>
                      </a:ln>
                      <a:effectLst/>
                    </p:spPr>
                  </p:pic>
                </p:oleObj>
              </mc:Fallback>
            </mc:AlternateContent>
          </a:graphicData>
        </a:graphic>
      </p:graphicFrame>
      <p:graphicFrame>
        <p:nvGraphicFramePr>
          <p:cNvPr id="37" name="Object 59" descr="Συμβολισμός σύνδεσης πόλων με τους κόμβους"/>
          <p:cNvGraphicFramePr>
            <a:graphicFrameLocks noChangeAspect="1"/>
          </p:cNvGraphicFramePr>
          <p:nvPr>
            <p:extLst>
              <p:ext uri="{D42A27DB-BD31-4B8C-83A1-F6EECF244321}">
                <p14:modId xmlns:p14="http://schemas.microsoft.com/office/powerpoint/2010/main" val="3915964132"/>
              </p:ext>
            </p:extLst>
          </p:nvPr>
        </p:nvGraphicFramePr>
        <p:xfrm>
          <a:off x="6019955" y="1698067"/>
          <a:ext cx="1192765" cy="1076963"/>
        </p:xfrm>
        <a:graphic>
          <a:graphicData uri="http://schemas.openxmlformats.org/presentationml/2006/ole">
            <mc:AlternateContent xmlns:mc="http://schemas.openxmlformats.org/markup-compatibility/2006">
              <mc:Choice xmlns:v="urn:schemas-microsoft-com:vml" Requires="v">
                <p:oleObj spid="_x0000_s34925" name="Photo Editor Photo" r:id="rId6" imgW="980952" imgH="885949" progId="MSPhotoEd.3">
                  <p:embed/>
                </p:oleObj>
              </mc:Choice>
              <mc:Fallback>
                <p:oleObj name="Photo Editor Photo" r:id="rId6" imgW="980952" imgH="885949"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955" y="1698067"/>
                        <a:ext cx="1192765" cy="1076963"/>
                      </a:xfrm>
                      <a:prstGeom prst="rect">
                        <a:avLst/>
                      </a:prstGeom>
                      <a:noFill/>
                      <a:ln>
                        <a:noFill/>
                      </a:ln>
                      <a:effectLst/>
                    </p:spPr>
                  </p:pic>
                </p:oleObj>
              </mc:Fallback>
            </mc:AlternateContent>
          </a:graphicData>
        </a:graphic>
      </p:graphicFrame>
      <p:graphicFrame>
        <p:nvGraphicFramePr>
          <p:cNvPr id="32" name="Object 62"/>
          <p:cNvGraphicFramePr>
            <a:graphicFrameLocks noGrp="1" noChangeAspect="1"/>
          </p:cNvGraphicFramePr>
          <p:nvPr>
            <p:ph sz="half" idx="2"/>
            <p:extLst>
              <p:ext uri="{D42A27DB-BD31-4B8C-83A1-F6EECF244321}">
                <p14:modId xmlns:p14="http://schemas.microsoft.com/office/powerpoint/2010/main" val="2502614075"/>
              </p:ext>
            </p:extLst>
          </p:nvPr>
        </p:nvGraphicFramePr>
        <p:xfrm>
          <a:off x="683568" y="3356580"/>
          <a:ext cx="3438522" cy="573087"/>
        </p:xfrm>
        <a:graphic>
          <a:graphicData uri="http://schemas.openxmlformats.org/presentationml/2006/ole">
            <mc:AlternateContent xmlns:mc="http://schemas.openxmlformats.org/markup-compatibility/2006">
              <mc:Choice xmlns:v="urn:schemas-microsoft-com:vml" Requires="v">
                <p:oleObj spid="_x0000_s34926" name="Equation" r:id="rId8" imgW="2590560" imgH="431640" progId="Equation.3">
                  <p:embed/>
                </p:oleObj>
              </mc:Choice>
              <mc:Fallback>
                <p:oleObj name="Equation" r:id="rId8" imgW="2590560" imgH="4316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3568" y="3356580"/>
                        <a:ext cx="3438522" cy="573087"/>
                      </a:xfrm>
                      <a:prstGeom prst="rect">
                        <a:avLst/>
                      </a:prstGeom>
                      <a:noFill/>
                      <a:ln>
                        <a:noFill/>
                      </a:ln>
                      <a:effectLst/>
                    </p:spPr>
                  </p:pic>
                </p:oleObj>
              </mc:Fallback>
            </mc:AlternateContent>
          </a:graphicData>
        </a:graphic>
      </p:graphicFrame>
      <p:graphicFrame>
        <p:nvGraphicFramePr>
          <p:cNvPr id="29" name="Object 60" descr="Κύκλωμα με εφαρμογή σύνδεσης στους πόλους με το θεώρημα Miller"/>
          <p:cNvGraphicFramePr>
            <a:graphicFrameLocks noGrp="1" noChangeAspect="1"/>
          </p:cNvGraphicFramePr>
          <p:nvPr>
            <p:ph sz="half" idx="1"/>
            <p:extLst>
              <p:ext uri="{D42A27DB-BD31-4B8C-83A1-F6EECF244321}">
                <p14:modId xmlns:p14="http://schemas.microsoft.com/office/powerpoint/2010/main" val="846178835"/>
              </p:ext>
            </p:extLst>
          </p:nvPr>
        </p:nvGraphicFramePr>
        <p:xfrm>
          <a:off x="5112060" y="3232195"/>
          <a:ext cx="3008556" cy="757187"/>
        </p:xfrm>
        <a:graphic>
          <a:graphicData uri="http://schemas.openxmlformats.org/presentationml/2006/ole">
            <mc:AlternateContent xmlns:mc="http://schemas.openxmlformats.org/markup-compatibility/2006">
              <mc:Choice xmlns:v="urn:schemas-microsoft-com:vml" Requires="v">
                <p:oleObj spid="_x0000_s34927" name="Photo Editor Photo" r:id="rId10" imgW="2838846" imgH="714286" progId="MSPhotoEd.3">
                  <p:embed/>
                </p:oleObj>
              </mc:Choice>
              <mc:Fallback>
                <p:oleObj name="Photo Editor Photo" r:id="rId10" imgW="2838846" imgH="714286" progId="MSPhotoEd.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12060" y="3232195"/>
                        <a:ext cx="3008556" cy="757187"/>
                      </a:xfrm>
                      <a:prstGeom prst="rect">
                        <a:avLst/>
                      </a:prstGeom>
                      <a:noFill/>
                      <a:ln>
                        <a:noFill/>
                      </a:ln>
                      <a:effectLst/>
                    </p:spPr>
                  </p:pic>
                </p:oleObj>
              </mc:Fallback>
            </mc:AlternateContent>
          </a:graphicData>
        </a:graphic>
      </p:graphicFrame>
      <p:sp>
        <p:nvSpPr>
          <p:cNvPr id="31" name="Ορθογώνιο 30"/>
          <p:cNvSpPr/>
          <p:nvPr/>
        </p:nvSpPr>
        <p:spPr>
          <a:xfrm>
            <a:off x="331210" y="4625650"/>
            <a:ext cx="4572000" cy="1015663"/>
          </a:xfrm>
          <a:prstGeom prst="rect">
            <a:avLst/>
          </a:prstGeom>
        </p:spPr>
        <p:txBody>
          <a:bodyPr>
            <a:spAutoFit/>
          </a:bodyPr>
          <a:lstStyle/>
          <a:p>
            <a:r>
              <a:rPr lang="el-GR" altLang="el-GR" sz="2000" dirty="0" smtClean="0">
                <a:latin typeface="+mj-lt"/>
              </a:rPr>
              <a:t>Πρέπει να λάβουμε υπόψη μας και τα μηδενικά ή ρίζες, που χάνονται με την εφαρμογή του θεωρήματος </a:t>
            </a:r>
            <a:r>
              <a:rPr lang="en-US" altLang="el-GR" sz="2000" dirty="0" smtClean="0">
                <a:latin typeface="+mj-lt"/>
              </a:rPr>
              <a:t>Miller.</a:t>
            </a:r>
            <a:endParaRPr lang="el-GR" altLang="el-GR" sz="2000" dirty="0">
              <a:latin typeface="+mj-lt"/>
            </a:endParaRPr>
          </a:p>
        </p:txBody>
      </p:sp>
      <p:graphicFrame>
        <p:nvGraphicFramePr>
          <p:cNvPr id="33" name="Object 61" descr="Κύκλωμα με εφαρμογή σύνδεσης στους πόλους με το θεώρημα Miller"/>
          <p:cNvGraphicFramePr>
            <a:graphicFrameLocks noChangeAspect="1"/>
          </p:cNvGraphicFramePr>
          <p:nvPr>
            <p:extLst>
              <p:ext uri="{D42A27DB-BD31-4B8C-83A1-F6EECF244321}">
                <p14:modId xmlns:p14="http://schemas.microsoft.com/office/powerpoint/2010/main" val="3151882464"/>
              </p:ext>
            </p:extLst>
          </p:nvPr>
        </p:nvGraphicFramePr>
        <p:xfrm>
          <a:off x="5220072" y="4273161"/>
          <a:ext cx="2535474" cy="1368152"/>
        </p:xfrm>
        <a:graphic>
          <a:graphicData uri="http://schemas.openxmlformats.org/presentationml/2006/ole">
            <mc:AlternateContent xmlns:mc="http://schemas.openxmlformats.org/markup-compatibility/2006">
              <mc:Choice xmlns:v="urn:schemas-microsoft-com:vml" Requires="v">
                <p:oleObj spid="_x0000_s34928" name="Photo Editor Photo" r:id="rId12" imgW="1924319" imgH="1038370" progId="MSPhotoEd.3">
                  <p:embed/>
                </p:oleObj>
              </mc:Choice>
              <mc:Fallback>
                <p:oleObj name="Photo Editor Photo" r:id="rId12" imgW="1924319" imgH="1038370" progId="MSPhotoEd.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220072" y="4273161"/>
                        <a:ext cx="2535474" cy="1368152"/>
                      </a:xfrm>
                      <a:prstGeom prst="rect">
                        <a:avLst/>
                      </a:prstGeom>
                      <a:noFill/>
                      <a:ln>
                        <a:noFill/>
                      </a:ln>
                      <a:effectLst/>
                    </p:spPr>
                  </p:pic>
                </p:oleObj>
              </mc:Fallback>
            </mc:AlternateContent>
          </a:graphicData>
        </a:graphic>
      </p:graphicFrame>
    </p:spTree>
    <p:custDataLst>
      <p:tags r:id="rId2"/>
    </p:custDataLst>
    <p:extLst>
      <p:ext uri="{BB962C8B-B14F-4D97-AF65-F5344CB8AC3E}">
        <p14:creationId xmlns:p14="http://schemas.microsoft.com/office/powerpoint/2010/main" val="269528460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a:xfrm>
            <a:off x="425453" y="138600"/>
            <a:ext cx="8229600" cy="1144800"/>
          </a:xfrm>
        </p:spPr>
        <p:txBody>
          <a:bodyPr>
            <a:normAutofit/>
          </a:bodyPr>
          <a:lstStyle/>
          <a:p>
            <a:r>
              <a:rPr lang="el-GR" sz="4000" dirty="0"/>
              <a:t>Βαθμίδα </a:t>
            </a:r>
            <a:r>
              <a:rPr lang="el-GR" sz="4000" dirty="0" smtClean="0"/>
              <a:t>κοινής-πηγής</a:t>
            </a:r>
            <a:r>
              <a:rPr lang="en-US" sz="4000" dirty="0" smtClean="0"/>
              <a:t> (</a:t>
            </a:r>
            <a:r>
              <a:rPr lang="el-GR" sz="4000" dirty="0" smtClean="0"/>
              <a:t>1 από 4</a:t>
            </a:r>
            <a:r>
              <a:rPr lang="el-GR" sz="4000" dirty="0" smtClean="0"/>
              <a:t>)</a:t>
            </a:r>
            <a:endParaRPr lang="el-GR" sz="4000" dirty="0"/>
          </a:p>
        </p:txBody>
      </p:sp>
      <p:graphicFrame>
        <p:nvGraphicFramePr>
          <p:cNvPr id="27" name="Object 86" descr="Κύκλωμα βαθμίδας κοινής πηγής"/>
          <p:cNvGraphicFramePr>
            <a:graphicFrameLocks noGrp="1" noChangeAspect="1"/>
          </p:cNvGraphicFramePr>
          <p:nvPr>
            <p:ph idx="1"/>
            <p:extLst>
              <p:ext uri="{D42A27DB-BD31-4B8C-83A1-F6EECF244321}">
                <p14:modId xmlns:p14="http://schemas.microsoft.com/office/powerpoint/2010/main" val="467895250"/>
              </p:ext>
            </p:extLst>
          </p:nvPr>
        </p:nvGraphicFramePr>
        <p:xfrm>
          <a:off x="6294468" y="1319012"/>
          <a:ext cx="2099779" cy="1436691"/>
        </p:xfrm>
        <a:graphic>
          <a:graphicData uri="http://schemas.openxmlformats.org/presentationml/2006/ole">
            <mc:AlternateContent xmlns:mc="http://schemas.openxmlformats.org/markup-compatibility/2006">
              <mc:Choice xmlns:v="urn:schemas-microsoft-com:vml" Requires="v">
                <p:oleObj spid="_x0000_s35945" name="Photo Editor Photo" r:id="rId4" imgW="1628571" imgH="1114581" progId="MSPhotoEd.3">
                  <p:embed/>
                </p:oleObj>
              </mc:Choice>
              <mc:Fallback>
                <p:oleObj name="Photo Editor Photo" r:id="rId4" imgW="1628571" imgH="1114581"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94468" y="1319012"/>
                        <a:ext cx="2099779" cy="1436691"/>
                      </a:xfrm>
                      <a:prstGeom prst="rect">
                        <a:avLst/>
                      </a:prstGeom>
                      <a:noFill/>
                      <a:ln>
                        <a:noFill/>
                      </a:ln>
                      <a:effectLst/>
                    </p:spPr>
                  </p:pic>
                </p:oleObj>
              </mc:Fallback>
            </mc:AlternateContent>
          </a:graphicData>
        </a:graphic>
      </p:graphicFrame>
      <p:graphicFrame>
        <p:nvGraphicFramePr>
          <p:cNvPr id="28" name="Object 89" descr="Κύκλωμα βαθμίδας κοινής πηγής"/>
          <p:cNvGraphicFramePr>
            <a:graphicFrameLocks noChangeAspect="1"/>
          </p:cNvGraphicFramePr>
          <p:nvPr>
            <p:extLst>
              <p:ext uri="{D42A27DB-BD31-4B8C-83A1-F6EECF244321}">
                <p14:modId xmlns:p14="http://schemas.microsoft.com/office/powerpoint/2010/main" val="3956376715"/>
              </p:ext>
            </p:extLst>
          </p:nvPr>
        </p:nvGraphicFramePr>
        <p:xfrm>
          <a:off x="6390530" y="2656315"/>
          <a:ext cx="2101736" cy="2065707"/>
        </p:xfrm>
        <a:graphic>
          <a:graphicData uri="http://schemas.openxmlformats.org/presentationml/2006/ole">
            <mc:AlternateContent xmlns:mc="http://schemas.openxmlformats.org/markup-compatibility/2006">
              <mc:Choice xmlns:v="urn:schemas-microsoft-com:vml" Requires="v">
                <p:oleObj spid="_x0000_s35946" name="Photo Editor Photo" r:id="rId6" imgW="1133633" imgH="1114581" progId="MSPhotoEd.3">
                  <p:embed/>
                </p:oleObj>
              </mc:Choice>
              <mc:Fallback>
                <p:oleObj name="Photo Editor Photo" r:id="rId6" imgW="1133633" imgH="1114581"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90530" y="2656315"/>
                        <a:ext cx="2101736" cy="2065707"/>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10" name="Θέση κειμένου 9"/>
              <p:cNvSpPr>
                <a:spLocks noGrp="1"/>
              </p:cNvSpPr>
              <p:nvPr>
                <p:ph type="body" sz="half" idx="2"/>
              </p:nvPr>
            </p:nvSpPr>
            <p:spPr>
              <a:xfrm>
                <a:off x="457200" y="1556792"/>
                <a:ext cx="4762872" cy="994293"/>
              </a:xfrm>
            </p:spPr>
            <p:txBody>
              <a:bodyPr/>
              <a:lstStyle/>
              <a:p>
                <a:pPr>
                  <a:spcBef>
                    <a:spcPct val="50000"/>
                  </a:spcBef>
                </a:pPr>
                <a:r>
                  <a:rPr lang="el-GR" altLang="el-GR" dirty="0" smtClean="0"/>
                  <a:t>Για λ=0</a:t>
                </a:r>
                <a:endParaRPr lang="en-US" altLang="el-GR" dirty="0"/>
              </a:p>
              <a:p>
                <a:pPr>
                  <a:spcBef>
                    <a:spcPct val="50000"/>
                  </a:spcBef>
                </a:pPr>
                <a14:m>
                  <m:oMathPara xmlns:m="http://schemas.openxmlformats.org/officeDocument/2006/math">
                    <m:oMathParaPr>
                      <m:jc m:val="centerGroup"/>
                    </m:oMathParaPr>
                    <m:oMath xmlns:m="http://schemas.openxmlformats.org/officeDocument/2006/math">
                      <m:r>
                        <m:rPr>
                          <m:nor/>
                        </m:rPr>
                        <a:rPr lang="el-GR" altLang="el-GR" dirty="0"/>
                        <m:t>C</m:t>
                      </m:r>
                      <m:r>
                        <m:rPr>
                          <m:nor/>
                        </m:rPr>
                        <a:rPr lang="el-GR" altLang="el-GR" baseline="-25000" dirty="0"/>
                        <m:t>GS</m:t>
                      </m:r>
                      <m:r>
                        <m:rPr>
                          <m:nor/>
                        </m:rPr>
                        <a:rPr lang="el-GR" altLang="el-GR" dirty="0"/>
                        <m:t>+(1−</m:t>
                      </m:r>
                      <m:r>
                        <m:rPr>
                          <m:nor/>
                        </m:rPr>
                        <a:rPr lang="el-GR" altLang="el-GR" dirty="0"/>
                        <m:t>Av</m:t>
                      </m:r>
                      <m:r>
                        <m:rPr>
                          <m:nor/>
                        </m:rPr>
                        <a:rPr lang="el-GR" altLang="el-GR" dirty="0"/>
                        <m:t>)</m:t>
                      </m:r>
                      <m:r>
                        <m:rPr>
                          <m:nor/>
                        </m:rPr>
                        <a:rPr lang="el-GR" altLang="el-GR" dirty="0"/>
                        <m:t>CGD</m:t>
                      </m:r>
                      <m:r>
                        <m:rPr>
                          <m:nor/>
                        </m:rPr>
                        <a:rPr lang="el-GR" altLang="el-GR" dirty="0"/>
                        <m:t>, </m:t>
                      </m:r>
                      <m:r>
                        <m:rPr>
                          <m:nor/>
                        </m:rPr>
                        <a:rPr lang="el-GR" altLang="el-GR" dirty="0"/>
                        <m:t>όπου</m:t>
                      </m:r>
                      <m:r>
                        <m:rPr>
                          <m:nor/>
                        </m:rPr>
                        <a:rPr lang="el-GR" altLang="el-GR" dirty="0"/>
                        <m:t> </m:t>
                      </m:r>
                      <m:r>
                        <m:rPr>
                          <m:nor/>
                        </m:rPr>
                        <a:rPr lang="el-GR" altLang="el-GR" dirty="0"/>
                        <m:t>Αv</m:t>
                      </m:r>
                      <m:r>
                        <m:rPr>
                          <m:nor/>
                        </m:rPr>
                        <a:rPr lang="el-GR" altLang="el-GR" dirty="0"/>
                        <m:t>=−</m:t>
                      </m:r>
                      <m:r>
                        <m:rPr>
                          <m:nor/>
                        </m:rPr>
                        <a:rPr lang="el-GR" altLang="el-GR" dirty="0"/>
                        <m:t>gmRD</m:t>
                      </m:r>
                    </m:oMath>
                  </m:oMathPara>
                </a14:m>
                <a:endParaRPr lang="el-GR" altLang="el-GR" baseline="-25000" dirty="0"/>
              </a:p>
              <a:p>
                <a:pPr>
                  <a:spcBef>
                    <a:spcPct val="50000"/>
                  </a:spcBef>
                </a:pPr>
                <a14:m>
                  <m:oMathPara xmlns:m="http://schemas.openxmlformats.org/officeDocument/2006/math">
                    <m:oMathParaPr>
                      <m:jc m:val="centerGroup"/>
                    </m:oMathParaPr>
                    <m:oMath xmlns:m="http://schemas.openxmlformats.org/officeDocument/2006/math">
                      <m:r>
                        <m:rPr>
                          <m:nor/>
                        </m:rPr>
                        <a:rPr lang="el-GR" altLang="el-GR" dirty="0"/>
                        <m:t>C</m:t>
                      </m:r>
                      <m:r>
                        <m:rPr>
                          <m:nor/>
                        </m:rPr>
                        <a:rPr lang="el-GR" altLang="el-GR" baseline="-25000" dirty="0"/>
                        <m:t>DB</m:t>
                      </m:r>
                      <m:r>
                        <m:rPr>
                          <m:nor/>
                        </m:rPr>
                        <a:rPr lang="el-GR" altLang="el-GR" dirty="0"/>
                        <m:t>+(1−</m:t>
                      </m:r>
                      <m:r>
                        <m:rPr>
                          <m:nor/>
                        </m:rPr>
                        <a:rPr lang="el-GR" altLang="el-GR" dirty="0"/>
                        <m:t>Av</m:t>
                      </m:r>
                      <m:r>
                        <m:rPr>
                          <m:nor/>
                        </m:rPr>
                        <a:rPr lang="el-GR" altLang="el-GR" baseline="30000" dirty="0"/>
                        <m:t>−1</m:t>
                      </m:r>
                      <m:r>
                        <m:rPr>
                          <m:nor/>
                        </m:rPr>
                        <a:rPr lang="el-GR" altLang="el-GR" dirty="0"/>
                        <m:t>)</m:t>
                      </m:r>
                      <m:r>
                        <m:rPr>
                          <m:nor/>
                        </m:rPr>
                        <a:rPr lang="el-GR" altLang="el-GR" dirty="0"/>
                        <m:t>CGD</m:t>
                      </m:r>
                      <m:r>
                        <m:rPr>
                          <m:nor/>
                        </m:rPr>
                        <a:rPr lang="el-GR" altLang="el-GR" dirty="0">
                          <a:sym typeface="Symbol" panose="05050102010706020507" pitchFamily="18" charset="2"/>
                        </a:rPr>
                        <m:t></m:t>
                      </m:r>
                      <m:r>
                        <m:rPr>
                          <m:nor/>
                        </m:rPr>
                        <a:rPr lang="el-GR" altLang="el-GR" dirty="0"/>
                        <m:t>C</m:t>
                      </m:r>
                      <m:r>
                        <m:rPr>
                          <m:nor/>
                        </m:rPr>
                        <a:rPr lang="el-GR" altLang="el-GR" baseline="-25000" dirty="0"/>
                        <m:t>DB</m:t>
                      </m:r>
                      <m:r>
                        <m:rPr>
                          <m:nor/>
                        </m:rPr>
                        <a:rPr lang="el-GR" altLang="el-GR" dirty="0"/>
                        <m:t>+</m:t>
                      </m:r>
                      <m:r>
                        <m:rPr>
                          <m:nor/>
                        </m:rPr>
                        <a:rPr lang="el-GR" altLang="el-GR" dirty="0"/>
                        <m:t>CGD</m:t>
                      </m:r>
                    </m:oMath>
                  </m:oMathPara>
                </a14:m>
                <a:endParaRPr lang="el-GR" altLang="el-GR" baseline="-25000" dirty="0"/>
              </a:p>
              <a:p>
                <a:pPr>
                  <a:spcBef>
                    <a:spcPct val="50000"/>
                  </a:spcBef>
                </a:pPr>
                <a:endParaRPr lang="el-GR" altLang="el-GR" dirty="0"/>
              </a:p>
            </p:txBody>
          </p:sp>
        </mc:Choice>
        <mc:Fallback xmlns="">
          <p:sp>
            <p:nvSpPr>
              <p:cNvPr id="10" name="Θέση κειμένου 9"/>
              <p:cNvSpPr>
                <a:spLocks noGrp="1" noRot="1" noChangeAspect="1" noMove="1" noResize="1" noEditPoints="1" noAdjustHandles="1" noChangeArrowheads="1" noChangeShapeType="1" noTextEdit="1"/>
              </p:cNvSpPr>
              <p:nvPr>
                <p:ph type="body" sz="half" idx="2"/>
              </p:nvPr>
            </p:nvSpPr>
            <p:spPr>
              <a:xfrm>
                <a:off x="457200" y="1556792"/>
                <a:ext cx="4762872" cy="994293"/>
              </a:xfrm>
              <a:blipFill rotWithShape="0">
                <a:blip r:embed="rId8"/>
                <a:stretch>
                  <a:fillRect l="-1280" t="-3067" b="-4908"/>
                </a:stretch>
              </a:blipFill>
            </p:spPr>
            <p:txBody>
              <a:bodyPr/>
              <a:lstStyle/>
              <a:p>
                <a:r>
                  <a:rPr lang="el-GR">
                    <a:noFill/>
                  </a:rPr>
                  <a:t> </a:t>
                </a:r>
              </a:p>
            </p:txBody>
          </p:sp>
        </mc:Fallback>
      </mc:AlternateContent>
      <p:graphicFrame>
        <p:nvGraphicFramePr>
          <p:cNvPr id="29" name="Object 87"/>
          <p:cNvGraphicFramePr>
            <a:graphicFrameLocks noChangeAspect="1"/>
          </p:cNvGraphicFramePr>
          <p:nvPr>
            <p:extLst>
              <p:ext uri="{D42A27DB-BD31-4B8C-83A1-F6EECF244321}">
                <p14:modId xmlns:p14="http://schemas.microsoft.com/office/powerpoint/2010/main" val="357333160"/>
              </p:ext>
            </p:extLst>
          </p:nvPr>
        </p:nvGraphicFramePr>
        <p:xfrm>
          <a:off x="575556" y="2551085"/>
          <a:ext cx="2728912" cy="608012"/>
        </p:xfrm>
        <a:graphic>
          <a:graphicData uri="http://schemas.openxmlformats.org/presentationml/2006/ole">
            <mc:AlternateContent xmlns:mc="http://schemas.openxmlformats.org/markup-compatibility/2006">
              <mc:Choice xmlns:v="urn:schemas-microsoft-com:vml" Requires="v">
                <p:oleObj spid="_x0000_s35947" name="Equation" r:id="rId9" imgW="1930320" imgH="431640" progId="Equation.3">
                  <p:embed/>
                </p:oleObj>
              </mc:Choice>
              <mc:Fallback>
                <p:oleObj name="Equation" r:id="rId9" imgW="1930320" imgH="43164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5556" y="2551085"/>
                        <a:ext cx="2728912" cy="608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 name="Object 88"/>
          <p:cNvGraphicFramePr>
            <a:graphicFrameLocks noChangeAspect="1"/>
          </p:cNvGraphicFramePr>
          <p:nvPr>
            <p:extLst>
              <p:ext uri="{D42A27DB-BD31-4B8C-83A1-F6EECF244321}">
                <p14:modId xmlns:p14="http://schemas.microsoft.com/office/powerpoint/2010/main" val="3956924757"/>
              </p:ext>
            </p:extLst>
          </p:nvPr>
        </p:nvGraphicFramePr>
        <p:xfrm>
          <a:off x="3577108" y="2519130"/>
          <a:ext cx="2165350" cy="673100"/>
        </p:xfrm>
        <a:graphic>
          <a:graphicData uri="http://schemas.openxmlformats.org/presentationml/2006/ole">
            <mc:AlternateContent xmlns:mc="http://schemas.openxmlformats.org/markup-compatibility/2006">
              <mc:Choice xmlns:v="urn:schemas-microsoft-com:vml" Requires="v">
                <p:oleObj spid="_x0000_s35948" name="Equation" r:id="rId11" imgW="1384200" imgH="431640" progId="Equation.3">
                  <p:embed/>
                </p:oleObj>
              </mc:Choice>
              <mc:Fallback>
                <p:oleObj name="Equation" r:id="rId11" imgW="1384200" imgH="43164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77108" y="2519130"/>
                        <a:ext cx="2165350" cy="673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 name="Ορθογώνιο 30"/>
          <p:cNvSpPr/>
          <p:nvPr/>
        </p:nvSpPr>
        <p:spPr>
          <a:xfrm>
            <a:off x="78841" y="3591866"/>
            <a:ext cx="1119217" cy="369332"/>
          </a:xfrm>
          <a:prstGeom prst="rect">
            <a:avLst/>
          </a:prstGeom>
        </p:spPr>
        <p:txBody>
          <a:bodyPr wrap="none">
            <a:spAutoFit/>
          </a:bodyPr>
          <a:lstStyle/>
          <a:p>
            <a:pPr>
              <a:spcBef>
                <a:spcPct val="50000"/>
              </a:spcBef>
            </a:pPr>
            <a:r>
              <a:rPr lang="el-GR" altLang="el-GR" dirty="0"/>
              <a:t>Για </a:t>
            </a:r>
            <a:r>
              <a:rPr lang="en-US" altLang="el-GR" dirty="0"/>
              <a:t>R</a:t>
            </a:r>
            <a:r>
              <a:rPr lang="en-US" altLang="el-GR" baseline="-25000" dirty="0"/>
              <a:t>S</a:t>
            </a:r>
            <a:r>
              <a:rPr lang="en-US" altLang="el-GR" dirty="0"/>
              <a:t>&gt;&gt;</a:t>
            </a:r>
            <a:endParaRPr lang="el-GR" altLang="el-GR" dirty="0"/>
          </a:p>
        </p:txBody>
      </p:sp>
      <p:graphicFrame>
        <p:nvGraphicFramePr>
          <p:cNvPr id="32" name="Object 90"/>
          <p:cNvGraphicFramePr>
            <a:graphicFrameLocks noChangeAspect="1"/>
          </p:cNvGraphicFramePr>
          <p:nvPr>
            <p:extLst>
              <p:ext uri="{D42A27DB-BD31-4B8C-83A1-F6EECF244321}">
                <p14:modId xmlns:p14="http://schemas.microsoft.com/office/powerpoint/2010/main" val="672432402"/>
              </p:ext>
            </p:extLst>
          </p:nvPr>
        </p:nvGraphicFramePr>
        <p:xfrm>
          <a:off x="1198058" y="3401065"/>
          <a:ext cx="2525713" cy="706437"/>
        </p:xfrm>
        <a:graphic>
          <a:graphicData uri="http://schemas.openxmlformats.org/presentationml/2006/ole">
            <mc:AlternateContent xmlns:mc="http://schemas.openxmlformats.org/markup-compatibility/2006">
              <mc:Choice xmlns:v="urn:schemas-microsoft-com:vml" Requires="v">
                <p:oleObj spid="_x0000_s35949" name="Equation" r:id="rId13" imgW="1815840" imgH="507960" progId="Equation.3">
                  <p:embed/>
                </p:oleObj>
              </mc:Choice>
              <mc:Fallback>
                <p:oleObj name="Equation" r:id="rId13" imgW="1815840" imgH="50796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98058" y="3401065"/>
                        <a:ext cx="2525713" cy="706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5" name="Text Box 106"/>
              <p:cNvSpPr txBox="1">
                <a:spLocks noChangeArrowheads="1"/>
              </p:cNvSpPr>
              <p:nvPr/>
            </p:nvSpPr>
            <p:spPr bwMode="auto">
              <a:xfrm>
                <a:off x="3890540" y="3589338"/>
                <a:ext cx="2659063" cy="338554"/>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14:m>
                  <m:oMathPara xmlns:m="http://schemas.openxmlformats.org/officeDocument/2006/math">
                    <m:oMathParaPr>
                      <m:jc m:val="centerGroup"/>
                    </m:oMathParaPr>
                    <m:oMath xmlns:m="http://schemas.openxmlformats.org/officeDocument/2006/math">
                      <m:r>
                        <m:rPr>
                          <m:nor/>
                        </m:rPr>
                        <a:rPr lang="el-GR" altLang="el-GR" sz="1600" dirty="0"/>
                        <m:t>C</m:t>
                      </m:r>
                      <m:r>
                        <m:rPr>
                          <m:nor/>
                        </m:rPr>
                        <a:rPr lang="el-GR" altLang="el-GR" sz="1600" baseline="-25000" dirty="0"/>
                        <m:t>eq</m:t>
                      </m:r>
                      <m:r>
                        <m:rPr>
                          <m:nor/>
                        </m:rPr>
                        <a:rPr lang="el-GR" altLang="el-GR" sz="1600" dirty="0"/>
                        <m:t>=</m:t>
                      </m:r>
                      <m:r>
                        <m:rPr>
                          <m:nor/>
                        </m:rPr>
                        <a:rPr lang="el-GR" altLang="el-GR" sz="1600" dirty="0"/>
                        <m:t>CGDCGS</m:t>
                      </m:r>
                      <m:r>
                        <m:rPr>
                          <m:nor/>
                        </m:rPr>
                        <a:rPr lang="el-GR" altLang="el-GR" sz="1600" dirty="0"/>
                        <m:t>/(</m:t>
                      </m:r>
                      <m:r>
                        <m:rPr>
                          <m:nor/>
                        </m:rPr>
                        <a:rPr lang="el-GR" altLang="el-GR" sz="1600" dirty="0"/>
                        <m:t>CGD</m:t>
                      </m:r>
                      <m:r>
                        <m:rPr>
                          <m:nor/>
                        </m:rPr>
                        <a:rPr lang="el-GR" altLang="el-GR" sz="1600" dirty="0"/>
                        <m:t>+</m:t>
                      </m:r>
                      <m:r>
                        <m:rPr>
                          <m:nor/>
                        </m:rPr>
                        <a:rPr lang="el-GR" altLang="el-GR" sz="1600" dirty="0"/>
                        <m:t>CGS</m:t>
                      </m:r>
                      <m:r>
                        <m:rPr>
                          <m:nor/>
                        </m:rPr>
                        <a:rPr lang="el-GR" altLang="el-GR" sz="1600" dirty="0"/>
                        <m:t>)</m:t>
                      </m:r>
                    </m:oMath>
                  </m:oMathPara>
                </a14:m>
                <a:endParaRPr lang="el-GR" altLang="el-GR" sz="1600" dirty="0"/>
              </a:p>
            </p:txBody>
          </p:sp>
        </mc:Choice>
        <mc:Fallback xmlns="">
          <p:sp>
            <p:nvSpPr>
              <p:cNvPr id="35" name="Text Box 106"/>
              <p:cNvSpPr txBox="1">
                <a:spLocks noRot="1" noChangeAspect="1" noMove="1" noResize="1" noEditPoints="1" noAdjustHandles="1" noChangeArrowheads="1" noChangeShapeType="1" noTextEdit="1"/>
              </p:cNvSpPr>
              <p:nvPr/>
            </p:nvSpPr>
            <p:spPr bwMode="auto">
              <a:xfrm>
                <a:off x="3890540" y="3589338"/>
                <a:ext cx="2659063" cy="338554"/>
              </a:xfrm>
              <a:prstGeom prst="rect">
                <a:avLst/>
              </a:prstGeom>
              <a:blipFill rotWithShape="0">
                <a:blip r:embed="rId15"/>
                <a:stretch>
                  <a:fillRect b="-1272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graphicFrame>
        <p:nvGraphicFramePr>
          <p:cNvPr id="33" name="Object 91"/>
          <p:cNvGraphicFramePr>
            <a:graphicFrameLocks noChangeAspect="1"/>
          </p:cNvGraphicFramePr>
          <p:nvPr>
            <p:extLst>
              <p:ext uri="{D42A27DB-BD31-4B8C-83A1-F6EECF244321}">
                <p14:modId xmlns:p14="http://schemas.microsoft.com/office/powerpoint/2010/main" val="2981154933"/>
              </p:ext>
            </p:extLst>
          </p:nvPr>
        </p:nvGraphicFramePr>
        <p:xfrm>
          <a:off x="457200" y="4260060"/>
          <a:ext cx="3511550" cy="923925"/>
        </p:xfrm>
        <a:graphic>
          <a:graphicData uri="http://schemas.openxmlformats.org/presentationml/2006/ole">
            <mc:AlternateContent xmlns:mc="http://schemas.openxmlformats.org/markup-compatibility/2006">
              <mc:Choice xmlns:v="urn:schemas-microsoft-com:vml" Requires="v">
                <p:oleObj spid="_x0000_s35950" name="Equation" r:id="rId16" imgW="2603160" imgH="723600" progId="Equation.3">
                  <p:embed/>
                </p:oleObj>
              </mc:Choice>
              <mc:Fallback>
                <p:oleObj name="Equation" r:id="rId16" imgW="2603160" imgH="723600"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57200" y="4260060"/>
                        <a:ext cx="3511550" cy="923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 name="Ορθογώνιο 35"/>
          <p:cNvSpPr/>
          <p:nvPr/>
        </p:nvSpPr>
        <p:spPr>
          <a:xfrm>
            <a:off x="425453" y="5531198"/>
            <a:ext cx="3451056" cy="646331"/>
          </a:xfrm>
          <a:prstGeom prst="rect">
            <a:avLst/>
          </a:prstGeom>
        </p:spPr>
        <p:txBody>
          <a:bodyPr wrap="square">
            <a:spAutoFit/>
          </a:bodyPr>
          <a:lstStyle/>
          <a:p>
            <a:pPr>
              <a:spcBef>
                <a:spcPct val="50000"/>
              </a:spcBef>
            </a:pPr>
            <a:r>
              <a:rPr lang="el-GR" altLang="el-GR" dirty="0">
                <a:latin typeface="+mj-lt"/>
              </a:rPr>
              <a:t>Υποθέτουμε ότι η συνάρτηση μεταφοράς είναι:   </a:t>
            </a:r>
          </a:p>
        </p:txBody>
      </p:sp>
      <p:graphicFrame>
        <p:nvGraphicFramePr>
          <p:cNvPr id="34" name="Object 92"/>
          <p:cNvGraphicFramePr>
            <a:graphicFrameLocks noChangeAspect="1"/>
          </p:cNvGraphicFramePr>
          <p:nvPr>
            <p:extLst>
              <p:ext uri="{D42A27DB-BD31-4B8C-83A1-F6EECF244321}">
                <p14:modId xmlns:p14="http://schemas.microsoft.com/office/powerpoint/2010/main" val="1086923876"/>
              </p:ext>
            </p:extLst>
          </p:nvPr>
        </p:nvGraphicFramePr>
        <p:xfrm>
          <a:off x="3577108" y="5440240"/>
          <a:ext cx="2676525" cy="838200"/>
        </p:xfrm>
        <a:graphic>
          <a:graphicData uri="http://schemas.openxmlformats.org/presentationml/2006/ole">
            <mc:AlternateContent xmlns:mc="http://schemas.openxmlformats.org/markup-compatibility/2006">
              <mc:Choice xmlns:v="urn:schemas-microsoft-com:vml" Requires="v">
                <p:oleObj spid="_x0000_s35951" name="Equation" r:id="rId18" imgW="1790640" imgH="672840" progId="Equation.3">
                  <p:embed/>
                </p:oleObj>
              </mc:Choice>
              <mc:Fallback>
                <p:oleObj name="Equation" r:id="rId18" imgW="1790640" imgH="672840"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577108" y="5440240"/>
                        <a:ext cx="2676525"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 name="Text Box 111"/>
          <p:cNvSpPr txBox="1">
            <a:spLocks noChangeArrowheads="1"/>
          </p:cNvSpPr>
          <p:nvPr/>
        </p:nvSpPr>
        <p:spPr bwMode="auto">
          <a:xfrm>
            <a:off x="6390530" y="5509497"/>
            <a:ext cx="3184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r>
              <a:rPr lang="el-GR" altLang="el-GR" sz="1800" dirty="0">
                <a:latin typeface="+mj-lt"/>
              </a:rPr>
              <a:t>Όπου όμως δεν έχουν υπολογιστεί οι ρίζες.   </a:t>
            </a:r>
          </a:p>
        </p:txBody>
      </p:sp>
    </p:spTree>
    <p:custDataLst>
      <p:tags r:id="rId2"/>
    </p:custDataLst>
    <p:extLst>
      <p:ext uri="{BB962C8B-B14F-4D97-AF65-F5344CB8AC3E}">
        <p14:creationId xmlns:p14="http://schemas.microsoft.com/office/powerpoint/2010/main" val="353841114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a:xfrm>
            <a:off x="461228" y="-52616"/>
            <a:ext cx="8229600" cy="1144800"/>
          </a:xfrm>
        </p:spPr>
        <p:txBody>
          <a:bodyPr>
            <a:normAutofit/>
          </a:bodyPr>
          <a:lstStyle/>
          <a:p>
            <a:r>
              <a:rPr lang="el-GR" sz="4000" dirty="0"/>
              <a:t>Βαθμίδα </a:t>
            </a:r>
            <a:r>
              <a:rPr lang="el-GR" sz="4000" dirty="0" smtClean="0"/>
              <a:t>κοινής-πηγής</a:t>
            </a:r>
            <a:r>
              <a:rPr lang="en-US" sz="4000" dirty="0" smtClean="0"/>
              <a:t> (</a:t>
            </a:r>
            <a:r>
              <a:rPr lang="en-US" sz="4000" dirty="0" smtClean="0"/>
              <a:t>2</a:t>
            </a:r>
            <a:r>
              <a:rPr lang="el-GR" sz="4000" dirty="0" smtClean="0"/>
              <a:t> από </a:t>
            </a:r>
            <a:r>
              <a:rPr lang="en-US" sz="4000" dirty="0" smtClean="0"/>
              <a:t>4</a:t>
            </a:r>
            <a:r>
              <a:rPr lang="el-GR" sz="4000" dirty="0" smtClean="0"/>
              <a:t>)</a:t>
            </a:r>
            <a:endParaRPr lang="el-GR" sz="4000" dirty="0"/>
          </a:p>
        </p:txBody>
      </p:sp>
      <p:sp>
        <p:nvSpPr>
          <p:cNvPr id="10" name="Θέση κειμένου 9"/>
          <p:cNvSpPr>
            <a:spLocks noGrp="1"/>
          </p:cNvSpPr>
          <p:nvPr>
            <p:ph type="body" sz="half" idx="2"/>
          </p:nvPr>
        </p:nvSpPr>
        <p:spPr>
          <a:xfrm>
            <a:off x="67552" y="957877"/>
            <a:ext cx="2985005" cy="450941"/>
          </a:xfrm>
        </p:spPr>
        <p:txBody>
          <a:bodyPr>
            <a:normAutofit/>
          </a:bodyPr>
          <a:lstStyle/>
          <a:p>
            <a:pPr>
              <a:spcBef>
                <a:spcPct val="50000"/>
              </a:spcBef>
            </a:pPr>
            <a:r>
              <a:rPr lang="el-GR" altLang="el-GR" dirty="0"/>
              <a:t>Για μεγαλύτερη ακρίβεια.  </a:t>
            </a:r>
          </a:p>
        </p:txBody>
      </p:sp>
      <p:graphicFrame>
        <p:nvGraphicFramePr>
          <p:cNvPr id="16" name="Object 2" descr="Κύκλωμα βαθμίδας κοινής πηγής"/>
          <p:cNvGraphicFramePr>
            <a:graphicFrameLocks noGrp="1" noChangeAspect="1"/>
          </p:cNvGraphicFramePr>
          <p:nvPr>
            <p:ph idx="1"/>
            <p:extLst>
              <p:ext uri="{D42A27DB-BD31-4B8C-83A1-F6EECF244321}">
                <p14:modId xmlns:p14="http://schemas.microsoft.com/office/powerpoint/2010/main" val="3339356528"/>
              </p:ext>
            </p:extLst>
          </p:nvPr>
        </p:nvGraphicFramePr>
        <p:xfrm>
          <a:off x="5567486" y="2181202"/>
          <a:ext cx="3132693" cy="1088580"/>
        </p:xfrm>
        <a:graphic>
          <a:graphicData uri="http://schemas.openxmlformats.org/presentationml/2006/ole">
            <mc:AlternateContent xmlns:mc="http://schemas.openxmlformats.org/markup-compatibility/2006">
              <mc:Choice xmlns:v="urn:schemas-microsoft-com:vml" Requires="v">
                <p:oleObj spid="_x0000_s46207" name="Photo Editor Photo" r:id="rId4" imgW="2467319" imgH="857143" progId="MSPhotoEd.3">
                  <p:embed/>
                </p:oleObj>
              </mc:Choice>
              <mc:Fallback>
                <p:oleObj name="Photo Editor Photo" r:id="rId4" imgW="2467319" imgH="857143"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7486" y="2181202"/>
                        <a:ext cx="3132693" cy="1088580"/>
                      </a:xfrm>
                      <a:prstGeom prst="rect">
                        <a:avLst/>
                      </a:prstGeom>
                      <a:noFill/>
                      <a:ln>
                        <a:noFill/>
                      </a:ln>
                      <a:effectLst/>
                    </p:spPr>
                  </p:pic>
                </p:oleObj>
              </mc:Fallback>
            </mc:AlternateContent>
          </a:graphicData>
        </a:graphic>
      </p:graphicFrame>
      <p:graphicFrame>
        <p:nvGraphicFramePr>
          <p:cNvPr id="19" name="Object 5"/>
          <p:cNvGraphicFramePr>
            <a:graphicFrameLocks noChangeAspect="1"/>
          </p:cNvGraphicFramePr>
          <p:nvPr>
            <p:extLst>
              <p:ext uri="{D42A27DB-BD31-4B8C-83A1-F6EECF244321}">
                <p14:modId xmlns:p14="http://schemas.microsoft.com/office/powerpoint/2010/main" val="787221755"/>
              </p:ext>
            </p:extLst>
          </p:nvPr>
        </p:nvGraphicFramePr>
        <p:xfrm>
          <a:off x="145204" y="1518107"/>
          <a:ext cx="2465605" cy="853277"/>
        </p:xfrm>
        <a:graphic>
          <a:graphicData uri="http://schemas.openxmlformats.org/presentationml/2006/ole">
            <mc:AlternateContent xmlns:mc="http://schemas.openxmlformats.org/markup-compatibility/2006">
              <mc:Choice xmlns:v="urn:schemas-microsoft-com:vml" Requires="v">
                <p:oleObj spid="_x0000_s46208" name="Equation" r:id="rId6" imgW="1981080" imgH="685800" progId="Equation.3">
                  <p:embed/>
                </p:oleObj>
              </mc:Choice>
              <mc:Fallback>
                <p:oleObj name="Equation" r:id="rId6" imgW="1981080" imgH="6858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5204" y="1518107"/>
                        <a:ext cx="2465605" cy="853277"/>
                      </a:xfrm>
                      <a:prstGeom prst="rect">
                        <a:avLst/>
                      </a:prstGeom>
                      <a:noFill/>
                      <a:ln>
                        <a:noFill/>
                      </a:ln>
                      <a:effectLst/>
                    </p:spPr>
                  </p:pic>
                </p:oleObj>
              </mc:Fallback>
            </mc:AlternateContent>
          </a:graphicData>
        </a:graphic>
      </p:graphicFrame>
      <p:graphicFrame>
        <p:nvGraphicFramePr>
          <p:cNvPr id="17" name="Object 3"/>
          <p:cNvGraphicFramePr>
            <a:graphicFrameLocks noChangeAspect="1"/>
          </p:cNvGraphicFramePr>
          <p:nvPr>
            <p:extLst>
              <p:ext uri="{D42A27DB-BD31-4B8C-83A1-F6EECF244321}">
                <p14:modId xmlns:p14="http://schemas.microsoft.com/office/powerpoint/2010/main" val="3076256669"/>
              </p:ext>
            </p:extLst>
          </p:nvPr>
        </p:nvGraphicFramePr>
        <p:xfrm>
          <a:off x="2970243" y="1685052"/>
          <a:ext cx="3959949" cy="687770"/>
        </p:xfrm>
        <a:graphic>
          <a:graphicData uri="http://schemas.openxmlformats.org/presentationml/2006/ole">
            <mc:AlternateContent xmlns:mc="http://schemas.openxmlformats.org/markup-compatibility/2006">
              <mc:Choice xmlns:v="urn:schemas-microsoft-com:vml" Requires="v">
                <p:oleObj spid="_x0000_s46209" name="Equation" r:id="rId8" imgW="2476440" imgH="431640" progId="Equation.3">
                  <p:embed/>
                </p:oleObj>
              </mc:Choice>
              <mc:Fallback>
                <p:oleObj name="Equation" r:id="rId8" imgW="2476440" imgH="4316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70243" y="1685052"/>
                        <a:ext cx="3959949" cy="687770"/>
                      </a:xfrm>
                      <a:prstGeom prst="rect">
                        <a:avLst/>
                      </a:prstGeom>
                      <a:noFill/>
                      <a:ln>
                        <a:noFill/>
                      </a:ln>
                      <a:effectLst/>
                    </p:spPr>
                  </p:pic>
                </p:oleObj>
              </mc:Fallback>
            </mc:AlternateContent>
          </a:graphicData>
        </a:graphic>
      </p:graphicFrame>
      <p:graphicFrame>
        <p:nvGraphicFramePr>
          <p:cNvPr id="18" name="Object 4"/>
          <p:cNvGraphicFramePr>
            <a:graphicFrameLocks noChangeAspect="1"/>
          </p:cNvGraphicFramePr>
          <p:nvPr>
            <p:extLst>
              <p:ext uri="{D42A27DB-BD31-4B8C-83A1-F6EECF244321}">
                <p14:modId xmlns:p14="http://schemas.microsoft.com/office/powerpoint/2010/main" val="411371466"/>
              </p:ext>
            </p:extLst>
          </p:nvPr>
        </p:nvGraphicFramePr>
        <p:xfrm>
          <a:off x="145203" y="2476031"/>
          <a:ext cx="4355359" cy="687268"/>
        </p:xfrm>
        <a:graphic>
          <a:graphicData uri="http://schemas.openxmlformats.org/presentationml/2006/ole">
            <mc:AlternateContent xmlns:mc="http://schemas.openxmlformats.org/markup-compatibility/2006">
              <mc:Choice xmlns:v="urn:schemas-microsoft-com:vml" Requires="v">
                <p:oleObj spid="_x0000_s46210" name="Equation" r:id="rId10" imgW="3047760" imgH="482400" progId="Equation.3">
                  <p:embed/>
                </p:oleObj>
              </mc:Choice>
              <mc:Fallback>
                <p:oleObj name="Equation" r:id="rId10" imgW="3047760" imgH="4824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5203" y="2476031"/>
                        <a:ext cx="4355359" cy="687268"/>
                      </a:xfrm>
                      <a:prstGeom prst="rect">
                        <a:avLst/>
                      </a:prstGeom>
                      <a:noFill/>
                      <a:ln>
                        <a:noFill/>
                      </a:ln>
                      <a:effectLst/>
                    </p:spPr>
                  </p:pic>
                </p:oleObj>
              </mc:Fallback>
            </mc:AlternateContent>
          </a:graphicData>
        </a:graphic>
      </p:graphicFrame>
      <p:graphicFrame>
        <p:nvGraphicFramePr>
          <p:cNvPr id="20" name="Object 6"/>
          <p:cNvGraphicFramePr>
            <a:graphicFrameLocks noChangeAspect="1"/>
          </p:cNvGraphicFramePr>
          <p:nvPr>
            <p:extLst>
              <p:ext uri="{D42A27DB-BD31-4B8C-83A1-F6EECF244321}">
                <p14:modId xmlns:p14="http://schemas.microsoft.com/office/powerpoint/2010/main" val="3937188798"/>
              </p:ext>
            </p:extLst>
          </p:nvPr>
        </p:nvGraphicFramePr>
        <p:xfrm>
          <a:off x="145203" y="3326089"/>
          <a:ext cx="5249878" cy="623479"/>
        </p:xfrm>
        <a:graphic>
          <a:graphicData uri="http://schemas.openxmlformats.org/presentationml/2006/ole">
            <mc:AlternateContent xmlns:mc="http://schemas.openxmlformats.org/markup-compatibility/2006">
              <mc:Choice xmlns:v="urn:schemas-microsoft-com:vml" Requires="v">
                <p:oleObj spid="_x0000_s46211" name="Equation" r:id="rId12" imgW="3848040" imgH="457200" progId="Equation.3">
                  <p:embed/>
                </p:oleObj>
              </mc:Choice>
              <mc:Fallback>
                <p:oleObj name="Equation" r:id="rId12" imgW="3848040" imgH="45720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5203" y="3326089"/>
                        <a:ext cx="5249878" cy="623479"/>
                      </a:xfrm>
                      <a:prstGeom prst="rect">
                        <a:avLst/>
                      </a:prstGeom>
                      <a:noFill/>
                      <a:ln>
                        <a:noFill/>
                      </a:ln>
                      <a:effectLst/>
                    </p:spPr>
                  </p:pic>
                </p:oleObj>
              </mc:Fallback>
            </mc:AlternateContent>
          </a:graphicData>
        </a:graphic>
      </p:graphicFrame>
      <p:graphicFrame>
        <p:nvGraphicFramePr>
          <p:cNvPr id="21" name="Object 7"/>
          <p:cNvGraphicFramePr>
            <a:graphicFrameLocks noChangeAspect="1"/>
          </p:cNvGraphicFramePr>
          <p:nvPr>
            <p:extLst>
              <p:ext uri="{D42A27DB-BD31-4B8C-83A1-F6EECF244321}">
                <p14:modId xmlns:p14="http://schemas.microsoft.com/office/powerpoint/2010/main" val="3155592088"/>
              </p:ext>
            </p:extLst>
          </p:nvPr>
        </p:nvGraphicFramePr>
        <p:xfrm>
          <a:off x="465515" y="4166743"/>
          <a:ext cx="7163471" cy="689090"/>
        </p:xfrm>
        <a:graphic>
          <a:graphicData uri="http://schemas.openxmlformats.org/presentationml/2006/ole">
            <mc:AlternateContent xmlns:mc="http://schemas.openxmlformats.org/markup-compatibility/2006">
              <mc:Choice xmlns:v="urn:schemas-microsoft-com:vml" Requires="v">
                <p:oleObj spid="_x0000_s46212" name="Equation" r:id="rId14" imgW="4267080" imgH="431640" progId="Equation.3">
                  <p:embed/>
                </p:oleObj>
              </mc:Choice>
              <mc:Fallback>
                <p:oleObj name="Equation" r:id="rId14" imgW="4267080" imgH="43164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5515" y="4166743"/>
                        <a:ext cx="7163471" cy="689090"/>
                      </a:xfrm>
                      <a:prstGeom prst="rect">
                        <a:avLst/>
                      </a:prstGeom>
                      <a:noFill/>
                      <a:ln>
                        <a:noFill/>
                      </a:ln>
                      <a:effectLst/>
                    </p:spPr>
                  </p:pic>
                </p:oleObj>
              </mc:Fallback>
            </mc:AlternateContent>
          </a:graphicData>
        </a:graphic>
      </p:graphicFrame>
      <p:grpSp>
        <p:nvGrpSpPr>
          <p:cNvPr id="22" name="Group 8" descr="Υπολογισμός του D"/>
          <p:cNvGrpSpPr>
            <a:grpSpLocks/>
          </p:cNvGrpSpPr>
          <p:nvPr/>
        </p:nvGrpSpPr>
        <p:grpSpPr bwMode="auto">
          <a:xfrm>
            <a:off x="407714" y="5194920"/>
            <a:ext cx="3899975" cy="755650"/>
            <a:chOff x="556" y="3608"/>
            <a:chExt cx="2052" cy="328"/>
          </a:xfrm>
        </p:grpSpPr>
        <p:graphicFrame>
          <p:nvGraphicFramePr>
            <p:cNvPr id="23" name="Object 9" descr="Υπολογισμός του D"/>
            <p:cNvGraphicFramePr>
              <a:graphicFrameLocks noChangeAspect="1"/>
            </p:cNvGraphicFramePr>
            <p:nvPr>
              <p:extLst>
                <p:ext uri="{D42A27DB-BD31-4B8C-83A1-F6EECF244321}">
                  <p14:modId xmlns:p14="http://schemas.microsoft.com/office/powerpoint/2010/main" val="1310269357"/>
                </p:ext>
              </p:extLst>
            </p:nvPr>
          </p:nvGraphicFramePr>
          <p:xfrm>
            <a:off x="556" y="3616"/>
            <a:ext cx="904" cy="320"/>
          </p:xfrm>
          <a:graphic>
            <a:graphicData uri="http://schemas.openxmlformats.org/presentationml/2006/ole">
              <mc:AlternateContent xmlns:mc="http://schemas.openxmlformats.org/markup-compatibility/2006">
                <mc:Choice xmlns:v="urn:schemas-microsoft-com:vml" Requires="v">
                  <p:oleObj spid="_x0000_s46213" name="Equation" r:id="rId16" imgW="1434960" imgH="507960" progId="Equation.3">
                    <p:embed/>
                  </p:oleObj>
                </mc:Choice>
                <mc:Fallback>
                  <p:oleObj name="Equation" r:id="rId16" imgW="1434960" imgH="507960"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56" y="3616"/>
                          <a:ext cx="904" cy="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 name="Object 10" descr="[DECORATIVE]"/>
            <p:cNvGraphicFramePr>
              <a:graphicFrameLocks noChangeAspect="1"/>
            </p:cNvGraphicFramePr>
            <p:nvPr>
              <p:extLst>
                <p:ext uri="{D42A27DB-BD31-4B8C-83A1-F6EECF244321}">
                  <p14:modId xmlns:p14="http://schemas.microsoft.com/office/powerpoint/2010/main" val="2701361411"/>
                </p:ext>
              </p:extLst>
            </p:nvPr>
          </p:nvGraphicFramePr>
          <p:xfrm>
            <a:off x="1520" y="3608"/>
            <a:ext cx="1088" cy="320"/>
          </p:xfrm>
          <a:graphic>
            <a:graphicData uri="http://schemas.openxmlformats.org/presentationml/2006/ole">
              <mc:AlternateContent xmlns:mc="http://schemas.openxmlformats.org/markup-compatibility/2006">
                <mc:Choice xmlns:v="urn:schemas-microsoft-com:vml" Requires="v">
                  <p:oleObj spid="_x0000_s46214" name="Equation" r:id="rId18" imgW="1726920" imgH="507960" progId="Equation.3">
                    <p:embed/>
                  </p:oleObj>
                </mc:Choice>
                <mc:Fallback>
                  <p:oleObj name="Equation" r:id="rId18" imgW="1726920" imgH="507960"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520" y="3608"/>
                          <a:ext cx="1088" cy="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mc:AlternateContent xmlns:mc="http://schemas.openxmlformats.org/markup-compatibility/2006" xmlns:a14="http://schemas.microsoft.com/office/drawing/2010/main">
        <mc:Choice Requires="a14">
          <p:sp>
            <p:nvSpPr>
              <p:cNvPr id="26" name="Text Box 12"/>
              <p:cNvSpPr txBox="1">
                <a:spLocks noChangeArrowheads="1"/>
              </p:cNvSpPr>
              <p:nvPr/>
            </p:nvSpPr>
            <p:spPr bwMode="auto">
              <a:xfrm>
                <a:off x="4963145" y="5367033"/>
                <a:ext cx="3952875" cy="39299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14:m>
                  <m:oMathPara xmlns:m="http://schemas.openxmlformats.org/officeDocument/2006/math">
                    <m:oMathParaPr>
                      <m:jc m:val="centerGroup"/>
                    </m:oMathParaPr>
                    <m:oMath xmlns:m="http://schemas.openxmlformats.org/officeDocument/2006/math">
                      <m:r>
                        <m:rPr>
                          <m:nor/>
                        </m:rPr>
                        <a:rPr lang="el-GR" altLang="el-GR" sz="2000" dirty="0">
                          <a:latin typeface="+mn-lt"/>
                        </a:rPr>
                        <m:t>Ό</m:t>
                      </m:r>
                      <m:r>
                        <m:rPr>
                          <m:nor/>
                        </m:rPr>
                        <a:rPr lang="el-GR" altLang="el-GR" sz="2000" dirty="0">
                          <a:latin typeface="+mn-lt"/>
                        </a:rPr>
                        <m:t>που</m:t>
                      </m:r>
                      <m:r>
                        <m:rPr>
                          <m:nor/>
                        </m:rPr>
                        <a:rPr lang="el-GR" altLang="el-GR" sz="2000" dirty="0">
                          <a:latin typeface="+mn-lt"/>
                        </a:rPr>
                        <m:t>  </m:t>
                      </m:r>
                      <m:r>
                        <m:rPr>
                          <m:nor/>
                        </m:rPr>
                        <a:rPr lang="el-GR" altLang="el-GR" sz="2000" dirty="0">
                          <a:latin typeface="+mn-lt"/>
                        </a:rPr>
                        <m:t>ξ</m:t>
                      </m:r>
                      <m:r>
                        <m:rPr>
                          <m:nor/>
                        </m:rPr>
                        <a:rPr lang="el-GR" altLang="el-GR" sz="2000" dirty="0">
                          <a:latin typeface="+mn-lt"/>
                        </a:rPr>
                        <m:t>=</m:t>
                      </m:r>
                      <m:r>
                        <m:rPr>
                          <m:nor/>
                        </m:rPr>
                        <a:rPr lang="el-GR" altLang="el-GR" sz="2000" dirty="0">
                          <a:latin typeface="+mn-lt"/>
                        </a:rPr>
                        <m:t>CGSCGD</m:t>
                      </m:r>
                      <m:r>
                        <m:rPr>
                          <m:nor/>
                        </m:rPr>
                        <a:rPr lang="el-GR" altLang="el-GR" sz="2000" dirty="0">
                          <a:latin typeface="+mn-lt"/>
                        </a:rPr>
                        <m:t>+</m:t>
                      </m:r>
                      <m:r>
                        <m:rPr>
                          <m:nor/>
                        </m:rPr>
                        <a:rPr lang="el-GR" altLang="el-GR" sz="2000" dirty="0">
                          <a:latin typeface="+mn-lt"/>
                        </a:rPr>
                        <m:t>CGSCDB</m:t>
                      </m:r>
                      <m:r>
                        <m:rPr>
                          <m:nor/>
                        </m:rPr>
                        <a:rPr lang="el-GR" altLang="el-GR" sz="2000" dirty="0">
                          <a:latin typeface="+mn-lt"/>
                        </a:rPr>
                        <m:t>+</m:t>
                      </m:r>
                      <m:r>
                        <m:rPr>
                          <m:nor/>
                        </m:rPr>
                        <a:rPr lang="el-GR" altLang="el-GR" sz="2000" dirty="0">
                          <a:latin typeface="+mn-lt"/>
                        </a:rPr>
                        <m:t>CGDCDB</m:t>
                      </m:r>
                    </m:oMath>
                  </m:oMathPara>
                </a14:m>
                <a:endParaRPr lang="el-GR" altLang="el-GR" sz="2000" baseline="-25000" dirty="0">
                  <a:latin typeface="+mn-lt"/>
                </a:endParaRPr>
              </a:p>
            </p:txBody>
          </p:sp>
        </mc:Choice>
        <mc:Fallback xmlns="">
          <p:sp>
            <p:nvSpPr>
              <p:cNvPr id="26" name="Text Box 12"/>
              <p:cNvSpPr txBox="1">
                <a:spLocks noRot="1" noChangeAspect="1" noMove="1" noResize="1" noEditPoints="1" noAdjustHandles="1" noChangeArrowheads="1" noChangeShapeType="1" noTextEdit="1"/>
              </p:cNvSpPr>
              <p:nvPr/>
            </p:nvSpPr>
            <p:spPr bwMode="auto">
              <a:xfrm>
                <a:off x="4963145" y="5367033"/>
                <a:ext cx="3952875" cy="392993"/>
              </a:xfrm>
              <a:prstGeom prst="rect">
                <a:avLst/>
              </a:prstGeom>
              <a:blipFill rotWithShape="0">
                <a:blip r:embed="rId20"/>
                <a:stretch>
                  <a:fillRect b="-1538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spTree>
    <p:custDataLst>
      <p:tags r:id="rId2"/>
    </p:custDataLst>
    <p:extLst>
      <p:ext uri="{BB962C8B-B14F-4D97-AF65-F5344CB8AC3E}">
        <p14:creationId xmlns:p14="http://schemas.microsoft.com/office/powerpoint/2010/main" val="761323124"/>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452644" y="84236"/>
            <a:ext cx="8229600" cy="1143000"/>
          </a:xfrm>
        </p:spPr>
        <p:txBody>
          <a:bodyPr/>
          <a:lstStyle/>
          <a:p>
            <a:r>
              <a:rPr lang="el-GR" dirty="0"/>
              <a:t>Βαθμίδα κοινής-πηγής </a:t>
            </a:r>
            <a:r>
              <a:rPr lang="el-GR" dirty="0" smtClean="0"/>
              <a:t>(</a:t>
            </a:r>
            <a:r>
              <a:rPr lang="en-US" dirty="0" smtClean="0"/>
              <a:t>3</a:t>
            </a:r>
            <a:r>
              <a:rPr lang="el-GR" dirty="0" smtClean="0"/>
              <a:t> από </a:t>
            </a:r>
            <a:r>
              <a:rPr lang="en-US" dirty="0" smtClean="0"/>
              <a:t>4</a:t>
            </a:r>
            <a:r>
              <a:rPr lang="el-GR" dirty="0" smtClean="0"/>
              <a:t>)</a:t>
            </a:r>
            <a:endParaRPr lang="el-GR" dirty="0"/>
          </a:p>
        </p:txBody>
      </p:sp>
      <mc:AlternateContent xmlns:mc="http://schemas.openxmlformats.org/markup-compatibility/2006" xmlns:a14="http://schemas.microsoft.com/office/drawing/2010/main">
        <mc:Choice Requires="a14">
          <p:sp>
            <p:nvSpPr>
              <p:cNvPr id="7" name="Text Box 14"/>
              <p:cNvSpPr txBox="1">
                <a:spLocks noChangeArrowheads="1"/>
              </p:cNvSpPr>
              <p:nvPr/>
            </p:nvSpPr>
            <p:spPr bwMode="auto">
              <a:xfrm>
                <a:off x="10147" y="1347987"/>
                <a:ext cx="2248344" cy="362984"/>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14:m>
                  <m:oMathPara xmlns:m="http://schemas.openxmlformats.org/officeDocument/2006/math">
                    <m:oMathParaPr>
                      <m:jc m:val="centerGroup"/>
                    </m:oMathParaPr>
                    <m:oMath xmlns:m="http://schemas.openxmlformats.org/officeDocument/2006/math">
                      <m:r>
                        <m:rPr>
                          <m:nor/>
                        </m:rPr>
                        <a:rPr lang="el-GR" altLang="el-GR" sz="1800" dirty="0"/>
                        <m:t>Αν</m:t>
                      </m:r>
                      <m:r>
                        <m:rPr>
                          <m:nor/>
                        </m:rPr>
                        <a:rPr lang="el-GR" altLang="el-GR" sz="1800" dirty="0"/>
                        <m:t> </m:t>
                      </m:r>
                      <m:r>
                        <m:rPr>
                          <m:nor/>
                        </m:rPr>
                        <a:rPr lang="el-GR" altLang="el-GR" sz="1800" dirty="0"/>
                        <m:t>ω</m:t>
                      </m:r>
                      <m:r>
                        <m:rPr>
                          <m:nor/>
                        </m:rPr>
                        <a:rPr lang="en-US" altLang="el-GR" sz="1800" baseline="-25000" dirty="0"/>
                        <m:t>p</m:t>
                      </m:r>
                      <m:r>
                        <m:rPr>
                          <m:nor/>
                        </m:rPr>
                        <a:rPr lang="en-US" altLang="el-GR" sz="1800" baseline="-25000" dirty="0"/>
                        <m:t>1</m:t>
                      </m:r>
                      <m:r>
                        <a:rPr lang="en-US" altLang="el-GR" sz="1800" i="1" dirty="0" smtClean="0">
                          <a:latin typeface="Cambria Math" panose="02040503050406030204" pitchFamily="18" charset="0"/>
                          <a:ea typeface="Cambria Math" panose="02040503050406030204" pitchFamily="18" charset="0"/>
                        </a:rPr>
                        <m:t>≪</m:t>
                      </m:r>
                      <m:r>
                        <m:rPr>
                          <m:nor/>
                        </m:rPr>
                        <a:rPr lang="el-GR" altLang="el-GR" sz="1800" dirty="0"/>
                        <m:t>ω</m:t>
                      </m:r>
                      <m:r>
                        <m:rPr>
                          <m:nor/>
                        </m:rPr>
                        <a:rPr lang="en-US" altLang="el-GR" sz="1800" baseline="-25000" dirty="0"/>
                        <m:t>p</m:t>
                      </m:r>
                      <m:r>
                        <m:rPr>
                          <m:nor/>
                        </m:rPr>
                        <a:rPr lang="en-US" altLang="el-GR" sz="1800" baseline="-25000" dirty="0"/>
                        <m:t>2  </m:t>
                      </m:r>
                      <m:r>
                        <a:rPr lang="en-US" altLang="el-GR" sz="1800" i="1" dirty="0" smtClean="0">
                          <a:latin typeface="Cambria Math" panose="02040503050406030204" pitchFamily="18" charset="0"/>
                          <a:ea typeface="Cambria Math" panose="02040503050406030204" pitchFamily="18" charset="0"/>
                        </a:rPr>
                        <m:t>⇒</m:t>
                      </m:r>
                    </m:oMath>
                  </m:oMathPara>
                </a14:m>
                <a:endParaRPr lang="el-GR" altLang="el-GR" sz="1800" baseline="-25000" dirty="0"/>
              </a:p>
            </p:txBody>
          </p:sp>
        </mc:Choice>
        <mc:Fallback xmlns="">
          <p:sp>
            <p:nvSpPr>
              <p:cNvPr id="7" name="Text Box 14"/>
              <p:cNvSpPr txBox="1">
                <a:spLocks noRot="1" noChangeAspect="1" noMove="1" noResize="1" noEditPoints="1" noAdjustHandles="1" noChangeArrowheads="1" noChangeShapeType="1" noTextEdit="1"/>
              </p:cNvSpPr>
              <p:nvPr/>
            </p:nvSpPr>
            <p:spPr bwMode="auto">
              <a:xfrm>
                <a:off x="10147" y="1347987"/>
                <a:ext cx="2248344" cy="362984"/>
              </a:xfrm>
              <a:prstGeom prst="rect">
                <a:avLst/>
              </a:prstGeom>
              <a:blipFill rotWithShape="0">
                <a:blip r:embed="rId4"/>
                <a:stretch>
                  <a:fillRect b="-1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graphicFrame>
        <p:nvGraphicFramePr>
          <p:cNvPr id="6" name="Object 11"/>
          <p:cNvGraphicFramePr>
            <a:graphicFrameLocks noChangeAspect="1"/>
          </p:cNvGraphicFramePr>
          <p:nvPr>
            <p:extLst>
              <p:ext uri="{D42A27DB-BD31-4B8C-83A1-F6EECF244321}">
                <p14:modId xmlns:p14="http://schemas.microsoft.com/office/powerpoint/2010/main" val="2289327750"/>
              </p:ext>
            </p:extLst>
          </p:nvPr>
        </p:nvGraphicFramePr>
        <p:xfrm>
          <a:off x="2258491" y="1267486"/>
          <a:ext cx="4374611" cy="541334"/>
        </p:xfrm>
        <a:graphic>
          <a:graphicData uri="http://schemas.openxmlformats.org/presentationml/2006/ole">
            <mc:AlternateContent xmlns:mc="http://schemas.openxmlformats.org/markup-compatibility/2006">
              <mc:Choice xmlns:v="urn:schemas-microsoft-com:vml" Requires="v">
                <p:oleObj spid="_x0000_s47218" name="Equation" r:id="rId5" imgW="3479760" imgH="431640" progId="Equation.3">
                  <p:embed/>
                </p:oleObj>
              </mc:Choice>
              <mc:Fallback>
                <p:oleObj name="Equation" r:id="rId5" imgW="347976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58491" y="1267486"/>
                        <a:ext cx="4374611" cy="541334"/>
                      </a:xfrm>
                      <a:prstGeom prst="rect">
                        <a:avLst/>
                      </a:prstGeom>
                      <a:noFill/>
                      <a:ln>
                        <a:noFill/>
                      </a:ln>
                      <a:effectLst/>
                    </p:spPr>
                  </p:pic>
                </p:oleObj>
              </mc:Fallback>
            </mc:AlternateContent>
          </a:graphicData>
        </a:graphic>
      </p:graphicFrame>
      <p:grpSp>
        <p:nvGrpSpPr>
          <p:cNvPr id="8" name="Group 16" descr="Υπολογισμός του ω p2"/>
          <p:cNvGrpSpPr>
            <a:grpSpLocks/>
          </p:cNvGrpSpPr>
          <p:nvPr/>
        </p:nvGrpSpPr>
        <p:grpSpPr bwMode="auto">
          <a:xfrm>
            <a:off x="2258294" y="2001029"/>
            <a:ext cx="6619753" cy="606425"/>
            <a:chOff x="93" y="120"/>
            <a:chExt cx="3637" cy="279"/>
          </a:xfrm>
        </p:grpSpPr>
        <p:graphicFrame>
          <p:nvGraphicFramePr>
            <p:cNvPr id="9" name="Object 17" descr="Υπολογισμός του ω p2"/>
            <p:cNvGraphicFramePr>
              <a:graphicFrameLocks noChangeAspect="1"/>
            </p:cNvGraphicFramePr>
            <p:nvPr>
              <p:extLst>
                <p:ext uri="{D42A27DB-BD31-4B8C-83A1-F6EECF244321}">
                  <p14:modId xmlns:p14="http://schemas.microsoft.com/office/powerpoint/2010/main" val="1774644538"/>
                </p:ext>
              </p:extLst>
            </p:nvPr>
          </p:nvGraphicFramePr>
          <p:xfrm>
            <a:off x="93" y="120"/>
            <a:ext cx="1832" cy="279"/>
          </p:xfrm>
          <a:graphic>
            <a:graphicData uri="http://schemas.openxmlformats.org/presentationml/2006/ole">
              <mc:AlternateContent xmlns:mc="http://schemas.openxmlformats.org/markup-compatibility/2006">
                <mc:Choice xmlns:v="urn:schemas-microsoft-com:vml" Requires="v">
                  <p:oleObj spid="_x0000_s47219" name="Equation" r:id="rId7" imgW="2908080" imgH="444240" progId="Equation.3">
                    <p:embed/>
                  </p:oleObj>
                </mc:Choice>
                <mc:Fallback>
                  <p:oleObj name="Equation" r:id="rId7" imgW="2908080" imgH="4442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3" y="120"/>
                          <a:ext cx="1832" cy="2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 name="Object 18" descr="[DECORATIVE]"/>
            <p:cNvGraphicFramePr>
              <a:graphicFrameLocks noChangeAspect="1"/>
            </p:cNvGraphicFramePr>
            <p:nvPr>
              <p:extLst>
                <p:ext uri="{D42A27DB-BD31-4B8C-83A1-F6EECF244321}">
                  <p14:modId xmlns:p14="http://schemas.microsoft.com/office/powerpoint/2010/main" val="1925275041"/>
                </p:ext>
              </p:extLst>
            </p:nvPr>
          </p:nvGraphicFramePr>
          <p:xfrm>
            <a:off x="1930" y="128"/>
            <a:ext cx="1800" cy="271"/>
          </p:xfrm>
          <a:graphic>
            <a:graphicData uri="http://schemas.openxmlformats.org/presentationml/2006/ole">
              <mc:AlternateContent xmlns:mc="http://schemas.openxmlformats.org/markup-compatibility/2006">
                <mc:Choice xmlns:v="urn:schemas-microsoft-com:vml" Requires="v">
                  <p:oleObj spid="_x0000_s47220" name="Equation" r:id="rId9" imgW="2857320" imgH="431640" progId="Equation.3">
                    <p:embed/>
                  </p:oleObj>
                </mc:Choice>
                <mc:Fallback>
                  <p:oleObj name="Equation" r:id="rId9" imgW="2857320" imgH="43164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30" y="128"/>
                          <a:ext cx="1800" cy="2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mc:AlternateContent xmlns:mc="http://schemas.openxmlformats.org/markup-compatibility/2006" xmlns:a14="http://schemas.microsoft.com/office/drawing/2010/main">
        <mc:Choice Requires="a14">
          <p:sp>
            <p:nvSpPr>
              <p:cNvPr id="11" name="Text Box 19"/>
              <p:cNvSpPr txBox="1">
                <a:spLocks noChangeArrowheads="1"/>
              </p:cNvSpPr>
              <p:nvPr/>
            </p:nvSpPr>
            <p:spPr bwMode="auto">
              <a:xfrm>
                <a:off x="-108520" y="3103016"/>
                <a:ext cx="5472100"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14:m>
                  <m:oMathPara xmlns:m="http://schemas.openxmlformats.org/officeDocument/2006/math">
                    <m:oMathParaPr>
                      <m:jc m:val="centerGroup"/>
                    </m:oMathParaPr>
                    <m:oMath xmlns:m="http://schemas.openxmlformats.org/officeDocument/2006/math">
                      <m:r>
                        <m:rPr>
                          <m:nor/>
                        </m:rPr>
                        <a:rPr lang="el-GR" altLang="el-GR" sz="1800" dirty="0"/>
                        <m:t>Αν</m:t>
                      </m:r>
                      <m:r>
                        <m:rPr>
                          <m:nor/>
                        </m:rPr>
                        <a:rPr lang="el-GR" altLang="el-GR" sz="1800" dirty="0"/>
                        <m:t>  </m:t>
                      </m:r>
                      <m:r>
                        <m:rPr>
                          <m:nor/>
                        </m:rPr>
                        <a:rPr lang="el-GR" altLang="el-GR" sz="1800" dirty="0"/>
                        <m:t>CGS</m:t>
                      </m:r>
                      <m:r>
                        <m:rPr>
                          <m:nor/>
                        </m:rPr>
                        <a:rPr lang="el-GR" altLang="el-GR" sz="1800" dirty="0"/>
                        <m:t>&gt;&gt;(1+</m:t>
                      </m:r>
                      <m:r>
                        <m:rPr>
                          <m:nor/>
                        </m:rPr>
                        <a:rPr lang="el-GR" altLang="el-GR" sz="1800" dirty="0"/>
                        <m:t>gmRD</m:t>
                      </m:r>
                      <m:r>
                        <m:rPr>
                          <m:nor/>
                        </m:rPr>
                        <a:rPr lang="el-GR" altLang="el-GR" sz="1800" dirty="0"/>
                        <m:t>)</m:t>
                      </m:r>
                      <m:r>
                        <m:rPr>
                          <m:nor/>
                        </m:rPr>
                        <a:rPr lang="el-GR" altLang="el-GR" sz="1800" dirty="0"/>
                        <m:t>CGD</m:t>
                      </m:r>
                      <m:r>
                        <m:rPr>
                          <m:nor/>
                        </m:rPr>
                        <a:rPr lang="el-GR" altLang="el-GR" sz="1800" dirty="0"/>
                        <m:t>+</m:t>
                      </m:r>
                      <m:r>
                        <m:rPr>
                          <m:nor/>
                        </m:rPr>
                        <a:rPr lang="el-GR" altLang="el-GR" sz="1800" dirty="0"/>
                        <m:t>RD</m:t>
                      </m:r>
                      <m:r>
                        <m:rPr>
                          <m:nor/>
                        </m:rPr>
                        <a:rPr lang="el-GR" altLang="el-GR" sz="1800" dirty="0"/>
                        <m:t>(</m:t>
                      </m:r>
                      <m:r>
                        <m:rPr>
                          <m:nor/>
                        </m:rPr>
                        <a:rPr lang="el-GR" altLang="el-GR" sz="1800" dirty="0"/>
                        <m:t>CGD</m:t>
                      </m:r>
                      <m:r>
                        <m:rPr>
                          <m:nor/>
                        </m:rPr>
                        <a:rPr lang="el-GR" altLang="el-GR" sz="1800" dirty="0"/>
                        <m:t>+</m:t>
                      </m:r>
                      <m:r>
                        <m:rPr>
                          <m:nor/>
                        </m:rPr>
                        <a:rPr lang="el-GR" altLang="el-GR" sz="1800" dirty="0"/>
                        <m:t>CDB</m:t>
                      </m:r>
                      <m:r>
                        <m:rPr>
                          <m:nor/>
                        </m:rPr>
                        <a:rPr lang="el-GR" altLang="el-GR" sz="1800" dirty="0"/>
                        <m:t>)/</m:t>
                      </m:r>
                      <m:r>
                        <m:rPr>
                          <m:nor/>
                        </m:rPr>
                        <a:rPr lang="el-GR" altLang="el-GR" sz="1800" dirty="0"/>
                        <m:t>Rs</m:t>
                      </m:r>
                      <m:r>
                        <m:rPr>
                          <m:nor/>
                        </m:rPr>
                        <a:rPr lang="el-GR" altLang="el-GR" sz="1800" baseline="-25000" dirty="0"/>
                        <m:t>   =&gt;</m:t>
                      </m:r>
                    </m:oMath>
                  </m:oMathPara>
                </a14:m>
                <a:endParaRPr lang="el-GR" altLang="el-GR" sz="1800" dirty="0"/>
              </a:p>
            </p:txBody>
          </p:sp>
        </mc:Choice>
        <mc:Fallback xmlns="">
          <p:sp>
            <p:nvSpPr>
              <p:cNvPr id="11" name="Text Box 19"/>
              <p:cNvSpPr txBox="1">
                <a:spLocks noRot="1" noChangeAspect="1" noMove="1" noResize="1" noEditPoints="1" noAdjustHandles="1" noChangeArrowheads="1" noChangeShapeType="1" noTextEdit="1"/>
              </p:cNvSpPr>
              <p:nvPr/>
            </p:nvSpPr>
            <p:spPr bwMode="auto">
              <a:xfrm>
                <a:off x="-108520" y="3103016"/>
                <a:ext cx="5472100" cy="369332"/>
              </a:xfrm>
              <a:prstGeom prst="rect">
                <a:avLst/>
              </a:prstGeom>
              <a:blipFill rotWithShape="0">
                <a:blip r:embed="rId11"/>
                <a:stretch>
                  <a:fillRect b="-1475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grpSp>
        <p:nvGrpSpPr>
          <p:cNvPr id="12" name="Group 20" descr="Υπολογισμός του ω p2"/>
          <p:cNvGrpSpPr>
            <a:grpSpLocks/>
          </p:cNvGrpSpPr>
          <p:nvPr/>
        </p:nvGrpSpPr>
        <p:grpSpPr bwMode="auto">
          <a:xfrm>
            <a:off x="5224876" y="2970654"/>
            <a:ext cx="3919124" cy="634056"/>
            <a:chOff x="369" y="627"/>
            <a:chExt cx="1951" cy="271"/>
          </a:xfrm>
        </p:grpSpPr>
        <p:graphicFrame>
          <p:nvGraphicFramePr>
            <p:cNvPr id="13" name="Object 21" descr="Υπολογισμός του ω p2"/>
            <p:cNvGraphicFramePr>
              <a:graphicFrameLocks noChangeAspect="1"/>
            </p:cNvGraphicFramePr>
            <p:nvPr>
              <p:extLst>
                <p:ext uri="{D42A27DB-BD31-4B8C-83A1-F6EECF244321}">
                  <p14:modId xmlns:p14="http://schemas.microsoft.com/office/powerpoint/2010/main" val="3892607280"/>
                </p:ext>
              </p:extLst>
            </p:nvPr>
          </p:nvGraphicFramePr>
          <p:xfrm>
            <a:off x="369" y="627"/>
            <a:ext cx="1248" cy="271"/>
          </p:xfrm>
          <a:graphic>
            <a:graphicData uri="http://schemas.openxmlformats.org/presentationml/2006/ole">
              <mc:AlternateContent xmlns:mc="http://schemas.openxmlformats.org/markup-compatibility/2006">
                <mc:Choice xmlns:v="urn:schemas-microsoft-com:vml" Requires="v">
                  <p:oleObj spid="_x0000_s47221" name="Equation" r:id="rId12" imgW="1981080" imgH="431640" progId="Equation.3">
                    <p:embed/>
                  </p:oleObj>
                </mc:Choice>
                <mc:Fallback>
                  <p:oleObj name="Equation" r:id="rId12" imgW="1981080" imgH="43164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9" y="627"/>
                          <a:ext cx="1248" cy="2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 name="Object 22" descr="[DECORATIVE]"/>
            <p:cNvGraphicFramePr>
              <a:graphicFrameLocks noChangeAspect="1"/>
            </p:cNvGraphicFramePr>
            <p:nvPr>
              <p:extLst>
                <p:ext uri="{D42A27DB-BD31-4B8C-83A1-F6EECF244321}">
                  <p14:modId xmlns:p14="http://schemas.microsoft.com/office/powerpoint/2010/main" val="4136104738"/>
                </p:ext>
              </p:extLst>
            </p:nvPr>
          </p:nvGraphicFramePr>
          <p:xfrm>
            <a:off x="1616" y="627"/>
            <a:ext cx="704" cy="271"/>
          </p:xfrm>
          <a:graphic>
            <a:graphicData uri="http://schemas.openxmlformats.org/presentationml/2006/ole">
              <mc:AlternateContent xmlns:mc="http://schemas.openxmlformats.org/markup-compatibility/2006">
                <mc:Choice xmlns:v="urn:schemas-microsoft-com:vml" Requires="v">
                  <p:oleObj spid="_x0000_s47222" name="Equation" r:id="rId14" imgW="1117440" imgH="431640" progId="Equation.3">
                    <p:embed/>
                  </p:oleObj>
                </mc:Choice>
                <mc:Fallback>
                  <p:oleObj name="Equation" r:id="rId14" imgW="1117440" imgH="43164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616" y="627"/>
                          <a:ext cx="704" cy="2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2" name="Text Box 110"/>
          <p:cNvSpPr txBox="1">
            <a:spLocks noChangeArrowheads="1"/>
          </p:cNvSpPr>
          <p:nvPr/>
        </p:nvSpPr>
        <p:spPr bwMode="auto">
          <a:xfrm>
            <a:off x="484510" y="3995910"/>
            <a:ext cx="31845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r>
              <a:rPr lang="el-GR" altLang="el-GR" sz="2000" dirty="0">
                <a:latin typeface="+mj-lt"/>
              </a:rPr>
              <a:t>Υπάρχει ρίζα για </a:t>
            </a:r>
            <a:r>
              <a:rPr lang="el-GR" altLang="el-GR" sz="2000" b="1" dirty="0">
                <a:latin typeface="+mj-lt"/>
              </a:rPr>
              <a:t>ω</a:t>
            </a:r>
            <a:r>
              <a:rPr lang="en-US" altLang="el-GR" sz="2000" b="1" baseline="-25000" dirty="0">
                <a:latin typeface="+mj-lt"/>
              </a:rPr>
              <a:t>z</a:t>
            </a:r>
            <a:r>
              <a:rPr lang="en-US" altLang="el-GR" sz="2000" b="1" dirty="0">
                <a:latin typeface="+mj-lt"/>
              </a:rPr>
              <a:t>=g</a:t>
            </a:r>
            <a:r>
              <a:rPr lang="en-US" altLang="el-GR" sz="2000" b="1" baseline="-25000" dirty="0">
                <a:latin typeface="+mj-lt"/>
              </a:rPr>
              <a:t>m</a:t>
            </a:r>
            <a:r>
              <a:rPr lang="en-US" altLang="el-GR" sz="2000" b="1" dirty="0">
                <a:latin typeface="+mj-lt"/>
              </a:rPr>
              <a:t>/C</a:t>
            </a:r>
            <a:r>
              <a:rPr lang="en-US" altLang="el-GR" sz="2000" b="1" baseline="-25000" dirty="0">
                <a:latin typeface="+mj-lt"/>
              </a:rPr>
              <a:t>GD</a:t>
            </a:r>
            <a:r>
              <a:rPr lang="el-GR" altLang="el-GR" sz="2000" dirty="0">
                <a:latin typeface="+mj-lt"/>
              </a:rPr>
              <a:t>   </a:t>
            </a:r>
          </a:p>
        </p:txBody>
      </p:sp>
      <p:graphicFrame>
        <p:nvGraphicFramePr>
          <p:cNvPr id="19" name="Object 100" descr="Κύκλωμα βαθμίδας κοινής πηγής και γραφική παράστασης Vout/Vin προς ω"/>
          <p:cNvGraphicFramePr>
            <a:graphicFrameLocks noChangeAspect="1"/>
          </p:cNvGraphicFramePr>
          <p:nvPr>
            <p:extLst>
              <p:ext uri="{D42A27DB-BD31-4B8C-83A1-F6EECF244321}">
                <p14:modId xmlns:p14="http://schemas.microsoft.com/office/powerpoint/2010/main" val="1211758253"/>
              </p:ext>
            </p:extLst>
          </p:nvPr>
        </p:nvGraphicFramePr>
        <p:xfrm>
          <a:off x="457200" y="4530237"/>
          <a:ext cx="3434413" cy="1375932"/>
        </p:xfrm>
        <a:graphic>
          <a:graphicData uri="http://schemas.openxmlformats.org/presentationml/2006/ole">
            <mc:AlternateContent xmlns:mc="http://schemas.openxmlformats.org/markup-compatibility/2006">
              <mc:Choice xmlns:v="urn:schemas-microsoft-com:vml" Requires="v">
                <p:oleObj spid="_x0000_s47223" name="Photo Editor Photo" r:id="rId16" imgW="3019048" imgH="1209524" progId="MSPhotoEd.3">
                  <p:embed/>
                </p:oleObj>
              </mc:Choice>
              <mc:Fallback>
                <p:oleObj name="Photo Editor Photo" r:id="rId16" imgW="3019048" imgH="1209524" progId="MSPhotoEd.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57200" y="4530237"/>
                        <a:ext cx="3434413" cy="1375932"/>
                      </a:xfrm>
                      <a:prstGeom prst="rect">
                        <a:avLst/>
                      </a:prstGeom>
                      <a:noFill/>
                      <a:ln>
                        <a:noFill/>
                      </a:ln>
                      <a:effectLst/>
                      <a:extLst/>
                    </p:spPr>
                  </p:pic>
                </p:oleObj>
              </mc:Fallback>
            </mc:AlternateContent>
          </a:graphicData>
        </a:graphic>
      </p:graphicFrame>
      <p:graphicFrame>
        <p:nvGraphicFramePr>
          <p:cNvPr id="20" name="Object 101" descr="Κύκλωμα βαθμίδας κοινής πηγής"/>
          <p:cNvGraphicFramePr>
            <a:graphicFrameLocks noChangeAspect="1"/>
          </p:cNvGraphicFramePr>
          <p:nvPr>
            <p:extLst>
              <p:ext uri="{D42A27DB-BD31-4B8C-83A1-F6EECF244321}">
                <p14:modId xmlns:p14="http://schemas.microsoft.com/office/powerpoint/2010/main" val="1802024532"/>
              </p:ext>
            </p:extLst>
          </p:nvPr>
        </p:nvGraphicFramePr>
        <p:xfrm>
          <a:off x="4172743" y="4429332"/>
          <a:ext cx="2028825" cy="1104900"/>
        </p:xfrm>
        <a:graphic>
          <a:graphicData uri="http://schemas.openxmlformats.org/presentationml/2006/ole">
            <mc:AlternateContent xmlns:mc="http://schemas.openxmlformats.org/markup-compatibility/2006">
              <mc:Choice xmlns:v="urn:schemas-microsoft-com:vml" Requires="v">
                <p:oleObj spid="_x0000_s47224" name="Photo Editor Photo" r:id="rId18" imgW="2029108" imgH="1104762" progId="MSPhotoEd.3">
                  <p:embed/>
                </p:oleObj>
              </mc:Choice>
              <mc:Fallback>
                <p:oleObj name="Photo Editor Photo" r:id="rId18" imgW="2029108" imgH="1104762" progId="MSPhotoEd.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172743" y="4429332"/>
                        <a:ext cx="2028825" cy="1104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 name="Object 102"/>
          <p:cNvGraphicFramePr>
            <a:graphicFrameLocks noChangeAspect="1"/>
          </p:cNvGraphicFramePr>
          <p:nvPr>
            <p:extLst>
              <p:ext uri="{D42A27DB-BD31-4B8C-83A1-F6EECF244321}">
                <p14:modId xmlns:p14="http://schemas.microsoft.com/office/powerpoint/2010/main" val="1956135344"/>
              </p:ext>
            </p:extLst>
          </p:nvPr>
        </p:nvGraphicFramePr>
        <p:xfrm>
          <a:off x="6821741" y="4850135"/>
          <a:ext cx="1615169" cy="368068"/>
        </p:xfrm>
        <a:graphic>
          <a:graphicData uri="http://schemas.openxmlformats.org/presentationml/2006/ole">
            <mc:AlternateContent xmlns:mc="http://schemas.openxmlformats.org/markup-compatibility/2006">
              <mc:Choice xmlns:v="urn:schemas-microsoft-com:vml" Requires="v">
                <p:oleObj spid="_x0000_s47225" name="Equation" r:id="rId20" imgW="1002960" imgH="228600" progId="Equation.3">
                  <p:embed/>
                </p:oleObj>
              </mc:Choice>
              <mc:Fallback>
                <p:oleObj name="Equation" r:id="rId20" imgW="1002960" imgH="228600" progId="Equation.3">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821741" y="4850135"/>
                        <a:ext cx="1615169" cy="368068"/>
                      </a:xfrm>
                      <a:prstGeom prst="rect">
                        <a:avLst/>
                      </a:prstGeom>
                      <a:noFill/>
                      <a:ln>
                        <a:noFill/>
                      </a:ln>
                      <a:effectLst/>
                    </p:spPr>
                  </p:pic>
                </p:oleObj>
              </mc:Fallback>
            </mc:AlternateContent>
          </a:graphicData>
        </a:graphic>
      </p:graphicFrame>
    </p:spTree>
    <p:custDataLst>
      <p:tags r:id="rId2"/>
    </p:custDataLst>
    <p:extLst>
      <p:ext uri="{BB962C8B-B14F-4D97-AF65-F5344CB8AC3E}">
        <p14:creationId xmlns:p14="http://schemas.microsoft.com/office/powerpoint/2010/main" val="104596458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402978" y="124513"/>
            <a:ext cx="8229600" cy="1143000"/>
          </a:xfrm>
        </p:spPr>
        <p:txBody>
          <a:bodyPr/>
          <a:lstStyle/>
          <a:p>
            <a:r>
              <a:rPr lang="el-GR" dirty="0"/>
              <a:t>Βαθμίδα κοινής-πηγής </a:t>
            </a:r>
            <a:r>
              <a:rPr lang="el-GR" dirty="0" smtClean="0"/>
              <a:t>(</a:t>
            </a:r>
            <a:r>
              <a:rPr lang="en-US" dirty="0" smtClean="0"/>
              <a:t>4</a:t>
            </a:r>
            <a:r>
              <a:rPr lang="el-GR" dirty="0" smtClean="0"/>
              <a:t> από </a:t>
            </a:r>
            <a:r>
              <a:rPr lang="en-US" dirty="0" smtClean="0"/>
              <a:t>4</a:t>
            </a:r>
            <a:r>
              <a:rPr lang="el-GR" dirty="0" smtClean="0"/>
              <a:t>)</a:t>
            </a:r>
            <a:endParaRPr lang="el-GR" dirty="0"/>
          </a:p>
        </p:txBody>
      </p:sp>
      <mc:AlternateContent xmlns:mc="http://schemas.openxmlformats.org/markup-compatibility/2006" xmlns:a14="http://schemas.microsoft.com/office/drawing/2010/main">
        <mc:Choice Requires="a14">
          <p:sp>
            <p:nvSpPr>
              <p:cNvPr id="7" name="Text Box 14"/>
              <p:cNvSpPr txBox="1">
                <a:spLocks noChangeArrowheads="1"/>
              </p:cNvSpPr>
              <p:nvPr/>
            </p:nvSpPr>
            <p:spPr bwMode="auto">
              <a:xfrm>
                <a:off x="196850" y="1345109"/>
                <a:ext cx="2248344"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14:m>
                  <m:oMathPara xmlns:m="http://schemas.openxmlformats.org/officeDocument/2006/math">
                    <m:oMathParaPr>
                      <m:jc m:val="centerGroup"/>
                    </m:oMathParaPr>
                    <m:oMath xmlns:m="http://schemas.openxmlformats.org/officeDocument/2006/math">
                      <m:r>
                        <m:rPr>
                          <m:nor/>
                        </m:rPr>
                        <a:rPr lang="el-GR" altLang="el-GR" sz="2000" dirty="0">
                          <a:latin typeface="+mj-lt"/>
                        </a:rPr>
                        <m:t>Αντίσταση</m:t>
                      </m:r>
                      <m:r>
                        <m:rPr>
                          <m:nor/>
                        </m:rPr>
                        <a:rPr lang="el-GR" altLang="el-GR" sz="2000" dirty="0">
                          <a:latin typeface="+mj-lt"/>
                        </a:rPr>
                        <m:t> </m:t>
                      </m:r>
                      <m:r>
                        <m:rPr>
                          <m:nor/>
                        </m:rPr>
                        <a:rPr lang="el-GR" altLang="el-GR" sz="2000" dirty="0">
                          <a:latin typeface="+mj-lt"/>
                        </a:rPr>
                        <m:t>εισόδου</m:t>
                      </m:r>
                    </m:oMath>
                  </m:oMathPara>
                </a14:m>
                <a:endParaRPr lang="el-GR" altLang="el-GR" sz="2000" dirty="0">
                  <a:latin typeface="+mj-lt"/>
                </a:endParaRPr>
              </a:p>
            </p:txBody>
          </p:sp>
        </mc:Choice>
        <mc:Fallback xmlns="">
          <p:sp>
            <p:nvSpPr>
              <p:cNvPr id="7" name="Text Box 14"/>
              <p:cNvSpPr txBox="1">
                <a:spLocks noRot="1" noChangeAspect="1" noMove="1" noResize="1" noEditPoints="1" noAdjustHandles="1" noChangeArrowheads="1" noChangeShapeType="1" noTextEdit="1"/>
              </p:cNvSpPr>
              <p:nvPr/>
            </p:nvSpPr>
            <p:spPr bwMode="auto">
              <a:xfrm>
                <a:off x="196850" y="1345109"/>
                <a:ext cx="2248344" cy="400110"/>
              </a:xfrm>
              <a:prstGeom prst="rect">
                <a:avLst/>
              </a:prstGeom>
              <a:blipFill rotWithShape="0">
                <a:blip r:embed="rId4"/>
                <a:stretch>
                  <a:fillRect b="-1384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graphicFrame>
        <p:nvGraphicFramePr>
          <p:cNvPr id="29" name="Object 103" descr="Κύκλωμα βαθμίδας κοινής πηγής με αντίσταση εισόδου"/>
          <p:cNvGraphicFramePr>
            <a:graphicFrameLocks noChangeAspect="1"/>
          </p:cNvGraphicFramePr>
          <p:nvPr>
            <p:extLst>
              <p:ext uri="{D42A27DB-BD31-4B8C-83A1-F6EECF244321}">
                <p14:modId xmlns:p14="http://schemas.microsoft.com/office/powerpoint/2010/main" val="2490937949"/>
              </p:ext>
            </p:extLst>
          </p:nvPr>
        </p:nvGraphicFramePr>
        <p:xfrm>
          <a:off x="320674" y="1803896"/>
          <a:ext cx="4323333" cy="1306826"/>
        </p:xfrm>
        <a:graphic>
          <a:graphicData uri="http://schemas.openxmlformats.org/presentationml/2006/ole">
            <mc:AlternateContent xmlns:mc="http://schemas.openxmlformats.org/markup-compatibility/2006">
              <mc:Choice xmlns:v="urn:schemas-microsoft-com:vml" Requires="v">
                <p:oleObj spid="_x0000_s48205" name="Photo Editor Photo" r:id="rId5" imgW="4191585" imgH="1267002" progId="MSPhotoEd.3">
                  <p:embed/>
                </p:oleObj>
              </mc:Choice>
              <mc:Fallback>
                <p:oleObj name="Photo Editor Photo" r:id="rId5" imgW="4191585" imgH="1267002" progId="MSPhotoEd.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674" y="1803896"/>
                        <a:ext cx="4323333" cy="1306826"/>
                      </a:xfrm>
                      <a:prstGeom prst="rect">
                        <a:avLst/>
                      </a:prstGeom>
                      <a:noFill/>
                      <a:ln>
                        <a:noFill/>
                      </a:ln>
                      <a:effectLst/>
                    </p:spPr>
                  </p:pic>
                </p:oleObj>
              </mc:Fallback>
            </mc:AlternateContent>
          </a:graphicData>
        </a:graphic>
      </p:graphicFrame>
      <p:sp>
        <p:nvSpPr>
          <p:cNvPr id="34" name="Text Box 111"/>
          <p:cNvSpPr txBox="1">
            <a:spLocks noChangeArrowheads="1"/>
          </p:cNvSpPr>
          <p:nvPr/>
        </p:nvSpPr>
        <p:spPr bwMode="auto">
          <a:xfrm>
            <a:off x="6198232" y="1715081"/>
            <a:ext cx="17160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r>
              <a:rPr lang="el-GR" altLang="el-GR" sz="2000" dirty="0" err="1">
                <a:latin typeface="+mj-lt"/>
              </a:rPr>
              <a:t>Α΄προσέγγιση</a:t>
            </a:r>
            <a:endParaRPr lang="el-GR" altLang="el-GR" sz="2000" dirty="0">
              <a:latin typeface="+mj-lt"/>
            </a:endParaRPr>
          </a:p>
        </p:txBody>
      </p:sp>
      <p:graphicFrame>
        <p:nvGraphicFramePr>
          <p:cNvPr id="30" name="Object 104"/>
          <p:cNvGraphicFramePr>
            <a:graphicFrameLocks noChangeAspect="1"/>
          </p:cNvGraphicFramePr>
          <p:nvPr>
            <p:extLst>
              <p:ext uri="{D42A27DB-BD31-4B8C-83A1-F6EECF244321}">
                <p14:modId xmlns:p14="http://schemas.microsoft.com/office/powerpoint/2010/main" val="3135432092"/>
              </p:ext>
            </p:extLst>
          </p:nvPr>
        </p:nvGraphicFramePr>
        <p:xfrm>
          <a:off x="5436096" y="2266946"/>
          <a:ext cx="2794194" cy="666635"/>
        </p:xfrm>
        <a:graphic>
          <a:graphicData uri="http://schemas.openxmlformats.org/presentationml/2006/ole">
            <mc:AlternateContent xmlns:mc="http://schemas.openxmlformats.org/markup-compatibility/2006">
              <mc:Choice xmlns:v="urn:schemas-microsoft-com:vml" Requires="v">
                <p:oleObj spid="_x0000_s48206" name="Equation" r:id="rId7" imgW="1803240" imgH="431640" progId="Equation.3">
                  <p:embed/>
                </p:oleObj>
              </mc:Choice>
              <mc:Fallback>
                <p:oleObj name="Equation" r:id="rId7" imgW="1803240" imgH="4316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36096" y="2266946"/>
                        <a:ext cx="2794194" cy="666635"/>
                      </a:xfrm>
                      <a:prstGeom prst="rect">
                        <a:avLst/>
                      </a:prstGeom>
                      <a:noFill/>
                      <a:ln>
                        <a:noFill/>
                      </a:ln>
                      <a:effectLst/>
                    </p:spPr>
                  </p:pic>
                </p:oleObj>
              </mc:Fallback>
            </mc:AlternateContent>
          </a:graphicData>
        </a:graphic>
      </p:graphicFrame>
      <p:sp>
        <p:nvSpPr>
          <p:cNvPr id="35" name="Text Box 112"/>
          <p:cNvSpPr txBox="1">
            <a:spLocks noChangeArrowheads="1"/>
          </p:cNvSpPr>
          <p:nvPr/>
        </p:nvSpPr>
        <p:spPr bwMode="auto">
          <a:xfrm>
            <a:off x="196850" y="3362821"/>
            <a:ext cx="17129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r>
              <a:rPr lang="el-GR" altLang="el-GR" sz="2000" dirty="0">
                <a:latin typeface="+mj-lt"/>
              </a:rPr>
              <a:t>Ακριβέστερα </a:t>
            </a:r>
          </a:p>
        </p:txBody>
      </p:sp>
      <p:graphicFrame>
        <p:nvGraphicFramePr>
          <p:cNvPr id="31" name="Object 105"/>
          <p:cNvGraphicFramePr>
            <a:graphicFrameLocks noChangeAspect="1"/>
          </p:cNvGraphicFramePr>
          <p:nvPr>
            <p:extLst>
              <p:ext uri="{D42A27DB-BD31-4B8C-83A1-F6EECF244321}">
                <p14:modId xmlns:p14="http://schemas.microsoft.com/office/powerpoint/2010/main" val="2657640862"/>
              </p:ext>
            </p:extLst>
          </p:nvPr>
        </p:nvGraphicFramePr>
        <p:xfrm>
          <a:off x="320675" y="3924958"/>
          <a:ext cx="3292475" cy="577850"/>
        </p:xfrm>
        <a:graphic>
          <a:graphicData uri="http://schemas.openxmlformats.org/presentationml/2006/ole">
            <mc:AlternateContent xmlns:mc="http://schemas.openxmlformats.org/markup-compatibility/2006">
              <mc:Choice xmlns:v="urn:schemas-microsoft-com:vml" Requires="v">
                <p:oleObj spid="_x0000_s48207" name="Equation" r:id="rId9" imgW="2450880" imgH="431640" progId="Equation.3">
                  <p:embed/>
                </p:oleObj>
              </mc:Choice>
              <mc:Fallback>
                <p:oleObj name="Equation" r:id="rId9" imgW="2450880" imgH="43164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0675" y="3924958"/>
                        <a:ext cx="3292475" cy="577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 name="Object 106"/>
          <p:cNvGraphicFramePr>
            <a:graphicFrameLocks noChangeAspect="1"/>
          </p:cNvGraphicFramePr>
          <p:nvPr>
            <p:extLst>
              <p:ext uri="{D42A27DB-BD31-4B8C-83A1-F6EECF244321}">
                <p14:modId xmlns:p14="http://schemas.microsoft.com/office/powerpoint/2010/main" val="1236529804"/>
              </p:ext>
            </p:extLst>
          </p:nvPr>
        </p:nvGraphicFramePr>
        <p:xfrm>
          <a:off x="3779912" y="3920517"/>
          <a:ext cx="2719670" cy="586731"/>
        </p:xfrm>
        <a:graphic>
          <a:graphicData uri="http://schemas.openxmlformats.org/presentationml/2006/ole">
            <mc:AlternateContent xmlns:mc="http://schemas.openxmlformats.org/markup-compatibility/2006">
              <mc:Choice xmlns:v="urn:schemas-microsoft-com:vml" Requires="v">
                <p:oleObj spid="_x0000_s48208" name="Equation" r:id="rId11" imgW="1993680" imgH="431640" progId="Equation.3">
                  <p:embed/>
                </p:oleObj>
              </mc:Choice>
              <mc:Fallback>
                <p:oleObj name="Equation" r:id="rId11" imgW="1993680" imgH="43164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79912" y="3920517"/>
                        <a:ext cx="2719670" cy="586731"/>
                      </a:xfrm>
                      <a:prstGeom prst="rect">
                        <a:avLst/>
                      </a:prstGeom>
                      <a:noFill/>
                      <a:ln>
                        <a:noFill/>
                      </a:ln>
                      <a:effectLst/>
                    </p:spPr>
                  </p:pic>
                </p:oleObj>
              </mc:Fallback>
            </mc:AlternateContent>
          </a:graphicData>
        </a:graphic>
      </p:graphicFrame>
      <p:graphicFrame>
        <p:nvGraphicFramePr>
          <p:cNvPr id="36" name="Object 113"/>
          <p:cNvGraphicFramePr>
            <a:graphicFrameLocks noChangeAspect="1"/>
          </p:cNvGraphicFramePr>
          <p:nvPr>
            <p:extLst>
              <p:ext uri="{D42A27DB-BD31-4B8C-83A1-F6EECF244321}">
                <p14:modId xmlns:p14="http://schemas.microsoft.com/office/powerpoint/2010/main" val="1609193279"/>
              </p:ext>
            </p:extLst>
          </p:nvPr>
        </p:nvGraphicFramePr>
        <p:xfrm>
          <a:off x="7056276" y="3890972"/>
          <a:ext cx="1404156" cy="573125"/>
        </p:xfrm>
        <a:graphic>
          <a:graphicData uri="http://schemas.openxmlformats.org/presentationml/2006/ole">
            <mc:AlternateContent xmlns:mc="http://schemas.openxmlformats.org/markup-compatibility/2006">
              <mc:Choice xmlns:v="urn:schemas-microsoft-com:vml" Requires="v">
                <p:oleObj spid="_x0000_s48209" name="Equation" r:id="rId13" imgW="1054080" imgH="431640" progId="Equation.3">
                  <p:embed/>
                </p:oleObj>
              </mc:Choice>
              <mc:Fallback>
                <p:oleObj name="Equation" r:id="rId13" imgW="1054080" imgH="43164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56276" y="3890972"/>
                        <a:ext cx="1404156" cy="573125"/>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33" name="Text Box 108"/>
              <p:cNvSpPr txBox="1">
                <a:spLocks noChangeArrowheads="1"/>
              </p:cNvSpPr>
              <p:nvPr/>
            </p:nvSpPr>
            <p:spPr bwMode="auto">
              <a:xfrm>
                <a:off x="334716" y="4961595"/>
                <a:ext cx="8366125" cy="116955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l-GR" altLang="el-GR" sz="2000" dirty="0">
                    <a:latin typeface="+mn-lt"/>
                  </a:rPr>
                  <a:t>Αν |R</a:t>
                </a:r>
                <a:r>
                  <a:rPr lang="el-GR" altLang="el-GR" sz="2000" baseline="-25000" dirty="0">
                    <a:latin typeface="+mn-lt"/>
                  </a:rPr>
                  <a:t>D</a:t>
                </a:r>
                <a:r>
                  <a:rPr lang="el-GR" altLang="el-GR" sz="2000" dirty="0">
                    <a:latin typeface="+mn-lt"/>
                  </a:rPr>
                  <a:t>(C</a:t>
                </a:r>
                <a:r>
                  <a:rPr lang="el-GR" altLang="el-GR" sz="2000" baseline="-25000" dirty="0">
                    <a:latin typeface="+mn-lt"/>
                  </a:rPr>
                  <a:t>GD</a:t>
                </a:r>
                <a:r>
                  <a:rPr lang="el-GR" altLang="el-GR" sz="2000" dirty="0">
                    <a:latin typeface="+mn-lt"/>
                  </a:rPr>
                  <a:t>+C</a:t>
                </a:r>
                <a:r>
                  <a:rPr lang="el-GR" altLang="el-GR" sz="2000" baseline="-25000" dirty="0">
                    <a:latin typeface="+mn-lt"/>
                  </a:rPr>
                  <a:t>DB</a:t>
                </a:r>
                <a:r>
                  <a:rPr lang="el-GR" altLang="el-GR" sz="2000" dirty="0">
                    <a:latin typeface="+mn-lt"/>
                  </a:rPr>
                  <a:t>)s|&lt;&lt;1 και |</a:t>
                </a:r>
                <a:r>
                  <a:rPr lang="el-GR" altLang="el-GR" sz="2000" dirty="0" err="1">
                    <a:latin typeface="+mn-lt"/>
                  </a:rPr>
                  <a:t>R</a:t>
                </a:r>
                <a:r>
                  <a:rPr lang="el-GR" altLang="el-GR" sz="2000" baseline="-25000" dirty="0" err="1">
                    <a:latin typeface="+mn-lt"/>
                  </a:rPr>
                  <a:t>D</a:t>
                </a:r>
                <a:r>
                  <a:rPr lang="el-GR" altLang="el-GR" sz="2000" dirty="0" err="1">
                    <a:latin typeface="+mn-lt"/>
                  </a:rPr>
                  <a:t>C</a:t>
                </a:r>
                <a:r>
                  <a:rPr lang="el-GR" altLang="el-GR" sz="2000" baseline="-25000" dirty="0" err="1">
                    <a:latin typeface="+mn-lt"/>
                  </a:rPr>
                  <a:t>DB</a:t>
                </a:r>
                <a:r>
                  <a:rPr lang="el-GR" altLang="el-GR" sz="2000" dirty="0" err="1">
                    <a:latin typeface="+mn-lt"/>
                  </a:rPr>
                  <a:t>s</a:t>
                </a:r>
                <a:r>
                  <a:rPr lang="el-GR" altLang="el-GR" sz="2000" dirty="0">
                    <a:latin typeface="+mn-lt"/>
                  </a:rPr>
                  <a:t>|&lt;&lt;1+g</a:t>
                </a:r>
                <a:r>
                  <a:rPr lang="el-GR" altLang="el-GR" sz="2000" baseline="-25000" dirty="0">
                    <a:latin typeface="+mn-lt"/>
                  </a:rPr>
                  <a:t>m</a:t>
                </a:r>
                <a:r>
                  <a:rPr lang="el-GR" altLang="el-GR" sz="2000" dirty="0">
                    <a:latin typeface="+mn-lt"/>
                  </a:rPr>
                  <a:t>R</a:t>
                </a:r>
                <a:r>
                  <a:rPr lang="el-GR" altLang="el-GR" sz="2000" baseline="-25000" dirty="0">
                    <a:latin typeface="+mn-lt"/>
                  </a:rPr>
                  <a:t>D</a:t>
                </a:r>
                <a:r>
                  <a:rPr lang="el-GR" altLang="el-GR" sz="2000" dirty="0">
                    <a:latin typeface="+mn-lt"/>
                  </a:rPr>
                  <a:t> =&gt; [(1+g</a:t>
                </a:r>
                <a:r>
                  <a:rPr lang="el-GR" altLang="el-GR" sz="2000" baseline="-25000" dirty="0">
                    <a:latin typeface="+mn-lt"/>
                  </a:rPr>
                  <a:t>m</a:t>
                </a:r>
                <a:r>
                  <a:rPr lang="el-GR" altLang="el-GR" sz="2000" dirty="0">
                    <a:latin typeface="+mn-lt"/>
                  </a:rPr>
                  <a:t>R</a:t>
                </a:r>
                <a:r>
                  <a:rPr lang="el-GR" altLang="el-GR" sz="2000" baseline="-25000" dirty="0">
                    <a:latin typeface="+mn-lt"/>
                  </a:rPr>
                  <a:t>D</a:t>
                </a:r>
                <a:r>
                  <a:rPr lang="el-GR" altLang="el-GR" sz="2000" dirty="0">
                    <a:latin typeface="+mn-lt"/>
                  </a:rPr>
                  <a:t>)</a:t>
                </a:r>
                <a:r>
                  <a:rPr lang="el-GR" altLang="el-GR" sz="2000" dirty="0" err="1">
                    <a:latin typeface="+mn-lt"/>
                  </a:rPr>
                  <a:t>C</a:t>
                </a:r>
                <a:r>
                  <a:rPr lang="el-GR" altLang="el-GR" sz="2000" baseline="-25000" dirty="0" err="1">
                    <a:latin typeface="+mn-lt"/>
                  </a:rPr>
                  <a:t>GD</a:t>
                </a:r>
                <a:r>
                  <a:rPr lang="el-GR" altLang="el-GR" sz="2000" dirty="0" err="1">
                    <a:latin typeface="+mn-lt"/>
                  </a:rPr>
                  <a:t>s</a:t>
                </a:r>
                <a:r>
                  <a:rPr lang="el-GR" altLang="el-GR" sz="2000" dirty="0">
                    <a:latin typeface="+mn-lt"/>
                  </a:rPr>
                  <a:t>]</a:t>
                </a:r>
                <a:r>
                  <a:rPr lang="el-GR" altLang="el-GR" sz="2000" baseline="30000" dirty="0">
                    <a:latin typeface="+mn-lt"/>
                  </a:rPr>
                  <a:t>-1  </a:t>
                </a:r>
                <a:r>
                  <a:rPr lang="el-GR" altLang="el-GR" sz="2000" dirty="0">
                    <a:latin typeface="+mn-lt"/>
                  </a:rPr>
                  <a:t>=&gt; κυρίως χωρητική αντίσταση εισόδου</a:t>
                </a:r>
              </a:p>
              <a:p>
                <a:pPr algn="l">
                  <a:spcBef>
                    <a:spcPct val="50000"/>
                  </a:spcBef>
                </a:pPr>
                <a:r>
                  <a:rPr lang="el-GR" altLang="el-GR" sz="2000" dirty="0">
                    <a:latin typeface="+mn-lt"/>
                  </a:rPr>
                  <a:t>Για</a:t>
                </a:r>
                <a14:m>
                  <m:oMath xmlns:m="http://schemas.openxmlformats.org/officeDocument/2006/math">
                    <m:r>
                      <a:rPr lang="el-GR" altLang="el-GR" sz="2000" i="1" dirty="0" smtClean="0">
                        <a:latin typeface="Cambria Math" panose="02040503050406030204" pitchFamily="18" charset="0"/>
                      </a:rPr>
                      <m:t> </m:t>
                    </m:r>
                    <m:r>
                      <a:rPr lang="el-GR" altLang="el-GR" sz="2000" i="1" dirty="0" smtClean="0">
                        <a:latin typeface="Cambria Math" panose="02040503050406030204" pitchFamily="18" charset="0"/>
                      </a:rPr>
                      <m:t>𝜔</m:t>
                    </m:r>
                    <m:r>
                      <a:rPr lang="el-GR" altLang="el-GR" sz="2000" i="1" dirty="0" smtClean="0">
                        <a:latin typeface="Cambria Math" panose="02040503050406030204" pitchFamily="18" charset="0"/>
                      </a:rPr>
                      <m:t>&gt;&gt; </m:t>
                    </m:r>
                  </m:oMath>
                </a14:m>
                <a:r>
                  <a:rPr lang="el-GR" altLang="el-GR" sz="2000" dirty="0">
                    <a:latin typeface="+mn-lt"/>
                  </a:rPr>
                  <a:t>και </a:t>
                </a:r>
                <a14:m>
                  <m:oMath xmlns:m="http://schemas.openxmlformats.org/officeDocument/2006/math">
                    <m:r>
                      <a:rPr lang="en-US" altLang="el-GR" sz="2000" i="1" dirty="0" smtClean="0">
                        <a:latin typeface="Cambria Math" panose="02040503050406030204" pitchFamily="18" charset="0"/>
                      </a:rPr>
                      <m:t>𝐶</m:t>
                    </m:r>
                    <m:r>
                      <a:rPr lang="en-US" altLang="el-GR" sz="2000" i="1" baseline="-25000" dirty="0">
                        <a:latin typeface="Cambria Math" panose="02040503050406030204" pitchFamily="18" charset="0"/>
                      </a:rPr>
                      <m:t>𝐺𝐷</m:t>
                    </m:r>
                    <m:r>
                      <a:rPr lang="en-US" altLang="el-GR" sz="2000" i="1" dirty="0">
                        <a:latin typeface="Cambria Math" panose="02040503050406030204" pitchFamily="18" charset="0"/>
                      </a:rPr>
                      <m:t>&gt;&gt;</m:t>
                    </m:r>
                    <m:r>
                      <a:rPr lang="el-GR" altLang="el-GR" sz="2000" i="1" dirty="0">
                        <a:latin typeface="Cambria Math" panose="02040503050406030204" pitchFamily="18" charset="0"/>
                      </a:rPr>
                      <m:t>,  </m:t>
                    </m:r>
                  </m:oMath>
                </a14:m>
                <a:r>
                  <a:rPr lang="el-GR" altLang="el-GR" sz="2000" dirty="0">
                    <a:latin typeface="+mn-lt"/>
                  </a:rPr>
                  <a:t>από το (</a:t>
                </a:r>
                <a:r>
                  <a:rPr lang="en-US" altLang="el-GR" sz="2000" dirty="0">
                    <a:latin typeface="+mn-lt"/>
                  </a:rPr>
                  <a:t>c)</a:t>
                </a:r>
                <a:r>
                  <a:rPr lang="el-GR" altLang="el-GR" sz="2000" dirty="0">
                    <a:latin typeface="+mn-lt"/>
                  </a:rPr>
                  <a:t> </a:t>
                </a:r>
                <a:r>
                  <a:rPr lang="el-GR" altLang="el-GR" sz="2000" dirty="0" smtClean="0">
                    <a:latin typeface="+mn-lt"/>
                    <a:ea typeface="Cambria Math" panose="02040503050406030204" pitchFamily="18" charset="0"/>
                  </a:rPr>
                  <a:t>⇒</a:t>
                </a:r>
                <a:r>
                  <a:rPr lang="en-US" altLang="el-GR" sz="2000" dirty="0" smtClean="0">
                    <a:latin typeface="+mn-lt"/>
                    <a:ea typeface="Cambria Math" panose="02040503050406030204" pitchFamily="18" charset="0"/>
                  </a:rPr>
                  <a:t> </a:t>
                </a:r>
                <a14:m>
                  <m:oMath xmlns:m="http://schemas.openxmlformats.org/officeDocument/2006/math">
                    <m:r>
                      <a:rPr lang="el-GR" altLang="el-GR" sz="2000" i="1" dirty="0" err="1">
                        <a:latin typeface="Cambria Math" panose="02040503050406030204" pitchFamily="18" charset="0"/>
                      </a:rPr>
                      <m:t>𝑍</m:t>
                    </m:r>
                    <m:r>
                      <a:rPr lang="el-GR" altLang="el-GR" sz="2000" i="1" baseline="-25000" dirty="0" err="1">
                        <a:latin typeface="Cambria Math" panose="02040503050406030204" pitchFamily="18" charset="0"/>
                      </a:rPr>
                      <m:t>𝑖𝑛</m:t>
                    </m:r>
                    <m:r>
                      <a:rPr lang="el-GR" altLang="el-GR" sz="2000" i="1" dirty="0">
                        <a:latin typeface="Cambria Math" panose="02040503050406030204" pitchFamily="18" charset="0"/>
                      </a:rPr>
                      <m:t>=</m:t>
                    </m:r>
                    <m:r>
                      <a:rPr lang="el-GR" altLang="el-GR" sz="2000" i="1" dirty="0">
                        <a:latin typeface="Cambria Math" panose="02040503050406030204" pitchFamily="18" charset="0"/>
                      </a:rPr>
                      <m:t>𝑅𝐷</m:t>
                    </m:r>
                    <m:r>
                      <a:rPr lang="el-GR" altLang="el-GR" sz="2000" i="1" dirty="0">
                        <a:latin typeface="Cambria Math" panose="02040503050406030204" pitchFamily="18" charset="0"/>
                      </a:rPr>
                      <m:t>//(1/</m:t>
                    </m:r>
                    <m:r>
                      <a:rPr lang="el-GR" altLang="el-GR" sz="2000" i="1" dirty="0" err="1">
                        <a:latin typeface="Cambria Math" panose="02040503050406030204" pitchFamily="18" charset="0"/>
                      </a:rPr>
                      <m:t>𝑔</m:t>
                    </m:r>
                    <m:r>
                      <a:rPr lang="el-GR" altLang="el-GR" sz="2000" i="1" baseline="-25000" dirty="0" err="1">
                        <a:latin typeface="Cambria Math" panose="02040503050406030204" pitchFamily="18" charset="0"/>
                      </a:rPr>
                      <m:t>𝑚</m:t>
                    </m:r>
                    <m:r>
                      <a:rPr lang="el-GR" altLang="el-GR" sz="2000" i="1" dirty="0">
                        <a:latin typeface="Cambria Math" panose="02040503050406030204" pitchFamily="18" charset="0"/>
                      </a:rPr>
                      <m:t>)</m:t>
                    </m:r>
                  </m:oMath>
                </a14:m>
                <a:endParaRPr lang="el-GR" altLang="el-GR" sz="2000" baseline="30000" dirty="0">
                  <a:latin typeface="+mn-lt"/>
                </a:endParaRPr>
              </a:p>
            </p:txBody>
          </p:sp>
        </mc:Choice>
        <mc:Fallback xmlns="">
          <p:sp>
            <p:nvSpPr>
              <p:cNvPr id="33" name="Text Box 108"/>
              <p:cNvSpPr txBox="1">
                <a:spLocks noRot="1" noChangeAspect="1" noMove="1" noResize="1" noEditPoints="1" noAdjustHandles="1" noChangeArrowheads="1" noChangeShapeType="1" noTextEdit="1"/>
              </p:cNvSpPr>
              <p:nvPr/>
            </p:nvSpPr>
            <p:spPr bwMode="auto">
              <a:xfrm>
                <a:off x="334716" y="4961595"/>
                <a:ext cx="8366125" cy="1169551"/>
              </a:xfrm>
              <a:prstGeom prst="rect">
                <a:avLst/>
              </a:prstGeom>
              <a:blipFill rotWithShape="0">
                <a:blip r:embed="rId15"/>
                <a:stretch>
                  <a:fillRect l="-802" t="-3125" b="-8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spTree>
    <p:custDataLst>
      <p:tags r:id="rId2"/>
    </p:custDataLst>
    <p:extLst>
      <p:ext uri="{BB962C8B-B14F-4D97-AF65-F5344CB8AC3E}">
        <p14:creationId xmlns:p14="http://schemas.microsoft.com/office/powerpoint/2010/main" val="294562229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normAutofit/>
          </a:bodyPr>
          <a:lstStyle/>
          <a:p>
            <a:r>
              <a:rPr lang="el-GR" sz="4000" dirty="0" err="1"/>
              <a:t>Ακολουθητής</a:t>
            </a:r>
            <a:r>
              <a:rPr lang="el-GR" sz="4000" dirty="0"/>
              <a:t> </a:t>
            </a:r>
            <a:r>
              <a:rPr lang="el-GR" sz="4000" dirty="0" smtClean="0"/>
              <a:t>πηγής</a:t>
            </a:r>
            <a:r>
              <a:rPr lang="en-US" sz="4000" dirty="0" smtClean="0"/>
              <a:t> (</a:t>
            </a:r>
            <a:r>
              <a:rPr lang="el-GR" sz="4000" dirty="0" smtClean="0"/>
              <a:t>1 από 3</a:t>
            </a:r>
            <a:r>
              <a:rPr lang="el-GR" sz="4000" dirty="0" smtClean="0"/>
              <a:t>)</a:t>
            </a:r>
            <a:endParaRPr lang="el-GR" sz="4000" dirty="0"/>
          </a:p>
        </p:txBody>
      </p:sp>
      <p:graphicFrame>
        <p:nvGraphicFramePr>
          <p:cNvPr id="37" name="Object 63" descr="Κύκλωμα ακολουθητή πηγής"/>
          <p:cNvGraphicFramePr>
            <a:graphicFrameLocks noGrp="1" noChangeAspect="1"/>
          </p:cNvGraphicFramePr>
          <p:nvPr>
            <p:ph idx="1"/>
            <p:extLst>
              <p:ext uri="{D42A27DB-BD31-4B8C-83A1-F6EECF244321}">
                <p14:modId xmlns:p14="http://schemas.microsoft.com/office/powerpoint/2010/main" val="1162993317"/>
              </p:ext>
            </p:extLst>
          </p:nvPr>
        </p:nvGraphicFramePr>
        <p:xfrm>
          <a:off x="4572000" y="1314402"/>
          <a:ext cx="3981626" cy="1355447"/>
        </p:xfrm>
        <a:graphic>
          <a:graphicData uri="http://schemas.openxmlformats.org/presentationml/2006/ole">
            <mc:AlternateContent xmlns:mc="http://schemas.openxmlformats.org/markup-compatibility/2006">
              <mc:Choice xmlns:v="urn:schemas-microsoft-com:vml" Requires="v">
                <p:oleObj spid="_x0000_s36970" name="Photo Editor Photo" r:id="rId4" imgW="3580952" imgH="1219370" progId="MSPhotoEd.3">
                  <p:embed/>
                </p:oleObj>
              </mc:Choice>
              <mc:Fallback>
                <p:oleObj name="Photo Editor Photo" r:id="rId4" imgW="3580952" imgH="1219370"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1314402"/>
                        <a:ext cx="3981626" cy="1355447"/>
                      </a:xfrm>
                      <a:prstGeom prst="rect">
                        <a:avLst/>
                      </a:prstGeom>
                      <a:noFill/>
                      <a:ln>
                        <a:noFill/>
                      </a:ln>
                      <a:effectLst/>
                    </p:spPr>
                  </p:pic>
                </p:oleObj>
              </mc:Fallback>
            </mc:AlternateContent>
          </a:graphicData>
        </a:graphic>
      </p:graphicFrame>
      <p:sp>
        <p:nvSpPr>
          <p:cNvPr id="3" name="Θέση κειμένου 2"/>
          <p:cNvSpPr>
            <a:spLocks noGrp="1"/>
          </p:cNvSpPr>
          <p:nvPr>
            <p:ph type="body" sz="half" idx="2"/>
          </p:nvPr>
        </p:nvSpPr>
        <p:spPr>
          <a:xfrm>
            <a:off x="554135" y="1404770"/>
            <a:ext cx="3008313" cy="396044"/>
          </a:xfrm>
        </p:spPr>
        <p:txBody>
          <a:bodyPr>
            <a:normAutofit lnSpcReduction="10000"/>
          </a:bodyPr>
          <a:lstStyle/>
          <a:p>
            <a:pPr>
              <a:spcBef>
                <a:spcPct val="50000"/>
              </a:spcBef>
            </a:pPr>
            <a:r>
              <a:rPr lang="el-GR" altLang="el-GR" dirty="0"/>
              <a:t>Κόμβος εξόδου</a:t>
            </a:r>
          </a:p>
          <a:p>
            <a:endParaRPr lang="el-GR" dirty="0"/>
          </a:p>
        </p:txBody>
      </p:sp>
      <p:graphicFrame>
        <p:nvGraphicFramePr>
          <p:cNvPr id="38" name="Object 64"/>
          <p:cNvGraphicFramePr>
            <a:graphicFrameLocks noChangeAspect="1"/>
          </p:cNvGraphicFramePr>
          <p:nvPr>
            <p:extLst>
              <p:ext uri="{D42A27DB-BD31-4B8C-83A1-F6EECF244321}">
                <p14:modId xmlns:p14="http://schemas.microsoft.com/office/powerpoint/2010/main" val="274284859"/>
              </p:ext>
            </p:extLst>
          </p:nvPr>
        </p:nvGraphicFramePr>
        <p:xfrm>
          <a:off x="71694" y="1957381"/>
          <a:ext cx="2854643" cy="386713"/>
        </p:xfrm>
        <a:graphic>
          <a:graphicData uri="http://schemas.openxmlformats.org/presentationml/2006/ole">
            <mc:AlternateContent xmlns:mc="http://schemas.openxmlformats.org/markup-compatibility/2006">
              <mc:Choice xmlns:v="urn:schemas-microsoft-com:vml" Requires="v">
                <p:oleObj spid="_x0000_s36971" name="Equation" r:id="rId6" imgW="1688760" imgH="228600" progId="Equation.3">
                  <p:embed/>
                </p:oleObj>
              </mc:Choice>
              <mc:Fallback>
                <p:oleObj name="Equation" r:id="rId6" imgW="1688760" imgH="2286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694" y="1957381"/>
                        <a:ext cx="2854643" cy="386713"/>
                      </a:xfrm>
                      <a:prstGeom prst="rect">
                        <a:avLst/>
                      </a:prstGeom>
                      <a:noFill/>
                      <a:ln>
                        <a:noFill/>
                      </a:ln>
                      <a:effectLst/>
                    </p:spPr>
                  </p:pic>
                </p:oleObj>
              </mc:Fallback>
            </mc:AlternateContent>
          </a:graphicData>
        </a:graphic>
      </p:graphicFrame>
      <p:graphicFrame>
        <p:nvGraphicFramePr>
          <p:cNvPr id="39" name="Object 65"/>
          <p:cNvGraphicFramePr>
            <a:graphicFrameLocks noChangeAspect="1"/>
          </p:cNvGraphicFramePr>
          <p:nvPr>
            <p:extLst>
              <p:ext uri="{D42A27DB-BD31-4B8C-83A1-F6EECF244321}">
                <p14:modId xmlns:p14="http://schemas.microsoft.com/office/powerpoint/2010/main" val="906079457"/>
              </p:ext>
            </p:extLst>
          </p:nvPr>
        </p:nvGraphicFramePr>
        <p:xfrm>
          <a:off x="2823801" y="1885418"/>
          <a:ext cx="1886808" cy="679909"/>
        </p:xfrm>
        <a:graphic>
          <a:graphicData uri="http://schemas.openxmlformats.org/presentationml/2006/ole">
            <mc:AlternateContent xmlns:mc="http://schemas.openxmlformats.org/markup-compatibility/2006">
              <mc:Choice xmlns:v="urn:schemas-microsoft-com:vml" Requires="v">
                <p:oleObj spid="_x0000_s36972" name="Equation" r:id="rId8" imgW="1193760" imgH="431640" progId="Equation.3">
                  <p:embed/>
                </p:oleObj>
              </mc:Choice>
              <mc:Fallback>
                <p:oleObj name="Equation" r:id="rId8" imgW="1193760" imgH="4316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23801" y="1885418"/>
                        <a:ext cx="1886808" cy="679909"/>
                      </a:xfrm>
                      <a:prstGeom prst="rect">
                        <a:avLst/>
                      </a:prstGeom>
                      <a:noFill/>
                      <a:ln>
                        <a:noFill/>
                      </a:ln>
                      <a:effectLst/>
                    </p:spPr>
                  </p:pic>
                </p:oleObj>
              </mc:Fallback>
            </mc:AlternateContent>
          </a:graphicData>
        </a:graphic>
      </p:graphicFrame>
      <p:sp>
        <p:nvSpPr>
          <p:cNvPr id="6" name="Ορθογώνιο 5"/>
          <p:cNvSpPr/>
          <p:nvPr/>
        </p:nvSpPr>
        <p:spPr>
          <a:xfrm>
            <a:off x="595083" y="2490536"/>
            <a:ext cx="1807867" cy="400110"/>
          </a:xfrm>
          <a:prstGeom prst="rect">
            <a:avLst/>
          </a:prstGeom>
        </p:spPr>
        <p:txBody>
          <a:bodyPr wrap="none">
            <a:spAutoFit/>
          </a:bodyPr>
          <a:lstStyle/>
          <a:p>
            <a:pPr>
              <a:spcBef>
                <a:spcPct val="50000"/>
              </a:spcBef>
            </a:pPr>
            <a:r>
              <a:rPr lang="el-GR" altLang="el-GR" sz="2000" dirty="0">
                <a:latin typeface="+mj-lt"/>
              </a:rPr>
              <a:t>Τάσεις εισόδου</a:t>
            </a:r>
          </a:p>
        </p:txBody>
      </p:sp>
      <p:graphicFrame>
        <p:nvGraphicFramePr>
          <p:cNvPr id="40" name="Object 66"/>
          <p:cNvGraphicFramePr>
            <a:graphicFrameLocks noChangeAspect="1"/>
          </p:cNvGraphicFramePr>
          <p:nvPr>
            <p:extLst>
              <p:ext uri="{D42A27DB-BD31-4B8C-83A1-F6EECF244321}">
                <p14:modId xmlns:p14="http://schemas.microsoft.com/office/powerpoint/2010/main" val="1398979892"/>
              </p:ext>
            </p:extLst>
          </p:nvPr>
        </p:nvGraphicFramePr>
        <p:xfrm>
          <a:off x="226957" y="2995604"/>
          <a:ext cx="5184520" cy="432262"/>
        </p:xfrm>
        <a:graphic>
          <a:graphicData uri="http://schemas.openxmlformats.org/presentationml/2006/ole">
            <mc:AlternateContent xmlns:mc="http://schemas.openxmlformats.org/markup-compatibility/2006">
              <mc:Choice xmlns:v="urn:schemas-microsoft-com:vml" Requires="v">
                <p:oleObj spid="_x0000_s36973" name="Equation" r:id="rId10" imgW="2743200" imgH="228600" progId="Equation.3">
                  <p:embed/>
                </p:oleObj>
              </mc:Choice>
              <mc:Fallback>
                <p:oleObj name="Equation" r:id="rId10" imgW="2743200" imgH="2286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6957" y="2995604"/>
                        <a:ext cx="5184520" cy="432262"/>
                      </a:xfrm>
                      <a:prstGeom prst="rect">
                        <a:avLst/>
                      </a:prstGeom>
                      <a:noFill/>
                      <a:ln>
                        <a:noFill/>
                      </a:ln>
                      <a:effectLst/>
                    </p:spPr>
                  </p:pic>
                </p:oleObj>
              </mc:Fallback>
            </mc:AlternateContent>
          </a:graphicData>
        </a:graphic>
      </p:graphicFrame>
      <p:graphicFrame>
        <p:nvGraphicFramePr>
          <p:cNvPr id="41" name="Object 67"/>
          <p:cNvGraphicFramePr>
            <a:graphicFrameLocks noChangeAspect="1"/>
          </p:cNvGraphicFramePr>
          <p:nvPr>
            <p:extLst>
              <p:ext uri="{D42A27DB-BD31-4B8C-83A1-F6EECF244321}">
                <p14:modId xmlns:p14="http://schemas.microsoft.com/office/powerpoint/2010/main" val="3471801913"/>
              </p:ext>
            </p:extLst>
          </p:nvPr>
        </p:nvGraphicFramePr>
        <p:xfrm>
          <a:off x="215516" y="3549369"/>
          <a:ext cx="7204469" cy="693637"/>
        </p:xfrm>
        <a:graphic>
          <a:graphicData uri="http://schemas.openxmlformats.org/presentationml/2006/ole">
            <mc:AlternateContent xmlns:mc="http://schemas.openxmlformats.org/markup-compatibility/2006">
              <mc:Choice xmlns:v="urn:schemas-microsoft-com:vml" Requires="v">
                <p:oleObj spid="_x0000_s36974" name="Equation" r:id="rId12" imgW="4470120" imgH="431640" progId="Equation.3">
                  <p:embed/>
                </p:oleObj>
              </mc:Choice>
              <mc:Fallback>
                <p:oleObj name="Equation" r:id="rId12" imgW="4470120" imgH="43164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5516" y="3549369"/>
                        <a:ext cx="7204469" cy="693637"/>
                      </a:xfrm>
                      <a:prstGeom prst="rect">
                        <a:avLst/>
                      </a:prstGeom>
                      <a:noFill/>
                      <a:ln>
                        <a:noFill/>
                      </a:ln>
                      <a:effectLst/>
                    </p:spPr>
                  </p:pic>
                </p:oleObj>
              </mc:Fallback>
            </mc:AlternateContent>
          </a:graphicData>
        </a:graphic>
      </p:graphicFrame>
      <p:grpSp>
        <p:nvGrpSpPr>
          <p:cNvPr id="42" name="Group 70" descr="Υπολογισμός του ω p1"/>
          <p:cNvGrpSpPr>
            <a:grpSpLocks/>
          </p:cNvGrpSpPr>
          <p:nvPr/>
        </p:nvGrpSpPr>
        <p:grpSpPr bwMode="auto">
          <a:xfrm>
            <a:off x="366279" y="4684692"/>
            <a:ext cx="4043363" cy="979089"/>
            <a:chOff x="2348" y="2024"/>
            <a:chExt cx="1899" cy="394"/>
          </a:xfrm>
        </p:grpSpPr>
        <p:graphicFrame>
          <p:nvGraphicFramePr>
            <p:cNvPr id="43" name="Object 68" descr="Υπολογισμός του ω p1"/>
            <p:cNvGraphicFramePr>
              <a:graphicFrameLocks noChangeAspect="1"/>
            </p:cNvGraphicFramePr>
            <p:nvPr>
              <p:extLst>
                <p:ext uri="{D42A27DB-BD31-4B8C-83A1-F6EECF244321}">
                  <p14:modId xmlns:p14="http://schemas.microsoft.com/office/powerpoint/2010/main" val="2882164358"/>
                </p:ext>
              </p:extLst>
            </p:nvPr>
          </p:nvGraphicFramePr>
          <p:xfrm>
            <a:off x="2348" y="2024"/>
            <a:ext cx="1064" cy="271"/>
          </p:xfrm>
          <a:graphic>
            <a:graphicData uri="http://schemas.openxmlformats.org/presentationml/2006/ole">
              <mc:AlternateContent xmlns:mc="http://schemas.openxmlformats.org/markup-compatibility/2006">
                <mc:Choice xmlns:v="urn:schemas-microsoft-com:vml" Requires="v">
                  <p:oleObj spid="_x0000_s36975" name="Equation" r:id="rId14" imgW="1688760" imgH="431640" progId="Equation.3">
                    <p:embed/>
                  </p:oleObj>
                </mc:Choice>
                <mc:Fallback>
                  <p:oleObj name="Equation" r:id="rId14" imgW="1688760" imgH="43164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348" y="2024"/>
                          <a:ext cx="1064" cy="2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 name="Object 69" descr="[DECORATIVE]"/>
            <p:cNvGraphicFramePr>
              <a:graphicFrameLocks noChangeAspect="1"/>
            </p:cNvGraphicFramePr>
            <p:nvPr>
              <p:extLst>
                <p:ext uri="{D42A27DB-BD31-4B8C-83A1-F6EECF244321}">
                  <p14:modId xmlns:p14="http://schemas.microsoft.com/office/powerpoint/2010/main" val="2591043195"/>
                </p:ext>
              </p:extLst>
            </p:nvPr>
          </p:nvGraphicFramePr>
          <p:xfrm>
            <a:off x="3415" y="2027"/>
            <a:ext cx="832" cy="391"/>
          </p:xfrm>
          <a:graphic>
            <a:graphicData uri="http://schemas.openxmlformats.org/presentationml/2006/ole">
              <mc:AlternateContent xmlns:mc="http://schemas.openxmlformats.org/markup-compatibility/2006">
                <mc:Choice xmlns:v="urn:schemas-microsoft-com:vml" Requires="v">
                  <p:oleObj spid="_x0000_s36976" name="Equation" r:id="rId16" imgW="1320480" imgH="622080" progId="Equation.3">
                    <p:embed/>
                  </p:oleObj>
                </mc:Choice>
                <mc:Fallback>
                  <p:oleObj name="Equation" r:id="rId16" imgW="1320480" imgH="622080"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415" y="2027"/>
                          <a:ext cx="832" cy="3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mc:AlternateContent xmlns:mc="http://schemas.openxmlformats.org/markup-compatibility/2006" xmlns:a14="http://schemas.microsoft.com/office/drawing/2010/main">
        <mc:Choice Requires="a14">
          <p:sp>
            <p:nvSpPr>
              <p:cNvPr id="45" name="Text Box 76"/>
              <p:cNvSpPr txBox="1">
                <a:spLocks noChangeArrowheads="1"/>
              </p:cNvSpPr>
              <p:nvPr/>
            </p:nvSpPr>
            <p:spPr bwMode="auto">
              <a:xfrm>
                <a:off x="5400037" y="4763003"/>
                <a:ext cx="3634271" cy="822469"/>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14:m>
                  <m:oMathPara xmlns:m="http://schemas.openxmlformats.org/officeDocument/2006/math">
                    <m:oMathParaPr>
                      <m:jc m:val="centerGroup"/>
                    </m:oMathParaPr>
                    <m:oMath xmlns:m="http://schemas.openxmlformats.org/officeDocument/2006/math">
                      <m:r>
                        <m:rPr>
                          <m:nor/>
                        </m:rPr>
                        <a:rPr lang="el-GR" altLang="el-GR" dirty="0">
                          <a:latin typeface="+mn-lt"/>
                          <a:cs typeface="Times New Roman" panose="02020603050405020304" pitchFamily="18" charset="0"/>
                        </a:rPr>
                        <m:t>Αν</m:t>
                      </m:r>
                      <m:r>
                        <m:rPr>
                          <m:nor/>
                        </m:rPr>
                        <a:rPr lang="el-GR" altLang="el-GR" dirty="0">
                          <a:latin typeface="+mn-lt"/>
                          <a:cs typeface="Times New Roman" panose="02020603050405020304" pitchFamily="18" charset="0"/>
                        </a:rPr>
                        <m:t>  </m:t>
                      </m:r>
                      <m:r>
                        <m:rPr>
                          <m:nor/>
                        </m:rPr>
                        <a:rPr lang="el-GR" altLang="el-GR" dirty="0">
                          <a:latin typeface="+mn-lt"/>
                          <a:cs typeface="Times New Roman" panose="02020603050405020304" pitchFamily="18" charset="0"/>
                        </a:rPr>
                        <m:t>Rs</m:t>
                      </m:r>
                      <m:r>
                        <m:rPr>
                          <m:nor/>
                        </m:rPr>
                        <a:rPr lang="el-GR" altLang="el-GR" dirty="0">
                          <a:latin typeface="+mn-lt"/>
                          <a:cs typeface="Times New Roman" panose="02020603050405020304" pitchFamily="18" charset="0"/>
                        </a:rPr>
                        <m:t>=0, </m:t>
                      </m:r>
                      <m:r>
                        <m:rPr>
                          <m:nor/>
                        </m:rPr>
                        <a:rPr lang="el-GR" altLang="el-GR" dirty="0">
                          <a:latin typeface="+mn-lt"/>
                          <a:cs typeface="Times New Roman" panose="02020603050405020304" pitchFamily="18" charset="0"/>
                        </a:rPr>
                        <m:t>τότε</m:t>
                      </m:r>
                      <m:r>
                        <m:rPr>
                          <m:nor/>
                        </m:rPr>
                        <a:rPr lang="el-GR" altLang="el-GR" dirty="0">
                          <a:latin typeface="+mn-lt"/>
                          <a:cs typeface="Times New Roman" panose="02020603050405020304" pitchFamily="18" charset="0"/>
                        </a:rPr>
                        <m:t> </m:t>
                      </m:r>
                      <m:r>
                        <m:rPr>
                          <m:nor/>
                        </m:rPr>
                        <a:rPr lang="el-GR" altLang="el-GR" dirty="0">
                          <a:latin typeface="+mn-lt"/>
                          <a:cs typeface="Times New Roman" panose="02020603050405020304" pitchFamily="18" charset="0"/>
                        </a:rPr>
                        <m:t>ωp</m:t>
                      </m:r>
                      <m:r>
                        <m:rPr>
                          <m:nor/>
                        </m:rPr>
                        <a:rPr lang="el-GR" altLang="el-GR" baseline="-25000" dirty="0">
                          <a:latin typeface="+mn-lt"/>
                          <a:cs typeface="Times New Roman" panose="02020603050405020304" pitchFamily="18" charset="0"/>
                        </a:rPr>
                        <m:t>1=</m:t>
                      </m:r>
                      <m:r>
                        <m:rPr>
                          <m:nor/>
                        </m:rPr>
                        <a:rPr lang="el-GR" altLang="el-GR" dirty="0">
                          <a:latin typeface="+mn-lt"/>
                          <a:cs typeface="Times New Roman" panose="02020603050405020304" pitchFamily="18" charset="0"/>
                        </a:rPr>
                        <m:t>gm</m:t>
                      </m:r>
                      <m:r>
                        <m:rPr>
                          <m:nor/>
                        </m:rPr>
                        <a:rPr lang="el-GR" altLang="el-GR" dirty="0">
                          <a:latin typeface="+mn-lt"/>
                          <a:cs typeface="Times New Roman" panose="02020603050405020304" pitchFamily="18" charset="0"/>
                        </a:rPr>
                        <m:t>/(</m:t>
                      </m:r>
                      <m:r>
                        <m:rPr>
                          <m:nor/>
                        </m:rPr>
                        <a:rPr lang="el-GR" altLang="el-GR" dirty="0">
                          <a:latin typeface="+mn-lt"/>
                          <a:cs typeface="Times New Roman" panose="02020603050405020304" pitchFamily="18" charset="0"/>
                        </a:rPr>
                        <m:t>CL</m:t>
                      </m:r>
                      <m:r>
                        <m:rPr>
                          <m:nor/>
                        </m:rPr>
                        <a:rPr lang="el-GR" altLang="el-GR" dirty="0">
                          <a:latin typeface="+mn-lt"/>
                          <a:cs typeface="Times New Roman" panose="02020603050405020304" pitchFamily="18" charset="0"/>
                        </a:rPr>
                        <m:t>+</m:t>
                      </m:r>
                      <m:r>
                        <m:rPr>
                          <m:nor/>
                        </m:rPr>
                        <a:rPr lang="el-GR" altLang="el-GR" dirty="0">
                          <a:latin typeface="+mn-lt"/>
                          <a:cs typeface="Times New Roman" panose="02020603050405020304" pitchFamily="18" charset="0"/>
                        </a:rPr>
                        <m:t>CGS</m:t>
                      </m:r>
                      <m:r>
                        <m:rPr>
                          <m:nor/>
                        </m:rPr>
                        <a:rPr lang="el-GR" altLang="el-GR" dirty="0">
                          <a:latin typeface="+mn-lt"/>
                          <a:cs typeface="Times New Roman" panose="02020603050405020304" pitchFamily="18" charset="0"/>
                        </a:rPr>
                        <m:t>)</m:t>
                      </m:r>
                    </m:oMath>
                  </m:oMathPara>
                </a14:m>
                <a:endParaRPr lang="el-GR" altLang="el-GR" dirty="0">
                  <a:latin typeface="+mn-lt"/>
                  <a:cs typeface="Times New Roman" panose="02020603050405020304" pitchFamily="18" charset="0"/>
                </a:endParaRPr>
              </a:p>
            </p:txBody>
          </p:sp>
        </mc:Choice>
        <mc:Fallback xmlns="">
          <p:sp>
            <p:nvSpPr>
              <p:cNvPr id="45" name="Text Box 76"/>
              <p:cNvSpPr txBox="1">
                <a:spLocks noRot="1" noChangeAspect="1" noMove="1" noResize="1" noEditPoints="1" noAdjustHandles="1" noChangeArrowheads="1" noChangeShapeType="1" noTextEdit="1"/>
              </p:cNvSpPr>
              <p:nvPr/>
            </p:nvSpPr>
            <p:spPr bwMode="auto">
              <a:xfrm>
                <a:off x="5400037" y="4763003"/>
                <a:ext cx="3634271" cy="822469"/>
              </a:xfrm>
              <a:prstGeom prst="rect">
                <a:avLst/>
              </a:prstGeom>
              <a:blipFill rotWithShape="0">
                <a:blip r:embed="rId18"/>
                <a:stretch>
                  <a:fillRect b="-814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spTree>
    <p:custDataLst>
      <p:tags r:id="rId2"/>
    </p:custDataLst>
    <p:extLst>
      <p:ext uri="{BB962C8B-B14F-4D97-AF65-F5344CB8AC3E}">
        <p14:creationId xmlns:p14="http://schemas.microsoft.com/office/powerpoint/2010/main" val="228939167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err="1" smtClean="0"/>
              <a:t>Ακολουθητής</a:t>
            </a:r>
            <a:r>
              <a:rPr lang="el-GR" dirty="0" smtClean="0"/>
              <a:t> πηγής (</a:t>
            </a:r>
            <a:r>
              <a:rPr lang="el-GR" dirty="0" smtClean="0"/>
              <a:t>2 από 3</a:t>
            </a:r>
            <a:r>
              <a:rPr lang="el-GR" dirty="0" smtClean="0"/>
              <a:t>)</a:t>
            </a:r>
            <a:endParaRPr lang="el-GR" dirty="0"/>
          </a:p>
        </p:txBody>
      </p:sp>
      <p:graphicFrame>
        <p:nvGraphicFramePr>
          <p:cNvPr id="14" name="Object 75" descr="Κύκλωμα ακολουθητή πηγής"/>
          <p:cNvGraphicFramePr>
            <a:graphicFrameLocks noGrp="1" noChangeAspect="1"/>
          </p:cNvGraphicFramePr>
          <p:nvPr>
            <p:ph idx="1"/>
            <p:extLst>
              <p:ext uri="{D42A27DB-BD31-4B8C-83A1-F6EECF244321}">
                <p14:modId xmlns:p14="http://schemas.microsoft.com/office/powerpoint/2010/main" val="2780243619"/>
              </p:ext>
            </p:extLst>
          </p:nvPr>
        </p:nvGraphicFramePr>
        <p:xfrm>
          <a:off x="5953603" y="1589871"/>
          <a:ext cx="1984908" cy="1360030"/>
        </p:xfrm>
        <a:graphic>
          <a:graphicData uri="http://schemas.openxmlformats.org/presentationml/2006/ole">
            <mc:AlternateContent xmlns:mc="http://schemas.openxmlformats.org/markup-compatibility/2006">
              <mc:Choice xmlns:v="urn:schemas-microsoft-com:vml" Requires="v">
                <p:oleObj spid="_x0000_s49229" name="Photo Editor Photo" r:id="rId4" imgW="1542857" imgH="1057423" progId="MSPhotoEd.3">
                  <p:embed/>
                </p:oleObj>
              </mc:Choice>
              <mc:Fallback>
                <p:oleObj name="Photo Editor Photo" r:id="rId4" imgW="1542857" imgH="1057423"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3603" y="1589871"/>
                        <a:ext cx="1984908" cy="1360030"/>
                      </a:xfrm>
                      <a:prstGeom prst="rect">
                        <a:avLst/>
                      </a:prstGeom>
                      <a:noFill/>
                      <a:ln>
                        <a:noFill/>
                      </a:ln>
                      <a:effectLst/>
                    </p:spPr>
                  </p:pic>
                </p:oleObj>
              </mc:Fallback>
            </mc:AlternateContent>
          </a:graphicData>
        </a:graphic>
      </p:graphicFrame>
      <p:sp>
        <p:nvSpPr>
          <p:cNvPr id="3" name="Θέση κειμένου 2"/>
          <p:cNvSpPr>
            <a:spLocks noGrp="1"/>
          </p:cNvSpPr>
          <p:nvPr>
            <p:ph type="body" sz="half" idx="2"/>
          </p:nvPr>
        </p:nvSpPr>
        <p:spPr/>
        <p:txBody>
          <a:bodyPr/>
          <a:lstStyle/>
          <a:p>
            <a:r>
              <a:rPr lang="el-GR" altLang="el-GR" dirty="0"/>
              <a:t>Αντίσταση εισόδου του </a:t>
            </a:r>
            <a:r>
              <a:rPr lang="el-GR" altLang="el-GR" dirty="0" err="1"/>
              <a:t>ακολουθητή</a:t>
            </a:r>
            <a:r>
              <a:rPr lang="el-GR" altLang="el-GR" dirty="0"/>
              <a:t> πηγής</a:t>
            </a:r>
          </a:p>
          <a:p>
            <a:endParaRPr lang="el-GR" dirty="0"/>
          </a:p>
        </p:txBody>
      </p:sp>
      <mc:AlternateContent xmlns:mc="http://schemas.openxmlformats.org/markup-compatibility/2006" xmlns:a14="http://schemas.microsoft.com/office/drawing/2010/main">
        <mc:Choice Requires="a14">
          <p:sp>
            <p:nvSpPr>
              <p:cNvPr id="11" name="Text Box 77"/>
              <p:cNvSpPr txBox="1">
                <a:spLocks noChangeArrowheads="1"/>
              </p:cNvSpPr>
              <p:nvPr/>
            </p:nvSpPr>
            <p:spPr bwMode="auto">
              <a:xfrm>
                <a:off x="387943" y="2466743"/>
                <a:ext cx="4400081"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r>
                  <a:rPr lang="el-GR" altLang="el-GR" sz="1800" dirty="0">
                    <a:latin typeface="+mj-lt"/>
                  </a:rPr>
                  <a:t>Σε χαμηλές συχνότητες, </a:t>
                </a:r>
                <a14:m>
                  <m:oMath xmlns:m="http://schemas.openxmlformats.org/officeDocument/2006/math">
                    <m:r>
                      <a:rPr lang="el-GR" altLang="el-GR" sz="1800" i="1" dirty="0" smtClean="0">
                        <a:latin typeface="Cambria Math" panose="02040503050406030204" pitchFamily="18" charset="0"/>
                      </a:rPr>
                      <m:t>𝑔</m:t>
                    </m:r>
                    <m:r>
                      <a:rPr lang="el-GR" altLang="el-GR" sz="1800" i="1" baseline="-25000" dirty="0" err="1">
                        <a:latin typeface="Cambria Math" panose="02040503050406030204" pitchFamily="18" charset="0"/>
                      </a:rPr>
                      <m:t>𝑚𝑏</m:t>
                    </m:r>
                    <m:r>
                      <a:rPr lang="el-GR" altLang="el-GR" sz="1800" i="1" dirty="0">
                        <a:latin typeface="Cambria Math" panose="02040503050406030204" pitchFamily="18" charset="0"/>
                      </a:rPr>
                      <m:t>&gt;&gt;|</m:t>
                    </m:r>
                    <m:r>
                      <a:rPr lang="el-GR" altLang="el-GR" sz="1800" i="1" dirty="0" err="1">
                        <a:latin typeface="Cambria Math" panose="02040503050406030204" pitchFamily="18" charset="0"/>
                      </a:rPr>
                      <m:t>𝐶</m:t>
                    </m:r>
                    <m:r>
                      <a:rPr lang="el-GR" altLang="el-GR" sz="1800" i="1" baseline="-25000" dirty="0" err="1">
                        <a:latin typeface="Cambria Math" panose="02040503050406030204" pitchFamily="18" charset="0"/>
                      </a:rPr>
                      <m:t>𝐿</m:t>
                    </m:r>
                    <m:r>
                      <a:rPr lang="el-GR" altLang="el-GR" sz="1800" i="1" dirty="0" err="1">
                        <a:latin typeface="Cambria Math" panose="02040503050406030204" pitchFamily="18" charset="0"/>
                      </a:rPr>
                      <m:t>𝑠</m:t>
                    </m:r>
                    <m:r>
                      <a:rPr lang="el-GR" altLang="el-GR" sz="1800" i="1" dirty="0">
                        <a:latin typeface="Cambria Math" panose="02040503050406030204" pitchFamily="18" charset="0"/>
                      </a:rPr>
                      <m:t>|</m:t>
                    </m:r>
                    <m:r>
                      <a:rPr lang="el-GR" altLang="el-GR" sz="1800" i="1" dirty="0" smtClean="0">
                        <a:latin typeface="Cambria Math" panose="02040503050406030204" pitchFamily="18" charset="0"/>
                        <a:ea typeface="Cambria Math" panose="02040503050406030204" pitchFamily="18" charset="0"/>
                      </a:rPr>
                      <m:t>⇒</m:t>
                    </m:r>
                  </m:oMath>
                </a14:m>
                <a:endParaRPr lang="el-GR" altLang="el-GR" sz="1800" dirty="0">
                  <a:latin typeface="+mj-lt"/>
                </a:endParaRPr>
              </a:p>
            </p:txBody>
          </p:sp>
        </mc:Choice>
        <mc:Fallback xmlns="">
          <p:sp>
            <p:nvSpPr>
              <p:cNvPr id="11" name="Text Box 77"/>
              <p:cNvSpPr txBox="1">
                <a:spLocks noRot="1" noChangeAspect="1" noMove="1" noResize="1" noEditPoints="1" noAdjustHandles="1" noChangeArrowheads="1" noChangeShapeType="1" noTextEdit="1"/>
              </p:cNvSpPr>
              <p:nvPr/>
            </p:nvSpPr>
            <p:spPr bwMode="auto">
              <a:xfrm>
                <a:off x="387943" y="2466743"/>
                <a:ext cx="4400081" cy="369332"/>
              </a:xfrm>
              <a:prstGeom prst="rect">
                <a:avLst/>
              </a:prstGeom>
              <a:blipFill rotWithShape="0">
                <a:blip r:embed="rId6"/>
                <a:stretch>
                  <a:fillRect l="-1248" t="-10000" b="-2666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graphicFrame>
        <p:nvGraphicFramePr>
          <p:cNvPr id="6" name="Object 71"/>
          <p:cNvGraphicFramePr>
            <a:graphicFrameLocks noChangeAspect="1"/>
          </p:cNvGraphicFramePr>
          <p:nvPr>
            <p:extLst>
              <p:ext uri="{D42A27DB-BD31-4B8C-83A1-F6EECF244321}">
                <p14:modId xmlns:p14="http://schemas.microsoft.com/office/powerpoint/2010/main" val="398612689"/>
              </p:ext>
            </p:extLst>
          </p:nvPr>
        </p:nvGraphicFramePr>
        <p:xfrm>
          <a:off x="469817" y="2949901"/>
          <a:ext cx="3566231" cy="796125"/>
        </p:xfrm>
        <a:graphic>
          <a:graphicData uri="http://schemas.openxmlformats.org/presentationml/2006/ole">
            <mc:AlternateContent xmlns:mc="http://schemas.openxmlformats.org/markup-compatibility/2006">
              <mc:Choice xmlns:v="urn:schemas-microsoft-com:vml" Requires="v">
                <p:oleObj spid="_x0000_s49230" name="Equation" r:id="rId7" imgW="2273040" imgH="507960" progId="Equation.3">
                  <p:embed/>
                </p:oleObj>
              </mc:Choice>
              <mc:Fallback>
                <p:oleObj name="Equation" r:id="rId7" imgW="2273040" imgH="50796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9817" y="2949901"/>
                        <a:ext cx="3566231" cy="796125"/>
                      </a:xfrm>
                      <a:prstGeom prst="rect">
                        <a:avLst/>
                      </a:prstGeom>
                      <a:noFill/>
                      <a:ln>
                        <a:noFill/>
                      </a:ln>
                      <a:effectLst/>
                    </p:spPr>
                  </p:pic>
                </p:oleObj>
              </mc:Fallback>
            </mc:AlternateContent>
          </a:graphicData>
        </a:graphic>
      </p:graphicFrame>
      <p:graphicFrame>
        <p:nvGraphicFramePr>
          <p:cNvPr id="7" name="Object 72"/>
          <p:cNvGraphicFramePr>
            <a:graphicFrameLocks noChangeAspect="1"/>
          </p:cNvGraphicFramePr>
          <p:nvPr>
            <p:extLst>
              <p:ext uri="{D42A27DB-BD31-4B8C-83A1-F6EECF244321}">
                <p14:modId xmlns:p14="http://schemas.microsoft.com/office/powerpoint/2010/main" val="343908146"/>
              </p:ext>
            </p:extLst>
          </p:nvPr>
        </p:nvGraphicFramePr>
        <p:xfrm>
          <a:off x="4325745" y="3021910"/>
          <a:ext cx="3255715" cy="751940"/>
        </p:xfrm>
        <a:graphic>
          <a:graphicData uri="http://schemas.openxmlformats.org/presentationml/2006/ole">
            <mc:AlternateContent xmlns:mc="http://schemas.openxmlformats.org/markup-compatibility/2006">
              <mc:Choice xmlns:v="urn:schemas-microsoft-com:vml" Requires="v">
                <p:oleObj spid="_x0000_s49231" name="Equation" r:id="rId9" imgW="2082600" imgH="482400" progId="Equation.3">
                  <p:embed/>
                </p:oleObj>
              </mc:Choice>
              <mc:Fallback>
                <p:oleObj name="Equation" r:id="rId9" imgW="2082600" imgH="4824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25745" y="3021910"/>
                        <a:ext cx="3255715" cy="751940"/>
                      </a:xfrm>
                      <a:prstGeom prst="rect">
                        <a:avLst/>
                      </a:prstGeom>
                      <a:noFill/>
                      <a:ln>
                        <a:noFill/>
                      </a:ln>
                      <a:effectLst/>
                    </p:spPr>
                  </p:pic>
                </p:oleObj>
              </mc:Fallback>
            </mc:AlternateContent>
          </a:graphicData>
        </a:graphic>
      </p:graphicFrame>
      <p:graphicFrame>
        <p:nvGraphicFramePr>
          <p:cNvPr id="8" name="Object 73"/>
          <p:cNvGraphicFramePr>
            <a:graphicFrameLocks noChangeAspect="1"/>
          </p:cNvGraphicFramePr>
          <p:nvPr>
            <p:extLst>
              <p:ext uri="{D42A27DB-BD31-4B8C-83A1-F6EECF244321}">
                <p14:modId xmlns:p14="http://schemas.microsoft.com/office/powerpoint/2010/main" val="2486362045"/>
              </p:ext>
            </p:extLst>
          </p:nvPr>
        </p:nvGraphicFramePr>
        <p:xfrm>
          <a:off x="465137" y="3797786"/>
          <a:ext cx="2212067" cy="639326"/>
        </p:xfrm>
        <a:graphic>
          <a:graphicData uri="http://schemas.openxmlformats.org/presentationml/2006/ole">
            <mc:AlternateContent xmlns:mc="http://schemas.openxmlformats.org/markup-compatibility/2006">
              <mc:Choice xmlns:v="urn:schemas-microsoft-com:vml" Requires="v">
                <p:oleObj spid="_x0000_s49232" name="Equation" r:id="rId11" imgW="1663560" imgH="482400" progId="Equation.3">
                  <p:embed/>
                </p:oleObj>
              </mc:Choice>
              <mc:Fallback>
                <p:oleObj name="Equation" r:id="rId11" imgW="1663560" imgH="4824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5137" y="3797786"/>
                        <a:ext cx="2212067" cy="639326"/>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12" name="Text Box 78"/>
              <p:cNvSpPr txBox="1">
                <a:spLocks noChangeArrowheads="1"/>
              </p:cNvSpPr>
              <p:nvPr/>
            </p:nvSpPr>
            <p:spPr bwMode="auto">
              <a:xfrm>
                <a:off x="262984" y="4752492"/>
                <a:ext cx="4381024"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r>
                  <a:rPr lang="el-GR" altLang="el-GR" sz="1800" dirty="0">
                    <a:latin typeface="+mj-lt"/>
                  </a:rPr>
                  <a:t>Σε υψηλές συχνότητες, </a:t>
                </a:r>
                <a14:m>
                  <m:oMath xmlns:m="http://schemas.openxmlformats.org/officeDocument/2006/math">
                    <m:r>
                      <a:rPr lang="el-GR" altLang="el-GR" sz="1800" i="1" dirty="0" smtClean="0">
                        <a:latin typeface="Cambria Math" panose="02040503050406030204" pitchFamily="18" charset="0"/>
                      </a:rPr>
                      <m:t>𝑔</m:t>
                    </m:r>
                    <m:r>
                      <a:rPr lang="el-GR" altLang="el-GR" sz="1800" i="1" baseline="-25000" dirty="0" err="1">
                        <a:latin typeface="Cambria Math" panose="02040503050406030204" pitchFamily="18" charset="0"/>
                      </a:rPr>
                      <m:t>𝑚𝑏</m:t>
                    </m:r>
                    <m:r>
                      <a:rPr lang="el-GR" altLang="el-GR" sz="1800" i="1" dirty="0">
                        <a:latin typeface="Cambria Math" panose="02040503050406030204" pitchFamily="18" charset="0"/>
                      </a:rPr>
                      <m:t>&lt;&lt;|</m:t>
                    </m:r>
                    <m:r>
                      <a:rPr lang="el-GR" altLang="el-GR" sz="1800" i="1" dirty="0" err="1">
                        <a:latin typeface="Cambria Math" panose="02040503050406030204" pitchFamily="18" charset="0"/>
                      </a:rPr>
                      <m:t>𝐶</m:t>
                    </m:r>
                    <m:r>
                      <a:rPr lang="el-GR" altLang="el-GR" sz="1800" i="1" baseline="-25000" dirty="0" err="1">
                        <a:latin typeface="Cambria Math" panose="02040503050406030204" pitchFamily="18" charset="0"/>
                      </a:rPr>
                      <m:t>𝐿</m:t>
                    </m:r>
                    <m:r>
                      <a:rPr lang="el-GR" altLang="el-GR" sz="1800" i="1" dirty="0" err="1">
                        <a:latin typeface="Cambria Math" panose="02040503050406030204" pitchFamily="18" charset="0"/>
                      </a:rPr>
                      <m:t>𝑠</m:t>
                    </m:r>
                    <m:r>
                      <a:rPr lang="el-GR" altLang="el-GR" sz="1800" i="1" dirty="0">
                        <a:latin typeface="Cambria Math" panose="02040503050406030204" pitchFamily="18" charset="0"/>
                      </a:rPr>
                      <m:t>|</m:t>
                    </m:r>
                    <m:r>
                      <a:rPr lang="el-GR" altLang="el-GR" sz="1800" i="1" dirty="0" smtClean="0">
                        <a:latin typeface="Cambria Math" panose="02040503050406030204" pitchFamily="18" charset="0"/>
                        <a:ea typeface="Cambria Math" panose="02040503050406030204" pitchFamily="18" charset="0"/>
                      </a:rPr>
                      <m:t>⇒</m:t>
                    </m:r>
                  </m:oMath>
                </a14:m>
                <a:endParaRPr lang="el-GR" altLang="el-GR" sz="1800" dirty="0">
                  <a:latin typeface="+mj-lt"/>
                </a:endParaRPr>
              </a:p>
            </p:txBody>
          </p:sp>
        </mc:Choice>
        <mc:Fallback xmlns="">
          <p:sp>
            <p:nvSpPr>
              <p:cNvPr id="12" name="Text Box 78"/>
              <p:cNvSpPr txBox="1">
                <a:spLocks noRot="1" noChangeAspect="1" noMove="1" noResize="1" noEditPoints="1" noAdjustHandles="1" noChangeArrowheads="1" noChangeShapeType="1" noTextEdit="1"/>
              </p:cNvSpPr>
              <p:nvPr/>
            </p:nvSpPr>
            <p:spPr bwMode="auto">
              <a:xfrm>
                <a:off x="262984" y="4752492"/>
                <a:ext cx="4381024" cy="369332"/>
              </a:xfrm>
              <a:prstGeom prst="rect">
                <a:avLst/>
              </a:prstGeom>
              <a:blipFill rotWithShape="0">
                <a:blip r:embed="rId13"/>
                <a:stretch>
                  <a:fillRect l="-1113" t="-10000" b="-2666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graphicFrame>
        <p:nvGraphicFramePr>
          <p:cNvPr id="9" name="Object 74"/>
          <p:cNvGraphicFramePr>
            <a:graphicFrameLocks noChangeAspect="1"/>
          </p:cNvGraphicFramePr>
          <p:nvPr>
            <p:extLst>
              <p:ext uri="{D42A27DB-BD31-4B8C-83A1-F6EECF244321}">
                <p14:modId xmlns:p14="http://schemas.microsoft.com/office/powerpoint/2010/main" val="1763761544"/>
              </p:ext>
            </p:extLst>
          </p:nvPr>
        </p:nvGraphicFramePr>
        <p:xfrm>
          <a:off x="4485611" y="4684745"/>
          <a:ext cx="2753496" cy="670967"/>
        </p:xfrm>
        <a:graphic>
          <a:graphicData uri="http://schemas.openxmlformats.org/presentationml/2006/ole">
            <mc:AlternateContent xmlns:mc="http://schemas.openxmlformats.org/markup-compatibility/2006">
              <mc:Choice xmlns:v="urn:schemas-microsoft-com:vml" Requires="v">
                <p:oleObj spid="_x0000_s49233" name="Equation" r:id="rId14" imgW="1765080" imgH="431640" progId="Equation.3">
                  <p:embed/>
                </p:oleObj>
              </mc:Choice>
              <mc:Fallback>
                <p:oleObj name="Equation" r:id="rId14" imgW="1765080" imgH="43164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485611" y="4684745"/>
                        <a:ext cx="2753496" cy="670967"/>
                      </a:xfrm>
                      <a:prstGeom prst="rect">
                        <a:avLst/>
                      </a:prstGeom>
                      <a:noFill/>
                      <a:ln>
                        <a:noFill/>
                      </a:ln>
                      <a:effectLst/>
                    </p:spPr>
                  </p:pic>
                </p:oleObj>
              </mc:Fallback>
            </mc:AlternateContent>
          </a:graphicData>
        </a:graphic>
      </p:graphicFrame>
      <p:sp>
        <p:nvSpPr>
          <p:cNvPr id="13" name="Text Box 83"/>
          <p:cNvSpPr txBox="1">
            <a:spLocks noChangeArrowheads="1"/>
          </p:cNvSpPr>
          <p:nvPr/>
        </p:nvSpPr>
        <p:spPr bwMode="auto">
          <a:xfrm>
            <a:off x="4462461" y="5498232"/>
            <a:ext cx="29622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r>
              <a:rPr lang="el-GR" altLang="el-GR" sz="1800" dirty="0">
                <a:latin typeface="+mj-lt"/>
              </a:rPr>
              <a:t>Αντίσταση με αρνητικό ωμικό μέρος </a:t>
            </a:r>
          </a:p>
        </p:txBody>
      </p:sp>
    </p:spTree>
    <p:custDataLst>
      <p:tags r:id="rId2"/>
    </p:custDataLst>
    <p:extLst>
      <p:ext uri="{BB962C8B-B14F-4D97-AF65-F5344CB8AC3E}">
        <p14:creationId xmlns:p14="http://schemas.microsoft.com/office/powerpoint/2010/main" val="9946733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521814" y="40179"/>
            <a:ext cx="8229600" cy="1144800"/>
          </a:xfrm>
        </p:spPr>
        <p:txBody>
          <a:bodyPr/>
          <a:lstStyle/>
          <a:p>
            <a:r>
              <a:rPr lang="el-GR" dirty="0" err="1"/>
              <a:t>Ακολουθητής</a:t>
            </a:r>
            <a:r>
              <a:rPr lang="el-GR" dirty="0"/>
              <a:t> πηγής </a:t>
            </a:r>
            <a:r>
              <a:rPr lang="el-GR" dirty="0" smtClean="0"/>
              <a:t>(</a:t>
            </a:r>
            <a:r>
              <a:rPr lang="en-US" dirty="0" smtClean="0"/>
              <a:t>3</a:t>
            </a:r>
            <a:r>
              <a:rPr lang="el-GR" dirty="0" smtClean="0"/>
              <a:t> από 3</a:t>
            </a:r>
            <a:r>
              <a:rPr lang="el-GR" dirty="0"/>
              <a:t>)</a:t>
            </a:r>
          </a:p>
        </p:txBody>
      </p:sp>
      <p:graphicFrame>
        <p:nvGraphicFramePr>
          <p:cNvPr id="20" name="Object 50" descr="Κύκλωμα ακολουθητή πηγής και γραφίκη παράστασης της Z out"/>
          <p:cNvGraphicFramePr>
            <a:graphicFrameLocks noGrp="1" noChangeAspect="1"/>
          </p:cNvGraphicFramePr>
          <p:nvPr>
            <p:ph idx="1"/>
            <p:extLst>
              <p:ext uri="{D42A27DB-BD31-4B8C-83A1-F6EECF244321}">
                <p14:modId xmlns:p14="http://schemas.microsoft.com/office/powerpoint/2010/main" val="1458364328"/>
              </p:ext>
            </p:extLst>
          </p:nvPr>
        </p:nvGraphicFramePr>
        <p:xfrm>
          <a:off x="5516106" y="1273950"/>
          <a:ext cx="3295650" cy="2314575"/>
        </p:xfrm>
        <a:graphic>
          <a:graphicData uri="http://schemas.openxmlformats.org/presentationml/2006/ole">
            <mc:AlternateContent xmlns:mc="http://schemas.openxmlformats.org/markup-compatibility/2006">
              <mc:Choice xmlns:v="urn:schemas-microsoft-com:vml" Requires="v">
                <p:oleObj spid="_x0000_s50298" name="Photo Editor Photo" r:id="rId4" imgW="3296110" imgH="2314286" progId="MSPhotoEd.3">
                  <p:embed/>
                </p:oleObj>
              </mc:Choice>
              <mc:Fallback>
                <p:oleObj name="Photo Editor Photo" r:id="rId4" imgW="3296110" imgH="231428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6106" y="1273950"/>
                        <a:ext cx="3295650" cy="2314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Θέση κειμένου 2"/>
          <p:cNvSpPr>
            <a:spLocks noGrp="1"/>
          </p:cNvSpPr>
          <p:nvPr>
            <p:ph type="body" sz="half" idx="2"/>
          </p:nvPr>
        </p:nvSpPr>
        <p:spPr>
          <a:xfrm>
            <a:off x="202098" y="1226486"/>
            <a:ext cx="4651085" cy="701435"/>
          </a:xfrm>
        </p:spPr>
        <p:txBody>
          <a:bodyPr/>
          <a:lstStyle/>
          <a:p>
            <a:r>
              <a:rPr lang="el-GR" altLang="el-GR" dirty="0"/>
              <a:t>Αντίσταση εξόδου του </a:t>
            </a:r>
            <a:r>
              <a:rPr lang="el-GR" altLang="el-GR" dirty="0" err="1"/>
              <a:t>ακολουθητή</a:t>
            </a:r>
            <a:r>
              <a:rPr lang="el-GR" altLang="el-GR" dirty="0"/>
              <a:t> πηγής</a:t>
            </a:r>
          </a:p>
          <a:p>
            <a:endParaRPr lang="el-GR" dirty="0"/>
          </a:p>
        </p:txBody>
      </p:sp>
      <p:sp>
        <p:nvSpPr>
          <p:cNvPr id="19" name="Text Box 64"/>
          <p:cNvSpPr txBox="1">
            <a:spLocks noChangeArrowheads="1"/>
          </p:cNvSpPr>
          <p:nvPr/>
        </p:nvSpPr>
        <p:spPr bwMode="auto">
          <a:xfrm>
            <a:off x="280047" y="1784332"/>
            <a:ext cx="29622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r>
              <a:rPr lang="el-GR" altLang="el-GR" sz="1800" dirty="0">
                <a:latin typeface="+mj-lt"/>
              </a:rPr>
              <a:t>Παραλείποντας την </a:t>
            </a:r>
            <a:r>
              <a:rPr lang="en-US" altLang="el-GR" sz="1800" dirty="0">
                <a:latin typeface="+mj-lt"/>
              </a:rPr>
              <a:t>C</a:t>
            </a:r>
            <a:r>
              <a:rPr lang="en-US" altLang="el-GR" sz="1800" baseline="-25000" dirty="0">
                <a:latin typeface="+mj-lt"/>
              </a:rPr>
              <a:t>GD</a:t>
            </a:r>
            <a:r>
              <a:rPr lang="en-US" altLang="el-GR" sz="1800" dirty="0">
                <a:latin typeface="+mj-lt"/>
              </a:rPr>
              <a:t>, </a:t>
            </a:r>
            <a:r>
              <a:rPr lang="el-GR" altLang="el-GR" sz="1800" dirty="0">
                <a:latin typeface="+mj-lt"/>
              </a:rPr>
              <a:t>έχουμε:</a:t>
            </a:r>
            <a:endParaRPr lang="el-GR" altLang="el-GR" sz="1800" baseline="-25000" dirty="0">
              <a:latin typeface="+mj-lt"/>
            </a:endParaRPr>
          </a:p>
        </p:txBody>
      </p:sp>
      <p:grpSp>
        <p:nvGrpSpPr>
          <p:cNvPr id="7" name="Group 53" descr="Υπολογισμός του Ζ out"/>
          <p:cNvGrpSpPr>
            <a:grpSpLocks/>
          </p:cNvGrpSpPr>
          <p:nvPr/>
        </p:nvGrpSpPr>
        <p:grpSpPr bwMode="auto">
          <a:xfrm>
            <a:off x="2700694" y="1990240"/>
            <a:ext cx="2095500" cy="534987"/>
            <a:chOff x="3084" y="376"/>
            <a:chExt cx="940" cy="271"/>
          </a:xfrm>
        </p:grpSpPr>
        <p:graphicFrame>
          <p:nvGraphicFramePr>
            <p:cNvPr id="8" name="Object 51" descr="Υπολογισμός του Ζ out"/>
            <p:cNvGraphicFramePr>
              <a:graphicFrameLocks noChangeAspect="1"/>
            </p:cNvGraphicFramePr>
            <p:nvPr>
              <p:extLst>
                <p:ext uri="{D42A27DB-BD31-4B8C-83A1-F6EECF244321}">
                  <p14:modId xmlns:p14="http://schemas.microsoft.com/office/powerpoint/2010/main" val="293185405"/>
                </p:ext>
              </p:extLst>
            </p:nvPr>
          </p:nvGraphicFramePr>
          <p:xfrm>
            <a:off x="3084" y="376"/>
            <a:ext cx="408" cy="271"/>
          </p:xfrm>
          <a:graphic>
            <a:graphicData uri="http://schemas.openxmlformats.org/presentationml/2006/ole">
              <mc:AlternateContent xmlns:mc="http://schemas.openxmlformats.org/markup-compatibility/2006">
                <mc:Choice xmlns:v="urn:schemas-microsoft-com:vml" Requires="v">
                  <p:oleObj spid="_x0000_s50299" name="Equation" r:id="rId6" imgW="647640" imgH="431640" progId="Equation.3">
                    <p:embed/>
                  </p:oleObj>
                </mc:Choice>
                <mc:Fallback>
                  <p:oleObj name="Equation" r:id="rId6" imgW="647640" imgH="4316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84" y="376"/>
                          <a:ext cx="408" cy="2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 name="Object 52" descr="[DECORATIVE]"/>
            <p:cNvGraphicFramePr>
              <a:graphicFrameLocks noChangeAspect="1"/>
            </p:cNvGraphicFramePr>
            <p:nvPr>
              <p:extLst>
                <p:ext uri="{D42A27DB-BD31-4B8C-83A1-F6EECF244321}">
                  <p14:modId xmlns:p14="http://schemas.microsoft.com/office/powerpoint/2010/main" val="1691956153"/>
                </p:ext>
              </p:extLst>
            </p:nvPr>
          </p:nvGraphicFramePr>
          <p:xfrm>
            <a:off x="3504" y="376"/>
            <a:ext cx="520" cy="271"/>
          </p:xfrm>
          <a:graphic>
            <a:graphicData uri="http://schemas.openxmlformats.org/presentationml/2006/ole">
              <mc:AlternateContent xmlns:mc="http://schemas.openxmlformats.org/markup-compatibility/2006">
                <mc:Choice xmlns:v="urn:schemas-microsoft-com:vml" Requires="v">
                  <p:oleObj spid="_x0000_s50300" name="Equation" r:id="rId8" imgW="825480" imgH="431640" progId="Equation.3">
                    <p:embed/>
                  </p:oleObj>
                </mc:Choice>
                <mc:Fallback>
                  <p:oleObj name="Equation" r:id="rId8" imgW="825480" imgH="4316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4" y="376"/>
                          <a:ext cx="520" cy="2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6" name="Text Box 60"/>
          <p:cNvSpPr txBox="1">
            <a:spLocks noChangeArrowheads="1"/>
          </p:cNvSpPr>
          <p:nvPr/>
        </p:nvSpPr>
        <p:spPr bwMode="auto">
          <a:xfrm>
            <a:off x="268922" y="2643773"/>
            <a:ext cx="3949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r>
              <a:rPr lang="el-GR" altLang="el-GR" sz="1800" dirty="0">
                <a:latin typeface="+mj-lt"/>
              </a:rPr>
              <a:t>Σε χαμηλές συχνότητες,      Z</a:t>
            </a:r>
            <a:r>
              <a:rPr lang="el-GR" altLang="el-GR" sz="1800" baseline="-25000" dirty="0">
                <a:latin typeface="+mj-lt"/>
              </a:rPr>
              <a:t>out</a:t>
            </a:r>
            <a:r>
              <a:rPr lang="el-GR" altLang="el-GR" sz="1800" dirty="0">
                <a:latin typeface="+mj-lt"/>
                <a:sym typeface="Symbol" panose="05050102010706020507" pitchFamily="18" charset="2"/>
              </a:rPr>
              <a:t></a:t>
            </a:r>
            <a:r>
              <a:rPr lang="el-GR" altLang="el-GR" sz="1800" dirty="0">
                <a:latin typeface="+mj-lt"/>
              </a:rPr>
              <a:t>1/</a:t>
            </a:r>
            <a:r>
              <a:rPr lang="el-GR" altLang="el-GR" sz="1800" dirty="0" err="1">
                <a:latin typeface="+mj-lt"/>
              </a:rPr>
              <a:t>g</a:t>
            </a:r>
            <a:r>
              <a:rPr lang="el-GR" altLang="el-GR" sz="1800" baseline="-25000" dirty="0" err="1">
                <a:latin typeface="+mj-lt"/>
              </a:rPr>
              <a:t>m</a:t>
            </a:r>
            <a:endParaRPr lang="el-GR" altLang="el-GR" sz="1800" baseline="-25000" dirty="0">
              <a:latin typeface="+mj-lt"/>
            </a:endParaRPr>
          </a:p>
        </p:txBody>
      </p:sp>
      <p:sp>
        <p:nvSpPr>
          <p:cNvPr id="17" name="Text Box 61"/>
          <p:cNvSpPr txBox="1">
            <a:spLocks noChangeArrowheads="1"/>
          </p:cNvSpPr>
          <p:nvPr/>
        </p:nvSpPr>
        <p:spPr bwMode="auto">
          <a:xfrm>
            <a:off x="281552" y="3060885"/>
            <a:ext cx="41294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r>
              <a:rPr lang="el-GR" altLang="el-GR" sz="1800" dirty="0">
                <a:latin typeface="+mj-lt"/>
              </a:rPr>
              <a:t>Σε πολύ υψηλές συχνότητες,    </a:t>
            </a:r>
            <a:r>
              <a:rPr lang="el-GR" altLang="el-GR" sz="1800" dirty="0" err="1">
                <a:latin typeface="+mj-lt"/>
              </a:rPr>
              <a:t>Ζ</a:t>
            </a:r>
            <a:r>
              <a:rPr lang="el-GR" altLang="el-GR" sz="1800" baseline="-25000" dirty="0" err="1">
                <a:latin typeface="+mj-lt"/>
              </a:rPr>
              <a:t>out</a:t>
            </a:r>
            <a:r>
              <a:rPr lang="el-GR" altLang="el-GR" sz="1800" dirty="0" err="1">
                <a:latin typeface="+mj-lt"/>
                <a:sym typeface="Symbol" panose="05050102010706020507" pitchFamily="18" charset="2"/>
              </a:rPr>
              <a:t></a:t>
            </a:r>
            <a:r>
              <a:rPr lang="el-GR" altLang="el-GR" sz="1800" dirty="0" err="1">
                <a:latin typeface="+mj-lt"/>
              </a:rPr>
              <a:t>R</a:t>
            </a:r>
            <a:r>
              <a:rPr lang="el-GR" altLang="el-GR" sz="1800" baseline="-25000" dirty="0" err="1">
                <a:latin typeface="+mj-lt"/>
              </a:rPr>
              <a:t>s</a:t>
            </a:r>
            <a:r>
              <a:rPr lang="el-GR" altLang="el-GR" sz="1800" dirty="0">
                <a:latin typeface="+mj-lt"/>
              </a:rPr>
              <a:t> </a:t>
            </a:r>
          </a:p>
        </p:txBody>
      </p:sp>
      <mc:AlternateContent xmlns:mc="http://schemas.openxmlformats.org/markup-compatibility/2006" xmlns:a14="http://schemas.microsoft.com/office/drawing/2010/main">
        <mc:Choice Requires="a14">
          <p:sp>
            <p:nvSpPr>
              <p:cNvPr id="18" name="Text Box 63"/>
              <p:cNvSpPr txBox="1">
                <a:spLocks noChangeArrowheads="1"/>
              </p:cNvSpPr>
              <p:nvPr/>
            </p:nvSpPr>
            <p:spPr bwMode="auto">
              <a:xfrm>
                <a:off x="2805586" y="3932961"/>
                <a:ext cx="5945828"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14:m>
                  <m:oMath xmlns:m="http://schemas.openxmlformats.org/officeDocument/2006/math">
                    <m:r>
                      <a:rPr lang="el-GR" altLang="el-GR" sz="1800" i="1" dirty="0" smtClean="0">
                        <a:latin typeface="Cambria Math" panose="02040503050406030204" pitchFamily="18" charset="0"/>
                      </a:rPr>
                      <m:t>𝑍</m:t>
                    </m:r>
                    <m:r>
                      <a:rPr lang="el-GR" altLang="el-GR" sz="1800" i="1" baseline="-25000" dirty="0">
                        <a:latin typeface="Cambria Math" panose="02040503050406030204" pitchFamily="18" charset="0"/>
                      </a:rPr>
                      <m:t>1</m:t>
                    </m:r>
                    <m:r>
                      <a:rPr lang="el-GR" altLang="el-GR" sz="1800" i="1" dirty="0">
                        <a:latin typeface="Cambria Math" panose="02040503050406030204" pitchFamily="18" charset="0"/>
                      </a:rPr>
                      <m:t>=</m:t>
                    </m:r>
                    <m:r>
                      <a:rPr lang="el-GR" altLang="el-GR" sz="1800" i="1" dirty="0" err="1">
                        <a:latin typeface="Cambria Math" panose="02040503050406030204" pitchFamily="18" charset="0"/>
                      </a:rPr>
                      <m:t>𝑍</m:t>
                    </m:r>
                    <m:r>
                      <a:rPr lang="el-GR" altLang="el-GR" sz="1800" i="1" baseline="-25000" dirty="0" err="1">
                        <a:latin typeface="Cambria Math" panose="02040503050406030204" pitchFamily="18" charset="0"/>
                      </a:rPr>
                      <m:t>𝑜𝑢𝑡</m:t>
                    </m:r>
                    <m:r>
                      <a:rPr lang="el-GR" altLang="el-GR" sz="1800" i="1" dirty="0">
                        <a:latin typeface="Cambria Math" panose="02040503050406030204" pitchFamily="18" charset="0"/>
                      </a:rPr>
                      <m:t>, </m:t>
                    </m:r>
                    <m:r>
                      <a:rPr lang="el-GR" altLang="el-GR" sz="1800" i="1" dirty="0">
                        <a:latin typeface="Cambria Math" panose="02040503050406030204" pitchFamily="18" charset="0"/>
                      </a:rPr>
                      <m:t>𝛼𝜈</m:t>
                    </m:r>
                    <m:r>
                      <a:rPr lang="el-GR" altLang="el-GR" sz="1800" i="1" dirty="0">
                        <a:latin typeface="Cambria Math" panose="02040503050406030204" pitchFamily="18" charset="0"/>
                      </a:rPr>
                      <m:t> </m:t>
                    </m:r>
                    <m:r>
                      <a:rPr lang="el-GR" altLang="el-GR" sz="1800" i="1" dirty="0">
                        <a:latin typeface="Cambria Math" panose="02040503050406030204" pitchFamily="18" charset="0"/>
                      </a:rPr>
                      <m:t>𝑅</m:t>
                    </m:r>
                    <m:r>
                      <a:rPr lang="el-GR" altLang="el-GR" sz="1800" i="1" baseline="-25000" dirty="0">
                        <a:latin typeface="Cambria Math" panose="02040503050406030204" pitchFamily="18" charset="0"/>
                      </a:rPr>
                      <m:t>2</m:t>
                    </m:r>
                    <m:r>
                      <a:rPr lang="el-GR" altLang="el-GR" sz="1800" i="1" dirty="0">
                        <a:latin typeface="Cambria Math" panose="02040503050406030204" pitchFamily="18" charset="0"/>
                      </a:rPr>
                      <m:t>=1/</m:t>
                    </m:r>
                    <m:r>
                      <a:rPr lang="el-GR" altLang="el-GR" sz="1800" i="1" dirty="0" err="1">
                        <a:latin typeface="Cambria Math" panose="02040503050406030204" pitchFamily="18" charset="0"/>
                      </a:rPr>
                      <m:t>𝑔</m:t>
                    </m:r>
                    <m:r>
                      <a:rPr lang="el-GR" altLang="el-GR" sz="1800" i="1" baseline="-25000" dirty="0" err="1">
                        <a:latin typeface="Cambria Math" panose="02040503050406030204" pitchFamily="18" charset="0"/>
                      </a:rPr>
                      <m:t>𝑚</m:t>
                    </m:r>
                    <m:r>
                      <a:rPr lang="el-GR" altLang="el-GR" sz="1800" i="1" dirty="0">
                        <a:latin typeface="Cambria Math" panose="02040503050406030204" pitchFamily="18" charset="0"/>
                      </a:rPr>
                      <m:t>, </m:t>
                    </m:r>
                    <m:r>
                      <a:rPr lang="el-GR" altLang="el-GR" sz="1800" i="1" dirty="0">
                        <a:latin typeface="Cambria Math" panose="02040503050406030204" pitchFamily="18" charset="0"/>
                      </a:rPr>
                      <m:t>𝑅</m:t>
                    </m:r>
                    <m:r>
                      <a:rPr lang="el-GR" altLang="el-GR" sz="1800" i="1" baseline="-25000" dirty="0">
                        <a:latin typeface="Cambria Math" panose="02040503050406030204" pitchFamily="18" charset="0"/>
                      </a:rPr>
                      <m:t>1</m:t>
                    </m:r>
                    <m:r>
                      <a:rPr lang="el-GR" altLang="el-GR" sz="1800" i="1" dirty="0">
                        <a:latin typeface="Cambria Math" panose="02040503050406030204" pitchFamily="18" charset="0"/>
                      </a:rPr>
                      <m:t>=</m:t>
                    </m:r>
                    <m:r>
                      <a:rPr lang="el-GR" altLang="el-GR" sz="1800" i="1" dirty="0">
                        <a:latin typeface="Cambria Math" panose="02040503050406030204" pitchFamily="18" charset="0"/>
                      </a:rPr>
                      <m:t>𝑅𝑠</m:t>
                    </m:r>
                    <m:r>
                      <a:rPr lang="el-GR" altLang="el-GR" sz="1800" i="1" dirty="0">
                        <a:latin typeface="Cambria Math" panose="02040503050406030204" pitchFamily="18" charset="0"/>
                      </a:rPr>
                      <m:t>−1/</m:t>
                    </m:r>
                    <m:r>
                      <a:rPr lang="el-GR" altLang="el-GR" sz="1800" i="1" dirty="0" err="1">
                        <a:latin typeface="Cambria Math" panose="02040503050406030204" pitchFamily="18" charset="0"/>
                      </a:rPr>
                      <m:t>𝑔</m:t>
                    </m:r>
                    <m:r>
                      <a:rPr lang="el-GR" altLang="el-GR" sz="1800" i="1" baseline="-25000" dirty="0" err="1">
                        <a:latin typeface="Cambria Math" panose="02040503050406030204" pitchFamily="18" charset="0"/>
                      </a:rPr>
                      <m:t>𝑚</m:t>
                    </m:r>
                    <m:r>
                      <a:rPr lang="el-GR" altLang="el-GR" sz="1800" i="1" dirty="0">
                        <a:latin typeface="Cambria Math" panose="02040503050406030204" pitchFamily="18" charset="0"/>
                      </a:rPr>
                      <m:t> </m:t>
                    </m:r>
                  </m:oMath>
                </a14:m>
                <a:r>
                  <a:rPr lang="el-GR" altLang="el-GR" sz="1800" dirty="0">
                    <a:latin typeface="+mj-lt"/>
                  </a:rPr>
                  <a:t>και κατάλληλο </a:t>
                </a:r>
                <a:r>
                  <a:rPr lang="en-US" altLang="el-GR" sz="1800" dirty="0">
                    <a:latin typeface="+mj-lt"/>
                  </a:rPr>
                  <a:t>L</a:t>
                </a:r>
                <a:endParaRPr lang="el-GR" altLang="el-GR" sz="1800" dirty="0">
                  <a:latin typeface="+mj-lt"/>
                </a:endParaRPr>
              </a:p>
            </p:txBody>
          </p:sp>
        </mc:Choice>
        <mc:Fallback xmlns="">
          <p:sp>
            <p:nvSpPr>
              <p:cNvPr id="18" name="Text Box 63"/>
              <p:cNvSpPr txBox="1">
                <a:spLocks noRot="1" noChangeAspect="1" noMove="1" noResize="1" noEditPoints="1" noAdjustHandles="1" noChangeArrowheads="1" noChangeShapeType="1" noTextEdit="1"/>
              </p:cNvSpPr>
              <p:nvPr/>
            </p:nvSpPr>
            <p:spPr bwMode="auto">
              <a:xfrm>
                <a:off x="2805586" y="3932961"/>
                <a:ext cx="5945828" cy="369332"/>
              </a:xfrm>
              <a:prstGeom prst="rect">
                <a:avLst/>
              </a:prstGeom>
              <a:blipFill rotWithShape="0">
                <a:blip r:embed="rId10"/>
                <a:stretch>
                  <a:fillRect t="-8197" b="-2459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graphicFrame>
        <p:nvGraphicFramePr>
          <p:cNvPr id="10" name="Object 54" descr="Συμβολισμός κύκλωματος ακολουθητή πηγής (L, R1, R2, Z1)"/>
          <p:cNvGraphicFramePr>
            <a:graphicFrameLocks noChangeAspect="1"/>
          </p:cNvGraphicFramePr>
          <p:nvPr>
            <p:extLst>
              <p:ext uri="{D42A27DB-BD31-4B8C-83A1-F6EECF244321}">
                <p14:modId xmlns:p14="http://schemas.microsoft.com/office/powerpoint/2010/main" val="670699910"/>
              </p:ext>
            </p:extLst>
          </p:nvPr>
        </p:nvGraphicFramePr>
        <p:xfrm>
          <a:off x="858460" y="3497037"/>
          <a:ext cx="1544637" cy="944562"/>
        </p:xfrm>
        <a:graphic>
          <a:graphicData uri="http://schemas.openxmlformats.org/presentationml/2006/ole">
            <mc:AlternateContent xmlns:mc="http://schemas.openxmlformats.org/markup-compatibility/2006">
              <mc:Choice xmlns:v="urn:schemas-microsoft-com:vml" Requires="v">
                <p:oleObj spid="_x0000_s50301" name="Photo Editor Photo" r:id="rId11" imgW="1152381" imgH="704948" progId="MSPhotoEd.3">
                  <p:embed/>
                </p:oleObj>
              </mc:Choice>
              <mc:Fallback>
                <p:oleObj name="Photo Editor Photo" r:id="rId11" imgW="1152381" imgH="704948" progId="MSPhotoEd.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58460" y="3497037"/>
                        <a:ext cx="1544637" cy="944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 name="Object 55"/>
          <p:cNvGraphicFramePr>
            <a:graphicFrameLocks noChangeAspect="1"/>
          </p:cNvGraphicFramePr>
          <p:nvPr>
            <p:extLst>
              <p:ext uri="{D42A27DB-BD31-4B8C-83A1-F6EECF244321}">
                <p14:modId xmlns:p14="http://schemas.microsoft.com/office/powerpoint/2010/main" val="3103592555"/>
              </p:ext>
            </p:extLst>
          </p:nvPr>
        </p:nvGraphicFramePr>
        <p:xfrm>
          <a:off x="2955670" y="4386343"/>
          <a:ext cx="2230438" cy="885825"/>
        </p:xfrm>
        <a:graphic>
          <a:graphicData uri="http://schemas.openxmlformats.org/presentationml/2006/ole">
            <mc:AlternateContent xmlns:mc="http://schemas.openxmlformats.org/markup-compatibility/2006">
              <mc:Choice xmlns:v="urn:schemas-microsoft-com:vml" Requires="v">
                <p:oleObj spid="_x0000_s50302" name="Equation" r:id="rId13" imgW="1726920" imgH="685800" progId="Equation.3">
                  <p:embed/>
                </p:oleObj>
              </mc:Choice>
              <mc:Fallback>
                <p:oleObj name="Equation" r:id="rId13" imgW="1726920" imgH="6858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55670" y="4386343"/>
                        <a:ext cx="2230438" cy="885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 name="Object 56"/>
          <p:cNvGraphicFramePr>
            <a:graphicFrameLocks noChangeAspect="1"/>
          </p:cNvGraphicFramePr>
          <p:nvPr>
            <p:extLst>
              <p:ext uri="{D42A27DB-BD31-4B8C-83A1-F6EECF244321}">
                <p14:modId xmlns:p14="http://schemas.microsoft.com/office/powerpoint/2010/main" val="3338085392"/>
              </p:ext>
            </p:extLst>
          </p:nvPr>
        </p:nvGraphicFramePr>
        <p:xfrm>
          <a:off x="5516106" y="4729172"/>
          <a:ext cx="2955925" cy="792162"/>
        </p:xfrm>
        <a:graphic>
          <a:graphicData uri="http://schemas.openxmlformats.org/presentationml/2006/ole">
            <mc:AlternateContent xmlns:mc="http://schemas.openxmlformats.org/markup-compatibility/2006">
              <mc:Choice xmlns:v="urn:schemas-microsoft-com:vml" Requires="v">
                <p:oleObj spid="_x0000_s50303" name="Equation" r:id="rId15" imgW="2463480" imgH="660240" progId="Equation.3">
                  <p:embed/>
                </p:oleObj>
              </mc:Choice>
              <mc:Fallback>
                <p:oleObj name="Equation" r:id="rId15" imgW="2463480" imgH="66024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516106" y="4729172"/>
                        <a:ext cx="2955925" cy="792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 name="Object 57"/>
          <p:cNvGraphicFramePr>
            <a:graphicFrameLocks noChangeAspect="1"/>
          </p:cNvGraphicFramePr>
          <p:nvPr>
            <p:extLst>
              <p:ext uri="{D42A27DB-BD31-4B8C-83A1-F6EECF244321}">
                <p14:modId xmlns:p14="http://schemas.microsoft.com/office/powerpoint/2010/main" val="2820699491"/>
              </p:ext>
            </p:extLst>
          </p:nvPr>
        </p:nvGraphicFramePr>
        <p:xfrm>
          <a:off x="5763807" y="5600550"/>
          <a:ext cx="1762125" cy="695325"/>
        </p:xfrm>
        <a:graphic>
          <a:graphicData uri="http://schemas.openxmlformats.org/presentationml/2006/ole">
            <mc:AlternateContent xmlns:mc="http://schemas.openxmlformats.org/markup-compatibility/2006">
              <mc:Choice xmlns:v="urn:schemas-microsoft-com:vml" Requires="v">
                <p:oleObj spid="_x0000_s50304" name="Equation" r:id="rId17" imgW="1218960" imgH="482400" progId="Equation.3">
                  <p:embed/>
                </p:oleObj>
              </mc:Choice>
              <mc:Fallback>
                <p:oleObj name="Equation" r:id="rId17" imgW="1218960" imgH="482400"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763807" y="5600550"/>
                        <a:ext cx="1762125" cy="695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 name="Object 58" descr="Κύκλωμα ακολουθητή πηγής και αναπαρασταση σήματος εισοδου-εξόδου"/>
          <p:cNvGraphicFramePr>
            <a:graphicFrameLocks noChangeAspect="1"/>
          </p:cNvGraphicFramePr>
          <p:nvPr>
            <p:extLst>
              <p:ext uri="{D42A27DB-BD31-4B8C-83A1-F6EECF244321}">
                <p14:modId xmlns:p14="http://schemas.microsoft.com/office/powerpoint/2010/main" val="2471144087"/>
              </p:ext>
            </p:extLst>
          </p:nvPr>
        </p:nvGraphicFramePr>
        <p:xfrm>
          <a:off x="856897" y="5171071"/>
          <a:ext cx="2716212" cy="1077912"/>
        </p:xfrm>
        <a:graphic>
          <a:graphicData uri="http://schemas.openxmlformats.org/presentationml/2006/ole">
            <mc:AlternateContent xmlns:mc="http://schemas.openxmlformats.org/markup-compatibility/2006">
              <mc:Choice xmlns:v="urn:schemas-microsoft-com:vml" Requires="v">
                <p:oleObj spid="_x0000_s50305" name="Photo Editor Photo" r:id="rId19" imgW="2352381" imgH="933580" progId="MSPhotoEd.3">
                  <p:embed/>
                </p:oleObj>
              </mc:Choice>
              <mc:Fallback>
                <p:oleObj name="Photo Editor Photo" r:id="rId19" imgW="2352381" imgH="933580" progId="MSPhotoEd.3">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56897" y="5171071"/>
                        <a:ext cx="2716212" cy="1077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ustDataLst>
      <p:tags r:id="rId2"/>
    </p:custDataLst>
    <p:extLst>
      <p:ext uri="{BB962C8B-B14F-4D97-AF65-F5344CB8AC3E}">
        <p14:creationId xmlns:p14="http://schemas.microsoft.com/office/powerpoint/2010/main" val="278481178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normAutofit/>
          </a:bodyPr>
          <a:lstStyle/>
          <a:p>
            <a:r>
              <a:rPr lang="el-GR" sz="4000" dirty="0"/>
              <a:t>Βαθμίδα κοινής πύλης</a:t>
            </a:r>
          </a:p>
        </p:txBody>
      </p:sp>
      <p:graphicFrame>
        <p:nvGraphicFramePr>
          <p:cNvPr id="24" name="Object 83" descr="Κύκλωμα βαθμίδας κοινής πύλης"/>
          <p:cNvGraphicFramePr>
            <a:graphicFrameLocks noGrp="1" noChangeAspect="1"/>
          </p:cNvGraphicFramePr>
          <p:nvPr>
            <p:ph idx="1"/>
            <p:extLst>
              <p:ext uri="{D42A27DB-BD31-4B8C-83A1-F6EECF244321}">
                <p14:modId xmlns:p14="http://schemas.microsoft.com/office/powerpoint/2010/main" val="2134384735"/>
              </p:ext>
            </p:extLst>
          </p:nvPr>
        </p:nvGraphicFramePr>
        <p:xfrm>
          <a:off x="5724128" y="1418400"/>
          <a:ext cx="1656184" cy="1711390"/>
        </p:xfrm>
        <a:graphic>
          <a:graphicData uri="http://schemas.openxmlformats.org/presentationml/2006/ole">
            <mc:AlternateContent xmlns:mc="http://schemas.openxmlformats.org/markup-compatibility/2006">
              <mc:Choice xmlns:v="urn:schemas-microsoft-com:vml" Requires="v">
                <p:oleObj spid="_x0000_s37938" name="Photo Editor Photo" r:id="rId4" imgW="1142857" imgH="1181265" progId="MSPhotoEd.3">
                  <p:embed/>
                </p:oleObj>
              </mc:Choice>
              <mc:Fallback>
                <p:oleObj name="Photo Editor Photo" r:id="rId4" imgW="1142857" imgH="1181265"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4128" y="1418400"/>
                        <a:ext cx="1656184" cy="1711390"/>
                      </a:xfrm>
                      <a:prstGeom prst="rect">
                        <a:avLst/>
                      </a:prstGeom>
                      <a:noFill/>
                      <a:ln>
                        <a:noFill/>
                      </a:ln>
                      <a:effectLst/>
                    </p:spPr>
                  </p:pic>
                </p:oleObj>
              </mc:Fallback>
            </mc:AlternateContent>
          </a:graphicData>
        </a:graphic>
      </p:graphicFrame>
      <p:sp>
        <p:nvSpPr>
          <p:cNvPr id="5" name="Θέση κειμένου 4"/>
          <p:cNvSpPr>
            <a:spLocks noGrp="1"/>
          </p:cNvSpPr>
          <p:nvPr>
            <p:ph type="body" sz="half" idx="2"/>
          </p:nvPr>
        </p:nvSpPr>
        <p:spPr>
          <a:xfrm>
            <a:off x="457200" y="1556792"/>
            <a:ext cx="4870884" cy="972108"/>
          </a:xfrm>
        </p:spPr>
        <p:txBody>
          <a:bodyPr>
            <a:normAutofit lnSpcReduction="10000"/>
          </a:bodyPr>
          <a:lstStyle/>
          <a:p>
            <a:r>
              <a:rPr lang="el-GR" altLang="el-GR" dirty="0"/>
              <a:t>Για  λ=0 οι κόμβοι εισόδου και εξόδου είναι απομονωμένοι</a:t>
            </a:r>
            <a:r>
              <a:rPr lang="en-US" altLang="el-GR" dirty="0"/>
              <a:t> </a:t>
            </a:r>
            <a:r>
              <a:rPr lang="el-GR" altLang="el-GR" dirty="0"/>
              <a:t>και δεν υπάρχει φαινόμενο </a:t>
            </a:r>
            <a:r>
              <a:rPr lang="en-US" altLang="el-GR" dirty="0"/>
              <a:t>Miller</a:t>
            </a:r>
            <a:endParaRPr lang="el-GR" altLang="el-GR" dirty="0"/>
          </a:p>
          <a:p>
            <a:endParaRPr lang="el-GR" altLang="el-GR" sz="2000" dirty="0"/>
          </a:p>
        </p:txBody>
      </p:sp>
      <p:graphicFrame>
        <p:nvGraphicFramePr>
          <p:cNvPr id="25" name="Object 84"/>
          <p:cNvGraphicFramePr>
            <a:graphicFrameLocks noChangeAspect="1"/>
          </p:cNvGraphicFramePr>
          <p:nvPr>
            <p:extLst>
              <p:ext uri="{D42A27DB-BD31-4B8C-83A1-F6EECF244321}">
                <p14:modId xmlns:p14="http://schemas.microsoft.com/office/powerpoint/2010/main" val="3540361087"/>
              </p:ext>
            </p:extLst>
          </p:nvPr>
        </p:nvGraphicFramePr>
        <p:xfrm>
          <a:off x="457200" y="2667292"/>
          <a:ext cx="5087938" cy="892175"/>
        </p:xfrm>
        <a:graphic>
          <a:graphicData uri="http://schemas.openxmlformats.org/presentationml/2006/ole">
            <mc:AlternateContent xmlns:mc="http://schemas.openxmlformats.org/markup-compatibility/2006">
              <mc:Choice xmlns:v="urn:schemas-microsoft-com:vml" Requires="v">
                <p:oleObj spid="_x0000_s37939" name="Equation" r:id="rId6" imgW="3606480" imgH="672840" progId="Equation.3">
                  <p:embed/>
                </p:oleObj>
              </mc:Choice>
              <mc:Fallback>
                <p:oleObj name="Equation" r:id="rId6" imgW="3606480" imgH="6728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2667292"/>
                        <a:ext cx="5087938" cy="892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 name="Text Box 93"/>
          <p:cNvSpPr txBox="1">
            <a:spLocks noChangeArrowheads="1"/>
          </p:cNvSpPr>
          <p:nvPr/>
        </p:nvSpPr>
        <p:spPr bwMode="auto">
          <a:xfrm>
            <a:off x="323527" y="3728163"/>
            <a:ext cx="12425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r>
              <a:rPr lang="el-GR" altLang="el-GR" sz="2000" dirty="0">
                <a:latin typeface="+mj-lt"/>
              </a:rPr>
              <a:t>Για  λ</a:t>
            </a:r>
            <a:r>
              <a:rPr lang="el-GR" altLang="el-GR" sz="2000" dirty="0">
                <a:latin typeface="+mj-lt"/>
                <a:sym typeface="Symbol" panose="05050102010706020507" pitchFamily="18" charset="2"/>
              </a:rPr>
              <a:t></a:t>
            </a:r>
            <a:r>
              <a:rPr lang="el-GR" altLang="el-GR" sz="2000" dirty="0">
                <a:latin typeface="+mj-lt"/>
              </a:rPr>
              <a:t>0.</a:t>
            </a:r>
          </a:p>
        </p:txBody>
      </p:sp>
      <p:graphicFrame>
        <p:nvGraphicFramePr>
          <p:cNvPr id="26" name="Object 85"/>
          <p:cNvGraphicFramePr>
            <a:graphicFrameLocks noChangeAspect="1"/>
          </p:cNvGraphicFramePr>
          <p:nvPr>
            <p:extLst>
              <p:ext uri="{D42A27DB-BD31-4B8C-83A1-F6EECF244321}">
                <p14:modId xmlns:p14="http://schemas.microsoft.com/office/powerpoint/2010/main" val="2757215837"/>
              </p:ext>
            </p:extLst>
          </p:nvPr>
        </p:nvGraphicFramePr>
        <p:xfrm>
          <a:off x="1630363" y="3697859"/>
          <a:ext cx="2870200" cy="631825"/>
        </p:xfrm>
        <a:graphic>
          <a:graphicData uri="http://schemas.openxmlformats.org/presentationml/2006/ole">
            <mc:AlternateContent xmlns:mc="http://schemas.openxmlformats.org/markup-compatibility/2006">
              <mc:Choice xmlns:v="urn:schemas-microsoft-com:vml" Requires="v">
                <p:oleObj spid="_x0000_s37940" name="Equation" r:id="rId8" imgW="1841400" imgH="431640" progId="Equation.3">
                  <p:embed/>
                </p:oleObj>
              </mc:Choice>
              <mc:Fallback>
                <p:oleObj name="Equation" r:id="rId8" imgW="1841400" imgH="4316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30363" y="3697859"/>
                        <a:ext cx="2870200" cy="631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27" name="Text Box 91"/>
              <p:cNvSpPr txBox="1">
                <a:spLocks noChangeArrowheads="1"/>
              </p:cNvSpPr>
              <p:nvPr/>
            </p:nvSpPr>
            <p:spPr bwMode="auto">
              <a:xfrm>
                <a:off x="4693033" y="3806085"/>
                <a:ext cx="3170261"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r>
                  <a:rPr lang="el-GR" altLang="el-GR" sz="2000" dirty="0">
                    <a:latin typeface="+mj-lt"/>
                  </a:rPr>
                  <a:t>Όπου  </a:t>
                </a:r>
                <a14:m>
                  <m:oMath xmlns:m="http://schemas.openxmlformats.org/officeDocument/2006/math">
                    <m:r>
                      <a:rPr lang="el-GR" altLang="el-GR" sz="2000" i="1" dirty="0" smtClean="0">
                        <a:latin typeface="Cambria Math" panose="02040503050406030204" pitchFamily="18" charset="0"/>
                      </a:rPr>
                      <m:t>𝑍</m:t>
                    </m:r>
                    <m:r>
                      <a:rPr lang="el-GR" altLang="el-GR" sz="2000" i="1" baseline="-25000" dirty="0" smtClean="0">
                        <a:latin typeface="Cambria Math" panose="02040503050406030204" pitchFamily="18" charset="0"/>
                      </a:rPr>
                      <m:t>𝐿</m:t>
                    </m:r>
                    <m:r>
                      <a:rPr lang="el-GR" altLang="el-GR" sz="2000" i="1" dirty="0" smtClean="0">
                        <a:latin typeface="Cambria Math" panose="02040503050406030204" pitchFamily="18" charset="0"/>
                      </a:rPr>
                      <m:t>=</m:t>
                    </m:r>
                    <m:r>
                      <a:rPr lang="el-GR" altLang="el-GR" sz="2000" i="1" dirty="0" smtClean="0">
                        <a:latin typeface="Cambria Math" panose="02040503050406030204" pitchFamily="18" charset="0"/>
                      </a:rPr>
                      <m:t>𝑅𝐷</m:t>
                    </m:r>
                    <m:r>
                      <a:rPr lang="el-GR" altLang="el-GR" sz="2000" i="1" dirty="0">
                        <a:latin typeface="Cambria Math" panose="02040503050406030204" pitchFamily="18" charset="0"/>
                      </a:rPr>
                      <m:t>||[1/(</m:t>
                    </m:r>
                    <m:r>
                      <a:rPr lang="el-GR" altLang="el-GR" sz="2000" i="1" dirty="0" err="1">
                        <a:latin typeface="Cambria Math" panose="02040503050406030204" pitchFamily="18" charset="0"/>
                      </a:rPr>
                      <m:t>𝐶</m:t>
                    </m:r>
                    <m:r>
                      <a:rPr lang="el-GR" altLang="el-GR" sz="2000" i="1" baseline="-25000" dirty="0" err="1">
                        <a:latin typeface="Cambria Math" panose="02040503050406030204" pitchFamily="18" charset="0"/>
                      </a:rPr>
                      <m:t>𝐷</m:t>
                    </m:r>
                    <m:r>
                      <a:rPr lang="el-GR" altLang="el-GR" sz="2000" i="1" dirty="0" err="1">
                        <a:latin typeface="Cambria Math" panose="02040503050406030204" pitchFamily="18" charset="0"/>
                      </a:rPr>
                      <m:t>𝑠</m:t>
                    </m:r>
                    <m:r>
                      <a:rPr lang="el-GR" altLang="el-GR" sz="2000" i="1" dirty="0">
                        <a:latin typeface="Cambria Math" panose="02040503050406030204" pitchFamily="18" charset="0"/>
                      </a:rPr>
                      <m:t>)]</m:t>
                    </m:r>
                  </m:oMath>
                </a14:m>
                <a:endParaRPr lang="el-GR" altLang="el-GR" sz="2000" dirty="0">
                  <a:latin typeface="+mj-lt"/>
                </a:endParaRPr>
              </a:p>
            </p:txBody>
          </p:sp>
        </mc:Choice>
        <mc:Fallback xmlns="">
          <p:sp>
            <p:nvSpPr>
              <p:cNvPr id="27" name="Text Box 91"/>
              <p:cNvSpPr txBox="1">
                <a:spLocks noRot="1" noChangeAspect="1" noMove="1" noResize="1" noEditPoints="1" noAdjustHandles="1" noChangeArrowheads="1" noChangeShapeType="1" noTextEdit="1"/>
              </p:cNvSpPr>
              <p:nvPr/>
            </p:nvSpPr>
            <p:spPr bwMode="auto">
              <a:xfrm>
                <a:off x="4693033" y="3806085"/>
                <a:ext cx="3170261" cy="400110"/>
              </a:xfrm>
              <a:prstGeom prst="rect">
                <a:avLst/>
              </a:prstGeom>
              <a:blipFill rotWithShape="0">
                <a:blip r:embed="rId10"/>
                <a:stretch>
                  <a:fillRect l="-2115" t="-7576" b="-2575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noFill/>
                  </a:rPr>
                  <a:t> </a:t>
                </a:r>
              </a:p>
            </p:txBody>
          </p:sp>
        </mc:Fallback>
      </mc:AlternateContent>
      <p:sp>
        <p:nvSpPr>
          <p:cNvPr id="29" name="Text Box 94"/>
          <p:cNvSpPr txBox="1">
            <a:spLocks noChangeArrowheads="1"/>
          </p:cNvSpPr>
          <p:nvPr/>
        </p:nvSpPr>
        <p:spPr bwMode="auto">
          <a:xfrm>
            <a:off x="228203" y="4716530"/>
            <a:ext cx="54959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r>
              <a:rPr lang="el-GR" altLang="el-GR" sz="2000" dirty="0">
                <a:latin typeface="+mj-lt"/>
              </a:rPr>
              <a:t>Η αντίσταση εξόδου μειώνεται στις ΥΣ αν </a:t>
            </a:r>
            <a:r>
              <a:rPr lang="en-US" altLang="el-GR" sz="2000" dirty="0">
                <a:latin typeface="+mj-lt"/>
              </a:rPr>
              <a:t>R</a:t>
            </a:r>
            <a:r>
              <a:rPr lang="en-US" altLang="el-GR" sz="2000" baseline="-25000" dirty="0">
                <a:latin typeface="+mj-lt"/>
              </a:rPr>
              <a:t>S</a:t>
            </a:r>
            <a:r>
              <a:rPr lang="en-US" altLang="el-GR" sz="2000" dirty="0">
                <a:latin typeface="+mj-lt"/>
              </a:rPr>
              <a:t>&gt;&gt;</a:t>
            </a:r>
            <a:endParaRPr lang="el-GR" altLang="el-GR" sz="2000" dirty="0">
              <a:latin typeface="+mj-lt"/>
            </a:endParaRPr>
          </a:p>
        </p:txBody>
      </p:sp>
    </p:spTree>
    <p:custDataLst>
      <p:tags r:id="rId2"/>
    </p:custDataLst>
    <p:extLst>
      <p:ext uri="{BB962C8B-B14F-4D97-AF65-F5344CB8AC3E}">
        <p14:creationId xmlns:p14="http://schemas.microsoft.com/office/powerpoint/2010/main" val="19748312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lstStyle/>
          <a:p>
            <a:r>
              <a:rPr lang="el-GR" dirty="0" smtClean="0"/>
              <a:t>Βαθμίδα σε συνδεσμολογία σειράς</a:t>
            </a:r>
            <a:endParaRPr lang="el-GR" dirty="0"/>
          </a:p>
        </p:txBody>
      </p:sp>
      <p:graphicFrame>
        <p:nvGraphicFramePr>
          <p:cNvPr id="34" name="Object 87" descr="Κύκλωμα βαθμίδας σε συνδεσμολογία σειράς"/>
          <p:cNvGraphicFramePr>
            <a:graphicFrameLocks noGrp="1" noChangeAspect="1"/>
          </p:cNvGraphicFramePr>
          <p:nvPr>
            <p:ph sz="half" idx="1"/>
            <p:extLst>
              <p:ext uri="{D42A27DB-BD31-4B8C-83A1-F6EECF244321}">
                <p14:modId xmlns:p14="http://schemas.microsoft.com/office/powerpoint/2010/main" val="3593846957"/>
              </p:ext>
            </p:extLst>
          </p:nvPr>
        </p:nvGraphicFramePr>
        <p:xfrm>
          <a:off x="683568" y="2047818"/>
          <a:ext cx="2664296" cy="2509094"/>
        </p:xfrm>
        <a:graphic>
          <a:graphicData uri="http://schemas.openxmlformats.org/presentationml/2006/ole">
            <mc:AlternateContent xmlns:mc="http://schemas.openxmlformats.org/markup-compatibility/2006">
              <mc:Choice xmlns:v="urn:schemas-microsoft-com:vml" Requires="v">
                <p:oleObj spid="_x0000_s38979" name="Photo Editor Photo" r:id="rId4" imgW="1961905" imgH="1848108" progId="MSPhotoEd.3">
                  <p:embed/>
                </p:oleObj>
              </mc:Choice>
              <mc:Fallback>
                <p:oleObj name="Photo Editor Photo" r:id="rId4" imgW="1961905" imgH="1848108"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568" y="2047818"/>
                        <a:ext cx="2664296" cy="2509094"/>
                      </a:xfrm>
                      <a:prstGeom prst="rect">
                        <a:avLst/>
                      </a:prstGeom>
                      <a:noFill/>
                      <a:ln>
                        <a:noFill/>
                      </a:ln>
                      <a:effectLst/>
                    </p:spPr>
                  </p:pic>
                </p:oleObj>
              </mc:Fallback>
            </mc:AlternateContent>
          </a:graphicData>
        </a:graphic>
      </p:graphicFrame>
      <p:graphicFrame>
        <p:nvGraphicFramePr>
          <p:cNvPr id="37" name="Object 88"/>
          <p:cNvGraphicFramePr>
            <a:graphicFrameLocks noGrp="1" noChangeAspect="1"/>
          </p:cNvGraphicFramePr>
          <p:nvPr>
            <p:ph sz="half" idx="2"/>
            <p:extLst>
              <p:ext uri="{D42A27DB-BD31-4B8C-83A1-F6EECF244321}">
                <p14:modId xmlns:p14="http://schemas.microsoft.com/office/powerpoint/2010/main" val="2934063391"/>
              </p:ext>
            </p:extLst>
          </p:nvPr>
        </p:nvGraphicFramePr>
        <p:xfrm>
          <a:off x="4275316" y="1874098"/>
          <a:ext cx="4003568" cy="1135032"/>
        </p:xfrm>
        <a:graphic>
          <a:graphicData uri="http://schemas.openxmlformats.org/presentationml/2006/ole">
            <mc:AlternateContent xmlns:mc="http://schemas.openxmlformats.org/markup-compatibility/2006">
              <mc:Choice xmlns:v="urn:schemas-microsoft-com:vml" Requires="v">
                <p:oleObj spid="_x0000_s38980" name="Equation" r:id="rId6" imgW="2463480" imgH="698400" progId="Equation.3">
                  <p:embed/>
                </p:oleObj>
              </mc:Choice>
              <mc:Fallback>
                <p:oleObj name="Equation" r:id="rId6" imgW="2463480" imgH="6984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5316" y="1874098"/>
                        <a:ext cx="4003568" cy="1135032"/>
                      </a:xfrm>
                      <a:prstGeom prst="rect">
                        <a:avLst/>
                      </a:prstGeom>
                      <a:noFill/>
                      <a:ln>
                        <a:noFill/>
                      </a:ln>
                      <a:effectLst/>
                    </p:spPr>
                  </p:pic>
                </p:oleObj>
              </mc:Fallback>
            </mc:AlternateContent>
          </a:graphicData>
        </a:graphic>
      </p:graphicFrame>
      <p:graphicFrame>
        <p:nvGraphicFramePr>
          <p:cNvPr id="38" name="Object 89"/>
          <p:cNvGraphicFramePr>
            <a:graphicFrameLocks noChangeAspect="1"/>
          </p:cNvGraphicFramePr>
          <p:nvPr>
            <p:extLst>
              <p:ext uri="{D42A27DB-BD31-4B8C-83A1-F6EECF244321}">
                <p14:modId xmlns:p14="http://schemas.microsoft.com/office/powerpoint/2010/main" val="2516587806"/>
              </p:ext>
            </p:extLst>
          </p:nvPr>
        </p:nvGraphicFramePr>
        <p:xfrm>
          <a:off x="4262439" y="3249684"/>
          <a:ext cx="4424361" cy="704177"/>
        </p:xfrm>
        <a:graphic>
          <a:graphicData uri="http://schemas.openxmlformats.org/presentationml/2006/ole">
            <mc:AlternateContent xmlns:mc="http://schemas.openxmlformats.org/markup-compatibility/2006">
              <mc:Choice xmlns:v="urn:schemas-microsoft-com:vml" Requires="v">
                <p:oleObj spid="_x0000_s38981" name="Equation" r:id="rId8" imgW="2095200" imgH="431640" progId="Equation.3">
                  <p:embed/>
                </p:oleObj>
              </mc:Choice>
              <mc:Fallback>
                <p:oleObj name="Equation" r:id="rId8" imgW="2095200" imgH="4316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62439" y="3249684"/>
                        <a:ext cx="4424361" cy="704177"/>
                      </a:xfrm>
                      <a:prstGeom prst="rect">
                        <a:avLst/>
                      </a:prstGeom>
                      <a:noFill/>
                      <a:ln>
                        <a:noFill/>
                      </a:ln>
                      <a:effectLst/>
                    </p:spPr>
                  </p:pic>
                </p:oleObj>
              </mc:Fallback>
            </mc:AlternateContent>
          </a:graphicData>
        </a:graphic>
      </p:graphicFrame>
      <p:graphicFrame>
        <p:nvGraphicFramePr>
          <p:cNvPr id="39" name="Object 90"/>
          <p:cNvGraphicFramePr>
            <a:graphicFrameLocks noChangeAspect="1"/>
          </p:cNvGraphicFramePr>
          <p:nvPr>
            <p:extLst>
              <p:ext uri="{D42A27DB-BD31-4B8C-83A1-F6EECF244321}">
                <p14:modId xmlns:p14="http://schemas.microsoft.com/office/powerpoint/2010/main" val="3301049967"/>
              </p:ext>
            </p:extLst>
          </p:nvPr>
        </p:nvGraphicFramePr>
        <p:xfrm>
          <a:off x="4244413" y="4674606"/>
          <a:ext cx="3487416" cy="686081"/>
        </p:xfrm>
        <a:graphic>
          <a:graphicData uri="http://schemas.openxmlformats.org/presentationml/2006/ole">
            <mc:AlternateContent xmlns:mc="http://schemas.openxmlformats.org/markup-compatibility/2006">
              <mc:Choice xmlns:v="urn:schemas-microsoft-com:vml" Requires="v">
                <p:oleObj spid="_x0000_s38982" name="Equation" r:id="rId10" imgW="1828800" imgH="431640" progId="Equation.3">
                  <p:embed/>
                </p:oleObj>
              </mc:Choice>
              <mc:Fallback>
                <p:oleObj name="Equation" r:id="rId10" imgW="1828800" imgH="43164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44413" y="4674606"/>
                        <a:ext cx="3487416" cy="686081"/>
                      </a:xfrm>
                      <a:prstGeom prst="rect">
                        <a:avLst/>
                      </a:prstGeom>
                      <a:noFill/>
                      <a:ln>
                        <a:noFill/>
                      </a:ln>
                      <a:effectLst/>
                    </p:spPr>
                  </p:pic>
                </p:oleObj>
              </mc:Fallback>
            </mc:AlternateContent>
          </a:graphicData>
        </a:graphic>
      </p:graphicFrame>
      <p:sp>
        <p:nvSpPr>
          <p:cNvPr id="40" name="Text Box 95"/>
          <p:cNvSpPr txBox="1">
            <a:spLocks noChangeArrowheads="1"/>
          </p:cNvSpPr>
          <p:nvPr/>
        </p:nvSpPr>
        <p:spPr bwMode="auto">
          <a:xfrm>
            <a:off x="4247273" y="5601241"/>
            <a:ext cx="54959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r>
              <a:rPr lang="el-GR" altLang="el-GR" sz="2000" dirty="0">
                <a:latin typeface="+mj-lt"/>
              </a:rPr>
              <a:t>Διαλέγουμε ω</a:t>
            </a:r>
            <a:r>
              <a:rPr lang="en-US" altLang="el-GR" sz="2000" baseline="-25000" dirty="0">
                <a:latin typeface="+mj-lt"/>
              </a:rPr>
              <a:t>PX</a:t>
            </a:r>
            <a:r>
              <a:rPr lang="en-US" altLang="el-GR" sz="2000" dirty="0">
                <a:latin typeface="+mj-lt"/>
              </a:rPr>
              <a:t>&gt;</a:t>
            </a:r>
            <a:r>
              <a:rPr lang="el-GR" altLang="el-GR" sz="2000" dirty="0">
                <a:latin typeface="+mj-lt"/>
              </a:rPr>
              <a:t>ω</a:t>
            </a:r>
            <a:r>
              <a:rPr lang="en-US" altLang="el-GR" sz="2000" baseline="-25000" dirty="0">
                <a:latin typeface="+mj-lt"/>
              </a:rPr>
              <a:t>PA</a:t>
            </a:r>
            <a:r>
              <a:rPr lang="en-US" altLang="el-GR" sz="2000" dirty="0">
                <a:latin typeface="+mj-lt"/>
              </a:rPr>
              <a:t>,</a:t>
            </a:r>
            <a:r>
              <a:rPr lang="el-GR" altLang="el-GR" sz="2000" dirty="0">
                <a:latin typeface="+mj-lt"/>
              </a:rPr>
              <a:t>ω</a:t>
            </a:r>
            <a:r>
              <a:rPr lang="en-US" altLang="el-GR" sz="2000" baseline="-25000" dirty="0">
                <a:latin typeface="+mj-lt"/>
              </a:rPr>
              <a:t>PY</a:t>
            </a:r>
            <a:endParaRPr lang="el-GR" altLang="el-GR" sz="2000" dirty="0">
              <a:latin typeface="+mj-lt"/>
            </a:endParaRPr>
          </a:p>
        </p:txBody>
      </p:sp>
    </p:spTree>
    <p:custDataLst>
      <p:tags r:id="rId2"/>
    </p:custDataLst>
    <p:extLst>
      <p:ext uri="{BB962C8B-B14F-4D97-AF65-F5344CB8AC3E}">
        <p14:creationId xmlns:p14="http://schemas.microsoft.com/office/powerpoint/2010/main" val="279295890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a:xfrm>
            <a:off x="427473" y="141090"/>
            <a:ext cx="8229600" cy="1143000"/>
          </a:xfrm>
        </p:spPr>
        <p:txBody>
          <a:bodyPr/>
          <a:lstStyle/>
          <a:p>
            <a:r>
              <a:rPr lang="el-GR" dirty="0"/>
              <a:t>Διαφορικό ζεύγος</a:t>
            </a:r>
          </a:p>
        </p:txBody>
      </p:sp>
      <p:graphicFrame>
        <p:nvGraphicFramePr>
          <p:cNvPr id="9" name="Object 3" descr="Κύκλωμα με διαφορικό ζεύγος Μ1 Μ2"/>
          <p:cNvGraphicFramePr>
            <a:graphicFrameLocks noGrp="1" noChangeAspect="1"/>
          </p:cNvGraphicFramePr>
          <p:nvPr>
            <p:ph sz="half" idx="1"/>
            <p:extLst>
              <p:ext uri="{D42A27DB-BD31-4B8C-83A1-F6EECF244321}">
                <p14:modId xmlns:p14="http://schemas.microsoft.com/office/powerpoint/2010/main" val="1960465623"/>
              </p:ext>
            </p:extLst>
          </p:nvPr>
        </p:nvGraphicFramePr>
        <p:xfrm>
          <a:off x="-10003" y="935334"/>
          <a:ext cx="3343275" cy="2905125"/>
        </p:xfrm>
        <a:graphic>
          <a:graphicData uri="http://schemas.openxmlformats.org/presentationml/2006/ole">
            <mc:AlternateContent xmlns:mc="http://schemas.openxmlformats.org/markup-compatibility/2006">
              <mc:Choice xmlns:v="urn:schemas-microsoft-com:vml" Requires="v">
                <p:oleObj spid="_x0000_s51258" name="Photo Editor Photo" r:id="rId4" imgW="3343742" imgH="2905531" progId="MSPhotoEd.3">
                  <p:embed/>
                </p:oleObj>
              </mc:Choice>
              <mc:Fallback>
                <p:oleObj name="Photo Editor Photo" r:id="rId4" imgW="3343742" imgH="2905531"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03" y="935334"/>
                        <a:ext cx="3343275" cy="290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Θέση περιεχομένου 2"/>
          <p:cNvSpPr>
            <a:spLocks noGrp="1"/>
          </p:cNvSpPr>
          <p:nvPr>
            <p:ph sz="half" idx="2"/>
          </p:nvPr>
        </p:nvSpPr>
        <p:spPr>
          <a:xfrm>
            <a:off x="4104649" y="1277499"/>
            <a:ext cx="4778804" cy="1832284"/>
          </a:xfrm>
        </p:spPr>
        <p:txBody>
          <a:bodyPr/>
          <a:lstStyle/>
          <a:p>
            <a:pPr>
              <a:spcBef>
                <a:spcPct val="50000"/>
              </a:spcBef>
              <a:buFontTx/>
              <a:buChar char="•"/>
            </a:pPr>
            <a:r>
              <a:rPr lang="el-GR" altLang="el-GR" sz="2000" dirty="0"/>
              <a:t>Για διαφορική λειτουργία ο αριθμός των πόλων ισούται με εκείνον της κάθε διαδρομής.</a:t>
            </a:r>
          </a:p>
          <a:p>
            <a:pPr>
              <a:spcBef>
                <a:spcPct val="50000"/>
              </a:spcBef>
              <a:buFontTx/>
              <a:buChar char="•"/>
            </a:pPr>
            <a:r>
              <a:rPr lang="el-GR" altLang="el-GR" sz="2000" dirty="0"/>
              <a:t>Για λειτουργία κοινού τρόπου επικρατεί ο πόλος από την </a:t>
            </a:r>
            <a:r>
              <a:rPr lang="en-US" altLang="el-GR" sz="2000" dirty="0"/>
              <a:t>C</a:t>
            </a:r>
            <a:r>
              <a:rPr lang="en-US" altLang="el-GR" sz="2000" baseline="-25000" dirty="0"/>
              <a:t>P</a:t>
            </a:r>
            <a:r>
              <a:rPr lang="el-GR" altLang="el-GR" sz="2000" dirty="0"/>
              <a:t>.</a:t>
            </a:r>
          </a:p>
          <a:p>
            <a:endParaRPr lang="el-GR" sz="2000" dirty="0"/>
          </a:p>
        </p:txBody>
      </p:sp>
      <p:graphicFrame>
        <p:nvGraphicFramePr>
          <p:cNvPr id="11" name="Object 4"/>
          <p:cNvGraphicFramePr>
            <a:graphicFrameLocks noChangeAspect="1"/>
          </p:cNvGraphicFramePr>
          <p:nvPr>
            <p:extLst>
              <p:ext uri="{D42A27DB-BD31-4B8C-83A1-F6EECF244321}">
                <p14:modId xmlns:p14="http://schemas.microsoft.com/office/powerpoint/2010/main" val="2672887654"/>
              </p:ext>
            </p:extLst>
          </p:nvPr>
        </p:nvGraphicFramePr>
        <p:xfrm>
          <a:off x="3598378" y="3231652"/>
          <a:ext cx="2795587" cy="1228725"/>
        </p:xfrm>
        <a:graphic>
          <a:graphicData uri="http://schemas.openxmlformats.org/presentationml/2006/ole">
            <mc:AlternateContent xmlns:mc="http://schemas.openxmlformats.org/markup-compatibility/2006">
              <mc:Choice xmlns:v="urn:schemas-microsoft-com:vml" Requires="v">
                <p:oleObj spid="_x0000_s51259" name="Equation" r:id="rId6" imgW="2311200" imgH="1015920" progId="Equation.3">
                  <p:embed/>
                </p:oleObj>
              </mc:Choice>
              <mc:Fallback>
                <p:oleObj name="Equation" r:id="rId6" imgW="2311200" imgH="101592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98378" y="3231652"/>
                        <a:ext cx="2795587" cy="1228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 name="Object 5"/>
          <p:cNvGraphicFramePr>
            <a:graphicFrameLocks noChangeAspect="1"/>
          </p:cNvGraphicFramePr>
          <p:nvPr>
            <p:extLst>
              <p:ext uri="{D42A27DB-BD31-4B8C-83A1-F6EECF244321}">
                <p14:modId xmlns:p14="http://schemas.microsoft.com/office/powerpoint/2010/main" val="1591731930"/>
              </p:ext>
            </p:extLst>
          </p:nvPr>
        </p:nvGraphicFramePr>
        <p:xfrm>
          <a:off x="6494051" y="3169739"/>
          <a:ext cx="2562225" cy="1352550"/>
        </p:xfrm>
        <a:graphic>
          <a:graphicData uri="http://schemas.openxmlformats.org/presentationml/2006/ole">
            <mc:AlternateContent xmlns:mc="http://schemas.openxmlformats.org/markup-compatibility/2006">
              <mc:Choice xmlns:v="urn:schemas-microsoft-com:vml" Requires="v">
                <p:oleObj spid="_x0000_s51260" name="Photo Editor Photo" r:id="rId8" imgW="2561905" imgH="1352381" progId="MSPhotoEd.3">
                  <p:embed/>
                </p:oleObj>
              </mc:Choice>
              <mc:Fallback>
                <p:oleObj name="Photo Editor Photo" r:id="rId8" imgW="2561905" imgH="1352381" progId="MSPhotoEd.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94051" y="3169739"/>
                        <a:ext cx="2562225" cy="1352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 name="Object 6" descr="Κύκλωματα με διαφορικά ζεύγη"/>
          <p:cNvGraphicFramePr>
            <a:graphicFrameLocks noChangeAspect="1"/>
          </p:cNvGraphicFramePr>
          <p:nvPr>
            <p:extLst>
              <p:ext uri="{D42A27DB-BD31-4B8C-83A1-F6EECF244321}">
                <p14:modId xmlns:p14="http://schemas.microsoft.com/office/powerpoint/2010/main" val="3020592508"/>
              </p:ext>
            </p:extLst>
          </p:nvPr>
        </p:nvGraphicFramePr>
        <p:xfrm>
          <a:off x="355713" y="4041068"/>
          <a:ext cx="3142579" cy="2171542"/>
        </p:xfrm>
        <a:graphic>
          <a:graphicData uri="http://schemas.openxmlformats.org/presentationml/2006/ole">
            <mc:AlternateContent xmlns:mc="http://schemas.openxmlformats.org/markup-compatibility/2006">
              <mc:Choice xmlns:v="urn:schemas-microsoft-com:vml" Requires="v">
                <p:oleObj spid="_x0000_s51261" name="Photo Editor Photo" r:id="rId10" imgW="3514286" imgH="2429214" progId="MSPhotoEd.3">
                  <p:embed/>
                </p:oleObj>
              </mc:Choice>
              <mc:Fallback>
                <p:oleObj name="Photo Editor Photo" r:id="rId10" imgW="3514286" imgH="2429214" progId="MSPhotoEd.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5713" y="4041068"/>
                        <a:ext cx="3142579" cy="2171542"/>
                      </a:xfrm>
                      <a:prstGeom prst="rect">
                        <a:avLst/>
                      </a:prstGeom>
                      <a:noFill/>
                      <a:ln>
                        <a:noFill/>
                      </a:ln>
                      <a:effectLst/>
                    </p:spPr>
                  </p:pic>
                </p:oleObj>
              </mc:Fallback>
            </mc:AlternateContent>
          </a:graphicData>
        </a:graphic>
      </p:graphicFrame>
      <p:sp>
        <p:nvSpPr>
          <p:cNvPr id="14" name="Text Box 8"/>
          <p:cNvSpPr txBox="1">
            <a:spLocks noChangeArrowheads="1"/>
          </p:cNvSpPr>
          <p:nvPr/>
        </p:nvSpPr>
        <p:spPr bwMode="auto">
          <a:xfrm>
            <a:off x="3608828" y="4696281"/>
            <a:ext cx="561698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r>
              <a:rPr lang="el-GR" altLang="el-GR" sz="2000" b="1" dirty="0">
                <a:latin typeface="+mj-lt"/>
              </a:rPr>
              <a:t>Διαφορικό ζεύγος με φόρτο υψηλής αντίστασης.</a:t>
            </a:r>
          </a:p>
          <a:p>
            <a:pPr algn="l">
              <a:spcBef>
                <a:spcPct val="50000"/>
              </a:spcBef>
            </a:pPr>
            <a:r>
              <a:rPr lang="el-GR" altLang="el-GR" sz="2000" dirty="0">
                <a:latin typeface="+mj-lt"/>
              </a:rPr>
              <a:t>Η υψηλή αντίσταση κάνει τον πόλο εξόδου κυρίαρχο.</a:t>
            </a:r>
          </a:p>
          <a:p>
            <a:pPr algn="l">
              <a:spcBef>
                <a:spcPct val="50000"/>
              </a:spcBef>
            </a:pPr>
            <a:r>
              <a:rPr lang="el-GR" altLang="el-GR" sz="2000" dirty="0">
                <a:latin typeface="+mj-lt"/>
              </a:rPr>
              <a:t>Οι μεταβολές από τα </a:t>
            </a:r>
            <a:r>
              <a:rPr lang="en-US" altLang="el-GR" sz="2000" dirty="0">
                <a:latin typeface="+mj-lt"/>
              </a:rPr>
              <a:t>C</a:t>
            </a:r>
            <a:r>
              <a:rPr lang="en-US" altLang="el-GR" sz="2000" baseline="-25000" dirty="0">
                <a:latin typeface="+mj-lt"/>
              </a:rPr>
              <a:t>GD3</a:t>
            </a:r>
            <a:r>
              <a:rPr lang="en-US" altLang="el-GR" sz="2000" dirty="0">
                <a:latin typeface="+mj-lt"/>
              </a:rPr>
              <a:t> </a:t>
            </a:r>
            <a:r>
              <a:rPr lang="el-GR" altLang="el-GR" sz="2000" dirty="0">
                <a:latin typeface="+mj-lt"/>
              </a:rPr>
              <a:t>και </a:t>
            </a:r>
            <a:r>
              <a:rPr lang="en-US" altLang="el-GR" sz="2000" dirty="0">
                <a:latin typeface="+mj-lt"/>
              </a:rPr>
              <a:t>C</a:t>
            </a:r>
            <a:r>
              <a:rPr lang="en-US" altLang="el-GR" sz="2000" baseline="-25000" dirty="0">
                <a:latin typeface="+mj-lt"/>
              </a:rPr>
              <a:t>GD4</a:t>
            </a:r>
            <a:r>
              <a:rPr lang="el-GR" altLang="el-GR" sz="2000" baseline="-25000" dirty="0">
                <a:latin typeface="+mj-lt"/>
              </a:rPr>
              <a:t> </a:t>
            </a:r>
            <a:r>
              <a:rPr lang="el-GR" altLang="el-GR" sz="2000" dirty="0">
                <a:latin typeface="+mj-lt"/>
              </a:rPr>
              <a:t>αντισταθμίζονται.</a:t>
            </a:r>
          </a:p>
        </p:txBody>
      </p:sp>
    </p:spTree>
    <p:custDataLst>
      <p:tags r:id="rId2"/>
    </p:custDataLst>
    <p:extLst>
      <p:ext uri="{BB962C8B-B14F-4D97-AF65-F5344CB8AC3E}">
        <p14:creationId xmlns:p14="http://schemas.microsoft.com/office/powerpoint/2010/main" val="1423525640"/>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4000" dirty="0"/>
              <a:t>Διαφορικό ζεύγος με ενεργό </a:t>
            </a:r>
            <a:r>
              <a:rPr lang="el-GR" sz="4000" dirty="0" smtClean="0"/>
              <a:t>φόρτο</a:t>
            </a:r>
            <a:endParaRPr lang="el-GR" sz="4000" dirty="0"/>
          </a:p>
        </p:txBody>
      </p:sp>
      <p:graphicFrame>
        <p:nvGraphicFramePr>
          <p:cNvPr id="28" name="Object 3" descr="Κύκλωμα με διαφορικό ζεύγος με ενεργό φόρτο"/>
          <p:cNvGraphicFramePr>
            <a:graphicFrameLocks noGrp="1" noChangeAspect="1"/>
          </p:cNvGraphicFramePr>
          <p:nvPr>
            <p:ph idx="1"/>
            <p:extLst>
              <p:ext uri="{D42A27DB-BD31-4B8C-83A1-F6EECF244321}">
                <p14:modId xmlns:p14="http://schemas.microsoft.com/office/powerpoint/2010/main" val="679401016"/>
              </p:ext>
            </p:extLst>
          </p:nvPr>
        </p:nvGraphicFramePr>
        <p:xfrm>
          <a:off x="5282910" y="1382115"/>
          <a:ext cx="3546163" cy="1416683"/>
        </p:xfrm>
        <a:graphic>
          <a:graphicData uri="http://schemas.openxmlformats.org/presentationml/2006/ole">
            <mc:AlternateContent xmlns:mc="http://schemas.openxmlformats.org/markup-compatibility/2006">
              <mc:Choice xmlns:v="urn:schemas-microsoft-com:vml" Requires="v">
                <p:oleObj spid="_x0000_s41089" name="Photo Editor Photo" r:id="rId4" imgW="3790476" imgH="1514686" progId="MSPhotoEd.3">
                  <p:embed/>
                </p:oleObj>
              </mc:Choice>
              <mc:Fallback>
                <p:oleObj name="Photo Editor Photo" r:id="rId4" imgW="3790476" imgH="151468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2910" y="1382115"/>
                        <a:ext cx="3546163" cy="1416683"/>
                      </a:xfrm>
                      <a:prstGeom prst="rect">
                        <a:avLst/>
                      </a:prstGeom>
                      <a:noFill/>
                      <a:ln>
                        <a:noFill/>
                      </a:ln>
                      <a:effectLst/>
                    </p:spPr>
                  </p:pic>
                </p:oleObj>
              </mc:Fallback>
            </mc:AlternateContent>
          </a:graphicData>
        </a:graphic>
      </p:graphicFrame>
      <p:graphicFrame>
        <p:nvGraphicFramePr>
          <p:cNvPr id="29" name="Object 2" descr="Συμβολισμός κύκλωματος με διαφορικό ζεύγος με ενεργό φόρτο"/>
          <p:cNvGraphicFramePr>
            <a:graphicFrameLocks noChangeAspect="1"/>
          </p:cNvGraphicFramePr>
          <p:nvPr>
            <p:extLst>
              <p:ext uri="{D42A27DB-BD31-4B8C-83A1-F6EECF244321}">
                <p14:modId xmlns:p14="http://schemas.microsoft.com/office/powerpoint/2010/main" val="2838473420"/>
              </p:ext>
            </p:extLst>
          </p:nvPr>
        </p:nvGraphicFramePr>
        <p:xfrm>
          <a:off x="3630227" y="2508460"/>
          <a:ext cx="1652683" cy="1373871"/>
        </p:xfrm>
        <a:graphic>
          <a:graphicData uri="http://schemas.openxmlformats.org/presentationml/2006/ole">
            <mc:AlternateContent xmlns:mc="http://schemas.openxmlformats.org/markup-compatibility/2006">
              <mc:Choice xmlns:v="urn:schemas-microsoft-com:vml" Requires="v">
                <p:oleObj spid="_x0000_s41090" name="Photo Editor Photo" r:id="rId6" imgW="1638529" imgH="1362265" progId="MSPhotoEd.3">
                  <p:embed/>
                </p:oleObj>
              </mc:Choice>
              <mc:Fallback>
                <p:oleObj name="Photo Editor Photo" r:id="rId6" imgW="1638529" imgH="1362265"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30227" y="2508460"/>
                        <a:ext cx="1652683" cy="1373871"/>
                      </a:xfrm>
                      <a:prstGeom prst="rect">
                        <a:avLst/>
                      </a:prstGeom>
                      <a:noFill/>
                      <a:ln>
                        <a:noFill/>
                      </a:ln>
                      <a:effectLst/>
                    </p:spPr>
                  </p:pic>
                </p:oleObj>
              </mc:Fallback>
            </mc:AlternateContent>
          </a:graphicData>
        </a:graphic>
      </p:graphicFrame>
      <p:sp>
        <p:nvSpPr>
          <p:cNvPr id="27" name="Θέση κειμένου 26"/>
          <p:cNvSpPr>
            <a:spLocks noGrp="1"/>
          </p:cNvSpPr>
          <p:nvPr>
            <p:ph type="body" sz="half" idx="2"/>
          </p:nvPr>
        </p:nvSpPr>
        <p:spPr>
          <a:xfrm>
            <a:off x="17944" y="1544091"/>
            <a:ext cx="5670179" cy="948805"/>
          </a:xfrm>
        </p:spPr>
        <p:txBody>
          <a:bodyPr/>
          <a:lstStyle/>
          <a:p>
            <a:r>
              <a:rPr lang="el-GR" altLang="el-GR" dirty="0"/>
              <a:t>Ο πόλος που συνδέεται με τον κόμβο Ε ονομάζεται «πόλος καθρέφτη».</a:t>
            </a:r>
          </a:p>
          <a:p>
            <a:endParaRPr lang="el-GR" dirty="0"/>
          </a:p>
        </p:txBody>
      </p:sp>
      <p:graphicFrame>
        <p:nvGraphicFramePr>
          <p:cNvPr id="30" name="Object 4"/>
          <p:cNvGraphicFramePr>
            <a:graphicFrameLocks noChangeAspect="1"/>
          </p:cNvGraphicFramePr>
          <p:nvPr>
            <p:extLst>
              <p:ext uri="{D42A27DB-BD31-4B8C-83A1-F6EECF244321}">
                <p14:modId xmlns:p14="http://schemas.microsoft.com/office/powerpoint/2010/main" val="923533719"/>
              </p:ext>
            </p:extLst>
          </p:nvPr>
        </p:nvGraphicFramePr>
        <p:xfrm>
          <a:off x="144751" y="2162710"/>
          <a:ext cx="2448272" cy="1022445"/>
        </p:xfrm>
        <a:graphic>
          <a:graphicData uri="http://schemas.openxmlformats.org/presentationml/2006/ole">
            <mc:AlternateContent xmlns:mc="http://schemas.openxmlformats.org/markup-compatibility/2006">
              <mc:Choice xmlns:v="urn:schemas-microsoft-com:vml" Requires="v">
                <p:oleObj spid="_x0000_s41091" name="Equation" r:id="rId8" imgW="2006280" imgH="838080" progId="Equation.3">
                  <p:embed/>
                </p:oleObj>
              </mc:Choice>
              <mc:Fallback>
                <p:oleObj name="Equation" r:id="rId8" imgW="2006280" imgH="8380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4751" y="2162710"/>
                        <a:ext cx="2448272" cy="1022445"/>
                      </a:xfrm>
                      <a:prstGeom prst="rect">
                        <a:avLst/>
                      </a:prstGeom>
                      <a:noFill/>
                      <a:ln>
                        <a:noFill/>
                      </a:ln>
                      <a:effectLst/>
                    </p:spPr>
                  </p:pic>
                </p:oleObj>
              </mc:Fallback>
            </mc:AlternateContent>
          </a:graphicData>
        </a:graphic>
      </p:graphicFrame>
      <p:graphicFrame>
        <p:nvGraphicFramePr>
          <p:cNvPr id="31" name="Object 14"/>
          <p:cNvGraphicFramePr>
            <a:graphicFrameLocks noChangeAspect="1"/>
          </p:cNvGraphicFramePr>
          <p:nvPr>
            <p:extLst>
              <p:ext uri="{D42A27DB-BD31-4B8C-83A1-F6EECF244321}">
                <p14:modId xmlns:p14="http://schemas.microsoft.com/office/powerpoint/2010/main" val="3932250887"/>
              </p:ext>
            </p:extLst>
          </p:nvPr>
        </p:nvGraphicFramePr>
        <p:xfrm>
          <a:off x="144751" y="3371819"/>
          <a:ext cx="2900363" cy="400050"/>
        </p:xfrm>
        <a:graphic>
          <a:graphicData uri="http://schemas.openxmlformats.org/presentationml/2006/ole">
            <mc:AlternateContent xmlns:mc="http://schemas.openxmlformats.org/markup-compatibility/2006">
              <mc:Choice xmlns:v="urn:schemas-microsoft-com:vml" Requires="v">
                <p:oleObj spid="_x0000_s41092" name="Equation" r:id="rId10" imgW="1841400" imgH="253800" progId="Equation.3">
                  <p:embed/>
                </p:oleObj>
              </mc:Choice>
              <mc:Fallback>
                <p:oleObj name="Equation" r:id="rId10" imgW="1841400" imgH="2538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4751" y="3371819"/>
                        <a:ext cx="2900363"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 name="Object 5"/>
          <p:cNvGraphicFramePr>
            <a:graphicFrameLocks noChangeAspect="1"/>
          </p:cNvGraphicFramePr>
          <p:nvPr>
            <p:extLst>
              <p:ext uri="{D42A27DB-BD31-4B8C-83A1-F6EECF244321}">
                <p14:modId xmlns:p14="http://schemas.microsoft.com/office/powerpoint/2010/main" val="1981641501"/>
              </p:ext>
            </p:extLst>
          </p:nvPr>
        </p:nvGraphicFramePr>
        <p:xfrm>
          <a:off x="454558" y="4029544"/>
          <a:ext cx="6923088" cy="679450"/>
        </p:xfrm>
        <a:graphic>
          <a:graphicData uri="http://schemas.openxmlformats.org/presentationml/2006/ole">
            <mc:AlternateContent xmlns:mc="http://schemas.openxmlformats.org/markup-compatibility/2006">
              <mc:Choice xmlns:v="urn:schemas-microsoft-com:vml" Requires="v">
                <p:oleObj spid="_x0000_s41093" name="Equation" r:id="rId12" imgW="4787640" imgH="469800" progId="Equation.3">
                  <p:embed/>
                </p:oleObj>
              </mc:Choice>
              <mc:Fallback>
                <p:oleObj name="Equation" r:id="rId12" imgW="4787640" imgH="46980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4558" y="4029544"/>
                        <a:ext cx="6923088" cy="67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 name="Object 6"/>
          <p:cNvGraphicFramePr>
            <a:graphicFrameLocks noChangeAspect="1"/>
          </p:cNvGraphicFramePr>
          <p:nvPr>
            <p:extLst>
              <p:ext uri="{D42A27DB-BD31-4B8C-83A1-F6EECF244321}">
                <p14:modId xmlns:p14="http://schemas.microsoft.com/office/powerpoint/2010/main" val="2283591102"/>
              </p:ext>
            </p:extLst>
          </p:nvPr>
        </p:nvGraphicFramePr>
        <p:xfrm>
          <a:off x="445073" y="4867459"/>
          <a:ext cx="3476625" cy="622300"/>
        </p:xfrm>
        <a:graphic>
          <a:graphicData uri="http://schemas.openxmlformats.org/presentationml/2006/ole">
            <mc:AlternateContent xmlns:mc="http://schemas.openxmlformats.org/markup-compatibility/2006">
              <mc:Choice xmlns:v="urn:schemas-microsoft-com:vml" Requires="v">
                <p:oleObj spid="_x0000_s41094" name="Equation" r:id="rId14" imgW="2552400" imgH="457200" progId="Equation.3">
                  <p:embed/>
                </p:oleObj>
              </mc:Choice>
              <mc:Fallback>
                <p:oleObj name="Equation" r:id="rId14" imgW="2552400" imgH="45720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45073" y="4867459"/>
                        <a:ext cx="3476625"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 name="Object 7"/>
          <p:cNvGraphicFramePr>
            <a:graphicFrameLocks noChangeAspect="1"/>
          </p:cNvGraphicFramePr>
          <p:nvPr>
            <p:extLst>
              <p:ext uri="{D42A27DB-BD31-4B8C-83A1-F6EECF244321}">
                <p14:modId xmlns:p14="http://schemas.microsoft.com/office/powerpoint/2010/main" val="4282077540"/>
              </p:ext>
            </p:extLst>
          </p:nvPr>
        </p:nvGraphicFramePr>
        <p:xfrm>
          <a:off x="4195472" y="4821464"/>
          <a:ext cx="2174876" cy="758100"/>
        </p:xfrm>
        <a:graphic>
          <a:graphicData uri="http://schemas.openxmlformats.org/presentationml/2006/ole">
            <mc:AlternateContent xmlns:mc="http://schemas.openxmlformats.org/markup-compatibility/2006">
              <mc:Choice xmlns:v="urn:schemas-microsoft-com:vml" Requires="v">
                <p:oleObj spid="_x0000_s41095" name="Equation" r:id="rId16" imgW="1269720" imgH="444240" progId="Equation.3">
                  <p:embed/>
                </p:oleObj>
              </mc:Choice>
              <mc:Fallback>
                <p:oleObj name="Equation" r:id="rId16" imgW="1269720" imgH="444240"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195472" y="4821464"/>
                        <a:ext cx="2174876" cy="758100"/>
                      </a:xfrm>
                      <a:prstGeom prst="rect">
                        <a:avLst/>
                      </a:prstGeom>
                      <a:noFill/>
                      <a:ln>
                        <a:noFill/>
                      </a:ln>
                      <a:effectLst/>
                    </p:spPr>
                  </p:pic>
                </p:oleObj>
              </mc:Fallback>
            </mc:AlternateContent>
          </a:graphicData>
        </a:graphic>
      </p:graphicFrame>
      <p:grpSp>
        <p:nvGrpSpPr>
          <p:cNvPr id="35" name="Group 11" descr="Υπολογισμός του Vout/Vin"/>
          <p:cNvGrpSpPr>
            <a:grpSpLocks/>
          </p:cNvGrpSpPr>
          <p:nvPr/>
        </p:nvGrpSpPr>
        <p:grpSpPr bwMode="auto">
          <a:xfrm>
            <a:off x="478473" y="5632617"/>
            <a:ext cx="4229100" cy="735013"/>
            <a:chOff x="420" y="3776"/>
            <a:chExt cx="2142" cy="320"/>
          </a:xfrm>
        </p:grpSpPr>
        <p:graphicFrame>
          <p:nvGraphicFramePr>
            <p:cNvPr id="36" name="Object 9" descr="Υπολογισμός του Vout/Vin"/>
            <p:cNvGraphicFramePr>
              <a:graphicFrameLocks noChangeAspect="1"/>
            </p:cNvGraphicFramePr>
            <p:nvPr>
              <p:extLst>
                <p:ext uri="{D42A27DB-BD31-4B8C-83A1-F6EECF244321}">
                  <p14:modId xmlns:p14="http://schemas.microsoft.com/office/powerpoint/2010/main" val="1266521680"/>
                </p:ext>
              </p:extLst>
            </p:nvPr>
          </p:nvGraphicFramePr>
          <p:xfrm>
            <a:off x="420" y="3776"/>
            <a:ext cx="1216" cy="320"/>
          </p:xfrm>
          <a:graphic>
            <a:graphicData uri="http://schemas.openxmlformats.org/presentationml/2006/ole">
              <mc:AlternateContent xmlns:mc="http://schemas.openxmlformats.org/markup-compatibility/2006">
                <mc:Choice xmlns:v="urn:schemas-microsoft-com:vml" Requires="v">
                  <p:oleObj spid="_x0000_s41096" name="Equation" r:id="rId18" imgW="1930320" imgH="507960" progId="Equation.3">
                    <p:embed/>
                  </p:oleObj>
                </mc:Choice>
                <mc:Fallback>
                  <p:oleObj name="Equation" r:id="rId18" imgW="1930320" imgH="507960"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20" y="3776"/>
                          <a:ext cx="1216" cy="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 name="Object 10" descr="[DECORATIVE]"/>
            <p:cNvGraphicFramePr>
              <a:graphicFrameLocks noChangeAspect="1"/>
            </p:cNvGraphicFramePr>
            <p:nvPr>
              <p:extLst>
                <p:ext uri="{D42A27DB-BD31-4B8C-83A1-F6EECF244321}">
                  <p14:modId xmlns:p14="http://schemas.microsoft.com/office/powerpoint/2010/main" val="1745503738"/>
                </p:ext>
              </p:extLst>
            </p:nvPr>
          </p:nvGraphicFramePr>
          <p:xfrm>
            <a:off x="1658" y="3792"/>
            <a:ext cx="904" cy="296"/>
          </p:xfrm>
          <a:graphic>
            <a:graphicData uri="http://schemas.openxmlformats.org/presentationml/2006/ole">
              <mc:AlternateContent xmlns:mc="http://schemas.openxmlformats.org/markup-compatibility/2006">
                <mc:Choice xmlns:v="urn:schemas-microsoft-com:vml" Requires="v">
                  <p:oleObj spid="_x0000_s41097" name="Equation" r:id="rId20" imgW="1434960" imgH="469800" progId="Equation.3">
                    <p:embed/>
                  </p:oleObj>
                </mc:Choice>
                <mc:Fallback>
                  <p:oleObj name="Equation" r:id="rId20" imgW="1434960" imgH="469800" progId="Equation.3">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658" y="3792"/>
                          <a:ext cx="904" cy="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8" name="Text Box 15"/>
          <p:cNvSpPr txBox="1">
            <a:spLocks noChangeArrowheads="1"/>
          </p:cNvSpPr>
          <p:nvPr/>
        </p:nvSpPr>
        <p:spPr bwMode="auto">
          <a:xfrm>
            <a:off x="4780948" y="5669368"/>
            <a:ext cx="40481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defRPr>
            </a:lvl9pPr>
          </a:lstStyle>
          <a:p>
            <a:pPr algn="l">
              <a:spcBef>
                <a:spcPct val="50000"/>
              </a:spcBef>
            </a:pPr>
            <a:r>
              <a:rPr lang="el-GR" altLang="el-GR" sz="2000" dirty="0">
                <a:latin typeface="+mj-lt"/>
              </a:rPr>
              <a:t>Το κύκλωμα παρουσιάζει και ένα μηδενικό στο 2ω</a:t>
            </a:r>
            <a:r>
              <a:rPr lang="en-US" altLang="el-GR" sz="2000" baseline="-25000" dirty="0">
                <a:latin typeface="+mj-lt"/>
              </a:rPr>
              <a:t>P2</a:t>
            </a:r>
            <a:r>
              <a:rPr lang="en-US" altLang="el-GR" sz="2000" dirty="0">
                <a:latin typeface="+mj-lt"/>
              </a:rPr>
              <a:t>.</a:t>
            </a:r>
            <a:endParaRPr lang="el-GR" altLang="el-GR" sz="2000" dirty="0">
              <a:latin typeface="+mj-lt"/>
            </a:endParaRPr>
          </a:p>
        </p:txBody>
      </p:sp>
    </p:spTree>
    <p:custDataLst>
      <p:tags r:id="rId2"/>
    </p:custDataLst>
    <p:extLst>
      <p:ext uri="{BB962C8B-B14F-4D97-AF65-F5344CB8AC3E}">
        <p14:creationId xmlns:p14="http://schemas.microsoft.com/office/powerpoint/2010/main" val="426842406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3"/>
          <p:cNvSpPr>
            <a:spLocks noGrp="1"/>
          </p:cNvSpPr>
          <p:nvPr>
            <p:ph type="ctrTitle"/>
          </p:nvPr>
        </p:nvSpPr>
        <p:spPr/>
        <p:txBody>
          <a:bodyPr/>
          <a:lstStyle/>
          <a:p>
            <a:pPr eaLnBrk="1" hangingPunct="1"/>
            <a:r>
              <a:rPr lang="el-GR" altLang="el-GR" smtClean="0"/>
              <a:t>Τέλος Ενότητας</a:t>
            </a:r>
          </a:p>
        </p:txBody>
      </p:sp>
      <p:sp>
        <p:nvSpPr>
          <p:cNvPr id="58371" name="Subtitle 4"/>
          <p:cNvSpPr>
            <a:spLocks noGrp="1"/>
          </p:cNvSpPr>
          <p:nvPr>
            <p:ph type="subTitle" idx="1"/>
          </p:nvPr>
        </p:nvSpPr>
        <p:spPr/>
        <p:txBody>
          <a:bodyPr/>
          <a:lstStyle/>
          <a:p>
            <a:pPr eaLnBrk="1" hangingPunct="1"/>
            <a:endParaRPr lang="el-GR" altLang="el-GR" smtClean="0"/>
          </a:p>
        </p:txBody>
      </p:sp>
      <p:pic>
        <p:nvPicPr>
          <p:cNvPr id="58372" name="7 - Εικόνα" descr="Άδειες χρήσης Creative Common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81213" y="5827713"/>
            <a:ext cx="15811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3" descr="Λογότυπο - 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2363" y="5732463"/>
            <a:ext cx="3240087"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eaLnBrk="1" hangingPunct="1"/>
            <a:r>
              <a:rPr lang="el-GR" altLang="el-GR" smtClean="0"/>
              <a:t>Χρηματοδότηση</a:t>
            </a:r>
          </a:p>
        </p:txBody>
      </p:sp>
      <p:sp>
        <p:nvSpPr>
          <p:cNvPr id="59395" name="Content Placeholder 2"/>
          <p:cNvSpPr>
            <a:spLocks noGrp="1"/>
          </p:cNvSpPr>
          <p:nvPr>
            <p:ph idx="1"/>
          </p:nvPr>
        </p:nvSpPr>
        <p:spPr>
          <a:xfrm>
            <a:off x="457200" y="1341438"/>
            <a:ext cx="8229600" cy="4525962"/>
          </a:xfrm>
        </p:spPr>
        <p:txBody>
          <a:bodyPr/>
          <a:lstStyle/>
          <a:p>
            <a:pPr eaLnBrk="1" hangingPunct="1"/>
            <a:r>
              <a:rPr lang="el-GR" altLang="el-GR" sz="2000" smtClean="0"/>
              <a:t>Το παρόν εκπαιδευτικό υλικό έχει αναπτυχθεί στ</a:t>
            </a:r>
            <a:r>
              <a:rPr lang="en-US" altLang="el-GR" sz="2000" smtClean="0"/>
              <a:t>o</a:t>
            </a:r>
            <a:r>
              <a:rPr lang="el-GR" altLang="el-GR" sz="2000" smtClean="0"/>
              <a:t> πλαίσι</a:t>
            </a:r>
            <a:r>
              <a:rPr lang="en-US" altLang="el-GR" sz="2000" smtClean="0"/>
              <a:t>o</a:t>
            </a:r>
            <a:r>
              <a:rPr lang="el-GR" altLang="el-GR" sz="2000" smtClean="0"/>
              <a:t> του εκπαιδευτικού έργου του διδάσκοντα.</a:t>
            </a:r>
            <a:endParaRPr lang="en-US" altLang="el-GR" sz="2000" smtClean="0"/>
          </a:p>
          <a:p>
            <a:pPr eaLnBrk="1" hangingPunct="1"/>
            <a:r>
              <a:rPr lang="el-GR" altLang="el-GR" sz="2000" smtClean="0"/>
              <a:t>Το έργο «</a:t>
            </a:r>
            <a:r>
              <a:rPr lang="el-GR" altLang="el-GR" sz="2000" b="1" smtClean="0"/>
              <a:t>Ανοικτά Ακαδημαϊκά Μαθήματα στο Πανεπιστήμιο Αθηνών</a:t>
            </a:r>
            <a:r>
              <a:rPr lang="el-GR" altLang="el-GR" sz="2000" smtClean="0"/>
              <a:t>» έχει χρηματοδοτήσει μόνο την αναδιαμόρφωση του εκπαιδευτικού υλικού. </a:t>
            </a:r>
            <a:endParaRPr lang="en-US" altLang="el-GR" sz="2000" smtClean="0"/>
          </a:p>
          <a:p>
            <a:pPr eaLnBrk="1" hangingPunct="1"/>
            <a:r>
              <a:rPr lang="el-GR" altLang="el-GR"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9396" name="Picture 6" descr="Λογότυπο Επιχειρησιακού Προγράμματος Εκπαίδευση και Δια βίου Μάθηση"/>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3"/>
          <p:cNvSpPr>
            <a:spLocks noGrp="1"/>
          </p:cNvSpPr>
          <p:nvPr>
            <p:ph type="title"/>
          </p:nvPr>
        </p:nvSpPr>
        <p:spPr/>
        <p:txBody>
          <a:bodyPr/>
          <a:lstStyle/>
          <a:p>
            <a:pPr eaLnBrk="1" hangingPunct="1"/>
            <a:r>
              <a:rPr lang="el-GR" altLang="el-GR" sz="4400" smtClean="0"/>
              <a:t>Σημειώματα</a:t>
            </a:r>
          </a:p>
        </p:txBody>
      </p:sp>
      <p:sp>
        <p:nvSpPr>
          <p:cNvPr id="61443" name="Text Placeholder 4"/>
          <p:cNvSpPr>
            <a:spLocks noGrp="1"/>
          </p:cNvSpPr>
          <p:nvPr>
            <p:ph type="body" idx="1"/>
          </p:nvPr>
        </p:nvSpPr>
        <p:spPr/>
        <p:txBody>
          <a:bodyPr/>
          <a:lstStyle/>
          <a:p>
            <a:pPr eaLnBrk="1" hangingPunct="1"/>
            <a:endParaRPr lang="el-GR" altLang="el-GR"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3"/>
          <p:cNvSpPr>
            <a:spLocks noGrp="1"/>
          </p:cNvSpPr>
          <p:nvPr>
            <p:ph type="title"/>
          </p:nvPr>
        </p:nvSpPr>
        <p:spPr>
          <a:xfrm>
            <a:off x="0" y="274638"/>
            <a:ext cx="9144000" cy="1143000"/>
          </a:xfrm>
        </p:spPr>
        <p:txBody>
          <a:bodyPr/>
          <a:lstStyle/>
          <a:p>
            <a:pPr eaLnBrk="1" hangingPunct="1"/>
            <a:r>
              <a:rPr lang="el-GR" altLang="el-GR" smtClean="0"/>
              <a:t>Σημείωμα Ιστορικού Εκδόσεων</a:t>
            </a:r>
            <a:r>
              <a:rPr lang="en-US" altLang="el-GR" smtClean="0"/>
              <a:t> </a:t>
            </a:r>
            <a:r>
              <a:rPr lang="el-GR" altLang="el-GR" smtClean="0"/>
              <a:t>Έργου</a:t>
            </a:r>
          </a:p>
        </p:txBody>
      </p:sp>
      <p:sp>
        <p:nvSpPr>
          <p:cNvPr id="63491" name="Content Placeholder 4"/>
          <p:cNvSpPr>
            <a:spLocks noGrp="1"/>
          </p:cNvSpPr>
          <p:nvPr>
            <p:ph idx="1"/>
          </p:nvPr>
        </p:nvSpPr>
        <p:spPr>
          <a:xfrm>
            <a:off x="234950" y="1557338"/>
            <a:ext cx="8585200" cy="4525962"/>
          </a:xfrm>
        </p:spPr>
        <p:txBody>
          <a:bodyPr/>
          <a:lstStyle/>
          <a:p>
            <a:pPr marL="0" indent="0" eaLnBrk="1" hangingPunct="1">
              <a:buFont typeface="Arial" panose="020B0604020202020204" pitchFamily="34" charset="0"/>
              <a:buNone/>
            </a:pPr>
            <a:r>
              <a:rPr lang="el-GR" altLang="el-GR" sz="2000" dirty="0" smtClean="0"/>
              <a:t>Το παρόν έργο αποτελεί την έκδοση 1.0.  </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pPr eaLnBrk="1" hangingPunct="1"/>
            <a:r>
              <a:rPr lang="el-GR" altLang="el-GR" smtClean="0"/>
              <a:t>Σημείωμα Αναφοράς</a:t>
            </a:r>
          </a:p>
        </p:txBody>
      </p:sp>
      <p:sp>
        <p:nvSpPr>
          <p:cNvPr id="65539" name="Content Placeholder 2"/>
          <p:cNvSpPr>
            <a:spLocks noGrp="1"/>
          </p:cNvSpPr>
          <p:nvPr>
            <p:ph idx="1"/>
          </p:nvPr>
        </p:nvSpPr>
        <p:spPr/>
        <p:txBody>
          <a:bodyPr/>
          <a:lstStyle/>
          <a:p>
            <a:pPr marL="0" indent="0" eaLnBrk="1" hangingPunct="1">
              <a:buNone/>
            </a:pPr>
            <a:r>
              <a:rPr lang="el-GR" altLang="el-GR" sz="2000" dirty="0" err="1" smtClean="0"/>
              <a:t>Copyright</a:t>
            </a:r>
            <a:r>
              <a:rPr lang="el-GR" altLang="el-GR" sz="2000" dirty="0" smtClean="0"/>
              <a:t> </a:t>
            </a:r>
            <a:r>
              <a:rPr lang="el-GR" altLang="el-GR" sz="2000" dirty="0" err="1" smtClean="0"/>
              <a:t>Εθνικόν</a:t>
            </a:r>
            <a:r>
              <a:rPr lang="el-GR" altLang="el-GR" sz="2000" dirty="0" smtClean="0"/>
              <a:t> και </a:t>
            </a:r>
            <a:r>
              <a:rPr lang="el-GR" altLang="el-GR" sz="2000" dirty="0" err="1" smtClean="0"/>
              <a:t>Καποδιστριακόν</a:t>
            </a:r>
            <a:r>
              <a:rPr lang="el-GR" altLang="el-GR" sz="2000" dirty="0" smtClean="0"/>
              <a:t> </a:t>
            </a:r>
            <a:r>
              <a:rPr lang="el-GR" altLang="el-GR" sz="2000" dirty="0" err="1" smtClean="0"/>
              <a:t>Πανεπιστήμιον</a:t>
            </a:r>
            <a:r>
              <a:rPr lang="el-GR" altLang="el-GR" sz="2000" dirty="0" smtClean="0"/>
              <a:t> Αθηνών</a:t>
            </a:r>
            <a:r>
              <a:rPr lang="en-US" altLang="el-GR" sz="2000" dirty="0" smtClean="0"/>
              <a:t>,</a:t>
            </a:r>
            <a:r>
              <a:rPr lang="el-GR" altLang="el-GR" sz="2000" dirty="0" smtClean="0"/>
              <a:t> </a:t>
            </a:r>
            <a:r>
              <a:rPr lang="el-GR" altLang="el-GR" sz="2000" dirty="0" err="1" smtClean="0"/>
              <a:t>Αραπογιάννη</a:t>
            </a:r>
            <a:r>
              <a:rPr lang="el-GR" altLang="el-GR" sz="2000" dirty="0" smtClean="0"/>
              <a:t> Αγγελική </a:t>
            </a:r>
            <a:r>
              <a:rPr lang="el-GR" altLang="el-GR" sz="2000" dirty="0" smtClean="0"/>
              <a:t>2015</a:t>
            </a:r>
            <a:r>
              <a:rPr lang="el-GR" altLang="el-GR" sz="2000" dirty="0"/>
              <a:t>. «Σχεδίαση Μεικτών </a:t>
            </a:r>
            <a:r>
              <a:rPr lang="en-US" altLang="el-GR" sz="2000" dirty="0"/>
              <a:t>VLSI </a:t>
            </a:r>
            <a:r>
              <a:rPr lang="el-GR" altLang="el-GR" sz="2000" dirty="0"/>
              <a:t>Κυκλωμάτων.  </a:t>
            </a:r>
            <a:r>
              <a:rPr lang="el-GR" altLang="el-GR" sz="2000" dirty="0" smtClean="0"/>
              <a:t>Απόκριση κατά συχνότητα των ενισχυτών.». </a:t>
            </a:r>
            <a:r>
              <a:rPr lang="el-GR" altLang="el-GR" sz="2000" dirty="0" smtClean="0"/>
              <a:t>Έκδοση: 1.0. Αθήνα </a:t>
            </a:r>
            <a:r>
              <a:rPr lang="el-GR" altLang="el-GR" sz="2000" dirty="0" smtClean="0"/>
              <a:t>2015. </a:t>
            </a:r>
            <a:r>
              <a:rPr lang="el-GR" altLang="el-GR" sz="2000" dirty="0" smtClean="0"/>
              <a:t>Διαθέσιμο από τη δικτυακή διεύθυνση: </a:t>
            </a:r>
            <a:r>
              <a:rPr lang="en-US" altLang="el-GR" sz="2000" u="sng" dirty="0">
                <a:hlinkClick r:id="rId3"/>
              </a:rPr>
              <a:t>http://opencourses.uoa.gr/courses/DI101</a:t>
            </a:r>
            <a:r>
              <a:rPr lang="en-US" altLang="el-GR" sz="2000" u="sng" dirty="0" smtClean="0">
                <a:hlinkClick r:id="rId3"/>
              </a:rPr>
              <a:t>/</a:t>
            </a:r>
            <a:r>
              <a:rPr lang="en-US" altLang="el-GR" sz="2000" u="sng" dirty="0" smtClean="0"/>
              <a:t>. </a:t>
            </a:r>
            <a:endParaRPr lang="el-GR" altLang="el-GR" sz="2000" dirty="0"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457200" y="-161925"/>
            <a:ext cx="8229600" cy="1143000"/>
          </a:xfrm>
        </p:spPr>
        <p:txBody>
          <a:bodyPr/>
          <a:lstStyle/>
          <a:p>
            <a:pPr eaLnBrk="1" hangingPunct="1"/>
            <a:r>
              <a:rPr lang="el-GR" altLang="el-GR" smtClean="0"/>
              <a:t>Σημείωμα Αδειοδότησης</a:t>
            </a:r>
          </a:p>
        </p:txBody>
      </p:sp>
      <p:sp>
        <p:nvSpPr>
          <p:cNvPr id="67587" name="Content Placeholder 2"/>
          <p:cNvSpPr>
            <a:spLocks noGrp="1"/>
          </p:cNvSpPr>
          <p:nvPr>
            <p:ph idx="1"/>
          </p:nvPr>
        </p:nvSpPr>
        <p:spPr>
          <a:xfrm>
            <a:off x="107950" y="765175"/>
            <a:ext cx="8928100" cy="1439863"/>
          </a:xfrm>
        </p:spPr>
        <p:txBody>
          <a:bodyPr/>
          <a:lstStyle/>
          <a:p>
            <a:pPr marL="0" indent="0" eaLnBrk="1" hangingPunct="1">
              <a:buFont typeface="Arial" panose="020B0604020202020204" pitchFamily="34" charset="0"/>
              <a:buNone/>
            </a:pPr>
            <a:r>
              <a:rPr lang="el-GR" altLang="el-GR"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eaLnBrk="1" hangingPunct="1">
              <a:buFont typeface="Arial" panose="020B0604020202020204" pitchFamily="34" charset="0"/>
              <a:buNone/>
            </a:pPr>
            <a:endParaRPr lang="el-GR" altLang="el-GR" sz="2000" smtClean="0"/>
          </a:p>
        </p:txBody>
      </p:sp>
      <p:pic>
        <p:nvPicPr>
          <p:cNvPr id="67588"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hangingPunct="1">
              <a:defRPr/>
            </a:pPr>
            <a:r>
              <a:rPr lang="el-GR" dirty="0"/>
              <a:t>[1] http://creativecommons.org/licenses/by-nc-sa/4.0/ </a:t>
            </a:r>
            <a:endParaRPr lang="en-US"/>
          </a:p>
          <a:p>
            <a:pPr eaLnBrk="1" hangingPunct="1">
              <a:defRPr/>
            </a:pPr>
            <a:endParaRPr lang="el-GR" dirty="0"/>
          </a:p>
          <a:p>
            <a:pPr eaLnBrk="1" hangingPunct="1">
              <a:defRPr/>
            </a:pPr>
            <a:r>
              <a:rPr lang="el-GR" dirty="0"/>
              <a:t>Ως </a:t>
            </a:r>
            <a:r>
              <a:rPr lang="el-GR" b="1" dirty="0"/>
              <a:t>Μη Εμπορική</a:t>
            </a:r>
            <a:r>
              <a:rPr lang="el-GR" dirty="0"/>
              <a:t> ορίζεται η χρήση:</a:t>
            </a:r>
          </a:p>
          <a:p>
            <a:pPr marL="342900" indent="-342900" eaLnBrk="1" hangingPunct="1">
              <a:buFont typeface="Arial" panose="020B0604020202020204" pitchFamily="34" charset="0"/>
              <a:buChar char="•"/>
              <a:defRP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indent="-342900" eaLnBrk="1" hangingPunct="1">
              <a:buFont typeface="Arial" panose="020B0604020202020204" pitchFamily="34" charset="0"/>
              <a:buChar char="•"/>
              <a:defRP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indent="-342900" eaLnBrk="1" hangingPunct="1">
              <a:buFont typeface="Arial" panose="020B0604020202020204" pitchFamily="34" charset="0"/>
              <a:buChar char="•"/>
              <a:defRP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τόπο</a:t>
            </a:r>
            <a:endParaRPr lang="en-US" dirty="0"/>
          </a:p>
          <a:p>
            <a:pPr marL="342900" indent="-342900" eaLnBrk="1" hangingPunct="1">
              <a:buFont typeface="Arial" panose="020B0604020202020204" pitchFamily="34" charset="0"/>
              <a:buChar char="•"/>
              <a:defRPr/>
            </a:pPr>
            <a:endParaRPr lang="el-GR" dirty="0"/>
          </a:p>
          <a:p>
            <a:pPr eaLnBrk="1" hangingPunct="1">
              <a:defRPr/>
            </a:pPr>
            <a:r>
              <a:rPr lang="el-GR" dirty="0"/>
              <a:t>Ο 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p>
        </p:txBody>
      </p:sp>
    </p:spTree>
    <p:custDataLst>
      <p:tags r:id="rId1"/>
    </p:custData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pPr eaLnBrk="1" hangingPunct="1"/>
            <a:r>
              <a:rPr lang="el-GR" altLang="el-GR" smtClean="0"/>
              <a:t>Διατήρηση Σημειωμάτων</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eaLnBrk="1" fontAlgn="auto" hangingPunct="1">
              <a:spcAft>
                <a:spcPts val="0"/>
              </a:spcAft>
              <a:buFont typeface="Wingdings" panose="05000000000000000000" pitchFamily="2" charset="2"/>
              <a:buChar char="§"/>
              <a:defRPr/>
            </a:pPr>
            <a:r>
              <a:rPr lang="el-GR" sz="2000" dirty="0" err="1"/>
              <a:t>τ</a:t>
            </a:r>
            <a:r>
              <a:rPr lang="en-US" sz="2000" dirty="0" smtClean="0"/>
              <a:t>ο </a:t>
            </a:r>
            <a:r>
              <a:rPr lang="en-US" sz="2000" dirty="0" err="1"/>
              <a:t>Σημείωμ</a:t>
            </a:r>
            <a:r>
              <a:rPr lang="en-US" sz="2000" dirty="0"/>
              <a:t>α Αναφοράς</a:t>
            </a:r>
            <a:endParaRPr lang="el-GR" sz="2000" dirty="0"/>
          </a:p>
          <a:p>
            <a:pPr lvl="1" eaLnBrk="1" fontAlgn="auto" hangingPunct="1">
              <a:spcAft>
                <a:spcPts val="0"/>
              </a:spcAft>
              <a:buFont typeface="Wingdings" panose="05000000000000000000" pitchFamily="2" charset="2"/>
              <a:buChar char="§"/>
              <a:defRP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eaLnBrk="1" fontAlgn="auto" hangingPunct="1">
              <a:spcAft>
                <a:spcPts val="0"/>
              </a:spcAft>
              <a:buFont typeface="Wingdings" panose="05000000000000000000" pitchFamily="2" charset="2"/>
              <a:buChar char="§"/>
              <a:defRP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eaLnBrk="1" fontAlgn="auto" hangingPunct="1">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p>
          <a:p>
            <a:pPr marL="0" indent="0" eaLnBrk="1" fontAlgn="auto" hangingPunct="1">
              <a:spcAft>
                <a:spcPts val="0"/>
              </a:spcAft>
              <a:buFont typeface="Arial" panose="020B0604020202020204" pitchFamily="34" charset="0"/>
              <a:buNone/>
              <a:defRPr/>
            </a:pPr>
            <a:r>
              <a:rPr lang="el-GR" sz="2400" dirty="0"/>
              <a:t>μαζί με τους συνοδευόμενους </a:t>
            </a:r>
            <a:r>
              <a:rPr lang="el-GR" sz="2400" dirty="0" err="1"/>
              <a:t>υπερσυνδέσμους</a:t>
            </a:r>
            <a:r>
              <a:rPr lang="el-GR" sz="2400" dirty="0"/>
              <a:t>.</a:t>
            </a:r>
          </a:p>
          <a:p>
            <a:pPr eaLnBrk="1" fontAlgn="auto" hangingPunct="1">
              <a:spcAft>
                <a:spcPts val="0"/>
              </a:spcAft>
              <a:defRPr/>
            </a:pPr>
            <a:endParaRPr lang="el-GR" sz="2000"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0" y="-100013"/>
            <a:ext cx="9144000" cy="1143001"/>
          </a:xfrm>
        </p:spPr>
        <p:txBody>
          <a:bodyPr/>
          <a:lstStyle/>
          <a:p>
            <a:pPr eaLnBrk="1" hangingPunct="1"/>
            <a:r>
              <a:rPr lang="el-GR" altLang="el-GR" sz="4000" dirty="0" smtClean="0"/>
              <a:t>Σημείωμα Χρήσης Έργων Τρίτων </a:t>
            </a:r>
          </a:p>
        </p:txBody>
      </p:sp>
      <p:sp>
        <p:nvSpPr>
          <p:cNvPr id="3" name="Content Placeholder 2"/>
          <p:cNvSpPr>
            <a:spLocks noGrp="1"/>
          </p:cNvSpPr>
          <p:nvPr>
            <p:ph idx="1"/>
          </p:nvPr>
        </p:nvSpPr>
        <p:spPr>
          <a:xfrm>
            <a:off x="142875" y="1042988"/>
            <a:ext cx="8858250" cy="4525962"/>
          </a:xfrm>
        </p:spPr>
        <p:txBody>
          <a:bodyPr rtlCol="0">
            <a:noAutofit/>
          </a:bodyPr>
          <a:lstStyle/>
          <a:p>
            <a:pPr marL="0" indent="0" eaLnBrk="1" fontAlgn="auto" hangingPunct="1">
              <a:spcAft>
                <a:spcPts val="0"/>
              </a:spcAft>
              <a:buFont typeface="Arial" panose="020B0604020202020204" pitchFamily="34" charset="0"/>
              <a:buNone/>
              <a:defRPr/>
            </a:pPr>
            <a:r>
              <a:rPr lang="el-GR" sz="2000" dirty="0" smtClean="0"/>
              <a:t>Το </a:t>
            </a:r>
            <a:r>
              <a:rPr lang="el-GR" sz="2000" dirty="0"/>
              <a:t>Έργο αυτό κάνει χρήση των ακόλουθων έργων</a:t>
            </a:r>
            <a:r>
              <a:rPr lang="el-GR" sz="2000" dirty="0" smtClean="0"/>
              <a:t>:</a:t>
            </a:r>
          </a:p>
          <a:p>
            <a:pPr marL="0" indent="0" eaLnBrk="1" fontAlgn="auto" hangingPunct="1">
              <a:spcAft>
                <a:spcPts val="0"/>
              </a:spcAft>
              <a:buFont typeface="Arial" panose="020B0604020202020204" pitchFamily="34" charset="0"/>
              <a:buNone/>
              <a:defRPr/>
            </a:pPr>
            <a:r>
              <a:rPr lang="el-GR" sz="2000" dirty="0" smtClean="0"/>
              <a:t>Οι εικόνες και τα διαγράμματα που χρησιμοποιούνται είναι από το βιβλίο:</a:t>
            </a:r>
          </a:p>
          <a:p>
            <a:pPr marL="0" indent="0" eaLnBrk="1" fontAlgn="auto" hangingPunct="1">
              <a:spcAft>
                <a:spcPts val="0"/>
              </a:spcAft>
              <a:buNone/>
              <a:defRPr/>
            </a:pPr>
            <a:r>
              <a:rPr lang="en-US" sz="2000" dirty="0" err="1" smtClean="0"/>
              <a:t>Behzad</a:t>
            </a:r>
            <a:r>
              <a:rPr lang="en-US" sz="2000" dirty="0" smtClean="0"/>
              <a:t> </a:t>
            </a:r>
            <a:r>
              <a:rPr lang="en-US" sz="2000" dirty="0"/>
              <a:t>Razavi. 2000. </a:t>
            </a:r>
            <a:r>
              <a:rPr lang="en-US" sz="2000" i="1" dirty="0"/>
              <a:t>Design of Analog CMOS Integrated Circuits</a:t>
            </a:r>
            <a:r>
              <a:rPr lang="en-US" sz="2000" dirty="0"/>
              <a:t> (1 ed.). McGraw-Hill, Inc., New York, NY, </a:t>
            </a:r>
            <a:r>
              <a:rPr lang="en-US" sz="2000" dirty="0" smtClean="0"/>
              <a:t>USA</a:t>
            </a:r>
            <a:r>
              <a:rPr lang="el-GR" sz="2000" dirty="0" smtClean="0"/>
              <a:t> </a:t>
            </a:r>
            <a:r>
              <a:rPr lang="en-US" sz="2000" dirty="0"/>
              <a:t>©2000. </a:t>
            </a:r>
            <a:r>
              <a:rPr lang="en-US" sz="2000" dirty="0" smtClean="0"/>
              <a:t> </a:t>
            </a:r>
            <a:endParaRPr lang="en-US" sz="2000" dirty="0"/>
          </a:p>
          <a:p>
            <a:pPr marL="0" indent="0" eaLnBrk="1" fontAlgn="auto" hangingPunct="1">
              <a:spcAft>
                <a:spcPts val="0"/>
              </a:spcAft>
              <a:buFont typeface="Arial" panose="020B0604020202020204" pitchFamily="34" charset="0"/>
              <a:buNone/>
              <a:defRPr/>
            </a:pPr>
            <a:endParaRPr lang="el-GR" sz="2000" dirty="0" smtClean="0"/>
          </a:p>
        </p:txBody>
      </p:sp>
    </p:spTree>
    <p:extLst>
      <p:ext uri="{BB962C8B-B14F-4D97-AF65-F5344CB8AC3E}">
        <p14:creationId xmlns:p14="http://schemas.microsoft.com/office/powerpoint/2010/main" val="3181235585"/>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6/25/2015 7:25:39 P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5362,15363,15364,"/>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7,11,55,56,57,54,"/>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7,36,35,37,32,29,31,33,"/>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7,27,28,10,29,30,31,32,35,33,36,34,37,"/>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7,10,16,19,17,18,20,21,22,26,"/>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4,7,6,8,11,12,22,19,20,21,"/>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4,7,29,34,30,35,31,32,36,33,"/>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7,37,3,38,39,6,40,41,42,45,"/>
</p:tagLst>
</file>

<file path=ppt/tags/tag10.xml><?xml version="1.0" encoding="utf-8"?>
<p:tagLst xmlns:a="http://schemas.openxmlformats.org/drawingml/2006/main" xmlns:r="http://schemas.openxmlformats.org/officeDocument/2006/relationships" xmlns:p="http://schemas.openxmlformats.org/presentationml/2006/main">
  <p:tag name="ZHAW.ACCESSIBILITYADDIN.READINGORDER" val="4,14,3,11,6,7,8,12,9,13,"/>
</p:tagLst>
</file>

<file path=ppt/tags/tag11.xml><?xml version="1.0" encoding="utf-8"?>
<p:tagLst xmlns:a="http://schemas.openxmlformats.org/drawingml/2006/main" xmlns:r="http://schemas.openxmlformats.org/officeDocument/2006/relationships" xmlns:p="http://schemas.openxmlformats.org/presentationml/2006/main">
  <p:tag name="ZHAW.ACCESSIBILITYADDIN.READINGORDER" val="4,20,3,19,7,16,17,18,10,11,12,13,14,"/>
</p:tagLst>
</file>

<file path=ppt/tags/tag12.xml><?xml version="1.0" encoding="utf-8"?>
<p:tagLst xmlns:a="http://schemas.openxmlformats.org/drawingml/2006/main" xmlns:r="http://schemas.openxmlformats.org/officeDocument/2006/relationships" xmlns:p="http://schemas.openxmlformats.org/presentationml/2006/main">
  <p:tag name="ZHAW.ACCESSIBILITYADDIN.READINGORDER" val="7,24,5,25,28,26,27,29,"/>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7,34,37,38,39,40,"/>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7,9,3,11,12,13,14,"/>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2,28,29,27,30,31,32,33,34,35,38,"/>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58370,58371,58372,58373,"/>
</p:tagLst>
</file>

<file path=ppt/tags/tag17.xml><?xml version="1.0" encoding="utf-8"?>
<p:tagLst xmlns:a="http://schemas.openxmlformats.org/drawingml/2006/main" xmlns:r="http://schemas.openxmlformats.org/officeDocument/2006/relationships" xmlns:p="http://schemas.openxmlformats.org/presentationml/2006/main">
  <p:tag name="ZHAW.ACCESSIBILITYADDIN.READINGORDER" val="59394,59395,59396,"/>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67586,67587,67588,6,"/>
</p:tagLst>
</file>

<file path=ppt/theme/theme1.xml><?xml version="1.0" encoding="utf-8"?>
<a:theme xmlns:a="http://schemas.openxmlformats.org/drawingml/2006/main" name="Θέμα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extLst>
    <a:ext uri="{05A4C25C-085E-4340-85A3-A5531E510DB2}">
      <thm15:themeFamily xmlns:thm15="http://schemas.microsoft.com/office/thememl/2012/main" name="Θέμα2" id="{8D0EB99E-6069-4AFB-8549-0539EF7F222C}" vid="{B4C8CC40-989B-4BCD-8B08-244F7A7A114B}"/>
    </a:ext>
  </a:ext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048C6D21-CFD6-4533-A3AC-CB4DC863CA45}">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
  <TotalTime>5250</TotalTime>
  <Words>818</Words>
  <Application>Microsoft Office PowerPoint</Application>
  <PresentationFormat>On-screen Show (4:3)</PresentationFormat>
  <Paragraphs>99</Paragraphs>
  <Slides>22</Slides>
  <Notes>8</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22</vt:i4>
      </vt:variant>
    </vt:vector>
  </HeadingPairs>
  <TitlesOfParts>
    <vt:vector size="33" baseType="lpstr">
      <vt:lpstr>ＭＳ Ｐゴシック</vt:lpstr>
      <vt:lpstr>Arial</vt:lpstr>
      <vt:lpstr>Calibri</vt:lpstr>
      <vt:lpstr>Cambria Math</vt:lpstr>
      <vt:lpstr>Symbol</vt:lpstr>
      <vt:lpstr>Tahoma</vt:lpstr>
      <vt:lpstr>Times New Roman</vt:lpstr>
      <vt:lpstr>Wingdings</vt:lpstr>
      <vt:lpstr>Θέμα2</vt:lpstr>
      <vt:lpstr>Equation</vt:lpstr>
      <vt:lpstr>Photo Editor Photo</vt:lpstr>
      <vt:lpstr>Σχεδίαση Μεικτών VLSI Κυκλωμάτων</vt:lpstr>
      <vt:lpstr>Το φαινόμενο Miller</vt:lpstr>
      <vt:lpstr> Σύνδεση των πόλων με τους κόμβους</vt:lpstr>
      <vt:lpstr>Βαθμίδα κοινής-πηγής (1 από 4)</vt:lpstr>
      <vt:lpstr>Βαθμίδα κοινής-πηγής (2 από 4)</vt:lpstr>
      <vt:lpstr>Βαθμίδα κοινής-πηγής (3 από 4)</vt:lpstr>
      <vt:lpstr>Βαθμίδα κοινής-πηγής (4 από 4)</vt:lpstr>
      <vt:lpstr>Ακολουθητής πηγής (1 από 3)</vt:lpstr>
      <vt:lpstr>Ακολουθητής πηγής (2 από 3)</vt:lpstr>
      <vt:lpstr>Ακολουθητής πηγής (3 από 3)</vt:lpstr>
      <vt:lpstr>Βαθμίδα κοινής πύλης</vt:lpstr>
      <vt:lpstr>Βαθμίδα σε συνδεσμολογία σειράς</vt:lpstr>
      <vt:lpstr>Διαφορικό ζεύγος</vt:lpstr>
      <vt:lpstr>Διαφορικό ζεύγος με ενεργό φόρτο</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Morgana</dc:creator>
  <cp:lastModifiedBy>Δεσποινίς Βατόμουρο .</cp:lastModifiedBy>
  <cp:revision>135</cp:revision>
  <cp:lastPrinted>1601-01-01T00:00:00Z</cp:lastPrinted>
  <dcterms:created xsi:type="dcterms:W3CDTF">1601-01-01T00:00:00Z</dcterms:created>
  <dcterms:modified xsi:type="dcterms:W3CDTF">2015-07-14T12:58:59Z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4</vt:i4>
  </property>
  <property fmtid="{D5CDD505-2E9C-101B-9397-08002B2CF9AE}" pid="3" name="LCID">
    <vt:i4>1032</vt:i4>
  </property>
</Properties>
</file>