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sldIdLst>
    <p:sldId id="456" r:id="rId2"/>
    <p:sldId id="484" r:id="rId3"/>
    <p:sldId id="483" r:id="rId4"/>
    <p:sldId id="460" r:id="rId5"/>
    <p:sldId id="461" r:id="rId6"/>
    <p:sldId id="462" r:id="rId7"/>
    <p:sldId id="464" r:id="rId8"/>
    <p:sldId id="465" r:id="rId9"/>
    <p:sldId id="466" r:id="rId10"/>
    <p:sldId id="467" r:id="rId11"/>
    <p:sldId id="468" r:id="rId12"/>
    <p:sldId id="469" r:id="rId13"/>
    <p:sldId id="470" r:id="rId14"/>
    <p:sldId id="481" r:id="rId15"/>
    <p:sldId id="472" r:id="rId16"/>
    <p:sldId id="473" r:id="rId17"/>
    <p:sldId id="474" r:id="rId18"/>
    <p:sldId id="475" r:id="rId19"/>
    <p:sldId id="476" r:id="rId20"/>
    <p:sldId id="477" r:id="rId21"/>
    <p:sldId id="480" r:id="rId22"/>
    <p:sldId id="479" r:id="rId23"/>
    <p:sldId id="410" r:id="rId24"/>
    <p:sldId id="411" r:id="rId25"/>
    <p:sldId id="412" r:id="rId26"/>
    <p:sldId id="485" r:id="rId27"/>
    <p:sldId id="486" r:id="rId28"/>
    <p:sldId id="414" r:id="rId29"/>
    <p:sldId id="415" r:id="rId30"/>
    <p:sldId id="416" r:id="rId31"/>
    <p:sldId id="487" r:id="rId32"/>
    <p:sldId id="488" r:id="rId33"/>
    <p:sldId id="489" r:id="rId34"/>
    <p:sldId id="4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1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1212" y="72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5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87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9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17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81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15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0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56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84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44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80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78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47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38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95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2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6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53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70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606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238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73694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74136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76243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7124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Εργαστηριακή Άσκηση Εντομολογίας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Παγίδα παρεμβολής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703" y="1825625"/>
            <a:ext cx="3720593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BD78C-293A-46EA-95CF-80E5CD54BC6C}" type="slidenum">
              <a:rPr lang="en-US" altLang="el-GR" smtClean="0"/>
              <a:pPr/>
              <a:t>2</a:t>
            </a:fld>
            <a:endParaRPr lang="en-US" altLang="el-GR"/>
          </a:p>
        </p:txBody>
      </p:sp>
      <p:sp>
        <p:nvSpPr>
          <p:cNvPr id="5" name="TextBox 4"/>
          <p:cNvSpPr txBox="1"/>
          <p:nvPr/>
        </p:nvSpPr>
        <p:spPr>
          <a:xfrm>
            <a:off x="6432296" y="57340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1287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Χωνί </a:t>
            </a:r>
            <a:r>
              <a:rPr lang="en-US" dirty="0" err="1"/>
              <a:t>Berlese-Tullgren</a:t>
            </a:r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37" y="1454189"/>
            <a:ext cx="2657515" cy="4711051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BD78C-293A-46EA-95CF-80E5CD54BC6C}" type="slidenum">
              <a:rPr lang="en-US" altLang="el-GR" smtClean="0"/>
              <a:pPr/>
              <a:t>3</a:t>
            </a:fld>
            <a:endParaRPr lang="en-US" altLang="el-GR"/>
          </a:p>
        </p:txBody>
      </p:sp>
      <p:sp>
        <p:nvSpPr>
          <p:cNvPr id="7" name="TextBox 6"/>
          <p:cNvSpPr txBox="1"/>
          <p:nvPr/>
        </p:nvSpPr>
        <p:spPr>
          <a:xfrm>
            <a:off x="5788545" y="582983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045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Δίχτυ συλλογής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254" y="1690689"/>
            <a:ext cx="6169492" cy="383050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93532" y="524419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Ρουφηχτήρι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60" y="1562284"/>
            <a:ext cx="6932279" cy="4351338"/>
          </a:xfr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01343" y="563662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Κάπνισμα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661" y="1514886"/>
            <a:ext cx="3048678" cy="467380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33125" y="591168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Παγίδα </a:t>
            </a:r>
            <a:r>
              <a:rPr lang="en-US" dirty="0"/>
              <a:t>Malaise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690689"/>
            <a:ext cx="3455601" cy="2977134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601" y="2812435"/>
            <a:ext cx="4290634" cy="3142889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79943" y="439082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50046" y="550186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D:\Οι εικόνες μου\ErgastZoolPoik\McPhai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62200"/>
            <a:ext cx="2708275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Παγίδα </a:t>
            </a:r>
            <a:r>
              <a:rPr lang="en-US" dirty="0" err="1"/>
              <a:t>McPhail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25" y="1533525"/>
            <a:ext cx="2826656" cy="4351338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337" y="2228737"/>
            <a:ext cx="2699657" cy="2960914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47767" y="56078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8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49780" y="50316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Παγίδα διαφανούς </a:t>
            </a:r>
            <a:r>
              <a:rPr lang="el-GR" dirty="0" err="1"/>
              <a:t>πετάσματος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90110"/>
            <a:ext cx="3886200" cy="2652331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021044"/>
            <a:ext cx="3886200" cy="2818298"/>
          </a:xfrm>
        </p:spPr>
      </p:pic>
      <p:sp>
        <p:nvSpPr>
          <p:cNvPr id="9" name="TextBox 8"/>
          <p:cNvSpPr txBox="1"/>
          <p:nvPr/>
        </p:nvSpPr>
        <p:spPr>
          <a:xfrm>
            <a:off x="3529438" y="40855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10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23306" y="55623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Παγίδες </a:t>
            </a:r>
            <a:r>
              <a:rPr lang="el-GR" dirty="0" err="1"/>
              <a:t>φερορμονών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41674"/>
            <a:ext cx="3886200" cy="2753650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406" y="2930040"/>
            <a:ext cx="3742944" cy="2822448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39039" y="45183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3590" y="54754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Κολλητική παγίδα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286" y="1892792"/>
            <a:ext cx="5227427" cy="3996983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43953" y="56127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Φωτεινή παγίδα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84" y="1602887"/>
            <a:ext cx="2960499" cy="4351338"/>
          </a:xfr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924" y="1825625"/>
            <a:ext cx="2499360" cy="3364992"/>
          </a:xfrm>
        </p:spPr>
      </p:pic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32639" y="54810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15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99524" y="49136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1050925" y="5199063"/>
            <a:ext cx="2162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l-GR"/>
              <a:t>Παγίδες με πιάτα</a:t>
            </a: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Φωτεινή παγίδα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7" y="1966848"/>
            <a:ext cx="3611625" cy="4068891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442" y="2081054"/>
            <a:ext cx="3023616" cy="3840480"/>
          </a:xfrm>
        </p:spPr>
      </p:pic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4348" y="57079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17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701343" y="56445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938" y="1825625"/>
            <a:ext cx="3920124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90302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16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Παγίδες εκκόλαψης </a:t>
            </a:r>
            <a:br>
              <a:rPr lang="el-GR" sz="4000" dirty="0"/>
            </a:br>
            <a:r>
              <a:rPr lang="el-GR" sz="4000" dirty="0"/>
              <a:t>και δοχεία εκτροφής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196" y="1825625"/>
            <a:ext cx="3769608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2519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0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Παγίδες δέντρων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390" y="2759352"/>
            <a:ext cx="3886200" cy="2623704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16" y="1505843"/>
            <a:ext cx="2990197" cy="4497256"/>
          </a:xfrm>
        </p:spPr>
      </p:pic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62862" y="57038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93677" y="51060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Παγίδα κομμένου κορμού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76" y="2117630"/>
            <a:ext cx="6175248" cy="376732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17864" y="56079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Χώροι εκτροφής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942" y="1538277"/>
            <a:ext cx="3297505" cy="4697301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35611" y="595857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Δοχείο θανάτωσης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062" y="1690689"/>
            <a:ext cx="2099876" cy="4341773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21938" y="57554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Μέθοδοι καρφιτσώματος</a:t>
            </a:r>
            <a:r>
              <a:rPr lang="en-US" dirty="0"/>
              <a:t> 1/3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923" y="1690689"/>
            <a:ext cx="4762154" cy="1974055"/>
          </a:xfr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4"/>
          <a:stretch/>
        </p:blipFill>
        <p:spPr>
          <a:xfrm>
            <a:off x="2910933" y="3766929"/>
            <a:ext cx="3322133" cy="2446756"/>
          </a:xfrm>
        </p:spPr>
      </p:pic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96300" y="33877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r>
              <a:rPr lang="el-GR" sz="1200" dirty="0" smtClean="0"/>
              <a:t>6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9852" y="58540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  <a:r>
              <a:rPr lang="el-GR" sz="1200" dirty="0" smtClean="0"/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Μέθοδοι καρφιτσώματος 2/3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88" y="1753912"/>
            <a:ext cx="3472335" cy="4297834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346" y="1753912"/>
            <a:ext cx="2834446" cy="4184182"/>
          </a:xfrm>
        </p:spPr>
      </p:pic>
      <p:sp>
        <p:nvSpPr>
          <p:cNvPr id="9" name="Θέση υποσέλιδου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10" name="Θέση αριθμού διαφάνειας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0010" y="56610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8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450392" y="56610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55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Μέθοδοι καρφιτσώματος</a:t>
            </a:r>
            <a:r>
              <a:rPr lang="en-US" dirty="0"/>
              <a:t> 3/3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24" y="2126413"/>
            <a:ext cx="5876151" cy="3749762"/>
          </a:xfr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14467" y="55991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</a:t>
            </a:r>
            <a:r>
              <a:rPr lang="el-GR" sz="1200" dirty="0" smtClean="0"/>
              <a:t>0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Ιστορικού Εκδόσεων</a:t>
            </a:r>
            <a:r>
              <a:rPr lang="en-US" altLang="en-US" sz="4000" dirty="0"/>
              <a:t> </a:t>
            </a:r>
            <a:r>
              <a:rPr lang="el-GR" altLang="en-US" sz="4000" dirty="0"/>
              <a:t>Έργου</a:t>
            </a:r>
            <a:endParaRPr lang="en-US" altLang="en-US" sz="4000" dirty="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Εργαστηριακή Άσκηση Εντομολογίας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Αναφοράς</a:t>
            </a:r>
            <a:endParaRPr lang="en-US" altLang="en-US" sz="4000" dirty="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Εργαστηριακή Άσκηση Εντομολογίας».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Εργαστηριακή Άσκηση Εντομολογίας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err="1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l-GR" sz="1600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 </a:t>
            </a:r>
            <a:r>
              <a:rPr lang="el-GR" sz="1600" dirty="0"/>
              <a:t>Πηγή: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l-GR" sz="1600" dirty="0"/>
              <a:t>Σύνδεσμος :</a:t>
            </a:r>
            <a:r>
              <a:rPr lang="en-US" sz="1600" dirty="0"/>
              <a:t>http://www.ars.usda.gov/Services/docs.htm?docid=10141&amp;pf=1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l-GR" sz="1600" dirty="0"/>
              <a:t>Σύνδεσμος:</a:t>
            </a:r>
            <a:r>
              <a:rPr lang="en-US" sz="1600" dirty="0"/>
              <a:t>http://www.ars.usda.gov/Services/docs.htm?docid=10141&amp;pf=1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n-US" sz="1600" dirty="0"/>
              <a:t>Copyrighted.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6. </a:t>
            </a:r>
            <a:r>
              <a:rPr lang="en-US" sz="1600" dirty="0"/>
              <a:t>https://examplecenter.files.wordpress.com/2013/01/bee-sampling.pdf.  </a:t>
            </a:r>
            <a:r>
              <a:rPr lang="el-GR" sz="1600" dirty="0"/>
              <a:t>Πηγή: </a:t>
            </a:r>
            <a:r>
              <a:rPr lang="en-US" sz="1600" dirty="0"/>
              <a:t>Bee sampling methods and the differences between collec5ng with </a:t>
            </a:r>
            <a:r>
              <a:rPr lang="en-US" sz="1600" dirty="0" smtClean="0"/>
              <a:t>Nets </a:t>
            </a:r>
            <a:r>
              <a:rPr lang="en-US" sz="1600" dirty="0"/>
              <a:t>and bee bowls in northern Indiana. Robert P. Jean, Missouri Department of Conservation/Indiana State University.	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l-GR" sz="1600" dirty="0"/>
              <a:t>Σύνδεσμος: </a:t>
            </a:r>
            <a:r>
              <a:rPr lang="en-US" sz="1600" dirty="0"/>
              <a:t>http://ecology.science.unideb.hu/files/05-Allatokologiai-mintavetelezes-II.pdf. </a:t>
            </a:r>
            <a:r>
              <a:rPr lang="el-GR" sz="1600" dirty="0"/>
              <a:t>Πηγή: </a:t>
            </a:r>
            <a:r>
              <a:rPr lang="en-US" sz="1600" dirty="0"/>
              <a:t>http://ecology.science.unideb.hu/.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8. </a:t>
            </a:r>
            <a:r>
              <a:rPr lang="en-US" sz="1600" dirty="0"/>
              <a:t>Peggy </a:t>
            </a:r>
            <a:r>
              <a:rPr lang="en-US" sz="1600" dirty="0" err="1"/>
              <a:t>Greb</a:t>
            </a:r>
            <a:r>
              <a:rPr lang="en-US" sz="1600" dirty="0"/>
              <a:t>, USDA Agricultural Research Service, Bugwood.org Creative Commons License licensed under a Creative Commons Attribution 3.0 License. </a:t>
            </a:r>
            <a:r>
              <a:rPr lang="el-GR" sz="1600" dirty="0"/>
              <a:t>Σύνδεσμος: </a:t>
            </a:r>
            <a:r>
              <a:rPr lang="en-US" sz="1600" dirty="0"/>
              <a:t>http://www.forestryimages.org/browse/detail.cfm?imgnum=1316099. </a:t>
            </a:r>
            <a:r>
              <a:rPr lang="el-GR" sz="1600" dirty="0"/>
              <a:t>Πηγή: </a:t>
            </a:r>
            <a:r>
              <a:rPr lang="en-US" sz="1600" dirty="0"/>
              <a:t>http://www.forestryimages.org/.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9. </a:t>
            </a:r>
            <a:r>
              <a:rPr lang="en-US" sz="1600" dirty="0"/>
              <a:t>ISCA TECHNOLOGIES © 2012.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http://www.iscatech.com/exec/aboutus.html. </a:t>
            </a:r>
            <a:r>
              <a:rPr lang="el-GR" sz="1600" dirty="0"/>
              <a:t>Πηγή:</a:t>
            </a:r>
            <a:r>
              <a:rPr lang="en-US" sz="1600" dirty="0"/>
              <a:t>http://www.iscatech.com/exec/index.html.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10. </a:t>
            </a:r>
            <a:r>
              <a:rPr lang="el-GR" sz="1600" dirty="0"/>
              <a:t>Σύνδεσμος: </a:t>
            </a:r>
            <a:r>
              <a:rPr lang="en-US" sz="1600" dirty="0"/>
              <a:t>http://ecology.science.unideb.hu/files/05-Allatokologiai-mintavetelezes-II.pdf. </a:t>
            </a:r>
            <a:r>
              <a:rPr lang="el-GR" sz="1600" dirty="0"/>
              <a:t>Πηγή: </a:t>
            </a:r>
            <a:r>
              <a:rPr lang="en-US" sz="1600" dirty="0"/>
              <a:t>http://ecology.science.unideb.hu/.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11. </a:t>
            </a:r>
            <a:r>
              <a:rPr lang="el-GR" sz="1600" dirty="0"/>
              <a:t>Σύνδεσμος: </a:t>
            </a:r>
            <a:r>
              <a:rPr lang="en-US" sz="1600" dirty="0"/>
              <a:t>http://ecology.science.unideb.hu/files/05-Allatokologiai-mintavetelezes-II.pdf. </a:t>
            </a:r>
            <a:r>
              <a:rPr lang="el-GR" sz="1600" dirty="0"/>
              <a:t>Πηγή: </a:t>
            </a:r>
            <a:r>
              <a:rPr lang="en-US" sz="1600" dirty="0"/>
              <a:t>http://ecology.science.unideb.hu/.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l-GR" sz="1600" dirty="0"/>
              <a:t>(</a:t>
            </a:r>
            <a:r>
              <a:rPr lang="en-US" sz="1600" dirty="0"/>
              <a:t>C) Regents of the University of Minnesota. All rights reserved. </a:t>
            </a:r>
            <a:r>
              <a:rPr lang="el-GR" sz="1600" dirty="0"/>
              <a:t>Σύνδεσμος:</a:t>
            </a:r>
            <a:r>
              <a:rPr lang="en-US" sz="1600" dirty="0"/>
              <a:t>http://cues.cfans.umn.edu/old/ipm.htm. </a:t>
            </a:r>
            <a:r>
              <a:rPr lang="el-GR" sz="1600" dirty="0"/>
              <a:t>Πηγή: </a:t>
            </a:r>
            <a:r>
              <a:rPr lang="en-US" sz="1600" dirty="0"/>
              <a:t>http://cues.cfans.umn.edu.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13. </a:t>
            </a:r>
            <a:r>
              <a:rPr lang="el-GR" sz="1600" dirty="0"/>
              <a:t>Σύνδεσμος: </a:t>
            </a:r>
            <a:r>
              <a:rPr lang="en-US" sz="1600" dirty="0"/>
              <a:t>http://ipm.ncsu.edu/cotton/insectcorner/photos/traps.htm. </a:t>
            </a:r>
            <a:r>
              <a:rPr lang="el-GR" sz="1600" dirty="0"/>
              <a:t>Πηγή: </a:t>
            </a:r>
            <a:r>
              <a:rPr lang="en-US" sz="1600" dirty="0"/>
              <a:t>https://ipm.ces.ncsu.edu/.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14. </a:t>
            </a:r>
            <a:r>
              <a:rPr lang="el-GR" sz="1600" dirty="0"/>
              <a:t>Σύνδεσμος: </a:t>
            </a:r>
            <a:r>
              <a:rPr lang="en-US" sz="1600" dirty="0"/>
              <a:t>http://ipm.ncsu.edu/cotton/insectcorner/photos/traps.htm. </a:t>
            </a:r>
            <a:r>
              <a:rPr lang="el-GR" sz="1600" dirty="0"/>
              <a:t>Πηγή: </a:t>
            </a:r>
            <a:r>
              <a:rPr lang="en-US" sz="1600" dirty="0"/>
              <a:t>https://ipm.ces.ncsu.edu/.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15. </a:t>
            </a:r>
            <a:r>
              <a:rPr lang="en-US" sz="1600" dirty="0"/>
              <a:t>Copyright © 2012 Max Mag Theme. Designed by </a:t>
            </a:r>
            <a:r>
              <a:rPr lang="en-US" sz="1600" dirty="0" err="1"/>
              <a:t>Templateism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http://arya-muhamad.blogspot.gr/2009/11/atasi-walang-sangit-dengan-pestisida.html. </a:t>
            </a:r>
            <a:r>
              <a:rPr lang="el-GR" sz="1600" dirty="0"/>
              <a:t>Πηγή: </a:t>
            </a:r>
            <a:r>
              <a:rPr lang="en-US" sz="1600" dirty="0"/>
              <a:t>http://arya-muhamad.blogspot.gr.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16. </a:t>
            </a:r>
            <a:r>
              <a:rPr lang="en-US" sz="1600" dirty="0"/>
              <a:t>Northeastern IPM Center. </a:t>
            </a:r>
            <a:r>
              <a:rPr lang="el-GR" sz="1600" dirty="0"/>
              <a:t>Σύνδεσμος: </a:t>
            </a:r>
            <a:r>
              <a:rPr lang="en-US" sz="1600" dirty="0"/>
              <a:t>http://www.stopbmsb.org/stink-bug-bulletin/scientists-draw-maps-to-stop-stink-bug-pirates/. </a:t>
            </a:r>
            <a:r>
              <a:rPr lang="el-GR" sz="1600" dirty="0"/>
              <a:t>Πηγή: </a:t>
            </a:r>
            <a:r>
              <a:rPr lang="en-US" sz="1600" dirty="0"/>
              <a:t>http://www.stopbmsb.org.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17. </a:t>
            </a:r>
            <a:r>
              <a:rPr lang="el-GR" sz="1600" dirty="0"/>
              <a:t>Σύνδεσμος:</a:t>
            </a:r>
            <a:r>
              <a:rPr lang="en-US" sz="1600" dirty="0"/>
              <a:t>http://imageboard.co/48338693-cricket-insect-diagram.html. </a:t>
            </a:r>
            <a:r>
              <a:rPr lang="el-GR" sz="1600" dirty="0"/>
              <a:t>Πηγή: </a:t>
            </a:r>
            <a:r>
              <a:rPr lang="en-US" sz="1600" dirty="0"/>
              <a:t>http://imageboard.co.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n-US" sz="1600" dirty="0" err="1"/>
              <a:t>Senckenberg</a:t>
            </a:r>
            <a:r>
              <a:rPr lang="en-US" sz="1600" dirty="0"/>
              <a:t> Research Institute and Natural History Museum Frankfurt. </a:t>
            </a:r>
            <a:r>
              <a:rPr lang="el-GR" sz="1600" dirty="0"/>
              <a:t>Σύνδεσμος: </a:t>
            </a:r>
            <a:r>
              <a:rPr lang="en-US" sz="1600" dirty="0"/>
              <a:t>http://www.senckenberg.de/root/index.php?page_id=16846. </a:t>
            </a:r>
            <a:r>
              <a:rPr lang="el-GR" sz="1600" dirty="0"/>
              <a:t>Πηγή: </a:t>
            </a:r>
            <a:r>
              <a:rPr lang="en-US" sz="1600" dirty="0"/>
              <a:t>http://www.senckenberg.de/root/index.php?page_id=71&amp;PHPSESSID=0pp89dlul7tdrcuhgbodbalo74.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19. </a:t>
            </a:r>
            <a:r>
              <a:rPr lang="en-US" sz="1600" dirty="0"/>
              <a:t>Copyrighted.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20.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21. </a:t>
            </a:r>
            <a:r>
              <a:rPr lang="en-US" sz="1600" dirty="0" err="1"/>
              <a:t>Senckenberg</a:t>
            </a:r>
            <a:r>
              <a:rPr lang="en-US" sz="1600" dirty="0"/>
              <a:t> Research Institute and Natural History Museum Frankfurt. </a:t>
            </a:r>
            <a:r>
              <a:rPr lang="el-GR" sz="1600" dirty="0"/>
              <a:t>Σύνδεσμος: </a:t>
            </a:r>
            <a:r>
              <a:rPr lang="en-US" sz="1600" dirty="0"/>
              <a:t>http://www.senckenberg.de/root/index.php?page_id=16846. </a:t>
            </a:r>
            <a:r>
              <a:rPr lang="el-GR" sz="1600" dirty="0"/>
              <a:t>Πηγή: </a:t>
            </a:r>
            <a:r>
              <a:rPr lang="en-US" sz="1600" dirty="0"/>
              <a:t>http://www.senckenberg.de/root/index.php?page_id=71&amp;PHPSESSID=0pp89dlul7tdrcuhgbodbalo74.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22. </a:t>
            </a:r>
            <a:r>
              <a:rPr lang="en-US" sz="1600" dirty="0" err="1"/>
              <a:t>Senckenberg</a:t>
            </a:r>
            <a:r>
              <a:rPr lang="en-US" sz="1600" dirty="0"/>
              <a:t> Research Institute and Natural History Museum Frankfurt. </a:t>
            </a:r>
            <a:r>
              <a:rPr lang="el-GR" sz="1600" dirty="0"/>
              <a:t>Σύνδεσμος: </a:t>
            </a:r>
            <a:r>
              <a:rPr lang="en-US" sz="1600" dirty="0"/>
              <a:t>http://www.senckenberg.de/root/index.php?page_id=16846. </a:t>
            </a:r>
            <a:r>
              <a:rPr lang="el-GR" sz="1600" dirty="0"/>
              <a:t>Πηγή: </a:t>
            </a:r>
            <a:r>
              <a:rPr lang="en-US" sz="1600" dirty="0"/>
              <a:t>http://www.senckenberg.de/root/index.php?page_id=71&amp;PHPSESSID=0pp89dlul7tdrcuhgbodbalo74.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23. </a:t>
            </a:r>
            <a:r>
              <a:rPr lang="en-US" sz="1600" dirty="0" err="1"/>
              <a:t>Senckenberg</a:t>
            </a:r>
            <a:r>
              <a:rPr lang="en-US" sz="1600" dirty="0"/>
              <a:t> Research Institute and Natural History Museum Frankfurt. </a:t>
            </a:r>
            <a:r>
              <a:rPr lang="el-GR" sz="1600" dirty="0"/>
              <a:t>Σύνδεσμος: </a:t>
            </a:r>
            <a:r>
              <a:rPr lang="en-US" sz="1600" dirty="0"/>
              <a:t>http://www.senckenberg.de/root/index.php?page_id=16846. </a:t>
            </a:r>
            <a:r>
              <a:rPr lang="el-GR" sz="1600" dirty="0"/>
              <a:t>Πηγή: </a:t>
            </a:r>
            <a:r>
              <a:rPr lang="en-US" sz="1600" dirty="0"/>
              <a:t>http://www.senckenberg.de/root/index.php?page_id=71&amp;PHPSESSID=0pp89dlul7tdrcuhgbodbalo74.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24. </a:t>
            </a:r>
            <a:r>
              <a:rPr lang="en-US" sz="1600" dirty="0"/>
              <a:t>Copyrighted.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25.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5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l-GR" sz="1600" b="1" dirty="0"/>
              <a:t>26.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27.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28.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29. </a:t>
            </a:r>
            <a:r>
              <a:rPr lang="el-GR" sz="1600" dirty="0"/>
              <a:t>Σύνδεσμος: </a:t>
            </a:r>
            <a:r>
              <a:rPr lang="en-US" sz="1600" dirty="0"/>
              <a:t>http://www.ars.usda.gov/Services/docs.htm?docid=10141&amp;pf=1. </a:t>
            </a:r>
            <a:r>
              <a:rPr lang="el-GR" sz="1600" dirty="0"/>
              <a:t>Πηγή: </a:t>
            </a:r>
            <a:r>
              <a:rPr lang="en-US" sz="1600" dirty="0"/>
              <a:t>United States Department of Agriculture Agricultural Research Service, http://www.ars.usda.gov/main/main.htm.</a:t>
            </a:r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30</a:t>
            </a:r>
            <a:r>
              <a:rPr lang="el-GR" sz="1600" dirty="0"/>
              <a:t>. </a:t>
            </a:r>
            <a:r>
              <a:rPr lang="en-US" sz="1600" dirty="0" err="1"/>
              <a:t>Σύνδεσμος</a:t>
            </a:r>
            <a:r>
              <a:rPr lang="en-US" sz="1600" dirty="0"/>
              <a:t>: http://www.ars.usda.gov/Services/docs.htm?docid=10141&amp;pf=1. </a:t>
            </a:r>
            <a:r>
              <a:rPr lang="en-US" sz="1600" dirty="0" err="1"/>
              <a:t>Πηγή</a:t>
            </a:r>
            <a:r>
              <a:rPr lang="en-US" sz="1600" dirty="0"/>
              <a:t>: United States Department of Agriculture Agricultural Research Service, http://www.ars.usda.gov/main/main.htm.</a:t>
            </a:r>
          </a:p>
          <a:p>
            <a:pPr>
              <a:spcBef>
                <a:spcPts val="600"/>
              </a:spcBef>
            </a:pPr>
            <a:endParaRPr lang="el-GR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Εργαστηριακή Άσκηση Εντομολογίας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1231</TotalTime>
  <Words>1146</Words>
  <Application>Microsoft Office PowerPoint</Application>
  <PresentationFormat>On-screen Show (4:3)</PresentationFormat>
  <Paragraphs>221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Παγίδα παρεμβολής</vt:lpstr>
      <vt:lpstr>Χωνί Berlese-Tullgren</vt:lpstr>
      <vt:lpstr>Δίχτυ συλλογής</vt:lpstr>
      <vt:lpstr>Ρουφηχτήρι</vt:lpstr>
      <vt:lpstr>Κάπνισμα</vt:lpstr>
      <vt:lpstr>Παγίδα Malaise</vt:lpstr>
      <vt:lpstr>Παγίδα McPhail</vt:lpstr>
      <vt:lpstr>Παγίδα διαφανούς πετάσματος</vt:lpstr>
      <vt:lpstr>Παγίδες φερορμονών</vt:lpstr>
      <vt:lpstr>Κολλητική παγίδα</vt:lpstr>
      <vt:lpstr>Φωτεινή παγίδα</vt:lpstr>
      <vt:lpstr>Φωτεινή παγίδα</vt:lpstr>
      <vt:lpstr>PowerPoint Presentation</vt:lpstr>
      <vt:lpstr>Παγίδες εκκόλαψης  και δοχεία εκτροφής</vt:lpstr>
      <vt:lpstr>Παγίδες δέντρων</vt:lpstr>
      <vt:lpstr>Παγίδα κομμένου κορμού</vt:lpstr>
      <vt:lpstr>Χώροι εκτροφής</vt:lpstr>
      <vt:lpstr>Δοχείο θανάτωσης</vt:lpstr>
      <vt:lpstr>Μέθοδοι καρφιτσώματος 1/3</vt:lpstr>
      <vt:lpstr>Μέθοδοι καρφιτσώματος 2/3</vt:lpstr>
      <vt:lpstr>Μέθοδοι καρφιτσώματος 3/3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1/5</vt:lpstr>
      <vt:lpstr>Σημείωμα  Χρήσης Έργων Τρίτων 2/5</vt:lpstr>
      <vt:lpstr>Σημείωμα  Χρήσης Έργων Τρίτων 3/5</vt:lpstr>
      <vt:lpstr>Σημείωμα  Χρήσης Έργων Τρίτων 4/5</vt:lpstr>
      <vt:lpstr>Σημείωμα  Χρήσης Έργων Τρίτων 5/5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160</cp:revision>
  <dcterms:created xsi:type="dcterms:W3CDTF">2015-03-24T06:43:16Z</dcterms:created>
  <dcterms:modified xsi:type="dcterms:W3CDTF">2015-11-22T21:00:09Z</dcterms:modified>
</cp:coreProperties>
</file>