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1"/>
  </p:sldMasterIdLst>
  <p:notesMasterIdLst>
    <p:notesMasterId r:id="rId39"/>
  </p:notesMasterIdLst>
  <p:handoutMasterIdLst>
    <p:handoutMasterId r:id="rId40"/>
  </p:handoutMasterIdLst>
  <p:sldIdLst>
    <p:sldId id="280" r:id="rId2"/>
    <p:sldId id="361" r:id="rId3"/>
    <p:sldId id="362" r:id="rId4"/>
    <p:sldId id="364" r:id="rId5"/>
    <p:sldId id="365" r:id="rId6"/>
    <p:sldId id="366" r:id="rId7"/>
    <p:sldId id="367" r:id="rId8"/>
    <p:sldId id="369" r:id="rId9"/>
    <p:sldId id="370" r:id="rId10"/>
    <p:sldId id="371" r:id="rId11"/>
    <p:sldId id="372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55" r:id="rId27"/>
    <p:sldId id="392" r:id="rId28"/>
    <p:sldId id="393" r:id="rId29"/>
    <p:sldId id="394" r:id="rId30"/>
    <p:sldId id="395" r:id="rId31"/>
    <p:sldId id="396" r:id="rId32"/>
    <p:sldId id="397" r:id="rId33"/>
    <p:sldId id="360" r:id="rId34"/>
    <p:sldId id="388" r:id="rId35"/>
    <p:sldId id="389" r:id="rId36"/>
    <p:sldId id="390" r:id="rId37"/>
    <p:sldId id="391" r:id="rId3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ssiliki Siafaka" initials="VS" lastIdx="1" clrIdx="0">
    <p:extLst>
      <p:ext uri="{19B8F6BF-5375-455C-9EA6-DF929625EA0E}">
        <p15:presenceInfo xmlns:p15="http://schemas.microsoft.com/office/powerpoint/2012/main" userId="460c3b1762f3442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FF9900"/>
    <a:srgbClr val="990033"/>
    <a:srgbClr val="CC0000"/>
    <a:srgbClr val="FFCC66"/>
    <a:srgbClr val="FFFF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71375" autoAdjust="0"/>
  </p:normalViewPr>
  <p:slideViewPr>
    <p:cSldViewPr showGuides="1">
      <p:cViewPr varScale="1">
        <p:scale>
          <a:sx n="50" d="100"/>
          <a:sy n="50" d="100"/>
        </p:scale>
        <p:origin x="18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149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B1B95-2C55-4BFF-A7C3-EE10D868AA7B}" type="datetimeFigureOut">
              <a:rPr lang="en-US" smtClean="0"/>
              <a:t>5/8/2015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52009-1EA6-4237-9D85-7E1D6C6BB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45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67A6AAC-DDBA-4AE0-A809-0E583C54D989}" type="datetimeFigureOut">
              <a:rPr lang="en-US"/>
              <a:pPr>
                <a:defRPr/>
              </a:pPr>
              <a:t>5/8/2015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 smtClean="0"/>
              <a:t>Στυλ υποδείγματος κειμένου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n-US" noProof="0" smtClean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4B4064-E07C-4BFC-92A6-125EEBBD3D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779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2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n-US" dirty="0" smtClean="0"/>
              <a:t> </a:t>
            </a:r>
          </a:p>
        </p:txBody>
      </p:sp>
      <p:sp>
        <p:nvSpPr>
          <p:cNvPr id="1741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B880ED-BCF9-45CE-9CB1-2CA4164FCB73}" type="slidenum">
              <a:rPr lang="el-GR" altLang="en-US" sz="1200" smtClean="0"/>
              <a:pPr/>
              <a:t>2</a:t>
            </a:fld>
            <a:endParaRPr lang="el-GR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230775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n-US" dirty="0" smtClean="0"/>
          </a:p>
        </p:txBody>
      </p:sp>
      <p:sp>
        <p:nvSpPr>
          <p:cNvPr id="1741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B880ED-BCF9-45CE-9CB1-2CA4164FCB73}" type="slidenum">
              <a:rPr lang="el-GR" altLang="en-US" sz="1200" smtClean="0"/>
              <a:pPr/>
              <a:t>3</a:t>
            </a:fld>
            <a:endParaRPr lang="el-GR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010283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n-US" dirty="0" smtClean="0"/>
          </a:p>
        </p:txBody>
      </p:sp>
      <p:sp>
        <p:nvSpPr>
          <p:cNvPr id="1741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B880ED-BCF9-45CE-9CB1-2CA4164FCB73}" type="slidenum">
              <a:rPr lang="el-GR" altLang="en-US" sz="1200" smtClean="0"/>
              <a:pPr/>
              <a:t>4</a:t>
            </a:fld>
            <a:endParaRPr lang="el-GR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85090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91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27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48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Εικόνα 1. Φωτογραφία Β. Κυρίτση – </a:t>
            </a:r>
            <a:r>
              <a:rPr lang="el-GR" dirty="0" err="1" smtClean="0"/>
              <a:t>Κρικώνη</a:t>
            </a:r>
            <a:r>
              <a:rPr lang="el-GR" dirty="0" smtClean="0"/>
              <a:t>.</a:t>
            </a:r>
          </a:p>
          <a:p>
            <a:endParaRPr lang="el-GR" dirty="0" smtClean="0"/>
          </a:p>
          <a:p>
            <a:r>
              <a:rPr lang="el-GR" dirty="0" smtClean="0"/>
              <a:t>Εικόνα 2. </a:t>
            </a:r>
            <a:r>
              <a:rPr lang="en-US" dirty="0" smtClean="0"/>
              <a:t>Sepia </a:t>
            </a:r>
            <a:r>
              <a:rPr lang="en-US" dirty="0" err="1" smtClean="0"/>
              <a:t>officinalis</a:t>
            </a:r>
            <a:r>
              <a:rPr lang="en-US" dirty="0" smtClean="0"/>
              <a:t>. Photo by James B. Wood. </a:t>
            </a:r>
            <a:r>
              <a:rPr lang="el-GR" dirty="0" smtClean="0"/>
              <a:t>Σύνδεσμος: </a:t>
            </a:r>
            <a:r>
              <a:rPr lang="en-US" dirty="0" smtClean="0"/>
              <a:t>http://fog.ccsf.cc.ca.us/~chom/index.htm. </a:t>
            </a:r>
            <a:r>
              <a:rPr lang="el-GR" dirty="0" smtClean="0"/>
              <a:t>Πηγή: </a:t>
            </a:r>
            <a:r>
              <a:rPr lang="en-US" dirty="0" smtClean="0"/>
              <a:t>http://www.ccsf.edu/.</a:t>
            </a:r>
          </a:p>
          <a:p>
            <a:endParaRPr lang="en-US" dirty="0" smtClean="0"/>
          </a:p>
          <a:p>
            <a:r>
              <a:rPr lang="el-GR" dirty="0" smtClean="0"/>
              <a:t>Εικόνα 3. Ραχιαία και κοιλιακή όψη σουπιάς. </a:t>
            </a:r>
            <a:r>
              <a:rPr lang="el-GR" dirty="0" err="1" smtClean="0"/>
              <a:t>Ανασχεδίαση</a:t>
            </a:r>
            <a:r>
              <a:rPr lang="el-GR" dirty="0" smtClean="0"/>
              <a:t> Β. Σιαφάκα.</a:t>
            </a:r>
          </a:p>
          <a:p>
            <a:endParaRPr lang="el-GR" dirty="0" smtClean="0"/>
          </a:p>
          <a:p>
            <a:r>
              <a:rPr lang="el-GR" dirty="0" smtClean="0"/>
              <a:t>Εικόνα 4. Πηγή: </a:t>
            </a:r>
            <a:r>
              <a:rPr lang="en-US" dirty="0" smtClean="0"/>
              <a:t>National Resource Center for Cephalopods </a:t>
            </a:r>
            <a:r>
              <a:rPr lang="en-US" dirty="0" err="1" smtClean="0"/>
              <a:t>Tompsett</a:t>
            </a:r>
            <a:r>
              <a:rPr lang="en-US" dirty="0" smtClean="0"/>
              <a:t> D.H. Sepia. Liverpool Marine Biological Committee Memoirs. London. Williams and </a:t>
            </a:r>
            <a:r>
              <a:rPr lang="en-US" dirty="0" err="1" smtClean="0"/>
              <a:t>Norgate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l-GR" dirty="0" smtClean="0"/>
              <a:t>Εικόνα 5. Ιωάννη Χρ. ‘</a:t>
            </a:r>
            <a:r>
              <a:rPr lang="el-GR" dirty="0" err="1" smtClean="0"/>
              <a:t>Οντρια</a:t>
            </a:r>
            <a:r>
              <a:rPr lang="el-GR" dirty="0" smtClean="0"/>
              <a:t>, φωτοστοιχειοθεσία και εκτύπωση Σ. Αθανασόπουλος – Σ. </a:t>
            </a:r>
            <a:r>
              <a:rPr lang="el-GR" dirty="0" err="1" smtClean="0"/>
              <a:t>Παπαδάμης</a:t>
            </a:r>
            <a:r>
              <a:rPr lang="el-GR" dirty="0" smtClean="0"/>
              <a:t> &amp; Σία  ΕΕ&gt; &lt;Γενική Ζωολογία Τόμος πρώτος Ασπόνδυλα.</a:t>
            </a:r>
          </a:p>
          <a:p>
            <a:endParaRPr lang="el-GR" dirty="0" smtClean="0"/>
          </a:p>
          <a:p>
            <a:r>
              <a:rPr lang="el-GR" dirty="0" smtClean="0"/>
              <a:t>Εικόνα 6. </a:t>
            </a:r>
            <a:r>
              <a:rPr lang="en-US" dirty="0" smtClean="0"/>
              <a:t>Copyrighted.</a:t>
            </a:r>
          </a:p>
          <a:p>
            <a:endParaRPr lang="el-GR" dirty="0" smtClean="0"/>
          </a:p>
          <a:p>
            <a:r>
              <a:rPr lang="el-GR" dirty="0" smtClean="0"/>
              <a:t>Εικόνα</a:t>
            </a:r>
            <a:r>
              <a:rPr lang="el-GR" baseline="0" dirty="0" smtClean="0"/>
              <a:t> 7. Πηγή: </a:t>
            </a:r>
            <a:r>
              <a:rPr lang="en-US" baseline="0" dirty="0" smtClean="0"/>
              <a:t>National Resource Center for Cephalopods </a:t>
            </a:r>
            <a:r>
              <a:rPr lang="en-US" baseline="0" dirty="0" err="1" smtClean="0"/>
              <a:t>Tompsett</a:t>
            </a:r>
            <a:r>
              <a:rPr lang="en-US" baseline="0" dirty="0" smtClean="0"/>
              <a:t> D.H. Sepia. Liverpool Marine Biological Committee Memoirs. London. Williams and </a:t>
            </a:r>
            <a:r>
              <a:rPr lang="en-US" baseline="0" dirty="0" err="1" smtClean="0"/>
              <a:t>Norgate</a:t>
            </a:r>
            <a:r>
              <a:rPr lang="en-US" baseline="0" dirty="0" smtClean="0"/>
              <a:t>.</a:t>
            </a:r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31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9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Εικόνα 1. Φωτογραφία Β. Κυρίτση – </a:t>
            </a:r>
            <a:r>
              <a:rPr lang="el-GR" dirty="0" err="1" smtClean="0"/>
              <a:t>Κρικώνη</a:t>
            </a:r>
            <a:r>
              <a:rPr lang="el-GR" dirty="0" smtClean="0"/>
              <a:t>.</a:t>
            </a:r>
          </a:p>
          <a:p>
            <a:endParaRPr lang="el-GR" dirty="0" smtClean="0"/>
          </a:p>
          <a:p>
            <a:r>
              <a:rPr lang="el-GR" dirty="0" smtClean="0"/>
              <a:t>Εικόνα 2. </a:t>
            </a:r>
            <a:r>
              <a:rPr lang="en-US" dirty="0" smtClean="0"/>
              <a:t>Sepia </a:t>
            </a:r>
            <a:r>
              <a:rPr lang="en-US" dirty="0" err="1" smtClean="0"/>
              <a:t>officinalis</a:t>
            </a:r>
            <a:r>
              <a:rPr lang="en-US" dirty="0" smtClean="0"/>
              <a:t>. Photo by James B. Wood. </a:t>
            </a:r>
            <a:r>
              <a:rPr lang="el-GR" dirty="0" smtClean="0"/>
              <a:t>Σύνδεσμος: </a:t>
            </a:r>
            <a:r>
              <a:rPr lang="en-US" dirty="0" smtClean="0"/>
              <a:t>http://fog.ccsf.cc.ca.us/~chom/index.htm. </a:t>
            </a:r>
            <a:r>
              <a:rPr lang="el-GR" dirty="0" smtClean="0"/>
              <a:t>Πηγή: </a:t>
            </a:r>
            <a:r>
              <a:rPr lang="en-US" dirty="0" smtClean="0"/>
              <a:t>http://www.ccsf.edu/.</a:t>
            </a:r>
          </a:p>
          <a:p>
            <a:endParaRPr lang="en-US" dirty="0" smtClean="0"/>
          </a:p>
          <a:p>
            <a:r>
              <a:rPr lang="el-GR" dirty="0" smtClean="0"/>
              <a:t>Εικόνα 3. Ραχιαία και κοιλιακή όψη σουπιάς. </a:t>
            </a:r>
            <a:r>
              <a:rPr lang="el-GR" dirty="0" err="1" smtClean="0"/>
              <a:t>Ανασχεδίαση</a:t>
            </a:r>
            <a:r>
              <a:rPr lang="el-GR" dirty="0" smtClean="0"/>
              <a:t> Β. Σιαφάκα.</a:t>
            </a:r>
          </a:p>
          <a:p>
            <a:endParaRPr lang="el-GR" dirty="0" smtClean="0"/>
          </a:p>
          <a:p>
            <a:r>
              <a:rPr lang="el-GR" dirty="0" smtClean="0"/>
              <a:t>Εικόνα 4. Πηγή: </a:t>
            </a:r>
            <a:r>
              <a:rPr lang="en-US" dirty="0" smtClean="0"/>
              <a:t>National Resource Center for Cephalopods </a:t>
            </a:r>
            <a:r>
              <a:rPr lang="en-US" dirty="0" err="1" smtClean="0"/>
              <a:t>Tompsett</a:t>
            </a:r>
            <a:r>
              <a:rPr lang="en-US" dirty="0" smtClean="0"/>
              <a:t> D.H. Sepia. Liverpool Marine Biological Committee Memoirs. London. Williams and </a:t>
            </a:r>
            <a:r>
              <a:rPr lang="en-US" dirty="0" err="1" smtClean="0"/>
              <a:t>Norgate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l-GR" dirty="0" smtClean="0"/>
              <a:t>Εικόνα 5. Ιωάννη Χρ. ‘</a:t>
            </a:r>
            <a:r>
              <a:rPr lang="el-GR" dirty="0" err="1" smtClean="0"/>
              <a:t>Οντρια</a:t>
            </a:r>
            <a:r>
              <a:rPr lang="el-GR" dirty="0" smtClean="0"/>
              <a:t>, φωτοστοιχειοθεσία και εκτύπωση Σ. Αθανασόπουλος – Σ. </a:t>
            </a:r>
            <a:r>
              <a:rPr lang="el-GR" dirty="0" err="1" smtClean="0"/>
              <a:t>Παπαδάμης</a:t>
            </a:r>
            <a:r>
              <a:rPr lang="el-GR" dirty="0" smtClean="0"/>
              <a:t> &amp; Σία  ΕΕ&gt; &lt;Γενική Ζωολογία Τόμος πρώτος Ασπόνδυλα.</a:t>
            </a:r>
          </a:p>
          <a:p>
            <a:endParaRPr lang="el-GR" dirty="0" smtClean="0"/>
          </a:p>
          <a:p>
            <a:r>
              <a:rPr lang="el-GR" dirty="0" smtClean="0"/>
              <a:t>Εικόνα 6. </a:t>
            </a:r>
            <a:r>
              <a:rPr lang="en-US" dirty="0" smtClean="0"/>
              <a:t>Copyrighted.</a:t>
            </a:r>
          </a:p>
          <a:p>
            <a:endParaRPr lang="en-US" dirty="0" smtClean="0"/>
          </a:p>
          <a:p>
            <a:r>
              <a:rPr lang="el-GR" dirty="0" smtClean="0"/>
              <a:t>Εικόνα 7. Πηγή: </a:t>
            </a:r>
            <a:r>
              <a:rPr lang="en-US" dirty="0" smtClean="0"/>
              <a:t>National Resource Center for Cephalopods </a:t>
            </a:r>
            <a:r>
              <a:rPr lang="en-US" dirty="0" err="1" smtClean="0"/>
              <a:t>Tompsett</a:t>
            </a:r>
            <a:r>
              <a:rPr lang="en-US" dirty="0" smtClean="0"/>
              <a:t> D.H. Sepia. Liverpool Marine Biological Committee Memoirs. London. Williams and </a:t>
            </a:r>
            <a:r>
              <a:rPr lang="en-US" dirty="0" err="1" smtClean="0"/>
              <a:t>Norgate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l-GR" dirty="0" smtClean="0"/>
              <a:t>Εικόνα 8. Πηγή: </a:t>
            </a:r>
            <a:r>
              <a:rPr lang="en-US" dirty="0" smtClean="0"/>
              <a:t>National Resource Center for Cephalopods </a:t>
            </a:r>
            <a:r>
              <a:rPr lang="en-US" dirty="0" err="1" smtClean="0"/>
              <a:t>Tompsett</a:t>
            </a:r>
            <a:r>
              <a:rPr lang="en-US" dirty="0" smtClean="0"/>
              <a:t> D.H. Sepia. Liverpool Marine Biological Committee Memoirs. London. Williams and </a:t>
            </a:r>
            <a:r>
              <a:rPr lang="en-US" dirty="0" err="1" smtClean="0"/>
              <a:t>Norgate</a:t>
            </a:r>
            <a:r>
              <a:rPr lang="en-US" dirty="0" smtClean="0"/>
              <a:t>. </a:t>
            </a:r>
            <a:r>
              <a:rPr lang="el-GR" dirty="0" smtClean="0"/>
              <a:t>Επεξεργασία σχήματος Β. </a:t>
            </a:r>
            <a:r>
              <a:rPr lang="el-GR" dirty="0" err="1" smtClean="0"/>
              <a:t>Κρικώνη</a:t>
            </a:r>
            <a:r>
              <a:rPr lang="el-GR" dirty="0" smtClean="0"/>
              <a:t>.</a:t>
            </a:r>
          </a:p>
          <a:p>
            <a:endParaRPr lang="el-GR" dirty="0" smtClean="0"/>
          </a:p>
          <a:p>
            <a:r>
              <a:rPr lang="el-GR" dirty="0" smtClean="0"/>
              <a:t>Εικόνα 9. Φωτογραφία Β. </a:t>
            </a:r>
            <a:r>
              <a:rPr lang="el-GR" dirty="0" err="1" smtClean="0"/>
              <a:t>Κρικώνη</a:t>
            </a:r>
            <a:r>
              <a:rPr lang="el-GR" dirty="0" smtClean="0"/>
              <a:t>.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7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953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3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77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34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11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47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02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49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33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0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31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797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863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34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4B4064-E07C-4BFC-92A6-125EEBBD3DC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15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66080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8082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32776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69935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33444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851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22300"/>
            <a:ext cx="414813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10"/>
          </p:nvPr>
        </p:nvSpPr>
        <p:spPr>
          <a:xfrm>
            <a:off x="971550" y="3573463"/>
            <a:ext cx="7272338" cy="2087562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8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9681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001A4-6096-47BE-B136-7EFD2E4C0784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9793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41366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0181A-735F-447B-987A-60947891BFDF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pic>
        <p:nvPicPr>
          <p:cNvPr id="8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666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04569-1950-447E-9B74-D755C86D2368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04267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27F59-5683-463D-AD00-B11E8F4973FD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2475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B598B-5AEE-41A3-BBED-E5725FAE298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5762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ένα γραφικό SmartArt</a:t>
            </a:r>
            <a:endParaRPr lang="el-GR" noProof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9E48A-7809-4B0C-9AB0-3035F4762748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1870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C142C-F8C7-4A09-B659-0F89C56045D7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0145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BD764-8508-4C5C-BA96-9FD105AE9730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3866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828CA-CFEE-4C3B-AC30-4C6F2E357679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42492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54955-F9F8-4DD1-9409-56D65DB24D06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305081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93129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F86AE-B7BB-4A3A-A7B5-6DEC65723017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82568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Τίτλος και 2 Αντικείμενα επάνω από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9471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Τίτλος και 2 Αντικείμενα επάνω από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1D48A7-8643-4EF6-A9FE-9DF255033AE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3"/>
          </p:nvPr>
        </p:nvSpPr>
        <p:spPr>
          <a:xfrm>
            <a:off x="703243" y="4089140"/>
            <a:ext cx="3810000" cy="1981200"/>
          </a:xfrm>
        </p:spPr>
        <p:txBody>
          <a:bodyPr/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4089140"/>
            <a:ext cx="3810000" cy="1981200"/>
          </a:xfrm>
        </p:spPr>
        <p:txBody>
          <a:bodyPr/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85020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Τίτλος, Αντικείμενο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920F37-6072-4701-B014-54970000DD2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24604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Κατηγορίες με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847725" y="1855171"/>
            <a:ext cx="4160838" cy="8477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5327098" y="1855171"/>
            <a:ext cx="1008063" cy="8477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847725" y="3193434"/>
            <a:ext cx="4160838" cy="9683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5327650" y="3166446"/>
            <a:ext cx="1008063" cy="100806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κειμένου 13"/>
          <p:cNvSpPr>
            <a:spLocks noGrp="1"/>
          </p:cNvSpPr>
          <p:nvPr>
            <p:ph type="body" sz="quarter" idx="16"/>
          </p:nvPr>
        </p:nvSpPr>
        <p:spPr>
          <a:xfrm>
            <a:off x="847725" y="4757121"/>
            <a:ext cx="4160838" cy="8747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6" name="Θέση εικόνας 15"/>
          <p:cNvSpPr>
            <a:spLocks noGrp="1"/>
          </p:cNvSpPr>
          <p:nvPr>
            <p:ph type="pic" sz="quarter" idx="17"/>
          </p:nvPr>
        </p:nvSpPr>
        <p:spPr>
          <a:xfrm>
            <a:off x="5327650" y="4757121"/>
            <a:ext cx="1008063" cy="87471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4AE71-96B3-447D-8868-7FDE73A67342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00697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Εισαγωγή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ολυμέσων 5"/>
          <p:cNvSpPr>
            <a:spLocks noGrp="1"/>
          </p:cNvSpPr>
          <p:nvPr>
            <p:ph type="media" sz="quarter" idx="12"/>
          </p:nvPr>
        </p:nvSpPr>
        <p:spPr>
          <a:xfrm>
            <a:off x="628650" y="1841500"/>
            <a:ext cx="7600950" cy="3697909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πολυμέσα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5659438"/>
            <a:ext cx="7600950" cy="5556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2F804-9C85-4CEB-B6EF-86622E762CDC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12420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ολλαπλές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014D4-B5E8-4061-8A00-ABD9ED908463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710921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Κατηγορίες με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847725" y="1855171"/>
            <a:ext cx="4160838" cy="8477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5327098" y="1855171"/>
            <a:ext cx="1008063" cy="8477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847725" y="3193434"/>
            <a:ext cx="4160838" cy="9683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5327650" y="3166446"/>
            <a:ext cx="1008063" cy="100806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κειμένου 13"/>
          <p:cNvSpPr>
            <a:spLocks noGrp="1"/>
          </p:cNvSpPr>
          <p:nvPr>
            <p:ph type="body" sz="quarter" idx="16"/>
          </p:nvPr>
        </p:nvSpPr>
        <p:spPr>
          <a:xfrm>
            <a:off x="847725" y="4757121"/>
            <a:ext cx="4160838" cy="8747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6" name="Θέση εικόνας 15"/>
          <p:cNvSpPr>
            <a:spLocks noGrp="1"/>
          </p:cNvSpPr>
          <p:nvPr>
            <p:ph type="pic" sz="quarter" idx="17"/>
          </p:nvPr>
        </p:nvSpPr>
        <p:spPr>
          <a:xfrm>
            <a:off x="5327650" y="4757121"/>
            <a:ext cx="1008063" cy="874713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18665-6263-4602-A434-B8CD871BD459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95426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Εισαγωγή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πολυμέσων 5"/>
          <p:cNvSpPr>
            <a:spLocks noGrp="1"/>
          </p:cNvSpPr>
          <p:nvPr>
            <p:ph type="media" sz="quarter" idx="12"/>
          </p:nvPr>
        </p:nvSpPr>
        <p:spPr>
          <a:xfrm>
            <a:off x="628650" y="1841500"/>
            <a:ext cx="7600950" cy="3697909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πολυμέσα</a:t>
            </a:r>
            <a:endParaRPr lang="el-GR" noProof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5659438"/>
            <a:ext cx="7600950" cy="55562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A5C94-9A4F-4E12-9AFA-5D8B165A4F56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01900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Πολλαπλές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887413" y="2027238"/>
            <a:ext cx="3486150" cy="18034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678363" y="2014538"/>
            <a:ext cx="1655762" cy="21209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653213" y="2027238"/>
            <a:ext cx="1862137" cy="2465387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730500" y="4492625"/>
            <a:ext cx="3286125" cy="1431925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769386" y="4070758"/>
            <a:ext cx="1709737" cy="2014538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εικόνα</a:t>
            </a:r>
            <a:endParaRPr lang="el-GR" noProof="0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6440488" y="4745038"/>
            <a:ext cx="2074862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28199-38D3-4A00-8E3B-8E5E709034C5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56648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D48FCC-280B-4C28-A555-A72C3D0E4B7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73228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Τίτλος και Γράφημ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r>
              <a:rPr lang="el-GR" noProof="0" smtClean="0"/>
              <a:t>Κάντε κλικ στο εικονίδιο για να προσθέσετε ένα γράφημα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37CC836-70B3-4C2F-A51E-2AC121E4457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35199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Στυλ κύριου τίτλου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dirty="0" smtClean="0"/>
              <a:t>Στυλ υποδείγματος κειμένου</a:t>
            </a:r>
          </a:p>
          <a:p>
            <a:pPr lvl="1"/>
            <a:r>
              <a:rPr lang="el-GR" altLang="en-US" dirty="0" smtClean="0"/>
              <a:t>Δεύτερου επιπέδου</a:t>
            </a:r>
          </a:p>
          <a:p>
            <a:pPr lvl="2"/>
            <a:r>
              <a:rPr lang="el-GR" altLang="en-US" dirty="0" smtClean="0"/>
              <a:t>Τρίτου επιπέδου</a:t>
            </a:r>
          </a:p>
          <a:p>
            <a:pPr lvl="3"/>
            <a:r>
              <a:rPr lang="el-GR" altLang="en-US" dirty="0" smtClean="0"/>
              <a:t>Τέταρτου επιπέδου</a:t>
            </a:r>
          </a:p>
          <a:p>
            <a:pPr lvl="4"/>
            <a:r>
              <a:rPr lang="el-GR" altLang="en-US" dirty="0" smtClean="0"/>
              <a:t>Πέμπτου επιπέδου</a:t>
            </a:r>
            <a:endParaRPr lang="en-US" alt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475" y="6326188"/>
            <a:ext cx="6831013" cy="279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100" smtClean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7838" y="6326188"/>
            <a:ext cx="417512" cy="279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100" smtClean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F8C9C41-0B28-4D51-87CE-A2AF18A6E89E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  <p:pic>
        <p:nvPicPr>
          <p:cNvPr id="1030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5167"/>
          <a:stretch>
            <a:fillRect/>
          </a:stretch>
        </p:blipFill>
        <p:spPr bwMode="auto">
          <a:xfrm>
            <a:off x="692150" y="6235700"/>
            <a:ext cx="376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65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8" r:id="rId15"/>
    <p:sldLayoutId id="2147483870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  <p:sldLayoutId id="2147483866" r:id="rId23"/>
    <p:sldLayoutId id="2147483867" r:id="rId24"/>
    <p:sldLayoutId id="2147483868" r:id="rId25"/>
  </p:sldLayoutIdLst>
  <p:hf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2E75B6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2E75B6"/>
          </a:solidFill>
          <a:latin typeface="Calibri Light" panose="020F0302020204030204" pitchFamily="34" charset="0"/>
          <a:cs typeface="Tahoma" panose="020B060403050404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altLang="en-US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altLang="en-US" sz="4400" dirty="0" smtClean="0"/>
              <a:t>Z</a:t>
            </a:r>
            <a:r>
              <a:rPr lang="el-GR" altLang="en-US" sz="4400" dirty="0" err="1" smtClean="0"/>
              <a:t>ωολογία</a:t>
            </a:r>
            <a:r>
              <a:rPr lang="el-GR" altLang="en-US" sz="4400" dirty="0" smtClean="0"/>
              <a:t> Ι</a:t>
            </a:r>
            <a:endParaRPr lang="en-GB" altLang="en-US" sz="4400" dirty="0" smtClean="0"/>
          </a:p>
        </p:txBody>
      </p:sp>
      <p:sp>
        <p:nvSpPr>
          <p:cNvPr id="13315" name="Θέση κειμένου 1"/>
          <p:cNvSpPr>
            <a:spLocks noGrp="1"/>
          </p:cNvSpPr>
          <p:nvPr>
            <p:ph type="body" sz="quarter" idx="10"/>
          </p:nvPr>
        </p:nvSpPr>
        <p:spPr>
          <a:xfrm>
            <a:off x="539552" y="3573463"/>
            <a:ext cx="7918648" cy="2087562"/>
          </a:xfrm>
        </p:spPr>
        <p:txBody>
          <a:bodyPr/>
          <a:lstStyle/>
          <a:p>
            <a:r>
              <a:rPr lang="el-GR" altLang="en-US" dirty="0" smtClean="0">
                <a:solidFill>
                  <a:srgbClr val="5075BC"/>
                </a:solidFill>
              </a:rPr>
              <a:t>Ενότητα 10</a:t>
            </a:r>
            <a:r>
              <a:rPr lang="en-US" altLang="en-US" dirty="0" smtClean="0"/>
              <a:t>: </a:t>
            </a:r>
            <a:r>
              <a:rPr lang="el-GR" altLang="en-US" dirty="0" smtClean="0"/>
              <a:t>Μαλάκια </a:t>
            </a:r>
            <a:endParaRPr lang="en-US" altLang="en-US" dirty="0" smtClean="0"/>
          </a:p>
          <a:p>
            <a:r>
              <a:rPr lang="el-GR" altLang="en-US" sz="2600" b="1" i="1" dirty="0" smtClean="0"/>
              <a:t>Εργαστηριακή Άσκηση Ανατομή Σουπιάς</a:t>
            </a:r>
          </a:p>
          <a:p>
            <a:pPr>
              <a:spcBef>
                <a:spcPts val="1800"/>
              </a:spcBef>
            </a:pPr>
            <a:r>
              <a:rPr lang="el-GR" altLang="en-US" dirty="0" smtClean="0"/>
              <a:t>Κυρίτση – </a:t>
            </a:r>
            <a:r>
              <a:rPr lang="el-GR" altLang="en-US" dirty="0" err="1" smtClean="0"/>
              <a:t>Κρικώνη</a:t>
            </a:r>
            <a:r>
              <a:rPr lang="el-GR" altLang="en-US" dirty="0" smtClean="0"/>
              <a:t> Βασιλική, ΕΔΙΠ</a:t>
            </a:r>
          </a:p>
          <a:p>
            <a:r>
              <a:rPr lang="el-GR" altLang="en-US" dirty="0" smtClean="0"/>
              <a:t>Σχολή Θετικών Επιστημών</a:t>
            </a:r>
          </a:p>
          <a:p>
            <a:r>
              <a:rPr lang="el-GR" altLang="en-US" dirty="0" smtClean="0"/>
              <a:t>Τμήμα Βιολογίας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Ανατομή Σουπιάς</a:t>
            </a:r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87274"/>
            <a:ext cx="7886700" cy="3228039"/>
          </a:xfrm>
        </p:spPr>
      </p:pic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2C13FC-664B-43EF-B5C0-12C8D38F9226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94985" y="522920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76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 dirty="0" smtClean="0"/>
              <a:t>Sepia </a:t>
            </a:r>
            <a:r>
              <a:rPr lang="en-US" altLang="en-US" i="1" dirty="0" err="1" smtClean="0"/>
              <a:t>officinalis</a:t>
            </a:r>
            <a:endParaRPr lang="el-GR" altLang="en-US" i="1" dirty="0" smtClean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2C13FC-664B-43EF-B5C0-12C8D38F9226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31" y="1808213"/>
            <a:ext cx="7886700" cy="3697986"/>
          </a:xfrm>
        </p:spPr>
      </p:pic>
      <p:sp>
        <p:nvSpPr>
          <p:cNvPr id="9" name="TextBox 8"/>
          <p:cNvSpPr txBox="1"/>
          <p:nvPr/>
        </p:nvSpPr>
        <p:spPr>
          <a:xfrm>
            <a:off x="8174987" y="521488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110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Εξωτερική μορφολογία</a:t>
            </a:r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2C13FC-664B-43EF-B5C0-12C8D38F9226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66" y="1647278"/>
            <a:ext cx="7027558" cy="3953001"/>
          </a:xfrm>
        </p:spPr>
      </p:pic>
      <p:sp>
        <p:nvSpPr>
          <p:cNvPr id="10" name="TextBox 9"/>
          <p:cNvSpPr txBox="1"/>
          <p:nvPr/>
        </p:nvSpPr>
        <p:spPr>
          <a:xfrm>
            <a:off x="7835007" y="5323280"/>
            <a:ext cx="233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 smtClean="0">
                <a:latin typeface="+mn-lt"/>
              </a:rPr>
              <a:t>3</a:t>
            </a:r>
            <a:endParaRPr lang="en-US" sz="12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5221129"/>
            <a:ext cx="1564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atin typeface="+mn-lt"/>
              </a:rPr>
              <a:t>Ραχιαία όψη</a:t>
            </a:r>
            <a:endParaRPr lang="en-US" sz="2000" b="1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62462" y="5221129"/>
            <a:ext cx="16692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atin typeface="+mn-lt"/>
              </a:rPr>
              <a:t>Κοιλιακή όψη</a:t>
            </a:r>
            <a:endParaRPr 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925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3059832" y="5229200"/>
            <a:ext cx="16692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000" dirty="0" smtClean="0">
                <a:latin typeface="+mn-lt"/>
              </a:rPr>
              <a:t>Κοιλιακή όψη</a:t>
            </a:r>
            <a:endParaRPr lang="el-GR" altLang="en-US" sz="2000" dirty="0">
              <a:latin typeface="+mn-lt"/>
            </a:endParaRPr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2949178" cy="1600200"/>
          </a:xfrm>
        </p:spPr>
        <p:txBody>
          <a:bodyPr/>
          <a:lstStyle/>
          <a:p>
            <a:r>
              <a:rPr lang="el-GR" dirty="0" err="1" smtClean="0"/>
              <a:t>Σήπιο</a:t>
            </a:r>
            <a:r>
              <a:rPr lang="el-GR" dirty="0" smtClean="0"/>
              <a:t> αρσενικού ατόμου</a:t>
            </a:r>
            <a:endParaRPr lang="en-US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8641"/>
            <a:ext cx="2808312" cy="5948792"/>
          </a:xfrm>
          <a:ln>
            <a:solidFill>
              <a:srgbClr val="5075BC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370800" y="58163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4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5</a:t>
            </a:fld>
            <a:endParaRPr lang="en-GB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Εξωτερική οργάνωση</a:t>
            </a:r>
            <a:endParaRPr lang="en-US" sz="4000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339" y="124154"/>
            <a:ext cx="4206149" cy="6185166"/>
          </a:xfrm>
          <a:ln>
            <a:solidFill>
              <a:schemeClr val="accent1"/>
            </a:solidFill>
          </a:ln>
        </p:spPr>
      </p:pic>
      <p:sp>
        <p:nvSpPr>
          <p:cNvPr id="9" name="Θέση κειμένου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6</a:t>
            </a:fld>
            <a:endParaRPr lang="en-GB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36342" y="604918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5</a:t>
            </a:r>
            <a:endParaRPr lang="en-US" sz="1200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Πεπτικό σύστημα 1/3</a:t>
            </a:r>
            <a:endParaRPr lang="en-US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844" y="1340768"/>
            <a:ext cx="4770274" cy="4906264"/>
          </a:xfrm>
          <a:ln>
            <a:solidFill>
              <a:srgbClr val="5075BC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670904" y="597003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6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7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74139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Πεπτικό σύστημα 2/3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/>
          <a:stretch/>
        </p:blipFill>
        <p:spPr>
          <a:xfrm>
            <a:off x="2866855" y="1484784"/>
            <a:ext cx="3410289" cy="4772877"/>
          </a:xfrm>
        </p:spPr>
      </p:pic>
      <p:sp>
        <p:nvSpPr>
          <p:cNvPr id="6" name="TextBox 5"/>
          <p:cNvSpPr txBox="1"/>
          <p:nvPr/>
        </p:nvSpPr>
        <p:spPr>
          <a:xfrm>
            <a:off x="6145537" y="573325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7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8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5471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Πεπτικό σύστημα 3/3</a:t>
            </a:r>
            <a:endParaRPr lang="en-US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"/>
          <a:stretch/>
        </p:blipFill>
        <p:spPr>
          <a:xfrm>
            <a:off x="2771800" y="1340768"/>
            <a:ext cx="3456384" cy="4912829"/>
          </a:xfrm>
        </p:spPr>
      </p:pic>
      <p:sp>
        <p:nvSpPr>
          <p:cNvPr id="6" name="TextBox 5"/>
          <p:cNvSpPr txBox="1"/>
          <p:nvPr/>
        </p:nvSpPr>
        <p:spPr>
          <a:xfrm>
            <a:off x="6228184" y="558924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8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9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50070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Πεπτικό (ανατομή)</a:t>
            </a:r>
            <a:endParaRPr lang="en-US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87511"/>
            <a:ext cx="4201545" cy="5600402"/>
          </a:xfrm>
        </p:spPr>
      </p:pic>
      <p:sp>
        <p:nvSpPr>
          <p:cNvPr id="6" name="Θέση κειμένου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28384" y="573048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9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10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615300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Αναπαραγωγικό σύστημα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305" y="1412776"/>
            <a:ext cx="4231390" cy="4777097"/>
          </a:xfrm>
          <a:ln>
            <a:solidFill>
              <a:srgbClr val="5075BC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342848" y="59007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10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11</a:t>
            </a:fld>
            <a:endParaRPr lang="en-GB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6" t="6517" r="26729" b="3872"/>
          <a:stretch/>
        </p:blipFill>
        <p:spPr>
          <a:xfrm>
            <a:off x="2375209" y="1916832"/>
            <a:ext cx="4158184" cy="4248472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Αναπαραγωγικό σύστημα </a:t>
            </a:r>
            <a:br>
              <a:rPr lang="el-GR" sz="4000" dirty="0" smtClean="0"/>
            </a:br>
            <a:r>
              <a:rPr lang="el-GR" sz="4000" dirty="0" smtClean="0"/>
              <a:t>αρσενικού ατόμου 1/2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59309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11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12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53508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0214" y="457200"/>
            <a:ext cx="3888432" cy="1600200"/>
          </a:xfrm>
        </p:spPr>
        <p:txBody>
          <a:bodyPr/>
          <a:lstStyle/>
          <a:p>
            <a:r>
              <a:rPr lang="el-GR" dirty="0"/>
              <a:t>Αναπαραγωγικό σύστημα </a:t>
            </a:r>
            <a:br>
              <a:rPr lang="el-GR" dirty="0"/>
            </a:br>
            <a:r>
              <a:rPr lang="el-GR" dirty="0"/>
              <a:t>αρσενικού ατόμου </a:t>
            </a:r>
            <a:r>
              <a:rPr lang="el-GR" dirty="0" smtClean="0"/>
              <a:t>2/2</a:t>
            </a:r>
            <a:endParaRPr lang="en-US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170" y="284430"/>
            <a:ext cx="4400658" cy="5865807"/>
          </a:xfrm>
        </p:spPr>
      </p:pic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54068" y="58227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12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13</a:t>
            </a:fld>
            <a:endParaRPr lang="en-GB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400" dirty="0" err="1" smtClean="0"/>
              <a:t>Εξωκοτύλη</a:t>
            </a:r>
            <a:endParaRPr lang="en-US" sz="4400" dirty="0"/>
          </a:p>
        </p:txBody>
      </p:sp>
      <p:pic>
        <p:nvPicPr>
          <p:cNvPr id="5" name="Θέση εικόνας 4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821" t="-820" r="-32821" b="-820"/>
          <a:stretch/>
        </p:blipFill>
        <p:spPr>
          <a:xfrm>
            <a:off x="3887390" y="457200"/>
            <a:ext cx="4889785" cy="5708104"/>
          </a:xfrm>
          <a:ln>
            <a:solidFill>
              <a:srgbClr val="5075BC"/>
            </a:solidFill>
          </a:ln>
        </p:spPr>
      </p:pic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88424" y="586898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13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1F86AE-B7BB-4A3A-A7B5-6DEC65723017}" type="slidenum">
              <a:rPr lang="en-GB" altLang="en-US" smtClean="0"/>
              <a:pPr>
                <a:defRPr/>
              </a:pPr>
              <a:t>14</a:t>
            </a:fld>
            <a:endParaRPr lang="en-GB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Αναπαραγωγικό σύστημα</a:t>
            </a:r>
            <a:br>
              <a:rPr lang="el-GR" sz="4000" dirty="0" smtClean="0"/>
            </a:br>
            <a:r>
              <a:rPr lang="el-GR" sz="4000" dirty="0" smtClean="0"/>
              <a:t>θηλυκού ατόμου</a:t>
            </a:r>
            <a:endParaRPr lang="en-US" sz="4000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690688"/>
            <a:ext cx="3822513" cy="4604205"/>
          </a:xfrm>
          <a:ln>
            <a:solidFill>
              <a:srgbClr val="5075BC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084168" y="599602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14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15</a:t>
            </a:fld>
            <a:endParaRPr lang="en-GB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2" t="3361" r="25797" b="6266"/>
          <a:stretch/>
        </p:blipFill>
        <p:spPr>
          <a:xfrm>
            <a:off x="2254047" y="1775732"/>
            <a:ext cx="4589867" cy="4248473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Γεννητικό σύστημα </a:t>
            </a:r>
            <a:br>
              <a:rPr lang="el-GR" sz="4000" dirty="0" smtClean="0"/>
            </a:br>
            <a:r>
              <a:rPr lang="el-GR" sz="4000" dirty="0" smtClean="0"/>
              <a:t>θηλυκού ατόμου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6502154" y="55892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15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16</a:t>
            </a:fld>
            <a:endParaRPr lang="en-GB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179512" y="764704"/>
            <a:ext cx="4248472" cy="1298015"/>
          </a:xfrm>
        </p:spPr>
        <p:txBody>
          <a:bodyPr/>
          <a:lstStyle/>
          <a:p>
            <a:r>
              <a:rPr lang="el-GR" sz="4000" dirty="0" smtClean="0"/>
              <a:t>Γεννητικό σύστημα θηλυκού (ανατομή)</a:t>
            </a:r>
            <a:endParaRPr lang="en-US" sz="4000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81" y="443586"/>
            <a:ext cx="4321759" cy="5760640"/>
          </a:xfrm>
        </p:spPr>
      </p:pic>
      <p:sp>
        <p:nvSpPr>
          <p:cNvPr id="10" name="TextBox 9"/>
          <p:cNvSpPr txBox="1"/>
          <p:nvPr/>
        </p:nvSpPr>
        <p:spPr>
          <a:xfrm>
            <a:off x="8100392" y="58052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16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17</a:t>
            </a:fld>
            <a:endParaRPr lang="en-GB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Αυγά</a:t>
            </a:r>
            <a:endParaRPr lang="en-US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3" cy="435133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18</a:t>
            </a:fld>
            <a:endParaRPr lang="en-GB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20272" y="581420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17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9788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Μικρό άτομο</a:t>
            </a:r>
            <a:endParaRPr lang="en-US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30" y="1825625"/>
            <a:ext cx="6962140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19</a:t>
            </a:fld>
            <a:endParaRPr lang="en-GB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78000" y="58297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18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2726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Κυκλοφορικό σύστημα</a:t>
            </a:r>
            <a:r>
              <a:rPr lang="en-US" dirty="0" smtClean="0"/>
              <a:t> 1/2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690688"/>
            <a:ext cx="5801784" cy="4351338"/>
          </a:xfrm>
          <a:ln>
            <a:solidFill>
              <a:srgbClr val="5075BC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020272" y="56612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19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20</a:t>
            </a:fld>
            <a:endParaRPr lang="en-GB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Κυκλοφορικό σύστημα</a:t>
            </a:r>
            <a:r>
              <a:rPr lang="en-US" sz="4000" dirty="0" smtClean="0"/>
              <a:t> 2/2</a:t>
            </a:r>
            <a:endParaRPr lang="en-US" sz="4000" dirty="0"/>
          </a:p>
        </p:txBody>
      </p:sp>
      <p:pic>
        <p:nvPicPr>
          <p:cNvPr id="6" name="Θέση εικόνας 5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72" t="-346" r="-9072" b="-346"/>
          <a:stretch/>
        </p:blipFill>
        <p:spPr>
          <a:xfrm>
            <a:off x="3579019" y="764704"/>
            <a:ext cx="5061295" cy="5328592"/>
          </a:xfrm>
        </p:spPr>
      </p:pic>
      <p:sp>
        <p:nvSpPr>
          <p:cNvPr id="7" name="TextBox 6"/>
          <p:cNvSpPr txBox="1"/>
          <p:nvPr/>
        </p:nvSpPr>
        <p:spPr>
          <a:xfrm>
            <a:off x="7884368" y="55892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20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1F86AE-B7BB-4A3A-A7B5-6DEC65723017}" type="slidenum">
              <a:rPr lang="en-GB" altLang="en-US" smtClean="0"/>
              <a:pPr>
                <a:defRPr/>
              </a:pPr>
              <a:t>21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559744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Γενικευμένη απεικόνιση </a:t>
            </a:r>
            <a:br>
              <a:rPr lang="el-GR" sz="4000" dirty="0" smtClean="0"/>
            </a:br>
            <a:r>
              <a:rPr lang="el-GR" sz="4000" dirty="0" smtClean="0"/>
              <a:t>εσωτερικής μορφολογίας</a:t>
            </a:r>
            <a:endParaRPr lang="en-US" sz="4000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435" y="1690688"/>
            <a:ext cx="5379130" cy="4620171"/>
          </a:xfrm>
          <a:ln>
            <a:solidFill>
              <a:srgbClr val="5075BC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804248" y="587727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+mn-lt"/>
              </a:rPr>
              <a:t>21</a:t>
            </a:r>
            <a:endParaRPr lang="en-US" sz="1200" dirty="0">
              <a:latin typeface="+mn-lt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6B3201-2980-46AF-9ABB-C57FA14D937A}" type="slidenum">
              <a:rPr lang="en-GB" altLang="en-US" smtClean="0"/>
              <a:pPr>
                <a:defRPr/>
              </a:pPr>
              <a:t>22</a:t>
            </a:fld>
            <a:endParaRPr lang="en-GB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Ανατομή 1/3</a:t>
            </a:r>
            <a:endParaRPr lang="en-US" sz="40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60648"/>
            <a:ext cx="4518224" cy="6022515"/>
          </a:xfrm>
        </p:spPr>
      </p:pic>
      <p:sp>
        <p:nvSpPr>
          <p:cNvPr id="7" name="TextBox 6"/>
          <p:cNvSpPr txBox="1"/>
          <p:nvPr/>
        </p:nvSpPr>
        <p:spPr>
          <a:xfrm>
            <a:off x="8078193" y="588647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22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23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1495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Ανατομή 2/3 </a:t>
            </a:r>
            <a:endParaRPr lang="en-US" sz="40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706" y="424998"/>
            <a:ext cx="4356388" cy="5806797"/>
          </a:xfrm>
        </p:spPr>
      </p:pic>
      <p:sp>
        <p:nvSpPr>
          <p:cNvPr id="7" name="TextBox 6"/>
          <p:cNvSpPr txBox="1"/>
          <p:nvPr/>
        </p:nvSpPr>
        <p:spPr>
          <a:xfrm>
            <a:off x="7920334" y="59460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23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24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082165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Ανατομή 3/3</a:t>
            </a:r>
            <a:endParaRPr lang="en-US" sz="40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960" y="116632"/>
            <a:ext cx="4537848" cy="6048672"/>
          </a:xfrm>
        </p:spPr>
      </p:pic>
      <p:sp>
        <p:nvSpPr>
          <p:cNvPr id="7" name="TextBox 6"/>
          <p:cNvSpPr txBox="1"/>
          <p:nvPr/>
        </p:nvSpPr>
        <p:spPr>
          <a:xfrm>
            <a:off x="8023226" y="58302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24</a:t>
            </a:r>
            <a:endParaRPr lang="en-US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10: Εργαστηριακή Άσκηση Ανατομής Σουπιάς</a:t>
            </a:r>
            <a:endParaRPr lang="en-GB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BD9EF-C36A-4021-A67C-12B25DD73AEA}" type="slidenum">
              <a:rPr lang="en-GB" altLang="en-US" smtClean="0"/>
              <a:pPr>
                <a:defRPr/>
              </a:pPr>
              <a:t>25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24273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10: Εργαστηριακή Άσκηση Ανατομής Σουπιάς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Μαλάκια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4294967295"/>
          </p:nvPr>
        </p:nvSpPr>
        <p:spPr>
          <a:xfrm>
            <a:off x="8097078" y="6325416"/>
            <a:ext cx="418272" cy="280919"/>
          </a:xfrm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solidFill>
                  <a:schemeClr val="accent1"/>
                </a:solidFill>
              </a:rPr>
              <a:t>Σημειώματα</a:t>
            </a:r>
            <a:endParaRPr lang="el-GR" sz="4400" dirty="0">
              <a:solidFill>
                <a:schemeClr val="accent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Μαλάκια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4294967295"/>
          </p:nvPr>
        </p:nvSpPr>
        <p:spPr>
          <a:xfrm>
            <a:off x="8097078" y="6325416"/>
            <a:ext cx="418272" cy="280919"/>
          </a:xfrm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Ιστορικού Εκδόσεων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l-GR" b="1" dirty="0" smtClean="0">
                <a:solidFill>
                  <a:schemeClr val="accent1"/>
                </a:solidFill>
              </a:rPr>
              <a:t>Έργου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000" dirty="0" smtClean="0"/>
          </a:p>
          <a:p>
            <a:pPr marL="0" indent="0" algn="ctr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endParaRPr lang="el-GR" sz="20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Μαλάκια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4294967295"/>
          </p:nvPr>
        </p:nvSpPr>
        <p:spPr>
          <a:xfrm>
            <a:off x="8097078" y="6325416"/>
            <a:ext cx="418272" cy="280919"/>
          </a:xfrm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0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chemeClr val="accent1"/>
                </a:solidFill>
              </a:rPr>
              <a:t>Σημείωμα </a:t>
            </a:r>
            <a:r>
              <a:rPr lang="el-GR" dirty="0" smtClean="0">
                <a:solidFill>
                  <a:schemeClr val="accent1"/>
                </a:solidFill>
              </a:rPr>
              <a:t>Αναφοράς</a:t>
            </a:r>
            <a:endParaRPr lang="el-GR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Κυρίτση -</a:t>
            </a:r>
            <a:r>
              <a:rPr lang="el-GR" sz="2000" dirty="0" err="1" smtClean="0"/>
              <a:t>Κρικώνη</a:t>
            </a:r>
            <a:r>
              <a:rPr lang="el-GR" sz="2000" dirty="0" smtClean="0"/>
              <a:t> Βασιλική. «Ζωολογία Ι. Ενότητα 13. Μαλάκια. Εργαστηριακή Άσκηση </a:t>
            </a:r>
            <a:r>
              <a:rPr lang="el-GR" sz="2000" smtClean="0"/>
              <a:t>Ανατομής Σουπιάς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</a:t>
            </a:r>
            <a:r>
              <a:rPr lang="en-US" sz="2000" dirty="0"/>
              <a:t>http://opencourses.uoa.gr/courses/BIOL3/.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Μαλάκια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4294967295"/>
          </p:nvPr>
        </p:nvSpPr>
        <p:spPr>
          <a:xfrm>
            <a:off x="8097078" y="6325416"/>
            <a:ext cx="418272" cy="280919"/>
          </a:xfrm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0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>Αδειοδότησης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09550" y="1394272"/>
            <a:ext cx="8305800" cy="21113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77500" lnSpcReduction="20000"/>
          </a:bodyPr>
          <a:lstStyle/>
          <a:p>
            <a:r>
              <a:rPr lang="el-GR" dirty="0">
                <a:latin typeface="+mn-lt"/>
              </a:rPr>
              <a:t>[1] http://creativecommons.org/licenses/by-nc-sa/4.0/ </a:t>
            </a:r>
            <a:endParaRPr lang="en-US" dirty="0" smtClean="0">
              <a:latin typeface="+mn-lt"/>
            </a:endParaRPr>
          </a:p>
          <a:p>
            <a:endParaRPr lang="el-GR" dirty="0">
              <a:latin typeface="+mn-lt"/>
            </a:endParaRPr>
          </a:p>
          <a:p>
            <a:r>
              <a:rPr lang="el-GR" dirty="0">
                <a:latin typeface="+mn-lt"/>
              </a:rPr>
              <a:t>Ως </a:t>
            </a:r>
            <a:r>
              <a:rPr lang="el-GR" b="1" dirty="0">
                <a:latin typeface="+mn-lt"/>
              </a:rPr>
              <a:t>Μη Εμπορική</a:t>
            </a:r>
            <a:r>
              <a:rPr lang="el-GR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>
                <a:latin typeface="+mn-lt"/>
              </a:rPr>
              <a:t>αδειοδόχο</a:t>
            </a:r>
            <a:endParaRPr lang="el-GR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>
                <a:latin typeface="+mn-lt"/>
              </a:rPr>
              <a:t>που</a:t>
            </a:r>
            <a:r>
              <a:rPr lang="en-GB" dirty="0">
                <a:latin typeface="+mn-lt"/>
              </a:rPr>
              <a:t> </a:t>
            </a:r>
            <a:r>
              <a:rPr lang="el-GR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>
                <a:latin typeface="+mn-lt"/>
              </a:rPr>
              <a:t>που</a:t>
            </a:r>
            <a:r>
              <a:rPr lang="en-GB" dirty="0">
                <a:latin typeface="+mn-lt"/>
              </a:rPr>
              <a:t> </a:t>
            </a:r>
            <a:r>
              <a:rPr lang="el-GR" dirty="0">
                <a:latin typeface="+mn-lt"/>
              </a:rPr>
              <a:t>δεν προσπορίζει στο διανομέα του έργου και</a:t>
            </a:r>
            <a:r>
              <a:rPr lang="en-GB" dirty="0">
                <a:latin typeface="+mn-lt"/>
              </a:rPr>
              <a:t> </a:t>
            </a:r>
            <a:r>
              <a:rPr lang="el-GR" dirty="0" err="1">
                <a:latin typeface="+mn-lt"/>
              </a:rPr>
              <a:t>αδειοδόχο</a:t>
            </a:r>
            <a:r>
              <a:rPr lang="en-GB" dirty="0">
                <a:latin typeface="+mn-lt"/>
              </a:rPr>
              <a:t> </a:t>
            </a:r>
            <a:r>
              <a:rPr lang="el-GR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dirty="0" smtClean="0">
                <a:latin typeface="+mn-lt"/>
              </a:rPr>
              <a:t>τόπο</a:t>
            </a:r>
            <a:endParaRPr lang="en-US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>
              <a:latin typeface="+mn-lt"/>
            </a:endParaRPr>
          </a:p>
          <a:p>
            <a:r>
              <a:rPr lang="el-GR" dirty="0" smtClean="0">
                <a:latin typeface="+mn-lt"/>
              </a:rPr>
              <a:t>Ο </a:t>
            </a:r>
            <a:r>
              <a:rPr lang="el-GR" dirty="0">
                <a:latin typeface="+mn-lt"/>
              </a:rPr>
              <a:t>δικαιούχος μπορεί να παρέχει στον </a:t>
            </a:r>
            <a:r>
              <a:rPr lang="el-GR" dirty="0" err="1">
                <a:latin typeface="+mn-lt"/>
              </a:rPr>
              <a:t>αδειοδόχο</a:t>
            </a:r>
            <a:r>
              <a:rPr lang="el-GR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dirty="0" smtClean="0">
                <a:latin typeface="+mn-lt"/>
              </a:rPr>
              <a:t>.</a:t>
            </a:r>
            <a:endParaRPr lang="el-G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Διατήρηση </a:t>
            </a:r>
            <a:r>
              <a:rPr lang="el-GR" b="1" dirty="0" smtClean="0">
                <a:solidFill>
                  <a:schemeClr val="accent1"/>
                </a:solidFill>
              </a:rPr>
              <a:t>Σημειωμάτων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Εργαστηριακή Άσκηση Σπόγγοι - Κνιδόζωα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(1/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 </a:t>
            </a:r>
          </a:p>
          <a:p>
            <a:pPr marL="0" indent="0">
              <a:buNone/>
            </a:pPr>
            <a:r>
              <a:rPr lang="el-GR" sz="2000" b="1" dirty="0"/>
              <a:t>Εικόνα 1. </a:t>
            </a:r>
            <a:r>
              <a:rPr lang="el-GR" sz="2000" dirty="0"/>
              <a:t>Φωτογραφία Β. Κυρίτση –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2. </a:t>
            </a:r>
            <a:r>
              <a:rPr lang="en-US" sz="2000" dirty="0"/>
              <a:t>Sepia </a:t>
            </a:r>
            <a:r>
              <a:rPr lang="en-US" sz="2000" dirty="0" err="1"/>
              <a:t>officinalis</a:t>
            </a:r>
            <a:r>
              <a:rPr lang="en-US" sz="2000" dirty="0"/>
              <a:t>. Photo by James B. Wood. </a:t>
            </a:r>
            <a:r>
              <a:rPr lang="el-GR" sz="2000" dirty="0"/>
              <a:t>Σύνδεσμος: </a:t>
            </a:r>
            <a:r>
              <a:rPr lang="en-US" sz="2000" dirty="0"/>
              <a:t>http://fog.ccsf.cc.ca.us/~chom/index.htm. </a:t>
            </a:r>
            <a:r>
              <a:rPr lang="el-GR" sz="2000" dirty="0"/>
              <a:t>Πηγή: </a:t>
            </a:r>
            <a:r>
              <a:rPr lang="en-US" sz="2000" dirty="0"/>
              <a:t>http://www.ccsf.edu/.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3</a:t>
            </a:r>
            <a:r>
              <a:rPr lang="el-GR" sz="2000" dirty="0"/>
              <a:t>. Ραχιαία και κοιλιακή όψη σουπιάς. </a:t>
            </a:r>
            <a:r>
              <a:rPr lang="el-GR" sz="2000" dirty="0" err="1"/>
              <a:t>Ανασχεδίαση</a:t>
            </a:r>
            <a:r>
              <a:rPr lang="el-GR" sz="2000" dirty="0"/>
              <a:t> Β. Σιαφάκα.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4. </a:t>
            </a:r>
            <a:r>
              <a:rPr lang="el-GR" sz="2000" dirty="0"/>
              <a:t>Πηγή: </a:t>
            </a:r>
            <a:r>
              <a:rPr lang="en-US" sz="2000" dirty="0"/>
              <a:t>National Resource Center for Cephalopods </a:t>
            </a:r>
            <a:r>
              <a:rPr lang="en-US" sz="2000" dirty="0" err="1"/>
              <a:t>Tompsett</a:t>
            </a:r>
            <a:r>
              <a:rPr lang="en-US" sz="2000" dirty="0"/>
              <a:t> D.H. Sepia. Liverpool Marine Biological Committee Memoirs. London. Williams and </a:t>
            </a:r>
            <a:r>
              <a:rPr lang="en-US" sz="2000" dirty="0" err="1"/>
              <a:t>Norgate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5. </a:t>
            </a:r>
            <a:r>
              <a:rPr lang="el-GR" sz="2000" dirty="0"/>
              <a:t>Ιωάννη Χρ. ‘</a:t>
            </a:r>
            <a:r>
              <a:rPr lang="el-GR" sz="2000" dirty="0" err="1"/>
              <a:t>Οντρια</a:t>
            </a:r>
            <a:r>
              <a:rPr lang="el-GR" sz="2000" dirty="0"/>
              <a:t>, φωτοστοιχειοθεσία και εκτύπωση Σ. Αθανασόπουλος – Σ. </a:t>
            </a:r>
            <a:r>
              <a:rPr lang="el-GR" sz="2000" dirty="0" err="1"/>
              <a:t>Παπαδάμης</a:t>
            </a:r>
            <a:r>
              <a:rPr lang="el-GR" sz="2000" dirty="0"/>
              <a:t> &amp; Σία  ΕΕ&gt; &lt;Γενική Ζωολογία Τόμος πρώτος Ασπόνδυλα.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10: Εργαστηριακή Άσκηση Ανατομής Σουπιάς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6. </a:t>
            </a:r>
            <a:r>
              <a:rPr lang="en-US" sz="2000" dirty="0"/>
              <a:t>Copyrighted.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7. </a:t>
            </a:r>
            <a:r>
              <a:rPr lang="el-GR" sz="2000" dirty="0"/>
              <a:t>Πηγή: </a:t>
            </a:r>
            <a:r>
              <a:rPr lang="en-US" sz="2000" dirty="0"/>
              <a:t>National Resource Center for Cephalopods </a:t>
            </a:r>
            <a:r>
              <a:rPr lang="en-US" sz="2000" dirty="0" err="1"/>
              <a:t>Tompsett</a:t>
            </a:r>
            <a:r>
              <a:rPr lang="en-US" sz="2000" dirty="0"/>
              <a:t> D.H. Sepia. Liverpool Marine Biological Committee Memoirs. London. Williams and </a:t>
            </a:r>
            <a:r>
              <a:rPr lang="en-US" sz="2000" dirty="0" err="1"/>
              <a:t>Norgate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8</a:t>
            </a:r>
            <a:r>
              <a:rPr lang="el-GR" sz="2000" dirty="0"/>
              <a:t>. Πηγή: </a:t>
            </a:r>
            <a:r>
              <a:rPr lang="en-US" sz="2000" dirty="0"/>
              <a:t>National Resource Center for Cephalopods </a:t>
            </a:r>
            <a:r>
              <a:rPr lang="en-US" sz="2000" dirty="0" err="1"/>
              <a:t>Tompsett</a:t>
            </a:r>
            <a:r>
              <a:rPr lang="en-US" sz="2000" dirty="0"/>
              <a:t> D.H. Sepia. Liverpool Marine Biological Committee Memoirs. London. Williams and </a:t>
            </a:r>
            <a:r>
              <a:rPr lang="en-US" sz="2000" dirty="0" err="1"/>
              <a:t>Norgate</a:t>
            </a:r>
            <a:r>
              <a:rPr lang="en-US" sz="2000" dirty="0"/>
              <a:t>. </a:t>
            </a:r>
            <a:r>
              <a:rPr lang="el-GR" sz="2000" dirty="0"/>
              <a:t>Επεξεργασία σχήματος Β.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9. </a:t>
            </a:r>
            <a:r>
              <a:rPr lang="el-GR" sz="2000" dirty="0"/>
              <a:t>Φωτογραφία Β.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10. </a:t>
            </a:r>
            <a:r>
              <a:rPr lang="el-GR" sz="2000" dirty="0"/>
              <a:t>Πηγή: </a:t>
            </a:r>
            <a:r>
              <a:rPr lang="en-US" sz="2000" dirty="0"/>
              <a:t>National Resource Center for Cephalopods </a:t>
            </a:r>
            <a:r>
              <a:rPr lang="en-US" sz="2000" dirty="0" err="1"/>
              <a:t>Tompsett</a:t>
            </a:r>
            <a:r>
              <a:rPr lang="en-US" sz="2000" dirty="0"/>
              <a:t> D.H. Sepia. Liverpool Marine Biological Committee Memoirs. London. Williams and </a:t>
            </a:r>
            <a:r>
              <a:rPr lang="en-US" sz="2000" dirty="0" err="1"/>
              <a:t>Norgate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10: Εργαστηριακή Άσκηση Ανατομής Σουπιάς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11. </a:t>
            </a:r>
            <a:r>
              <a:rPr lang="en-US" sz="2000" dirty="0"/>
              <a:t>Copyright 1861, John Van </a:t>
            </a:r>
            <a:r>
              <a:rPr lang="en-US" sz="2000" dirty="0" err="1"/>
              <a:t>Voorst</a:t>
            </a:r>
            <a:r>
              <a:rPr lang="en-US" sz="2000" dirty="0"/>
              <a:t>. Thomas </a:t>
            </a:r>
            <a:r>
              <a:rPr lang="en-US" sz="2000" dirty="0" err="1"/>
              <a:t>Rymer</a:t>
            </a:r>
            <a:r>
              <a:rPr lang="en-US" sz="2000" dirty="0"/>
              <a:t> Jones, General Outline Of The Organization Of The Animal Kingdom, And Manual Of Comparative Anatomy. </a:t>
            </a:r>
            <a:r>
              <a:rPr lang="el-GR" sz="2000" dirty="0"/>
              <a:t>Σύνδεσμος: </a:t>
            </a:r>
            <a:r>
              <a:rPr lang="en-US" sz="2000" dirty="0"/>
              <a:t>http://chestofbooks.com/animals/zoology/Anatomy/Cephalopoda-Cuvier-Part-16.html#.VLoJbyusVqI. </a:t>
            </a:r>
            <a:r>
              <a:rPr lang="el-GR" sz="2000" dirty="0"/>
              <a:t>Πηγή: </a:t>
            </a:r>
            <a:r>
              <a:rPr lang="en-US" sz="2000" dirty="0"/>
              <a:t>http://chestofbooks.com/animals/zoology/Anatomy/index.html#.VNLenJ2sUy0#ixzz3QpvLdXs6.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12</a:t>
            </a:r>
            <a:r>
              <a:rPr lang="el-GR" sz="2000" dirty="0"/>
              <a:t>. Φωτογραφία Β.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13. </a:t>
            </a:r>
            <a:r>
              <a:rPr lang="el-GR" sz="2000" dirty="0"/>
              <a:t>Πηγή: </a:t>
            </a:r>
            <a:r>
              <a:rPr lang="en-US" sz="2000" dirty="0"/>
              <a:t>National Resource Center for Cephalopods </a:t>
            </a:r>
            <a:r>
              <a:rPr lang="en-US" sz="2000" dirty="0" err="1"/>
              <a:t>Tompsett</a:t>
            </a:r>
            <a:r>
              <a:rPr lang="en-US" sz="2000" dirty="0"/>
              <a:t> D.H. Sepia. Liverpool Marine Biological Committee Memoirs. London. Williams and </a:t>
            </a:r>
            <a:r>
              <a:rPr lang="en-US" sz="2000" dirty="0" err="1"/>
              <a:t>Norgate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l-GR" sz="2000" b="1" dirty="0"/>
              <a:t>Εικόνα 14. </a:t>
            </a:r>
            <a:r>
              <a:rPr lang="el-GR" sz="2000" dirty="0"/>
              <a:t>Πηγή: </a:t>
            </a:r>
            <a:r>
              <a:rPr lang="en-US" sz="2000" dirty="0"/>
              <a:t>National Resource Center for Cephalopods </a:t>
            </a:r>
            <a:r>
              <a:rPr lang="en-US" sz="2000" dirty="0" err="1"/>
              <a:t>Tompsett</a:t>
            </a:r>
            <a:r>
              <a:rPr lang="en-US" sz="2000" dirty="0"/>
              <a:t> D.H. Sepia. Liverpool Marine Biological Committee Memoirs. London. Williams and </a:t>
            </a:r>
            <a:r>
              <a:rPr lang="en-US" sz="2000" dirty="0" err="1"/>
              <a:t>Norgate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10: Εργαστηριακή Άσκηση Ανατομής Σουπιάς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4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15. </a:t>
            </a:r>
            <a:r>
              <a:rPr lang="en-US" sz="2000" dirty="0"/>
              <a:t>Copyright 1861, John Van </a:t>
            </a:r>
            <a:r>
              <a:rPr lang="en-US" sz="2000" dirty="0" err="1"/>
              <a:t>Voorst</a:t>
            </a:r>
            <a:r>
              <a:rPr lang="en-US" sz="2000" dirty="0"/>
              <a:t>. Thomas </a:t>
            </a:r>
            <a:r>
              <a:rPr lang="en-US" sz="2000" dirty="0" err="1"/>
              <a:t>Rymer</a:t>
            </a:r>
            <a:r>
              <a:rPr lang="en-US" sz="2000" dirty="0"/>
              <a:t> Jones, General Outline Of The Organization Of The Animal Kingdom, And Manual Of Comparative Anatomy. </a:t>
            </a:r>
            <a:r>
              <a:rPr lang="el-GR" sz="2000" dirty="0"/>
              <a:t>Σύνδεσμος: </a:t>
            </a:r>
            <a:r>
              <a:rPr lang="en-US" sz="2000" dirty="0"/>
              <a:t>http://chestofbooks.com/animals/zoology/Anatomy/Cephalopoda-Cuvier-Part-16.html#.VLoJbyusVqI. </a:t>
            </a:r>
            <a:r>
              <a:rPr lang="el-GR" sz="2000" dirty="0"/>
              <a:t>Πηγή: </a:t>
            </a:r>
            <a:r>
              <a:rPr lang="en-US" sz="2000" dirty="0"/>
              <a:t>http://chestofbooks.com/animals/zoology/Anatomy/index.html#.VNLenJ2sUy0#ixzz3QpvLdXs6.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16. </a:t>
            </a:r>
            <a:r>
              <a:rPr lang="el-GR" sz="2000" dirty="0"/>
              <a:t>Φωτογραφία Β.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b="1" dirty="0"/>
              <a:t>Εικόνα 17</a:t>
            </a:r>
            <a:r>
              <a:rPr lang="el-GR" sz="2000" dirty="0"/>
              <a:t>. Σύνδεσμος: </a:t>
            </a:r>
            <a:r>
              <a:rPr lang="en-US" sz="2000" dirty="0"/>
              <a:t>DAISY HILL CUTTLE FARM. http://www.stickycricket.com/cuttle/oldblog.html</a:t>
            </a:r>
          </a:p>
          <a:p>
            <a:pPr marL="0" indent="0">
              <a:buNone/>
            </a:pPr>
            <a:r>
              <a:rPr lang="el-GR" sz="2000" b="1" dirty="0"/>
              <a:t>Εικόνα 18. </a:t>
            </a:r>
            <a:r>
              <a:rPr lang="en-US" sz="2000" dirty="0"/>
              <a:t>Copyrighted.</a:t>
            </a:r>
          </a:p>
          <a:p>
            <a:pPr marL="0" indent="0">
              <a:buNone/>
            </a:pPr>
            <a:r>
              <a:rPr lang="en-US" sz="2000" dirty="0" smtClean="0"/>
              <a:t>.</a:t>
            </a:r>
            <a:endParaRPr lang="en-US" sz="2000" dirty="0"/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dirty="0" smtClean="0"/>
              <a:t>Ενότητα 10: Εργαστηριακή Άσκηση Ανατομής Σουπιάς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5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19. </a:t>
            </a:r>
            <a:r>
              <a:rPr lang="en-US" sz="2000" dirty="0" smtClean="0"/>
              <a:t>Copyrighted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20. </a:t>
            </a:r>
            <a:r>
              <a:rPr lang="el-GR" sz="2000" dirty="0"/>
              <a:t>Φωτογραφία Β.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21. </a:t>
            </a:r>
            <a:r>
              <a:rPr lang="en-US" sz="2000" dirty="0"/>
              <a:t>Copyrighted.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22</a:t>
            </a:r>
            <a:r>
              <a:rPr lang="el-GR" sz="2000" dirty="0"/>
              <a:t>. Φωτογραφία Β.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23</a:t>
            </a:r>
            <a:r>
              <a:rPr lang="el-GR" sz="2000" dirty="0"/>
              <a:t>. Φωτογραφία Β.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r>
              <a:rPr lang="el-GR" sz="2000" b="1" dirty="0" smtClean="0"/>
              <a:t>Εικόνα </a:t>
            </a:r>
            <a:r>
              <a:rPr lang="el-GR" sz="2000" b="1" dirty="0"/>
              <a:t>24</a:t>
            </a:r>
            <a:r>
              <a:rPr lang="el-GR" sz="2000" dirty="0"/>
              <a:t>. Φωτογραφία Β. </a:t>
            </a:r>
            <a:r>
              <a:rPr lang="el-GR" sz="2000" dirty="0" err="1"/>
              <a:t>Κρικώνη</a:t>
            </a:r>
            <a:r>
              <a:rPr lang="el-GR" sz="2000" dirty="0"/>
              <a:t>.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10: Εργαστηριακή Άσκηση Ανατομής Σουπιάς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58A56277-EA16-4AF5-BFB5-E5ECBBB3949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67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ongesLab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ongesLab" id="{46DA27A8-49B2-470B-8B21-36C5FE8C0CD8}" vid="{08AB29FD-E078-4951-8128-11EC82D2EE92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SpongesLab</Template>
  <TotalTime>1941</TotalTime>
  <Words>1457</Words>
  <Application>Microsoft Office PowerPoint</Application>
  <PresentationFormat>Προβολή στην οθόνη (4:3)</PresentationFormat>
  <Paragraphs>259</Paragraphs>
  <Slides>37</Slides>
  <Notes>36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Comic Sans MS</vt:lpstr>
      <vt:lpstr>Tahoma</vt:lpstr>
      <vt:lpstr>Times New Roman</vt:lpstr>
      <vt:lpstr>Wingdings</vt:lpstr>
      <vt:lpstr>SpongesLab</vt:lpstr>
      <vt:lpstr> Zωολογία Ι</vt:lpstr>
      <vt:lpstr>Ανατομή Σουπιάς</vt:lpstr>
      <vt:lpstr>Sepia officinalis</vt:lpstr>
      <vt:lpstr>Εξωτερική μορφολογία</vt:lpstr>
      <vt:lpstr>Σήπιο αρσενικού ατόμου</vt:lpstr>
      <vt:lpstr>Εξωτερική οργάνωση</vt:lpstr>
      <vt:lpstr>Πεπτικό σύστημα 1/3</vt:lpstr>
      <vt:lpstr>Πεπτικό σύστημα 2/3</vt:lpstr>
      <vt:lpstr>Πεπτικό σύστημα 3/3</vt:lpstr>
      <vt:lpstr>Πεπτικό (ανατομή)</vt:lpstr>
      <vt:lpstr>Αναπαραγωγικό σύστημα</vt:lpstr>
      <vt:lpstr>Αναπαραγωγικό σύστημα  αρσενικού ατόμου 1/2</vt:lpstr>
      <vt:lpstr>Αναπαραγωγικό σύστημα  αρσενικού ατόμου 2/2</vt:lpstr>
      <vt:lpstr>Εξωκοτύλη</vt:lpstr>
      <vt:lpstr>Αναπαραγωγικό σύστημα θηλυκού ατόμου</vt:lpstr>
      <vt:lpstr>Γεννητικό σύστημα  θηλυκού ατόμου</vt:lpstr>
      <vt:lpstr>Γεννητικό σύστημα θηλυκού (ανατομή)</vt:lpstr>
      <vt:lpstr>Αυγά</vt:lpstr>
      <vt:lpstr>Μικρό άτομο</vt:lpstr>
      <vt:lpstr>Κυκλοφορικό σύστημα 1/2</vt:lpstr>
      <vt:lpstr>Κυκλοφορικό σύστημα 2/2</vt:lpstr>
      <vt:lpstr>Γενικευμένη απεικόνιση  εσωτερικής μορφολογίας</vt:lpstr>
      <vt:lpstr>Ανατομή 1/3</vt:lpstr>
      <vt:lpstr>Ανατομή 2/3 </vt:lpstr>
      <vt:lpstr>Ανατομή 3/3</vt:lpstr>
      <vt:lpstr>Τέλος Παρουσίασης</vt:lpstr>
      <vt:lpstr>Χρηματοδότηση</vt:lpstr>
      <vt:lpstr>Σημειώματα</vt:lpstr>
      <vt:lpstr>Σημείωμα 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(1/5)</vt:lpstr>
      <vt:lpstr>Σημείωμα  Χρήσης Έργων Τρίτων (2/5)</vt:lpstr>
      <vt:lpstr>Σημείωμα  Χρήσης Έργων Τρίτων (3/5)</vt:lpstr>
      <vt:lpstr>Σημείωμα  Χρήσης Έργων Τρίτων (4/5)</vt:lpstr>
      <vt:lpstr>Σημείωμα  Χρήσης Έργων Τρίτων (5/5)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NIKOLAIDOU</dc:creator>
  <cp:lastModifiedBy>Guest</cp:lastModifiedBy>
  <cp:revision>113</cp:revision>
  <dcterms:created xsi:type="dcterms:W3CDTF">2003-11-24T19:46:47Z</dcterms:created>
  <dcterms:modified xsi:type="dcterms:W3CDTF">2015-05-08T15:48:18Z</dcterms:modified>
</cp:coreProperties>
</file>