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301" r:id="rId2"/>
    <p:sldId id="261" r:id="rId3"/>
    <p:sldId id="302" r:id="rId4"/>
    <p:sldId id="303" r:id="rId5"/>
    <p:sldId id="304" r:id="rId6"/>
    <p:sldId id="305" r:id="rId7"/>
    <p:sldId id="362" r:id="rId8"/>
    <p:sldId id="306" r:id="rId9"/>
    <p:sldId id="307" r:id="rId10"/>
    <p:sldId id="308" r:id="rId11"/>
    <p:sldId id="309" r:id="rId12"/>
    <p:sldId id="363" r:id="rId13"/>
    <p:sldId id="310" r:id="rId14"/>
    <p:sldId id="311" r:id="rId15"/>
    <p:sldId id="312" r:id="rId16"/>
    <p:sldId id="313" r:id="rId17"/>
    <p:sldId id="314" r:id="rId18"/>
    <p:sldId id="315" r:id="rId19"/>
    <p:sldId id="316" r:id="rId20"/>
    <p:sldId id="317" r:id="rId21"/>
    <p:sldId id="318" r:id="rId22"/>
    <p:sldId id="319" r:id="rId23"/>
    <p:sldId id="364" r:id="rId24"/>
    <p:sldId id="320" r:id="rId25"/>
    <p:sldId id="321" r:id="rId26"/>
    <p:sldId id="365" r:id="rId27"/>
    <p:sldId id="322" r:id="rId28"/>
    <p:sldId id="323" r:id="rId29"/>
    <p:sldId id="324" r:id="rId30"/>
    <p:sldId id="325" r:id="rId31"/>
    <p:sldId id="366" r:id="rId32"/>
    <p:sldId id="326" r:id="rId33"/>
    <p:sldId id="367" r:id="rId34"/>
    <p:sldId id="327" r:id="rId35"/>
    <p:sldId id="368" r:id="rId36"/>
    <p:sldId id="328" r:id="rId37"/>
    <p:sldId id="369" r:id="rId38"/>
    <p:sldId id="329" r:id="rId39"/>
    <p:sldId id="370" r:id="rId40"/>
    <p:sldId id="330" r:id="rId41"/>
    <p:sldId id="371" r:id="rId42"/>
    <p:sldId id="331" r:id="rId43"/>
    <p:sldId id="372" r:id="rId44"/>
    <p:sldId id="332" r:id="rId45"/>
    <p:sldId id="354" r:id="rId46"/>
    <p:sldId id="373" r:id="rId47"/>
    <p:sldId id="333" r:id="rId48"/>
    <p:sldId id="334" r:id="rId49"/>
    <p:sldId id="374" r:id="rId50"/>
    <p:sldId id="375" r:id="rId51"/>
    <p:sldId id="335" r:id="rId52"/>
    <p:sldId id="376" r:id="rId53"/>
    <p:sldId id="336" r:id="rId54"/>
    <p:sldId id="337" r:id="rId55"/>
    <p:sldId id="377" r:id="rId56"/>
    <p:sldId id="338" r:id="rId57"/>
    <p:sldId id="378" r:id="rId58"/>
    <p:sldId id="339" r:id="rId59"/>
    <p:sldId id="379" r:id="rId60"/>
    <p:sldId id="340" r:id="rId61"/>
    <p:sldId id="380" r:id="rId62"/>
    <p:sldId id="341" r:id="rId63"/>
    <p:sldId id="381" r:id="rId64"/>
    <p:sldId id="342" r:id="rId65"/>
    <p:sldId id="343" r:id="rId66"/>
    <p:sldId id="344" r:id="rId67"/>
    <p:sldId id="345" r:id="rId68"/>
    <p:sldId id="346" r:id="rId69"/>
    <p:sldId id="347" r:id="rId70"/>
    <p:sldId id="348" r:id="rId71"/>
    <p:sldId id="349" r:id="rId72"/>
    <p:sldId id="350" r:id="rId73"/>
    <p:sldId id="351" r:id="rId74"/>
    <p:sldId id="352" r:id="rId75"/>
    <p:sldId id="353" r:id="rId76"/>
    <p:sldId id="390" r:id="rId77"/>
    <p:sldId id="391" r:id="rId78"/>
    <p:sldId id="355" r:id="rId79"/>
    <p:sldId id="356" r:id="rId80"/>
    <p:sldId id="357" r:id="rId81"/>
    <p:sldId id="382" r:id="rId82"/>
    <p:sldId id="383" r:id="rId83"/>
    <p:sldId id="384" r:id="rId84"/>
    <p:sldId id="385" r:id="rId85"/>
    <p:sldId id="387" r:id="rId86"/>
    <p:sldId id="389" r:id="rId8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01"/>
            <p14:sldId id="261"/>
            <p14:sldId id="302"/>
            <p14:sldId id="303"/>
            <p14:sldId id="304"/>
            <p14:sldId id="305"/>
            <p14:sldId id="362"/>
            <p14:sldId id="306"/>
            <p14:sldId id="307"/>
            <p14:sldId id="308"/>
            <p14:sldId id="309"/>
            <p14:sldId id="363"/>
            <p14:sldId id="310"/>
            <p14:sldId id="311"/>
            <p14:sldId id="312"/>
            <p14:sldId id="313"/>
            <p14:sldId id="314"/>
            <p14:sldId id="315"/>
            <p14:sldId id="316"/>
            <p14:sldId id="317"/>
            <p14:sldId id="318"/>
            <p14:sldId id="319"/>
            <p14:sldId id="364"/>
            <p14:sldId id="320"/>
            <p14:sldId id="321"/>
            <p14:sldId id="365"/>
            <p14:sldId id="322"/>
            <p14:sldId id="323"/>
            <p14:sldId id="324"/>
            <p14:sldId id="325"/>
            <p14:sldId id="366"/>
            <p14:sldId id="326"/>
            <p14:sldId id="367"/>
            <p14:sldId id="327"/>
            <p14:sldId id="368"/>
            <p14:sldId id="328"/>
            <p14:sldId id="369"/>
            <p14:sldId id="329"/>
            <p14:sldId id="370"/>
            <p14:sldId id="330"/>
            <p14:sldId id="371"/>
            <p14:sldId id="331"/>
            <p14:sldId id="372"/>
            <p14:sldId id="332"/>
            <p14:sldId id="354"/>
            <p14:sldId id="373"/>
            <p14:sldId id="333"/>
            <p14:sldId id="334"/>
            <p14:sldId id="374"/>
            <p14:sldId id="375"/>
            <p14:sldId id="335"/>
            <p14:sldId id="376"/>
            <p14:sldId id="336"/>
            <p14:sldId id="337"/>
            <p14:sldId id="377"/>
            <p14:sldId id="338"/>
            <p14:sldId id="378"/>
            <p14:sldId id="339"/>
            <p14:sldId id="379"/>
            <p14:sldId id="340"/>
            <p14:sldId id="380"/>
            <p14:sldId id="341"/>
            <p14:sldId id="381"/>
            <p14:sldId id="342"/>
            <p14:sldId id="343"/>
            <p14:sldId id="344"/>
            <p14:sldId id="345"/>
            <p14:sldId id="346"/>
            <p14:sldId id="347"/>
            <p14:sldId id="348"/>
            <p14:sldId id="349"/>
            <p14:sldId id="350"/>
            <p14:sldId id="351"/>
            <p14:sldId id="352"/>
            <p14:sldId id="353"/>
            <p14:sldId id="390"/>
            <p14:sldId id="391"/>
            <p14:sldId id="355"/>
            <p14:sldId id="356"/>
            <p14:sldId id="357"/>
            <p14:sldId id="382"/>
            <p14:sldId id="383"/>
            <p14:sldId id="384"/>
            <p14:sldId id="385"/>
            <p14:sldId id="387"/>
            <p14:sldId id="389"/>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5" autoAdjust="0"/>
    <p:restoredTop sz="99309" autoAdjust="0"/>
  </p:normalViewPr>
  <p:slideViewPr>
    <p:cSldViewPr>
      <p:cViewPr varScale="1">
        <p:scale>
          <a:sx n="88" d="100"/>
          <a:sy n="88" d="100"/>
        </p:scale>
        <p:origin x="486"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19/1/2015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69383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2702003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321288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205563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4201644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427059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160207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276584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754438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1738026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98765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877971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1178242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4029325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4227840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959699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759397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2527137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1730042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3009206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2127338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108830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1703947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2993156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328029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176936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1128195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3351198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683700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1610868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273082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897956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4126247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1523642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41</a:t>
            </a:fld>
            <a:endParaRPr lang="el-GR"/>
          </a:p>
        </p:txBody>
      </p:sp>
    </p:spTree>
    <p:extLst>
      <p:ext uri="{BB962C8B-B14F-4D97-AF65-F5344CB8AC3E}">
        <p14:creationId xmlns:p14="http://schemas.microsoft.com/office/powerpoint/2010/main" val="2747202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2545441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2824586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44</a:t>
            </a:fld>
            <a:endParaRPr lang="el-GR"/>
          </a:p>
        </p:txBody>
      </p:sp>
    </p:spTree>
    <p:extLst>
      <p:ext uri="{BB962C8B-B14F-4D97-AF65-F5344CB8AC3E}">
        <p14:creationId xmlns:p14="http://schemas.microsoft.com/office/powerpoint/2010/main" val="30572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45</a:t>
            </a:fld>
            <a:endParaRPr lang="el-GR">
              <a:solidFill>
                <a:prstClr val="black"/>
              </a:solidFill>
            </a:endParaRPr>
          </a:p>
        </p:txBody>
      </p:sp>
    </p:spTree>
    <p:extLst>
      <p:ext uri="{BB962C8B-B14F-4D97-AF65-F5344CB8AC3E}">
        <p14:creationId xmlns:p14="http://schemas.microsoft.com/office/powerpoint/2010/main" val="3791182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46</a:t>
            </a:fld>
            <a:endParaRPr lang="el-GR">
              <a:solidFill>
                <a:prstClr val="black"/>
              </a:solidFill>
            </a:endParaRPr>
          </a:p>
        </p:txBody>
      </p:sp>
    </p:spTree>
    <p:extLst>
      <p:ext uri="{BB962C8B-B14F-4D97-AF65-F5344CB8AC3E}">
        <p14:creationId xmlns:p14="http://schemas.microsoft.com/office/powerpoint/2010/main" val="3690445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4252651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1196581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121855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1985591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2591930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4080095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14978687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46756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223181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3288041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4011086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510102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1473067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21963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105448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933431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1502940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1129754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12278782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33731355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495519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1834221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2583740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1079617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397471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40060442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4786327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37446428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37027345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73</a:t>
            </a:fld>
            <a:endParaRPr lang="el-GR"/>
          </a:p>
        </p:txBody>
      </p:sp>
    </p:spTree>
    <p:extLst>
      <p:ext uri="{BB962C8B-B14F-4D97-AF65-F5344CB8AC3E}">
        <p14:creationId xmlns:p14="http://schemas.microsoft.com/office/powerpoint/2010/main" val="31959329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74</a:t>
            </a:fld>
            <a:endParaRPr lang="el-GR"/>
          </a:p>
        </p:txBody>
      </p:sp>
    </p:spTree>
    <p:extLst>
      <p:ext uri="{BB962C8B-B14F-4D97-AF65-F5344CB8AC3E}">
        <p14:creationId xmlns:p14="http://schemas.microsoft.com/office/powerpoint/2010/main" val="11525281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75</a:t>
            </a:fld>
            <a:endParaRPr lang="el-GR"/>
          </a:p>
        </p:txBody>
      </p:sp>
    </p:spTree>
    <p:extLst>
      <p:ext uri="{BB962C8B-B14F-4D97-AF65-F5344CB8AC3E}">
        <p14:creationId xmlns:p14="http://schemas.microsoft.com/office/powerpoint/2010/main" val="2622914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6829488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77</a:t>
            </a:fld>
            <a:endParaRPr lang="el-GR"/>
          </a:p>
        </p:txBody>
      </p:sp>
    </p:spTree>
    <p:extLst>
      <p:ext uri="{BB962C8B-B14F-4D97-AF65-F5344CB8AC3E}">
        <p14:creationId xmlns:p14="http://schemas.microsoft.com/office/powerpoint/2010/main" val="34374300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78</a:t>
            </a:fld>
            <a:endParaRPr lang="el-GR">
              <a:solidFill>
                <a:prstClr val="black"/>
              </a:solidFill>
            </a:endParaRPr>
          </a:p>
        </p:txBody>
      </p:sp>
    </p:spTree>
    <p:extLst>
      <p:ext uri="{BB962C8B-B14F-4D97-AF65-F5344CB8AC3E}">
        <p14:creationId xmlns:p14="http://schemas.microsoft.com/office/powerpoint/2010/main" val="11867077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79</a:t>
            </a:fld>
            <a:endParaRPr lang="el-GR">
              <a:solidFill>
                <a:prstClr val="black"/>
              </a:solidFill>
            </a:endParaRPr>
          </a:p>
        </p:txBody>
      </p:sp>
    </p:spTree>
    <p:extLst>
      <p:ext uri="{BB962C8B-B14F-4D97-AF65-F5344CB8AC3E}">
        <p14:creationId xmlns:p14="http://schemas.microsoft.com/office/powerpoint/2010/main" val="3727068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21473543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80</a:t>
            </a:fld>
            <a:endParaRPr lang="el-GR">
              <a:solidFill>
                <a:prstClr val="black"/>
              </a:solidFill>
            </a:endParaRPr>
          </a:p>
        </p:txBody>
      </p:sp>
    </p:spTree>
    <p:extLst>
      <p:ext uri="{BB962C8B-B14F-4D97-AF65-F5344CB8AC3E}">
        <p14:creationId xmlns:p14="http://schemas.microsoft.com/office/powerpoint/2010/main" val="1049440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81</a:t>
            </a:fld>
            <a:endParaRPr lang="el-GR">
              <a:solidFill>
                <a:prstClr val="black"/>
              </a:solidFill>
            </a:endParaRPr>
          </a:p>
        </p:txBody>
      </p:sp>
    </p:spTree>
    <p:extLst>
      <p:ext uri="{BB962C8B-B14F-4D97-AF65-F5344CB8AC3E}">
        <p14:creationId xmlns:p14="http://schemas.microsoft.com/office/powerpoint/2010/main" val="18648328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82</a:t>
            </a:fld>
            <a:endParaRPr lang="el-GR">
              <a:solidFill>
                <a:prstClr val="black"/>
              </a:solidFill>
            </a:endParaRPr>
          </a:p>
        </p:txBody>
      </p:sp>
    </p:spTree>
    <p:extLst>
      <p:ext uri="{BB962C8B-B14F-4D97-AF65-F5344CB8AC3E}">
        <p14:creationId xmlns:p14="http://schemas.microsoft.com/office/powerpoint/2010/main" val="15394565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83</a:t>
            </a:fld>
            <a:endParaRPr lang="el-GR">
              <a:solidFill>
                <a:prstClr val="black"/>
              </a:solidFill>
            </a:endParaRPr>
          </a:p>
        </p:txBody>
      </p:sp>
    </p:spTree>
    <p:extLst>
      <p:ext uri="{BB962C8B-B14F-4D97-AF65-F5344CB8AC3E}">
        <p14:creationId xmlns:p14="http://schemas.microsoft.com/office/powerpoint/2010/main" val="39897548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84</a:t>
            </a:fld>
            <a:endParaRPr lang="el-GR">
              <a:solidFill>
                <a:prstClr val="black"/>
              </a:solidFill>
            </a:endParaRPr>
          </a:p>
        </p:txBody>
      </p:sp>
    </p:spTree>
    <p:extLst>
      <p:ext uri="{BB962C8B-B14F-4D97-AF65-F5344CB8AC3E}">
        <p14:creationId xmlns:p14="http://schemas.microsoft.com/office/powerpoint/2010/main" val="26733525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85</a:t>
            </a:fld>
            <a:endParaRPr lang="el-GR">
              <a:solidFill>
                <a:prstClr val="black"/>
              </a:solidFill>
            </a:endParaRPr>
          </a:p>
        </p:txBody>
      </p:sp>
    </p:spTree>
    <p:extLst>
      <p:ext uri="{BB962C8B-B14F-4D97-AF65-F5344CB8AC3E}">
        <p14:creationId xmlns:p14="http://schemas.microsoft.com/office/powerpoint/2010/main" val="15683816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86</a:t>
            </a:fld>
            <a:endParaRPr lang="el-GR">
              <a:solidFill>
                <a:prstClr val="black"/>
              </a:solidFill>
            </a:endParaRPr>
          </a:p>
        </p:txBody>
      </p:sp>
    </p:spTree>
    <p:extLst>
      <p:ext uri="{BB962C8B-B14F-4D97-AF65-F5344CB8AC3E}">
        <p14:creationId xmlns:p14="http://schemas.microsoft.com/office/powerpoint/2010/main" val="2628059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244137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κυνήγι μαγισσών στη Δύση, 1550-1750</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κυνήγι μαγισσών στη Δύση, 1550-1750</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κυνήγι μαγισσών στη Δύση, 1550-1750</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κυνήγι μαγισσών στη Δύση, 1550-1750</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κυνήγι μαγισσών στη Δύση, 1550-1750</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κυνήγι μαγισσών στη Δύση, 1550-1750</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Το κυνήγι μαγισσών στη Δύση, 1550-1750</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eclass.uoa.gr/courses/ARCH100"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opencourses.uoa.gr/courses/ARCH7"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resimarama.net/doga-ustu-varlik-resimleri/buyucu-ve-cadi-resimleri/cadinin-trafik-kazasi.html" TargetMode="External"/><Relationship Id="rId7" Type="http://schemas.openxmlformats.org/officeDocument/2006/relationships/hyperlink" Target="http://www.inquisitionart.net/eng/sabbath01.htm"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www.zeitenblicke.de/2002/01/modestin/modestin.html" TargetMode="External"/><Relationship Id="rId5" Type="http://schemas.openxmlformats.org/officeDocument/2006/relationships/hyperlink" Target="http://www.zeitenblicke.de/2002/01/modestin/images/lefranc_gross.html" TargetMode="External"/><Relationship Id="rId4" Type="http://schemas.openxmlformats.org/officeDocument/2006/relationships/hyperlink" Target="http://resimarama.net/category/doga-ustu-varlik-resimleri/buyucu-ve-cadi-resimleri"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commons.wikimedia.org/wiki/File:Saul_and_the_Witch_of_Endor_by_Jacob_Cornelisz_van_Oostsanen.jpg"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commons.wikimedia.org/wiki/File:Wetterzauber.jpeg" TargetMode="External"/><Relationship Id="rId4" Type="http://schemas.openxmlformats.org/officeDocument/2006/relationships/hyperlink" Target="http://www.ng.ru/energy/2010-11-09/9_pereosmysl.html"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www.gettyimages.com/detail/illustration/three-witches-burned-alive-pamphlet-illustration-stock-graphic/71901930" TargetMode="External"/><Relationship Id="rId3" Type="http://schemas.openxmlformats.org/officeDocument/2006/relationships/hyperlink" Target="http://www.tech.org/~cleary/witch.html" TargetMode="External"/><Relationship Id="rId7" Type="http://schemas.openxmlformats.org/officeDocument/2006/relationships/hyperlink" Target="http://www.gettyimages.com/detail/illustration/examination-of-a-witch-1853-stock-graphic/97865474"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www.gettyimages.com/detail/illustration/matthew-hopkins-the-witchfinder-general-stock-graphic/56258104" TargetMode="External"/><Relationship Id="rId5" Type="http://schemas.openxmlformats.org/officeDocument/2006/relationships/hyperlink" Target="http://forums.gardenweb.com/forums/load/roundrobin/msg1006043112514.html" TargetMode="External"/><Relationship Id="rId4" Type="http://schemas.openxmlformats.org/officeDocument/2006/relationships/hyperlink" Target="http://www.fotoe.com/image/32023498"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467544" y="2006575"/>
            <a:ext cx="8278688" cy="1470025"/>
          </a:xfrm>
        </p:spPr>
        <p:txBody>
          <a:bodyPr/>
          <a:lstStyle/>
          <a:p>
            <a:r>
              <a:rPr lang="en-US" dirty="0" smtClean="0">
                <a:solidFill>
                  <a:srgbClr val="5075BC"/>
                </a:solidFill>
              </a:rPr>
              <a:t>II19</a:t>
            </a:r>
            <a:r>
              <a:rPr lang="fr-FR" dirty="0" smtClean="0">
                <a:solidFill>
                  <a:srgbClr val="5075BC"/>
                </a:solidFill>
              </a:rPr>
              <a:t> </a:t>
            </a:r>
            <a:r>
              <a:rPr lang="el-GR" dirty="0" smtClean="0">
                <a:solidFill>
                  <a:srgbClr val="5075BC"/>
                </a:solidFill>
              </a:rPr>
              <a:t>Νεότερη Ευρωπαϊκή Ιστορία Β΄</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5</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a:t>Το κυνήγι μαγισσών στη Δύση, 1550-1750</a:t>
            </a:r>
          </a:p>
          <a:p>
            <a:endParaRPr lang="en-US" sz="2800" dirty="0" smtClean="0"/>
          </a:p>
          <a:p>
            <a:r>
              <a:rPr lang="el-GR" sz="2800" dirty="0"/>
              <a:t>Κώστας </a:t>
            </a:r>
            <a:r>
              <a:rPr lang="el-GR" sz="2800" dirty="0" err="1" smtClean="0"/>
              <a:t>Γαγανάκης</a:t>
            </a:r>
            <a:endParaRPr lang="el-GR" sz="2800" dirty="0" smtClean="0"/>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val="3639888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a:t>Johannes Tinctoris, Tractatus contra sectam Valdensium, ca.1460</a:t>
            </a:r>
            <a:endParaRPr lang="el-GR" dirty="0"/>
          </a:p>
        </p:txBody>
      </p:sp>
      <p:pic>
        <p:nvPicPr>
          <p:cNvPr id="4" name="Θέση περιεχομένου 3"/>
          <p:cNvPicPr>
            <a:picLocks noGrp="1" noChangeAspect="1"/>
          </p:cNvPicPr>
          <p:nvPr>
            <p:ph idx="1"/>
          </p:nvPr>
        </p:nvPicPr>
        <p:blipFill>
          <a:blip r:embed="rId3"/>
          <a:stretch>
            <a:fillRect/>
          </a:stretch>
        </p:blipFill>
        <p:spPr>
          <a:xfrm>
            <a:off x="3265377" y="2204864"/>
            <a:ext cx="2613245" cy="3950444"/>
          </a:xfrm>
          <a:prstGeom prst="rect">
            <a:avLst/>
          </a:prstGeom>
        </p:spPr>
      </p:pic>
      <p:sp>
        <p:nvSpPr>
          <p:cNvPr id="5" name="Θέση κειμένου 1"/>
          <p:cNvSpPr txBox="1">
            <a:spLocks/>
          </p:cNvSpPr>
          <p:nvPr/>
        </p:nvSpPr>
        <p:spPr>
          <a:xfrm>
            <a:off x="3755786" y="1641487"/>
            <a:ext cx="1632426"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1873067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836712"/>
            <a:ext cx="8229600" cy="4320480"/>
          </a:xfrm>
        </p:spPr>
        <p:txBody>
          <a:bodyPr>
            <a:normAutofit fontScale="92500"/>
          </a:bodyPr>
          <a:lstStyle/>
          <a:p>
            <a:pPr>
              <a:lnSpc>
                <a:spcPct val="120000"/>
              </a:lnSpc>
            </a:pPr>
            <a:r>
              <a:rPr lang="fr-FR" sz="2600" b="1" dirty="0"/>
              <a:t>Johannes </a:t>
            </a:r>
            <a:r>
              <a:rPr lang="fr-FR" sz="2600" b="1" dirty="0" err="1"/>
              <a:t>Nider</a:t>
            </a:r>
            <a:r>
              <a:rPr lang="fr-FR" sz="2600" b="1" dirty="0"/>
              <a:t>, </a:t>
            </a:r>
            <a:r>
              <a:rPr lang="fr-FR" sz="2600" b="1" dirty="0" err="1"/>
              <a:t>Formicarius</a:t>
            </a:r>
            <a:r>
              <a:rPr lang="fr-FR" sz="2600" b="1" dirty="0"/>
              <a:t> (</a:t>
            </a:r>
            <a:r>
              <a:rPr lang="el-GR" sz="2600" b="1" dirty="0"/>
              <a:t>Ελβετία, 1437</a:t>
            </a:r>
            <a:r>
              <a:rPr lang="el-GR" sz="2600" b="1" dirty="0" smtClean="0"/>
              <a:t>).</a:t>
            </a:r>
            <a:r>
              <a:rPr lang="el-GR" sz="2600" dirty="0"/>
              <a:t/>
            </a:r>
            <a:br>
              <a:rPr lang="el-GR" sz="2600" dirty="0"/>
            </a:br>
            <a:r>
              <a:rPr lang="el-GR" sz="2600" dirty="0"/>
              <a:t>Αφηγήσεις διωκτών μαγισσών </a:t>
            </a:r>
            <a:r>
              <a:rPr lang="fr-FR" sz="2600" dirty="0"/>
              <a:t>Peter </a:t>
            </a:r>
            <a:r>
              <a:rPr lang="fr-FR" sz="2600" dirty="0" err="1"/>
              <a:t>von</a:t>
            </a:r>
            <a:r>
              <a:rPr lang="fr-FR" sz="2600" dirty="0"/>
              <a:t> </a:t>
            </a:r>
            <a:r>
              <a:rPr lang="fr-FR" sz="2600" dirty="0" err="1"/>
              <a:t>Greyerz</a:t>
            </a:r>
            <a:r>
              <a:rPr lang="fr-FR" sz="2600" dirty="0"/>
              <a:t> </a:t>
            </a:r>
            <a:r>
              <a:rPr lang="el-GR" sz="2600" dirty="0"/>
              <a:t>και ιεροεξεταστή του </a:t>
            </a:r>
            <a:r>
              <a:rPr lang="fr-FR" sz="2600" dirty="0"/>
              <a:t>Evian: </a:t>
            </a:r>
            <a:r>
              <a:rPr lang="el-GR" sz="2600" dirty="0"/>
              <a:t>Σέκτα </a:t>
            </a:r>
            <a:r>
              <a:rPr lang="el-GR" sz="2600" dirty="0" err="1"/>
              <a:t>Λωζάννης</a:t>
            </a:r>
            <a:r>
              <a:rPr lang="el-GR" sz="2600" dirty="0"/>
              <a:t>-Βέρνης, απαγωγές και τελετουργικοί φόνοι παιδιών, τελετές μύησης, βεβήλωση ιερών συμβόλων χριστιανισμού,</a:t>
            </a:r>
            <a:r>
              <a:rPr lang="fr-FR" sz="2600" dirty="0" err="1" smtClean="0"/>
              <a:t>maleficia</a:t>
            </a:r>
            <a:r>
              <a:rPr lang="el-GR" sz="2600" dirty="0" smtClean="0"/>
              <a:t>.</a:t>
            </a:r>
          </a:p>
          <a:p>
            <a:pPr>
              <a:lnSpc>
                <a:spcPct val="120000"/>
              </a:lnSpc>
            </a:pPr>
            <a:r>
              <a:rPr lang="el-GR" sz="2600" b="1" dirty="0"/>
              <a:t>Martin de </a:t>
            </a:r>
            <a:r>
              <a:rPr lang="el-GR" sz="2600" b="1" dirty="0" err="1"/>
              <a:t>Franc</a:t>
            </a:r>
            <a:r>
              <a:rPr lang="el-GR" sz="2600" b="1" dirty="0"/>
              <a:t>, </a:t>
            </a:r>
            <a:r>
              <a:rPr lang="el-GR" sz="2600" b="1" dirty="0" err="1"/>
              <a:t>Champion</a:t>
            </a:r>
            <a:r>
              <a:rPr lang="el-GR" sz="2600" b="1" dirty="0"/>
              <a:t> des </a:t>
            </a:r>
            <a:r>
              <a:rPr lang="el-GR" sz="2600" b="1" dirty="0" err="1" smtClean="0"/>
              <a:t>Dames</a:t>
            </a:r>
            <a:r>
              <a:rPr lang="el-GR" sz="2600" b="1" dirty="0" smtClean="0"/>
              <a:t>: </a:t>
            </a:r>
            <a:r>
              <a:rPr lang="el-GR" sz="2600" dirty="0"/>
              <a:t>γραμματέας τελευταίου αντιπάπα </a:t>
            </a:r>
            <a:r>
              <a:rPr lang="el-GR" sz="2600" dirty="0" err="1"/>
              <a:t>Felix</a:t>
            </a:r>
            <a:r>
              <a:rPr lang="el-GR" sz="2600" dirty="0"/>
              <a:t> Ε΄(δούκας </a:t>
            </a:r>
            <a:r>
              <a:rPr lang="el-GR" sz="2600" dirty="0" smtClean="0"/>
              <a:t>Σαβοΐας). </a:t>
            </a:r>
            <a:r>
              <a:rPr lang="el-GR" sz="2600" dirty="0" err="1"/>
              <a:t>Μισογυνιστικό</a:t>
            </a:r>
            <a:r>
              <a:rPr lang="el-GR" sz="2600" dirty="0"/>
              <a:t> ποίημα, περιγραφή νυχτερινών πτήσεων και τελετής </a:t>
            </a:r>
            <a:r>
              <a:rPr lang="el-GR" sz="2600" dirty="0" err="1" smtClean="0"/>
              <a:t>Sabbath</a:t>
            </a:r>
            <a:r>
              <a:rPr lang="el-GR" sz="2600" dirty="0" smtClean="0"/>
              <a:t>.</a:t>
            </a:r>
            <a:endParaRPr lang="el-GR" sz="2600" dirty="0"/>
          </a:p>
          <a:p>
            <a:pPr marL="0" indent="0">
              <a:buNone/>
            </a:pPr>
            <a:endParaRPr lang="el-GR" dirty="0"/>
          </a:p>
          <a:p>
            <a:pPr marL="0" indent="0">
              <a:buNone/>
            </a:pPr>
            <a:endParaRPr lang="el-GR" dirty="0" smtClean="0"/>
          </a:p>
          <a:p>
            <a:pPr marL="0" indent="0">
              <a:buNone/>
            </a:pPr>
            <a:endParaRPr lang="el-GR" dirty="0"/>
          </a:p>
        </p:txBody>
      </p:sp>
    </p:spTree>
    <p:extLst>
      <p:ext uri="{BB962C8B-B14F-4D97-AF65-F5344CB8AC3E}">
        <p14:creationId xmlns:p14="http://schemas.microsoft.com/office/powerpoint/2010/main" val="224141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620688"/>
            <a:ext cx="8229600" cy="4968551"/>
          </a:xfrm>
        </p:spPr>
        <p:txBody>
          <a:bodyPr>
            <a:normAutofit fontScale="85000" lnSpcReduction="10000"/>
          </a:bodyPr>
          <a:lstStyle/>
          <a:p>
            <a:pPr>
              <a:lnSpc>
                <a:spcPct val="120000"/>
              </a:lnSpc>
            </a:pPr>
            <a:r>
              <a:rPr lang="el-GR" sz="2800" b="1" dirty="0" smtClean="0"/>
              <a:t>Δίκη </a:t>
            </a:r>
            <a:r>
              <a:rPr lang="el-GR" sz="2800" b="1" dirty="0" err="1"/>
              <a:t>Arras</a:t>
            </a:r>
            <a:r>
              <a:rPr lang="el-GR" sz="2800" b="1" dirty="0"/>
              <a:t>, 1460: </a:t>
            </a:r>
            <a:r>
              <a:rPr lang="el-GR" sz="2800" dirty="0"/>
              <a:t>Επισκοπικός ιεροεξεταστής, ιεροεξεταστής του Πάπα</a:t>
            </a:r>
            <a:r>
              <a:rPr lang="el-GR" sz="2800" dirty="0" smtClean="0"/>
              <a:t>. Κατηγορούμενοι</a:t>
            </a:r>
            <a:r>
              <a:rPr lang="el-GR" sz="2800" dirty="0"/>
              <a:t>: πρόκριτος, ιππότης, 4 </a:t>
            </a:r>
            <a:r>
              <a:rPr lang="el-GR" sz="2800" dirty="0" smtClean="0"/>
              <a:t>πόρνες. Κατηγορίες</a:t>
            </a:r>
            <a:r>
              <a:rPr lang="el-GR" sz="2800" dirty="0"/>
              <a:t>: σέκτα </a:t>
            </a:r>
            <a:r>
              <a:rPr lang="el-GR" sz="2800" dirty="0" err="1"/>
              <a:t>Βαλντεσιανών</a:t>
            </a:r>
            <a:r>
              <a:rPr lang="el-GR" sz="2800" dirty="0"/>
              <a:t>, σοδομία με διαβόλους, αποκήρυξη ιερών συμβόλων και μυστηρίων Καθολικής Εκκλησίας, παιδοκτονίες, </a:t>
            </a:r>
            <a:r>
              <a:rPr lang="el-GR" sz="2800" dirty="0" err="1"/>
              <a:t>maleficia</a:t>
            </a:r>
            <a:r>
              <a:rPr lang="el-GR" sz="2800" dirty="0"/>
              <a:t>, νυχτερινές πτήσεις, «συμβόλαιο αίματος» με </a:t>
            </a:r>
            <a:r>
              <a:rPr lang="el-GR" sz="2800" dirty="0" smtClean="0"/>
              <a:t>διάβολο.</a:t>
            </a:r>
            <a:endParaRPr lang="el-GR" sz="2800" dirty="0"/>
          </a:p>
          <a:p>
            <a:pPr>
              <a:lnSpc>
                <a:spcPct val="120000"/>
              </a:lnSpc>
            </a:pPr>
            <a:r>
              <a:rPr lang="el-GR" sz="2800" b="1" dirty="0"/>
              <a:t>Αναψηλάφηση δίκης, Β</a:t>
            </a:r>
            <a:r>
              <a:rPr lang="el-GR" sz="2800" b="1" dirty="0" smtClean="0"/>
              <a:t>. Δικαστήριο </a:t>
            </a:r>
            <a:r>
              <a:rPr lang="el-GR" sz="2800" b="1" dirty="0"/>
              <a:t>Παρισιού:</a:t>
            </a:r>
            <a:r>
              <a:rPr lang="el-GR" sz="2800" dirty="0"/>
              <a:t> αποκατάσταση κατηγορουμένων, πρόστιμο στους προκρίτους, απαγόρευση χρήσης βασανιστηρίων σε Επίσκοπο </a:t>
            </a:r>
            <a:r>
              <a:rPr lang="el-GR" sz="2800" dirty="0" err="1"/>
              <a:t>Arras</a:t>
            </a:r>
            <a:r>
              <a:rPr lang="el-GR" sz="2800" dirty="0"/>
              <a:t> και </a:t>
            </a:r>
            <a:r>
              <a:rPr lang="el-GR" sz="2800" dirty="0" smtClean="0"/>
              <a:t>ιεροεξεταστές.</a:t>
            </a:r>
            <a:endParaRPr lang="el-GR" sz="2800" dirty="0"/>
          </a:p>
          <a:p>
            <a:pPr>
              <a:lnSpc>
                <a:spcPct val="120000"/>
              </a:lnSpc>
            </a:pPr>
            <a:r>
              <a:rPr lang="el-GR" sz="2800" b="1" dirty="0"/>
              <a:t>1435-1487, 28 πραγματείες περί </a:t>
            </a:r>
            <a:r>
              <a:rPr lang="el-GR" sz="2800" b="1" dirty="0" smtClean="0"/>
              <a:t>μαγείας.</a:t>
            </a:r>
            <a:endParaRPr lang="el-GR" sz="2800" b="1" dirty="0"/>
          </a:p>
          <a:p>
            <a:pPr marL="0" indent="0">
              <a:buNone/>
            </a:pPr>
            <a:endParaRPr lang="el-GR" dirty="0"/>
          </a:p>
          <a:p>
            <a:pPr marL="0" indent="0">
              <a:buNone/>
            </a:pPr>
            <a:endParaRPr lang="el-GR" dirty="0" smtClean="0"/>
          </a:p>
          <a:p>
            <a:pPr marL="0" indent="0">
              <a:buNone/>
            </a:pPr>
            <a:endParaRPr lang="el-GR" dirty="0"/>
          </a:p>
        </p:txBody>
      </p:sp>
    </p:spTree>
    <p:extLst>
      <p:ext uri="{BB962C8B-B14F-4D97-AF65-F5344CB8AC3E}">
        <p14:creationId xmlns:p14="http://schemas.microsoft.com/office/powerpoint/2010/main" val="2673157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80728"/>
            <a:ext cx="8229600" cy="4248472"/>
          </a:xfrm>
        </p:spPr>
        <p:txBody>
          <a:bodyPr>
            <a:normAutofit fontScale="92500" lnSpcReduction="10000"/>
          </a:bodyPr>
          <a:lstStyle/>
          <a:p>
            <a:r>
              <a:rPr lang="el-GR" sz="2600" dirty="0"/>
              <a:t>Πάπας Ιννοκέντιος Η΄, </a:t>
            </a:r>
            <a:r>
              <a:rPr lang="fr-FR" sz="2600" dirty="0" err="1"/>
              <a:t>Summis</a:t>
            </a:r>
            <a:r>
              <a:rPr lang="fr-FR" sz="2600" dirty="0"/>
              <a:t> </a:t>
            </a:r>
            <a:r>
              <a:rPr lang="fr-FR" sz="2600" dirty="0" err="1"/>
              <a:t>desiderantes</a:t>
            </a:r>
            <a:r>
              <a:rPr lang="fr-FR" sz="2600" dirty="0"/>
              <a:t> </a:t>
            </a:r>
            <a:r>
              <a:rPr lang="fr-FR" sz="2600" dirty="0" err="1"/>
              <a:t>affectibus</a:t>
            </a:r>
            <a:r>
              <a:rPr lang="fr-FR" sz="2600" dirty="0"/>
              <a:t> (1484)</a:t>
            </a:r>
            <a:br>
              <a:rPr lang="fr-FR" sz="2600" dirty="0"/>
            </a:br>
            <a:r>
              <a:rPr lang="fr-FR" sz="2600" dirty="0"/>
              <a:t>Heinrich Kramer, Jacob </a:t>
            </a:r>
            <a:r>
              <a:rPr lang="fr-FR" sz="2600" dirty="0" err="1"/>
              <a:t>Sprenger</a:t>
            </a:r>
            <a:r>
              <a:rPr lang="fr-FR" sz="2600" dirty="0"/>
              <a:t>, </a:t>
            </a:r>
            <a:r>
              <a:rPr lang="el-GR" sz="2600" dirty="0"/>
              <a:t>Δομινικανοί Ιεροεξεταστές. Χώρος ευθύνης, περιοχή Ρήνου, Βέρνη-</a:t>
            </a:r>
            <a:r>
              <a:rPr lang="el-GR" sz="2600" dirty="0" err="1"/>
              <a:t>Λωζάννη</a:t>
            </a:r>
            <a:r>
              <a:rPr lang="el-GR" sz="2600" dirty="0"/>
              <a:t>, Αυστρία, Βόρεια Ιταλία</a:t>
            </a:r>
            <a:r>
              <a:rPr lang="el-GR" sz="2600" dirty="0" smtClean="0"/>
              <a:t>.</a:t>
            </a:r>
          </a:p>
          <a:p>
            <a:r>
              <a:rPr lang="fr-FR" sz="2600" dirty="0" err="1"/>
              <a:t>Malleus</a:t>
            </a:r>
            <a:r>
              <a:rPr lang="fr-FR" sz="2600" dirty="0"/>
              <a:t> </a:t>
            </a:r>
            <a:r>
              <a:rPr lang="fr-FR" sz="2600" dirty="0" err="1"/>
              <a:t>maleficarum</a:t>
            </a:r>
            <a:r>
              <a:rPr lang="fr-FR" sz="2600" dirty="0"/>
              <a:t> (1487), 15 </a:t>
            </a:r>
            <a:r>
              <a:rPr lang="el-GR" sz="2600" dirty="0"/>
              <a:t>εκδόσεις ως το 1520, 19 επανεκδόσεις 1520-1574, 3 εκδόσεις στη Βενετία, 1574-79, 10 στη Λυών, </a:t>
            </a:r>
            <a:r>
              <a:rPr lang="el-GR" sz="2600" dirty="0" smtClean="0"/>
              <a:t>1584-1669.</a:t>
            </a:r>
            <a:endParaRPr lang="el-GR" sz="2600" dirty="0"/>
          </a:p>
          <a:p>
            <a:r>
              <a:rPr lang="fr-FR" sz="2600" dirty="0"/>
              <a:t>Hans </a:t>
            </a:r>
            <a:r>
              <a:rPr lang="fr-FR" sz="2600" dirty="0" err="1"/>
              <a:t>Vintlet</a:t>
            </a:r>
            <a:r>
              <a:rPr lang="fr-FR" sz="2600" dirty="0"/>
              <a:t>, </a:t>
            </a:r>
            <a:r>
              <a:rPr lang="fr-FR" sz="2600" dirty="0" err="1"/>
              <a:t>Tugenspiegel</a:t>
            </a:r>
            <a:r>
              <a:rPr lang="fr-FR" sz="2600" dirty="0"/>
              <a:t>, </a:t>
            </a:r>
            <a:r>
              <a:rPr lang="fr-FR" sz="2600" dirty="0" err="1"/>
              <a:t>Augsburg</a:t>
            </a:r>
            <a:r>
              <a:rPr lang="fr-FR" sz="2600" dirty="0"/>
              <a:t>, </a:t>
            </a:r>
            <a:r>
              <a:rPr lang="fr-FR" sz="2600" dirty="0" smtClean="0"/>
              <a:t>1486</a:t>
            </a:r>
            <a:r>
              <a:rPr lang="el-GR" sz="2600" dirty="0" smtClean="0"/>
              <a:t>.</a:t>
            </a:r>
            <a:endParaRPr lang="fr-FR" sz="2600" dirty="0"/>
          </a:p>
          <a:p>
            <a:r>
              <a:rPr lang="fr-FR" sz="2600" dirty="0"/>
              <a:t>Ulrich Molitor, De </a:t>
            </a:r>
            <a:r>
              <a:rPr lang="fr-FR" sz="2600" dirty="0" err="1"/>
              <a:t>lamiis</a:t>
            </a:r>
            <a:r>
              <a:rPr lang="fr-FR" sz="2600" dirty="0"/>
              <a:t> et </a:t>
            </a:r>
            <a:r>
              <a:rPr lang="fr-FR" sz="2600" dirty="0" err="1"/>
              <a:t>phitonicis</a:t>
            </a:r>
            <a:r>
              <a:rPr lang="fr-FR" sz="2600" dirty="0"/>
              <a:t>, </a:t>
            </a:r>
            <a:r>
              <a:rPr lang="el-GR" sz="2600" dirty="0"/>
              <a:t>Κωνσταντία, 1489 (15 εκδόσεις)  </a:t>
            </a:r>
            <a:r>
              <a:rPr lang="fr-FR" sz="2600" dirty="0" err="1"/>
              <a:t>Sabbath</a:t>
            </a:r>
            <a:r>
              <a:rPr lang="fr-FR" sz="2600" dirty="0"/>
              <a:t>, </a:t>
            </a:r>
            <a:r>
              <a:rPr lang="el-GR" sz="2600" dirty="0"/>
              <a:t>γυναικεία γυμνότητα, </a:t>
            </a:r>
            <a:r>
              <a:rPr lang="fr-FR" sz="2600" dirty="0" err="1"/>
              <a:t>vanitas</a:t>
            </a:r>
            <a:r>
              <a:rPr lang="fr-FR" sz="2600" dirty="0"/>
              <a:t>, </a:t>
            </a:r>
            <a:r>
              <a:rPr lang="el-GR" sz="2600" dirty="0"/>
              <a:t>θανάσιμος κίνδυνος, γριά </a:t>
            </a:r>
            <a:r>
              <a:rPr lang="el-GR" sz="2600" dirty="0" smtClean="0"/>
              <a:t>μάγισσα.</a:t>
            </a:r>
            <a:endParaRPr lang="el-GR" sz="2600" dirty="0"/>
          </a:p>
          <a:p>
            <a:pPr marL="0" indent="0">
              <a:buNone/>
            </a:pPr>
            <a:endParaRPr lang="el-GR" dirty="0"/>
          </a:p>
        </p:txBody>
      </p:sp>
    </p:spTree>
    <p:extLst>
      <p:ext uri="{BB962C8B-B14F-4D97-AF65-F5344CB8AC3E}">
        <p14:creationId xmlns:p14="http://schemas.microsoft.com/office/powerpoint/2010/main" val="1490809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824"/>
            <a:ext cx="8229600" cy="2736304"/>
          </a:xfrm>
        </p:spPr>
        <p:txBody>
          <a:bodyPr>
            <a:normAutofit/>
          </a:bodyPr>
          <a:lstStyle/>
          <a:p>
            <a:pPr marL="0" indent="0">
              <a:spcBef>
                <a:spcPts val="0"/>
              </a:spcBef>
              <a:buNone/>
            </a:pPr>
            <a:r>
              <a:rPr lang="el-GR" sz="2400" dirty="0"/>
              <a:t>Ορισμένοι λόγιοι άνδρες επισημαίνουν… πως υπάρχουν τρία πράγματα στη Φύση, η Γλώσσα, ο Εκκλησιαστικός και η Γυναίκα που δεν γνωρίζουν όρια στην καλοσύνη ή στη μοχθηρία… όταν κυριεύονται από ένα καλό πνεύμα, υπερέχουν στην αρετή, όταν όμως κυριεύονται από ένα κακό πνεύμα, προχωρούν στις χειρότερες δυνατές αμαρτίες.</a:t>
            </a:r>
          </a:p>
        </p:txBody>
      </p:sp>
    </p:spTree>
    <p:extLst>
      <p:ext uri="{BB962C8B-B14F-4D97-AF65-F5344CB8AC3E}">
        <p14:creationId xmlns:p14="http://schemas.microsoft.com/office/powerpoint/2010/main" val="3256451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56" y="476672"/>
            <a:ext cx="8229600" cy="5606083"/>
          </a:xfrm>
        </p:spPr>
        <p:txBody>
          <a:bodyPr>
            <a:normAutofit fontScale="77500" lnSpcReduction="20000"/>
          </a:bodyPr>
          <a:lstStyle/>
          <a:p>
            <a:pPr marL="0" indent="0">
              <a:spcBef>
                <a:spcPts val="0"/>
              </a:spcBef>
              <a:buNone/>
            </a:pPr>
            <a:r>
              <a:rPr lang="el-GR" dirty="0"/>
              <a:t>	</a:t>
            </a:r>
            <a:r>
              <a:rPr lang="el-GR" dirty="0" smtClean="0"/>
              <a:t>…</a:t>
            </a:r>
            <a:r>
              <a:rPr lang="el-GR" sz="3100" dirty="0" smtClean="0"/>
              <a:t>Η </a:t>
            </a:r>
            <a:r>
              <a:rPr lang="el-GR" sz="3100" dirty="0"/>
              <a:t>μοχθηρία των γυναικών σχολιάζεται στον Εκκλησιαστή XXV: «Δεν υπάρχει κεφάλι πάνω από το κεφάλι του </a:t>
            </a:r>
            <a:r>
              <a:rPr lang="el-GR" sz="3100" dirty="0" smtClean="0"/>
              <a:t>ερπετού… και </a:t>
            </a:r>
            <a:r>
              <a:rPr lang="el-GR" sz="3100" dirty="0"/>
              <a:t>δεν υπάρχει οργή ανώτερη της οργής της γυναίκας. Θα προτιμούσα να αντιμετωπίσω ένα λιοντάρι και έναν δράκο, παρά να συμβιώνω με μια κακιά γυναίκα… Κάθε μοχθηρία είναι μικρή μπροστά στη μοχθηρία της γυναίκας». Εξ αυτού, ο Άγιος Ιωάννης Χρυσόστομος λέει στο κείμενο, «δεν είναι καλό να παντρεύεσαι (Κατά </a:t>
            </a:r>
            <a:r>
              <a:rPr lang="el-GR" sz="3100" dirty="0" err="1"/>
              <a:t>Ματθαίον</a:t>
            </a:r>
            <a:r>
              <a:rPr lang="el-GR" sz="3100" dirty="0"/>
              <a:t> </a:t>
            </a:r>
            <a:r>
              <a:rPr lang="el-GR" sz="3100" dirty="0" err="1"/>
              <a:t>xix</a:t>
            </a:r>
            <a:r>
              <a:rPr lang="el-GR" sz="3100" dirty="0"/>
              <a:t>). Τί είναι η γυναίκα, παρά εχθρός της φιλίας, αναγκαίο κακό, όχληση, ένα κακό της φύσης, ζωγραφισμένο με όμορφα χρώματα!»... Στο δεύτερο βιβλίο της Ρητορικής ο </a:t>
            </a:r>
            <a:r>
              <a:rPr lang="el-GR" sz="3100" dirty="0" err="1"/>
              <a:t>Κικέρων</a:t>
            </a:r>
            <a:r>
              <a:rPr lang="el-GR" sz="3100" dirty="0"/>
              <a:t> αναφέρει, «οι πολλές ορμές των ανδρών τους οδηγούν σε μία αμαρτία, όμως η λαγνεία των γυναικών τις οδηγεί σε όλες τις αμαρτίες. Γιατί η ρίζα της κακότητας των γυναικών είναι η φιλαργυρία». Και ο Σενέκας λέει στις Τραγωδίες του, «η γυναίκα είτε μισεί είτε αγαπά. Δεν υπάρχει τρίτο επίπεδο. Και τα δάκρυα της γυναίκας είναι απατηλά… όταν μια γυναίκα σκέφτεται από μόνη της, σκέφτεται μοχθηρά.</a:t>
            </a:r>
          </a:p>
          <a:p>
            <a:pPr marL="0" indent="0">
              <a:buNone/>
            </a:pPr>
            <a:endParaRPr lang="el-GR" dirty="0"/>
          </a:p>
        </p:txBody>
      </p:sp>
    </p:spTree>
    <p:extLst>
      <p:ext uri="{BB962C8B-B14F-4D97-AF65-F5344CB8AC3E}">
        <p14:creationId xmlns:p14="http://schemas.microsoft.com/office/powerpoint/2010/main" val="2339590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56" y="476672"/>
            <a:ext cx="8229600" cy="5606083"/>
          </a:xfrm>
        </p:spPr>
        <p:txBody>
          <a:bodyPr>
            <a:normAutofit/>
          </a:bodyPr>
          <a:lstStyle/>
          <a:p>
            <a:pPr marL="0" indent="0">
              <a:spcBef>
                <a:spcPts val="0"/>
              </a:spcBef>
              <a:buNone/>
            </a:pPr>
            <a:r>
              <a:rPr lang="el-GR" sz="2400" dirty="0"/>
              <a:t>… Άλλοι πάλι πρότειναν άλλες αιτίες γιατί υπάρχουν περισσότερες δεισιδαίμονες γυναίκες από ό,τι άνδρες. Η πρώτη είναι πως είναι πιο εύπιστες. Και εφόσον κύριος σκοπός του διαβόλου είναι να διαφθείρει την πίστη, προτιμά να επιτίθεται σε εκείνες. Η δεύτερη αιτία είναι ότι οι γυναίκες εντυπωσιάζονται ευκολότερα από τη φύση τους και είναι πιο δεκτικές στην επιρροή ενός άυλου πνεύματος… Η τρίτη αιτία είναι πως είναι κουτσομπόλες και ανίκανες να αποκρύψουν από τις άλλες γυναίκες τα πράγματα που κατέχουν από την άσκηση μοχθηρών τεχνών. Και, επειδή είναι αδύναμες, βρίσκουν έναν εύκολο και κρυφό τρόπο να εκδικηθούν μέσω της μαγείας</a:t>
            </a:r>
            <a:r>
              <a:rPr lang="el-GR" sz="2400" dirty="0" smtClean="0"/>
              <a:t>.…</a:t>
            </a:r>
            <a:r>
              <a:rPr lang="el-GR" sz="2400" dirty="0"/>
              <a:t>  Αληθεύει πως στην Παλαιά Διαθήκη γράφονται πολλά κακά για τις γυναίκες, και αυτό εξαιτίας της πρώτης πλανεύτρας, της Εύας, και των μιμητριών της… </a:t>
            </a:r>
          </a:p>
        </p:txBody>
      </p:sp>
    </p:spTree>
    <p:extLst>
      <p:ext uri="{BB962C8B-B14F-4D97-AF65-F5344CB8AC3E}">
        <p14:creationId xmlns:p14="http://schemas.microsoft.com/office/powerpoint/2010/main" val="1019013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56" y="404664"/>
            <a:ext cx="8229600" cy="5678091"/>
          </a:xfrm>
        </p:spPr>
        <p:txBody>
          <a:bodyPr>
            <a:normAutofit fontScale="77500" lnSpcReduction="20000"/>
          </a:bodyPr>
          <a:lstStyle/>
          <a:p>
            <a:pPr marL="0" indent="0">
              <a:lnSpc>
                <a:spcPct val="120000"/>
              </a:lnSpc>
              <a:spcBef>
                <a:spcPts val="0"/>
              </a:spcBef>
              <a:buNone/>
            </a:pPr>
            <a:r>
              <a:rPr lang="el-GR" sz="3100" dirty="0" smtClean="0"/>
              <a:t>…</a:t>
            </a:r>
            <a:r>
              <a:rPr lang="el-GR" sz="3100" dirty="0"/>
              <a:t>  Σε σχέση με τη διάνοια, ή την κατανόηση των πνευματικών ζητημάτων, φαίνεται πως [οι γυναίκες] είναι διαφορετικής φύσης από τους άνδρες… Ο </a:t>
            </a:r>
            <a:r>
              <a:rPr lang="el-GR" sz="3100" dirty="0" err="1"/>
              <a:t>Τερέντιος</a:t>
            </a:r>
            <a:r>
              <a:rPr lang="el-GR" sz="3100" dirty="0"/>
              <a:t> λέει, «διανοητικά, οι γυναίκες είναι σαν τα μικρά παιδιά»… Όμως, η φυσική αιτία είναι ότι [η γυναίκα] είναι πιο σαρκική από τον άνδρα, όπως φαίνεται από τις πολλές σαρκικές της αθλιότητες. Και πρέπει να σημειωθεί πως υπήρξε ένα ελάττωμα στη δημιουργία της πρώτης γυναίκας, εφόσον αυτή δημιουργήθηκε από ένα κυρτό πλευρό… και εξαιτίας αυτού του ελαττώματος, είναι ένα ατελές ζώο και εξαπατά πάντοτε… Και είναι σαφές από την πρώτη γυναίκα πως έχει μικρή πίστη… στο λόγο του Θεού.  Και αυτό καταδεικνύεται από την ετυμολογία της λέξης. Γιατί η </a:t>
            </a:r>
            <a:r>
              <a:rPr lang="el-GR" sz="3100" dirty="0" err="1"/>
              <a:t>Femina</a:t>
            </a:r>
            <a:r>
              <a:rPr lang="el-GR" sz="3100" dirty="0"/>
              <a:t> προέρχεται από το  </a:t>
            </a:r>
            <a:r>
              <a:rPr lang="el-GR" sz="3100" dirty="0" err="1"/>
              <a:t>Fe</a:t>
            </a:r>
            <a:r>
              <a:rPr lang="el-GR" sz="3100" dirty="0"/>
              <a:t> και το </a:t>
            </a:r>
            <a:r>
              <a:rPr lang="el-GR" sz="3100" dirty="0" err="1"/>
              <a:t>Minus</a:t>
            </a:r>
            <a:r>
              <a:rPr lang="el-GR" sz="3100" dirty="0"/>
              <a:t>, επειδή [η γυναίκα] είναι πάντοτε αδύναμη στη διατήρηση της πίστης…</a:t>
            </a:r>
          </a:p>
          <a:p>
            <a:pPr marL="0" indent="0">
              <a:buNone/>
            </a:pPr>
            <a:endParaRPr lang="el-GR" dirty="0"/>
          </a:p>
        </p:txBody>
      </p:sp>
    </p:spTree>
    <p:extLst>
      <p:ext uri="{BB962C8B-B14F-4D97-AF65-F5344CB8AC3E}">
        <p14:creationId xmlns:p14="http://schemas.microsoft.com/office/powerpoint/2010/main" val="2924617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620688"/>
            <a:ext cx="8229600" cy="5040560"/>
          </a:xfrm>
        </p:spPr>
        <p:txBody>
          <a:bodyPr>
            <a:normAutofit fontScale="92500"/>
          </a:bodyPr>
          <a:lstStyle/>
          <a:p>
            <a:pPr marL="0" indent="0">
              <a:spcBef>
                <a:spcPts val="0"/>
              </a:spcBef>
              <a:buNone/>
            </a:pPr>
            <a:r>
              <a:rPr lang="el-GR" sz="2600" dirty="0"/>
              <a:t>… Και σε σχέση με την άλλη διανοητική της ιδιότητα, τη φυσική της θέληση. Όταν μισεί κάποιον, ξεχειλίζει από οργή και ανυπομονησία μέσα στη ψυχή της, όπως τα κύματα της θάλασσας πάντα φουσκώνουν και κοχλάζουν…</a:t>
            </a:r>
          </a:p>
          <a:p>
            <a:pPr marL="0" indent="0">
              <a:spcBef>
                <a:spcPts val="0"/>
              </a:spcBef>
              <a:buNone/>
            </a:pPr>
            <a:r>
              <a:rPr lang="el-GR" sz="2600" dirty="0" smtClean="0"/>
              <a:t>Εάν </a:t>
            </a:r>
            <a:r>
              <a:rPr lang="el-GR" sz="2600" dirty="0"/>
              <a:t>διερευνήσουμε, βρίσκουμε πως σχεδόν όλα τα βασίλεια του κόσμου ανατράπηκαν εξαιτίας γυναικών. Η Τροία… καταστράφηκε εξαιτίας του βιασμού μιας γυναίκας, της Ελένης… Το βασίλειο των Ιουδαίων υπέφερε καταστροφή και δεινά εξαιτίας της καταραμένης </a:t>
            </a:r>
            <a:r>
              <a:rPr lang="el-GR" sz="2600" dirty="0" err="1"/>
              <a:t>Γιεζεβέλ</a:t>
            </a:r>
            <a:r>
              <a:rPr lang="el-GR" sz="2600" dirty="0"/>
              <a:t> και της κόρης της </a:t>
            </a:r>
            <a:r>
              <a:rPr lang="el-GR" sz="2600" dirty="0" err="1"/>
              <a:t>Αθαλίας</a:t>
            </a:r>
            <a:r>
              <a:rPr lang="el-GR" sz="2600" dirty="0"/>
              <a:t>, βασίλισσας της Ιουδαίας, που προκάλεσε τον αλληλοσπαραγμό των γιών της για να βασιλέψει μόνη… Το βασίλειο των Ρωμαίων υπέφερε τα μεγαλύτερα δεινά από την Κλεοπάτρα,… τη χειρότερη των γυναικών…</a:t>
            </a:r>
          </a:p>
          <a:p>
            <a:pPr marL="0" indent="0">
              <a:buNone/>
            </a:pPr>
            <a:endParaRPr lang="el-GR" sz="2800" dirty="0"/>
          </a:p>
        </p:txBody>
      </p:sp>
    </p:spTree>
    <p:extLst>
      <p:ext uri="{BB962C8B-B14F-4D97-AF65-F5344CB8AC3E}">
        <p14:creationId xmlns:p14="http://schemas.microsoft.com/office/powerpoint/2010/main" val="1562170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56" y="476672"/>
            <a:ext cx="8229600" cy="5606083"/>
          </a:xfrm>
        </p:spPr>
        <p:txBody>
          <a:bodyPr>
            <a:normAutofit/>
          </a:bodyPr>
          <a:lstStyle/>
          <a:p>
            <a:pPr marL="0" indent="0">
              <a:spcBef>
                <a:spcPts val="0"/>
              </a:spcBef>
              <a:buNone/>
            </a:pPr>
            <a:r>
              <a:rPr lang="el-GR" dirty="0"/>
              <a:t> </a:t>
            </a:r>
            <a:r>
              <a:rPr lang="el-GR" sz="2600" dirty="0"/>
              <a:t>…Συμπερασματικά. Κάθε μαγεία πηγάζει από τη σαρκική λαγνεία, η οποία είναι ακόρεστη στις γυναίκες. Βλέπε Παροιμίες </a:t>
            </a:r>
            <a:r>
              <a:rPr lang="el-GR" sz="2600" dirty="0" err="1"/>
              <a:t>xxx</a:t>
            </a:r>
            <a:r>
              <a:rPr lang="el-GR" sz="2600" dirty="0"/>
              <a:t>: «υπάρχουν τρία πράγματα που δεν ικανοποιούνται ποτέ, ένα όμως που ποτέ δεν λέει «αρκετά», και αυτό είναι το στόμα του κόλπου των γυναικών. Για την ανάγκη του κορεσμού της λαγνείας τους, δεν διστάζουν να ζευγαρώνουν ακόμη και με δαίμονες…» Συνεπώς, δεν πρέπει να εκπλήσσει πως περισσότερες γυναίκες είναι μολυσμένες με την αίρεση της μαγείας. Εξ αυτού προκύπτει πως η μαγεία είναι ορθότερο να αποκαλείται η αίρεση των μαγισσών παρά των μάγων…</a:t>
            </a:r>
          </a:p>
        </p:txBody>
      </p:sp>
    </p:spTree>
    <p:extLst>
      <p:ext uri="{BB962C8B-B14F-4D97-AF65-F5344CB8AC3E}">
        <p14:creationId xmlns:p14="http://schemas.microsoft.com/office/powerpoint/2010/main" val="1800511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K</a:t>
            </a:r>
            <a:r>
              <a:rPr lang="el-GR" dirty="0" err="1" smtClean="0"/>
              <a:t>υνηγώντας</a:t>
            </a:r>
            <a:r>
              <a:rPr lang="el-GR" dirty="0" smtClean="0"/>
              <a:t> </a:t>
            </a:r>
            <a:r>
              <a:rPr lang="el-GR" dirty="0"/>
              <a:t>μάγισσες,  1450-1750</a:t>
            </a:r>
          </a:p>
        </p:txBody>
      </p:sp>
      <p:pic>
        <p:nvPicPr>
          <p:cNvPr id="4" name="Θέση περιεχομένου 3"/>
          <p:cNvPicPr>
            <a:picLocks noGrp="1" noChangeAspect="1"/>
          </p:cNvPicPr>
          <p:nvPr>
            <p:ph idx="1"/>
          </p:nvPr>
        </p:nvPicPr>
        <p:blipFill>
          <a:blip r:embed="rId3"/>
          <a:stretch>
            <a:fillRect/>
          </a:stretch>
        </p:blipFill>
        <p:spPr>
          <a:xfrm>
            <a:off x="1835696" y="2276872"/>
            <a:ext cx="6071032" cy="3942112"/>
          </a:xfrm>
          <a:prstGeom prst="rect">
            <a:avLst/>
          </a:prstGeom>
        </p:spPr>
      </p:pic>
      <p:sp>
        <p:nvSpPr>
          <p:cNvPr id="5" name="Θέση κειμένου 1"/>
          <p:cNvSpPr txBox="1">
            <a:spLocks/>
          </p:cNvSpPr>
          <p:nvPr/>
        </p:nvSpPr>
        <p:spPr>
          <a:xfrm>
            <a:off x="3981275" y="1729705"/>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475656" y="1124744"/>
            <a:ext cx="6377467" cy="5090547"/>
          </a:xfrm>
          <a:prstGeom prst="rect">
            <a:avLst/>
          </a:prstGeom>
          <a:ln>
            <a:solidFill>
              <a:schemeClr val="tx1"/>
            </a:solidFill>
          </a:ln>
        </p:spPr>
      </p:pic>
      <p:sp>
        <p:nvSpPr>
          <p:cNvPr id="3" name="Θέση κειμένου 1"/>
          <p:cNvSpPr txBox="1">
            <a:spLocks/>
          </p:cNvSpPr>
          <p:nvPr/>
        </p:nvSpPr>
        <p:spPr>
          <a:xfrm>
            <a:off x="3848176" y="551973"/>
            <a:ext cx="1632426"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655136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691680" y="1196752"/>
            <a:ext cx="6156307" cy="4798860"/>
          </a:xfrm>
          <a:prstGeom prst="rect">
            <a:avLst/>
          </a:prstGeom>
          <a:ln>
            <a:solidFill>
              <a:schemeClr val="tx1"/>
            </a:solidFill>
          </a:ln>
        </p:spPr>
      </p:pic>
      <p:sp>
        <p:nvSpPr>
          <p:cNvPr id="3" name="Θέση κειμένου 1"/>
          <p:cNvSpPr txBox="1">
            <a:spLocks/>
          </p:cNvSpPr>
          <p:nvPr/>
        </p:nvSpPr>
        <p:spPr>
          <a:xfrm>
            <a:off x="3953620" y="620688"/>
            <a:ext cx="1632426"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455271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1143000"/>
          </a:xfrm>
        </p:spPr>
        <p:txBody>
          <a:bodyPr>
            <a:normAutofit fontScale="90000"/>
          </a:bodyPr>
          <a:lstStyle/>
          <a:p>
            <a:r>
              <a:rPr lang="el-GR" dirty="0"/>
              <a:t>1580-1650, 345 τίτλοι δαιμονολογικών πραγματειών, Γαλλία</a:t>
            </a:r>
          </a:p>
        </p:txBody>
      </p:sp>
      <p:sp>
        <p:nvSpPr>
          <p:cNvPr id="3" name="Content Placeholder 2"/>
          <p:cNvSpPr>
            <a:spLocks noGrp="1"/>
          </p:cNvSpPr>
          <p:nvPr>
            <p:ph idx="1"/>
          </p:nvPr>
        </p:nvSpPr>
        <p:spPr>
          <a:xfrm>
            <a:off x="457200" y="2348880"/>
            <a:ext cx="8229600" cy="3301827"/>
          </a:xfrm>
        </p:spPr>
        <p:txBody>
          <a:bodyPr>
            <a:normAutofit/>
          </a:bodyPr>
          <a:lstStyle/>
          <a:p>
            <a:pPr>
              <a:lnSpc>
                <a:spcPct val="120000"/>
              </a:lnSpc>
            </a:pPr>
            <a:r>
              <a:rPr lang="el-GR" sz="2400" dirty="0" err="1" smtClean="0"/>
              <a:t>Jean</a:t>
            </a:r>
            <a:r>
              <a:rPr lang="el-GR" sz="2400" dirty="0" smtClean="0"/>
              <a:t> </a:t>
            </a:r>
            <a:r>
              <a:rPr lang="el-GR" sz="2400" dirty="0" err="1"/>
              <a:t>Bodin</a:t>
            </a:r>
            <a:r>
              <a:rPr lang="el-GR" sz="2400" dirty="0"/>
              <a:t>, De </a:t>
            </a:r>
            <a:r>
              <a:rPr lang="el-GR" sz="2400" dirty="0" err="1"/>
              <a:t>la</a:t>
            </a:r>
            <a:r>
              <a:rPr lang="el-GR" sz="2400" dirty="0"/>
              <a:t> </a:t>
            </a:r>
            <a:r>
              <a:rPr lang="el-GR" sz="2400" dirty="0" smtClean="0"/>
              <a:t>d</a:t>
            </a:r>
            <a:r>
              <a:rPr lang="fr-FR" sz="2400" dirty="0" smtClean="0"/>
              <a:t>é</a:t>
            </a:r>
            <a:r>
              <a:rPr lang="el-GR" sz="2400" dirty="0" err="1" smtClean="0"/>
              <a:t>monomanie</a:t>
            </a:r>
            <a:r>
              <a:rPr lang="el-GR" sz="2400" dirty="0" smtClean="0"/>
              <a:t> </a:t>
            </a:r>
            <a:r>
              <a:rPr lang="el-GR" sz="2400" dirty="0"/>
              <a:t>des </a:t>
            </a:r>
            <a:r>
              <a:rPr lang="el-GR" sz="2400" dirty="0" err="1"/>
              <a:t>sorciers</a:t>
            </a:r>
            <a:r>
              <a:rPr lang="el-GR" sz="2400" dirty="0"/>
              <a:t> (1580): μαγεία, διαβολική διαστροφή δικαιοσύνης (λαϊκή αυτοδικία-αναρχία</a:t>
            </a:r>
            <a:r>
              <a:rPr lang="el-GR" sz="2400" dirty="0" smtClean="0"/>
              <a:t>).</a:t>
            </a:r>
            <a:endParaRPr lang="el-GR" sz="2400" dirty="0"/>
          </a:p>
          <a:p>
            <a:pPr>
              <a:lnSpc>
                <a:spcPct val="120000"/>
              </a:lnSpc>
            </a:pPr>
            <a:r>
              <a:rPr lang="el-GR" sz="2400" dirty="0" smtClean="0"/>
              <a:t>Δαιμονολόγοι</a:t>
            </a:r>
            <a:r>
              <a:rPr lang="el-GR" sz="2400" dirty="0"/>
              <a:t>: </a:t>
            </a:r>
            <a:r>
              <a:rPr lang="el-GR" sz="2400" dirty="0" err="1"/>
              <a:t>Peter</a:t>
            </a:r>
            <a:r>
              <a:rPr lang="el-GR" sz="2400" dirty="0"/>
              <a:t> </a:t>
            </a:r>
            <a:r>
              <a:rPr lang="el-GR" sz="2400" dirty="0" err="1"/>
              <a:t>Binsfeld</a:t>
            </a:r>
            <a:r>
              <a:rPr lang="el-GR" sz="2400" dirty="0"/>
              <a:t> (</a:t>
            </a:r>
            <a:r>
              <a:rPr lang="el-GR" sz="2400" dirty="0" err="1"/>
              <a:t>Τρέβηρα</a:t>
            </a:r>
            <a:r>
              <a:rPr lang="el-GR" sz="2400" dirty="0"/>
              <a:t>) </a:t>
            </a:r>
            <a:r>
              <a:rPr lang="el-GR" sz="2400" dirty="0" err="1"/>
              <a:t>Henri</a:t>
            </a:r>
            <a:r>
              <a:rPr lang="el-GR" sz="2400" dirty="0"/>
              <a:t> </a:t>
            </a:r>
            <a:r>
              <a:rPr lang="el-GR" sz="2400" dirty="0" err="1"/>
              <a:t>Boguet</a:t>
            </a:r>
            <a:r>
              <a:rPr lang="el-GR" sz="2400" dirty="0"/>
              <a:t> (</a:t>
            </a:r>
            <a:r>
              <a:rPr lang="el-GR" sz="2400" dirty="0" err="1"/>
              <a:t>Franche-Comté</a:t>
            </a:r>
            <a:r>
              <a:rPr lang="el-GR" sz="2400" dirty="0"/>
              <a:t>) </a:t>
            </a:r>
            <a:r>
              <a:rPr lang="el-GR" sz="2400" dirty="0" err="1"/>
              <a:t>Pierre</a:t>
            </a:r>
            <a:r>
              <a:rPr lang="el-GR" sz="2400" dirty="0"/>
              <a:t> de </a:t>
            </a:r>
            <a:r>
              <a:rPr lang="el-GR" sz="2400" dirty="0" err="1"/>
              <a:t>Lancre</a:t>
            </a:r>
            <a:r>
              <a:rPr lang="el-GR" sz="2400" dirty="0"/>
              <a:t> (χώρα Βάσκων) </a:t>
            </a:r>
            <a:r>
              <a:rPr lang="el-GR" sz="2400" dirty="0" err="1"/>
              <a:t>Nicolas</a:t>
            </a:r>
            <a:r>
              <a:rPr lang="el-GR" sz="2400" dirty="0"/>
              <a:t> </a:t>
            </a:r>
            <a:r>
              <a:rPr lang="el-GR" sz="2400" dirty="0" err="1"/>
              <a:t>Rémy</a:t>
            </a:r>
            <a:r>
              <a:rPr lang="el-GR" sz="2400" dirty="0"/>
              <a:t> (</a:t>
            </a:r>
            <a:r>
              <a:rPr lang="el-GR" sz="2400" dirty="0" err="1"/>
              <a:t>Λωρραίνη</a:t>
            </a:r>
            <a:r>
              <a:rPr lang="el-GR" sz="2400" dirty="0"/>
              <a:t>) Martin </a:t>
            </a:r>
            <a:r>
              <a:rPr lang="el-GR" sz="2400" dirty="0" err="1"/>
              <a:t>del</a:t>
            </a:r>
            <a:r>
              <a:rPr lang="el-GR" sz="2400" dirty="0"/>
              <a:t> </a:t>
            </a:r>
            <a:r>
              <a:rPr lang="el-GR" sz="2400" dirty="0" err="1"/>
              <a:t>Rio</a:t>
            </a:r>
            <a:r>
              <a:rPr lang="el-GR" sz="2400" dirty="0"/>
              <a:t> (Ισπανικές Κάτω Χώρες</a:t>
            </a:r>
            <a:r>
              <a:rPr lang="el-GR" sz="2400" dirty="0" smtClean="0"/>
              <a:t>).</a:t>
            </a:r>
            <a:endParaRPr lang="el-GR" sz="2400" dirty="0"/>
          </a:p>
        </p:txBody>
      </p:sp>
    </p:spTree>
    <p:extLst>
      <p:ext uri="{BB962C8B-B14F-4D97-AF65-F5344CB8AC3E}">
        <p14:creationId xmlns:p14="http://schemas.microsoft.com/office/powerpoint/2010/main" val="1937178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1580-1650, 345 τίτλοι δαιμονολογικών πραγματειών, Γαλλία</a:t>
            </a:r>
          </a:p>
        </p:txBody>
      </p:sp>
      <p:sp>
        <p:nvSpPr>
          <p:cNvPr id="3" name="Content Placeholder 2"/>
          <p:cNvSpPr>
            <a:spLocks noGrp="1"/>
          </p:cNvSpPr>
          <p:nvPr>
            <p:ph idx="1"/>
          </p:nvPr>
        </p:nvSpPr>
        <p:spPr>
          <a:xfrm>
            <a:off x="457200" y="2060848"/>
            <a:ext cx="8229600" cy="4093915"/>
          </a:xfrm>
        </p:spPr>
        <p:txBody>
          <a:bodyPr>
            <a:normAutofit/>
          </a:bodyPr>
          <a:lstStyle/>
          <a:p>
            <a:pPr>
              <a:lnSpc>
                <a:spcPct val="120000"/>
              </a:lnSpc>
            </a:pPr>
            <a:r>
              <a:rPr lang="el-GR" sz="2400" dirty="0" smtClean="0"/>
              <a:t>Δίκες </a:t>
            </a:r>
            <a:r>
              <a:rPr lang="el-GR" sz="2400" dirty="0"/>
              <a:t>μαγείες, θεατρικές σκηνές εκμάθησης των νέων κανονιστικών επιταγών («εσωτερίκευση» του κακού, μέσω της εισόδου του διαβόλου</a:t>
            </a:r>
            <a:r>
              <a:rPr lang="el-GR" sz="2400" dirty="0" smtClean="0"/>
              <a:t>).</a:t>
            </a:r>
            <a:endParaRPr lang="el-GR" sz="2400" dirty="0"/>
          </a:p>
          <a:p>
            <a:pPr>
              <a:lnSpc>
                <a:spcPct val="120000"/>
              </a:lnSpc>
            </a:pPr>
            <a:r>
              <a:rPr lang="el-GR" sz="2400" dirty="0" err="1" smtClean="0"/>
              <a:t>Δαιμονοποίηση</a:t>
            </a:r>
            <a:r>
              <a:rPr lang="el-GR" sz="2400" dirty="0" smtClean="0"/>
              <a:t> </a:t>
            </a:r>
            <a:r>
              <a:rPr lang="el-GR" sz="2400" dirty="0"/>
              <a:t>μη αναπαραγωγικού </a:t>
            </a:r>
            <a:r>
              <a:rPr lang="el-GR" sz="2400" dirty="0" smtClean="0"/>
              <a:t>σεξ.</a:t>
            </a:r>
            <a:endParaRPr lang="el-GR" sz="2400" dirty="0"/>
          </a:p>
          <a:p>
            <a:pPr>
              <a:lnSpc>
                <a:spcPct val="120000"/>
              </a:lnSpc>
            </a:pPr>
            <a:r>
              <a:rPr lang="el-GR" sz="2400" dirty="0" smtClean="0"/>
              <a:t>Δίκες </a:t>
            </a:r>
            <a:r>
              <a:rPr lang="el-GR" sz="2400" dirty="0"/>
              <a:t>μαγείας: Αφηγήσεις μαρτύρων (δυστυχία, θάνατοι, πείνα) Αφηγήσεις δικαστών, ενοποιητικές, εστιάζουν στη σεξουαλική σχέση των μάγων με τον διάβολο (σημάδι του διαβόλου</a:t>
            </a:r>
            <a:r>
              <a:rPr lang="el-GR" sz="2400" dirty="0" smtClean="0"/>
              <a:t>).</a:t>
            </a:r>
            <a:endParaRPr lang="el-GR" sz="2400" dirty="0"/>
          </a:p>
        </p:txBody>
      </p:sp>
    </p:spTree>
    <p:extLst>
      <p:ext uri="{BB962C8B-B14F-4D97-AF65-F5344CB8AC3E}">
        <p14:creationId xmlns:p14="http://schemas.microsoft.com/office/powerpoint/2010/main" val="1767626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3059832" y="1196752"/>
            <a:ext cx="3164660" cy="4958556"/>
          </a:xfrm>
          <a:prstGeom prst="rect">
            <a:avLst/>
          </a:prstGeom>
          <a:ln>
            <a:solidFill>
              <a:schemeClr val="tx1"/>
            </a:solidFill>
          </a:ln>
        </p:spPr>
      </p:pic>
      <p:sp>
        <p:nvSpPr>
          <p:cNvPr id="4" name="Θέση κειμένου 1"/>
          <p:cNvSpPr txBox="1">
            <a:spLocks/>
          </p:cNvSpPr>
          <p:nvPr/>
        </p:nvSpPr>
        <p:spPr>
          <a:xfrm>
            <a:off x="3825949" y="636860"/>
            <a:ext cx="1632426"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054081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34" y="476672"/>
            <a:ext cx="8229600" cy="1143000"/>
          </a:xfrm>
        </p:spPr>
        <p:txBody>
          <a:bodyPr>
            <a:normAutofit fontScale="90000"/>
          </a:bodyPr>
          <a:lstStyle/>
          <a:p>
            <a:r>
              <a:rPr lang="el-GR" dirty="0"/>
              <a:t>Γυναίκα &amp; μαγεία στη γαλλική δαιμονολογία, 16ος – 17ος αι.</a:t>
            </a:r>
          </a:p>
        </p:txBody>
      </p:sp>
      <p:sp>
        <p:nvSpPr>
          <p:cNvPr id="3" name="Content Placeholder 2"/>
          <p:cNvSpPr>
            <a:spLocks noGrp="1"/>
          </p:cNvSpPr>
          <p:nvPr>
            <p:ph idx="1"/>
          </p:nvPr>
        </p:nvSpPr>
        <p:spPr>
          <a:xfrm>
            <a:off x="457200" y="2420888"/>
            <a:ext cx="8229600" cy="2880320"/>
          </a:xfrm>
        </p:spPr>
        <p:txBody>
          <a:bodyPr>
            <a:normAutofit fontScale="85000" lnSpcReduction="20000"/>
          </a:bodyPr>
          <a:lstStyle/>
          <a:p>
            <a:pPr>
              <a:lnSpc>
                <a:spcPct val="120000"/>
              </a:lnSpc>
            </a:pPr>
            <a:r>
              <a:rPr lang="fr-FR" sz="2800" dirty="0"/>
              <a:t>Jean Bodin, De la </a:t>
            </a:r>
            <a:r>
              <a:rPr lang="fr-FR" sz="2800" dirty="0" smtClean="0"/>
              <a:t>démonomanie </a:t>
            </a:r>
            <a:r>
              <a:rPr lang="fr-FR" sz="2800" dirty="0"/>
              <a:t>des sorciers (1580</a:t>
            </a:r>
            <a:r>
              <a:rPr lang="fr-FR" sz="2800" dirty="0" smtClean="0"/>
              <a:t>)</a:t>
            </a:r>
            <a:r>
              <a:rPr lang="el-GR" sz="2800" dirty="0" smtClean="0"/>
              <a:t>.</a:t>
            </a:r>
            <a:r>
              <a:rPr lang="fr-FR" sz="2800" dirty="0" smtClean="0"/>
              <a:t>  </a:t>
            </a:r>
            <a:endParaRPr lang="fr-FR" sz="2800" dirty="0"/>
          </a:p>
          <a:p>
            <a:pPr>
              <a:lnSpc>
                <a:spcPct val="120000"/>
              </a:lnSpc>
            </a:pPr>
            <a:r>
              <a:rPr lang="fr-FR" sz="2800" dirty="0" smtClean="0"/>
              <a:t>Pierre </a:t>
            </a:r>
            <a:r>
              <a:rPr lang="fr-FR" sz="2800" dirty="0"/>
              <a:t>de </a:t>
            </a:r>
            <a:r>
              <a:rPr lang="fr-FR" sz="2800" dirty="0" err="1"/>
              <a:t>Lancre</a:t>
            </a:r>
            <a:r>
              <a:rPr lang="fr-FR" sz="2800" dirty="0"/>
              <a:t>, Tableau de l’inconstance des mauvais anges et </a:t>
            </a:r>
            <a:r>
              <a:rPr lang="fr-FR" sz="2800" dirty="0" smtClean="0"/>
              <a:t>démons </a:t>
            </a:r>
            <a:r>
              <a:rPr lang="fr-FR" sz="2800" dirty="0"/>
              <a:t>(1612) Pierre </a:t>
            </a:r>
            <a:r>
              <a:rPr lang="fr-FR" sz="2800" dirty="0" err="1"/>
              <a:t>Nodé</a:t>
            </a:r>
            <a:r>
              <a:rPr lang="fr-FR" sz="2800" dirty="0"/>
              <a:t>, </a:t>
            </a:r>
            <a:r>
              <a:rPr lang="fr-FR" sz="2800" dirty="0" smtClean="0"/>
              <a:t>Déclaration </a:t>
            </a:r>
            <a:r>
              <a:rPr lang="fr-FR" sz="2800" dirty="0"/>
              <a:t>contre l’erreur </a:t>
            </a:r>
            <a:r>
              <a:rPr lang="fr-FR" sz="2800" dirty="0" smtClean="0"/>
              <a:t>exécrable </a:t>
            </a:r>
            <a:r>
              <a:rPr lang="fr-FR" sz="2800" dirty="0"/>
              <a:t>des </a:t>
            </a:r>
            <a:r>
              <a:rPr lang="fr-FR" sz="2800" dirty="0" err="1" smtClean="0"/>
              <a:t>maléficiers</a:t>
            </a:r>
            <a:r>
              <a:rPr lang="fr-FR" sz="2800" dirty="0" smtClean="0"/>
              <a:t> </a:t>
            </a:r>
            <a:r>
              <a:rPr lang="fr-FR" sz="2800" dirty="0"/>
              <a:t>(1579</a:t>
            </a:r>
            <a:r>
              <a:rPr lang="fr-FR" sz="2800" dirty="0" smtClean="0"/>
              <a:t>)</a:t>
            </a:r>
            <a:r>
              <a:rPr lang="el-GR" sz="2800" dirty="0" smtClean="0"/>
              <a:t>.</a:t>
            </a:r>
            <a:endParaRPr lang="fr-FR" sz="2800" dirty="0"/>
          </a:p>
          <a:p>
            <a:pPr>
              <a:lnSpc>
                <a:spcPct val="120000"/>
              </a:lnSpc>
            </a:pPr>
            <a:r>
              <a:rPr lang="fr-FR" sz="2800" dirty="0" smtClean="0"/>
              <a:t>Les </a:t>
            </a:r>
            <a:r>
              <a:rPr lang="fr-FR" sz="2800" dirty="0"/>
              <a:t>controverses des sexes masculin et </a:t>
            </a:r>
            <a:r>
              <a:rPr lang="fr-FR" sz="2800" dirty="0" smtClean="0"/>
              <a:t>féminin </a:t>
            </a:r>
            <a:r>
              <a:rPr lang="fr-FR" sz="2800" dirty="0"/>
              <a:t>(1534</a:t>
            </a:r>
            <a:r>
              <a:rPr lang="fr-FR" sz="2800" dirty="0" smtClean="0"/>
              <a:t>)</a:t>
            </a:r>
            <a:r>
              <a:rPr lang="el-GR" sz="2800" dirty="0" smtClean="0"/>
              <a:t>.</a:t>
            </a:r>
            <a:endParaRPr lang="fr-FR" sz="2800" dirty="0"/>
          </a:p>
          <a:p>
            <a:pPr>
              <a:lnSpc>
                <a:spcPct val="120000"/>
              </a:lnSpc>
            </a:pPr>
            <a:r>
              <a:rPr lang="el-GR" sz="2800" dirty="0" smtClean="0"/>
              <a:t>Η </a:t>
            </a:r>
            <a:r>
              <a:rPr lang="el-GR" sz="2800" dirty="0"/>
              <a:t>θηλυκότητα της μάγισσας, προϋπόθεση της </a:t>
            </a:r>
            <a:r>
              <a:rPr lang="el-GR" sz="2800" dirty="0" smtClean="0"/>
              <a:t>μαγείας.</a:t>
            </a:r>
            <a:endParaRPr lang="el-GR" sz="2800" dirty="0"/>
          </a:p>
          <a:p>
            <a:pPr marL="0" indent="0">
              <a:buNone/>
            </a:pPr>
            <a:endParaRPr lang="el-GR" dirty="0"/>
          </a:p>
        </p:txBody>
      </p:sp>
    </p:spTree>
    <p:extLst>
      <p:ext uri="{BB962C8B-B14F-4D97-AF65-F5344CB8AC3E}">
        <p14:creationId xmlns:p14="http://schemas.microsoft.com/office/powerpoint/2010/main" val="3446951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78" y="404664"/>
            <a:ext cx="8229600" cy="1143000"/>
          </a:xfrm>
        </p:spPr>
        <p:txBody>
          <a:bodyPr>
            <a:normAutofit fontScale="90000"/>
          </a:bodyPr>
          <a:lstStyle/>
          <a:p>
            <a:r>
              <a:rPr lang="el-GR" dirty="0"/>
              <a:t>Γυναίκα &amp; μαγεία στη γαλλική δαιμονολογία, 16ος – 17ος αι.</a:t>
            </a:r>
          </a:p>
        </p:txBody>
      </p:sp>
      <p:sp>
        <p:nvSpPr>
          <p:cNvPr id="3" name="Content Placeholder 2"/>
          <p:cNvSpPr>
            <a:spLocks noGrp="1"/>
          </p:cNvSpPr>
          <p:nvPr>
            <p:ph idx="1"/>
          </p:nvPr>
        </p:nvSpPr>
        <p:spPr>
          <a:xfrm>
            <a:off x="457200" y="2204864"/>
            <a:ext cx="8229600" cy="3816424"/>
          </a:xfrm>
        </p:spPr>
        <p:txBody>
          <a:bodyPr>
            <a:normAutofit/>
          </a:bodyPr>
          <a:lstStyle/>
          <a:p>
            <a:pPr>
              <a:lnSpc>
                <a:spcPct val="120000"/>
              </a:lnSpc>
            </a:pPr>
            <a:r>
              <a:rPr lang="el-GR" sz="2400" dirty="0" smtClean="0"/>
              <a:t>Συμβολικό </a:t>
            </a:r>
            <a:r>
              <a:rPr lang="el-GR" sz="2400" dirty="0"/>
              <a:t>σύστημα αναπαράστασης πραγματικότητας: </a:t>
            </a:r>
            <a:endParaRPr lang="el-GR" sz="2400" dirty="0" smtClean="0"/>
          </a:p>
          <a:p>
            <a:pPr marL="0" indent="0">
              <a:lnSpc>
                <a:spcPct val="120000"/>
              </a:lnSpc>
              <a:buNone/>
            </a:pPr>
            <a:r>
              <a:rPr lang="el-GR" sz="2400" dirty="0" smtClean="0"/>
              <a:t>Άνδρας-καλό-ιερό-θερμό-στεγνό-Χριστός.</a:t>
            </a:r>
            <a:endParaRPr lang="el-GR" sz="2400" dirty="0"/>
          </a:p>
          <a:p>
            <a:pPr marL="0" indent="0">
              <a:lnSpc>
                <a:spcPct val="120000"/>
              </a:lnSpc>
              <a:buNone/>
            </a:pPr>
            <a:r>
              <a:rPr lang="el-GR" sz="2400" dirty="0" smtClean="0"/>
              <a:t>Γυναίκα-κακό-ανίερο-ψυχρό-υγρό-Αντίχριστος.</a:t>
            </a:r>
            <a:endParaRPr lang="el-GR" sz="2400" dirty="0"/>
          </a:p>
          <a:p>
            <a:pPr marL="0" indent="0">
              <a:lnSpc>
                <a:spcPct val="120000"/>
              </a:lnSpc>
              <a:buNone/>
            </a:pPr>
            <a:r>
              <a:rPr lang="el-GR" sz="2400" dirty="0" smtClean="0"/>
              <a:t>Γυναίκα</a:t>
            </a:r>
            <a:r>
              <a:rPr lang="el-GR" sz="2400" dirty="0"/>
              <a:t>, αντίστροφη, αρνητική απεικόνιση άνδρα στο πλαίσιο ενός διπολικού </a:t>
            </a:r>
            <a:r>
              <a:rPr lang="el-GR" sz="2400" dirty="0" smtClean="0"/>
              <a:t>σύμπαντος.</a:t>
            </a:r>
            <a:endParaRPr lang="el-GR" sz="2400" dirty="0"/>
          </a:p>
          <a:p>
            <a:pPr>
              <a:lnSpc>
                <a:spcPct val="120000"/>
              </a:lnSpc>
            </a:pPr>
            <a:r>
              <a:rPr lang="el-GR" sz="2400" dirty="0" smtClean="0"/>
              <a:t>Μαγεία</a:t>
            </a:r>
            <a:r>
              <a:rPr lang="el-GR" sz="2400" dirty="0"/>
              <a:t>, αντιστροφή θρησκείας, κοινωνικής και πολιτικής </a:t>
            </a:r>
            <a:r>
              <a:rPr lang="el-GR" sz="2400" dirty="0" smtClean="0"/>
              <a:t>ζωής.</a:t>
            </a:r>
            <a:endParaRPr lang="el-GR" sz="2400" dirty="0"/>
          </a:p>
          <a:p>
            <a:pPr marL="0" indent="0">
              <a:buNone/>
            </a:pPr>
            <a:endParaRPr lang="el-GR" dirty="0"/>
          </a:p>
        </p:txBody>
      </p:sp>
    </p:spTree>
    <p:extLst>
      <p:ext uri="{BB962C8B-B14F-4D97-AF65-F5344CB8AC3E}">
        <p14:creationId xmlns:p14="http://schemas.microsoft.com/office/powerpoint/2010/main" val="2792524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3131840" y="1268760"/>
            <a:ext cx="3092656" cy="4746574"/>
          </a:xfrm>
          <a:prstGeom prst="rect">
            <a:avLst/>
          </a:prstGeom>
          <a:ln>
            <a:solidFill>
              <a:schemeClr val="tx1"/>
            </a:solidFill>
          </a:ln>
        </p:spPr>
      </p:pic>
      <p:sp>
        <p:nvSpPr>
          <p:cNvPr id="3" name="Θέση κειμένου 1"/>
          <p:cNvSpPr txBox="1">
            <a:spLocks/>
          </p:cNvSpPr>
          <p:nvPr/>
        </p:nvSpPr>
        <p:spPr>
          <a:xfrm>
            <a:off x="3861955" y="721593"/>
            <a:ext cx="1632426"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06934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t>Ο ιεροεξεταστής και η μάγισσα: Παράλληλες αναγνώσεις ενός παγανιστικού μύθου</a:t>
            </a:r>
          </a:p>
        </p:txBody>
      </p:sp>
      <p:sp>
        <p:nvSpPr>
          <p:cNvPr id="3" name="Content Placeholder 2"/>
          <p:cNvSpPr>
            <a:spLocks noGrp="1"/>
          </p:cNvSpPr>
          <p:nvPr>
            <p:ph idx="1"/>
          </p:nvPr>
        </p:nvSpPr>
        <p:spPr>
          <a:xfrm>
            <a:off x="457200" y="1916832"/>
            <a:ext cx="8229600" cy="4237931"/>
          </a:xfrm>
        </p:spPr>
        <p:txBody>
          <a:bodyPr>
            <a:normAutofit/>
          </a:bodyPr>
          <a:lstStyle/>
          <a:p>
            <a:r>
              <a:rPr lang="el-GR" sz="2400" dirty="0"/>
              <a:t>«Ό,τι δεν κατανοούσαν, οι ιεροεξεταστές το μετέθεταν σε έναν οικείο προς αυτούς κώδικα» </a:t>
            </a:r>
            <a:r>
              <a:rPr lang="fr-FR" sz="2400" dirty="0"/>
              <a:t>Carlo </a:t>
            </a:r>
            <a:r>
              <a:rPr lang="fr-FR" sz="2400" dirty="0" err="1" smtClean="0"/>
              <a:t>Ginzburg</a:t>
            </a:r>
            <a:r>
              <a:rPr lang="el-GR" sz="2400" dirty="0" smtClean="0"/>
              <a:t>.</a:t>
            </a:r>
            <a:endParaRPr lang="fr-FR" sz="2400" dirty="0"/>
          </a:p>
          <a:p>
            <a:r>
              <a:rPr lang="fr-FR" sz="2400" dirty="0" smtClean="0"/>
              <a:t>Modena,1519</a:t>
            </a:r>
            <a:endParaRPr lang="fr-FR" sz="2400" dirty="0"/>
          </a:p>
          <a:p>
            <a:pPr marL="0" indent="0">
              <a:buNone/>
            </a:pPr>
            <a:r>
              <a:rPr lang="el-GR" sz="2400" dirty="0"/>
              <a:t>Δομινικανός </a:t>
            </a:r>
            <a:r>
              <a:rPr lang="fr-FR" sz="2400" dirty="0"/>
              <a:t>Bartolomeo Spina, </a:t>
            </a:r>
            <a:r>
              <a:rPr lang="el-GR" sz="2400" dirty="0" err="1"/>
              <a:t>βικάριος</a:t>
            </a:r>
            <a:r>
              <a:rPr lang="el-GR" sz="2400" dirty="0"/>
              <a:t> ιεροεξεταστή </a:t>
            </a:r>
            <a:r>
              <a:rPr lang="fr-FR" sz="2400" dirty="0" err="1"/>
              <a:t>Modena</a:t>
            </a:r>
            <a:r>
              <a:rPr lang="fr-FR" sz="2400" dirty="0"/>
              <a:t>, 1518-20, 17 </a:t>
            </a:r>
            <a:r>
              <a:rPr lang="el-GR" sz="2400" dirty="0"/>
              <a:t>υποθέσεις μαγείας, 1523, </a:t>
            </a:r>
            <a:r>
              <a:rPr lang="fr-FR" sz="2400" dirty="0" err="1"/>
              <a:t>Questio</a:t>
            </a:r>
            <a:r>
              <a:rPr lang="fr-FR" sz="2400" dirty="0"/>
              <a:t> de </a:t>
            </a:r>
            <a:r>
              <a:rPr lang="fr-FR" sz="2400" dirty="0" err="1" smtClean="0"/>
              <a:t>Strigibus</a:t>
            </a:r>
            <a:r>
              <a:rPr lang="el-GR" sz="2400" dirty="0" smtClean="0"/>
              <a:t>.</a:t>
            </a:r>
            <a:endParaRPr lang="fr-FR" sz="2400" dirty="0"/>
          </a:p>
          <a:p>
            <a:r>
              <a:rPr lang="fr-FR" sz="2400" dirty="0" err="1"/>
              <a:t>Zilia</a:t>
            </a:r>
            <a:r>
              <a:rPr lang="fr-FR" sz="2400" dirty="0"/>
              <a:t>, </a:t>
            </a:r>
            <a:r>
              <a:rPr lang="el-GR" sz="2400" dirty="0" smtClean="0"/>
              <a:t>μάγισσα.</a:t>
            </a:r>
            <a:endParaRPr lang="el-GR" sz="2400" dirty="0"/>
          </a:p>
          <a:p>
            <a:r>
              <a:rPr lang="fr-FR" sz="2400" dirty="0"/>
              <a:t>Giovanni da </a:t>
            </a:r>
            <a:r>
              <a:rPr lang="fr-FR" sz="2400" dirty="0" err="1"/>
              <a:t>Rodigo</a:t>
            </a:r>
            <a:r>
              <a:rPr lang="fr-FR" sz="2400" dirty="0"/>
              <a:t>, </a:t>
            </a:r>
            <a:r>
              <a:rPr lang="el-GR" sz="2400" dirty="0"/>
              <a:t>μάρτυρας: «Η αφέντρα του </a:t>
            </a:r>
            <a:r>
              <a:rPr lang="fr-FR" sz="2400" dirty="0" err="1"/>
              <a:t>sabbath</a:t>
            </a:r>
            <a:r>
              <a:rPr lang="fr-FR" sz="2400" dirty="0"/>
              <a:t> </a:t>
            </a:r>
            <a:r>
              <a:rPr lang="el-GR" sz="2400" dirty="0"/>
              <a:t>χτύπησε με το ραβδί της το δέρμα και τα κόκαλα ενός φαγωμένου βοδιού, </a:t>
            </a:r>
            <a:r>
              <a:rPr lang="el-GR" sz="2400" dirty="0" smtClean="0"/>
              <a:t>ζωντανεύοντας.</a:t>
            </a:r>
            <a:endParaRPr lang="el-GR" sz="2400" dirty="0"/>
          </a:p>
        </p:txBody>
      </p:sp>
    </p:spTree>
    <p:extLst>
      <p:ext uri="{BB962C8B-B14F-4D97-AF65-F5344CB8AC3E}">
        <p14:creationId xmlns:p14="http://schemas.microsoft.com/office/powerpoint/2010/main" val="1641876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845840"/>
            <a:ext cx="3960440" cy="998984"/>
          </a:xfrm>
        </p:spPr>
        <p:txBody>
          <a:bodyPr>
            <a:normAutofit fontScale="90000"/>
          </a:bodyPr>
          <a:lstStyle/>
          <a:p>
            <a:r>
              <a:rPr lang="el-GR" dirty="0"/>
              <a:t>Λαϊκά στρώματα (Ζ</a:t>
            </a:r>
            <a:r>
              <a:rPr lang="fr-FR" dirty="0" err="1"/>
              <a:t>ilia</a:t>
            </a:r>
            <a:r>
              <a:rPr lang="fr-FR" dirty="0"/>
              <a:t>)</a:t>
            </a:r>
            <a:br>
              <a:rPr lang="fr-FR" dirty="0"/>
            </a:br>
            <a:endParaRPr lang="el-GR" dirty="0"/>
          </a:p>
        </p:txBody>
      </p:sp>
      <p:sp>
        <p:nvSpPr>
          <p:cNvPr id="3" name="Content Placeholder 2"/>
          <p:cNvSpPr>
            <a:spLocks noGrp="1"/>
          </p:cNvSpPr>
          <p:nvPr>
            <p:ph idx="1"/>
          </p:nvPr>
        </p:nvSpPr>
        <p:spPr>
          <a:xfrm>
            <a:off x="469421" y="1628800"/>
            <a:ext cx="3310491" cy="4525963"/>
          </a:xfrm>
        </p:spPr>
        <p:txBody>
          <a:bodyPr>
            <a:normAutofit fontScale="85000" lnSpcReduction="10000"/>
          </a:bodyPr>
          <a:lstStyle/>
          <a:p>
            <a:pPr marL="0" indent="0">
              <a:lnSpc>
                <a:spcPct val="120000"/>
              </a:lnSpc>
              <a:spcBef>
                <a:spcPts val="0"/>
              </a:spcBef>
              <a:buNone/>
            </a:pPr>
            <a:r>
              <a:rPr lang="el-GR" sz="3100" dirty="0"/>
              <a:t>Δαιμονική εξαπάτηση,</a:t>
            </a:r>
          </a:p>
          <a:p>
            <a:pPr marL="0" indent="0">
              <a:lnSpc>
                <a:spcPct val="120000"/>
              </a:lnSpc>
              <a:spcBef>
                <a:spcPts val="0"/>
              </a:spcBef>
              <a:buNone/>
            </a:pPr>
            <a:r>
              <a:rPr lang="el-GR" sz="3100" dirty="0"/>
              <a:t>Τέχνη ψευδαίσθησης</a:t>
            </a:r>
          </a:p>
          <a:p>
            <a:pPr marL="0" indent="0">
              <a:lnSpc>
                <a:spcPct val="120000"/>
              </a:lnSpc>
              <a:spcBef>
                <a:spcPts val="0"/>
              </a:spcBef>
              <a:buNone/>
            </a:pPr>
            <a:r>
              <a:rPr lang="el-GR" sz="3100" dirty="0"/>
              <a:t>Ο διάβολος «πιθήκιζε» τον Θεό</a:t>
            </a:r>
          </a:p>
          <a:p>
            <a:pPr marL="0" indent="0">
              <a:lnSpc>
                <a:spcPct val="120000"/>
              </a:lnSpc>
              <a:spcBef>
                <a:spcPts val="0"/>
              </a:spcBef>
              <a:buNone/>
            </a:pPr>
            <a:r>
              <a:rPr lang="el-GR" sz="3100" dirty="0"/>
              <a:t>«ξαναζωντάνεμα βοδιού»,</a:t>
            </a:r>
          </a:p>
          <a:p>
            <a:pPr marL="0" indent="0">
              <a:lnSpc>
                <a:spcPct val="120000"/>
              </a:lnSpc>
              <a:spcBef>
                <a:spcPts val="0"/>
              </a:spcBef>
              <a:buNone/>
            </a:pPr>
            <a:r>
              <a:rPr lang="el-GR" sz="3100" dirty="0"/>
              <a:t>Άγιος Γερμανός (</a:t>
            </a:r>
            <a:r>
              <a:rPr lang="fr-FR" sz="3100" dirty="0"/>
              <a:t>Auxerre, 5</a:t>
            </a:r>
            <a:r>
              <a:rPr lang="el-GR" sz="3100" baseline="30000" dirty="0" err="1" smtClean="0"/>
              <a:t>ος</a:t>
            </a:r>
            <a:r>
              <a:rPr lang="el-GR" sz="3100" dirty="0" smtClean="0"/>
              <a:t> αι</a:t>
            </a:r>
            <a:r>
              <a:rPr lang="el-GR" sz="3100" dirty="0"/>
              <a:t>.)</a:t>
            </a:r>
          </a:p>
          <a:p>
            <a:pPr marL="0" indent="0">
              <a:lnSpc>
                <a:spcPct val="120000"/>
              </a:lnSpc>
              <a:spcBef>
                <a:spcPts val="0"/>
              </a:spcBef>
              <a:buNone/>
            </a:pPr>
            <a:r>
              <a:rPr lang="fr-FR" sz="3100" dirty="0"/>
              <a:t>Vita </a:t>
            </a:r>
            <a:r>
              <a:rPr lang="fr-FR" sz="3100" dirty="0" err="1"/>
              <a:t>Germani</a:t>
            </a:r>
            <a:r>
              <a:rPr lang="fr-FR" sz="3100" dirty="0"/>
              <a:t>, </a:t>
            </a:r>
            <a:r>
              <a:rPr lang="fr-FR" sz="3100" dirty="0" err="1"/>
              <a:t>Miracula</a:t>
            </a:r>
            <a:r>
              <a:rPr lang="fr-FR" sz="3100" dirty="0"/>
              <a:t> </a:t>
            </a:r>
            <a:r>
              <a:rPr lang="fr-FR" sz="3100" dirty="0" err="1" smtClean="0"/>
              <a:t>Germani</a:t>
            </a:r>
            <a:r>
              <a:rPr lang="el-GR" sz="3100" dirty="0" smtClean="0"/>
              <a:t>.</a:t>
            </a:r>
            <a:endParaRPr lang="fr-FR" sz="3100" dirty="0"/>
          </a:p>
          <a:p>
            <a:pPr marL="0" indent="0">
              <a:buNone/>
            </a:pPr>
            <a:endParaRPr lang="el-GR" dirty="0"/>
          </a:p>
        </p:txBody>
      </p:sp>
      <p:sp>
        <p:nvSpPr>
          <p:cNvPr id="5" name="Title 1"/>
          <p:cNvSpPr txBox="1">
            <a:spLocks/>
          </p:cNvSpPr>
          <p:nvPr/>
        </p:nvSpPr>
        <p:spPr>
          <a:xfrm>
            <a:off x="616556" y="0"/>
            <a:ext cx="2962672" cy="14714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kern="1200">
                <a:solidFill>
                  <a:srgbClr val="5075BC"/>
                </a:solidFill>
                <a:latin typeface="+mj-lt"/>
                <a:ea typeface="+mj-ea"/>
                <a:cs typeface="+mj-cs"/>
              </a:defRPr>
            </a:lvl1pPr>
          </a:lstStyle>
          <a:p>
            <a:r>
              <a:rPr lang="fr-FR" dirty="0" smtClean="0"/>
              <a:t>Spina</a:t>
            </a:r>
            <a:endParaRPr lang="el-GR" dirty="0"/>
          </a:p>
        </p:txBody>
      </p:sp>
      <p:sp>
        <p:nvSpPr>
          <p:cNvPr id="6" name="Content Placeholder 2"/>
          <p:cNvSpPr txBox="1">
            <a:spLocks/>
          </p:cNvSpPr>
          <p:nvPr/>
        </p:nvSpPr>
        <p:spPr>
          <a:xfrm>
            <a:off x="5076056" y="1661263"/>
            <a:ext cx="3526515" cy="4525963"/>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l-GR" sz="2400" dirty="0" smtClean="0"/>
              <a:t>Αρχαϊκός </a:t>
            </a:r>
            <a:r>
              <a:rPr lang="el-GR" sz="2400" dirty="0"/>
              <a:t>μύθος, έθιμα θηρευτικών κοινωνιών (επιστροφή/ αναγέννηση θηράματος)</a:t>
            </a:r>
          </a:p>
          <a:p>
            <a:pPr marL="0" indent="0">
              <a:spcBef>
                <a:spcPts val="0"/>
              </a:spcBef>
              <a:buNone/>
            </a:pPr>
            <a:r>
              <a:rPr lang="el-GR" sz="2400" dirty="0" err="1" smtClean="0"/>
              <a:t>Τaranis</a:t>
            </a:r>
            <a:r>
              <a:rPr lang="el-GR" sz="2400" dirty="0" smtClean="0"/>
              <a:t> </a:t>
            </a:r>
            <a:r>
              <a:rPr lang="el-GR" sz="2400" dirty="0"/>
              <a:t>(Κέλτες) </a:t>
            </a:r>
            <a:r>
              <a:rPr lang="el-GR" sz="2400" dirty="0" err="1"/>
              <a:t>Thor</a:t>
            </a:r>
            <a:r>
              <a:rPr lang="el-GR" sz="2400" dirty="0"/>
              <a:t> (Γερμανοί)</a:t>
            </a:r>
          </a:p>
          <a:p>
            <a:pPr marL="0" indent="0">
              <a:spcBef>
                <a:spcPts val="0"/>
              </a:spcBef>
              <a:buNone/>
            </a:pPr>
            <a:r>
              <a:rPr lang="el-GR" sz="2400" dirty="0"/>
              <a:t>Λαϊκή θρησκεία &amp; προχριστιανικές </a:t>
            </a:r>
            <a:r>
              <a:rPr lang="el-GR" sz="2400" dirty="0" smtClean="0"/>
              <a:t>δοξασίες.</a:t>
            </a:r>
            <a:endParaRPr lang="el-GR" sz="2400" dirty="0"/>
          </a:p>
          <a:p>
            <a:pPr marL="0" indent="0">
              <a:buFont typeface="Arial" pitchFamily="34" charset="0"/>
              <a:buNone/>
            </a:pPr>
            <a:endParaRPr lang="el-GR" dirty="0" smtClean="0"/>
          </a:p>
        </p:txBody>
      </p:sp>
    </p:spTree>
    <p:extLst>
      <p:ext uri="{BB962C8B-B14F-4D97-AF65-F5344CB8AC3E}">
        <p14:creationId xmlns:p14="http://schemas.microsoft.com/office/powerpoint/2010/main" val="2920797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2843808" y="1484784"/>
            <a:ext cx="3536320" cy="4525962"/>
          </a:xfrm>
          <a:prstGeom prst="rect">
            <a:avLst/>
          </a:prstGeom>
          <a:ln>
            <a:solidFill>
              <a:schemeClr val="tx1"/>
            </a:solidFill>
          </a:ln>
        </p:spPr>
      </p:pic>
      <p:sp>
        <p:nvSpPr>
          <p:cNvPr id="3" name="Θέση κειμένου 1"/>
          <p:cNvSpPr txBox="1">
            <a:spLocks/>
          </p:cNvSpPr>
          <p:nvPr/>
        </p:nvSpPr>
        <p:spPr>
          <a:xfrm>
            <a:off x="3722031" y="937617"/>
            <a:ext cx="1779873"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273207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143000"/>
          </a:xfrm>
        </p:spPr>
        <p:txBody>
          <a:bodyPr>
            <a:normAutofit/>
          </a:bodyPr>
          <a:lstStyle/>
          <a:p>
            <a:r>
              <a:rPr lang="el-GR" sz="2800" dirty="0"/>
              <a:t>Γυναίκα και μαγεία στα </a:t>
            </a:r>
            <a:r>
              <a:rPr lang="fr-FR" sz="2800" dirty="0" err="1"/>
              <a:t>Malleus</a:t>
            </a:r>
            <a:r>
              <a:rPr lang="fr-FR" sz="2800" dirty="0"/>
              <a:t> </a:t>
            </a:r>
            <a:r>
              <a:rPr lang="fr-FR" sz="2800" dirty="0" err="1"/>
              <a:t>maleficarum</a:t>
            </a:r>
            <a:r>
              <a:rPr lang="fr-FR" sz="2800" dirty="0"/>
              <a:t>, De </a:t>
            </a:r>
            <a:r>
              <a:rPr lang="fr-FR" sz="2800" dirty="0" err="1"/>
              <a:t>praestigiis</a:t>
            </a:r>
            <a:r>
              <a:rPr lang="fr-FR" sz="2800" dirty="0"/>
              <a:t> </a:t>
            </a:r>
            <a:r>
              <a:rPr lang="fr-FR" sz="2800" dirty="0" err="1"/>
              <a:t>daemonum</a:t>
            </a:r>
            <a:r>
              <a:rPr lang="fr-FR" sz="2800" dirty="0"/>
              <a:t> </a:t>
            </a:r>
            <a:r>
              <a:rPr lang="el-GR" sz="2800" dirty="0"/>
              <a:t>και </a:t>
            </a:r>
            <a:r>
              <a:rPr lang="fr-FR" sz="2800" dirty="0" err="1"/>
              <a:t>Demonomanie</a:t>
            </a:r>
            <a:r>
              <a:rPr lang="fr-FR" sz="2800" dirty="0"/>
              <a:t> des </a:t>
            </a:r>
            <a:r>
              <a:rPr lang="fr-FR" sz="2800" dirty="0" smtClean="0"/>
              <a:t>sorciers</a:t>
            </a:r>
            <a:r>
              <a:rPr lang="el-GR" sz="2800" dirty="0" smtClean="0"/>
              <a:t> 1</a:t>
            </a:r>
            <a:endParaRPr lang="el-GR" sz="2800" dirty="0"/>
          </a:p>
        </p:txBody>
      </p:sp>
      <p:sp>
        <p:nvSpPr>
          <p:cNvPr id="3" name="Content Placeholder 2"/>
          <p:cNvSpPr>
            <a:spLocks noGrp="1"/>
          </p:cNvSpPr>
          <p:nvPr>
            <p:ph idx="1"/>
          </p:nvPr>
        </p:nvSpPr>
        <p:spPr>
          <a:xfrm>
            <a:off x="560040" y="2132856"/>
            <a:ext cx="8229600" cy="2664296"/>
          </a:xfrm>
        </p:spPr>
        <p:txBody>
          <a:bodyPr>
            <a:normAutofit/>
          </a:bodyPr>
          <a:lstStyle/>
          <a:p>
            <a:pPr>
              <a:lnSpc>
                <a:spcPct val="120000"/>
              </a:lnSpc>
            </a:pPr>
            <a:r>
              <a:rPr lang="el-GR" sz="2400" dirty="0"/>
              <a:t>Οι τρεις πραγματείες διαμορφώνουν σε μεγάλο βαθμό παράδειγμα στο λόγο περί </a:t>
            </a:r>
            <a:r>
              <a:rPr lang="el-GR" sz="2400" dirty="0" smtClean="0"/>
              <a:t>μαγείας.</a:t>
            </a:r>
            <a:endParaRPr lang="el-GR" sz="2400" dirty="0"/>
          </a:p>
          <a:p>
            <a:pPr>
              <a:lnSpc>
                <a:spcPct val="120000"/>
              </a:lnSpc>
            </a:pPr>
            <a:r>
              <a:rPr lang="el-GR" sz="2400" dirty="0"/>
              <a:t>Πληθώρα ζητημάτων (φύση του σύμπαντος, πολιτισμός ιθαγενών Νέου Κόσμου, θρησκευτική αντιπαράθεση στην Ευρώπη).</a:t>
            </a:r>
          </a:p>
          <a:p>
            <a:endParaRPr lang="el-GR" dirty="0"/>
          </a:p>
        </p:txBody>
      </p:sp>
    </p:spTree>
    <p:extLst>
      <p:ext uri="{BB962C8B-B14F-4D97-AF65-F5344CB8AC3E}">
        <p14:creationId xmlns:p14="http://schemas.microsoft.com/office/powerpoint/2010/main" val="1209368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176464"/>
          </a:xfrm>
        </p:spPr>
        <p:txBody>
          <a:bodyPr>
            <a:normAutofit fontScale="77500" lnSpcReduction="20000"/>
          </a:bodyPr>
          <a:lstStyle/>
          <a:p>
            <a:pPr>
              <a:lnSpc>
                <a:spcPct val="120000"/>
              </a:lnSpc>
            </a:pPr>
            <a:r>
              <a:rPr lang="el-GR" sz="3100" dirty="0" smtClean="0"/>
              <a:t>Ο </a:t>
            </a:r>
            <a:r>
              <a:rPr lang="el-GR" sz="3100" dirty="0" err="1"/>
              <a:t>Ηeinrich</a:t>
            </a:r>
            <a:r>
              <a:rPr lang="el-GR" sz="3100" dirty="0"/>
              <a:t> </a:t>
            </a:r>
            <a:r>
              <a:rPr lang="el-GR" sz="3100" dirty="0" err="1"/>
              <a:t>Kramer</a:t>
            </a:r>
            <a:r>
              <a:rPr lang="el-GR" sz="3100" dirty="0"/>
              <a:t> δίνει έμφαση σε θεολογικά ζητήματα και στις προτεραιότητες των ιεροεξεταστών, o </a:t>
            </a:r>
            <a:r>
              <a:rPr lang="el-GR" sz="3100" dirty="0" err="1"/>
              <a:t>Johann</a:t>
            </a:r>
            <a:r>
              <a:rPr lang="el-GR" sz="3100" dirty="0"/>
              <a:t> </a:t>
            </a:r>
            <a:r>
              <a:rPr lang="el-GR" sz="3100" dirty="0" err="1"/>
              <a:t>Weyer</a:t>
            </a:r>
            <a:r>
              <a:rPr lang="el-GR" sz="3100" dirty="0"/>
              <a:t> σε ζητήματα ιατρικής και ψυχολογίας, o </a:t>
            </a:r>
            <a:r>
              <a:rPr lang="el-GR" sz="3100" dirty="0" err="1"/>
              <a:t>Jean</a:t>
            </a:r>
            <a:r>
              <a:rPr lang="el-GR" sz="3100" dirty="0"/>
              <a:t> </a:t>
            </a:r>
            <a:r>
              <a:rPr lang="el-GR" sz="3100" dirty="0" err="1"/>
              <a:t>Bodin</a:t>
            </a:r>
            <a:r>
              <a:rPr lang="el-GR" sz="3100" dirty="0"/>
              <a:t> σε νομικά ζητήματα.</a:t>
            </a:r>
          </a:p>
          <a:p>
            <a:pPr>
              <a:lnSpc>
                <a:spcPct val="120000"/>
              </a:lnSpc>
            </a:pPr>
            <a:r>
              <a:rPr lang="el-GR" sz="3100" dirty="0" smtClean="0"/>
              <a:t>Συγγραφείς, </a:t>
            </a:r>
            <a:r>
              <a:rPr lang="el-GR" sz="3100" dirty="0"/>
              <a:t>όπως ο </a:t>
            </a:r>
            <a:r>
              <a:rPr lang="el-GR" sz="3100" dirty="0" err="1"/>
              <a:t>Bodin</a:t>
            </a:r>
            <a:r>
              <a:rPr lang="el-GR" sz="3100" dirty="0"/>
              <a:t> τόνιζαν την άμεση έμπνευση των μαγισσών από τον Σατανά (αντίθετα με τους άνδρες μάγους, που βάσιζαν τις γνώσεις τους στη μελέτη κειμένων). Αγώνας λογίων ελίτ για τον περιορισμό στην πρόσβαση στον κόσμο των κειμένων σε μη εξουσιοδοτημένους </a:t>
            </a:r>
            <a:r>
              <a:rPr lang="el-GR" sz="3100" dirty="0" smtClean="0"/>
              <a:t>αναγνώστες.</a:t>
            </a:r>
            <a:endParaRPr lang="el-GR" sz="3100" dirty="0"/>
          </a:p>
          <a:p>
            <a:endParaRPr lang="el-GR" dirty="0"/>
          </a:p>
        </p:txBody>
      </p:sp>
      <p:sp>
        <p:nvSpPr>
          <p:cNvPr id="4" name="Title 1"/>
          <p:cNvSpPr>
            <a:spLocks noGrp="1"/>
          </p:cNvSpPr>
          <p:nvPr>
            <p:ph type="title"/>
          </p:nvPr>
        </p:nvSpPr>
        <p:spPr>
          <a:xfrm>
            <a:off x="457200" y="274638"/>
            <a:ext cx="8435280" cy="1143000"/>
          </a:xfrm>
        </p:spPr>
        <p:txBody>
          <a:bodyPr>
            <a:normAutofit/>
          </a:bodyPr>
          <a:lstStyle/>
          <a:p>
            <a:r>
              <a:rPr lang="el-GR" sz="2800" dirty="0"/>
              <a:t>Γυναίκα και μαγεία στα </a:t>
            </a:r>
            <a:r>
              <a:rPr lang="fr-FR" sz="2800" dirty="0" err="1"/>
              <a:t>Malleus</a:t>
            </a:r>
            <a:r>
              <a:rPr lang="fr-FR" sz="2800" dirty="0"/>
              <a:t> </a:t>
            </a:r>
            <a:r>
              <a:rPr lang="fr-FR" sz="2800" dirty="0" err="1"/>
              <a:t>maleficarum</a:t>
            </a:r>
            <a:r>
              <a:rPr lang="fr-FR" sz="2800" dirty="0"/>
              <a:t>, De </a:t>
            </a:r>
            <a:r>
              <a:rPr lang="fr-FR" sz="2800" dirty="0" err="1"/>
              <a:t>praestigiis</a:t>
            </a:r>
            <a:r>
              <a:rPr lang="fr-FR" sz="2800" dirty="0"/>
              <a:t> </a:t>
            </a:r>
            <a:r>
              <a:rPr lang="fr-FR" sz="2800" dirty="0" err="1"/>
              <a:t>daemonum</a:t>
            </a:r>
            <a:r>
              <a:rPr lang="fr-FR" sz="2800" dirty="0"/>
              <a:t> </a:t>
            </a:r>
            <a:r>
              <a:rPr lang="el-GR" sz="2800" dirty="0"/>
              <a:t>και </a:t>
            </a:r>
            <a:r>
              <a:rPr lang="fr-FR" sz="2800" dirty="0" err="1"/>
              <a:t>Demonomanie</a:t>
            </a:r>
            <a:r>
              <a:rPr lang="fr-FR" sz="2800" dirty="0"/>
              <a:t> des </a:t>
            </a:r>
            <a:r>
              <a:rPr lang="fr-FR" sz="2800" dirty="0" smtClean="0"/>
              <a:t>sorciers</a:t>
            </a:r>
            <a:r>
              <a:rPr lang="el-GR" sz="2800" dirty="0" smtClean="0"/>
              <a:t> 2</a:t>
            </a:r>
            <a:endParaRPr lang="el-GR" sz="2800" dirty="0"/>
          </a:p>
        </p:txBody>
      </p:sp>
    </p:spTree>
    <p:extLst>
      <p:ext uri="{BB962C8B-B14F-4D97-AF65-F5344CB8AC3E}">
        <p14:creationId xmlns:p14="http://schemas.microsoft.com/office/powerpoint/2010/main" val="1925727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62" y="548680"/>
            <a:ext cx="8229600" cy="1143000"/>
          </a:xfrm>
        </p:spPr>
        <p:txBody>
          <a:bodyPr>
            <a:normAutofit fontScale="90000"/>
          </a:bodyPr>
          <a:lstStyle/>
          <a:p>
            <a:r>
              <a:rPr lang="el-GR" dirty="0"/>
              <a:t>Η γυναίκα-μάγισσα στο </a:t>
            </a:r>
            <a:r>
              <a:rPr lang="el-GR" dirty="0" err="1"/>
              <a:t>Malleus</a:t>
            </a:r>
            <a:r>
              <a:rPr lang="el-GR" dirty="0"/>
              <a:t> </a:t>
            </a:r>
            <a:r>
              <a:rPr lang="el-GR" dirty="0" err="1"/>
              <a:t>maleficarum</a:t>
            </a:r>
            <a:endParaRPr lang="el-GR" dirty="0"/>
          </a:p>
        </p:txBody>
      </p:sp>
      <p:sp>
        <p:nvSpPr>
          <p:cNvPr id="3" name="Content Placeholder 2"/>
          <p:cNvSpPr>
            <a:spLocks noGrp="1"/>
          </p:cNvSpPr>
          <p:nvPr>
            <p:ph idx="1"/>
          </p:nvPr>
        </p:nvSpPr>
        <p:spPr>
          <a:xfrm>
            <a:off x="429662" y="2564904"/>
            <a:ext cx="8229600" cy="2880320"/>
          </a:xfrm>
        </p:spPr>
        <p:txBody>
          <a:bodyPr>
            <a:normAutofit/>
          </a:bodyPr>
          <a:lstStyle/>
          <a:p>
            <a:pPr>
              <a:lnSpc>
                <a:spcPct val="120000"/>
              </a:lnSpc>
            </a:pPr>
            <a:r>
              <a:rPr lang="el-GR" sz="2400" dirty="0"/>
              <a:t>Εγγενής σωματική και διανοητική αδυναμία της γυναίκας την καθιστούν ιδανικό θύμα σατανικής </a:t>
            </a:r>
            <a:r>
              <a:rPr lang="el-GR" sz="2400" dirty="0" smtClean="0"/>
              <a:t>επιρροής.</a:t>
            </a:r>
            <a:endParaRPr lang="el-GR" sz="2400" dirty="0"/>
          </a:p>
          <a:p>
            <a:pPr>
              <a:lnSpc>
                <a:spcPct val="120000"/>
              </a:lnSpc>
            </a:pPr>
            <a:r>
              <a:rPr lang="el-GR" sz="2400" dirty="0"/>
              <a:t>Συμφωνία με διάβολο, με πρωτοβουλία της </a:t>
            </a:r>
            <a:r>
              <a:rPr lang="el-GR" sz="2400" dirty="0" smtClean="0"/>
              <a:t>μάγισσας.</a:t>
            </a:r>
            <a:endParaRPr lang="el-GR" sz="2400" dirty="0"/>
          </a:p>
          <a:p>
            <a:pPr>
              <a:lnSpc>
                <a:spcPct val="120000"/>
              </a:lnSpc>
            </a:pPr>
            <a:r>
              <a:rPr lang="el-GR" sz="2400" dirty="0"/>
              <a:t>Η μάγισσα παίρνει δύναμη από τον Σατανά για να καταστρέφει ανθρώπους, ζώα και τις </a:t>
            </a:r>
            <a:r>
              <a:rPr lang="el-GR" sz="2400" dirty="0" smtClean="0"/>
              <a:t>σοδειές.</a:t>
            </a:r>
            <a:endParaRPr lang="el-GR" sz="2400" dirty="0"/>
          </a:p>
        </p:txBody>
      </p:sp>
    </p:spTree>
    <p:extLst>
      <p:ext uri="{BB962C8B-B14F-4D97-AF65-F5344CB8AC3E}">
        <p14:creationId xmlns:p14="http://schemas.microsoft.com/office/powerpoint/2010/main" val="3741409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322" y="476672"/>
            <a:ext cx="8229600" cy="1143000"/>
          </a:xfrm>
        </p:spPr>
        <p:txBody>
          <a:bodyPr>
            <a:normAutofit fontScale="90000"/>
          </a:bodyPr>
          <a:lstStyle/>
          <a:p>
            <a:r>
              <a:rPr lang="el-GR" dirty="0"/>
              <a:t>Η γυναίκα-μάγισσα στο </a:t>
            </a:r>
            <a:r>
              <a:rPr lang="el-GR" dirty="0" err="1"/>
              <a:t>Malleus</a:t>
            </a:r>
            <a:r>
              <a:rPr lang="el-GR" dirty="0"/>
              <a:t> </a:t>
            </a:r>
            <a:r>
              <a:rPr lang="el-GR" dirty="0" err="1"/>
              <a:t>maleficarum</a:t>
            </a:r>
            <a:endParaRPr lang="el-GR" dirty="0"/>
          </a:p>
        </p:txBody>
      </p:sp>
      <p:sp>
        <p:nvSpPr>
          <p:cNvPr id="3" name="Content Placeholder 2"/>
          <p:cNvSpPr>
            <a:spLocks noGrp="1"/>
          </p:cNvSpPr>
          <p:nvPr>
            <p:ph idx="1"/>
          </p:nvPr>
        </p:nvSpPr>
        <p:spPr>
          <a:xfrm>
            <a:off x="457200" y="2492896"/>
            <a:ext cx="8229600" cy="2736304"/>
          </a:xfrm>
        </p:spPr>
        <p:txBody>
          <a:bodyPr>
            <a:normAutofit/>
          </a:bodyPr>
          <a:lstStyle/>
          <a:p>
            <a:pPr>
              <a:lnSpc>
                <a:spcPct val="120000"/>
              </a:lnSpc>
            </a:pPr>
            <a:r>
              <a:rPr lang="el-GR" sz="2400" dirty="0" smtClean="0"/>
              <a:t>Το </a:t>
            </a:r>
            <a:r>
              <a:rPr lang="el-GR" sz="2400" dirty="0"/>
              <a:t>όνομα της γυναίκας “</a:t>
            </a:r>
            <a:r>
              <a:rPr lang="el-GR" sz="2400" dirty="0" err="1"/>
              <a:t>femina</a:t>
            </a:r>
            <a:r>
              <a:rPr lang="el-GR" sz="2400" dirty="0"/>
              <a:t>”, “</a:t>
            </a:r>
            <a:r>
              <a:rPr lang="el-GR" sz="2400" dirty="0" err="1"/>
              <a:t>fe-minus</a:t>
            </a:r>
            <a:r>
              <a:rPr lang="el-GR" sz="2400" dirty="0"/>
              <a:t>”, άτομο μειωμένης </a:t>
            </a:r>
            <a:r>
              <a:rPr lang="el-GR" sz="2400" dirty="0" smtClean="0"/>
              <a:t>πίστης.</a:t>
            </a:r>
            <a:endParaRPr lang="el-GR" sz="2400" dirty="0"/>
          </a:p>
          <a:p>
            <a:pPr>
              <a:lnSpc>
                <a:spcPct val="120000"/>
              </a:lnSpc>
            </a:pPr>
            <a:r>
              <a:rPr lang="el-GR" sz="2400" dirty="0"/>
              <a:t>Ακατανίκητη λαγνεία γυναίκας, φυσική ροπή προς ακολασία και σωματική ηδονή, την οδηγεί στην αγκαλιά των </a:t>
            </a:r>
            <a:r>
              <a:rPr lang="el-GR" sz="2400" dirty="0" smtClean="0"/>
              <a:t>δαιμόνων.</a:t>
            </a:r>
            <a:endParaRPr lang="el-GR" sz="2400" dirty="0"/>
          </a:p>
          <a:p>
            <a:pPr>
              <a:lnSpc>
                <a:spcPct val="120000"/>
              </a:lnSpc>
            </a:pPr>
            <a:r>
              <a:rPr lang="el-GR" sz="2400" dirty="0"/>
              <a:t>Γυναίκα-μάγισσα ευνουχίζει τους άνδρες. </a:t>
            </a:r>
          </a:p>
        </p:txBody>
      </p:sp>
    </p:spTree>
    <p:extLst>
      <p:ext uri="{BB962C8B-B14F-4D97-AF65-F5344CB8AC3E}">
        <p14:creationId xmlns:p14="http://schemas.microsoft.com/office/powerpoint/2010/main" val="14050862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77" y="476672"/>
            <a:ext cx="8229600" cy="1143000"/>
          </a:xfrm>
        </p:spPr>
        <p:txBody>
          <a:bodyPr>
            <a:normAutofit fontScale="90000"/>
          </a:bodyPr>
          <a:lstStyle/>
          <a:p>
            <a:r>
              <a:rPr lang="el-GR" dirty="0"/>
              <a:t>Γυναίκα και μαγεία στο </a:t>
            </a:r>
            <a:r>
              <a:rPr lang="fr-FR" dirty="0"/>
              <a:t>De </a:t>
            </a:r>
            <a:r>
              <a:rPr lang="fr-FR" dirty="0" err="1"/>
              <a:t>praestigiis</a:t>
            </a:r>
            <a:r>
              <a:rPr lang="fr-FR" dirty="0"/>
              <a:t> </a:t>
            </a:r>
            <a:r>
              <a:rPr lang="fr-FR" dirty="0" err="1"/>
              <a:t>Daemonum</a:t>
            </a:r>
            <a:r>
              <a:rPr lang="fr-FR" dirty="0"/>
              <a:t> </a:t>
            </a:r>
            <a:r>
              <a:rPr lang="el-GR" dirty="0"/>
              <a:t>του </a:t>
            </a:r>
            <a:r>
              <a:rPr lang="fr-FR" dirty="0"/>
              <a:t>Johann </a:t>
            </a:r>
            <a:r>
              <a:rPr lang="fr-FR" dirty="0" err="1"/>
              <a:t>Weyer</a:t>
            </a:r>
            <a:r>
              <a:rPr lang="fr-FR" dirty="0"/>
              <a:t>, </a:t>
            </a:r>
            <a:r>
              <a:rPr lang="fr-FR" dirty="0" smtClean="0"/>
              <a:t>1563</a:t>
            </a:r>
            <a:endParaRPr lang="el-GR" dirty="0"/>
          </a:p>
        </p:txBody>
      </p:sp>
      <p:sp>
        <p:nvSpPr>
          <p:cNvPr id="3" name="Content Placeholder 2"/>
          <p:cNvSpPr>
            <a:spLocks noGrp="1"/>
          </p:cNvSpPr>
          <p:nvPr>
            <p:ph idx="1"/>
          </p:nvPr>
        </p:nvSpPr>
        <p:spPr>
          <a:xfrm>
            <a:off x="457200" y="2420888"/>
            <a:ext cx="8229600" cy="3240360"/>
          </a:xfrm>
        </p:spPr>
        <p:txBody>
          <a:bodyPr>
            <a:normAutofit fontScale="92500"/>
          </a:bodyPr>
          <a:lstStyle/>
          <a:p>
            <a:pPr>
              <a:lnSpc>
                <a:spcPct val="120000"/>
              </a:lnSpc>
            </a:pPr>
            <a:r>
              <a:rPr lang="el-GR" sz="2600" dirty="0" err="1"/>
              <a:t>Aναφορές</a:t>
            </a:r>
            <a:r>
              <a:rPr lang="el-GR" sz="2600" dirty="0"/>
              <a:t> σε δοξασίες ιθαγενών Νέου Κόσμου (πίστη σε πνεύματα και μοχθηρές θεότητες, τελετές εξαγνισμού μέσω της σεξουαλικής αποχής, χρήση παραισθησιογόνων φυτών</a:t>
            </a:r>
            <a:r>
              <a:rPr lang="el-GR" sz="2600" dirty="0" smtClean="0"/>
              <a:t>).</a:t>
            </a:r>
            <a:endParaRPr lang="el-GR" sz="2600" dirty="0"/>
          </a:p>
          <a:p>
            <a:pPr>
              <a:lnSpc>
                <a:spcPct val="120000"/>
              </a:lnSpc>
            </a:pPr>
            <a:r>
              <a:rPr lang="el-GR" sz="2600" dirty="0"/>
              <a:t>Κεντρική θέση της πραγματείας: οι διαβολικές πράξεις αποτελούσαν ψευδαισθήσεις. </a:t>
            </a:r>
            <a:r>
              <a:rPr lang="el-GR" sz="2600" dirty="0" smtClean="0"/>
              <a:t>Απόρριψη </a:t>
            </a:r>
            <a:r>
              <a:rPr lang="el-GR" sz="2600" dirty="0"/>
              <a:t>σεξουαλικής συνεύρεσης </a:t>
            </a:r>
            <a:r>
              <a:rPr lang="el-GR" sz="2600" dirty="0" smtClean="0"/>
              <a:t>μάγισσας-σατανά.</a:t>
            </a:r>
            <a:endParaRPr lang="el-GR" sz="2600" dirty="0"/>
          </a:p>
          <a:p>
            <a:pPr marL="0" indent="0">
              <a:buNone/>
            </a:pPr>
            <a:endParaRPr lang="el-GR" dirty="0"/>
          </a:p>
        </p:txBody>
      </p:sp>
    </p:spTree>
    <p:extLst>
      <p:ext uri="{BB962C8B-B14F-4D97-AF65-F5344CB8AC3E}">
        <p14:creationId xmlns:p14="http://schemas.microsoft.com/office/powerpoint/2010/main" val="10919907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916832"/>
            <a:ext cx="8229600" cy="3960440"/>
          </a:xfrm>
        </p:spPr>
        <p:txBody>
          <a:bodyPr>
            <a:normAutofit/>
          </a:bodyPr>
          <a:lstStyle/>
          <a:p>
            <a:pPr>
              <a:lnSpc>
                <a:spcPct val="120000"/>
              </a:lnSpc>
            </a:pPr>
            <a:r>
              <a:rPr lang="el-GR" sz="2400" dirty="0" smtClean="0"/>
              <a:t>«</a:t>
            </a:r>
            <a:r>
              <a:rPr lang="el-GR" sz="2400" dirty="0" err="1"/>
              <a:t>ανθρωπότυποι</a:t>
            </a:r>
            <a:r>
              <a:rPr lang="el-GR" sz="2400" dirty="0"/>
              <a:t> γυναικών»:  νέα, ανύπανδρη κοπέλα, </a:t>
            </a:r>
            <a:r>
              <a:rPr lang="el-GR" sz="2400" dirty="0" err="1"/>
              <a:t>ανοϊκή</a:t>
            </a:r>
            <a:r>
              <a:rPr lang="el-GR" sz="2400" dirty="0"/>
              <a:t>, μελαγχολική γριά. Παραδοσιακή διχοτομία: </a:t>
            </a:r>
            <a:r>
              <a:rPr lang="el-GR" sz="2400" dirty="0" smtClean="0"/>
              <a:t>νέα /</a:t>
            </a:r>
            <a:r>
              <a:rPr lang="el-GR" sz="2400" dirty="0"/>
              <a:t>γριά, </a:t>
            </a:r>
            <a:r>
              <a:rPr lang="el-GR" sz="2400" dirty="0" smtClean="0"/>
              <a:t>όμορφη /</a:t>
            </a:r>
            <a:r>
              <a:rPr lang="el-GR" sz="2400" dirty="0"/>
              <a:t>άσχημη, </a:t>
            </a:r>
            <a:r>
              <a:rPr lang="el-GR" sz="2400" dirty="0" smtClean="0"/>
              <a:t>γόνιμη /</a:t>
            </a:r>
            <a:r>
              <a:rPr lang="el-GR" sz="2400" dirty="0"/>
              <a:t>στείρα, επικινδυνότητα γυναικείας </a:t>
            </a:r>
            <a:r>
              <a:rPr lang="el-GR" sz="2400" dirty="0" smtClean="0"/>
              <a:t>σεξουαλικότητας.</a:t>
            </a:r>
            <a:endParaRPr lang="el-GR" sz="2400" dirty="0"/>
          </a:p>
          <a:p>
            <a:pPr>
              <a:lnSpc>
                <a:spcPct val="120000"/>
              </a:lnSpc>
            </a:pPr>
            <a:r>
              <a:rPr lang="el-GR" sz="2400" dirty="0"/>
              <a:t>Ο γάμος κατεξοχήν μέσο σωτηρίας από ψυχικά νοσήματα για νέες γυναίκες (Λουθηρανισμός</a:t>
            </a:r>
            <a:r>
              <a:rPr lang="el-GR" sz="2400" dirty="0" smtClean="0"/>
              <a:t>).</a:t>
            </a:r>
            <a:endParaRPr lang="el-GR" sz="2400" dirty="0"/>
          </a:p>
          <a:p>
            <a:pPr>
              <a:lnSpc>
                <a:spcPct val="120000"/>
              </a:lnSpc>
            </a:pPr>
            <a:r>
              <a:rPr lang="el-GR" sz="2400" dirty="0"/>
              <a:t>Απέναντι στο “</a:t>
            </a:r>
            <a:r>
              <a:rPr lang="el-GR" sz="2400" dirty="0" err="1"/>
              <a:t>fe-minus</a:t>
            </a:r>
            <a:r>
              <a:rPr lang="el-GR" sz="2400" dirty="0"/>
              <a:t>”, επίκληση γυναικείας “</a:t>
            </a:r>
            <a:r>
              <a:rPr lang="el-GR" sz="2400" dirty="0" err="1"/>
              <a:t>imbecilitas</a:t>
            </a:r>
            <a:r>
              <a:rPr lang="el-GR" sz="2400" dirty="0"/>
              <a:t>” (</a:t>
            </a:r>
            <a:r>
              <a:rPr lang="el-GR" sz="2400" dirty="0" err="1"/>
              <a:t>mulier</a:t>
            </a:r>
            <a:r>
              <a:rPr lang="el-GR" sz="2400" dirty="0"/>
              <a:t> Αυγουστίνου = </a:t>
            </a:r>
            <a:r>
              <a:rPr lang="el-GR" sz="2400" dirty="0" err="1"/>
              <a:t>molities</a:t>
            </a:r>
            <a:r>
              <a:rPr lang="el-GR" sz="2400" dirty="0"/>
              <a:t>, αδυναμία πνεύματος</a:t>
            </a:r>
            <a:r>
              <a:rPr lang="el-GR" sz="2400" dirty="0" smtClean="0"/>
              <a:t>).</a:t>
            </a:r>
            <a:endParaRPr lang="el-GR" sz="2400" dirty="0"/>
          </a:p>
          <a:p>
            <a:pPr marL="0" indent="0">
              <a:buNone/>
            </a:pPr>
            <a:endParaRPr lang="el-GR" dirty="0"/>
          </a:p>
        </p:txBody>
      </p:sp>
      <p:sp>
        <p:nvSpPr>
          <p:cNvPr id="4" name="Title 1"/>
          <p:cNvSpPr>
            <a:spLocks noGrp="1"/>
          </p:cNvSpPr>
          <p:nvPr>
            <p:ph type="title"/>
          </p:nvPr>
        </p:nvSpPr>
        <p:spPr>
          <a:xfrm>
            <a:off x="454777" y="476672"/>
            <a:ext cx="8229600" cy="1143000"/>
          </a:xfrm>
        </p:spPr>
        <p:txBody>
          <a:bodyPr>
            <a:normAutofit fontScale="90000"/>
          </a:bodyPr>
          <a:lstStyle/>
          <a:p>
            <a:r>
              <a:rPr lang="el-GR" dirty="0"/>
              <a:t>Γυναίκα και μαγεία στο </a:t>
            </a:r>
            <a:r>
              <a:rPr lang="fr-FR" dirty="0"/>
              <a:t>De </a:t>
            </a:r>
            <a:r>
              <a:rPr lang="fr-FR" dirty="0" err="1"/>
              <a:t>praestigiis</a:t>
            </a:r>
            <a:r>
              <a:rPr lang="fr-FR" dirty="0"/>
              <a:t> </a:t>
            </a:r>
            <a:r>
              <a:rPr lang="fr-FR" dirty="0" err="1"/>
              <a:t>Daemonum</a:t>
            </a:r>
            <a:r>
              <a:rPr lang="fr-FR" dirty="0"/>
              <a:t> </a:t>
            </a:r>
            <a:r>
              <a:rPr lang="el-GR" dirty="0"/>
              <a:t>του </a:t>
            </a:r>
            <a:r>
              <a:rPr lang="fr-FR" dirty="0"/>
              <a:t>Johann </a:t>
            </a:r>
            <a:r>
              <a:rPr lang="fr-FR" dirty="0" err="1"/>
              <a:t>Weyer</a:t>
            </a:r>
            <a:r>
              <a:rPr lang="fr-FR" dirty="0"/>
              <a:t>, </a:t>
            </a:r>
            <a:r>
              <a:rPr lang="fr-FR" dirty="0" smtClean="0"/>
              <a:t>1563</a:t>
            </a:r>
            <a:r>
              <a:rPr lang="el-GR" dirty="0" smtClean="0"/>
              <a:t>, </a:t>
            </a:r>
            <a:r>
              <a:rPr lang="el-GR" dirty="0" smtClean="0"/>
              <a:t>2</a:t>
            </a:r>
            <a:endParaRPr lang="el-GR" dirty="0"/>
          </a:p>
        </p:txBody>
      </p:sp>
    </p:spTree>
    <p:extLst>
      <p:ext uri="{BB962C8B-B14F-4D97-AF65-F5344CB8AC3E}">
        <p14:creationId xmlns:p14="http://schemas.microsoft.com/office/powerpoint/2010/main" val="28620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229600" cy="1143000"/>
          </a:xfrm>
        </p:spPr>
        <p:txBody>
          <a:bodyPr>
            <a:normAutofit fontScale="90000"/>
          </a:bodyPr>
          <a:lstStyle/>
          <a:p>
            <a:r>
              <a:rPr lang="el-GR" dirty="0"/>
              <a:t>Γυναίκα και μαγεία στη δαιμονολογία του </a:t>
            </a:r>
            <a:r>
              <a:rPr lang="el-GR" dirty="0" err="1"/>
              <a:t>Jean</a:t>
            </a:r>
            <a:r>
              <a:rPr lang="el-GR" dirty="0"/>
              <a:t> </a:t>
            </a:r>
            <a:r>
              <a:rPr lang="el-GR" dirty="0" err="1"/>
              <a:t>Bodin</a:t>
            </a:r>
            <a:r>
              <a:rPr lang="el-GR" dirty="0" smtClean="0"/>
              <a:t>: 1</a:t>
            </a:r>
            <a:endParaRPr lang="el-GR" dirty="0"/>
          </a:p>
        </p:txBody>
      </p:sp>
      <p:sp>
        <p:nvSpPr>
          <p:cNvPr id="3" name="Content Placeholder 2"/>
          <p:cNvSpPr>
            <a:spLocks noGrp="1"/>
          </p:cNvSpPr>
          <p:nvPr>
            <p:ph idx="1"/>
          </p:nvPr>
        </p:nvSpPr>
        <p:spPr>
          <a:xfrm>
            <a:off x="539552" y="2636912"/>
            <a:ext cx="8229600" cy="2232248"/>
          </a:xfrm>
        </p:spPr>
        <p:txBody>
          <a:bodyPr>
            <a:normAutofit/>
          </a:bodyPr>
          <a:lstStyle/>
          <a:p>
            <a:pPr>
              <a:lnSpc>
                <a:spcPct val="120000"/>
              </a:lnSpc>
            </a:pPr>
            <a:r>
              <a:rPr lang="el-GR" sz="2400" dirty="0"/>
              <a:t>Μαγεία-κληρονομιά αρχαιότητας, θανάσιμη απειλή για τη χριστιανοσύνη του </a:t>
            </a:r>
            <a:r>
              <a:rPr lang="el-GR" sz="2400" dirty="0" smtClean="0"/>
              <a:t>16</a:t>
            </a:r>
            <a:r>
              <a:rPr lang="el-GR" sz="2400" baseline="30000" dirty="0" smtClean="0"/>
              <a:t>ου</a:t>
            </a:r>
            <a:r>
              <a:rPr lang="el-GR" sz="2400" dirty="0" smtClean="0"/>
              <a:t> αιώνα.</a:t>
            </a:r>
            <a:endParaRPr lang="el-GR" sz="2400" dirty="0"/>
          </a:p>
          <a:p>
            <a:pPr>
              <a:lnSpc>
                <a:spcPct val="120000"/>
              </a:lnSpc>
            </a:pPr>
            <a:r>
              <a:rPr lang="el-GR" sz="2400" dirty="0"/>
              <a:t>Ευλαβική τήρηση νόμων από «προσεκτικούς δικαστές» (όχι υποχώρηση στον τρομοκρατημένο όχλο</a:t>
            </a:r>
            <a:r>
              <a:rPr lang="el-GR" sz="2400" dirty="0" smtClean="0"/>
              <a:t>).</a:t>
            </a:r>
            <a:endParaRPr lang="el-GR" sz="2400" dirty="0"/>
          </a:p>
          <a:p>
            <a:pPr marL="0" indent="0">
              <a:buNone/>
            </a:pPr>
            <a:endParaRPr lang="el-GR" dirty="0"/>
          </a:p>
        </p:txBody>
      </p:sp>
    </p:spTree>
    <p:extLst>
      <p:ext uri="{BB962C8B-B14F-4D97-AF65-F5344CB8AC3E}">
        <p14:creationId xmlns:p14="http://schemas.microsoft.com/office/powerpoint/2010/main" val="1820311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04864"/>
            <a:ext cx="8229600" cy="3744416"/>
          </a:xfrm>
        </p:spPr>
        <p:txBody>
          <a:bodyPr>
            <a:normAutofit/>
          </a:bodyPr>
          <a:lstStyle/>
          <a:p>
            <a:pPr>
              <a:lnSpc>
                <a:spcPct val="120000"/>
              </a:lnSpc>
            </a:pPr>
            <a:r>
              <a:rPr lang="el-GR" sz="2400" dirty="0" smtClean="0"/>
              <a:t>Μαγεία-πράξη </a:t>
            </a:r>
            <a:r>
              <a:rPr lang="el-GR" sz="2400" dirty="0"/>
              <a:t>ανατροπής, ακύρωσης κοσμικού και ιερού, καταστολή μαγείας, αποκατάσταση πολιτικής και κοινωνικής </a:t>
            </a:r>
            <a:r>
              <a:rPr lang="el-GR" sz="2400" dirty="0" smtClean="0"/>
              <a:t>τάξης.</a:t>
            </a:r>
            <a:endParaRPr lang="el-GR" sz="2400" dirty="0"/>
          </a:p>
          <a:p>
            <a:pPr>
              <a:lnSpc>
                <a:spcPct val="120000"/>
              </a:lnSpc>
            </a:pPr>
            <a:r>
              <a:rPr lang="el-GR" sz="2400" dirty="0"/>
              <a:t>Μάγισσες ενσαρκώνουν την ουσία της ανατροπής, επειδή ανάτρεπαν την τάξη στις σεξουαλικές και αναπαραγωγικές πρακτικές, τις οικογενειακές δομές και τη θεϊκή επικύρωση του μοναρχικού </a:t>
            </a:r>
            <a:r>
              <a:rPr lang="el-GR" sz="2400" dirty="0" smtClean="0"/>
              <a:t>κράτους.</a:t>
            </a:r>
            <a:endParaRPr lang="el-GR" sz="2400" dirty="0"/>
          </a:p>
          <a:p>
            <a:pPr marL="0" indent="0">
              <a:buNone/>
            </a:pPr>
            <a:endParaRPr lang="el-GR" dirty="0"/>
          </a:p>
        </p:txBody>
      </p:sp>
      <p:sp>
        <p:nvSpPr>
          <p:cNvPr id="4" name="Title 1"/>
          <p:cNvSpPr>
            <a:spLocks noGrp="1"/>
          </p:cNvSpPr>
          <p:nvPr>
            <p:ph type="title"/>
          </p:nvPr>
        </p:nvSpPr>
        <p:spPr>
          <a:xfrm>
            <a:off x="395536" y="692696"/>
            <a:ext cx="8229600" cy="1143000"/>
          </a:xfrm>
        </p:spPr>
        <p:txBody>
          <a:bodyPr>
            <a:normAutofit fontScale="90000"/>
          </a:bodyPr>
          <a:lstStyle/>
          <a:p>
            <a:r>
              <a:rPr lang="el-GR" dirty="0"/>
              <a:t>Γυναίκα και μαγεία στη δαιμονολογία του </a:t>
            </a:r>
            <a:r>
              <a:rPr lang="el-GR" dirty="0" err="1"/>
              <a:t>Jean</a:t>
            </a:r>
            <a:r>
              <a:rPr lang="el-GR" dirty="0"/>
              <a:t> </a:t>
            </a:r>
            <a:r>
              <a:rPr lang="el-GR" dirty="0" err="1"/>
              <a:t>Bodin</a:t>
            </a:r>
            <a:r>
              <a:rPr lang="el-GR" dirty="0" smtClean="0"/>
              <a:t>: 2</a:t>
            </a:r>
            <a:endParaRPr lang="el-GR" dirty="0"/>
          </a:p>
        </p:txBody>
      </p:sp>
    </p:spTree>
    <p:extLst>
      <p:ext uri="{BB962C8B-B14F-4D97-AF65-F5344CB8AC3E}">
        <p14:creationId xmlns:p14="http://schemas.microsoft.com/office/powerpoint/2010/main" val="939769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Ιστορίες </a:t>
            </a:r>
            <a:r>
              <a:rPr lang="el-GR" dirty="0" smtClean="0"/>
              <a:t>μάγων</a:t>
            </a:r>
            <a:endParaRPr lang="el-GR" dirty="0"/>
          </a:p>
        </p:txBody>
      </p:sp>
      <p:sp>
        <p:nvSpPr>
          <p:cNvPr id="3" name="Content Placeholder 2"/>
          <p:cNvSpPr>
            <a:spLocks noGrp="1"/>
          </p:cNvSpPr>
          <p:nvPr>
            <p:ph idx="1"/>
          </p:nvPr>
        </p:nvSpPr>
        <p:spPr>
          <a:xfrm>
            <a:off x="457200" y="1844824"/>
            <a:ext cx="8229600" cy="4104456"/>
          </a:xfrm>
        </p:spPr>
        <p:txBody>
          <a:bodyPr>
            <a:normAutofit fontScale="85000" lnSpcReduction="20000"/>
          </a:bodyPr>
          <a:lstStyle/>
          <a:p>
            <a:pPr>
              <a:lnSpc>
                <a:spcPct val="120000"/>
              </a:lnSpc>
            </a:pPr>
            <a:r>
              <a:rPr lang="el-GR" sz="2800" dirty="0" smtClean="0"/>
              <a:t>Δεκέμβριος </a:t>
            </a:r>
            <a:r>
              <a:rPr lang="el-GR" sz="2800" dirty="0"/>
              <a:t>1453: </a:t>
            </a:r>
            <a:r>
              <a:rPr lang="el-GR" sz="2800" dirty="0" err="1"/>
              <a:t>Guillaume</a:t>
            </a:r>
            <a:r>
              <a:rPr lang="el-GR" sz="2800" dirty="0"/>
              <a:t> </a:t>
            </a:r>
            <a:r>
              <a:rPr lang="el-GR" sz="2800" dirty="0" err="1"/>
              <a:t>Adeline</a:t>
            </a:r>
            <a:r>
              <a:rPr lang="el-GR" sz="2800" dirty="0"/>
              <a:t>, Βενεδικτίνος, ιεροκήρυκας, καθηγητής θεολογίας, ενώπιον επισκόπου </a:t>
            </a:r>
            <a:r>
              <a:rPr lang="el-GR" sz="2800" dirty="0" err="1"/>
              <a:t>Evreux</a:t>
            </a:r>
            <a:r>
              <a:rPr lang="el-GR" sz="2800" dirty="0"/>
              <a:t> &amp; βοηθού Γενικού Ιεροεξεταστή </a:t>
            </a:r>
            <a:r>
              <a:rPr lang="el-GR" sz="2800" dirty="0" smtClean="0"/>
              <a:t>Γαλλίας.</a:t>
            </a:r>
            <a:endParaRPr lang="el-GR" sz="2800" dirty="0"/>
          </a:p>
          <a:p>
            <a:pPr>
              <a:lnSpc>
                <a:spcPct val="120000"/>
              </a:lnSpc>
            </a:pPr>
            <a:r>
              <a:rPr lang="el-GR" sz="2800" dirty="0" smtClean="0"/>
              <a:t>Κατηγορία</a:t>
            </a:r>
            <a:r>
              <a:rPr lang="el-GR" sz="2800" dirty="0"/>
              <a:t>: Συμμετοχή σε διαβολική σέκτα (</a:t>
            </a:r>
            <a:r>
              <a:rPr lang="el-GR" sz="2800" dirty="0" err="1"/>
              <a:t>synagogue</a:t>
            </a:r>
            <a:r>
              <a:rPr lang="el-GR" sz="2800" dirty="0"/>
              <a:t> </a:t>
            </a:r>
            <a:r>
              <a:rPr lang="el-GR" sz="2800" dirty="0" err="1"/>
              <a:t>vaudoise</a:t>
            </a:r>
            <a:r>
              <a:rPr lang="el-GR" sz="2800" dirty="0" smtClean="0"/>
              <a:t>) στη </a:t>
            </a:r>
            <a:r>
              <a:rPr lang="el-GR" sz="2800" dirty="0" err="1"/>
              <a:t>Franche</a:t>
            </a:r>
            <a:r>
              <a:rPr lang="el-GR" sz="2800" dirty="0"/>
              <a:t> </a:t>
            </a:r>
            <a:r>
              <a:rPr lang="el-GR" sz="2800" dirty="0" err="1"/>
              <a:t>Comté</a:t>
            </a:r>
            <a:r>
              <a:rPr lang="el-GR" sz="2800" dirty="0"/>
              <a:t>, το 1438. Μέχρι και 10.000 </a:t>
            </a:r>
            <a:r>
              <a:rPr lang="el-GR" sz="2800" dirty="0" smtClean="0"/>
              <a:t>μέλη.</a:t>
            </a:r>
            <a:endParaRPr lang="el-GR" sz="2800" dirty="0"/>
          </a:p>
          <a:p>
            <a:pPr>
              <a:lnSpc>
                <a:spcPct val="120000"/>
              </a:lnSpc>
            </a:pPr>
            <a:r>
              <a:rPr lang="el-GR" sz="2800" dirty="0" smtClean="0"/>
              <a:t>«</a:t>
            </a:r>
            <a:r>
              <a:rPr lang="el-GR" sz="2800" dirty="0"/>
              <a:t>Ο διάβολος τον είχε προστάξει να κηρύσσει πως η </a:t>
            </a:r>
            <a:r>
              <a:rPr lang="el-GR" sz="2800" dirty="0" err="1"/>
              <a:t>βαλντεσιανή</a:t>
            </a:r>
            <a:r>
              <a:rPr lang="el-GR" sz="2800" dirty="0"/>
              <a:t> σέκτα δεν ήταν παρά ψευδαίσθηση, φαντασίωση, σύμφωνα με το </a:t>
            </a:r>
            <a:r>
              <a:rPr lang="el-GR" sz="2800" dirty="0" err="1"/>
              <a:t>Canon</a:t>
            </a:r>
            <a:r>
              <a:rPr lang="el-GR" sz="2800" dirty="0"/>
              <a:t> </a:t>
            </a:r>
            <a:r>
              <a:rPr lang="el-GR" sz="2800" dirty="0" err="1"/>
              <a:t>Episcopi</a:t>
            </a:r>
            <a:r>
              <a:rPr lang="el-GR" sz="2800" dirty="0"/>
              <a:t>.» Στόχος, η ανεμπόδιστη εξάπλωση της μαγικής </a:t>
            </a:r>
            <a:r>
              <a:rPr lang="el-GR" sz="2800" dirty="0" smtClean="0"/>
              <a:t>σέκτας.</a:t>
            </a:r>
          </a:p>
          <a:p>
            <a:pPr marL="0" indent="0">
              <a:buNone/>
            </a:pPr>
            <a:endParaRPr lang="el-GR" dirty="0"/>
          </a:p>
        </p:txBody>
      </p:sp>
    </p:spTree>
    <p:extLst>
      <p:ext uri="{BB962C8B-B14F-4D97-AF65-F5344CB8AC3E}">
        <p14:creationId xmlns:p14="http://schemas.microsoft.com/office/powerpoint/2010/main" val="3238188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00808"/>
            <a:ext cx="8229600" cy="3240360"/>
          </a:xfrm>
        </p:spPr>
        <p:txBody>
          <a:bodyPr>
            <a:normAutofit/>
          </a:bodyPr>
          <a:lstStyle/>
          <a:p>
            <a:pPr>
              <a:lnSpc>
                <a:spcPct val="120000"/>
              </a:lnSpc>
            </a:pPr>
            <a:r>
              <a:rPr lang="el-GR" sz="2400" dirty="0" smtClean="0"/>
              <a:t>Ποινή: ισόβια φυλάκιση.</a:t>
            </a:r>
          </a:p>
          <a:p>
            <a:pPr>
              <a:lnSpc>
                <a:spcPct val="120000"/>
              </a:lnSpc>
            </a:pPr>
            <a:r>
              <a:rPr lang="el-GR" sz="2400" dirty="0" smtClean="0"/>
              <a:t>Ενάντιος στο </a:t>
            </a:r>
            <a:r>
              <a:rPr lang="el-GR" sz="2400" dirty="0" err="1" smtClean="0"/>
              <a:t>κονσιλιαρικό</a:t>
            </a:r>
            <a:r>
              <a:rPr lang="el-GR" sz="2400" dirty="0" smtClean="0"/>
              <a:t> κίνημα, αποχωρεί από τους </a:t>
            </a:r>
            <a:r>
              <a:rPr lang="el-GR" sz="2400" dirty="0" err="1" smtClean="0"/>
              <a:t>Καρμελίτες</a:t>
            </a:r>
            <a:r>
              <a:rPr lang="el-GR" sz="2400" dirty="0" smtClean="0"/>
              <a:t>, κηρύσσει υπέρ της παπικής εξουσίας.</a:t>
            </a:r>
          </a:p>
          <a:p>
            <a:pPr>
              <a:lnSpc>
                <a:spcPct val="120000"/>
              </a:lnSpc>
            </a:pPr>
            <a:r>
              <a:rPr lang="el-GR" sz="2400" dirty="0" smtClean="0"/>
              <a:t>Αμφισβήτηση </a:t>
            </a:r>
            <a:r>
              <a:rPr lang="el-GR" sz="2400" dirty="0"/>
              <a:t>υλικότητας </a:t>
            </a:r>
            <a:r>
              <a:rPr lang="el-GR" sz="2400" dirty="0" err="1"/>
              <a:t>Sabbath</a:t>
            </a:r>
            <a:r>
              <a:rPr lang="el-GR" sz="2400" dirty="0"/>
              <a:t>, το βαρύτερο παράπτωμα (Βουργουνδία, </a:t>
            </a:r>
            <a:r>
              <a:rPr lang="el-GR" sz="2400" dirty="0" err="1"/>
              <a:t>Lyonnais</a:t>
            </a:r>
            <a:r>
              <a:rPr lang="el-GR" sz="2400" dirty="0"/>
              <a:t>, </a:t>
            </a:r>
            <a:r>
              <a:rPr lang="el-GR" sz="2400" dirty="0" err="1" smtClean="0"/>
              <a:t>δίωξις</a:t>
            </a:r>
            <a:r>
              <a:rPr lang="el-GR" sz="2400" dirty="0" smtClean="0"/>
              <a:t> </a:t>
            </a:r>
            <a:r>
              <a:rPr lang="el-GR" sz="2400" dirty="0"/>
              <a:t>με την κατηγορία της συμμετοχής στο </a:t>
            </a:r>
            <a:r>
              <a:rPr lang="el-GR" sz="2400" dirty="0" err="1"/>
              <a:t>sabbath</a:t>
            </a:r>
            <a:r>
              <a:rPr lang="el-GR" sz="2400" dirty="0" smtClean="0"/>
              <a:t>).</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lstStyle/>
          <a:p>
            <a:r>
              <a:rPr lang="el-GR" dirty="0"/>
              <a:t>Ιστορίες </a:t>
            </a:r>
            <a:r>
              <a:rPr lang="el-GR" dirty="0" smtClean="0"/>
              <a:t>μάγων, </a:t>
            </a:r>
            <a:r>
              <a:rPr lang="el-GR" dirty="0" smtClean="0"/>
              <a:t>2</a:t>
            </a:r>
            <a:endParaRPr lang="el-GR" dirty="0"/>
          </a:p>
        </p:txBody>
      </p:sp>
    </p:spTree>
    <p:extLst>
      <p:ext uri="{BB962C8B-B14F-4D97-AF65-F5344CB8AC3E}">
        <p14:creationId xmlns:p14="http://schemas.microsoft.com/office/powerpoint/2010/main" val="1872010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156" y="692696"/>
            <a:ext cx="8229600" cy="4525963"/>
          </a:xfrm>
        </p:spPr>
        <p:txBody>
          <a:bodyPr>
            <a:noAutofit/>
          </a:bodyPr>
          <a:lstStyle/>
          <a:p>
            <a:pPr marL="0" indent="0">
              <a:spcBef>
                <a:spcPts val="0"/>
              </a:spcBef>
              <a:buNone/>
            </a:pPr>
            <a:r>
              <a:rPr lang="el-GR" sz="2400" dirty="0"/>
              <a:t>« Η ουσία της φαντασίωσης ήταν ότι υπήρχε, κάπου στους κόλπους της ευρύτερης κοινωνίας, μια άλλη κοινωνία, μικρή και υπόγεια, η οποία όχι μόνον απειλούσε την ύπαρξη της ευρύτερης κοινωνίας, αλλά ήταν επίσης εθισμένη σε πρακτικές που θεωρούνταν ολότελα αποκρουστικές, κυριολεκτικά </a:t>
            </a:r>
            <a:endParaRPr lang="el-GR" sz="2400" dirty="0" smtClean="0"/>
          </a:p>
          <a:p>
            <a:pPr marL="0" indent="0">
              <a:spcBef>
                <a:spcPts val="0"/>
              </a:spcBef>
              <a:buNone/>
            </a:pPr>
            <a:r>
              <a:rPr lang="el-GR" sz="2400" dirty="0" err="1" smtClean="0"/>
              <a:t>αντι</a:t>
            </a:r>
            <a:r>
              <a:rPr lang="el-GR" sz="2400" dirty="0" smtClean="0"/>
              <a:t>-ανθρώπινες</a:t>
            </a:r>
            <a:r>
              <a:rPr lang="el-GR" sz="2400" dirty="0"/>
              <a:t>»</a:t>
            </a:r>
          </a:p>
          <a:p>
            <a:pPr marL="0" indent="0">
              <a:spcBef>
                <a:spcPts val="0"/>
              </a:spcBef>
              <a:buNone/>
            </a:pPr>
            <a:r>
              <a:rPr lang="el-GR" sz="2400" dirty="0" err="1"/>
              <a:t>Norman</a:t>
            </a:r>
            <a:r>
              <a:rPr lang="el-GR" sz="2400" dirty="0"/>
              <a:t> </a:t>
            </a:r>
            <a:r>
              <a:rPr lang="el-GR" sz="2400" dirty="0" err="1"/>
              <a:t>Cohn</a:t>
            </a:r>
            <a:r>
              <a:rPr lang="el-GR" sz="2400" dirty="0"/>
              <a:t>, </a:t>
            </a:r>
          </a:p>
          <a:p>
            <a:pPr marL="0" indent="0">
              <a:spcBef>
                <a:spcPts val="0"/>
              </a:spcBef>
              <a:buNone/>
            </a:pPr>
            <a:r>
              <a:rPr lang="el-GR" sz="2400" dirty="0" err="1"/>
              <a:t>Europe’s</a:t>
            </a:r>
            <a:r>
              <a:rPr lang="el-GR" sz="2400" dirty="0"/>
              <a:t> </a:t>
            </a:r>
            <a:r>
              <a:rPr lang="el-GR" sz="2400" dirty="0" err="1"/>
              <a:t>Inner</a:t>
            </a:r>
            <a:r>
              <a:rPr lang="el-GR" sz="2400" dirty="0"/>
              <a:t> </a:t>
            </a:r>
            <a:r>
              <a:rPr lang="el-GR" sz="2400" dirty="0" err="1"/>
              <a:t>Demons</a:t>
            </a:r>
            <a:r>
              <a:rPr lang="el-GR" sz="2400" dirty="0"/>
              <a:t>: </a:t>
            </a:r>
            <a:r>
              <a:rPr lang="el-GR" sz="2400" dirty="0" err="1"/>
              <a:t>An</a:t>
            </a:r>
            <a:r>
              <a:rPr lang="el-GR" sz="2400" dirty="0"/>
              <a:t> </a:t>
            </a:r>
            <a:r>
              <a:rPr lang="el-GR" sz="2400" dirty="0" err="1"/>
              <a:t>Inquiry</a:t>
            </a:r>
            <a:r>
              <a:rPr lang="el-GR" sz="2400" dirty="0"/>
              <a:t> </a:t>
            </a:r>
            <a:r>
              <a:rPr lang="el-GR" sz="2400" dirty="0" err="1"/>
              <a:t>inspired</a:t>
            </a:r>
            <a:r>
              <a:rPr lang="el-GR" sz="2400" dirty="0"/>
              <a:t> </a:t>
            </a:r>
            <a:r>
              <a:rPr lang="el-GR" sz="2400" dirty="0" err="1"/>
              <a:t>by</a:t>
            </a:r>
            <a:r>
              <a:rPr lang="el-GR" sz="2400" dirty="0"/>
              <a:t> the </a:t>
            </a:r>
            <a:r>
              <a:rPr lang="el-GR" sz="2400" dirty="0" err="1"/>
              <a:t>Great</a:t>
            </a:r>
            <a:r>
              <a:rPr lang="el-GR" sz="2400" dirty="0"/>
              <a:t> </a:t>
            </a:r>
            <a:r>
              <a:rPr lang="el-GR" sz="2400" dirty="0" err="1"/>
              <a:t>Witch-Hunt</a:t>
            </a:r>
            <a:r>
              <a:rPr lang="el-GR" sz="2400" dirty="0"/>
              <a:t>, 1975, σ</a:t>
            </a:r>
            <a:r>
              <a:rPr lang="el-GR" sz="2400" dirty="0" smtClean="0"/>
              <a:t>. </a:t>
            </a:r>
            <a:r>
              <a:rPr lang="el-GR" sz="2400" dirty="0" err="1" smtClean="0"/>
              <a:t>xi</a:t>
            </a:r>
            <a:endParaRPr lang="el-GR" sz="2400" dirty="0"/>
          </a:p>
        </p:txBody>
      </p:sp>
    </p:spTree>
    <p:extLst>
      <p:ext uri="{BB962C8B-B14F-4D97-AF65-F5344CB8AC3E}">
        <p14:creationId xmlns:p14="http://schemas.microsoft.com/office/powerpoint/2010/main" val="703597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Ιστορίες </a:t>
            </a:r>
            <a:r>
              <a:rPr lang="el-GR" dirty="0" smtClean="0"/>
              <a:t>μαγισσών</a:t>
            </a:r>
            <a:endParaRPr lang="el-GR" dirty="0"/>
          </a:p>
        </p:txBody>
      </p:sp>
      <p:sp>
        <p:nvSpPr>
          <p:cNvPr id="3" name="Content Placeholder 2"/>
          <p:cNvSpPr>
            <a:spLocks noGrp="1"/>
          </p:cNvSpPr>
          <p:nvPr>
            <p:ph idx="1"/>
          </p:nvPr>
        </p:nvSpPr>
        <p:spPr>
          <a:xfrm>
            <a:off x="450155" y="1916832"/>
            <a:ext cx="8229600" cy="3744416"/>
          </a:xfrm>
        </p:spPr>
        <p:txBody>
          <a:bodyPr>
            <a:normAutofit/>
          </a:bodyPr>
          <a:lstStyle/>
          <a:p>
            <a:pPr>
              <a:lnSpc>
                <a:spcPct val="120000"/>
              </a:lnSpc>
            </a:pPr>
            <a:r>
              <a:rPr lang="el-GR" sz="2400" dirty="0" err="1"/>
              <a:t>Augsburg</a:t>
            </a:r>
            <a:r>
              <a:rPr lang="el-GR" sz="2400" dirty="0"/>
              <a:t>, Ιανουάριος </a:t>
            </a:r>
            <a:r>
              <a:rPr lang="el-GR" sz="2400" dirty="0" smtClean="0"/>
              <a:t>1669.</a:t>
            </a:r>
            <a:endParaRPr lang="el-GR" sz="2400" dirty="0"/>
          </a:p>
          <a:p>
            <a:pPr>
              <a:lnSpc>
                <a:spcPct val="120000"/>
              </a:lnSpc>
            </a:pPr>
            <a:r>
              <a:rPr lang="el-GR" sz="2400" dirty="0" smtClean="0"/>
              <a:t>Σύλληψη </a:t>
            </a:r>
            <a:r>
              <a:rPr lang="el-GR" sz="2400" dirty="0" err="1"/>
              <a:t>Anna</a:t>
            </a:r>
            <a:r>
              <a:rPr lang="el-GR" sz="2400" dirty="0"/>
              <a:t> </a:t>
            </a:r>
            <a:r>
              <a:rPr lang="el-GR" sz="2400" dirty="0" err="1"/>
              <a:t>Ebeler</a:t>
            </a:r>
            <a:r>
              <a:rPr lang="el-GR" sz="2400" dirty="0"/>
              <a:t>, 67 χρονών, αποκλειστικής υπηρέτριας, για το φόνο μιας λεχώνας. Πολλαπλασιασμός κατηγοριών από νέες μητέρες για φόνους των βρεφών τους (ασιτία, εκζέματα). </a:t>
            </a:r>
            <a:r>
              <a:rPr lang="el-GR" sz="2400" dirty="0" smtClean="0"/>
              <a:t>Έξι </a:t>
            </a:r>
            <a:r>
              <a:rPr lang="el-GR" sz="2400" dirty="0"/>
              <a:t>ανακρίσεις, ομολογία υπό την απειλή βασανιστηρίων.</a:t>
            </a:r>
          </a:p>
          <a:p>
            <a:pPr>
              <a:lnSpc>
                <a:spcPct val="120000"/>
              </a:lnSpc>
            </a:pPr>
            <a:r>
              <a:rPr lang="el-GR" sz="2400" dirty="0" smtClean="0"/>
              <a:t>Αποκεφαλισμός </a:t>
            </a:r>
            <a:r>
              <a:rPr lang="el-GR" sz="2400" dirty="0"/>
              <a:t>και καύση στην πυρά.</a:t>
            </a:r>
          </a:p>
          <a:p>
            <a:pPr marL="0" indent="0">
              <a:buNone/>
            </a:pPr>
            <a:endParaRPr lang="el-GR" dirty="0"/>
          </a:p>
        </p:txBody>
      </p:sp>
    </p:spTree>
    <p:extLst>
      <p:ext uri="{BB962C8B-B14F-4D97-AF65-F5344CB8AC3E}">
        <p14:creationId xmlns:p14="http://schemas.microsoft.com/office/powerpoint/2010/main" val="21569270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44824"/>
            <a:ext cx="8229600" cy="3744416"/>
          </a:xfrm>
        </p:spPr>
        <p:txBody>
          <a:bodyPr>
            <a:normAutofit/>
          </a:bodyPr>
          <a:lstStyle/>
          <a:p>
            <a:pPr>
              <a:lnSpc>
                <a:spcPct val="120000"/>
              </a:lnSpc>
            </a:pPr>
            <a:r>
              <a:rPr lang="el-GR" sz="2400" dirty="0" smtClean="0"/>
              <a:t>Υψηλή </a:t>
            </a:r>
            <a:r>
              <a:rPr lang="el-GR" sz="2400" dirty="0"/>
              <a:t>βρεφική </a:t>
            </a:r>
            <a:r>
              <a:rPr lang="el-GR" sz="2400" dirty="0" smtClean="0"/>
              <a:t>θνησιμότητα.</a:t>
            </a:r>
            <a:endParaRPr lang="el-GR" sz="2400" dirty="0"/>
          </a:p>
          <a:p>
            <a:pPr>
              <a:lnSpc>
                <a:spcPct val="120000"/>
              </a:lnSpc>
            </a:pPr>
            <a:r>
              <a:rPr lang="el-GR" sz="2400" dirty="0"/>
              <a:t>Η «</a:t>
            </a:r>
            <a:r>
              <a:rPr lang="el-GR" sz="2400" dirty="0" err="1"/>
              <a:t>ψυχομαχία</a:t>
            </a:r>
            <a:r>
              <a:rPr lang="el-GR" sz="2400" dirty="0"/>
              <a:t>» των νέων μητέρων, 40 ημέρες μετά τον </a:t>
            </a:r>
            <a:r>
              <a:rPr lang="el-GR" sz="2400" dirty="0" smtClean="0"/>
              <a:t>τοκετό.</a:t>
            </a:r>
            <a:endParaRPr lang="el-GR" sz="2400" dirty="0"/>
          </a:p>
          <a:p>
            <a:pPr>
              <a:lnSpc>
                <a:spcPct val="120000"/>
              </a:lnSpc>
            </a:pPr>
            <a:r>
              <a:rPr lang="el-GR" sz="2400" dirty="0"/>
              <a:t>Προβληματική αντιμετώπιση λοχείας (</a:t>
            </a:r>
            <a:r>
              <a:rPr lang="el-GR" sz="2400" dirty="0" err="1"/>
              <a:t>μετα</a:t>
            </a:r>
            <a:r>
              <a:rPr lang="el-GR" sz="2400" dirty="0"/>
              <a:t>-γεννητικής κατάθλιψης), </a:t>
            </a:r>
            <a:r>
              <a:rPr lang="el-GR" sz="2400" dirty="0" err="1"/>
              <a:t>Melanie</a:t>
            </a:r>
            <a:r>
              <a:rPr lang="el-GR" sz="2400" dirty="0"/>
              <a:t> </a:t>
            </a:r>
            <a:r>
              <a:rPr lang="el-GR" sz="2400" dirty="0" err="1"/>
              <a:t>Klein</a:t>
            </a:r>
            <a:r>
              <a:rPr lang="el-GR" sz="2400" dirty="0"/>
              <a:t>: προβολή αρνητικών συναισθημάτων στο πρόσωπο της μαίας, της αποκλειστικής υπηρέτριας της λεχώνας.</a:t>
            </a:r>
          </a:p>
          <a:p>
            <a:pPr marL="0" indent="0">
              <a:buNone/>
            </a:pPr>
            <a:endParaRPr lang="el-GR" dirty="0"/>
          </a:p>
        </p:txBody>
      </p:sp>
      <p:sp>
        <p:nvSpPr>
          <p:cNvPr id="4" name="Title 1"/>
          <p:cNvSpPr>
            <a:spLocks noGrp="1"/>
          </p:cNvSpPr>
          <p:nvPr>
            <p:ph type="title"/>
          </p:nvPr>
        </p:nvSpPr>
        <p:spPr>
          <a:xfrm>
            <a:off x="457200" y="274638"/>
            <a:ext cx="8229600" cy="1143000"/>
          </a:xfrm>
        </p:spPr>
        <p:txBody>
          <a:bodyPr/>
          <a:lstStyle/>
          <a:p>
            <a:r>
              <a:rPr lang="el-GR" dirty="0"/>
              <a:t>Ιστορίες </a:t>
            </a:r>
            <a:r>
              <a:rPr lang="el-GR" dirty="0" smtClean="0"/>
              <a:t>μαγισσών, </a:t>
            </a:r>
            <a:r>
              <a:rPr lang="el-GR" dirty="0" smtClean="0"/>
              <a:t>2</a:t>
            </a:r>
            <a:endParaRPr lang="el-GR" dirty="0"/>
          </a:p>
        </p:txBody>
      </p:sp>
    </p:spTree>
    <p:extLst>
      <p:ext uri="{BB962C8B-B14F-4D97-AF65-F5344CB8AC3E}">
        <p14:creationId xmlns:p14="http://schemas.microsoft.com/office/powerpoint/2010/main" val="404323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700808"/>
            <a:ext cx="8229600" cy="3960440"/>
          </a:xfrm>
        </p:spPr>
        <p:txBody>
          <a:bodyPr>
            <a:normAutofit fontScale="92500" lnSpcReduction="10000"/>
          </a:bodyPr>
          <a:lstStyle/>
          <a:p>
            <a:r>
              <a:rPr lang="fr-FR" sz="2600" dirty="0" err="1"/>
              <a:t>Maldon</a:t>
            </a:r>
            <a:r>
              <a:rPr lang="fr-FR" sz="2600" dirty="0"/>
              <a:t>, Essex, 1570</a:t>
            </a:r>
          </a:p>
          <a:p>
            <a:r>
              <a:rPr lang="fr-FR" sz="2600" dirty="0" smtClean="0"/>
              <a:t>Alice </a:t>
            </a:r>
            <a:r>
              <a:rPr lang="fr-FR" sz="2600" dirty="0" err="1"/>
              <a:t>Chaundler</a:t>
            </a:r>
            <a:r>
              <a:rPr lang="fr-FR" sz="2600" dirty="0"/>
              <a:t>, </a:t>
            </a:r>
            <a:r>
              <a:rPr lang="el-GR" sz="2600" dirty="0"/>
              <a:t>μάγια στην 8χρονη </a:t>
            </a:r>
            <a:r>
              <a:rPr lang="fr-FR" sz="2600" dirty="0"/>
              <a:t>Mary Cowper </a:t>
            </a:r>
            <a:r>
              <a:rPr lang="el-GR" sz="2600" dirty="0"/>
              <a:t>και στον </a:t>
            </a:r>
            <a:r>
              <a:rPr lang="fr-FR" sz="2600" dirty="0"/>
              <a:t>Robert </a:t>
            </a:r>
            <a:r>
              <a:rPr lang="fr-FR" sz="2600" dirty="0" err="1"/>
              <a:t>Brisco</a:t>
            </a:r>
            <a:r>
              <a:rPr lang="fr-FR" sz="2600" dirty="0"/>
              <a:t> </a:t>
            </a:r>
            <a:r>
              <a:rPr lang="el-GR" sz="2600" dirty="0"/>
              <a:t>και τα παιδιά του, </a:t>
            </a:r>
            <a:r>
              <a:rPr lang="fr-FR" sz="2600" dirty="0"/>
              <a:t>George </a:t>
            </a:r>
            <a:r>
              <a:rPr lang="el-GR" sz="2600" dirty="0"/>
              <a:t>και </a:t>
            </a:r>
            <a:r>
              <a:rPr lang="fr-FR" sz="2600" dirty="0"/>
              <a:t>Prudence, </a:t>
            </a:r>
            <a:r>
              <a:rPr lang="el-GR" sz="2600" dirty="0"/>
              <a:t>με αποτέλεσμα το θάνατό τους. Πρώτη δίκη, ειρηνοδικείο </a:t>
            </a:r>
            <a:r>
              <a:rPr lang="fr-FR" sz="2600" dirty="0" err="1"/>
              <a:t>Maldon</a:t>
            </a:r>
            <a:r>
              <a:rPr lang="fr-FR" sz="2600" dirty="0"/>
              <a:t>, </a:t>
            </a:r>
            <a:r>
              <a:rPr lang="el-GR" sz="2600" dirty="0"/>
              <a:t>δεύτερη δίκη βασιλικό δικαστήριο </a:t>
            </a:r>
            <a:r>
              <a:rPr lang="fr-FR" sz="2600" dirty="0"/>
              <a:t>Chelmsford, </a:t>
            </a:r>
            <a:r>
              <a:rPr lang="el-GR" sz="2600" dirty="0"/>
              <a:t>καταδίκη σε θάνατο δια </a:t>
            </a:r>
            <a:r>
              <a:rPr lang="el-GR" sz="2600" dirty="0" smtClean="0"/>
              <a:t>απαγχονισμού.</a:t>
            </a:r>
            <a:endParaRPr lang="el-GR" sz="2600" dirty="0"/>
          </a:p>
          <a:p>
            <a:r>
              <a:rPr lang="fr-FR" sz="2600" dirty="0" smtClean="0"/>
              <a:t>Ellen </a:t>
            </a:r>
            <a:r>
              <a:rPr lang="fr-FR" sz="2600" dirty="0" err="1"/>
              <a:t>Smythe</a:t>
            </a:r>
            <a:r>
              <a:rPr lang="fr-FR" sz="2600" dirty="0"/>
              <a:t>, </a:t>
            </a:r>
            <a:r>
              <a:rPr lang="el-GR" sz="2600" dirty="0"/>
              <a:t>κόρη της </a:t>
            </a:r>
            <a:r>
              <a:rPr lang="fr-FR" sz="2600" dirty="0" err="1"/>
              <a:t>Chaundler</a:t>
            </a:r>
            <a:r>
              <a:rPr lang="fr-FR" sz="2600" dirty="0"/>
              <a:t>, </a:t>
            </a:r>
            <a:r>
              <a:rPr lang="el-GR" sz="2600" dirty="0"/>
              <a:t>προκάλεσε το θάνατο της τετράχρονης </a:t>
            </a:r>
            <a:r>
              <a:rPr lang="fr-FR" sz="2600" dirty="0"/>
              <a:t>Susan </a:t>
            </a:r>
            <a:r>
              <a:rPr lang="fr-FR" sz="2600" dirty="0" err="1"/>
              <a:t>Webbe</a:t>
            </a:r>
            <a:r>
              <a:rPr lang="fr-FR" sz="2600" dirty="0"/>
              <a:t>, </a:t>
            </a:r>
            <a:r>
              <a:rPr lang="el-GR" sz="2600" dirty="0"/>
              <a:t>του πατριού της </a:t>
            </a:r>
            <a:r>
              <a:rPr lang="fr-FR" sz="2600" dirty="0"/>
              <a:t>John </a:t>
            </a:r>
            <a:r>
              <a:rPr lang="fr-FR" sz="2600" dirty="0" err="1"/>
              <a:t>Chaundler</a:t>
            </a:r>
            <a:r>
              <a:rPr lang="fr-FR" sz="2600" dirty="0"/>
              <a:t>, </a:t>
            </a:r>
            <a:r>
              <a:rPr lang="el-GR" sz="2600" dirty="0"/>
              <a:t>απόπειρα φόνου του </a:t>
            </a:r>
            <a:r>
              <a:rPr lang="fr-FR" sz="2600" dirty="0"/>
              <a:t>John Eastwood (</a:t>
            </a:r>
            <a:r>
              <a:rPr lang="el-GR" sz="2600" dirty="0"/>
              <a:t>άρνηση φιλανθρωπίας στον γιό της</a:t>
            </a:r>
            <a:r>
              <a:rPr lang="el-GR" sz="2600" dirty="0" smtClean="0"/>
              <a:t>).</a:t>
            </a:r>
            <a:endParaRPr lang="el-GR" sz="26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lstStyle/>
          <a:p>
            <a:r>
              <a:rPr lang="el-GR" dirty="0"/>
              <a:t>Ιστορίες </a:t>
            </a:r>
            <a:r>
              <a:rPr lang="el-GR" dirty="0" smtClean="0"/>
              <a:t>μαγισσών, </a:t>
            </a:r>
            <a:r>
              <a:rPr lang="el-GR" dirty="0" smtClean="0"/>
              <a:t>3</a:t>
            </a:r>
            <a:endParaRPr lang="el-GR" dirty="0"/>
          </a:p>
        </p:txBody>
      </p:sp>
    </p:spTree>
    <p:extLst>
      <p:ext uri="{BB962C8B-B14F-4D97-AF65-F5344CB8AC3E}">
        <p14:creationId xmlns:p14="http://schemas.microsoft.com/office/powerpoint/2010/main" val="32501798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4824"/>
            <a:ext cx="8229600" cy="3672408"/>
          </a:xfrm>
        </p:spPr>
        <p:txBody>
          <a:bodyPr>
            <a:normAutofit/>
          </a:bodyPr>
          <a:lstStyle/>
          <a:p>
            <a:r>
              <a:rPr lang="el-GR" sz="2400" dirty="0" smtClean="0"/>
              <a:t>Κατάθεση </a:t>
            </a:r>
            <a:r>
              <a:rPr lang="el-GR" sz="2400" dirty="0"/>
              <a:t>γιού: η </a:t>
            </a:r>
            <a:r>
              <a:rPr lang="fr-FR" sz="2400" dirty="0"/>
              <a:t>Ellen </a:t>
            </a:r>
            <a:r>
              <a:rPr lang="el-GR" sz="2400" dirty="0"/>
              <a:t>συντηρούσε τρία οικόσιτα δαιμόνια (</a:t>
            </a:r>
            <a:r>
              <a:rPr lang="fr-FR" sz="2400" dirty="0" err="1"/>
              <a:t>familiars</a:t>
            </a:r>
            <a:r>
              <a:rPr lang="fr-FR" sz="2400" dirty="0"/>
              <a:t>). </a:t>
            </a:r>
            <a:r>
              <a:rPr lang="el-GR" sz="2400" dirty="0"/>
              <a:t>Καταδίκη σε </a:t>
            </a:r>
            <a:r>
              <a:rPr lang="el-GR" sz="2400" dirty="0" smtClean="0"/>
              <a:t>θάνατο. </a:t>
            </a:r>
            <a:endParaRPr lang="el-GR" sz="2400" dirty="0"/>
          </a:p>
          <a:p>
            <a:r>
              <a:rPr lang="el-GR" sz="2400" dirty="0" smtClean="0"/>
              <a:t>«</a:t>
            </a:r>
            <a:r>
              <a:rPr lang="el-GR" sz="2400" dirty="0"/>
              <a:t>Φ</a:t>
            </a:r>
            <a:r>
              <a:rPr lang="el-GR" sz="2400" dirty="0" smtClean="0"/>
              <a:t>ήμη</a:t>
            </a:r>
            <a:r>
              <a:rPr lang="el-GR" sz="2400" dirty="0"/>
              <a:t>» μάγισσας, κληρονομικότητα </a:t>
            </a:r>
            <a:r>
              <a:rPr lang="el-GR" sz="2400" dirty="0" smtClean="0"/>
              <a:t>μαγείας.</a:t>
            </a:r>
            <a:endParaRPr lang="el-GR" sz="2400" dirty="0"/>
          </a:p>
          <a:p>
            <a:r>
              <a:rPr lang="fr-FR" sz="2400" dirty="0" smtClean="0"/>
              <a:t>A </a:t>
            </a:r>
            <a:r>
              <a:rPr lang="fr-FR" sz="2400" dirty="0" err="1"/>
              <a:t>Detection</a:t>
            </a:r>
            <a:r>
              <a:rPr lang="fr-FR" sz="2400" dirty="0"/>
              <a:t> of Damnable </a:t>
            </a:r>
            <a:r>
              <a:rPr lang="fr-FR" sz="2400" dirty="0" err="1"/>
              <a:t>Driftes</a:t>
            </a:r>
            <a:r>
              <a:rPr lang="fr-FR" sz="2400" dirty="0"/>
              <a:t>, </a:t>
            </a:r>
            <a:r>
              <a:rPr lang="fr-FR" sz="2400" dirty="0" err="1"/>
              <a:t>practized</a:t>
            </a:r>
            <a:r>
              <a:rPr lang="fr-FR" sz="2400" dirty="0"/>
              <a:t> by </a:t>
            </a:r>
            <a:r>
              <a:rPr lang="fr-FR" sz="2400" dirty="0" err="1"/>
              <a:t>three</a:t>
            </a:r>
            <a:r>
              <a:rPr lang="fr-FR" sz="2400" dirty="0"/>
              <a:t> </a:t>
            </a:r>
            <a:r>
              <a:rPr lang="fr-FR" sz="2400" dirty="0" err="1"/>
              <a:t>Witches</a:t>
            </a:r>
            <a:r>
              <a:rPr lang="fr-FR" sz="2400" dirty="0"/>
              <a:t> at </a:t>
            </a:r>
            <a:r>
              <a:rPr lang="fr-FR" sz="2400" dirty="0" err="1"/>
              <a:t>Chelmisforde</a:t>
            </a:r>
            <a:r>
              <a:rPr lang="fr-FR" sz="2400" dirty="0"/>
              <a:t> in Essex, </a:t>
            </a:r>
            <a:r>
              <a:rPr lang="el-GR" sz="2400" dirty="0"/>
              <a:t>Λονδίνο, 1579: μαγεία, απειλή προς την κοινότητα. Υποχρέωση εντοπισμού και εξόντωσης </a:t>
            </a:r>
            <a:r>
              <a:rPr lang="el-GR" sz="2400" dirty="0" smtClean="0"/>
              <a:t>μαγισσών.</a:t>
            </a:r>
            <a:endParaRPr lang="el-GR" sz="2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lstStyle/>
          <a:p>
            <a:r>
              <a:rPr lang="el-GR" dirty="0"/>
              <a:t>Ιστορίες </a:t>
            </a:r>
            <a:r>
              <a:rPr lang="el-GR" dirty="0" smtClean="0"/>
              <a:t>μαγισσών, </a:t>
            </a:r>
            <a:r>
              <a:rPr lang="el-GR" dirty="0" smtClean="0"/>
              <a:t>4</a:t>
            </a:r>
            <a:endParaRPr lang="el-GR" dirty="0"/>
          </a:p>
        </p:txBody>
      </p:sp>
    </p:spTree>
    <p:extLst>
      <p:ext uri="{BB962C8B-B14F-4D97-AF65-F5344CB8AC3E}">
        <p14:creationId xmlns:p14="http://schemas.microsoft.com/office/powerpoint/2010/main" val="3971238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1" y="476672"/>
            <a:ext cx="9144000" cy="1143000"/>
          </a:xfrm>
        </p:spPr>
        <p:txBody>
          <a:bodyPr>
            <a:normAutofit fontScale="90000"/>
          </a:bodyPr>
          <a:lstStyle/>
          <a:p>
            <a:r>
              <a:rPr lang="el-GR" sz="4000" dirty="0" err="1"/>
              <a:t>Alleshausen</a:t>
            </a:r>
            <a:r>
              <a:rPr lang="el-GR" sz="4000" dirty="0"/>
              <a:t>, </a:t>
            </a:r>
            <a:r>
              <a:rPr lang="el-GR" sz="4000" dirty="0" err="1"/>
              <a:t>Wurttemberg</a:t>
            </a:r>
            <a:r>
              <a:rPr lang="el-GR" sz="4000" dirty="0"/>
              <a:t>, 1747, 100 χρόνια μετά τη λήξη του κυνηγιού των μαγισσών</a:t>
            </a:r>
            <a:r>
              <a:rPr lang="el-GR" dirty="0"/>
              <a:t/>
            </a:r>
            <a:br>
              <a:rPr lang="el-GR" dirty="0"/>
            </a:br>
            <a:endParaRPr lang="el-GR" dirty="0"/>
          </a:p>
        </p:txBody>
      </p:sp>
      <p:sp>
        <p:nvSpPr>
          <p:cNvPr id="3" name="Content Placeholder 2"/>
          <p:cNvSpPr>
            <a:spLocks noGrp="1"/>
          </p:cNvSpPr>
          <p:nvPr>
            <p:ph idx="1"/>
          </p:nvPr>
        </p:nvSpPr>
        <p:spPr>
          <a:xfrm>
            <a:off x="323528" y="2204864"/>
            <a:ext cx="8229600" cy="3600400"/>
          </a:xfrm>
        </p:spPr>
        <p:txBody>
          <a:bodyPr>
            <a:normAutofit fontScale="55000" lnSpcReduction="20000"/>
          </a:bodyPr>
          <a:lstStyle/>
          <a:p>
            <a:pPr>
              <a:lnSpc>
                <a:spcPct val="120000"/>
              </a:lnSpc>
            </a:pPr>
            <a:r>
              <a:rPr lang="el-GR" sz="4400" dirty="0" err="1"/>
              <a:t>Magdalena</a:t>
            </a:r>
            <a:r>
              <a:rPr lang="el-GR" sz="4400" dirty="0"/>
              <a:t> </a:t>
            </a:r>
            <a:r>
              <a:rPr lang="el-GR" sz="4400" dirty="0" err="1"/>
              <a:t>Bollmann</a:t>
            </a:r>
            <a:r>
              <a:rPr lang="el-GR" sz="4400" dirty="0"/>
              <a:t>, επτά γυναίκες στην πυρά σε πληθυσμό περίπου 500 κατοίκων.</a:t>
            </a:r>
          </a:p>
          <a:p>
            <a:pPr>
              <a:lnSpc>
                <a:spcPct val="120000"/>
              </a:lnSpc>
            </a:pPr>
            <a:r>
              <a:rPr lang="el-GR" sz="4400" dirty="0" smtClean="0"/>
              <a:t>Κατήγορος </a:t>
            </a:r>
            <a:r>
              <a:rPr lang="el-GR" sz="4400" dirty="0" err="1"/>
              <a:t>Conrad</a:t>
            </a:r>
            <a:r>
              <a:rPr lang="el-GR" sz="4400" dirty="0"/>
              <a:t> </a:t>
            </a:r>
            <a:r>
              <a:rPr lang="el-GR" sz="4400" dirty="0" err="1"/>
              <a:t>Citterel</a:t>
            </a:r>
            <a:r>
              <a:rPr lang="el-GR" sz="4400" dirty="0"/>
              <a:t>, 2χρονος γιός του, θύμα της μάγισσας (προσφορά φαγητού, φιλοξενία παιδιού στο σπίτι της μάγισσας για μια ώρα). Γυναίκες του χωριού κατηγορούν την </a:t>
            </a:r>
            <a:r>
              <a:rPr lang="el-GR" sz="4400" dirty="0" err="1"/>
              <a:t>Bollmann</a:t>
            </a:r>
            <a:r>
              <a:rPr lang="el-GR" sz="4400" dirty="0"/>
              <a:t> για </a:t>
            </a:r>
            <a:r>
              <a:rPr lang="el-GR" sz="4400" dirty="0" err="1"/>
              <a:t>maleficium</a:t>
            </a:r>
            <a:r>
              <a:rPr lang="el-GR" sz="4400" dirty="0"/>
              <a:t> σε αυτές και τα νεογέννητα παιδιά τους. Σύζυγος ζητά την παραπομπή της εξαιτίας της «ανυπόφορης κοινής ζωής» λόγω των φημών περί μαγείας.</a:t>
            </a:r>
          </a:p>
          <a:p>
            <a:pPr marL="0" indent="0">
              <a:buNone/>
            </a:pPr>
            <a:endParaRPr lang="el-GR" dirty="0"/>
          </a:p>
        </p:txBody>
      </p:sp>
    </p:spTree>
    <p:extLst>
      <p:ext uri="{BB962C8B-B14F-4D97-AF65-F5344CB8AC3E}">
        <p14:creationId xmlns:p14="http://schemas.microsoft.com/office/powerpoint/2010/main" val="3073505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44000" cy="1143000"/>
          </a:xfrm>
        </p:spPr>
        <p:txBody>
          <a:bodyPr>
            <a:normAutofit fontScale="90000"/>
          </a:bodyPr>
          <a:lstStyle/>
          <a:p>
            <a:r>
              <a:rPr lang="el-GR" sz="3600" dirty="0" err="1"/>
              <a:t>Alleshausen</a:t>
            </a:r>
            <a:r>
              <a:rPr lang="el-GR" sz="3600" dirty="0"/>
              <a:t>, </a:t>
            </a:r>
            <a:r>
              <a:rPr lang="el-GR" sz="3600" dirty="0" err="1"/>
              <a:t>Wurttemberg</a:t>
            </a:r>
            <a:r>
              <a:rPr lang="el-GR" sz="3600" dirty="0"/>
              <a:t>, 1747, 100 χρόνια μετά τη λήξη του κυνηγιού των </a:t>
            </a:r>
            <a:r>
              <a:rPr lang="el-GR" sz="3600" dirty="0" smtClean="0"/>
              <a:t>μαγισσών</a:t>
            </a:r>
            <a:r>
              <a:rPr lang="el-GR" dirty="0"/>
              <a:t/>
            </a:r>
            <a:br>
              <a:rPr lang="el-GR" dirty="0"/>
            </a:br>
            <a:endParaRPr lang="el-GR" dirty="0"/>
          </a:p>
        </p:txBody>
      </p:sp>
      <p:sp>
        <p:nvSpPr>
          <p:cNvPr id="3" name="Content Placeholder 2"/>
          <p:cNvSpPr>
            <a:spLocks noGrp="1"/>
          </p:cNvSpPr>
          <p:nvPr>
            <p:ph idx="1"/>
          </p:nvPr>
        </p:nvSpPr>
        <p:spPr>
          <a:xfrm>
            <a:off x="465951" y="1844824"/>
            <a:ext cx="8229600" cy="4320480"/>
          </a:xfrm>
        </p:spPr>
        <p:txBody>
          <a:bodyPr>
            <a:normAutofit fontScale="62500" lnSpcReduction="20000"/>
          </a:bodyPr>
          <a:lstStyle/>
          <a:p>
            <a:pPr>
              <a:lnSpc>
                <a:spcPct val="120000"/>
              </a:lnSpc>
            </a:pPr>
            <a:r>
              <a:rPr lang="el-GR" sz="3800" dirty="0" smtClean="0"/>
              <a:t>Δικαστήριο </a:t>
            </a:r>
            <a:r>
              <a:rPr lang="el-GR" sz="3800" dirty="0" err="1" smtClean="0"/>
              <a:t>Obermachtal</a:t>
            </a:r>
            <a:r>
              <a:rPr lang="el-GR" sz="3800" dirty="0" smtClean="0"/>
              <a:t>, ανακρίσεις επί 6 μήνες, με χρήση ιδιαίτερα σκληρών βασανιστηρίων και εξορκισμών, από τους </a:t>
            </a:r>
            <a:r>
              <a:rPr lang="el-GR" sz="3800" dirty="0" err="1" smtClean="0"/>
              <a:t>Bartholomeus</a:t>
            </a:r>
            <a:r>
              <a:rPr lang="el-GR" sz="3800" dirty="0" smtClean="0"/>
              <a:t> και </a:t>
            </a:r>
            <a:r>
              <a:rPr lang="el-GR" sz="3800" dirty="0" err="1" smtClean="0"/>
              <a:t>Veit</a:t>
            </a:r>
            <a:r>
              <a:rPr lang="el-GR" sz="3800" dirty="0" smtClean="0"/>
              <a:t> </a:t>
            </a:r>
            <a:r>
              <a:rPr lang="el-GR" sz="3800" dirty="0" err="1" smtClean="0"/>
              <a:t>Vollmar</a:t>
            </a:r>
            <a:r>
              <a:rPr lang="el-GR" sz="3800" dirty="0" smtClean="0"/>
              <a:t>, οικογένεια δημίων (55 εκτελέσεις τον 16</a:t>
            </a:r>
            <a:r>
              <a:rPr lang="el-GR" sz="3800" baseline="30000" dirty="0" smtClean="0"/>
              <a:t>ο</a:t>
            </a:r>
            <a:r>
              <a:rPr lang="el-GR" sz="3800" dirty="0" smtClean="0"/>
              <a:t> αι.). </a:t>
            </a:r>
          </a:p>
          <a:p>
            <a:pPr>
              <a:lnSpc>
                <a:spcPct val="120000"/>
              </a:lnSpc>
            </a:pPr>
            <a:r>
              <a:rPr lang="el-GR" sz="3800" dirty="0" smtClean="0"/>
              <a:t>Η άρνηση της </a:t>
            </a:r>
            <a:r>
              <a:rPr lang="el-GR" sz="3800" dirty="0" err="1" smtClean="0"/>
              <a:t>Bollmann</a:t>
            </a:r>
            <a:r>
              <a:rPr lang="el-GR" sz="3800" dirty="0" smtClean="0"/>
              <a:t> να ομολογήσει, ισοδυναμεί με «κατηγορία για ψευδορκία εναντίον τιμίων γυναικών της κοινότητας». </a:t>
            </a:r>
          </a:p>
          <a:p>
            <a:pPr>
              <a:lnSpc>
                <a:spcPct val="120000"/>
              </a:lnSpc>
            </a:pPr>
            <a:r>
              <a:rPr lang="el-GR" sz="3800" dirty="0" smtClean="0"/>
              <a:t>Η </a:t>
            </a:r>
            <a:r>
              <a:rPr lang="el-GR" sz="3800" dirty="0" err="1" smtClean="0"/>
              <a:t>Bollmann</a:t>
            </a:r>
            <a:r>
              <a:rPr lang="el-GR" sz="3800" dirty="0" smtClean="0"/>
              <a:t> πεθαίνει από τα βασανιστήρια, το πτώμα της παραδίδεται στην πυρά, υπόνοιες εναντίον της κόρης της </a:t>
            </a:r>
            <a:r>
              <a:rPr lang="el-GR" sz="3800" dirty="0" err="1" smtClean="0"/>
              <a:t>Barbara</a:t>
            </a:r>
            <a:r>
              <a:rPr lang="el-GR" sz="3800" dirty="0" smtClean="0"/>
              <a:t> από τον δήμαρχο.</a:t>
            </a:r>
          </a:p>
          <a:p>
            <a:pPr marL="0" indent="0">
              <a:buNone/>
            </a:pPr>
            <a:endParaRPr lang="el-GR" dirty="0"/>
          </a:p>
        </p:txBody>
      </p:sp>
    </p:spTree>
    <p:extLst>
      <p:ext uri="{BB962C8B-B14F-4D97-AF65-F5344CB8AC3E}">
        <p14:creationId xmlns:p14="http://schemas.microsoft.com/office/powerpoint/2010/main" val="38981131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16832"/>
            <a:ext cx="8229600" cy="2016224"/>
          </a:xfrm>
        </p:spPr>
        <p:txBody>
          <a:bodyPr>
            <a:normAutofit fontScale="85000" lnSpcReduction="20000"/>
          </a:bodyPr>
          <a:lstStyle/>
          <a:p>
            <a:pPr>
              <a:lnSpc>
                <a:spcPct val="120000"/>
              </a:lnSpc>
              <a:spcBef>
                <a:spcPts val="0"/>
              </a:spcBef>
            </a:pPr>
            <a:r>
              <a:rPr lang="el-GR" sz="2800" dirty="0" smtClean="0"/>
              <a:t>Φήμη μάγισσας (προηγούμενες κατηγορίες), οικειότητα με συγχωριανούς της, ρόλος </a:t>
            </a:r>
            <a:r>
              <a:rPr lang="el-GR" sz="2800" dirty="0" err="1" smtClean="0"/>
              <a:t>Καπουκίνων</a:t>
            </a:r>
            <a:r>
              <a:rPr lang="el-GR" sz="2800" dirty="0" smtClean="0"/>
              <a:t> </a:t>
            </a:r>
            <a:r>
              <a:rPr lang="el-GR" sz="2800" dirty="0" err="1" smtClean="0"/>
              <a:t>Biberach</a:t>
            </a:r>
            <a:r>
              <a:rPr lang="el-GR" sz="2800" dirty="0" smtClean="0"/>
              <a:t> (ειδικοί στους εξορκισμούς), ενδοκοινοτικά προβλήματα (κοινωνική διαστρωμάτωση χωριού, σχέσεις εξουσίας και εκμετάλλευσης).</a:t>
            </a:r>
          </a:p>
          <a:p>
            <a:pPr marL="0" indent="0">
              <a:buNone/>
            </a:pPr>
            <a:endParaRPr lang="el-GR" dirty="0"/>
          </a:p>
        </p:txBody>
      </p:sp>
      <p:sp>
        <p:nvSpPr>
          <p:cNvPr id="4" name="Title 1"/>
          <p:cNvSpPr>
            <a:spLocks noGrp="1"/>
          </p:cNvSpPr>
          <p:nvPr>
            <p:ph type="title"/>
          </p:nvPr>
        </p:nvSpPr>
        <p:spPr>
          <a:xfrm>
            <a:off x="0" y="476672"/>
            <a:ext cx="9144000" cy="1143000"/>
          </a:xfrm>
        </p:spPr>
        <p:txBody>
          <a:bodyPr>
            <a:normAutofit fontScale="90000"/>
          </a:bodyPr>
          <a:lstStyle/>
          <a:p>
            <a:r>
              <a:rPr lang="el-GR" sz="3600" dirty="0" err="1"/>
              <a:t>Alleshausen</a:t>
            </a:r>
            <a:r>
              <a:rPr lang="el-GR" sz="3600" dirty="0"/>
              <a:t>, </a:t>
            </a:r>
            <a:r>
              <a:rPr lang="el-GR" sz="3600" dirty="0" err="1"/>
              <a:t>Wurttemberg</a:t>
            </a:r>
            <a:r>
              <a:rPr lang="el-GR" sz="3600" dirty="0"/>
              <a:t>, 1747, 100 χρόνια μετά τη λήξη του κυνηγιού των </a:t>
            </a:r>
            <a:r>
              <a:rPr lang="el-GR" sz="3600" dirty="0" smtClean="0"/>
              <a:t>μαγισσών, </a:t>
            </a:r>
            <a:r>
              <a:rPr lang="el-GR" sz="3600" dirty="0" smtClean="0"/>
              <a:t>2</a:t>
            </a:r>
            <a:r>
              <a:rPr lang="el-GR" dirty="0"/>
              <a:t/>
            </a:r>
            <a:br>
              <a:rPr lang="el-GR" dirty="0"/>
            </a:br>
            <a:endParaRPr lang="el-GR" dirty="0"/>
          </a:p>
        </p:txBody>
      </p:sp>
    </p:spTree>
    <p:extLst>
      <p:ext uri="{BB962C8B-B14F-4D97-AF65-F5344CB8AC3E}">
        <p14:creationId xmlns:p14="http://schemas.microsoft.com/office/powerpoint/2010/main" val="322506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Autofit/>
          </a:bodyPr>
          <a:lstStyle/>
          <a:p>
            <a:r>
              <a:rPr lang="el-GR" sz="2000" dirty="0"/>
              <a:t>Φυσιολογική και μη φυσιολογική μέθοδος ελέγχου της </a:t>
            </a:r>
            <a:r>
              <a:rPr lang="el-GR" sz="2000" dirty="0" smtClean="0"/>
              <a:t>μαγείας </a:t>
            </a:r>
            <a:r>
              <a:rPr lang="fr-FR" sz="2000" dirty="0" smtClean="0"/>
              <a:t>Christina </a:t>
            </a:r>
            <a:r>
              <a:rPr lang="fr-FR" sz="2000" dirty="0" err="1"/>
              <a:t>Larner</a:t>
            </a:r>
            <a:r>
              <a:rPr lang="fr-FR" sz="2000" dirty="0"/>
              <a:t>, </a:t>
            </a:r>
            <a:r>
              <a:rPr lang="fr-FR" sz="2000" dirty="0" err="1"/>
              <a:t>Witchcraft</a:t>
            </a:r>
            <a:r>
              <a:rPr lang="fr-FR" sz="2000" dirty="0"/>
              <a:t> and Religion. The </a:t>
            </a:r>
            <a:r>
              <a:rPr lang="fr-FR" sz="2000" dirty="0" err="1"/>
              <a:t>Politics</a:t>
            </a:r>
            <a:r>
              <a:rPr lang="fr-FR" sz="2000" dirty="0"/>
              <a:t> of </a:t>
            </a:r>
            <a:r>
              <a:rPr lang="fr-FR" sz="2000" dirty="0" err="1"/>
              <a:t>Popular</a:t>
            </a:r>
            <a:r>
              <a:rPr lang="fr-FR" sz="2000" dirty="0"/>
              <a:t> </a:t>
            </a:r>
            <a:r>
              <a:rPr lang="fr-FR" sz="2000" dirty="0" err="1"/>
              <a:t>Belief</a:t>
            </a:r>
            <a:r>
              <a:rPr lang="fr-FR" sz="2000" dirty="0"/>
              <a:t>, </a:t>
            </a:r>
            <a:r>
              <a:rPr lang="el-GR" sz="2000" dirty="0"/>
              <a:t>Οξφόρδη, </a:t>
            </a:r>
            <a:r>
              <a:rPr lang="fr-FR" sz="2000" dirty="0" err="1"/>
              <a:t>Blackwell</a:t>
            </a:r>
            <a:r>
              <a:rPr lang="fr-FR" sz="2000" dirty="0"/>
              <a:t>, 1984, </a:t>
            </a:r>
            <a:r>
              <a:rPr lang="el-GR" sz="2000" dirty="0"/>
              <a:t>σ.131</a:t>
            </a:r>
          </a:p>
        </p:txBody>
      </p:sp>
      <p:sp>
        <p:nvSpPr>
          <p:cNvPr id="3" name="Content Placeholder 2"/>
          <p:cNvSpPr>
            <a:spLocks noGrp="1"/>
          </p:cNvSpPr>
          <p:nvPr>
            <p:ph idx="1"/>
          </p:nvPr>
        </p:nvSpPr>
        <p:spPr>
          <a:xfrm>
            <a:off x="464156" y="1124744"/>
            <a:ext cx="8229600" cy="4237931"/>
          </a:xfrm>
        </p:spPr>
        <p:txBody>
          <a:bodyPr>
            <a:normAutofit fontScale="25000" lnSpcReduction="20000"/>
          </a:bodyPr>
          <a:lstStyle/>
          <a:p>
            <a:pPr marL="0" indent="0">
              <a:lnSpc>
                <a:spcPct val="120000"/>
              </a:lnSpc>
              <a:spcBef>
                <a:spcPts val="0"/>
              </a:spcBef>
              <a:buNone/>
            </a:pPr>
            <a:r>
              <a:rPr lang="el-GR" sz="6200" dirty="0"/>
              <a:t>Φυσιολογικές σχέσεις</a:t>
            </a:r>
          </a:p>
          <a:p>
            <a:pPr marL="0" indent="0">
              <a:lnSpc>
                <a:spcPct val="120000"/>
              </a:lnSpc>
              <a:spcBef>
                <a:spcPts val="0"/>
              </a:spcBef>
              <a:buNone/>
            </a:pPr>
            <a:r>
              <a:rPr lang="el-GR" sz="6200" dirty="0" smtClean="0"/>
              <a:t>▼</a:t>
            </a:r>
            <a:endParaRPr lang="el-GR" sz="6200" dirty="0"/>
          </a:p>
          <a:p>
            <a:pPr marL="0" indent="0">
              <a:lnSpc>
                <a:spcPct val="120000"/>
              </a:lnSpc>
              <a:spcBef>
                <a:spcPts val="0"/>
              </a:spcBef>
              <a:buNone/>
            </a:pPr>
            <a:r>
              <a:rPr lang="el-GR" sz="6200" dirty="0"/>
              <a:t>Διαμάχη</a:t>
            </a:r>
          </a:p>
          <a:p>
            <a:pPr marL="0" indent="0">
              <a:lnSpc>
                <a:spcPct val="120000"/>
              </a:lnSpc>
              <a:spcBef>
                <a:spcPts val="0"/>
              </a:spcBef>
              <a:buNone/>
            </a:pPr>
            <a:r>
              <a:rPr lang="el-GR" sz="6200" dirty="0" smtClean="0"/>
              <a:t>▼</a:t>
            </a:r>
            <a:endParaRPr lang="el-GR" sz="6200" dirty="0"/>
          </a:p>
          <a:p>
            <a:pPr marL="0" indent="0">
              <a:lnSpc>
                <a:spcPct val="120000"/>
              </a:lnSpc>
              <a:spcBef>
                <a:spcPts val="0"/>
              </a:spcBef>
              <a:buNone/>
            </a:pPr>
            <a:r>
              <a:rPr lang="el-GR" sz="6200" dirty="0"/>
              <a:t>Κατάρες</a:t>
            </a:r>
          </a:p>
          <a:p>
            <a:pPr marL="0" indent="0">
              <a:lnSpc>
                <a:spcPct val="120000"/>
              </a:lnSpc>
              <a:spcBef>
                <a:spcPts val="0"/>
              </a:spcBef>
              <a:buNone/>
            </a:pPr>
            <a:r>
              <a:rPr lang="el-GR" sz="6200" dirty="0" smtClean="0"/>
              <a:t>▼</a:t>
            </a:r>
            <a:endParaRPr lang="el-GR" sz="6200" dirty="0"/>
          </a:p>
          <a:p>
            <a:pPr marL="0" indent="0">
              <a:lnSpc>
                <a:spcPct val="120000"/>
              </a:lnSpc>
              <a:spcBef>
                <a:spcPts val="0"/>
              </a:spcBef>
              <a:buNone/>
            </a:pPr>
            <a:r>
              <a:rPr lang="el-GR" sz="6200" dirty="0"/>
              <a:t>ΜΑΓΕΙΑ</a:t>
            </a:r>
          </a:p>
          <a:p>
            <a:pPr marL="0" indent="0">
              <a:lnSpc>
                <a:spcPct val="120000"/>
              </a:lnSpc>
              <a:spcBef>
                <a:spcPts val="0"/>
              </a:spcBef>
              <a:buNone/>
            </a:pPr>
            <a:r>
              <a:rPr lang="el-GR" sz="6200" dirty="0" smtClean="0"/>
              <a:t>▼</a:t>
            </a:r>
            <a:endParaRPr lang="el-GR" sz="6200" dirty="0"/>
          </a:p>
          <a:p>
            <a:pPr marL="0" indent="0">
              <a:lnSpc>
                <a:spcPct val="120000"/>
              </a:lnSpc>
              <a:spcBef>
                <a:spcPts val="0"/>
              </a:spcBef>
              <a:buNone/>
            </a:pPr>
            <a:r>
              <a:rPr lang="el-GR" sz="6200" dirty="0"/>
              <a:t>ΦΥΣΙΟΛΟΓΙΚΟΣ ΕΛΕΓΧΟΣ</a:t>
            </a:r>
          </a:p>
          <a:p>
            <a:pPr marL="0" indent="0">
              <a:lnSpc>
                <a:spcPct val="120000"/>
              </a:lnSpc>
              <a:spcBef>
                <a:spcPts val="0"/>
              </a:spcBef>
              <a:buNone/>
            </a:pPr>
            <a:r>
              <a:rPr lang="el-GR" sz="6200" dirty="0"/>
              <a:t>Αναγνώριση ▪ Συμφιλίωση ▪ Επιθετικότητα/</a:t>
            </a:r>
            <a:r>
              <a:rPr lang="el-GR" sz="6200" dirty="0" err="1"/>
              <a:t>αντι</a:t>
            </a:r>
            <a:r>
              <a:rPr lang="el-GR" sz="6200" dirty="0"/>
              <a:t>-μαγεία </a:t>
            </a:r>
          </a:p>
          <a:p>
            <a:pPr marL="0" indent="0">
              <a:lnSpc>
                <a:spcPct val="120000"/>
              </a:lnSpc>
              <a:spcBef>
                <a:spcPts val="0"/>
              </a:spcBef>
              <a:buNone/>
            </a:pPr>
            <a:r>
              <a:rPr lang="el-GR" sz="6200" dirty="0"/>
              <a:t>Καταγγελία στο κρεβάτι του θανάτου</a:t>
            </a:r>
          </a:p>
          <a:p>
            <a:pPr marL="0" indent="0">
              <a:lnSpc>
                <a:spcPct val="120000"/>
              </a:lnSpc>
              <a:spcBef>
                <a:spcPts val="0"/>
              </a:spcBef>
              <a:buNone/>
            </a:pPr>
            <a:r>
              <a:rPr lang="el-GR" sz="6200" dirty="0" smtClean="0"/>
              <a:t>▼</a:t>
            </a:r>
            <a:endParaRPr lang="el-GR" sz="6200" dirty="0"/>
          </a:p>
          <a:p>
            <a:pPr marL="0" indent="0">
              <a:lnSpc>
                <a:spcPct val="120000"/>
              </a:lnSpc>
              <a:spcBef>
                <a:spcPts val="0"/>
              </a:spcBef>
              <a:buNone/>
            </a:pPr>
            <a:r>
              <a:rPr lang="el-GR" sz="6200" dirty="0"/>
              <a:t>Επίσημη καταγγελία</a:t>
            </a:r>
          </a:p>
          <a:p>
            <a:pPr marL="0" indent="0">
              <a:lnSpc>
                <a:spcPct val="120000"/>
              </a:lnSpc>
              <a:spcBef>
                <a:spcPts val="0"/>
              </a:spcBef>
              <a:buNone/>
            </a:pPr>
            <a:r>
              <a:rPr lang="el-GR" sz="6200" dirty="0" smtClean="0"/>
              <a:t>▼</a:t>
            </a:r>
            <a:endParaRPr lang="el-GR" sz="6200" dirty="0"/>
          </a:p>
          <a:p>
            <a:pPr marL="0" indent="0">
              <a:lnSpc>
                <a:spcPct val="120000"/>
              </a:lnSpc>
              <a:spcBef>
                <a:spcPts val="0"/>
              </a:spcBef>
              <a:buNone/>
            </a:pPr>
            <a:r>
              <a:rPr lang="el-GR" sz="6200" dirty="0"/>
              <a:t>ΜΗ ΦΥΣΙΟΛΟΓΙΚΟΣ (ΕΠΙΣΗΜΟΣ) ΕΛΕΓΧΟΣ</a:t>
            </a:r>
          </a:p>
          <a:p>
            <a:pPr marL="0" indent="0">
              <a:lnSpc>
                <a:spcPct val="120000"/>
              </a:lnSpc>
              <a:spcBef>
                <a:spcPts val="0"/>
              </a:spcBef>
              <a:buNone/>
            </a:pPr>
            <a:r>
              <a:rPr lang="el-GR" sz="6200" dirty="0"/>
              <a:t>Φυλάκιση ▪ Ανάκριση ▪ Στέρηση ύπνου ▪ Βασανιστήρια ▪ Δοκιμασία της βελόνας</a:t>
            </a:r>
          </a:p>
          <a:p>
            <a:pPr marL="0" indent="0">
              <a:lnSpc>
                <a:spcPct val="120000"/>
              </a:lnSpc>
              <a:spcBef>
                <a:spcPts val="0"/>
              </a:spcBef>
              <a:buNone/>
            </a:pPr>
            <a:r>
              <a:rPr lang="el-GR" sz="6200" dirty="0"/>
              <a:t>ΔΙΚΗ</a:t>
            </a:r>
          </a:p>
          <a:p>
            <a:pPr marL="0" indent="0">
              <a:lnSpc>
                <a:spcPct val="120000"/>
              </a:lnSpc>
              <a:spcBef>
                <a:spcPts val="0"/>
              </a:spcBef>
              <a:buNone/>
            </a:pPr>
            <a:r>
              <a:rPr lang="el-GR" sz="6200" dirty="0"/>
              <a:t>ΕΚΤΕΛΕΣΗ</a:t>
            </a:r>
          </a:p>
          <a:p>
            <a:pPr marL="0" indent="0">
              <a:lnSpc>
                <a:spcPct val="120000"/>
              </a:lnSpc>
              <a:spcBef>
                <a:spcPts val="0"/>
              </a:spcBef>
              <a:buNone/>
            </a:pPr>
            <a:r>
              <a:rPr lang="el-GR" sz="6200" dirty="0" smtClean="0"/>
              <a:t>▼</a:t>
            </a:r>
            <a:endParaRPr lang="el-GR" sz="6200" dirty="0"/>
          </a:p>
          <a:p>
            <a:pPr marL="0" indent="0">
              <a:lnSpc>
                <a:spcPct val="120000"/>
              </a:lnSpc>
              <a:spcBef>
                <a:spcPts val="0"/>
              </a:spcBef>
              <a:buNone/>
            </a:pPr>
            <a:r>
              <a:rPr lang="el-GR" sz="6200" dirty="0"/>
              <a:t>ΕΚΔΙΚΗΣΗ</a:t>
            </a:r>
          </a:p>
          <a:p>
            <a:pPr marL="0" indent="0">
              <a:lnSpc>
                <a:spcPct val="120000"/>
              </a:lnSpc>
              <a:spcBef>
                <a:spcPts val="0"/>
              </a:spcBef>
              <a:buNone/>
            </a:pPr>
            <a:r>
              <a:rPr lang="el-GR" sz="6200" dirty="0"/>
              <a:t>ΚΟΙΝΟΤΙΚΗ ΚΑΘΑΡΣΗ</a:t>
            </a:r>
          </a:p>
          <a:p>
            <a:pPr marL="0" indent="0">
              <a:buNone/>
            </a:pPr>
            <a:endParaRPr lang="el-GR" dirty="0"/>
          </a:p>
        </p:txBody>
      </p:sp>
    </p:spTree>
    <p:extLst>
      <p:ext uri="{BB962C8B-B14F-4D97-AF65-F5344CB8AC3E}">
        <p14:creationId xmlns:p14="http://schemas.microsoft.com/office/powerpoint/2010/main" val="3299034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a:t>Αμφισβητήσεις και νομιμοποιήσεις του κυνηγιού των </a:t>
            </a:r>
            <a:r>
              <a:rPr lang="el-GR" sz="3200" dirty="0" smtClean="0"/>
              <a:t>μαγισσών, 16ος </a:t>
            </a:r>
            <a:r>
              <a:rPr lang="el-GR" sz="3200" dirty="0"/>
              <a:t>– 17ος αι.</a:t>
            </a:r>
          </a:p>
        </p:txBody>
      </p:sp>
      <p:sp>
        <p:nvSpPr>
          <p:cNvPr id="3" name="Content Placeholder 2"/>
          <p:cNvSpPr>
            <a:spLocks noGrp="1"/>
          </p:cNvSpPr>
          <p:nvPr>
            <p:ph idx="1"/>
          </p:nvPr>
        </p:nvSpPr>
        <p:spPr>
          <a:xfrm>
            <a:off x="464156" y="1855365"/>
            <a:ext cx="8229600" cy="4021907"/>
          </a:xfrm>
        </p:spPr>
        <p:txBody>
          <a:bodyPr>
            <a:normAutofit fontScale="70000" lnSpcReduction="20000"/>
          </a:bodyPr>
          <a:lstStyle/>
          <a:p>
            <a:pPr>
              <a:lnSpc>
                <a:spcPct val="120000"/>
              </a:lnSpc>
            </a:pPr>
            <a:r>
              <a:rPr lang="el-GR" sz="3400" dirty="0" err="1"/>
              <a:t>George</a:t>
            </a:r>
            <a:r>
              <a:rPr lang="el-GR" sz="3400" dirty="0"/>
              <a:t> </a:t>
            </a:r>
            <a:r>
              <a:rPr lang="el-GR" sz="3400" dirty="0" err="1"/>
              <a:t>Gifford</a:t>
            </a:r>
            <a:r>
              <a:rPr lang="el-GR" sz="3400" dirty="0"/>
              <a:t>, A </a:t>
            </a:r>
            <a:r>
              <a:rPr lang="el-GR" sz="3400" dirty="0" err="1"/>
              <a:t>dialogue</a:t>
            </a:r>
            <a:r>
              <a:rPr lang="el-GR" sz="3400" dirty="0"/>
              <a:t> </a:t>
            </a:r>
            <a:r>
              <a:rPr lang="el-GR" sz="3400" dirty="0" err="1"/>
              <a:t>concerning</a:t>
            </a:r>
            <a:r>
              <a:rPr lang="el-GR" sz="3400" dirty="0"/>
              <a:t> </a:t>
            </a:r>
            <a:r>
              <a:rPr lang="el-GR" sz="3400" dirty="0" err="1"/>
              <a:t>witches</a:t>
            </a:r>
            <a:r>
              <a:rPr lang="el-GR" sz="3400" dirty="0"/>
              <a:t> and </a:t>
            </a:r>
            <a:r>
              <a:rPr lang="el-GR" sz="3400" dirty="0" err="1"/>
              <a:t>witchcraftes</a:t>
            </a:r>
            <a:r>
              <a:rPr lang="el-GR" sz="3400" dirty="0"/>
              <a:t>. In </a:t>
            </a:r>
            <a:r>
              <a:rPr lang="el-GR" sz="3400" dirty="0" err="1"/>
              <a:t>which</a:t>
            </a:r>
            <a:r>
              <a:rPr lang="el-GR" sz="3400" dirty="0"/>
              <a:t> </a:t>
            </a:r>
            <a:r>
              <a:rPr lang="el-GR" sz="3400" dirty="0" err="1"/>
              <a:t>is</a:t>
            </a:r>
            <a:r>
              <a:rPr lang="el-GR" sz="3400" dirty="0"/>
              <a:t> </a:t>
            </a:r>
            <a:r>
              <a:rPr lang="el-GR" sz="3400" dirty="0" err="1"/>
              <a:t>laid</a:t>
            </a:r>
            <a:r>
              <a:rPr lang="el-GR" sz="3400" dirty="0"/>
              <a:t> </a:t>
            </a:r>
            <a:r>
              <a:rPr lang="el-GR" sz="3400" dirty="0" err="1"/>
              <a:t>open</a:t>
            </a:r>
            <a:r>
              <a:rPr lang="el-GR" sz="3400" dirty="0"/>
              <a:t> </a:t>
            </a:r>
            <a:r>
              <a:rPr lang="el-GR" sz="3400" dirty="0" err="1"/>
              <a:t>how</a:t>
            </a:r>
            <a:r>
              <a:rPr lang="el-GR" sz="3400" dirty="0"/>
              <a:t> </a:t>
            </a:r>
            <a:r>
              <a:rPr lang="el-GR" sz="3400" dirty="0" err="1"/>
              <a:t>craftely</a:t>
            </a:r>
            <a:r>
              <a:rPr lang="el-GR" sz="3400" dirty="0"/>
              <a:t> the </a:t>
            </a:r>
            <a:r>
              <a:rPr lang="el-GR" sz="3400" dirty="0" err="1"/>
              <a:t>Diuell</a:t>
            </a:r>
            <a:r>
              <a:rPr lang="el-GR" sz="3400" dirty="0"/>
              <a:t> </a:t>
            </a:r>
            <a:r>
              <a:rPr lang="el-GR" sz="3400" dirty="0" err="1"/>
              <a:t>deceiueth</a:t>
            </a:r>
            <a:r>
              <a:rPr lang="el-GR" sz="3400" dirty="0"/>
              <a:t> </a:t>
            </a:r>
            <a:r>
              <a:rPr lang="el-GR" sz="3400" dirty="0" err="1"/>
              <a:t>not</a:t>
            </a:r>
            <a:r>
              <a:rPr lang="el-GR" sz="3400" dirty="0"/>
              <a:t> </a:t>
            </a:r>
            <a:r>
              <a:rPr lang="el-GR" sz="3400" dirty="0" err="1"/>
              <a:t>onely</a:t>
            </a:r>
            <a:r>
              <a:rPr lang="el-GR" sz="3400" dirty="0"/>
              <a:t> the </a:t>
            </a:r>
            <a:r>
              <a:rPr lang="el-GR" sz="3400" dirty="0" err="1"/>
              <a:t>witches</a:t>
            </a:r>
            <a:r>
              <a:rPr lang="el-GR" sz="3400" dirty="0"/>
              <a:t> </a:t>
            </a:r>
            <a:r>
              <a:rPr lang="el-GR" sz="3400" dirty="0" err="1"/>
              <a:t>but</a:t>
            </a:r>
            <a:r>
              <a:rPr lang="el-GR" sz="3400" dirty="0"/>
              <a:t> </a:t>
            </a:r>
            <a:r>
              <a:rPr lang="el-GR" sz="3400" dirty="0" err="1"/>
              <a:t>many</a:t>
            </a:r>
            <a:r>
              <a:rPr lang="el-GR" sz="3400" dirty="0"/>
              <a:t> </a:t>
            </a:r>
            <a:r>
              <a:rPr lang="el-GR" sz="3400" dirty="0" err="1"/>
              <a:t>other</a:t>
            </a:r>
            <a:r>
              <a:rPr lang="el-GR" sz="3400" dirty="0"/>
              <a:t> and </a:t>
            </a:r>
            <a:r>
              <a:rPr lang="el-GR" sz="3400" dirty="0" err="1"/>
              <a:t>so</a:t>
            </a:r>
            <a:r>
              <a:rPr lang="el-GR" sz="3400" dirty="0"/>
              <a:t> </a:t>
            </a:r>
            <a:r>
              <a:rPr lang="el-GR" sz="3400" dirty="0" err="1"/>
              <a:t>leadeth</a:t>
            </a:r>
            <a:r>
              <a:rPr lang="el-GR" sz="3400" dirty="0"/>
              <a:t> </a:t>
            </a:r>
            <a:r>
              <a:rPr lang="el-GR" sz="3400" dirty="0" err="1"/>
              <a:t>them</a:t>
            </a:r>
            <a:r>
              <a:rPr lang="el-GR" sz="3400" dirty="0"/>
              <a:t> </a:t>
            </a:r>
            <a:r>
              <a:rPr lang="el-GR" sz="3400" dirty="0" err="1"/>
              <a:t>awrie</a:t>
            </a:r>
            <a:r>
              <a:rPr lang="el-GR" sz="3400" dirty="0"/>
              <a:t> </a:t>
            </a:r>
            <a:r>
              <a:rPr lang="el-GR" sz="3400" dirty="0" err="1"/>
              <a:t>into</a:t>
            </a:r>
            <a:r>
              <a:rPr lang="el-GR" sz="3400" dirty="0"/>
              <a:t> </a:t>
            </a:r>
            <a:r>
              <a:rPr lang="el-GR" sz="3400" dirty="0" err="1"/>
              <a:t>many</a:t>
            </a:r>
            <a:r>
              <a:rPr lang="el-GR" sz="3400" dirty="0"/>
              <a:t> </a:t>
            </a:r>
            <a:r>
              <a:rPr lang="el-GR" sz="3400" dirty="0" err="1"/>
              <a:t>great</a:t>
            </a:r>
            <a:r>
              <a:rPr lang="el-GR" sz="3400" dirty="0"/>
              <a:t> </a:t>
            </a:r>
            <a:r>
              <a:rPr lang="el-GR" sz="3400" dirty="0" err="1"/>
              <a:t>errours</a:t>
            </a:r>
            <a:r>
              <a:rPr lang="el-GR" sz="3400" dirty="0"/>
              <a:t>, Λονδίνο, 1593.</a:t>
            </a:r>
          </a:p>
          <a:p>
            <a:pPr>
              <a:lnSpc>
                <a:spcPct val="120000"/>
              </a:lnSpc>
            </a:pPr>
            <a:r>
              <a:rPr lang="el-GR" sz="3400" dirty="0"/>
              <a:t>O διάβολος βρίσκεται πίσω από την τάση των ανθρώπων να αναζητούν και εξοντώνουν τους μάγους και τις μάγισσες. Τυφλή οργή, μίσος, φθόνος. </a:t>
            </a:r>
          </a:p>
          <a:p>
            <a:pPr>
              <a:lnSpc>
                <a:spcPct val="120000"/>
              </a:lnSpc>
            </a:pPr>
            <a:r>
              <a:rPr lang="el-GR" sz="3400" dirty="0"/>
              <a:t>Πειρασμός στην αμαρτία, πραγματική επίδραση διαβόλου. </a:t>
            </a:r>
          </a:p>
          <a:p>
            <a:pPr marL="0" indent="0">
              <a:buNone/>
            </a:pPr>
            <a:endParaRPr lang="el-GR" dirty="0"/>
          </a:p>
        </p:txBody>
      </p:sp>
    </p:spTree>
    <p:extLst>
      <p:ext uri="{BB962C8B-B14F-4D97-AF65-F5344CB8AC3E}">
        <p14:creationId xmlns:p14="http://schemas.microsoft.com/office/powerpoint/2010/main" val="28365331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a:t>Αμφισβητήσεις και νομιμοποιήσεις του κυνηγιού των </a:t>
            </a:r>
            <a:r>
              <a:rPr lang="el-GR" sz="2800" dirty="0" smtClean="0"/>
              <a:t>μαγισσών, 16ος </a:t>
            </a:r>
            <a:r>
              <a:rPr lang="el-GR" sz="2800" dirty="0"/>
              <a:t>– 17ος </a:t>
            </a:r>
            <a:r>
              <a:rPr lang="el-GR" sz="2800" dirty="0" smtClean="0"/>
              <a:t>αι.</a:t>
            </a:r>
            <a:endParaRPr lang="el-GR" sz="2800" dirty="0"/>
          </a:p>
        </p:txBody>
      </p:sp>
      <p:sp>
        <p:nvSpPr>
          <p:cNvPr id="3" name="Content Placeholder 2"/>
          <p:cNvSpPr>
            <a:spLocks noGrp="1"/>
          </p:cNvSpPr>
          <p:nvPr>
            <p:ph idx="1"/>
          </p:nvPr>
        </p:nvSpPr>
        <p:spPr>
          <a:xfrm>
            <a:off x="464156" y="1855365"/>
            <a:ext cx="8229600" cy="4093915"/>
          </a:xfrm>
        </p:spPr>
        <p:txBody>
          <a:bodyPr>
            <a:normAutofit fontScale="92500"/>
          </a:bodyPr>
          <a:lstStyle/>
          <a:p>
            <a:pPr>
              <a:lnSpc>
                <a:spcPct val="120000"/>
              </a:lnSpc>
            </a:pPr>
            <a:r>
              <a:rPr lang="el-GR" sz="2600" dirty="0" err="1"/>
              <a:t>George</a:t>
            </a:r>
            <a:r>
              <a:rPr lang="el-GR" sz="2600" dirty="0"/>
              <a:t> </a:t>
            </a:r>
            <a:r>
              <a:rPr lang="el-GR" sz="2600" dirty="0" err="1"/>
              <a:t>Gifford</a:t>
            </a:r>
            <a:r>
              <a:rPr lang="el-GR" sz="2600" dirty="0"/>
              <a:t>, A </a:t>
            </a:r>
            <a:r>
              <a:rPr lang="el-GR" sz="2600" dirty="0" err="1"/>
              <a:t>dialogue</a:t>
            </a:r>
            <a:r>
              <a:rPr lang="el-GR" sz="2600" dirty="0"/>
              <a:t> </a:t>
            </a:r>
            <a:r>
              <a:rPr lang="el-GR" sz="2600" dirty="0" err="1"/>
              <a:t>concerning</a:t>
            </a:r>
            <a:r>
              <a:rPr lang="el-GR" sz="2600" dirty="0"/>
              <a:t> </a:t>
            </a:r>
            <a:r>
              <a:rPr lang="el-GR" sz="2600" dirty="0" err="1"/>
              <a:t>witches</a:t>
            </a:r>
            <a:r>
              <a:rPr lang="el-GR" sz="2600" dirty="0"/>
              <a:t> and </a:t>
            </a:r>
            <a:r>
              <a:rPr lang="el-GR" sz="2600" dirty="0" err="1"/>
              <a:t>witchcraftes</a:t>
            </a:r>
            <a:r>
              <a:rPr lang="el-GR" sz="2600" dirty="0"/>
              <a:t>. In </a:t>
            </a:r>
            <a:r>
              <a:rPr lang="el-GR" sz="2600" dirty="0" err="1"/>
              <a:t>which</a:t>
            </a:r>
            <a:r>
              <a:rPr lang="el-GR" sz="2600" dirty="0"/>
              <a:t> </a:t>
            </a:r>
            <a:r>
              <a:rPr lang="el-GR" sz="2600" dirty="0" err="1"/>
              <a:t>is</a:t>
            </a:r>
            <a:r>
              <a:rPr lang="el-GR" sz="2600" dirty="0"/>
              <a:t> </a:t>
            </a:r>
            <a:r>
              <a:rPr lang="el-GR" sz="2600" dirty="0" err="1"/>
              <a:t>laid</a:t>
            </a:r>
            <a:r>
              <a:rPr lang="el-GR" sz="2600" dirty="0"/>
              <a:t> </a:t>
            </a:r>
            <a:r>
              <a:rPr lang="el-GR" sz="2600" dirty="0" err="1"/>
              <a:t>open</a:t>
            </a:r>
            <a:r>
              <a:rPr lang="el-GR" sz="2600" dirty="0"/>
              <a:t> </a:t>
            </a:r>
            <a:r>
              <a:rPr lang="el-GR" sz="2600" dirty="0" err="1"/>
              <a:t>how</a:t>
            </a:r>
            <a:r>
              <a:rPr lang="el-GR" sz="2600" dirty="0"/>
              <a:t> </a:t>
            </a:r>
            <a:r>
              <a:rPr lang="el-GR" sz="2600" dirty="0" err="1"/>
              <a:t>craftely</a:t>
            </a:r>
            <a:r>
              <a:rPr lang="el-GR" sz="2600" dirty="0"/>
              <a:t> the </a:t>
            </a:r>
            <a:r>
              <a:rPr lang="el-GR" sz="2600" dirty="0" err="1"/>
              <a:t>Diuell</a:t>
            </a:r>
            <a:r>
              <a:rPr lang="el-GR" sz="2600" dirty="0"/>
              <a:t> </a:t>
            </a:r>
            <a:r>
              <a:rPr lang="el-GR" sz="2600" dirty="0" err="1"/>
              <a:t>deceiueth</a:t>
            </a:r>
            <a:r>
              <a:rPr lang="el-GR" sz="2600" dirty="0"/>
              <a:t> </a:t>
            </a:r>
            <a:r>
              <a:rPr lang="el-GR" sz="2600" dirty="0" err="1"/>
              <a:t>not</a:t>
            </a:r>
            <a:r>
              <a:rPr lang="el-GR" sz="2600" dirty="0"/>
              <a:t> </a:t>
            </a:r>
            <a:r>
              <a:rPr lang="el-GR" sz="2600" dirty="0" err="1"/>
              <a:t>onely</a:t>
            </a:r>
            <a:r>
              <a:rPr lang="el-GR" sz="2600" dirty="0"/>
              <a:t> the </a:t>
            </a:r>
            <a:r>
              <a:rPr lang="el-GR" sz="2600" dirty="0" err="1"/>
              <a:t>witches</a:t>
            </a:r>
            <a:r>
              <a:rPr lang="el-GR" sz="2600" dirty="0"/>
              <a:t> </a:t>
            </a:r>
            <a:r>
              <a:rPr lang="el-GR" sz="2600" dirty="0" err="1"/>
              <a:t>but</a:t>
            </a:r>
            <a:r>
              <a:rPr lang="el-GR" sz="2600" dirty="0"/>
              <a:t> </a:t>
            </a:r>
            <a:r>
              <a:rPr lang="el-GR" sz="2600" dirty="0" err="1"/>
              <a:t>many</a:t>
            </a:r>
            <a:r>
              <a:rPr lang="el-GR" sz="2600" dirty="0"/>
              <a:t> </a:t>
            </a:r>
            <a:r>
              <a:rPr lang="el-GR" sz="2600" dirty="0" err="1"/>
              <a:t>other</a:t>
            </a:r>
            <a:r>
              <a:rPr lang="el-GR" sz="2600" dirty="0"/>
              <a:t> and </a:t>
            </a:r>
            <a:r>
              <a:rPr lang="el-GR" sz="2600" dirty="0" err="1"/>
              <a:t>so</a:t>
            </a:r>
            <a:r>
              <a:rPr lang="el-GR" sz="2600" dirty="0"/>
              <a:t> </a:t>
            </a:r>
            <a:r>
              <a:rPr lang="el-GR" sz="2600" dirty="0" err="1"/>
              <a:t>leadeth</a:t>
            </a:r>
            <a:r>
              <a:rPr lang="el-GR" sz="2600" dirty="0"/>
              <a:t> </a:t>
            </a:r>
            <a:r>
              <a:rPr lang="el-GR" sz="2600" dirty="0" err="1"/>
              <a:t>them</a:t>
            </a:r>
            <a:r>
              <a:rPr lang="el-GR" sz="2600" dirty="0"/>
              <a:t> </a:t>
            </a:r>
            <a:r>
              <a:rPr lang="el-GR" sz="2600" dirty="0" err="1"/>
              <a:t>awrie</a:t>
            </a:r>
            <a:r>
              <a:rPr lang="el-GR" sz="2600" dirty="0"/>
              <a:t> </a:t>
            </a:r>
            <a:r>
              <a:rPr lang="el-GR" sz="2600" dirty="0" err="1"/>
              <a:t>into</a:t>
            </a:r>
            <a:r>
              <a:rPr lang="el-GR" sz="2600" dirty="0"/>
              <a:t> </a:t>
            </a:r>
            <a:r>
              <a:rPr lang="el-GR" sz="2600" dirty="0" err="1"/>
              <a:t>many</a:t>
            </a:r>
            <a:r>
              <a:rPr lang="el-GR" sz="2600" dirty="0"/>
              <a:t> </a:t>
            </a:r>
            <a:r>
              <a:rPr lang="el-GR" sz="2600" dirty="0" err="1"/>
              <a:t>great</a:t>
            </a:r>
            <a:r>
              <a:rPr lang="el-GR" sz="2600" dirty="0"/>
              <a:t> </a:t>
            </a:r>
            <a:r>
              <a:rPr lang="el-GR" sz="2600" dirty="0" err="1"/>
              <a:t>errours</a:t>
            </a:r>
            <a:r>
              <a:rPr lang="el-GR" sz="2600" dirty="0"/>
              <a:t>, Λονδίνο, 1593.</a:t>
            </a:r>
          </a:p>
          <a:p>
            <a:pPr>
              <a:lnSpc>
                <a:spcPct val="120000"/>
              </a:lnSpc>
            </a:pPr>
            <a:r>
              <a:rPr lang="el-GR" sz="2600" dirty="0"/>
              <a:t>O διάβολος βρίσκεται πίσω από την τάση των ανθρώπων να αναζητούν και εξοντώνουν τους μάγους και τις μάγισσες. Τυφλή οργή, μίσος, φθόνος. </a:t>
            </a:r>
          </a:p>
          <a:p>
            <a:pPr>
              <a:lnSpc>
                <a:spcPct val="120000"/>
              </a:lnSpc>
            </a:pPr>
            <a:r>
              <a:rPr lang="el-GR" sz="2600" dirty="0"/>
              <a:t>Πειρασμός στην αμαρτία, πραγματική επίδραση διαβόλου. </a:t>
            </a:r>
          </a:p>
          <a:p>
            <a:pPr marL="0" indent="0">
              <a:buNone/>
            </a:pPr>
            <a:endParaRPr lang="el-GR" dirty="0"/>
          </a:p>
        </p:txBody>
      </p:sp>
    </p:spTree>
    <p:extLst>
      <p:ext uri="{BB962C8B-B14F-4D97-AF65-F5344CB8AC3E}">
        <p14:creationId xmlns:p14="http://schemas.microsoft.com/office/powerpoint/2010/main" val="3811287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38" y="0"/>
            <a:ext cx="8229600" cy="1143000"/>
          </a:xfrm>
        </p:spPr>
        <p:txBody>
          <a:bodyPr/>
          <a:lstStyle/>
          <a:p>
            <a:r>
              <a:rPr lang="fr-FR" dirty="0"/>
              <a:t>Bernardino </a:t>
            </a:r>
            <a:r>
              <a:rPr lang="el-GR" dirty="0"/>
              <a:t>της </a:t>
            </a:r>
            <a:r>
              <a:rPr lang="fr-FR" dirty="0" err="1"/>
              <a:t>Siena</a:t>
            </a:r>
            <a:r>
              <a:rPr lang="fr-FR" dirty="0"/>
              <a:t> (1380-1444)</a:t>
            </a:r>
            <a:endParaRPr lang="el-GR" dirty="0"/>
          </a:p>
        </p:txBody>
      </p:sp>
      <p:sp>
        <p:nvSpPr>
          <p:cNvPr id="3" name="Content Placeholder 2"/>
          <p:cNvSpPr>
            <a:spLocks noGrp="1"/>
          </p:cNvSpPr>
          <p:nvPr>
            <p:ph idx="1"/>
          </p:nvPr>
        </p:nvSpPr>
        <p:spPr>
          <a:xfrm>
            <a:off x="464156" y="1412776"/>
            <a:ext cx="8229600" cy="4968552"/>
          </a:xfrm>
        </p:spPr>
        <p:txBody>
          <a:bodyPr>
            <a:normAutofit fontScale="70000" lnSpcReduction="20000"/>
          </a:bodyPr>
          <a:lstStyle/>
          <a:p>
            <a:pPr>
              <a:lnSpc>
                <a:spcPct val="120000"/>
              </a:lnSpc>
            </a:pPr>
            <a:r>
              <a:rPr lang="el-GR" sz="3400" dirty="0" err="1"/>
              <a:t>Kήρυγμα</a:t>
            </a:r>
            <a:r>
              <a:rPr lang="el-GR" sz="3400" dirty="0"/>
              <a:t> στη Ρώμη, άνοιξη 1426: </a:t>
            </a:r>
            <a:r>
              <a:rPr lang="el-GR" sz="3400" dirty="0" smtClean="0"/>
              <a:t>μάγισσες /</a:t>
            </a:r>
            <a:r>
              <a:rPr lang="el-GR" sz="3400" dirty="0"/>
              <a:t>μάγοι, κρυμμένος εχθρός, «σε κάθε πόλη, σε κάθε κάστρο, σε κάθε κράτος</a:t>
            </a:r>
            <a:r>
              <a:rPr lang="el-GR" sz="3400" dirty="0" smtClean="0"/>
              <a:t>».</a:t>
            </a:r>
            <a:endParaRPr lang="el-GR" sz="3400" dirty="0"/>
          </a:p>
          <a:p>
            <a:pPr>
              <a:lnSpc>
                <a:spcPct val="120000"/>
              </a:lnSpc>
            </a:pPr>
            <a:r>
              <a:rPr lang="el-GR" sz="3400" dirty="0"/>
              <a:t>Οι μάγισσες της Ρώμης: Εύα, «πρώτη μάγισσα», ηλικιωμένη, άσχημη γυναίκα (</a:t>
            </a:r>
            <a:r>
              <a:rPr lang="el-GR" sz="3400" dirty="0" err="1"/>
              <a:t>vetula</a:t>
            </a:r>
            <a:r>
              <a:rPr lang="el-GR" sz="3400" dirty="0"/>
              <a:t>, </a:t>
            </a:r>
            <a:r>
              <a:rPr lang="el-GR" sz="3400" dirty="0" err="1"/>
              <a:t>vecchia</a:t>
            </a:r>
            <a:r>
              <a:rPr lang="el-GR" sz="3400" dirty="0"/>
              <a:t> </a:t>
            </a:r>
            <a:r>
              <a:rPr lang="el-GR" sz="3400" dirty="0" err="1"/>
              <a:t>rincagnata</a:t>
            </a:r>
            <a:r>
              <a:rPr lang="el-GR" sz="3400" dirty="0"/>
              <a:t>), «τοξική» εξαιτίας της </a:t>
            </a:r>
            <a:r>
              <a:rPr lang="el-GR" sz="3400" dirty="0" smtClean="0"/>
              <a:t>εμμηνόπαυσης.</a:t>
            </a:r>
            <a:endParaRPr lang="el-GR" sz="3400" dirty="0"/>
          </a:p>
          <a:p>
            <a:pPr>
              <a:lnSpc>
                <a:spcPct val="120000"/>
              </a:lnSpc>
            </a:pPr>
            <a:r>
              <a:rPr lang="el-GR" sz="3400" dirty="0"/>
              <a:t>Ρωμαία μάγισσα, «ομολογεί» πως είχε σκοτώσει τουλάχιστον 30 νεογνά, «ρουφώντας το αίμα τους». Είχε «ελευθερώσει» 60 άλλα (εμπειρική θεραπεύτρια, μαμή). Συμβόλαιο με διάβολο (γάτα), μαγικά φίλτρα, νυχτερινές πτήσεις, συνελεύσεις σε απόμακρους τόπους με παρουσία </a:t>
            </a:r>
            <a:r>
              <a:rPr lang="el-GR" sz="3400" dirty="0" smtClean="0"/>
              <a:t>δαιμόνων.</a:t>
            </a:r>
            <a:endParaRPr lang="el-GR" sz="3400" dirty="0"/>
          </a:p>
          <a:p>
            <a:pPr marL="0" indent="0">
              <a:lnSpc>
                <a:spcPct val="120000"/>
              </a:lnSpc>
              <a:buNone/>
            </a:pPr>
            <a:r>
              <a:rPr lang="el-GR" sz="3400" dirty="0" smtClean="0"/>
              <a:t>      </a:t>
            </a:r>
            <a:r>
              <a:rPr lang="el-GR" sz="3400" dirty="0" err="1" smtClean="0"/>
              <a:t>Sabbath</a:t>
            </a:r>
            <a:endParaRPr lang="el-GR" sz="3400" dirty="0"/>
          </a:p>
          <a:p>
            <a:pPr marL="0" indent="0">
              <a:buNone/>
            </a:pPr>
            <a:endParaRPr lang="el-GR" dirty="0"/>
          </a:p>
        </p:txBody>
      </p:sp>
    </p:spTree>
    <p:extLst>
      <p:ext uri="{BB962C8B-B14F-4D97-AF65-F5344CB8AC3E}">
        <p14:creationId xmlns:p14="http://schemas.microsoft.com/office/powerpoint/2010/main" val="6278991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919" y="1772816"/>
            <a:ext cx="8229600" cy="3960440"/>
          </a:xfrm>
        </p:spPr>
        <p:txBody>
          <a:bodyPr>
            <a:normAutofit fontScale="85000" lnSpcReduction="10000"/>
          </a:bodyPr>
          <a:lstStyle/>
          <a:p>
            <a:pPr>
              <a:lnSpc>
                <a:spcPct val="120000"/>
              </a:lnSpc>
            </a:pPr>
            <a:r>
              <a:rPr lang="el-GR" sz="2800" dirty="0" smtClean="0"/>
              <a:t>Αδυναμία </a:t>
            </a:r>
            <a:r>
              <a:rPr lang="el-GR" sz="2800" dirty="0"/>
              <a:t>εκλογίκευσης δεινών καθημερινότητας, πυροδοτεί φόβο και καχυποψία απέναντι στο γείτονα, διάβολος «εκτελεστής του Θεού».</a:t>
            </a:r>
          </a:p>
          <a:p>
            <a:pPr>
              <a:lnSpc>
                <a:spcPct val="120000"/>
              </a:lnSpc>
            </a:pPr>
            <a:r>
              <a:rPr lang="el-GR" sz="2800" dirty="0"/>
              <a:t>«Σοφοί γέροι», «σοφές γριές», αντλούν τη δύναμή τους από το σατανά, ανατρέπουν την πνευματική εξουσία του πάστορα.</a:t>
            </a:r>
          </a:p>
          <a:p>
            <a:pPr>
              <a:lnSpc>
                <a:spcPct val="120000"/>
              </a:lnSpc>
            </a:pPr>
            <a:r>
              <a:rPr lang="el-GR" sz="2800" dirty="0"/>
              <a:t>Η ακροαματική διαδικασία και οι μαρτυρικές καταθέσεις στις δίκες μαγισσών, έργο του διαβόλου (καταδίκες αθώων</a:t>
            </a:r>
            <a:r>
              <a:rPr lang="el-GR" sz="2800" dirty="0" smtClean="0"/>
              <a:t>).</a:t>
            </a:r>
            <a:endParaRPr lang="el-GR" sz="28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Autofit/>
          </a:bodyPr>
          <a:lstStyle/>
          <a:p>
            <a:r>
              <a:rPr lang="el-GR" sz="2800" dirty="0"/>
              <a:t>Αμφισβητήσεις και νομιμοποιήσεις του κυνηγιού των </a:t>
            </a:r>
            <a:r>
              <a:rPr lang="el-GR" sz="2800" dirty="0" smtClean="0"/>
              <a:t>μαγισσών, 16ος </a:t>
            </a:r>
            <a:r>
              <a:rPr lang="el-GR" sz="2800" dirty="0"/>
              <a:t>– 17ος αι</a:t>
            </a:r>
            <a:r>
              <a:rPr lang="el-GR" sz="2800" dirty="0" smtClean="0"/>
              <a:t>., </a:t>
            </a:r>
            <a:r>
              <a:rPr lang="el-GR" sz="2800" dirty="0" smtClean="0"/>
              <a:t>2</a:t>
            </a:r>
            <a:endParaRPr lang="el-GR" sz="2800" dirty="0"/>
          </a:p>
        </p:txBody>
      </p:sp>
    </p:spTree>
    <p:extLst>
      <p:ext uri="{BB962C8B-B14F-4D97-AF65-F5344CB8AC3E}">
        <p14:creationId xmlns:p14="http://schemas.microsoft.com/office/powerpoint/2010/main" val="294543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Reginald Scot, </a:t>
            </a:r>
            <a:r>
              <a:rPr lang="en-US" dirty="0" err="1"/>
              <a:t>Discoverie</a:t>
            </a:r>
            <a:r>
              <a:rPr lang="en-US" dirty="0"/>
              <a:t> of Witchcraft, </a:t>
            </a:r>
            <a:r>
              <a:rPr lang="en-US" dirty="0" smtClean="0"/>
              <a:t>1584</a:t>
            </a:r>
            <a:endParaRPr lang="el-GR" dirty="0"/>
          </a:p>
        </p:txBody>
      </p:sp>
      <p:sp>
        <p:nvSpPr>
          <p:cNvPr id="3" name="Content Placeholder 2"/>
          <p:cNvSpPr>
            <a:spLocks noGrp="1"/>
          </p:cNvSpPr>
          <p:nvPr>
            <p:ph idx="1"/>
          </p:nvPr>
        </p:nvSpPr>
        <p:spPr>
          <a:xfrm>
            <a:off x="457200" y="2204864"/>
            <a:ext cx="8229600" cy="2664296"/>
          </a:xfrm>
        </p:spPr>
        <p:txBody>
          <a:bodyPr>
            <a:normAutofit fontScale="70000" lnSpcReduction="20000"/>
          </a:bodyPr>
          <a:lstStyle/>
          <a:p>
            <a:pPr>
              <a:lnSpc>
                <a:spcPct val="120000"/>
              </a:lnSpc>
            </a:pPr>
            <a:r>
              <a:rPr lang="el-GR" sz="3400" dirty="0" smtClean="0"/>
              <a:t>Εκτενής </a:t>
            </a:r>
            <a:r>
              <a:rPr lang="el-GR" sz="3400" dirty="0"/>
              <a:t>μελέτη δαιμονολογικών απόψεων σε Αγγλία και ηπειρωτική Ευρώπη. Επίθεση στην άγνοια των νέων και στις συνήθειες των παλιότερων. </a:t>
            </a:r>
          </a:p>
          <a:p>
            <a:pPr>
              <a:lnSpc>
                <a:spcPct val="120000"/>
              </a:lnSpc>
            </a:pPr>
            <a:r>
              <a:rPr lang="el-GR" sz="3400" dirty="0"/>
              <a:t>Άρνηση αποδοχής σφαλμάτων οδηγεί στην κατασκευή </a:t>
            </a:r>
            <a:r>
              <a:rPr lang="el-GR" sz="3400" dirty="0" smtClean="0"/>
              <a:t>μαγισσών.</a:t>
            </a:r>
            <a:endParaRPr lang="el-GR" sz="3400" dirty="0"/>
          </a:p>
          <a:p>
            <a:pPr>
              <a:lnSpc>
                <a:spcPct val="120000"/>
              </a:lnSpc>
            </a:pPr>
            <a:r>
              <a:rPr lang="el-GR" sz="3400" dirty="0"/>
              <a:t>Δίκες μαγισσών βασίζονται σε </a:t>
            </a:r>
            <a:r>
              <a:rPr lang="el-GR" sz="3400" dirty="0" smtClean="0"/>
              <a:t>ψευδομαρτυρίες.</a:t>
            </a:r>
            <a:endParaRPr lang="el-GR" sz="3400" dirty="0"/>
          </a:p>
          <a:p>
            <a:pPr marL="0" indent="0">
              <a:buNone/>
            </a:pPr>
            <a:endParaRPr lang="el-GR" dirty="0"/>
          </a:p>
        </p:txBody>
      </p:sp>
    </p:spTree>
    <p:extLst>
      <p:ext uri="{BB962C8B-B14F-4D97-AF65-F5344CB8AC3E}">
        <p14:creationId xmlns:p14="http://schemas.microsoft.com/office/powerpoint/2010/main" val="23251264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4864"/>
            <a:ext cx="8229600" cy="2088232"/>
          </a:xfrm>
        </p:spPr>
        <p:txBody>
          <a:bodyPr>
            <a:normAutofit fontScale="70000" lnSpcReduction="20000"/>
          </a:bodyPr>
          <a:lstStyle/>
          <a:p>
            <a:pPr>
              <a:lnSpc>
                <a:spcPct val="120000"/>
              </a:lnSpc>
            </a:pPr>
            <a:r>
              <a:rPr lang="el-GR" sz="3400" dirty="0" smtClean="0"/>
              <a:t>Οι </a:t>
            </a:r>
            <a:r>
              <a:rPr lang="el-GR" sz="3400" dirty="0" err="1"/>
              <a:t>παπιστές</a:t>
            </a:r>
            <a:r>
              <a:rPr lang="el-GR" sz="3400" dirty="0"/>
              <a:t> κύριοι </a:t>
            </a:r>
            <a:r>
              <a:rPr lang="el-GR" sz="3400" dirty="0" smtClean="0"/>
              <a:t>υπεύθυνοι.</a:t>
            </a:r>
            <a:endParaRPr lang="el-GR" sz="3400" dirty="0"/>
          </a:p>
          <a:p>
            <a:pPr>
              <a:lnSpc>
                <a:spcPct val="120000"/>
              </a:lnSpc>
            </a:pPr>
            <a:r>
              <a:rPr lang="el-GR" sz="3400" dirty="0"/>
              <a:t>Πίστη στη μαγεία παράλογη, οι μάγισσες που ομολογούν, είτε είναι απλοϊκά θύματα που πείθονται από τους κατηγόρους τους, είτε είναι απατεώνες και </a:t>
            </a:r>
            <a:r>
              <a:rPr lang="el-GR" sz="3400" dirty="0" smtClean="0"/>
              <a:t>τσαρλατάνοι.</a:t>
            </a:r>
            <a:endParaRPr lang="el-GR" sz="34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n-US" dirty="0"/>
              <a:t>Reginald Scot, </a:t>
            </a:r>
            <a:r>
              <a:rPr lang="en-US" dirty="0" err="1"/>
              <a:t>Discoverie</a:t>
            </a:r>
            <a:r>
              <a:rPr lang="en-US" dirty="0"/>
              <a:t> of Witchcraft, </a:t>
            </a:r>
            <a:r>
              <a:rPr lang="en-US" dirty="0" smtClean="0"/>
              <a:t>1584</a:t>
            </a:r>
            <a:r>
              <a:rPr lang="el-GR" dirty="0" smtClean="0"/>
              <a:t>, </a:t>
            </a:r>
            <a:r>
              <a:rPr lang="el-GR" dirty="0" smtClean="0"/>
              <a:t>2</a:t>
            </a:r>
            <a:endParaRPr lang="el-GR" dirty="0"/>
          </a:p>
        </p:txBody>
      </p:sp>
    </p:spTree>
    <p:extLst>
      <p:ext uri="{BB962C8B-B14F-4D97-AF65-F5344CB8AC3E}">
        <p14:creationId xmlns:p14="http://schemas.microsoft.com/office/powerpoint/2010/main" val="39290287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37" y="404664"/>
            <a:ext cx="8229600" cy="1143000"/>
          </a:xfrm>
        </p:spPr>
        <p:txBody>
          <a:bodyPr>
            <a:normAutofit fontScale="90000"/>
          </a:bodyPr>
          <a:lstStyle/>
          <a:p>
            <a:r>
              <a:rPr lang="en-US" dirty="0"/>
              <a:t>William Perkins, A Discourse of the Damned Art of Witchcraft, 1608</a:t>
            </a:r>
            <a:endParaRPr lang="el-GR" dirty="0"/>
          </a:p>
        </p:txBody>
      </p:sp>
      <p:sp>
        <p:nvSpPr>
          <p:cNvPr id="3" name="Content Placeholder 2"/>
          <p:cNvSpPr>
            <a:spLocks noGrp="1"/>
          </p:cNvSpPr>
          <p:nvPr>
            <p:ph idx="1"/>
          </p:nvPr>
        </p:nvSpPr>
        <p:spPr>
          <a:xfrm>
            <a:off x="458337" y="2348880"/>
            <a:ext cx="8229600" cy="3168352"/>
          </a:xfrm>
        </p:spPr>
        <p:txBody>
          <a:bodyPr>
            <a:normAutofit/>
          </a:bodyPr>
          <a:lstStyle/>
          <a:p>
            <a:r>
              <a:rPr lang="el-GR" sz="2400" dirty="0" smtClean="0"/>
              <a:t>Ιδιαίτερο </a:t>
            </a:r>
            <a:r>
              <a:rPr lang="el-GR" sz="2400" dirty="0"/>
              <a:t>βάρος στο συμβόλαιο των μάγων με το διάβολο, εξαιτίας της ιδιαίτερής του θεολογίας (</a:t>
            </a:r>
            <a:r>
              <a:rPr lang="el-GR" sz="2400" dirty="0" err="1"/>
              <a:t>covenanter</a:t>
            </a:r>
            <a:r>
              <a:rPr lang="el-GR" sz="2400" dirty="0"/>
              <a:t>). Επιρροές από την ευρωπαϊκή δαιμονολογική γραμματεία.</a:t>
            </a:r>
          </a:p>
          <a:p>
            <a:r>
              <a:rPr lang="el-GR" sz="2400" dirty="0"/>
              <a:t>Ο κόσμος μοιράζεται ανάμεσα στο βασίλειο του Φωτός και στο βασίλειο του Σκότους.</a:t>
            </a:r>
          </a:p>
          <a:p>
            <a:r>
              <a:rPr lang="el-GR" sz="2400" dirty="0"/>
              <a:t>Οι εκλεκτοί του Κυρίου έχουν καθήκον να συμμετέχουν ενεργά στην αναζήτηση των υπηρετών του διαβόλου.</a:t>
            </a:r>
          </a:p>
          <a:p>
            <a:pPr marL="0" indent="0">
              <a:buNone/>
            </a:pPr>
            <a:endParaRPr lang="el-GR" dirty="0"/>
          </a:p>
        </p:txBody>
      </p:sp>
    </p:spTree>
    <p:extLst>
      <p:ext uri="{BB962C8B-B14F-4D97-AF65-F5344CB8AC3E}">
        <p14:creationId xmlns:p14="http://schemas.microsoft.com/office/powerpoint/2010/main" val="2416978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normAutofit fontScale="90000"/>
          </a:bodyPr>
          <a:lstStyle/>
          <a:p>
            <a:r>
              <a:rPr lang="el-GR" dirty="0"/>
              <a:t>Ο διάβολος στην East </a:t>
            </a:r>
            <a:r>
              <a:rPr lang="el-GR" dirty="0" err="1"/>
              <a:t>Anglia</a:t>
            </a:r>
            <a:r>
              <a:rPr lang="el-GR" dirty="0"/>
              <a:t>: Οι δίκες του </a:t>
            </a:r>
            <a:r>
              <a:rPr lang="el-GR" dirty="0" err="1"/>
              <a:t>Matthew</a:t>
            </a:r>
            <a:r>
              <a:rPr lang="el-GR" dirty="0"/>
              <a:t> </a:t>
            </a:r>
            <a:r>
              <a:rPr lang="el-GR" dirty="0" err="1"/>
              <a:t>Hopkins</a:t>
            </a:r>
            <a:r>
              <a:rPr lang="el-GR" dirty="0"/>
              <a:t>, </a:t>
            </a:r>
            <a:r>
              <a:rPr lang="el-GR" dirty="0" smtClean="0"/>
              <a:t>1645-47</a:t>
            </a:r>
            <a:endParaRPr lang="el-GR" dirty="0"/>
          </a:p>
        </p:txBody>
      </p:sp>
      <p:sp>
        <p:nvSpPr>
          <p:cNvPr id="3" name="Content Placeholder 2"/>
          <p:cNvSpPr>
            <a:spLocks noGrp="1"/>
          </p:cNvSpPr>
          <p:nvPr>
            <p:ph idx="1"/>
          </p:nvPr>
        </p:nvSpPr>
        <p:spPr>
          <a:xfrm>
            <a:off x="457200" y="2204864"/>
            <a:ext cx="8229600" cy="3661867"/>
          </a:xfrm>
        </p:spPr>
        <p:txBody>
          <a:bodyPr>
            <a:normAutofit fontScale="92500"/>
          </a:bodyPr>
          <a:lstStyle/>
          <a:p>
            <a:pPr>
              <a:lnSpc>
                <a:spcPct val="120000"/>
              </a:lnSpc>
            </a:pPr>
            <a:r>
              <a:rPr lang="el-GR" sz="2600" dirty="0" err="1"/>
              <a:t>Matthew</a:t>
            </a:r>
            <a:r>
              <a:rPr lang="el-GR" sz="2600" dirty="0"/>
              <a:t> </a:t>
            </a:r>
            <a:r>
              <a:rPr lang="el-GR" sz="2600" dirty="0" err="1"/>
              <a:t>Hopkins</a:t>
            </a:r>
            <a:r>
              <a:rPr lang="el-GR" sz="2600" dirty="0"/>
              <a:t>, χαμηλόβαθμος αριστοκράτης βορειοανατολικού </a:t>
            </a:r>
            <a:r>
              <a:rPr lang="el-GR" sz="2600" dirty="0" err="1" smtClean="0"/>
              <a:t>Essex</a:t>
            </a:r>
            <a:r>
              <a:rPr lang="el-GR" sz="2600" dirty="0" smtClean="0"/>
              <a:t>.</a:t>
            </a:r>
            <a:endParaRPr lang="el-GR" sz="2600" dirty="0"/>
          </a:p>
          <a:p>
            <a:pPr>
              <a:lnSpc>
                <a:spcPct val="120000"/>
              </a:lnSpc>
            </a:pPr>
            <a:r>
              <a:rPr lang="el-GR" sz="2600" dirty="0"/>
              <a:t>Καλοκαίρι 1645, </a:t>
            </a:r>
            <a:r>
              <a:rPr lang="el-GR" sz="2600" dirty="0" err="1"/>
              <a:t>assizes</a:t>
            </a:r>
            <a:r>
              <a:rPr lang="el-GR" sz="2600" dirty="0"/>
              <a:t> του </a:t>
            </a:r>
            <a:r>
              <a:rPr lang="el-GR" sz="2600" dirty="0" err="1"/>
              <a:t>Essex</a:t>
            </a:r>
            <a:r>
              <a:rPr lang="el-GR" sz="2600" dirty="0"/>
              <a:t>: 36 δίκες μαγισσών, 19 εκτελέσεις, </a:t>
            </a:r>
            <a:r>
              <a:rPr lang="el-GR" sz="2600" dirty="0" err="1"/>
              <a:t>Suffolk</a:t>
            </a:r>
            <a:r>
              <a:rPr lang="el-GR" sz="2600" dirty="0"/>
              <a:t>: 117 υποθέσεις μαγείας, </a:t>
            </a:r>
            <a:r>
              <a:rPr lang="el-GR" sz="2600" dirty="0" err="1"/>
              <a:t>Norfolk</a:t>
            </a:r>
            <a:r>
              <a:rPr lang="el-GR" sz="2600" dirty="0"/>
              <a:t>: 40 υποθέσεις μαγείας, </a:t>
            </a:r>
            <a:r>
              <a:rPr lang="el-GR" sz="2600" dirty="0" err="1"/>
              <a:t>Great</a:t>
            </a:r>
            <a:r>
              <a:rPr lang="el-GR" sz="2600" dirty="0"/>
              <a:t> </a:t>
            </a:r>
            <a:r>
              <a:rPr lang="el-GR" sz="2600" dirty="0" err="1"/>
              <a:t>Yarmouth</a:t>
            </a:r>
            <a:r>
              <a:rPr lang="el-GR" sz="2600" dirty="0"/>
              <a:t>: 6 υποθέσεις μαγείας, 5 εκτελέσεις, </a:t>
            </a:r>
            <a:r>
              <a:rPr lang="el-GR" sz="2600" dirty="0" err="1"/>
              <a:t>Cambridgeshire</a:t>
            </a:r>
            <a:r>
              <a:rPr lang="el-GR" sz="2600" dirty="0"/>
              <a:t> - </a:t>
            </a:r>
            <a:r>
              <a:rPr lang="el-GR" sz="2600" dirty="0" err="1"/>
              <a:t>Northamptonshire</a:t>
            </a:r>
            <a:r>
              <a:rPr lang="el-GR" sz="2600" dirty="0"/>
              <a:t>: άγνωστος αριθμός δικών, Νήσος </a:t>
            </a:r>
            <a:r>
              <a:rPr lang="el-GR" sz="2600" dirty="0" err="1"/>
              <a:t>Ely</a:t>
            </a:r>
            <a:r>
              <a:rPr lang="el-GR" sz="2600" dirty="0"/>
              <a:t>: 17 υποθέσεις, </a:t>
            </a:r>
            <a:r>
              <a:rPr lang="el-GR" sz="2600" dirty="0" smtClean="0"/>
              <a:t>1646-47.</a:t>
            </a:r>
            <a:endParaRPr lang="el-GR" sz="2600" dirty="0"/>
          </a:p>
          <a:p>
            <a:pPr marL="0" indent="0">
              <a:buNone/>
            </a:pPr>
            <a:endParaRPr lang="el-GR" dirty="0"/>
          </a:p>
        </p:txBody>
      </p:sp>
    </p:spTree>
    <p:extLst>
      <p:ext uri="{BB962C8B-B14F-4D97-AF65-F5344CB8AC3E}">
        <p14:creationId xmlns:p14="http://schemas.microsoft.com/office/powerpoint/2010/main" val="7329292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184" y="1916832"/>
            <a:ext cx="8229600" cy="3672407"/>
          </a:xfrm>
        </p:spPr>
        <p:txBody>
          <a:bodyPr>
            <a:normAutofit fontScale="85000" lnSpcReduction="20000"/>
          </a:bodyPr>
          <a:lstStyle/>
          <a:p>
            <a:pPr>
              <a:lnSpc>
                <a:spcPct val="120000"/>
              </a:lnSpc>
            </a:pPr>
            <a:r>
              <a:rPr lang="el-GR" sz="2800" dirty="0" smtClean="0"/>
              <a:t>ΣΥΝΟΛΟ</a:t>
            </a:r>
            <a:r>
              <a:rPr lang="el-GR" sz="2800" dirty="0"/>
              <a:t>: Πάνω από 240 μάγισσες, 200 στο διάστημα Ιούλιος-Δεκέμβριος </a:t>
            </a:r>
            <a:r>
              <a:rPr lang="el-GR" sz="2800" dirty="0" smtClean="0"/>
              <a:t>1645.</a:t>
            </a:r>
            <a:endParaRPr lang="el-GR" sz="2800" dirty="0"/>
          </a:p>
          <a:p>
            <a:pPr>
              <a:lnSpc>
                <a:spcPct val="120000"/>
              </a:lnSpc>
            </a:pPr>
            <a:r>
              <a:rPr lang="el-GR" sz="2800" dirty="0" err="1"/>
              <a:t>Matthew</a:t>
            </a:r>
            <a:r>
              <a:rPr lang="el-GR" sz="2800" dirty="0"/>
              <a:t> </a:t>
            </a:r>
            <a:r>
              <a:rPr lang="el-GR" sz="2800" dirty="0" err="1"/>
              <a:t>Hopkins</a:t>
            </a:r>
            <a:r>
              <a:rPr lang="el-GR" sz="2800" dirty="0"/>
              <a:t>, </a:t>
            </a:r>
            <a:r>
              <a:rPr lang="el-GR" sz="2800" dirty="0" err="1"/>
              <a:t>John</a:t>
            </a:r>
            <a:r>
              <a:rPr lang="el-GR" sz="2800" dirty="0"/>
              <a:t> </a:t>
            </a:r>
            <a:r>
              <a:rPr lang="el-GR" sz="2800" dirty="0" err="1"/>
              <a:t>Stearne</a:t>
            </a:r>
            <a:r>
              <a:rPr lang="el-GR" sz="2800" dirty="0"/>
              <a:t>, «επαγγελματίες διώκτες μαγισσών</a:t>
            </a:r>
            <a:r>
              <a:rPr lang="el-GR" sz="2800" dirty="0" smtClean="0"/>
              <a:t>».</a:t>
            </a:r>
            <a:endParaRPr lang="el-GR" sz="2800" dirty="0"/>
          </a:p>
          <a:p>
            <a:pPr>
              <a:lnSpc>
                <a:spcPct val="120000"/>
              </a:lnSpc>
            </a:pPr>
            <a:r>
              <a:rPr lang="el-GR" sz="2800" dirty="0"/>
              <a:t>Ασφυκτική μέθοδος ανάκρισης, κοντά στις ιεροεξεταστικές πρακτικές της ηπειρωτικής </a:t>
            </a:r>
            <a:r>
              <a:rPr lang="el-GR" sz="2800" dirty="0" smtClean="0"/>
              <a:t>Ευρώπης.</a:t>
            </a:r>
            <a:endParaRPr lang="el-GR" sz="2800" dirty="0"/>
          </a:p>
          <a:p>
            <a:pPr>
              <a:lnSpc>
                <a:spcPct val="120000"/>
              </a:lnSpc>
            </a:pPr>
            <a:r>
              <a:rPr lang="el-GR" sz="2800" dirty="0"/>
              <a:t>Κατηγορία όχι μόνο για </a:t>
            </a:r>
            <a:r>
              <a:rPr lang="el-GR" sz="2800" dirty="0" err="1"/>
              <a:t>maleficium</a:t>
            </a:r>
            <a:r>
              <a:rPr lang="el-GR" sz="2800" dirty="0"/>
              <a:t> αλλά και για σύναψη συμβολαίου (&amp; σαρκική επαφή) με τον </a:t>
            </a:r>
            <a:r>
              <a:rPr lang="el-GR" sz="2800" dirty="0" smtClean="0"/>
              <a:t>διάβολο.</a:t>
            </a:r>
            <a:endParaRPr lang="el-GR" sz="2800" dirty="0"/>
          </a:p>
          <a:p>
            <a:pPr marL="0" indent="0">
              <a:buNone/>
            </a:pPr>
            <a:endParaRPr lang="el-GR" dirty="0"/>
          </a:p>
        </p:txBody>
      </p:sp>
      <p:sp>
        <p:nvSpPr>
          <p:cNvPr id="4" name="Title 1"/>
          <p:cNvSpPr>
            <a:spLocks noGrp="1"/>
          </p:cNvSpPr>
          <p:nvPr>
            <p:ph type="title"/>
          </p:nvPr>
        </p:nvSpPr>
        <p:spPr>
          <a:xfrm>
            <a:off x="457200" y="332656"/>
            <a:ext cx="8229600" cy="1143000"/>
          </a:xfrm>
        </p:spPr>
        <p:txBody>
          <a:bodyPr>
            <a:normAutofit fontScale="90000"/>
          </a:bodyPr>
          <a:lstStyle/>
          <a:p>
            <a:r>
              <a:rPr lang="el-GR" dirty="0"/>
              <a:t>Ο διάβολος στην East </a:t>
            </a:r>
            <a:r>
              <a:rPr lang="el-GR" dirty="0" err="1"/>
              <a:t>Anglia</a:t>
            </a:r>
            <a:r>
              <a:rPr lang="el-GR" dirty="0"/>
              <a:t>: Οι δίκες του </a:t>
            </a:r>
            <a:r>
              <a:rPr lang="el-GR" dirty="0" err="1"/>
              <a:t>Matthew</a:t>
            </a:r>
            <a:r>
              <a:rPr lang="el-GR" dirty="0"/>
              <a:t> </a:t>
            </a:r>
            <a:r>
              <a:rPr lang="el-GR" dirty="0" err="1"/>
              <a:t>Hopkins</a:t>
            </a:r>
            <a:r>
              <a:rPr lang="el-GR" dirty="0"/>
              <a:t>, </a:t>
            </a:r>
            <a:r>
              <a:rPr lang="el-GR" dirty="0" smtClean="0"/>
              <a:t>1645-47, </a:t>
            </a:r>
            <a:r>
              <a:rPr lang="el-GR" dirty="0" smtClean="0"/>
              <a:t>2</a:t>
            </a:r>
            <a:endParaRPr lang="el-GR" dirty="0"/>
          </a:p>
        </p:txBody>
      </p:sp>
    </p:spTree>
    <p:extLst>
      <p:ext uri="{BB962C8B-B14F-4D97-AF65-F5344CB8AC3E}">
        <p14:creationId xmlns:p14="http://schemas.microsoft.com/office/powerpoint/2010/main" val="825158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μάγισσες του </a:t>
            </a:r>
            <a:r>
              <a:rPr lang="fr-FR" dirty="0" smtClean="0"/>
              <a:t>Hopkins</a:t>
            </a:r>
            <a:endParaRPr lang="el-GR" dirty="0"/>
          </a:p>
        </p:txBody>
      </p:sp>
      <p:sp>
        <p:nvSpPr>
          <p:cNvPr id="3" name="Content Placeholder 2"/>
          <p:cNvSpPr>
            <a:spLocks noGrp="1"/>
          </p:cNvSpPr>
          <p:nvPr>
            <p:ph idx="1"/>
          </p:nvPr>
        </p:nvSpPr>
        <p:spPr>
          <a:xfrm>
            <a:off x="447806" y="1916832"/>
            <a:ext cx="8229600" cy="3600400"/>
          </a:xfrm>
        </p:spPr>
        <p:txBody>
          <a:bodyPr>
            <a:normAutofit/>
          </a:bodyPr>
          <a:lstStyle/>
          <a:p>
            <a:pPr>
              <a:lnSpc>
                <a:spcPct val="120000"/>
              </a:lnSpc>
            </a:pPr>
            <a:r>
              <a:rPr lang="el-GR" sz="2400" dirty="0" smtClean="0"/>
              <a:t>87,5</a:t>
            </a:r>
            <a:r>
              <a:rPr lang="el-GR" sz="2400" dirty="0"/>
              <a:t>% γυναίκες. Στο </a:t>
            </a:r>
            <a:r>
              <a:rPr lang="el-GR" sz="2400" dirty="0" err="1"/>
              <a:t>Essex</a:t>
            </a:r>
            <a:r>
              <a:rPr lang="el-GR" sz="2400" dirty="0"/>
              <a:t> 92%.</a:t>
            </a:r>
          </a:p>
          <a:p>
            <a:pPr>
              <a:lnSpc>
                <a:spcPct val="120000"/>
              </a:lnSpc>
            </a:pPr>
            <a:r>
              <a:rPr lang="el-GR" sz="2400" dirty="0" smtClean="0"/>
              <a:t>Στην </a:t>
            </a:r>
            <a:r>
              <a:rPr lang="el-GR" sz="2400" dirty="0"/>
              <a:t>πλειοψηφία τους, από τα φτωχότερα στρώματα (εξαιρέσεις: </a:t>
            </a:r>
            <a:r>
              <a:rPr lang="el-GR" sz="2400" dirty="0" err="1"/>
              <a:t>Henry</a:t>
            </a:r>
            <a:r>
              <a:rPr lang="el-GR" sz="2400" dirty="0"/>
              <a:t> </a:t>
            </a:r>
            <a:r>
              <a:rPr lang="el-GR" sz="2400" dirty="0" err="1"/>
              <a:t>Carre</a:t>
            </a:r>
            <a:r>
              <a:rPr lang="el-GR" sz="2400" dirty="0"/>
              <a:t>, «λόγιος του </a:t>
            </a:r>
            <a:r>
              <a:rPr lang="el-GR" sz="2400" dirty="0" err="1"/>
              <a:t>Κέμπριτζ</a:t>
            </a:r>
            <a:r>
              <a:rPr lang="el-GR" sz="2400" dirty="0"/>
              <a:t>», </a:t>
            </a:r>
            <a:r>
              <a:rPr lang="el-GR" sz="2400" dirty="0" err="1"/>
              <a:t>John</a:t>
            </a:r>
            <a:r>
              <a:rPr lang="el-GR" sz="2400" dirty="0"/>
              <a:t> </a:t>
            </a:r>
            <a:r>
              <a:rPr lang="el-GR" sz="2400" dirty="0" err="1"/>
              <a:t>Lawes</a:t>
            </a:r>
            <a:r>
              <a:rPr lang="el-GR" sz="2400" dirty="0"/>
              <a:t>, εφημέριος του </a:t>
            </a:r>
            <a:r>
              <a:rPr lang="el-GR" sz="2400" dirty="0" err="1"/>
              <a:t>Brandeston</a:t>
            </a:r>
            <a:r>
              <a:rPr lang="el-GR" sz="2400" dirty="0"/>
              <a:t> στο </a:t>
            </a:r>
            <a:r>
              <a:rPr lang="el-GR" sz="2400" dirty="0" err="1"/>
              <a:t>Suffolk</a:t>
            </a:r>
            <a:r>
              <a:rPr lang="el-GR" sz="2400" dirty="0" smtClean="0"/>
              <a:t>).</a:t>
            </a:r>
            <a:endParaRPr lang="el-GR" sz="2400" dirty="0"/>
          </a:p>
          <a:p>
            <a:pPr>
              <a:lnSpc>
                <a:spcPct val="120000"/>
              </a:lnSpc>
            </a:pPr>
            <a:r>
              <a:rPr lang="el-GR" sz="2400" dirty="0" err="1" smtClean="0"/>
              <a:t>Maleficium</a:t>
            </a:r>
            <a:r>
              <a:rPr lang="el-GR" sz="2400" dirty="0"/>
              <a:t>: θάνατοι παιδιών, βύθιση πλοίων, καταστροφή σοδειάς καλαμποκιού, καταρρεύσεις μύλων, δηλητηρίαση </a:t>
            </a:r>
            <a:r>
              <a:rPr lang="el-GR" sz="2400" dirty="0" smtClean="0"/>
              <a:t>κοπαδιών.</a:t>
            </a:r>
            <a:endParaRPr lang="el-GR" sz="2400" dirty="0"/>
          </a:p>
        </p:txBody>
      </p:sp>
    </p:spTree>
    <p:extLst>
      <p:ext uri="{BB962C8B-B14F-4D97-AF65-F5344CB8AC3E}">
        <p14:creationId xmlns:p14="http://schemas.microsoft.com/office/powerpoint/2010/main" val="37378760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040" y="1700808"/>
            <a:ext cx="8229600" cy="3384375"/>
          </a:xfrm>
        </p:spPr>
        <p:txBody>
          <a:bodyPr>
            <a:normAutofit/>
          </a:bodyPr>
          <a:lstStyle/>
          <a:p>
            <a:pPr>
              <a:lnSpc>
                <a:spcPct val="120000"/>
              </a:lnSpc>
            </a:pPr>
            <a:r>
              <a:rPr lang="el-GR" sz="2400" dirty="0" smtClean="0"/>
              <a:t>110 </a:t>
            </a:r>
            <a:r>
              <a:rPr lang="el-GR" sz="2400" dirty="0"/>
              <a:t>διασταυρωμένες υποθέσεις </a:t>
            </a:r>
            <a:r>
              <a:rPr lang="el-GR" sz="2400" dirty="0" err="1"/>
              <a:t>Hopkins</a:t>
            </a:r>
            <a:r>
              <a:rPr lang="el-GR" sz="2400" dirty="0"/>
              <a:t>: 36 επιθέσεις σε ενηλίκους, 56 σε παιδιά, 53 σε ζώα, 9 σε αντικείμενα, κτίρια, κλπ. </a:t>
            </a:r>
          </a:p>
          <a:p>
            <a:pPr>
              <a:lnSpc>
                <a:spcPct val="120000"/>
              </a:lnSpc>
            </a:pPr>
            <a:r>
              <a:rPr lang="el-GR" sz="2400" dirty="0" smtClean="0"/>
              <a:t>Η </a:t>
            </a:r>
            <a:r>
              <a:rPr lang="el-GR" sz="2400" dirty="0"/>
              <a:t>μαγεία, μέσο εκδίκησης των αδυνάτων (έξωση, άρνηση φιλανθρωπίας, βιαιοπραγία</a:t>
            </a:r>
            <a:r>
              <a:rPr lang="el-GR" sz="2400" dirty="0" smtClean="0"/>
              <a:t>).</a:t>
            </a:r>
          </a:p>
          <a:p>
            <a:pPr>
              <a:lnSpc>
                <a:spcPct val="120000"/>
              </a:lnSpc>
            </a:pPr>
            <a:r>
              <a:rPr lang="el-GR" sz="2400" dirty="0" smtClean="0"/>
              <a:t>«</a:t>
            </a:r>
            <a:r>
              <a:rPr lang="el-GR" sz="2400" dirty="0"/>
              <a:t>Φήμη» και κληρονομικότητα δυνάμεων </a:t>
            </a:r>
            <a:r>
              <a:rPr lang="el-GR" sz="2400" dirty="0" smtClean="0"/>
              <a:t>μάγισσας.</a:t>
            </a:r>
            <a:endParaRPr lang="el-GR" sz="2400" dirty="0"/>
          </a:p>
        </p:txBody>
      </p:sp>
      <p:sp>
        <p:nvSpPr>
          <p:cNvPr id="4" name="Title 1"/>
          <p:cNvSpPr>
            <a:spLocks noGrp="1"/>
          </p:cNvSpPr>
          <p:nvPr>
            <p:ph type="title"/>
          </p:nvPr>
        </p:nvSpPr>
        <p:spPr>
          <a:xfrm>
            <a:off x="457200" y="274638"/>
            <a:ext cx="8229600" cy="1143000"/>
          </a:xfrm>
        </p:spPr>
        <p:txBody>
          <a:bodyPr/>
          <a:lstStyle/>
          <a:p>
            <a:r>
              <a:rPr lang="el-GR" dirty="0"/>
              <a:t>Οι μάγισσες του </a:t>
            </a:r>
            <a:r>
              <a:rPr lang="fr-FR" dirty="0" smtClean="0"/>
              <a:t>Hopkins</a:t>
            </a:r>
            <a:r>
              <a:rPr lang="el-GR" dirty="0" smtClean="0"/>
              <a:t>, </a:t>
            </a:r>
            <a:r>
              <a:rPr lang="el-GR" dirty="0" smtClean="0"/>
              <a:t>2</a:t>
            </a:r>
            <a:endParaRPr lang="el-GR" dirty="0"/>
          </a:p>
        </p:txBody>
      </p:sp>
    </p:spTree>
    <p:extLst>
      <p:ext uri="{BB962C8B-B14F-4D97-AF65-F5344CB8AC3E}">
        <p14:creationId xmlns:p14="http://schemas.microsoft.com/office/powerpoint/2010/main" val="37455385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60" y="260648"/>
            <a:ext cx="8928992" cy="1143000"/>
          </a:xfrm>
        </p:spPr>
        <p:txBody>
          <a:bodyPr>
            <a:noAutofit/>
          </a:bodyPr>
          <a:lstStyle/>
          <a:p>
            <a:r>
              <a:rPr lang="el-GR" sz="3600" dirty="0"/>
              <a:t>Κυριαρχία διαβόλου στις δίκες του </a:t>
            </a:r>
            <a:r>
              <a:rPr lang="el-GR" sz="3600" dirty="0" err="1"/>
              <a:t>Hopkins</a:t>
            </a:r>
            <a:r>
              <a:rPr lang="el-GR" sz="3600" dirty="0"/>
              <a:t> </a:t>
            </a:r>
            <a:br>
              <a:rPr lang="el-GR" sz="3600" dirty="0"/>
            </a:br>
            <a:r>
              <a:rPr lang="el-GR" sz="3600" dirty="0"/>
              <a:t>(63 από τις 110 διασταυρωμένες </a:t>
            </a:r>
            <a:r>
              <a:rPr lang="el-GR" sz="3600" dirty="0" smtClean="0"/>
              <a:t>αφηγήσεις)</a:t>
            </a:r>
            <a:endParaRPr lang="el-GR" sz="3600" dirty="0"/>
          </a:p>
        </p:txBody>
      </p:sp>
      <p:sp>
        <p:nvSpPr>
          <p:cNvPr id="3" name="Content Placeholder 2"/>
          <p:cNvSpPr>
            <a:spLocks noGrp="1"/>
          </p:cNvSpPr>
          <p:nvPr>
            <p:ph idx="1"/>
          </p:nvPr>
        </p:nvSpPr>
        <p:spPr>
          <a:xfrm>
            <a:off x="464156" y="1927373"/>
            <a:ext cx="8229600" cy="4309939"/>
          </a:xfrm>
        </p:spPr>
        <p:txBody>
          <a:bodyPr>
            <a:normAutofit fontScale="77500" lnSpcReduction="20000"/>
          </a:bodyPr>
          <a:lstStyle/>
          <a:p>
            <a:pPr>
              <a:lnSpc>
                <a:spcPct val="120000"/>
              </a:lnSpc>
            </a:pPr>
            <a:r>
              <a:rPr lang="el-GR" sz="3100" dirty="0"/>
              <a:t>Ο διάβολος προσεγγίζει τις γυναίκες σε στιγμή απελπισίας ή </a:t>
            </a:r>
            <a:r>
              <a:rPr lang="el-GR" sz="3100" dirty="0" smtClean="0"/>
              <a:t>θυμού.</a:t>
            </a:r>
            <a:endParaRPr lang="el-GR" sz="3100" dirty="0"/>
          </a:p>
          <a:p>
            <a:pPr>
              <a:lnSpc>
                <a:spcPct val="120000"/>
              </a:lnSpc>
            </a:pPr>
            <a:r>
              <a:rPr lang="el-GR" sz="3100" dirty="0" err="1" smtClean="0"/>
              <a:t>Abigail</a:t>
            </a:r>
            <a:r>
              <a:rPr lang="el-GR" sz="3100" dirty="0" smtClean="0"/>
              <a:t> </a:t>
            </a:r>
            <a:r>
              <a:rPr lang="el-GR" sz="3100" dirty="0" err="1"/>
              <a:t>Briggs</a:t>
            </a:r>
            <a:r>
              <a:rPr lang="el-GR" sz="3100" dirty="0"/>
              <a:t>, </a:t>
            </a:r>
            <a:r>
              <a:rPr lang="el-GR" sz="3100" dirty="0" err="1"/>
              <a:t>Mary</a:t>
            </a:r>
            <a:r>
              <a:rPr lang="el-GR" sz="3100" dirty="0"/>
              <a:t> </a:t>
            </a:r>
            <a:r>
              <a:rPr lang="el-GR" sz="3100" dirty="0" err="1"/>
              <a:t>Skipper</a:t>
            </a:r>
            <a:r>
              <a:rPr lang="el-GR" sz="3100" dirty="0"/>
              <a:t> (πρόσφατα χήρες), </a:t>
            </a:r>
            <a:r>
              <a:rPr lang="el-GR" sz="3100" dirty="0" err="1"/>
              <a:t>Ann</a:t>
            </a:r>
            <a:r>
              <a:rPr lang="el-GR" sz="3100" dirty="0"/>
              <a:t> </a:t>
            </a:r>
            <a:r>
              <a:rPr lang="el-GR" sz="3100" dirty="0" err="1"/>
              <a:t>Moats</a:t>
            </a:r>
            <a:r>
              <a:rPr lang="el-GR" sz="3100" dirty="0"/>
              <a:t> (κατάρες σε σύζυγο και παιδιά), </a:t>
            </a:r>
            <a:r>
              <a:rPr lang="el-GR" sz="3100" dirty="0" err="1"/>
              <a:t>Priscilla</a:t>
            </a:r>
            <a:r>
              <a:rPr lang="el-GR" sz="3100" dirty="0"/>
              <a:t> </a:t>
            </a:r>
            <a:r>
              <a:rPr lang="el-GR" sz="3100" dirty="0" err="1"/>
              <a:t>Collet</a:t>
            </a:r>
            <a:r>
              <a:rPr lang="el-GR" sz="3100" dirty="0"/>
              <a:t> («αυτοκτονία ή παιδοκτονία</a:t>
            </a:r>
            <a:r>
              <a:rPr lang="el-GR" sz="3100" dirty="0" smtClean="0"/>
              <a:t>»).</a:t>
            </a:r>
            <a:endParaRPr lang="el-GR" sz="3100" dirty="0"/>
          </a:p>
          <a:p>
            <a:pPr>
              <a:lnSpc>
                <a:spcPct val="120000"/>
              </a:lnSpc>
            </a:pPr>
            <a:r>
              <a:rPr lang="el-GR" sz="3100" dirty="0" smtClean="0"/>
              <a:t>Ο </a:t>
            </a:r>
            <a:r>
              <a:rPr lang="el-GR" sz="3100" dirty="0"/>
              <a:t>διάβολος πιέζει τις γυναίκες να συνάψουν σχέση/σύμφωνο μαζί του</a:t>
            </a:r>
          </a:p>
          <a:p>
            <a:pPr>
              <a:lnSpc>
                <a:spcPct val="120000"/>
              </a:lnSpc>
            </a:pPr>
            <a:r>
              <a:rPr lang="el-GR" sz="3100" dirty="0" err="1" smtClean="0"/>
              <a:t>Mary</a:t>
            </a:r>
            <a:r>
              <a:rPr lang="el-GR" sz="3100" dirty="0" smtClean="0"/>
              <a:t> </a:t>
            </a:r>
            <a:r>
              <a:rPr lang="el-GR" sz="3100" dirty="0" err="1"/>
              <a:t>Wyard</a:t>
            </a:r>
            <a:r>
              <a:rPr lang="el-GR" sz="3100" dirty="0"/>
              <a:t>, </a:t>
            </a:r>
            <a:r>
              <a:rPr lang="el-GR" sz="3100" dirty="0" err="1"/>
              <a:t>Ann</a:t>
            </a:r>
            <a:r>
              <a:rPr lang="el-GR" sz="3100" dirty="0"/>
              <a:t> </a:t>
            </a:r>
            <a:r>
              <a:rPr lang="el-GR" sz="3100" dirty="0" err="1"/>
              <a:t>Usher</a:t>
            </a:r>
            <a:r>
              <a:rPr lang="el-GR" sz="3100" dirty="0"/>
              <a:t> (υλικό όφελος), </a:t>
            </a:r>
            <a:r>
              <a:rPr lang="el-GR" sz="3100" dirty="0" err="1"/>
              <a:t>Abigail</a:t>
            </a:r>
            <a:r>
              <a:rPr lang="el-GR" sz="3100" dirty="0"/>
              <a:t> </a:t>
            </a:r>
            <a:r>
              <a:rPr lang="el-GR" sz="3100" dirty="0" err="1"/>
              <a:t>Briggs</a:t>
            </a:r>
            <a:r>
              <a:rPr lang="el-GR" sz="3100" dirty="0"/>
              <a:t> (εκδίκηση σε εχθρούς) σεξουαλική επαφή («ψυχρότητα διαβόλου»), απομύζηση </a:t>
            </a:r>
            <a:r>
              <a:rPr lang="el-GR" sz="3100" dirty="0" smtClean="0"/>
              <a:t>αίματος.</a:t>
            </a:r>
            <a:endParaRPr lang="el-GR" sz="3100" dirty="0"/>
          </a:p>
          <a:p>
            <a:pPr marL="0" indent="0">
              <a:buNone/>
            </a:pPr>
            <a:endParaRPr lang="el-GR" dirty="0"/>
          </a:p>
        </p:txBody>
      </p:sp>
    </p:spTree>
    <p:extLst>
      <p:ext uri="{BB962C8B-B14F-4D97-AF65-F5344CB8AC3E}">
        <p14:creationId xmlns:p14="http://schemas.microsoft.com/office/powerpoint/2010/main" val="26509187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44824"/>
            <a:ext cx="8229600" cy="4525963"/>
          </a:xfrm>
        </p:spPr>
        <p:txBody>
          <a:bodyPr>
            <a:normAutofit/>
          </a:bodyPr>
          <a:lstStyle/>
          <a:p>
            <a:pPr>
              <a:lnSpc>
                <a:spcPct val="120000"/>
              </a:lnSpc>
            </a:pPr>
            <a:r>
              <a:rPr lang="el-GR" sz="2400" dirty="0" smtClean="0"/>
              <a:t>Ο </a:t>
            </a:r>
            <a:r>
              <a:rPr lang="el-GR" sz="2400" dirty="0"/>
              <a:t>διάβολος με τη μορφή όμορφου νεαρού άνδρα με σκούρα ρούχα, χωλός, ζωικές μορφές (ποντικός, γάτα, άλογο), όπως και στις ηπειρωτικές δαιμονολογικές θεωρήσεις (</a:t>
            </a:r>
            <a:r>
              <a:rPr lang="el-GR" sz="2400" dirty="0" err="1"/>
              <a:t>Βodin</a:t>
            </a:r>
            <a:r>
              <a:rPr lang="el-GR" sz="2400" dirty="0"/>
              <a:t>, </a:t>
            </a:r>
            <a:r>
              <a:rPr lang="el-GR" sz="2400" dirty="0" err="1"/>
              <a:t>Rémy</a:t>
            </a:r>
            <a:r>
              <a:rPr lang="el-GR" sz="2400" dirty="0" smtClean="0"/>
              <a:t>).</a:t>
            </a:r>
          </a:p>
          <a:p>
            <a:pPr>
              <a:lnSpc>
                <a:spcPct val="120000"/>
              </a:lnSpc>
            </a:pPr>
            <a:r>
              <a:rPr lang="el-GR" sz="2400" dirty="0" smtClean="0"/>
              <a:t> </a:t>
            </a:r>
            <a:r>
              <a:rPr lang="el-GR" sz="2400" dirty="0"/>
              <a:t>Ύπαρξη </a:t>
            </a:r>
            <a:r>
              <a:rPr lang="el-GR" sz="2400" dirty="0" err="1"/>
              <a:t>familiars</a:t>
            </a:r>
            <a:r>
              <a:rPr lang="el-GR" sz="2400" dirty="0"/>
              <a:t> (78 στις 110 υποθέσεις), τυπική των βρετανικών υποθέσεων </a:t>
            </a:r>
            <a:r>
              <a:rPr lang="el-GR" sz="2400" dirty="0" smtClean="0"/>
              <a:t>μαγείας.</a:t>
            </a:r>
            <a:endParaRPr lang="el-GR" sz="2400" dirty="0"/>
          </a:p>
          <a:p>
            <a:pPr marL="0" indent="0">
              <a:buNone/>
            </a:pPr>
            <a:endParaRPr lang="el-GR" dirty="0"/>
          </a:p>
        </p:txBody>
      </p:sp>
      <p:sp>
        <p:nvSpPr>
          <p:cNvPr id="4" name="Title 1"/>
          <p:cNvSpPr>
            <a:spLocks noGrp="1"/>
          </p:cNvSpPr>
          <p:nvPr>
            <p:ph type="title"/>
          </p:nvPr>
        </p:nvSpPr>
        <p:spPr>
          <a:xfrm>
            <a:off x="0" y="260648"/>
            <a:ext cx="9144000" cy="1143000"/>
          </a:xfrm>
        </p:spPr>
        <p:txBody>
          <a:bodyPr>
            <a:noAutofit/>
          </a:bodyPr>
          <a:lstStyle/>
          <a:p>
            <a:r>
              <a:rPr lang="el-GR" sz="3600" dirty="0"/>
              <a:t>Κυριαρχία διαβόλου στις δίκες του </a:t>
            </a:r>
            <a:r>
              <a:rPr lang="el-GR" sz="3600" dirty="0" err="1"/>
              <a:t>Hopkins</a:t>
            </a:r>
            <a:r>
              <a:rPr lang="el-GR" sz="3600" dirty="0"/>
              <a:t> </a:t>
            </a:r>
            <a:br>
              <a:rPr lang="el-GR" sz="3600" dirty="0"/>
            </a:br>
            <a:r>
              <a:rPr lang="el-GR" sz="3600" dirty="0"/>
              <a:t>(63 από τις 110 διασταυρωμένες αφηγήσεις</a:t>
            </a:r>
            <a:r>
              <a:rPr lang="el-GR" sz="3600" dirty="0" smtClean="0"/>
              <a:t>), </a:t>
            </a:r>
            <a:r>
              <a:rPr lang="el-GR" sz="3600" dirty="0" smtClean="0"/>
              <a:t>2</a:t>
            </a:r>
            <a:endParaRPr lang="el-GR" sz="3600" dirty="0"/>
          </a:p>
        </p:txBody>
      </p:sp>
    </p:spTree>
    <p:extLst>
      <p:ext uri="{BB962C8B-B14F-4D97-AF65-F5344CB8AC3E}">
        <p14:creationId xmlns:p14="http://schemas.microsoft.com/office/powerpoint/2010/main" val="2135629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06" y="404664"/>
            <a:ext cx="8229600" cy="1143000"/>
          </a:xfrm>
        </p:spPr>
        <p:txBody>
          <a:bodyPr>
            <a:normAutofit fontScale="90000"/>
          </a:bodyPr>
          <a:lstStyle/>
          <a:p>
            <a:r>
              <a:rPr lang="el-GR" dirty="0"/>
              <a:t>Ο διάβολος στην πρώιμη </a:t>
            </a:r>
            <a:r>
              <a:rPr lang="el-GR" dirty="0" smtClean="0"/>
              <a:t/>
            </a:r>
            <a:br>
              <a:rPr lang="el-GR" dirty="0" smtClean="0"/>
            </a:br>
            <a:r>
              <a:rPr lang="el-GR" dirty="0" smtClean="0"/>
              <a:t>νεότερη </a:t>
            </a:r>
            <a:r>
              <a:rPr lang="el-GR" dirty="0"/>
              <a:t>Δύση</a:t>
            </a:r>
          </a:p>
        </p:txBody>
      </p:sp>
      <p:sp>
        <p:nvSpPr>
          <p:cNvPr id="3" name="Content Placeholder 2"/>
          <p:cNvSpPr>
            <a:spLocks noGrp="1"/>
          </p:cNvSpPr>
          <p:nvPr>
            <p:ph idx="1"/>
          </p:nvPr>
        </p:nvSpPr>
        <p:spPr>
          <a:xfrm>
            <a:off x="447806" y="2420888"/>
            <a:ext cx="8229600" cy="2664296"/>
          </a:xfrm>
        </p:spPr>
        <p:txBody>
          <a:bodyPr>
            <a:normAutofit/>
          </a:bodyPr>
          <a:lstStyle/>
          <a:p>
            <a:pPr>
              <a:lnSpc>
                <a:spcPct val="120000"/>
              </a:lnSpc>
              <a:spcBef>
                <a:spcPts val="0"/>
              </a:spcBef>
            </a:pPr>
            <a:r>
              <a:rPr lang="el-GR" sz="2400" dirty="0"/>
              <a:t>Ριζικός μετασχηματισμός εικόνας διαβόλου, τέλη Μεσαίωνα: ανάδυση δαιμονολογίας, έκφραση επεκτατικού Καθολικισμού</a:t>
            </a:r>
          </a:p>
          <a:p>
            <a:pPr>
              <a:lnSpc>
                <a:spcPct val="120000"/>
              </a:lnSpc>
              <a:spcBef>
                <a:spcPts val="0"/>
              </a:spcBef>
            </a:pPr>
            <a:r>
              <a:rPr lang="el-GR" sz="2400" dirty="0"/>
              <a:t>Γενίκευση ανταρσίας κατά του Θεού: Άλπεις, Βουργουνδία, βόρεια Ιταλία, «βάση του σατανά</a:t>
            </a:r>
            <a:r>
              <a:rPr lang="el-GR" sz="2400" dirty="0" smtClean="0"/>
              <a:t>».</a:t>
            </a:r>
            <a:endParaRPr lang="el-GR" sz="2400" dirty="0"/>
          </a:p>
          <a:p>
            <a:pPr marL="0" indent="0">
              <a:buNone/>
            </a:pPr>
            <a:endParaRPr lang="el-GR" dirty="0"/>
          </a:p>
        </p:txBody>
      </p:sp>
    </p:spTree>
    <p:extLst>
      <p:ext uri="{BB962C8B-B14F-4D97-AF65-F5344CB8AC3E}">
        <p14:creationId xmlns:p14="http://schemas.microsoft.com/office/powerpoint/2010/main" val="15781601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9776"/>
            <a:ext cx="8856984" cy="1143000"/>
          </a:xfrm>
        </p:spPr>
        <p:txBody>
          <a:bodyPr>
            <a:noAutofit/>
          </a:bodyPr>
          <a:lstStyle/>
          <a:p>
            <a:r>
              <a:rPr lang="el-GR" sz="2800" dirty="0"/>
              <a:t>Συνάντηση δαιμονολογικών θεωρήσεων </a:t>
            </a:r>
            <a:r>
              <a:rPr lang="el-GR" sz="2800" dirty="0" smtClean="0"/>
              <a:t>ελίτ &amp; λαϊκών </a:t>
            </a:r>
            <a:r>
              <a:rPr lang="el-GR" sz="2800" dirty="0"/>
              <a:t>πεποιθήσεων </a:t>
            </a:r>
            <a:r>
              <a:rPr lang="el-GR" sz="2800" dirty="0" smtClean="0"/>
              <a:t>για την παρουσία </a:t>
            </a:r>
            <a:r>
              <a:rPr lang="el-GR" sz="2800" dirty="0"/>
              <a:t>του </a:t>
            </a:r>
            <a:r>
              <a:rPr lang="el-GR" sz="2800" dirty="0" smtClean="0"/>
              <a:t>διαβόλου</a:t>
            </a:r>
            <a:endParaRPr lang="el-GR" sz="2800" dirty="0"/>
          </a:p>
        </p:txBody>
      </p:sp>
      <p:sp>
        <p:nvSpPr>
          <p:cNvPr id="3" name="Content Placeholder 2"/>
          <p:cNvSpPr>
            <a:spLocks noGrp="1"/>
          </p:cNvSpPr>
          <p:nvPr>
            <p:ph idx="1"/>
          </p:nvPr>
        </p:nvSpPr>
        <p:spPr>
          <a:xfrm>
            <a:off x="493204" y="2132856"/>
            <a:ext cx="8229600" cy="2304256"/>
          </a:xfrm>
        </p:spPr>
        <p:txBody>
          <a:bodyPr>
            <a:normAutofit/>
          </a:bodyPr>
          <a:lstStyle/>
          <a:p>
            <a:r>
              <a:rPr lang="el-GR" sz="2400" dirty="0"/>
              <a:t>Τα </a:t>
            </a:r>
            <a:r>
              <a:rPr lang="el-GR" sz="2400" dirty="0" err="1"/>
              <a:t>familiars</a:t>
            </a:r>
            <a:r>
              <a:rPr lang="el-GR" sz="2400" dirty="0"/>
              <a:t> εμφανίζονταν σε αφηγήσεις δικών επί 80 χρόνια, εμπεδώνονται στη λαϊκή θεώρηση της </a:t>
            </a:r>
            <a:r>
              <a:rPr lang="el-GR" sz="2400" dirty="0" smtClean="0"/>
              <a:t>μαγείας.</a:t>
            </a:r>
            <a:endParaRPr lang="el-GR" sz="2400" dirty="0"/>
          </a:p>
          <a:p>
            <a:r>
              <a:rPr lang="el-GR" sz="2400" dirty="0"/>
              <a:t>Δαιμονολογικά κηρύγματα παστόρων (Πουριτανοί</a:t>
            </a:r>
            <a:r>
              <a:rPr lang="el-GR" sz="2400" dirty="0" smtClean="0"/>
              <a:t>).</a:t>
            </a:r>
            <a:endParaRPr lang="el-GR" sz="2400" dirty="0"/>
          </a:p>
          <a:p>
            <a:r>
              <a:rPr lang="el-GR" sz="2400" dirty="0"/>
              <a:t>Κοινοβουλευτική προπαγάνδα εναντίον Καρόλου </a:t>
            </a:r>
            <a:r>
              <a:rPr lang="el-GR" sz="2400" dirty="0" err="1"/>
              <a:t>Stuart</a:t>
            </a:r>
            <a:r>
              <a:rPr lang="el-GR" sz="2400" dirty="0"/>
              <a:t>, με «αποκαλυπτικούς» όρους: βασιλικοί = όργανα του </a:t>
            </a:r>
            <a:r>
              <a:rPr lang="el-GR" sz="2400" dirty="0" smtClean="0"/>
              <a:t>Σατανά.</a:t>
            </a:r>
            <a:endParaRPr lang="el-GR" sz="2400" dirty="0"/>
          </a:p>
          <a:p>
            <a:pPr marL="0" indent="0">
              <a:buNone/>
            </a:pPr>
            <a:endParaRPr lang="el-GR" dirty="0"/>
          </a:p>
        </p:txBody>
      </p:sp>
    </p:spTree>
    <p:extLst>
      <p:ext uri="{BB962C8B-B14F-4D97-AF65-F5344CB8AC3E}">
        <p14:creationId xmlns:p14="http://schemas.microsoft.com/office/powerpoint/2010/main" val="18186748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2520280"/>
          </a:xfrm>
        </p:spPr>
        <p:txBody>
          <a:bodyPr>
            <a:normAutofit/>
          </a:bodyPr>
          <a:lstStyle/>
          <a:p>
            <a:r>
              <a:rPr lang="el-GR" sz="2400" dirty="0" smtClean="0"/>
              <a:t>Μεγαλύτερη </a:t>
            </a:r>
            <a:r>
              <a:rPr lang="el-GR" sz="2400" dirty="0"/>
              <a:t>επίδραση της αγγλικής προτεσταντικής γραμματείας παρά των ηπειρωτικών δαιμονολογιών (</a:t>
            </a:r>
            <a:r>
              <a:rPr lang="el-GR" sz="2400" dirty="0" err="1"/>
              <a:t>Bodin</a:t>
            </a:r>
            <a:r>
              <a:rPr lang="el-GR" sz="2400" dirty="0"/>
              <a:t>, </a:t>
            </a:r>
            <a:r>
              <a:rPr lang="el-GR" sz="2400" dirty="0" err="1"/>
              <a:t>del</a:t>
            </a:r>
            <a:r>
              <a:rPr lang="el-GR" sz="2400" dirty="0"/>
              <a:t> </a:t>
            </a:r>
            <a:r>
              <a:rPr lang="el-GR" sz="2400" dirty="0" err="1"/>
              <a:t>Rio</a:t>
            </a:r>
            <a:r>
              <a:rPr lang="el-GR" sz="2400" dirty="0" smtClean="0"/>
              <a:t>).</a:t>
            </a:r>
            <a:endParaRPr lang="el-GR" sz="2400" dirty="0"/>
          </a:p>
          <a:p>
            <a:r>
              <a:rPr lang="el-GR" sz="2400" dirty="0"/>
              <a:t>Παρουσία του διαβόλου στην καθημερινότητα των αγγλικών λαϊκών στρωμάτων, υπό </a:t>
            </a:r>
            <a:r>
              <a:rPr lang="el-GR" sz="2400" dirty="0" smtClean="0"/>
              <a:t>διερεύνηση.</a:t>
            </a:r>
            <a:endParaRPr lang="el-GR" sz="2400" dirty="0"/>
          </a:p>
          <a:p>
            <a:pPr marL="0" indent="0">
              <a:buNone/>
            </a:pPr>
            <a:endParaRPr lang="el-GR" dirty="0"/>
          </a:p>
        </p:txBody>
      </p:sp>
      <p:sp>
        <p:nvSpPr>
          <p:cNvPr id="4" name="Title 1"/>
          <p:cNvSpPr>
            <a:spLocks noGrp="1"/>
          </p:cNvSpPr>
          <p:nvPr>
            <p:ph type="title"/>
          </p:nvPr>
        </p:nvSpPr>
        <p:spPr>
          <a:xfrm>
            <a:off x="179512" y="269776"/>
            <a:ext cx="8856984" cy="1143000"/>
          </a:xfrm>
        </p:spPr>
        <p:txBody>
          <a:bodyPr>
            <a:noAutofit/>
          </a:bodyPr>
          <a:lstStyle/>
          <a:p>
            <a:r>
              <a:rPr lang="el-GR" sz="2800" dirty="0"/>
              <a:t>Συνάντηση δαιμονολογικών θεωρήσεων </a:t>
            </a:r>
            <a:r>
              <a:rPr lang="el-GR" sz="2800" dirty="0" smtClean="0"/>
              <a:t>ελίτ &amp; λαϊκών </a:t>
            </a:r>
            <a:r>
              <a:rPr lang="el-GR" sz="2800" dirty="0"/>
              <a:t>πεποιθήσεων </a:t>
            </a:r>
            <a:r>
              <a:rPr lang="el-GR" sz="2800" dirty="0" smtClean="0"/>
              <a:t>για την παρουσία </a:t>
            </a:r>
            <a:r>
              <a:rPr lang="el-GR" sz="2800" dirty="0"/>
              <a:t>του </a:t>
            </a:r>
            <a:r>
              <a:rPr lang="el-GR" sz="2800" dirty="0" smtClean="0"/>
              <a:t>διαβόλου, </a:t>
            </a:r>
            <a:r>
              <a:rPr lang="el-GR" sz="2800" dirty="0" smtClean="0"/>
              <a:t>2</a:t>
            </a:r>
            <a:endParaRPr lang="el-GR" sz="2800" dirty="0"/>
          </a:p>
        </p:txBody>
      </p:sp>
    </p:spTree>
    <p:extLst>
      <p:ext uri="{BB962C8B-B14F-4D97-AF65-F5344CB8AC3E}">
        <p14:creationId xmlns:p14="http://schemas.microsoft.com/office/powerpoint/2010/main" val="37882954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Αφηγηματικές στρατηγικές στις αγγλικές δίκες </a:t>
            </a:r>
            <a:r>
              <a:rPr lang="el-GR" dirty="0" smtClean="0"/>
              <a:t>μαγείας</a:t>
            </a:r>
            <a:endParaRPr lang="el-GR" dirty="0"/>
          </a:p>
        </p:txBody>
      </p:sp>
      <p:sp>
        <p:nvSpPr>
          <p:cNvPr id="3" name="Content Placeholder 2"/>
          <p:cNvSpPr>
            <a:spLocks noGrp="1"/>
          </p:cNvSpPr>
          <p:nvPr>
            <p:ph idx="1"/>
          </p:nvPr>
        </p:nvSpPr>
        <p:spPr>
          <a:xfrm>
            <a:off x="457768" y="2060848"/>
            <a:ext cx="8229600" cy="3877891"/>
          </a:xfrm>
        </p:spPr>
        <p:txBody>
          <a:bodyPr>
            <a:normAutofit fontScale="85000" lnSpcReduction="20000"/>
          </a:bodyPr>
          <a:lstStyle/>
          <a:p>
            <a:pPr marL="0" indent="0">
              <a:lnSpc>
                <a:spcPct val="120000"/>
              </a:lnSpc>
              <a:buNone/>
            </a:pPr>
            <a:r>
              <a:rPr lang="el-GR" sz="2800" dirty="0"/>
              <a:t>Οι μάρτυρες δομούσαν την κατάθεσή τους σύμφωνα με μυθοπλαστικά μοτίβα:</a:t>
            </a:r>
          </a:p>
          <a:p>
            <a:pPr>
              <a:lnSpc>
                <a:spcPct val="120000"/>
              </a:lnSpc>
            </a:pPr>
            <a:r>
              <a:rPr lang="el-GR" sz="2800" b="1" dirty="0" smtClean="0"/>
              <a:t>Οπτασίες</a:t>
            </a:r>
            <a:r>
              <a:rPr lang="el-GR" sz="2800" b="1" dirty="0"/>
              <a:t>:</a:t>
            </a:r>
            <a:r>
              <a:rPr lang="el-GR" sz="2800" dirty="0"/>
              <a:t> Κατάδειξη αγνώστων κινδύνων &amp; μοχθηρίας μάγων, εμφανίσεις κακών πνευμάτων, μαγισσών με ανθρώπινη ή ζωική μορφή, μάχες φαντασμάτων (</a:t>
            </a:r>
            <a:r>
              <a:rPr lang="el-GR" sz="2800" dirty="0" err="1"/>
              <a:t>Durham</a:t>
            </a:r>
            <a:r>
              <a:rPr lang="el-GR" sz="2800" dirty="0"/>
              <a:t>, 1641, διάβολος «ακέφαλο σώμα», νικιέται από «φωτεινό μικρό παιδί</a:t>
            </a:r>
            <a:r>
              <a:rPr lang="el-GR" sz="2800" dirty="0" smtClean="0"/>
              <a:t>»).</a:t>
            </a:r>
            <a:endParaRPr lang="el-GR" sz="2800" dirty="0"/>
          </a:p>
          <a:p>
            <a:pPr>
              <a:lnSpc>
                <a:spcPct val="120000"/>
              </a:lnSpc>
            </a:pPr>
            <a:r>
              <a:rPr lang="el-GR" sz="2800" b="1" dirty="0" smtClean="0"/>
              <a:t>Νυχτερινοί </a:t>
            </a:r>
            <a:r>
              <a:rPr lang="el-GR" sz="2800" b="1" dirty="0"/>
              <a:t>εφιάλτες: </a:t>
            </a:r>
            <a:r>
              <a:rPr lang="el-GR" sz="2800" dirty="0"/>
              <a:t>αποκρυστάλλωναν φόβους, υποδείκνυαν </a:t>
            </a:r>
            <a:r>
              <a:rPr lang="el-GR" sz="2800" dirty="0" smtClean="0"/>
              <a:t>άτομα.</a:t>
            </a:r>
            <a:endParaRPr lang="el-GR" sz="2800" dirty="0"/>
          </a:p>
          <a:p>
            <a:pPr marL="0" indent="0">
              <a:buNone/>
            </a:pPr>
            <a:endParaRPr lang="el-GR" dirty="0"/>
          </a:p>
        </p:txBody>
      </p:sp>
    </p:spTree>
    <p:extLst>
      <p:ext uri="{BB962C8B-B14F-4D97-AF65-F5344CB8AC3E}">
        <p14:creationId xmlns:p14="http://schemas.microsoft.com/office/powerpoint/2010/main" val="32013058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8840"/>
            <a:ext cx="8229600" cy="3456383"/>
          </a:xfrm>
        </p:spPr>
        <p:txBody>
          <a:bodyPr>
            <a:normAutofit fontScale="85000" lnSpcReduction="20000"/>
          </a:bodyPr>
          <a:lstStyle/>
          <a:p>
            <a:pPr>
              <a:lnSpc>
                <a:spcPct val="120000"/>
              </a:lnSpc>
            </a:pPr>
            <a:r>
              <a:rPr lang="el-GR" sz="2800" b="1" dirty="0" smtClean="0"/>
              <a:t>Θαύματα</a:t>
            </a:r>
            <a:r>
              <a:rPr lang="el-GR" sz="2800" b="1" dirty="0"/>
              <a:t>: </a:t>
            </a:r>
            <a:r>
              <a:rPr lang="el-GR" sz="2800" dirty="0"/>
              <a:t>συνδεόμενα με ασθένεια &amp; ανάνηψη (</a:t>
            </a:r>
            <a:r>
              <a:rPr lang="el-GR" sz="2800" dirty="0" err="1"/>
              <a:t>Somerset</a:t>
            </a:r>
            <a:r>
              <a:rPr lang="el-GR" sz="2800" dirty="0"/>
              <a:t>, 1664, </a:t>
            </a:r>
            <a:r>
              <a:rPr lang="el-GR" sz="2800" dirty="0" err="1"/>
              <a:t>Richard</a:t>
            </a:r>
            <a:r>
              <a:rPr lang="el-GR" sz="2800" dirty="0"/>
              <a:t> </a:t>
            </a:r>
            <a:r>
              <a:rPr lang="el-GR" sz="2800" dirty="0" err="1"/>
              <a:t>Hill</a:t>
            </a:r>
            <a:r>
              <a:rPr lang="el-GR" sz="2800" dirty="0"/>
              <a:t> εναντίον </a:t>
            </a:r>
            <a:r>
              <a:rPr lang="el-GR" sz="2800" dirty="0" err="1"/>
              <a:t>Elizabeth</a:t>
            </a:r>
            <a:r>
              <a:rPr lang="el-GR" sz="2800" dirty="0"/>
              <a:t> </a:t>
            </a:r>
            <a:r>
              <a:rPr lang="el-GR" sz="2800" dirty="0" err="1"/>
              <a:t>Style</a:t>
            </a:r>
            <a:r>
              <a:rPr lang="el-GR" sz="2800" dirty="0"/>
              <a:t>, κρίσεις κόρης του, εμφάνιση στιγμάτων από «αγκάθια μάγισσας</a:t>
            </a:r>
            <a:r>
              <a:rPr lang="el-GR" sz="2800" dirty="0" smtClean="0"/>
              <a:t>»).</a:t>
            </a:r>
            <a:endParaRPr lang="el-GR" sz="2800" dirty="0"/>
          </a:p>
          <a:p>
            <a:pPr>
              <a:lnSpc>
                <a:spcPct val="120000"/>
              </a:lnSpc>
            </a:pPr>
            <a:r>
              <a:rPr lang="el-GR" sz="2800" b="1" dirty="0" smtClean="0"/>
              <a:t>Σκηνοθετημένα </a:t>
            </a:r>
            <a:r>
              <a:rPr lang="el-GR" sz="2800" b="1" dirty="0"/>
              <a:t>δράματα: </a:t>
            </a:r>
            <a:r>
              <a:rPr lang="el-GR" sz="2800" dirty="0"/>
              <a:t>ενορχηστρωμένα από την κοινότητα (μάρτυρες «πάγωναν» στη θέα των μαγισσών, φυσικά σημάδια ως αποδεικτικά στοιχεία) Οι καταδίκες των μάγων απελευθέρωναν τα θύματά τους: θεϊκή επικύρωση της απονομής της </a:t>
            </a:r>
            <a:r>
              <a:rPr lang="el-GR" sz="2800" dirty="0" smtClean="0"/>
              <a:t>δικαιοσύνης.</a:t>
            </a:r>
            <a:endParaRPr lang="el-GR" sz="2800" dirty="0"/>
          </a:p>
          <a:p>
            <a:pPr marL="0" indent="0">
              <a:buNone/>
            </a:pPr>
            <a:endParaRPr lang="el-GR" dirty="0"/>
          </a:p>
        </p:txBody>
      </p:sp>
      <p:sp>
        <p:nvSpPr>
          <p:cNvPr id="4" name="Title 1"/>
          <p:cNvSpPr>
            <a:spLocks noGrp="1"/>
          </p:cNvSpPr>
          <p:nvPr>
            <p:ph type="title"/>
          </p:nvPr>
        </p:nvSpPr>
        <p:spPr>
          <a:xfrm>
            <a:off x="457200" y="274638"/>
            <a:ext cx="8229600" cy="1143000"/>
          </a:xfrm>
        </p:spPr>
        <p:txBody>
          <a:bodyPr>
            <a:normAutofit fontScale="90000"/>
          </a:bodyPr>
          <a:lstStyle/>
          <a:p>
            <a:r>
              <a:rPr lang="el-GR" dirty="0"/>
              <a:t>Αφηγηματικές στρατηγικές στις αγγλικές δίκες </a:t>
            </a:r>
            <a:r>
              <a:rPr lang="el-GR" dirty="0" smtClean="0"/>
              <a:t>μαγείας, </a:t>
            </a:r>
            <a:r>
              <a:rPr lang="el-GR" dirty="0" smtClean="0"/>
              <a:t>2</a:t>
            </a:r>
            <a:endParaRPr lang="el-GR" dirty="0"/>
          </a:p>
        </p:txBody>
      </p:sp>
    </p:spTree>
    <p:extLst>
      <p:ext uri="{BB962C8B-B14F-4D97-AF65-F5344CB8AC3E}">
        <p14:creationId xmlns:p14="http://schemas.microsoft.com/office/powerpoint/2010/main" val="4514623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στάση των δικαστών: από ανοιχτή αποδοχή ως έντονος σκεπτικισμός</a:t>
            </a:r>
          </a:p>
        </p:txBody>
      </p:sp>
      <p:sp>
        <p:nvSpPr>
          <p:cNvPr id="3" name="Content Placeholder 2"/>
          <p:cNvSpPr>
            <a:spLocks noGrp="1"/>
          </p:cNvSpPr>
          <p:nvPr>
            <p:ph idx="1"/>
          </p:nvPr>
        </p:nvSpPr>
        <p:spPr>
          <a:xfrm>
            <a:off x="539552" y="1916832"/>
            <a:ext cx="8229600" cy="4525963"/>
          </a:xfrm>
        </p:spPr>
        <p:txBody>
          <a:bodyPr>
            <a:normAutofit/>
          </a:bodyPr>
          <a:lstStyle/>
          <a:p>
            <a:r>
              <a:rPr lang="el-GR" sz="2400" dirty="0" smtClean="0"/>
              <a:t>Σκεπτικιστές </a:t>
            </a:r>
            <a:r>
              <a:rPr lang="el-GR" sz="2400" dirty="0"/>
              <a:t>δικαστές οδηγούν τους μάρτυρες να προχωρήσουν σε πειστικότερες </a:t>
            </a:r>
            <a:r>
              <a:rPr lang="el-GR" sz="2400" dirty="0" smtClean="0"/>
              <a:t>καταθέσεις.</a:t>
            </a:r>
            <a:endParaRPr lang="el-GR" sz="2400" dirty="0"/>
          </a:p>
          <a:p>
            <a:r>
              <a:rPr lang="el-GR" sz="2400" dirty="0" smtClean="0"/>
              <a:t>Από </a:t>
            </a:r>
            <a:r>
              <a:rPr lang="el-GR" sz="2400" dirty="0"/>
              <a:t>τη δεκαετία του 1680, ο κοινωνικός και πολιτισμικός κατακερματισμός των αγγλικών κοινοτήτων αποξένωσε τους δικαστές από τις τοπικές κοινότητες.</a:t>
            </a:r>
          </a:p>
          <a:p>
            <a:r>
              <a:rPr lang="el-GR" sz="2400" dirty="0" smtClean="0"/>
              <a:t>‘</a:t>
            </a:r>
            <a:r>
              <a:rPr lang="el-GR" sz="2400" dirty="0" err="1"/>
              <a:t>Ελλειψη</a:t>
            </a:r>
            <a:r>
              <a:rPr lang="el-GR" sz="2400" dirty="0"/>
              <a:t> κοινωνικής εγγύτητας, ανταγωνισμός </a:t>
            </a:r>
            <a:r>
              <a:rPr lang="el-GR" sz="2400" dirty="0" err="1"/>
              <a:t>περιοδευόντων</a:t>
            </a:r>
            <a:r>
              <a:rPr lang="el-GR" sz="2400" dirty="0"/>
              <a:t> βασιλικών κακουργιοδικείων με τοπικά </a:t>
            </a:r>
            <a:r>
              <a:rPr lang="el-GR" sz="2400" dirty="0" smtClean="0"/>
              <a:t>δικαστήρια.</a:t>
            </a:r>
            <a:endParaRPr lang="el-GR" sz="2400" dirty="0"/>
          </a:p>
        </p:txBody>
      </p:sp>
    </p:spTree>
    <p:extLst>
      <p:ext uri="{BB962C8B-B14F-4D97-AF65-F5344CB8AC3E}">
        <p14:creationId xmlns:p14="http://schemas.microsoft.com/office/powerpoint/2010/main" val="36342268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763688" y="1196752"/>
            <a:ext cx="5846483" cy="4886548"/>
          </a:xfrm>
          <a:prstGeom prst="rect">
            <a:avLst/>
          </a:prstGeom>
          <a:ln>
            <a:solidFill>
              <a:schemeClr val="tx1"/>
            </a:solidFill>
          </a:ln>
        </p:spPr>
      </p:pic>
      <p:sp>
        <p:nvSpPr>
          <p:cNvPr id="3" name="Θέση κειμένου 1"/>
          <p:cNvSpPr txBox="1">
            <a:spLocks/>
          </p:cNvSpPr>
          <p:nvPr/>
        </p:nvSpPr>
        <p:spPr>
          <a:xfrm>
            <a:off x="3870716" y="649585"/>
            <a:ext cx="1632426"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7790616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619672" y="1340768"/>
            <a:ext cx="6155572" cy="4616679"/>
          </a:xfrm>
          <a:prstGeom prst="rect">
            <a:avLst/>
          </a:prstGeom>
          <a:ln>
            <a:solidFill>
              <a:schemeClr val="tx1"/>
            </a:solidFill>
          </a:ln>
        </p:spPr>
      </p:pic>
      <p:sp>
        <p:nvSpPr>
          <p:cNvPr id="3" name="Θέση κειμένου 1"/>
          <p:cNvSpPr txBox="1">
            <a:spLocks/>
          </p:cNvSpPr>
          <p:nvPr/>
        </p:nvSpPr>
        <p:spPr>
          <a:xfrm>
            <a:off x="3881244" y="777391"/>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8984857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2915816" y="1052736"/>
            <a:ext cx="3664986" cy="4985622"/>
          </a:xfrm>
          <a:prstGeom prst="rect">
            <a:avLst/>
          </a:prstGeom>
          <a:ln>
            <a:solidFill>
              <a:schemeClr val="tx1"/>
            </a:solidFill>
          </a:ln>
        </p:spPr>
      </p:pic>
      <p:sp>
        <p:nvSpPr>
          <p:cNvPr id="3" name="Θέση κειμένου 1"/>
          <p:cNvSpPr txBox="1">
            <a:spLocks/>
          </p:cNvSpPr>
          <p:nvPr/>
        </p:nvSpPr>
        <p:spPr>
          <a:xfrm>
            <a:off x="3862871" y="523298"/>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4201032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2555776" y="1124744"/>
            <a:ext cx="3960439" cy="4961575"/>
          </a:xfrm>
          <a:prstGeom prst="rect">
            <a:avLst/>
          </a:prstGeom>
          <a:ln>
            <a:solidFill>
              <a:schemeClr val="tx1"/>
            </a:solidFill>
          </a:ln>
        </p:spPr>
      </p:pic>
      <p:sp>
        <p:nvSpPr>
          <p:cNvPr id="3" name="Θέση κειμένου 1"/>
          <p:cNvSpPr txBox="1">
            <a:spLocks/>
          </p:cNvSpPr>
          <p:nvPr/>
        </p:nvSpPr>
        <p:spPr>
          <a:xfrm>
            <a:off x="3650557" y="577577"/>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5406045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835696" y="1484784"/>
            <a:ext cx="5400365" cy="4050274"/>
          </a:xfrm>
          <a:prstGeom prst="rect">
            <a:avLst/>
          </a:prstGeom>
          <a:ln>
            <a:solidFill>
              <a:schemeClr val="tx1"/>
            </a:solidFill>
          </a:ln>
        </p:spPr>
      </p:pic>
      <p:sp>
        <p:nvSpPr>
          <p:cNvPr id="3" name="Θέση κειμένου 1"/>
          <p:cNvSpPr txBox="1">
            <a:spLocks/>
          </p:cNvSpPr>
          <p:nvPr/>
        </p:nvSpPr>
        <p:spPr>
          <a:xfrm>
            <a:off x="3650440" y="937617"/>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406141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 διάβολος στην πρώιμη </a:t>
            </a:r>
            <a:r>
              <a:rPr lang="el-GR" dirty="0" smtClean="0"/>
              <a:t/>
            </a:r>
            <a:br>
              <a:rPr lang="el-GR" dirty="0" smtClean="0"/>
            </a:br>
            <a:r>
              <a:rPr lang="el-GR" dirty="0" smtClean="0"/>
              <a:t>νεότερη </a:t>
            </a:r>
            <a:r>
              <a:rPr lang="el-GR" dirty="0"/>
              <a:t>Δύση</a:t>
            </a:r>
          </a:p>
        </p:txBody>
      </p:sp>
      <p:sp>
        <p:nvSpPr>
          <p:cNvPr id="3" name="Content Placeholder 2"/>
          <p:cNvSpPr>
            <a:spLocks noGrp="1"/>
          </p:cNvSpPr>
          <p:nvPr>
            <p:ph idx="1"/>
          </p:nvPr>
        </p:nvSpPr>
        <p:spPr>
          <a:xfrm>
            <a:off x="457200" y="1916832"/>
            <a:ext cx="8229600" cy="3960440"/>
          </a:xfrm>
        </p:spPr>
        <p:txBody>
          <a:bodyPr>
            <a:normAutofit fontScale="92500" lnSpcReduction="10000"/>
          </a:bodyPr>
          <a:lstStyle/>
          <a:p>
            <a:pPr>
              <a:lnSpc>
                <a:spcPct val="120000"/>
              </a:lnSpc>
            </a:pPr>
            <a:r>
              <a:rPr lang="el-GR" sz="2600" dirty="0" err="1" smtClean="0"/>
              <a:t>Tournai</a:t>
            </a:r>
            <a:r>
              <a:rPr lang="el-GR" sz="2600" dirty="0"/>
              <a:t>, </a:t>
            </a:r>
            <a:r>
              <a:rPr lang="el-GR" sz="2600" dirty="0" err="1"/>
              <a:t>Lille</a:t>
            </a:r>
            <a:r>
              <a:rPr lang="el-GR" sz="2600" dirty="0"/>
              <a:t>, </a:t>
            </a:r>
            <a:r>
              <a:rPr lang="el-GR" sz="2600" dirty="0" err="1"/>
              <a:t>Douai</a:t>
            </a:r>
            <a:r>
              <a:rPr lang="el-GR" sz="2600" dirty="0" smtClean="0"/>
              <a:t>, διώξεις </a:t>
            </a:r>
            <a:r>
              <a:rPr lang="el-GR" sz="2600" dirty="0"/>
              <a:t>οπαδών </a:t>
            </a:r>
            <a:r>
              <a:rPr lang="el-GR" sz="2600" dirty="0" err="1"/>
              <a:t>Wyclif</a:t>
            </a:r>
            <a:r>
              <a:rPr lang="el-GR" sz="2600" dirty="0"/>
              <a:t> και  </a:t>
            </a:r>
            <a:r>
              <a:rPr lang="el-GR" sz="2600" dirty="0" err="1"/>
              <a:t>Hus</a:t>
            </a:r>
            <a:r>
              <a:rPr lang="el-GR" sz="2600" dirty="0"/>
              <a:t> (αρχές </a:t>
            </a:r>
            <a:r>
              <a:rPr lang="el-GR" sz="2600" dirty="0" smtClean="0"/>
              <a:t>15</a:t>
            </a:r>
            <a:r>
              <a:rPr lang="el-GR" sz="2600" baseline="30000" dirty="0" smtClean="0"/>
              <a:t>ου</a:t>
            </a:r>
            <a:r>
              <a:rPr lang="el-GR" sz="2600" dirty="0" smtClean="0"/>
              <a:t>  </a:t>
            </a:r>
            <a:r>
              <a:rPr lang="el-GR" sz="2600" dirty="0"/>
              <a:t>αι.): σεξουαλικά όργια, διαβολική χρήση σταχτών από παιδιά-προϊόντα αιμομικτικών ενώσεων (Σύνοδος Ορλεάνης 1022</a:t>
            </a:r>
            <a:r>
              <a:rPr lang="el-GR" sz="2600" dirty="0" smtClean="0"/>
              <a:t>). </a:t>
            </a:r>
            <a:endParaRPr lang="el-GR" sz="2600" dirty="0"/>
          </a:p>
          <a:p>
            <a:pPr>
              <a:lnSpc>
                <a:spcPct val="120000"/>
              </a:lnSpc>
            </a:pPr>
            <a:r>
              <a:rPr lang="el-GR" sz="2600" dirty="0" err="1"/>
              <a:t>Arras</a:t>
            </a:r>
            <a:r>
              <a:rPr lang="el-GR" sz="2600" dirty="0"/>
              <a:t>: Κατηγορία Ιεροεξεταστή: συγκρότηση αιρετικής ομάδας, ανάγνωση αιρετικών βιβλίων, άρνηση </a:t>
            </a:r>
            <a:r>
              <a:rPr lang="el-GR" sz="2600" dirty="0" err="1"/>
              <a:t>ομοουσίου</a:t>
            </a:r>
            <a:r>
              <a:rPr lang="el-GR" sz="2600" dirty="0"/>
              <a:t> Αγίας Τριάδας, άρνηση μυστηρίων, άρνηση αγίων και προσβολή Θεοτόκου, άρνηση μυστηρίου εξομολόγησης, διοργάνωση του </a:t>
            </a:r>
            <a:r>
              <a:rPr lang="el-GR" sz="2600" dirty="0" err="1"/>
              <a:t>Sabbath</a:t>
            </a:r>
            <a:r>
              <a:rPr lang="el-GR" sz="2600" dirty="0"/>
              <a:t> τα Σάββατα.</a:t>
            </a:r>
          </a:p>
          <a:p>
            <a:pPr marL="0" indent="0">
              <a:buNone/>
            </a:pPr>
            <a:endParaRPr lang="el-GR" dirty="0"/>
          </a:p>
        </p:txBody>
      </p:sp>
    </p:spTree>
    <p:extLst>
      <p:ext uri="{BB962C8B-B14F-4D97-AF65-F5344CB8AC3E}">
        <p14:creationId xmlns:p14="http://schemas.microsoft.com/office/powerpoint/2010/main" val="41317283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561042" y="1268760"/>
            <a:ext cx="6034616" cy="4525962"/>
          </a:xfrm>
          <a:prstGeom prst="rect">
            <a:avLst/>
          </a:prstGeom>
          <a:ln>
            <a:solidFill>
              <a:schemeClr val="tx1"/>
            </a:solidFill>
          </a:ln>
        </p:spPr>
      </p:pic>
      <p:sp>
        <p:nvSpPr>
          <p:cNvPr id="3" name="Θέση κειμένου 1"/>
          <p:cNvSpPr txBox="1">
            <a:spLocks/>
          </p:cNvSpPr>
          <p:nvPr/>
        </p:nvSpPr>
        <p:spPr>
          <a:xfrm>
            <a:off x="3692912" y="739322"/>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6477969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835695" y="1239863"/>
            <a:ext cx="5760640" cy="4320480"/>
          </a:xfrm>
          <a:prstGeom prst="rect">
            <a:avLst/>
          </a:prstGeom>
          <a:ln>
            <a:solidFill>
              <a:schemeClr val="tx1"/>
            </a:solidFill>
          </a:ln>
        </p:spPr>
      </p:pic>
      <p:sp>
        <p:nvSpPr>
          <p:cNvPr id="3" name="Θέση κειμένου 1"/>
          <p:cNvSpPr txBox="1">
            <a:spLocks/>
          </p:cNvSpPr>
          <p:nvPr/>
        </p:nvSpPr>
        <p:spPr>
          <a:xfrm>
            <a:off x="3830578" y="692696"/>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8087259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2987824" y="1052736"/>
            <a:ext cx="3477317" cy="5174580"/>
          </a:xfrm>
          <a:prstGeom prst="rect">
            <a:avLst/>
          </a:prstGeom>
          <a:ln>
            <a:solidFill>
              <a:schemeClr val="tx1"/>
            </a:solidFill>
          </a:ln>
        </p:spPr>
      </p:pic>
      <p:sp>
        <p:nvSpPr>
          <p:cNvPr id="3" name="Θέση κειμένου 1"/>
          <p:cNvSpPr txBox="1">
            <a:spLocks/>
          </p:cNvSpPr>
          <p:nvPr/>
        </p:nvSpPr>
        <p:spPr>
          <a:xfrm>
            <a:off x="3841044" y="515685"/>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16</a:t>
            </a:r>
            <a:endParaRPr lang="el-GR" sz="2800" dirty="0"/>
          </a:p>
          <a:p>
            <a:pPr marL="0" indent="0">
              <a:buNone/>
            </a:pPr>
            <a:endParaRPr lang="el-GR" sz="2800" dirty="0"/>
          </a:p>
        </p:txBody>
      </p:sp>
    </p:spTree>
    <p:extLst>
      <p:ext uri="{BB962C8B-B14F-4D97-AF65-F5344CB8AC3E}">
        <p14:creationId xmlns:p14="http://schemas.microsoft.com/office/powerpoint/2010/main" val="16074088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2627783" y="980728"/>
            <a:ext cx="3912382" cy="5246588"/>
          </a:xfrm>
          <a:prstGeom prst="rect">
            <a:avLst/>
          </a:prstGeom>
          <a:ln>
            <a:solidFill>
              <a:schemeClr val="tx1"/>
            </a:solidFill>
          </a:ln>
        </p:spPr>
      </p:pic>
      <p:sp>
        <p:nvSpPr>
          <p:cNvPr id="3" name="Θέση κειμένου 1"/>
          <p:cNvSpPr txBox="1">
            <a:spLocks/>
          </p:cNvSpPr>
          <p:nvPr/>
        </p:nvSpPr>
        <p:spPr>
          <a:xfrm>
            <a:off x="3698536" y="416139"/>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38169801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619672" y="1340768"/>
            <a:ext cx="5976664" cy="4482498"/>
          </a:xfrm>
          <a:prstGeom prst="rect">
            <a:avLst/>
          </a:prstGeom>
          <a:ln>
            <a:solidFill>
              <a:schemeClr val="tx1"/>
            </a:solidFill>
          </a:ln>
        </p:spPr>
      </p:pic>
      <p:sp>
        <p:nvSpPr>
          <p:cNvPr id="3" name="Θέση κειμένου 1"/>
          <p:cNvSpPr txBox="1">
            <a:spLocks/>
          </p:cNvSpPr>
          <p:nvPr/>
        </p:nvSpPr>
        <p:spPr>
          <a:xfrm>
            <a:off x="3722566" y="793601"/>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14235236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763688" y="1412776"/>
            <a:ext cx="5760639" cy="4320479"/>
          </a:xfrm>
          <a:prstGeom prst="rect">
            <a:avLst/>
          </a:prstGeom>
          <a:ln>
            <a:solidFill>
              <a:schemeClr val="tx1"/>
            </a:solidFill>
          </a:ln>
        </p:spPr>
      </p:pic>
      <p:sp>
        <p:nvSpPr>
          <p:cNvPr id="3" name="Θέση κειμένου 1"/>
          <p:cNvSpPr txBox="1">
            <a:spLocks/>
          </p:cNvSpPr>
          <p:nvPr/>
        </p:nvSpPr>
        <p:spPr>
          <a:xfrm>
            <a:off x="3758569" y="865609"/>
            <a:ext cx="1770875"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23338776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r>
              <a:rPr lang="en-US" dirty="0" smtClean="0"/>
              <a:t> </a:t>
            </a:r>
            <a:r>
              <a:rPr lang="el-GR" dirty="0" smtClean="0"/>
              <a:t>Ενότητας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8785402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8708555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6093203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διαθέσιμη εδώ. </a:t>
            </a:r>
            <a:r>
              <a:rPr lang="fr-FR" sz="2000" dirty="0">
                <a:solidFill>
                  <a:prstClr val="black"/>
                </a:solidFill>
                <a:hlinkClick r:id="rId3"/>
              </a:rPr>
              <a:t>http://eclass.uoa.gr/courses/ARCH100</a:t>
            </a:r>
            <a:r>
              <a:rPr lang="el-GR" sz="2000" dirty="0">
                <a:solidFill>
                  <a:srgbClr val="92D050"/>
                </a:solidFill>
              </a:rPr>
              <a:t> </a:t>
            </a:r>
          </a:p>
        </p:txBody>
      </p:sp>
    </p:spTree>
    <p:extLst>
      <p:ext uri="{BB962C8B-B14F-4D97-AF65-F5344CB8AC3E}">
        <p14:creationId xmlns:p14="http://schemas.microsoft.com/office/powerpoint/2010/main" val="1961485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1428-1430: αποκρυστάλλωση </a:t>
            </a:r>
            <a:r>
              <a:rPr lang="fr-FR" dirty="0" err="1"/>
              <a:t>Sabbath</a:t>
            </a:r>
            <a:endParaRPr lang="el-GR" dirty="0"/>
          </a:p>
        </p:txBody>
      </p:sp>
      <p:sp>
        <p:nvSpPr>
          <p:cNvPr id="3" name="Content Placeholder 2"/>
          <p:cNvSpPr>
            <a:spLocks noGrp="1"/>
          </p:cNvSpPr>
          <p:nvPr>
            <p:ph idx="1"/>
          </p:nvPr>
        </p:nvSpPr>
        <p:spPr>
          <a:xfrm>
            <a:off x="457200" y="1844824"/>
            <a:ext cx="8229600" cy="2952328"/>
          </a:xfrm>
        </p:spPr>
        <p:txBody>
          <a:bodyPr>
            <a:noAutofit/>
          </a:bodyPr>
          <a:lstStyle/>
          <a:p>
            <a:r>
              <a:rPr lang="el-GR" sz="2400" dirty="0"/>
              <a:t> Υπέρβαση Σχίσματος, 1417, </a:t>
            </a:r>
            <a:r>
              <a:rPr lang="el-GR" sz="2400" dirty="0" err="1"/>
              <a:t>κονσιλιαρική</a:t>
            </a:r>
            <a:r>
              <a:rPr lang="el-GR" sz="2400" dirty="0"/>
              <a:t> διαμάχη, προσωποποίηση φόβου αιρετικών στους δαιμονικούς μάγους. Από τη “</a:t>
            </a:r>
            <a:r>
              <a:rPr lang="el-GR" sz="2400" dirty="0" err="1"/>
              <a:t>Vauderie</a:t>
            </a:r>
            <a:r>
              <a:rPr lang="el-GR" sz="2400" dirty="0"/>
              <a:t>” στο </a:t>
            </a:r>
            <a:r>
              <a:rPr lang="el-GR" sz="2400" dirty="0" err="1"/>
              <a:t>Sabbath</a:t>
            </a:r>
            <a:r>
              <a:rPr lang="el-GR" sz="2400" dirty="0"/>
              <a:t>: Δουκάτο </a:t>
            </a:r>
            <a:r>
              <a:rPr lang="el-GR" sz="2400" dirty="0" err="1"/>
              <a:t>Σαβοϊας-Πεδεμοντίου</a:t>
            </a:r>
            <a:r>
              <a:rPr lang="el-GR" sz="2400" dirty="0"/>
              <a:t>, </a:t>
            </a:r>
            <a:r>
              <a:rPr lang="el-GR" sz="2400" dirty="0" err="1"/>
              <a:t>Dauphiné</a:t>
            </a:r>
            <a:r>
              <a:rPr lang="el-GR" sz="2400" dirty="0"/>
              <a:t>, ρωμανική Ελβετία, βορειοδυτική Ιταλία.</a:t>
            </a:r>
          </a:p>
          <a:p>
            <a:r>
              <a:rPr lang="el-GR" sz="2400" dirty="0" err="1" smtClean="0"/>
              <a:t>Εrrores</a:t>
            </a:r>
            <a:r>
              <a:rPr lang="el-GR" sz="2400" dirty="0" smtClean="0"/>
              <a:t> </a:t>
            </a:r>
            <a:r>
              <a:rPr lang="el-GR" sz="2400" dirty="0" err="1"/>
              <a:t>Gazariorum</a:t>
            </a:r>
            <a:r>
              <a:rPr lang="el-GR" sz="2400" dirty="0"/>
              <a:t> (1430): </a:t>
            </a:r>
            <a:r>
              <a:rPr lang="el-GR" sz="2400" dirty="0" err="1"/>
              <a:t>σέκτες</a:t>
            </a:r>
            <a:r>
              <a:rPr lang="el-GR" sz="2400" dirty="0"/>
              <a:t> διοργανώνουν νυχτερινές τελετές (</a:t>
            </a:r>
            <a:r>
              <a:rPr lang="el-GR" sz="2400" dirty="0" err="1"/>
              <a:t>synagogues</a:t>
            </a:r>
            <a:r>
              <a:rPr lang="el-GR" sz="2400" dirty="0"/>
              <a:t>), καταβροχθίζουν παιδιά, ζευγαρώνουν με την προτροπή του σατανά.</a:t>
            </a:r>
          </a:p>
        </p:txBody>
      </p:sp>
    </p:spTree>
    <p:extLst>
      <p:ext uri="{BB962C8B-B14F-4D97-AF65-F5344CB8AC3E}">
        <p14:creationId xmlns:p14="http://schemas.microsoft.com/office/powerpoint/2010/main" val="1282292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lvl="0" indent="0">
              <a:buNone/>
            </a:pPr>
            <a:r>
              <a:rPr lang="el-GR" sz="2000" dirty="0" err="1"/>
              <a:t>Copyright</a:t>
            </a:r>
            <a:r>
              <a:rPr lang="el-GR" sz="2000" dirty="0"/>
              <a:t> </a:t>
            </a:r>
            <a:r>
              <a:rPr lang="el-GR" sz="2000" dirty="0" err="1"/>
              <a:t>Εθνικόν</a:t>
            </a:r>
            <a:r>
              <a:rPr lang="el-GR" sz="2000" dirty="0"/>
              <a:t> και </a:t>
            </a:r>
            <a:r>
              <a:rPr lang="el-GR" sz="2000" dirty="0" err="1"/>
              <a:t>Καποδιστριακόν</a:t>
            </a:r>
            <a:r>
              <a:rPr lang="el-GR" sz="2000" dirty="0"/>
              <a:t> </a:t>
            </a:r>
            <a:r>
              <a:rPr lang="el-GR" sz="2000" dirty="0" err="1"/>
              <a:t>Πανεπιστήμιον</a:t>
            </a:r>
            <a:r>
              <a:rPr lang="el-GR" sz="2000" dirty="0"/>
              <a:t> Αθηνών 2014. Κώστας </a:t>
            </a:r>
            <a:r>
              <a:rPr lang="el-GR" sz="2000" dirty="0" err="1"/>
              <a:t>Γαγανάκης</a:t>
            </a:r>
            <a:r>
              <a:rPr lang="el-GR" sz="2000" dirty="0"/>
              <a:t>. </a:t>
            </a:r>
            <a:r>
              <a:rPr lang="el-GR" sz="2000" dirty="0" smtClean="0"/>
              <a:t>«Μάθημα: II19 </a:t>
            </a:r>
            <a:r>
              <a:rPr lang="el-GR" sz="2000" dirty="0"/>
              <a:t>Νεότερη Ευρωπαϊκή Ιστορία Β΄. </a:t>
            </a:r>
            <a:r>
              <a:rPr lang="el-GR" sz="2000" dirty="0" smtClean="0"/>
              <a:t>Ενότητα: Το </a:t>
            </a:r>
            <a:r>
              <a:rPr lang="el-GR" sz="2000" dirty="0"/>
              <a:t>κυνήγι μαγισσών στη Δύση, </a:t>
            </a:r>
            <a:r>
              <a:rPr lang="el-GR" sz="2000" dirty="0" smtClean="0"/>
              <a:t>1550-1750». </a:t>
            </a:r>
            <a:r>
              <a:rPr lang="el-GR" sz="2000" dirty="0"/>
              <a:t>Έκδοση: 1.0. Αθήνα 2014. Διαθέσιμο από τη δικτυακή διεύθυνση: </a:t>
            </a:r>
            <a:r>
              <a:rPr lang="fr-FR" sz="2000" dirty="0">
                <a:solidFill>
                  <a:prstClr val="black"/>
                </a:solidFill>
                <a:hlinkClick r:id="rId3"/>
              </a:rPr>
              <a:t>http://opencourses.uoa.gr/courses/ARCH7</a:t>
            </a:r>
            <a:endParaRPr lang="el-GR" sz="2000" dirty="0">
              <a:solidFill>
                <a:prstClr val="black"/>
              </a:solidFill>
            </a:endParaRPr>
          </a:p>
          <a:p>
            <a:pPr marL="0" indent="0">
              <a:buNone/>
            </a:pPr>
            <a:endParaRPr lang="el-GR" sz="2000" dirty="0"/>
          </a:p>
        </p:txBody>
      </p:sp>
    </p:spTree>
    <p:extLst>
      <p:ext uri="{BB962C8B-B14F-4D97-AF65-F5344CB8AC3E}">
        <p14:creationId xmlns:p14="http://schemas.microsoft.com/office/powerpoint/2010/main" val="9301382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40121020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31697046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1/4)</a:t>
            </a:r>
            <a:endParaRPr lang="el-GR" dirty="0"/>
          </a:p>
        </p:txBody>
      </p:sp>
      <p:sp>
        <p:nvSpPr>
          <p:cNvPr id="3" name="Content Placeholder 2"/>
          <p:cNvSpPr>
            <a:spLocks noGrp="1"/>
          </p:cNvSpPr>
          <p:nvPr>
            <p:ph idx="1"/>
          </p:nvPr>
        </p:nvSpPr>
        <p:spPr>
          <a:xfrm>
            <a:off x="179512" y="1268760"/>
            <a:ext cx="8856984" cy="5112568"/>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dirty="0" smtClean="0"/>
              <a:t>Εικόνα 1: </a:t>
            </a:r>
            <a:r>
              <a:rPr lang="fr-FR" sz="2000" dirty="0" err="1" smtClean="0">
                <a:hlinkClick r:id="rId3" tooltip="Cadının trafik kazası böyle olur"/>
              </a:rPr>
              <a:t>Cadının</a:t>
            </a:r>
            <a:r>
              <a:rPr lang="fr-FR" sz="2000" dirty="0" smtClean="0">
                <a:hlinkClick r:id="rId3" tooltip="Cadının trafik kazası böyle olur"/>
              </a:rPr>
              <a:t> </a:t>
            </a:r>
            <a:r>
              <a:rPr lang="fr-FR" sz="2000" dirty="0" err="1">
                <a:hlinkClick r:id="rId3" tooltip="Cadının trafik kazası böyle olur"/>
              </a:rPr>
              <a:t>trafik</a:t>
            </a:r>
            <a:r>
              <a:rPr lang="fr-FR" sz="2000" dirty="0">
                <a:hlinkClick r:id="rId3" tooltip="Cadının trafik kazası böyle olur"/>
              </a:rPr>
              <a:t> </a:t>
            </a:r>
            <a:r>
              <a:rPr lang="fr-FR" sz="2000" dirty="0" err="1">
                <a:hlinkClick r:id="rId3" tooltip="Cadının trafik kazası böyle olur"/>
              </a:rPr>
              <a:t>kazası</a:t>
            </a:r>
            <a:r>
              <a:rPr lang="fr-FR" sz="2000" dirty="0">
                <a:hlinkClick r:id="rId3" tooltip="Cadının trafik kazası böyle olur"/>
              </a:rPr>
              <a:t> </a:t>
            </a:r>
            <a:r>
              <a:rPr lang="fr-FR" sz="2000" dirty="0" err="1">
                <a:hlinkClick r:id="rId3" tooltip="Cadının trafik kazası böyle olur"/>
              </a:rPr>
              <a:t>böyle</a:t>
            </a:r>
            <a:r>
              <a:rPr lang="fr-FR" sz="2000" dirty="0">
                <a:hlinkClick r:id="rId3" tooltip="Cadının trafik kazası böyle olur"/>
              </a:rPr>
              <a:t> </a:t>
            </a:r>
            <a:r>
              <a:rPr lang="fr-FR" sz="2000" dirty="0" err="1" smtClean="0">
                <a:hlinkClick r:id="rId3" tooltip="Cadının trafik kazası böyle olur"/>
              </a:rPr>
              <a:t>olur</a:t>
            </a:r>
            <a:r>
              <a:rPr lang="el-GR" sz="2000" dirty="0" smtClean="0"/>
              <a:t>. </a:t>
            </a:r>
            <a:r>
              <a:rPr lang="en-US" sz="2000" dirty="0" smtClean="0"/>
              <a:t>Copyrighted. </a:t>
            </a:r>
            <a:r>
              <a:rPr lang="en-US" sz="2000" dirty="0" smtClean="0">
                <a:solidFill>
                  <a:srgbClr val="FF0000"/>
                </a:solidFill>
                <a:hlinkClick r:id="rId4"/>
              </a:rPr>
              <a:t>http</a:t>
            </a:r>
            <a:r>
              <a:rPr lang="en-US" sz="2000" dirty="0">
                <a:solidFill>
                  <a:srgbClr val="FF0000"/>
                </a:solidFill>
                <a:hlinkClick r:id="rId4"/>
              </a:rPr>
              <a:t>://</a:t>
            </a:r>
            <a:r>
              <a:rPr lang="en-US" sz="2000" dirty="0" smtClean="0">
                <a:solidFill>
                  <a:srgbClr val="FF0000"/>
                </a:solidFill>
                <a:hlinkClick r:id="rId4"/>
              </a:rPr>
              <a:t>resimarama.net/category/doga-ustu-varlik-resimleri/buyucu-ve-cadi-resimleri</a:t>
            </a:r>
            <a:endParaRPr lang="el-GR" sz="2000" dirty="0" smtClean="0"/>
          </a:p>
          <a:p>
            <a:pPr marL="0" indent="0">
              <a:buNone/>
            </a:pPr>
            <a:r>
              <a:rPr lang="el-GR" sz="2000" dirty="0"/>
              <a:t>Εικόνα </a:t>
            </a:r>
            <a:r>
              <a:rPr lang="el-GR" sz="2000" dirty="0" smtClean="0"/>
              <a:t>2: </a:t>
            </a:r>
            <a:r>
              <a:rPr lang="en-US" sz="2000" dirty="0" smtClean="0"/>
              <a:t>Copyrighted.</a:t>
            </a:r>
            <a:endParaRPr lang="el-GR" sz="2000" dirty="0"/>
          </a:p>
          <a:p>
            <a:pPr marL="0" indent="0">
              <a:buNone/>
            </a:pPr>
            <a:r>
              <a:rPr lang="el-GR" sz="2000" dirty="0"/>
              <a:t>Εικόνα </a:t>
            </a:r>
            <a:r>
              <a:rPr lang="el-GR" sz="2000" dirty="0" smtClean="0"/>
              <a:t>3: </a:t>
            </a:r>
            <a:r>
              <a:rPr lang="fr-FR" sz="2000" dirty="0" err="1" smtClean="0">
                <a:hlinkClick r:id="rId5"/>
              </a:rPr>
              <a:t>Vergrößern</a:t>
            </a:r>
            <a:r>
              <a:rPr lang="fr-FR" sz="2000" dirty="0" smtClean="0"/>
              <a:t>. </a:t>
            </a:r>
            <a:r>
              <a:rPr lang="fr-FR" sz="2000" dirty="0" smtClean="0"/>
              <a:t>Martin </a:t>
            </a:r>
            <a:r>
              <a:rPr lang="fr-FR" sz="2000" dirty="0"/>
              <a:t>Le Franc, Le Champion des Dames, Paris, Bibliothèque Nationale, </a:t>
            </a:r>
            <a:r>
              <a:rPr lang="fr-FR" sz="2000" dirty="0" err="1"/>
              <a:t>fr.</a:t>
            </a:r>
            <a:r>
              <a:rPr lang="fr-FR" sz="2000" dirty="0"/>
              <a:t> 12476, f. 105v</a:t>
            </a:r>
            <a:r>
              <a:rPr lang="fr-FR" sz="2000" dirty="0" smtClean="0"/>
              <a:t>. </a:t>
            </a:r>
            <a:r>
              <a:rPr lang="en-US" sz="2000" dirty="0" smtClean="0">
                <a:solidFill>
                  <a:srgbClr val="FF0000"/>
                </a:solidFill>
                <a:hlinkClick r:id="rId6"/>
              </a:rPr>
              <a:t>http</a:t>
            </a:r>
            <a:r>
              <a:rPr lang="en-US" sz="2000" dirty="0">
                <a:solidFill>
                  <a:srgbClr val="FF0000"/>
                </a:solidFill>
                <a:hlinkClick r:id="rId6"/>
              </a:rPr>
              <a:t>://</a:t>
            </a:r>
            <a:r>
              <a:rPr lang="en-US" sz="2000" dirty="0" smtClean="0">
                <a:solidFill>
                  <a:srgbClr val="FF0000"/>
                </a:solidFill>
                <a:hlinkClick r:id="rId6"/>
              </a:rPr>
              <a:t>www.zeitenblicke.de/2002/01/modestin/modestin.html</a:t>
            </a:r>
            <a:endParaRPr lang="en-US" sz="2000" dirty="0" smtClean="0"/>
          </a:p>
          <a:p>
            <a:pPr marL="0" indent="0">
              <a:buNone/>
            </a:pPr>
            <a:r>
              <a:rPr lang="el-GR" sz="2000" dirty="0"/>
              <a:t>Εικόνα </a:t>
            </a:r>
            <a:r>
              <a:rPr lang="en-US" sz="2000" dirty="0" smtClean="0"/>
              <a:t>4</a:t>
            </a:r>
            <a:r>
              <a:rPr lang="el-GR" sz="2000" dirty="0" smtClean="0"/>
              <a:t>: </a:t>
            </a:r>
            <a:r>
              <a:rPr lang="en-US" sz="2000" dirty="0" smtClean="0"/>
              <a:t>Meeting </a:t>
            </a:r>
            <a:r>
              <a:rPr lang="en-US" sz="2000" dirty="0"/>
              <a:t>of heretics. Miniature from the manuscript. XV</a:t>
            </a:r>
            <a:r>
              <a:rPr lang="en-US" sz="2000" dirty="0" smtClean="0"/>
              <a:t>. Copyrighted. </a:t>
            </a:r>
            <a:r>
              <a:rPr lang="en-US" sz="2000" dirty="0" smtClean="0">
                <a:solidFill>
                  <a:srgbClr val="FF0000"/>
                </a:solidFill>
                <a:hlinkClick r:id="rId7"/>
              </a:rPr>
              <a:t>http</a:t>
            </a:r>
            <a:r>
              <a:rPr lang="en-US" sz="2000" dirty="0">
                <a:solidFill>
                  <a:srgbClr val="FF0000"/>
                </a:solidFill>
                <a:hlinkClick r:id="rId7"/>
              </a:rPr>
              <a:t>://</a:t>
            </a:r>
            <a:r>
              <a:rPr lang="en-US" sz="2000" dirty="0" smtClean="0">
                <a:solidFill>
                  <a:srgbClr val="FF0000"/>
                </a:solidFill>
                <a:hlinkClick r:id="rId7"/>
              </a:rPr>
              <a:t>www.inquisitionart.net/eng/sabbath01.htm</a:t>
            </a:r>
            <a:endParaRPr lang="en-US" sz="2000" dirty="0" smtClean="0">
              <a:solidFill>
                <a:srgbClr val="FF0000"/>
              </a:solidFill>
            </a:endParaRPr>
          </a:p>
          <a:p>
            <a:pPr marL="0" indent="0">
              <a:buNone/>
            </a:pPr>
            <a:r>
              <a:rPr lang="el-GR" sz="2000" dirty="0"/>
              <a:t>Εικόνα </a:t>
            </a:r>
            <a:r>
              <a:rPr lang="en-US" sz="2000" dirty="0"/>
              <a:t>5</a:t>
            </a:r>
            <a:r>
              <a:rPr lang="el-GR" sz="2000" dirty="0"/>
              <a:t>: </a:t>
            </a:r>
            <a:r>
              <a:rPr lang="en-US" sz="2000" dirty="0"/>
              <a:t>Copyrighted. </a:t>
            </a:r>
            <a:endParaRPr lang="en-US" sz="2000" dirty="0" smtClean="0"/>
          </a:p>
        </p:txBody>
      </p:sp>
    </p:spTree>
    <p:extLst>
      <p:ext uri="{BB962C8B-B14F-4D97-AF65-F5344CB8AC3E}">
        <p14:creationId xmlns:p14="http://schemas.microsoft.com/office/powerpoint/2010/main" val="19032241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2/4)</a:t>
            </a:r>
            <a:endParaRPr lang="el-GR" dirty="0"/>
          </a:p>
        </p:txBody>
      </p:sp>
      <p:sp>
        <p:nvSpPr>
          <p:cNvPr id="3" name="Content Placeholder 2"/>
          <p:cNvSpPr>
            <a:spLocks noGrp="1"/>
          </p:cNvSpPr>
          <p:nvPr>
            <p:ph idx="1"/>
          </p:nvPr>
        </p:nvSpPr>
        <p:spPr>
          <a:xfrm>
            <a:off x="179512" y="1268760"/>
            <a:ext cx="8856984" cy="4896544"/>
          </a:xfrm>
        </p:spPr>
        <p:txBody>
          <a:bodyPr>
            <a:noAutofit/>
          </a:bodyPr>
          <a:lstStyle/>
          <a:p>
            <a:pPr marL="0" indent="0">
              <a:buNone/>
            </a:pPr>
            <a:r>
              <a:rPr lang="el-GR" sz="2000" dirty="0"/>
              <a:t>Εικόνα </a:t>
            </a:r>
            <a:r>
              <a:rPr lang="en-US" sz="2000" dirty="0"/>
              <a:t>6</a:t>
            </a:r>
            <a:r>
              <a:rPr lang="el-GR" sz="2000" dirty="0"/>
              <a:t>: </a:t>
            </a:r>
            <a:r>
              <a:rPr lang="en-US" sz="2000" dirty="0"/>
              <a:t>Copyrighted.</a:t>
            </a:r>
            <a:endParaRPr lang="el-GR" sz="2000" dirty="0"/>
          </a:p>
          <a:p>
            <a:pPr marL="0" indent="0">
              <a:buNone/>
            </a:pPr>
            <a:r>
              <a:rPr lang="el-GR" sz="2000" dirty="0" smtClean="0"/>
              <a:t>Εικόνα </a:t>
            </a:r>
            <a:r>
              <a:rPr lang="en-US" sz="2000" dirty="0"/>
              <a:t>7</a:t>
            </a:r>
            <a:r>
              <a:rPr lang="el-GR" sz="2000" dirty="0" smtClean="0"/>
              <a:t>: </a:t>
            </a:r>
            <a:r>
              <a:rPr lang="en-US" sz="2000" dirty="0"/>
              <a:t>Copyrighted.</a:t>
            </a:r>
            <a:endParaRPr lang="el-GR" sz="2000" dirty="0"/>
          </a:p>
          <a:p>
            <a:pPr marL="0" indent="0">
              <a:buNone/>
            </a:pPr>
            <a:r>
              <a:rPr lang="el-GR" sz="2000" dirty="0"/>
              <a:t>Εικόνα </a:t>
            </a:r>
            <a:r>
              <a:rPr lang="en-US" sz="2000" dirty="0"/>
              <a:t>8</a:t>
            </a:r>
            <a:r>
              <a:rPr lang="el-GR" sz="2000" dirty="0" smtClean="0"/>
              <a:t>: </a:t>
            </a:r>
            <a:r>
              <a:rPr lang="en-US" sz="2000" dirty="0"/>
              <a:t>Copyrighted</a:t>
            </a:r>
            <a:r>
              <a:rPr lang="en-US" sz="2000" dirty="0" smtClean="0"/>
              <a:t>.</a:t>
            </a:r>
          </a:p>
          <a:p>
            <a:pPr marL="0" indent="0">
              <a:buNone/>
            </a:pPr>
            <a:r>
              <a:rPr lang="el-GR" sz="2000" dirty="0"/>
              <a:t>Εικόνα </a:t>
            </a:r>
            <a:r>
              <a:rPr lang="en-US" sz="2000" dirty="0"/>
              <a:t>9</a:t>
            </a:r>
            <a:r>
              <a:rPr lang="el-GR" sz="2000" dirty="0"/>
              <a:t>: </a:t>
            </a:r>
            <a:r>
              <a:rPr lang="en-US" sz="2000" dirty="0"/>
              <a:t>Copyrighted.</a:t>
            </a:r>
            <a:endParaRPr lang="el-GR" sz="2000" dirty="0"/>
          </a:p>
          <a:p>
            <a:pPr marL="0" indent="0">
              <a:buNone/>
            </a:pPr>
            <a:r>
              <a:rPr lang="el-GR" sz="2000" dirty="0"/>
              <a:t>Εικόνα </a:t>
            </a:r>
            <a:r>
              <a:rPr lang="en-US" sz="2000" dirty="0"/>
              <a:t>10</a:t>
            </a:r>
            <a:r>
              <a:rPr lang="el-GR" sz="2000" dirty="0"/>
              <a:t>: </a:t>
            </a:r>
            <a:r>
              <a:rPr lang="en-US" sz="2000" dirty="0" smtClean="0"/>
              <a:t>Saul </a:t>
            </a:r>
            <a:r>
              <a:rPr lang="en-US" sz="2000" dirty="0"/>
              <a:t>and the witch of </a:t>
            </a:r>
            <a:r>
              <a:rPr lang="en-US" sz="2000" dirty="0" err="1"/>
              <a:t>Endor</a:t>
            </a:r>
            <a:r>
              <a:rPr lang="en-US" sz="2000" dirty="0"/>
              <a:t>. Original title: Saul </a:t>
            </a:r>
            <a:r>
              <a:rPr lang="en-US" sz="2000" dirty="0" err="1"/>
              <a:t>bij</a:t>
            </a:r>
            <a:r>
              <a:rPr lang="en-US" sz="2000" dirty="0"/>
              <a:t> de </a:t>
            </a:r>
            <a:r>
              <a:rPr lang="en-US" sz="2000" dirty="0" err="1"/>
              <a:t>heks</a:t>
            </a:r>
            <a:r>
              <a:rPr lang="en-US" sz="2000" dirty="0"/>
              <a:t> van </a:t>
            </a:r>
            <a:r>
              <a:rPr lang="en-US" sz="2000" dirty="0" err="1" smtClean="0"/>
              <a:t>Endor</a:t>
            </a:r>
            <a:r>
              <a:rPr lang="en-US" sz="2000" dirty="0" smtClean="0"/>
              <a:t>. Public domain. </a:t>
            </a:r>
            <a:r>
              <a:rPr lang="en-US" sz="2000" dirty="0" smtClean="0">
                <a:solidFill>
                  <a:srgbClr val="FF0000"/>
                </a:solidFill>
                <a:hlinkClick r:id="rId3"/>
              </a:rPr>
              <a:t>http</a:t>
            </a:r>
            <a:r>
              <a:rPr lang="en-US" sz="2000" dirty="0">
                <a:solidFill>
                  <a:srgbClr val="FF0000"/>
                </a:solidFill>
                <a:hlinkClick r:id="rId3"/>
              </a:rPr>
              <a:t>://</a:t>
            </a:r>
            <a:r>
              <a:rPr lang="en-US" sz="2000" dirty="0" smtClean="0">
                <a:solidFill>
                  <a:srgbClr val="FF0000"/>
                </a:solidFill>
                <a:hlinkClick r:id="rId3"/>
              </a:rPr>
              <a:t>commons.wikimedia.org/wiki/File:Saul_and_the_Witch_of_Endor_by_Jacob_Cornelisz_van_Oostsanen.jpg</a:t>
            </a:r>
            <a:endParaRPr lang="el-GR" sz="2000" dirty="0"/>
          </a:p>
          <a:p>
            <a:pPr marL="0" indent="0">
              <a:buNone/>
            </a:pPr>
            <a:r>
              <a:rPr lang="el-GR" sz="2000" dirty="0"/>
              <a:t>Εικόνα </a:t>
            </a:r>
            <a:r>
              <a:rPr lang="en-US" sz="2000" dirty="0"/>
              <a:t>11</a:t>
            </a:r>
            <a:r>
              <a:rPr lang="el-GR" sz="2000" dirty="0" smtClean="0"/>
              <a:t>:</a:t>
            </a:r>
            <a:r>
              <a:rPr lang="en-US" sz="2000" dirty="0"/>
              <a:t> Witch Riding Backwards On A Goat</a:t>
            </a:r>
            <a:r>
              <a:rPr lang="fr-FR" sz="2000" dirty="0" smtClean="0"/>
              <a:t>. </a:t>
            </a:r>
            <a:r>
              <a:rPr lang="fr-FR" sz="2000" dirty="0"/>
              <a:t>Albrecht Durer. </a:t>
            </a:r>
            <a:r>
              <a:rPr lang="fr-FR" sz="2000" dirty="0" smtClean="0"/>
              <a:t>1491</a:t>
            </a:r>
            <a:r>
              <a:rPr lang="en-US" sz="2000" dirty="0" smtClean="0"/>
              <a:t>. </a:t>
            </a:r>
            <a:r>
              <a:rPr lang="en-US" sz="2000" dirty="0" smtClean="0">
                <a:solidFill>
                  <a:srgbClr val="FF0000"/>
                </a:solidFill>
                <a:hlinkClick r:id="rId4"/>
              </a:rPr>
              <a:t>http</a:t>
            </a:r>
            <a:r>
              <a:rPr lang="en-US" sz="2000" dirty="0">
                <a:solidFill>
                  <a:srgbClr val="FF0000"/>
                </a:solidFill>
                <a:hlinkClick r:id="rId4"/>
              </a:rPr>
              <a:t>://</a:t>
            </a:r>
            <a:r>
              <a:rPr lang="en-US" sz="2000" dirty="0" smtClean="0">
                <a:solidFill>
                  <a:srgbClr val="FF0000"/>
                </a:solidFill>
                <a:hlinkClick r:id="rId4"/>
              </a:rPr>
              <a:t>www.ng.ru/energy/2010-11-09/9_pereosmysl.html</a:t>
            </a:r>
            <a:endParaRPr lang="el-GR" sz="2000" dirty="0"/>
          </a:p>
          <a:p>
            <a:pPr marL="0" indent="0">
              <a:buNone/>
            </a:pPr>
            <a:r>
              <a:rPr lang="el-GR" sz="2000" dirty="0"/>
              <a:t>Εικόνα </a:t>
            </a:r>
            <a:r>
              <a:rPr lang="en-US" sz="2000" dirty="0"/>
              <a:t>12</a:t>
            </a:r>
            <a:r>
              <a:rPr lang="el-GR" sz="2000" dirty="0"/>
              <a:t>: </a:t>
            </a:r>
            <a:r>
              <a:rPr lang="en-US" sz="2000" dirty="0" smtClean="0"/>
              <a:t>Witches </a:t>
            </a:r>
            <a:r>
              <a:rPr lang="en-US" sz="2000" dirty="0"/>
              <a:t>add ingredients to a </a:t>
            </a:r>
            <a:r>
              <a:rPr lang="en-US" sz="2000" dirty="0" smtClean="0"/>
              <a:t>cauldron Public domain. </a:t>
            </a:r>
            <a:r>
              <a:rPr lang="el-GR" sz="2000" dirty="0" smtClean="0"/>
              <a:t> </a:t>
            </a:r>
            <a:r>
              <a:rPr lang="en-US" sz="2000" dirty="0">
                <a:solidFill>
                  <a:srgbClr val="FF0000"/>
                </a:solidFill>
                <a:hlinkClick r:id="rId5"/>
              </a:rPr>
              <a:t>http://</a:t>
            </a:r>
            <a:r>
              <a:rPr lang="en-US" sz="2000" dirty="0" smtClean="0">
                <a:solidFill>
                  <a:srgbClr val="FF0000"/>
                </a:solidFill>
                <a:hlinkClick r:id="rId5"/>
              </a:rPr>
              <a:t>commons.wikimedia.org/wiki/File:Wetterzauber.jpeg</a:t>
            </a:r>
            <a:endParaRPr lang="el-GR" sz="2000" dirty="0">
              <a:solidFill>
                <a:srgbClr val="FF0000"/>
              </a:solidFill>
            </a:endParaRPr>
          </a:p>
          <a:p>
            <a:pPr marL="0" indent="0">
              <a:buNone/>
            </a:pPr>
            <a:r>
              <a:rPr lang="el-GR" sz="2000" dirty="0"/>
              <a:t>Εικόνα 1</a:t>
            </a:r>
            <a:r>
              <a:rPr lang="en-US" sz="2000" dirty="0"/>
              <a:t>3</a:t>
            </a:r>
            <a:r>
              <a:rPr lang="el-GR" sz="2000" dirty="0"/>
              <a:t>: </a:t>
            </a:r>
            <a:r>
              <a:rPr lang="en-US" sz="2000" dirty="0"/>
              <a:t>Copyrighted. </a:t>
            </a:r>
          </a:p>
        </p:txBody>
      </p:sp>
    </p:spTree>
    <p:extLst>
      <p:ext uri="{BB962C8B-B14F-4D97-AF65-F5344CB8AC3E}">
        <p14:creationId xmlns:p14="http://schemas.microsoft.com/office/powerpoint/2010/main" val="38275011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(3/4)</a:t>
            </a:r>
            <a:endParaRPr lang="el-GR" dirty="0"/>
          </a:p>
        </p:txBody>
      </p:sp>
      <p:sp>
        <p:nvSpPr>
          <p:cNvPr id="3" name="Content Placeholder 2"/>
          <p:cNvSpPr>
            <a:spLocks noGrp="1"/>
          </p:cNvSpPr>
          <p:nvPr>
            <p:ph idx="1"/>
          </p:nvPr>
        </p:nvSpPr>
        <p:spPr>
          <a:xfrm>
            <a:off x="179512" y="1412776"/>
            <a:ext cx="8856984" cy="4525963"/>
          </a:xfrm>
        </p:spPr>
        <p:txBody>
          <a:bodyPr>
            <a:noAutofit/>
          </a:bodyPr>
          <a:lstStyle/>
          <a:p>
            <a:pPr marL="0" indent="0">
              <a:buNone/>
            </a:pPr>
            <a:r>
              <a:rPr lang="el-GR" sz="2000" dirty="0" smtClean="0"/>
              <a:t>Εικόνα </a:t>
            </a:r>
            <a:r>
              <a:rPr lang="en-US" sz="2000" dirty="0" smtClean="0"/>
              <a:t>14</a:t>
            </a:r>
            <a:r>
              <a:rPr lang="el-GR" sz="2000" dirty="0" smtClean="0"/>
              <a:t>: </a:t>
            </a:r>
            <a:r>
              <a:rPr lang="en-US" sz="2000" dirty="0" smtClean="0"/>
              <a:t>Witch. </a:t>
            </a:r>
            <a:r>
              <a:rPr lang="en-US" sz="2000" dirty="0" smtClean="0">
                <a:solidFill>
                  <a:srgbClr val="FF0000"/>
                </a:solidFill>
                <a:hlinkClick r:id="rId3"/>
              </a:rPr>
              <a:t>http</a:t>
            </a:r>
            <a:r>
              <a:rPr lang="en-US" sz="2000" dirty="0">
                <a:solidFill>
                  <a:srgbClr val="FF0000"/>
                </a:solidFill>
                <a:hlinkClick r:id="rId3"/>
              </a:rPr>
              <a:t>://www.tech.org/~</a:t>
            </a:r>
            <a:r>
              <a:rPr lang="en-US" sz="2000" dirty="0" smtClean="0">
                <a:solidFill>
                  <a:srgbClr val="FF0000"/>
                </a:solidFill>
                <a:hlinkClick r:id="rId3"/>
              </a:rPr>
              <a:t>cleary/witch.html</a:t>
            </a:r>
            <a:endParaRPr lang="el-GR" sz="2000" dirty="0"/>
          </a:p>
          <a:p>
            <a:pPr marL="0" indent="0">
              <a:buNone/>
            </a:pPr>
            <a:r>
              <a:rPr lang="el-GR" sz="2000" dirty="0"/>
              <a:t>Εικόνα </a:t>
            </a:r>
            <a:r>
              <a:rPr lang="en-US" sz="2000" dirty="0" smtClean="0"/>
              <a:t>15</a:t>
            </a:r>
            <a:r>
              <a:rPr lang="el-GR" sz="2000" dirty="0" smtClean="0"/>
              <a:t>: </a:t>
            </a:r>
            <a:r>
              <a:rPr lang="en-US" sz="2000" dirty="0" err="1" smtClean="0"/>
              <a:t>Demonio</a:t>
            </a:r>
            <a:r>
              <a:rPr lang="en-US" sz="2000" dirty="0" smtClean="0"/>
              <a:t>. </a:t>
            </a:r>
            <a:r>
              <a:rPr lang="en-US" sz="2000" dirty="0" smtClean="0">
                <a:solidFill>
                  <a:srgbClr val="FF0000"/>
                </a:solidFill>
                <a:hlinkClick r:id="rId4"/>
              </a:rPr>
              <a:t>http</a:t>
            </a:r>
            <a:r>
              <a:rPr lang="en-US" sz="2000" dirty="0">
                <a:solidFill>
                  <a:srgbClr val="FF0000"/>
                </a:solidFill>
                <a:hlinkClick r:id="rId4"/>
              </a:rPr>
              <a:t>://</a:t>
            </a:r>
            <a:r>
              <a:rPr lang="en-US" sz="2000" dirty="0" smtClean="0">
                <a:solidFill>
                  <a:srgbClr val="FF0000"/>
                </a:solidFill>
                <a:hlinkClick r:id="rId4"/>
              </a:rPr>
              <a:t>www.fotoe.com/image/32023498</a:t>
            </a:r>
            <a:endParaRPr lang="el-GR" sz="2000" dirty="0"/>
          </a:p>
          <a:p>
            <a:pPr marL="0" indent="0">
              <a:buNone/>
            </a:pPr>
            <a:r>
              <a:rPr lang="el-GR" sz="2000" dirty="0"/>
              <a:t>Εικόνα </a:t>
            </a:r>
            <a:r>
              <a:rPr lang="en-US" sz="2000" dirty="0" smtClean="0"/>
              <a:t>16</a:t>
            </a:r>
            <a:r>
              <a:rPr lang="el-GR" sz="2000" dirty="0" smtClean="0"/>
              <a:t>: </a:t>
            </a:r>
            <a:r>
              <a:rPr lang="en-US" sz="2000" dirty="0" smtClean="0"/>
              <a:t>Witches. </a:t>
            </a:r>
            <a:r>
              <a:rPr lang="en-US" sz="2000" dirty="0" smtClean="0">
                <a:solidFill>
                  <a:srgbClr val="FF0000"/>
                </a:solidFill>
                <a:hlinkClick r:id="rId5"/>
              </a:rPr>
              <a:t>http</a:t>
            </a:r>
            <a:r>
              <a:rPr lang="en-US" sz="2000" dirty="0">
                <a:solidFill>
                  <a:srgbClr val="FF0000"/>
                </a:solidFill>
                <a:hlinkClick r:id="rId5"/>
              </a:rPr>
              <a:t>://</a:t>
            </a:r>
            <a:r>
              <a:rPr lang="en-US" sz="2000" dirty="0" smtClean="0">
                <a:solidFill>
                  <a:srgbClr val="FF0000"/>
                </a:solidFill>
                <a:hlinkClick r:id="rId5"/>
              </a:rPr>
              <a:t>forums.gardenweb.com/forums/load/roundrobin/msg1006043112514.html</a:t>
            </a:r>
            <a:endParaRPr lang="en-US" sz="2000" dirty="0" smtClean="0">
              <a:solidFill>
                <a:srgbClr val="FF0000"/>
              </a:solidFill>
            </a:endParaRPr>
          </a:p>
          <a:p>
            <a:pPr marL="0" indent="0">
              <a:buNone/>
            </a:pPr>
            <a:r>
              <a:rPr lang="el-GR" sz="2000" dirty="0"/>
              <a:t>Εικόνα </a:t>
            </a:r>
            <a:r>
              <a:rPr lang="en-US" sz="2000" dirty="0"/>
              <a:t>17</a:t>
            </a:r>
            <a:r>
              <a:rPr lang="el-GR" sz="2000" dirty="0"/>
              <a:t>: </a:t>
            </a:r>
            <a:r>
              <a:rPr lang="en-US" sz="2000" dirty="0" smtClean="0"/>
              <a:t>Matthew </a:t>
            </a:r>
            <a:r>
              <a:rPr lang="en-US" sz="2000" dirty="0"/>
              <a:t>Hopkins, the </a:t>
            </a:r>
            <a:r>
              <a:rPr lang="en-US" sz="2000" dirty="0" err="1"/>
              <a:t>Witchfinder</a:t>
            </a:r>
            <a:r>
              <a:rPr lang="en-US" sz="2000" dirty="0"/>
              <a:t> General (d.1647</a:t>
            </a:r>
            <a:r>
              <a:rPr lang="en-US" sz="2000" dirty="0" smtClean="0"/>
              <a:t>). Copyrighted. </a:t>
            </a:r>
            <a:r>
              <a:rPr lang="en-US" sz="2000" dirty="0" smtClean="0">
                <a:solidFill>
                  <a:srgbClr val="FF0000"/>
                </a:solidFill>
                <a:hlinkClick r:id="rId6"/>
              </a:rPr>
              <a:t>http</a:t>
            </a:r>
            <a:r>
              <a:rPr lang="en-US" sz="2000" dirty="0">
                <a:solidFill>
                  <a:srgbClr val="FF0000"/>
                </a:solidFill>
                <a:hlinkClick r:id="rId6"/>
              </a:rPr>
              <a:t>://</a:t>
            </a:r>
            <a:r>
              <a:rPr lang="en-US" sz="2000" dirty="0" smtClean="0">
                <a:solidFill>
                  <a:srgbClr val="FF0000"/>
                </a:solidFill>
                <a:hlinkClick r:id="rId6"/>
              </a:rPr>
              <a:t>www.gettyimages.com/detail/illustration/matthew-hopkins-the-witchfinder-general-stock-graphic/56258104</a:t>
            </a:r>
            <a:endParaRPr lang="el-GR" sz="2000" dirty="0"/>
          </a:p>
          <a:p>
            <a:pPr marL="0" indent="0">
              <a:buNone/>
            </a:pPr>
            <a:r>
              <a:rPr lang="el-GR" sz="2000" dirty="0"/>
              <a:t>Εικόνα </a:t>
            </a:r>
            <a:r>
              <a:rPr lang="en-US" sz="2000" dirty="0"/>
              <a:t>18</a:t>
            </a:r>
            <a:r>
              <a:rPr lang="el-GR" sz="2000" dirty="0"/>
              <a:t>: </a:t>
            </a:r>
            <a:r>
              <a:rPr lang="en-US" sz="2000" dirty="0" smtClean="0"/>
              <a:t>Examination </a:t>
            </a:r>
            <a:r>
              <a:rPr lang="en-US" sz="2000" dirty="0"/>
              <a:t>of a Witch, </a:t>
            </a:r>
            <a:r>
              <a:rPr lang="en-US" sz="2000" dirty="0" smtClean="0"/>
              <a:t>1853. Copyrighted. </a:t>
            </a:r>
            <a:r>
              <a:rPr lang="en-US" sz="2000" dirty="0" smtClean="0">
                <a:solidFill>
                  <a:srgbClr val="FF0000"/>
                </a:solidFill>
                <a:hlinkClick r:id="rId7"/>
              </a:rPr>
              <a:t>http</a:t>
            </a:r>
            <a:r>
              <a:rPr lang="en-US" sz="2000" dirty="0">
                <a:solidFill>
                  <a:srgbClr val="FF0000"/>
                </a:solidFill>
                <a:hlinkClick r:id="rId7"/>
              </a:rPr>
              <a:t>://</a:t>
            </a:r>
            <a:r>
              <a:rPr lang="en-US" sz="2000" dirty="0" smtClean="0">
                <a:solidFill>
                  <a:srgbClr val="FF0000"/>
                </a:solidFill>
                <a:hlinkClick r:id="rId7"/>
              </a:rPr>
              <a:t>www.gettyimages.com/detail/illustration/examination-of-a-witch-1853-stock-graphic/97865474</a:t>
            </a:r>
            <a:endParaRPr lang="en-US" sz="2000" dirty="0" smtClean="0">
              <a:solidFill>
                <a:srgbClr val="FF0000"/>
              </a:solidFill>
            </a:endParaRPr>
          </a:p>
          <a:p>
            <a:pPr marL="0" indent="0">
              <a:buNone/>
            </a:pPr>
            <a:r>
              <a:rPr lang="el-GR" sz="2000" dirty="0"/>
              <a:t>Εικόνα </a:t>
            </a:r>
            <a:r>
              <a:rPr lang="en-US" sz="2000" dirty="0"/>
              <a:t>19</a:t>
            </a:r>
            <a:r>
              <a:rPr lang="el-GR" sz="2000" dirty="0"/>
              <a:t>: </a:t>
            </a:r>
            <a:r>
              <a:rPr lang="en-US" sz="2000" dirty="0" smtClean="0"/>
              <a:t>Three </a:t>
            </a:r>
            <a:r>
              <a:rPr lang="en-US" sz="2000" dirty="0"/>
              <a:t>Witches Burned Alive, pamphlet illustration (woodcut</a:t>
            </a:r>
            <a:r>
              <a:rPr lang="en-US" sz="2000" dirty="0" smtClean="0"/>
              <a:t>). Copyrighted. </a:t>
            </a:r>
            <a:r>
              <a:rPr lang="en-US" sz="2000" dirty="0" smtClean="0">
                <a:solidFill>
                  <a:srgbClr val="FF0000"/>
                </a:solidFill>
                <a:hlinkClick r:id="rId8"/>
              </a:rPr>
              <a:t>http</a:t>
            </a:r>
            <a:r>
              <a:rPr lang="en-US" sz="2000" dirty="0">
                <a:solidFill>
                  <a:srgbClr val="FF0000"/>
                </a:solidFill>
                <a:hlinkClick r:id="rId8"/>
              </a:rPr>
              <a:t>://</a:t>
            </a:r>
            <a:r>
              <a:rPr lang="en-US" sz="2000" dirty="0" smtClean="0">
                <a:solidFill>
                  <a:srgbClr val="FF0000"/>
                </a:solidFill>
                <a:hlinkClick r:id="rId8"/>
              </a:rPr>
              <a:t>www.gettyimages.com/detail/illustration/three-witches-burned-alive-pamphlet-illustration-stock-graphic/71901930</a:t>
            </a:r>
            <a:endParaRPr lang="el-GR" sz="2000" dirty="0">
              <a:solidFill>
                <a:srgbClr val="FF0000"/>
              </a:solidFill>
            </a:endParaRPr>
          </a:p>
        </p:txBody>
      </p:sp>
    </p:spTree>
    <p:extLst>
      <p:ext uri="{BB962C8B-B14F-4D97-AF65-F5344CB8AC3E}">
        <p14:creationId xmlns:p14="http://schemas.microsoft.com/office/powerpoint/2010/main" val="4745944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a:t>
            </a:r>
            <a:r>
              <a:rPr lang="en-US" dirty="0" smtClean="0"/>
              <a:t>(4/4)</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Πίνακες</a:t>
            </a:r>
            <a:endParaRPr lang="el-GR" sz="2000" b="1" dirty="0" smtClean="0"/>
          </a:p>
        </p:txBody>
      </p:sp>
    </p:spTree>
    <p:extLst>
      <p:ext uri="{BB962C8B-B14F-4D97-AF65-F5344CB8AC3E}">
        <p14:creationId xmlns:p14="http://schemas.microsoft.com/office/powerpoint/2010/main" val="42485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itches with broomstic, Champion des Dam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59832" y="1052736"/>
            <a:ext cx="3411567" cy="5224504"/>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Θέση κειμένου 1"/>
          <p:cNvSpPr txBox="1">
            <a:spLocks/>
          </p:cNvSpPr>
          <p:nvPr/>
        </p:nvSpPr>
        <p:spPr>
          <a:xfrm>
            <a:off x="3875679" y="527995"/>
            <a:ext cx="1632426" cy="5471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val="571710933"/>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1896</TotalTime>
  <Words>4264</Words>
  <Application>Microsoft Office PowerPoint</Application>
  <PresentationFormat>On-screen Show (4:3)</PresentationFormat>
  <Paragraphs>461</Paragraphs>
  <Slides>86</Slides>
  <Notes>86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ＭＳ Ｐゴシック</vt:lpstr>
      <vt:lpstr>Arial</vt:lpstr>
      <vt:lpstr>Calibri</vt:lpstr>
      <vt:lpstr>Wingdings</vt:lpstr>
      <vt:lpstr>Θέμα του Office</vt:lpstr>
      <vt:lpstr>II19 Νεότερη Ευρωπαϊκή Ιστορία Β΄</vt:lpstr>
      <vt:lpstr>Kυνηγώντας μάγισσες,  1450-1750</vt:lpstr>
      <vt:lpstr>PowerPoint Presentation</vt:lpstr>
      <vt:lpstr>PowerPoint Presentation</vt:lpstr>
      <vt:lpstr>Bernardino της Siena (1380-1444)</vt:lpstr>
      <vt:lpstr>Ο διάβολος στην πρώιμη  νεότερη Δύση</vt:lpstr>
      <vt:lpstr>Ο διάβολος στην πρώιμη  νεότερη Δύση</vt:lpstr>
      <vt:lpstr>1428-1430: αποκρυστάλλωση Sabbath</vt:lpstr>
      <vt:lpstr>PowerPoint Presentation</vt:lpstr>
      <vt:lpstr>Johannes Tinctoris, Tractatus contra sectam Valdensium, ca.1460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1580-1650, 345 τίτλοι δαιμονολογικών πραγματειών, Γαλλία</vt:lpstr>
      <vt:lpstr>1580-1650, 345 τίτλοι δαιμονολογικών πραγματειών, Γαλλία</vt:lpstr>
      <vt:lpstr>PowerPoint Presentation</vt:lpstr>
      <vt:lpstr>Γυναίκα &amp; μαγεία στη γαλλική δαιμονολογία, 16ος – 17ος αι.</vt:lpstr>
      <vt:lpstr>Γυναίκα &amp; μαγεία στη γαλλική δαιμονολογία, 16ος – 17ος αι.</vt:lpstr>
      <vt:lpstr>PowerPoint Presentation</vt:lpstr>
      <vt:lpstr>Ο ιεροεξεταστής και η μάγισσα: Παράλληλες αναγνώσεις ενός παγανιστικού μύθου</vt:lpstr>
      <vt:lpstr>Λαϊκά στρώματα (Ζilia) </vt:lpstr>
      <vt:lpstr>Γυναίκα και μαγεία στα Malleus maleficarum, De praestigiis daemonum και Demonomanie des sorciers 1</vt:lpstr>
      <vt:lpstr>Γυναίκα και μαγεία στα Malleus maleficarum, De praestigiis daemonum και Demonomanie des sorciers 2</vt:lpstr>
      <vt:lpstr>Η γυναίκα-μάγισσα στο Malleus maleficarum</vt:lpstr>
      <vt:lpstr>Η γυναίκα-μάγισσα στο Malleus maleficarum</vt:lpstr>
      <vt:lpstr>Γυναίκα και μαγεία στο De praestigiis Daemonum του Johann Weyer, 1563</vt:lpstr>
      <vt:lpstr>Γυναίκα και μαγεία στο De praestigiis Daemonum του Johann Weyer, 1563, 2</vt:lpstr>
      <vt:lpstr>Γυναίκα και μαγεία στη δαιμονολογία του Jean Bodin: 1</vt:lpstr>
      <vt:lpstr>Γυναίκα και μαγεία στη δαιμονολογία του Jean Bodin: 2</vt:lpstr>
      <vt:lpstr>Ιστορίες μάγων</vt:lpstr>
      <vt:lpstr>Ιστορίες μάγων, 2</vt:lpstr>
      <vt:lpstr>Ιστορίες μαγισσών</vt:lpstr>
      <vt:lpstr>Ιστορίες μαγισσών, 2</vt:lpstr>
      <vt:lpstr>Ιστορίες μαγισσών, 3</vt:lpstr>
      <vt:lpstr>Ιστορίες μαγισσών, 4</vt:lpstr>
      <vt:lpstr>Alleshausen, Wurttemberg, 1747, 100 χρόνια μετά τη λήξη του κυνηγιού των μαγισσών </vt:lpstr>
      <vt:lpstr>Alleshausen, Wurttemberg, 1747, 100 χρόνια μετά τη λήξη του κυνηγιού των μαγισσών </vt:lpstr>
      <vt:lpstr>Alleshausen, Wurttemberg, 1747, 100 χρόνια μετά τη λήξη του κυνηγιού των μαγισσών, 2 </vt:lpstr>
      <vt:lpstr>Φυσιολογική και μη φυσιολογική μέθοδος ελέγχου της μαγείας Christina Larner, Witchcraft and Religion. The Politics of Popular Belief, Οξφόρδη, Blackwell, 1984, σ.131</vt:lpstr>
      <vt:lpstr>Αμφισβητήσεις και νομιμοποιήσεις του κυνηγιού των μαγισσών, 16ος – 17ος αι.</vt:lpstr>
      <vt:lpstr>Αμφισβητήσεις και νομιμοποιήσεις του κυνηγιού των μαγισσών, 16ος – 17ος αι.</vt:lpstr>
      <vt:lpstr>Αμφισβητήσεις και νομιμοποιήσεις του κυνηγιού των μαγισσών, 16ος – 17ος αι., 2</vt:lpstr>
      <vt:lpstr>Reginald Scot, Discoverie of Witchcraft, 1584</vt:lpstr>
      <vt:lpstr>Reginald Scot, Discoverie of Witchcraft, 1584, 2</vt:lpstr>
      <vt:lpstr>William Perkins, A Discourse of the Damned Art of Witchcraft, 1608</vt:lpstr>
      <vt:lpstr>Ο διάβολος στην East Anglia: Οι δίκες του Matthew Hopkins, 1645-47</vt:lpstr>
      <vt:lpstr>Ο διάβολος στην East Anglia: Οι δίκες του Matthew Hopkins, 1645-47, 2</vt:lpstr>
      <vt:lpstr>Οι μάγισσες του Hopkins</vt:lpstr>
      <vt:lpstr>Οι μάγισσες του Hopkins, 2</vt:lpstr>
      <vt:lpstr>Κυριαρχία διαβόλου στις δίκες του Hopkins  (63 από τις 110 διασταυρωμένες αφηγήσεις)</vt:lpstr>
      <vt:lpstr>Κυριαρχία διαβόλου στις δίκες του Hopkins  (63 από τις 110 διασταυρωμένες αφηγήσεις), 2</vt:lpstr>
      <vt:lpstr>Συνάντηση δαιμονολογικών θεωρήσεων ελίτ &amp; λαϊκών πεποιθήσεων για την παρουσία του διαβόλου</vt:lpstr>
      <vt:lpstr>Συνάντηση δαιμονολογικών θεωρήσεων ελίτ &amp; λαϊκών πεποιθήσεων για την παρουσία του διαβόλου, 2</vt:lpstr>
      <vt:lpstr>Αφηγηματικές στρατηγικές στις αγγλικές δίκες μαγείας</vt:lpstr>
      <vt:lpstr>Αφηγηματικές στρατηγικές στις αγγλικές δίκες μαγείας, 2</vt:lpstr>
      <vt:lpstr>Η στάση των δικαστών: από ανοιχτή αποδοχή ως έντονος σκεπτικισμός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(1/4)</vt:lpstr>
      <vt:lpstr>Σημείωμα Χρήσης Έργων Τρίτων (2/4)</vt:lpstr>
      <vt:lpstr>Σημείωμα Χρήσης Έργων Τρίτων (3/4)</vt:lpstr>
      <vt:lpstr>Σημείωμα Χρήσης Έργων Τρίτων (4/4)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252</cp:revision>
  <dcterms:created xsi:type="dcterms:W3CDTF">2012-09-06T09:03:05Z</dcterms:created>
  <dcterms:modified xsi:type="dcterms:W3CDTF">2015-01-19T13:26:52Z</dcterms:modified>
</cp:coreProperties>
</file>