
<file path=[Content_Types].xml><?xml version="1.0" encoding="utf-8"?>
<Types xmlns="http://schemas.openxmlformats.org/package/2006/content-types">
  <Default Extension="xml" ContentType="application/xml"/>
  <Default Extension="wmf" ContentType="image/x-wmf"/>
  <Default Extension="jpg" ContentType="image/jpeg"/>
  <Default Extension="jpeg" ContentType="image/jpeg"/>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notesSlides/notesSlide15.xml" ContentType="application/vnd.openxmlformats-officedocument.presentationml.notesSlide+xml"/>
  <Override PartName="/ppt/embeddings/oleObject6.bin" ContentType="application/vnd.openxmlformats-officedocument.oleObject"/>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embeddings/oleObject7.bin" ContentType="application/vnd.openxmlformats-officedocument.oleObject"/>
  <Override PartName="/ppt/embeddings/oleObject8.bin" ContentType="application/vnd.openxmlformats-officedocument.oleObject"/>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301" r:id="rId2"/>
    <p:sldId id="302" r:id="rId3"/>
    <p:sldId id="266" r:id="rId4"/>
    <p:sldId id="311" r:id="rId5"/>
    <p:sldId id="312" r:id="rId6"/>
    <p:sldId id="313" r:id="rId7"/>
    <p:sldId id="314" r:id="rId8"/>
    <p:sldId id="315" r:id="rId9"/>
    <p:sldId id="316" r:id="rId10"/>
    <p:sldId id="317" r:id="rId11"/>
    <p:sldId id="318" r:id="rId12"/>
    <p:sldId id="319" r:id="rId13"/>
    <p:sldId id="320" r:id="rId14"/>
    <p:sldId id="321" r:id="rId15"/>
    <p:sldId id="322" r:id="rId16"/>
    <p:sldId id="323" r:id="rId17"/>
    <p:sldId id="324" r:id="rId18"/>
    <p:sldId id="325" r:id="rId19"/>
    <p:sldId id="327" r:id="rId20"/>
    <p:sldId id="328" r:id="rId21"/>
    <p:sldId id="329" r:id="rId22"/>
    <p:sldId id="330" r:id="rId23"/>
    <p:sldId id="331" r:id="rId24"/>
    <p:sldId id="303" r:id="rId25"/>
    <p:sldId id="290" r:id="rId26"/>
    <p:sldId id="295" r:id="rId27"/>
    <p:sldId id="304" r:id="rId28"/>
    <p:sldId id="305" r:id="rId29"/>
    <p:sldId id="291" r:id="rId30"/>
    <p:sldId id="294" r:id="rId31"/>
    <p:sldId id="306" r:id="rId32"/>
    <p:sldId id="307" r:id="rId33"/>
    <p:sldId id="332" r:id="rId34"/>
    <p:sldId id="308" r:id="rId35"/>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01"/>
            <p14:sldId id="302"/>
            <p14:sldId id="266"/>
            <p14:sldId id="311"/>
            <p14:sldId id="312"/>
            <p14:sldId id="313"/>
            <p14:sldId id="314"/>
            <p14:sldId id="315"/>
            <p14:sldId id="316"/>
            <p14:sldId id="317"/>
            <p14:sldId id="318"/>
            <p14:sldId id="319"/>
            <p14:sldId id="320"/>
            <p14:sldId id="321"/>
            <p14:sldId id="322"/>
            <p14:sldId id="323"/>
            <p14:sldId id="324"/>
            <p14:sldId id="325"/>
            <p14:sldId id="327"/>
            <p14:sldId id="328"/>
            <p14:sldId id="329"/>
            <p14:sldId id="330"/>
            <p14:sldId id="331"/>
            <p14:sldId id="303"/>
            <p14:sldId id="290"/>
            <p14:sldId id="295"/>
            <p14:sldId id="304"/>
            <p14:sldId id="305"/>
            <p14:sldId id="291"/>
            <p14:sldId id="294"/>
          </p14:sldIdLst>
        </p14:section>
        <p14:section name="Untitled Section" id="{0F1CB131-A6BD-43D0-B8D4-1F27CEF7A05E}">
          <p14:sldIdLst>
            <p14:sldId id="306"/>
            <p14:sldId id="307"/>
            <p14:sldId id="332"/>
            <p14:sldId id="308"/>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p:scale>
          <a:sx n="75" d="100"/>
          <a:sy n="75" d="100"/>
        </p:scale>
        <p:origin x="-2224" y="-28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commentAuthors" Target="commentAuthor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 Id="rId2"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 Id="rId2" Type="http://schemas.openxmlformats.org/officeDocument/2006/relationships/image" Target="../media/image15.emf"/><Relationship Id="rId3"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wmf"/><Relationship Id="rId2" Type="http://schemas.openxmlformats.org/officeDocument/2006/relationships/image" Target="../media/image2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19/10/15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3629968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350156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350156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2995585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2185088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2995585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2995585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29955853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3501566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350156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21850884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3501566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1187057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Επαγωγική Στατιστική</a:t>
            </a: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Επαγωγική Στατιστική</a:t>
            </a: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Επαγωγική Στατιστική</a:t>
            </a: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Επαγωγική Στατιστική</a:t>
            </a: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Επαγωγική Στατιστική</a:t>
            </a: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Επαγωγική Στατιστική</a:t>
            </a: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Επαγωγική Στατιστική</a:t>
            </a: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1.bin"/><Relationship Id="rId5" Type="http://schemas.openxmlformats.org/officeDocument/2006/relationships/image" Target="../media/image3.wmf"/><Relationship Id="rId6" Type="http://schemas.openxmlformats.org/officeDocument/2006/relationships/oleObject" Target="../embeddings/oleObject2.bin"/><Relationship Id="rId7" Type="http://schemas.openxmlformats.org/officeDocument/2006/relationships/image" Target="../media/image4.w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3.bin"/><Relationship Id="rId5" Type="http://schemas.openxmlformats.org/officeDocument/2006/relationships/image" Target="../media/image14.wmf"/><Relationship Id="rId6" Type="http://schemas.openxmlformats.org/officeDocument/2006/relationships/oleObject" Target="../embeddings/oleObject4.bin"/><Relationship Id="rId7" Type="http://schemas.openxmlformats.org/officeDocument/2006/relationships/package" Target="../embeddings/Microsoft_Word_Document1.docx"/><Relationship Id="rId8" Type="http://schemas.openxmlformats.org/officeDocument/2006/relationships/image" Target="../media/image15.emf"/><Relationship Id="rId9" Type="http://schemas.openxmlformats.org/officeDocument/2006/relationships/oleObject" Target="../embeddings/oleObject5.bin"/><Relationship Id="rId10" Type="http://schemas.openxmlformats.org/officeDocument/2006/relationships/image" Target="../media/image16.w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oleObject" Target="../embeddings/oleObject6.bin"/><Relationship Id="rId5" Type="http://schemas.openxmlformats.org/officeDocument/2006/relationships/package" Target="../embeddings/Microsoft_Word_Document2.docx"/><Relationship Id="rId6" Type="http://schemas.openxmlformats.org/officeDocument/2006/relationships/image" Target="../media/image17.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oleObject" Target="../embeddings/oleObject7.bin"/><Relationship Id="rId5" Type="http://schemas.openxmlformats.org/officeDocument/2006/relationships/image" Target="../media/image21.wmf"/><Relationship Id="rId6" Type="http://schemas.openxmlformats.org/officeDocument/2006/relationships/oleObject" Target="../embeddings/oleObject8.bin"/><Relationship Id="rId7" Type="http://schemas.openxmlformats.org/officeDocument/2006/relationships/image" Target="../media/image22.w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 Id="rId3"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lstStyle/>
          <a:p>
            <a:r>
              <a:rPr lang="el-GR" dirty="0" smtClean="0">
                <a:solidFill>
                  <a:srgbClr val="5075BC"/>
                </a:solidFill>
              </a:rPr>
              <a:t>Μεθοδολογία των Επιστημών του Ανθρώπου: Στατιστική</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a:t>
            </a:r>
            <a:r>
              <a:rPr lang="el-GR" sz="2800" dirty="0" smtClean="0">
                <a:solidFill>
                  <a:srgbClr val="5075BC"/>
                </a:solidFill>
                <a:latin typeface="+mj-lt"/>
                <a:ea typeface="+mj-ea"/>
                <a:cs typeface="+mj-cs"/>
              </a:rPr>
              <a:t>2:</a:t>
            </a:r>
            <a:r>
              <a:rPr lang="en-US" sz="2800" dirty="0" smtClean="0">
                <a:solidFill>
                  <a:srgbClr val="5075BC"/>
                </a:solidFill>
                <a:latin typeface="+mj-lt"/>
                <a:ea typeface="+mj-ea"/>
                <a:cs typeface="+mj-cs"/>
              </a:rPr>
              <a:t> </a:t>
            </a:r>
            <a:r>
              <a:rPr lang="el-GR" sz="2800" dirty="0" smtClean="0"/>
              <a:t>Επαγωγική Στατιστική</a:t>
            </a:r>
            <a:endParaRPr lang="en-US" sz="2800" dirty="0" smtClean="0"/>
          </a:p>
          <a:p>
            <a:endParaRPr lang="el-GR" sz="2800" dirty="0"/>
          </a:p>
          <a:p>
            <a:r>
              <a:rPr lang="el-GR" sz="2800" dirty="0" smtClean="0"/>
              <a:t>Βασίλης Γιαλαμάς</a:t>
            </a:r>
          </a:p>
          <a:p>
            <a:r>
              <a:rPr lang="el-GR" sz="2800" dirty="0" smtClean="0"/>
              <a:t>Σχολή Επιστημών της Αγωγής</a:t>
            </a:r>
          </a:p>
          <a:p>
            <a:r>
              <a:rPr lang="el-GR" sz="2800" dirty="0" smtClean="0"/>
              <a:t>Τμήμα</a:t>
            </a:r>
            <a:r>
              <a:rPr lang="en-US" sz="2800" dirty="0" smtClean="0"/>
              <a:t> </a:t>
            </a:r>
            <a:r>
              <a:rPr lang="el-GR" sz="2800" dirty="0" smtClean="0"/>
              <a:t>Εκπαίδευσης και Αγωγής στην Προσχολική Ηλικία</a:t>
            </a:r>
            <a:endParaRPr lang="en-US" sz="2800" dirty="0" smtClean="0"/>
          </a:p>
          <a:p>
            <a:endParaRPr lang="el-GR" sz="2800" dirty="0" smtClean="0"/>
          </a:p>
        </p:txBody>
      </p:sp>
    </p:spTree>
    <p:extLst>
      <p:ext uri="{BB962C8B-B14F-4D97-AF65-F5344CB8AC3E}">
        <p14:creationId xmlns:p14="http://schemas.microsoft.com/office/powerpoint/2010/main" val="202670969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Περιεχόμενα ενότητας</a:t>
            </a:r>
            <a:endParaRPr lang="el-GR" dirty="0"/>
          </a:p>
        </p:txBody>
      </p:sp>
      <p:sp>
        <p:nvSpPr>
          <p:cNvPr id="3" name="Content Placeholder 2"/>
          <p:cNvSpPr>
            <a:spLocks noGrp="1"/>
          </p:cNvSpPr>
          <p:nvPr>
            <p:ph idx="1"/>
          </p:nvPr>
        </p:nvSpPr>
        <p:spPr/>
        <p:txBody>
          <a:bodyPr>
            <a:normAutofit/>
          </a:bodyPr>
          <a:lstStyle/>
          <a:p>
            <a:pPr marL="0" indent="0">
              <a:buNone/>
            </a:pPr>
            <a:r>
              <a:rPr lang="el-GR" dirty="0"/>
              <a:t>Παρουσιάζονται οι βασικές έννοιες του ελέγχου υποθέσεων που αφορούν στη σύγκριση μέσων τιμών και τη συνάφεια μεταξύ δυο μεταβλητών. Γίνεται επίσης εισαγωγή στην εκτιμητική της μέσης τιμής με τη βοήθεια των διαστημάτων εμπιστοσύνης.</a:t>
            </a:r>
          </a:p>
        </p:txBody>
      </p:sp>
    </p:spTree>
    <p:extLst>
      <p:ext uri="{BB962C8B-B14F-4D97-AF65-F5344CB8AC3E}">
        <p14:creationId xmlns:p14="http://schemas.microsoft.com/office/powerpoint/2010/main" val="112941797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ctrTitle"/>
          </p:nvPr>
        </p:nvSpPr>
        <p:spPr/>
        <p:txBody>
          <a:bodyPr>
            <a:normAutofit/>
          </a:bodyPr>
          <a:lstStyle/>
          <a:p>
            <a:r>
              <a:rPr lang="el-GR" dirty="0"/>
              <a:t>Γραμμική </a:t>
            </a:r>
            <a:r>
              <a:rPr lang="el-GR" dirty="0" smtClean="0"/>
              <a:t>παλινδρόμηση</a:t>
            </a:r>
            <a:br>
              <a:rPr lang="el-GR" dirty="0" smtClean="0"/>
            </a:br>
            <a:r>
              <a:rPr lang="el-GR" dirty="0" smtClean="0"/>
              <a:t>και Συσχέτιση</a:t>
            </a:r>
            <a:endParaRPr lang="el-GR" dirty="0"/>
          </a:p>
        </p:txBody>
      </p:sp>
    </p:spTree>
    <p:extLst>
      <p:ext uri="{BB962C8B-B14F-4D97-AF65-F5344CB8AC3E}">
        <p14:creationId xmlns:p14="http://schemas.microsoft.com/office/powerpoint/2010/main" val="4466627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Έλεγχοι </a:t>
            </a:r>
            <a:r>
              <a:rPr lang="el-GR" dirty="0"/>
              <a:t>με </a:t>
            </a:r>
            <a:r>
              <a:rPr lang="el-GR" dirty="0" smtClean="0"/>
              <a:t>τον</a:t>
            </a:r>
            <a:br>
              <a:rPr lang="el-GR" dirty="0" smtClean="0"/>
            </a:br>
            <a:r>
              <a:rPr lang="el-GR" dirty="0" smtClean="0"/>
              <a:t>συντελεστή </a:t>
            </a:r>
            <a:r>
              <a:rPr lang="el-GR" dirty="0"/>
              <a:t>συσχέτισης </a:t>
            </a:r>
            <a:r>
              <a:rPr lang="en-US" dirty="0" smtClean="0"/>
              <a:t>r</a:t>
            </a:r>
            <a:r>
              <a:rPr lang="el-GR" dirty="0" smtClean="0"/>
              <a:t> (1 από 20)</a:t>
            </a:r>
            <a:endParaRPr lang="el-GR" dirty="0"/>
          </a:p>
        </p:txBody>
      </p:sp>
      <p:sp>
        <p:nvSpPr>
          <p:cNvPr id="3" name="Θέση περιεχομένου 2"/>
          <p:cNvSpPr>
            <a:spLocks noGrp="1"/>
          </p:cNvSpPr>
          <p:nvPr>
            <p:ph idx="1"/>
          </p:nvPr>
        </p:nvSpPr>
        <p:spPr/>
        <p:txBody>
          <a:bodyPr>
            <a:normAutofit fontScale="85000" lnSpcReduction="20000"/>
          </a:bodyPr>
          <a:lstStyle/>
          <a:p>
            <a:pPr marL="0" indent="0">
              <a:spcBef>
                <a:spcPct val="50000"/>
              </a:spcBef>
              <a:buNone/>
            </a:pPr>
            <a:r>
              <a:rPr lang="el-GR" sz="2800" dirty="0"/>
              <a:t>Στην ενότητα αυτή μελετάται η σχέση ανάμεσα σε δυο ποσοτικά χαρακτηριστικά (μεταβλητές). </a:t>
            </a:r>
          </a:p>
          <a:p>
            <a:pPr marL="0" indent="0">
              <a:spcBef>
                <a:spcPct val="50000"/>
              </a:spcBef>
              <a:buNone/>
            </a:pPr>
            <a:r>
              <a:rPr lang="el-GR" sz="2800" dirty="0"/>
              <a:t>Για το σκοπό αυτό κατασκευάζουμε ένα </a:t>
            </a:r>
            <a:r>
              <a:rPr lang="el-GR" sz="2800" b="1" dirty="0"/>
              <a:t>διάγραμμα σκεδασμού</a:t>
            </a:r>
            <a:r>
              <a:rPr lang="el-GR" sz="2800" dirty="0"/>
              <a:t> στο οποίο τα άτομα ενός δείγματος παριστάνονται ως σημεία με συντεταγμένες τις τιμές τους στις δυο μελετώμενες </a:t>
            </a:r>
            <a:r>
              <a:rPr lang="el-GR" sz="2800" dirty="0" smtClean="0"/>
              <a:t>μεταβλητές</a:t>
            </a:r>
            <a:r>
              <a:rPr lang="el-GR" sz="2800" dirty="0"/>
              <a:t>.</a:t>
            </a:r>
          </a:p>
          <a:p>
            <a:pPr marL="0" indent="0">
              <a:spcBef>
                <a:spcPct val="50000"/>
              </a:spcBef>
              <a:buNone/>
            </a:pPr>
            <a:r>
              <a:rPr lang="el-GR" sz="2800" dirty="0"/>
              <a:t>Το διάγραμμα σκεδασμού επιτρέπει να διαπιστώσουμε κατά πόσο το σχήμα του «νέφους» των ατόμων-</a:t>
            </a:r>
            <a:r>
              <a:rPr lang="el-GR" sz="2800" dirty="0" smtClean="0"/>
              <a:t>σημείων </a:t>
            </a:r>
            <a:r>
              <a:rPr lang="el-GR" sz="2800" dirty="0"/>
              <a:t>μπορεί ή όχι να περιγραφεί από ένα μαθηματικό μοντέλο.</a:t>
            </a:r>
          </a:p>
          <a:p>
            <a:pPr marL="0" indent="0">
              <a:spcBef>
                <a:spcPct val="50000"/>
              </a:spcBef>
              <a:buNone/>
            </a:pPr>
            <a:r>
              <a:rPr lang="el-GR" sz="2800" dirty="0"/>
              <a:t>Στην παρούσα ενότητα θα μελετήσουμε μόνο περιπτώσεις που το σχήμα του νέφους προσομοιώνεται επαρκώς από μια ευθεία γραμμή.</a:t>
            </a:r>
          </a:p>
        </p:txBody>
      </p:sp>
    </p:spTree>
    <p:extLst>
      <p:ext uri="{BB962C8B-B14F-4D97-AF65-F5344CB8AC3E}">
        <p14:creationId xmlns:p14="http://schemas.microsoft.com/office/powerpoint/2010/main" val="31172403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Έλεγχοι με τον</a:t>
            </a:r>
            <a:br>
              <a:rPr lang="el-GR" dirty="0"/>
            </a:br>
            <a:r>
              <a:rPr lang="el-GR" dirty="0"/>
              <a:t>συντελεστή συσχέτισης </a:t>
            </a:r>
            <a:r>
              <a:rPr lang="en-US" dirty="0"/>
              <a:t>r</a:t>
            </a:r>
            <a:r>
              <a:rPr lang="el-GR" dirty="0"/>
              <a:t> </a:t>
            </a:r>
            <a:r>
              <a:rPr lang="el-GR" dirty="0" smtClean="0"/>
              <a:t>(2 </a:t>
            </a:r>
            <a:r>
              <a:rPr lang="el-GR" dirty="0"/>
              <a:t>από 20)</a:t>
            </a:r>
          </a:p>
        </p:txBody>
      </p:sp>
      <p:sp>
        <p:nvSpPr>
          <p:cNvPr id="3" name="Θέση περιεχομένου 2"/>
          <p:cNvSpPr>
            <a:spLocks noGrp="1"/>
          </p:cNvSpPr>
          <p:nvPr>
            <p:ph idx="1"/>
          </p:nvPr>
        </p:nvSpPr>
        <p:spPr/>
        <p:txBody>
          <a:bodyPr>
            <a:normAutofit fontScale="85000" lnSpcReduction="20000"/>
          </a:bodyPr>
          <a:lstStyle/>
          <a:p>
            <a:pPr marL="0" indent="0">
              <a:buNone/>
            </a:pPr>
            <a:r>
              <a:rPr lang="el-GR" sz="2800" b="1" dirty="0"/>
              <a:t>Ερευνητικό </a:t>
            </a:r>
            <a:r>
              <a:rPr lang="el-GR" sz="2800" b="1" dirty="0" smtClean="0"/>
              <a:t>ερώτημα:</a:t>
            </a:r>
            <a:r>
              <a:rPr lang="el-GR" sz="2800" dirty="0" smtClean="0"/>
              <a:t> </a:t>
            </a:r>
            <a:r>
              <a:rPr lang="el-GR" sz="2800" dirty="0"/>
              <a:t>Υπάρχει σχέση ανάμεσα στον «αριθμό γεννήσεων» και το «προσδόκιμο επιβίωσης των γυναικών» σε μια χώρα;</a:t>
            </a:r>
          </a:p>
          <a:p>
            <a:pPr marL="0" indent="0">
              <a:buNone/>
            </a:pPr>
            <a:r>
              <a:rPr lang="el-GR" sz="2800" b="1" dirty="0" smtClean="0"/>
              <a:t>Μέτρηση</a:t>
            </a:r>
            <a:r>
              <a:rPr lang="el-GR" sz="2800" b="1" dirty="0"/>
              <a:t>: </a:t>
            </a:r>
            <a:r>
              <a:rPr lang="el-GR" sz="2800" dirty="0" smtClean="0"/>
              <a:t>Καταγράφεται </a:t>
            </a:r>
            <a:r>
              <a:rPr lang="el-GR" sz="2800" dirty="0"/>
              <a:t>ο αριθμός των γεννήσεων </a:t>
            </a:r>
            <a:r>
              <a:rPr lang="el-GR" sz="2800" dirty="0" smtClean="0"/>
              <a:t>ανά </a:t>
            </a:r>
            <a:r>
              <a:rPr lang="el-GR" sz="2800" dirty="0"/>
              <a:t>1000 κατοίκους μιας χώρας καθώς και το προσδόκιμο επιβίωσης, σε έτη, των γυναικών της χώρας.</a:t>
            </a:r>
          </a:p>
          <a:p>
            <a:pPr marL="0" indent="0">
              <a:buNone/>
            </a:pPr>
            <a:r>
              <a:rPr lang="el-GR" sz="2800" b="1" dirty="0" smtClean="0"/>
              <a:t>Σχηματίζονται </a:t>
            </a:r>
            <a:r>
              <a:rPr lang="el-GR" sz="2800" b="1" dirty="0"/>
              <a:t>οι στατιστικές </a:t>
            </a:r>
            <a:r>
              <a:rPr lang="el-GR" sz="2800" b="1" dirty="0" smtClean="0"/>
              <a:t>υποθέσεις:</a:t>
            </a:r>
          </a:p>
          <a:p>
            <a:pPr marL="0" indent="0">
              <a:buNone/>
            </a:pPr>
            <a:r>
              <a:rPr lang="el-GR" sz="2800" b="1" dirty="0" smtClean="0"/>
              <a:t>Η</a:t>
            </a:r>
            <a:r>
              <a:rPr lang="el-GR" sz="2800" b="1" baseline="-25000" dirty="0" smtClean="0"/>
              <a:t>0</a:t>
            </a:r>
            <a:r>
              <a:rPr lang="el-GR" sz="2800" b="1" dirty="0" smtClean="0"/>
              <a:t>:</a:t>
            </a:r>
            <a:r>
              <a:rPr lang="el-GR" sz="2800" dirty="0" smtClean="0"/>
              <a:t> Δεν </a:t>
            </a:r>
            <a:r>
              <a:rPr lang="el-GR" sz="2800" dirty="0"/>
              <a:t>υπάρχει συσχέτιση μεταξύ «αριθμού γεννήσεων» και «προσδόκιμου επιβίωσης των γυναικών» μιας </a:t>
            </a:r>
            <a:r>
              <a:rPr lang="el-GR" sz="2800" dirty="0" smtClean="0"/>
              <a:t>χώρας</a:t>
            </a:r>
            <a:endParaRPr lang="el-GR" sz="2800" dirty="0"/>
          </a:p>
          <a:p>
            <a:pPr marL="0" indent="0">
              <a:buNone/>
            </a:pPr>
            <a:r>
              <a:rPr lang="el-GR" sz="2800" b="1" dirty="0" smtClean="0"/>
              <a:t>Η</a:t>
            </a:r>
            <a:r>
              <a:rPr lang="el-GR" sz="2800" b="1" baseline="-25000" dirty="0" smtClean="0"/>
              <a:t>Α</a:t>
            </a:r>
            <a:r>
              <a:rPr lang="el-GR" sz="2800" b="1" dirty="0" smtClean="0"/>
              <a:t>:</a:t>
            </a:r>
            <a:r>
              <a:rPr lang="el-GR" sz="2800" dirty="0" smtClean="0"/>
              <a:t> </a:t>
            </a:r>
            <a:r>
              <a:rPr lang="el-GR" sz="2800" dirty="0"/>
              <a:t>Υπάρχει συσχέτιση</a:t>
            </a:r>
          </a:p>
          <a:p>
            <a:pPr marL="0" lvl="1" indent="0">
              <a:buNone/>
            </a:pPr>
            <a:r>
              <a:rPr lang="el-GR" sz="2800" b="1" dirty="0" smtClean="0"/>
              <a:t>Δείγμα:</a:t>
            </a:r>
            <a:r>
              <a:rPr lang="el-GR" sz="2800" dirty="0" smtClean="0"/>
              <a:t> </a:t>
            </a:r>
            <a:r>
              <a:rPr lang="el-GR" dirty="0"/>
              <a:t> </a:t>
            </a:r>
            <a:r>
              <a:rPr lang="el-GR" dirty="0" smtClean="0"/>
              <a:t>Ο έλεγχος </a:t>
            </a:r>
            <a:r>
              <a:rPr lang="el-GR" dirty="0"/>
              <a:t>θα εκτελεστεί με ένα τυχαίο δείγμα Ν=15 χωρών</a:t>
            </a:r>
          </a:p>
          <a:p>
            <a:pPr marL="0" lvl="1" indent="0">
              <a:buNone/>
            </a:pPr>
            <a:endParaRPr lang="el-GR" sz="2800" dirty="0"/>
          </a:p>
        </p:txBody>
      </p:sp>
      <p:graphicFrame>
        <p:nvGraphicFramePr>
          <p:cNvPr id="4" name="4 - Αντικείμενο"/>
          <p:cNvGraphicFramePr>
            <a:graphicFrameLocks noChangeAspect="1"/>
          </p:cNvGraphicFramePr>
          <p:nvPr>
            <p:extLst>
              <p:ext uri="{D42A27DB-BD31-4B8C-83A1-F6EECF244321}">
                <p14:modId xmlns:p14="http://schemas.microsoft.com/office/powerpoint/2010/main" val="987649803"/>
              </p:ext>
            </p:extLst>
          </p:nvPr>
        </p:nvGraphicFramePr>
        <p:xfrm>
          <a:off x="7302043" y="4365104"/>
          <a:ext cx="1158389" cy="360040"/>
        </p:xfrm>
        <a:graphic>
          <a:graphicData uri="http://schemas.openxmlformats.org/presentationml/2006/ole">
            <mc:AlternateContent xmlns:mc="http://schemas.openxmlformats.org/markup-compatibility/2006">
              <mc:Choice xmlns:v="urn:schemas-microsoft-com:vml" Requires="v">
                <p:oleObj spid="_x0000_s1054" name="Εξίσωση" r:id="rId4" imgW="939600" imgH="291960" progId="Equation.3">
                  <p:embed/>
                </p:oleObj>
              </mc:Choice>
              <mc:Fallback>
                <p:oleObj name="Εξίσωση" r:id="rId4" imgW="939600" imgH="29196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2043" y="4365104"/>
                        <a:ext cx="1158389" cy="360040"/>
                      </a:xfrm>
                      <a:prstGeom prst="rect">
                        <a:avLst/>
                      </a:prstGeom>
                      <a:noFill/>
                    </p:spPr>
                  </p:pic>
                </p:oleObj>
              </mc:Fallback>
            </mc:AlternateContent>
          </a:graphicData>
        </a:graphic>
      </p:graphicFrame>
      <p:graphicFrame>
        <p:nvGraphicFramePr>
          <p:cNvPr id="5" name="5 - Αντικείμενο"/>
          <p:cNvGraphicFramePr>
            <a:graphicFrameLocks noChangeAspect="1"/>
          </p:cNvGraphicFramePr>
          <p:nvPr>
            <p:extLst>
              <p:ext uri="{D42A27DB-BD31-4B8C-83A1-F6EECF244321}">
                <p14:modId xmlns:p14="http://schemas.microsoft.com/office/powerpoint/2010/main" val="2074138336"/>
              </p:ext>
            </p:extLst>
          </p:nvPr>
        </p:nvGraphicFramePr>
        <p:xfrm>
          <a:off x="3469965" y="4797152"/>
          <a:ext cx="1390067" cy="432048"/>
        </p:xfrm>
        <a:graphic>
          <a:graphicData uri="http://schemas.openxmlformats.org/presentationml/2006/ole">
            <mc:AlternateContent xmlns:mc="http://schemas.openxmlformats.org/markup-compatibility/2006">
              <mc:Choice xmlns:v="urn:schemas-microsoft-com:vml" Requires="v">
                <p:oleObj spid="_x0000_s1055" name="Εξίσωση" r:id="rId6" imgW="939600" imgH="291960" progId="Equation.3">
                  <p:embed/>
                </p:oleObj>
              </mc:Choice>
              <mc:Fallback>
                <p:oleObj name="Εξίσωση" r:id="rId6" imgW="939600" imgH="29196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69965" y="4797152"/>
                        <a:ext cx="1390067" cy="432048"/>
                      </a:xfrm>
                      <a:prstGeom prst="rect">
                        <a:avLst/>
                      </a:prstGeom>
                      <a:noFill/>
                    </p:spPr>
                  </p:pic>
                </p:oleObj>
              </mc:Fallback>
            </mc:AlternateContent>
          </a:graphicData>
        </a:graphic>
      </p:graphicFrame>
    </p:spTree>
    <p:extLst>
      <p:ext uri="{BB962C8B-B14F-4D97-AF65-F5344CB8AC3E}">
        <p14:creationId xmlns:p14="http://schemas.microsoft.com/office/powerpoint/2010/main" val="350663076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normAutofit fontScale="90000"/>
          </a:bodyPr>
          <a:lstStyle/>
          <a:p>
            <a:r>
              <a:rPr lang="el-GR" dirty="0"/>
              <a:t>Έλεγχοι με τον</a:t>
            </a:r>
            <a:br>
              <a:rPr lang="el-GR" dirty="0"/>
            </a:br>
            <a:r>
              <a:rPr lang="el-GR" dirty="0"/>
              <a:t>συντελεστή συσχέτισης </a:t>
            </a:r>
            <a:r>
              <a:rPr lang="en-US" dirty="0"/>
              <a:t>r</a:t>
            </a:r>
            <a:r>
              <a:rPr lang="el-GR" dirty="0"/>
              <a:t> </a:t>
            </a:r>
            <a:r>
              <a:rPr lang="el-GR" dirty="0" smtClean="0"/>
              <a:t>(3 </a:t>
            </a:r>
            <a:r>
              <a:rPr lang="el-GR" dirty="0"/>
              <a:t>από 20)</a:t>
            </a:r>
          </a:p>
        </p:txBody>
      </p:sp>
      <p:pic>
        <p:nvPicPr>
          <p:cNvPr id="3" name="Picture Placeholder 2" descr="Εικόνα οθόνης ηλεκτρονικού υπολογιστή που γίνεται χρήση του SPSS"/>
          <p:cNvPicPr>
            <a:picLocks noGrp="1" noChangeAspect="1"/>
          </p:cNvPicPr>
          <p:nvPr>
            <p:ph type="pic" idx="1"/>
          </p:nvPr>
        </p:nvPicPr>
        <p:blipFill rotWithShape="1">
          <a:blip r:embed="rId3" cstate="print">
            <a:extLst>
              <a:ext uri="{28A0092B-C50C-407E-A947-70E740481C1C}">
                <a14:useLocalDpi xmlns:a14="http://schemas.microsoft.com/office/drawing/2010/main" val="0"/>
              </a:ext>
            </a:extLst>
          </a:blip>
          <a:srcRect l="-9525" r="-9525" b="6385"/>
          <a:stretch/>
        </p:blipFill>
        <p:spPr>
          <a:xfrm>
            <a:off x="1792288" y="1556792"/>
            <a:ext cx="5486400" cy="3235682"/>
          </a:xfrm>
        </p:spPr>
      </p:pic>
    </p:spTree>
    <p:extLst>
      <p:ext uri="{BB962C8B-B14F-4D97-AF65-F5344CB8AC3E}">
        <p14:creationId xmlns:p14="http://schemas.microsoft.com/office/powerpoint/2010/main" val="425233390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normAutofit fontScale="90000"/>
          </a:bodyPr>
          <a:lstStyle/>
          <a:p>
            <a:r>
              <a:rPr lang="el-GR" dirty="0"/>
              <a:t>Έλεγχοι με τον</a:t>
            </a:r>
            <a:br>
              <a:rPr lang="el-GR" dirty="0"/>
            </a:br>
            <a:r>
              <a:rPr lang="el-GR" dirty="0"/>
              <a:t>συντελεστή συσχέτισης </a:t>
            </a:r>
            <a:r>
              <a:rPr lang="en-US" dirty="0"/>
              <a:t>r</a:t>
            </a:r>
            <a:r>
              <a:rPr lang="el-GR" dirty="0"/>
              <a:t> </a:t>
            </a:r>
            <a:r>
              <a:rPr lang="el-GR" dirty="0" smtClean="0"/>
              <a:t>(4 </a:t>
            </a:r>
            <a:r>
              <a:rPr lang="el-GR" dirty="0"/>
              <a:t>από 20)</a:t>
            </a:r>
          </a:p>
        </p:txBody>
      </p:sp>
      <p:pic>
        <p:nvPicPr>
          <p:cNvPr id="3" name="Picture Placeholder 2" descr="Εικόνα οθόνης ηλεκτρονικού υπολογιστή που γίνεται χρήση του SPSS"/>
          <p:cNvPicPr>
            <a:picLocks noGrp="1" noChangeAspect="1"/>
          </p:cNvPicPr>
          <p:nvPr>
            <p:ph type="pic" idx="1"/>
          </p:nvPr>
        </p:nvPicPr>
        <p:blipFill rotWithShape="1">
          <a:blip r:embed="rId3" cstate="print">
            <a:extLst>
              <a:ext uri="{28A0092B-C50C-407E-A947-70E740481C1C}">
                <a14:useLocalDpi xmlns:a14="http://schemas.microsoft.com/office/drawing/2010/main" val="0"/>
              </a:ext>
            </a:extLst>
          </a:blip>
          <a:srcRect l="-9525" r="-9525" b="5948"/>
          <a:stretch/>
        </p:blipFill>
        <p:spPr>
          <a:xfrm>
            <a:off x="1792288" y="1556792"/>
            <a:ext cx="5486400" cy="3250800"/>
          </a:xfrm>
        </p:spPr>
      </p:pic>
    </p:spTree>
    <p:extLst>
      <p:ext uri="{BB962C8B-B14F-4D97-AF65-F5344CB8AC3E}">
        <p14:creationId xmlns:p14="http://schemas.microsoft.com/office/powerpoint/2010/main" val="425233390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p:txBody>
          <a:bodyPr>
            <a:noAutofit/>
          </a:bodyPr>
          <a:lstStyle/>
          <a:p>
            <a:r>
              <a:rPr lang="el-GR" sz="1800" b="1" dirty="0"/>
              <a:t>Διάγραμμα </a:t>
            </a:r>
            <a:r>
              <a:rPr lang="el-GR" sz="1800" b="1" dirty="0" smtClean="0"/>
              <a:t>σκεδασμού</a:t>
            </a:r>
          </a:p>
          <a:p>
            <a:r>
              <a:rPr lang="el-GR" sz="1800" dirty="0"/>
              <a:t>Τα τρία στοιχεία της σχέσης: </a:t>
            </a:r>
          </a:p>
          <a:p>
            <a:r>
              <a:rPr lang="el-GR" sz="1800" b="1" dirty="0" smtClean="0"/>
              <a:t>Μορφή</a:t>
            </a:r>
            <a:r>
              <a:rPr lang="el-GR" sz="1800" b="1" dirty="0" smtClean="0">
                <a:solidFill>
                  <a:srgbClr val="000000"/>
                </a:solidFill>
              </a:rPr>
              <a:t>:</a:t>
            </a:r>
            <a:r>
              <a:rPr lang="el-GR" sz="1800" dirty="0" smtClean="0">
                <a:solidFill>
                  <a:srgbClr val="000000"/>
                </a:solidFill>
              </a:rPr>
              <a:t> γραμμική</a:t>
            </a:r>
          </a:p>
          <a:p>
            <a:r>
              <a:rPr lang="el-GR" sz="1800" dirty="0" smtClean="0">
                <a:solidFill>
                  <a:srgbClr val="000000"/>
                </a:solidFill>
              </a:rPr>
              <a:t>Το </a:t>
            </a:r>
            <a:r>
              <a:rPr lang="el-GR" sz="1800" dirty="0">
                <a:solidFill>
                  <a:srgbClr val="000000"/>
                </a:solidFill>
              </a:rPr>
              <a:t>«νέφος» των χωρών προσομοιώνεται ικανοποιητικά από μια ευθεία </a:t>
            </a:r>
            <a:r>
              <a:rPr lang="el-GR" sz="1800" dirty="0" smtClean="0">
                <a:solidFill>
                  <a:srgbClr val="000000"/>
                </a:solidFill>
              </a:rPr>
              <a:t>γραμμή.</a:t>
            </a:r>
            <a:endParaRPr lang="el-GR" sz="1800" dirty="0" smtClean="0"/>
          </a:p>
          <a:p>
            <a:r>
              <a:rPr lang="el-GR" sz="1800" b="1" dirty="0" smtClean="0"/>
              <a:t>Κατεύθυνση: </a:t>
            </a:r>
            <a:r>
              <a:rPr lang="el-GR" sz="1800" dirty="0" smtClean="0">
                <a:solidFill>
                  <a:srgbClr val="000000"/>
                </a:solidFill>
              </a:rPr>
              <a:t>αρνητική</a:t>
            </a:r>
            <a:endParaRPr lang="el-GR" sz="1800" dirty="0"/>
          </a:p>
          <a:p>
            <a:r>
              <a:rPr lang="el-GR" sz="1800" dirty="0">
                <a:solidFill>
                  <a:srgbClr val="000000"/>
                </a:solidFill>
              </a:rPr>
              <a:t>Καθώς ο αριθμός γεννήσεων αυξάνει το προσδόκιμο επιβίωσης </a:t>
            </a:r>
            <a:r>
              <a:rPr lang="el-GR" sz="1800" dirty="0" smtClean="0">
                <a:solidFill>
                  <a:srgbClr val="000000"/>
                </a:solidFill>
              </a:rPr>
              <a:t>ελαττώνεται.</a:t>
            </a:r>
            <a:endParaRPr lang="el-GR" sz="1800" dirty="0" smtClean="0"/>
          </a:p>
          <a:p>
            <a:r>
              <a:rPr lang="el-GR" sz="1800" b="1" dirty="0" smtClean="0"/>
              <a:t>Ένταση: </a:t>
            </a:r>
            <a:r>
              <a:rPr lang="el-GR" sz="1800" dirty="0" smtClean="0"/>
              <a:t>ισχυρή</a:t>
            </a:r>
          </a:p>
          <a:p>
            <a:r>
              <a:rPr lang="el-GR" sz="1800" dirty="0">
                <a:solidFill>
                  <a:srgbClr val="000000"/>
                </a:solidFill>
              </a:rPr>
              <a:t>Οι χώρες τοποθετούνται πολύ κοντά στην ευθεία </a:t>
            </a:r>
            <a:r>
              <a:rPr lang="el-GR" sz="1800" dirty="0" smtClean="0">
                <a:solidFill>
                  <a:srgbClr val="000000"/>
                </a:solidFill>
              </a:rPr>
              <a:t>γραμμή</a:t>
            </a:r>
            <a:endParaRPr lang="el-GR" sz="1800" dirty="0">
              <a:solidFill>
                <a:srgbClr val="000000"/>
              </a:solidFill>
            </a:endParaRPr>
          </a:p>
        </p:txBody>
      </p:sp>
      <p:sp>
        <p:nvSpPr>
          <p:cNvPr id="5" name="Τίτλος 4"/>
          <p:cNvSpPr>
            <a:spLocks noGrp="1"/>
          </p:cNvSpPr>
          <p:nvPr>
            <p:ph type="title"/>
          </p:nvPr>
        </p:nvSpPr>
        <p:spPr/>
        <p:txBody>
          <a:bodyPr>
            <a:normAutofit fontScale="90000"/>
          </a:bodyPr>
          <a:lstStyle/>
          <a:p>
            <a:r>
              <a:rPr lang="el-GR" dirty="0"/>
              <a:t>Έλεγχοι με τον</a:t>
            </a:r>
            <a:br>
              <a:rPr lang="el-GR" dirty="0"/>
            </a:br>
            <a:r>
              <a:rPr lang="el-GR" dirty="0"/>
              <a:t>συντελεστή συσχέτισης </a:t>
            </a:r>
            <a:r>
              <a:rPr lang="en-US" dirty="0"/>
              <a:t>r</a:t>
            </a:r>
            <a:r>
              <a:rPr lang="el-GR" dirty="0"/>
              <a:t> </a:t>
            </a:r>
            <a:r>
              <a:rPr lang="el-GR" dirty="0" smtClean="0"/>
              <a:t>(5 </a:t>
            </a:r>
            <a:r>
              <a:rPr lang="el-GR" dirty="0"/>
              <a:t>από 20)</a:t>
            </a:r>
          </a:p>
        </p:txBody>
      </p:sp>
      <p:pic>
        <p:nvPicPr>
          <p:cNvPr id="4" name="Content Placeholder 3" descr="Εικόνα γραφικής παράστασης αριθμού γεννήσεων προς προσδόκιμα έτη επιβίωσης"/>
          <p:cNvPicPr>
            <a:picLocks noGrp="1" noChangeAspect="1"/>
          </p:cNvPicPr>
          <p:nvPr>
            <p:ph idx="1"/>
          </p:nvPr>
        </p:nvPicPr>
        <p:blipFill>
          <a:blip r:embed="rId3">
            <a:extLst>
              <a:ext uri="{28A0092B-C50C-407E-A947-70E740481C1C}">
                <a14:useLocalDpi xmlns:a14="http://schemas.microsoft.com/office/drawing/2010/main" val="0"/>
              </a:ext>
            </a:extLst>
          </a:blip>
          <a:srcRect l="-5523" r="-5523"/>
          <a:stretch>
            <a:fillRect/>
          </a:stretch>
        </p:blipFill>
        <p:spPr/>
      </p:pic>
      <p:sp>
        <p:nvSpPr>
          <p:cNvPr id="7" name="8 - Ελεύθερη σχεδίαση"/>
          <p:cNvSpPr/>
          <p:nvPr/>
        </p:nvSpPr>
        <p:spPr>
          <a:xfrm>
            <a:off x="4499992" y="2229088"/>
            <a:ext cx="3816424" cy="3144128"/>
          </a:xfrm>
          <a:custGeom>
            <a:avLst/>
            <a:gdLst>
              <a:gd name="connsiteX0" fmla="*/ 60157 w 4442846"/>
              <a:gd name="connsiteY0" fmla="*/ 73866 h 3504168"/>
              <a:gd name="connsiteX1" fmla="*/ 132347 w 4442846"/>
              <a:gd name="connsiteY1" fmla="*/ 458876 h 3504168"/>
              <a:gd name="connsiteX2" fmla="*/ 264694 w 4442846"/>
              <a:gd name="connsiteY2" fmla="*/ 555129 h 3504168"/>
              <a:gd name="connsiteX3" fmla="*/ 312821 w 4442846"/>
              <a:gd name="connsiteY3" fmla="*/ 627318 h 3504168"/>
              <a:gd name="connsiteX4" fmla="*/ 372978 w 4442846"/>
              <a:gd name="connsiteY4" fmla="*/ 747634 h 3504168"/>
              <a:gd name="connsiteX5" fmla="*/ 649705 w 4442846"/>
              <a:gd name="connsiteY5" fmla="*/ 1012329 h 3504168"/>
              <a:gd name="connsiteX6" fmla="*/ 685800 w 4442846"/>
              <a:gd name="connsiteY6" fmla="*/ 1060455 h 3504168"/>
              <a:gd name="connsiteX7" fmla="*/ 794084 w 4442846"/>
              <a:gd name="connsiteY7" fmla="*/ 1204834 h 3504168"/>
              <a:gd name="connsiteX8" fmla="*/ 926431 w 4442846"/>
              <a:gd name="connsiteY8" fmla="*/ 1337182 h 3504168"/>
              <a:gd name="connsiteX9" fmla="*/ 1022684 w 4442846"/>
              <a:gd name="connsiteY9" fmla="*/ 1481561 h 3504168"/>
              <a:gd name="connsiteX10" fmla="*/ 1215189 w 4442846"/>
              <a:gd name="connsiteY10" fmla="*/ 1674066 h 3504168"/>
              <a:gd name="connsiteX11" fmla="*/ 1335505 w 4442846"/>
              <a:gd name="connsiteY11" fmla="*/ 1806413 h 3504168"/>
              <a:gd name="connsiteX12" fmla="*/ 1528010 w 4442846"/>
              <a:gd name="connsiteY12" fmla="*/ 1926729 h 3504168"/>
              <a:gd name="connsiteX13" fmla="*/ 1564105 w 4442846"/>
              <a:gd name="connsiteY13" fmla="*/ 1938761 h 3504168"/>
              <a:gd name="connsiteX14" fmla="*/ 1720515 w 4442846"/>
              <a:gd name="connsiteY14" fmla="*/ 2047045 h 3504168"/>
              <a:gd name="connsiteX15" fmla="*/ 1804736 w 4442846"/>
              <a:gd name="connsiteY15" fmla="*/ 2143297 h 3504168"/>
              <a:gd name="connsiteX16" fmla="*/ 1949115 w 4442846"/>
              <a:gd name="connsiteY16" fmla="*/ 2299708 h 3504168"/>
              <a:gd name="connsiteX17" fmla="*/ 2201778 w 4442846"/>
              <a:gd name="connsiteY17" fmla="*/ 2468150 h 3504168"/>
              <a:gd name="connsiteX18" fmla="*/ 2273968 w 4442846"/>
              <a:gd name="connsiteY18" fmla="*/ 2528308 h 3504168"/>
              <a:gd name="connsiteX19" fmla="*/ 2358189 w 4442846"/>
              <a:gd name="connsiteY19" fmla="*/ 2588466 h 3504168"/>
              <a:gd name="connsiteX20" fmla="*/ 2550694 w 4442846"/>
              <a:gd name="connsiteY20" fmla="*/ 2756908 h 3504168"/>
              <a:gd name="connsiteX21" fmla="*/ 2634915 w 4442846"/>
              <a:gd name="connsiteY21" fmla="*/ 2829097 h 3504168"/>
              <a:gd name="connsiteX22" fmla="*/ 2683042 w 4442846"/>
              <a:gd name="connsiteY22" fmla="*/ 2865192 h 3504168"/>
              <a:gd name="connsiteX23" fmla="*/ 2779294 w 4442846"/>
              <a:gd name="connsiteY23" fmla="*/ 2949413 h 3504168"/>
              <a:gd name="connsiteX24" fmla="*/ 3320715 w 4442846"/>
              <a:gd name="connsiteY24" fmla="*/ 3262234 h 3504168"/>
              <a:gd name="connsiteX25" fmla="*/ 3392905 w 4442846"/>
              <a:gd name="connsiteY25" fmla="*/ 3298329 h 3504168"/>
              <a:gd name="connsiteX26" fmla="*/ 3561347 w 4442846"/>
              <a:gd name="connsiteY26" fmla="*/ 3370518 h 3504168"/>
              <a:gd name="connsiteX27" fmla="*/ 3729789 w 4442846"/>
              <a:gd name="connsiteY27" fmla="*/ 3442708 h 3504168"/>
              <a:gd name="connsiteX28" fmla="*/ 4186989 w 4442846"/>
              <a:gd name="connsiteY28" fmla="*/ 3502866 h 3504168"/>
              <a:gd name="connsiteX29" fmla="*/ 4247147 w 4442846"/>
              <a:gd name="connsiteY29" fmla="*/ 3490834 h 3504168"/>
              <a:gd name="connsiteX30" fmla="*/ 4295273 w 4442846"/>
              <a:gd name="connsiteY30" fmla="*/ 3454740 h 3504168"/>
              <a:gd name="connsiteX31" fmla="*/ 4439652 w 4442846"/>
              <a:gd name="connsiteY31" fmla="*/ 3286297 h 3504168"/>
              <a:gd name="connsiteX32" fmla="*/ 4427621 w 4442846"/>
              <a:gd name="connsiteY32" fmla="*/ 3202076 h 3504168"/>
              <a:gd name="connsiteX33" fmla="*/ 4355431 w 4442846"/>
              <a:gd name="connsiteY33" fmla="*/ 3153950 h 3504168"/>
              <a:gd name="connsiteX34" fmla="*/ 4199021 w 4442846"/>
              <a:gd name="connsiteY34" fmla="*/ 3069729 h 3504168"/>
              <a:gd name="connsiteX35" fmla="*/ 4102768 w 4442846"/>
              <a:gd name="connsiteY35" fmla="*/ 2961445 h 3504168"/>
              <a:gd name="connsiteX36" fmla="*/ 3862136 w 4442846"/>
              <a:gd name="connsiteY36" fmla="*/ 2793003 h 3504168"/>
              <a:gd name="connsiteX37" fmla="*/ 3765884 w 4442846"/>
              <a:gd name="connsiteY37" fmla="*/ 2720813 h 3504168"/>
              <a:gd name="connsiteX38" fmla="*/ 3621505 w 4442846"/>
              <a:gd name="connsiteY38" fmla="*/ 2552371 h 3504168"/>
              <a:gd name="connsiteX39" fmla="*/ 3465094 w 4442846"/>
              <a:gd name="connsiteY39" fmla="*/ 2371897 h 3504168"/>
              <a:gd name="connsiteX40" fmla="*/ 3404936 w 4442846"/>
              <a:gd name="connsiteY40" fmla="*/ 2263613 h 3504168"/>
              <a:gd name="connsiteX41" fmla="*/ 3332747 w 4442846"/>
              <a:gd name="connsiteY41" fmla="*/ 2167361 h 3504168"/>
              <a:gd name="connsiteX42" fmla="*/ 3019926 w 4442846"/>
              <a:gd name="connsiteY42" fmla="*/ 1854540 h 3504168"/>
              <a:gd name="connsiteX43" fmla="*/ 2466473 w 4442846"/>
              <a:gd name="connsiteY43" fmla="*/ 1505624 h 3504168"/>
              <a:gd name="connsiteX44" fmla="*/ 2261936 w 4442846"/>
              <a:gd name="connsiteY44" fmla="*/ 1397340 h 3504168"/>
              <a:gd name="connsiteX45" fmla="*/ 1888957 w 4442846"/>
              <a:gd name="connsiteY45" fmla="*/ 1168740 h 3504168"/>
              <a:gd name="connsiteX46" fmla="*/ 1684421 w 4442846"/>
              <a:gd name="connsiteY46" fmla="*/ 1036392 h 3504168"/>
              <a:gd name="connsiteX47" fmla="*/ 1407694 w 4442846"/>
              <a:gd name="connsiteY47" fmla="*/ 879982 h 3504168"/>
              <a:gd name="connsiteX48" fmla="*/ 1191126 w 4442846"/>
              <a:gd name="connsiteY48" fmla="*/ 591224 h 3504168"/>
              <a:gd name="connsiteX49" fmla="*/ 1118936 w 4442846"/>
              <a:gd name="connsiteY49" fmla="*/ 507003 h 3504168"/>
              <a:gd name="connsiteX50" fmla="*/ 938463 w 4442846"/>
              <a:gd name="connsiteY50" fmla="*/ 302466 h 3504168"/>
              <a:gd name="connsiteX51" fmla="*/ 818147 w 4442846"/>
              <a:gd name="connsiteY51" fmla="*/ 242308 h 3504168"/>
              <a:gd name="connsiteX52" fmla="*/ 709863 w 4442846"/>
              <a:gd name="connsiteY52" fmla="*/ 182150 h 3504168"/>
              <a:gd name="connsiteX53" fmla="*/ 649705 w 4442846"/>
              <a:gd name="connsiteY53" fmla="*/ 158087 h 3504168"/>
              <a:gd name="connsiteX54" fmla="*/ 421105 w 4442846"/>
              <a:gd name="connsiteY54" fmla="*/ 37771 h 3504168"/>
              <a:gd name="connsiteX55" fmla="*/ 264694 w 4442846"/>
              <a:gd name="connsiteY55" fmla="*/ 13708 h 3504168"/>
              <a:gd name="connsiteX56" fmla="*/ 228600 w 4442846"/>
              <a:gd name="connsiteY56" fmla="*/ 1676 h 3504168"/>
              <a:gd name="connsiteX57" fmla="*/ 84221 w 4442846"/>
              <a:gd name="connsiteY57" fmla="*/ 37771 h 3504168"/>
              <a:gd name="connsiteX58" fmla="*/ 24063 w 4442846"/>
              <a:gd name="connsiteY58" fmla="*/ 49803 h 3504168"/>
              <a:gd name="connsiteX59" fmla="*/ 0 w 4442846"/>
              <a:gd name="connsiteY59" fmla="*/ 97929 h 3504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442846" h="3504168">
                <a:moveTo>
                  <a:pt x="60157" y="73866"/>
                </a:moveTo>
                <a:cubicBezTo>
                  <a:pt x="30688" y="221221"/>
                  <a:pt x="18384" y="237282"/>
                  <a:pt x="132347" y="458876"/>
                </a:cubicBezTo>
                <a:cubicBezTo>
                  <a:pt x="157295" y="507386"/>
                  <a:pt x="220578" y="523045"/>
                  <a:pt x="264694" y="555129"/>
                </a:cubicBezTo>
                <a:cubicBezTo>
                  <a:pt x="280736" y="579192"/>
                  <a:pt x="298642" y="602112"/>
                  <a:pt x="312821" y="627318"/>
                </a:cubicBezTo>
                <a:cubicBezTo>
                  <a:pt x="334804" y="666399"/>
                  <a:pt x="344967" y="712621"/>
                  <a:pt x="372978" y="747634"/>
                </a:cubicBezTo>
                <a:cubicBezTo>
                  <a:pt x="649587" y="1093396"/>
                  <a:pt x="355976" y="620695"/>
                  <a:pt x="649705" y="1012329"/>
                </a:cubicBezTo>
                <a:cubicBezTo>
                  <a:pt x="661737" y="1028371"/>
                  <a:pt x="674301" y="1044027"/>
                  <a:pt x="685800" y="1060455"/>
                </a:cubicBezTo>
                <a:cubicBezTo>
                  <a:pt x="736804" y="1133317"/>
                  <a:pt x="731113" y="1137927"/>
                  <a:pt x="794084" y="1204834"/>
                </a:cubicBezTo>
                <a:cubicBezTo>
                  <a:pt x="836843" y="1250266"/>
                  <a:pt x="886697" y="1289082"/>
                  <a:pt x="926431" y="1337182"/>
                </a:cubicBezTo>
                <a:cubicBezTo>
                  <a:pt x="963269" y="1381775"/>
                  <a:pt x="981784" y="1440661"/>
                  <a:pt x="1022684" y="1481561"/>
                </a:cubicBezTo>
                <a:cubicBezTo>
                  <a:pt x="1086852" y="1545729"/>
                  <a:pt x="1152243" y="1608699"/>
                  <a:pt x="1215189" y="1674066"/>
                </a:cubicBezTo>
                <a:cubicBezTo>
                  <a:pt x="1256544" y="1717012"/>
                  <a:pt x="1284947" y="1774814"/>
                  <a:pt x="1335505" y="1806413"/>
                </a:cubicBezTo>
                <a:cubicBezTo>
                  <a:pt x="1399673" y="1846518"/>
                  <a:pt x="1462523" y="1888815"/>
                  <a:pt x="1528010" y="1926729"/>
                </a:cubicBezTo>
                <a:cubicBezTo>
                  <a:pt x="1538986" y="1933083"/>
                  <a:pt x="1553150" y="1932371"/>
                  <a:pt x="1564105" y="1938761"/>
                </a:cubicBezTo>
                <a:cubicBezTo>
                  <a:pt x="1580929" y="1948575"/>
                  <a:pt x="1687675" y="2018896"/>
                  <a:pt x="1720515" y="2047045"/>
                </a:cubicBezTo>
                <a:cubicBezTo>
                  <a:pt x="1764001" y="2084319"/>
                  <a:pt x="1762231" y="2095479"/>
                  <a:pt x="1804736" y="2143297"/>
                </a:cubicBezTo>
                <a:cubicBezTo>
                  <a:pt x="1851875" y="2196328"/>
                  <a:pt x="1894200" y="2254777"/>
                  <a:pt x="1949115" y="2299708"/>
                </a:cubicBezTo>
                <a:cubicBezTo>
                  <a:pt x="2027456" y="2363805"/>
                  <a:pt x="2118999" y="2409898"/>
                  <a:pt x="2201778" y="2468150"/>
                </a:cubicBezTo>
                <a:cubicBezTo>
                  <a:pt x="2227394" y="2486176"/>
                  <a:pt x="2249140" y="2509210"/>
                  <a:pt x="2273968" y="2528308"/>
                </a:cubicBezTo>
                <a:cubicBezTo>
                  <a:pt x="2301313" y="2549343"/>
                  <a:pt x="2331591" y="2566494"/>
                  <a:pt x="2358189" y="2588466"/>
                </a:cubicBezTo>
                <a:cubicBezTo>
                  <a:pt x="2423925" y="2642770"/>
                  <a:pt x="2486353" y="2700959"/>
                  <a:pt x="2550694" y="2756908"/>
                </a:cubicBezTo>
                <a:cubicBezTo>
                  <a:pt x="2578596" y="2781170"/>
                  <a:pt x="2605335" y="2806912"/>
                  <a:pt x="2634915" y="2829097"/>
                </a:cubicBezTo>
                <a:cubicBezTo>
                  <a:pt x="2650957" y="2841129"/>
                  <a:pt x="2667637" y="2852354"/>
                  <a:pt x="2683042" y="2865192"/>
                </a:cubicBezTo>
                <a:cubicBezTo>
                  <a:pt x="2715793" y="2892485"/>
                  <a:pt x="2744088" y="2925370"/>
                  <a:pt x="2779294" y="2949413"/>
                </a:cubicBezTo>
                <a:cubicBezTo>
                  <a:pt x="3235559" y="3261009"/>
                  <a:pt x="3026467" y="3131457"/>
                  <a:pt x="3320715" y="3262234"/>
                </a:cubicBezTo>
                <a:cubicBezTo>
                  <a:pt x="3345300" y="3273161"/>
                  <a:pt x="3368371" y="3287289"/>
                  <a:pt x="3392905" y="3298329"/>
                </a:cubicBezTo>
                <a:cubicBezTo>
                  <a:pt x="3448611" y="3323397"/>
                  <a:pt x="3505200" y="3346455"/>
                  <a:pt x="3561347" y="3370518"/>
                </a:cubicBezTo>
                <a:cubicBezTo>
                  <a:pt x="3617494" y="3394581"/>
                  <a:pt x="3670526" y="3427892"/>
                  <a:pt x="3729789" y="3442708"/>
                </a:cubicBezTo>
                <a:cubicBezTo>
                  <a:pt x="3975627" y="3504168"/>
                  <a:pt x="3824707" y="3474998"/>
                  <a:pt x="4186989" y="3502866"/>
                </a:cubicBezTo>
                <a:cubicBezTo>
                  <a:pt x="4207042" y="3498855"/>
                  <a:pt x="4228460" y="3499139"/>
                  <a:pt x="4247147" y="3490834"/>
                </a:cubicBezTo>
                <a:cubicBezTo>
                  <a:pt x="4265471" y="3482690"/>
                  <a:pt x="4281530" y="3469342"/>
                  <a:pt x="4295273" y="3454740"/>
                </a:cubicBezTo>
                <a:cubicBezTo>
                  <a:pt x="4345956" y="3400889"/>
                  <a:pt x="4391526" y="3342445"/>
                  <a:pt x="4439652" y="3286297"/>
                </a:cubicBezTo>
                <a:cubicBezTo>
                  <a:pt x="4435642" y="3258223"/>
                  <a:pt x="4442846" y="3226001"/>
                  <a:pt x="4427621" y="3202076"/>
                </a:cubicBezTo>
                <a:cubicBezTo>
                  <a:pt x="4412094" y="3177677"/>
                  <a:pt x="4380459" y="3168440"/>
                  <a:pt x="4355431" y="3153950"/>
                </a:cubicBezTo>
                <a:cubicBezTo>
                  <a:pt x="4304185" y="3124281"/>
                  <a:pt x="4249235" y="3101113"/>
                  <a:pt x="4199021" y="3069729"/>
                </a:cubicBezTo>
                <a:cubicBezTo>
                  <a:pt x="4177367" y="3056195"/>
                  <a:pt x="4106462" y="2964400"/>
                  <a:pt x="4102768" y="2961445"/>
                </a:cubicBezTo>
                <a:cubicBezTo>
                  <a:pt x="4026313" y="2900282"/>
                  <a:pt x="3941808" y="2849912"/>
                  <a:pt x="3862136" y="2793003"/>
                </a:cubicBezTo>
                <a:cubicBezTo>
                  <a:pt x="3829501" y="2769692"/>
                  <a:pt x="3791984" y="2751263"/>
                  <a:pt x="3765884" y="2720813"/>
                </a:cubicBezTo>
                <a:cubicBezTo>
                  <a:pt x="3717758" y="2664666"/>
                  <a:pt x="3673796" y="2604662"/>
                  <a:pt x="3621505" y="2552371"/>
                </a:cubicBezTo>
                <a:cubicBezTo>
                  <a:pt x="3545888" y="2476754"/>
                  <a:pt x="3523767" y="2462574"/>
                  <a:pt x="3465094" y="2371897"/>
                </a:cubicBezTo>
                <a:cubicBezTo>
                  <a:pt x="3442663" y="2337230"/>
                  <a:pt x="3427367" y="2298280"/>
                  <a:pt x="3404936" y="2263613"/>
                </a:cubicBezTo>
                <a:cubicBezTo>
                  <a:pt x="3383149" y="2229942"/>
                  <a:pt x="3359519" y="2197222"/>
                  <a:pt x="3332747" y="2167361"/>
                </a:cubicBezTo>
                <a:cubicBezTo>
                  <a:pt x="3254224" y="2079777"/>
                  <a:pt x="3131988" y="1938586"/>
                  <a:pt x="3019926" y="1854540"/>
                </a:cubicBezTo>
                <a:cubicBezTo>
                  <a:pt x="2870566" y="1742520"/>
                  <a:pt x="2562661" y="1556547"/>
                  <a:pt x="2466473" y="1505624"/>
                </a:cubicBezTo>
                <a:cubicBezTo>
                  <a:pt x="2398294" y="1469529"/>
                  <a:pt x="2328571" y="1436211"/>
                  <a:pt x="2261936" y="1397340"/>
                </a:cubicBezTo>
                <a:cubicBezTo>
                  <a:pt x="2135980" y="1323866"/>
                  <a:pt x="2012612" y="1246025"/>
                  <a:pt x="1888957" y="1168740"/>
                </a:cubicBezTo>
                <a:cubicBezTo>
                  <a:pt x="1820094" y="1125700"/>
                  <a:pt x="1756282" y="1074214"/>
                  <a:pt x="1684421" y="1036392"/>
                </a:cubicBezTo>
                <a:cubicBezTo>
                  <a:pt x="1438076" y="906737"/>
                  <a:pt x="1524710" y="967741"/>
                  <a:pt x="1407694" y="879982"/>
                </a:cubicBezTo>
                <a:cubicBezTo>
                  <a:pt x="1329710" y="763004"/>
                  <a:pt x="1357173" y="802557"/>
                  <a:pt x="1191126" y="591224"/>
                </a:cubicBezTo>
                <a:cubicBezTo>
                  <a:pt x="1168282" y="562150"/>
                  <a:pt x="1142441" y="535545"/>
                  <a:pt x="1118936" y="507003"/>
                </a:cubicBezTo>
                <a:cubicBezTo>
                  <a:pt x="1054750" y="429063"/>
                  <a:pt x="1015041" y="366281"/>
                  <a:pt x="938463" y="302466"/>
                </a:cubicBezTo>
                <a:cubicBezTo>
                  <a:pt x="888264" y="260633"/>
                  <a:pt x="873717" y="270093"/>
                  <a:pt x="818147" y="242308"/>
                </a:cubicBezTo>
                <a:cubicBezTo>
                  <a:pt x="781215" y="223842"/>
                  <a:pt x="746795" y="200616"/>
                  <a:pt x="709863" y="182150"/>
                </a:cubicBezTo>
                <a:cubicBezTo>
                  <a:pt x="690546" y="172491"/>
                  <a:pt x="669022" y="167746"/>
                  <a:pt x="649705" y="158087"/>
                </a:cubicBezTo>
                <a:cubicBezTo>
                  <a:pt x="573329" y="119899"/>
                  <a:pt x="509502" y="51370"/>
                  <a:pt x="421105" y="37771"/>
                </a:cubicBezTo>
                <a:lnTo>
                  <a:pt x="264694" y="13708"/>
                </a:lnTo>
                <a:cubicBezTo>
                  <a:pt x="252663" y="9697"/>
                  <a:pt x="241171" y="0"/>
                  <a:pt x="228600" y="1676"/>
                </a:cubicBezTo>
                <a:cubicBezTo>
                  <a:pt x="179428" y="8232"/>
                  <a:pt x="132510" y="26409"/>
                  <a:pt x="84221" y="37771"/>
                </a:cubicBezTo>
                <a:cubicBezTo>
                  <a:pt x="64315" y="42455"/>
                  <a:pt x="44116" y="45792"/>
                  <a:pt x="24063" y="49803"/>
                </a:cubicBezTo>
                <a:lnTo>
                  <a:pt x="0" y="97929"/>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cxnSp>
        <p:nvCxnSpPr>
          <p:cNvPr id="8" name="10 - Ευθεία γραμμή σύνδεσης"/>
          <p:cNvCxnSpPr/>
          <p:nvPr/>
        </p:nvCxnSpPr>
        <p:spPr>
          <a:xfrm>
            <a:off x="4355976" y="2204864"/>
            <a:ext cx="3960440" cy="3168352"/>
          </a:xfrm>
          <a:prstGeom prst="line">
            <a:avLst/>
          </a:prstGeom>
        </p:spPr>
        <p:style>
          <a:lnRef idx="3">
            <a:schemeClr val="accent1"/>
          </a:lnRef>
          <a:fillRef idx="0">
            <a:schemeClr val="accent1"/>
          </a:fillRef>
          <a:effectRef idx="2">
            <a:schemeClr val="accent1"/>
          </a:effectRef>
          <a:fontRef idx="minor">
            <a:schemeClr val="tx1"/>
          </a:fontRef>
        </p:style>
      </p:cxnSp>
      <p:sp>
        <p:nvSpPr>
          <p:cNvPr id="12" name="14 - TextBox"/>
          <p:cNvSpPr txBox="1"/>
          <p:nvPr/>
        </p:nvSpPr>
        <p:spPr>
          <a:xfrm>
            <a:off x="4572000" y="2670011"/>
            <a:ext cx="430887" cy="2775213"/>
          </a:xfrm>
          <a:prstGeom prst="rect">
            <a:avLst/>
          </a:prstGeom>
          <a:noFill/>
        </p:spPr>
        <p:txBody>
          <a:bodyPr vert="vert270" wrap="square" rtlCol="0">
            <a:spAutoFit/>
          </a:bodyPr>
          <a:lstStyle/>
          <a:p>
            <a:r>
              <a:rPr lang="el-GR" sz="1600" dirty="0" smtClean="0"/>
              <a:t>Προσδόκιμο επιβίωσης (έτη)</a:t>
            </a:r>
            <a:endParaRPr lang="el-GR" sz="1600" dirty="0"/>
          </a:p>
        </p:txBody>
      </p:sp>
      <p:sp>
        <p:nvSpPr>
          <p:cNvPr id="13" name="15 - TextBox"/>
          <p:cNvSpPr txBox="1"/>
          <p:nvPr/>
        </p:nvSpPr>
        <p:spPr>
          <a:xfrm>
            <a:off x="4572000" y="5517232"/>
            <a:ext cx="3960440" cy="646331"/>
          </a:xfrm>
          <a:prstGeom prst="rect">
            <a:avLst/>
          </a:prstGeom>
          <a:noFill/>
        </p:spPr>
        <p:txBody>
          <a:bodyPr wrap="square" rtlCol="0">
            <a:spAutoFit/>
          </a:bodyPr>
          <a:lstStyle/>
          <a:p>
            <a:r>
              <a:rPr lang="el-GR" sz="1600" dirty="0" smtClean="0"/>
              <a:t>Αριθμός γεννήσεων ανά 1000 κατοίκους</a:t>
            </a:r>
          </a:p>
          <a:p>
            <a:endParaRPr lang="el-GR" sz="2000" dirty="0"/>
          </a:p>
        </p:txBody>
      </p:sp>
      <p:cxnSp>
        <p:nvCxnSpPr>
          <p:cNvPr id="16" name="11 - Ευθύγραμμο βέλος σύνδεσης"/>
          <p:cNvCxnSpPr/>
          <p:nvPr/>
        </p:nvCxnSpPr>
        <p:spPr>
          <a:xfrm>
            <a:off x="2483768" y="2492896"/>
            <a:ext cx="3384376" cy="1080120"/>
          </a:xfrm>
          <a:prstGeom prst="straightConnector1">
            <a:avLst/>
          </a:prstGeom>
          <a:ln w="19050" cmpd="sng">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21" name="11 - Ευθύγραμμο βέλος σύνδεσης"/>
          <p:cNvCxnSpPr/>
          <p:nvPr/>
        </p:nvCxnSpPr>
        <p:spPr>
          <a:xfrm>
            <a:off x="2771800" y="3933056"/>
            <a:ext cx="4608512" cy="792088"/>
          </a:xfrm>
          <a:prstGeom prst="straightConnector1">
            <a:avLst/>
          </a:prstGeom>
          <a:ln w="19050" cmpd="sng">
            <a:solidFill>
              <a:srgbClr val="0070C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831708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normAutofit fontScale="90000"/>
          </a:bodyPr>
          <a:lstStyle/>
          <a:p>
            <a:r>
              <a:rPr lang="el-GR" dirty="0"/>
              <a:t>Έλεγχοι με τον</a:t>
            </a:r>
            <a:br>
              <a:rPr lang="el-GR" dirty="0"/>
            </a:br>
            <a:r>
              <a:rPr lang="el-GR" dirty="0"/>
              <a:t>συντελεστή συσχέτισης </a:t>
            </a:r>
            <a:r>
              <a:rPr lang="en-US" dirty="0"/>
              <a:t>r</a:t>
            </a:r>
            <a:r>
              <a:rPr lang="el-GR" dirty="0"/>
              <a:t> </a:t>
            </a:r>
            <a:r>
              <a:rPr lang="el-GR" dirty="0" smtClean="0"/>
              <a:t>(6 </a:t>
            </a:r>
            <a:r>
              <a:rPr lang="el-GR" dirty="0"/>
              <a:t>από 20)</a:t>
            </a:r>
          </a:p>
        </p:txBody>
      </p:sp>
      <p:sp>
        <p:nvSpPr>
          <p:cNvPr id="2" name="Θέση κειμένου 1"/>
          <p:cNvSpPr>
            <a:spLocks noGrp="1"/>
          </p:cNvSpPr>
          <p:nvPr>
            <p:ph type="body" idx="1"/>
          </p:nvPr>
        </p:nvSpPr>
        <p:spPr>
          <a:xfrm>
            <a:off x="747836" y="1709118"/>
            <a:ext cx="4040188" cy="639762"/>
          </a:xfrm>
        </p:spPr>
        <p:txBody>
          <a:bodyPr>
            <a:normAutofit/>
          </a:bodyPr>
          <a:lstStyle/>
          <a:p>
            <a:r>
              <a:rPr lang="el-GR" sz="2000" dirty="0"/>
              <a:t>Ευθύγραμμη </a:t>
            </a:r>
            <a:r>
              <a:rPr lang="el-GR" sz="2000" dirty="0" smtClean="0"/>
              <a:t>μορφή συσχέτισης</a:t>
            </a:r>
            <a:endParaRPr lang="el-GR" sz="2000" dirty="0"/>
          </a:p>
        </p:txBody>
      </p:sp>
      <p:sp>
        <p:nvSpPr>
          <p:cNvPr id="3" name="Θέση κειμένου 2"/>
          <p:cNvSpPr>
            <a:spLocks noGrp="1"/>
          </p:cNvSpPr>
          <p:nvPr>
            <p:ph type="body" sz="quarter" idx="3"/>
          </p:nvPr>
        </p:nvSpPr>
        <p:spPr>
          <a:xfrm>
            <a:off x="4706689" y="1709118"/>
            <a:ext cx="4041775" cy="639762"/>
          </a:xfrm>
        </p:spPr>
        <p:txBody>
          <a:bodyPr>
            <a:normAutofit/>
          </a:bodyPr>
          <a:lstStyle/>
          <a:p>
            <a:pPr>
              <a:spcBef>
                <a:spcPct val="50000"/>
              </a:spcBef>
            </a:pPr>
            <a:r>
              <a:rPr lang="el-GR" sz="2000" dirty="0" smtClean="0"/>
              <a:t>Καμπυλόγραμμη μορφή συσχέτισης</a:t>
            </a:r>
            <a:endParaRPr lang="el-GR" sz="2000" dirty="0"/>
          </a:p>
        </p:txBody>
      </p:sp>
      <p:pic>
        <p:nvPicPr>
          <p:cNvPr id="10" name="Content Placeholder 9" descr="Εικόνα καμπυλόγραμμης μορφής συσχέτισης"/>
          <p:cNvPicPr>
            <a:picLocks noGrp="1" noChangeAspect="1"/>
          </p:cNvPicPr>
          <p:nvPr>
            <p:ph sz="quarter" idx="4"/>
          </p:nvPr>
        </p:nvPicPr>
        <p:blipFill>
          <a:blip r:embed="rId3">
            <a:extLst>
              <a:ext uri="{28A0092B-C50C-407E-A947-70E740481C1C}">
                <a14:useLocalDpi xmlns:a14="http://schemas.microsoft.com/office/drawing/2010/main" val="0"/>
              </a:ext>
            </a:extLst>
          </a:blip>
          <a:srcRect t="-19395" b="-19395"/>
          <a:stretch>
            <a:fillRect/>
          </a:stretch>
        </p:blipFill>
        <p:spPr/>
      </p:pic>
      <p:pic>
        <p:nvPicPr>
          <p:cNvPr id="8" name="Content Placeholder 7" descr="Εικόνα ευθύγραμμης μορφής συσχέτισης"/>
          <p:cNvPicPr>
            <a:picLocks noGrp="1" noChangeAspect="1"/>
          </p:cNvPicPr>
          <p:nvPr>
            <p:ph sz="half" idx="2"/>
          </p:nvPr>
        </p:nvPicPr>
        <p:blipFill>
          <a:blip r:embed="rId4">
            <a:extLst>
              <a:ext uri="{28A0092B-C50C-407E-A947-70E740481C1C}">
                <a14:useLocalDpi xmlns:a14="http://schemas.microsoft.com/office/drawing/2010/main" val="0"/>
              </a:ext>
            </a:extLst>
          </a:blip>
          <a:srcRect t="-11064" b="-11064"/>
          <a:stretch>
            <a:fillRect/>
          </a:stretch>
        </p:blipFill>
        <p:spPr/>
      </p:pic>
    </p:spTree>
    <p:extLst>
      <p:ext uri="{BB962C8B-B14F-4D97-AF65-F5344CB8AC3E}">
        <p14:creationId xmlns:p14="http://schemas.microsoft.com/office/powerpoint/2010/main" val="28385364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p:txBody>
          <a:bodyPr>
            <a:normAutofit fontScale="77500" lnSpcReduction="20000"/>
          </a:bodyPr>
          <a:lstStyle/>
          <a:p>
            <a:r>
              <a:rPr lang="el-GR" sz="2800" b="1" dirty="0"/>
              <a:t>Προσδόκιμο επιβίωσης και </a:t>
            </a:r>
            <a:r>
              <a:rPr lang="el-GR" sz="2800" b="1" dirty="0" smtClean="0"/>
              <a:t>αστικοποίηση</a:t>
            </a:r>
          </a:p>
          <a:p>
            <a:endParaRPr lang="el-GR" sz="2800" b="1" dirty="0"/>
          </a:p>
          <a:p>
            <a:r>
              <a:rPr lang="el-GR" sz="2800" b="1" dirty="0"/>
              <a:t>Μορφή </a:t>
            </a:r>
            <a:r>
              <a:rPr lang="el-GR" sz="2800" b="1" dirty="0" smtClean="0"/>
              <a:t>σχέσης: </a:t>
            </a:r>
            <a:r>
              <a:rPr lang="el-GR" sz="2800" dirty="0"/>
              <a:t>Γ</a:t>
            </a:r>
            <a:r>
              <a:rPr lang="el-GR" sz="2800" dirty="0" smtClean="0"/>
              <a:t>ραμμική</a:t>
            </a:r>
            <a:endParaRPr lang="el-GR" sz="2800" dirty="0"/>
          </a:p>
          <a:p>
            <a:r>
              <a:rPr lang="el-GR" sz="2800" b="1" dirty="0"/>
              <a:t>Κατεύθυνση: </a:t>
            </a:r>
            <a:r>
              <a:rPr lang="el-GR" sz="2800" dirty="0" smtClean="0"/>
              <a:t>Θετική</a:t>
            </a:r>
          </a:p>
          <a:p>
            <a:r>
              <a:rPr lang="el-GR" sz="2800" b="1" dirty="0" smtClean="0"/>
              <a:t>Ένταση</a:t>
            </a:r>
            <a:r>
              <a:rPr lang="el-GR" sz="2800" b="1" dirty="0"/>
              <a:t>: </a:t>
            </a:r>
            <a:r>
              <a:rPr lang="el-GR" sz="2800" dirty="0" smtClean="0"/>
              <a:t>Ισχυρή</a:t>
            </a:r>
          </a:p>
          <a:p>
            <a:endParaRPr lang="el-GR" sz="2800" dirty="0"/>
          </a:p>
          <a:p>
            <a:r>
              <a:rPr lang="el-GR" sz="2800" dirty="0"/>
              <a:t>Καθώς το ποσοστό αστικοποίησης αυξάνει το προσδόκιμο επιβίωσης </a:t>
            </a:r>
            <a:r>
              <a:rPr lang="el-GR" sz="2800" dirty="0" smtClean="0"/>
              <a:t>αυξάνει.</a:t>
            </a:r>
            <a:endParaRPr lang="el-GR" sz="2800" dirty="0"/>
          </a:p>
        </p:txBody>
      </p:sp>
      <p:sp>
        <p:nvSpPr>
          <p:cNvPr id="5" name="Τίτλος 4"/>
          <p:cNvSpPr>
            <a:spLocks noGrp="1"/>
          </p:cNvSpPr>
          <p:nvPr>
            <p:ph type="title"/>
          </p:nvPr>
        </p:nvSpPr>
        <p:spPr/>
        <p:txBody>
          <a:bodyPr>
            <a:normAutofit fontScale="90000"/>
          </a:bodyPr>
          <a:lstStyle/>
          <a:p>
            <a:r>
              <a:rPr lang="el-GR" dirty="0"/>
              <a:t>Έλεγχοι με τον</a:t>
            </a:r>
            <a:br>
              <a:rPr lang="el-GR" dirty="0"/>
            </a:br>
            <a:r>
              <a:rPr lang="el-GR" dirty="0"/>
              <a:t>συντελεστή συσχέτισης </a:t>
            </a:r>
            <a:r>
              <a:rPr lang="en-US" dirty="0"/>
              <a:t>r</a:t>
            </a:r>
            <a:r>
              <a:rPr lang="el-GR" dirty="0"/>
              <a:t> </a:t>
            </a:r>
            <a:r>
              <a:rPr lang="el-GR" dirty="0" smtClean="0"/>
              <a:t>(7 </a:t>
            </a:r>
            <a:r>
              <a:rPr lang="el-GR" dirty="0"/>
              <a:t>από 20)</a:t>
            </a:r>
          </a:p>
        </p:txBody>
      </p:sp>
      <p:pic>
        <p:nvPicPr>
          <p:cNvPr id="6" name="Content Placeholder 5" descr="Εικόνα γραφικής παράστασης ποσοστού αστικοποίησης της χώρας προς προσδόκιμα έτη επιβίωσης"/>
          <p:cNvPicPr>
            <a:picLocks noGrp="1" noChangeAspect="1"/>
          </p:cNvPicPr>
          <p:nvPr>
            <p:ph idx="1"/>
          </p:nvPr>
        </p:nvPicPr>
        <p:blipFill>
          <a:blip r:embed="rId3">
            <a:extLst>
              <a:ext uri="{28A0092B-C50C-407E-A947-70E740481C1C}">
                <a14:useLocalDpi xmlns:a14="http://schemas.microsoft.com/office/drawing/2010/main" val="0"/>
              </a:ext>
            </a:extLst>
          </a:blip>
          <a:srcRect t="-3213" b="-3213"/>
          <a:stretch>
            <a:fillRect/>
          </a:stretch>
        </p:blipFill>
        <p:spPr/>
      </p:pic>
      <p:sp>
        <p:nvSpPr>
          <p:cNvPr id="14" name="9 - TextBox"/>
          <p:cNvSpPr txBox="1"/>
          <p:nvPr/>
        </p:nvSpPr>
        <p:spPr>
          <a:xfrm>
            <a:off x="4211960" y="2204864"/>
            <a:ext cx="461665" cy="2775213"/>
          </a:xfrm>
          <a:prstGeom prst="rect">
            <a:avLst/>
          </a:prstGeom>
          <a:solidFill>
            <a:schemeClr val="bg1"/>
          </a:solidFill>
        </p:spPr>
        <p:txBody>
          <a:bodyPr vert="vert270" wrap="square" rtlCol="0">
            <a:spAutoFit/>
          </a:bodyPr>
          <a:lstStyle/>
          <a:p>
            <a:r>
              <a:rPr lang="el-GR" sz="1800" dirty="0" smtClean="0"/>
              <a:t>Προσδόκιμο επιβίωσης (έτη)</a:t>
            </a:r>
            <a:endParaRPr lang="el-GR" sz="1800" dirty="0"/>
          </a:p>
        </p:txBody>
      </p:sp>
      <p:cxnSp>
        <p:nvCxnSpPr>
          <p:cNvPr id="21" name="11 - Ευθύγραμμο βέλος σύνδεσης"/>
          <p:cNvCxnSpPr/>
          <p:nvPr/>
        </p:nvCxnSpPr>
        <p:spPr>
          <a:xfrm>
            <a:off x="3131840" y="3429000"/>
            <a:ext cx="2448272" cy="504056"/>
          </a:xfrm>
          <a:prstGeom prst="straightConnector1">
            <a:avLst/>
          </a:prstGeom>
          <a:ln w="19050" cmpd="sng">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5" name="10 - TextBox"/>
          <p:cNvSpPr txBox="1"/>
          <p:nvPr/>
        </p:nvSpPr>
        <p:spPr>
          <a:xfrm>
            <a:off x="4283968" y="5867980"/>
            <a:ext cx="3672408" cy="369332"/>
          </a:xfrm>
          <a:prstGeom prst="rect">
            <a:avLst/>
          </a:prstGeom>
          <a:solidFill>
            <a:schemeClr val="bg1"/>
          </a:solidFill>
        </p:spPr>
        <p:txBody>
          <a:bodyPr wrap="square" rtlCol="0">
            <a:spAutoFit/>
          </a:bodyPr>
          <a:lstStyle/>
          <a:p>
            <a:r>
              <a:rPr lang="el-GR" sz="1800" dirty="0" smtClean="0"/>
              <a:t>Ποσοστό αστικοποίησης της χώρας</a:t>
            </a:r>
            <a:endParaRPr lang="el-GR" sz="2000" dirty="0"/>
          </a:p>
        </p:txBody>
      </p:sp>
    </p:spTree>
    <p:extLst>
      <p:ext uri="{BB962C8B-B14F-4D97-AF65-F5344CB8AC3E}">
        <p14:creationId xmlns:p14="http://schemas.microsoft.com/office/powerpoint/2010/main" val="288582439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p:txBody>
          <a:bodyPr>
            <a:normAutofit/>
          </a:bodyPr>
          <a:lstStyle/>
          <a:p>
            <a:r>
              <a:rPr lang="el-GR" sz="2800" b="1" dirty="0"/>
              <a:t>Απόλυτη γραμμική </a:t>
            </a:r>
            <a:r>
              <a:rPr lang="el-GR" sz="2800" b="1" dirty="0" smtClean="0"/>
              <a:t>συσχέτιση</a:t>
            </a:r>
          </a:p>
          <a:p>
            <a:endParaRPr lang="el-GR" sz="2800" b="1" dirty="0"/>
          </a:p>
          <a:p>
            <a:r>
              <a:rPr lang="el-GR" sz="2800" dirty="0"/>
              <a:t>Όλα τα άτομα βρίσκονται πάνω </a:t>
            </a:r>
            <a:r>
              <a:rPr lang="el-GR" sz="2800" dirty="0" smtClean="0"/>
              <a:t>στην </a:t>
            </a:r>
            <a:r>
              <a:rPr lang="el-GR" sz="2800" dirty="0"/>
              <a:t>ευθεία γραμμή που προσομοιώνει το «νέφος» των </a:t>
            </a:r>
            <a:r>
              <a:rPr lang="el-GR" sz="2800" dirty="0" smtClean="0"/>
              <a:t>ατόμων.</a:t>
            </a:r>
            <a:endParaRPr lang="el-GR" sz="2800" b="1" dirty="0" smtClean="0"/>
          </a:p>
        </p:txBody>
      </p:sp>
      <p:sp>
        <p:nvSpPr>
          <p:cNvPr id="5" name="Τίτλος 4"/>
          <p:cNvSpPr>
            <a:spLocks noGrp="1"/>
          </p:cNvSpPr>
          <p:nvPr>
            <p:ph type="title"/>
          </p:nvPr>
        </p:nvSpPr>
        <p:spPr/>
        <p:txBody>
          <a:bodyPr>
            <a:normAutofit fontScale="90000"/>
          </a:bodyPr>
          <a:lstStyle/>
          <a:p>
            <a:r>
              <a:rPr lang="el-GR" dirty="0"/>
              <a:t>Έλεγχοι με τον</a:t>
            </a:r>
            <a:br>
              <a:rPr lang="el-GR" dirty="0"/>
            </a:br>
            <a:r>
              <a:rPr lang="el-GR" dirty="0"/>
              <a:t>συντελεστή συσχέτισης </a:t>
            </a:r>
            <a:r>
              <a:rPr lang="en-US" dirty="0"/>
              <a:t>r</a:t>
            </a:r>
            <a:r>
              <a:rPr lang="el-GR" dirty="0"/>
              <a:t> </a:t>
            </a:r>
            <a:r>
              <a:rPr lang="el-GR" dirty="0" smtClean="0"/>
              <a:t>(8 </a:t>
            </a:r>
            <a:r>
              <a:rPr lang="el-GR" dirty="0"/>
              <a:t>από 20)</a:t>
            </a:r>
          </a:p>
        </p:txBody>
      </p:sp>
      <p:pic>
        <p:nvPicPr>
          <p:cNvPr id="4" name="Content Placeholder 3" descr="Εικόνα γραφικής παράστασης θετικής συσχέτισης"/>
          <p:cNvPicPr>
            <a:picLocks noGrp="1" noChangeAspect="1"/>
          </p:cNvPicPr>
          <p:nvPr>
            <p:ph idx="1"/>
          </p:nvPr>
        </p:nvPicPr>
        <p:blipFill>
          <a:blip r:embed="rId3">
            <a:extLst>
              <a:ext uri="{28A0092B-C50C-407E-A947-70E740481C1C}">
                <a14:useLocalDpi xmlns:a14="http://schemas.microsoft.com/office/drawing/2010/main" val="0"/>
              </a:ext>
            </a:extLst>
          </a:blip>
          <a:srcRect l="-5460" r="-5460"/>
          <a:stretch>
            <a:fillRect/>
          </a:stretch>
        </p:blipFill>
        <p:spPr/>
      </p:pic>
      <p:cxnSp>
        <p:nvCxnSpPr>
          <p:cNvPr id="7" name="11 - Ευθύγραμμο βέλος σύνδεσης"/>
          <p:cNvCxnSpPr/>
          <p:nvPr/>
        </p:nvCxnSpPr>
        <p:spPr>
          <a:xfrm flipV="1">
            <a:off x="2843808" y="4077072"/>
            <a:ext cx="2736304" cy="144016"/>
          </a:xfrm>
          <a:prstGeom prst="straightConnector1">
            <a:avLst/>
          </a:prstGeom>
          <a:ln w="19050" cmpd="sng">
            <a:solidFill>
              <a:srgbClr val="0070C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384993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p:txBody>
          <a:bodyPr>
            <a:normAutofit/>
          </a:bodyPr>
          <a:lstStyle/>
          <a:p>
            <a:r>
              <a:rPr lang="el-GR" sz="2800" b="1" dirty="0"/>
              <a:t>Απόλυτη γραμμική </a:t>
            </a:r>
            <a:r>
              <a:rPr lang="el-GR" sz="2800" b="1" dirty="0" smtClean="0"/>
              <a:t>συσχέτιση</a:t>
            </a:r>
          </a:p>
          <a:p>
            <a:endParaRPr lang="el-GR" sz="2800" b="1" dirty="0"/>
          </a:p>
          <a:p>
            <a:r>
              <a:rPr lang="el-GR" sz="2800" dirty="0"/>
              <a:t>Όλα τα άτομα βρίσκονται πάνω </a:t>
            </a:r>
            <a:r>
              <a:rPr lang="el-GR" sz="2800" dirty="0" smtClean="0"/>
              <a:t>στην </a:t>
            </a:r>
            <a:r>
              <a:rPr lang="el-GR" sz="2800" dirty="0"/>
              <a:t>ευθεία γραμμή που προσομοιώνει το «νέφος» των </a:t>
            </a:r>
            <a:r>
              <a:rPr lang="el-GR" sz="2800" dirty="0" smtClean="0"/>
              <a:t>ατόμων.</a:t>
            </a:r>
            <a:endParaRPr lang="el-GR" sz="2800" b="1" dirty="0" smtClean="0"/>
          </a:p>
        </p:txBody>
      </p:sp>
      <p:sp>
        <p:nvSpPr>
          <p:cNvPr id="5" name="Τίτλος 4"/>
          <p:cNvSpPr>
            <a:spLocks noGrp="1"/>
          </p:cNvSpPr>
          <p:nvPr>
            <p:ph type="title"/>
          </p:nvPr>
        </p:nvSpPr>
        <p:spPr/>
        <p:txBody>
          <a:bodyPr>
            <a:normAutofit fontScale="90000"/>
          </a:bodyPr>
          <a:lstStyle/>
          <a:p>
            <a:r>
              <a:rPr lang="el-GR" dirty="0"/>
              <a:t>Έλεγχοι με τον</a:t>
            </a:r>
            <a:br>
              <a:rPr lang="el-GR" dirty="0"/>
            </a:br>
            <a:r>
              <a:rPr lang="el-GR" dirty="0"/>
              <a:t>συντελεστή συσχέτισης </a:t>
            </a:r>
            <a:r>
              <a:rPr lang="en-US" dirty="0"/>
              <a:t>r</a:t>
            </a:r>
            <a:r>
              <a:rPr lang="el-GR" dirty="0"/>
              <a:t> </a:t>
            </a:r>
            <a:r>
              <a:rPr lang="el-GR" dirty="0" smtClean="0"/>
              <a:t>(9 </a:t>
            </a:r>
            <a:r>
              <a:rPr lang="el-GR" dirty="0"/>
              <a:t>από 20)</a:t>
            </a:r>
          </a:p>
        </p:txBody>
      </p:sp>
      <p:pic>
        <p:nvPicPr>
          <p:cNvPr id="6" name="Content Placeholder 5" descr="Εικόνα γραφικής παράστασης αρνητικής συσχέτισης"/>
          <p:cNvPicPr>
            <a:picLocks noGrp="1" noChangeAspect="1"/>
          </p:cNvPicPr>
          <p:nvPr>
            <p:ph idx="1"/>
          </p:nvPr>
        </p:nvPicPr>
        <p:blipFill>
          <a:blip r:embed="rId3">
            <a:extLst>
              <a:ext uri="{28A0092B-C50C-407E-A947-70E740481C1C}">
                <a14:useLocalDpi xmlns:a14="http://schemas.microsoft.com/office/drawing/2010/main" val="0"/>
              </a:ext>
            </a:extLst>
          </a:blip>
          <a:srcRect l="-5349" r="-5349"/>
          <a:stretch>
            <a:fillRect/>
          </a:stretch>
        </p:blipFill>
        <p:spPr/>
      </p:pic>
      <p:cxnSp>
        <p:nvCxnSpPr>
          <p:cNvPr id="7" name="11 - Ευθύγραμμο βέλος σύνδεσης"/>
          <p:cNvCxnSpPr/>
          <p:nvPr/>
        </p:nvCxnSpPr>
        <p:spPr>
          <a:xfrm flipV="1">
            <a:off x="2843808" y="4077072"/>
            <a:ext cx="2736304" cy="144016"/>
          </a:xfrm>
          <a:prstGeom prst="straightConnector1">
            <a:avLst/>
          </a:prstGeom>
          <a:ln w="19050" cmpd="sng">
            <a:solidFill>
              <a:srgbClr val="0070C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104812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Θέση κειμένου 7"/>
          <p:cNvSpPr>
            <a:spLocks noGrp="1"/>
          </p:cNvSpPr>
          <p:nvPr>
            <p:ph type="body" sz="half" idx="2"/>
          </p:nvPr>
        </p:nvSpPr>
        <p:spPr/>
        <p:txBody>
          <a:bodyPr>
            <a:normAutofit/>
          </a:bodyPr>
          <a:lstStyle/>
          <a:p>
            <a:r>
              <a:rPr lang="el-GR" sz="2400" dirty="0"/>
              <a:t>Διαγράμματα </a:t>
            </a:r>
            <a:r>
              <a:rPr lang="el-GR" sz="2400" dirty="0" smtClean="0"/>
              <a:t>σκεδασμού</a:t>
            </a:r>
            <a:endParaRPr lang="el-GR" sz="2400" dirty="0"/>
          </a:p>
        </p:txBody>
      </p:sp>
      <p:sp>
        <p:nvSpPr>
          <p:cNvPr id="6" name="Τίτλος 5"/>
          <p:cNvSpPr>
            <a:spLocks noGrp="1"/>
          </p:cNvSpPr>
          <p:nvPr>
            <p:ph type="title"/>
          </p:nvPr>
        </p:nvSpPr>
        <p:spPr/>
        <p:txBody>
          <a:bodyPr>
            <a:normAutofit fontScale="90000"/>
          </a:bodyPr>
          <a:lstStyle/>
          <a:p>
            <a:r>
              <a:rPr lang="el-GR" dirty="0"/>
              <a:t>Έλεγχοι με τον</a:t>
            </a:r>
            <a:br>
              <a:rPr lang="el-GR" dirty="0"/>
            </a:br>
            <a:r>
              <a:rPr lang="el-GR" dirty="0"/>
              <a:t>συντελεστή συσχέτισης </a:t>
            </a:r>
            <a:r>
              <a:rPr lang="en-US" dirty="0"/>
              <a:t>r</a:t>
            </a:r>
            <a:r>
              <a:rPr lang="el-GR" dirty="0"/>
              <a:t> </a:t>
            </a:r>
            <a:r>
              <a:rPr lang="el-GR" dirty="0" smtClean="0"/>
              <a:t>(10 </a:t>
            </a:r>
            <a:r>
              <a:rPr lang="el-GR" dirty="0"/>
              <a:t>από 20)</a:t>
            </a:r>
          </a:p>
        </p:txBody>
      </p:sp>
      <p:pic>
        <p:nvPicPr>
          <p:cNvPr id="5" name="Picture Placeholder 4" descr="Εικόνα έξι διαγραμμάτων σκεδασμού"/>
          <p:cNvPicPr>
            <a:picLocks noGrp="1" noChangeAspect="1"/>
          </p:cNvPicPr>
          <p:nvPr>
            <p:ph type="pic" idx="1"/>
          </p:nvPr>
        </p:nvPicPr>
        <p:blipFill>
          <a:blip r:embed="rId3">
            <a:extLst>
              <a:ext uri="{28A0092B-C50C-407E-A947-70E740481C1C}">
                <a14:useLocalDpi xmlns:a14="http://schemas.microsoft.com/office/drawing/2010/main" val="0"/>
              </a:ext>
            </a:extLst>
          </a:blip>
          <a:srcRect l="-18838" r="-18838"/>
          <a:stretch>
            <a:fillRect/>
          </a:stretch>
        </p:blipFill>
        <p:spPr/>
      </p:pic>
    </p:spTree>
    <p:extLst>
      <p:ext uri="{BB962C8B-B14F-4D97-AF65-F5344CB8AC3E}">
        <p14:creationId xmlns:p14="http://schemas.microsoft.com/office/powerpoint/2010/main" val="392053795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Έλεγχοι με τον</a:t>
            </a:r>
            <a:br>
              <a:rPr lang="el-GR" dirty="0"/>
            </a:br>
            <a:r>
              <a:rPr lang="el-GR" dirty="0"/>
              <a:t>συντελεστή συσχέτισης </a:t>
            </a:r>
            <a:r>
              <a:rPr lang="en-US" dirty="0"/>
              <a:t>r</a:t>
            </a:r>
            <a:r>
              <a:rPr lang="el-GR" dirty="0"/>
              <a:t> (</a:t>
            </a:r>
            <a:r>
              <a:rPr lang="el-GR" dirty="0" smtClean="0"/>
              <a:t>11 </a:t>
            </a:r>
            <a:r>
              <a:rPr lang="el-GR" dirty="0"/>
              <a:t>από 20)</a:t>
            </a:r>
          </a:p>
        </p:txBody>
      </p:sp>
      <p:sp>
        <p:nvSpPr>
          <p:cNvPr id="3" name="Θέση περιεχομένου 2"/>
          <p:cNvSpPr>
            <a:spLocks noGrp="1"/>
          </p:cNvSpPr>
          <p:nvPr>
            <p:ph idx="1"/>
          </p:nvPr>
        </p:nvSpPr>
        <p:spPr/>
        <p:txBody>
          <a:bodyPr>
            <a:normAutofit/>
          </a:bodyPr>
          <a:lstStyle/>
          <a:p>
            <a:pPr marL="0" indent="0">
              <a:buNone/>
            </a:pPr>
            <a:r>
              <a:rPr lang="el-GR" sz="2000" b="1" dirty="0"/>
              <a:t>Υπολογισμός συντελεστή γραμμικής συσχέτισης (Pearson</a:t>
            </a:r>
            <a:r>
              <a:rPr lang="el-GR" sz="2000" b="1" dirty="0" smtClean="0"/>
              <a:t>):</a:t>
            </a:r>
          </a:p>
          <a:p>
            <a:pPr marL="0" indent="0">
              <a:buNone/>
            </a:pPr>
            <a:endParaRPr lang="el-GR" sz="2000" b="1" dirty="0"/>
          </a:p>
          <a:p>
            <a:pPr marL="0" indent="0">
              <a:buNone/>
            </a:pPr>
            <a:endParaRPr lang="el-GR" sz="2000" dirty="0"/>
          </a:p>
          <a:p>
            <a:pPr marL="0" indent="0">
              <a:buNone/>
            </a:pPr>
            <a:r>
              <a:rPr lang="el-GR" sz="2000" dirty="0" smtClean="0"/>
              <a:t>Ο </a:t>
            </a:r>
            <a:r>
              <a:rPr lang="el-GR" sz="2000" dirty="0"/>
              <a:t>Βαθμός συμμεταβολής εκφράζεται </a:t>
            </a:r>
            <a:r>
              <a:rPr lang="el-GR" sz="2000" dirty="0" smtClean="0"/>
              <a:t>από </a:t>
            </a:r>
            <a:r>
              <a:rPr lang="el-GR" sz="2000" b="1" dirty="0"/>
              <a:t>τ</a:t>
            </a:r>
            <a:r>
              <a:rPr lang="el-GR" sz="2000" b="1" dirty="0" smtClean="0"/>
              <a:t>ο </a:t>
            </a:r>
            <a:r>
              <a:rPr lang="el-GR" sz="2000" b="1" dirty="0"/>
              <a:t>άθροισμα των γινομένων των </a:t>
            </a:r>
            <a:r>
              <a:rPr lang="el-GR" sz="2000" b="1" dirty="0" smtClean="0"/>
              <a:t>αποκλίσεων:</a:t>
            </a:r>
          </a:p>
          <a:p>
            <a:pPr marL="0" indent="0">
              <a:buNone/>
            </a:pPr>
            <a:endParaRPr lang="el-GR" sz="2000" b="1" dirty="0"/>
          </a:p>
          <a:p>
            <a:pPr marL="0" indent="0">
              <a:buNone/>
            </a:pPr>
            <a:r>
              <a:rPr lang="el-GR" sz="2000" dirty="0"/>
              <a:t>και τα  SSX, SSY ως μέτρα της μεταβολής των μεταβλητών X και Y. </a:t>
            </a:r>
          </a:p>
          <a:p>
            <a:pPr marL="0" indent="0">
              <a:buNone/>
            </a:pPr>
            <a:endParaRPr lang="el-GR" sz="2400" b="1" dirty="0"/>
          </a:p>
        </p:txBody>
      </p:sp>
      <p:graphicFrame>
        <p:nvGraphicFramePr>
          <p:cNvPr id="4" name="Object 4"/>
          <p:cNvGraphicFramePr>
            <a:graphicFrameLocks noChangeAspect="1"/>
          </p:cNvGraphicFramePr>
          <p:nvPr>
            <p:extLst>
              <p:ext uri="{D42A27DB-BD31-4B8C-83A1-F6EECF244321}">
                <p14:modId xmlns:p14="http://schemas.microsoft.com/office/powerpoint/2010/main" val="1408230178"/>
              </p:ext>
            </p:extLst>
          </p:nvPr>
        </p:nvGraphicFramePr>
        <p:xfrm>
          <a:off x="1331640" y="2060848"/>
          <a:ext cx="5688632" cy="672979"/>
        </p:xfrm>
        <a:graphic>
          <a:graphicData uri="http://schemas.openxmlformats.org/presentationml/2006/ole">
            <mc:AlternateContent xmlns:mc="http://schemas.openxmlformats.org/markup-compatibility/2006">
              <mc:Choice xmlns:v="urn:schemas-microsoft-com:vml" Requires="v">
                <p:oleObj spid="_x0000_s6182" name="MathType Equation" r:id="rId4" imgW="2844800" imgH="419100" progId="Equation">
                  <p:embed/>
                </p:oleObj>
              </mc:Choice>
              <mc:Fallback>
                <p:oleObj name="MathType Equation" r:id="rId4" imgW="2844800" imgH="419100" progId="Equation">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1640" y="2060848"/>
                        <a:ext cx="5688632" cy="672979"/>
                      </a:xfrm>
                      <a:prstGeom prst="rect">
                        <a:avLst/>
                      </a:prstGeom>
                      <a:noFill/>
                    </p:spPr>
                  </p:pic>
                </p:oleObj>
              </mc:Fallback>
            </mc:AlternateContent>
          </a:graphicData>
        </a:graphic>
      </p:graphicFrame>
      <p:graphicFrame>
        <p:nvGraphicFramePr>
          <p:cNvPr id="5" name="Object 5"/>
          <p:cNvGraphicFramePr>
            <a:graphicFrameLocks noChangeAspect="1"/>
          </p:cNvGraphicFramePr>
          <p:nvPr>
            <p:extLst>
              <p:ext uri="{D42A27DB-BD31-4B8C-83A1-F6EECF244321}">
                <p14:modId xmlns:p14="http://schemas.microsoft.com/office/powerpoint/2010/main" val="3643017379"/>
              </p:ext>
            </p:extLst>
          </p:nvPr>
        </p:nvGraphicFramePr>
        <p:xfrm>
          <a:off x="605358" y="3573016"/>
          <a:ext cx="7639050" cy="793750"/>
        </p:xfrm>
        <a:graphic>
          <a:graphicData uri="http://schemas.openxmlformats.org/presentationml/2006/ole">
            <mc:AlternateContent xmlns:mc="http://schemas.openxmlformats.org/markup-compatibility/2006">
              <mc:Choice xmlns:v="urn:schemas-microsoft-com:vml" Requires="v">
                <p:oleObj spid="_x0000_s6183" name="Έγγραφο" r:id="rId7" imgW="5407122" imgH="524272" progId="Word.Document.12">
                  <p:embed/>
                </p:oleObj>
              </mc:Choice>
              <mc:Fallback>
                <p:oleObj name="Έγγραφο" r:id="rId7" imgW="5407122" imgH="524272" progId="Word.Document.12">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5358" y="3573016"/>
                        <a:ext cx="7639050" cy="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 name="Object 31"/>
          <p:cNvGraphicFramePr>
            <a:graphicFrameLocks noChangeAspect="1"/>
          </p:cNvGraphicFramePr>
          <p:nvPr>
            <p:extLst>
              <p:ext uri="{D42A27DB-BD31-4B8C-83A1-F6EECF244321}">
                <p14:modId xmlns:p14="http://schemas.microsoft.com/office/powerpoint/2010/main" val="2901861154"/>
              </p:ext>
            </p:extLst>
          </p:nvPr>
        </p:nvGraphicFramePr>
        <p:xfrm>
          <a:off x="2411760" y="4653136"/>
          <a:ext cx="3168352" cy="1246586"/>
        </p:xfrm>
        <a:graphic>
          <a:graphicData uri="http://schemas.openxmlformats.org/presentationml/2006/ole">
            <mc:AlternateContent xmlns:mc="http://schemas.openxmlformats.org/markup-compatibility/2006">
              <mc:Choice xmlns:v="urn:schemas-microsoft-com:vml" Requires="v">
                <p:oleObj spid="_x0000_s6184" name="Εξίσωση" r:id="rId9" imgW="1460160" imgH="647640" progId="Equation.3">
                  <p:embed/>
                </p:oleObj>
              </mc:Choice>
              <mc:Fallback>
                <p:oleObj name="Εξίσωση" r:id="rId9" imgW="1460160" imgH="64764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11760" y="4653136"/>
                        <a:ext cx="3168352" cy="1246586"/>
                      </a:xfrm>
                      <a:prstGeom prst="rect">
                        <a:avLst/>
                      </a:prstGeom>
                      <a:noFill/>
                    </p:spPr>
                  </p:pic>
                </p:oleObj>
              </mc:Fallback>
            </mc:AlternateContent>
          </a:graphicData>
        </a:graphic>
      </p:graphicFrame>
    </p:spTree>
    <p:extLst>
      <p:ext uri="{BB962C8B-B14F-4D97-AF65-F5344CB8AC3E}">
        <p14:creationId xmlns:p14="http://schemas.microsoft.com/office/powerpoint/2010/main" val="363594594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Έλεγχοι με τον</a:t>
            </a:r>
            <a:br>
              <a:rPr lang="el-GR" dirty="0"/>
            </a:br>
            <a:r>
              <a:rPr lang="el-GR" dirty="0"/>
              <a:t>συντελεστή συσχέτισης </a:t>
            </a:r>
            <a:r>
              <a:rPr lang="en-US" dirty="0"/>
              <a:t>r</a:t>
            </a:r>
            <a:r>
              <a:rPr lang="el-GR" dirty="0"/>
              <a:t> (</a:t>
            </a:r>
            <a:r>
              <a:rPr lang="el-GR" dirty="0" smtClean="0"/>
              <a:t>12 </a:t>
            </a:r>
            <a:r>
              <a:rPr lang="el-GR" dirty="0"/>
              <a:t>από 20)</a:t>
            </a:r>
          </a:p>
        </p:txBody>
      </p:sp>
      <p:sp>
        <p:nvSpPr>
          <p:cNvPr id="3" name="Θέση περιεχομένου 2"/>
          <p:cNvSpPr>
            <a:spLocks noGrp="1"/>
          </p:cNvSpPr>
          <p:nvPr>
            <p:ph idx="1"/>
          </p:nvPr>
        </p:nvSpPr>
        <p:spPr/>
        <p:txBody>
          <a:bodyPr>
            <a:normAutofit/>
          </a:bodyPr>
          <a:lstStyle/>
          <a:p>
            <a:pPr marL="0" indent="0">
              <a:buNone/>
            </a:pPr>
            <a:r>
              <a:rPr lang="el-GR" sz="2000" b="1" dirty="0"/>
              <a:t>Υπολογισμός συντελεστή γραμμικής συσχέτισης (Pearson) με τη βοήθεια των αθροισμάτων και αθροισμάτων των τετραγώνων των τιμών των δύο μεταβλητών Χ και </a:t>
            </a:r>
            <a:r>
              <a:rPr lang="el-GR" sz="2000" b="1" dirty="0" smtClean="0"/>
              <a:t>Υ</a:t>
            </a:r>
            <a:endParaRPr lang="el-GR" sz="2000" b="1" dirty="0"/>
          </a:p>
        </p:txBody>
      </p:sp>
      <p:graphicFrame>
        <p:nvGraphicFramePr>
          <p:cNvPr id="7" name="Object 9"/>
          <p:cNvGraphicFramePr>
            <a:graphicFrameLocks noChangeAspect="1"/>
          </p:cNvGraphicFramePr>
          <p:nvPr>
            <p:extLst>
              <p:ext uri="{D42A27DB-BD31-4B8C-83A1-F6EECF244321}">
                <p14:modId xmlns:p14="http://schemas.microsoft.com/office/powerpoint/2010/main" val="937818547"/>
              </p:ext>
            </p:extLst>
          </p:nvPr>
        </p:nvGraphicFramePr>
        <p:xfrm>
          <a:off x="1120329" y="2636912"/>
          <a:ext cx="6259983" cy="3494367"/>
        </p:xfrm>
        <a:graphic>
          <a:graphicData uri="http://schemas.openxmlformats.org/presentationml/2006/ole">
            <mc:AlternateContent xmlns:mc="http://schemas.openxmlformats.org/markup-compatibility/2006">
              <mc:Choice xmlns:v="urn:schemas-microsoft-com:vml" Requires="v">
                <p:oleObj spid="_x0000_s7183" name="Document" r:id="rId5" imgW="5270500" imgH="2489200" progId="Word.Document.12">
                  <p:embed/>
                </p:oleObj>
              </mc:Choice>
              <mc:Fallback>
                <p:oleObj name="Document" r:id="rId5" imgW="5270500" imgH="2489200" progId="Word.Document.12">
                  <p:embed/>
                  <p:pic>
                    <p:nvPicPr>
                      <p:cNvPr id="0" name=""/>
                      <p:cNvPicPr>
                        <a:picLocks noChangeAspect="1" noChangeArrowheads="1"/>
                      </p:cNvPicPr>
                      <p:nvPr/>
                    </p:nvPicPr>
                    <p:blipFill>
                      <a:blip r:embed="rId6"/>
                      <a:srcRect/>
                      <a:stretch>
                        <a:fillRect/>
                      </a:stretch>
                    </p:blipFill>
                    <p:spPr bwMode="auto">
                      <a:xfrm>
                        <a:off x="1120329" y="2636912"/>
                        <a:ext cx="6259983" cy="349436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95260863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Θέση κειμένου 7"/>
          <p:cNvSpPr>
            <a:spLocks noGrp="1"/>
          </p:cNvSpPr>
          <p:nvPr>
            <p:ph type="body" sz="half" idx="2"/>
          </p:nvPr>
        </p:nvSpPr>
        <p:spPr/>
        <p:txBody>
          <a:bodyPr>
            <a:normAutofit lnSpcReduction="10000"/>
          </a:bodyPr>
          <a:lstStyle/>
          <a:p>
            <a:r>
              <a:rPr lang="el-GR" sz="1800" b="1" dirty="0"/>
              <a:t>Διάγραμμα </a:t>
            </a:r>
            <a:r>
              <a:rPr lang="el-GR" sz="1800" b="1" dirty="0" smtClean="0"/>
              <a:t>σκεδασμού</a:t>
            </a:r>
            <a:endParaRPr lang="en-US" sz="1800" b="1" dirty="0" smtClean="0"/>
          </a:p>
          <a:p>
            <a:r>
              <a:rPr lang="en-US" sz="1800" dirty="0" smtClean="0"/>
              <a:t>T</a:t>
            </a:r>
            <a:r>
              <a:rPr lang="el-GR" sz="1800" dirty="0" smtClean="0"/>
              <a:t>ιμές </a:t>
            </a:r>
            <a:r>
              <a:rPr lang="el-GR" sz="1800" dirty="0"/>
              <a:t>α/φ test πριν τη διδασκαλία (Χ</a:t>
            </a:r>
            <a:r>
              <a:rPr lang="el-GR" sz="1800" dirty="0" smtClean="0"/>
              <a:t>)</a:t>
            </a:r>
            <a:endParaRPr lang="en-US" sz="1800" dirty="0"/>
          </a:p>
          <a:p>
            <a:r>
              <a:rPr lang="el-GR" sz="1800" dirty="0" smtClean="0"/>
              <a:t>και βαθμολογία</a:t>
            </a:r>
            <a:r>
              <a:rPr lang="en-US" sz="1800" dirty="0" smtClean="0"/>
              <a:t> </a:t>
            </a:r>
            <a:r>
              <a:rPr lang="el-GR" sz="1800" dirty="0" smtClean="0"/>
              <a:t>εξέτασης </a:t>
            </a:r>
            <a:r>
              <a:rPr lang="el-GR" sz="1800" dirty="0"/>
              <a:t>στο αρμόνιο (Υ) για 14 νήπια</a:t>
            </a:r>
          </a:p>
        </p:txBody>
      </p:sp>
      <p:sp>
        <p:nvSpPr>
          <p:cNvPr id="6" name="Τίτλος 5"/>
          <p:cNvSpPr>
            <a:spLocks noGrp="1"/>
          </p:cNvSpPr>
          <p:nvPr>
            <p:ph type="title"/>
          </p:nvPr>
        </p:nvSpPr>
        <p:spPr/>
        <p:txBody>
          <a:bodyPr>
            <a:normAutofit fontScale="90000"/>
          </a:bodyPr>
          <a:lstStyle/>
          <a:p>
            <a:r>
              <a:rPr lang="el-GR" dirty="0"/>
              <a:t>Έλεγχοι με τον</a:t>
            </a:r>
            <a:br>
              <a:rPr lang="el-GR" dirty="0"/>
            </a:br>
            <a:r>
              <a:rPr lang="el-GR" dirty="0"/>
              <a:t>συντελεστή συσχέτισης </a:t>
            </a:r>
            <a:r>
              <a:rPr lang="en-US" dirty="0"/>
              <a:t>r</a:t>
            </a:r>
            <a:r>
              <a:rPr lang="el-GR" dirty="0"/>
              <a:t> (</a:t>
            </a:r>
            <a:r>
              <a:rPr lang="el-GR" dirty="0" smtClean="0"/>
              <a:t>13 </a:t>
            </a:r>
            <a:r>
              <a:rPr lang="el-GR" dirty="0"/>
              <a:t>από 20)</a:t>
            </a:r>
          </a:p>
        </p:txBody>
      </p:sp>
      <p:pic>
        <p:nvPicPr>
          <p:cNvPr id="3" name="Picture Placeholder 2" descr="Διάγραμμα σκεδασμού και γραμμή παλινδρόμησης"/>
          <p:cNvPicPr>
            <a:picLocks noGrp="1" noChangeAspect="1"/>
          </p:cNvPicPr>
          <p:nvPr>
            <p:ph type="pic" idx="1"/>
          </p:nvPr>
        </p:nvPicPr>
        <p:blipFill>
          <a:blip r:embed="rId3">
            <a:extLst>
              <a:ext uri="{28A0092B-C50C-407E-A947-70E740481C1C}">
                <a14:useLocalDpi xmlns:a14="http://schemas.microsoft.com/office/drawing/2010/main" val="0"/>
              </a:ext>
            </a:extLst>
          </a:blip>
          <a:srcRect l="-1871" r="-1871"/>
          <a:stretch>
            <a:fillRect/>
          </a:stretch>
        </p:blipFill>
        <p:spPr/>
      </p:pic>
    </p:spTree>
    <p:extLst>
      <p:ext uri="{BB962C8B-B14F-4D97-AF65-F5344CB8AC3E}">
        <p14:creationId xmlns:p14="http://schemas.microsoft.com/office/powerpoint/2010/main" val="254552859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normAutofit fontScale="90000"/>
          </a:bodyPr>
          <a:lstStyle/>
          <a:p>
            <a:r>
              <a:rPr lang="el-GR" dirty="0">
                <a:solidFill>
                  <a:srgbClr val="4F81BD"/>
                </a:solidFill>
              </a:rPr>
              <a:t>Έλεγχοι με τον</a:t>
            </a:r>
            <a:br>
              <a:rPr lang="el-GR" dirty="0">
                <a:solidFill>
                  <a:srgbClr val="4F81BD"/>
                </a:solidFill>
              </a:rPr>
            </a:br>
            <a:r>
              <a:rPr lang="el-GR" dirty="0">
                <a:solidFill>
                  <a:srgbClr val="4F81BD"/>
                </a:solidFill>
              </a:rPr>
              <a:t>συντελεστή συσχέτισης </a:t>
            </a:r>
            <a:r>
              <a:rPr lang="en-US" dirty="0">
                <a:solidFill>
                  <a:srgbClr val="4F81BD"/>
                </a:solidFill>
              </a:rPr>
              <a:t>r</a:t>
            </a:r>
            <a:r>
              <a:rPr lang="el-GR" dirty="0">
                <a:solidFill>
                  <a:srgbClr val="4F81BD"/>
                </a:solidFill>
              </a:rPr>
              <a:t> (</a:t>
            </a:r>
            <a:r>
              <a:rPr lang="el-GR" dirty="0" smtClean="0">
                <a:solidFill>
                  <a:srgbClr val="4F81BD"/>
                </a:solidFill>
              </a:rPr>
              <a:t>14 </a:t>
            </a:r>
            <a:r>
              <a:rPr lang="el-GR" dirty="0">
                <a:solidFill>
                  <a:srgbClr val="4F81BD"/>
                </a:solidFill>
              </a:rPr>
              <a:t>από 20)</a:t>
            </a:r>
            <a:endParaRPr lang="el-GR" dirty="0"/>
          </a:p>
        </p:txBody>
      </p:sp>
      <p:sp>
        <p:nvSpPr>
          <p:cNvPr id="2" name="Θέση κειμένου 1"/>
          <p:cNvSpPr>
            <a:spLocks noGrp="1"/>
          </p:cNvSpPr>
          <p:nvPr>
            <p:ph type="body" idx="1"/>
          </p:nvPr>
        </p:nvSpPr>
        <p:spPr>
          <a:xfrm>
            <a:off x="457200" y="1412776"/>
            <a:ext cx="8003232" cy="639762"/>
          </a:xfrm>
        </p:spPr>
        <p:txBody>
          <a:bodyPr>
            <a:normAutofit fontScale="62500" lnSpcReduction="20000"/>
          </a:bodyPr>
          <a:lstStyle/>
          <a:p>
            <a:r>
              <a:rPr lang="el-GR" sz="2800" dirty="0">
                <a:solidFill>
                  <a:srgbClr val="000000"/>
                </a:solidFill>
              </a:rPr>
              <a:t>Υπολογισμός συντελεστή Pearson (R) για </a:t>
            </a:r>
            <a:r>
              <a:rPr lang="en-US" sz="2800" dirty="0">
                <a:solidFill>
                  <a:srgbClr val="000000"/>
                </a:solidFill>
              </a:rPr>
              <a:t>“</a:t>
            </a:r>
            <a:r>
              <a:rPr lang="el-GR" sz="2800" dirty="0">
                <a:solidFill>
                  <a:srgbClr val="000000"/>
                </a:solidFill>
              </a:rPr>
              <a:t>τιμές α/φ test πριν τη διδασκαλία (Χ)</a:t>
            </a:r>
            <a:r>
              <a:rPr lang="en-US" sz="2800" dirty="0">
                <a:solidFill>
                  <a:srgbClr val="000000"/>
                </a:solidFill>
              </a:rPr>
              <a:t>”</a:t>
            </a:r>
            <a:r>
              <a:rPr lang="el-GR" sz="2800" dirty="0">
                <a:solidFill>
                  <a:srgbClr val="000000"/>
                </a:solidFill>
              </a:rPr>
              <a:t> και </a:t>
            </a:r>
            <a:r>
              <a:rPr lang="en-US" sz="2800" dirty="0">
                <a:solidFill>
                  <a:srgbClr val="000000"/>
                </a:solidFill>
              </a:rPr>
              <a:t>“</a:t>
            </a:r>
            <a:r>
              <a:rPr lang="el-GR" sz="2800" dirty="0">
                <a:solidFill>
                  <a:srgbClr val="000000"/>
                </a:solidFill>
              </a:rPr>
              <a:t>βαθμολογία εξέτασης στο αρμόνιο (Υ)</a:t>
            </a:r>
            <a:r>
              <a:rPr lang="en-US" sz="2800" dirty="0">
                <a:solidFill>
                  <a:srgbClr val="000000"/>
                </a:solidFill>
              </a:rPr>
              <a:t>”</a:t>
            </a:r>
            <a:r>
              <a:rPr lang="el-GR" sz="2800" dirty="0">
                <a:solidFill>
                  <a:srgbClr val="000000"/>
                </a:solidFill>
              </a:rPr>
              <a:t> για 14 νήπια</a:t>
            </a:r>
          </a:p>
        </p:txBody>
      </p:sp>
      <p:pic>
        <p:nvPicPr>
          <p:cNvPr id="8" name="Content Placeholder 7" descr="Untitled11.png"/>
          <p:cNvPicPr>
            <a:picLocks noGrp="1" noChangeAspect="1"/>
          </p:cNvPicPr>
          <p:nvPr>
            <p:ph sz="quarter" idx="4"/>
          </p:nvPr>
        </p:nvPicPr>
        <p:blipFill>
          <a:blip r:embed="rId3">
            <a:extLst>
              <a:ext uri="{28A0092B-C50C-407E-A947-70E740481C1C}">
                <a14:useLocalDpi xmlns:a14="http://schemas.microsoft.com/office/drawing/2010/main" val="0"/>
              </a:ext>
            </a:extLst>
          </a:blip>
          <a:srcRect l="-2159" r="-2159"/>
          <a:stretch>
            <a:fillRect/>
          </a:stretch>
        </p:blipFill>
        <p:spPr>
          <a:xfrm>
            <a:off x="4645025" y="2286000"/>
            <a:ext cx="4041775" cy="3879850"/>
          </a:xfrm>
        </p:spPr>
      </p:pic>
      <p:pic>
        <p:nvPicPr>
          <p:cNvPr id="7" name="Content Placeholder 6" descr="Πίνακας δεδομένων"/>
          <p:cNvPicPr>
            <a:picLocks noGrp="1" noChangeAspect="1"/>
          </p:cNvPicPr>
          <p:nvPr>
            <p:ph sz="half" idx="2"/>
          </p:nvPr>
        </p:nvPicPr>
        <p:blipFill>
          <a:blip r:embed="rId4">
            <a:extLst>
              <a:ext uri="{28A0092B-C50C-407E-A947-70E740481C1C}">
                <a14:useLocalDpi xmlns:a14="http://schemas.microsoft.com/office/drawing/2010/main" val="0"/>
              </a:ext>
            </a:extLst>
          </a:blip>
          <a:srcRect l="-2074" r="-2074"/>
          <a:stretch>
            <a:fillRect/>
          </a:stretch>
        </p:blipFill>
        <p:spPr/>
      </p:pic>
      <p:cxnSp>
        <p:nvCxnSpPr>
          <p:cNvPr id="11" name="11 - Ευθύγραμμο βέλος σύνδεσης"/>
          <p:cNvCxnSpPr/>
          <p:nvPr/>
        </p:nvCxnSpPr>
        <p:spPr>
          <a:xfrm flipH="1">
            <a:off x="2771800" y="2564904"/>
            <a:ext cx="3672408" cy="3168352"/>
          </a:xfrm>
          <a:prstGeom prst="straightConnector1">
            <a:avLst/>
          </a:prstGeom>
          <a:ln w="190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11 - Ευθύγραμμο βέλος σύνδεσης"/>
          <p:cNvCxnSpPr/>
          <p:nvPr/>
        </p:nvCxnSpPr>
        <p:spPr>
          <a:xfrm flipH="1">
            <a:off x="3203848" y="3140968"/>
            <a:ext cx="2736304" cy="2592288"/>
          </a:xfrm>
          <a:prstGeom prst="straightConnector1">
            <a:avLst/>
          </a:prstGeom>
          <a:ln w="190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11 - Ευθύγραμμο βέλος σύνδεσης"/>
          <p:cNvCxnSpPr/>
          <p:nvPr/>
        </p:nvCxnSpPr>
        <p:spPr>
          <a:xfrm flipH="1">
            <a:off x="2051720" y="2492896"/>
            <a:ext cx="5040560" cy="3240360"/>
          </a:xfrm>
          <a:prstGeom prst="straightConnector1">
            <a:avLst/>
          </a:prstGeom>
          <a:ln w="38100" cmpd="sng">
            <a:solidFill>
              <a:srgbClr val="0070C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051285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solidFill>
                  <a:srgbClr val="4F81BD"/>
                </a:solidFill>
              </a:rPr>
              <a:t>Έλεγχοι με τον</a:t>
            </a:r>
            <a:br>
              <a:rPr lang="el-GR" dirty="0">
                <a:solidFill>
                  <a:srgbClr val="4F81BD"/>
                </a:solidFill>
              </a:rPr>
            </a:br>
            <a:r>
              <a:rPr lang="el-GR" dirty="0">
                <a:solidFill>
                  <a:srgbClr val="4F81BD"/>
                </a:solidFill>
              </a:rPr>
              <a:t>συντελεστή συσχέτισης </a:t>
            </a:r>
            <a:r>
              <a:rPr lang="en-US" dirty="0">
                <a:solidFill>
                  <a:srgbClr val="4F81BD"/>
                </a:solidFill>
              </a:rPr>
              <a:t>r</a:t>
            </a:r>
            <a:r>
              <a:rPr lang="el-GR" dirty="0">
                <a:solidFill>
                  <a:srgbClr val="4F81BD"/>
                </a:solidFill>
              </a:rPr>
              <a:t> (</a:t>
            </a:r>
            <a:r>
              <a:rPr lang="el-GR" dirty="0" smtClean="0">
                <a:solidFill>
                  <a:srgbClr val="4F81BD"/>
                </a:solidFill>
              </a:rPr>
              <a:t>15 </a:t>
            </a:r>
            <a:r>
              <a:rPr lang="el-GR" dirty="0">
                <a:solidFill>
                  <a:srgbClr val="4F81BD"/>
                </a:solidFill>
              </a:rPr>
              <a:t>από 20)</a:t>
            </a:r>
            <a:endParaRPr lang="el-GR" dirty="0"/>
          </a:p>
        </p:txBody>
      </p:sp>
      <p:sp>
        <p:nvSpPr>
          <p:cNvPr id="3" name="Θέση περιεχομένου 2"/>
          <p:cNvSpPr>
            <a:spLocks noGrp="1"/>
          </p:cNvSpPr>
          <p:nvPr>
            <p:ph idx="1"/>
          </p:nvPr>
        </p:nvSpPr>
        <p:spPr/>
        <p:txBody>
          <a:bodyPr>
            <a:normAutofit fontScale="85000" lnSpcReduction="20000"/>
          </a:bodyPr>
          <a:lstStyle/>
          <a:p>
            <a:pPr marL="0" indent="0">
              <a:lnSpc>
                <a:spcPct val="150000"/>
              </a:lnSpc>
              <a:buNone/>
            </a:pPr>
            <a:r>
              <a:rPr lang="el-GR" sz="2100" dirty="0"/>
              <a:t>Οι τιμές του συντελεστή </a:t>
            </a:r>
            <a:r>
              <a:rPr lang="en-US" sz="2100" dirty="0"/>
              <a:t>r </a:t>
            </a:r>
            <a:r>
              <a:rPr lang="el-GR" sz="2100" dirty="0"/>
              <a:t>κυμαίνονται στο διάστημα [-1, 1</a:t>
            </a:r>
            <a:r>
              <a:rPr lang="el-GR" sz="2100" dirty="0" smtClean="0"/>
              <a:t>]</a:t>
            </a:r>
          </a:p>
          <a:p>
            <a:pPr lvl="2">
              <a:lnSpc>
                <a:spcPct val="150000"/>
              </a:lnSpc>
            </a:pPr>
            <a:r>
              <a:rPr lang="el-GR" sz="2100" dirty="0" smtClean="0"/>
              <a:t>Η </a:t>
            </a:r>
            <a:r>
              <a:rPr lang="el-GR" sz="2100" dirty="0"/>
              <a:t>τιμή </a:t>
            </a:r>
            <a:r>
              <a:rPr lang="el-GR" sz="2100" b="1" dirty="0"/>
              <a:t>1</a:t>
            </a:r>
            <a:r>
              <a:rPr lang="el-GR" sz="2100" dirty="0"/>
              <a:t> εκφράζει την απόλυτη θετική συσχέτιση </a:t>
            </a:r>
          </a:p>
          <a:p>
            <a:pPr lvl="2">
              <a:lnSpc>
                <a:spcPct val="150000"/>
              </a:lnSpc>
            </a:pPr>
            <a:r>
              <a:rPr lang="el-GR" sz="2100" dirty="0" smtClean="0"/>
              <a:t> </a:t>
            </a:r>
            <a:r>
              <a:rPr lang="el-GR" sz="2100" dirty="0"/>
              <a:t>Η τιμή </a:t>
            </a:r>
            <a:r>
              <a:rPr lang="el-GR" sz="2100" b="1" dirty="0"/>
              <a:t>-1 </a:t>
            </a:r>
            <a:r>
              <a:rPr lang="el-GR" sz="2100" dirty="0"/>
              <a:t>εκφράζει την απόλυτη θετική συσχέτιση</a:t>
            </a:r>
          </a:p>
          <a:p>
            <a:pPr lvl="2">
              <a:lnSpc>
                <a:spcPct val="150000"/>
              </a:lnSpc>
            </a:pPr>
            <a:r>
              <a:rPr lang="el-GR" sz="2100" dirty="0"/>
              <a:t> Η τιμή </a:t>
            </a:r>
            <a:r>
              <a:rPr lang="el-GR" sz="2100" b="1" dirty="0"/>
              <a:t>0 </a:t>
            </a:r>
            <a:r>
              <a:rPr lang="el-GR" sz="2100" dirty="0"/>
              <a:t>εκφράζει την πλήρη έλλειψη σχέσης  </a:t>
            </a:r>
          </a:p>
          <a:p>
            <a:pPr marL="0" indent="0">
              <a:lnSpc>
                <a:spcPct val="150000"/>
              </a:lnSpc>
              <a:buNone/>
            </a:pPr>
            <a:r>
              <a:rPr lang="el-GR" sz="2100" dirty="0"/>
              <a:t>Η ένταση της σχέσης χαρακτηρίζεται την απόλυτη τιμή του </a:t>
            </a:r>
            <a:r>
              <a:rPr lang="en-US" sz="2100" dirty="0"/>
              <a:t>r </a:t>
            </a:r>
            <a:r>
              <a:rPr lang="el-GR" sz="2100" dirty="0"/>
              <a:t>ως εξής</a:t>
            </a:r>
            <a:r>
              <a:rPr lang="el-GR" sz="2100" dirty="0" smtClean="0"/>
              <a:t>:</a:t>
            </a:r>
          </a:p>
          <a:p>
            <a:pPr marL="1828800" lvl="4" indent="0">
              <a:lnSpc>
                <a:spcPct val="150000"/>
              </a:lnSpc>
              <a:buNone/>
            </a:pPr>
            <a:r>
              <a:rPr lang="el-GR" sz="2100" dirty="0" smtClean="0"/>
              <a:t>|</a:t>
            </a:r>
            <a:r>
              <a:rPr lang="en-US" sz="2100" dirty="0" smtClean="0"/>
              <a:t>r</a:t>
            </a:r>
            <a:r>
              <a:rPr lang="el-GR" sz="2100" dirty="0" smtClean="0"/>
              <a:t>|</a:t>
            </a:r>
            <a:r>
              <a:rPr lang="en-US" sz="2100" dirty="0" smtClean="0"/>
              <a:t> ≤ 0,2 </a:t>
            </a:r>
            <a:r>
              <a:rPr lang="el-GR" sz="2100" dirty="0" smtClean="0"/>
              <a:t>χαμηλή </a:t>
            </a:r>
          </a:p>
          <a:p>
            <a:pPr marL="1828800" lvl="4" indent="0">
              <a:lnSpc>
                <a:spcPct val="150000"/>
              </a:lnSpc>
              <a:buNone/>
            </a:pPr>
            <a:r>
              <a:rPr lang="en-US" sz="2100" dirty="0" smtClean="0"/>
              <a:t>0,2 </a:t>
            </a:r>
            <a:r>
              <a:rPr lang="en-US" sz="2100" dirty="0"/>
              <a:t>&lt; </a:t>
            </a:r>
            <a:r>
              <a:rPr lang="el-GR" sz="2100" dirty="0"/>
              <a:t>|</a:t>
            </a:r>
            <a:r>
              <a:rPr lang="en-US" sz="2100" dirty="0"/>
              <a:t>r</a:t>
            </a:r>
            <a:r>
              <a:rPr lang="el-GR" sz="2100" dirty="0"/>
              <a:t>|</a:t>
            </a:r>
            <a:r>
              <a:rPr lang="en-US" sz="2100" dirty="0"/>
              <a:t> ≤ 0,5 </a:t>
            </a:r>
            <a:r>
              <a:rPr lang="el-GR" sz="2100" dirty="0"/>
              <a:t>μέτρια </a:t>
            </a:r>
            <a:endParaRPr lang="el-GR" sz="2100" dirty="0" smtClean="0"/>
          </a:p>
          <a:p>
            <a:pPr marL="1828800" lvl="4" indent="0">
              <a:lnSpc>
                <a:spcPct val="150000"/>
              </a:lnSpc>
              <a:buNone/>
            </a:pPr>
            <a:r>
              <a:rPr lang="en-US" sz="2100" dirty="0" smtClean="0"/>
              <a:t>0,5 </a:t>
            </a:r>
            <a:r>
              <a:rPr lang="en-US" sz="2100" dirty="0"/>
              <a:t>&lt; </a:t>
            </a:r>
            <a:r>
              <a:rPr lang="el-GR" sz="2100" dirty="0"/>
              <a:t>|</a:t>
            </a:r>
            <a:r>
              <a:rPr lang="en-US" sz="2100" dirty="0"/>
              <a:t>r</a:t>
            </a:r>
            <a:r>
              <a:rPr lang="el-GR" sz="2100" dirty="0"/>
              <a:t>|</a:t>
            </a:r>
            <a:r>
              <a:rPr lang="en-US" sz="2100" dirty="0"/>
              <a:t> ≤ 0,</a:t>
            </a:r>
            <a:r>
              <a:rPr lang="el-GR" sz="2100" dirty="0"/>
              <a:t>8</a:t>
            </a:r>
            <a:r>
              <a:rPr lang="en-US" sz="2100" dirty="0"/>
              <a:t> </a:t>
            </a:r>
            <a:r>
              <a:rPr lang="el-GR" sz="2100" dirty="0" smtClean="0"/>
              <a:t>ισχυρή</a:t>
            </a:r>
          </a:p>
          <a:p>
            <a:pPr marL="1828800" lvl="4" indent="0">
              <a:lnSpc>
                <a:spcPct val="150000"/>
              </a:lnSpc>
              <a:buNone/>
            </a:pPr>
            <a:r>
              <a:rPr lang="en-US" sz="2100" dirty="0" smtClean="0"/>
              <a:t>0,</a:t>
            </a:r>
            <a:r>
              <a:rPr lang="el-GR" sz="2100" dirty="0" smtClean="0"/>
              <a:t>8</a:t>
            </a:r>
            <a:r>
              <a:rPr lang="en-US" sz="2100" dirty="0" smtClean="0"/>
              <a:t> </a:t>
            </a:r>
            <a:r>
              <a:rPr lang="en-US" sz="2100" dirty="0"/>
              <a:t>&lt; </a:t>
            </a:r>
            <a:r>
              <a:rPr lang="el-GR" sz="2100" dirty="0"/>
              <a:t>|</a:t>
            </a:r>
            <a:r>
              <a:rPr lang="en-US" sz="2100" dirty="0"/>
              <a:t>r</a:t>
            </a:r>
            <a:r>
              <a:rPr lang="el-GR" sz="2100" dirty="0"/>
              <a:t>|</a:t>
            </a:r>
            <a:r>
              <a:rPr lang="en-US" sz="2100" dirty="0"/>
              <a:t> ≤ </a:t>
            </a:r>
            <a:r>
              <a:rPr lang="el-GR" sz="2100" dirty="0"/>
              <a:t>1 πολύ</a:t>
            </a:r>
            <a:r>
              <a:rPr lang="en-US" sz="2100" dirty="0"/>
              <a:t> </a:t>
            </a:r>
            <a:r>
              <a:rPr lang="el-GR" sz="2100" dirty="0"/>
              <a:t>ισχυρή</a:t>
            </a:r>
          </a:p>
          <a:p>
            <a:pPr algn="ctr">
              <a:lnSpc>
                <a:spcPct val="150000"/>
              </a:lnSpc>
            </a:pPr>
            <a:endParaRPr lang="el-GR" sz="2000" dirty="0"/>
          </a:p>
          <a:p>
            <a:pPr algn="ctr">
              <a:lnSpc>
                <a:spcPct val="150000"/>
              </a:lnSpc>
            </a:pPr>
            <a:endParaRPr lang="el-GR" sz="2000" dirty="0"/>
          </a:p>
          <a:p>
            <a:pPr algn="ctr">
              <a:lnSpc>
                <a:spcPct val="150000"/>
              </a:lnSpc>
            </a:pPr>
            <a:endParaRPr lang="en-US" sz="2000" dirty="0"/>
          </a:p>
        </p:txBody>
      </p:sp>
    </p:spTree>
    <p:extLst>
      <p:ext uri="{BB962C8B-B14F-4D97-AF65-F5344CB8AC3E}">
        <p14:creationId xmlns:p14="http://schemas.microsoft.com/office/powerpoint/2010/main" val="343332139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solidFill>
                  <a:srgbClr val="4F81BD"/>
                </a:solidFill>
              </a:rPr>
              <a:t>Έλεγχοι με τον</a:t>
            </a:r>
            <a:br>
              <a:rPr lang="el-GR" dirty="0">
                <a:solidFill>
                  <a:srgbClr val="4F81BD"/>
                </a:solidFill>
              </a:rPr>
            </a:br>
            <a:r>
              <a:rPr lang="el-GR" dirty="0">
                <a:solidFill>
                  <a:srgbClr val="4F81BD"/>
                </a:solidFill>
              </a:rPr>
              <a:t>συντελεστή συσχέτισης </a:t>
            </a:r>
            <a:r>
              <a:rPr lang="en-US" dirty="0">
                <a:solidFill>
                  <a:srgbClr val="4F81BD"/>
                </a:solidFill>
              </a:rPr>
              <a:t>r</a:t>
            </a:r>
            <a:r>
              <a:rPr lang="el-GR" dirty="0">
                <a:solidFill>
                  <a:srgbClr val="4F81BD"/>
                </a:solidFill>
              </a:rPr>
              <a:t> (16 από 20)</a:t>
            </a:r>
            <a:endParaRPr lang="el-GR" dirty="0"/>
          </a:p>
        </p:txBody>
      </p:sp>
      <p:sp>
        <p:nvSpPr>
          <p:cNvPr id="3" name="Θέση περιεχομένου 2"/>
          <p:cNvSpPr>
            <a:spLocks noGrp="1"/>
          </p:cNvSpPr>
          <p:nvPr>
            <p:ph idx="1"/>
          </p:nvPr>
        </p:nvSpPr>
        <p:spPr/>
        <p:txBody>
          <a:bodyPr>
            <a:normAutofit fontScale="85000" lnSpcReduction="20000"/>
          </a:bodyPr>
          <a:lstStyle/>
          <a:p>
            <a:pPr marL="0" indent="0">
              <a:buNone/>
            </a:pPr>
            <a:r>
              <a:rPr lang="el-GR" sz="2800" dirty="0"/>
              <a:t>Οι στατιστικές υποθέσεις αναφορικά με την ύπαρξη σχέσης μεταξύ δυο ποσοτικών μεταβλητών ισοδυναμούν με τις παρακάτω υποθέσεις για τον  συντελεστή συσχέτισης </a:t>
            </a:r>
            <a:r>
              <a:rPr lang="en-US" sz="2800" dirty="0"/>
              <a:t>Pearson</a:t>
            </a:r>
            <a:r>
              <a:rPr lang="el-GR" sz="2800" dirty="0" smtClean="0"/>
              <a:t>:</a:t>
            </a:r>
          </a:p>
          <a:p>
            <a:pPr marL="0" indent="0">
              <a:buNone/>
            </a:pPr>
            <a:endParaRPr lang="el-GR" sz="2800" dirty="0"/>
          </a:p>
          <a:p>
            <a:pPr marL="0" indent="0">
              <a:buNone/>
            </a:pPr>
            <a:endParaRPr lang="el-GR" sz="2800" dirty="0"/>
          </a:p>
          <a:p>
            <a:pPr marL="0" indent="0">
              <a:buNone/>
            </a:pPr>
            <a:r>
              <a:rPr lang="el-GR" sz="2800" dirty="0">
                <a:cs typeface="Times New Roman" pitchFamily="18" charset="0"/>
              </a:rPr>
              <a:t>Το κατάλληλο κριτήριο ελέγχου της μηδενικής υπόθεσης το οποίο ακολουθεί την </a:t>
            </a:r>
            <a:r>
              <a:rPr lang="el-GR" sz="2800" b="1" dirty="0">
                <a:cs typeface="Times New Roman" pitchFamily="18" charset="0"/>
              </a:rPr>
              <a:t>κατανομή </a:t>
            </a:r>
            <a:r>
              <a:rPr lang="en-US" sz="2800" b="1" dirty="0">
                <a:cs typeface="Times New Roman" pitchFamily="18" charset="0"/>
              </a:rPr>
              <a:t>student</a:t>
            </a:r>
            <a:r>
              <a:rPr lang="el-GR" sz="2800" b="1" dirty="0">
                <a:cs typeface="Times New Roman" pitchFamily="18" charset="0"/>
              </a:rPr>
              <a:t>  </a:t>
            </a:r>
            <a:r>
              <a:rPr lang="el-GR" sz="2800" dirty="0">
                <a:cs typeface="Times New Roman" pitchFamily="18" charset="0"/>
              </a:rPr>
              <a:t>με </a:t>
            </a:r>
            <a:r>
              <a:rPr lang="en-US" sz="2800" i="1" dirty="0">
                <a:cs typeface="Times New Roman" pitchFamily="18" charset="0"/>
              </a:rPr>
              <a:t>N</a:t>
            </a:r>
            <a:r>
              <a:rPr lang="el-GR" sz="2800" dirty="0">
                <a:cs typeface="Times New Roman" pitchFamily="18" charset="0"/>
              </a:rPr>
              <a:t> – 2 βαθμούς ελευθερίας, είναι</a:t>
            </a:r>
            <a:r>
              <a:rPr lang="el-GR" sz="2800" dirty="0" smtClean="0">
                <a:cs typeface="Times New Roman" pitchFamily="18" charset="0"/>
              </a:rPr>
              <a:t>:</a:t>
            </a:r>
          </a:p>
          <a:p>
            <a:pPr marL="0" indent="0">
              <a:buNone/>
            </a:pPr>
            <a:endParaRPr lang="el-GR" sz="2800" dirty="0">
              <a:cs typeface="Times New Roman" pitchFamily="18" charset="0"/>
            </a:endParaRPr>
          </a:p>
          <a:p>
            <a:pPr marL="0" indent="0">
              <a:buNone/>
            </a:pPr>
            <a:endParaRPr lang="el-GR" sz="2800" dirty="0" smtClean="0">
              <a:cs typeface="Times New Roman" pitchFamily="18" charset="0"/>
            </a:endParaRPr>
          </a:p>
          <a:p>
            <a:pPr marL="0" indent="0">
              <a:buNone/>
            </a:pPr>
            <a:r>
              <a:rPr lang="el-GR" sz="2800" b="1" dirty="0">
                <a:cs typeface="Times New Roman" pitchFamily="18" charset="0"/>
              </a:rPr>
              <a:t>ρ</a:t>
            </a:r>
            <a:r>
              <a:rPr lang="el-GR" sz="2800" dirty="0">
                <a:cs typeface="Times New Roman" pitchFamily="18" charset="0"/>
              </a:rPr>
              <a:t> και </a:t>
            </a:r>
            <a:r>
              <a:rPr lang="en-US" sz="2800" b="1" dirty="0">
                <a:cs typeface="Times New Roman" pitchFamily="18" charset="0"/>
              </a:rPr>
              <a:t>r</a:t>
            </a:r>
            <a:r>
              <a:rPr lang="en-US" sz="2800" dirty="0">
                <a:cs typeface="Times New Roman" pitchFamily="18" charset="0"/>
              </a:rPr>
              <a:t> </a:t>
            </a:r>
            <a:r>
              <a:rPr lang="el-GR" sz="2800" dirty="0">
                <a:cs typeface="Times New Roman" pitchFamily="18" charset="0"/>
              </a:rPr>
              <a:t>οι συντελεστές συσχέτισης </a:t>
            </a:r>
            <a:r>
              <a:rPr lang="en-US" sz="2800" dirty="0">
                <a:cs typeface="Times New Roman" pitchFamily="18" charset="0"/>
              </a:rPr>
              <a:t>Pearson</a:t>
            </a:r>
            <a:r>
              <a:rPr lang="el-GR" sz="2800" dirty="0">
                <a:cs typeface="Times New Roman" pitchFamily="18" charset="0"/>
              </a:rPr>
              <a:t> στον πληθυσμό και στο δείγμα </a:t>
            </a:r>
            <a:r>
              <a:rPr lang="el-GR" sz="2800" dirty="0" smtClean="0">
                <a:cs typeface="Times New Roman" pitchFamily="18" charset="0"/>
              </a:rPr>
              <a:t>αντίστοιχα</a:t>
            </a:r>
            <a:endParaRPr lang="el-GR" sz="2800" dirty="0">
              <a:cs typeface="Times New Roman" pitchFamily="18" charset="0"/>
            </a:endParaRPr>
          </a:p>
          <a:p>
            <a:pPr marL="0" indent="0">
              <a:buNone/>
            </a:pPr>
            <a:endParaRPr lang="el-GR" sz="2800" dirty="0"/>
          </a:p>
        </p:txBody>
      </p:sp>
      <p:graphicFrame>
        <p:nvGraphicFramePr>
          <p:cNvPr id="4" name="Object 4"/>
          <p:cNvGraphicFramePr>
            <a:graphicFrameLocks noChangeAspect="1"/>
          </p:cNvGraphicFramePr>
          <p:nvPr>
            <p:extLst>
              <p:ext uri="{D42A27DB-BD31-4B8C-83A1-F6EECF244321}">
                <p14:modId xmlns:p14="http://schemas.microsoft.com/office/powerpoint/2010/main" val="4192472207"/>
              </p:ext>
            </p:extLst>
          </p:nvPr>
        </p:nvGraphicFramePr>
        <p:xfrm>
          <a:off x="3348038" y="2564904"/>
          <a:ext cx="1296987" cy="885825"/>
        </p:xfrm>
        <a:graphic>
          <a:graphicData uri="http://schemas.openxmlformats.org/presentationml/2006/ole">
            <mc:AlternateContent xmlns:mc="http://schemas.openxmlformats.org/markup-compatibility/2006">
              <mc:Choice xmlns:v="urn:schemas-microsoft-com:vml" Requires="v">
                <p:oleObj spid="_x0000_s9234" name="Equation" r:id="rId4" imgW="596641" imgH="406224" progId="Equation.3">
                  <p:embed/>
                </p:oleObj>
              </mc:Choice>
              <mc:Fallback>
                <p:oleObj name="Equation" r:id="rId4" imgW="596641" imgH="406224"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8038" y="2564904"/>
                        <a:ext cx="1296987" cy="885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Object 7"/>
          <p:cNvGraphicFramePr>
            <a:graphicFrameLocks noChangeAspect="1"/>
          </p:cNvGraphicFramePr>
          <p:nvPr>
            <p:extLst>
              <p:ext uri="{D42A27DB-BD31-4B8C-83A1-F6EECF244321}">
                <p14:modId xmlns:p14="http://schemas.microsoft.com/office/powerpoint/2010/main" val="3346874439"/>
              </p:ext>
            </p:extLst>
          </p:nvPr>
        </p:nvGraphicFramePr>
        <p:xfrm>
          <a:off x="3131840" y="4394143"/>
          <a:ext cx="1728192" cy="979073"/>
        </p:xfrm>
        <a:graphic>
          <a:graphicData uri="http://schemas.openxmlformats.org/presentationml/2006/ole">
            <mc:AlternateContent xmlns:mc="http://schemas.openxmlformats.org/markup-compatibility/2006">
              <mc:Choice xmlns:v="urn:schemas-microsoft-com:vml" Requires="v">
                <p:oleObj spid="_x0000_s9235" name="MathType Equation" r:id="rId6" imgW="787058" imgH="444307" progId="Equation">
                  <p:embed/>
                </p:oleObj>
              </mc:Choice>
              <mc:Fallback>
                <p:oleObj name="MathType Equation" r:id="rId6" imgW="787058" imgH="444307" progId="Equation">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31840" y="4394143"/>
                        <a:ext cx="1728192" cy="979073"/>
                      </a:xfrm>
                      <a:prstGeom prst="rect">
                        <a:avLst/>
                      </a:prstGeom>
                      <a:noFill/>
                    </p:spPr>
                  </p:pic>
                </p:oleObj>
              </mc:Fallback>
            </mc:AlternateContent>
          </a:graphicData>
        </a:graphic>
      </p:graphicFrame>
    </p:spTree>
    <p:extLst>
      <p:ext uri="{BB962C8B-B14F-4D97-AF65-F5344CB8AC3E}">
        <p14:creationId xmlns:p14="http://schemas.microsoft.com/office/powerpoint/2010/main" val="171546901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solidFill>
                  <a:srgbClr val="4F81BD"/>
                </a:solidFill>
              </a:rPr>
              <a:t>Έλεγχοι με τον</a:t>
            </a:r>
            <a:br>
              <a:rPr lang="el-GR" dirty="0">
                <a:solidFill>
                  <a:srgbClr val="4F81BD"/>
                </a:solidFill>
              </a:rPr>
            </a:br>
            <a:r>
              <a:rPr lang="el-GR" dirty="0">
                <a:solidFill>
                  <a:srgbClr val="4F81BD"/>
                </a:solidFill>
              </a:rPr>
              <a:t>συντελεστή συσχέτισης </a:t>
            </a:r>
            <a:r>
              <a:rPr lang="en-US" dirty="0">
                <a:solidFill>
                  <a:srgbClr val="4F81BD"/>
                </a:solidFill>
              </a:rPr>
              <a:t>r</a:t>
            </a:r>
            <a:r>
              <a:rPr lang="el-GR" dirty="0">
                <a:solidFill>
                  <a:srgbClr val="4F81BD"/>
                </a:solidFill>
              </a:rPr>
              <a:t> (</a:t>
            </a:r>
            <a:r>
              <a:rPr lang="el-GR" dirty="0" smtClean="0">
                <a:solidFill>
                  <a:srgbClr val="4F81BD"/>
                </a:solidFill>
              </a:rPr>
              <a:t>17 </a:t>
            </a:r>
            <a:r>
              <a:rPr lang="el-GR" dirty="0">
                <a:solidFill>
                  <a:srgbClr val="4F81BD"/>
                </a:solidFill>
              </a:rPr>
              <a:t>από 20)</a:t>
            </a:r>
            <a:endParaRPr lang="el-GR" dirty="0"/>
          </a:p>
        </p:txBody>
      </p:sp>
      <p:sp>
        <p:nvSpPr>
          <p:cNvPr id="3" name="Θέση περιεχομένου 2"/>
          <p:cNvSpPr>
            <a:spLocks noGrp="1"/>
          </p:cNvSpPr>
          <p:nvPr>
            <p:ph idx="1"/>
          </p:nvPr>
        </p:nvSpPr>
        <p:spPr/>
        <p:txBody>
          <a:bodyPr>
            <a:normAutofit fontScale="70000" lnSpcReduction="20000"/>
          </a:bodyPr>
          <a:lstStyle/>
          <a:p>
            <a:pPr marL="0" indent="0">
              <a:spcAft>
                <a:spcPts val="600"/>
              </a:spcAft>
              <a:buNone/>
            </a:pPr>
            <a:r>
              <a:rPr lang="el-GR" sz="2800" b="1" dirty="0"/>
              <a:t>Αφού όπως φαίνεται από το στατιστικό του ελέγχου η τιμή του </a:t>
            </a:r>
            <a:r>
              <a:rPr lang="en-US" sz="2800" b="1" dirty="0"/>
              <a:t>t </a:t>
            </a:r>
            <a:r>
              <a:rPr lang="el-GR" sz="2800" b="1" dirty="0"/>
              <a:t>εξαρτάται από την τιμή </a:t>
            </a:r>
            <a:r>
              <a:rPr lang="en-US" sz="2800" b="1" dirty="0"/>
              <a:t>r </a:t>
            </a:r>
            <a:r>
              <a:rPr lang="el-GR" sz="2800" b="1" dirty="0"/>
              <a:t>και οι κρίσιμες τιμές </a:t>
            </a:r>
            <a:r>
              <a:rPr lang="en-US" sz="2800" b="1" dirty="0"/>
              <a:t>t</a:t>
            </a:r>
            <a:r>
              <a:rPr lang="el-GR" sz="2800" b="1" baseline="-25000" dirty="0"/>
              <a:t>κρ</a:t>
            </a:r>
            <a:r>
              <a:rPr lang="en-US" sz="2800" b="1" dirty="0"/>
              <a:t> </a:t>
            </a:r>
            <a:r>
              <a:rPr lang="el-GR" sz="2800" b="1" dirty="0"/>
              <a:t>του πίνακα της κατανομής </a:t>
            </a:r>
            <a:r>
              <a:rPr lang="en-US" sz="2800" b="1" dirty="0"/>
              <a:t>student </a:t>
            </a:r>
            <a:r>
              <a:rPr lang="el-GR" sz="2800" b="1" dirty="0"/>
              <a:t>μπορεί να αντικατασταθούν με τιμές </a:t>
            </a:r>
            <a:r>
              <a:rPr lang="en-US" sz="2800" b="1" dirty="0" smtClean="0"/>
              <a:t>r</a:t>
            </a:r>
            <a:r>
              <a:rPr lang="el-GR" sz="2800" b="1" baseline="-25000" dirty="0" smtClean="0"/>
              <a:t>κρ</a:t>
            </a:r>
            <a:r>
              <a:rPr lang="el-GR" sz="2800" b="1" dirty="0" smtClean="0"/>
              <a:t>. Μ’ </a:t>
            </a:r>
            <a:r>
              <a:rPr lang="el-GR" sz="2800" b="1" dirty="0"/>
              <a:t>αυτό τον τρόπο μας αρκεί η τιμή </a:t>
            </a:r>
            <a:r>
              <a:rPr lang="en-US" sz="2800" b="1" dirty="0"/>
              <a:t>r </a:t>
            </a:r>
            <a:r>
              <a:rPr lang="el-GR" sz="2800" b="1" dirty="0"/>
              <a:t>του δείγματος και δεν απαιτείται ο υπολογισμός του </a:t>
            </a:r>
            <a:r>
              <a:rPr lang="en-US" sz="2800" b="1" dirty="0" smtClean="0"/>
              <a:t>t</a:t>
            </a:r>
            <a:r>
              <a:rPr lang="el-GR" sz="2800" b="1" dirty="0" smtClean="0"/>
              <a:t>.</a:t>
            </a:r>
          </a:p>
          <a:p>
            <a:pPr marL="0" indent="0">
              <a:spcAft>
                <a:spcPts val="600"/>
              </a:spcAft>
              <a:buNone/>
            </a:pPr>
            <a:endParaRPr lang="el-GR" sz="2800" dirty="0" smtClean="0">
              <a:solidFill>
                <a:srgbClr val="000000"/>
              </a:solidFill>
            </a:endParaRPr>
          </a:p>
          <a:p>
            <a:pPr marL="0" indent="0">
              <a:spcAft>
                <a:spcPts val="600"/>
              </a:spcAft>
              <a:buNone/>
            </a:pPr>
            <a:r>
              <a:rPr lang="el-GR" sz="2800" dirty="0" smtClean="0">
                <a:solidFill>
                  <a:srgbClr val="000000"/>
                </a:solidFill>
              </a:rPr>
              <a:t>Στο </a:t>
            </a:r>
            <a:r>
              <a:rPr lang="el-GR" sz="2800" dirty="0">
                <a:solidFill>
                  <a:srgbClr val="000000"/>
                </a:solidFill>
              </a:rPr>
              <a:t>παράδειγμα της διαφάνειας 2 για τον έλεγχο της σχέσης μεταξύ «αριθμού γεννήσεων» και «προσδόκιμου επιβίωσης των γυναικών» μιας χώρας  ο συντελεστής συσχέτισης είναι </a:t>
            </a:r>
            <a:r>
              <a:rPr lang="en-US" sz="2800" dirty="0">
                <a:solidFill>
                  <a:srgbClr val="000000"/>
                </a:solidFill>
              </a:rPr>
              <a:t>r</a:t>
            </a:r>
            <a:r>
              <a:rPr lang="el-GR" sz="2800" dirty="0">
                <a:solidFill>
                  <a:srgbClr val="000000"/>
                </a:solidFill>
              </a:rPr>
              <a:t>=</a:t>
            </a:r>
            <a:r>
              <a:rPr lang="en-US" sz="2800" dirty="0">
                <a:solidFill>
                  <a:srgbClr val="000000"/>
                </a:solidFill>
              </a:rPr>
              <a:t> </a:t>
            </a:r>
            <a:r>
              <a:rPr lang="el-GR" sz="2800" dirty="0">
                <a:solidFill>
                  <a:srgbClr val="000000"/>
                </a:solidFill>
              </a:rPr>
              <a:t>-0,97  </a:t>
            </a:r>
            <a:r>
              <a:rPr lang="el-GR" sz="2800" dirty="0" smtClean="0">
                <a:solidFill>
                  <a:srgbClr val="000000"/>
                </a:solidFill>
              </a:rPr>
              <a:t>δείγμα.</a:t>
            </a:r>
          </a:p>
          <a:p>
            <a:pPr marL="0" indent="0">
              <a:spcAft>
                <a:spcPts val="600"/>
              </a:spcAft>
              <a:buNone/>
            </a:pPr>
            <a:r>
              <a:rPr lang="el-GR" sz="2800" dirty="0" smtClean="0">
                <a:solidFill>
                  <a:srgbClr val="000000"/>
                </a:solidFill>
              </a:rPr>
              <a:t>Οι </a:t>
            </a:r>
            <a:r>
              <a:rPr lang="el-GR" sz="2800" dirty="0">
                <a:solidFill>
                  <a:srgbClr val="000000"/>
                </a:solidFill>
              </a:rPr>
              <a:t>κρίσιμες τιμές για επίπεδο σημαντικότητας α=0,05 και αμφίπλευρο έλεγχο με  15-2=13,  Βαθμούς ελευθερίας είναι 0,532 και -0,532</a:t>
            </a:r>
          </a:p>
          <a:p>
            <a:pPr marL="0" indent="0">
              <a:spcBef>
                <a:spcPts val="600"/>
              </a:spcBef>
              <a:buNone/>
            </a:pPr>
            <a:r>
              <a:rPr lang="el-GR" sz="2800" dirty="0">
                <a:solidFill>
                  <a:srgbClr val="000000"/>
                </a:solidFill>
              </a:rPr>
              <a:t>Κανόνας απόφασης:  Αν </a:t>
            </a:r>
            <a:r>
              <a:rPr lang="en-US" sz="2800" dirty="0">
                <a:solidFill>
                  <a:srgbClr val="000000"/>
                </a:solidFill>
              </a:rPr>
              <a:t>r ≥0,532 </a:t>
            </a:r>
            <a:r>
              <a:rPr lang="el-GR" sz="2800" dirty="0">
                <a:solidFill>
                  <a:srgbClr val="000000"/>
                </a:solidFill>
              </a:rPr>
              <a:t>ή </a:t>
            </a:r>
            <a:r>
              <a:rPr lang="en-US" sz="2800" dirty="0">
                <a:solidFill>
                  <a:srgbClr val="000000"/>
                </a:solidFill>
              </a:rPr>
              <a:t>r≤</a:t>
            </a:r>
            <a:r>
              <a:rPr lang="el-GR" sz="2800" dirty="0">
                <a:solidFill>
                  <a:srgbClr val="000000"/>
                </a:solidFill>
              </a:rPr>
              <a:t>-0,532 απορρίπτεται η </a:t>
            </a:r>
            <a:r>
              <a:rPr lang="el-GR" sz="2800" dirty="0" smtClean="0">
                <a:solidFill>
                  <a:srgbClr val="000000"/>
                </a:solidFill>
              </a:rPr>
              <a:t>μηδενική.</a:t>
            </a:r>
          </a:p>
          <a:p>
            <a:pPr marL="0" indent="0">
              <a:spcBef>
                <a:spcPts val="600"/>
              </a:spcBef>
              <a:buNone/>
            </a:pPr>
            <a:r>
              <a:rPr lang="el-GR" sz="2800" dirty="0" smtClean="0">
                <a:solidFill>
                  <a:srgbClr val="000000"/>
                </a:solidFill>
              </a:rPr>
              <a:t>Επειδή </a:t>
            </a:r>
            <a:r>
              <a:rPr lang="en-US" sz="2800" dirty="0">
                <a:solidFill>
                  <a:srgbClr val="000000"/>
                </a:solidFill>
              </a:rPr>
              <a:t>r=-0,97&lt; -0,532 </a:t>
            </a:r>
            <a:r>
              <a:rPr lang="el-GR" sz="2800" dirty="0">
                <a:solidFill>
                  <a:srgbClr val="000000"/>
                </a:solidFill>
              </a:rPr>
              <a:t>συμπεραίνουμε ότι υπάρχει στατιστικά σημαντική αρνητική σχέση μεταξύ «αριθμού γεννήσεων» και «προσδόκιμου επιβίωσης των γυναικών</a:t>
            </a:r>
            <a:r>
              <a:rPr lang="el-GR" sz="2800" dirty="0" smtClean="0">
                <a:solidFill>
                  <a:srgbClr val="000000"/>
                </a:solidFill>
              </a:rPr>
              <a:t>».</a:t>
            </a:r>
            <a:endParaRPr lang="el-GR" sz="2800" dirty="0">
              <a:solidFill>
                <a:schemeClr val="accent2"/>
              </a:solidFill>
            </a:endParaRPr>
          </a:p>
          <a:p>
            <a:pPr marL="0" indent="0">
              <a:buNone/>
            </a:pPr>
            <a:endParaRPr lang="el-GR" sz="2800" dirty="0"/>
          </a:p>
        </p:txBody>
      </p:sp>
    </p:spTree>
    <p:extLst>
      <p:ext uri="{BB962C8B-B14F-4D97-AF65-F5344CB8AC3E}">
        <p14:creationId xmlns:p14="http://schemas.microsoft.com/office/powerpoint/2010/main" val="251771931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solidFill>
                  <a:srgbClr val="4F81BD"/>
                </a:solidFill>
              </a:rPr>
              <a:t>Έλεγχοι με τον</a:t>
            </a:r>
            <a:br>
              <a:rPr lang="el-GR" dirty="0">
                <a:solidFill>
                  <a:srgbClr val="4F81BD"/>
                </a:solidFill>
              </a:rPr>
            </a:br>
            <a:r>
              <a:rPr lang="el-GR" dirty="0">
                <a:solidFill>
                  <a:srgbClr val="4F81BD"/>
                </a:solidFill>
              </a:rPr>
              <a:t>συντελεστή συσχέτισης </a:t>
            </a:r>
            <a:r>
              <a:rPr lang="en-US" dirty="0">
                <a:solidFill>
                  <a:srgbClr val="4F81BD"/>
                </a:solidFill>
              </a:rPr>
              <a:t>r</a:t>
            </a:r>
            <a:r>
              <a:rPr lang="el-GR" dirty="0">
                <a:solidFill>
                  <a:srgbClr val="4F81BD"/>
                </a:solidFill>
              </a:rPr>
              <a:t> (</a:t>
            </a:r>
            <a:r>
              <a:rPr lang="el-GR" dirty="0" smtClean="0">
                <a:solidFill>
                  <a:srgbClr val="4F81BD"/>
                </a:solidFill>
              </a:rPr>
              <a:t>18 </a:t>
            </a:r>
            <a:r>
              <a:rPr lang="el-GR" dirty="0">
                <a:solidFill>
                  <a:srgbClr val="4F81BD"/>
                </a:solidFill>
              </a:rPr>
              <a:t>από 20)</a:t>
            </a:r>
            <a:endParaRPr lang="el-GR" dirty="0"/>
          </a:p>
        </p:txBody>
      </p:sp>
      <p:sp>
        <p:nvSpPr>
          <p:cNvPr id="3" name="Θέση περιεχομένου 2"/>
          <p:cNvSpPr>
            <a:spLocks noGrp="1"/>
          </p:cNvSpPr>
          <p:nvPr>
            <p:ph idx="1"/>
          </p:nvPr>
        </p:nvSpPr>
        <p:spPr/>
        <p:txBody>
          <a:bodyPr>
            <a:normAutofit/>
          </a:bodyPr>
          <a:lstStyle/>
          <a:p>
            <a:pPr marL="0" indent="0">
              <a:buNone/>
            </a:pPr>
            <a:r>
              <a:rPr lang="el-GR" sz="2800" dirty="0"/>
              <a:t>Ο συντελεστής συσχέτισης του Pearson δεν βρέθηκε στατιστικά σημαντικός για τη σχέση τιμών α/φ test πριν τη διδασκαλία (Χ)” και “βαθμολογία εξέτασης στο αρμόνιο (Υ)</a:t>
            </a:r>
            <a:r>
              <a:rPr lang="el-GR" sz="2800" dirty="0" smtClean="0"/>
              <a:t>”.</a:t>
            </a:r>
          </a:p>
          <a:p>
            <a:pPr marL="0" indent="0">
              <a:buNone/>
            </a:pPr>
            <a:r>
              <a:rPr lang="el-GR" sz="2800" dirty="0" smtClean="0"/>
              <a:t>Πράγματι</a:t>
            </a:r>
            <a:r>
              <a:rPr lang="el-GR" sz="2800" dirty="0"/>
              <a:t>, η κρίσιμη τιμή για α = 0,05 σε αμφίπλευρο έλεγχο και βαθμούς ελευθερίας Ν – 2 = 14 – 2 = 12 είναι 0,532. Από τα δεδομένα (διαφάνεια 14) έχει υπολογιστεί r = 0,31. Επειδή η συσχέτιση του δείγματος είναι r = 0,31&lt;  0,532, δεν απορρίπτεται η μηδενική υπόθεση. </a:t>
            </a:r>
          </a:p>
          <a:p>
            <a:pPr marL="0" indent="0">
              <a:buNone/>
            </a:pPr>
            <a:endParaRPr lang="el-GR" sz="2800" dirty="0"/>
          </a:p>
          <a:p>
            <a:pPr marL="0" indent="0">
              <a:buNone/>
            </a:pPr>
            <a:endParaRPr lang="el-GR" sz="2800" dirty="0"/>
          </a:p>
        </p:txBody>
      </p:sp>
    </p:spTree>
    <p:extLst>
      <p:ext uri="{BB962C8B-B14F-4D97-AF65-F5344CB8AC3E}">
        <p14:creationId xmlns:p14="http://schemas.microsoft.com/office/powerpoint/2010/main" val="47820943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Θέση κειμένου 7"/>
          <p:cNvSpPr>
            <a:spLocks noGrp="1"/>
          </p:cNvSpPr>
          <p:nvPr>
            <p:ph type="body" sz="half" idx="2"/>
          </p:nvPr>
        </p:nvSpPr>
        <p:spPr/>
        <p:txBody>
          <a:bodyPr>
            <a:normAutofit/>
          </a:bodyPr>
          <a:lstStyle/>
          <a:p>
            <a:r>
              <a:rPr lang="el-GR" sz="2400" b="1" dirty="0"/>
              <a:t>Κρίσιμες τιμές του συντελεστή συσχέτισης </a:t>
            </a:r>
            <a:r>
              <a:rPr lang="en-US" sz="2400" b="1" dirty="0" smtClean="0"/>
              <a:t>Pearson</a:t>
            </a:r>
            <a:endParaRPr lang="el-GR" sz="2400" b="1" dirty="0"/>
          </a:p>
        </p:txBody>
      </p:sp>
      <p:sp>
        <p:nvSpPr>
          <p:cNvPr id="6" name="Τίτλος 5"/>
          <p:cNvSpPr>
            <a:spLocks noGrp="1"/>
          </p:cNvSpPr>
          <p:nvPr>
            <p:ph type="title"/>
          </p:nvPr>
        </p:nvSpPr>
        <p:spPr/>
        <p:txBody>
          <a:bodyPr>
            <a:normAutofit fontScale="90000"/>
          </a:bodyPr>
          <a:lstStyle/>
          <a:p>
            <a:r>
              <a:rPr lang="el-GR" dirty="0">
                <a:solidFill>
                  <a:srgbClr val="4F81BD"/>
                </a:solidFill>
              </a:rPr>
              <a:t>Έλεγχοι με τον</a:t>
            </a:r>
            <a:br>
              <a:rPr lang="el-GR" dirty="0">
                <a:solidFill>
                  <a:srgbClr val="4F81BD"/>
                </a:solidFill>
              </a:rPr>
            </a:br>
            <a:r>
              <a:rPr lang="el-GR" dirty="0">
                <a:solidFill>
                  <a:srgbClr val="4F81BD"/>
                </a:solidFill>
              </a:rPr>
              <a:t>συντελεστή συσχέτισης </a:t>
            </a:r>
            <a:r>
              <a:rPr lang="en-US" dirty="0">
                <a:solidFill>
                  <a:srgbClr val="4F81BD"/>
                </a:solidFill>
              </a:rPr>
              <a:t>r</a:t>
            </a:r>
            <a:r>
              <a:rPr lang="el-GR" dirty="0">
                <a:solidFill>
                  <a:srgbClr val="4F81BD"/>
                </a:solidFill>
              </a:rPr>
              <a:t> </a:t>
            </a:r>
            <a:r>
              <a:rPr lang="el-GR" dirty="0" smtClean="0">
                <a:solidFill>
                  <a:srgbClr val="4F81BD"/>
                </a:solidFill>
              </a:rPr>
              <a:t>(19 </a:t>
            </a:r>
            <a:r>
              <a:rPr lang="el-GR" dirty="0">
                <a:solidFill>
                  <a:srgbClr val="4F81BD"/>
                </a:solidFill>
              </a:rPr>
              <a:t>από 20)</a:t>
            </a:r>
            <a:endParaRPr lang="el-GR" dirty="0"/>
          </a:p>
        </p:txBody>
      </p:sp>
      <p:pic>
        <p:nvPicPr>
          <p:cNvPr id="3" name="Picture Placeholder 2" descr="Πίνακας με κρίσιμες τιμές του συντελεστή συσχέτισης Pearson&#10;"/>
          <p:cNvPicPr>
            <a:picLocks noGrp="1" noChangeAspect="1"/>
          </p:cNvPicPr>
          <p:nvPr>
            <p:ph type="pic" idx="1"/>
          </p:nvPr>
        </p:nvPicPr>
        <p:blipFill>
          <a:blip r:embed="rId3">
            <a:extLst>
              <a:ext uri="{28A0092B-C50C-407E-A947-70E740481C1C}">
                <a14:useLocalDpi xmlns:a14="http://schemas.microsoft.com/office/drawing/2010/main" val="0"/>
              </a:ext>
            </a:extLst>
          </a:blip>
          <a:srcRect l="-18784" r="-18784"/>
          <a:stretch>
            <a:fillRect/>
          </a:stretch>
        </p:blipFill>
        <p:spPr/>
      </p:pic>
      <p:cxnSp>
        <p:nvCxnSpPr>
          <p:cNvPr id="7" name="10 - Ευθεία γραμμή σύνδεσης"/>
          <p:cNvCxnSpPr/>
          <p:nvPr/>
        </p:nvCxnSpPr>
        <p:spPr>
          <a:xfrm>
            <a:off x="3347864" y="4005064"/>
            <a:ext cx="720080"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4 - Έλλειψη"/>
          <p:cNvSpPr/>
          <p:nvPr/>
        </p:nvSpPr>
        <p:spPr>
          <a:xfrm>
            <a:off x="3131840" y="3933056"/>
            <a:ext cx="144016" cy="144016"/>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8 - Έλλειψη"/>
          <p:cNvSpPr/>
          <p:nvPr/>
        </p:nvSpPr>
        <p:spPr>
          <a:xfrm>
            <a:off x="4139952" y="3933056"/>
            <a:ext cx="288032" cy="144016"/>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13" name="7 - Ευθεία γραμμή σύνδεσης"/>
          <p:cNvCxnSpPr/>
          <p:nvPr/>
        </p:nvCxnSpPr>
        <p:spPr>
          <a:xfrm>
            <a:off x="4427984" y="2348880"/>
            <a:ext cx="0" cy="1584176"/>
          </a:xfrm>
          <a:prstGeom prst="line">
            <a:avLst/>
          </a:prstGeom>
        </p:spPr>
        <p:style>
          <a:lnRef idx="2">
            <a:schemeClr val="accent1"/>
          </a:lnRef>
          <a:fillRef idx="0">
            <a:schemeClr val="accent1"/>
          </a:fillRef>
          <a:effectRef idx="1">
            <a:schemeClr val="accent1"/>
          </a:effectRef>
          <a:fontRef idx="minor">
            <a:schemeClr val="tx1"/>
          </a:fontRef>
        </p:style>
      </p:cxnSp>
      <p:sp>
        <p:nvSpPr>
          <p:cNvPr id="14" name="5 - Έλλειψη"/>
          <p:cNvSpPr/>
          <p:nvPr/>
        </p:nvSpPr>
        <p:spPr>
          <a:xfrm>
            <a:off x="4067944" y="2060848"/>
            <a:ext cx="432048" cy="216024"/>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86794536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solidFill>
                  <a:srgbClr val="4F81BD"/>
                </a:solidFill>
              </a:rPr>
              <a:t>Έλεγχοι με τον</a:t>
            </a:r>
            <a:br>
              <a:rPr lang="el-GR" dirty="0">
                <a:solidFill>
                  <a:srgbClr val="4F81BD"/>
                </a:solidFill>
              </a:rPr>
            </a:br>
            <a:r>
              <a:rPr lang="el-GR" dirty="0">
                <a:solidFill>
                  <a:srgbClr val="4F81BD"/>
                </a:solidFill>
              </a:rPr>
              <a:t>συντελεστή συσχέτισης </a:t>
            </a:r>
            <a:r>
              <a:rPr lang="en-US" dirty="0">
                <a:solidFill>
                  <a:srgbClr val="4F81BD"/>
                </a:solidFill>
              </a:rPr>
              <a:t>r</a:t>
            </a:r>
            <a:r>
              <a:rPr lang="el-GR" dirty="0">
                <a:solidFill>
                  <a:srgbClr val="4F81BD"/>
                </a:solidFill>
              </a:rPr>
              <a:t> </a:t>
            </a:r>
            <a:r>
              <a:rPr lang="el-GR" dirty="0" smtClean="0">
                <a:solidFill>
                  <a:srgbClr val="4F81BD"/>
                </a:solidFill>
              </a:rPr>
              <a:t>(20 </a:t>
            </a:r>
            <a:r>
              <a:rPr lang="el-GR" dirty="0">
                <a:solidFill>
                  <a:srgbClr val="4F81BD"/>
                </a:solidFill>
              </a:rPr>
              <a:t>από 20)</a:t>
            </a:r>
            <a:endParaRPr lang="el-GR" dirty="0"/>
          </a:p>
        </p:txBody>
      </p:sp>
      <p:sp>
        <p:nvSpPr>
          <p:cNvPr id="3" name="Θέση περιεχομένου 2"/>
          <p:cNvSpPr>
            <a:spLocks noGrp="1"/>
          </p:cNvSpPr>
          <p:nvPr>
            <p:ph idx="1"/>
          </p:nvPr>
        </p:nvSpPr>
        <p:spPr/>
        <p:txBody>
          <a:bodyPr>
            <a:normAutofit/>
          </a:bodyPr>
          <a:lstStyle/>
          <a:p>
            <a:pPr marL="0" indent="0">
              <a:buNone/>
            </a:pPr>
            <a:r>
              <a:rPr lang="el-GR" sz="2800" b="1" dirty="0"/>
              <a:t>Έλεγχος σημαντικότητας του </a:t>
            </a:r>
            <a:r>
              <a:rPr lang="en-US" sz="2800" b="1" dirty="0"/>
              <a:t>Pearson r</a:t>
            </a:r>
            <a:r>
              <a:rPr lang="el-GR" sz="2800" b="1" dirty="0"/>
              <a:t> </a:t>
            </a:r>
            <a:br>
              <a:rPr lang="el-GR" sz="2800" b="1" dirty="0"/>
            </a:br>
            <a:r>
              <a:rPr lang="el-GR" sz="2800" b="1" dirty="0"/>
              <a:t>για τη σχέση τελικής επίδοσης και επίδοσης στο ακουστικό-φωνητικό </a:t>
            </a:r>
            <a:r>
              <a:rPr lang="en-US" sz="2800" b="1" dirty="0" smtClean="0"/>
              <a:t>test</a:t>
            </a:r>
            <a:endParaRPr lang="el-GR" sz="2800" b="1" dirty="0" smtClean="0"/>
          </a:p>
          <a:p>
            <a:pPr marL="0" indent="0">
              <a:buNone/>
            </a:pPr>
            <a:r>
              <a:rPr lang="el-GR" sz="2800" dirty="0" smtClean="0"/>
              <a:t>	Η </a:t>
            </a:r>
            <a:r>
              <a:rPr lang="el-GR" sz="2800" dirty="0"/>
              <a:t>κρίσιμη τιμή για α = 0,05 και βαθμούς </a:t>
            </a:r>
            <a:r>
              <a:rPr lang="el-GR" sz="2800" dirty="0" smtClean="0"/>
              <a:t>	ελευθερίας    </a:t>
            </a:r>
            <a:r>
              <a:rPr lang="el-GR" sz="2800" i="1" dirty="0" smtClean="0"/>
              <a:t>Ν</a:t>
            </a:r>
            <a:r>
              <a:rPr lang="el-GR" sz="2800" dirty="0" smtClean="0"/>
              <a:t> </a:t>
            </a:r>
            <a:r>
              <a:rPr lang="el-GR" sz="2800" dirty="0"/>
              <a:t>– 2 = 14 – 2 = 12 είναι 0,532 για </a:t>
            </a:r>
            <a:r>
              <a:rPr lang="el-GR" sz="2800" dirty="0" smtClean="0"/>
              <a:t>	αμφίπλευρο </a:t>
            </a:r>
            <a:r>
              <a:rPr lang="el-GR" sz="2800" dirty="0"/>
              <a:t>έλεγχο (). Από τα δεδομένα έχει </a:t>
            </a:r>
            <a:r>
              <a:rPr lang="el-GR" sz="2800" dirty="0" smtClean="0"/>
              <a:t>	υπολογιστεί </a:t>
            </a:r>
            <a:r>
              <a:rPr lang="en-US" sz="2800" i="1" dirty="0"/>
              <a:t>r </a:t>
            </a:r>
            <a:r>
              <a:rPr lang="el-GR" sz="2800" dirty="0"/>
              <a:t>= 0,31. Επειδή η συσχέτιση του </a:t>
            </a:r>
            <a:r>
              <a:rPr lang="el-GR" sz="2800" dirty="0" smtClean="0"/>
              <a:t>	δείγματος </a:t>
            </a:r>
            <a:r>
              <a:rPr lang="el-GR" sz="2800" dirty="0"/>
              <a:t>είναι </a:t>
            </a:r>
            <a:r>
              <a:rPr lang="en-US" sz="2800" i="1" dirty="0"/>
              <a:t>r</a:t>
            </a:r>
            <a:r>
              <a:rPr lang="el-GR" sz="2800" dirty="0"/>
              <a:t> = 0,31&lt;  0,532, δεν </a:t>
            </a:r>
            <a:r>
              <a:rPr lang="el-GR" sz="2800" dirty="0" smtClean="0"/>
              <a:t>	απορρίπτεται </a:t>
            </a:r>
            <a:r>
              <a:rPr lang="el-GR" sz="2800" dirty="0"/>
              <a:t>η μηδενική υπόθεση</a:t>
            </a:r>
            <a:r>
              <a:rPr lang="el-GR" sz="2800" dirty="0" smtClean="0"/>
              <a:t>.</a:t>
            </a:r>
            <a:endParaRPr lang="el-GR" sz="2800" dirty="0"/>
          </a:p>
        </p:txBody>
      </p:sp>
    </p:spTree>
    <p:extLst>
      <p:ext uri="{BB962C8B-B14F-4D97-AF65-F5344CB8AC3E}">
        <p14:creationId xmlns:p14="http://schemas.microsoft.com/office/powerpoint/2010/main" val="124210022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 Ενότητας</a:t>
            </a:r>
            <a:endParaRPr lang="el-GR" dirty="0"/>
          </a:p>
        </p:txBody>
      </p:sp>
      <p:sp>
        <p:nvSpPr>
          <p:cNvPr id="8" name="Υπότιτλος 7"/>
          <p:cNvSpPr>
            <a:spLocks noGrp="1"/>
          </p:cNvSpPr>
          <p:nvPr>
            <p:ph type="subTitle" idx="1"/>
          </p:nvPr>
        </p:nvSpPr>
        <p:spPr/>
        <p:txBody>
          <a:bodyPr/>
          <a:lstStyle/>
          <a:p>
            <a:r>
              <a:rPr lang="el-GR" dirty="0"/>
              <a:t>Επαγωγική </a:t>
            </a:r>
            <a:r>
              <a:rPr lang="el-GR" dirty="0" smtClean="0"/>
              <a:t>Στατιστική</a:t>
            </a:r>
            <a:endParaRPr lang="en-US" dirty="0"/>
          </a:p>
        </p:txBody>
      </p:sp>
    </p:spTree>
    <p:extLst>
      <p:ext uri="{BB962C8B-B14F-4D97-AF65-F5344CB8AC3E}">
        <p14:creationId xmlns:p14="http://schemas.microsoft.com/office/powerpoint/2010/main" val="232494841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224857479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a:t>
            </a:r>
            <a:r>
              <a:rPr lang="el-GR" sz="2000" dirty="0">
                <a:solidFill>
                  <a:srgbClr val="000000"/>
                </a:solidFill>
              </a:rPr>
              <a:t>η 1</a:t>
            </a:r>
            <a:r>
              <a:rPr lang="el-GR" sz="2000" dirty="0" smtClean="0">
                <a:solidFill>
                  <a:srgbClr val="000000"/>
                </a:solidFill>
              </a:rPr>
              <a:t>.0.</a:t>
            </a:r>
            <a:endParaRPr lang="el-GR" sz="2000" dirty="0">
              <a:solidFill>
                <a:srgbClr val="000000"/>
              </a:solidFill>
            </a:endParaRPr>
          </a:p>
        </p:txBody>
      </p:sp>
    </p:spTree>
    <p:extLst>
      <p:ext uri="{BB962C8B-B14F-4D97-AF65-F5344CB8AC3E}">
        <p14:creationId xmlns:p14="http://schemas.microsoft.com/office/powerpoint/2010/main" val="160787413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a:solidFill>
                  <a:srgbClr val="000000"/>
                </a:solidFill>
              </a:rPr>
              <a:t>Copyright Εθνικόν και Καποδιστριακόν Πανεπιστήμιον Αθηνών 2015</a:t>
            </a:r>
            <a:r>
              <a:rPr lang="en-US" sz="2000" dirty="0">
                <a:solidFill>
                  <a:srgbClr val="000000"/>
                </a:solidFill>
              </a:rPr>
              <a:t>, </a:t>
            </a:r>
            <a:r>
              <a:rPr lang="el-GR" sz="2000" dirty="0">
                <a:solidFill>
                  <a:srgbClr val="000000"/>
                </a:solidFill>
              </a:rPr>
              <a:t>Βασίλης Γιαλαμάς 2015. Βασίλης Γιαλαμάς. «Μεθοδολογία των Επιστημών του Ανθρώπου: Στατιστική. Επαγωγική Στατιστική». Έκδοση: 1.0. Αθήνα 2015. Διαθέσιμο </a:t>
            </a:r>
            <a:r>
              <a:rPr lang="el-GR" sz="2000" dirty="0"/>
              <a:t>από τη δικτυακή </a:t>
            </a:r>
            <a:r>
              <a:rPr lang="el-GR" sz="2000" dirty="0">
                <a:solidFill>
                  <a:srgbClr val="000000"/>
                </a:solidFill>
              </a:rPr>
              <a:t>διεύθυνση: </a:t>
            </a:r>
            <a:r>
              <a:rPr lang="en-US" sz="2000" dirty="0">
                <a:solidFill>
                  <a:srgbClr val="000000"/>
                </a:solidFill>
              </a:rPr>
              <a:t>http://</a:t>
            </a:r>
            <a:r>
              <a:rPr lang="en-US" sz="2000" dirty="0" err="1">
                <a:solidFill>
                  <a:srgbClr val="000000"/>
                </a:solidFill>
              </a:rPr>
              <a:t>opencourses.uoa.gr</a:t>
            </a:r>
            <a:r>
              <a:rPr lang="en-US" sz="2000" dirty="0">
                <a:solidFill>
                  <a:srgbClr val="000000"/>
                </a:solidFill>
              </a:rPr>
              <a:t>/courses/ECD102/</a:t>
            </a:r>
            <a:r>
              <a:rPr lang="el-GR" sz="2000">
                <a:solidFill>
                  <a:srgbClr val="000000"/>
                </a:solidFill>
              </a:rPr>
              <a:t>.</a:t>
            </a:r>
            <a:endParaRPr lang="el-GR" sz="2000" dirty="0">
              <a:solidFill>
                <a:srgbClr val="000000"/>
              </a:solidFill>
            </a:endParaRPr>
          </a:p>
        </p:txBody>
      </p:sp>
    </p:spTree>
    <p:extLst>
      <p:ext uri="{BB962C8B-B14F-4D97-AF65-F5344CB8AC3E}">
        <p14:creationId xmlns:p14="http://schemas.microsoft.com/office/powerpoint/2010/main" val="293392694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(1/</a:t>
            </a:r>
            <a:r>
              <a:rPr lang="el-GR" dirty="0"/>
              <a:t>4</a:t>
            </a:r>
            <a:r>
              <a:rPr lang="en-US" dirty="0" smtClean="0"/>
              <a:t>)</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b="1" dirty="0" smtClean="0">
                <a:solidFill>
                  <a:srgbClr val="000000"/>
                </a:solidFill>
              </a:rPr>
              <a:t>Εικόνες 1-2, Σελίδες 6-7: </a:t>
            </a:r>
            <a:r>
              <a:rPr lang="en-US" sz="2000" dirty="0" err="1">
                <a:solidFill>
                  <a:srgbClr val="000000"/>
                </a:solidFill>
                <a:ea typeface="Lucida Grande"/>
                <a:cs typeface="Lucida Grande"/>
              </a:rPr>
              <a:t>Εικόν</a:t>
            </a:r>
            <a:r>
              <a:rPr lang="en-US" sz="2000" dirty="0">
                <a:solidFill>
                  <a:srgbClr val="000000"/>
                </a:solidFill>
                <a:ea typeface="Lucida Grande"/>
                <a:cs typeface="Lucida Grande"/>
              </a:rPr>
              <a:t>α </a:t>
            </a:r>
            <a:r>
              <a:rPr lang="en-US" sz="2000" dirty="0" err="1">
                <a:solidFill>
                  <a:srgbClr val="000000"/>
                </a:solidFill>
                <a:ea typeface="Lucida Grande"/>
                <a:cs typeface="Lucida Grande"/>
              </a:rPr>
              <a:t>οθόνης</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ηλεκτρονικού</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υ</a:t>
            </a:r>
            <a:r>
              <a:rPr lang="en-US" sz="2000" dirty="0">
                <a:solidFill>
                  <a:srgbClr val="000000"/>
                </a:solidFill>
                <a:ea typeface="Lucida Grande"/>
                <a:cs typeface="Lucida Grande"/>
              </a:rPr>
              <a:t>π</a:t>
            </a:r>
            <a:r>
              <a:rPr lang="en-US" sz="2000" dirty="0" err="1">
                <a:solidFill>
                  <a:srgbClr val="000000"/>
                </a:solidFill>
                <a:ea typeface="Lucida Grande"/>
                <a:cs typeface="Lucida Grande"/>
              </a:rPr>
              <a:t>ολογιστή</a:t>
            </a:r>
            <a:r>
              <a:rPr lang="en-US" sz="2000" dirty="0">
                <a:solidFill>
                  <a:srgbClr val="000000"/>
                </a:solidFill>
                <a:ea typeface="Lucida Grande"/>
                <a:cs typeface="Lucida Grande"/>
              </a:rPr>
              <a:t> π</a:t>
            </a:r>
            <a:r>
              <a:rPr lang="en-US" sz="2000" dirty="0" err="1">
                <a:solidFill>
                  <a:srgbClr val="000000"/>
                </a:solidFill>
                <a:ea typeface="Lucida Grande"/>
                <a:cs typeface="Lucida Grande"/>
              </a:rPr>
              <a:t>ου</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γίνετ</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ι</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χρήση</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του</a:t>
            </a:r>
            <a:r>
              <a:rPr lang="en-US" sz="2000" dirty="0">
                <a:solidFill>
                  <a:srgbClr val="000000"/>
                </a:solidFill>
                <a:ea typeface="Lucida Grande"/>
                <a:cs typeface="Lucida Grande"/>
              </a:rPr>
              <a:t> </a:t>
            </a:r>
            <a:r>
              <a:rPr lang="en-US" sz="2000" dirty="0" smtClean="0">
                <a:solidFill>
                  <a:srgbClr val="000000"/>
                </a:solidFill>
                <a:ea typeface="Lucida Grande"/>
                <a:cs typeface="Lucida Grande"/>
              </a:rPr>
              <a:t>SPSS</a:t>
            </a:r>
            <a:r>
              <a:rPr lang="el-GR" sz="2000" dirty="0" smtClean="0">
                <a:solidFill>
                  <a:srgbClr val="000000"/>
                </a:solidFill>
                <a:ea typeface="Lucida Grande"/>
                <a:cs typeface="Lucida Grande"/>
              </a:rPr>
              <a:t> / </a:t>
            </a:r>
            <a:r>
              <a:rPr lang="en-US" sz="2000" dirty="0" smtClean="0"/>
              <a:t>Copyrighted</a:t>
            </a:r>
            <a:endParaRPr lang="el-GR" sz="2000" dirty="0" smtClean="0"/>
          </a:p>
          <a:p>
            <a:pPr marL="0" indent="0">
              <a:buNone/>
            </a:pPr>
            <a:r>
              <a:rPr lang="el-GR" sz="2000" b="1" dirty="0" smtClean="0">
                <a:solidFill>
                  <a:srgbClr val="000000"/>
                </a:solidFill>
              </a:rPr>
              <a:t>Εικόνα </a:t>
            </a:r>
            <a:r>
              <a:rPr lang="el-GR" sz="2000" b="1" dirty="0" smtClean="0">
                <a:solidFill>
                  <a:srgbClr val="000000"/>
                </a:solidFill>
              </a:rPr>
              <a:t>3, </a:t>
            </a:r>
            <a:r>
              <a:rPr lang="el-GR" sz="2000" b="1" dirty="0">
                <a:solidFill>
                  <a:srgbClr val="000000"/>
                </a:solidFill>
              </a:rPr>
              <a:t>Σελίδα 8</a:t>
            </a:r>
            <a:r>
              <a:rPr lang="el-GR" sz="2000" b="1" dirty="0" smtClean="0">
                <a:solidFill>
                  <a:srgbClr val="000000"/>
                </a:solidFill>
              </a:rPr>
              <a:t>: </a:t>
            </a:r>
            <a:r>
              <a:rPr lang="en-US" sz="2000" dirty="0" err="1">
                <a:solidFill>
                  <a:srgbClr val="000000"/>
                </a:solidFill>
                <a:ea typeface="Lucida Grande"/>
                <a:cs typeface="Lucida Grande"/>
              </a:rPr>
              <a:t>Εικόν</a:t>
            </a:r>
            <a:r>
              <a:rPr lang="en-US" sz="2000" dirty="0">
                <a:solidFill>
                  <a:srgbClr val="000000"/>
                </a:solidFill>
                <a:ea typeface="Lucida Grande"/>
                <a:cs typeface="Lucida Grande"/>
              </a:rPr>
              <a:t>α </a:t>
            </a:r>
            <a:r>
              <a:rPr lang="en-US" sz="2000" dirty="0" err="1">
                <a:solidFill>
                  <a:srgbClr val="000000"/>
                </a:solidFill>
                <a:ea typeface="Lucida Grande"/>
                <a:cs typeface="Lucida Grande"/>
              </a:rPr>
              <a:t>γρ</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φικής</a:t>
            </a:r>
            <a:r>
              <a:rPr lang="en-US" sz="2000" dirty="0">
                <a:solidFill>
                  <a:srgbClr val="000000"/>
                </a:solidFill>
                <a:ea typeface="Lucida Grande"/>
                <a:cs typeface="Lucida Grande"/>
              </a:rPr>
              <a:t> πα</a:t>
            </a:r>
            <a:r>
              <a:rPr lang="en-US" sz="2000" dirty="0" err="1">
                <a:solidFill>
                  <a:srgbClr val="000000"/>
                </a:solidFill>
                <a:ea typeface="Lucida Grande"/>
                <a:cs typeface="Lucida Grande"/>
              </a:rPr>
              <a:t>ράστ</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σης</a:t>
            </a:r>
            <a:r>
              <a:rPr lang="en-US" sz="2000" dirty="0">
                <a:solidFill>
                  <a:srgbClr val="000000"/>
                </a:solidFill>
                <a:ea typeface="Lucida Grande"/>
                <a:cs typeface="Lucida Grande"/>
              </a:rPr>
              <a:t> α</a:t>
            </a:r>
            <a:r>
              <a:rPr lang="en-US" sz="2000" dirty="0" err="1">
                <a:solidFill>
                  <a:srgbClr val="000000"/>
                </a:solidFill>
                <a:ea typeface="Lucida Grande"/>
                <a:cs typeface="Lucida Grande"/>
              </a:rPr>
              <a:t>ριθμού</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γεννήσεων</a:t>
            </a:r>
            <a:r>
              <a:rPr lang="en-US" sz="2000" dirty="0">
                <a:solidFill>
                  <a:srgbClr val="000000"/>
                </a:solidFill>
                <a:ea typeface="Lucida Grande"/>
                <a:cs typeface="Lucida Grande"/>
              </a:rPr>
              <a:t> π</a:t>
            </a:r>
            <a:r>
              <a:rPr lang="en-US" sz="2000" dirty="0" err="1">
                <a:solidFill>
                  <a:srgbClr val="000000"/>
                </a:solidFill>
                <a:ea typeface="Lucida Grande"/>
                <a:cs typeface="Lucida Grande"/>
              </a:rPr>
              <a:t>ρος</a:t>
            </a:r>
            <a:r>
              <a:rPr lang="en-US" sz="2000" dirty="0">
                <a:solidFill>
                  <a:srgbClr val="000000"/>
                </a:solidFill>
                <a:ea typeface="Lucida Grande"/>
                <a:cs typeface="Lucida Grande"/>
              </a:rPr>
              <a:t> π</a:t>
            </a:r>
            <a:r>
              <a:rPr lang="en-US" sz="2000" dirty="0" err="1">
                <a:solidFill>
                  <a:srgbClr val="000000"/>
                </a:solidFill>
                <a:ea typeface="Lucida Grande"/>
                <a:cs typeface="Lucida Grande"/>
              </a:rPr>
              <a:t>ροσδόκιμ</a:t>
            </a:r>
            <a:r>
              <a:rPr lang="en-US" sz="2000" dirty="0">
                <a:solidFill>
                  <a:srgbClr val="000000"/>
                </a:solidFill>
                <a:ea typeface="Lucida Grande"/>
                <a:cs typeface="Lucida Grande"/>
              </a:rPr>
              <a:t>α </a:t>
            </a:r>
            <a:r>
              <a:rPr lang="en-US" sz="2000" dirty="0" err="1">
                <a:solidFill>
                  <a:srgbClr val="000000"/>
                </a:solidFill>
                <a:ea typeface="Lucida Grande"/>
                <a:cs typeface="Lucida Grande"/>
              </a:rPr>
              <a:t>έτη</a:t>
            </a:r>
            <a:r>
              <a:rPr lang="en-US" sz="2000" dirty="0">
                <a:solidFill>
                  <a:srgbClr val="000000"/>
                </a:solidFill>
                <a:ea typeface="Lucida Grande"/>
                <a:cs typeface="Lucida Grande"/>
              </a:rPr>
              <a:t> </a:t>
            </a:r>
            <a:r>
              <a:rPr lang="en-US" sz="2000" dirty="0" err="1" smtClean="0">
                <a:solidFill>
                  <a:srgbClr val="000000"/>
                </a:solidFill>
                <a:ea typeface="Lucida Grande"/>
                <a:cs typeface="Lucida Grande"/>
              </a:rPr>
              <a:t>ε</a:t>
            </a:r>
            <a:r>
              <a:rPr lang="en-US" sz="2000" dirty="0" smtClean="0">
                <a:solidFill>
                  <a:srgbClr val="000000"/>
                </a:solidFill>
                <a:ea typeface="Lucida Grande"/>
                <a:cs typeface="Lucida Grande"/>
              </a:rPr>
              <a:t>π</a:t>
            </a:r>
            <a:r>
              <a:rPr lang="en-US" sz="2000" dirty="0" err="1" smtClean="0">
                <a:solidFill>
                  <a:srgbClr val="000000"/>
                </a:solidFill>
                <a:ea typeface="Lucida Grande"/>
                <a:cs typeface="Lucida Grande"/>
              </a:rPr>
              <a:t>ι</a:t>
            </a:r>
            <a:r>
              <a:rPr lang="en-US" sz="2000" dirty="0" smtClean="0">
                <a:solidFill>
                  <a:srgbClr val="000000"/>
                </a:solidFill>
                <a:ea typeface="Lucida Grande"/>
                <a:cs typeface="Lucida Grande"/>
              </a:rPr>
              <a:t>β</a:t>
            </a:r>
            <a:r>
              <a:rPr lang="en-US" sz="2000" dirty="0" err="1" smtClean="0">
                <a:solidFill>
                  <a:srgbClr val="000000"/>
                </a:solidFill>
                <a:ea typeface="Lucida Grande"/>
                <a:cs typeface="Lucida Grande"/>
              </a:rPr>
              <a:t>ίωσης</a:t>
            </a:r>
            <a:r>
              <a:rPr lang="el-GR" sz="2000" dirty="0" smtClean="0">
                <a:solidFill>
                  <a:srgbClr val="000000"/>
                </a:solidFill>
                <a:ea typeface="Lucida Grande"/>
                <a:cs typeface="Lucida Grande"/>
              </a:rPr>
              <a:t> / </a:t>
            </a:r>
            <a:r>
              <a:rPr lang="en-US" sz="2000" dirty="0" smtClean="0"/>
              <a:t>Copyrighted</a:t>
            </a:r>
            <a:endParaRPr lang="el-GR" sz="2000" dirty="0" smtClean="0"/>
          </a:p>
          <a:p>
            <a:pPr marL="0" indent="0">
              <a:buNone/>
            </a:pPr>
            <a:r>
              <a:rPr lang="el-GR" sz="2000" b="1" dirty="0" smtClean="0">
                <a:solidFill>
                  <a:srgbClr val="000000"/>
                </a:solidFill>
              </a:rPr>
              <a:t>Εικόνα </a:t>
            </a:r>
            <a:r>
              <a:rPr lang="el-GR" sz="2000" b="1" dirty="0" smtClean="0">
                <a:solidFill>
                  <a:srgbClr val="000000"/>
                </a:solidFill>
              </a:rPr>
              <a:t>4, </a:t>
            </a:r>
            <a:r>
              <a:rPr lang="el-GR" sz="2000" b="1" dirty="0">
                <a:solidFill>
                  <a:srgbClr val="000000"/>
                </a:solidFill>
              </a:rPr>
              <a:t>Σελίδα 9</a:t>
            </a:r>
            <a:r>
              <a:rPr lang="el-GR" sz="2000" b="1" dirty="0" smtClean="0">
                <a:solidFill>
                  <a:srgbClr val="000000"/>
                </a:solidFill>
              </a:rPr>
              <a:t>: </a:t>
            </a:r>
            <a:r>
              <a:rPr lang="en-US" sz="2000" dirty="0" err="1">
                <a:solidFill>
                  <a:srgbClr val="000000"/>
                </a:solidFill>
                <a:ea typeface="Lucida Grande"/>
                <a:cs typeface="Lucida Grande"/>
              </a:rPr>
              <a:t>Εικόν</a:t>
            </a:r>
            <a:r>
              <a:rPr lang="en-US" sz="2000" dirty="0">
                <a:solidFill>
                  <a:srgbClr val="000000"/>
                </a:solidFill>
                <a:ea typeface="Lucida Grande"/>
                <a:cs typeface="Lucida Grande"/>
              </a:rPr>
              <a:t>α </a:t>
            </a:r>
            <a:r>
              <a:rPr lang="en-US" sz="2000" dirty="0" err="1">
                <a:solidFill>
                  <a:srgbClr val="000000"/>
                </a:solidFill>
                <a:ea typeface="Lucida Grande"/>
                <a:cs typeface="Lucida Grande"/>
              </a:rPr>
              <a:t>ευθύγρ</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μμης</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μορφής</a:t>
            </a:r>
            <a:r>
              <a:rPr lang="en-US" sz="2000" dirty="0">
                <a:solidFill>
                  <a:srgbClr val="000000"/>
                </a:solidFill>
                <a:ea typeface="Lucida Grande"/>
                <a:cs typeface="Lucida Grande"/>
              </a:rPr>
              <a:t> </a:t>
            </a:r>
            <a:r>
              <a:rPr lang="en-US" sz="2000" dirty="0" err="1" smtClean="0">
                <a:solidFill>
                  <a:srgbClr val="000000"/>
                </a:solidFill>
                <a:ea typeface="Lucida Grande"/>
                <a:cs typeface="Lucida Grande"/>
              </a:rPr>
              <a:t>συσχέτισης</a:t>
            </a:r>
            <a:r>
              <a:rPr lang="el-GR" sz="2000" dirty="0" smtClean="0">
                <a:solidFill>
                  <a:srgbClr val="000000"/>
                </a:solidFill>
                <a:ea typeface="Lucida Grande"/>
                <a:cs typeface="Lucida Grande"/>
              </a:rPr>
              <a:t> </a:t>
            </a:r>
            <a:r>
              <a:rPr lang="el-GR" sz="2000" dirty="0" smtClean="0">
                <a:solidFill>
                  <a:srgbClr val="000000"/>
                </a:solidFill>
              </a:rPr>
              <a:t>/ </a:t>
            </a:r>
            <a:r>
              <a:rPr lang="en-US" sz="2000" dirty="0">
                <a:solidFill>
                  <a:srgbClr val="000000"/>
                </a:solidFill>
              </a:rPr>
              <a:t>C</a:t>
            </a:r>
            <a:r>
              <a:rPr lang="el-GR" sz="2000" dirty="0">
                <a:solidFill>
                  <a:srgbClr val="000000"/>
                </a:solidFill>
              </a:rPr>
              <a:t>opyright Σ. Πατάκης ΑΕΕΔΕ (Εκδόσεις Πατάκη) και Β. Γιαλαμάς, 2004 </a:t>
            </a:r>
            <a:r>
              <a:rPr lang="en-US" sz="2000" dirty="0">
                <a:solidFill>
                  <a:srgbClr val="000000"/>
                </a:solidFill>
              </a:rPr>
              <a:t>/ </a:t>
            </a:r>
            <a:r>
              <a:rPr lang="el-GR" sz="2000" dirty="0">
                <a:solidFill>
                  <a:srgbClr val="000000"/>
                </a:solidFill>
              </a:rPr>
              <a:t>Πηγή: «Στατιστικές Τεχνικές και Εφαρμογές στις Επιστήμες της Αγωγής» Β. Γιαλαμάς</a:t>
            </a:r>
            <a:r>
              <a:rPr lang="en-US" sz="2000" dirty="0">
                <a:solidFill>
                  <a:srgbClr val="000000"/>
                </a:solidFill>
              </a:rPr>
              <a:t>, </a:t>
            </a:r>
            <a:r>
              <a:rPr lang="el-GR" sz="2000" dirty="0">
                <a:solidFill>
                  <a:srgbClr val="000000"/>
                </a:solidFill>
              </a:rPr>
              <a:t>Εκδόσεις </a:t>
            </a:r>
            <a:r>
              <a:rPr lang="el-GR" sz="2000" dirty="0" smtClean="0">
                <a:solidFill>
                  <a:srgbClr val="000000"/>
                </a:solidFill>
              </a:rPr>
              <a:t>Πατάκη</a:t>
            </a:r>
          </a:p>
          <a:p>
            <a:pPr marL="0" indent="0">
              <a:buNone/>
            </a:pPr>
            <a:r>
              <a:rPr lang="el-GR" sz="2000" b="1" dirty="0">
                <a:solidFill>
                  <a:srgbClr val="000000"/>
                </a:solidFill>
              </a:rPr>
              <a:t>Εικόνα </a:t>
            </a:r>
            <a:r>
              <a:rPr lang="el-GR" sz="2000" b="1" dirty="0" smtClean="0">
                <a:solidFill>
                  <a:srgbClr val="000000"/>
                </a:solidFill>
              </a:rPr>
              <a:t>5, </a:t>
            </a:r>
            <a:r>
              <a:rPr lang="el-GR" sz="2000" b="1" dirty="0">
                <a:solidFill>
                  <a:srgbClr val="000000"/>
                </a:solidFill>
              </a:rPr>
              <a:t>Σελίδα 9: </a:t>
            </a:r>
            <a:r>
              <a:rPr lang="en-US" sz="2000" dirty="0" err="1">
                <a:solidFill>
                  <a:srgbClr val="000000"/>
                </a:solidFill>
                <a:ea typeface="Lucida Grande"/>
                <a:cs typeface="Lucida Grande"/>
              </a:rPr>
              <a:t>Εικόν</a:t>
            </a:r>
            <a:r>
              <a:rPr lang="en-US" sz="2000" dirty="0">
                <a:solidFill>
                  <a:srgbClr val="000000"/>
                </a:solidFill>
                <a:ea typeface="Lucida Grande"/>
                <a:cs typeface="Lucida Grande"/>
              </a:rPr>
              <a:t>α </a:t>
            </a:r>
            <a:r>
              <a:rPr lang="en-US" sz="2000" dirty="0" err="1">
                <a:solidFill>
                  <a:srgbClr val="000000"/>
                </a:solidFill>
                <a:ea typeface="Lucida Grande"/>
                <a:cs typeface="Lucida Grande"/>
              </a:rPr>
              <a:t>κ</a:t>
            </a:r>
            <a:r>
              <a:rPr lang="en-US" sz="2000" dirty="0">
                <a:solidFill>
                  <a:srgbClr val="000000"/>
                </a:solidFill>
                <a:ea typeface="Lucida Grande"/>
                <a:cs typeface="Lucida Grande"/>
              </a:rPr>
              <a:t>αμπ</a:t>
            </a:r>
            <a:r>
              <a:rPr lang="en-US" sz="2000" dirty="0" err="1">
                <a:solidFill>
                  <a:srgbClr val="000000"/>
                </a:solidFill>
                <a:ea typeface="Lucida Grande"/>
                <a:cs typeface="Lucida Grande"/>
              </a:rPr>
              <a:t>υλόγρ</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μμης</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μορφής</a:t>
            </a:r>
            <a:r>
              <a:rPr lang="en-US" sz="2000" dirty="0">
                <a:solidFill>
                  <a:srgbClr val="000000"/>
                </a:solidFill>
                <a:ea typeface="Lucida Grande"/>
                <a:cs typeface="Lucida Grande"/>
              </a:rPr>
              <a:t> </a:t>
            </a:r>
            <a:r>
              <a:rPr lang="en-US" sz="2000" dirty="0" err="1" smtClean="0">
                <a:solidFill>
                  <a:srgbClr val="000000"/>
                </a:solidFill>
                <a:ea typeface="Lucida Grande"/>
                <a:cs typeface="Lucida Grande"/>
              </a:rPr>
              <a:t>συσχέτισης</a:t>
            </a:r>
            <a:r>
              <a:rPr lang="el-GR" sz="2000" dirty="0" smtClean="0">
                <a:solidFill>
                  <a:srgbClr val="000000"/>
                </a:solidFill>
                <a:ea typeface="Lucida Grande"/>
                <a:cs typeface="Lucida Grande"/>
              </a:rPr>
              <a:t> </a:t>
            </a:r>
            <a:r>
              <a:rPr lang="el-GR" sz="2000" dirty="0" smtClean="0">
                <a:solidFill>
                  <a:srgbClr val="000000"/>
                </a:solidFill>
              </a:rPr>
              <a:t>/ </a:t>
            </a:r>
            <a:r>
              <a:rPr lang="en-US" sz="2000" dirty="0">
                <a:solidFill>
                  <a:srgbClr val="000000"/>
                </a:solidFill>
              </a:rPr>
              <a:t>C</a:t>
            </a:r>
            <a:r>
              <a:rPr lang="el-GR" sz="2000" dirty="0">
                <a:solidFill>
                  <a:srgbClr val="000000"/>
                </a:solidFill>
              </a:rPr>
              <a:t>opyright Σ. Πατάκης ΑΕΕΔΕ (Εκδόσεις Πατάκη) και Β. Γιαλαμάς, 2004 </a:t>
            </a:r>
            <a:r>
              <a:rPr lang="en-US" sz="2000" dirty="0">
                <a:solidFill>
                  <a:srgbClr val="000000"/>
                </a:solidFill>
              </a:rPr>
              <a:t>/ </a:t>
            </a:r>
            <a:r>
              <a:rPr lang="el-GR" sz="2000" dirty="0">
                <a:solidFill>
                  <a:srgbClr val="000000"/>
                </a:solidFill>
              </a:rPr>
              <a:t>Πηγή: «Στατιστικές Τεχνικές και Εφαρμογές στις Επιστήμες της Αγωγής» Β. Γιαλαμάς</a:t>
            </a:r>
            <a:r>
              <a:rPr lang="en-US" sz="2000" dirty="0">
                <a:solidFill>
                  <a:srgbClr val="000000"/>
                </a:solidFill>
              </a:rPr>
              <a:t>, </a:t>
            </a:r>
            <a:r>
              <a:rPr lang="el-GR" sz="2000" dirty="0">
                <a:solidFill>
                  <a:srgbClr val="000000"/>
                </a:solidFill>
              </a:rPr>
              <a:t>Εκδόσεις </a:t>
            </a:r>
            <a:r>
              <a:rPr lang="el-GR" sz="2000" dirty="0" smtClean="0">
                <a:solidFill>
                  <a:srgbClr val="000000"/>
                </a:solidFill>
              </a:rPr>
              <a:t>Πατάκη</a:t>
            </a:r>
            <a:endParaRPr lang="el-GR" sz="2000" dirty="0">
              <a:solidFill>
                <a:srgbClr val="000000"/>
              </a:solidFill>
            </a:endParaRPr>
          </a:p>
        </p:txBody>
      </p:sp>
    </p:spTree>
    <p:extLst>
      <p:ext uri="{BB962C8B-B14F-4D97-AF65-F5344CB8AC3E}">
        <p14:creationId xmlns:p14="http://schemas.microsoft.com/office/powerpoint/2010/main" val="300937133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l-GR" dirty="0" smtClean="0"/>
              <a:t>2</a:t>
            </a:r>
            <a:r>
              <a:rPr lang="en-US" dirty="0" smtClean="0"/>
              <a:t>/</a:t>
            </a:r>
            <a:r>
              <a:rPr lang="el-GR" dirty="0"/>
              <a:t>4</a:t>
            </a:r>
            <a:r>
              <a:rPr lang="en-US" dirty="0" smtClean="0"/>
              <a:t>)</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b="1" dirty="0" smtClean="0">
                <a:solidFill>
                  <a:srgbClr val="000000"/>
                </a:solidFill>
              </a:rPr>
              <a:t>Εικόνα </a:t>
            </a:r>
            <a:r>
              <a:rPr lang="el-GR" sz="2000" b="1" dirty="0">
                <a:solidFill>
                  <a:srgbClr val="000000"/>
                </a:solidFill>
              </a:rPr>
              <a:t>6</a:t>
            </a:r>
            <a:r>
              <a:rPr lang="el-GR" sz="2000" b="1" dirty="0" smtClean="0">
                <a:solidFill>
                  <a:srgbClr val="000000"/>
                </a:solidFill>
              </a:rPr>
              <a:t>, Σελίδα 10: </a:t>
            </a:r>
            <a:r>
              <a:rPr lang="en-US" sz="2000" dirty="0" err="1">
                <a:solidFill>
                  <a:srgbClr val="000000"/>
                </a:solidFill>
                <a:ea typeface="Lucida Grande"/>
                <a:cs typeface="Lucida Grande"/>
              </a:rPr>
              <a:t>Εικόν</a:t>
            </a:r>
            <a:r>
              <a:rPr lang="en-US" sz="2000" dirty="0">
                <a:solidFill>
                  <a:srgbClr val="000000"/>
                </a:solidFill>
                <a:ea typeface="Lucida Grande"/>
                <a:cs typeface="Lucida Grande"/>
              </a:rPr>
              <a:t>α </a:t>
            </a:r>
            <a:r>
              <a:rPr lang="en-US" sz="2000" dirty="0" err="1">
                <a:solidFill>
                  <a:srgbClr val="000000"/>
                </a:solidFill>
                <a:ea typeface="Lucida Grande"/>
                <a:cs typeface="Lucida Grande"/>
              </a:rPr>
              <a:t>γρ</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φικής</a:t>
            </a:r>
            <a:r>
              <a:rPr lang="en-US" sz="2000" dirty="0">
                <a:solidFill>
                  <a:srgbClr val="000000"/>
                </a:solidFill>
                <a:ea typeface="Lucida Grande"/>
                <a:cs typeface="Lucida Grande"/>
              </a:rPr>
              <a:t> πα</a:t>
            </a:r>
            <a:r>
              <a:rPr lang="en-US" sz="2000" dirty="0" err="1">
                <a:solidFill>
                  <a:srgbClr val="000000"/>
                </a:solidFill>
                <a:ea typeface="Lucida Grande"/>
                <a:cs typeface="Lucida Grande"/>
              </a:rPr>
              <a:t>ράστ</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σης</a:t>
            </a:r>
            <a:r>
              <a:rPr lang="en-US" sz="2000" dirty="0">
                <a:solidFill>
                  <a:srgbClr val="000000"/>
                </a:solidFill>
                <a:ea typeface="Lucida Grande"/>
                <a:cs typeface="Lucida Grande"/>
              </a:rPr>
              <a:t> π</a:t>
            </a:r>
            <a:r>
              <a:rPr lang="en-US" sz="2000" dirty="0" err="1">
                <a:solidFill>
                  <a:srgbClr val="000000"/>
                </a:solidFill>
                <a:ea typeface="Lucida Grande"/>
                <a:cs typeface="Lucida Grande"/>
              </a:rPr>
              <a:t>οσοστού</a:t>
            </a:r>
            <a:r>
              <a:rPr lang="en-US" sz="2000" dirty="0">
                <a:solidFill>
                  <a:srgbClr val="000000"/>
                </a:solidFill>
                <a:ea typeface="Lucida Grande"/>
                <a:cs typeface="Lucida Grande"/>
              </a:rPr>
              <a:t> α</a:t>
            </a:r>
            <a:r>
              <a:rPr lang="en-US" sz="2000" dirty="0" err="1">
                <a:solidFill>
                  <a:srgbClr val="000000"/>
                </a:solidFill>
                <a:ea typeface="Lucida Grande"/>
                <a:cs typeface="Lucida Grande"/>
              </a:rPr>
              <a:t>στικο</a:t>
            </a:r>
            <a:r>
              <a:rPr lang="en-US" sz="2000" dirty="0">
                <a:solidFill>
                  <a:srgbClr val="000000"/>
                </a:solidFill>
                <a:ea typeface="Lucida Grande"/>
                <a:cs typeface="Lucida Grande"/>
              </a:rPr>
              <a:t>π</a:t>
            </a:r>
            <a:r>
              <a:rPr lang="en-US" sz="2000" dirty="0" err="1">
                <a:solidFill>
                  <a:srgbClr val="000000"/>
                </a:solidFill>
                <a:ea typeface="Lucida Grande"/>
                <a:cs typeface="Lucida Grande"/>
              </a:rPr>
              <a:t>οίησης</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της</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χώρ</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ς</a:t>
            </a:r>
            <a:r>
              <a:rPr lang="en-US" sz="2000" dirty="0">
                <a:solidFill>
                  <a:srgbClr val="000000"/>
                </a:solidFill>
                <a:ea typeface="Lucida Grande"/>
                <a:cs typeface="Lucida Grande"/>
              </a:rPr>
              <a:t> π</a:t>
            </a:r>
            <a:r>
              <a:rPr lang="en-US" sz="2000" dirty="0" err="1">
                <a:solidFill>
                  <a:srgbClr val="000000"/>
                </a:solidFill>
                <a:ea typeface="Lucida Grande"/>
                <a:cs typeface="Lucida Grande"/>
              </a:rPr>
              <a:t>ρος</a:t>
            </a:r>
            <a:r>
              <a:rPr lang="en-US" sz="2000" dirty="0">
                <a:solidFill>
                  <a:srgbClr val="000000"/>
                </a:solidFill>
                <a:ea typeface="Lucida Grande"/>
                <a:cs typeface="Lucida Grande"/>
              </a:rPr>
              <a:t> π</a:t>
            </a:r>
            <a:r>
              <a:rPr lang="en-US" sz="2000" dirty="0" err="1">
                <a:solidFill>
                  <a:srgbClr val="000000"/>
                </a:solidFill>
                <a:ea typeface="Lucida Grande"/>
                <a:cs typeface="Lucida Grande"/>
              </a:rPr>
              <a:t>ροσδόκιμ</a:t>
            </a:r>
            <a:r>
              <a:rPr lang="en-US" sz="2000" dirty="0">
                <a:solidFill>
                  <a:srgbClr val="000000"/>
                </a:solidFill>
                <a:ea typeface="Lucida Grande"/>
                <a:cs typeface="Lucida Grande"/>
              </a:rPr>
              <a:t>α </a:t>
            </a:r>
            <a:r>
              <a:rPr lang="en-US" sz="2000" dirty="0" err="1">
                <a:solidFill>
                  <a:srgbClr val="000000"/>
                </a:solidFill>
                <a:ea typeface="Lucida Grande"/>
                <a:cs typeface="Lucida Grande"/>
              </a:rPr>
              <a:t>έτη</a:t>
            </a:r>
            <a:r>
              <a:rPr lang="en-US" sz="2000" dirty="0">
                <a:solidFill>
                  <a:srgbClr val="000000"/>
                </a:solidFill>
                <a:ea typeface="Lucida Grande"/>
                <a:cs typeface="Lucida Grande"/>
              </a:rPr>
              <a:t> </a:t>
            </a:r>
            <a:r>
              <a:rPr lang="en-US" sz="2000" dirty="0" err="1" smtClean="0">
                <a:solidFill>
                  <a:srgbClr val="000000"/>
                </a:solidFill>
                <a:ea typeface="Lucida Grande"/>
                <a:cs typeface="Lucida Grande"/>
              </a:rPr>
              <a:t>ε</a:t>
            </a:r>
            <a:r>
              <a:rPr lang="en-US" sz="2000" dirty="0" smtClean="0">
                <a:solidFill>
                  <a:srgbClr val="000000"/>
                </a:solidFill>
                <a:ea typeface="Lucida Grande"/>
                <a:cs typeface="Lucida Grande"/>
              </a:rPr>
              <a:t>π</a:t>
            </a:r>
            <a:r>
              <a:rPr lang="en-US" sz="2000" dirty="0" err="1" smtClean="0">
                <a:solidFill>
                  <a:srgbClr val="000000"/>
                </a:solidFill>
                <a:ea typeface="Lucida Grande"/>
                <a:cs typeface="Lucida Grande"/>
              </a:rPr>
              <a:t>ι</a:t>
            </a:r>
            <a:r>
              <a:rPr lang="en-US" sz="2000" dirty="0" smtClean="0">
                <a:solidFill>
                  <a:srgbClr val="000000"/>
                </a:solidFill>
                <a:ea typeface="Lucida Grande"/>
                <a:cs typeface="Lucida Grande"/>
              </a:rPr>
              <a:t>β</a:t>
            </a:r>
            <a:r>
              <a:rPr lang="en-US" sz="2000" dirty="0" err="1" smtClean="0">
                <a:solidFill>
                  <a:srgbClr val="000000"/>
                </a:solidFill>
                <a:ea typeface="Lucida Grande"/>
                <a:cs typeface="Lucida Grande"/>
              </a:rPr>
              <a:t>ίωσης</a:t>
            </a:r>
            <a:r>
              <a:rPr lang="el-GR" sz="2000" dirty="0" smtClean="0">
                <a:solidFill>
                  <a:srgbClr val="000000"/>
                </a:solidFill>
                <a:ea typeface="Lucida Grande"/>
                <a:cs typeface="Lucida Grande"/>
              </a:rPr>
              <a:t> / </a:t>
            </a:r>
            <a:r>
              <a:rPr lang="en-US" sz="2000" dirty="0" smtClean="0"/>
              <a:t>Copyrighted</a:t>
            </a:r>
            <a:endParaRPr lang="el-GR" sz="2000" dirty="0" smtClean="0"/>
          </a:p>
          <a:p>
            <a:pPr marL="0" indent="0">
              <a:buNone/>
            </a:pPr>
            <a:r>
              <a:rPr lang="el-GR" sz="2000" b="1" dirty="0" smtClean="0">
                <a:solidFill>
                  <a:srgbClr val="000000"/>
                </a:solidFill>
              </a:rPr>
              <a:t>Εικόνα </a:t>
            </a:r>
            <a:r>
              <a:rPr lang="el-GR" sz="2000" b="1" dirty="0">
                <a:solidFill>
                  <a:srgbClr val="000000"/>
                </a:solidFill>
              </a:rPr>
              <a:t>7</a:t>
            </a:r>
            <a:r>
              <a:rPr lang="el-GR" sz="2000" b="1" dirty="0" smtClean="0">
                <a:solidFill>
                  <a:srgbClr val="000000"/>
                </a:solidFill>
              </a:rPr>
              <a:t>, </a:t>
            </a:r>
            <a:r>
              <a:rPr lang="el-GR" sz="2000" b="1" dirty="0">
                <a:solidFill>
                  <a:srgbClr val="000000"/>
                </a:solidFill>
              </a:rPr>
              <a:t>Σελίδα </a:t>
            </a:r>
            <a:r>
              <a:rPr lang="el-GR" sz="2000" b="1" dirty="0" smtClean="0">
                <a:solidFill>
                  <a:srgbClr val="000000"/>
                </a:solidFill>
              </a:rPr>
              <a:t>11: </a:t>
            </a:r>
            <a:r>
              <a:rPr lang="en-US" sz="2000" dirty="0" err="1">
                <a:solidFill>
                  <a:srgbClr val="000000"/>
                </a:solidFill>
                <a:ea typeface="Lucida Grande"/>
                <a:cs typeface="Lucida Grande"/>
              </a:rPr>
              <a:t>Εικόν</a:t>
            </a:r>
            <a:r>
              <a:rPr lang="en-US" sz="2000" dirty="0">
                <a:solidFill>
                  <a:srgbClr val="000000"/>
                </a:solidFill>
                <a:ea typeface="Lucida Grande"/>
                <a:cs typeface="Lucida Grande"/>
              </a:rPr>
              <a:t>α </a:t>
            </a:r>
            <a:r>
              <a:rPr lang="en-US" sz="2000" dirty="0" err="1">
                <a:solidFill>
                  <a:srgbClr val="000000"/>
                </a:solidFill>
                <a:ea typeface="Lucida Grande"/>
                <a:cs typeface="Lucida Grande"/>
              </a:rPr>
              <a:t>γρ</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φικής</a:t>
            </a:r>
            <a:r>
              <a:rPr lang="en-US" sz="2000" dirty="0">
                <a:solidFill>
                  <a:srgbClr val="000000"/>
                </a:solidFill>
                <a:ea typeface="Lucida Grande"/>
                <a:cs typeface="Lucida Grande"/>
              </a:rPr>
              <a:t> πα</a:t>
            </a:r>
            <a:r>
              <a:rPr lang="en-US" sz="2000" dirty="0" err="1">
                <a:solidFill>
                  <a:srgbClr val="000000"/>
                </a:solidFill>
                <a:ea typeface="Lucida Grande"/>
                <a:cs typeface="Lucida Grande"/>
              </a:rPr>
              <a:t>ράστ</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σης</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θετικής</a:t>
            </a:r>
            <a:r>
              <a:rPr lang="en-US" sz="2000" dirty="0">
                <a:solidFill>
                  <a:srgbClr val="000000"/>
                </a:solidFill>
                <a:ea typeface="Lucida Grande"/>
                <a:cs typeface="Lucida Grande"/>
              </a:rPr>
              <a:t> </a:t>
            </a:r>
            <a:r>
              <a:rPr lang="en-US" sz="2000" dirty="0" err="1" smtClean="0">
                <a:solidFill>
                  <a:srgbClr val="000000"/>
                </a:solidFill>
                <a:ea typeface="Lucida Grande"/>
                <a:cs typeface="Lucida Grande"/>
              </a:rPr>
              <a:t>συσχέτισης</a:t>
            </a:r>
            <a:r>
              <a:rPr lang="el-GR" sz="2000" dirty="0" smtClean="0">
                <a:solidFill>
                  <a:srgbClr val="000000"/>
                </a:solidFill>
                <a:ea typeface="Lucida Grande"/>
                <a:cs typeface="Lucida Grande"/>
              </a:rPr>
              <a:t> / </a:t>
            </a:r>
            <a:r>
              <a:rPr lang="en-US" sz="2000" dirty="0" smtClean="0"/>
              <a:t>Copyrighted</a:t>
            </a:r>
            <a:endParaRPr lang="el-GR" sz="2000" dirty="0" smtClean="0"/>
          </a:p>
          <a:p>
            <a:pPr marL="0" indent="0">
              <a:buNone/>
            </a:pPr>
            <a:r>
              <a:rPr lang="el-GR" sz="2000" b="1" dirty="0" smtClean="0">
                <a:solidFill>
                  <a:srgbClr val="000000"/>
                </a:solidFill>
              </a:rPr>
              <a:t>Εικόνα </a:t>
            </a:r>
            <a:r>
              <a:rPr lang="el-GR" sz="2000" b="1" dirty="0" smtClean="0">
                <a:solidFill>
                  <a:srgbClr val="000000"/>
                </a:solidFill>
              </a:rPr>
              <a:t>8, </a:t>
            </a:r>
            <a:r>
              <a:rPr lang="el-GR" sz="2000" b="1" dirty="0">
                <a:solidFill>
                  <a:srgbClr val="000000"/>
                </a:solidFill>
              </a:rPr>
              <a:t>Σελίδα </a:t>
            </a:r>
            <a:r>
              <a:rPr lang="el-GR" sz="2000" b="1" dirty="0" smtClean="0">
                <a:solidFill>
                  <a:srgbClr val="000000"/>
                </a:solidFill>
              </a:rPr>
              <a:t>12: </a:t>
            </a:r>
            <a:r>
              <a:rPr lang="en-US" sz="2000" dirty="0" err="1">
                <a:solidFill>
                  <a:srgbClr val="000000"/>
                </a:solidFill>
                <a:ea typeface="Lucida Grande"/>
                <a:cs typeface="Lucida Grande"/>
              </a:rPr>
              <a:t>Εικόν</a:t>
            </a:r>
            <a:r>
              <a:rPr lang="en-US" sz="2000" dirty="0">
                <a:solidFill>
                  <a:srgbClr val="000000"/>
                </a:solidFill>
                <a:ea typeface="Lucida Grande"/>
                <a:cs typeface="Lucida Grande"/>
              </a:rPr>
              <a:t>α </a:t>
            </a:r>
            <a:r>
              <a:rPr lang="en-US" sz="2000" dirty="0" err="1">
                <a:solidFill>
                  <a:srgbClr val="000000"/>
                </a:solidFill>
                <a:ea typeface="Lucida Grande"/>
                <a:cs typeface="Lucida Grande"/>
              </a:rPr>
              <a:t>γρ</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φικής</a:t>
            </a:r>
            <a:r>
              <a:rPr lang="en-US" sz="2000" dirty="0">
                <a:solidFill>
                  <a:srgbClr val="000000"/>
                </a:solidFill>
                <a:ea typeface="Lucida Grande"/>
                <a:cs typeface="Lucida Grande"/>
              </a:rPr>
              <a:t> πα</a:t>
            </a:r>
            <a:r>
              <a:rPr lang="en-US" sz="2000" dirty="0" err="1">
                <a:solidFill>
                  <a:srgbClr val="000000"/>
                </a:solidFill>
                <a:ea typeface="Lucida Grande"/>
                <a:cs typeface="Lucida Grande"/>
              </a:rPr>
              <a:t>ράστ</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σης</a:t>
            </a:r>
            <a:r>
              <a:rPr lang="en-US" sz="2000" dirty="0">
                <a:solidFill>
                  <a:srgbClr val="000000"/>
                </a:solidFill>
                <a:ea typeface="Lucida Grande"/>
                <a:cs typeface="Lucida Grande"/>
              </a:rPr>
              <a:t> α</a:t>
            </a:r>
            <a:r>
              <a:rPr lang="en-US" sz="2000" dirty="0" err="1">
                <a:solidFill>
                  <a:srgbClr val="000000"/>
                </a:solidFill>
                <a:ea typeface="Lucida Grande"/>
                <a:cs typeface="Lucida Grande"/>
              </a:rPr>
              <a:t>ρνητικής</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συσχέτισης</a:t>
            </a:r>
            <a:r>
              <a:rPr lang="el-GR" sz="2000" dirty="0">
                <a:solidFill>
                  <a:srgbClr val="000000"/>
                </a:solidFill>
                <a:ea typeface="Lucida Grande"/>
                <a:cs typeface="Lucida Grande"/>
              </a:rPr>
              <a:t> / </a:t>
            </a:r>
            <a:r>
              <a:rPr lang="en-US" sz="2000" dirty="0" smtClean="0"/>
              <a:t>Copyrighted</a:t>
            </a:r>
            <a:endParaRPr lang="el-GR" sz="2000" dirty="0" smtClean="0"/>
          </a:p>
          <a:p>
            <a:pPr marL="0" indent="0">
              <a:buNone/>
            </a:pPr>
            <a:r>
              <a:rPr lang="el-GR" sz="2000" b="1" dirty="0" smtClean="0">
                <a:solidFill>
                  <a:srgbClr val="000000"/>
                </a:solidFill>
              </a:rPr>
              <a:t>Εικόνα </a:t>
            </a:r>
            <a:r>
              <a:rPr lang="el-GR" sz="2000" b="1" dirty="0">
                <a:solidFill>
                  <a:srgbClr val="000000"/>
                </a:solidFill>
              </a:rPr>
              <a:t>9, Σελίδα 13: </a:t>
            </a:r>
            <a:r>
              <a:rPr lang="en-US" sz="2000" dirty="0" err="1">
                <a:solidFill>
                  <a:srgbClr val="000000"/>
                </a:solidFill>
                <a:ea typeface="Lucida Grande"/>
                <a:cs typeface="Lucida Grande"/>
              </a:rPr>
              <a:t>Εικόν</a:t>
            </a:r>
            <a:r>
              <a:rPr lang="en-US" sz="2000" dirty="0">
                <a:solidFill>
                  <a:srgbClr val="000000"/>
                </a:solidFill>
                <a:ea typeface="Lucida Grande"/>
                <a:cs typeface="Lucida Grande"/>
              </a:rPr>
              <a:t>α </a:t>
            </a:r>
            <a:r>
              <a:rPr lang="en-US" sz="2000" dirty="0" err="1">
                <a:solidFill>
                  <a:srgbClr val="000000"/>
                </a:solidFill>
                <a:ea typeface="Lucida Grande"/>
                <a:cs typeface="Lucida Grande"/>
              </a:rPr>
              <a:t>έξι</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δι</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γρ</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μμάτων</a:t>
            </a:r>
            <a:r>
              <a:rPr lang="en-US" sz="2000" dirty="0">
                <a:solidFill>
                  <a:srgbClr val="000000"/>
                </a:solidFill>
                <a:ea typeface="Lucida Grande"/>
                <a:cs typeface="Lucida Grande"/>
              </a:rPr>
              <a:t> </a:t>
            </a:r>
            <a:r>
              <a:rPr lang="en-US" sz="2000" dirty="0" err="1" smtClean="0">
                <a:solidFill>
                  <a:srgbClr val="000000"/>
                </a:solidFill>
                <a:ea typeface="Lucida Grande"/>
                <a:cs typeface="Lucida Grande"/>
              </a:rPr>
              <a:t>σκεδ</a:t>
            </a:r>
            <a:r>
              <a:rPr lang="en-US" sz="2000" dirty="0" smtClean="0">
                <a:solidFill>
                  <a:srgbClr val="000000"/>
                </a:solidFill>
                <a:ea typeface="Lucida Grande"/>
                <a:cs typeface="Lucida Grande"/>
              </a:rPr>
              <a:t>α</a:t>
            </a:r>
            <a:r>
              <a:rPr lang="en-US" sz="2000" dirty="0" err="1" smtClean="0">
                <a:solidFill>
                  <a:srgbClr val="000000"/>
                </a:solidFill>
                <a:ea typeface="Lucida Grande"/>
                <a:cs typeface="Lucida Grande"/>
              </a:rPr>
              <a:t>σμού</a:t>
            </a:r>
            <a:r>
              <a:rPr lang="el-GR" sz="2000" dirty="0" smtClean="0">
                <a:solidFill>
                  <a:srgbClr val="000000"/>
                </a:solidFill>
                <a:ea typeface="Lucida Grande"/>
                <a:cs typeface="Lucida Grande"/>
              </a:rPr>
              <a:t> </a:t>
            </a:r>
            <a:r>
              <a:rPr lang="el-GR" sz="2000" dirty="0">
                <a:solidFill>
                  <a:srgbClr val="000000"/>
                </a:solidFill>
              </a:rPr>
              <a:t>/ </a:t>
            </a:r>
            <a:r>
              <a:rPr lang="en-US" sz="2000" dirty="0">
                <a:solidFill>
                  <a:srgbClr val="000000"/>
                </a:solidFill>
              </a:rPr>
              <a:t>C</a:t>
            </a:r>
            <a:r>
              <a:rPr lang="el-GR" sz="2000" dirty="0">
                <a:solidFill>
                  <a:srgbClr val="000000"/>
                </a:solidFill>
              </a:rPr>
              <a:t>opyright Σ. Πατάκης ΑΕΕΔΕ (Εκδόσεις Πατάκη) και Β. Γιαλαμάς, 2004 </a:t>
            </a:r>
            <a:r>
              <a:rPr lang="en-US" sz="2000" dirty="0">
                <a:solidFill>
                  <a:srgbClr val="000000"/>
                </a:solidFill>
              </a:rPr>
              <a:t>/ </a:t>
            </a:r>
            <a:r>
              <a:rPr lang="el-GR" sz="2000" dirty="0">
                <a:solidFill>
                  <a:srgbClr val="000000"/>
                </a:solidFill>
              </a:rPr>
              <a:t>Πηγή: «Στατιστικές Τεχνικές και Εφαρμογές στις Επιστήμες της Αγωγής» Β. Γιαλαμάς</a:t>
            </a:r>
            <a:r>
              <a:rPr lang="en-US" sz="2000" dirty="0">
                <a:solidFill>
                  <a:srgbClr val="000000"/>
                </a:solidFill>
              </a:rPr>
              <a:t>, </a:t>
            </a:r>
            <a:r>
              <a:rPr lang="el-GR" sz="2000" dirty="0">
                <a:solidFill>
                  <a:srgbClr val="000000"/>
                </a:solidFill>
              </a:rPr>
              <a:t>Εκδόσεις Πατάκη</a:t>
            </a:r>
          </a:p>
          <a:p>
            <a:pPr marL="0" indent="0">
              <a:buNone/>
            </a:pPr>
            <a:endParaRPr lang="el-GR" sz="2000" dirty="0">
              <a:solidFill>
                <a:srgbClr val="FF0000"/>
              </a:solidFill>
            </a:endParaRPr>
          </a:p>
          <a:p>
            <a:pPr marL="0" indent="0">
              <a:buNone/>
            </a:pPr>
            <a:endParaRPr lang="el-GR" sz="2000" dirty="0">
              <a:solidFill>
                <a:srgbClr val="FF0000"/>
              </a:solidFill>
            </a:endParaRPr>
          </a:p>
        </p:txBody>
      </p:sp>
    </p:spTree>
    <p:extLst>
      <p:ext uri="{BB962C8B-B14F-4D97-AF65-F5344CB8AC3E}">
        <p14:creationId xmlns:p14="http://schemas.microsoft.com/office/powerpoint/2010/main" val="334338803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l-GR" dirty="0"/>
              <a:t>3</a:t>
            </a:r>
            <a:r>
              <a:rPr lang="en-US" dirty="0" smtClean="0"/>
              <a:t>/</a:t>
            </a:r>
            <a:r>
              <a:rPr lang="el-GR" dirty="0"/>
              <a:t>4</a:t>
            </a:r>
            <a:r>
              <a:rPr lang="en-US" dirty="0" smtClean="0"/>
              <a:t>)</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b="1" dirty="0" smtClean="0">
                <a:solidFill>
                  <a:srgbClr val="000000"/>
                </a:solidFill>
              </a:rPr>
              <a:t>Διάγραμμα 1, Σελίδα 16: </a:t>
            </a:r>
            <a:r>
              <a:rPr lang="en-US" sz="2000" dirty="0" err="1">
                <a:solidFill>
                  <a:srgbClr val="000000"/>
                </a:solidFill>
                <a:ea typeface="Lucida Grande"/>
                <a:cs typeface="Lucida Grande"/>
              </a:rPr>
              <a:t>Διάγρ</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μμ</a:t>
            </a:r>
            <a:r>
              <a:rPr lang="en-US" sz="2000" dirty="0">
                <a:solidFill>
                  <a:srgbClr val="000000"/>
                </a:solidFill>
                <a:ea typeface="Lucida Grande"/>
                <a:cs typeface="Lucida Grande"/>
              </a:rPr>
              <a:t>α </a:t>
            </a:r>
            <a:r>
              <a:rPr lang="en-US" sz="2000" dirty="0" err="1">
                <a:solidFill>
                  <a:srgbClr val="000000"/>
                </a:solidFill>
                <a:ea typeface="Lucida Grande"/>
                <a:cs typeface="Lucida Grande"/>
              </a:rPr>
              <a:t>σκεδ</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σμού</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κ</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ι</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γρ</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μμή</a:t>
            </a:r>
            <a:r>
              <a:rPr lang="en-US" sz="2000" dirty="0">
                <a:solidFill>
                  <a:srgbClr val="000000"/>
                </a:solidFill>
                <a:ea typeface="Lucida Grande"/>
                <a:cs typeface="Lucida Grande"/>
              </a:rPr>
              <a:t> </a:t>
            </a:r>
            <a:r>
              <a:rPr lang="en-US" sz="2000" dirty="0" smtClean="0">
                <a:solidFill>
                  <a:srgbClr val="000000"/>
                </a:solidFill>
                <a:ea typeface="Lucida Grande"/>
                <a:cs typeface="Lucida Grande"/>
              </a:rPr>
              <a:t>πα</a:t>
            </a:r>
            <a:r>
              <a:rPr lang="en-US" sz="2000" dirty="0" err="1" smtClean="0">
                <a:solidFill>
                  <a:srgbClr val="000000"/>
                </a:solidFill>
                <a:ea typeface="Lucida Grande"/>
                <a:cs typeface="Lucida Grande"/>
              </a:rPr>
              <a:t>λινδρόμησης</a:t>
            </a:r>
            <a:r>
              <a:rPr lang="el-GR" sz="2000" dirty="0" smtClean="0">
                <a:solidFill>
                  <a:srgbClr val="000000"/>
                </a:solidFill>
                <a:ea typeface="Lucida Grande"/>
                <a:cs typeface="Lucida Grande"/>
              </a:rPr>
              <a:t> </a:t>
            </a:r>
            <a:r>
              <a:rPr lang="el-GR" sz="2000" dirty="0" smtClean="0">
                <a:solidFill>
                  <a:srgbClr val="000000"/>
                </a:solidFill>
              </a:rPr>
              <a:t>/ </a:t>
            </a:r>
            <a:r>
              <a:rPr lang="en-US" sz="2000" dirty="0" smtClean="0">
                <a:solidFill>
                  <a:srgbClr val="000000"/>
                </a:solidFill>
              </a:rPr>
              <a:t>C</a:t>
            </a:r>
            <a:r>
              <a:rPr lang="el-GR" sz="2000" dirty="0" smtClean="0">
                <a:solidFill>
                  <a:srgbClr val="000000"/>
                </a:solidFill>
              </a:rPr>
              <a:t>opyright </a:t>
            </a:r>
            <a:r>
              <a:rPr lang="el-GR" sz="2000" dirty="0">
                <a:solidFill>
                  <a:srgbClr val="000000"/>
                </a:solidFill>
              </a:rPr>
              <a:t>Σ. Πατάκης ΑΕΕΔΕ (Εκδόσεις Πατάκη) και Β. Γιαλαμάς, 2004 </a:t>
            </a:r>
            <a:r>
              <a:rPr lang="en-US" sz="2000" dirty="0">
                <a:solidFill>
                  <a:srgbClr val="000000"/>
                </a:solidFill>
              </a:rPr>
              <a:t>/ </a:t>
            </a:r>
            <a:r>
              <a:rPr lang="el-GR" sz="2000" dirty="0">
                <a:solidFill>
                  <a:srgbClr val="000000"/>
                </a:solidFill>
              </a:rPr>
              <a:t>Πηγή: «Στατιστικές Τεχνικές και Εφαρμογές στις Επιστήμες της Αγωγής» Β. Γιαλαμάς</a:t>
            </a:r>
            <a:r>
              <a:rPr lang="en-US" sz="2000" dirty="0">
                <a:solidFill>
                  <a:srgbClr val="000000"/>
                </a:solidFill>
              </a:rPr>
              <a:t>, </a:t>
            </a:r>
            <a:r>
              <a:rPr lang="el-GR" sz="2000" dirty="0">
                <a:solidFill>
                  <a:srgbClr val="000000"/>
                </a:solidFill>
              </a:rPr>
              <a:t>Εκδόσεις </a:t>
            </a:r>
            <a:r>
              <a:rPr lang="el-GR" sz="2000" dirty="0" smtClean="0">
                <a:solidFill>
                  <a:srgbClr val="000000"/>
                </a:solidFill>
              </a:rPr>
              <a:t>Πατάκη</a:t>
            </a:r>
            <a:endParaRPr lang="el-GR" sz="2000" dirty="0">
              <a:solidFill>
                <a:srgbClr val="000000"/>
              </a:solidFill>
            </a:endParaRPr>
          </a:p>
        </p:txBody>
      </p:sp>
    </p:spTree>
    <p:extLst>
      <p:ext uri="{BB962C8B-B14F-4D97-AF65-F5344CB8AC3E}">
        <p14:creationId xmlns:p14="http://schemas.microsoft.com/office/powerpoint/2010/main" val="1205945869"/>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a:t>
            </a:r>
            <a:r>
              <a:rPr lang="el-GR" dirty="0"/>
              <a:t>4</a:t>
            </a:r>
            <a:r>
              <a:rPr lang="en-US" dirty="0" smtClean="0"/>
              <a:t>/</a:t>
            </a:r>
            <a:r>
              <a:rPr lang="el-GR" dirty="0"/>
              <a:t>4</a:t>
            </a:r>
            <a:r>
              <a:rPr lang="en-US" dirty="0" smtClean="0"/>
              <a:t>)</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Πίνακες</a:t>
            </a:r>
          </a:p>
          <a:p>
            <a:pPr marL="0" indent="0">
              <a:buNone/>
            </a:pPr>
            <a:r>
              <a:rPr lang="el-GR" sz="2000" b="1" dirty="0" smtClean="0">
                <a:solidFill>
                  <a:srgbClr val="000000"/>
                </a:solidFill>
              </a:rPr>
              <a:t>Πίνακας </a:t>
            </a:r>
            <a:r>
              <a:rPr lang="el-GR" sz="2000" b="1" dirty="0">
                <a:solidFill>
                  <a:srgbClr val="000000"/>
                </a:solidFill>
              </a:rPr>
              <a:t>1</a:t>
            </a:r>
            <a:r>
              <a:rPr lang="el-GR" sz="2000" b="1" dirty="0" smtClean="0">
                <a:solidFill>
                  <a:srgbClr val="000000"/>
                </a:solidFill>
              </a:rPr>
              <a:t>, </a:t>
            </a:r>
            <a:r>
              <a:rPr lang="el-GR" sz="2000" b="1" dirty="0">
                <a:solidFill>
                  <a:srgbClr val="000000"/>
                </a:solidFill>
              </a:rPr>
              <a:t>Σελίδα </a:t>
            </a:r>
            <a:r>
              <a:rPr lang="el-GR" sz="2000" b="1" dirty="0" smtClean="0">
                <a:solidFill>
                  <a:srgbClr val="000000"/>
                </a:solidFill>
              </a:rPr>
              <a:t>17: </a:t>
            </a:r>
            <a:r>
              <a:rPr lang="en-US" sz="2000" dirty="0" err="1">
                <a:solidFill>
                  <a:srgbClr val="000000"/>
                </a:solidFill>
                <a:ea typeface="Lucida Grande"/>
                <a:cs typeface="Lucida Grande"/>
              </a:rPr>
              <a:t>Πίν</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κ</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ς</a:t>
            </a:r>
            <a:r>
              <a:rPr lang="en-US" sz="2000" dirty="0">
                <a:solidFill>
                  <a:srgbClr val="000000"/>
                </a:solidFill>
                <a:ea typeface="Lucida Grande"/>
                <a:cs typeface="Lucida Grande"/>
              </a:rPr>
              <a:t> </a:t>
            </a:r>
            <a:r>
              <a:rPr lang="en-US" sz="2000" dirty="0" err="1" smtClean="0">
                <a:solidFill>
                  <a:srgbClr val="000000"/>
                </a:solidFill>
                <a:ea typeface="Lucida Grande"/>
                <a:cs typeface="Lucida Grande"/>
              </a:rPr>
              <a:t>δεδομένων</a:t>
            </a:r>
            <a:r>
              <a:rPr lang="el-GR" sz="2000" dirty="0" smtClean="0">
                <a:solidFill>
                  <a:srgbClr val="000000"/>
                </a:solidFill>
                <a:ea typeface="Lucida Grande"/>
                <a:cs typeface="Lucida Grande"/>
              </a:rPr>
              <a:t> / </a:t>
            </a:r>
            <a:r>
              <a:rPr lang="en-US" sz="2000" dirty="0">
                <a:solidFill>
                  <a:srgbClr val="000000"/>
                </a:solidFill>
              </a:rPr>
              <a:t>C</a:t>
            </a:r>
            <a:r>
              <a:rPr lang="el-GR" sz="2000" dirty="0">
                <a:solidFill>
                  <a:srgbClr val="000000"/>
                </a:solidFill>
              </a:rPr>
              <a:t>opyright Σ. Πατάκης ΑΕΕΔΕ (Εκδόσεις Πατάκη) και Β. Γιαλαμάς, 2004 </a:t>
            </a:r>
            <a:r>
              <a:rPr lang="en-US" sz="2000" dirty="0">
                <a:solidFill>
                  <a:srgbClr val="000000"/>
                </a:solidFill>
              </a:rPr>
              <a:t>/ </a:t>
            </a:r>
            <a:r>
              <a:rPr lang="el-GR" sz="2000" dirty="0">
                <a:solidFill>
                  <a:srgbClr val="000000"/>
                </a:solidFill>
              </a:rPr>
              <a:t>Πηγή: «Στατιστικές Τεχνικές και Εφαρμογές στις Επιστήμες της Αγωγής» Β. Γιαλαμάς</a:t>
            </a:r>
            <a:r>
              <a:rPr lang="en-US" sz="2000" dirty="0">
                <a:solidFill>
                  <a:srgbClr val="000000"/>
                </a:solidFill>
              </a:rPr>
              <a:t>, </a:t>
            </a:r>
            <a:r>
              <a:rPr lang="el-GR" sz="2000" dirty="0">
                <a:solidFill>
                  <a:srgbClr val="000000"/>
                </a:solidFill>
              </a:rPr>
              <a:t>Εκδόσεις </a:t>
            </a:r>
            <a:r>
              <a:rPr lang="el-GR" sz="2000" dirty="0" smtClean="0">
                <a:solidFill>
                  <a:srgbClr val="000000"/>
                </a:solidFill>
              </a:rPr>
              <a:t>Πατάκη</a:t>
            </a:r>
          </a:p>
          <a:p>
            <a:pPr marL="0" indent="0">
              <a:buNone/>
            </a:pPr>
            <a:r>
              <a:rPr lang="el-GR" sz="2000" b="1" dirty="0">
                <a:solidFill>
                  <a:srgbClr val="000000"/>
                </a:solidFill>
              </a:rPr>
              <a:t>Πίνακας </a:t>
            </a:r>
            <a:r>
              <a:rPr lang="el-GR" sz="2000" b="1" dirty="0" smtClean="0">
                <a:solidFill>
                  <a:srgbClr val="000000"/>
                </a:solidFill>
              </a:rPr>
              <a:t>2, </a:t>
            </a:r>
            <a:r>
              <a:rPr lang="el-GR" sz="2000" b="1" dirty="0">
                <a:solidFill>
                  <a:srgbClr val="000000"/>
                </a:solidFill>
              </a:rPr>
              <a:t>Σελίδα 22: </a:t>
            </a:r>
            <a:r>
              <a:rPr lang="en-US" sz="2000" dirty="0" err="1">
                <a:solidFill>
                  <a:srgbClr val="000000"/>
                </a:solidFill>
                <a:ea typeface="Lucida Grande"/>
                <a:cs typeface="Lucida Grande"/>
              </a:rPr>
              <a:t>Πίν</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κ</a:t>
            </a:r>
            <a:r>
              <a:rPr lang="en-US" sz="2000" dirty="0">
                <a:solidFill>
                  <a:srgbClr val="000000"/>
                </a:solidFill>
                <a:ea typeface="Lucida Grande"/>
                <a:cs typeface="Lucida Grande"/>
              </a:rPr>
              <a:t>α</a:t>
            </a:r>
            <a:r>
              <a:rPr lang="en-US" sz="2000" dirty="0" err="1">
                <a:solidFill>
                  <a:srgbClr val="000000"/>
                </a:solidFill>
                <a:ea typeface="Lucida Grande"/>
                <a:cs typeface="Lucida Grande"/>
              </a:rPr>
              <a:t>ς</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με</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κρίσιμες</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τιμές</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του</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συντελεστή</a:t>
            </a:r>
            <a:r>
              <a:rPr lang="en-US" sz="2000" dirty="0">
                <a:solidFill>
                  <a:srgbClr val="000000"/>
                </a:solidFill>
                <a:ea typeface="Lucida Grande"/>
                <a:cs typeface="Lucida Grande"/>
              </a:rPr>
              <a:t> </a:t>
            </a:r>
            <a:r>
              <a:rPr lang="en-US" sz="2000" dirty="0" err="1">
                <a:solidFill>
                  <a:srgbClr val="000000"/>
                </a:solidFill>
                <a:ea typeface="Lucida Grande"/>
                <a:cs typeface="Lucida Grande"/>
              </a:rPr>
              <a:t>συσχέτισης</a:t>
            </a:r>
            <a:r>
              <a:rPr lang="en-US" sz="2000" dirty="0">
                <a:solidFill>
                  <a:srgbClr val="000000"/>
                </a:solidFill>
                <a:ea typeface="Lucida Grande"/>
                <a:cs typeface="Lucida Grande"/>
              </a:rPr>
              <a:t> </a:t>
            </a:r>
            <a:r>
              <a:rPr lang="en-US" sz="2000" dirty="0" smtClean="0">
                <a:solidFill>
                  <a:srgbClr val="000000"/>
                </a:solidFill>
                <a:ea typeface="Lucida Grande"/>
                <a:cs typeface="Lucida Grande"/>
              </a:rPr>
              <a:t>Pearson</a:t>
            </a:r>
            <a:r>
              <a:rPr lang="el-GR" sz="2000" dirty="0" smtClean="0">
                <a:solidFill>
                  <a:srgbClr val="000000"/>
                </a:solidFill>
                <a:ea typeface="Lucida Grande"/>
                <a:cs typeface="Lucida Grande"/>
              </a:rPr>
              <a:t> </a:t>
            </a:r>
            <a:r>
              <a:rPr lang="el-GR" sz="2000" dirty="0">
                <a:solidFill>
                  <a:srgbClr val="000000"/>
                </a:solidFill>
                <a:ea typeface="Lucida Grande"/>
                <a:cs typeface="Lucida Grande"/>
              </a:rPr>
              <a:t>/ </a:t>
            </a:r>
            <a:r>
              <a:rPr lang="en-US" sz="2000" dirty="0">
                <a:solidFill>
                  <a:srgbClr val="000000"/>
                </a:solidFill>
              </a:rPr>
              <a:t>C</a:t>
            </a:r>
            <a:r>
              <a:rPr lang="el-GR" sz="2000" dirty="0">
                <a:solidFill>
                  <a:srgbClr val="000000"/>
                </a:solidFill>
              </a:rPr>
              <a:t>opyright Σ. Πατάκης ΑΕΕΔΕ (Εκδόσεις Πατάκη) και Β. Γιαλαμάς, 2004 </a:t>
            </a:r>
            <a:r>
              <a:rPr lang="en-US" sz="2000" dirty="0">
                <a:solidFill>
                  <a:srgbClr val="000000"/>
                </a:solidFill>
              </a:rPr>
              <a:t>/ </a:t>
            </a:r>
            <a:r>
              <a:rPr lang="el-GR" sz="2000" dirty="0">
                <a:solidFill>
                  <a:srgbClr val="000000"/>
                </a:solidFill>
              </a:rPr>
              <a:t>Πηγή: «Στατιστικές Τεχνικές και Εφαρμογές στις Επιστήμες της Αγωγής» Β. Γιαλαμάς</a:t>
            </a:r>
            <a:r>
              <a:rPr lang="en-US" sz="2000" dirty="0">
                <a:solidFill>
                  <a:srgbClr val="000000"/>
                </a:solidFill>
              </a:rPr>
              <a:t>, </a:t>
            </a:r>
            <a:r>
              <a:rPr lang="el-GR" sz="2000" dirty="0">
                <a:solidFill>
                  <a:srgbClr val="000000"/>
                </a:solidFill>
              </a:rPr>
              <a:t>Εκδόσεις Πατάκη</a:t>
            </a:r>
          </a:p>
        </p:txBody>
      </p:sp>
    </p:spTree>
    <p:extLst>
      <p:ext uri="{BB962C8B-B14F-4D97-AF65-F5344CB8AC3E}">
        <p14:creationId xmlns:p14="http://schemas.microsoft.com/office/powerpoint/2010/main" val="240210637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1676</TotalTime>
  <Words>1748</Words>
  <Application>Microsoft Macintosh PowerPoint</Application>
  <PresentationFormat>On-screen Show (4:3)</PresentationFormat>
  <Paragraphs>202</Paragraphs>
  <Slides>34</Slides>
  <Notes>34</Notes>
  <HiddenSlides>0</HiddenSlides>
  <MMClips>0</MMClips>
  <ScaleCrop>false</ScaleCrop>
  <HeadingPairs>
    <vt:vector size="6" baseType="variant">
      <vt:variant>
        <vt:lpstr>Theme</vt:lpstr>
      </vt:variant>
      <vt:variant>
        <vt:i4>1</vt:i4>
      </vt:variant>
      <vt:variant>
        <vt:lpstr>Embedded OLE Servers</vt:lpstr>
      </vt:variant>
      <vt:variant>
        <vt:i4>5</vt:i4>
      </vt:variant>
      <vt:variant>
        <vt:lpstr>Slide Titles</vt:lpstr>
      </vt:variant>
      <vt:variant>
        <vt:i4>34</vt:i4>
      </vt:variant>
    </vt:vector>
  </HeadingPairs>
  <TitlesOfParts>
    <vt:vector size="40" baseType="lpstr">
      <vt:lpstr>Θέμα του Office</vt:lpstr>
      <vt:lpstr>Εξίσωση</vt:lpstr>
      <vt:lpstr>MathType Equation</vt:lpstr>
      <vt:lpstr>Έγγραφο</vt:lpstr>
      <vt:lpstr>Document</vt:lpstr>
      <vt:lpstr>Equation</vt:lpstr>
      <vt:lpstr>Μεθοδολογία των Επιστημών του Ανθρώπου: Στατιστική</vt:lpstr>
      <vt:lpstr>Περιεχόμενα ενότητας</vt:lpstr>
      <vt:lpstr>Γραμμική παλινδρόμηση και Συσχέτιση</vt:lpstr>
      <vt:lpstr>Έλεγχοι με τον συντελεστή συσχέτισης r (1 από 20)</vt:lpstr>
      <vt:lpstr>Έλεγχοι με τον συντελεστή συσχέτισης r (2 από 20)</vt:lpstr>
      <vt:lpstr>Έλεγχοι με τον συντελεστή συσχέτισης r (3 από 20)</vt:lpstr>
      <vt:lpstr>Έλεγχοι με τον συντελεστή συσχέτισης r (4 από 20)</vt:lpstr>
      <vt:lpstr>Έλεγχοι με τον συντελεστή συσχέτισης r (5 από 20)</vt:lpstr>
      <vt:lpstr>Έλεγχοι με τον συντελεστή συσχέτισης r (6 από 20)</vt:lpstr>
      <vt:lpstr>Έλεγχοι με τον συντελεστή συσχέτισης r (7 από 20)</vt:lpstr>
      <vt:lpstr>Έλεγχοι με τον συντελεστή συσχέτισης r (8 από 20)</vt:lpstr>
      <vt:lpstr>Έλεγχοι με τον συντελεστή συσχέτισης r (9 από 20)</vt:lpstr>
      <vt:lpstr>Έλεγχοι με τον συντελεστή συσχέτισης r (10 από 20)</vt:lpstr>
      <vt:lpstr>Έλεγχοι με τον συντελεστή συσχέτισης r (11 από 20)</vt:lpstr>
      <vt:lpstr>Έλεγχοι με τον συντελεστή συσχέτισης r (12 από 20)</vt:lpstr>
      <vt:lpstr>Έλεγχοι με τον συντελεστή συσχέτισης r (13 από 20)</vt:lpstr>
      <vt:lpstr>Έλεγχοι με τον συντελεστή συσχέτισης r (14 από 20)</vt:lpstr>
      <vt:lpstr>Έλεγχοι με τον συντελεστή συσχέτισης r (15 από 20)</vt:lpstr>
      <vt:lpstr>Έλεγχοι με τον συντελεστή συσχέτισης r (16 από 20)</vt:lpstr>
      <vt:lpstr>Έλεγχοι με τον συντελεστή συσχέτισης r (17 από 20)</vt:lpstr>
      <vt:lpstr>Έλεγχοι με τον συντελεστή συσχέτισης r (18 από 20)</vt:lpstr>
      <vt:lpstr>Έλεγχοι με τον συντελεστή συσχέτισης r (19 από 20)</vt:lpstr>
      <vt:lpstr>Έλεγχοι με τον συντελεστή συσχέτισης r (20 από 20)</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(1/4)</vt:lpstr>
      <vt:lpstr>Σημείωμα Χρήσης Έργων Τρίτων (2/4)</vt:lpstr>
      <vt:lpstr>Σημείωμα Χρήσης Έργων Τρίτων (3/4)</vt:lpstr>
      <vt:lpstr>Σημείωμα Χρήσης Έργων Τρίτων (4/4)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Alexandros Chantzis</cp:lastModifiedBy>
  <cp:revision>196</cp:revision>
  <dcterms:created xsi:type="dcterms:W3CDTF">2012-09-06T09:03:05Z</dcterms:created>
  <dcterms:modified xsi:type="dcterms:W3CDTF">2015-10-19T11:56:29Z</dcterms:modified>
</cp:coreProperties>
</file>